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146851284" r:id="rId2"/>
    <p:sldId id="2146850153" r:id="rId3"/>
    <p:sldId id="2146850113" r:id="rId4"/>
    <p:sldId id="2146851281" r:id="rId5"/>
    <p:sldId id="2146849426" r:id="rId6"/>
    <p:sldId id="2146848196" r:id="rId7"/>
    <p:sldId id="2146851237" r:id="rId8"/>
    <p:sldId id="2146850189" r:id="rId9"/>
    <p:sldId id="348" r:id="rId10"/>
    <p:sldId id="2146849231" r:id="rId11"/>
    <p:sldId id="2146849428" r:id="rId12"/>
    <p:sldId id="2146848405" r:id="rId13"/>
    <p:sldId id="2146849139" r:id="rId14"/>
    <p:sldId id="599" r:id="rId15"/>
    <p:sldId id="2146849140" r:id="rId16"/>
    <p:sldId id="2146850191" r:id="rId17"/>
    <p:sldId id="2146849143" r:id="rId18"/>
    <p:sldId id="600" r:id="rId19"/>
    <p:sldId id="2146849122" r:id="rId20"/>
    <p:sldId id="2146849302" r:id="rId21"/>
    <p:sldId id="603" r:id="rId22"/>
    <p:sldId id="2146849977" r:id="rId23"/>
    <p:sldId id="2146849119" r:id="rId24"/>
    <p:sldId id="2146849318" r:id="rId25"/>
    <p:sldId id="2146849424" r:id="rId26"/>
    <p:sldId id="349" r:id="rId27"/>
    <p:sldId id="2146850211" r:id="rId28"/>
    <p:sldId id="636" r:id="rId29"/>
    <p:sldId id="2146848919" r:id="rId30"/>
    <p:sldId id="2146849572" r:id="rId31"/>
    <p:sldId id="2146848918" r:id="rId32"/>
    <p:sldId id="2146848917" r:id="rId33"/>
    <p:sldId id="2146848920" r:id="rId34"/>
    <p:sldId id="2146850212" r:id="rId35"/>
    <p:sldId id="2146849446" r:id="rId36"/>
    <p:sldId id="2146850213" r:id="rId37"/>
    <p:sldId id="657" r:id="rId38"/>
    <p:sldId id="359" r:id="rId39"/>
    <p:sldId id="2146849144" r:id="rId40"/>
    <p:sldId id="2146849145" r:id="rId41"/>
    <p:sldId id="2146849146" r:id="rId42"/>
    <p:sldId id="2146849147" r:id="rId43"/>
    <p:sldId id="653" r:id="rId44"/>
    <p:sldId id="353" r:id="rId45"/>
    <p:sldId id="655" r:id="rId46"/>
    <p:sldId id="2146848425" r:id="rId47"/>
    <p:sldId id="2146850214" r:id="rId48"/>
    <p:sldId id="2146849334" r:id="rId49"/>
    <p:sldId id="659" r:id="rId50"/>
    <p:sldId id="2146851238" r:id="rId51"/>
    <p:sldId id="660" r:id="rId52"/>
    <p:sldId id="661" r:id="rId53"/>
    <p:sldId id="662" r:id="rId54"/>
    <p:sldId id="2146851239" r:id="rId55"/>
    <p:sldId id="2146849132" r:id="rId56"/>
    <p:sldId id="2146849986" r:id="rId57"/>
    <p:sldId id="666" r:id="rId58"/>
    <p:sldId id="2146849978" r:id="rId59"/>
    <p:sldId id="2146849133" r:id="rId60"/>
    <p:sldId id="2146849319" r:id="rId61"/>
    <p:sldId id="2146850215" r:id="rId62"/>
    <p:sldId id="2146849466" r:id="rId63"/>
    <p:sldId id="422" r:id="rId64"/>
    <p:sldId id="499" r:id="rId65"/>
    <p:sldId id="500" r:id="rId66"/>
    <p:sldId id="428" r:id="rId67"/>
    <p:sldId id="214685127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B7A81-8544-3D4B-A466-71E435EF13EB}" type="doc">
      <dgm:prSet loTypeId="urn:microsoft.com/office/officeart/2008/layout/HalfCircleOrganizationChart" loCatId="process" qsTypeId="urn:microsoft.com/office/officeart/2005/8/quickstyle/simple1" qsCatId="simple" csTypeId="urn:microsoft.com/office/officeart/2005/8/colors/accent1_2" csCatId="accent1" phldr="1"/>
      <dgm:spPr/>
      <dgm:t>
        <a:bodyPr/>
        <a:lstStyle/>
        <a:p>
          <a:endParaRPr lang="en-US"/>
        </a:p>
      </dgm:t>
    </dgm:pt>
    <dgm:pt modelId="{FD1EE5DC-9BAE-274B-832D-8AC916A4C476}">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9525" tIns="9525" rIns="9525" bIns="9525" numCol="1" spcCol="1270" anchor="ctr" anchorCtr="0"/>
        <a:lstStyle/>
        <a:p>
          <a:pPr algn="ct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Product and </a:t>
          </a:r>
          <a:r>
            <a:rPr lang="en-US" sz="1100" b="1" kern="1200" dirty="0">
              <a:solidFill>
                <a:srgbClr val="0070C0"/>
              </a:solidFill>
              <a:latin typeface="Calibri" panose="020F0502020204030204" pitchFamily="34" charset="0"/>
              <a:ea typeface="+mn-ea"/>
              <a:cs typeface="Calibri" panose="020F0502020204030204" pitchFamily="34" charset="0"/>
            </a:rPr>
            <a:t>Service</a:t>
          </a: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 decisions</a:t>
          </a:r>
          <a:endParaRPr lang="en-SA" sz="1100" b="1" kern="1200" dirty="0">
            <a:solidFill>
              <a:srgbClr val="0070C0"/>
            </a:solidFill>
            <a:latin typeface="Calibri" panose="020F0502020204030204" pitchFamily="34" charset="0"/>
            <a:cs typeface="Calibri" panose="020F0502020204030204" pitchFamily="34" charset="0"/>
          </a:endParaRPr>
        </a:p>
      </dgm:t>
    </dgm:pt>
    <dgm:pt modelId="{0B7BC3FD-22CD-D742-9711-4EE3583B3CDF}" type="parTrans" cxnId="{436AF05B-4300-7F47-B709-0D8E62D0484B}">
      <dgm:prSet/>
      <dgm:spPr/>
      <dgm:t>
        <a:bodyPr/>
        <a:lstStyle/>
        <a:p>
          <a:pPr algn="ctr"/>
          <a:endParaRPr lang="en-US" sz="1100" b="1">
            <a:solidFill>
              <a:srgbClr val="0070C0"/>
            </a:solidFill>
          </a:endParaRPr>
        </a:p>
      </dgm:t>
    </dgm:pt>
    <dgm:pt modelId="{415ECDFB-1A17-B947-A12E-AD141B3C8890}" type="sibTrans" cxnId="{436AF05B-4300-7F47-B709-0D8E62D0484B}">
      <dgm:prSet/>
      <dgm:spPr/>
      <dgm:t>
        <a:bodyPr/>
        <a:lstStyle/>
        <a:p>
          <a:pPr algn="ctr"/>
          <a:endParaRPr lang="en-US" sz="1100" b="1">
            <a:solidFill>
              <a:srgbClr val="0070C0"/>
            </a:solidFill>
          </a:endParaRPr>
        </a:p>
      </dgm:t>
    </dgm:pt>
    <dgm:pt modelId="{37BF680D-9A01-284D-A06F-54E0EBF2FED9}">
      <dgm:prSet custT="1">
        <dgm:style>
          <a:lnRef idx="2">
            <a:schemeClr val="dk1"/>
          </a:lnRef>
          <a:fillRef idx="1">
            <a:schemeClr val="lt1"/>
          </a:fillRef>
          <a:effectRef idx="0">
            <a:schemeClr val="dk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Product Line decisions</a:t>
          </a:r>
          <a:endParaRPr lang="en-SA" sz="1100" b="1" dirty="0">
            <a:solidFill>
              <a:srgbClr val="0070C0"/>
            </a:solidFill>
            <a:latin typeface="Calibri" panose="020F0502020204030204" pitchFamily="34" charset="0"/>
            <a:cs typeface="Calibri" panose="020F0502020204030204" pitchFamily="34" charset="0"/>
          </a:endParaRPr>
        </a:p>
      </dgm:t>
    </dgm:pt>
    <dgm:pt modelId="{AF579CFD-EAA6-BB4A-A88D-09B6817C385A}" type="parTrans" cxnId="{D9231F59-0F59-DE40-8E14-BD620C1BD530}">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887E2AAC-E9D4-0848-A964-F270D71A8544}" type="sibTrans" cxnId="{D9231F59-0F59-DE40-8E14-BD620C1BD530}">
      <dgm:prSet/>
      <dgm:spPr/>
      <dgm:t>
        <a:bodyPr/>
        <a:lstStyle/>
        <a:p>
          <a:pPr algn="ctr"/>
          <a:endParaRPr lang="en-US" sz="1100" b="1">
            <a:solidFill>
              <a:srgbClr val="0070C0"/>
            </a:solidFill>
          </a:endParaRPr>
        </a:p>
      </dgm:t>
    </dgm:pt>
    <dgm:pt modelId="{72654660-E61D-5946-AA48-CEB036641BEB}">
      <dgm:prSet custT="1">
        <dgm:style>
          <a:lnRef idx="2">
            <a:schemeClr val="dk1"/>
          </a:lnRef>
          <a:fillRef idx="1">
            <a:schemeClr val="lt1"/>
          </a:fillRef>
          <a:effectRef idx="0">
            <a:schemeClr val="dk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Product Mix decisions</a:t>
          </a:r>
          <a:endParaRPr lang="en-SA" sz="1100" b="1" dirty="0">
            <a:solidFill>
              <a:srgbClr val="0070C0"/>
            </a:solidFill>
            <a:latin typeface="Calibri" panose="020F0502020204030204" pitchFamily="34" charset="0"/>
            <a:cs typeface="Calibri" panose="020F0502020204030204" pitchFamily="34" charset="0"/>
          </a:endParaRPr>
        </a:p>
      </dgm:t>
    </dgm:pt>
    <dgm:pt modelId="{F3CD695B-556E-694B-897C-BEECF0EFA0BA}" type="parTrans" cxnId="{290F8192-ACE8-BF49-AD93-3EB05DCB3A40}">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AE304B54-E68E-3A40-A5F2-F98F30B77CA2}" type="sibTrans" cxnId="{290F8192-ACE8-BF49-AD93-3EB05DCB3A40}">
      <dgm:prSet/>
      <dgm:spPr/>
      <dgm:t>
        <a:bodyPr/>
        <a:lstStyle/>
        <a:p>
          <a:pPr algn="ctr"/>
          <a:endParaRPr lang="en-US" sz="1100" b="1">
            <a:solidFill>
              <a:srgbClr val="0070C0"/>
            </a:solidFill>
          </a:endParaRPr>
        </a:p>
      </dgm:t>
    </dgm:pt>
    <dgm:pt modelId="{B0D805EC-4EA8-2444-96B4-05F2FAA0E1D6}">
      <dgm:prSet custT="1">
        <dgm:style>
          <a:lnRef idx="2">
            <a:schemeClr val="accent1"/>
          </a:lnRef>
          <a:fillRef idx="1">
            <a:schemeClr val="lt1"/>
          </a:fillRef>
          <a:effectRef idx="0">
            <a:schemeClr val="accent1"/>
          </a:effectRef>
          <a:fontRef idx="minor">
            <a:schemeClr val="dk1"/>
          </a:fontRef>
        </dgm:style>
      </dgm:prSet>
      <dgm:spPr/>
      <dgm:t>
        <a:bodyPr/>
        <a:lstStyle/>
        <a:p>
          <a:pPr algn="ctr"/>
          <a:r>
            <a:rPr lang="en-US" sz="1100" b="1" dirty="0">
              <a:solidFill>
                <a:srgbClr val="0070C0"/>
              </a:solidFill>
              <a:latin typeface="Calibri" panose="020F0502020204030204" pitchFamily="34" charset="0"/>
              <a:cs typeface="Calibri" panose="020F0502020204030204" pitchFamily="34" charset="0"/>
            </a:rPr>
            <a:t>Individual Product decisions</a:t>
          </a:r>
          <a:endParaRPr lang="en-SA" sz="1100" b="1" dirty="0">
            <a:solidFill>
              <a:srgbClr val="0070C0"/>
            </a:solidFill>
            <a:latin typeface="Calibri" panose="020F0502020204030204" pitchFamily="34" charset="0"/>
            <a:cs typeface="Calibri" panose="020F0502020204030204" pitchFamily="34" charset="0"/>
          </a:endParaRPr>
        </a:p>
      </dgm:t>
    </dgm:pt>
    <dgm:pt modelId="{AFD810D3-6F31-7B42-A63C-5C0D3E51A978}" type="parTrans" cxnId="{41DE2175-63C0-0E4F-A77A-FAB796A4DC54}">
      <dgm:prSet>
        <dgm:style>
          <a:lnRef idx="2">
            <a:schemeClr val="dk1"/>
          </a:lnRef>
          <a:fillRef idx="1">
            <a:schemeClr val="lt1"/>
          </a:fillRef>
          <a:effectRef idx="0">
            <a:schemeClr val="dk1"/>
          </a:effectRef>
          <a:fontRef idx="minor">
            <a:schemeClr val="dk1"/>
          </a:fontRef>
        </dgm:style>
      </dgm:prSet>
      <dgm:spPr/>
      <dgm:t>
        <a:bodyPr/>
        <a:lstStyle/>
        <a:p>
          <a:pPr algn="ctr"/>
          <a:endParaRPr lang="en-US" sz="1100" b="1">
            <a:solidFill>
              <a:srgbClr val="0070C0"/>
            </a:solidFill>
            <a:latin typeface="Calibri" panose="020F0502020204030204" pitchFamily="34" charset="0"/>
            <a:cs typeface="Calibri" panose="020F0502020204030204" pitchFamily="34" charset="0"/>
          </a:endParaRPr>
        </a:p>
      </dgm:t>
    </dgm:pt>
    <dgm:pt modelId="{84CF486C-B6AA-9244-AF60-9717957A0060}" type="sibTrans" cxnId="{41DE2175-63C0-0E4F-A77A-FAB796A4DC54}">
      <dgm:prSet/>
      <dgm:spPr/>
      <dgm:t>
        <a:bodyPr/>
        <a:lstStyle/>
        <a:p>
          <a:pPr algn="ctr"/>
          <a:endParaRPr lang="en-US" sz="1100" b="1">
            <a:solidFill>
              <a:srgbClr val="0070C0"/>
            </a:solidFill>
          </a:endParaRPr>
        </a:p>
      </dgm:t>
    </dgm:pt>
    <dgm:pt modelId="{4C5B62A5-86F4-FD4F-B527-5837B5A5861D}">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stretching </a:t>
          </a:r>
          <a:endParaRPr lang="en-US" sz="1100" b="1" kern="1200" dirty="0">
            <a:solidFill>
              <a:srgbClr val="0070C0"/>
            </a:solidFill>
            <a:latin typeface="Calibri" panose="020F0502020204030204" pitchFamily="34" charset="0"/>
            <a:ea typeface="+mn-ea"/>
            <a:cs typeface="Calibri" panose="020F0502020204030204" pitchFamily="34" charset="0"/>
          </a:endParaRPr>
        </a:p>
      </dgm:t>
    </dgm:pt>
    <dgm:pt modelId="{6D1B5DC6-15C9-B249-9184-7B2222E3AF06}" type="parTrans" cxnId="{14D77E67-CE35-C449-B239-874C162F9267}">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9DD2476E-5C79-1743-8EA3-431663421498}" type="sibTrans" cxnId="{14D77E67-CE35-C449-B239-874C162F9267}">
      <dgm:prSet/>
      <dgm:spPr/>
      <dgm:t>
        <a:bodyPr/>
        <a:lstStyle/>
        <a:p>
          <a:endParaRPr lang="en-US" sz="1100">
            <a:solidFill>
              <a:srgbClr val="0070C0"/>
            </a:solidFill>
          </a:endParaRPr>
        </a:p>
      </dgm:t>
    </dgm:pt>
    <dgm:pt modelId="{1DEA66A7-ADDF-DC45-A040-6899076C960F}">
      <dgm:prSet custT="1">
        <dgm:style>
          <a:lnRef idx="2">
            <a:schemeClr val="dk1"/>
          </a:lnRef>
          <a:fillRef idx="1">
            <a:schemeClr val="lt1"/>
          </a:fillRef>
          <a:effectRef idx="0">
            <a:schemeClr val="dk1"/>
          </a:effectRef>
          <a:fontRef idx="minor">
            <a:schemeClr val="dk1"/>
          </a:fontRef>
        </dgm:style>
      </dgm:prSet>
      <dgm:spPr/>
      <dgm: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filling </a:t>
          </a:r>
          <a:endParaRPr lang="en-US" sz="1100" b="1" kern="1200" dirty="0">
            <a:solidFill>
              <a:srgbClr val="0070C0"/>
            </a:solidFill>
            <a:latin typeface="Calibri" panose="020F0502020204030204" pitchFamily="34" charset="0"/>
            <a:ea typeface="+mn-ea"/>
            <a:cs typeface="Calibri" panose="020F0502020204030204" pitchFamily="34" charset="0"/>
          </a:endParaRPr>
        </a:p>
      </dgm:t>
    </dgm:pt>
    <dgm:pt modelId="{0BCA68C6-F105-3B4E-B890-4DDAF19C0965}" type="parTrans" cxnId="{B5A13C34-3957-7442-AA81-6D6993FE678A}">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5A9D85AA-5A07-224A-B06A-A338F954A06D}" type="sibTrans" cxnId="{B5A13C34-3957-7442-AA81-6D6993FE678A}">
      <dgm:prSet/>
      <dgm:spPr/>
      <dgm:t>
        <a:bodyPr/>
        <a:lstStyle/>
        <a:p>
          <a:endParaRPr lang="en-US" sz="1100">
            <a:solidFill>
              <a:srgbClr val="0070C0"/>
            </a:solidFill>
          </a:endParaRPr>
        </a:p>
      </dgm:t>
    </dgm:pt>
    <dgm:pt modelId="{4E8915E6-8D09-2248-9606-29CADA0C8E1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gm:t>
    </dgm:pt>
    <dgm:pt modelId="{EA07294C-5823-D744-A786-6FAE771533D6}" type="parTrans" cxnId="{B61CC8A7-AFB6-364B-9119-2E36DF4BA72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5779E415-981E-1D40-B7E3-A6BFAF2CFA16}" type="sibTrans" cxnId="{B61CC8A7-AFB6-364B-9119-2E36DF4BA724}">
      <dgm:prSet/>
      <dgm:spPr/>
      <dgm:t>
        <a:bodyPr/>
        <a:lstStyle/>
        <a:p>
          <a:endParaRPr lang="en-US" sz="1400">
            <a:solidFill>
              <a:srgbClr val="0070C0"/>
            </a:solidFill>
          </a:endParaRPr>
        </a:p>
      </dgm:t>
    </dgm:pt>
    <dgm:pt modelId="{D96820BD-D99B-BB4E-A0BF-A84F2BEA0577}">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gm:t>
    </dgm:pt>
    <dgm:pt modelId="{6F1CB201-7A2D-3B4E-9E01-9483E63AA362}" type="parTrans" cxnId="{F20C3EC9-3283-4545-A779-A2A1E6BD96D3}">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8555759C-1ADB-334F-8F34-068DB8DF1D2C}" type="sibTrans" cxnId="{F20C3EC9-3283-4545-A779-A2A1E6BD96D3}">
      <dgm:prSet/>
      <dgm:spPr/>
      <dgm:t>
        <a:bodyPr/>
        <a:lstStyle/>
        <a:p>
          <a:endParaRPr lang="en-US" sz="1400">
            <a:solidFill>
              <a:srgbClr val="0070C0"/>
            </a:solidFill>
          </a:endParaRPr>
        </a:p>
      </dgm:t>
    </dgm:pt>
    <dgm:pt modelId="{642595E4-6490-9E45-BFA1-CD780B19833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gm:t>
    </dgm:pt>
    <dgm:pt modelId="{866CEC50-B5CF-BF44-B052-B22A420C718F}" type="parTrans" cxnId="{60BAFD5C-FA8A-C54A-992B-895A1D9E29BC}">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BBA703BA-CEDF-3544-B469-408858ECD22D}" type="sibTrans" cxnId="{60BAFD5C-FA8A-C54A-992B-895A1D9E29BC}">
      <dgm:prSet/>
      <dgm:spPr/>
      <dgm:t>
        <a:bodyPr/>
        <a:lstStyle/>
        <a:p>
          <a:endParaRPr lang="en-US" sz="1400">
            <a:solidFill>
              <a:srgbClr val="0070C0"/>
            </a:solidFill>
          </a:endParaRPr>
        </a:p>
      </dgm:t>
    </dgm:pt>
    <dgm:pt modelId="{E378F23E-8586-FD4E-A969-1792FA90FCB9}">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gm:t>
    </dgm:pt>
    <dgm:pt modelId="{3DC35B6B-F3A1-9E4C-8EB3-0C2CEBCC8425}" type="parTrans" cxnId="{26E5D710-5EC2-B04C-AA3E-5349D54FB791}">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41590817-DE14-FE46-B0BA-5EFD1F9F4535}" type="sibTrans" cxnId="{26E5D710-5EC2-B04C-AA3E-5349D54FB791}">
      <dgm:prSet/>
      <dgm:spPr/>
      <dgm:t>
        <a:bodyPr/>
        <a:lstStyle/>
        <a:p>
          <a:endParaRPr lang="en-US" sz="1400">
            <a:solidFill>
              <a:srgbClr val="0070C0"/>
            </a:solidFill>
          </a:endParaRPr>
        </a:p>
      </dgm:t>
    </dgm:pt>
    <dgm:pt modelId="{C048090E-E0C3-CC4D-B7CC-498A02905027}">
      <dgm:prSet custT="1">
        <dgm:style>
          <a:lnRef idx="2">
            <a:schemeClr val="dk1"/>
          </a:lnRef>
          <a:fillRef idx="1">
            <a:schemeClr val="lt1"/>
          </a:fillRef>
          <a:effectRef idx="0">
            <a:schemeClr val="dk1"/>
          </a:effectRef>
          <a:fontRef idx="minor">
            <a:schemeClr val="dk1"/>
          </a:fontRef>
        </dgm:style>
      </dgm:prSet>
      <dgm:spPr/>
      <dgm:t>
        <a:bodyPr/>
        <a:lstStyle/>
        <a:p>
          <a:r>
            <a:rPr 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100" dirty="0">
            <a:solidFill>
              <a:srgbClr val="0070C0"/>
            </a:solidFill>
            <a:latin typeface="Calibri" panose="020F0502020204030204" pitchFamily="34" charset="0"/>
            <a:cs typeface="Calibri" panose="020F0502020204030204" pitchFamily="34" charset="0"/>
          </a:endParaRPr>
        </a:p>
      </dgm:t>
    </dgm:pt>
    <dgm:pt modelId="{860BD021-9C03-F748-8E87-A250F5C77AC0}" type="parTrans" cxnId="{A1A41236-B986-8540-8BDA-31B47F16EDB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3B878A13-7A50-3A47-B316-AFE55D779D9E}" type="sibTrans" cxnId="{A1A41236-B986-8540-8BDA-31B47F16EDB4}">
      <dgm:prSet/>
      <dgm:spPr/>
      <dgm:t>
        <a:bodyPr/>
        <a:lstStyle/>
        <a:p>
          <a:endParaRPr lang="en-US" sz="1400">
            <a:solidFill>
              <a:srgbClr val="0070C0"/>
            </a:solidFill>
          </a:endParaRPr>
        </a:p>
      </dgm:t>
    </dgm:pt>
    <dgm:pt modelId="{66B1E6C4-67AC-844E-BE6E-B0D80D2C28E8}">
      <dgm:prSet custT="1">
        <dgm:style>
          <a:lnRef idx="2">
            <a:schemeClr val="dk1"/>
          </a:lnRef>
          <a:fillRef idx="1">
            <a:schemeClr val="lt1"/>
          </a:fillRef>
          <a:effectRef idx="0">
            <a:schemeClr val="dk1"/>
          </a:effectRef>
          <a:fontRef idx="minor">
            <a:schemeClr val="dk1"/>
          </a:fontRef>
        </dgm:style>
      </dgm:prSet>
      <dgm:spPr/>
      <dgm:t>
        <a:bodyPr/>
        <a:lstStyle/>
        <a:p>
          <a:r>
            <a:rPr 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gm:t>
    </dgm:pt>
    <dgm:pt modelId="{9E327106-62AE-1C4A-ADEE-E31CE77C74A1}" type="parTrans" cxnId="{D1ABBF31-A289-DD4A-9435-F16687FBF7E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A6A56CF6-0759-DC40-8CFD-6AE607E5F526}" type="sibTrans" cxnId="{D1ABBF31-A289-DD4A-9435-F16687FBF7E4}">
      <dgm:prSet/>
      <dgm:spPr/>
      <dgm:t>
        <a:bodyPr/>
        <a:lstStyle/>
        <a:p>
          <a:endParaRPr lang="en-US" sz="1400">
            <a:solidFill>
              <a:srgbClr val="0070C0"/>
            </a:solidFill>
          </a:endParaRPr>
        </a:p>
      </dgm:t>
    </dgm:pt>
    <dgm:pt modelId="{2EFA8689-40D3-D64E-86A5-582244771139}">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gm:t>
    </dgm:pt>
    <dgm:pt modelId="{B79EFBD0-D4DE-7B4C-A591-E6DF7F61EE8E}" type="parTrans" cxnId="{DCDFEEB6-2BEF-8844-92DF-7E3C3216B5B0}">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3B8B4EAE-A9C3-F64F-A820-47A20528DC1C}" type="sibTrans" cxnId="{DCDFEEB6-2BEF-8844-92DF-7E3C3216B5B0}">
      <dgm:prSet/>
      <dgm:spPr/>
      <dgm:t>
        <a:bodyPr/>
        <a:lstStyle/>
        <a:p>
          <a:endParaRPr lang="en-US" sz="1400">
            <a:solidFill>
              <a:srgbClr val="0070C0"/>
            </a:solidFill>
          </a:endParaRPr>
        </a:p>
      </dgm:t>
    </dgm:pt>
    <dgm:pt modelId="{C8CCC326-D0A7-1047-9D37-BB20FD3815E1}">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gm:t>
    </dgm:pt>
    <dgm:pt modelId="{B49769DF-8610-BF46-BCB0-B91A4417A4E4}" type="parTrans" cxnId="{9E989E1F-37BE-5649-B29C-CBABB914DEB4}">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05F70698-B342-0C48-B9BD-1F0D5E79BAC3}" type="sibTrans" cxnId="{9E989E1F-37BE-5649-B29C-CBABB914DEB4}">
      <dgm:prSet/>
      <dgm:spPr/>
      <dgm:t>
        <a:bodyPr/>
        <a:lstStyle/>
        <a:p>
          <a:endParaRPr lang="en-US" sz="1400">
            <a:solidFill>
              <a:srgbClr val="0070C0"/>
            </a:solidFill>
          </a:endParaRPr>
        </a:p>
      </dgm:t>
    </dgm:pt>
    <dgm:pt modelId="{A9681C6A-EA24-5247-A61E-CA0E8AB3E9D1}">
      <dgm:prSet custT="1">
        <dgm:style>
          <a:lnRef idx="2">
            <a:schemeClr val="dk1"/>
          </a:lnRef>
          <a:fillRef idx="1">
            <a:schemeClr val="lt1"/>
          </a:fillRef>
          <a:effectRef idx="0">
            <a:schemeClr val="dk1"/>
          </a:effectRef>
          <a:fontRef idx="minor">
            <a:schemeClr val="dk1"/>
          </a:fontRef>
        </dgm:style>
      </dgm:prSet>
      <dgm:spPr/>
      <dgm:t>
        <a:bodyPr/>
        <a:lstStyle/>
        <a:p>
          <a:r>
            <a:rPr lang="en-US" altLang="en-US" sz="11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100" b="1"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gm:t>
    </dgm:pt>
    <dgm:pt modelId="{AA516AF0-CA41-4B43-86CE-72382416D831}" type="parTrans" cxnId="{25F8C8AA-1F1E-A547-B791-335B104DE0E3}">
      <dgm:prSet>
        <dgm:style>
          <a:lnRef idx="2">
            <a:schemeClr val="dk1"/>
          </a:lnRef>
          <a:fillRef idx="1">
            <a:schemeClr val="lt1"/>
          </a:fillRef>
          <a:effectRef idx="0">
            <a:schemeClr val="dk1"/>
          </a:effectRef>
          <a:fontRef idx="minor">
            <a:schemeClr val="dk1"/>
          </a:fontRef>
        </dgm:style>
      </dgm:prSet>
      <dgm:spPr/>
      <dgm:t>
        <a:bodyPr/>
        <a:lstStyle/>
        <a:p>
          <a:endParaRPr lang="en-US" sz="1100">
            <a:solidFill>
              <a:srgbClr val="0070C0"/>
            </a:solidFill>
            <a:latin typeface="Calibri" panose="020F0502020204030204" pitchFamily="34" charset="0"/>
            <a:cs typeface="Calibri" panose="020F0502020204030204" pitchFamily="34" charset="0"/>
          </a:endParaRPr>
        </a:p>
      </dgm:t>
    </dgm:pt>
    <dgm:pt modelId="{94432427-A679-5A4A-AFAB-EF37061272B3}" type="sibTrans" cxnId="{25F8C8AA-1F1E-A547-B791-335B104DE0E3}">
      <dgm:prSet/>
      <dgm:spPr/>
      <dgm:t>
        <a:bodyPr/>
        <a:lstStyle/>
        <a:p>
          <a:endParaRPr lang="en-US" sz="1400">
            <a:solidFill>
              <a:srgbClr val="0070C0"/>
            </a:solidFill>
          </a:endParaRPr>
        </a:p>
      </dgm:t>
    </dgm:pt>
    <dgm:pt modelId="{3E37E45E-239B-5747-8066-FBA456C943A8}" type="pres">
      <dgm:prSet presAssocID="{B44B7A81-8544-3D4B-A466-71E435EF13EB}" presName="Name0" presStyleCnt="0">
        <dgm:presLayoutVars>
          <dgm:orgChart val="1"/>
          <dgm:chPref val="1"/>
          <dgm:dir/>
          <dgm:animOne val="branch"/>
          <dgm:animLvl val="lvl"/>
          <dgm:resizeHandles/>
        </dgm:presLayoutVars>
      </dgm:prSet>
      <dgm:spPr/>
    </dgm:pt>
    <dgm:pt modelId="{2D2B354E-C64A-6248-81AA-128DAF77A383}" type="pres">
      <dgm:prSet presAssocID="{FD1EE5DC-9BAE-274B-832D-8AC916A4C476}" presName="hierRoot1" presStyleCnt="0">
        <dgm:presLayoutVars>
          <dgm:hierBranch val="init"/>
        </dgm:presLayoutVars>
      </dgm:prSet>
      <dgm:spPr/>
    </dgm:pt>
    <dgm:pt modelId="{DB7E6CD8-A653-B844-B801-FA9C86F4774B}" type="pres">
      <dgm:prSet presAssocID="{FD1EE5DC-9BAE-274B-832D-8AC916A4C476}" presName="rootComposite1" presStyleCnt="0"/>
      <dgm:spPr/>
    </dgm:pt>
    <dgm:pt modelId="{FD0B6E3C-4C7A-F14E-AA41-FD1D7CB1EB7A}" type="pres">
      <dgm:prSet presAssocID="{FD1EE5DC-9BAE-274B-832D-8AC916A4C476}" presName="rootText1" presStyleLbl="alignAcc1" presStyleIdx="0" presStyleCnt="0" custScaleX="224328" custScaleY="136877">
        <dgm:presLayoutVars>
          <dgm:chPref val="3"/>
        </dgm:presLayoutVars>
      </dgm:prSet>
      <dgm:spPr/>
    </dgm:pt>
    <dgm:pt modelId="{6E4B7682-4A5A-0B4A-AC41-7A5F5FA4F006}" type="pres">
      <dgm:prSet presAssocID="{FD1EE5DC-9BAE-274B-832D-8AC916A4C476}" presName="topArc1" presStyleLbl="parChTrans1D1" presStyleIdx="0" presStyleCnt="30"/>
      <dgm:spPr/>
    </dgm:pt>
    <dgm:pt modelId="{0295C608-3F38-C640-BAED-8CDA4122BCA5}" type="pres">
      <dgm:prSet presAssocID="{FD1EE5DC-9BAE-274B-832D-8AC916A4C476}" presName="bottomArc1" presStyleLbl="parChTrans1D1" presStyleIdx="1" presStyleCnt="30"/>
      <dgm:spPr/>
    </dgm:pt>
    <dgm:pt modelId="{99C3CE52-B4B8-D74E-A4A0-350591C1FC55}" type="pres">
      <dgm:prSet presAssocID="{FD1EE5DC-9BAE-274B-832D-8AC916A4C476}" presName="topConnNode1" presStyleLbl="node1" presStyleIdx="0" presStyleCnt="0"/>
      <dgm:spPr/>
    </dgm:pt>
    <dgm:pt modelId="{F7DE0B3E-4429-F747-B516-5828354B19C6}" type="pres">
      <dgm:prSet presAssocID="{FD1EE5DC-9BAE-274B-832D-8AC916A4C476}" presName="hierChild2" presStyleCnt="0"/>
      <dgm:spPr/>
    </dgm:pt>
    <dgm:pt modelId="{17E1EBB2-9623-744F-BC19-AFBCCD1C933F}" type="pres">
      <dgm:prSet presAssocID="{AFD810D3-6F31-7B42-A63C-5C0D3E51A978}" presName="Name28" presStyleLbl="parChTrans1D2" presStyleIdx="0" presStyleCnt="3"/>
      <dgm:spPr/>
    </dgm:pt>
    <dgm:pt modelId="{F0DD1568-922B-B544-A381-A0230C23BAB8}" type="pres">
      <dgm:prSet presAssocID="{B0D805EC-4EA8-2444-96B4-05F2FAA0E1D6}" presName="hierRoot2" presStyleCnt="0">
        <dgm:presLayoutVars>
          <dgm:hierBranch val="init"/>
        </dgm:presLayoutVars>
      </dgm:prSet>
      <dgm:spPr/>
    </dgm:pt>
    <dgm:pt modelId="{A2DFDD4E-4A2D-E047-B5F3-0C02D01CC2EE}" type="pres">
      <dgm:prSet presAssocID="{B0D805EC-4EA8-2444-96B4-05F2FAA0E1D6}" presName="rootComposite2" presStyleCnt="0"/>
      <dgm:spPr/>
    </dgm:pt>
    <dgm:pt modelId="{5111C1B6-B3B3-4A48-8190-C0DA70C492F9}" type="pres">
      <dgm:prSet presAssocID="{B0D805EC-4EA8-2444-96B4-05F2FAA0E1D6}" presName="rootText2" presStyleLbl="alignAcc1" presStyleIdx="0" presStyleCnt="0" custScaleX="301949" custScaleY="219576" custLinFactNeighborX="2117" custLinFactNeighborY="34539">
        <dgm:presLayoutVars>
          <dgm:chPref val="3"/>
        </dgm:presLayoutVars>
      </dgm:prSet>
      <dgm:spPr/>
    </dgm:pt>
    <dgm:pt modelId="{79ABB361-5A4D-3649-A9A2-23EC3009E9D6}" type="pres">
      <dgm:prSet presAssocID="{B0D805EC-4EA8-2444-96B4-05F2FAA0E1D6}" presName="topArc2" presStyleLbl="parChTrans1D1" presStyleIdx="2" presStyleCnt="30"/>
      <dgm:spPr/>
    </dgm:pt>
    <dgm:pt modelId="{8CCF7D15-B94C-9245-9C2D-1B7272401A20}" type="pres">
      <dgm:prSet presAssocID="{B0D805EC-4EA8-2444-96B4-05F2FAA0E1D6}" presName="bottomArc2" presStyleLbl="parChTrans1D1" presStyleIdx="3" presStyleCnt="30"/>
      <dgm:spPr/>
    </dgm:pt>
    <dgm:pt modelId="{09B9FCCF-8695-B149-868E-FB550FE6C610}" type="pres">
      <dgm:prSet presAssocID="{B0D805EC-4EA8-2444-96B4-05F2FAA0E1D6}" presName="topConnNode2" presStyleLbl="node2" presStyleIdx="0" presStyleCnt="0"/>
      <dgm:spPr/>
    </dgm:pt>
    <dgm:pt modelId="{AD021E28-1E3F-B44E-8571-A561D8273E63}" type="pres">
      <dgm:prSet presAssocID="{B0D805EC-4EA8-2444-96B4-05F2FAA0E1D6}" presName="hierChild4" presStyleCnt="0"/>
      <dgm:spPr/>
    </dgm:pt>
    <dgm:pt modelId="{0D981699-838B-864A-8BC1-CE3AA4DADD02}" type="pres">
      <dgm:prSet presAssocID="{860BD021-9C03-F748-8E87-A250F5C77AC0}" presName="Name28" presStyleLbl="parChTrans1D3" presStyleIdx="0" presStyleCnt="11"/>
      <dgm:spPr/>
    </dgm:pt>
    <dgm:pt modelId="{CA2BE5B4-3294-144C-BAEC-DE13CCA1C704}" type="pres">
      <dgm:prSet presAssocID="{C048090E-E0C3-CC4D-B7CC-498A02905027}" presName="hierRoot2" presStyleCnt="0">
        <dgm:presLayoutVars>
          <dgm:hierBranch val="init"/>
        </dgm:presLayoutVars>
      </dgm:prSet>
      <dgm:spPr/>
    </dgm:pt>
    <dgm:pt modelId="{996D5E81-16C2-3B48-A92D-B5456068F0E7}" type="pres">
      <dgm:prSet presAssocID="{C048090E-E0C3-CC4D-B7CC-498A02905027}" presName="rootComposite2" presStyleCnt="0"/>
      <dgm:spPr/>
    </dgm:pt>
    <dgm:pt modelId="{4E69FE21-FC13-6E41-9547-D0CDA1D51EC5}" type="pres">
      <dgm:prSet presAssocID="{C048090E-E0C3-CC4D-B7CC-498A02905027}" presName="rootText2" presStyleLbl="alignAcc1" presStyleIdx="0" presStyleCnt="0" custScaleX="247934" custScaleY="186871" custLinFactX="-121494" custLinFactNeighborX="-200000" custLinFactNeighborY="-79917">
        <dgm:presLayoutVars>
          <dgm:chPref val="3"/>
        </dgm:presLayoutVars>
      </dgm:prSet>
      <dgm:spPr/>
    </dgm:pt>
    <dgm:pt modelId="{767F91F7-AF36-9D42-B6E0-9868E29CD0C8}" type="pres">
      <dgm:prSet presAssocID="{C048090E-E0C3-CC4D-B7CC-498A02905027}" presName="topArc2" presStyleLbl="parChTrans1D1" presStyleIdx="4" presStyleCnt="30"/>
      <dgm:spPr/>
    </dgm:pt>
    <dgm:pt modelId="{AEA31A9D-A640-5A47-BCEB-9AED8F07DCA8}" type="pres">
      <dgm:prSet presAssocID="{C048090E-E0C3-CC4D-B7CC-498A02905027}" presName="bottomArc2" presStyleLbl="parChTrans1D1" presStyleIdx="5" presStyleCnt="30"/>
      <dgm:spPr/>
    </dgm:pt>
    <dgm:pt modelId="{8D3CC14E-D00E-D548-B625-9881B0C168E8}" type="pres">
      <dgm:prSet presAssocID="{C048090E-E0C3-CC4D-B7CC-498A02905027}" presName="topConnNode2" presStyleLbl="node3" presStyleIdx="0" presStyleCnt="0"/>
      <dgm:spPr/>
    </dgm:pt>
    <dgm:pt modelId="{2D89BD97-E2AE-6245-9C2C-43665713A8ED}" type="pres">
      <dgm:prSet presAssocID="{C048090E-E0C3-CC4D-B7CC-498A02905027}" presName="hierChild4" presStyleCnt="0"/>
      <dgm:spPr/>
    </dgm:pt>
    <dgm:pt modelId="{B6075AFE-A435-2342-B76C-F09BBD22CC6D}" type="pres">
      <dgm:prSet presAssocID="{C048090E-E0C3-CC4D-B7CC-498A02905027}" presName="hierChild5" presStyleCnt="0"/>
      <dgm:spPr/>
    </dgm:pt>
    <dgm:pt modelId="{D5A4BADA-E2C7-4E41-AFF5-B0C9C106F2EC}" type="pres">
      <dgm:prSet presAssocID="{9E327106-62AE-1C4A-ADEE-E31CE77C74A1}" presName="Name28" presStyleLbl="parChTrans1D3" presStyleIdx="1" presStyleCnt="11"/>
      <dgm:spPr/>
    </dgm:pt>
    <dgm:pt modelId="{30E80AA4-3ED2-FB4F-9826-AAB3322AEABB}" type="pres">
      <dgm:prSet presAssocID="{66B1E6C4-67AC-844E-BE6E-B0D80D2C28E8}" presName="hierRoot2" presStyleCnt="0">
        <dgm:presLayoutVars>
          <dgm:hierBranch val="init"/>
        </dgm:presLayoutVars>
      </dgm:prSet>
      <dgm:spPr/>
    </dgm:pt>
    <dgm:pt modelId="{5FCDABF4-BB74-4A41-A81E-6DC75D98F9DB}" type="pres">
      <dgm:prSet presAssocID="{66B1E6C4-67AC-844E-BE6E-B0D80D2C28E8}" presName="rootComposite2" presStyleCnt="0"/>
      <dgm:spPr/>
    </dgm:pt>
    <dgm:pt modelId="{26423405-7A48-7E49-8C3F-2B933C4F20CF}" type="pres">
      <dgm:prSet presAssocID="{66B1E6C4-67AC-844E-BE6E-B0D80D2C28E8}" presName="rootText2" presStyleLbl="alignAcc1" presStyleIdx="0" presStyleCnt="0" custScaleX="239590" custScaleY="267064" custLinFactX="-129445" custLinFactY="-6556" custLinFactNeighborX="-200000" custLinFactNeighborY="-100000">
        <dgm:presLayoutVars>
          <dgm:chPref val="3"/>
        </dgm:presLayoutVars>
      </dgm:prSet>
      <dgm:spPr/>
    </dgm:pt>
    <dgm:pt modelId="{A6A65774-FCE9-D14A-84A4-B62FFFFBDD6B}" type="pres">
      <dgm:prSet presAssocID="{66B1E6C4-67AC-844E-BE6E-B0D80D2C28E8}" presName="topArc2" presStyleLbl="parChTrans1D1" presStyleIdx="6" presStyleCnt="30"/>
      <dgm:spPr/>
    </dgm:pt>
    <dgm:pt modelId="{51C428E0-5FBA-7542-9BB7-6096553FD966}" type="pres">
      <dgm:prSet presAssocID="{66B1E6C4-67AC-844E-BE6E-B0D80D2C28E8}" presName="bottomArc2" presStyleLbl="parChTrans1D1" presStyleIdx="7" presStyleCnt="30"/>
      <dgm:spPr/>
    </dgm:pt>
    <dgm:pt modelId="{EDF32E20-82D8-AC4A-A4DE-4DF52686DCA9}" type="pres">
      <dgm:prSet presAssocID="{66B1E6C4-67AC-844E-BE6E-B0D80D2C28E8}" presName="topConnNode2" presStyleLbl="node3" presStyleIdx="0" presStyleCnt="0"/>
      <dgm:spPr/>
    </dgm:pt>
    <dgm:pt modelId="{BCD4D7A0-FB1F-A441-A1B2-2266A7072B44}" type="pres">
      <dgm:prSet presAssocID="{66B1E6C4-67AC-844E-BE6E-B0D80D2C28E8}" presName="hierChild4" presStyleCnt="0"/>
      <dgm:spPr/>
    </dgm:pt>
    <dgm:pt modelId="{4D19545A-42DB-C643-94CF-18BE529FBB73}" type="pres">
      <dgm:prSet presAssocID="{66B1E6C4-67AC-844E-BE6E-B0D80D2C28E8}" presName="hierChild5" presStyleCnt="0"/>
      <dgm:spPr/>
    </dgm:pt>
    <dgm:pt modelId="{70B5AECE-8C40-A247-B729-C88ED863B37F}" type="pres">
      <dgm:prSet presAssocID="{B79EFBD0-D4DE-7B4C-A591-E6DF7F61EE8E}" presName="Name28" presStyleLbl="parChTrans1D3" presStyleIdx="2" presStyleCnt="11"/>
      <dgm:spPr/>
    </dgm:pt>
    <dgm:pt modelId="{76D9D3F9-CD1F-7945-83D7-D4E4C95D64BF}" type="pres">
      <dgm:prSet presAssocID="{2EFA8689-40D3-D64E-86A5-582244771139}" presName="hierRoot2" presStyleCnt="0">
        <dgm:presLayoutVars>
          <dgm:hierBranch val="init"/>
        </dgm:presLayoutVars>
      </dgm:prSet>
      <dgm:spPr/>
    </dgm:pt>
    <dgm:pt modelId="{977CD5B1-78C8-F34B-A716-B398E55D3738}" type="pres">
      <dgm:prSet presAssocID="{2EFA8689-40D3-D64E-86A5-582244771139}" presName="rootComposite2" presStyleCnt="0"/>
      <dgm:spPr/>
    </dgm:pt>
    <dgm:pt modelId="{C23DE987-5C98-B342-BF4C-3F1E21D05095}" type="pres">
      <dgm:prSet presAssocID="{2EFA8689-40D3-D64E-86A5-582244771139}" presName="rootText2" presStyleLbl="alignAcc1" presStyleIdx="0" presStyleCnt="0" custScaleX="151070" custScaleY="111281" custLinFactX="-100000" custLinFactNeighborX="-185185" custLinFactNeighborY="94149">
        <dgm:presLayoutVars>
          <dgm:chPref val="3"/>
        </dgm:presLayoutVars>
      </dgm:prSet>
      <dgm:spPr/>
    </dgm:pt>
    <dgm:pt modelId="{5FC6D0AB-138B-FD41-AE03-C17A599FAB84}" type="pres">
      <dgm:prSet presAssocID="{2EFA8689-40D3-D64E-86A5-582244771139}" presName="topArc2" presStyleLbl="parChTrans1D1" presStyleIdx="8" presStyleCnt="30"/>
      <dgm:spPr/>
    </dgm:pt>
    <dgm:pt modelId="{930E4F8B-7A76-F84E-A2BA-61F1623B29EB}" type="pres">
      <dgm:prSet presAssocID="{2EFA8689-40D3-D64E-86A5-582244771139}" presName="bottomArc2" presStyleLbl="parChTrans1D1" presStyleIdx="9" presStyleCnt="30"/>
      <dgm:spPr/>
    </dgm:pt>
    <dgm:pt modelId="{1A6286FC-6E7C-3542-8FED-72E5C6412AEF}" type="pres">
      <dgm:prSet presAssocID="{2EFA8689-40D3-D64E-86A5-582244771139}" presName="topConnNode2" presStyleLbl="node3" presStyleIdx="0" presStyleCnt="0"/>
      <dgm:spPr/>
    </dgm:pt>
    <dgm:pt modelId="{5E09C014-390E-2F4E-9610-E56EAC5EEE46}" type="pres">
      <dgm:prSet presAssocID="{2EFA8689-40D3-D64E-86A5-582244771139}" presName="hierChild4" presStyleCnt="0"/>
      <dgm:spPr/>
    </dgm:pt>
    <dgm:pt modelId="{BDF83C31-0AF3-D04C-B3CD-712BBD1A7579}" type="pres">
      <dgm:prSet presAssocID="{2EFA8689-40D3-D64E-86A5-582244771139}" presName="hierChild5" presStyleCnt="0"/>
      <dgm:spPr/>
    </dgm:pt>
    <dgm:pt modelId="{3316793A-414E-814D-8B5A-5E481F514D14}" type="pres">
      <dgm:prSet presAssocID="{B49769DF-8610-BF46-BCB0-B91A4417A4E4}" presName="Name28" presStyleLbl="parChTrans1D3" presStyleIdx="3" presStyleCnt="11"/>
      <dgm:spPr/>
    </dgm:pt>
    <dgm:pt modelId="{ED8AD95F-8C51-FD4D-87AE-9DD634864817}" type="pres">
      <dgm:prSet presAssocID="{C8CCC326-D0A7-1047-9D37-BB20FD3815E1}" presName="hierRoot2" presStyleCnt="0">
        <dgm:presLayoutVars>
          <dgm:hierBranch val="init"/>
        </dgm:presLayoutVars>
      </dgm:prSet>
      <dgm:spPr/>
    </dgm:pt>
    <dgm:pt modelId="{A872408F-1B01-6A4C-AC8E-E6D5C0510385}" type="pres">
      <dgm:prSet presAssocID="{C8CCC326-D0A7-1047-9D37-BB20FD3815E1}" presName="rootComposite2" presStyleCnt="0"/>
      <dgm:spPr/>
    </dgm:pt>
    <dgm:pt modelId="{796E6DC7-20D7-C24E-A1B8-D6B166BD8933}" type="pres">
      <dgm:prSet presAssocID="{C8CCC326-D0A7-1047-9D37-BB20FD3815E1}" presName="rootText2" presStyleLbl="alignAcc1" presStyleIdx="0" presStyleCnt="0" custLinFactX="-100000" custLinFactY="-168124" custLinFactNeighborX="-159650" custLinFactNeighborY="-200000">
        <dgm:presLayoutVars>
          <dgm:chPref val="3"/>
        </dgm:presLayoutVars>
      </dgm:prSet>
      <dgm:spPr/>
    </dgm:pt>
    <dgm:pt modelId="{11D08C3B-C418-2042-847E-DCC196AFAA7D}" type="pres">
      <dgm:prSet presAssocID="{C8CCC326-D0A7-1047-9D37-BB20FD3815E1}" presName="topArc2" presStyleLbl="parChTrans1D1" presStyleIdx="10" presStyleCnt="30"/>
      <dgm:spPr/>
    </dgm:pt>
    <dgm:pt modelId="{EEBC13FC-650D-B84A-BF0A-6C9CA872033D}" type="pres">
      <dgm:prSet presAssocID="{C8CCC326-D0A7-1047-9D37-BB20FD3815E1}" presName="bottomArc2" presStyleLbl="parChTrans1D1" presStyleIdx="11" presStyleCnt="30"/>
      <dgm:spPr/>
    </dgm:pt>
    <dgm:pt modelId="{0B915B84-5F94-6441-AF17-18D3BA0F5F39}" type="pres">
      <dgm:prSet presAssocID="{C8CCC326-D0A7-1047-9D37-BB20FD3815E1}" presName="topConnNode2" presStyleLbl="node3" presStyleIdx="0" presStyleCnt="0"/>
      <dgm:spPr/>
    </dgm:pt>
    <dgm:pt modelId="{4F3483BB-1AF5-A042-A425-85212BC699C1}" type="pres">
      <dgm:prSet presAssocID="{C8CCC326-D0A7-1047-9D37-BB20FD3815E1}" presName="hierChild4" presStyleCnt="0"/>
      <dgm:spPr/>
    </dgm:pt>
    <dgm:pt modelId="{1837EE42-6594-6348-8206-F8A82D7D555A}" type="pres">
      <dgm:prSet presAssocID="{C8CCC326-D0A7-1047-9D37-BB20FD3815E1}" presName="hierChild5" presStyleCnt="0"/>
      <dgm:spPr/>
    </dgm:pt>
    <dgm:pt modelId="{0A873F1F-FE92-7243-B4B7-553A49D8E2DE}" type="pres">
      <dgm:prSet presAssocID="{AA516AF0-CA41-4B43-86CE-72382416D831}" presName="Name28" presStyleLbl="parChTrans1D3" presStyleIdx="4" presStyleCnt="11"/>
      <dgm:spPr/>
    </dgm:pt>
    <dgm:pt modelId="{C16AB014-C993-E943-9848-19D9D6754498}" type="pres">
      <dgm:prSet presAssocID="{A9681C6A-EA24-5247-A61E-CA0E8AB3E9D1}" presName="hierRoot2" presStyleCnt="0">
        <dgm:presLayoutVars>
          <dgm:hierBranch val="init"/>
        </dgm:presLayoutVars>
      </dgm:prSet>
      <dgm:spPr/>
    </dgm:pt>
    <dgm:pt modelId="{29F3D323-8E68-DD46-A8CE-67AC7F45FD62}" type="pres">
      <dgm:prSet presAssocID="{A9681C6A-EA24-5247-A61E-CA0E8AB3E9D1}" presName="rootComposite2" presStyleCnt="0"/>
      <dgm:spPr/>
    </dgm:pt>
    <dgm:pt modelId="{2FA58679-5E47-3D46-A79E-7F7A9F288A41}" type="pres">
      <dgm:prSet presAssocID="{A9681C6A-EA24-5247-A61E-CA0E8AB3E9D1}" presName="rootText2" presStyleLbl="alignAcc1" presStyleIdx="0" presStyleCnt="0" custScaleX="237660" custScaleY="242381" custLinFactX="-137853" custLinFactNeighborX="-200000" custLinFactNeighborY="-94733">
        <dgm:presLayoutVars>
          <dgm:chPref val="3"/>
        </dgm:presLayoutVars>
      </dgm:prSet>
      <dgm:spPr/>
    </dgm:pt>
    <dgm:pt modelId="{416B2B57-15D9-5D4F-B8B8-692D7269CA12}" type="pres">
      <dgm:prSet presAssocID="{A9681C6A-EA24-5247-A61E-CA0E8AB3E9D1}" presName="topArc2" presStyleLbl="parChTrans1D1" presStyleIdx="12" presStyleCnt="30"/>
      <dgm:spPr/>
    </dgm:pt>
    <dgm:pt modelId="{26DE4719-177B-264D-8702-D08590B5667B}" type="pres">
      <dgm:prSet presAssocID="{A9681C6A-EA24-5247-A61E-CA0E8AB3E9D1}" presName="bottomArc2" presStyleLbl="parChTrans1D1" presStyleIdx="13" presStyleCnt="30"/>
      <dgm:spPr/>
    </dgm:pt>
    <dgm:pt modelId="{3B266BDF-A1D2-9B42-B016-A977AC46CDF3}" type="pres">
      <dgm:prSet presAssocID="{A9681C6A-EA24-5247-A61E-CA0E8AB3E9D1}" presName="topConnNode2" presStyleLbl="node3" presStyleIdx="0" presStyleCnt="0"/>
      <dgm:spPr/>
    </dgm:pt>
    <dgm:pt modelId="{7573E7C4-6525-A94B-8D9A-2085EE66879F}" type="pres">
      <dgm:prSet presAssocID="{A9681C6A-EA24-5247-A61E-CA0E8AB3E9D1}" presName="hierChild4" presStyleCnt="0"/>
      <dgm:spPr/>
    </dgm:pt>
    <dgm:pt modelId="{E213E1F9-D55E-DB4B-B25F-76444240A12D}" type="pres">
      <dgm:prSet presAssocID="{A9681C6A-EA24-5247-A61E-CA0E8AB3E9D1}" presName="hierChild5" presStyleCnt="0"/>
      <dgm:spPr/>
    </dgm:pt>
    <dgm:pt modelId="{03563AC3-3B3C-D24F-B19C-93329484AB15}" type="pres">
      <dgm:prSet presAssocID="{B0D805EC-4EA8-2444-96B4-05F2FAA0E1D6}" presName="hierChild5" presStyleCnt="0"/>
      <dgm:spPr/>
    </dgm:pt>
    <dgm:pt modelId="{D7D6FF30-2F1C-744F-B904-CA59CFB78BC0}" type="pres">
      <dgm:prSet presAssocID="{AF579CFD-EAA6-BB4A-A88D-09B6817C385A}" presName="Name28" presStyleLbl="parChTrans1D2" presStyleIdx="1" presStyleCnt="3"/>
      <dgm:spPr/>
    </dgm:pt>
    <dgm:pt modelId="{E9D6F870-A73C-1042-A893-3EB8ED3B8748}" type="pres">
      <dgm:prSet presAssocID="{37BF680D-9A01-284D-A06F-54E0EBF2FED9}" presName="hierRoot2" presStyleCnt="0">
        <dgm:presLayoutVars>
          <dgm:hierBranch val="init"/>
        </dgm:presLayoutVars>
      </dgm:prSet>
      <dgm:spPr/>
    </dgm:pt>
    <dgm:pt modelId="{01D47B4B-1427-B742-A373-0798ACF54FD0}" type="pres">
      <dgm:prSet presAssocID="{37BF680D-9A01-284D-A06F-54E0EBF2FED9}" presName="rootComposite2" presStyleCnt="0"/>
      <dgm:spPr/>
    </dgm:pt>
    <dgm:pt modelId="{C1FBAA7A-11D8-594B-AD33-27153CEFC782}" type="pres">
      <dgm:prSet presAssocID="{37BF680D-9A01-284D-A06F-54E0EBF2FED9}" presName="rootText2" presStyleLbl="alignAcc1" presStyleIdx="0" presStyleCnt="0" custScaleX="291983" custScaleY="324634">
        <dgm:presLayoutVars>
          <dgm:chPref val="3"/>
        </dgm:presLayoutVars>
      </dgm:prSet>
      <dgm:spPr/>
    </dgm:pt>
    <dgm:pt modelId="{3CE28AC5-B006-2644-A5D4-C656639C1283}" type="pres">
      <dgm:prSet presAssocID="{37BF680D-9A01-284D-A06F-54E0EBF2FED9}" presName="topArc2" presStyleLbl="parChTrans1D1" presStyleIdx="14" presStyleCnt="30"/>
      <dgm:spPr/>
    </dgm:pt>
    <dgm:pt modelId="{5919712F-0B6A-5741-977D-621FF49846CF}" type="pres">
      <dgm:prSet presAssocID="{37BF680D-9A01-284D-A06F-54E0EBF2FED9}" presName="bottomArc2" presStyleLbl="parChTrans1D1" presStyleIdx="15" presStyleCnt="30"/>
      <dgm:spPr/>
    </dgm:pt>
    <dgm:pt modelId="{6114BFEE-3F5C-4246-A588-B6E9829EADDF}" type="pres">
      <dgm:prSet presAssocID="{37BF680D-9A01-284D-A06F-54E0EBF2FED9}" presName="topConnNode2" presStyleLbl="node2" presStyleIdx="0" presStyleCnt="0"/>
      <dgm:spPr/>
    </dgm:pt>
    <dgm:pt modelId="{819CDA2C-FFE7-104B-A013-7CA148D6ABEC}" type="pres">
      <dgm:prSet presAssocID="{37BF680D-9A01-284D-A06F-54E0EBF2FED9}" presName="hierChild4" presStyleCnt="0"/>
      <dgm:spPr/>
    </dgm:pt>
    <dgm:pt modelId="{54953974-4ADB-C246-872B-E485902F4A87}" type="pres">
      <dgm:prSet presAssocID="{0BCA68C6-F105-3B4E-B890-4DDAF19C0965}" presName="Name28" presStyleLbl="parChTrans1D3" presStyleIdx="5" presStyleCnt="11"/>
      <dgm:spPr/>
    </dgm:pt>
    <dgm:pt modelId="{F72DB95B-2990-FB4D-9ECA-BA895A72346C}" type="pres">
      <dgm:prSet presAssocID="{1DEA66A7-ADDF-DC45-A040-6899076C960F}" presName="hierRoot2" presStyleCnt="0">
        <dgm:presLayoutVars>
          <dgm:hierBranch val="init"/>
        </dgm:presLayoutVars>
      </dgm:prSet>
      <dgm:spPr/>
    </dgm:pt>
    <dgm:pt modelId="{D1EC6F19-BA88-A044-A99A-DDD8B94F905E}" type="pres">
      <dgm:prSet presAssocID="{1DEA66A7-ADDF-DC45-A040-6899076C960F}" presName="rootComposite2" presStyleCnt="0"/>
      <dgm:spPr/>
    </dgm:pt>
    <dgm:pt modelId="{38F87ACE-8458-6E44-BC4C-DF49F182056E}" type="pres">
      <dgm:prSet presAssocID="{1DEA66A7-ADDF-DC45-A040-6899076C960F}" presName="rootText2" presStyleLbl="alignAcc1" presStyleIdx="0" presStyleCnt="0" custScaleX="146255" custScaleY="134201" custLinFactX="-100000" custLinFactNeighborX="-138410" custLinFactNeighborY="7611">
        <dgm:presLayoutVars>
          <dgm:chPref val="3"/>
        </dgm:presLayoutVars>
      </dgm:prSet>
      <dgm:spPr/>
    </dgm:pt>
    <dgm:pt modelId="{099A8891-269B-7F4E-A51A-05265E9B58F6}" type="pres">
      <dgm:prSet presAssocID="{1DEA66A7-ADDF-DC45-A040-6899076C960F}" presName="topArc2" presStyleLbl="parChTrans1D1" presStyleIdx="16" presStyleCnt="30"/>
      <dgm:spPr/>
    </dgm:pt>
    <dgm:pt modelId="{569ED5DE-F16E-AD43-8B4D-5401C3713FE8}" type="pres">
      <dgm:prSet presAssocID="{1DEA66A7-ADDF-DC45-A040-6899076C960F}" presName="bottomArc2" presStyleLbl="parChTrans1D1" presStyleIdx="17" presStyleCnt="30"/>
      <dgm:spPr/>
    </dgm:pt>
    <dgm:pt modelId="{E3709AA9-CBDA-5B4C-BCE8-7F1BB2D3D072}" type="pres">
      <dgm:prSet presAssocID="{1DEA66A7-ADDF-DC45-A040-6899076C960F}" presName="topConnNode2" presStyleLbl="node3" presStyleIdx="0" presStyleCnt="0"/>
      <dgm:spPr/>
    </dgm:pt>
    <dgm:pt modelId="{0B309551-4D18-354C-851F-947EB733E519}" type="pres">
      <dgm:prSet presAssocID="{1DEA66A7-ADDF-DC45-A040-6899076C960F}" presName="hierChild4" presStyleCnt="0"/>
      <dgm:spPr/>
    </dgm:pt>
    <dgm:pt modelId="{DAD89642-E88C-D547-A4A9-9FA1E43BE6B1}" type="pres">
      <dgm:prSet presAssocID="{1DEA66A7-ADDF-DC45-A040-6899076C960F}" presName="hierChild5" presStyleCnt="0"/>
      <dgm:spPr/>
    </dgm:pt>
    <dgm:pt modelId="{DC8E64C6-76BD-944F-8CC5-E83FE4FCF774}" type="pres">
      <dgm:prSet presAssocID="{6D1B5DC6-15C9-B249-9184-7B2222E3AF06}" presName="Name28" presStyleLbl="parChTrans1D3" presStyleIdx="6" presStyleCnt="11"/>
      <dgm:spPr/>
    </dgm:pt>
    <dgm:pt modelId="{3F36850D-DC8B-5740-B48A-7DAC02DF0DE8}" type="pres">
      <dgm:prSet presAssocID="{4C5B62A5-86F4-FD4F-B527-5837B5A5861D}" presName="hierRoot2" presStyleCnt="0">
        <dgm:presLayoutVars>
          <dgm:hierBranch val="init"/>
        </dgm:presLayoutVars>
      </dgm:prSet>
      <dgm:spPr/>
    </dgm:pt>
    <dgm:pt modelId="{2878EAF2-545B-6F4D-B878-56C30C728824}" type="pres">
      <dgm:prSet presAssocID="{4C5B62A5-86F4-FD4F-B527-5837B5A5861D}" presName="rootComposite2" presStyleCnt="0"/>
      <dgm:spPr/>
    </dgm:pt>
    <dgm:pt modelId="{4C6324F4-A39E-5643-8E49-2B7E20A699FE}" type="pres">
      <dgm:prSet presAssocID="{4C5B62A5-86F4-FD4F-B527-5837B5A5861D}" presName="rootText2" presStyleLbl="alignAcc1" presStyleIdx="0" presStyleCnt="0" custScaleX="177954" custScaleY="130235" custLinFactX="-100000" custLinFactY="150112" custLinFactNeighborX="-135031" custLinFactNeighborY="200000">
        <dgm:presLayoutVars>
          <dgm:chPref val="3"/>
        </dgm:presLayoutVars>
      </dgm:prSet>
      <dgm:spPr/>
    </dgm:pt>
    <dgm:pt modelId="{EBB0079B-E237-6141-96CE-D0FD4F84D0FF}" type="pres">
      <dgm:prSet presAssocID="{4C5B62A5-86F4-FD4F-B527-5837B5A5861D}" presName="topArc2" presStyleLbl="parChTrans1D1" presStyleIdx="18" presStyleCnt="30"/>
      <dgm:spPr/>
    </dgm:pt>
    <dgm:pt modelId="{A758EA12-4569-BA4F-925C-E06D0495D9A8}" type="pres">
      <dgm:prSet presAssocID="{4C5B62A5-86F4-FD4F-B527-5837B5A5861D}" presName="bottomArc2" presStyleLbl="parChTrans1D1" presStyleIdx="19" presStyleCnt="30"/>
      <dgm:spPr/>
    </dgm:pt>
    <dgm:pt modelId="{58307E1D-0A4B-5846-975F-697363C259A0}" type="pres">
      <dgm:prSet presAssocID="{4C5B62A5-86F4-FD4F-B527-5837B5A5861D}" presName="topConnNode2" presStyleLbl="node3" presStyleIdx="0" presStyleCnt="0"/>
      <dgm:spPr/>
    </dgm:pt>
    <dgm:pt modelId="{68C874FE-A674-934D-9A83-B928E46B61D9}" type="pres">
      <dgm:prSet presAssocID="{4C5B62A5-86F4-FD4F-B527-5837B5A5861D}" presName="hierChild4" presStyleCnt="0"/>
      <dgm:spPr/>
    </dgm:pt>
    <dgm:pt modelId="{A620AEC6-6245-774A-B5BB-FC2898ACD915}" type="pres">
      <dgm:prSet presAssocID="{4C5B62A5-86F4-FD4F-B527-5837B5A5861D}" presName="hierChild5" presStyleCnt="0"/>
      <dgm:spPr/>
    </dgm:pt>
    <dgm:pt modelId="{B392CAEE-57E0-8B4A-8F1C-B06B930D3CFA}" type="pres">
      <dgm:prSet presAssocID="{37BF680D-9A01-284D-A06F-54E0EBF2FED9}" presName="hierChild5" presStyleCnt="0"/>
      <dgm:spPr/>
    </dgm:pt>
    <dgm:pt modelId="{113B66E0-0BB3-FC48-BCCF-53249AF7B551}" type="pres">
      <dgm:prSet presAssocID="{F3CD695B-556E-694B-897C-BEECF0EFA0BA}" presName="Name28" presStyleLbl="parChTrans1D2" presStyleIdx="2" presStyleCnt="3"/>
      <dgm:spPr/>
    </dgm:pt>
    <dgm:pt modelId="{C07A537F-2311-FA4A-A2EC-8319304C297C}" type="pres">
      <dgm:prSet presAssocID="{72654660-E61D-5946-AA48-CEB036641BEB}" presName="hierRoot2" presStyleCnt="0">
        <dgm:presLayoutVars>
          <dgm:hierBranch val="init"/>
        </dgm:presLayoutVars>
      </dgm:prSet>
      <dgm:spPr/>
    </dgm:pt>
    <dgm:pt modelId="{F1A7B199-6F90-BA44-81AE-6E2A7B462F82}" type="pres">
      <dgm:prSet presAssocID="{72654660-E61D-5946-AA48-CEB036641BEB}" presName="rootComposite2" presStyleCnt="0"/>
      <dgm:spPr/>
    </dgm:pt>
    <dgm:pt modelId="{8C3FD8C5-A553-D84A-B965-03E39A26F60B}" type="pres">
      <dgm:prSet presAssocID="{72654660-E61D-5946-AA48-CEB036641BEB}" presName="rootText2" presStyleLbl="alignAcc1" presStyleIdx="0" presStyleCnt="0" custScaleX="257135" custScaleY="336767">
        <dgm:presLayoutVars>
          <dgm:chPref val="3"/>
        </dgm:presLayoutVars>
      </dgm:prSet>
      <dgm:spPr/>
    </dgm:pt>
    <dgm:pt modelId="{7590EBB8-AD86-6044-8994-0F568781CC89}" type="pres">
      <dgm:prSet presAssocID="{72654660-E61D-5946-AA48-CEB036641BEB}" presName="topArc2" presStyleLbl="parChTrans1D1" presStyleIdx="20" presStyleCnt="30"/>
      <dgm:spPr/>
    </dgm:pt>
    <dgm:pt modelId="{D8550125-57AF-6C4C-948C-0697EE96C4E8}" type="pres">
      <dgm:prSet presAssocID="{72654660-E61D-5946-AA48-CEB036641BEB}" presName="bottomArc2" presStyleLbl="parChTrans1D1" presStyleIdx="21" presStyleCnt="30"/>
      <dgm:spPr/>
    </dgm:pt>
    <dgm:pt modelId="{DEAB4063-3EDA-5C47-9B19-978CB7710733}" type="pres">
      <dgm:prSet presAssocID="{72654660-E61D-5946-AA48-CEB036641BEB}" presName="topConnNode2" presStyleLbl="node2" presStyleIdx="0" presStyleCnt="0"/>
      <dgm:spPr/>
    </dgm:pt>
    <dgm:pt modelId="{18F67A03-6648-3B41-AD12-FF31DCE66EE6}" type="pres">
      <dgm:prSet presAssocID="{72654660-E61D-5946-AA48-CEB036641BEB}" presName="hierChild4" presStyleCnt="0"/>
      <dgm:spPr/>
    </dgm:pt>
    <dgm:pt modelId="{E9A5380F-8816-514B-BE38-A8BFF6F3CEA5}" type="pres">
      <dgm:prSet presAssocID="{EA07294C-5823-D744-A786-6FAE771533D6}" presName="Name28" presStyleLbl="parChTrans1D3" presStyleIdx="7" presStyleCnt="11"/>
      <dgm:spPr/>
    </dgm:pt>
    <dgm:pt modelId="{B2EF9557-9A28-6149-8788-3E28AA070599}" type="pres">
      <dgm:prSet presAssocID="{4E8915E6-8D09-2248-9606-29CADA0C8E15}" presName="hierRoot2" presStyleCnt="0">
        <dgm:presLayoutVars>
          <dgm:hierBranch val="init"/>
        </dgm:presLayoutVars>
      </dgm:prSet>
      <dgm:spPr/>
    </dgm:pt>
    <dgm:pt modelId="{E9FE5680-5CE2-C047-A467-9CEA370DC27B}" type="pres">
      <dgm:prSet presAssocID="{4E8915E6-8D09-2248-9606-29CADA0C8E15}" presName="rootComposite2" presStyleCnt="0"/>
      <dgm:spPr/>
    </dgm:pt>
    <dgm:pt modelId="{42C1C858-FE8A-DD4A-B732-3344EBFB5E0E}" type="pres">
      <dgm:prSet presAssocID="{4E8915E6-8D09-2248-9606-29CADA0C8E15}" presName="rootText2" presStyleLbl="alignAcc1" presStyleIdx="0" presStyleCnt="0" custScaleX="160888" custScaleY="151088">
        <dgm:presLayoutVars>
          <dgm:chPref val="3"/>
        </dgm:presLayoutVars>
      </dgm:prSet>
      <dgm:spPr/>
    </dgm:pt>
    <dgm:pt modelId="{72715518-D9FC-114C-B22F-8096D40C3335}" type="pres">
      <dgm:prSet presAssocID="{4E8915E6-8D09-2248-9606-29CADA0C8E15}" presName="topArc2" presStyleLbl="parChTrans1D1" presStyleIdx="22" presStyleCnt="30"/>
      <dgm:spPr/>
    </dgm:pt>
    <dgm:pt modelId="{BAC4872A-36AE-3B45-A238-88951C2A9CAC}" type="pres">
      <dgm:prSet presAssocID="{4E8915E6-8D09-2248-9606-29CADA0C8E15}" presName="bottomArc2" presStyleLbl="parChTrans1D1" presStyleIdx="23" presStyleCnt="30"/>
      <dgm:spPr/>
    </dgm:pt>
    <dgm:pt modelId="{5B554D24-52F5-D14D-8D09-E633BDD7AF22}" type="pres">
      <dgm:prSet presAssocID="{4E8915E6-8D09-2248-9606-29CADA0C8E15}" presName="topConnNode2" presStyleLbl="node3" presStyleIdx="0" presStyleCnt="0"/>
      <dgm:spPr/>
    </dgm:pt>
    <dgm:pt modelId="{2C527E67-64C2-8C40-B360-064D16F339FA}" type="pres">
      <dgm:prSet presAssocID="{4E8915E6-8D09-2248-9606-29CADA0C8E15}" presName="hierChild4" presStyleCnt="0"/>
      <dgm:spPr/>
    </dgm:pt>
    <dgm:pt modelId="{E4819D87-1527-F048-BC79-6B192303FC82}" type="pres">
      <dgm:prSet presAssocID="{4E8915E6-8D09-2248-9606-29CADA0C8E15}" presName="hierChild5" presStyleCnt="0"/>
      <dgm:spPr/>
    </dgm:pt>
    <dgm:pt modelId="{D81FF6A1-F021-E646-8507-F7B0226EEED6}" type="pres">
      <dgm:prSet presAssocID="{6F1CB201-7A2D-3B4E-9E01-9483E63AA362}" presName="Name28" presStyleLbl="parChTrans1D3" presStyleIdx="8" presStyleCnt="11"/>
      <dgm:spPr/>
    </dgm:pt>
    <dgm:pt modelId="{624AB7E8-B81F-8248-A361-10679C3F0E2A}" type="pres">
      <dgm:prSet presAssocID="{D96820BD-D99B-BB4E-A0BF-A84F2BEA0577}" presName="hierRoot2" presStyleCnt="0">
        <dgm:presLayoutVars>
          <dgm:hierBranch val="init"/>
        </dgm:presLayoutVars>
      </dgm:prSet>
      <dgm:spPr/>
    </dgm:pt>
    <dgm:pt modelId="{E468F98C-A525-E84C-A06B-93642E6D9BCC}" type="pres">
      <dgm:prSet presAssocID="{D96820BD-D99B-BB4E-A0BF-A84F2BEA0577}" presName="rootComposite2" presStyleCnt="0"/>
      <dgm:spPr/>
    </dgm:pt>
    <dgm:pt modelId="{4EB479C6-0C64-554B-86F0-66478B297C7A}" type="pres">
      <dgm:prSet presAssocID="{D96820BD-D99B-BB4E-A0BF-A84F2BEA0577}" presName="rootText2" presStyleLbl="alignAcc1" presStyleIdx="0" presStyleCnt="0" custScaleX="162759" custScaleY="152210">
        <dgm:presLayoutVars>
          <dgm:chPref val="3"/>
        </dgm:presLayoutVars>
      </dgm:prSet>
      <dgm:spPr/>
    </dgm:pt>
    <dgm:pt modelId="{1BE081BF-3485-4248-99BC-5758CC9A749A}" type="pres">
      <dgm:prSet presAssocID="{D96820BD-D99B-BB4E-A0BF-A84F2BEA0577}" presName="topArc2" presStyleLbl="parChTrans1D1" presStyleIdx="24" presStyleCnt="30"/>
      <dgm:spPr/>
    </dgm:pt>
    <dgm:pt modelId="{29529EF2-DE87-F043-94A7-F476FF7512EA}" type="pres">
      <dgm:prSet presAssocID="{D96820BD-D99B-BB4E-A0BF-A84F2BEA0577}" presName="bottomArc2" presStyleLbl="parChTrans1D1" presStyleIdx="25" presStyleCnt="30"/>
      <dgm:spPr/>
    </dgm:pt>
    <dgm:pt modelId="{F31FE6A6-38DC-2646-A172-D0109FEEB7A9}" type="pres">
      <dgm:prSet presAssocID="{D96820BD-D99B-BB4E-A0BF-A84F2BEA0577}" presName="topConnNode2" presStyleLbl="node3" presStyleIdx="0" presStyleCnt="0"/>
      <dgm:spPr/>
    </dgm:pt>
    <dgm:pt modelId="{77D38C64-8A3A-DF42-B7DC-0522D9E591D6}" type="pres">
      <dgm:prSet presAssocID="{D96820BD-D99B-BB4E-A0BF-A84F2BEA0577}" presName="hierChild4" presStyleCnt="0"/>
      <dgm:spPr/>
    </dgm:pt>
    <dgm:pt modelId="{FDEB301C-5E16-034D-A317-6C30357CCEF0}" type="pres">
      <dgm:prSet presAssocID="{D96820BD-D99B-BB4E-A0BF-A84F2BEA0577}" presName="hierChild5" presStyleCnt="0"/>
      <dgm:spPr/>
    </dgm:pt>
    <dgm:pt modelId="{8AA95714-8541-084E-91FD-F1DD7B3B7DD8}" type="pres">
      <dgm:prSet presAssocID="{866CEC50-B5CF-BF44-B052-B22A420C718F}" presName="Name28" presStyleLbl="parChTrans1D3" presStyleIdx="9" presStyleCnt="11"/>
      <dgm:spPr/>
    </dgm:pt>
    <dgm:pt modelId="{64AF8E71-51C4-974A-B6CA-745D800EF049}" type="pres">
      <dgm:prSet presAssocID="{642595E4-6490-9E45-BFA1-CD780B198335}" presName="hierRoot2" presStyleCnt="0">
        <dgm:presLayoutVars>
          <dgm:hierBranch val="init"/>
        </dgm:presLayoutVars>
      </dgm:prSet>
      <dgm:spPr/>
    </dgm:pt>
    <dgm:pt modelId="{D8E1DADE-4F2D-8E48-832B-D2EDC38419CC}" type="pres">
      <dgm:prSet presAssocID="{642595E4-6490-9E45-BFA1-CD780B198335}" presName="rootComposite2" presStyleCnt="0"/>
      <dgm:spPr/>
    </dgm:pt>
    <dgm:pt modelId="{0A071EB2-2303-C740-8CC7-2E6F84D33AF5}" type="pres">
      <dgm:prSet presAssocID="{642595E4-6490-9E45-BFA1-CD780B198335}" presName="rootText2" presStyleLbl="alignAcc1" presStyleIdx="0" presStyleCnt="0" custScaleX="162296" custScaleY="149826">
        <dgm:presLayoutVars>
          <dgm:chPref val="3"/>
        </dgm:presLayoutVars>
      </dgm:prSet>
      <dgm:spPr/>
    </dgm:pt>
    <dgm:pt modelId="{50DE392A-79D6-8248-9496-4A040D900C4A}" type="pres">
      <dgm:prSet presAssocID="{642595E4-6490-9E45-BFA1-CD780B198335}" presName="topArc2" presStyleLbl="parChTrans1D1" presStyleIdx="26" presStyleCnt="30"/>
      <dgm:spPr/>
    </dgm:pt>
    <dgm:pt modelId="{1ACD6C25-4092-EF48-B2D6-0C59794A3045}" type="pres">
      <dgm:prSet presAssocID="{642595E4-6490-9E45-BFA1-CD780B198335}" presName="bottomArc2" presStyleLbl="parChTrans1D1" presStyleIdx="27" presStyleCnt="30"/>
      <dgm:spPr/>
    </dgm:pt>
    <dgm:pt modelId="{6FF7418F-34F1-7E48-AC81-E0E967234FA4}" type="pres">
      <dgm:prSet presAssocID="{642595E4-6490-9E45-BFA1-CD780B198335}" presName="topConnNode2" presStyleLbl="node3" presStyleIdx="0" presStyleCnt="0"/>
      <dgm:spPr/>
    </dgm:pt>
    <dgm:pt modelId="{252973BD-0187-EC40-9E79-14DB5D147AD2}" type="pres">
      <dgm:prSet presAssocID="{642595E4-6490-9E45-BFA1-CD780B198335}" presName="hierChild4" presStyleCnt="0"/>
      <dgm:spPr/>
    </dgm:pt>
    <dgm:pt modelId="{75F1B2EA-BC51-A949-BCB1-C9868FD973B9}" type="pres">
      <dgm:prSet presAssocID="{642595E4-6490-9E45-BFA1-CD780B198335}" presName="hierChild5" presStyleCnt="0"/>
      <dgm:spPr/>
    </dgm:pt>
    <dgm:pt modelId="{5C6708CF-DAAE-4A40-B2C2-FD954E1EC38D}" type="pres">
      <dgm:prSet presAssocID="{3DC35B6B-F3A1-9E4C-8EB3-0C2CEBCC8425}" presName="Name28" presStyleLbl="parChTrans1D3" presStyleIdx="10" presStyleCnt="11"/>
      <dgm:spPr/>
    </dgm:pt>
    <dgm:pt modelId="{D3467225-76A6-3549-A6E1-CC3D80693D0F}" type="pres">
      <dgm:prSet presAssocID="{E378F23E-8586-FD4E-A969-1792FA90FCB9}" presName="hierRoot2" presStyleCnt="0">
        <dgm:presLayoutVars>
          <dgm:hierBranch val="init"/>
        </dgm:presLayoutVars>
      </dgm:prSet>
      <dgm:spPr/>
    </dgm:pt>
    <dgm:pt modelId="{CC35544C-367B-594C-AF29-AD720EAE3686}" type="pres">
      <dgm:prSet presAssocID="{E378F23E-8586-FD4E-A969-1792FA90FCB9}" presName="rootComposite2" presStyleCnt="0"/>
      <dgm:spPr/>
    </dgm:pt>
    <dgm:pt modelId="{4E2E613B-0FB2-674C-923E-08F584F13CBC}" type="pres">
      <dgm:prSet presAssocID="{E378F23E-8586-FD4E-A969-1792FA90FCB9}" presName="rootText2" presStyleLbl="alignAcc1" presStyleIdx="0" presStyleCnt="0" custScaleX="187221" custScaleY="89419" custLinFactNeighborX="27870" custLinFactNeighborY="-10976">
        <dgm:presLayoutVars>
          <dgm:chPref val="3"/>
        </dgm:presLayoutVars>
      </dgm:prSet>
      <dgm:spPr/>
    </dgm:pt>
    <dgm:pt modelId="{44DCFE67-E123-9743-827E-6C78CC48FA2B}" type="pres">
      <dgm:prSet presAssocID="{E378F23E-8586-FD4E-A969-1792FA90FCB9}" presName="topArc2" presStyleLbl="parChTrans1D1" presStyleIdx="28" presStyleCnt="30"/>
      <dgm:spPr/>
    </dgm:pt>
    <dgm:pt modelId="{A726759E-ADE2-A04B-9F4B-7C91ABAFF955}" type="pres">
      <dgm:prSet presAssocID="{E378F23E-8586-FD4E-A969-1792FA90FCB9}" presName="bottomArc2" presStyleLbl="parChTrans1D1" presStyleIdx="29" presStyleCnt="30"/>
      <dgm:spPr/>
    </dgm:pt>
    <dgm:pt modelId="{CF3A971F-8A79-D14F-965E-F3A2AA67CABA}" type="pres">
      <dgm:prSet presAssocID="{E378F23E-8586-FD4E-A969-1792FA90FCB9}" presName="topConnNode2" presStyleLbl="node3" presStyleIdx="0" presStyleCnt="0"/>
      <dgm:spPr/>
    </dgm:pt>
    <dgm:pt modelId="{3DC46BA5-39F8-0943-808A-B31B755C043B}" type="pres">
      <dgm:prSet presAssocID="{E378F23E-8586-FD4E-A969-1792FA90FCB9}" presName="hierChild4" presStyleCnt="0"/>
      <dgm:spPr/>
    </dgm:pt>
    <dgm:pt modelId="{EFD212EB-A9DE-F842-AB8E-50A4109EA925}" type="pres">
      <dgm:prSet presAssocID="{E378F23E-8586-FD4E-A969-1792FA90FCB9}" presName="hierChild5" presStyleCnt="0"/>
      <dgm:spPr/>
    </dgm:pt>
    <dgm:pt modelId="{0C7CE5EA-EABC-CA49-9AFE-242736D43D1A}" type="pres">
      <dgm:prSet presAssocID="{72654660-E61D-5946-AA48-CEB036641BEB}" presName="hierChild5" presStyleCnt="0"/>
      <dgm:spPr/>
    </dgm:pt>
    <dgm:pt modelId="{BF91B393-19D3-534C-918B-32B64D507540}" type="pres">
      <dgm:prSet presAssocID="{FD1EE5DC-9BAE-274B-832D-8AC916A4C476}" presName="hierChild3" presStyleCnt="0"/>
      <dgm:spPr/>
    </dgm:pt>
  </dgm:ptLst>
  <dgm:cxnLst>
    <dgm:cxn modelId="{43FE4902-9C15-6448-A88D-19CBDCF70908}" type="presOf" srcId="{FD1EE5DC-9BAE-274B-832D-8AC916A4C476}" destId="{FD0B6E3C-4C7A-F14E-AA41-FD1D7CB1EB7A}" srcOrd="0" destOrd="0" presId="urn:microsoft.com/office/officeart/2008/layout/HalfCircleOrganizationChart"/>
    <dgm:cxn modelId="{53FED404-157C-A84C-A4AA-1D3C72090CAF}" type="presOf" srcId="{642595E4-6490-9E45-BFA1-CD780B198335}" destId="{0A071EB2-2303-C740-8CC7-2E6F84D33AF5}" srcOrd="0" destOrd="0" presId="urn:microsoft.com/office/officeart/2008/layout/HalfCircleOrganizationChart"/>
    <dgm:cxn modelId="{26E5D710-5EC2-B04C-AA3E-5349D54FB791}" srcId="{72654660-E61D-5946-AA48-CEB036641BEB}" destId="{E378F23E-8586-FD4E-A969-1792FA90FCB9}" srcOrd="3" destOrd="0" parTransId="{3DC35B6B-F3A1-9E4C-8EB3-0C2CEBCC8425}" sibTransId="{41590817-DE14-FE46-B0BA-5EFD1F9F4535}"/>
    <dgm:cxn modelId="{96C58314-1D10-0141-A2ED-7AFC1CA8B4A8}" type="presOf" srcId="{B44B7A81-8544-3D4B-A466-71E435EF13EB}" destId="{3E37E45E-239B-5747-8066-FBA456C943A8}" srcOrd="0" destOrd="0" presId="urn:microsoft.com/office/officeart/2008/layout/HalfCircleOrganizationChart"/>
    <dgm:cxn modelId="{8CA6431B-A77E-194D-BDFF-FC80F5712EA6}" type="presOf" srcId="{66B1E6C4-67AC-844E-BE6E-B0D80D2C28E8}" destId="{26423405-7A48-7E49-8C3F-2B933C4F20CF}" srcOrd="0" destOrd="0" presId="urn:microsoft.com/office/officeart/2008/layout/HalfCircleOrganizationChart"/>
    <dgm:cxn modelId="{88FB771B-9274-E841-B059-38D3562413DF}" type="presOf" srcId="{EA07294C-5823-D744-A786-6FAE771533D6}" destId="{E9A5380F-8816-514B-BE38-A8BFF6F3CEA5}" srcOrd="0" destOrd="0" presId="urn:microsoft.com/office/officeart/2008/layout/HalfCircleOrganizationChart"/>
    <dgm:cxn modelId="{523F351C-E8E9-2547-85D6-23B62C6CBB9B}" type="presOf" srcId="{72654660-E61D-5946-AA48-CEB036641BEB}" destId="{DEAB4063-3EDA-5C47-9B19-978CB7710733}" srcOrd="1" destOrd="0" presId="urn:microsoft.com/office/officeart/2008/layout/HalfCircleOrganizationChart"/>
    <dgm:cxn modelId="{9E989E1F-37BE-5649-B29C-CBABB914DEB4}" srcId="{B0D805EC-4EA8-2444-96B4-05F2FAA0E1D6}" destId="{C8CCC326-D0A7-1047-9D37-BB20FD3815E1}" srcOrd="3" destOrd="0" parTransId="{B49769DF-8610-BF46-BCB0-B91A4417A4E4}" sibTransId="{05F70698-B342-0C48-B9BD-1F0D5E79BAC3}"/>
    <dgm:cxn modelId="{0938212A-4866-FF4A-9AF7-C18A14717BC0}" type="presOf" srcId="{A9681C6A-EA24-5247-A61E-CA0E8AB3E9D1}" destId="{2FA58679-5E47-3D46-A79E-7F7A9F288A41}" srcOrd="0" destOrd="0" presId="urn:microsoft.com/office/officeart/2008/layout/HalfCircleOrganizationChart"/>
    <dgm:cxn modelId="{D1ABBF31-A289-DD4A-9435-F16687FBF7E4}" srcId="{B0D805EC-4EA8-2444-96B4-05F2FAA0E1D6}" destId="{66B1E6C4-67AC-844E-BE6E-B0D80D2C28E8}" srcOrd="1" destOrd="0" parTransId="{9E327106-62AE-1C4A-ADEE-E31CE77C74A1}" sibTransId="{A6A56CF6-0759-DC40-8CFD-6AE607E5F526}"/>
    <dgm:cxn modelId="{CC105932-2B6D-614F-BEE3-0DB7347590B3}" type="presOf" srcId="{6D1B5DC6-15C9-B249-9184-7B2222E3AF06}" destId="{DC8E64C6-76BD-944F-8CC5-E83FE4FCF774}" srcOrd="0" destOrd="0" presId="urn:microsoft.com/office/officeart/2008/layout/HalfCircleOrganizationChart"/>
    <dgm:cxn modelId="{4DF69332-E9C1-2642-A514-F37AAF666AD2}" type="presOf" srcId="{4C5B62A5-86F4-FD4F-B527-5837B5A5861D}" destId="{58307E1D-0A4B-5846-975F-697363C259A0}" srcOrd="1" destOrd="0" presId="urn:microsoft.com/office/officeart/2008/layout/HalfCircleOrganizationChart"/>
    <dgm:cxn modelId="{B5A13C34-3957-7442-AA81-6D6993FE678A}" srcId="{37BF680D-9A01-284D-A06F-54E0EBF2FED9}" destId="{1DEA66A7-ADDF-DC45-A040-6899076C960F}" srcOrd="0" destOrd="0" parTransId="{0BCA68C6-F105-3B4E-B890-4DDAF19C0965}" sibTransId="{5A9D85AA-5A07-224A-B06A-A338F954A06D}"/>
    <dgm:cxn modelId="{86018334-C04E-9C4B-8A6F-C5A20552DA05}" type="presOf" srcId="{C8CCC326-D0A7-1047-9D37-BB20FD3815E1}" destId="{796E6DC7-20D7-C24E-A1B8-D6B166BD8933}" srcOrd="0" destOrd="0" presId="urn:microsoft.com/office/officeart/2008/layout/HalfCircleOrganizationChart"/>
    <dgm:cxn modelId="{3C6B6135-CB98-BC48-B8A7-DDCD19C8E68A}" type="presOf" srcId="{C8CCC326-D0A7-1047-9D37-BB20FD3815E1}" destId="{0B915B84-5F94-6441-AF17-18D3BA0F5F39}" srcOrd="1" destOrd="0" presId="urn:microsoft.com/office/officeart/2008/layout/HalfCircleOrganizationChart"/>
    <dgm:cxn modelId="{A1A41236-B986-8540-8BDA-31B47F16EDB4}" srcId="{B0D805EC-4EA8-2444-96B4-05F2FAA0E1D6}" destId="{C048090E-E0C3-CC4D-B7CC-498A02905027}" srcOrd="0" destOrd="0" parTransId="{860BD021-9C03-F748-8E87-A250F5C77AC0}" sibTransId="{3B878A13-7A50-3A47-B316-AFE55D779D9E}"/>
    <dgm:cxn modelId="{5442CC3B-1C66-6C41-A7F7-6B43EE5BE1E6}" type="presOf" srcId="{C048090E-E0C3-CC4D-B7CC-498A02905027}" destId="{4E69FE21-FC13-6E41-9547-D0CDA1D51EC5}" srcOrd="0" destOrd="0" presId="urn:microsoft.com/office/officeart/2008/layout/HalfCircleOrganizationChart"/>
    <dgm:cxn modelId="{B00F165B-B6D8-3740-8125-506E713DA0CD}" type="presOf" srcId="{A9681C6A-EA24-5247-A61E-CA0E8AB3E9D1}" destId="{3B266BDF-A1D2-9B42-B016-A977AC46CDF3}" srcOrd="1" destOrd="0" presId="urn:microsoft.com/office/officeart/2008/layout/HalfCircleOrganizationChart"/>
    <dgm:cxn modelId="{436AF05B-4300-7F47-B709-0D8E62D0484B}" srcId="{B44B7A81-8544-3D4B-A466-71E435EF13EB}" destId="{FD1EE5DC-9BAE-274B-832D-8AC916A4C476}" srcOrd="0" destOrd="0" parTransId="{0B7BC3FD-22CD-D742-9711-4EE3583B3CDF}" sibTransId="{415ECDFB-1A17-B947-A12E-AD141B3C8890}"/>
    <dgm:cxn modelId="{60BAFD5C-FA8A-C54A-992B-895A1D9E29BC}" srcId="{72654660-E61D-5946-AA48-CEB036641BEB}" destId="{642595E4-6490-9E45-BFA1-CD780B198335}" srcOrd="2" destOrd="0" parTransId="{866CEC50-B5CF-BF44-B052-B22A420C718F}" sibTransId="{BBA703BA-CEDF-3544-B469-408858ECD22D}"/>
    <dgm:cxn modelId="{E877C943-3B22-284A-A017-9D772E0D79CB}" type="presOf" srcId="{3DC35B6B-F3A1-9E4C-8EB3-0C2CEBCC8425}" destId="{5C6708CF-DAAE-4A40-B2C2-FD954E1EC38D}" srcOrd="0" destOrd="0" presId="urn:microsoft.com/office/officeart/2008/layout/HalfCircleOrganizationChart"/>
    <dgm:cxn modelId="{14D77E67-CE35-C449-B239-874C162F9267}" srcId="{37BF680D-9A01-284D-A06F-54E0EBF2FED9}" destId="{4C5B62A5-86F4-FD4F-B527-5837B5A5861D}" srcOrd="1" destOrd="0" parTransId="{6D1B5DC6-15C9-B249-9184-7B2222E3AF06}" sibTransId="{9DD2476E-5C79-1743-8EA3-431663421498}"/>
    <dgm:cxn modelId="{11389A67-3A9C-7B4C-A97A-3F632BB4C82A}" type="presOf" srcId="{B79EFBD0-D4DE-7B4C-A591-E6DF7F61EE8E}" destId="{70B5AECE-8C40-A247-B729-C88ED863B37F}" srcOrd="0" destOrd="0" presId="urn:microsoft.com/office/officeart/2008/layout/HalfCircleOrganizationChart"/>
    <dgm:cxn modelId="{77E2DB47-AF09-8B49-914B-CE0D24A6FC0E}" type="presOf" srcId="{642595E4-6490-9E45-BFA1-CD780B198335}" destId="{6FF7418F-34F1-7E48-AC81-E0E967234FA4}" srcOrd="1" destOrd="0" presId="urn:microsoft.com/office/officeart/2008/layout/HalfCircleOrganizationChart"/>
    <dgm:cxn modelId="{349CAF6C-2384-1B4B-9E9B-4BA7CE97E238}" type="presOf" srcId="{72654660-E61D-5946-AA48-CEB036641BEB}" destId="{8C3FD8C5-A553-D84A-B965-03E39A26F60B}" srcOrd="0" destOrd="0" presId="urn:microsoft.com/office/officeart/2008/layout/HalfCircleOrganizationChart"/>
    <dgm:cxn modelId="{02A7316F-9E3A-6B45-A353-03DA4564F5BE}" type="presOf" srcId="{AFD810D3-6F31-7B42-A63C-5C0D3E51A978}" destId="{17E1EBB2-9623-744F-BC19-AFBCCD1C933F}" srcOrd="0" destOrd="0" presId="urn:microsoft.com/office/officeart/2008/layout/HalfCircleOrganizationChart"/>
    <dgm:cxn modelId="{3D477354-A9A1-E74A-8486-E9B2A2FD3A52}" type="presOf" srcId="{AF579CFD-EAA6-BB4A-A88D-09B6817C385A}" destId="{D7D6FF30-2F1C-744F-B904-CA59CFB78BC0}" srcOrd="0" destOrd="0" presId="urn:microsoft.com/office/officeart/2008/layout/HalfCircleOrganizationChart"/>
    <dgm:cxn modelId="{41DE2175-63C0-0E4F-A77A-FAB796A4DC54}" srcId="{FD1EE5DC-9BAE-274B-832D-8AC916A4C476}" destId="{B0D805EC-4EA8-2444-96B4-05F2FAA0E1D6}" srcOrd="0" destOrd="0" parTransId="{AFD810D3-6F31-7B42-A63C-5C0D3E51A978}" sibTransId="{84CF486C-B6AA-9244-AF60-9717957A0060}"/>
    <dgm:cxn modelId="{B9E96557-33EF-7C41-876B-78ED3B6BB993}" type="presOf" srcId="{AA516AF0-CA41-4B43-86CE-72382416D831}" destId="{0A873F1F-FE92-7243-B4B7-553A49D8E2DE}" srcOrd="0" destOrd="0" presId="urn:microsoft.com/office/officeart/2008/layout/HalfCircleOrganizationChart"/>
    <dgm:cxn modelId="{58FB5357-D4A6-914F-8619-CAFDC0E19A9B}" type="presOf" srcId="{2EFA8689-40D3-D64E-86A5-582244771139}" destId="{1A6286FC-6E7C-3542-8FED-72E5C6412AEF}" srcOrd="1" destOrd="0" presId="urn:microsoft.com/office/officeart/2008/layout/HalfCircleOrganizationChart"/>
    <dgm:cxn modelId="{D9231F59-0F59-DE40-8E14-BD620C1BD530}" srcId="{FD1EE5DC-9BAE-274B-832D-8AC916A4C476}" destId="{37BF680D-9A01-284D-A06F-54E0EBF2FED9}" srcOrd="1" destOrd="0" parTransId="{AF579CFD-EAA6-BB4A-A88D-09B6817C385A}" sibTransId="{887E2AAC-E9D4-0848-A964-F270D71A8544}"/>
    <dgm:cxn modelId="{3EEE4F7C-084C-2848-86E3-EC9911EFF5C9}" type="presOf" srcId="{FD1EE5DC-9BAE-274B-832D-8AC916A4C476}" destId="{99C3CE52-B4B8-D74E-A4A0-350591C1FC55}" srcOrd="1" destOrd="0" presId="urn:microsoft.com/office/officeart/2008/layout/HalfCircleOrganizationChart"/>
    <dgm:cxn modelId="{3CFC437D-A2DA-AF4F-8991-BD68A8AD8759}" type="presOf" srcId="{66B1E6C4-67AC-844E-BE6E-B0D80D2C28E8}" destId="{EDF32E20-82D8-AC4A-A4DE-4DF52686DCA9}" srcOrd="1" destOrd="0" presId="urn:microsoft.com/office/officeart/2008/layout/HalfCircleOrganizationChart"/>
    <dgm:cxn modelId="{2D83E97D-8A4B-F242-A87E-2E1C2D5F93FB}" type="presOf" srcId="{37BF680D-9A01-284D-A06F-54E0EBF2FED9}" destId="{6114BFEE-3F5C-4246-A588-B6E9829EADDF}" srcOrd="1" destOrd="0" presId="urn:microsoft.com/office/officeart/2008/layout/HalfCircleOrganizationChart"/>
    <dgm:cxn modelId="{EB980985-6D52-D340-B7B0-336F85080F9A}" type="presOf" srcId="{0BCA68C6-F105-3B4E-B890-4DDAF19C0965}" destId="{54953974-4ADB-C246-872B-E485902F4A87}" srcOrd="0" destOrd="0" presId="urn:microsoft.com/office/officeart/2008/layout/HalfCircleOrganizationChart"/>
    <dgm:cxn modelId="{38ABD388-E93D-9A43-8D4D-49ECB2261C53}" type="presOf" srcId="{6F1CB201-7A2D-3B4E-9E01-9483E63AA362}" destId="{D81FF6A1-F021-E646-8507-F7B0226EEED6}" srcOrd="0" destOrd="0" presId="urn:microsoft.com/office/officeart/2008/layout/HalfCircleOrganizationChart"/>
    <dgm:cxn modelId="{B2F6928E-3FCF-E347-85EE-3DBEE0F86FF7}" type="presOf" srcId="{1DEA66A7-ADDF-DC45-A040-6899076C960F}" destId="{38F87ACE-8458-6E44-BC4C-DF49F182056E}" srcOrd="0" destOrd="0" presId="urn:microsoft.com/office/officeart/2008/layout/HalfCircleOrganizationChart"/>
    <dgm:cxn modelId="{290F8192-ACE8-BF49-AD93-3EB05DCB3A40}" srcId="{FD1EE5DC-9BAE-274B-832D-8AC916A4C476}" destId="{72654660-E61D-5946-AA48-CEB036641BEB}" srcOrd="2" destOrd="0" parTransId="{F3CD695B-556E-694B-897C-BEECF0EFA0BA}" sibTransId="{AE304B54-E68E-3A40-A5F2-F98F30B77CA2}"/>
    <dgm:cxn modelId="{E2D4E495-D2B8-8642-96F6-DD696A5BC61B}" type="presOf" srcId="{4E8915E6-8D09-2248-9606-29CADA0C8E15}" destId="{42C1C858-FE8A-DD4A-B732-3344EBFB5E0E}" srcOrd="0" destOrd="0" presId="urn:microsoft.com/office/officeart/2008/layout/HalfCircleOrganizationChart"/>
    <dgm:cxn modelId="{FE205596-652B-7743-9515-C9A299924114}" type="presOf" srcId="{860BD021-9C03-F748-8E87-A250F5C77AC0}" destId="{0D981699-838B-864A-8BC1-CE3AA4DADD02}" srcOrd="0" destOrd="0" presId="urn:microsoft.com/office/officeart/2008/layout/HalfCircleOrganizationChart"/>
    <dgm:cxn modelId="{84EBC6A1-6CED-8C4F-B5DF-1F345E6B7431}" type="presOf" srcId="{E378F23E-8586-FD4E-A969-1792FA90FCB9}" destId="{CF3A971F-8A79-D14F-965E-F3A2AA67CABA}" srcOrd="1" destOrd="0" presId="urn:microsoft.com/office/officeart/2008/layout/HalfCircleOrganizationChart"/>
    <dgm:cxn modelId="{B61CC8A7-AFB6-364B-9119-2E36DF4BA724}" srcId="{72654660-E61D-5946-AA48-CEB036641BEB}" destId="{4E8915E6-8D09-2248-9606-29CADA0C8E15}" srcOrd="0" destOrd="0" parTransId="{EA07294C-5823-D744-A786-6FAE771533D6}" sibTransId="{5779E415-981E-1D40-B7E3-A6BFAF2CFA16}"/>
    <dgm:cxn modelId="{E76867A9-793C-2E4A-86CD-2DB1B8DB22B8}" type="presOf" srcId="{4E8915E6-8D09-2248-9606-29CADA0C8E15}" destId="{5B554D24-52F5-D14D-8D09-E633BDD7AF22}" srcOrd="1" destOrd="0" presId="urn:microsoft.com/office/officeart/2008/layout/HalfCircleOrganizationChart"/>
    <dgm:cxn modelId="{3E76CDA9-1AA7-F84A-8F23-112E437C9D13}" type="presOf" srcId="{E378F23E-8586-FD4E-A969-1792FA90FCB9}" destId="{4E2E613B-0FB2-674C-923E-08F584F13CBC}" srcOrd="0" destOrd="0" presId="urn:microsoft.com/office/officeart/2008/layout/HalfCircleOrganizationChart"/>
    <dgm:cxn modelId="{25F8C8AA-1F1E-A547-B791-335B104DE0E3}" srcId="{B0D805EC-4EA8-2444-96B4-05F2FAA0E1D6}" destId="{A9681C6A-EA24-5247-A61E-CA0E8AB3E9D1}" srcOrd="4" destOrd="0" parTransId="{AA516AF0-CA41-4B43-86CE-72382416D831}" sibTransId="{94432427-A679-5A4A-AFAB-EF37061272B3}"/>
    <dgm:cxn modelId="{5970C2B1-4C78-EB4F-96E4-0F7A42B97750}" type="presOf" srcId="{37BF680D-9A01-284D-A06F-54E0EBF2FED9}" destId="{C1FBAA7A-11D8-594B-AD33-27153CEFC782}" srcOrd="0" destOrd="0" presId="urn:microsoft.com/office/officeart/2008/layout/HalfCircleOrganizationChart"/>
    <dgm:cxn modelId="{348933B3-14A5-BB46-A37A-CCB3E316A493}" type="presOf" srcId="{2EFA8689-40D3-D64E-86A5-582244771139}" destId="{C23DE987-5C98-B342-BF4C-3F1E21D05095}" srcOrd="0" destOrd="0" presId="urn:microsoft.com/office/officeart/2008/layout/HalfCircleOrganizationChart"/>
    <dgm:cxn modelId="{E77183B4-960E-C842-8A27-BF508332BC16}" type="presOf" srcId="{F3CD695B-556E-694B-897C-BEECF0EFA0BA}" destId="{113B66E0-0BB3-FC48-BCCF-53249AF7B551}" srcOrd="0" destOrd="0" presId="urn:microsoft.com/office/officeart/2008/layout/HalfCircleOrganizationChart"/>
    <dgm:cxn modelId="{FEC507B5-5D17-E947-95BD-C500A66BCEB1}" type="presOf" srcId="{C048090E-E0C3-CC4D-B7CC-498A02905027}" destId="{8D3CC14E-D00E-D548-B625-9881B0C168E8}" srcOrd="1" destOrd="0" presId="urn:microsoft.com/office/officeart/2008/layout/HalfCircleOrganizationChart"/>
    <dgm:cxn modelId="{DCDFEEB6-2BEF-8844-92DF-7E3C3216B5B0}" srcId="{B0D805EC-4EA8-2444-96B4-05F2FAA0E1D6}" destId="{2EFA8689-40D3-D64E-86A5-582244771139}" srcOrd="2" destOrd="0" parTransId="{B79EFBD0-D4DE-7B4C-A591-E6DF7F61EE8E}" sibTransId="{3B8B4EAE-A9C3-F64F-A820-47A20528DC1C}"/>
    <dgm:cxn modelId="{20434AB7-1D38-F049-A31D-E2856369D720}" type="presOf" srcId="{B0D805EC-4EA8-2444-96B4-05F2FAA0E1D6}" destId="{5111C1B6-B3B3-4A48-8190-C0DA70C492F9}" srcOrd="0" destOrd="0" presId="urn:microsoft.com/office/officeart/2008/layout/HalfCircleOrganizationChart"/>
    <dgm:cxn modelId="{DD08A4C3-5E76-A442-8F6A-4CF6A64E08AB}" type="presOf" srcId="{9E327106-62AE-1C4A-ADEE-E31CE77C74A1}" destId="{D5A4BADA-E2C7-4E41-AFF5-B0C9C106F2EC}" srcOrd="0" destOrd="0" presId="urn:microsoft.com/office/officeart/2008/layout/HalfCircleOrganizationChart"/>
    <dgm:cxn modelId="{F20C3EC9-3283-4545-A779-A2A1E6BD96D3}" srcId="{72654660-E61D-5946-AA48-CEB036641BEB}" destId="{D96820BD-D99B-BB4E-A0BF-A84F2BEA0577}" srcOrd="1" destOrd="0" parTransId="{6F1CB201-7A2D-3B4E-9E01-9483E63AA362}" sibTransId="{8555759C-1ADB-334F-8F34-068DB8DF1D2C}"/>
    <dgm:cxn modelId="{AB77C9D6-ED17-CF42-BB31-F8BF62E54DEE}" type="presOf" srcId="{866CEC50-B5CF-BF44-B052-B22A420C718F}" destId="{8AA95714-8541-084E-91FD-F1DD7B3B7DD8}" srcOrd="0" destOrd="0" presId="urn:microsoft.com/office/officeart/2008/layout/HalfCircleOrganizationChart"/>
    <dgm:cxn modelId="{D94A47D7-B6EB-B641-947F-58E60A1125C7}" type="presOf" srcId="{D96820BD-D99B-BB4E-A0BF-A84F2BEA0577}" destId="{F31FE6A6-38DC-2646-A172-D0109FEEB7A9}" srcOrd="1" destOrd="0" presId="urn:microsoft.com/office/officeart/2008/layout/HalfCircleOrganizationChart"/>
    <dgm:cxn modelId="{A7BFA0DC-4C17-B241-8DD3-722BE8625D55}" type="presOf" srcId="{B49769DF-8610-BF46-BCB0-B91A4417A4E4}" destId="{3316793A-414E-814D-8B5A-5E481F514D14}" srcOrd="0" destOrd="0" presId="urn:microsoft.com/office/officeart/2008/layout/HalfCircleOrganizationChart"/>
    <dgm:cxn modelId="{D677A9E4-392B-6F40-9AC8-2CB0828FC7FB}" type="presOf" srcId="{D96820BD-D99B-BB4E-A0BF-A84F2BEA0577}" destId="{4EB479C6-0C64-554B-86F0-66478B297C7A}" srcOrd="0" destOrd="0" presId="urn:microsoft.com/office/officeart/2008/layout/HalfCircleOrganizationChart"/>
    <dgm:cxn modelId="{301603E7-EDA3-D546-B991-706E81416D44}" type="presOf" srcId="{1DEA66A7-ADDF-DC45-A040-6899076C960F}" destId="{E3709AA9-CBDA-5B4C-BCE8-7F1BB2D3D072}" srcOrd="1" destOrd="0" presId="urn:microsoft.com/office/officeart/2008/layout/HalfCircleOrganizationChart"/>
    <dgm:cxn modelId="{383AF8EB-8DF2-D345-868F-1E7DBED11F96}" type="presOf" srcId="{B0D805EC-4EA8-2444-96B4-05F2FAA0E1D6}" destId="{09B9FCCF-8695-B149-868E-FB550FE6C610}" srcOrd="1" destOrd="0" presId="urn:microsoft.com/office/officeart/2008/layout/HalfCircleOrganizationChart"/>
    <dgm:cxn modelId="{BFFEEEFF-CE17-3348-ACC2-39E67CDA9ACF}" type="presOf" srcId="{4C5B62A5-86F4-FD4F-B527-5837B5A5861D}" destId="{4C6324F4-A39E-5643-8E49-2B7E20A699FE}" srcOrd="0" destOrd="0" presId="urn:microsoft.com/office/officeart/2008/layout/HalfCircleOrganizationChart"/>
    <dgm:cxn modelId="{62816DF4-0A2A-4545-9CFA-A74A302A9FEF}" type="presParOf" srcId="{3E37E45E-239B-5747-8066-FBA456C943A8}" destId="{2D2B354E-C64A-6248-81AA-128DAF77A383}" srcOrd="0" destOrd="0" presId="urn:microsoft.com/office/officeart/2008/layout/HalfCircleOrganizationChart"/>
    <dgm:cxn modelId="{C6974252-7C17-7C42-A3AC-2C6E4A127B67}" type="presParOf" srcId="{2D2B354E-C64A-6248-81AA-128DAF77A383}" destId="{DB7E6CD8-A653-B844-B801-FA9C86F4774B}" srcOrd="0" destOrd="0" presId="urn:microsoft.com/office/officeart/2008/layout/HalfCircleOrganizationChart"/>
    <dgm:cxn modelId="{23BF7F69-6910-9B4B-8A21-343B945B8208}" type="presParOf" srcId="{DB7E6CD8-A653-B844-B801-FA9C86F4774B}" destId="{FD0B6E3C-4C7A-F14E-AA41-FD1D7CB1EB7A}" srcOrd="0" destOrd="0" presId="urn:microsoft.com/office/officeart/2008/layout/HalfCircleOrganizationChart"/>
    <dgm:cxn modelId="{D521BE82-91A1-B041-A341-B6A916141864}" type="presParOf" srcId="{DB7E6CD8-A653-B844-B801-FA9C86F4774B}" destId="{6E4B7682-4A5A-0B4A-AC41-7A5F5FA4F006}" srcOrd="1" destOrd="0" presId="urn:microsoft.com/office/officeart/2008/layout/HalfCircleOrganizationChart"/>
    <dgm:cxn modelId="{FC0059E4-5051-6243-80A8-0B13F1B9FE65}" type="presParOf" srcId="{DB7E6CD8-A653-B844-B801-FA9C86F4774B}" destId="{0295C608-3F38-C640-BAED-8CDA4122BCA5}" srcOrd="2" destOrd="0" presId="urn:microsoft.com/office/officeart/2008/layout/HalfCircleOrganizationChart"/>
    <dgm:cxn modelId="{377482D6-36BE-CE43-AA62-69F4AD7393CC}" type="presParOf" srcId="{DB7E6CD8-A653-B844-B801-FA9C86F4774B}" destId="{99C3CE52-B4B8-D74E-A4A0-350591C1FC55}" srcOrd="3" destOrd="0" presId="urn:microsoft.com/office/officeart/2008/layout/HalfCircleOrganizationChart"/>
    <dgm:cxn modelId="{236FCBAD-BA3B-594D-9C97-C8DD92775269}" type="presParOf" srcId="{2D2B354E-C64A-6248-81AA-128DAF77A383}" destId="{F7DE0B3E-4429-F747-B516-5828354B19C6}" srcOrd="1" destOrd="0" presId="urn:microsoft.com/office/officeart/2008/layout/HalfCircleOrganizationChart"/>
    <dgm:cxn modelId="{31BC962A-2D44-B049-BC3A-BD63B5667D1F}" type="presParOf" srcId="{F7DE0B3E-4429-F747-B516-5828354B19C6}" destId="{17E1EBB2-9623-744F-BC19-AFBCCD1C933F}" srcOrd="0" destOrd="0" presId="urn:microsoft.com/office/officeart/2008/layout/HalfCircleOrganizationChart"/>
    <dgm:cxn modelId="{4A1260F9-1C98-F342-B6C4-56187C8DD29B}" type="presParOf" srcId="{F7DE0B3E-4429-F747-B516-5828354B19C6}" destId="{F0DD1568-922B-B544-A381-A0230C23BAB8}" srcOrd="1" destOrd="0" presId="urn:microsoft.com/office/officeart/2008/layout/HalfCircleOrganizationChart"/>
    <dgm:cxn modelId="{E5EEC58B-4296-B746-91C6-D248B2A5A009}" type="presParOf" srcId="{F0DD1568-922B-B544-A381-A0230C23BAB8}" destId="{A2DFDD4E-4A2D-E047-B5F3-0C02D01CC2EE}" srcOrd="0" destOrd="0" presId="urn:microsoft.com/office/officeart/2008/layout/HalfCircleOrganizationChart"/>
    <dgm:cxn modelId="{3EF34295-F89A-E543-94C4-1881D3EEAECF}" type="presParOf" srcId="{A2DFDD4E-4A2D-E047-B5F3-0C02D01CC2EE}" destId="{5111C1B6-B3B3-4A48-8190-C0DA70C492F9}" srcOrd="0" destOrd="0" presId="urn:microsoft.com/office/officeart/2008/layout/HalfCircleOrganizationChart"/>
    <dgm:cxn modelId="{CE57BE9E-1D44-0B46-A79A-352772D9D3FF}" type="presParOf" srcId="{A2DFDD4E-4A2D-E047-B5F3-0C02D01CC2EE}" destId="{79ABB361-5A4D-3649-A9A2-23EC3009E9D6}" srcOrd="1" destOrd="0" presId="urn:microsoft.com/office/officeart/2008/layout/HalfCircleOrganizationChart"/>
    <dgm:cxn modelId="{8D34171F-FC78-4E42-966B-96807018510C}" type="presParOf" srcId="{A2DFDD4E-4A2D-E047-B5F3-0C02D01CC2EE}" destId="{8CCF7D15-B94C-9245-9C2D-1B7272401A20}" srcOrd="2" destOrd="0" presId="urn:microsoft.com/office/officeart/2008/layout/HalfCircleOrganizationChart"/>
    <dgm:cxn modelId="{3B9CA5D1-A2FE-CE4E-A556-DD2EFB0E30DD}" type="presParOf" srcId="{A2DFDD4E-4A2D-E047-B5F3-0C02D01CC2EE}" destId="{09B9FCCF-8695-B149-868E-FB550FE6C610}" srcOrd="3" destOrd="0" presId="urn:microsoft.com/office/officeart/2008/layout/HalfCircleOrganizationChart"/>
    <dgm:cxn modelId="{348C8B3F-B489-A044-B76E-139C91454512}" type="presParOf" srcId="{F0DD1568-922B-B544-A381-A0230C23BAB8}" destId="{AD021E28-1E3F-B44E-8571-A561D8273E63}" srcOrd="1" destOrd="0" presId="urn:microsoft.com/office/officeart/2008/layout/HalfCircleOrganizationChart"/>
    <dgm:cxn modelId="{8DBD90E7-E15B-9644-832A-BAE766BE17F5}" type="presParOf" srcId="{AD021E28-1E3F-B44E-8571-A561D8273E63}" destId="{0D981699-838B-864A-8BC1-CE3AA4DADD02}" srcOrd="0" destOrd="0" presId="urn:microsoft.com/office/officeart/2008/layout/HalfCircleOrganizationChart"/>
    <dgm:cxn modelId="{7FD27C43-E832-5E49-8357-F5F2782DD4EA}" type="presParOf" srcId="{AD021E28-1E3F-B44E-8571-A561D8273E63}" destId="{CA2BE5B4-3294-144C-BAEC-DE13CCA1C704}" srcOrd="1" destOrd="0" presId="urn:microsoft.com/office/officeart/2008/layout/HalfCircleOrganizationChart"/>
    <dgm:cxn modelId="{6AB07335-D633-0C41-9B12-6C12469C2FC1}" type="presParOf" srcId="{CA2BE5B4-3294-144C-BAEC-DE13CCA1C704}" destId="{996D5E81-16C2-3B48-A92D-B5456068F0E7}" srcOrd="0" destOrd="0" presId="urn:microsoft.com/office/officeart/2008/layout/HalfCircleOrganizationChart"/>
    <dgm:cxn modelId="{9CEF74C7-7F0A-294F-A761-15248929E18C}" type="presParOf" srcId="{996D5E81-16C2-3B48-A92D-B5456068F0E7}" destId="{4E69FE21-FC13-6E41-9547-D0CDA1D51EC5}" srcOrd="0" destOrd="0" presId="urn:microsoft.com/office/officeart/2008/layout/HalfCircleOrganizationChart"/>
    <dgm:cxn modelId="{83FC0632-A2E8-6749-9B15-D896B7DC158E}" type="presParOf" srcId="{996D5E81-16C2-3B48-A92D-B5456068F0E7}" destId="{767F91F7-AF36-9D42-B6E0-9868E29CD0C8}" srcOrd="1" destOrd="0" presId="urn:microsoft.com/office/officeart/2008/layout/HalfCircleOrganizationChart"/>
    <dgm:cxn modelId="{7B7D124E-2BDA-1040-BE73-6C55FA7AAEB3}" type="presParOf" srcId="{996D5E81-16C2-3B48-A92D-B5456068F0E7}" destId="{AEA31A9D-A640-5A47-BCEB-9AED8F07DCA8}" srcOrd="2" destOrd="0" presId="urn:microsoft.com/office/officeart/2008/layout/HalfCircleOrganizationChart"/>
    <dgm:cxn modelId="{AE55FC7A-B40A-6245-B23C-7F31766C1029}" type="presParOf" srcId="{996D5E81-16C2-3B48-A92D-B5456068F0E7}" destId="{8D3CC14E-D00E-D548-B625-9881B0C168E8}" srcOrd="3" destOrd="0" presId="urn:microsoft.com/office/officeart/2008/layout/HalfCircleOrganizationChart"/>
    <dgm:cxn modelId="{6DC7DDF8-D658-C84B-B14B-790244BD64D8}" type="presParOf" srcId="{CA2BE5B4-3294-144C-BAEC-DE13CCA1C704}" destId="{2D89BD97-E2AE-6245-9C2C-43665713A8ED}" srcOrd="1" destOrd="0" presId="urn:microsoft.com/office/officeart/2008/layout/HalfCircleOrganizationChart"/>
    <dgm:cxn modelId="{F5A4E5B5-B235-7849-9279-BB7E9C0EA98A}" type="presParOf" srcId="{CA2BE5B4-3294-144C-BAEC-DE13CCA1C704}" destId="{B6075AFE-A435-2342-B76C-F09BBD22CC6D}" srcOrd="2" destOrd="0" presId="urn:microsoft.com/office/officeart/2008/layout/HalfCircleOrganizationChart"/>
    <dgm:cxn modelId="{928A715A-53CD-1C45-AEA7-348B47D7EFB7}" type="presParOf" srcId="{AD021E28-1E3F-B44E-8571-A561D8273E63}" destId="{D5A4BADA-E2C7-4E41-AFF5-B0C9C106F2EC}" srcOrd="2" destOrd="0" presId="urn:microsoft.com/office/officeart/2008/layout/HalfCircleOrganizationChart"/>
    <dgm:cxn modelId="{B3BB5FBC-2F3A-2D46-912D-7210F373257D}" type="presParOf" srcId="{AD021E28-1E3F-B44E-8571-A561D8273E63}" destId="{30E80AA4-3ED2-FB4F-9826-AAB3322AEABB}" srcOrd="3" destOrd="0" presId="urn:microsoft.com/office/officeart/2008/layout/HalfCircleOrganizationChart"/>
    <dgm:cxn modelId="{16553684-865B-A448-B513-7C0BEFE3E64A}" type="presParOf" srcId="{30E80AA4-3ED2-FB4F-9826-AAB3322AEABB}" destId="{5FCDABF4-BB74-4A41-A81E-6DC75D98F9DB}" srcOrd="0" destOrd="0" presId="urn:microsoft.com/office/officeart/2008/layout/HalfCircleOrganizationChart"/>
    <dgm:cxn modelId="{B9BEB4C1-A96F-1C49-889F-0EE15B9A5F26}" type="presParOf" srcId="{5FCDABF4-BB74-4A41-A81E-6DC75D98F9DB}" destId="{26423405-7A48-7E49-8C3F-2B933C4F20CF}" srcOrd="0" destOrd="0" presId="urn:microsoft.com/office/officeart/2008/layout/HalfCircleOrganizationChart"/>
    <dgm:cxn modelId="{97F981B5-CAC9-2C4A-991B-2F1D42780360}" type="presParOf" srcId="{5FCDABF4-BB74-4A41-A81E-6DC75D98F9DB}" destId="{A6A65774-FCE9-D14A-84A4-B62FFFFBDD6B}" srcOrd="1" destOrd="0" presId="urn:microsoft.com/office/officeart/2008/layout/HalfCircleOrganizationChart"/>
    <dgm:cxn modelId="{69D812C6-D05B-154F-8A5F-E79B6658B150}" type="presParOf" srcId="{5FCDABF4-BB74-4A41-A81E-6DC75D98F9DB}" destId="{51C428E0-5FBA-7542-9BB7-6096553FD966}" srcOrd="2" destOrd="0" presId="urn:microsoft.com/office/officeart/2008/layout/HalfCircleOrganizationChart"/>
    <dgm:cxn modelId="{4DD84C7B-FFA1-D84D-9B63-2837384D64AD}" type="presParOf" srcId="{5FCDABF4-BB74-4A41-A81E-6DC75D98F9DB}" destId="{EDF32E20-82D8-AC4A-A4DE-4DF52686DCA9}" srcOrd="3" destOrd="0" presId="urn:microsoft.com/office/officeart/2008/layout/HalfCircleOrganizationChart"/>
    <dgm:cxn modelId="{448C15DC-6844-2F4A-AB0B-84B76C61FC98}" type="presParOf" srcId="{30E80AA4-3ED2-FB4F-9826-AAB3322AEABB}" destId="{BCD4D7A0-FB1F-A441-A1B2-2266A7072B44}" srcOrd="1" destOrd="0" presId="urn:microsoft.com/office/officeart/2008/layout/HalfCircleOrganizationChart"/>
    <dgm:cxn modelId="{C4EEAB89-D663-D740-87BB-DDB69934EBA7}" type="presParOf" srcId="{30E80AA4-3ED2-FB4F-9826-AAB3322AEABB}" destId="{4D19545A-42DB-C643-94CF-18BE529FBB73}" srcOrd="2" destOrd="0" presId="urn:microsoft.com/office/officeart/2008/layout/HalfCircleOrganizationChart"/>
    <dgm:cxn modelId="{C1C43BB2-63D6-9E4F-AA9D-93AC64F8661B}" type="presParOf" srcId="{AD021E28-1E3F-B44E-8571-A561D8273E63}" destId="{70B5AECE-8C40-A247-B729-C88ED863B37F}" srcOrd="4" destOrd="0" presId="urn:microsoft.com/office/officeart/2008/layout/HalfCircleOrganizationChart"/>
    <dgm:cxn modelId="{FF3B497E-41D4-CE49-A65F-71C116063603}" type="presParOf" srcId="{AD021E28-1E3F-B44E-8571-A561D8273E63}" destId="{76D9D3F9-CD1F-7945-83D7-D4E4C95D64BF}" srcOrd="5" destOrd="0" presId="urn:microsoft.com/office/officeart/2008/layout/HalfCircleOrganizationChart"/>
    <dgm:cxn modelId="{DE15AE64-7784-C94C-B6AE-74B281F09838}" type="presParOf" srcId="{76D9D3F9-CD1F-7945-83D7-D4E4C95D64BF}" destId="{977CD5B1-78C8-F34B-A716-B398E55D3738}" srcOrd="0" destOrd="0" presId="urn:microsoft.com/office/officeart/2008/layout/HalfCircleOrganizationChart"/>
    <dgm:cxn modelId="{FEAD8E13-EA04-0D43-9A31-94E80214FCF0}" type="presParOf" srcId="{977CD5B1-78C8-F34B-A716-B398E55D3738}" destId="{C23DE987-5C98-B342-BF4C-3F1E21D05095}" srcOrd="0" destOrd="0" presId="urn:microsoft.com/office/officeart/2008/layout/HalfCircleOrganizationChart"/>
    <dgm:cxn modelId="{215B1F5B-5B64-A244-A5F9-C5A7637B6021}" type="presParOf" srcId="{977CD5B1-78C8-F34B-A716-B398E55D3738}" destId="{5FC6D0AB-138B-FD41-AE03-C17A599FAB84}" srcOrd="1" destOrd="0" presId="urn:microsoft.com/office/officeart/2008/layout/HalfCircleOrganizationChart"/>
    <dgm:cxn modelId="{FB5973D8-7BFC-D94D-86E2-9C1C7E54F138}" type="presParOf" srcId="{977CD5B1-78C8-F34B-A716-B398E55D3738}" destId="{930E4F8B-7A76-F84E-A2BA-61F1623B29EB}" srcOrd="2" destOrd="0" presId="urn:microsoft.com/office/officeart/2008/layout/HalfCircleOrganizationChart"/>
    <dgm:cxn modelId="{FC00AFC2-9731-9747-BD15-C28E460E028C}" type="presParOf" srcId="{977CD5B1-78C8-F34B-A716-B398E55D3738}" destId="{1A6286FC-6E7C-3542-8FED-72E5C6412AEF}" srcOrd="3" destOrd="0" presId="urn:microsoft.com/office/officeart/2008/layout/HalfCircleOrganizationChart"/>
    <dgm:cxn modelId="{42BBAEA7-F1AC-8743-A22E-C0700DF27609}" type="presParOf" srcId="{76D9D3F9-CD1F-7945-83D7-D4E4C95D64BF}" destId="{5E09C014-390E-2F4E-9610-E56EAC5EEE46}" srcOrd="1" destOrd="0" presId="urn:microsoft.com/office/officeart/2008/layout/HalfCircleOrganizationChart"/>
    <dgm:cxn modelId="{99348F78-F5D5-3E4A-AF7D-720579B2A0D0}" type="presParOf" srcId="{76D9D3F9-CD1F-7945-83D7-D4E4C95D64BF}" destId="{BDF83C31-0AF3-D04C-B3CD-712BBD1A7579}" srcOrd="2" destOrd="0" presId="urn:microsoft.com/office/officeart/2008/layout/HalfCircleOrganizationChart"/>
    <dgm:cxn modelId="{D39A285D-202B-5643-99C2-E5F680065166}" type="presParOf" srcId="{AD021E28-1E3F-B44E-8571-A561D8273E63}" destId="{3316793A-414E-814D-8B5A-5E481F514D14}" srcOrd="6" destOrd="0" presId="urn:microsoft.com/office/officeart/2008/layout/HalfCircleOrganizationChart"/>
    <dgm:cxn modelId="{D6F6FAE5-047F-7049-A1AF-193D069D19F6}" type="presParOf" srcId="{AD021E28-1E3F-B44E-8571-A561D8273E63}" destId="{ED8AD95F-8C51-FD4D-87AE-9DD634864817}" srcOrd="7" destOrd="0" presId="urn:microsoft.com/office/officeart/2008/layout/HalfCircleOrganizationChart"/>
    <dgm:cxn modelId="{49DCED37-5142-2646-AD75-7BE24ECCA198}" type="presParOf" srcId="{ED8AD95F-8C51-FD4D-87AE-9DD634864817}" destId="{A872408F-1B01-6A4C-AC8E-E6D5C0510385}" srcOrd="0" destOrd="0" presId="urn:microsoft.com/office/officeart/2008/layout/HalfCircleOrganizationChart"/>
    <dgm:cxn modelId="{5DE3CA3A-1334-5F40-9FF5-275E4CF37BBE}" type="presParOf" srcId="{A872408F-1B01-6A4C-AC8E-E6D5C0510385}" destId="{796E6DC7-20D7-C24E-A1B8-D6B166BD8933}" srcOrd="0" destOrd="0" presId="urn:microsoft.com/office/officeart/2008/layout/HalfCircleOrganizationChart"/>
    <dgm:cxn modelId="{D72B521E-154B-3548-B725-F1DE70367957}" type="presParOf" srcId="{A872408F-1B01-6A4C-AC8E-E6D5C0510385}" destId="{11D08C3B-C418-2042-847E-DCC196AFAA7D}" srcOrd="1" destOrd="0" presId="urn:microsoft.com/office/officeart/2008/layout/HalfCircleOrganizationChart"/>
    <dgm:cxn modelId="{442283B4-51D7-CE4E-866C-B88CE05B6E59}" type="presParOf" srcId="{A872408F-1B01-6A4C-AC8E-E6D5C0510385}" destId="{EEBC13FC-650D-B84A-BF0A-6C9CA872033D}" srcOrd="2" destOrd="0" presId="urn:microsoft.com/office/officeart/2008/layout/HalfCircleOrganizationChart"/>
    <dgm:cxn modelId="{C1FA0736-A24B-8242-8179-7AA0637B97AE}" type="presParOf" srcId="{A872408F-1B01-6A4C-AC8E-E6D5C0510385}" destId="{0B915B84-5F94-6441-AF17-18D3BA0F5F39}" srcOrd="3" destOrd="0" presId="urn:microsoft.com/office/officeart/2008/layout/HalfCircleOrganizationChart"/>
    <dgm:cxn modelId="{C4A6987E-E54D-C442-AEA0-A233F47E6872}" type="presParOf" srcId="{ED8AD95F-8C51-FD4D-87AE-9DD634864817}" destId="{4F3483BB-1AF5-A042-A425-85212BC699C1}" srcOrd="1" destOrd="0" presId="urn:microsoft.com/office/officeart/2008/layout/HalfCircleOrganizationChart"/>
    <dgm:cxn modelId="{10F77E32-A6EE-D44E-8BBD-996727616728}" type="presParOf" srcId="{ED8AD95F-8C51-FD4D-87AE-9DD634864817}" destId="{1837EE42-6594-6348-8206-F8A82D7D555A}" srcOrd="2" destOrd="0" presId="urn:microsoft.com/office/officeart/2008/layout/HalfCircleOrganizationChart"/>
    <dgm:cxn modelId="{1B7D40D8-88A3-EC49-A3D3-3A9AA9A29935}" type="presParOf" srcId="{AD021E28-1E3F-B44E-8571-A561D8273E63}" destId="{0A873F1F-FE92-7243-B4B7-553A49D8E2DE}" srcOrd="8" destOrd="0" presId="urn:microsoft.com/office/officeart/2008/layout/HalfCircleOrganizationChart"/>
    <dgm:cxn modelId="{22B62DCF-4C87-9846-A1E7-9271EAAFFDA8}" type="presParOf" srcId="{AD021E28-1E3F-B44E-8571-A561D8273E63}" destId="{C16AB014-C993-E943-9848-19D9D6754498}" srcOrd="9" destOrd="0" presId="urn:microsoft.com/office/officeart/2008/layout/HalfCircleOrganizationChart"/>
    <dgm:cxn modelId="{5188CBF4-90F5-A34F-85F2-0CC95E626EA8}" type="presParOf" srcId="{C16AB014-C993-E943-9848-19D9D6754498}" destId="{29F3D323-8E68-DD46-A8CE-67AC7F45FD62}" srcOrd="0" destOrd="0" presId="urn:microsoft.com/office/officeart/2008/layout/HalfCircleOrganizationChart"/>
    <dgm:cxn modelId="{787801AA-837C-BA45-85A4-5DE556E0C4EA}" type="presParOf" srcId="{29F3D323-8E68-DD46-A8CE-67AC7F45FD62}" destId="{2FA58679-5E47-3D46-A79E-7F7A9F288A41}" srcOrd="0" destOrd="0" presId="urn:microsoft.com/office/officeart/2008/layout/HalfCircleOrganizationChart"/>
    <dgm:cxn modelId="{130E3447-38F3-EA4C-BAB5-63ACCA452123}" type="presParOf" srcId="{29F3D323-8E68-DD46-A8CE-67AC7F45FD62}" destId="{416B2B57-15D9-5D4F-B8B8-692D7269CA12}" srcOrd="1" destOrd="0" presId="urn:microsoft.com/office/officeart/2008/layout/HalfCircleOrganizationChart"/>
    <dgm:cxn modelId="{C7A941BC-C959-4D46-9254-5F15BDBA5A4A}" type="presParOf" srcId="{29F3D323-8E68-DD46-A8CE-67AC7F45FD62}" destId="{26DE4719-177B-264D-8702-D08590B5667B}" srcOrd="2" destOrd="0" presId="urn:microsoft.com/office/officeart/2008/layout/HalfCircleOrganizationChart"/>
    <dgm:cxn modelId="{F566B951-43F8-6B4E-8BD8-FE33D9B1BD36}" type="presParOf" srcId="{29F3D323-8E68-DD46-A8CE-67AC7F45FD62}" destId="{3B266BDF-A1D2-9B42-B016-A977AC46CDF3}" srcOrd="3" destOrd="0" presId="urn:microsoft.com/office/officeart/2008/layout/HalfCircleOrganizationChart"/>
    <dgm:cxn modelId="{E006CD6E-A142-6C4C-B538-0C6953073D99}" type="presParOf" srcId="{C16AB014-C993-E943-9848-19D9D6754498}" destId="{7573E7C4-6525-A94B-8D9A-2085EE66879F}" srcOrd="1" destOrd="0" presId="urn:microsoft.com/office/officeart/2008/layout/HalfCircleOrganizationChart"/>
    <dgm:cxn modelId="{1A0343ED-CC35-DA4A-8A45-D57B367C33EA}" type="presParOf" srcId="{C16AB014-C993-E943-9848-19D9D6754498}" destId="{E213E1F9-D55E-DB4B-B25F-76444240A12D}" srcOrd="2" destOrd="0" presId="urn:microsoft.com/office/officeart/2008/layout/HalfCircleOrganizationChart"/>
    <dgm:cxn modelId="{D385FC69-E725-9944-84DA-374E7B309B88}" type="presParOf" srcId="{F0DD1568-922B-B544-A381-A0230C23BAB8}" destId="{03563AC3-3B3C-D24F-B19C-93329484AB15}" srcOrd="2" destOrd="0" presId="urn:microsoft.com/office/officeart/2008/layout/HalfCircleOrganizationChart"/>
    <dgm:cxn modelId="{6EB49040-32D6-7040-A20D-A3E29758C9F4}" type="presParOf" srcId="{F7DE0B3E-4429-F747-B516-5828354B19C6}" destId="{D7D6FF30-2F1C-744F-B904-CA59CFB78BC0}" srcOrd="2" destOrd="0" presId="urn:microsoft.com/office/officeart/2008/layout/HalfCircleOrganizationChart"/>
    <dgm:cxn modelId="{EF7AA223-2126-3149-8656-B4695F5B03C8}" type="presParOf" srcId="{F7DE0B3E-4429-F747-B516-5828354B19C6}" destId="{E9D6F870-A73C-1042-A893-3EB8ED3B8748}" srcOrd="3" destOrd="0" presId="urn:microsoft.com/office/officeart/2008/layout/HalfCircleOrganizationChart"/>
    <dgm:cxn modelId="{265D48B0-879D-0B45-BA3E-0AE450E87207}" type="presParOf" srcId="{E9D6F870-A73C-1042-A893-3EB8ED3B8748}" destId="{01D47B4B-1427-B742-A373-0798ACF54FD0}" srcOrd="0" destOrd="0" presId="urn:microsoft.com/office/officeart/2008/layout/HalfCircleOrganizationChart"/>
    <dgm:cxn modelId="{1EA8B6AB-529C-5346-A1D4-5DB627AA36F2}" type="presParOf" srcId="{01D47B4B-1427-B742-A373-0798ACF54FD0}" destId="{C1FBAA7A-11D8-594B-AD33-27153CEFC782}" srcOrd="0" destOrd="0" presId="urn:microsoft.com/office/officeart/2008/layout/HalfCircleOrganizationChart"/>
    <dgm:cxn modelId="{E4A0DF70-DDA8-C64D-9358-44353425E6A2}" type="presParOf" srcId="{01D47B4B-1427-B742-A373-0798ACF54FD0}" destId="{3CE28AC5-B006-2644-A5D4-C656639C1283}" srcOrd="1" destOrd="0" presId="urn:microsoft.com/office/officeart/2008/layout/HalfCircleOrganizationChart"/>
    <dgm:cxn modelId="{45920083-F0CF-0E45-967B-266B60F753C5}" type="presParOf" srcId="{01D47B4B-1427-B742-A373-0798ACF54FD0}" destId="{5919712F-0B6A-5741-977D-621FF49846CF}" srcOrd="2" destOrd="0" presId="urn:microsoft.com/office/officeart/2008/layout/HalfCircleOrganizationChart"/>
    <dgm:cxn modelId="{C1C5C61B-2B86-C245-B68B-062E173C8684}" type="presParOf" srcId="{01D47B4B-1427-B742-A373-0798ACF54FD0}" destId="{6114BFEE-3F5C-4246-A588-B6E9829EADDF}" srcOrd="3" destOrd="0" presId="urn:microsoft.com/office/officeart/2008/layout/HalfCircleOrganizationChart"/>
    <dgm:cxn modelId="{089E0D89-FD09-2341-980C-D89E14372C3D}" type="presParOf" srcId="{E9D6F870-A73C-1042-A893-3EB8ED3B8748}" destId="{819CDA2C-FFE7-104B-A013-7CA148D6ABEC}" srcOrd="1" destOrd="0" presId="urn:microsoft.com/office/officeart/2008/layout/HalfCircleOrganizationChart"/>
    <dgm:cxn modelId="{C9F14E19-D4F2-CA42-B488-642E5E146D20}" type="presParOf" srcId="{819CDA2C-FFE7-104B-A013-7CA148D6ABEC}" destId="{54953974-4ADB-C246-872B-E485902F4A87}" srcOrd="0" destOrd="0" presId="urn:microsoft.com/office/officeart/2008/layout/HalfCircleOrganizationChart"/>
    <dgm:cxn modelId="{6E8868ED-06AF-8A40-9F16-9A7C8E42B022}" type="presParOf" srcId="{819CDA2C-FFE7-104B-A013-7CA148D6ABEC}" destId="{F72DB95B-2990-FB4D-9ECA-BA895A72346C}" srcOrd="1" destOrd="0" presId="urn:microsoft.com/office/officeart/2008/layout/HalfCircleOrganizationChart"/>
    <dgm:cxn modelId="{6943EC60-FA5E-8E4A-A7E7-5259322F3493}" type="presParOf" srcId="{F72DB95B-2990-FB4D-9ECA-BA895A72346C}" destId="{D1EC6F19-BA88-A044-A99A-DDD8B94F905E}" srcOrd="0" destOrd="0" presId="urn:microsoft.com/office/officeart/2008/layout/HalfCircleOrganizationChart"/>
    <dgm:cxn modelId="{249B0B71-0FFB-3C48-972B-DF2626DB5513}" type="presParOf" srcId="{D1EC6F19-BA88-A044-A99A-DDD8B94F905E}" destId="{38F87ACE-8458-6E44-BC4C-DF49F182056E}" srcOrd="0" destOrd="0" presId="urn:microsoft.com/office/officeart/2008/layout/HalfCircleOrganizationChart"/>
    <dgm:cxn modelId="{FDA9C434-9554-D244-BBDB-DE9E3F9653A9}" type="presParOf" srcId="{D1EC6F19-BA88-A044-A99A-DDD8B94F905E}" destId="{099A8891-269B-7F4E-A51A-05265E9B58F6}" srcOrd="1" destOrd="0" presId="urn:microsoft.com/office/officeart/2008/layout/HalfCircleOrganizationChart"/>
    <dgm:cxn modelId="{25DCC5A4-6C52-C34D-A225-9D1F6600BBFB}" type="presParOf" srcId="{D1EC6F19-BA88-A044-A99A-DDD8B94F905E}" destId="{569ED5DE-F16E-AD43-8B4D-5401C3713FE8}" srcOrd="2" destOrd="0" presId="urn:microsoft.com/office/officeart/2008/layout/HalfCircleOrganizationChart"/>
    <dgm:cxn modelId="{05B7CFD3-FFE3-224B-83A1-4310E22EC0EE}" type="presParOf" srcId="{D1EC6F19-BA88-A044-A99A-DDD8B94F905E}" destId="{E3709AA9-CBDA-5B4C-BCE8-7F1BB2D3D072}" srcOrd="3" destOrd="0" presId="urn:microsoft.com/office/officeart/2008/layout/HalfCircleOrganizationChart"/>
    <dgm:cxn modelId="{132BE783-4F01-5B42-854E-5A008CD29AA0}" type="presParOf" srcId="{F72DB95B-2990-FB4D-9ECA-BA895A72346C}" destId="{0B309551-4D18-354C-851F-947EB733E519}" srcOrd="1" destOrd="0" presId="urn:microsoft.com/office/officeart/2008/layout/HalfCircleOrganizationChart"/>
    <dgm:cxn modelId="{E3256A07-C88A-A249-81D4-97A2F526D09B}" type="presParOf" srcId="{F72DB95B-2990-FB4D-9ECA-BA895A72346C}" destId="{DAD89642-E88C-D547-A4A9-9FA1E43BE6B1}" srcOrd="2" destOrd="0" presId="urn:microsoft.com/office/officeart/2008/layout/HalfCircleOrganizationChart"/>
    <dgm:cxn modelId="{B1AD3031-7E41-BB47-8DFA-F78D25E1517F}" type="presParOf" srcId="{819CDA2C-FFE7-104B-A013-7CA148D6ABEC}" destId="{DC8E64C6-76BD-944F-8CC5-E83FE4FCF774}" srcOrd="2" destOrd="0" presId="urn:microsoft.com/office/officeart/2008/layout/HalfCircleOrganizationChart"/>
    <dgm:cxn modelId="{F14F10A2-37F9-2F4B-AA0A-0C12058541A9}" type="presParOf" srcId="{819CDA2C-FFE7-104B-A013-7CA148D6ABEC}" destId="{3F36850D-DC8B-5740-B48A-7DAC02DF0DE8}" srcOrd="3" destOrd="0" presId="urn:microsoft.com/office/officeart/2008/layout/HalfCircleOrganizationChart"/>
    <dgm:cxn modelId="{484B49C1-601F-EC44-9578-519DA6731B44}" type="presParOf" srcId="{3F36850D-DC8B-5740-B48A-7DAC02DF0DE8}" destId="{2878EAF2-545B-6F4D-B878-56C30C728824}" srcOrd="0" destOrd="0" presId="urn:microsoft.com/office/officeart/2008/layout/HalfCircleOrganizationChart"/>
    <dgm:cxn modelId="{AF088145-33DA-F84B-A858-DFF766F8FC01}" type="presParOf" srcId="{2878EAF2-545B-6F4D-B878-56C30C728824}" destId="{4C6324F4-A39E-5643-8E49-2B7E20A699FE}" srcOrd="0" destOrd="0" presId="urn:microsoft.com/office/officeart/2008/layout/HalfCircleOrganizationChart"/>
    <dgm:cxn modelId="{7C1D0B1D-D1A8-0445-9CFB-F0A631C0D20B}" type="presParOf" srcId="{2878EAF2-545B-6F4D-B878-56C30C728824}" destId="{EBB0079B-E237-6141-96CE-D0FD4F84D0FF}" srcOrd="1" destOrd="0" presId="urn:microsoft.com/office/officeart/2008/layout/HalfCircleOrganizationChart"/>
    <dgm:cxn modelId="{11BA27AC-BD35-0140-A031-8BFA701BC178}" type="presParOf" srcId="{2878EAF2-545B-6F4D-B878-56C30C728824}" destId="{A758EA12-4569-BA4F-925C-E06D0495D9A8}" srcOrd="2" destOrd="0" presId="urn:microsoft.com/office/officeart/2008/layout/HalfCircleOrganizationChart"/>
    <dgm:cxn modelId="{3C6DCC0E-A90F-D045-BBAA-4AB0862A4C51}" type="presParOf" srcId="{2878EAF2-545B-6F4D-B878-56C30C728824}" destId="{58307E1D-0A4B-5846-975F-697363C259A0}" srcOrd="3" destOrd="0" presId="urn:microsoft.com/office/officeart/2008/layout/HalfCircleOrganizationChart"/>
    <dgm:cxn modelId="{F257C365-4FF8-1F49-9086-3B83E09176E1}" type="presParOf" srcId="{3F36850D-DC8B-5740-B48A-7DAC02DF0DE8}" destId="{68C874FE-A674-934D-9A83-B928E46B61D9}" srcOrd="1" destOrd="0" presId="urn:microsoft.com/office/officeart/2008/layout/HalfCircleOrganizationChart"/>
    <dgm:cxn modelId="{ABD39494-BD2D-2C45-AD10-C296848EDC67}" type="presParOf" srcId="{3F36850D-DC8B-5740-B48A-7DAC02DF0DE8}" destId="{A620AEC6-6245-774A-B5BB-FC2898ACD915}" srcOrd="2" destOrd="0" presId="urn:microsoft.com/office/officeart/2008/layout/HalfCircleOrganizationChart"/>
    <dgm:cxn modelId="{B52823D3-E0E9-9A45-8927-89E16A24BD3D}" type="presParOf" srcId="{E9D6F870-A73C-1042-A893-3EB8ED3B8748}" destId="{B392CAEE-57E0-8B4A-8F1C-B06B930D3CFA}" srcOrd="2" destOrd="0" presId="urn:microsoft.com/office/officeart/2008/layout/HalfCircleOrganizationChart"/>
    <dgm:cxn modelId="{9C4579BF-03C0-7245-B287-9738A638566B}" type="presParOf" srcId="{F7DE0B3E-4429-F747-B516-5828354B19C6}" destId="{113B66E0-0BB3-FC48-BCCF-53249AF7B551}" srcOrd="4" destOrd="0" presId="urn:microsoft.com/office/officeart/2008/layout/HalfCircleOrganizationChart"/>
    <dgm:cxn modelId="{67AE2884-8541-5745-8CB4-6FAFC09EF52A}" type="presParOf" srcId="{F7DE0B3E-4429-F747-B516-5828354B19C6}" destId="{C07A537F-2311-FA4A-A2EC-8319304C297C}" srcOrd="5" destOrd="0" presId="urn:microsoft.com/office/officeart/2008/layout/HalfCircleOrganizationChart"/>
    <dgm:cxn modelId="{B985D667-14C7-CA4C-9D3B-44A33F9DEEF1}" type="presParOf" srcId="{C07A537F-2311-FA4A-A2EC-8319304C297C}" destId="{F1A7B199-6F90-BA44-81AE-6E2A7B462F82}" srcOrd="0" destOrd="0" presId="urn:microsoft.com/office/officeart/2008/layout/HalfCircleOrganizationChart"/>
    <dgm:cxn modelId="{19F45C37-3C94-3A4E-82EF-B6999498FC91}" type="presParOf" srcId="{F1A7B199-6F90-BA44-81AE-6E2A7B462F82}" destId="{8C3FD8C5-A553-D84A-B965-03E39A26F60B}" srcOrd="0" destOrd="0" presId="urn:microsoft.com/office/officeart/2008/layout/HalfCircleOrganizationChart"/>
    <dgm:cxn modelId="{B377A539-60ED-0B40-BDBD-32BF7A87933E}" type="presParOf" srcId="{F1A7B199-6F90-BA44-81AE-6E2A7B462F82}" destId="{7590EBB8-AD86-6044-8994-0F568781CC89}" srcOrd="1" destOrd="0" presId="urn:microsoft.com/office/officeart/2008/layout/HalfCircleOrganizationChart"/>
    <dgm:cxn modelId="{4012F4C1-9E10-0245-83B0-48F9D75BA69B}" type="presParOf" srcId="{F1A7B199-6F90-BA44-81AE-6E2A7B462F82}" destId="{D8550125-57AF-6C4C-948C-0697EE96C4E8}" srcOrd="2" destOrd="0" presId="urn:microsoft.com/office/officeart/2008/layout/HalfCircleOrganizationChart"/>
    <dgm:cxn modelId="{41F88953-7141-E149-8AB1-AA6C0A9C4609}" type="presParOf" srcId="{F1A7B199-6F90-BA44-81AE-6E2A7B462F82}" destId="{DEAB4063-3EDA-5C47-9B19-978CB7710733}" srcOrd="3" destOrd="0" presId="urn:microsoft.com/office/officeart/2008/layout/HalfCircleOrganizationChart"/>
    <dgm:cxn modelId="{5D8E04EE-4D7C-CE40-8933-15DD5C48039B}" type="presParOf" srcId="{C07A537F-2311-FA4A-A2EC-8319304C297C}" destId="{18F67A03-6648-3B41-AD12-FF31DCE66EE6}" srcOrd="1" destOrd="0" presId="urn:microsoft.com/office/officeart/2008/layout/HalfCircleOrganizationChart"/>
    <dgm:cxn modelId="{E1A7DA0C-5AE5-FD45-B092-7C0D3F48B5B2}" type="presParOf" srcId="{18F67A03-6648-3B41-AD12-FF31DCE66EE6}" destId="{E9A5380F-8816-514B-BE38-A8BFF6F3CEA5}" srcOrd="0" destOrd="0" presId="urn:microsoft.com/office/officeart/2008/layout/HalfCircleOrganizationChart"/>
    <dgm:cxn modelId="{5A8AF668-7C2D-554E-92A1-6DF41D5AA4BC}" type="presParOf" srcId="{18F67A03-6648-3B41-AD12-FF31DCE66EE6}" destId="{B2EF9557-9A28-6149-8788-3E28AA070599}" srcOrd="1" destOrd="0" presId="urn:microsoft.com/office/officeart/2008/layout/HalfCircleOrganizationChart"/>
    <dgm:cxn modelId="{6F3B10E6-C542-5D44-8C6D-1CC8650B75DB}" type="presParOf" srcId="{B2EF9557-9A28-6149-8788-3E28AA070599}" destId="{E9FE5680-5CE2-C047-A467-9CEA370DC27B}" srcOrd="0" destOrd="0" presId="urn:microsoft.com/office/officeart/2008/layout/HalfCircleOrganizationChart"/>
    <dgm:cxn modelId="{95126892-2958-0040-AD6A-6B8BB5F292D3}" type="presParOf" srcId="{E9FE5680-5CE2-C047-A467-9CEA370DC27B}" destId="{42C1C858-FE8A-DD4A-B732-3344EBFB5E0E}" srcOrd="0" destOrd="0" presId="urn:microsoft.com/office/officeart/2008/layout/HalfCircleOrganizationChart"/>
    <dgm:cxn modelId="{B0F57259-B142-B849-863F-D7D8FADA928B}" type="presParOf" srcId="{E9FE5680-5CE2-C047-A467-9CEA370DC27B}" destId="{72715518-D9FC-114C-B22F-8096D40C3335}" srcOrd="1" destOrd="0" presId="urn:microsoft.com/office/officeart/2008/layout/HalfCircleOrganizationChart"/>
    <dgm:cxn modelId="{47D9A23C-99C2-D541-92AD-25F4205B49F3}" type="presParOf" srcId="{E9FE5680-5CE2-C047-A467-9CEA370DC27B}" destId="{BAC4872A-36AE-3B45-A238-88951C2A9CAC}" srcOrd="2" destOrd="0" presId="urn:microsoft.com/office/officeart/2008/layout/HalfCircleOrganizationChart"/>
    <dgm:cxn modelId="{C7FE718F-9215-454E-8150-55ACF5002E75}" type="presParOf" srcId="{E9FE5680-5CE2-C047-A467-9CEA370DC27B}" destId="{5B554D24-52F5-D14D-8D09-E633BDD7AF22}" srcOrd="3" destOrd="0" presId="urn:microsoft.com/office/officeart/2008/layout/HalfCircleOrganizationChart"/>
    <dgm:cxn modelId="{FEF86CCF-6D70-6B44-B861-E0367E112D6F}" type="presParOf" srcId="{B2EF9557-9A28-6149-8788-3E28AA070599}" destId="{2C527E67-64C2-8C40-B360-064D16F339FA}" srcOrd="1" destOrd="0" presId="urn:microsoft.com/office/officeart/2008/layout/HalfCircleOrganizationChart"/>
    <dgm:cxn modelId="{C369B8C7-1542-7A44-A626-0B20D97C3E11}" type="presParOf" srcId="{B2EF9557-9A28-6149-8788-3E28AA070599}" destId="{E4819D87-1527-F048-BC79-6B192303FC82}" srcOrd="2" destOrd="0" presId="urn:microsoft.com/office/officeart/2008/layout/HalfCircleOrganizationChart"/>
    <dgm:cxn modelId="{0BD0892F-AC55-134F-B3CD-4AEA88E23CB6}" type="presParOf" srcId="{18F67A03-6648-3B41-AD12-FF31DCE66EE6}" destId="{D81FF6A1-F021-E646-8507-F7B0226EEED6}" srcOrd="2" destOrd="0" presId="urn:microsoft.com/office/officeart/2008/layout/HalfCircleOrganizationChart"/>
    <dgm:cxn modelId="{9A781172-8669-104F-809C-991CF77A6E86}" type="presParOf" srcId="{18F67A03-6648-3B41-AD12-FF31DCE66EE6}" destId="{624AB7E8-B81F-8248-A361-10679C3F0E2A}" srcOrd="3" destOrd="0" presId="urn:microsoft.com/office/officeart/2008/layout/HalfCircleOrganizationChart"/>
    <dgm:cxn modelId="{3BF827F6-E4FF-854D-8A5F-1AA34BCA7E20}" type="presParOf" srcId="{624AB7E8-B81F-8248-A361-10679C3F0E2A}" destId="{E468F98C-A525-E84C-A06B-93642E6D9BCC}" srcOrd="0" destOrd="0" presId="urn:microsoft.com/office/officeart/2008/layout/HalfCircleOrganizationChart"/>
    <dgm:cxn modelId="{262AAC6B-9982-4E4E-8E01-161CFEBF0CEC}" type="presParOf" srcId="{E468F98C-A525-E84C-A06B-93642E6D9BCC}" destId="{4EB479C6-0C64-554B-86F0-66478B297C7A}" srcOrd="0" destOrd="0" presId="urn:microsoft.com/office/officeart/2008/layout/HalfCircleOrganizationChart"/>
    <dgm:cxn modelId="{81BFC85B-E2DA-644F-A694-0AE217041F40}" type="presParOf" srcId="{E468F98C-A525-E84C-A06B-93642E6D9BCC}" destId="{1BE081BF-3485-4248-99BC-5758CC9A749A}" srcOrd="1" destOrd="0" presId="urn:microsoft.com/office/officeart/2008/layout/HalfCircleOrganizationChart"/>
    <dgm:cxn modelId="{72CB020F-6C19-E144-ACF9-649052450E65}" type="presParOf" srcId="{E468F98C-A525-E84C-A06B-93642E6D9BCC}" destId="{29529EF2-DE87-F043-94A7-F476FF7512EA}" srcOrd="2" destOrd="0" presId="urn:microsoft.com/office/officeart/2008/layout/HalfCircleOrganizationChart"/>
    <dgm:cxn modelId="{252FDD2A-3ECF-D84B-94AD-11A09F50BACD}" type="presParOf" srcId="{E468F98C-A525-E84C-A06B-93642E6D9BCC}" destId="{F31FE6A6-38DC-2646-A172-D0109FEEB7A9}" srcOrd="3" destOrd="0" presId="urn:microsoft.com/office/officeart/2008/layout/HalfCircleOrganizationChart"/>
    <dgm:cxn modelId="{5D633BFA-EAC1-0546-A48A-D9B4F89980A8}" type="presParOf" srcId="{624AB7E8-B81F-8248-A361-10679C3F0E2A}" destId="{77D38C64-8A3A-DF42-B7DC-0522D9E591D6}" srcOrd="1" destOrd="0" presId="urn:microsoft.com/office/officeart/2008/layout/HalfCircleOrganizationChart"/>
    <dgm:cxn modelId="{1E2B8315-AE00-C949-A660-05738A670F47}" type="presParOf" srcId="{624AB7E8-B81F-8248-A361-10679C3F0E2A}" destId="{FDEB301C-5E16-034D-A317-6C30357CCEF0}" srcOrd="2" destOrd="0" presId="urn:microsoft.com/office/officeart/2008/layout/HalfCircleOrganizationChart"/>
    <dgm:cxn modelId="{93207032-5628-6042-817B-14AC961C3747}" type="presParOf" srcId="{18F67A03-6648-3B41-AD12-FF31DCE66EE6}" destId="{8AA95714-8541-084E-91FD-F1DD7B3B7DD8}" srcOrd="4" destOrd="0" presId="urn:microsoft.com/office/officeart/2008/layout/HalfCircleOrganizationChart"/>
    <dgm:cxn modelId="{10B03B2A-FABC-C34F-B2D9-5A2D79F5FDA1}" type="presParOf" srcId="{18F67A03-6648-3B41-AD12-FF31DCE66EE6}" destId="{64AF8E71-51C4-974A-B6CA-745D800EF049}" srcOrd="5" destOrd="0" presId="urn:microsoft.com/office/officeart/2008/layout/HalfCircleOrganizationChart"/>
    <dgm:cxn modelId="{7F8B7E24-CF27-DB4A-BAF3-F230309432B0}" type="presParOf" srcId="{64AF8E71-51C4-974A-B6CA-745D800EF049}" destId="{D8E1DADE-4F2D-8E48-832B-D2EDC38419CC}" srcOrd="0" destOrd="0" presId="urn:microsoft.com/office/officeart/2008/layout/HalfCircleOrganizationChart"/>
    <dgm:cxn modelId="{02B57C50-81E9-CA4A-B47A-AF42D4FCA8F6}" type="presParOf" srcId="{D8E1DADE-4F2D-8E48-832B-D2EDC38419CC}" destId="{0A071EB2-2303-C740-8CC7-2E6F84D33AF5}" srcOrd="0" destOrd="0" presId="urn:microsoft.com/office/officeart/2008/layout/HalfCircleOrganizationChart"/>
    <dgm:cxn modelId="{80E7B601-2B1E-344B-AB20-338F6AC7C386}" type="presParOf" srcId="{D8E1DADE-4F2D-8E48-832B-D2EDC38419CC}" destId="{50DE392A-79D6-8248-9496-4A040D900C4A}" srcOrd="1" destOrd="0" presId="urn:microsoft.com/office/officeart/2008/layout/HalfCircleOrganizationChart"/>
    <dgm:cxn modelId="{F2FC6838-A882-934B-9BEA-D2BDB4B06E5D}" type="presParOf" srcId="{D8E1DADE-4F2D-8E48-832B-D2EDC38419CC}" destId="{1ACD6C25-4092-EF48-B2D6-0C59794A3045}" srcOrd="2" destOrd="0" presId="urn:microsoft.com/office/officeart/2008/layout/HalfCircleOrganizationChart"/>
    <dgm:cxn modelId="{D3218FD7-C513-BB43-8BB7-6B054358A1E5}" type="presParOf" srcId="{D8E1DADE-4F2D-8E48-832B-D2EDC38419CC}" destId="{6FF7418F-34F1-7E48-AC81-E0E967234FA4}" srcOrd="3" destOrd="0" presId="urn:microsoft.com/office/officeart/2008/layout/HalfCircleOrganizationChart"/>
    <dgm:cxn modelId="{98139A88-CA5B-7745-9B85-2D68AE0C74F6}" type="presParOf" srcId="{64AF8E71-51C4-974A-B6CA-745D800EF049}" destId="{252973BD-0187-EC40-9E79-14DB5D147AD2}" srcOrd="1" destOrd="0" presId="urn:microsoft.com/office/officeart/2008/layout/HalfCircleOrganizationChart"/>
    <dgm:cxn modelId="{418BE5A1-FE67-4B4F-ADA4-966FAE95C77D}" type="presParOf" srcId="{64AF8E71-51C4-974A-B6CA-745D800EF049}" destId="{75F1B2EA-BC51-A949-BCB1-C9868FD973B9}" srcOrd="2" destOrd="0" presId="urn:microsoft.com/office/officeart/2008/layout/HalfCircleOrganizationChart"/>
    <dgm:cxn modelId="{9916EB0E-051C-8640-9382-C3256C0C3123}" type="presParOf" srcId="{18F67A03-6648-3B41-AD12-FF31DCE66EE6}" destId="{5C6708CF-DAAE-4A40-B2C2-FD954E1EC38D}" srcOrd="6" destOrd="0" presId="urn:microsoft.com/office/officeart/2008/layout/HalfCircleOrganizationChart"/>
    <dgm:cxn modelId="{2587EE5C-93F6-5B4C-9BF3-993F5B27A406}" type="presParOf" srcId="{18F67A03-6648-3B41-AD12-FF31DCE66EE6}" destId="{D3467225-76A6-3549-A6E1-CC3D80693D0F}" srcOrd="7" destOrd="0" presId="urn:microsoft.com/office/officeart/2008/layout/HalfCircleOrganizationChart"/>
    <dgm:cxn modelId="{EB28FEDB-C408-5340-8F48-7AF0D408BCFA}" type="presParOf" srcId="{D3467225-76A6-3549-A6E1-CC3D80693D0F}" destId="{CC35544C-367B-594C-AF29-AD720EAE3686}" srcOrd="0" destOrd="0" presId="urn:microsoft.com/office/officeart/2008/layout/HalfCircleOrganizationChart"/>
    <dgm:cxn modelId="{D2BDFD5E-5A72-AB48-90C3-5CC0CE1F01CA}" type="presParOf" srcId="{CC35544C-367B-594C-AF29-AD720EAE3686}" destId="{4E2E613B-0FB2-674C-923E-08F584F13CBC}" srcOrd="0" destOrd="0" presId="urn:microsoft.com/office/officeart/2008/layout/HalfCircleOrganizationChart"/>
    <dgm:cxn modelId="{E5E32619-88A8-A64D-9134-AD5F2DA7E6A6}" type="presParOf" srcId="{CC35544C-367B-594C-AF29-AD720EAE3686}" destId="{44DCFE67-E123-9743-827E-6C78CC48FA2B}" srcOrd="1" destOrd="0" presId="urn:microsoft.com/office/officeart/2008/layout/HalfCircleOrganizationChart"/>
    <dgm:cxn modelId="{CA7BF06A-FEC7-CA42-86CF-E8563323B425}" type="presParOf" srcId="{CC35544C-367B-594C-AF29-AD720EAE3686}" destId="{A726759E-ADE2-A04B-9F4B-7C91ABAFF955}" srcOrd="2" destOrd="0" presId="urn:microsoft.com/office/officeart/2008/layout/HalfCircleOrganizationChart"/>
    <dgm:cxn modelId="{B934CC11-E729-A847-BBEC-2F6292A420C1}" type="presParOf" srcId="{CC35544C-367B-594C-AF29-AD720EAE3686}" destId="{CF3A971F-8A79-D14F-965E-F3A2AA67CABA}" srcOrd="3" destOrd="0" presId="urn:microsoft.com/office/officeart/2008/layout/HalfCircleOrganizationChart"/>
    <dgm:cxn modelId="{0A5B1BBB-3480-084F-B066-25376FD64FAB}" type="presParOf" srcId="{D3467225-76A6-3549-A6E1-CC3D80693D0F}" destId="{3DC46BA5-39F8-0943-808A-B31B755C043B}" srcOrd="1" destOrd="0" presId="urn:microsoft.com/office/officeart/2008/layout/HalfCircleOrganizationChart"/>
    <dgm:cxn modelId="{0A47C086-2907-324B-BD6E-AB703AC96ED6}" type="presParOf" srcId="{D3467225-76A6-3549-A6E1-CC3D80693D0F}" destId="{EFD212EB-A9DE-F842-AB8E-50A4109EA925}" srcOrd="2" destOrd="0" presId="urn:microsoft.com/office/officeart/2008/layout/HalfCircleOrganizationChart"/>
    <dgm:cxn modelId="{F5C97D7A-57D5-704F-9CCC-7C7243EBE716}" type="presParOf" srcId="{C07A537F-2311-FA4A-A2EC-8319304C297C}" destId="{0C7CE5EA-EABC-CA49-9AFE-242736D43D1A}" srcOrd="2" destOrd="0" presId="urn:microsoft.com/office/officeart/2008/layout/HalfCircleOrganizationChart"/>
    <dgm:cxn modelId="{D4EBDE64-B84C-DB40-B0AE-09897119F145}" type="presParOf" srcId="{2D2B354E-C64A-6248-81AA-128DAF77A383}" destId="{BF91B393-19D3-534C-918B-32B64D507540}" srcOrd="2" destOrd="0" presId="urn:microsoft.com/office/officeart/2008/layout/HalfCircleOrganizationChar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08CF-DAAE-4A40-B2C2-FD954E1EC38D}">
      <dsp:nvSpPr>
        <dsp:cNvPr id="0" name=""/>
        <dsp:cNvSpPr/>
      </dsp:nvSpPr>
      <dsp:spPr>
        <a:xfrm>
          <a:off x="5891203" y="1100399"/>
          <a:ext cx="530594" cy="1343112"/>
        </a:xfrm>
        <a:custGeom>
          <a:avLst/>
          <a:gdLst/>
          <a:ahLst/>
          <a:cxnLst/>
          <a:rect l="0" t="0" r="0" b="0"/>
          <a:pathLst>
            <a:path>
              <a:moveTo>
                <a:pt x="0" y="0"/>
              </a:moveTo>
              <a:lnTo>
                <a:pt x="0" y="1343112"/>
              </a:lnTo>
              <a:lnTo>
                <a:pt x="530594" y="134311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8AA95714-8541-084E-91FD-F1DD7B3B7DD8}">
      <dsp:nvSpPr>
        <dsp:cNvPr id="0" name=""/>
        <dsp:cNvSpPr/>
      </dsp:nvSpPr>
      <dsp:spPr>
        <a:xfrm>
          <a:off x="5891203" y="1100399"/>
          <a:ext cx="378862" cy="1015964"/>
        </a:xfrm>
        <a:custGeom>
          <a:avLst/>
          <a:gdLst/>
          <a:ahLst/>
          <a:cxnLst/>
          <a:rect l="0" t="0" r="0" b="0"/>
          <a:pathLst>
            <a:path>
              <a:moveTo>
                <a:pt x="0" y="0"/>
              </a:moveTo>
              <a:lnTo>
                <a:pt x="0" y="1015964"/>
              </a:lnTo>
              <a:lnTo>
                <a:pt x="378862" y="101596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81FF6A1-F021-E646-8507-F7B0226EEED6}">
      <dsp:nvSpPr>
        <dsp:cNvPr id="0" name=""/>
        <dsp:cNvSpPr/>
      </dsp:nvSpPr>
      <dsp:spPr>
        <a:xfrm>
          <a:off x="5891203" y="1100399"/>
          <a:ext cx="379474" cy="605048"/>
        </a:xfrm>
        <a:custGeom>
          <a:avLst/>
          <a:gdLst/>
          <a:ahLst/>
          <a:cxnLst/>
          <a:rect l="0" t="0" r="0" b="0"/>
          <a:pathLst>
            <a:path>
              <a:moveTo>
                <a:pt x="0" y="0"/>
              </a:moveTo>
              <a:lnTo>
                <a:pt x="0" y="605048"/>
              </a:lnTo>
              <a:lnTo>
                <a:pt x="379474" y="60504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E9A5380F-8816-514B-BE38-A8BFF6F3CEA5}">
      <dsp:nvSpPr>
        <dsp:cNvPr id="0" name=""/>
        <dsp:cNvSpPr/>
      </dsp:nvSpPr>
      <dsp:spPr>
        <a:xfrm>
          <a:off x="5891203" y="1100399"/>
          <a:ext cx="377001" cy="192116"/>
        </a:xfrm>
        <a:custGeom>
          <a:avLst/>
          <a:gdLst/>
          <a:ahLst/>
          <a:cxnLst/>
          <a:rect l="0" t="0" r="0" b="0"/>
          <a:pathLst>
            <a:path>
              <a:moveTo>
                <a:pt x="0" y="0"/>
              </a:moveTo>
              <a:lnTo>
                <a:pt x="0" y="192116"/>
              </a:lnTo>
              <a:lnTo>
                <a:pt x="377001" y="192116"/>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13B66E0-0BB3-FC48-BCCF-53249AF7B551}">
      <dsp:nvSpPr>
        <dsp:cNvPr id="0" name=""/>
        <dsp:cNvSpPr/>
      </dsp:nvSpPr>
      <dsp:spPr>
        <a:xfrm>
          <a:off x="4364790" y="247426"/>
          <a:ext cx="1526412" cy="91440"/>
        </a:xfrm>
        <a:custGeom>
          <a:avLst/>
          <a:gdLst/>
          <a:ahLst/>
          <a:cxnLst/>
          <a:rect l="0" t="0" r="0" b="0"/>
          <a:pathLst>
            <a:path>
              <a:moveTo>
                <a:pt x="0" y="45720"/>
              </a:moveTo>
              <a:lnTo>
                <a:pt x="0" y="90476"/>
              </a:lnTo>
              <a:lnTo>
                <a:pt x="1526412" y="90476"/>
              </a:lnTo>
              <a:lnTo>
                <a:pt x="1526412" y="13523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C8E64C6-76BD-944F-8CC5-E83FE4FCF774}">
      <dsp:nvSpPr>
        <dsp:cNvPr id="0" name=""/>
        <dsp:cNvSpPr/>
      </dsp:nvSpPr>
      <dsp:spPr>
        <a:xfrm>
          <a:off x="4339623" y="1074541"/>
          <a:ext cx="291750" cy="1018982"/>
        </a:xfrm>
        <a:custGeom>
          <a:avLst/>
          <a:gdLst/>
          <a:ahLst/>
          <a:cxnLst/>
          <a:rect l="0" t="0" r="0" b="0"/>
          <a:pathLst>
            <a:path>
              <a:moveTo>
                <a:pt x="291750" y="0"/>
              </a:moveTo>
              <a:lnTo>
                <a:pt x="291750" y="1018982"/>
              </a:lnTo>
              <a:lnTo>
                <a:pt x="0" y="101898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54953974-4ADB-C246-872B-E485902F4A87}">
      <dsp:nvSpPr>
        <dsp:cNvPr id="0" name=""/>
        <dsp:cNvSpPr/>
      </dsp:nvSpPr>
      <dsp:spPr>
        <a:xfrm>
          <a:off x="4231989" y="1074541"/>
          <a:ext cx="399384" cy="181263"/>
        </a:xfrm>
        <a:custGeom>
          <a:avLst/>
          <a:gdLst/>
          <a:ahLst/>
          <a:cxnLst/>
          <a:rect l="0" t="0" r="0" b="0"/>
          <a:pathLst>
            <a:path>
              <a:moveTo>
                <a:pt x="399384" y="0"/>
              </a:moveTo>
              <a:lnTo>
                <a:pt x="399384" y="181263"/>
              </a:lnTo>
              <a:lnTo>
                <a:pt x="0" y="18126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7D6FF30-2F1C-744F-B904-CA59CFB78BC0}">
      <dsp:nvSpPr>
        <dsp:cNvPr id="0" name=""/>
        <dsp:cNvSpPr/>
      </dsp:nvSpPr>
      <dsp:spPr>
        <a:xfrm>
          <a:off x="4364790" y="247426"/>
          <a:ext cx="266583" cy="91440"/>
        </a:xfrm>
        <a:custGeom>
          <a:avLst/>
          <a:gdLst/>
          <a:ahLst/>
          <a:cxnLst/>
          <a:rect l="0" t="0" r="0" b="0"/>
          <a:pathLst>
            <a:path>
              <a:moveTo>
                <a:pt x="0" y="45720"/>
              </a:moveTo>
              <a:lnTo>
                <a:pt x="0" y="90476"/>
              </a:lnTo>
              <a:lnTo>
                <a:pt x="266583" y="90476"/>
              </a:lnTo>
              <a:lnTo>
                <a:pt x="266583" y="135233"/>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A873F1F-FE92-7243-B4B7-553A49D8E2DE}">
      <dsp:nvSpPr>
        <dsp:cNvPr id="0" name=""/>
        <dsp:cNvSpPr/>
      </dsp:nvSpPr>
      <dsp:spPr>
        <a:xfrm>
          <a:off x="2385832" y="897746"/>
          <a:ext cx="557079" cy="1906388"/>
        </a:xfrm>
        <a:custGeom>
          <a:avLst/>
          <a:gdLst/>
          <a:ahLst/>
          <a:cxnLst/>
          <a:rect l="0" t="0" r="0" b="0"/>
          <a:pathLst>
            <a:path>
              <a:moveTo>
                <a:pt x="557079" y="0"/>
              </a:moveTo>
              <a:lnTo>
                <a:pt x="557079" y="1906388"/>
              </a:lnTo>
              <a:lnTo>
                <a:pt x="0" y="190638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316793A-414E-814D-8B5A-5E481F514D14}">
      <dsp:nvSpPr>
        <dsp:cNvPr id="0" name=""/>
        <dsp:cNvSpPr/>
      </dsp:nvSpPr>
      <dsp:spPr>
        <a:xfrm>
          <a:off x="2314296" y="897746"/>
          <a:ext cx="628615" cy="1051804"/>
        </a:xfrm>
        <a:custGeom>
          <a:avLst/>
          <a:gdLst/>
          <a:ahLst/>
          <a:cxnLst/>
          <a:rect l="0" t="0" r="0" b="0"/>
          <a:pathLst>
            <a:path>
              <a:moveTo>
                <a:pt x="628615" y="0"/>
              </a:moveTo>
              <a:lnTo>
                <a:pt x="628615" y="1051804"/>
              </a:lnTo>
              <a:lnTo>
                <a:pt x="0" y="105180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70B5AECE-8C40-A247-B729-C88ED863B37F}">
      <dsp:nvSpPr>
        <dsp:cNvPr id="0" name=""/>
        <dsp:cNvSpPr/>
      </dsp:nvSpPr>
      <dsp:spPr>
        <a:xfrm>
          <a:off x="2355657" y="897746"/>
          <a:ext cx="587254" cy="1369851"/>
        </a:xfrm>
        <a:custGeom>
          <a:avLst/>
          <a:gdLst/>
          <a:ahLst/>
          <a:cxnLst/>
          <a:rect l="0" t="0" r="0" b="0"/>
          <a:pathLst>
            <a:path>
              <a:moveTo>
                <a:pt x="587254" y="0"/>
              </a:moveTo>
              <a:lnTo>
                <a:pt x="587254" y="1369851"/>
              </a:lnTo>
              <a:lnTo>
                <a:pt x="0" y="1369851"/>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5A4BADA-E2C7-4E41-AFF5-B0C9C106F2EC}">
      <dsp:nvSpPr>
        <dsp:cNvPr id="0" name=""/>
        <dsp:cNvSpPr/>
      </dsp:nvSpPr>
      <dsp:spPr>
        <a:xfrm>
          <a:off x="2427347" y="897746"/>
          <a:ext cx="515563" cy="633279"/>
        </a:xfrm>
        <a:custGeom>
          <a:avLst/>
          <a:gdLst/>
          <a:ahLst/>
          <a:cxnLst/>
          <a:rect l="0" t="0" r="0" b="0"/>
          <a:pathLst>
            <a:path>
              <a:moveTo>
                <a:pt x="515563" y="0"/>
              </a:moveTo>
              <a:lnTo>
                <a:pt x="515563" y="633279"/>
              </a:lnTo>
              <a:lnTo>
                <a:pt x="0" y="633279"/>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D981699-838B-864A-8BC1-CE3AA4DADD02}">
      <dsp:nvSpPr>
        <dsp:cNvPr id="0" name=""/>
        <dsp:cNvSpPr/>
      </dsp:nvSpPr>
      <dsp:spPr>
        <a:xfrm>
          <a:off x="2485780" y="852026"/>
          <a:ext cx="457131" cy="91440"/>
        </a:xfrm>
        <a:custGeom>
          <a:avLst/>
          <a:gdLst/>
          <a:ahLst/>
          <a:cxnLst/>
          <a:rect l="0" t="0" r="0" b="0"/>
          <a:pathLst>
            <a:path>
              <a:moveTo>
                <a:pt x="457131" y="45720"/>
              </a:moveTo>
              <a:lnTo>
                <a:pt x="457131" y="126712"/>
              </a:lnTo>
              <a:lnTo>
                <a:pt x="0" y="12671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7E1EBB2-9623-744F-BC19-AFBCCD1C933F}">
      <dsp:nvSpPr>
        <dsp:cNvPr id="0" name=""/>
        <dsp:cNvSpPr/>
      </dsp:nvSpPr>
      <dsp:spPr>
        <a:xfrm>
          <a:off x="2942911" y="293146"/>
          <a:ext cx="1421878" cy="136624"/>
        </a:xfrm>
        <a:custGeom>
          <a:avLst/>
          <a:gdLst/>
          <a:ahLst/>
          <a:cxnLst/>
          <a:rect l="0" t="0" r="0" b="0"/>
          <a:pathLst>
            <a:path>
              <a:moveTo>
                <a:pt x="1421878" y="0"/>
              </a:moveTo>
              <a:lnTo>
                <a:pt x="1421878" y="91868"/>
              </a:lnTo>
              <a:lnTo>
                <a:pt x="0" y="91868"/>
              </a:lnTo>
              <a:lnTo>
                <a:pt x="0" y="13662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6E4B7682-4A5A-0B4A-AC41-7A5F5FA4F006}">
      <dsp:nvSpPr>
        <dsp:cNvPr id="0" name=""/>
        <dsp:cNvSpPr/>
      </dsp:nvSpPr>
      <dsp:spPr>
        <a:xfrm>
          <a:off x="4125739" y="1425"/>
          <a:ext cx="478102" cy="291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95C608-3F38-C640-BAED-8CDA4122BCA5}">
      <dsp:nvSpPr>
        <dsp:cNvPr id="0" name=""/>
        <dsp:cNvSpPr/>
      </dsp:nvSpPr>
      <dsp:spPr>
        <a:xfrm>
          <a:off x="4125739" y="1425"/>
          <a:ext cx="478102" cy="291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B6E3C-4C7A-F14E-AA41-FD1D7CB1EB7A}">
      <dsp:nvSpPr>
        <dsp:cNvPr id="0" name=""/>
        <dsp:cNvSpPr/>
      </dsp:nvSpPr>
      <dsp:spPr>
        <a:xfrm>
          <a:off x="3886687" y="53935"/>
          <a:ext cx="956204" cy="18670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Product and </a:t>
          </a:r>
          <a:r>
            <a:rPr lang="en-US" sz="1100" b="1" kern="1200" dirty="0">
              <a:solidFill>
                <a:srgbClr val="0070C0"/>
              </a:solidFill>
              <a:latin typeface="Calibri" panose="020F0502020204030204" pitchFamily="34" charset="0"/>
              <a:ea typeface="+mn-ea"/>
              <a:cs typeface="Calibri" panose="020F0502020204030204" pitchFamily="34" charset="0"/>
            </a:rPr>
            <a:t>Service</a:t>
          </a:r>
          <a:r>
            <a:rPr lang="en-US" sz="1100" b="1" kern="1200" dirty="0">
              <a:solidFill>
                <a:srgbClr val="0070C0"/>
              </a:solidFill>
              <a:latin typeface="Calibri" panose="020F0502020204030204" pitchFamily="34" charset="0"/>
              <a:ea typeface="ＭＳ Ｐゴシック" charset="0"/>
              <a:cs typeface="Calibri" panose="020F0502020204030204" pitchFamily="34" charset="0"/>
            </a:rPr>
            <a:t>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3886687" y="53935"/>
        <a:ext cx="956204" cy="186701"/>
      </dsp:txXfrm>
    </dsp:sp>
    <dsp:sp modelId="{79ABB361-5A4D-3649-A9A2-23EC3009E9D6}">
      <dsp:nvSpPr>
        <dsp:cNvPr id="0" name=""/>
        <dsp:cNvSpPr/>
      </dsp:nvSpPr>
      <dsp:spPr>
        <a:xfrm>
          <a:off x="2621145" y="429771"/>
          <a:ext cx="643533" cy="46797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F7D15-B94C-9245-9C2D-1B7272401A20}">
      <dsp:nvSpPr>
        <dsp:cNvPr id="0" name=""/>
        <dsp:cNvSpPr/>
      </dsp:nvSpPr>
      <dsp:spPr>
        <a:xfrm>
          <a:off x="2621145" y="429771"/>
          <a:ext cx="643533" cy="46797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1C1B6-B3B3-4A48-8190-C0DA70C492F9}">
      <dsp:nvSpPr>
        <dsp:cNvPr id="0" name=""/>
        <dsp:cNvSpPr/>
      </dsp:nvSpPr>
      <dsp:spPr>
        <a:xfrm>
          <a:off x="2299378" y="514006"/>
          <a:ext cx="1287066" cy="299503"/>
        </a:xfrm>
        <a:prstGeom prst="rect">
          <a:avLst/>
        </a:prstGeom>
        <a:noFill/>
        <a:ln w="12700" cap="flat" cmpd="sng" algn="ctr">
          <a:noFill/>
          <a:prstDash val="solid"/>
          <a:miter lim="800000"/>
        </a:ln>
        <a:effectLst/>
        <a:sp3d/>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Individual Product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2299378" y="514006"/>
        <a:ext cx="1287066" cy="299503"/>
      </dsp:txXfrm>
    </dsp:sp>
    <dsp:sp modelId="{767F91F7-AF36-9D42-B6E0-9868E29CD0C8}">
      <dsp:nvSpPr>
        <dsp:cNvPr id="0" name=""/>
        <dsp:cNvSpPr/>
      </dsp:nvSpPr>
      <dsp:spPr>
        <a:xfrm>
          <a:off x="2020776" y="831140"/>
          <a:ext cx="528413" cy="398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31A9D-A640-5A47-BCEB-9AED8F07DCA8}">
      <dsp:nvSpPr>
        <dsp:cNvPr id="0" name=""/>
        <dsp:cNvSpPr/>
      </dsp:nvSpPr>
      <dsp:spPr>
        <a:xfrm>
          <a:off x="2020776" y="831140"/>
          <a:ext cx="528413" cy="398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FE21-FC13-6E41-9547-D0CDA1D51EC5}">
      <dsp:nvSpPr>
        <dsp:cNvPr id="0" name=""/>
        <dsp:cNvSpPr/>
      </dsp:nvSpPr>
      <dsp:spPr>
        <a:xfrm>
          <a:off x="1756570" y="902829"/>
          <a:ext cx="1056826" cy="25489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100" kern="1200" dirty="0">
            <a:solidFill>
              <a:srgbClr val="0070C0"/>
            </a:solidFill>
            <a:latin typeface="Calibri" panose="020F0502020204030204" pitchFamily="34" charset="0"/>
            <a:cs typeface="Calibri" panose="020F0502020204030204" pitchFamily="34" charset="0"/>
          </a:endParaRPr>
        </a:p>
      </dsp:txBody>
      <dsp:txXfrm>
        <a:off x="1756570" y="902829"/>
        <a:ext cx="1056826" cy="254893"/>
      </dsp:txXfrm>
    </dsp:sp>
    <dsp:sp modelId="{A6A65774-FCE9-D14A-84A4-B62FFFFBDD6B}">
      <dsp:nvSpPr>
        <dsp:cNvPr id="0" name=""/>
        <dsp:cNvSpPr/>
      </dsp:nvSpPr>
      <dsp:spPr>
        <a:xfrm>
          <a:off x="1977993" y="1282589"/>
          <a:ext cx="510629" cy="56918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C428E0-5FBA-7542-9BB7-6096553FD966}">
      <dsp:nvSpPr>
        <dsp:cNvPr id="0" name=""/>
        <dsp:cNvSpPr/>
      </dsp:nvSpPr>
      <dsp:spPr>
        <a:xfrm>
          <a:off x="1977993" y="1282589"/>
          <a:ext cx="510629" cy="56918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23405-7A48-7E49-8C3F-2B933C4F20CF}">
      <dsp:nvSpPr>
        <dsp:cNvPr id="0" name=""/>
        <dsp:cNvSpPr/>
      </dsp:nvSpPr>
      <dsp:spPr>
        <a:xfrm>
          <a:off x="1722678" y="1385042"/>
          <a:ext cx="1021259" cy="364277"/>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sp:txBody>
      <dsp:txXfrm>
        <a:off x="1722678" y="1385042"/>
        <a:ext cx="1021259" cy="364277"/>
      </dsp:txXfrm>
    </dsp:sp>
    <dsp:sp modelId="{5FC6D0AB-138B-FD41-AE03-C17A599FAB84}">
      <dsp:nvSpPr>
        <dsp:cNvPr id="0" name=""/>
        <dsp:cNvSpPr/>
      </dsp:nvSpPr>
      <dsp:spPr>
        <a:xfrm>
          <a:off x="2072323" y="2215050"/>
          <a:ext cx="321970" cy="23716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0E4F8B-7A76-F84E-A2BA-61F1623B29EB}">
      <dsp:nvSpPr>
        <dsp:cNvPr id="0" name=""/>
        <dsp:cNvSpPr/>
      </dsp:nvSpPr>
      <dsp:spPr>
        <a:xfrm>
          <a:off x="2072323" y="2215050"/>
          <a:ext cx="321970" cy="23716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DE987-5C98-B342-BF4C-3F1E21D05095}">
      <dsp:nvSpPr>
        <dsp:cNvPr id="0" name=""/>
        <dsp:cNvSpPr/>
      </dsp:nvSpPr>
      <dsp:spPr>
        <a:xfrm>
          <a:off x="1911338" y="2257740"/>
          <a:ext cx="643940" cy="15178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sp:txBody>
      <dsp:txXfrm>
        <a:off x="1911338" y="2257740"/>
        <a:ext cx="643940" cy="151788"/>
      </dsp:txXfrm>
    </dsp:sp>
    <dsp:sp modelId="{11D08C3B-C418-2042-847E-DCC196AFAA7D}">
      <dsp:nvSpPr>
        <dsp:cNvPr id="0" name=""/>
        <dsp:cNvSpPr/>
      </dsp:nvSpPr>
      <dsp:spPr>
        <a:xfrm>
          <a:off x="2126745" y="1911187"/>
          <a:ext cx="213126" cy="21312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BC13FC-650D-B84A-BF0A-6C9CA872033D}">
      <dsp:nvSpPr>
        <dsp:cNvPr id="0" name=""/>
        <dsp:cNvSpPr/>
      </dsp:nvSpPr>
      <dsp:spPr>
        <a:xfrm>
          <a:off x="2126745" y="1911187"/>
          <a:ext cx="213126" cy="21312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6E6DC7-20D7-C24E-A1B8-D6B166BD8933}">
      <dsp:nvSpPr>
        <dsp:cNvPr id="0" name=""/>
        <dsp:cNvSpPr/>
      </dsp:nvSpPr>
      <dsp:spPr>
        <a:xfrm>
          <a:off x="2020181" y="1949550"/>
          <a:ext cx="426253" cy="136400"/>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sp:txBody>
      <dsp:txXfrm>
        <a:off x="2020181" y="1949550"/>
        <a:ext cx="426253" cy="136400"/>
      </dsp:txXfrm>
    </dsp:sp>
    <dsp:sp modelId="{416B2B57-15D9-5D4F-B8B8-692D7269CA12}">
      <dsp:nvSpPr>
        <dsp:cNvPr id="0" name=""/>
        <dsp:cNvSpPr/>
      </dsp:nvSpPr>
      <dsp:spPr>
        <a:xfrm>
          <a:off x="1940097" y="2586735"/>
          <a:ext cx="506516" cy="51657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DE4719-177B-264D-8702-D08590B5667B}">
      <dsp:nvSpPr>
        <dsp:cNvPr id="0" name=""/>
        <dsp:cNvSpPr/>
      </dsp:nvSpPr>
      <dsp:spPr>
        <a:xfrm>
          <a:off x="1940097" y="2586735"/>
          <a:ext cx="506516" cy="51657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58679-5E47-3D46-A79E-7F7A9F288A41}">
      <dsp:nvSpPr>
        <dsp:cNvPr id="0" name=""/>
        <dsp:cNvSpPr/>
      </dsp:nvSpPr>
      <dsp:spPr>
        <a:xfrm>
          <a:off x="1686839" y="2679719"/>
          <a:ext cx="1013033" cy="330610"/>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sp:txBody>
      <dsp:txXfrm>
        <a:off x="1686839" y="2679719"/>
        <a:ext cx="1013033" cy="330610"/>
      </dsp:txXfrm>
    </dsp:sp>
    <dsp:sp modelId="{3CE28AC5-B006-2644-A5D4-C656639C1283}">
      <dsp:nvSpPr>
        <dsp:cNvPr id="0" name=""/>
        <dsp:cNvSpPr/>
      </dsp:nvSpPr>
      <dsp:spPr>
        <a:xfrm>
          <a:off x="4320227" y="382659"/>
          <a:ext cx="622293" cy="69188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19712F-0B6A-5741-977D-621FF49846CF}">
      <dsp:nvSpPr>
        <dsp:cNvPr id="0" name=""/>
        <dsp:cNvSpPr/>
      </dsp:nvSpPr>
      <dsp:spPr>
        <a:xfrm>
          <a:off x="4320227" y="382659"/>
          <a:ext cx="622293" cy="69188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BAA7A-11D8-594B-AD33-27153CEFC782}">
      <dsp:nvSpPr>
        <dsp:cNvPr id="0" name=""/>
        <dsp:cNvSpPr/>
      </dsp:nvSpPr>
      <dsp:spPr>
        <a:xfrm>
          <a:off x="4009080" y="507198"/>
          <a:ext cx="1244586" cy="44280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Product Line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4009080" y="507198"/>
        <a:ext cx="1244586" cy="442803"/>
      </dsp:txXfrm>
    </dsp:sp>
    <dsp:sp modelId="{099A8891-269B-7F4E-A51A-05265E9B58F6}">
      <dsp:nvSpPr>
        <dsp:cNvPr id="0" name=""/>
        <dsp:cNvSpPr/>
      </dsp:nvSpPr>
      <dsp:spPr>
        <a:xfrm>
          <a:off x="3957686" y="1174435"/>
          <a:ext cx="311708" cy="28601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ED5DE-F16E-AD43-8B4D-5401C3713FE8}">
      <dsp:nvSpPr>
        <dsp:cNvPr id="0" name=""/>
        <dsp:cNvSpPr/>
      </dsp:nvSpPr>
      <dsp:spPr>
        <a:xfrm>
          <a:off x="3957686" y="1174435"/>
          <a:ext cx="311708" cy="28601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87ACE-8458-6E44-BC4C-DF49F182056E}">
      <dsp:nvSpPr>
        <dsp:cNvPr id="0" name=""/>
        <dsp:cNvSpPr/>
      </dsp:nvSpPr>
      <dsp:spPr>
        <a:xfrm>
          <a:off x="3801832" y="1225919"/>
          <a:ext cx="623416" cy="18305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filling </a:t>
          </a:r>
          <a:endParaRPr lang="en-US" sz="1100" b="1" kern="1200" dirty="0">
            <a:solidFill>
              <a:srgbClr val="0070C0"/>
            </a:solidFill>
            <a:latin typeface="Calibri" panose="020F0502020204030204" pitchFamily="34" charset="0"/>
            <a:ea typeface="+mn-ea"/>
            <a:cs typeface="Calibri" panose="020F0502020204030204" pitchFamily="34" charset="0"/>
          </a:endParaRPr>
        </a:p>
      </dsp:txBody>
      <dsp:txXfrm>
        <a:off x="3801832" y="1225919"/>
        <a:ext cx="623416" cy="183051"/>
      </dsp:txXfrm>
    </dsp:sp>
    <dsp:sp modelId="{EBB0079B-E237-6141-96CE-D0FD4F84D0FF}">
      <dsp:nvSpPr>
        <dsp:cNvPr id="0" name=""/>
        <dsp:cNvSpPr/>
      </dsp:nvSpPr>
      <dsp:spPr>
        <a:xfrm>
          <a:off x="4005868" y="2017141"/>
          <a:ext cx="379267" cy="2775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58EA12-4569-BA4F-925C-E06D0495D9A8}">
      <dsp:nvSpPr>
        <dsp:cNvPr id="0" name=""/>
        <dsp:cNvSpPr/>
      </dsp:nvSpPr>
      <dsp:spPr>
        <a:xfrm>
          <a:off x="4005868" y="2017141"/>
          <a:ext cx="379267" cy="2775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324F4-A39E-5643-8E49-2B7E20A699FE}">
      <dsp:nvSpPr>
        <dsp:cNvPr id="0" name=""/>
        <dsp:cNvSpPr/>
      </dsp:nvSpPr>
      <dsp:spPr>
        <a:xfrm>
          <a:off x="3816235" y="2067103"/>
          <a:ext cx="758534" cy="17764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100" b="1" kern="1200" dirty="0">
              <a:solidFill>
                <a:srgbClr val="0070C0"/>
              </a:solidFill>
              <a:latin typeface="Calibri" panose="020F0502020204030204" pitchFamily="34" charset="0"/>
              <a:ea typeface="+mn-ea"/>
              <a:cs typeface="Calibri" panose="020F0502020204030204" pitchFamily="34" charset="0"/>
            </a:rPr>
            <a:t>Line stretching </a:t>
          </a:r>
          <a:endParaRPr lang="en-US" sz="1100" b="1" kern="1200" dirty="0">
            <a:solidFill>
              <a:srgbClr val="0070C0"/>
            </a:solidFill>
            <a:latin typeface="Calibri" panose="020F0502020204030204" pitchFamily="34" charset="0"/>
            <a:ea typeface="+mn-ea"/>
            <a:cs typeface="Calibri" panose="020F0502020204030204" pitchFamily="34" charset="0"/>
          </a:endParaRPr>
        </a:p>
      </dsp:txBody>
      <dsp:txXfrm>
        <a:off x="3816235" y="2067103"/>
        <a:ext cx="758534" cy="177641"/>
      </dsp:txXfrm>
    </dsp:sp>
    <dsp:sp modelId="{7590EBB8-AD86-6044-8994-0F568781CC89}">
      <dsp:nvSpPr>
        <dsp:cNvPr id="0" name=""/>
        <dsp:cNvSpPr/>
      </dsp:nvSpPr>
      <dsp:spPr>
        <a:xfrm>
          <a:off x="5617191" y="382659"/>
          <a:ext cx="548022" cy="71773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50125-57AF-6C4C-948C-0697EE96C4E8}">
      <dsp:nvSpPr>
        <dsp:cNvPr id="0" name=""/>
        <dsp:cNvSpPr/>
      </dsp:nvSpPr>
      <dsp:spPr>
        <a:xfrm>
          <a:off x="5617191" y="382659"/>
          <a:ext cx="548022" cy="71773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FD8C5-A553-D84A-B965-03E39A26F60B}">
      <dsp:nvSpPr>
        <dsp:cNvPr id="0" name=""/>
        <dsp:cNvSpPr/>
      </dsp:nvSpPr>
      <dsp:spPr>
        <a:xfrm>
          <a:off x="5343180" y="511853"/>
          <a:ext cx="1096045" cy="459353"/>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70C0"/>
              </a:solidFill>
              <a:latin typeface="Calibri" panose="020F0502020204030204" pitchFamily="34" charset="0"/>
              <a:cs typeface="Calibri" panose="020F0502020204030204" pitchFamily="34" charset="0"/>
            </a:rPr>
            <a:t>Product Mix decisions</a:t>
          </a:r>
          <a:endParaRPr lang="en-SA" sz="1100" b="1" kern="1200" dirty="0">
            <a:solidFill>
              <a:srgbClr val="0070C0"/>
            </a:solidFill>
            <a:latin typeface="Calibri" panose="020F0502020204030204" pitchFamily="34" charset="0"/>
            <a:cs typeface="Calibri" panose="020F0502020204030204" pitchFamily="34" charset="0"/>
          </a:endParaRPr>
        </a:p>
      </dsp:txBody>
      <dsp:txXfrm>
        <a:off x="5343180" y="511853"/>
        <a:ext cx="1096045" cy="459353"/>
      </dsp:txXfrm>
    </dsp:sp>
    <dsp:sp modelId="{72715518-D9FC-114C-B22F-8096D40C3335}">
      <dsp:nvSpPr>
        <dsp:cNvPr id="0" name=""/>
        <dsp:cNvSpPr/>
      </dsp:nvSpPr>
      <dsp:spPr>
        <a:xfrm>
          <a:off x="6227057" y="1189912"/>
          <a:ext cx="342895" cy="32200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4872A-36AE-3B45-A238-88951C2A9CAC}">
      <dsp:nvSpPr>
        <dsp:cNvPr id="0" name=""/>
        <dsp:cNvSpPr/>
      </dsp:nvSpPr>
      <dsp:spPr>
        <a:xfrm>
          <a:off x="6227057" y="1189912"/>
          <a:ext cx="342895" cy="32200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1C858-FE8A-DD4A-B732-3344EBFB5E0E}">
      <dsp:nvSpPr>
        <dsp:cNvPr id="0" name=""/>
        <dsp:cNvSpPr/>
      </dsp:nvSpPr>
      <dsp:spPr>
        <a:xfrm>
          <a:off x="6055610" y="1247874"/>
          <a:ext cx="685790" cy="20608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sp:txBody>
      <dsp:txXfrm>
        <a:off x="6055610" y="1247874"/>
        <a:ext cx="685790" cy="206085"/>
      </dsp:txXfrm>
    </dsp:sp>
    <dsp:sp modelId="{1BE081BF-3485-4248-99BC-5758CC9A749A}">
      <dsp:nvSpPr>
        <dsp:cNvPr id="0" name=""/>
        <dsp:cNvSpPr/>
      </dsp:nvSpPr>
      <dsp:spPr>
        <a:xfrm>
          <a:off x="6229051" y="1601434"/>
          <a:ext cx="346882" cy="32439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29EF2-DE87-F043-94A7-F476FF7512EA}">
      <dsp:nvSpPr>
        <dsp:cNvPr id="0" name=""/>
        <dsp:cNvSpPr/>
      </dsp:nvSpPr>
      <dsp:spPr>
        <a:xfrm>
          <a:off x="6229051" y="1601434"/>
          <a:ext cx="346882" cy="32439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479C6-0C64-554B-86F0-66478B297C7A}">
      <dsp:nvSpPr>
        <dsp:cNvPr id="0" name=""/>
        <dsp:cNvSpPr/>
      </dsp:nvSpPr>
      <dsp:spPr>
        <a:xfrm>
          <a:off x="6055610" y="1659826"/>
          <a:ext cx="693765" cy="20761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sp:txBody>
      <dsp:txXfrm>
        <a:off x="6055610" y="1659826"/>
        <a:ext cx="693765" cy="207615"/>
      </dsp:txXfrm>
    </dsp:sp>
    <dsp:sp modelId="{50DE392A-79D6-8248-9496-4A040D900C4A}">
      <dsp:nvSpPr>
        <dsp:cNvPr id="0" name=""/>
        <dsp:cNvSpPr/>
      </dsp:nvSpPr>
      <dsp:spPr>
        <a:xfrm>
          <a:off x="6228558" y="2015347"/>
          <a:ext cx="345895" cy="31931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D6C25-4092-EF48-B2D6-0C59794A3045}">
      <dsp:nvSpPr>
        <dsp:cNvPr id="0" name=""/>
        <dsp:cNvSpPr/>
      </dsp:nvSpPr>
      <dsp:spPr>
        <a:xfrm>
          <a:off x="6228558" y="2015347"/>
          <a:ext cx="345895" cy="31931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71EB2-2303-C740-8CC7-2E6F84D33AF5}">
      <dsp:nvSpPr>
        <dsp:cNvPr id="0" name=""/>
        <dsp:cNvSpPr/>
      </dsp:nvSpPr>
      <dsp:spPr>
        <a:xfrm>
          <a:off x="6055610" y="2072825"/>
          <a:ext cx="691791" cy="204364"/>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sp:txBody>
      <dsp:txXfrm>
        <a:off x="6055610" y="2072825"/>
        <a:ext cx="691791" cy="204364"/>
      </dsp:txXfrm>
    </dsp:sp>
    <dsp:sp modelId="{44DCFE67-E123-9743-827E-6C78CC48FA2B}">
      <dsp:nvSpPr>
        <dsp:cNvPr id="0" name=""/>
        <dsp:cNvSpPr/>
      </dsp:nvSpPr>
      <dsp:spPr>
        <a:xfrm>
          <a:off x="6373915" y="2418454"/>
          <a:ext cx="399017" cy="19057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26759E-ADE2-A04B-9F4B-7C91ABAFF955}">
      <dsp:nvSpPr>
        <dsp:cNvPr id="0" name=""/>
        <dsp:cNvSpPr/>
      </dsp:nvSpPr>
      <dsp:spPr>
        <a:xfrm>
          <a:off x="6373915" y="2418454"/>
          <a:ext cx="399017" cy="19057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2E613B-0FB2-674C-923E-08F584F13CBC}">
      <dsp:nvSpPr>
        <dsp:cNvPr id="0" name=""/>
        <dsp:cNvSpPr/>
      </dsp:nvSpPr>
      <dsp:spPr>
        <a:xfrm>
          <a:off x="6174406" y="2452757"/>
          <a:ext cx="798035" cy="12196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1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sp:txBody>
      <dsp:txXfrm>
        <a:off x="6174406" y="2452757"/>
        <a:ext cx="798035" cy="12196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4D6AD-C945-4056-9E5D-33324E67E8EB}"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AFF5C-F005-4741-A340-271CDA142B2E}" type="slidenum">
              <a:rPr lang="en-US" smtClean="0"/>
              <a:t>‹#›</a:t>
            </a:fld>
            <a:endParaRPr lang="en-US"/>
          </a:p>
        </p:txBody>
      </p:sp>
    </p:spTree>
    <p:extLst>
      <p:ext uri="{BB962C8B-B14F-4D97-AF65-F5344CB8AC3E}">
        <p14:creationId xmlns:p14="http://schemas.microsoft.com/office/powerpoint/2010/main" val="105019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83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strategies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9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strategies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9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63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24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years, BMW Group has transformed itself</a:t>
            </a:r>
            <a:r>
              <a:rPr lang="en-US" baseline="0" dirty="0"/>
              <a:t> </a:t>
            </a:r>
            <a:r>
              <a:rPr lang="en-US" dirty="0"/>
              <a:t>from a single-brand, five-model automaker into a</a:t>
            </a:r>
            <a:r>
              <a:rPr lang="en-US" baseline="0" dirty="0"/>
              <a:t> </a:t>
            </a:r>
            <a:r>
              <a:rPr lang="en-US" dirty="0"/>
              <a:t>powerhouse with three brands, 14 “Series,” and dozens</a:t>
            </a:r>
            <a:r>
              <a:rPr lang="en-US" baseline="0" dirty="0"/>
              <a:t> </a:t>
            </a:r>
            <a:r>
              <a:rPr lang="en-US" dirty="0"/>
              <a:t>of distinct models. The company has expanded</a:t>
            </a:r>
            <a:r>
              <a:rPr lang="en-US" baseline="0" dirty="0"/>
              <a:t> </a:t>
            </a:r>
            <a:r>
              <a:rPr lang="en-US" dirty="0"/>
              <a:t>downward with its MINI Cooper line and upward with</a:t>
            </a:r>
            <a:r>
              <a:rPr lang="en-US" baseline="0" dirty="0"/>
              <a:t> </a:t>
            </a:r>
            <a:r>
              <a:rPr lang="en-US" dirty="0"/>
              <a:t>Rolls-Royce.</a:t>
            </a:r>
            <a:endParaRPr lang="en-IN" dirty="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30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b="1" dirty="0">
                <a:effectLst/>
                <a:latin typeface="Plantin"/>
              </a:rPr>
              <a:t>PRODUCT MIX </a:t>
            </a:r>
            <a:endParaRPr lang="en-US" dirty="0"/>
          </a:p>
          <a:p>
            <a:r>
              <a:rPr lang="en-US" sz="1800" dirty="0">
                <a:effectLst/>
                <a:latin typeface="Plantin"/>
              </a:rPr>
              <a:t>Except in the case of very small firms, it is rare to find a firm offering a single product or service. It is much more common to find firms offering a mix of products or services. </a:t>
            </a:r>
            <a:endParaRPr lang="en-US" dirty="0"/>
          </a:p>
          <a:p>
            <a:r>
              <a:rPr lang="en-US" sz="1800" dirty="0">
                <a:effectLst/>
                <a:latin typeface="Plantin"/>
              </a:rPr>
              <a:t>The product mix has: </a:t>
            </a:r>
            <a:endParaRPr lang="en-US" dirty="0"/>
          </a:p>
          <a:p>
            <a:pPr>
              <a:buFont typeface="Arial" panose="020B0604020202020204" pitchFamily="34" charset="0"/>
              <a:buChar char="•"/>
            </a:pPr>
            <a:r>
              <a:rPr lang="en-US" sz="1800" dirty="0">
                <a:effectLst/>
                <a:latin typeface="Plantin"/>
              </a:rPr>
              <a:t>width—quantity of lines the firm carries, e.g. </a:t>
            </a:r>
            <a:r>
              <a:rPr lang="en-US" sz="1800" dirty="0" err="1">
                <a:effectLst/>
                <a:latin typeface="Plantin"/>
              </a:rPr>
              <a:t>radios,TVs</a:t>
            </a:r>
            <a:r>
              <a:rPr lang="en-US" sz="1800" dirty="0">
                <a:effectLst/>
                <a:latin typeface="Plantin"/>
              </a:rPr>
              <a:t>, videorecorders, etc. </a:t>
            </a:r>
          </a:p>
          <a:p>
            <a:pPr>
              <a:buFont typeface="Arial" panose="020B0604020202020204" pitchFamily="34" charset="0"/>
              <a:buChar char="•"/>
            </a:pPr>
            <a:r>
              <a:rPr lang="en-US" sz="1800" dirty="0">
                <a:effectLst/>
                <a:latin typeface="Plantin"/>
              </a:rPr>
              <a:t>length—quantity of items in the product mix, e.g. three kinds of radio and four kinds of TV </a:t>
            </a:r>
          </a:p>
          <a:p>
            <a:pPr>
              <a:buFont typeface="Arial" panose="020B0604020202020204" pitchFamily="34" charset="0"/>
              <a:buChar char="•"/>
            </a:pPr>
            <a:r>
              <a:rPr lang="en-US" sz="1800" dirty="0">
                <a:effectLst/>
                <a:latin typeface="Plantin"/>
              </a:rPr>
              <a:t>depth—number of variants of each product offered in the line, </a:t>
            </a:r>
            <a:r>
              <a:rPr lang="en-US" sz="1800" dirty="0" err="1">
                <a:effectLst/>
                <a:latin typeface="Plantin"/>
              </a:rPr>
              <a:t>e.g</a:t>
            </a:r>
            <a:r>
              <a:rPr lang="en-US" sz="1800" dirty="0">
                <a:effectLst/>
                <a:latin typeface="Plantin"/>
              </a:rPr>
              <a:t> clock radios, car radios, pocket radios, etc. </a:t>
            </a:r>
          </a:p>
          <a:p>
            <a:pPr>
              <a:buFont typeface="Arial" panose="020B0604020202020204" pitchFamily="34" charset="0"/>
              <a:buChar char="•"/>
            </a:pPr>
            <a:r>
              <a:rPr lang="en-US" sz="1800" dirty="0">
                <a:effectLst/>
                <a:latin typeface="Plantin"/>
              </a:rPr>
              <a:t>consistency—how closely related the various product lines are in terms of the use to which they are put, e.g. all electrical leisure/entertainment goods. </a:t>
            </a:r>
          </a:p>
          <a:p>
            <a:pPr>
              <a:buFont typeface="Arial" panose="020B0604020202020204" pitchFamily="34" charset="0"/>
              <a:buChar char="•"/>
            </a:pPr>
            <a:r>
              <a:rPr lang="en-US" sz="1800" dirty="0">
                <a:effectLst/>
                <a:latin typeface="Plantin"/>
              </a:rPr>
              <a:t>The above provides a basis for defining the company’s product strategy since the company can increase its business in four ways. </a:t>
            </a:r>
          </a:p>
          <a:p>
            <a:pPr>
              <a:buFont typeface="Arial" panose="020B0604020202020204" pitchFamily="34" charset="0"/>
              <a:buChar char="•"/>
            </a:pPr>
            <a:r>
              <a:rPr lang="en-US" sz="1800" dirty="0">
                <a:effectLst/>
                <a:latin typeface="Plantin"/>
              </a:rPr>
              <a:t>1 </a:t>
            </a:r>
            <a:r>
              <a:rPr lang="en-US" sz="1800" dirty="0" err="1">
                <a:effectLst/>
                <a:latin typeface="Plantin"/>
              </a:rPr>
              <a:t>Newlinescanbeaddedtowidentheproductmix,e.g.amanufacturerof</a:t>
            </a:r>
            <a:r>
              <a:rPr lang="en-US" sz="1800" dirty="0">
                <a:effectLst/>
                <a:latin typeface="Plantin"/>
              </a:rPr>
              <a:t> radios could introduce a line of cassette players. </a:t>
            </a:r>
          </a:p>
          <a:p>
            <a:pPr>
              <a:buFont typeface="+mj-lt"/>
              <a:buAutoNum type="arabicPeriod" startAt="2"/>
            </a:pPr>
            <a:r>
              <a:rPr lang="en-US" sz="1800" dirty="0">
                <a:effectLst/>
                <a:latin typeface="Plantin"/>
              </a:rPr>
              <a:t>2  The length of existing product lines can be increased by introducing additional items, e.g. the radio manufacturer may introduce larger or smaller radios than are currently being offered. </a:t>
            </a:r>
            <a:endParaRPr lang="en-US" sz="2800" dirty="0">
              <a:effectLst/>
            </a:endParaRPr>
          </a:p>
          <a:p>
            <a:pPr>
              <a:buFont typeface="+mj-lt"/>
              <a:buAutoNum type="arabicPeriod" startAt="2"/>
            </a:pPr>
            <a:r>
              <a:rPr lang="en-US" sz="1800" dirty="0">
                <a:effectLst/>
                <a:latin typeface="Plantin"/>
              </a:rPr>
              <a:t>3  </a:t>
            </a:r>
            <a:r>
              <a:rPr lang="en-US" sz="1800" dirty="0" err="1">
                <a:effectLst/>
                <a:latin typeface="Plantin"/>
              </a:rPr>
              <a:t>Newproductvariantscanbeaddedtodeepentheproductmix,e.g.the</a:t>
            </a:r>
            <a:r>
              <a:rPr lang="en-US" sz="1800" dirty="0">
                <a:effectLst/>
                <a:latin typeface="Plantin"/>
              </a:rPr>
              <a:t> radio manufacturer can add new models which are the same size as existing items but which have different features. </a:t>
            </a:r>
            <a:endParaRPr lang="en-US" sz="2800" dirty="0">
              <a:effectLst/>
            </a:endParaRPr>
          </a:p>
          <a:p>
            <a:pPr>
              <a:buFont typeface="+mj-lt"/>
              <a:buAutoNum type="arabicPeriod" startAt="2"/>
            </a:pPr>
            <a:r>
              <a:rPr lang="en-US" sz="1800" dirty="0">
                <a:effectLst/>
                <a:latin typeface="Plantin"/>
              </a:rPr>
              <a:t>4  </a:t>
            </a:r>
            <a:r>
              <a:rPr lang="en-US" sz="1800" dirty="0" err="1">
                <a:effectLst/>
                <a:latin typeface="Plantin"/>
              </a:rPr>
              <a:t>Productconsistencycanbemademoreorlessdependinguponwhether</a:t>
            </a:r>
            <a:r>
              <a:rPr lang="en-US" sz="1800">
                <a:effectLst/>
                <a:latin typeface="Plantin"/>
              </a:rPr>
              <a:t> a firm wants to acquire a strong reputation in a few or many different areas. </a:t>
            </a:r>
            <a:endParaRPr lang="en-US" sz="2800">
              <a:effectLst/>
            </a:endParaRPr>
          </a:p>
          <a:p>
            <a:pPr>
              <a:buFont typeface="Arial" panose="020B0604020202020204" pitchFamily="34" charset="0"/>
              <a:buChar char="•"/>
            </a:pPr>
            <a:endParaRPr lang="en-US" sz="1800" dirty="0">
              <a:effectLst/>
              <a:latin typeface="Plantin"/>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26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91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company’s product mix has four important dimensions</a:t>
            </a:r>
            <a:r>
              <a:rPr lang="en-US" sz="1200" kern="1200" dirty="0">
                <a:solidFill>
                  <a:schemeClr val="tx1"/>
                </a:solidFill>
                <a:effectLst/>
                <a:latin typeface="Arial" charset="0"/>
                <a:ea typeface="MS PGothic" panose="020B0600070205080204" pitchFamily="34" charset="-128"/>
                <a:cs typeface="ＭＳ Ｐゴシック" charset="0"/>
              </a:rPr>
              <a:t>: width, length, depth, and consistency. </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mix width refers to the number of different product lines the company carries. Product mix length refers to the total number of items a company carries within its product lines. Product mix depth refers to the number of versions offered for each product in the line. Finally, the consistency of the product mix refers to how closely related the various product lines are in end use, production requirements, distribution channels, or some other aspect.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can increase its business in four ways. It can add new product lines, widening its product mix. The company can lengthen its existing product lines to become a more full-line company. It can add more versions of each product and thus deepen its product mix. Finally, the company can pursue more product line consistency or less depending on whether it wants to have a strong reputation in a single field or in several fields.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Finally, a company can pursue more product line consistency—or less—depending on whether it wants to have a strong reputation in a single field or in several fields.</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tx1"/>
                </a:solidFill>
                <a:latin typeface="+mn-lt"/>
                <a:ea typeface="+mn-ea"/>
                <a:cs typeface="+mn-cs"/>
              </a:rPr>
              <a:t>Colgate</a:t>
            </a:r>
            <a:r>
              <a:rPr lang="en-US" sz="1200" b="0" i="0" u="none" strike="noStrike" kern="1200" baseline="0" dirty="0">
                <a:solidFill>
                  <a:schemeClr val="tx1"/>
                </a:solidFill>
                <a:latin typeface="+mn-lt"/>
                <a:ea typeface="+mn-ea"/>
                <a:cs typeface="+mn-cs"/>
              </a:rPr>
              <a:t> is a $15.2 billion consumer products company that makes and markets a full product mix consisting of dozens of familiar lines and brands. Colgate divides its overall product mix into four major lines: oral care, personal care, home care, and pet nutrition. Each product line consists of many brands and item.</a:t>
            </a:r>
            <a:endParaRPr lang="en-IN" dirty="0"/>
          </a:p>
          <a:p>
            <a:r>
              <a:rPr lang="en-US" sz="1200" b="1" i="0" u="none" strike="noStrike" kern="1200" baseline="0" dirty="0">
                <a:solidFill>
                  <a:schemeClr val="tx1"/>
                </a:solidFill>
                <a:latin typeface="+mn-lt"/>
                <a:ea typeface="+mn-ea"/>
                <a:cs typeface="+mn-cs"/>
              </a:rPr>
              <a:t>Colgate </a:t>
            </a:r>
            <a:r>
              <a:rPr lang="en-US" sz="1200" b="0" i="0" u="none" strike="noStrike" kern="1200" baseline="0" dirty="0">
                <a:solidFill>
                  <a:schemeClr val="tx1"/>
                </a:solidFill>
                <a:latin typeface="+mn-lt"/>
                <a:ea typeface="+mn-ea"/>
                <a:cs typeface="+mn-cs"/>
              </a:rPr>
              <a:t>full product mix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7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5B874A4D-1C2C-3742-B584-9076BC567624}"/>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1A64E4BE-F251-FAFE-E72E-E88FC1DE624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BF2E02FB-67A1-533B-5B37-7BD76F5D60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3EE32CAE-5ACD-8E21-FF78-F1889A93176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59782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3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D9A97-F17E-8544-8637-AED64C7DFAC3}"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130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5184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8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2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This figure compares value-based pricing with cost-based pricing. Although costs are an important consideration in setting prices, cost-based pricing is often product driven. The company designs what it considers to be a good product, adds up the costs of making the product, and sets a price that covers costs plus a target profit. Value-based pricing reverses this process. The company first assesses customer needs and value perceptions. It then sets its target price based on customer perceptions of value.</a:t>
            </a: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6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0" i="0" u="none" strike="noStrike" dirty="0">
                <a:solidFill>
                  <a:srgbClr val="000000"/>
                </a:solidFill>
                <a:effectLst/>
                <a:latin typeface="Segoe UI Web (Arabic)"/>
              </a:rPr>
              <a:t>إذا أدرك العملاء أن سعر المنتج أكبر من قيمته ، فلن يشتروا المنتج. إذا قامت الشركة بتسعير المنتج بأقل من تكاليفها ، فستعاني الأرباح. بين النقيضين ، فإن استراتيجية التسعير الصحيحة هي تلك التي تقدم قيمة للعميل وأرباحا للشركة.</a:t>
            </a:r>
            <a:endParaRPr lang="en-US" b="0" i="0" u="none" strike="noStrike" dirty="0">
              <a:solidFill>
                <a:srgbClr val="000000"/>
              </a:solidFill>
              <a:effectLst/>
              <a:latin typeface="Segoe UI Web (Arabic)"/>
            </a:endParaRP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2EBE7-5892-054B-9ED4-AAB8BB258F5E}"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641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simplest pricing method is </a:t>
            </a:r>
            <a:r>
              <a:rPr lang="en-US" b="1" dirty="0"/>
              <a:t>cost-plus pricing </a:t>
            </a:r>
            <a:r>
              <a:rPr lang="en-US" b="0" dirty="0"/>
              <a:t>(or </a:t>
            </a:r>
            <a:r>
              <a:rPr lang="en-US" b="1" dirty="0"/>
              <a:t>markup pricing</a:t>
            </a:r>
            <a:r>
              <a:rPr lang="en-US" b="0" dirty="0"/>
              <a:t>)</a:t>
            </a:r>
            <a:r>
              <a:rPr lang="en-US" dirty="0"/>
              <a:t>—adding a standard markup to the cost of the product. </a:t>
            </a:r>
            <a:r>
              <a:rPr lang="en-US" altLang="en-US" dirty="0">
                <a:solidFill>
                  <a:srgbClr val="008000"/>
                </a:solidFill>
                <a:latin typeface="Arial" panose="020B0604020202020204" pitchFamily="34" charset="0"/>
                <a:ea typeface="ＭＳ Ｐゴシック" panose="020B0600070205080204" pitchFamily="34" charset="-128"/>
              </a:rPr>
              <a:t>Markup pricing remains popular for many reasons. First, sellers are more certain about costs than about demand. By tying the price to cost, sellers simplify pricing. Second, when all firms in the industry use this pricing method, prices tend to be similar and price competition is minimized.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dirty="0"/>
              <a:t>Another cost-oriented pricing approach is </a:t>
            </a:r>
            <a:r>
              <a:rPr lang="en-US" b="1" dirty="0"/>
              <a:t>break-even pricing, </a:t>
            </a:r>
            <a:r>
              <a:rPr lang="en-US" dirty="0"/>
              <a:t>or a variation called </a:t>
            </a:r>
            <a:r>
              <a:rPr lang="en-US" b="1" dirty="0"/>
              <a:t>target return pricing</a:t>
            </a:r>
            <a:r>
              <a:rPr lang="en-US" dirty="0"/>
              <a:t>. The firm tries to determine the price at which it will break even or make the target return it is seeking. Target return pricing uses the concept of a </a:t>
            </a:r>
            <a:r>
              <a:rPr lang="en-US" b="1" dirty="0"/>
              <a:t>break-even chart</a:t>
            </a:r>
            <a:r>
              <a:rPr lang="en-US" dirty="0"/>
              <a:t>, which shows the total cost and total revenue expected at different sales volume levels.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55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Customer value-based pricing </a:t>
            </a:r>
            <a:r>
              <a:rPr lang="en-US" altLang="en-US" dirty="0">
                <a:solidFill>
                  <a:srgbClr val="008000"/>
                </a:solidFill>
                <a:latin typeface="Arial" panose="020B0604020202020204" pitchFamily="34" charset="0"/>
                <a:ea typeface="ＭＳ Ｐゴシック" panose="020B0600070205080204" pitchFamily="34" charset="-128"/>
              </a:rPr>
              <a:t>uses buyers’ perceptions of value as the key to pricing. Price is considered along with all other marketing mix variables before the marketing program is set. The company first assesses customer needs and value perceptions. It then sets its target price based on customer perceptions of value. There are two types of value-based pricing: good-value pricing and value-added pricing.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Good-value pricing </a:t>
            </a:r>
            <a:r>
              <a:rPr lang="en-US" altLang="en-US" dirty="0">
                <a:solidFill>
                  <a:srgbClr val="008000"/>
                </a:solidFill>
                <a:latin typeface="Arial" panose="020B0604020202020204" pitchFamily="34" charset="0"/>
                <a:ea typeface="ＭＳ Ｐゴシック" panose="020B0600070205080204" pitchFamily="34" charset="-128"/>
              </a:rPr>
              <a:t>offers just the right combination of quality and good service at a fair price. This pricing method involves introducing less expensive versions of established, brand name products or new lower-price lines. It also involves redesigning existing brands to offer more quality for a given price or the same quality for less.</a:t>
            </a:r>
          </a:p>
          <a:p>
            <a:r>
              <a:rPr lang="en-US" altLang="en-US" b="1" dirty="0">
                <a:solidFill>
                  <a:srgbClr val="008000"/>
                </a:solidFill>
                <a:latin typeface="Arial" panose="020B0604020202020204" pitchFamily="34" charset="0"/>
                <a:ea typeface="ＭＳ Ｐゴシック" panose="020B0600070205080204" pitchFamily="34" charset="-128"/>
              </a:rPr>
              <a:t>Value-added pricing </a:t>
            </a:r>
            <a:r>
              <a:rPr lang="en-US" altLang="en-US" dirty="0">
                <a:solidFill>
                  <a:srgbClr val="008000"/>
                </a:solidFill>
                <a:latin typeface="Arial" panose="020B0604020202020204" pitchFamily="34" charset="0"/>
                <a:ea typeface="ＭＳ Ｐゴシック" panose="020B0600070205080204" pitchFamily="34" charset="-128"/>
              </a:rPr>
              <a:t>involves attaching value-</a:t>
            </a:r>
            <a:r>
              <a:rPr lang="en-US" altLang="en-US" dirty="0" err="1">
                <a:solidFill>
                  <a:srgbClr val="008000"/>
                </a:solidFill>
                <a:latin typeface="Arial" panose="020B0604020202020204" pitchFamily="34" charset="0"/>
                <a:ea typeface="ＭＳ Ｐゴシック" panose="020B0600070205080204" pitchFamily="34" charset="-128"/>
              </a:rPr>
              <a:t>ded</a:t>
            </a:r>
            <a:r>
              <a:rPr lang="en-US" altLang="en-US" dirty="0">
                <a:solidFill>
                  <a:srgbClr val="008000"/>
                </a:solidFill>
                <a:latin typeface="Arial" panose="020B0604020202020204" pitchFamily="34" charset="0"/>
                <a:ea typeface="ＭＳ Ｐゴシック" panose="020B0600070205080204" pitchFamily="34" charset="-128"/>
              </a:rPr>
              <a:t> features and services to differentiate a company’s offers and then charging higher prices. For example, even as frugal economical consumer spending habits linger, some movie theater </a:t>
            </a:r>
          </a:p>
          <a:p>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err="1">
                <a:solidFill>
                  <a:srgbClr val="008000"/>
                </a:solidFill>
                <a:latin typeface="Arial" panose="020B0604020202020204" pitchFamily="34" charset="0"/>
                <a:ea typeface="ＭＳ Ｐゴシック" panose="020B0600070205080204" pitchFamily="34" charset="-128"/>
              </a:rPr>
              <a:t>hains</a:t>
            </a:r>
            <a:r>
              <a:rPr lang="en-US" altLang="en-US" dirty="0">
                <a:solidFill>
                  <a:srgbClr val="008000"/>
                </a:solidFill>
                <a:latin typeface="Arial" panose="020B0604020202020204" pitchFamily="34" charset="0"/>
                <a:ea typeface="ＭＳ Ｐゴシック" panose="020B0600070205080204" pitchFamily="34" charset="-128"/>
              </a:rPr>
              <a:t> are adding amenities and charging more rather than cutting services to maintain lower admission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5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Competition-based pricing </a:t>
            </a:r>
            <a:r>
              <a:rPr lang="en-US" altLang="en-US" b="0" dirty="0">
                <a:solidFill>
                  <a:srgbClr val="008000"/>
                </a:solidFill>
                <a:latin typeface="Arial" panose="020B0604020202020204" pitchFamily="34" charset="0"/>
                <a:ea typeface="ＭＳ Ｐゴシック" panose="020B0600070205080204" pitchFamily="34" charset="-128"/>
              </a:rPr>
              <a:t>involves setting prices based on competitors’ strategies, costs, prices, and market offerings</a:t>
            </a:r>
            <a:r>
              <a:rPr lang="en-US" altLang="en-US" dirty="0">
                <a:solidFill>
                  <a:srgbClr val="008000"/>
                </a:solidFill>
                <a:latin typeface="Arial" panose="020B0604020202020204" pitchFamily="34" charset="0"/>
                <a:ea typeface="ＭＳ Ｐゴシック" panose="020B0600070205080204" pitchFamily="34" charset="-128"/>
              </a:rPr>
              <a:t>. In assessing competitors’ pricing strategies, the company should ask several questions. First, how does the company’s market offering compare with competitors’ offerings in terms of customer value? Next, how strong are current competitors and what are their current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6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pPr lvl="1">
              <a:buFontTx/>
              <a:buChar char="•"/>
            </a:pPr>
            <a:endParaRPr lang="en-US" altLang="en-SA" sz="1100" dirty="0"/>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marketing mix </a:t>
            </a:r>
            <a:r>
              <a:rPr lang="en-US" dirty="0">
                <a:solidFill>
                  <a:srgbClr val="008000"/>
                </a:solidFill>
                <a:latin typeface="Arial"/>
                <a:ea typeface="Arial"/>
                <a:cs typeface="Arial"/>
                <a:sym typeface="Arial"/>
              </a:rPr>
              <a:t>is the set of tactical marketing tools that the firm blends to produce the response it wants in the target market. This figure shows the four marketing tools, the </a:t>
            </a:r>
            <a:r>
              <a:rPr lang="en-US" b="1" dirty="0">
                <a:solidFill>
                  <a:srgbClr val="008000"/>
                </a:solidFill>
                <a:latin typeface="Arial"/>
                <a:ea typeface="Arial"/>
                <a:cs typeface="Arial"/>
                <a:sym typeface="Arial"/>
              </a:rPr>
              <a:t>four Ps</a:t>
            </a:r>
            <a:r>
              <a:rPr lang="en-US" dirty="0">
                <a:solidFill>
                  <a:srgbClr val="008000"/>
                </a:solidFill>
                <a:latin typeface="Arial"/>
                <a:ea typeface="Arial"/>
                <a:cs typeface="Arial"/>
                <a:sym typeface="Arial"/>
              </a:rPr>
              <a: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Product</a:t>
            </a:r>
            <a:r>
              <a:rPr lang="en-US" dirty="0">
                <a:solidFill>
                  <a:srgbClr val="008000"/>
                </a:solidFill>
                <a:latin typeface="Arial"/>
                <a:ea typeface="Arial"/>
                <a:cs typeface="Arial"/>
                <a:sym typeface="Arial"/>
              </a:rPr>
              <a:t> is the goods-and-services combination the company offers to the target market.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Price</a:t>
            </a:r>
            <a:r>
              <a:rPr lang="en-US" dirty="0">
                <a:solidFill>
                  <a:srgbClr val="008000"/>
                </a:solidFill>
                <a:latin typeface="Arial"/>
                <a:ea typeface="Arial"/>
                <a:cs typeface="Arial"/>
                <a:sym typeface="Arial"/>
              </a:rPr>
              <a:t> is the amount of money customers must pay to obtain the product.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Place</a:t>
            </a:r>
            <a:r>
              <a:rPr lang="en-US" dirty="0">
                <a:solidFill>
                  <a:srgbClr val="008000"/>
                </a:solidFill>
                <a:latin typeface="Arial"/>
                <a:ea typeface="Arial"/>
                <a:cs typeface="Arial"/>
                <a:sym typeface="Arial"/>
              </a:rPr>
              <a:t> includes the company activities that make the product available to target consumers.</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Promotion</a:t>
            </a:r>
            <a:r>
              <a:rPr lang="en-US" dirty="0">
                <a:solidFill>
                  <a:srgbClr val="008000"/>
                </a:solidFill>
                <a:latin typeface="Arial"/>
                <a:ea typeface="Arial"/>
                <a:cs typeface="Arial"/>
                <a:sym typeface="Arial"/>
              </a:rPr>
              <a:t> refers to activities that communicate the merits of the product and persuade target customers to buy it.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An effective marketing program blends the marketing mix elements into an </a:t>
            </a:r>
            <a:r>
              <a:rPr lang="en-US" b="1" dirty="0">
                <a:solidFill>
                  <a:srgbClr val="008000"/>
                </a:solidFill>
                <a:latin typeface="Arial"/>
                <a:ea typeface="Arial"/>
                <a:cs typeface="Arial"/>
                <a:sym typeface="Arial"/>
              </a:rPr>
              <a:t>integrated marketing</a:t>
            </a:r>
            <a:r>
              <a:rPr lang="en-US" dirty="0">
                <a:solidFill>
                  <a:srgbClr val="008000"/>
                </a:solidFill>
                <a:latin typeface="Arial"/>
                <a:ea typeface="Arial"/>
                <a:cs typeface="Arial"/>
                <a:sym typeface="Arial"/>
              </a:rPr>
              <a:t> program designed to achieve the company’s marketing objectives by delivering value to consumers.</a:t>
            </a:r>
            <a:endParaRPr lang="en-US" dirty="0"/>
          </a:p>
          <a:p>
            <a:pPr lvl="1">
              <a:buFontTx/>
              <a:buChar char="•"/>
            </a:pPr>
            <a:endParaRPr lang="en-US" altLang="en-SA" sz="1100" dirty="0"/>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20948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slide summarizes the five product mix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Product line pricing </a:t>
            </a:r>
            <a:r>
              <a:rPr lang="en-US" altLang="en-US" dirty="0">
                <a:solidFill>
                  <a:srgbClr val="008000"/>
                </a:solidFill>
                <a:latin typeface="Arial" panose="020B0604020202020204" pitchFamily="34" charset="0"/>
                <a:ea typeface="ＭＳ Ｐゴシック" panose="020B0600070205080204" pitchFamily="34" charset="-128"/>
              </a:rPr>
              <a:t>refers to determining the price steps to set between various products in a product line based on cost differences between the products,</a:t>
            </a:r>
          </a:p>
          <a:p>
            <a:r>
              <a:rPr lang="en-US" altLang="en-US" dirty="0">
                <a:solidFill>
                  <a:srgbClr val="008000"/>
                </a:solidFill>
                <a:latin typeface="Arial" panose="020B0604020202020204" pitchFamily="34" charset="0"/>
                <a:ea typeface="ＭＳ Ｐゴシック" panose="020B0600070205080204" pitchFamily="34" charset="-128"/>
              </a:rPr>
              <a:t>customer evaluations of different features, and competitors’ prices.</a:t>
            </a:r>
          </a:p>
          <a:p>
            <a:r>
              <a:rPr lang="en-US" altLang="en-US" b="1" dirty="0">
                <a:solidFill>
                  <a:srgbClr val="008000"/>
                </a:solidFill>
                <a:latin typeface="Arial" panose="020B0604020202020204" pitchFamily="34" charset="0"/>
                <a:ea typeface="ＭＳ Ｐゴシック" panose="020B0600070205080204" pitchFamily="34" charset="-128"/>
              </a:rPr>
              <a:t>Optional-product pricing </a:t>
            </a:r>
            <a:r>
              <a:rPr lang="en-US" altLang="en-US" dirty="0">
                <a:solidFill>
                  <a:srgbClr val="008000"/>
                </a:solidFill>
                <a:latin typeface="Arial" panose="020B0604020202020204" pitchFamily="34" charset="0"/>
                <a:ea typeface="ＭＳ Ｐゴシック" panose="020B0600070205080204" pitchFamily="34" charset="-128"/>
              </a:rPr>
              <a:t>refers to the pricing of optional or accessory products along with a main product.</a:t>
            </a:r>
          </a:p>
          <a:p>
            <a:r>
              <a:rPr lang="en-US" altLang="en-US" b="1" dirty="0">
                <a:solidFill>
                  <a:srgbClr val="008000"/>
                </a:solidFill>
                <a:latin typeface="Arial" panose="020B0604020202020204" pitchFamily="34" charset="0"/>
                <a:ea typeface="ＭＳ Ｐゴシック" panose="020B0600070205080204" pitchFamily="34" charset="-128"/>
              </a:rPr>
              <a:t>Captive-product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products that must be used along with a main product, such as blades for a razor and games for a video-game console.</a:t>
            </a:r>
          </a:p>
          <a:p>
            <a:r>
              <a:rPr lang="en-US" altLang="en-US" b="1" dirty="0">
                <a:solidFill>
                  <a:srgbClr val="008000"/>
                </a:solidFill>
                <a:latin typeface="Arial" panose="020B0604020202020204" pitchFamily="34" charset="0"/>
                <a:ea typeface="ＭＳ Ｐゴシック" panose="020B0600070205080204" pitchFamily="34" charset="-128"/>
              </a:rPr>
              <a:t>By-product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by-products in order to make the main product’s price more competitive.</a:t>
            </a:r>
          </a:p>
          <a:p>
            <a:r>
              <a:rPr lang="en-US" altLang="en-US" b="1" dirty="0">
                <a:solidFill>
                  <a:srgbClr val="008000"/>
                </a:solidFill>
                <a:latin typeface="Arial" panose="020B0604020202020204" pitchFamily="34" charset="0"/>
                <a:ea typeface="ＭＳ Ｐゴシック" panose="020B0600070205080204" pitchFamily="34" charset="-128"/>
              </a:rPr>
              <a:t>Product bundle pricing </a:t>
            </a:r>
            <a:r>
              <a:rPr lang="en-US" altLang="en-US" dirty="0">
                <a:solidFill>
                  <a:srgbClr val="008000"/>
                </a:solidFill>
                <a:latin typeface="Arial" panose="020B0604020202020204" pitchFamily="34" charset="0"/>
                <a:ea typeface="ＭＳ Ｐゴシック" panose="020B0600070205080204" pitchFamily="34" charset="-128"/>
              </a:rPr>
              <a:t>refers to combining several products and offering the bundle at a reduced price.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11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30244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57853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Captive products can account for a substantial portion of a brand’s sales and profits.</a:t>
            </a:r>
            <a:r>
              <a:rPr lang="en-US" baseline="0" dirty="0"/>
              <a:t> </a:t>
            </a:r>
            <a:r>
              <a:rPr lang="en-US" dirty="0"/>
              <a:t>For example, Gillette has long sold razor handles at low prices and made its money on</a:t>
            </a:r>
            <a:r>
              <a:rPr lang="en-US" baseline="0" dirty="0"/>
              <a:t> </a:t>
            </a:r>
            <a:r>
              <a:rPr lang="en-US" dirty="0"/>
              <a:t>higher-price, higher-margin replacement blade cartridges. “The razor business is all about</a:t>
            </a:r>
            <a:r>
              <a:rPr lang="en-US" baseline="0" dirty="0"/>
              <a:t> </a:t>
            </a:r>
            <a:r>
              <a:rPr lang="en-US" dirty="0"/>
              <a:t>the blades,” says an analyst. “Get consumers hooked on your razor, and they buy the highly</a:t>
            </a:r>
            <a:r>
              <a:rPr lang="en-US" baseline="0" dirty="0"/>
              <a:t> </a:t>
            </a:r>
            <a:r>
              <a:rPr lang="en-US" dirty="0"/>
              <a:t>profitable refill blades forever.” Last year, Gillette sold well over half a billion dollars’</a:t>
            </a:r>
            <a:r>
              <a:rPr lang="en-US" baseline="0" dirty="0"/>
              <a:t> </a:t>
            </a:r>
            <a:r>
              <a:rPr lang="en-US" dirty="0"/>
              <a:t>worth of refill blades at prices ranging up to a hefty $5 per cartridge.</a:t>
            </a:r>
          </a:p>
          <a:p>
            <a:endParaRPr lang="en-US" dirty="0"/>
          </a:p>
          <a:p>
            <a:r>
              <a:rPr lang="en-US" dirty="0"/>
              <a:t>Gillette has lost market share in recent years as</a:t>
            </a:r>
            <a:r>
              <a:rPr lang="en-US" baseline="0" dirty="0"/>
              <a:t> </a:t>
            </a:r>
            <a:r>
              <a:rPr lang="en-US" dirty="0"/>
              <a:t>price-fatigued customers have shifted to lower-priced private-label upstarts such as Dollar</a:t>
            </a:r>
            <a:r>
              <a:rPr lang="en-US" baseline="0" dirty="0"/>
              <a:t> </a:t>
            </a:r>
            <a:r>
              <a:rPr lang="en-US" dirty="0"/>
              <a:t>Shave Club and Harry’s. To compete, it was recently forced to slash cartridge prices across</a:t>
            </a:r>
            <a:r>
              <a:rPr lang="en-US" baseline="0" dirty="0"/>
              <a:t> </a:t>
            </a:r>
            <a:r>
              <a:rPr lang="en-US" dirty="0"/>
              <a:t>the board by 15 to 20 percent.</a:t>
            </a:r>
            <a:endParaRPr lang="en-IN" dirty="0"/>
          </a:p>
          <a:p>
            <a:endParaRPr dirty="0"/>
          </a:p>
        </p:txBody>
      </p:sp>
    </p:spTree>
    <p:extLst>
      <p:ext uri="{BB962C8B-B14F-4D97-AF65-F5344CB8AC3E}">
        <p14:creationId xmlns:p14="http://schemas.microsoft.com/office/powerpoint/2010/main" val="893066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9602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8563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Economic conditions can have a strong impact on the firm’s pricing strategies. Factors such as a boom or recession, inflation, and interest rates affect pricing strategies. In the aftermath of the recent Great Recession, many consumers have rethought the price-value equation. As a result, many marketers have increased their emphasis on value-for-the-money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most obvious response to the new economic realities is to cut prices and offer discounts. Lower prices make products more affordable and help spur short-term sales. However, such price cuts can have undesirable long-term consequences. Once a company cuts prices, it’s</a:t>
            </a:r>
            <a:r>
              <a:rPr lang="en-US" altLang="ja-JP" dirty="0">
                <a:solidFill>
                  <a:srgbClr val="008000"/>
                </a:solidFill>
                <a:latin typeface="Arial" panose="020B0604020202020204" pitchFamily="34" charset="0"/>
                <a:ea typeface="ＭＳ Ｐゴシック" panose="020B0600070205080204" pitchFamily="34" charset="-128"/>
              </a:rPr>
              <a:t> difficult to raise them again when the economy recovers.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Rather than cutting prices, many companies have </a:t>
            </a:r>
            <a:r>
              <a:rPr lang="en-US" dirty="0"/>
              <a:t>instead developed “price tiers,” adding both more affordable lines and premium lines</a:t>
            </a:r>
            <a:r>
              <a:rPr lang="en-US" altLang="en-US" dirty="0">
                <a:solidFill>
                  <a:srgbClr val="008000"/>
                </a:solidFill>
                <a:latin typeface="Arial" panose="020B0604020202020204" pitchFamily="34" charset="0"/>
                <a:ea typeface="ＭＳ Ｐゴシック" panose="020B0600070205080204" pitchFamily="34" charset="-128"/>
              </a:rPr>
              <a:t>. Other companies are holding prices but redefining the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value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in their value propositions.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70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 elasticity </a:t>
            </a:r>
            <a:r>
              <a:rPr lang="en-US" altLang="en-US" dirty="0">
                <a:solidFill>
                  <a:srgbClr val="008000"/>
                </a:solidFill>
                <a:latin typeface="Arial" panose="020B0604020202020204" pitchFamily="34" charset="0"/>
                <a:ea typeface="ＭＳ Ｐゴシック" panose="020B0600070205080204" pitchFamily="34" charset="-128"/>
              </a:rPr>
              <a:t>refers to the measure of the </a:t>
            </a:r>
            <a:r>
              <a:rPr lang="en-US" altLang="en-US" dirty="0">
                <a:latin typeface="Arial" panose="020B0604020202020204" pitchFamily="34" charset="0"/>
                <a:ea typeface="ＭＳ Ｐゴシック" panose="020B0600070205080204" pitchFamily="34" charset="-128"/>
              </a:rPr>
              <a:t>sensitivity of demand to changes in price. If demand hardly changes with a small change in price, we say demand is </a:t>
            </a:r>
            <a:r>
              <a:rPr lang="en-US" altLang="en-US" b="1" dirty="0">
                <a:latin typeface="Arial" panose="020B0604020202020204" pitchFamily="34" charset="0"/>
                <a:ea typeface="ＭＳ Ｐゴシック" panose="020B0600070205080204" pitchFamily="34" charset="-128"/>
              </a:rPr>
              <a:t>inelastic</a:t>
            </a:r>
            <a:r>
              <a:rPr lang="en-US" altLang="en-US" dirty="0">
                <a:latin typeface="Arial" panose="020B0604020202020204" pitchFamily="34" charset="0"/>
                <a:ea typeface="ＭＳ Ｐゴシック" panose="020B0600070205080204" pitchFamily="34" charset="-128"/>
              </a:rPr>
              <a:t>. If demand changes greatly, we say the demand is </a:t>
            </a:r>
            <a:r>
              <a:rPr lang="en-US" altLang="en-US" b="1" dirty="0">
                <a:latin typeface="Arial" panose="020B0604020202020204" pitchFamily="34" charset="0"/>
                <a:ea typeface="ＭＳ Ｐゴシック" panose="020B0600070205080204" pitchFamily="34" charset="-128"/>
              </a:rPr>
              <a:t>elastic</a:t>
            </a:r>
            <a:r>
              <a:rPr lang="en-US" altLang="en-US" dirty="0">
                <a:latin typeface="Arial" panose="020B0604020202020204" pitchFamily="34" charset="0"/>
                <a:ea typeface="ＭＳ Ｐゴシック" panose="020B0600070205080204" pitchFamily="34" charset="-128"/>
              </a:rPr>
              <a:t>.</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price the company might charge will lead to a different level of demand. </a:t>
            </a:r>
            <a:r>
              <a:rPr lang="en-US" altLang="en-US" dirty="0">
                <a:solidFill>
                  <a:srgbClr val="008000"/>
                </a:solidFill>
                <a:latin typeface="Arial" panose="020B0604020202020204" pitchFamily="34" charset="0"/>
                <a:ea typeface="ＭＳ Ｐゴシック" panose="020B0600070205080204" pitchFamily="34" charset="-128"/>
              </a:rPr>
              <a:t>This figure shows the relationship between the price charged and the resulting demand level. </a:t>
            </a:r>
            <a:r>
              <a:rPr lang="en-US" altLang="en-US" dirty="0">
                <a:latin typeface="Arial" panose="020B0604020202020204" pitchFamily="34" charset="0"/>
                <a:ea typeface="ＭＳ Ｐゴシック" panose="020B0600070205080204" pitchFamily="34" charset="-128"/>
              </a:rPr>
              <a:t>The </a:t>
            </a:r>
            <a:r>
              <a:rPr lang="en-US" altLang="en-US" b="1" dirty="0">
                <a:latin typeface="Arial" panose="020B0604020202020204" pitchFamily="34" charset="0"/>
                <a:ea typeface="ＭＳ Ｐゴシック" panose="020B0600070205080204" pitchFamily="34" charset="-128"/>
              </a:rPr>
              <a:t>demand curve </a:t>
            </a:r>
            <a:r>
              <a:rPr lang="en-US" altLang="en-US" dirty="0">
                <a:latin typeface="Arial" panose="020B0604020202020204" pitchFamily="34" charset="0"/>
                <a:ea typeface="ＭＳ Ｐゴシック" panose="020B0600070205080204" pitchFamily="34" charset="-128"/>
              </a:rPr>
              <a:t>shows the number of units the market will buy in a given time period at different prices that might be charged. In a normal case, demand and price are inversely related—that is, the higher the price, the lower the demand. Thus, the company would sell less if it raised its price from P1 to P2. In short, consumers with limited budgets probably will buy less of something if its price is too high. </a:t>
            </a:r>
            <a:r>
              <a:rPr lang="en-US" altLang="en-US" dirty="0">
                <a:solidFill>
                  <a:srgbClr val="008000"/>
                </a:solidFill>
                <a:latin typeface="Arial" panose="020B0604020202020204" pitchFamily="34" charset="0"/>
                <a:ea typeface="ＭＳ Ｐゴシック" panose="020B0600070205080204" pitchFamily="34" charset="-128"/>
              </a:rPr>
              <a:t>Understanding a brand’s price-demand curve is crucial to good pricing strategies. </a:t>
            </a:r>
            <a:r>
              <a:rPr lang="en-US" dirty="0"/>
              <a:t>Most companies try to measure their demand curves by estimating demand at different prices. The type of market makes a difference in demand curves.</a:t>
            </a:r>
            <a:endParaRPr lang="en-US" altLang="en-US" dirty="0">
              <a:solidFill>
                <a:srgbClr val="008000"/>
              </a:solidFill>
              <a:latin typeface="Arial" panose="020B0604020202020204" pitchFamily="34" charset="0"/>
              <a:ea typeface="ＭＳ Ｐゴシック" panose="020B0600070205080204" pitchFamily="34" charset="-128"/>
            </a:endParaRPr>
          </a:p>
          <a:p>
            <a:endParaRPr dirty="0"/>
          </a:p>
        </p:txBody>
      </p:sp>
    </p:spTree>
    <p:extLst>
      <p:ext uri="{BB962C8B-B14F-4D97-AF65-F5344CB8AC3E}">
        <p14:creationId xmlns:p14="http://schemas.microsoft.com/office/powerpoint/2010/main" val="1358836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Companies bringing out a new product face the </a:t>
            </a:r>
            <a:r>
              <a:rPr lang="en-US" altLang="en-US" b="0" dirty="0">
                <a:solidFill>
                  <a:srgbClr val="008000"/>
                </a:solidFill>
                <a:latin typeface="Arial" panose="020B0604020202020204" pitchFamily="34" charset="0"/>
                <a:ea typeface="ＭＳ Ｐゴシック" panose="020B0600070205080204" pitchFamily="34" charset="-128"/>
              </a:rPr>
              <a:t>challenge of setting prices for the first time. They can choose between two broad strategies. These are market-skimming pricing and market-penetration pricing.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Market-skimming pricing </a:t>
            </a:r>
            <a:r>
              <a:rPr lang="en-US" altLang="en-US" dirty="0">
                <a:solidFill>
                  <a:srgbClr val="008000"/>
                </a:solidFill>
                <a:latin typeface="Arial" panose="020B0604020202020204" pitchFamily="34" charset="0"/>
                <a:ea typeface="ＭＳ Ｐゴシック" panose="020B0600070205080204" pitchFamily="34" charset="-128"/>
              </a:rPr>
              <a:t>or </a:t>
            </a:r>
            <a:r>
              <a:rPr lang="en-US" altLang="en-US" b="1" dirty="0">
                <a:solidFill>
                  <a:srgbClr val="008000"/>
                </a:solidFill>
                <a:latin typeface="Arial" panose="020B0604020202020204" pitchFamily="34" charset="0"/>
                <a:ea typeface="ＭＳ Ｐゴシック" panose="020B0600070205080204" pitchFamily="34" charset="-128"/>
              </a:rPr>
              <a:t>price skimming </a:t>
            </a:r>
            <a:r>
              <a:rPr lang="en-US" altLang="en-US" dirty="0">
                <a:solidFill>
                  <a:srgbClr val="008000"/>
                </a:solidFill>
                <a:latin typeface="Arial" panose="020B0604020202020204" pitchFamily="34" charset="0"/>
                <a:ea typeface="ＭＳ Ｐゴシック" panose="020B0600070205080204" pitchFamily="34" charset="-128"/>
              </a:rPr>
              <a:t>refers to setting a high price for a new product to skim maximum revenues, layer by layer, from the segments willing to pay the high price. The company makes fewer but more profitable sales. This strategy works only under certain conditions. First, the product’s quality and image must support its higher price, and enough buyers must want the product at that price. Second, the costs of producing a smaller volume cannot be so high that they cancel the advantage of charging more. Finally, competitors should not be able to enter the market easily and undercut the high price.</a:t>
            </a:r>
          </a:p>
          <a:p>
            <a:r>
              <a:rPr lang="en-US" altLang="en-US" b="1" dirty="0">
                <a:solidFill>
                  <a:srgbClr val="008000"/>
                </a:solidFill>
                <a:latin typeface="Arial" panose="020B0604020202020204" pitchFamily="34" charset="0"/>
                <a:ea typeface="ＭＳ Ｐゴシック" panose="020B0600070205080204" pitchFamily="34" charset="-128"/>
              </a:rPr>
              <a:t>Market-penetration pricing </a:t>
            </a:r>
            <a:r>
              <a:rPr lang="en-US" altLang="en-US" dirty="0">
                <a:solidFill>
                  <a:srgbClr val="008000"/>
                </a:solidFill>
                <a:latin typeface="Arial" panose="020B0604020202020204" pitchFamily="34" charset="0"/>
                <a:ea typeface="ＭＳ Ｐゴシック" panose="020B0600070205080204" pitchFamily="34" charset="-128"/>
              </a:rPr>
              <a:t>refers to setting a low price for a new product in order to attract a large number of buyers and a large market share. The high sales volume results in falling costs, allowing companies to cut their prices even further. Several conditions must be met for this low-price strategy to work. First, the market must be highly price sensitive so that a low price produces more market growth. Second, production and distribution costs must decrease as sales volume increases. Finally, the low price must help keep out the competition, and the penetration </a:t>
            </a:r>
            <a:r>
              <a:rPr lang="en-US" altLang="en-US" dirty="0" err="1">
                <a:solidFill>
                  <a:srgbClr val="008000"/>
                </a:solidFill>
                <a:latin typeface="Arial" panose="020B0604020202020204" pitchFamily="34" charset="0"/>
                <a:ea typeface="ＭＳ Ｐゴシック" panose="020B0600070205080204" pitchFamily="34" charset="-128"/>
              </a:rPr>
              <a:t>pricer</a:t>
            </a:r>
            <a:r>
              <a:rPr lang="en-US" altLang="en-US" dirty="0">
                <a:solidFill>
                  <a:srgbClr val="008000"/>
                </a:solidFill>
                <a:latin typeface="Arial" panose="020B0604020202020204" pitchFamily="34" charset="0"/>
                <a:ea typeface="ＭＳ Ｐゴシック" panose="020B0600070205080204" pitchFamily="34" charset="-128"/>
              </a:rPr>
              <a:t> must maintain its low-price position. Otherwise, the price advantage may be only temporary.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16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075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064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Each of these strategies are discussed in greater detail in the following slides.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9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companies adjust their basic price to reward customers for certain responses, such as paying bills early, volume purchases, and off-season buying. These price adjustments—</a:t>
            </a:r>
            <a:r>
              <a:rPr lang="en-US" b="0" dirty="0"/>
              <a:t>called discounts and allowances—</a:t>
            </a:r>
            <a:r>
              <a:rPr lang="en-US" dirty="0"/>
              <a:t>can take many forms.</a:t>
            </a:r>
            <a:br>
              <a:rPr lang="en-US" dirty="0"/>
            </a:br>
            <a:r>
              <a:rPr lang="en-US" dirty="0"/>
              <a:t> </a:t>
            </a:r>
          </a:p>
          <a:p>
            <a:r>
              <a:rPr lang="en-US" altLang="en-US" b="0" dirty="0">
                <a:solidFill>
                  <a:srgbClr val="008000"/>
                </a:solidFill>
                <a:latin typeface="Arial" panose="020B0604020202020204" pitchFamily="34" charset="0"/>
                <a:ea typeface="ＭＳ Ｐゴシック" panose="020B0600070205080204" pitchFamily="34" charset="-128"/>
              </a:rPr>
              <a:t>A</a:t>
            </a:r>
            <a:r>
              <a:rPr lang="en-US" altLang="en-US" b="1" baseline="0" dirty="0">
                <a:solidFill>
                  <a:srgbClr val="008000"/>
                </a:solidFill>
                <a:latin typeface="Arial" panose="020B0604020202020204" pitchFamily="34" charset="0"/>
                <a:ea typeface="ＭＳ Ｐゴシック" panose="020B0600070205080204" pitchFamily="34" charset="-128"/>
              </a:rPr>
              <a:t> di</a:t>
            </a:r>
            <a:r>
              <a:rPr lang="en-US" altLang="en-US" b="1" dirty="0">
                <a:solidFill>
                  <a:srgbClr val="008000"/>
                </a:solidFill>
                <a:latin typeface="Arial" panose="020B0604020202020204" pitchFamily="34" charset="0"/>
                <a:ea typeface="ＭＳ Ｐゴシック" panose="020B0600070205080204" pitchFamily="34" charset="-128"/>
              </a:rPr>
              <a:t>scount</a:t>
            </a:r>
            <a:r>
              <a:rPr lang="en-US" altLang="en-US" dirty="0">
                <a:solidFill>
                  <a:srgbClr val="008000"/>
                </a:solidFill>
                <a:latin typeface="Arial" panose="020B0604020202020204" pitchFamily="34" charset="0"/>
                <a:ea typeface="ＭＳ Ｐゴシック" panose="020B0600070205080204" pitchFamily="34" charset="-128"/>
              </a:rPr>
              <a:t> is a straight reduction in price on purchases during a stated period of time or of larger quantities. One form of discount is a cash discount, a price reduction to buyers who pay their bills promptly. A quantity discount is a price reduction to buyers who buy large volumes. A seller offers a functional discount, also called a trade discount, to trade-channel members who perform certain functions, such as selling, storing, and record keeping. A seasonal discount is a price reduction to buyers who buy merchandise or services out of season.</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An</a:t>
            </a:r>
            <a:r>
              <a:rPr lang="en-US" altLang="en-US" b="1" baseline="0" dirty="0">
                <a:solidFill>
                  <a:srgbClr val="008000"/>
                </a:solidFill>
                <a:latin typeface="Arial" panose="020B0604020202020204" pitchFamily="34" charset="0"/>
                <a:ea typeface="ＭＳ Ｐゴシック" panose="020B0600070205080204" pitchFamily="34" charset="-128"/>
              </a:rPr>
              <a:t> a</a:t>
            </a:r>
            <a:r>
              <a:rPr lang="en-US" altLang="en-US" b="1" dirty="0">
                <a:solidFill>
                  <a:srgbClr val="008000"/>
                </a:solidFill>
                <a:latin typeface="Arial" panose="020B0604020202020204" pitchFamily="34" charset="0"/>
                <a:ea typeface="ＭＳ Ｐゴシック" panose="020B0600070205080204" pitchFamily="34" charset="-128"/>
              </a:rPr>
              <a:t>llowance </a:t>
            </a:r>
            <a:r>
              <a:rPr lang="en-US" altLang="en-US" b="0" dirty="0">
                <a:solidFill>
                  <a:srgbClr val="008000"/>
                </a:solidFill>
                <a:latin typeface="Arial" panose="020B0604020202020204" pitchFamily="34" charset="0"/>
                <a:ea typeface="ＭＳ Ｐゴシック" panose="020B0600070205080204" pitchFamily="34" charset="-128"/>
              </a:rPr>
              <a:t>is</a:t>
            </a:r>
            <a:r>
              <a:rPr lang="en-US" altLang="en-US" b="1"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promotional money paid by manufacturers to retailers in return for an agreement to feature the manufacturer’s products in some way. For example, trade-in allowances are price reductions given for turning in an old item when buying a new one. Promotional allowances are payments or price reductions that reward dealers for participating in advertising and sales-support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4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In </a:t>
            </a:r>
            <a:r>
              <a:rPr lang="en-US" altLang="en-US" b="1" dirty="0">
                <a:solidFill>
                  <a:srgbClr val="008000"/>
                </a:solidFill>
                <a:latin typeface="Arial" panose="020B0604020202020204" pitchFamily="34" charset="0"/>
                <a:ea typeface="ＭＳ Ｐゴシック" panose="020B0600070205080204" pitchFamily="34" charset="-128"/>
              </a:rPr>
              <a:t>segmented pricing</a:t>
            </a:r>
            <a:r>
              <a:rPr lang="en-US" altLang="en-US" dirty="0">
                <a:solidFill>
                  <a:srgbClr val="008000"/>
                </a:solidFill>
                <a:latin typeface="Arial" panose="020B0604020202020204" pitchFamily="34" charset="0"/>
                <a:ea typeface="ＭＳ Ｐゴシック" panose="020B0600070205080204" pitchFamily="34" charset="-128"/>
              </a:rPr>
              <a:t>, the company sells a product or service at two or more prices, even though the difference in prices is not based on differences in costs. Segmented pricing takes several forms.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c</a:t>
            </a:r>
            <a:r>
              <a:rPr lang="en-US" altLang="en-US" b="1" dirty="0">
                <a:solidFill>
                  <a:srgbClr val="008000"/>
                </a:solidFill>
                <a:latin typeface="Arial" panose="020B0604020202020204" pitchFamily="34" charset="0"/>
                <a:ea typeface="ＭＳ Ｐゴシック" panose="020B0600070205080204" pitchFamily="34" charset="-128"/>
              </a:rPr>
              <a:t>ustomer-segment pricing, </a:t>
            </a:r>
            <a:r>
              <a:rPr lang="en-US" altLang="en-US" b="0" dirty="0">
                <a:solidFill>
                  <a:srgbClr val="008000"/>
                </a:solidFill>
                <a:latin typeface="Arial" panose="020B0604020202020204" pitchFamily="34" charset="0"/>
                <a:ea typeface="ＭＳ Ｐゴシック" panose="020B0600070205080204" pitchFamily="34" charset="-128"/>
              </a:rPr>
              <a:t>d</a:t>
            </a:r>
            <a:r>
              <a:rPr lang="en-US" altLang="en-US" dirty="0">
                <a:solidFill>
                  <a:srgbClr val="008000"/>
                </a:solidFill>
                <a:latin typeface="Arial" panose="020B0604020202020204" pitchFamily="34" charset="0"/>
                <a:ea typeface="ＭＳ Ｐゴシック" panose="020B0600070205080204" pitchFamily="34" charset="-128"/>
              </a:rPr>
              <a:t>ifferent customers pay different prices for the same product or service. </a:t>
            </a:r>
            <a:r>
              <a:rPr lang="en-US" dirty="0"/>
              <a:t>Museums and movie theaters, for example, may charge a lower admission for students and senior citizens.</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p</a:t>
            </a:r>
            <a:r>
              <a:rPr lang="en-US" altLang="en-US" b="1" dirty="0">
                <a:solidFill>
                  <a:srgbClr val="008000"/>
                </a:solidFill>
                <a:latin typeface="Arial" panose="020B0604020202020204" pitchFamily="34" charset="0"/>
                <a:ea typeface="ＭＳ Ｐゴシック" panose="020B0600070205080204" pitchFamily="34" charset="-128"/>
              </a:rPr>
              <a:t>roduct form pricing, </a:t>
            </a:r>
            <a:r>
              <a:rPr lang="en-US" altLang="en-US" dirty="0">
                <a:solidFill>
                  <a:srgbClr val="008000"/>
                </a:solidFill>
                <a:latin typeface="Arial" panose="020B0604020202020204" pitchFamily="34" charset="0"/>
                <a:ea typeface="ＭＳ Ｐゴシック" panose="020B0600070205080204" pitchFamily="34" charset="-128"/>
              </a:rPr>
              <a:t>different versions of the product are priced differently, but not according to differences in their costs. Examples include</a:t>
            </a:r>
            <a:r>
              <a:rPr lang="en-US" dirty="0"/>
              <a:t> a round-trip economy seat on a flight</a:t>
            </a:r>
            <a:r>
              <a:rPr lang="en-US" baseline="0" dirty="0"/>
              <a:t> versus a more expensive</a:t>
            </a:r>
            <a:r>
              <a:rPr lang="en-US" dirty="0"/>
              <a:t> business class seat and  different</a:t>
            </a:r>
            <a:r>
              <a:rPr lang="en-US" baseline="0" dirty="0"/>
              <a:t> prices for seats in a theater based on their </a:t>
            </a:r>
            <a:r>
              <a:rPr lang="en-US" dirty="0"/>
              <a:t>location.</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Location-based pricing </a:t>
            </a:r>
            <a:r>
              <a:rPr lang="en-US" altLang="en-US" b="0" dirty="0">
                <a:solidFill>
                  <a:srgbClr val="008000"/>
                </a:solidFill>
                <a:latin typeface="Arial" panose="020B0604020202020204" pitchFamily="34" charset="0"/>
                <a:ea typeface="ＭＳ Ｐゴシック" panose="020B0600070205080204" pitchFamily="34" charset="-128"/>
              </a:rPr>
              <a:t>involves</a:t>
            </a:r>
            <a:r>
              <a:rPr lang="en-US" altLang="en-US" dirty="0">
                <a:solidFill>
                  <a:srgbClr val="008000"/>
                </a:solidFill>
                <a:latin typeface="Arial" panose="020B0604020202020204" pitchFamily="34" charset="0"/>
                <a:ea typeface="ＭＳ Ｐゴシック" panose="020B0600070205080204" pitchFamily="34" charset="-128"/>
              </a:rPr>
              <a:t> a company charging different prices for different locations, even though the cost of offering each location is the same. </a:t>
            </a:r>
          </a:p>
          <a:p>
            <a:r>
              <a:rPr lang="en-US" altLang="en-US" b="1" dirty="0">
                <a:solidFill>
                  <a:srgbClr val="008000"/>
                </a:solidFill>
                <a:latin typeface="Arial" panose="020B0604020202020204" pitchFamily="34" charset="0"/>
                <a:ea typeface="ＭＳ Ｐゴシック" panose="020B0600070205080204" pitchFamily="34" charset="-128"/>
              </a:rPr>
              <a:t>Time-based pricing</a:t>
            </a:r>
            <a:r>
              <a:rPr lang="en-US" altLang="en-US" b="0" baseline="0" dirty="0">
                <a:solidFill>
                  <a:srgbClr val="008000"/>
                </a:solidFill>
                <a:latin typeface="Arial" panose="020B0604020202020204" pitchFamily="34" charset="0"/>
                <a:ea typeface="ＭＳ Ｐゴシック" panose="020B0600070205080204" pitchFamily="34" charset="-128"/>
              </a:rPr>
              <a:t> occurs when </a:t>
            </a:r>
            <a:r>
              <a:rPr lang="en-US" altLang="en-US" dirty="0">
                <a:solidFill>
                  <a:srgbClr val="008000"/>
                </a:solidFill>
                <a:latin typeface="Arial" panose="020B0604020202020204" pitchFamily="34" charset="0"/>
                <a:ea typeface="ＭＳ Ｐゴシック" panose="020B0600070205080204" pitchFamily="34" charset="-128"/>
              </a:rPr>
              <a:t>a firm varies its price by the season, the month, the day, and even the hour.  </a:t>
            </a:r>
            <a:r>
              <a:rPr lang="en-US" dirty="0"/>
              <a:t>For example, movie theaters charge matinee pricing during the daytime, and resorts give weekend and seasonal discounts.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segmented pricing to be an effective strategy, certain conditions must exist. The market must be able to be segmented, and segments must show different degrees of demand. The costs of segmenting and reaching the market cannot exceed the extra revenue obtained from the price difference. Segmented pricing should also be legal.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670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Psychological pricing </a:t>
            </a:r>
            <a:r>
              <a:rPr lang="en-US" altLang="en-US" dirty="0">
                <a:solidFill>
                  <a:srgbClr val="008000"/>
                </a:solidFill>
                <a:latin typeface="Arial" panose="020B0604020202020204" pitchFamily="34" charset="0"/>
                <a:ea typeface="ＭＳ Ｐゴシック" panose="020B0600070205080204" pitchFamily="34" charset="-128"/>
              </a:rPr>
              <a:t>refers to pricing that considers the psychology of prices and not simply the economics. The price is used to say something about the product.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Another aspect of psychological pricing is </a:t>
            </a:r>
            <a:r>
              <a:rPr lang="en-US" altLang="en-US" b="1" dirty="0">
                <a:solidFill>
                  <a:srgbClr val="008000"/>
                </a:solidFill>
                <a:latin typeface="Arial" panose="020B0604020202020204" pitchFamily="34" charset="0"/>
                <a:ea typeface="ＭＳ Ｐゴシック" panose="020B0600070205080204" pitchFamily="34" charset="-128"/>
              </a:rPr>
              <a:t>reference prices</a:t>
            </a:r>
            <a:r>
              <a:rPr lang="en-US" altLang="en-US" dirty="0">
                <a:solidFill>
                  <a:srgbClr val="008000"/>
                </a:solidFill>
                <a:latin typeface="Arial" panose="020B0604020202020204" pitchFamily="34" charset="0"/>
                <a:ea typeface="ＭＳ Ｐゴシック" panose="020B0600070205080204" pitchFamily="34" charset="-128"/>
              </a:rPr>
              <a:t>, which are the </a:t>
            </a:r>
            <a:r>
              <a:rPr lang="en-US" altLang="en-US" dirty="0">
                <a:latin typeface="Arial" panose="020B0604020202020204" pitchFamily="34" charset="0"/>
                <a:ea typeface="ＭＳ Ｐゴシック" panose="020B0600070205080204" pitchFamily="34" charset="-128"/>
              </a:rPr>
              <a:t>prices that buyers carry in their minds and refer to when looking at a given product. The reference price might be formed by noting current prices, remembering past prices, or assessing the buying situation. Sellers can influence or use these</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consumers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reference prices when setting price.</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Odd-Even pricing technique prices products at an odd number which is slightly less that a rounded off even number. </a:t>
            </a: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 instead of pricing a product at $ 1020, you discount it and price it at $ 999. This 21 $ reduction will give much more turnover because people will judge the product being priced at 900 $ and not 1000 $.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119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With </a:t>
            </a:r>
            <a:r>
              <a:rPr lang="en-US" altLang="en-US" b="1" dirty="0">
                <a:solidFill>
                  <a:srgbClr val="008000"/>
                </a:solidFill>
                <a:latin typeface="Arial" panose="020B0604020202020204" pitchFamily="34" charset="0"/>
                <a:ea typeface="ＭＳ Ｐゴシック" panose="020B0600070205080204" pitchFamily="34" charset="-128"/>
              </a:rPr>
              <a:t>promotional pricing</a:t>
            </a:r>
            <a:r>
              <a:rPr lang="en-US" altLang="en-US" dirty="0">
                <a:solidFill>
                  <a:srgbClr val="008000"/>
                </a:solidFill>
                <a:latin typeface="Arial" panose="020B0604020202020204" pitchFamily="34" charset="0"/>
                <a:ea typeface="ＭＳ Ｐゴシック" panose="020B0600070205080204" pitchFamily="34" charset="-128"/>
              </a:rPr>
              <a:t>, companies will temporarily price their products below list price to create buying excitement and urgency. Promotional pricing takes several forms. A</a:t>
            </a:r>
            <a:r>
              <a:rPr lang="en-US" altLang="en-US" baseline="0" dirty="0">
                <a:solidFill>
                  <a:srgbClr val="008000"/>
                </a:solidFill>
                <a:latin typeface="Arial" panose="020B0604020202020204" pitchFamily="34" charset="0"/>
                <a:ea typeface="ＭＳ Ｐゴシック" panose="020B0600070205080204" pitchFamily="34" charset="-128"/>
              </a:rPr>
              <a:t> s</a:t>
            </a:r>
            <a:r>
              <a:rPr lang="en-US" altLang="en-US" dirty="0">
                <a:solidFill>
                  <a:srgbClr val="008000"/>
                </a:solidFill>
                <a:latin typeface="Arial" panose="020B0604020202020204" pitchFamily="34" charset="0"/>
                <a:ea typeface="ＭＳ Ｐゴシック" panose="020B0600070205080204" pitchFamily="34" charset="-128"/>
              </a:rPr>
              <a:t>eller may simply offer discounts from normal prices to increase sales and reduce inventories. Sellers also use special-event pricing in certain seasons to draw more customers. Limited-time offers, such as online flash sales, can create buying urgency and make buyers feel lucky to have gotten in on the deal. Manufacturers sometimes offer cash rebates to consumers who buy the product from dealers within a specified time. Some manufacturers</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offer low-interest financing, longer warranties, or free maintenance to reduce the consumer</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s price.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Promotional pricing, however, can have adverse effects. Used too frequently, price promotions can create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deal-prone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customers who wait until brands go on sale before buying them. In addition, constantly reduced prices can erode a brand’s value in the eyes of customers. Marketers sometimes become addicted to promotional pricing, especially in tight economic times. They use price promotions as a quick fix instead of sweating through the difficult process of developing effective longer-term strategies for building their brands.</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promotional pricing is when companies have a sale  concept when they changed prices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Buy one, get one free BOGOF. Consumers are offered a second item for free when they purchase the first 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Discounting This when the price of a product or service is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Seasonal sales This is a strategy that lowers prices for a certain time of the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flash sales last at least a day, and frequently for more than that, are over much quicker. Reduced prices for only 2-3 hours are common. Flash sales can create a great sense of urgency.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24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Dynamic pricing </a:t>
            </a:r>
            <a:r>
              <a:rPr lang="en-US" altLang="en-US" dirty="0">
                <a:solidFill>
                  <a:srgbClr val="008000"/>
                </a:solidFill>
                <a:latin typeface="Arial" panose="020B0604020202020204" pitchFamily="34" charset="0"/>
                <a:ea typeface="ＭＳ Ｐゴシック" panose="020B0600070205080204" pitchFamily="34" charset="-128"/>
              </a:rPr>
              <a:t>refers to adjusting prices continually to meet the characteristics and needs of individual customers and situations. It is especially prevalent online, where the Internet seems to be taking us back to a new age of fluid pricing. Such pricing offers many advantages for marketers. These days, online offers and prices might well be based on what specific customers search for and buy, how much they pay for other purchases, and whether they might be willing and able to spend more.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Dynamic pricing is legal as long as companies do not discriminate based on age, gender, location, or other similar characteristics. The practice of online pricing, however, goes both ways, and consumers often benefit from online and dynamic pricing. Thanks to the Internet, consumers can get instant product and price comparisons from thousands of vendors at price comparison sites. For example, the </a:t>
            </a:r>
            <a:r>
              <a:rPr lang="en-US" altLang="en-US" dirty="0" err="1">
                <a:solidFill>
                  <a:srgbClr val="008000"/>
                </a:solidFill>
                <a:latin typeface="Arial" panose="020B0604020202020204" pitchFamily="34" charset="0"/>
                <a:ea typeface="ＭＳ Ｐゴシック" panose="020B0600070205080204" pitchFamily="34" charset="-128"/>
              </a:rPr>
              <a:t>RedLaser</a:t>
            </a:r>
            <a:r>
              <a:rPr lang="en-US" altLang="en-US" dirty="0">
                <a:solidFill>
                  <a:srgbClr val="008000"/>
                </a:solidFill>
                <a:latin typeface="Arial" panose="020B0604020202020204" pitchFamily="34" charset="0"/>
                <a:ea typeface="ＭＳ Ｐゴシック" panose="020B0600070205080204" pitchFamily="34" charset="-128"/>
              </a:rPr>
              <a:t> mobile app lets customers </a:t>
            </a:r>
            <a:r>
              <a:rPr lang="fr-FR" altLang="en-US" dirty="0">
                <a:solidFill>
                  <a:srgbClr val="008000"/>
                </a:solidFill>
                <a:latin typeface="Arial" panose="020B0604020202020204" pitchFamily="34" charset="0"/>
                <a:ea typeface="ＭＳ Ｐゴシック" panose="020B0600070205080204" pitchFamily="34" charset="-128"/>
              </a:rPr>
              <a:t>scan </a:t>
            </a:r>
            <a:r>
              <a:rPr lang="fr-FR" altLang="en-US" dirty="0" err="1">
                <a:solidFill>
                  <a:srgbClr val="008000"/>
                </a:solidFill>
                <a:latin typeface="Arial" panose="020B0604020202020204" pitchFamily="34" charset="0"/>
                <a:ea typeface="ＭＳ Ｐゴシック" panose="020B0600070205080204" pitchFamily="34" charset="-128"/>
              </a:rPr>
              <a:t>barcodes</a:t>
            </a:r>
            <a:r>
              <a:rPr lang="fr-FR" altLang="en-US" dirty="0">
                <a:solidFill>
                  <a:srgbClr val="008000"/>
                </a:solidFill>
                <a:latin typeface="Arial" panose="020B0604020202020204" pitchFamily="34" charset="0"/>
                <a:ea typeface="ＭＳ Ｐゴシック" panose="020B0600070205080204" pitchFamily="34" charset="-128"/>
              </a:rPr>
              <a:t> or QR codes </a:t>
            </a:r>
            <a:r>
              <a:rPr lang="en-US" altLang="en-US" dirty="0">
                <a:solidFill>
                  <a:srgbClr val="008000"/>
                </a:solidFill>
                <a:latin typeface="Arial" panose="020B0604020202020204" pitchFamily="34" charset="0"/>
                <a:ea typeface="ＭＳ Ｐゴシック" panose="020B0600070205080204" pitchFamily="34" charset="-128"/>
              </a:rPr>
              <a:t>while shopping in stores. It then searches online and at nearby stores to provide thousands of reviews and comparison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54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Companies that market their products internationally must decide what prices to charge in different countries. In some cases, a company can set a uniform worldwide price. The price that a company should charge in a specific country depends on many factors, including economic conditions, competitive situations, laws and regulations, and the nature of the wholesaling and retailing system. </a:t>
            </a:r>
            <a:r>
              <a:rPr lang="en-US" sz="1200" kern="1200" dirty="0">
                <a:solidFill>
                  <a:schemeClr val="tx1"/>
                </a:solidFill>
                <a:effectLst/>
                <a:latin typeface="Arial" charset="0"/>
                <a:ea typeface="ＭＳ Ｐゴシック" charset="0"/>
                <a:cs typeface="ＭＳ Ｐゴシック" charset="0"/>
              </a:rPr>
              <a:t>Consumer perceptions and preferences also may vary from country to country, calling for different prices. Or the company may have different marketing objectives in various world markets, which require changes in pricing strategy. Costs play an important role in setting international prices. Travelers abroad are often surprised to find that goods that are relatively inexpensive at home may carry outrageously higher price tags in other countries.</a:t>
            </a:r>
            <a:endParaRPr lang="en-US" altLang="en-US" sz="1200" kern="1200" dirty="0">
              <a:solidFill>
                <a:schemeClr val="tx1"/>
              </a:solidFill>
              <a:effectLst/>
              <a:latin typeface="Arial" charset="0"/>
              <a:ea typeface="ＭＳ Ｐゴシック" charset="0"/>
            </a:endParaRP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Price has become a key element in the international marketing strategies of companies attempting to enter emerging markets. Typically, entering such markets has meant targeting the exploding middle classes in developing countries. As the weakened global economy has slowed growth in both domestic and emerging markets, many companies are shifting their sights to include a new target—the so-called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bottom of the pyramid,</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the vast untapped market consisting of the world’s poorest consumers.</a:t>
            </a: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79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Several situations may lead a firm to consider cutting its price. One such circumstance is </a:t>
            </a:r>
            <a:r>
              <a:rPr lang="en-US" altLang="en-US" b="0" dirty="0">
                <a:solidFill>
                  <a:srgbClr val="008000"/>
                </a:solidFill>
                <a:latin typeface="Arial" panose="020B0604020202020204" pitchFamily="34" charset="0"/>
                <a:ea typeface="ＭＳ Ｐゴシック" panose="020B0600070205080204" pitchFamily="34" charset="-128"/>
              </a:rPr>
              <a:t>excess capacity. Another is falling demand in the face of strong price competition or a weakened economy. </a:t>
            </a:r>
            <a:r>
              <a:rPr lang="en-US" altLang="en-US" b="0" dirty="0">
                <a:latin typeface="Arial" panose="020B0604020202020204" pitchFamily="34" charset="0"/>
                <a:ea typeface="ＭＳ Ｐゴシック" panose="020B0600070205080204" pitchFamily="34" charset="-128"/>
              </a:rPr>
              <a:t>A company may also cut prices in a drive to dominate the market through lower costs. Either the company starts with lower costs than its competitors, or it cuts prices in the hope of gaining market share that will further cut costs through larger volume.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A successful price increase can greatly improve profits. A major factor in price increases is cost inflation. Rising costs squeeze profit margins and lead companies to pass cost increases along to customers. Another factor leading to price increases is over-demand,</a:t>
            </a:r>
            <a:r>
              <a:rPr lang="en-US" altLang="en-US" b="0" baseline="0" dirty="0">
                <a:latin typeface="Arial" panose="020B0604020202020204" pitchFamily="34" charset="0"/>
                <a:ea typeface="ＭＳ Ｐゴシック" panose="020B0600070205080204" pitchFamily="34" charset="-128"/>
              </a:rPr>
              <a:t> however, w</a:t>
            </a:r>
            <a:r>
              <a:rPr lang="en-US" altLang="en-US" dirty="0">
                <a:latin typeface="Arial" panose="020B0604020202020204" pitchFamily="34" charset="0"/>
                <a:ea typeface="ＭＳ Ｐゴシック" panose="020B0600070205080204" pitchFamily="34" charset="-128"/>
              </a:rPr>
              <a:t>hen raising prices, the company must avoid being perceived as a price gouger.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54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ways a company might assess and respond to a competitor’s price cut.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If a company learns that a competitor’s price cut that is likely to harm company sales and profits, it might make any of the following four responses:</a:t>
            </a:r>
          </a:p>
          <a:p>
            <a:endParaRPr lang="en-US" altLang="en-US" dirty="0">
              <a:solidFill>
                <a:srgbClr val="008000"/>
              </a:solidFill>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Reduce its price to match the competitor’s price.</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Maintain its price but raise the perceived value of its offer.</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Improve quality and increase price, moving its brand into a higher price–value position.</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Launch a low-price fighter brand—adding a lower-price item to the line or creating a separate lower-price brand.</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16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ways a company might assess and respond to a competitor’s price cut.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If a company learns that a competitor’s price cut that is likely to harm company sales and profits, it might make any of the following four responses:</a:t>
            </a:r>
          </a:p>
          <a:p>
            <a:endParaRPr lang="en-US" altLang="en-US" dirty="0">
              <a:solidFill>
                <a:srgbClr val="008000"/>
              </a:solidFill>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Reduce its price to match the competitor’s price.</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Maintain its price but raise the perceived value of its offer.</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Improve quality and increase price, moving its brand into a higher price–value position.</a:t>
            </a:r>
          </a:p>
          <a:p>
            <a:pPr marL="171450" indent="-171450">
              <a:buFont typeface="Arial" panose="020B0604020202020204" pitchFamily="34" charset="0"/>
              <a:buChar char="•"/>
            </a:pPr>
            <a:r>
              <a:rPr lang="en-US" altLang="en-US" dirty="0">
                <a:solidFill>
                  <a:srgbClr val="008000"/>
                </a:solidFill>
                <a:latin typeface="Arial" panose="020B0604020202020204" pitchFamily="34" charset="0"/>
                <a:ea typeface="ＭＳ Ｐゴシック" panose="020B0600070205080204" pitchFamily="34" charset="-128"/>
              </a:rPr>
              <a:t>Launch a low-price fighter brand—adding a lower-price item to the line or creating a separate lower-price brand.</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1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526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60066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Companies that market their products internationally must decide what prices to charge in different countries. In some cases, a company can set a uniform worldwide price. The price that a company should charge in a specific country depends on many factors, including economic conditions, competitive situations, laws and regulations, and the nature of the wholesaling and retailing system. </a:t>
            </a:r>
            <a:r>
              <a:rPr lang="en-US" sz="1200" kern="1200" dirty="0">
                <a:solidFill>
                  <a:schemeClr val="tx1"/>
                </a:solidFill>
                <a:effectLst/>
                <a:latin typeface="Arial" charset="0"/>
                <a:ea typeface="ＭＳ Ｐゴシック" charset="0"/>
                <a:cs typeface="ＭＳ Ｐゴシック" charset="0"/>
              </a:rPr>
              <a:t>Consumer perceptions and preferences also may vary from country to country, calling for different prices. Or the company may have different marketing objectives in various world markets, which require changes in pricing strategy. Costs play an important role in setting international prices. Travelers abroad are often surprised to find that goods that are relatively inexpensive at home may carry outrageously higher price tags in other countries.</a:t>
            </a:r>
            <a:endParaRPr lang="en-US" altLang="en-US" sz="1200" kern="1200" dirty="0">
              <a:solidFill>
                <a:schemeClr val="tx1"/>
              </a:solidFill>
              <a:effectLst/>
              <a:latin typeface="Arial" charset="0"/>
              <a:ea typeface="ＭＳ Ｐゴシック" charset="0"/>
            </a:endParaRP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Price has become a key element in the international marketing strategies of companies attempting to enter emerging markets. Typically, entering such markets has meant targeting the exploding middle classes in developing countries. As the weakened global economy has slowed growth in both domestic and emerging markets, many companies are shifting their sights to include a new target—the so-called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bottom of the pyramid,</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the vast untapped market consisting of the world’s poorest consumers.</a:t>
            </a: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2593013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Several situations may lead a firm to consider cutting its price. One such circumstance is </a:t>
            </a:r>
            <a:r>
              <a:rPr lang="en-US" altLang="en-US" b="0" dirty="0">
                <a:solidFill>
                  <a:srgbClr val="008000"/>
                </a:solidFill>
                <a:latin typeface="Arial" panose="020B0604020202020204" pitchFamily="34" charset="0"/>
                <a:ea typeface="ＭＳ Ｐゴシック" panose="020B0600070205080204" pitchFamily="34" charset="-128"/>
              </a:rPr>
              <a:t>excess capacity. Another is falling demand in the face of strong price competition or a weakened economy. </a:t>
            </a:r>
            <a:r>
              <a:rPr lang="en-US" altLang="en-US" b="0" dirty="0">
                <a:latin typeface="Arial" panose="020B0604020202020204" pitchFamily="34" charset="0"/>
                <a:ea typeface="ＭＳ Ｐゴシック" panose="020B0600070205080204" pitchFamily="34" charset="-128"/>
              </a:rPr>
              <a:t>A company may also cut prices in a drive to dominate the market through lower costs. Either the company starts with lower costs than its competitors, or it cuts prices in the hope of gaining market share that will further cut costs through larger volume.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A successful price increase can greatly improve profits. A major factor in price increases is cost inflation. Rising costs squeeze profit margins and lead companies to pass cost increases along to customers. Another factor leading to price increases is over-demand,</a:t>
            </a:r>
            <a:r>
              <a:rPr lang="en-US" altLang="en-US" b="0" baseline="0" dirty="0">
                <a:latin typeface="Arial" panose="020B0604020202020204" pitchFamily="34" charset="0"/>
                <a:ea typeface="ＭＳ Ｐゴシック" panose="020B0600070205080204" pitchFamily="34" charset="-128"/>
              </a:rPr>
              <a:t> however, w</a:t>
            </a:r>
            <a:r>
              <a:rPr lang="en-US" altLang="en-US" dirty="0">
                <a:latin typeface="Arial" panose="020B0604020202020204" pitchFamily="34" charset="0"/>
                <a:ea typeface="ＭＳ Ｐゴシック" panose="020B0600070205080204" pitchFamily="34" charset="-128"/>
              </a:rPr>
              <a:t>hen raising prices, the company must avoid being perceived as a price gouger.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1216075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Customers do not always interpret price changes in a straightforward way. A </a:t>
            </a:r>
            <a:r>
              <a:rPr lang="en-US" altLang="en-US" b="0" dirty="0">
                <a:solidFill>
                  <a:srgbClr val="008000"/>
                </a:solidFill>
                <a:latin typeface="Arial" panose="020B0604020202020204" pitchFamily="34" charset="0"/>
                <a:ea typeface="ＭＳ Ｐゴシック" panose="020B0600070205080204" pitchFamily="34" charset="-128"/>
              </a:rPr>
              <a:t>price increase, which would normally lower sales, may have some positive meanings for buyers. For example, what would you think if Rolex raised the price of its latest watch model? On the one hand, you might think that the watch is even more exclusive or better made. On the other hand, you might think that Rolex is simply being greedy by charging what the traffic will bear. </a:t>
            </a:r>
          </a:p>
          <a:p>
            <a:endParaRPr lang="en-US" altLang="en-US" b="0"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Similarly, consumers may view a price cut in several ways. For example, what </a:t>
            </a:r>
            <a:r>
              <a:rPr lang="en-US" altLang="en-US" dirty="0">
                <a:solidFill>
                  <a:srgbClr val="008000"/>
                </a:solidFill>
                <a:latin typeface="Arial" panose="020B0604020202020204" pitchFamily="34" charset="0"/>
                <a:ea typeface="ＭＳ Ｐゴシック" panose="020B0600070205080204" pitchFamily="34" charset="-128"/>
              </a:rPr>
              <a:t>would you think if Rolex were to suddenly cut its prices? You might think that you are getting a better deal on an exclusive product. More likely, however, you’d think that quality had been reduced, and the brand’s luxury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image might be tarnished.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firm considering a price change must worry about the reactions of its competitors as well as those of its customers. The competitor can interpret a company price cut in many ways. It might think the company is trying to grab a larger market share or that it’s doing poorly and trying to boost its sales. Or it might think that the company wants the whole industry to cut prices to increase total demand.</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65</a:t>
            </a:fld>
            <a:endParaRPr lang="en-US" dirty="0"/>
          </a:p>
        </p:txBody>
      </p:sp>
    </p:spTree>
    <p:extLst>
      <p:ext uri="{BB962C8B-B14F-4D97-AF65-F5344CB8AC3E}">
        <p14:creationId xmlns:p14="http://schemas.microsoft.com/office/powerpoint/2010/main" val="2573371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major public policy issues in pricing. These include potentially damaging pricing practices within a given level of the channel (</a:t>
            </a:r>
            <a:r>
              <a:rPr lang="en-US" altLang="en-US" b="1" dirty="0">
                <a:solidFill>
                  <a:srgbClr val="008000"/>
                </a:solidFill>
                <a:latin typeface="Arial" panose="020B0604020202020204" pitchFamily="34" charset="0"/>
                <a:ea typeface="ＭＳ Ｐゴシック" panose="020B0600070205080204" pitchFamily="34" charset="-128"/>
              </a:rPr>
              <a:t>price-fixing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predatory pricing</a:t>
            </a:r>
            <a:r>
              <a:rPr lang="en-US" altLang="en-US" dirty="0">
                <a:solidFill>
                  <a:srgbClr val="008000"/>
                </a:solidFill>
                <a:latin typeface="Arial" panose="020B0604020202020204" pitchFamily="34" charset="0"/>
                <a:ea typeface="ＭＳ Ｐゴシック" panose="020B0600070205080204" pitchFamily="34" charset="-128"/>
              </a:rPr>
              <a:t>) and across levels of the channel </a:t>
            </a:r>
            <a:r>
              <a:rPr lang="en-US" altLang="en-US" b="1" dirty="0">
                <a:solidFill>
                  <a:srgbClr val="008000"/>
                </a:solidFill>
                <a:latin typeface="Arial" panose="020B0604020202020204" pitchFamily="34" charset="0"/>
                <a:ea typeface="ＭＳ Ｐゴシック" panose="020B0600070205080204" pitchFamily="34" charset="-128"/>
              </a:rPr>
              <a:t>(retail price maintenance, discriminatory pricing,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deceptive pricing</a:t>
            </a:r>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within channel levels</a:t>
            </a:r>
            <a:r>
              <a:rPr lang="en-US" altLang="en-US" dirty="0">
                <a:solidFill>
                  <a:srgbClr val="008000"/>
                </a:solidFill>
                <a:latin typeface="Arial" panose="020B0604020202020204" pitchFamily="34" charset="0"/>
                <a:ea typeface="ＭＳ Ｐゴシック" panose="020B0600070205080204" pitchFamily="34" charset="-128"/>
              </a:rPr>
              <a:t>, federal legislation on price-fixing states that sellers must set prices without talking to competitors. Price-fixing is illegal, and the companies found guilty of these practices can receive heavy fines. Sellers are also prohibited from using predatory pricing. Predatory pricing means selling below cost with the intention of punishing a competitor or gaining higher long-run profits by putting competitors out of business. This protects small sellers from larger ones that might sell items below cost temporarily or in a specific locale to drive them out of business.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across channel levels</a:t>
            </a:r>
            <a:r>
              <a:rPr lang="en-US" altLang="en-US" dirty="0">
                <a:solidFill>
                  <a:srgbClr val="008000"/>
                </a:solidFill>
                <a:latin typeface="Arial" panose="020B0604020202020204" pitchFamily="34" charset="0"/>
                <a:ea typeface="ＭＳ Ｐゴシック" panose="020B0600070205080204" pitchFamily="34" charset="-128"/>
              </a:rPr>
              <a:t>, the Robinson-</a:t>
            </a:r>
            <a:r>
              <a:rPr lang="en-US" altLang="en-US" dirty="0" err="1">
                <a:solidFill>
                  <a:srgbClr val="008000"/>
                </a:solidFill>
                <a:latin typeface="Arial" panose="020B0604020202020204" pitchFamily="34" charset="0"/>
                <a:ea typeface="ＭＳ Ｐゴシック" panose="020B0600070205080204" pitchFamily="34" charset="-128"/>
              </a:rPr>
              <a:t>Patman</a:t>
            </a:r>
            <a:r>
              <a:rPr lang="en-US" altLang="en-US" dirty="0">
                <a:solidFill>
                  <a:srgbClr val="008000"/>
                </a:solidFill>
                <a:latin typeface="Arial" panose="020B0604020202020204" pitchFamily="34" charset="0"/>
                <a:ea typeface="ＭＳ Ｐゴシック" panose="020B0600070205080204" pitchFamily="34" charset="-128"/>
              </a:rPr>
              <a:t> Act seeks to prevent unfair price discrimination by ensuring that sellers offer the same price terms to customers at a given level of trade. Laws also prohibit retail or resale price maintenance, that is, a manufacturer cannot require dealers to charge a specified retail price for its product. Deceptive pricing occurs when a seller states prices or price savings that mislead consumers or are not actually available to consumers. This might involve bogus reference or comparison prices, as when a retailer sets artificially high regular prices and then announces “sale” prices close to its previous everyday prices.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66</a:t>
            </a:fld>
            <a:endParaRPr lang="en-US" dirty="0"/>
          </a:p>
        </p:txBody>
      </p:sp>
    </p:spTree>
    <p:extLst>
      <p:ext uri="{BB962C8B-B14F-4D97-AF65-F5344CB8AC3E}">
        <p14:creationId xmlns:p14="http://schemas.microsoft.com/office/powerpoint/2010/main" val="62262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46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rPr lang="en-US" altLang="en-US" dirty="0">
                <a:solidFill>
                  <a:srgbClr val="008000"/>
                </a:solidFill>
                <a:latin typeface="Arial" panose="020B0604020202020204" pitchFamily="34" charset="0"/>
              </a:rPr>
              <a:t>This figure depicts the </a:t>
            </a:r>
            <a:r>
              <a:rPr lang="en-US" altLang="en-US" dirty="0">
                <a:latin typeface="Arial" panose="020B0604020202020204" pitchFamily="34" charset="0"/>
              </a:rPr>
              <a:t>four special service characteristics a company must consider when designing marketing programs: </a:t>
            </a:r>
            <a:r>
              <a:rPr lang="en-US" sz="1200" kern="1200" dirty="0">
                <a:solidFill>
                  <a:schemeClr val="tx1"/>
                </a:solidFill>
                <a:effectLst/>
                <a:latin typeface="Arial" charset="0"/>
                <a:ea typeface="MS PGothic" panose="020B0600070205080204" pitchFamily="34" charset="-128"/>
                <a:cs typeface="ＭＳ Ｐゴシック" charset="0"/>
              </a:rPr>
              <a:t>intangibility, inseparability, variability, and perishability. </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b="1" dirty="0">
                <a:solidFill>
                  <a:srgbClr val="008000"/>
                </a:solidFill>
                <a:latin typeface="Arial" panose="020B0604020202020204" pitchFamily="34" charset="0"/>
              </a:rPr>
              <a:t>Service intangibility </a:t>
            </a:r>
            <a:r>
              <a:rPr lang="en-US" altLang="en-US" dirty="0">
                <a:solidFill>
                  <a:srgbClr val="008000"/>
                </a:solidFill>
                <a:latin typeface="Arial" panose="020B0604020202020204" pitchFamily="34" charset="0"/>
              </a:rPr>
              <a:t>means that services cannot be seen, tasted, felt, heard, or smelled before they are bought. To reduce uncertainty, buyers look for signals of service quality. They draw conclusions about quality from the place, people, price, equipment, and communications that they can see. </a:t>
            </a:r>
          </a:p>
          <a:p>
            <a:r>
              <a:rPr lang="en-US" altLang="en-US" b="1" dirty="0">
                <a:solidFill>
                  <a:srgbClr val="008000"/>
                </a:solidFill>
                <a:latin typeface="Arial" panose="020B0604020202020204" pitchFamily="34" charset="0"/>
              </a:rPr>
              <a:t>Service inseparability </a:t>
            </a:r>
            <a:r>
              <a:rPr lang="en-US" altLang="en-US" dirty="0">
                <a:solidFill>
                  <a:srgbClr val="008000"/>
                </a:solidFill>
                <a:latin typeface="Arial" panose="020B0604020202020204" pitchFamily="34" charset="0"/>
              </a:rPr>
              <a:t>means that services cannot be separated from their providers, whether the providers are people or machines. Customer coproduction makes provider–customer interaction a special feature of services marketing. Both the provider and the customer affect the service outcome.</a:t>
            </a:r>
          </a:p>
          <a:p>
            <a:r>
              <a:rPr lang="en-US" altLang="en-US" b="1" dirty="0">
                <a:solidFill>
                  <a:srgbClr val="008000"/>
                </a:solidFill>
                <a:latin typeface="Arial" panose="020B0604020202020204" pitchFamily="34" charset="0"/>
              </a:rPr>
              <a:t>Service variability </a:t>
            </a:r>
            <a:r>
              <a:rPr lang="en-US" altLang="en-US" dirty="0">
                <a:solidFill>
                  <a:srgbClr val="008000"/>
                </a:solidFill>
                <a:latin typeface="Arial" panose="020B0604020202020204" pitchFamily="34" charset="0"/>
              </a:rPr>
              <a:t>means that the quality of services depends on who provides them as well as when, where, and how they are provided. For example, within a Marriott hotel, </a:t>
            </a:r>
            <a:r>
              <a:rPr lang="en-US" sz="1200" kern="1200" dirty="0">
                <a:solidFill>
                  <a:schemeClr val="tx1"/>
                </a:solidFill>
                <a:effectLst/>
                <a:latin typeface="Arial" charset="0"/>
                <a:ea typeface="MS PGothic" panose="020B0600070205080204" pitchFamily="34" charset="-128"/>
                <a:cs typeface="ＭＳ Ｐゴシック" charset="0"/>
              </a:rPr>
              <a:t>one registration-counter employee may be cheerful and efficient, whereas another standing just a few feet away may be grumpy and slow. </a:t>
            </a:r>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Service perishability </a:t>
            </a:r>
            <a:r>
              <a:rPr lang="en-US" altLang="en-US" dirty="0">
                <a:solidFill>
                  <a:srgbClr val="008000"/>
                </a:solidFill>
                <a:latin typeface="Arial" panose="020B0604020202020204" pitchFamily="34" charset="0"/>
              </a:rPr>
              <a:t>means that services cannot be stored for later sale or use. Some doctors charge patients for missed appointments because the service value existed only at that point and disappeared when the patient did not show up.</a:t>
            </a:r>
          </a:p>
          <a:p>
            <a:endParaRPr dirty="0"/>
          </a:p>
        </p:txBody>
      </p:sp>
    </p:spTree>
    <p:extLst>
      <p:ext uri="{BB962C8B-B14F-4D97-AF65-F5344CB8AC3E}">
        <p14:creationId xmlns:p14="http://schemas.microsoft.com/office/powerpoint/2010/main" val="356467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Service companies face three major marketing tasks: They want to increase their </a:t>
            </a:r>
            <a:r>
              <a:rPr lang="en-US" sz="1200" b="1" i="0" kern="1200" dirty="0">
                <a:solidFill>
                  <a:schemeClr val="tx1"/>
                </a:solidFill>
                <a:effectLst/>
                <a:latin typeface="Arial" charset="0"/>
                <a:ea typeface="MS PGothic" panose="020B0600070205080204" pitchFamily="34" charset="-128"/>
                <a:cs typeface="ＭＳ Ｐゴシック" charset="0"/>
              </a:rPr>
              <a:t>service differentiation, service quality, </a:t>
            </a:r>
            <a:r>
              <a:rPr lang="en-US" sz="1200" b="0" i="0" kern="1200" dirty="0">
                <a:solidFill>
                  <a:schemeClr val="tx1"/>
                </a:solidFill>
                <a:effectLst/>
                <a:latin typeface="Arial" charset="0"/>
                <a:ea typeface="MS PGothic" panose="020B0600070205080204" pitchFamily="34" charset="-128"/>
                <a:cs typeface="ＭＳ Ｐゴシック" charset="0"/>
              </a:rPr>
              <a:t>and</a:t>
            </a:r>
            <a:r>
              <a:rPr lang="en-US" sz="1200" b="1" i="0" kern="1200" dirty="0">
                <a:solidFill>
                  <a:schemeClr val="tx1"/>
                </a:solidFill>
                <a:effectLst/>
                <a:latin typeface="Arial" charset="0"/>
                <a:ea typeface="MS PGothic" panose="020B0600070205080204" pitchFamily="34" charset="-128"/>
                <a:cs typeface="ＭＳ Ｐゴシック" charset="0"/>
              </a:rPr>
              <a:t> service productivity</a:t>
            </a:r>
            <a:r>
              <a:rPr lang="en-US" sz="1200" kern="1200" dirty="0">
                <a:solidFill>
                  <a:schemeClr val="tx1"/>
                </a:solidFill>
                <a:effectLst/>
                <a:latin typeface="Arial" charset="0"/>
                <a:ea typeface="MS PGothic" panose="020B0600070205080204" pitchFamily="34" charset="-128"/>
                <a:cs typeface="ＭＳ Ｐゴシック" charset="0"/>
              </a:rPr>
              <a:t>. </a:t>
            </a:r>
          </a:p>
          <a:p>
            <a:endParaRPr lang="en-US" altLang="en-US" sz="1200" kern="1200" dirty="0">
              <a:solidFill>
                <a:schemeClr val="tx1"/>
              </a:solidFill>
              <a:effectLst/>
              <a:latin typeface="Arial" charset="0"/>
              <a:ea typeface="MS PGothic" panose="020B0600070205080204" pitchFamily="34" charset="-128"/>
            </a:endParaRPr>
          </a:p>
          <a:p>
            <a:r>
              <a:rPr lang="en-US" altLang="en-US" dirty="0">
                <a:solidFill>
                  <a:srgbClr val="008000"/>
                </a:solidFill>
                <a:latin typeface="Arial" panose="020B0604020202020204" pitchFamily="34" charset="0"/>
              </a:rPr>
              <a:t>In these days of intense price competition, service marketers often complain about the difficulty of </a:t>
            </a:r>
            <a:r>
              <a:rPr lang="en-US" altLang="en-US" b="1" dirty="0">
                <a:solidFill>
                  <a:srgbClr val="008000"/>
                </a:solidFill>
                <a:latin typeface="Arial" panose="020B0604020202020204" pitchFamily="34" charset="0"/>
              </a:rPr>
              <a:t>differentiating their services </a:t>
            </a:r>
            <a:r>
              <a:rPr lang="en-US" altLang="en-US" dirty="0">
                <a:solidFill>
                  <a:srgbClr val="008000"/>
                </a:solidFill>
                <a:latin typeface="Arial" panose="020B0604020202020204" pitchFamily="34" charset="0"/>
              </a:rPr>
              <a:t>from those of competitors. The solution to price competition is to develop a differentiated offer, delivery, and image. For example, Dick’s Sporting Goods’ </a:t>
            </a:r>
            <a:r>
              <a:rPr lang="en-US" sz="1200" kern="1200" dirty="0">
                <a:solidFill>
                  <a:schemeClr val="tx1"/>
                </a:solidFill>
                <a:effectLst/>
                <a:latin typeface="Arial" charset="0"/>
                <a:ea typeface="MS PGothic" panose="020B0600070205080204" pitchFamily="34" charset="-128"/>
                <a:cs typeface="ＭＳ Ｐゴシック" charset="0"/>
              </a:rPr>
              <a:t>customers can sample shoes on Dick’s indoor footwear track, test golf clubs with an on-site golf swing analyzer and putting green, shoot bows in its archery range, and receive personalized fitness product guidance from an in-store team of fitness trainers.</a:t>
            </a:r>
          </a:p>
          <a:p>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A service firm can differentiate itself by delivering consistently higher </a:t>
            </a:r>
            <a:r>
              <a:rPr lang="en-US" altLang="en-US" b="1" dirty="0">
                <a:solidFill>
                  <a:srgbClr val="008000"/>
                </a:solidFill>
                <a:latin typeface="Arial" panose="020B0604020202020204" pitchFamily="34" charset="0"/>
              </a:rPr>
              <a:t>quality</a:t>
            </a:r>
            <a:r>
              <a:rPr lang="en-US" altLang="en-US" dirty="0">
                <a:solidFill>
                  <a:srgbClr val="008000"/>
                </a:solidFill>
                <a:latin typeface="Arial" panose="020B0604020202020204" pitchFamily="34" charset="0"/>
              </a:rPr>
              <a:t> than its competitors provide. Service providers need to identify what target customers expect in regard to service quality.</a:t>
            </a:r>
            <a:r>
              <a:rPr lang="en-US" sz="1200" kern="1200" dirty="0">
                <a:solidFill>
                  <a:schemeClr val="tx1"/>
                </a:solidFill>
                <a:effectLst/>
                <a:latin typeface="Arial" charset="0"/>
                <a:ea typeface="MS PGothic" panose="020B0600070205080204" pitchFamily="34" charset="-128"/>
                <a:cs typeface="ＭＳ Ｐゴシック" charset="0"/>
              </a:rPr>
              <a:t> As hard as they may try, even  the best companies will have  an occasional late delivery, burned steak, or grumpy employee. </a:t>
            </a:r>
            <a:r>
              <a:rPr lang="en-US" altLang="en-US" dirty="0">
                <a:solidFill>
                  <a:srgbClr val="008000"/>
                </a:solidFill>
                <a:latin typeface="Arial" panose="020B0604020202020204" pitchFamily="34" charset="0"/>
              </a:rPr>
              <a:t> However, good service recovery can turn angry customers into loyal ones.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With their costs rising rapidly, service firms are under great pressure to increase </a:t>
            </a:r>
            <a:r>
              <a:rPr lang="en-US" altLang="en-US" b="1" dirty="0">
                <a:solidFill>
                  <a:srgbClr val="008000"/>
                </a:solidFill>
                <a:latin typeface="Arial" panose="020B0604020202020204" pitchFamily="34" charset="0"/>
              </a:rPr>
              <a:t>service</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productivity</a:t>
            </a:r>
            <a:r>
              <a:rPr lang="en-US" altLang="en-US" dirty="0">
                <a:solidFill>
                  <a:srgbClr val="008000"/>
                </a:solidFill>
                <a:latin typeface="Arial" panose="020B0604020202020204" pitchFamily="34" charset="0"/>
              </a:rPr>
              <a:t>. They can do so in several ways. They can train current employees better or hire new ones who will work harder or more skillfully. Or they can increase the quantity of their service by giving up some quality. Finally, a service provider can harness the power of technology.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However, companies must avoid pushing productivity so hard that doing so reduces quality. For example, many airlines in their attempts to improve productivity, have mangled customer service.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79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SA" sz="1100" dirty="0"/>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3954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4BBB-0D3E-4C3F-B870-A343AE566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5541FF-D98B-49DF-AF66-C3776C660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B89BD-E4B5-49CF-B928-C35BA1DD5804}"/>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642F3FEF-22FA-4A4E-8D6D-F3EE604EC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D150-9BF8-4155-A677-C4F85254FEB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4508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4951-98C0-4036-9B32-1BD620E92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93234-E683-4262-8B12-0C13C4841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BF95C-90B9-4A31-A091-8CD07EE01C92}"/>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38D3BDCD-915F-4136-A572-58B761817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1893C-E5F7-4CE5-8421-97D5DFA177CE}"/>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99291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259A8-F902-403D-8141-89D74C81F7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9DEE21-1B1A-40B8-963E-AB8FB634B1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C34F1-E4A8-4399-952C-F05C467D1113}"/>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C91CD07F-3526-4D9F-B033-09318CE7C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D46B2-4155-43E0-93FE-9F5E523AE14F}"/>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76133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2066477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ntent">
  <p:cSld name="Title and Two Content">
    <p:spTree>
      <p:nvGrpSpPr>
        <p:cNvPr id="1" name="Shape 16"/>
        <p:cNvGrpSpPr/>
        <p:nvPr/>
      </p:nvGrpSpPr>
      <p:grpSpPr>
        <a:xfrm>
          <a:off x="0" y="0"/>
          <a:ext cx="0" cy="0"/>
          <a:chOff x="0" y="0"/>
          <a:chExt cx="0" cy="0"/>
        </a:xfrm>
      </p:grpSpPr>
      <p:sp>
        <p:nvSpPr>
          <p:cNvPr id="17" name="Google Shape;17;p7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1pPr>
            <a:lvl2pPr marR="0" lvl="1"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2pPr>
            <a:lvl3pPr marR="0" lvl="2"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3pPr>
            <a:lvl4pPr marR="0" lvl="3"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4pPr>
            <a:lvl5pPr marR="0" lvl="4"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5pPr>
            <a:lvl6pPr marR="0" lvl="5"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6pPr>
            <a:lvl7pPr marR="0" lvl="6"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7pPr>
            <a:lvl8pPr marR="0" lvl="7"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8pPr>
            <a:lvl9pPr marR="0" lvl="8"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9pPr>
          </a:lstStyle>
          <a:p>
            <a:endParaRPr/>
          </a:p>
        </p:txBody>
      </p:sp>
      <p:sp>
        <p:nvSpPr>
          <p:cNvPr id="18" name="Google Shape;18;p75"/>
          <p:cNvSpPr txBox="1">
            <a:spLocks noGrp="1"/>
          </p:cNvSpPr>
          <p:nvPr>
            <p:ph type="body" idx="1"/>
          </p:nvPr>
        </p:nvSpPr>
        <p:spPr>
          <a:xfrm>
            <a:off x="609600" y="1600203"/>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19" name="Google Shape;19;p75"/>
          <p:cNvSpPr txBox="1">
            <a:spLocks noGrp="1"/>
          </p:cNvSpPr>
          <p:nvPr>
            <p:ph type="body" idx="2"/>
          </p:nvPr>
        </p:nvSpPr>
        <p:spPr>
          <a:xfrm>
            <a:off x="609600" y="3962402"/>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20" name="Google Shape;20;p75"/>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1" name="Google Shape;21;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2" name="Google Shape;22;p7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ar-SA" smtClean="0"/>
              <a:pPr defTabSz="685800">
                <a:defRPr/>
              </a:pPr>
              <a:t>‹#›</a:t>
            </a:fld>
            <a:endParaRPr lang="ar-SA"/>
          </a:p>
        </p:txBody>
      </p:sp>
    </p:spTree>
    <p:extLst>
      <p:ext uri="{BB962C8B-B14F-4D97-AF65-F5344CB8AC3E}">
        <p14:creationId xmlns:p14="http://schemas.microsoft.com/office/powerpoint/2010/main" val="3394668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709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04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9222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44E9-B1D0-4D87-BA43-39C0CD5CD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C245-6CCB-43E1-A6F1-840FC3633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C7340-24F8-4EE6-9C62-4BC71AA92D4B}"/>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193CA958-F36F-47B9-A10B-84DE03574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4C0B3-5521-4DA0-B366-CDD8CF656655}"/>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09009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7FAF-7B2F-42DB-AB5B-F315B20145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540E3-68F2-4D6D-A630-A4340FDA7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E9911-2C55-4CC0-9942-17B2429E2D7D}"/>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E78A529C-1379-4CC8-A2AF-196DEC4B6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DD6F8-1394-48C7-B856-4C4937D7875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5388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AC0D-179C-4072-88C1-9E423000D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C5053-DE6A-445A-8801-1250A86D6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5BBF3D-BE30-49E6-BEF8-53B612E0B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DD0CF-CF94-4F16-9E73-CA5FD1C35259}"/>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6" name="Footer Placeholder 5">
            <a:extLst>
              <a:ext uri="{FF2B5EF4-FFF2-40B4-BE49-F238E27FC236}">
                <a16:creationId xmlns:a16="http://schemas.microsoft.com/office/drawing/2014/main" id="{DA0D77C4-446E-495C-B8F0-D6328F7E6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E5442-7D42-4658-A99E-B6B0FA17EA23}"/>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319501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3909-37B9-45AA-83DA-0763E75B08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2AA56-D275-4D09-BB76-16A2E2F1E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D8C0F-FC4A-4FFB-810B-45CD6BC517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60A52-4444-4D72-9EB7-C0A7BD051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3319C-FEF3-4300-9EFD-6663B5265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462DB8-E554-4BDD-8BCF-B423CC450219}"/>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8" name="Footer Placeholder 7">
            <a:extLst>
              <a:ext uri="{FF2B5EF4-FFF2-40B4-BE49-F238E27FC236}">
                <a16:creationId xmlns:a16="http://schemas.microsoft.com/office/drawing/2014/main" id="{14568582-ED27-4BC6-9480-88E2C069D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A435F-6564-44CF-AEAD-2FFB2AB3505D}"/>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28817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7A53-9196-4D2A-92AD-C87E4B9A2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D921FF-4FDF-449B-8442-352975C84225}"/>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4" name="Footer Placeholder 3">
            <a:extLst>
              <a:ext uri="{FF2B5EF4-FFF2-40B4-BE49-F238E27FC236}">
                <a16:creationId xmlns:a16="http://schemas.microsoft.com/office/drawing/2014/main" id="{46BAEC24-3A7E-4782-8B22-0C4B7A0BE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6DFF34-5F9C-4297-979D-5A957971455C}"/>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98170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5A55A6-F800-4F9F-92E3-11547B36B567}"/>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3" name="Footer Placeholder 2">
            <a:extLst>
              <a:ext uri="{FF2B5EF4-FFF2-40B4-BE49-F238E27FC236}">
                <a16:creationId xmlns:a16="http://schemas.microsoft.com/office/drawing/2014/main" id="{F8F80BED-F53A-49A9-AFA1-D7C1F7B603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093D7-CB71-4FA9-B4FC-789E405A9DEC}"/>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254296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02D-1794-45C2-B002-858CA656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B017C-E851-43E6-A0B8-FE7B9CF55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490-8F18-4CB1-9FD8-388EA91A7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A91B5-70B4-48FA-8DE7-2ED1BA63ADDF}"/>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6" name="Footer Placeholder 5">
            <a:extLst>
              <a:ext uri="{FF2B5EF4-FFF2-40B4-BE49-F238E27FC236}">
                <a16:creationId xmlns:a16="http://schemas.microsoft.com/office/drawing/2014/main" id="{25D55E89-1BE8-4753-B34E-244D968A1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0943D-8C02-496B-89AE-BFA74945B9BE}"/>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15730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3FBE-2645-43CD-B376-FEA4E350C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A6454-1EFE-48F0-A588-3720C3778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C0E4A-E48A-402D-9E62-5E7B99672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72BC0-FE0D-4F30-85F2-90ABF22303EB}"/>
              </a:ext>
            </a:extLst>
          </p:cNvPr>
          <p:cNvSpPr>
            <a:spLocks noGrp="1"/>
          </p:cNvSpPr>
          <p:nvPr>
            <p:ph type="dt" sz="half" idx="10"/>
          </p:nvPr>
        </p:nvSpPr>
        <p:spPr/>
        <p:txBody>
          <a:bodyPr/>
          <a:lstStyle/>
          <a:p>
            <a:fld id="{50B6ED80-A876-4BBB-8B13-04B8B46194E5}" type="datetimeFigureOut">
              <a:rPr lang="en-US" smtClean="0"/>
              <a:t>10/30/2025</a:t>
            </a:fld>
            <a:endParaRPr lang="en-US"/>
          </a:p>
        </p:txBody>
      </p:sp>
      <p:sp>
        <p:nvSpPr>
          <p:cNvPr id="6" name="Footer Placeholder 5">
            <a:extLst>
              <a:ext uri="{FF2B5EF4-FFF2-40B4-BE49-F238E27FC236}">
                <a16:creationId xmlns:a16="http://schemas.microsoft.com/office/drawing/2014/main" id="{11F7DA8E-40E7-4050-99BA-30E10AD82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99262-3D58-4571-8D47-1580C0C6C2E6}"/>
              </a:ext>
            </a:extLst>
          </p:cNvPr>
          <p:cNvSpPr>
            <a:spLocks noGrp="1"/>
          </p:cNvSpPr>
          <p:nvPr>
            <p:ph type="sldNum" sz="quarter" idx="12"/>
          </p:nvPr>
        </p:nvSpPr>
        <p:spPr/>
        <p:txBody>
          <a:bodyPr/>
          <a:lstStyle/>
          <a:p>
            <a:fld id="{6B3AED28-F841-4A44-A603-6755558877F4}" type="slidenum">
              <a:rPr lang="en-US" smtClean="0"/>
              <a:t>‹#›</a:t>
            </a:fld>
            <a:endParaRPr lang="en-US"/>
          </a:p>
        </p:txBody>
      </p:sp>
    </p:spTree>
    <p:extLst>
      <p:ext uri="{BB962C8B-B14F-4D97-AF65-F5344CB8AC3E}">
        <p14:creationId xmlns:p14="http://schemas.microsoft.com/office/powerpoint/2010/main" val="187284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EBD-B5A2-45B0-B9AB-B3EC30132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9202-2D8D-4C79-9E65-EBE69E263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B059C-0F2D-494E-A073-85AB7C4F8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6ED80-A876-4BBB-8B13-04B8B46194E5}" type="datetimeFigureOut">
              <a:rPr lang="en-US" smtClean="0"/>
              <a:t>10/30/2025</a:t>
            </a:fld>
            <a:endParaRPr lang="en-US"/>
          </a:p>
        </p:txBody>
      </p:sp>
      <p:sp>
        <p:nvSpPr>
          <p:cNvPr id="5" name="Footer Placeholder 4">
            <a:extLst>
              <a:ext uri="{FF2B5EF4-FFF2-40B4-BE49-F238E27FC236}">
                <a16:creationId xmlns:a16="http://schemas.microsoft.com/office/drawing/2014/main" id="{3EE39B74-32A5-469E-8E3D-FDCD47DD2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1A6940-AC13-4B1B-A386-BB24B9CE3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AED28-F841-4A44-A603-6755558877F4}" type="slidenum">
              <a:rPr lang="en-US" smtClean="0"/>
              <a:t>‹#›</a:t>
            </a:fld>
            <a:endParaRPr lang="en-US"/>
          </a:p>
        </p:txBody>
      </p:sp>
      <p:pic>
        <p:nvPicPr>
          <p:cNvPr id="7" name="Content Placeholder 4">
            <a:extLst>
              <a:ext uri="{FF2B5EF4-FFF2-40B4-BE49-F238E27FC236}">
                <a16:creationId xmlns:a16="http://schemas.microsoft.com/office/drawing/2014/main" id="{948ED868-F9B3-4042-9025-8C9C97895B7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284759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hyperlink" Target="https://support.apple.com/en-sa/iphone" TargetMode="External"/><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4.jp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hyperlink" Target="https://www.wsj.com/articles/SB124112408062074463"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F700-9B04-2A8F-149B-B1D2B8C63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5DC72-BA31-FD73-98EF-F0A7B4203CBD}"/>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67B5DB89-C16C-F663-4075-0C0FEF52767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2087900C-362A-7699-3977-B45F3BFF5FA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B652F502-ECE8-7E50-4574-9AB87B7B5836}"/>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DC93C2EF-E21D-DB05-7338-FB6CAFD26B22}"/>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F4169A5-E7FB-34C7-AFE1-885282257DBB}"/>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65894CB1-0913-FE27-7136-FCE377A80AEE}"/>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7</a:t>
            </a:r>
          </a:p>
        </p:txBody>
      </p:sp>
    </p:spTree>
    <p:extLst>
      <p:ext uri="{BB962C8B-B14F-4D97-AF65-F5344CB8AC3E}">
        <p14:creationId xmlns:p14="http://schemas.microsoft.com/office/powerpoint/2010/main" val="3719892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DA55F-C58E-C686-2C72-1ED7B66AE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2133600"/>
            <a:ext cx="5943600" cy="3867150"/>
          </a:xfrm>
          <a:prstGeom prst="rect">
            <a:avLst/>
          </a:prstGeom>
        </p:spPr>
      </p:pic>
      <p:sp>
        <p:nvSpPr>
          <p:cNvPr id="9" name="Title 1">
            <a:extLst>
              <a:ext uri="{FF2B5EF4-FFF2-40B4-BE49-F238E27FC236}">
                <a16:creationId xmlns:a16="http://schemas.microsoft.com/office/drawing/2014/main" id="{BC701198-75D8-E5DB-BD2E-9AECB7F84E79}"/>
              </a:ext>
            </a:extLst>
          </p:cNvPr>
          <p:cNvSpPr>
            <a:spLocks noGrp="1"/>
          </p:cNvSpPr>
          <p:nvPr>
            <p:ph type="title"/>
          </p:nvPr>
        </p:nvSpPr>
        <p:spPr>
          <a:xfrm>
            <a:off x="1546371" y="2286000"/>
            <a:ext cx="1964312" cy="871538"/>
          </a:xfrm>
        </p:spPr>
        <p:txBody>
          <a:bodyPr>
            <a:noAutofit/>
          </a:bodyPr>
          <a:lstStyle/>
          <a:p>
            <a:pPr algn="ctr"/>
            <a:r>
              <a:rPr lang="en-US" sz="2700" dirty="0">
                <a:solidFill>
                  <a:schemeClr val="accent6">
                    <a:lumMod val="50000"/>
                  </a:schemeClr>
                </a:solidFill>
              </a:rPr>
              <a:t>PRODUCT AND SERVICE QUALITY</a:t>
            </a:r>
          </a:p>
        </p:txBody>
      </p:sp>
      <p:sp>
        <p:nvSpPr>
          <p:cNvPr id="3" name="TextBox 2">
            <a:extLst>
              <a:ext uri="{FF2B5EF4-FFF2-40B4-BE49-F238E27FC236}">
                <a16:creationId xmlns:a16="http://schemas.microsoft.com/office/drawing/2014/main" id="{11CD94A0-2D64-3A30-B0EE-E3E6B9D88FA5}"/>
              </a:ext>
            </a:extLst>
          </p:cNvPr>
          <p:cNvSpPr txBox="1"/>
          <p:nvPr/>
        </p:nvSpPr>
        <p:spPr>
          <a:xfrm>
            <a:off x="1524000" y="5611997"/>
            <a:ext cx="4114800" cy="219291"/>
          </a:xfrm>
          <a:prstGeom prst="rect">
            <a:avLst/>
          </a:prstGeom>
          <a:noFill/>
        </p:spPr>
        <p:txBody>
          <a:bodyPr wrap="square">
            <a:spAutoFit/>
          </a:bodyPr>
          <a:lstStyle/>
          <a:p>
            <a:pPr marL="51911" defTabSz="685800">
              <a:defRPr/>
            </a:pPr>
            <a:r>
              <a:rPr lang="en-US" sz="825"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825" dirty="0">
                <a:solidFill>
                  <a:schemeClr val="accent6">
                    <a:lumMod val="50000"/>
                  </a:schemeClr>
                </a:solidFill>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1269635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5795" y="2059810"/>
            <a:ext cx="4204456" cy="3120854"/>
          </a:xfrm>
          <a:solidFill>
            <a:schemeClr val="bg1"/>
          </a:solidFill>
        </p:spPr>
        <p:txBody>
          <a:bodyPr wrap="square">
            <a:spAutoFit/>
          </a:bodyPr>
          <a:lstStyle/>
          <a:p>
            <a:pPr marL="0" indent="0">
              <a:buNone/>
            </a:pPr>
            <a:r>
              <a:rPr lang="en-US" sz="1500" b="1" dirty="0">
                <a:solidFill>
                  <a:schemeClr val="accent6">
                    <a:lumMod val="50000"/>
                  </a:schemeClr>
                </a:solidFill>
              </a:rPr>
              <a:t>Managing service differentiation</a:t>
            </a:r>
          </a:p>
          <a:p>
            <a:r>
              <a:rPr lang="en-US" sz="1500" dirty="0">
                <a:solidFill>
                  <a:schemeClr val="accent6">
                    <a:lumMod val="50000"/>
                  </a:schemeClr>
                </a:solidFill>
              </a:rPr>
              <a:t>The act of distinguishing company's offering from competitors' offerings and Delivering consistently higher quality than the competitors in ways that meaningful to consumers</a:t>
            </a:r>
            <a:r>
              <a:rPr lang="en-US" sz="1800" dirty="0">
                <a:solidFill>
                  <a:schemeClr val="accent6">
                    <a:lumMod val="50000"/>
                  </a:schemeClr>
                </a:solidFill>
              </a:rPr>
              <a:t>.</a:t>
            </a:r>
          </a:p>
          <a:p>
            <a:r>
              <a:rPr lang="en-US" sz="1500" b="1" dirty="0">
                <a:solidFill>
                  <a:schemeClr val="accent6">
                    <a:lumMod val="50000"/>
                  </a:schemeClr>
                </a:solidFill>
              </a:rPr>
              <a:t>Managing service differentiation, quality, and productivity</a:t>
            </a:r>
          </a:p>
          <a:p>
            <a:pPr marL="685766" lvl="1" indent="-342884">
              <a:buFont typeface="+mj-lt"/>
              <a:buAutoNum type="arabicPeriod"/>
            </a:pPr>
            <a:r>
              <a:rPr lang="en-US" sz="1350" dirty="0">
                <a:solidFill>
                  <a:schemeClr val="accent6">
                    <a:lumMod val="50000"/>
                  </a:schemeClr>
                </a:solidFill>
              </a:rPr>
              <a:t>Developing  a differentiated offer, delivery, and image. </a:t>
            </a:r>
          </a:p>
          <a:p>
            <a:pPr marL="685766" lvl="1" indent="-342884">
              <a:buFont typeface="+mj-lt"/>
              <a:buAutoNum type="arabicPeriod"/>
            </a:pPr>
            <a:r>
              <a:rPr lang="en-US" sz="1350" dirty="0">
                <a:solidFill>
                  <a:schemeClr val="accent6">
                    <a:lumMod val="50000"/>
                  </a:schemeClr>
                </a:solidFill>
              </a:rPr>
              <a:t>Training current employees or hiring new ones</a:t>
            </a:r>
          </a:p>
          <a:p>
            <a:pPr marL="685766" lvl="1" indent="-342884">
              <a:buFont typeface="+mj-lt"/>
              <a:buAutoNum type="arabicPeriod"/>
            </a:pPr>
            <a:r>
              <a:rPr lang="en-US" sz="1350" dirty="0">
                <a:solidFill>
                  <a:schemeClr val="accent6">
                    <a:lumMod val="50000"/>
                  </a:schemeClr>
                </a:solidFill>
              </a:rPr>
              <a:t>Harnessing the power of technology</a:t>
            </a:r>
          </a:p>
          <a:p>
            <a:pPr marL="0" indent="0">
              <a:buNone/>
            </a:pPr>
            <a:endParaRPr lang="en-US" sz="1500" dirty="0">
              <a:solidFill>
                <a:schemeClr val="accent6">
                  <a:lumMod val="50000"/>
                </a:schemeClr>
              </a:solidFill>
            </a:endParaRPr>
          </a:p>
        </p:txBody>
      </p:sp>
      <p:pic>
        <p:nvPicPr>
          <p:cNvPr id="6" name="Picture 5">
            <a:extLst>
              <a:ext uri="{FF2B5EF4-FFF2-40B4-BE49-F238E27FC236}">
                <a16:creationId xmlns:a16="http://schemas.microsoft.com/office/drawing/2014/main" id="{125BE993-B10E-76D1-01BF-1956B3DBB027}"/>
              </a:ext>
            </a:extLst>
          </p:cNvPr>
          <p:cNvPicPr>
            <a:picLocks noChangeAspect="1"/>
          </p:cNvPicPr>
          <p:nvPr/>
        </p:nvPicPr>
        <p:blipFill>
          <a:blip r:embed="rId3"/>
          <a:stretch>
            <a:fillRect/>
          </a:stretch>
        </p:blipFill>
        <p:spPr>
          <a:xfrm>
            <a:off x="8409960" y="3007404"/>
            <a:ext cx="2258040" cy="2850517"/>
          </a:xfrm>
          <a:prstGeom prst="rect">
            <a:avLst/>
          </a:prstGeom>
          <a:solidFill>
            <a:schemeClr val="bg1"/>
          </a:solidFill>
        </p:spPr>
      </p:pic>
      <p:pic>
        <p:nvPicPr>
          <p:cNvPr id="1026" name="Picture 2" descr="Vending Machine Store - Langley Wholesale Ltd.">
            <a:extLst>
              <a:ext uri="{FF2B5EF4-FFF2-40B4-BE49-F238E27FC236}">
                <a16:creationId xmlns:a16="http://schemas.microsoft.com/office/drawing/2014/main" id="{D278A959-B3A5-2FB1-79FD-7CD73F466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036" y="4570959"/>
            <a:ext cx="2828925"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5EE3C0-15E2-518A-AC3D-51ADD1540595}"/>
              </a:ext>
            </a:extLst>
          </p:cNvPr>
          <p:cNvSpPr txBox="1"/>
          <p:nvPr/>
        </p:nvSpPr>
        <p:spPr>
          <a:xfrm>
            <a:off x="1605795" y="1407348"/>
            <a:ext cx="6133268" cy="438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defTabSz="914354">
              <a:lnSpc>
                <a:spcPct val="100000"/>
              </a:lnSpc>
              <a:spcBef>
                <a:spcPts val="0"/>
              </a:spcBef>
              <a:buNone/>
              <a:defRPr sz="32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66">
              <a:defRPr/>
            </a:pPr>
            <a:r>
              <a:rPr lang="en-US" sz="2400" dirty="0">
                <a:solidFill>
                  <a:schemeClr val="accent6">
                    <a:lumMod val="50000"/>
                  </a:schemeClr>
                </a:solidFill>
              </a:rPr>
              <a:t>Service companies major marketing tasks   :</a:t>
            </a:r>
          </a:p>
        </p:txBody>
      </p:sp>
      <p:pic>
        <p:nvPicPr>
          <p:cNvPr id="5" name="Picture 2" descr="Golf Digest Hot List | DICK'S Sporting Goods">
            <a:extLst>
              <a:ext uri="{FF2B5EF4-FFF2-40B4-BE49-F238E27FC236}">
                <a16:creationId xmlns:a16="http://schemas.microsoft.com/office/drawing/2014/main" id="{4901818D-BAFE-DB7C-740A-CE348300E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407349"/>
            <a:ext cx="3352800"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15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7389604" y="1261073"/>
            <a:ext cx="2865037" cy="341632"/>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spcBef>
                <a:spcPts val="0"/>
              </a:spcBef>
            </a:pPr>
            <a:r>
              <a:rPr lang="en-US" altLang="en-US" sz="1800" dirty="0">
                <a:solidFill>
                  <a:srgbClr val="0070C0"/>
                </a:solidFill>
                <a:latin typeface="Gill Sans MT" panose="020B0502020104020203"/>
              </a:rPr>
              <a:t>Types of consumer products</a:t>
            </a:r>
          </a:p>
        </p:txBody>
      </p:sp>
      <p:sp>
        <p:nvSpPr>
          <p:cNvPr id="16" name="object 8">
            <a:extLst>
              <a:ext uri="{FF2B5EF4-FFF2-40B4-BE49-F238E27FC236}">
                <a16:creationId xmlns:a16="http://schemas.microsoft.com/office/drawing/2014/main" id="{05B7E3B1-35C9-A44D-BFBE-D3D702EFF808}"/>
              </a:ext>
            </a:extLst>
          </p:cNvPr>
          <p:cNvSpPr txBox="1"/>
          <p:nvPr/>
        </p:nvSpPr>
        <p:spPr>
          <a:xfrm>
            <a:off x="1977897" y="2184282"/>
            <a:ext cx="2365570" cy="120032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a:solidFill>
                  <a:schemeClr val="lt1"/>
                </a:solidFill>
                <a:latin typeface="Abadi" panose="020B06040201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766">
              <a:defRPr/>
            </a:pPr>
            <a:r>
              <a:rPr lang="en-US" b="1" u="sng" dirty="0">
                <a:solidFill>
                  <a:srgbClr val="0070C0"/>
                </a:solidFill>
                <a:latin typeface="Calibri" panose="020F0502020204030204" pitchFamily="34" charset="0"/>
                <a:cs typeface="Calibri" panose="020F0502020204030204" pitchFamily="34" charset="0"/>
              </a:rPr>
              <a:t>Convenience  Products</a:t>
            </a:r>
          </a:p>
          <a:p>
            <a:pPr defTabSz="685766">
              <a:defRPr/>
            </a:pPr>
            <a:r>
              <a:rPr lang="en-US" dirty="0">
                <a:solidFill>
                  <a:srgbClr val="0070C0"/>
                </a:solidFill>
                <a:latin typeface="Calibri" panose="020F0502020204030204" pitchFamily="34" charset="0"/>
                <a:cs typeface="Calibri" panose="020F0502020204030204" pitchFamily="34" charset="0"/>
              </a:rPr>
              <a:t>Buy frequently &amp; immediately</a:t>
            </a:r>
          </a:p>
          <a:p>
            <a:pPr defTabSz="685766">
              <a:defRPr/>
            </a:pPr>
            <a:r>
              <a:rPr lang="en-US" dirty="0">
                <a:solidFill>
                  <a:srgbClr val="0070C0"/>
                </a:solidFill>
                <a:latin typeface="Calibri" panose="020F0502020204030204" pitchFamily="34" charset="0"/>
                <a:cs typeface="Calibri" panose="020F0502020204030204" pitchFamily="34" charset="0"/>
              </a:rPr>
              <a:t>Low priced</a:t>
            </a:r>
          </a:p>
        </p:txBody>
      </p:sp>
      <p:sp>
        <p:nvSpPr>
          <p:cNvPr id="17" name="Rectangle 16">
            <a:extLst>
              <a:ext uri="{FF2B5EF4-FFF2-40B4-BE49-F238E27FC236}">
                <a16:creationId xmlns:a16="http://schemas.microsoft.com/office/drawing/2014/main" id="{4C276B0C-2BF0-244E-86B1-4B4BB67F2DA5}"/>
              </a:ext>
            </a:extLst>
          </p:cNvPr>
          <p:cNvSpPr/>
          <p:nvPr/>
        </p:nvSpPr>
        <p:spPr>
          <a:xfrm>
            <a:off x="2021568" y="3429000"/>
            <a:ext cx="2271148"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b="1" u="sng" dirty="0">
                <a:solidFill>
                  <a:srgbClr val="0070C0"/>
                </a:solidFill>
                <a:latin typeface="Calibri" panose="020F0502020204030204" pitchFamily="34" charset="0"/>
                <a:cs typeface="Calibri" panose="020F0502020204030204" pitchFamily="34" charset="0"/>
              </a:rPr>
              <a:t>Shopping  Products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Buy less frequently</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Higher price</a:t>
            </a:r>
          </a:p>
          <a:p>
            <a:pPr algn="ctr" defTabSz="685766">
              <a:defRPr/>
            </a:pPr>
            <a:endParaRPr lang="en-US" sz="1350" b="1" u="sng" dirty="0">
              <a:solidFill>
                <a:srgbClr val="0070C0"/>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F49E3BF8-3CA6-3445-BCFE-2F44642EEBF7}"/>
              </a:ext>
            </a:extLst>
          </p:cNvPr>
          <p:cNvSpPr/>
          <p:nvPr/>
        </p:nvSpPr>
        <p:spPr>
          <a:xfrm>
            <a:off x="7121466" y="1809098"/>
            <a:ext cx="2997634"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b="1" dirty="0">
                <a:solidFill>
                  <a:prstClr val="white"/>
                </a:solidFill>
                <a:latin typeface="Calibri" panose="020F0502020204030204" pitchFamily="34" charset="0"/>
                <a:cs typeface="Calibri" panose="020F0502020204030204" pitchFamily="34" charset="0"/>
              </a:rPr>
              <a:t>Unsought  Products</a:t>
            </a:r>
          </a:p>
          <a:p>
            <a:pPr algn="ctr" defTabSz="685766">
              <a:defRPr/>
            </a:pPr>
            <a:r>
              <a:rPr lang="en-US" b="1" dirty="0">
                <a:solidFill>
                  <a:prstClr val="white"/>
                </a:solidFill>
                <a:latin typeface="Calibri" panose="020F0502020204030204" pitchFamily="34" charset="0"/>
                <a:cs typeface="Calibri" panose="020F0502020204030204" pitchFamily="34" charset="0"/>
              </a:rPr>
              <a:t>consumers don’t think about</a:t>
            </a:r>
          </a:p>
          <a:p>
            <a:pPr algn="ctr" defTabSz="685766">
              <a:defRPr/>
            </a:pPr>
            <a:r>
              <a:rPr lang="en-US" b="1" dirty="0">
                <a:solidFill>
                  <a:prstClr val="white"/>
                </a:solidFill>
                <a:latin typeface="Calibri" panose="020F0502020204030204" pitchFamily="34" charset="0"/>
                <a:cs typeface="Calibri" panose="020F0502020204030204" pitchFamily="34" charset="0"/>
              </a:rPr>
              <a:t>such products, </a:t>
            </a:r>
          </a:p>
          <a:p>
            <a:pPr algn="ctr" defTabSz="685766">
              <a:defRPr/>
            </a:pPr>
            <a:endParaRPr lang="en-US" b="1" dirty="0">
              <a:solidFill>
                <a:prstClr val="white"/>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C46D8FB-5249-6142-94E8-DF42B0C8931F}"/>
              </a:ext>
            </a:extLst>
          </p:cNvPr>
          <p:cNvSpPr/>
          <p:nvPr/>
        </p:nvSpPr>
        <p:spPr>
          <a:xfrm>
            <a:off x="2020533" y="4464195"/>
            <a:ext cx="2244935"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b="1" u="sng" dirty="0">
                <a:solidFill>
                  <a:srgbClr val="0070C0"/>
                </a:solidFill>
                <a:latin typeface="Calibri" panose="020F0502020204030204" pitchFamily="34" charset="0"/>
                <a:cs typeface="Calibri" panose="020F0502020204030204" pitchFamily="34" charset="0"/>
              </a:rPr>
              <a:t>Specialty  Products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Special purchase efforts</a:t>
            </a:r>
          </a:p>
          <a:p>
            <a:pPr algn="ctr" defTabSz="685766">
              <a:defRPr/>
            </a:pPr>
            <a:r>
              <a:rPr lang="en-US" sz="1350" b="1" u="sng" dirty="0">
                <a:solidFill>
                  <a:srgbClr val="0070C0"/>
                </a:solidFill>
                <a:latin typeface="Calibri" panose="020F0502020204030204" pitchFamily="34" charset="0"/>
                <a:cs typeface="Calibri" panose="020F0502020204030204" pitchFamily="34" charset="0"/>
              </a:rPr>
              <a:t>High price</a:t>
            </a:r>
          </a:p>
          <a:p>
            <a:pPr algn="ctr" defTabSz="685766">
              <a:defRPr/>
            </a:pPr>
            <a:endParaRPr lang="en-US" sz="1350" b="1" u="sng" dirty="0">
              <a:solidFill>
                <a:srgbClr val="0070C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5BCC962-D315-0723-AA39-413E9FE86385}"/>
              </a:ext>
            </a:extLst>
          </p:cNvPr>
          <p:cNvPicPr>
            <a:picLocks noChangeAspect="1"/>
          </p:cNvPicPr>
          <p:nvPr/>
        </p:nvPicPr>
        <p:blipFill>
          <a:blip r:embed="rId3"/>
          <a:stretch>
            <a:fillRect/>
          </a:stretch>
        </p:blipFill>
        <p:spPr>
          <a:xfrm>
            <a:off x="4496904" y="1876680"/>
            <a:ext cx="2160800" cy="1177245"/>
          </a:xfrm>
          <a:prstGeom prst="rect">
            <a:avLst/>
          </a:prstGeom>
        </p:spPr>
      </p:pic>
      <p:pic>
        <p:nvPicPr>
          <p:cNvPr id="3" name="Picture 2">
            <a:extLst>
              <a:ext uri="{FF2B5EF4-FFF2-40B4-BE49-F238E27FC236}">
                <a16:creationId xmlns:a16="http://schemas.microsoft.com/office/drawing/2014/main" id="{6E024C36-0BB5-F525-5AE9-50F69461D40E}"/>
              </a:ext>
            </a:extLst>
          </p:cNvPr>
          <p:cNvPicPr>
            <a:picLocks noChangeAspect="1"/>
          </p:cNvPicPr>
          <p:nvPr/>
        </p:nvPicPr>
        <p:blipFill>
          <a:blip r:embed="rId4"/>
          <a:stretch>
            <a:fillRect/>
          </a:stretch>
        </p:blipFill>
        <p:spPr>
          <a:xfrm>
            <a:off x="4441729" y="3287508"/>
            <a:ext cx="2271148" cy="1147063"/>
          </a:xfrm>
          <a:prstGeom prst="rect">
            <a:avLst/>
          </a:prstGeom>
        </p:spPr>
      </p:pic>
      <p:pic>
        <p:nvPicPr>
          <p:cNvPr id="6146" name="Picture 2" descr="Specialty Products Overview &amp; Examples | What is a Specialty Product? -  Video &amp; Lesson Transcript | Study.com">
            <a:extLst>
              <a:ext uri="{FF2B5EF4-FFF2-40B4-BE49-F238E27FC236}">
                <a16:creationId xmlns:a16="http://schemas.microsoft.com/office/drawing/2014/main" id="{717602BE-E4BD-06E3-979F-C62A2B2C2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481" t="19416" r="4684" b="4793"/>
          <a:stretch/>
        </p:blipFill>
        <p:spPr bwMode="auto">
          <a:xfrm>
            <a:off x="4364934" y="4464196"/>
            <a:ext cx="2271147" cy="9002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13092EC-E348-8AA8-E485-8B187DE16E2F}"/>
              </a:ext>
            </a:extLst>
          </p:cNvPr>
          <p:cNvSpPr/>
          <p:nvPr/>
        </p:nvSpPr>
        <p:spPr>
          <a:xfrm flipH="1">
            <a:off x="6811139" y="1431890"/>
            <a:ext cx="66914" cy="40435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grpSp>
        <p:nvGrpSpPr>
          <p:cNvPr id="10" name="Group 9">
            <a:extLst>
              <a:ext uri="{FF2B5EF4-FFF2-40B4-BE49-F238E27FC236}">
                <a16:creationId xmlns:a16="http://schemas.microsoft.com/office/drawing/2014/main" id="{41D1C962-8958-6450-04F4-A9C65E25748F}"/>
              </a:ext>
            </a:extLst>
          </p:cNvPr>
          <p:cNvGrpSpPr/>
          <p:nvPr/>
        </p:nvGrpSpPr>
        <p:grpSpPr>
          <a:xfrm>
            <a:off x="7121469" y="3287507"/>
            <a:ext cx="3254955" cy="1936214"/>
            <a:chOff x="7291741" y="3103145"/>
            <a:chExt cx="4339940" cy="3507913"/>
          </a:xfrm>
        </p:grpSpPr>
        <p:grpSp>
          <p:nvGrpSpPr>
            <p:cNvPr id="9" name="Group 8">
              <a:extLst>
                <a:ext uri="{FF2B5EF4-FFF2-40B4-BE49-F238E27FC236}">
                  <a16:creationId xmlns:a16="http://schemas.microsoft.com/office/drawing/2014/main" id="{EBEE68BE-F82A-BD75-1BAE-B74671808A8E}"/>
                </a:ext>
              </a:extLst>
            </p:cNvPr>
            <p:cNvGrpSpPr/>
            <p:nvPr/>
          </p:nvGrpSpPr>
          <p:grpSpPr>
            <a:xfrm>
              <a:off x="7291741" y="3103145"/>
              <a:ext cx="4339940" cy="3507913"/>
              <a:chOff x="7291741" y="3103145"/>
              <a:chExt cx="4339940" cy="3507913"/>
            </a:xfrm>
          </p:grpSpPr>
          <p:grpSp>
            <p:nvGrpSpPr>
              <p:cNvPr id="7" name="Group 6">
                <a:extLst>
                  <a:ext uri="{FF2B5EF4-FFF2-40B4-BE49-F238E27FC236}">
                    <a16:creationId xmlns:a16="http://schemas.microsoft.com/office/drawing/2014/main" id="{1B0EE238-4A18-2620-2AD8-593BEA8E179A}"/>
                  </a:ext>
                </a:extLst>
              </p:cNvPr>
              <p:cNvGrpSpPr/>
              <p:nvPr/>
            </p:nvGrpSpPr>
            <p:grpSpPr>
              <a:xfrm>
                <a:off x="7291741" y="3103145"/>
                <a:ext cx="4339940" cy="3507913"/>
                <a:chOff x="7291741" y="3103145"/>
                <a:chExt cx="4339940" cy="3507913"/>
              </a:xfrm>
            </p:grpSpPr>
            <p:pic>
              <p:nvPicPr>
                <p:cNvPr id="5" name="Picture 4">
                  <a:extLst>
                    <a:ext uri="{FF2B5EF4-FFF2-40B4-BE49-F238E27FC236}">
                      <a16:creationId xmlns:a16="http://schemas.microsoft.com/office/drawing/2014/main" id="{16309950-9E4A-88D8-C99C-ACBB3BD8B060}"/>
                    </a:ext>
                  </a:extLst>
                </p:cNvPr>
                <p:cNvPicPr>
                  <a:picLocks noChangeAspect="1"/>
                </p:cNvPicPr>
                <p:nvPr/>
              </p:nvPicPr>
              <p:blipFill rotWithShape="1">
                <a:blip r:embed="rId6"/>
                <a:srcRect t="43115" r="7265" b="16142"/>
                <a:stretch/>
              </p:blipFill>
              <p:spPr>
                <a:xfrm>
                  <a:off x="7291741" y="3103145"/>
                  <a:ext cx="4339940" cy="1860884"/>
                </a:xfrm>
                <a:prstGeom prst="rect">
                  <a:avLst/>
                </a:prstGeom>
              </p:spPr>
              <p:style>
                <a:lnRef idx="2">
                  <a:schemeClr val="accent1"/>
                </a:lnRef>
                <a:fillRef idx="1">
                  <a:schemeClr val="lt1"/>
                </a:fillRef>
                <a:effectRef idx="0">
                  <a:schemeClr val="accent1"/>
                </a:effectRef>
                <a:fontRef idx="minor">
                  <a:schemeClr val="dk1"/>
                </a:fontRef>
              </p:style>
            </p:pic>
            <p:pic>
              <p:nvPicPr>
                <p:cNvPr id="6152" name="Picture 8" descr="QLM Life &amp; Medical Insurance Company (Q.P.S.C.) Holds a Blood Donation Drive  - Q Life and Medical Insurance Company">
                  <a:extLst>
                    <a:ext uri="{FF2B5EF4-FFF2-40B4-BE49-F238E27FC236}">
                      <a16:creationId xmlns:a16="http://schemas.microsoft.com/office/drawing/2014/main" id="{B16338EF-2ACA-B617-F76A-1A5FBCD4B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9072" y="5073616"/>
                  <a:ext cx="2816852" cy="1537442"/>
                </a:xfrm>
                <a:prstGeom prst="rect">
                  <a:avLst/>
                </a:prstGeom>
              </p:spPr>
              <p:style>
                <a:lnRef idx="2">
                  <a:schemeClr val="accent1"/>
                </a:lnRef>
                <a:fillRef idx="1">
                  <a:schemeClr val="lt1"/>
                </a:fillRef>
                <a:effectRef idx="0">
                  <a:schemeClr val="accent1"/>
                </a:effectRef>
                <a:fontRef idx="minor">
                  <a:schemeClr val="dk1"/>
                </a:fontRef>
              </p:style>
            </p:pic>
            <p:pic>
              <p:nvPicPr>
                <p:cNvPr id="6154" name="Picture 10" descr="Thank you for helping make this blood drive a success - Insurance House">
                  <a:extLst>
                    <a:ext uri="{FF2B5EF4-FFF2-40B4-BE49-F238E27FC236}">
                      <a16:creationId xmlns:a16="http://schemas.microsoft.com/office/drawing/2014/main" id="{82CF7A05-62A4-5437-A58C-A467B769F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2845" y="5037834"/>
                  <a:ext cx="1418836" cy="1537442"/>
                </a:xfrm>
                <a:prstGeom prst="rect">
                  <a:avLst/>
                </a:prstGeom>
              </p:spPr>
              <p:style>
                <a:lnRef idx="2">
                  <a:schemeClr val="accent1"/>
                </a:lnRef>
                <a:fillRef idx="1">
                  <a:schemeClr val="lt1"/>
                </a:fillRef>
                <a:effectRef idx="0">
                  <a:schemeClr val="accent1"/>
                </a:effectRef>
                <a:fontRef idx="minor">
                  <a:schemeClr val="dk1"/>
                </a:fontRef>
              </p:style>
            </p:pic>
          </p:grpSp>
          <p:pic>
            <p:nvPicPr>
              <p:cNvPr id="6156" name="Picture 12" descr="What is Life Insurance and What are its Features?">
                <a:extLst>
                  <a:ext uri="{FF2B5EF4-FFF2-40B4-BE49-F238E27FC236}">
                    <a16:creationId xmlns:a16="http://schemas.microsoft.com/office/drawing/2014/main" id="{95FD9E7D-C18B-B863-3136-41ED5CE26F7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35" t="20542" r="8947" b="14822"/>
              <a:stretch/>
            </p:blipFill>
            <p:spPr bwMode="auto">
              <a:xfrm>
                <a:off x="10257423" y="3103145"/>
                <a:ext cx="1374258" cy="862538"/>
              </a:xfrm>
              <a:prstGeom prst="rect">
                <a:avLst/>
              </a:prstGeom>
            </p:spPr>
            <p:style>
              <a:lnRef idx="2">
                <a:schemeClr val="accent1"/>
              </a:lnRef>
              <a:fillRef idx="1">
                <a:schemeClr val="lt1"/>
              </a:fillRef>
              <a:effectRef idx="0">
                <a:schemeClr val="accent1"/>
              </a:effectRef>
              <a:fontRef idx="minor">
                <a:schemeClr val="dk1"/>
              </a:fontRef>
            </p:style>
          </p:pic>
        </p:grpSp>
        <p:pic>
          <p:nvPicPr>
            <p:cNvPr id="6158" name="Picture 14" descr="Compare Life Insurance Quotes | ComparetheMarket">
              <a:extLst>
                <a:ext uri="{FF2B5EF4-FFF2-40B4-BE49-F238E27FC236}">
                  <a16:creationId xmlns:a16="http://schemas.microsoft.com/office/drawing/2014/main" id="{897C9DCA-2A36-44E0-9DBA-F6F8F65CFF9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439" r="8171"/>
            <a:stretch/>
          </p:blipFill>
          <p:spPr bwMode="auto">
            <a:xfrm>
              <a:off x="7666032" y="3103145"/>
              <a:ext cx="1261964" cy="862538"/>
            </a:xfrm>
            <a:prstGeom prst="rect">
              <a:avLst/>
            </a:prstGeom>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320563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4DB9693-3F90-BD92-728E-A6C0B1D84986}"/>
              </a:ext>
            </a:extLst>
          </p:cNvPr>
          <p:cNvGraphicFramePr>
            <a:graphicFrameLocks noGrp="1"/>
          </p:cNvGraphicFramePr>
          <p:nvPr>
            <p:ph idx="4294967295"/>
          </p:nvPr>
        </p:nvGraphicFramePr>
        <p:xfrm>
          <a:off x="1524000" y="1964430"/>
          <a:ext cx="9144000" cy="3233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D50B6488-00A6-4B4B-C794-999271889DF4}"/>
              </a:ext>
            </a:extLst>
          </p:cNvPr>
          <p:cNvSpPr>
            <a:spLocks noGrp="1"/>
          </p:cNvSpPr>
          <p:nvPr>
            <p:ph type="title" idx="4294967295"/>
          </p:nvPr>
        </p:nvSpPr>
        <p:spPr>
          <a:xfrm>
            <a:off x="2133600" y="1166199"/>
            <a:ext cx="7345484"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decisions </a:t>
            </a:r>
            <a:endParaRPr lang="en-IN" sz="2400" dirty="0">
              <a:solidFill>
                <a:srgbClr val="0070C0"/>
              </a:solidFill>
              <a:latin typeface="Gill Sans MT" panose="020B0502020104020203"/>
            </a:endParaRPr>
          </a:p>
        </p:txBody>
      </p:sp>
      <p:sp>
        <p:nvSpPr>
          <p:cNvPr id="2" name="TextBox 1">
            <a:extLst>
              <a:ext uri="{FF2B5EF4-FFF2-40B4-BE49-F238E27FC236}">
                <a16:creationId xmlns:a16="http://schemas.microsoft.com/office/drawing/2014/main" id="{B5B89AAE-2BB0-1F03-7DBF-12F5A8080D5D}"/>
              </a:ext>
            </a:extLst>
          </p:cNvPr>
          <p:cNvSpPr txBox="1"/>
          <p:nvPr/>
        </p:nvSpPr>
        <p:spPr>
          <a:xfrm>
            <a:off x="2773605"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1</a:t>
            </a:r>
          </a:p>
        </p:txBody>
      </p:sp>
      <p:sp>
        <p:nvSpPr>
          <p:cNvPr id="3" name="TextBox 2">
            <a:extLst>
              <a:ext uri="{FF2B5EF4-FFF2-40B4-BE49-F238E27FC236}">
                <a16:creationId xmlns:a16="http://schemas.microsoft.com/office/drawing/2014/main" id="{7546E52E-9968-87AD-8814-48B63852C51A}"/>
              </a:ext>
            </a:extLst>
          </p:cNvPr>
          <p:cNvSpPr txBox="1"/>
          <p:nvPr/>
        </p:nvSpPr>
        <p:spPr>
          <a:xfrm>
            <a:off x="5071779"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2</a:t>
            </a:r>
          </a:p>
        </p:txBody>
      </p:sp>
      <p:sp>
        <p:nvSpPr>
          <p:cNvPr id="4" name="TextBox 3">
            <a:extLst>
              <a:ext uri="{FF2B5EF4-FFF2-40B4-BE49-F238E27FC236}">
                <a16:creationId xmlns:a16="http://schemas.microsoft.com/office/drawing/2014/main" id="{15305C23-2261-8DA7-3ADE-E05CF842C4C3}"/>
              </a:ext>
            </a:extLst>
          </p:cNvPr>
          <p:cNvSpPr txBox="1"/>
          <p:nvPr/>
        </p:nvSpPr>
        <p:spPr>
          <a:xfrm>
            <a:off x="7139394" y="1974217"/>
            <a:ext cx="3030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prstClr val="white"/>
                </a:solidFill>
                <a:latin typeface="Gill Sans MT" panose="020B0502020104020203"/>
              </a:rPr>
              <a:t>3</a:t>
            </a:r>
          </a:p>
        </p:txBody>
      </p:sp>
    </p:spTree>
    <p:extLst>
      <p:ext uri="{BB962C8B-B14F-4D97-AF65-F5344CB8AC3E}">
        <p14:creationId xmlns:p14="http://schemas.microsoft.com/office/powerpoint/2010/main" val="2239610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73789" y="1285517"/>
            <a:ext cx="4943213"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Individual Product decisions</a:t>
            </a:r>
            <a:endParaRPr lang="en-IN" sz="2400" dirty="0">
              <a:solidFill>
                <a:srgbClr val="0070C0"/>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0718" t="-7994" b="-1"/>
          <a:stretch/>
        </p:blipFill>
        <p:spPr bwMode="auto">
          <a:xfrm>
            <a:off x="3775684" y="1726959"/>
            <a:ext cx="6741319"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96A15B-F296-80AA-792B-D225BCB665D8}"/>
              </a:ext>
            </a:extLst>
          </p:cNvPr>
          <p:cNvSpPr/>
          <p:nvPr/>
        </p:nvSpPr>
        <p:spPr>
          <a:xfrm>
            <a:off x="2162867" y="3330775"/>
            <a:ext cx="5134476" cy="18697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28582" indent="-128582" defTabSz="685766">
              <a:buFont typeface="Arial" panose="020B0604020202020204" pitchFamily="34" charset="0"/>
              <a:buChar char="•"/>
              <a:defRPr/>
            </a:pPr>
            <a:r>
              <a:rPr lang="en-US" altLang="ja-JP" sz="825" b="1" dirty="0">
                <a:solidFill>
                  <a:srgbClr val="0070C0"/>
                </a:solidFill>
                <a:latin typeface="Arial" panose="020B0604020202020204" pitchFamily="34" charset="0"/>
                <a:ea typeface="メイリオ" panose="020B0604030504040204" pitchFamily="34" charset="-128"/>
              </a:rPr>
              <a:t>A product </a:t>
            </a:r>
            <a:r>
              <a:rPr lang="en-US" altLang="ja-JP" sz="825" dirty="0">
                <a:solidFill>
                  <a:srgbClr val="0070C0"/>
                </a:solidFill>
                <a:latin typeface="Arial" panose="020B0604020202020204" pitchFamily="34" charset="0"/>
                <a:ea typeface="メイリオ" panose="020B0604030504040204" pitchFamily="34" charset="-128"/>
              </a:rPr>
              <a:t>varying features that add customer value is through distinctive product style and design. </a:t>
            </a:r>
          </a:p>
          <a:p>
            <a:pPr marL="128582" indent="-128582" defTabSz="685766">
              <a:buFont typeface="Arial" panose="020B0604020202020204" pitchFamily="34" charset="0"/>
              <a:buChar char="•"/>
              <a:defRPr/>
            </a:pPr>
            <a:endParaRPr lang="en-US" altLang="ja-JP" sz="825" dirty="0">
              <a:solidFill>
                <a:srgbClr val="0070C0"/>
              </a:solidFill>
              <a:latin typeface="Arial" panose="020B0604020202020204" pitchFamily="34" charset="0"/>
              <a:ea typeface="メイリオ" panose="020B0604030504040204" pitchFamily="34" charset="-128"/>
            </a:endParaRPr>
          </a:p>
          <a:p>
            <a:pPr marL="128582" indent="-128582" defTabSz="685766">
              <a:buFont typeface="Arial" panose="020B0604020202020204" pitchFamily="34" charset="0"/>
              <a:buChar char="•"/>
              <a:defRPr/>
            </a:pPr>
            <a:r>
              <a:rPr lang="en-US" sz="825" b="1" dirty="0">
                <a:solidFill>
                  <a:srgbClr val="0070C0"/>
                </a:solidFill>
                <a:latin typeface="Arial" charset="0"/>
                <a:ea typeface="MS PGothic" panose="020B0600070205080204" pitchFamily="34" charset="-128"/>
                <a:cs typeface="ＭＳ Ｐゴシック" charset="0"/>
              </a:rPr>
              <a:t>Branding </a:t>
            </a:r>
            <a:r>
              <a:rPr lang="en-US" sz="825" dirty="0">
                <a:solidFill>
                  <a:srgbClr val="0070C0"/>
                </a:solidFill>
                <a:latin typeface="Arial" charset="0"/>
                <a:ea typeface="MS PGothic" panose="020B0600070205080204" pitchFamily="34" charset="-128"/>
                <a:cs typeface="ＭＳ Ｐゴシック" charset="0"/>
              </a:rPr>
              <a:t>an important part of a product and can add value  Consumers view a brand reflects </a:t>
            </a:r>
            <a:r>
              <a:rPr lang="en-US" altLang="en-US" sz="825" dirty="0">
                <a:solidFill>
                  <a:srgbClr val="0070C0"/>
                </a:solidFill>
                <a:latin typeface="Arial" panose="020B0604020202020204" pitchFamily="34" charset="0"/>
              </a:rPr>
              <a:t>product quality and consistency.</a:t>
            </a:r>
          </a:p>
          <a:p>
            <a:pPr marL="128582" indent="-128582" defTabSz="685766">
              <a:buFont typeface="Arial" panose="020B0604020202020204" pitchFamily="34" charset="0"/>
              <a:buChar char="•"/>
              <a:defRPr/>
            </a:pPr>
            <a:endParaRPr lang="en-US" altLang="en-US" sz="825" b="1"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Packaging</a:t>
            </a:r>
            <a:r>
              <a:rPr lang="en-US" altLang="en-US" sz="825" dirty="0">
                <a:solidFill>
                  <a:srgbClr val="0070C0"/>
                </a:solidFill>
                <a:latin typeface="Arial" panose="020B0604020202020204" pitchFamily="34" charset="0"/>
              </a:rPr>
              <a:t> involves designing the container or wrapper for a product. </a:t>
            </a:r>
            <a:r>
              <a:rPr lang="en-US" sz="825" dirty="0">
                <a:solidFill>
                  <a:srgbClr val="0070C0"/>
                </a:solidFill>
                <a:latin typeface="Arial" charset="0"/>
                <a:ea typeface="MS PGothic" panose="020B0600070205080204" pitchFamily="34" charset="-128"/>
                <a:cs typeface="ＭＳ Ｐゴシック" charset="0"/>
              </a:rPr>
              <a:t>packages must attract buyers &amp; communicating brand positioning.</a:t>
            </a:r>
          </a:p>
          <a:p>
            <a:pPr marL="128582" indent="-128582" defTabSz="685766">
              <a:buFont typeface="Arial" panose="020B0604020202020204" pitchFamily="34" charset="0"/>
              <a:buChar char="•"/>
              <a:defRPr/>
            </a:pPr>
            <a:endParaRPr lang="en-US" altLang="en-US" sz="825" b="1"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Labels</a:t>
            </a:r>
            <a:r>
              <a:rPr lang="en-US" altLang="en-US" sz="825" dirty="0">
                <a:solidFill>
                  <a:srgbClr val="0070C0"/>
                </a:solidFill>
                <a:latin typeface="Arial" panose="020B0604020202020204" pitchFamily="34" charset="0"/>
              </a:rPr>
              <a:t> help to identify and describe the product or brand as well as promote the brand, support its positioning and engage customers.</a:t>
            </a:r>
          </a:p>
          <a:p>
            <a:pPr marL="128582" indent="-128582" defTabSz="685766">
              <a:buFont typeface="Arial" panose="020B0604020202020204" pitchFamily="34" charset="0"/>
              <a:buChar char="•"/>
              <a:defRPr/>
            </a:pPr>
            <a:endParaRPr lang="en-US" altLang="en-US" sz="825" dirty="0">
              <a:solidFill>
                <a:srgbClr val="0070C0"/>
              </a:solidFill>
              <a:latin typeface="Arial" panose="020B0604020202020204" pitchFamily="34" charset="0"/>
            </a:endParaRPr>
          </a:p>
          <a:p>
            <a:pPr marL="128582" indent="-128582" defTabSz="685766">
              <a:buFont typeface="Arial" panose="020B0604020202020204" pitchFamily="34" charset="0"/>
              <a:buChar char="•"/>
              <a:defRPr/>
            </a:pPr>
            <a:r>
              <a:rPr lang="en-US" altLang="en-US" sz="825" b="1" dirty="0">
                <a:solidFill>
                  <a:srgbClr val="0070C0"/>
                </a:solidFill>
                <a:latin typeface="Arial" panose="020B0604020202020204" pitchFamily="34" charset="0"/>
              </a:rPr>
              <a:t>P</a:t>
            </a:r>
            <a:r>
              <a:rPr lang="en-US" altLang="en-US" sz="825" b="1" dirty="0" err="1">
                <a:solidFill>
                  <a:srgbClr val="0070C0"/>
                </a:solidFill>
                <a:latin typeface="Arial" panose="020B0604020202020204" pitchFamily="34" charset="0"/>
              </a:rPr>
              <a:t>roduct</a:t>
            </a:r>
            <a:r>
              <a:rPr lang="en-US" altLang="en-US" sz="825" b="1" dirty="0">
                <a:solidFill>
                  <a:srgbClr val="0070C0"/>
                </a:solidFill>
                <a:latin typeface="Arial" panose="020B0604020202020204" pitchFamily="34" charset="0"/>
              </a:rPr>
              <a:t> support services </a:t>
            </a:r>
            <a:r>
              <a:rPr lang="en-US" altLang="en-US" sz="825" dirty="0">
                <a:solidFill>
                  <a:srgbClr val="0070C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a:t>
            </a:r>
          </a:p>
        </p:txBody>
      </p:sp>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4"/>
          <a:srcRect r="70635" b="11036"/>
          <a:stretch/>
        </p:blipFill>
        <p:spPr>
          <a:xfrm>
            <a:off x="1744196" y="1864756"/>
            <a:ext cx="1832059" cy="1050758"/>
          </a:xfrm>
          <a:prstGeom prst="rect">
            <a:avLst/>
          </a:prstGeom>
        </p:spPr>
      </p:pic>
      <p:grpSp>
        <p:nvGrpSpPr>
          <p:cNvPr id="18" name="Group 17">
            <a:extLst>
              <a:ext uri="{FF2B5EF4-FFF2-40B4-BE49-F238E27FC236}">
                <a16:creationId xmlns:a16="http://schemas.microsoft.com/office/drawing/2014/main" id="{7649939D-BE7E-44AD-4121-63F2E89A86A3}"/>
              </a:ext>
            </a:extLst>
          </p:cNvPr>
          <p:cNvGrpSpPr/>
          <p:nvPr/>
        </p:nvGrpSpPr>
        <p:grpSpPr>
          <a:xfrm>
            <a:off x="7696201" y="2746620"/>
            <a:ext cx="2693695" cy="2430814"/>
            <a:chOff x="7836520" y="2224591"/>
            <a:chExt cx="3810000" cy="4661021"/>
          </a:xfrm>
        </p:grpSpPr>
        <p:pic>
          <p:nvPicPr>
            <p:cNvPr id="17" name="Picture 16">
              <a:extLst>
                <a:ext uri="{FF2B5EF4-FFF2-40B4-BE49-F238E27FC236}">
                  <a16:creationId xmlns:a16="http://schemas.microsoft.com/office/drawing/2014/main" id="{45B5D20B-1FDD-BD89-7BB1-64D267A6F591}"/>
                </a:ext>
              </a:extLst>
            </p:cNvPr>
            <p:cNvPicPr>
              <a:picLocks noChangeAspect="1"/>
            </p:cNvPicPr>
            <p:nvPr/>
          </p:nvPicPr>
          <p:blipFill rotWithShape="1">
            <a:blip r:embed="rId5"/>
            <a:srcRect l="3129" t="11400" r="9658" b="3007"/>
            <a:stretch/>
          </p:blipFill>
          <p:spPr>
            <a:xfrm>
              <a:off x="7836520" y="2224591"/>
              <a:ext cx="3810000" cy="2486528"/>
            </a:xfrm>
            <a:prstGeom prst="rect">
              <a:avLst/>
            </a:prstGeom>
          </p:spPr>
        </p:pic>
        <p:pic>
          <p:nvPicPr>
            <p:cNvPr id="9222" name="Picture 6" descr="iPhone 13 tidbits: Redesigned packaging, RAM amounts, more - 9to5Mac">
              <a:extLst>
                <a:ext uri="{FF2B5EF4-FFF2-40B4-BE49-F238E27FC236}">
                  <a16:creationId xmlns:a16="http://schemas.microsoft.com/office/drawing/2014/main" id="{3E0FDDC3-FCBE-B93C-3B62-E641F33F65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520" y="4752013"/>
              <a:ext cx="3810000" cy="21335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DCA9720-CE50-4B0F-6A73-3B79869DD580}"/>
              </a:ext>
            </a:extLst>
          </p:cNvPr>
          <p:cNvSpPr txBox="1"/>
          <p:nvPr/>
        </p:nvSpPr>
        <p:spPr>
          <a:xfrm>
            <a:off x="4965584" y="1313217"/>
            <a:ext cx="494414"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2100" dirty="0"/>
              <a:t>1</a:t>
            </a:r>
          </a:p>
        </p:txBody>
      </p:sp>
    </p:spTree>
    <p:extLst>
      <p:ext uri="{BB962C8B-B14F-4D97-AF65-F5344CB8AC3E}">
        <p14:creationId xmlns:p14="http://schemas.microsoft.com/office/powerpoint/2010/main" val="33532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CFE311D-023F-7392-2AF9-E734EE359656}"/>
              </a:ext>
            </a:extLst>
          </p:cNvPr>
          <p:cNvGrpSpPr/>
          <p:nvPr/>
        </p:nvGrpSpPr>
        <p:grpSpPr>
          <a:xfrm>
            <a:off x="3772996" y="2545080"/>
            <a:ext cx="2698332" cy="2635224"/>
            <a:chOff x="2754897" y="3242875"/>
            <a:chExt cx="4278197" cy="2933197"/>
          </a:xfrm>
        </p:grpSpPr>
        <p:pic>
          <p:nvPicPr>
            <p:cNvPr id="5" name="Picture 4">
              <a:extLst>
                <a:ext uri="{FF2B5EF4-FFF2-40B4-BE49-F238E27FC236}">
                  <a16:creationId xmlns:a16="http://schemas.microsoft.com/office/drawing/2014/main" id="{FE729800-7880-2E78-B969-857027E3C870}"/>
                </a:ext>
              </a:extLst>
            </p:cNvPr>
            <p:cNvPicPr>
              <a:picLocks noChangeAspect="1"/>
            </p:cNvPicPr>
            <p:nvPr/>
          </p:nvPicPr>
          <p:blipFill>
            <a:blip r:embed="rId3"/>
            <a:stretch>
              <a:fillRect/>
            </a:stretch>
          </p:blipFill>
          <p:spPr>
            <a:xfrm>
              <a:off x="2754897" y="3242875"/>
              <a:ext cx="4278197" cy="2406486"/>
            </a:xfrm>
            <a:prstGeom prst="rect">
              <a:avLst/>
            </a:prstGeom>
          </p:spPr>
        </p:pic>
        <p:sp>
          <p:nvSpPr>
            <p:cNvPr id="11" name="TextBox 10">
              <a:extLst>
                <a:ext uri="{FF2B5EF4-FFF2-40B4-BE49-F238E27FC236}">
                  <a16:creationId xmlns:a16="http://schemas.microsoft.com/office/drawing/2014/main" id="{489DCAD1-72B4-4E33-315E-C63104F69B73}"/>
                </a:ext>
              </a:extLst>
            </p:cNvPr>
            <p:cNvSpPr txBox="1"/>
            <p:nvPr/>
          </p:nvSpPr>
          <p:spPr>
            <a:xfrm>
              <a:off x="2754897" y="5649359"/>
              <a:ext cx="4278197" cy="52671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defPPr>
                <a:defRPr lang="en-SA"/>
              </a:defPPr>
              <a:lvl1pPr algn="ctr" fontAlgn="base">
                <a:defRPr sz="1400" i="0">
                  <a:effectLst/>
                  <a:latin typeface="Verdana" panose="020B060403050404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825" dirty="0">
                  <a:solidFill>
                    <a:prstClr val="black"/>
                  </a:solidFill>
                </a:rPr>
                <a:t>TECH FIX” column in the New York Times. “The truth is that it is the smartphones peaked a few years ago,” </a:t>
              </a:r>
              <a:endParaRPr lang="en-SA" sz="825" dirty="0">
                <a:solidFill>
                  <a:prstClr val="black"/>
                </a:solidFill>
              </a:endParaRPr>
            </a:p>
          </p:txBody>
        </p:sp>
      </p:grpSp>
      <p:sp>
        <p:nvSpPr>
          <p:cNvPr id="2" name="Title 1"/>
          <p:cNvSpPr>
            <a:spLocks noGrp="1"/>
          </p:cNvSpPr>
          <p:nvPr>
            <p:ph type="title" idx="4294967295"/>
          </p:nvPr>
        </p:nvSpPr>
        <p:spPr>
          <a:xfrm>
            <a:off x="6166883" y="1259468"/>
            <a:ext cx="3965366"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Individual Product decisions</a:t>
            </a:r>
            <a:endParaRPr lang="en-IN" sz="2400" dirty="0">
              <a:solidFill>
                <a:srgbClr val="0070C0"/>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20718" t="-7994" b="-1"/>
          <a:stretch/>
        </p:blipFill>
        <p:spPr bwMode="auto">
          <a:xfrm>
            <a:off x="3926682" y="1966139"/>
            <a:ext cx="6741319" cy="47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5"/>
          <a:srcRect r="70635" b="11036"/>
          <a:stretch/>
        </p:blipFill>
        <p:spPr>
          <a:xfrm>
            <a:off x="1738817" y="1675177"/>
            <a:ext cx="1832059" cy="767864"/>
          </a:xfrm>
          <a:prstGeom prst="rect">
            <a:avLst/>
          </a:prstGeom>
        </p:spPr>
      </p:pic>
      <p:grpSp>
        <p:nvGrpSpPr>
          <p:cNvPr id="8" name="Group 7">
            <a:extLst>
              <a:ext uri="{FF2B5EF4-FFF2-40B4-BE49-F238E27FC236}">
                <a16:creationId xmlns:a16="http://schemas.microsoft.com/office/drawing/2014/main" id="{E83FFF59-2249-FC36-4DE3-A08B52279A3D}"/>
              </a:ext>
            </a:extLst>
          </p:cNvPr>
          <p:cNvGrpSpPr/>
          <p:nvPr/>
        </p:nvGrpSpPr>
        <p:grpSpPr>
          <a:xfrm>
            <a:off x="1524003" y="2571994"/>
            <a:ext cx="2421601" cy="1734122"/>
            <a:chOff x="135334" y="2462856"/>
            <a:chExt cx="3228801" cy="2312162"/>
          </a:xfrm>
        </p:grpSpPr>
        <p:sp>
          <p:nvSpPr>
            <p:cNvPr id="6" name="TextBox 5">
              <a:extLst>
                <a:ext uri="{FF2B5EF4-FFF2-40B4-BE49-F238E27FC236}">
                  <a16:creationId xmlns:a16="http://schemas.microsoft.com/office/drawing/2014/main" id="{93BBB0EA-1C1C-70FA-FBC6-9CE0BE89335C}"/>
                </a:ext>
              </a:extLst>
            </p:cNvPr>
            <p:cNvSpPr txBox="1"/>
            <p:nvPr/>
          </p:nvSpPr>
          <p:spPr>
            <a:xfrm>
              <a:off x="135334" y="3574690"/>
              <a:ext cx="3228801" cy="1200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766" fontAlgn="base">
                <a:defRPr/>
              </a:pPr>
              <a:r>
                <a:rPr lang="en-US" sz="1050" dirty="0">
                  <a:solidFill>
                    <a:prstClr val="black"/>
                  </a:solidFill>
                  <a:latin typeface="Verdana" panose="020B0604030504040204" pitchFamily="34" charset="0"/>
                </a:rPr>
                <a:t>Apple's Pro iPhones with updated cameras, new colors, smaller notches, </a:t>
              </a:r>
              <a:r>
                <a:rPr lang="en-US" sz="1050" dirty="0" err="1">
                  <a:solidFill>
                    <a:prstClr val="black"/>
                  </a:solidFill>
                  <a:latin typeface="Verdana" panose="020B0604030504040204" pitchFamily="34" charset="0"/>
                </a:rPr>
                <a:t>ProMotion</a:t>
              </a:r>
              <a:r>
                <a:rPr lang="en-US" sz="1050" dirty="0">
                  <a:solidFill>
                    <a:prstClr val="black"/>
                  </a:solidFill>
                  <a:latin typeface="Verdana" panose="020B0604030504040204" pitchFamily="34" charset="0"/>
                </a:rPr>
                <a:t> display, 1TB max storage, and faster A15 chip. </a:t>
              </a:r>
            </a:p>
          </p:txBody>
        </p:sp>
        <p:pic>
          <p:nvPicPr>
            <p:cNvPr id="7" name="Picture 6">
              <a:extLst>
                <a:ext uri="{FF2B5EF4-FFF2-40B4-BE49-F238E27FC236}">
                  <a16:creationId xmlns:a16="http://schemas.microsoft.com/office/drawing/2014/main" id="{6BF544F6-B6B4-C7F5-7FC8-DD6C619911BA}"/>
                </a:ext>
              </a:extLst>
            </p:cNvPr>
            <p:cNvPicPr>
              <a:picLocks noChangeAspect="1"/>
            </p:cNvPicPr>
            <p:nvPr/>
          </p:nvPicPr>
          <p:blipFill>
            <a:blip r:embed="rId6"/>
            <a:stretch>
              <a:fillRect/>
            </a:stretch>
          </p:blipFill>
          <p:spPr>
            <a:xfrm>
              <a:off x="135335" y="2462856"/>
              <a:ext cx="3228800" cy="1197781"/>
            </a:xfrm>
            <a:prstGeom prst="rect">
              <a:avLst/>
            </a:prstGeom>
          </p:spPr>
        </p:pic>
      </p:grpSp>
      <p:grpSp>
        <p:nvGrpSpPr>
          <p:cNvPr id="24" name="Group 23">
            <a:extLst>
              <a:ext uri="{FF2B5EF4-FFF2-40B4-BE49-F238E27FC236}">
                <a16:creationId xmlns:a16="http://schemas.microsoft.com/office/drawing/2014/main" id="{601BF11F-C2AA-B907-8907-A46FA1AAB536}"/>
              </a:ext>
            </a:extLst>
          </p:cNvPr>
          <p:cNvGrpSpPr/>
          <p:nvPr/>
        </p:nvGrpSpPr>
        <p:grpSpPr>
          <a:xfrm>
            <a:off x="6471329" y="2758622"/>
            <a:ext cx="2391005" cy="2547526"/>
            <a:chOff x="6709203" y="2232442"/>
            <a:chExt cx="3188006" cy="4601058"/>
          </a:xfrm>
        </p:grpSpPr>
        <p:pic>
          <p:nvPicPr>
            <p:cNvPr id="11266" name="Picture 2" descr="Iphone 13 box packaging,">
              <a:extLst>
                <a:ext uri="{FF2B5EF4-FFF2-40B4-BE49-F238E27FC236}">
                  <a16:creationId xmlns:a16="http://schemas.microsoft.com/office/drawing/2014/main" id="{7CCC055B-54F7-A8FB-5ED6-D842ADA69DA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364" r="3495" b="10467"/>
            <a:stretch/>
          </p:blipFill>
          <p:spPr bwMode="auto">
            <a:xfrm>
              <a:off x="6739467" y="2232442"/>
              <a:ext cx="3134400" cy="17374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D18C171-3C86-39EB-2615-369A2FEA643A}"/>
                </a:ext>
              </a:extLst>
            </p:cNvPr>
            <p:cNvPicPr>
              <a:picLocks noChangeAspect="1"/>
            </p:cNvPicPr>
            <p:nvPr/>
          </p:nvPicPr>
          <p:blipFill rotWithShape="1">
            <a:blip r:embed="rId8"/>
            <a:srcRect t="25217" r="50000" b="15363"/>
            <a:stretch/>
          </p:blipFill>
          <p:spPr>
            <a:xfrm>
              <a:off x="8551828" y="4031327"/>
              <a:ext cx="1345381" cy="1188251"/>
            </a:xfrm>
            <a:prstGeom prst="rect">
              <a:avLst/>
            </a:prstGeom>
          </p:spPr>
        </p:pic>
        <p:pic>
          <p:nvPicPr>
            <p:cNvPr id="17" name="Picture 16">
              <a:extLst>
                <a:ext uri="{FF2B5EF4-FFF2-40B4-BE49-F238E27FC236}">
                  <a16:creationId xmlns:a16="http://schemas.microsoft.com/office/drawing/2014/main" id="{AB928C1A-A06A-5042-06C1-D4D93AE8BBC2}"/>
                </a:ext>
              </a:extLst>
            </p:cNvPr>
            <p:cNvPicPr>
              <a:picLocks noChangeAspect="1"/>
            </p:cNvPicPr>
            <p:nvPr/>
          </p:nvPicPr>
          <p:blipFill rotWithShape="1">
            <a:blip r:embed="rId9"/>
            <a:srcRect l="21597" t="7076" r="17476" b="142"/>
            <a:stretch/>
          </p:blipFill>
          <p:spPr>
            <a:xfrm>
              <a:off x="6709203" y="4031328"/>
              <a:ext cx="1757377" cy="1188251"/>
            </a:xfrm>
            <a:prstGeom prst="rect">
              <a:avLst/>
            </a:prstGeom>
          </p:spPr>
        </p:pic>
        <p:sp>
          <p:nvSpPr>
            <p:cNvPr id="19" name="TextBox 18">
              <a:extLst>
                <a:ext uri="{FF2B5EF4-FFF2-40B4-BE49-F238E27FC236}">
                  <a16:creationId xmlns:a16="http://schemas.microsoft.com/office/drawing/2014/main" id="{4603712C-7635-9319-7260-1BEE56C292EA}"/>
                </a:ext>
              </a:extLst>
            </p:cNvPr>
            <p:cNvSpPr txBox="1"/>
            <p:nvPr/>
          </p:nvSpPr>
          <p:spPr>
            <a:xfrm>
              <a:off x="6709203" y="5270110"/>
              <a:ext cx="3174094" cy="15633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825" dirty="0">
                  <a:solidFill>
                    <a:prstClr val="black"/>
                  </a:solidFill>
                  <a:latin typeface="Verdana" panose="020B0604030504040204" pitchFamily="34" charset="0"/>
                </a:rPr>
                <a:t>tamper-proof</a:t>
              </a:r>
              <a:r>
                <a:rPr lang="en-US" sz="900" dirty="0">
                  <a:solidFill>
                    <a:srgbClr val="444444"/>
                  </a:solidFill>
                  <a:latin typeface="Karla" panose="020F0502020204030204" pitchFamily="34" charset="0"/>
                </a:rPr>
                <a:t> </a:t>
              </a:r>
              <a:r>
                <a:rPr lang="en-US" sz="825" dirty="0">
                  <a:solidFill>
                    <a:prstClr val="black"/>
                  </a:solidFill>
                  <a:latin typeface="Verdana" panose="020B0604030504040204" pitchFamily="34" charset="0"/>
                </a:rPr>
                <a:t>in iPhone 13 box, packaging contents are intact during shipping, and make sure consumers get a new iPhone13 box package that has not been opened or tampered with before.</a:t>
              </a:r>
              <a:endParaRPr lang="en-SA" sz="825" dirty="0">
                <a:solidFill>
                  <a:prstClr val="black"/>
                </a:solidFill>
                <a:latin typeface="Verdana" panose="020B0604030504040204" pitchFamily="34" charset="0"/>
              </a:endParaRPr>
            </a:p>
          </p:txBody>
        </p:sp>
      </p:grpSp>
      <p:grpSp>
        <p:nvGrpSpPr>
          <p:cNvPr id="25" name="Group 24">
            <a:extLst>
              <a:ext uri="{FF2B5EF4-FFF2-40B4-BE49-F238E27FC236}">
                <a16:creationId xmlns:a16="http://schemas.microsoft.com/office/drawing/2014/main" id="{3B9A65A6-B93D-21D1-A5CD-25DD2A44F8A2}"/>
              </a:ext>
            </a:extLst>
          </p:cNvPr>
          <p:cNvGrpSpPr/>
          <p:nvPr/>
        </p:nvGrpSpPr>
        <p:grpSpPr>
          <a:xfrm>
            <a:off x="8966905" y="2652440"/>
            <a:ext cx="1581734" cy="2649716"/>
            <a:chOff x="9923874" y="2393585"/>
            <a:chExt cx="2108978" cy="3532952"/>
          </a:xfrm>
        </p:grpSpPr>
        <p:pic>
          <p:nvPicPr>
            <p:cNvPr id="20" name="Picture 19">
              <a:extLst>
                <a:ext uri="{FF2B5EF4-FFF2-40B4-BE49-F238E27FC236}">
                  <a16:creationId xmlns:a16="http://schemas.microsoft.com/office/drawing/2014/main" id="{7017C155-31FE-79AE-8834-794351D858D6}"/>
                </a:ext>
              </a:extLst>
            </p:cNvPr>
            <p:cNvPicPr>
              <a:picLocks noChangeAspect="1"/>
            </p:cNvPicPr>
            <p:nvPr/>
          </p:nvPicPr>
          <p:blipFill rotWithShape="1">
            <a:blip r:embed="rId10"/>
            <a:srcRect l="13910" t="50831" r="54473" b="31348"/>
            <a:stretch/>
          </p:blipFill>
          <p:spPr>
            <a:xfrm>
              <a:off x="10059571" y="2393585"/>
              <a:ext cx="1973281" cy="1271175"/>
            </a:xfrm>
            <a:prstGeom prst="rect">
              <a:avLst/>
            </a:prstGeom>
          </p:spPr>
          <p:style>
            <a:lnRef idx="2">
              <a:schemeClr val="accent1"/>
            </a:lnRef>
            <a:fillRef idx="1">
              <a:schemeClr val="lt1"/>
            </a:fillRef>
            <a:effectRef idx="0">
              <a:schemeClr val="accent1"/>
            </a:effectRef>
            <a:fontRef idx="minor">
              <a:schemeClr val="dk1"/>
            </a:fontRef>
          </p:style>
        </p:pic>
        <p:pic>
          <p:nvPicPr>
            <p:cNvPr id="21" name="Picture 20">
              <a:extLst>
                <a:ext uri="{FF2B5EF4-FFF2-40B4-BE49-F238E27FC236}">
                  <a16:creationId xmlns:a16="http://schemas.microsoft.com/office/drawing/2014/main" id="{567A1604-8019-FDB1-8388-550661C8EE77}"/>
                </a:ext>
              </a:extLst>
            </p:cNvPr>
            <p:cNvPicPr>
              <a:picLocks noChangeAspect="1"/>
            </p:cNvPicPr>
            <p:nvPr/>
          </p:nvPicPr>
          <p:blipFill rotWithShape="1">
            <a:blip r:embed="rId10"/>
            <a:srcRect l="57580" t="50831" r="22856" b="33453"/>
            <a:stretch/>
          </p:blipFill>
          <p:spPr>
            <a:xfrm>
              <a:off x="10210800" y="3729141"/>
              <a:ext cx="1222124" cy="1121992"/>
            </a:xfrm>
            <a:prstGeom prst="rect">
              <a:avLst/>
            </a:prstGeom>
          </p:spPr>
          <p:style>
            <a:lnRef idx="2">
              <a:schemeClr val="accent1"/>
            </a:lnRef>
            <a:fillRef idx="1">
              <a:schemeClr val="lt1"/>
            </a:fillRef>
            <a:effectRef idx="0">
              <a:schemeClr val="accent1"/>
            </a:effectRef>
            <a:fontRef idx="minor">
              <a:schemeClr val="dk1"/>
            </a:fontRef>
          </p:style>
        </p:pic>
        <p:sp>
          <p:nvSpPr>
            <p:cNvPr id="23" name="TextBox 22">
              <a:extLst>
                <a:ext uri="{FF2B5EF4-FFF2-40B4-BE49-F238E27FC236}">
                  <a16:creationId xmlns:a16="http://schemas.microsoft.com/office/drawing/2014/main" id="{AEA6706D-DCD2-BC56-EEDF-A517DB4F0B4B}"/>
                </a:ext>
              </a:extLst>
            </p:cNvPr>
            <p:cNvSpPr txBox="1"/>
            <p:nvPr/>
          </p:nvSpPr>
          <p:spPr>
            <a:xfrm>
              <a:off x="9923874" y="5064763"/>
              <a:ext cx="1973282"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SA" sz="900" dirty="0">
                  <a:solidFill>
                    <a:srgbClr val="0070C0"/>
                  </a:solidFill>
                  <a:latin typeface="Gill Sans MT" panose="020B0502020104020203"/>
                  <a:hlinkClick r:id="rId11">
                    <a:extLst>
                      <a:ext uri="{A12FA001-AC4F-418D-AE19-62706E023703}">
                        <ahyp:hlinkClr xmlns:ahyp="http://schemas.microsoft.com/office/drawing/2018/hyperlinkcolor" val="tx"/>
                      </a:ext>
                    </a:extLst>
                  </a:hlinkClick>
                </a:rPr>
                <a:t>https://support.apple.com/en-sa/iphone</a:t>
              </a:r>
              <a:endParaRPr lang="en-SA" sz="900" dirty="0">
                <a:solidFill>
                  <a:srgbClr val="0070C0"/>
                </a:solidFill>
                <a:latin typeface="Gill Sans MT" panose="020B0502020104020203"/>
              </a:endParaRPr>
            </a:p>
            <a:p>
              <a:pPr defTabSz="685766">
                <a:defRPr/>
              </a:pPr>
              <a:endParaRPr lang="en-SA" sz="900" dirty="0">
                <a:solidFill>
                  <a:srgbClr val="0070C0"/>
                </a:solidFill>
                <a:latin typeface="Gill Sans MT" panose="020B0502020104020203"/>
              </a:endParaRPr>
            </a:p>
            <a:p>
              <a:pPr defTabSz="685766">
                <a:defRPr/>
              </a:pPr>
              <a:endParaRPr lang="en-SA" sz="900" dirty="0">
                <a:solidFill>
                  <a:srgbClr val="0070C0"/>
                </a:solidFill>
                <a:latin typeface="Gill Sans MT" panose="020B0502020104020203"/>
              </a:endParaRPr>
            </a:p>
          </p:txBody>
        </p:sp>
      </p:grpSp>
    </p:spTree>
    <p:extLst>
      <p:ext uri="{BB962C8B-B14F-4D97-AF65-F5344CB8AC3E}">
        <p14:creationId xmlns:p14="http://schemas.microsoft.com/office/powerpoint/2010/main" val="38114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F19500-5890-85EA-8E02-95697505397C}"/>
              </a:ext>
            </a:extLst>
          </p:cNvPr>
          <p:cNvGrpSpPr/>
          <p:nvPr/>
        </p:nvGrpSpPr>
        <p:grpSpPr>
          <a:xfrm>
            <a:off x="5817909" y="1752129"/>
            <a:ext cx="4848226" cy="2385882"/>
            <a:chOff x="5587817" y="143832"/>
            <a:chExt cx="6686732" cy="3601943"/>
          </a:xfrm>
        </p:grpSpPr>
        <p:pic>
          <p:nvPicPr>
            <p:cNvPr id="11" name="Picture 8" descr="page6image10570176">
              <a:extLst>
                <a:ext uri="{FF2B5EF4-FFF2-40B4-BE49-F238E27FC236}">
                  <a16:creationId xmlns:a16="http://schemas.microsoft.com/office/drawing/2014/main" id="{C542672D-C086-B514-149A-A8C037D78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817" y="152400"/>
              <a:ext cx="1460362"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1" name="Picture 9" descr="page6image10576832">
              <a:extLst>
                <a:ext uri="{FF2B5EF4-FFF2-40B4-BE49-F238E27FC236}">
                  <a16:creationId xmlns:a16="http://schemas.microsoft.com/office/drawing/2014/main" id="{E96B9A9E-BA3C-EB28-2061-DDD4E71DA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276" y="224316"/>
              <a:ext cx="1345303" cy="2522443"/>
            </a:xfrm>
            <a:prstGeom prst="rect">
              <a:avLst/>
            </a:prstGeom>
          </p:spPr>
          <p:style>
            <a:lnRef idx="2">
              <a:schemeClr val="accent3"/>
            </a:lnRef>
            <a:fillRef idx="1">
              <a:schemeClr val="lt1"/>
            </a:fillRef>
            <a:effectRef idx="0">
              <a:schemeClr val="accent3"/>
            </a:effectRef>
            <a:fontRef idx="minor">
              <a:schemeClr val="dk1"/>
            </a:fontRef>
          </p:style>
        </p:pic>
        <p:pic>
          <p:nvPicPr>
            <p:cNvPr id="12" name="Picture 10" descr="page6image10569136">
              <a:extLst>
                <a:ext uri="{FF2B5EF4-FFF2-40B4-BE49-F238E27FC236}">
                  <a16:creationId xmlns:a16="http://schemas.microsoft.com/office/drawing/2014/main" id="{7A11A12C-5C3F-8F07-F88E-3742B8D8E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4352" y="143832"/>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 name="Picture 11" descr="page6image10573088">
              <a:extLst>
                <a:ext uri="{FF2B5EF4-FFF2-40B4-BE49-F238E27FC236}">
                  <a16:creationId xmlns:a16="http://schemas.microsoft.com/office/drawing/2014/main" id="{0AE3C9D5-45F5-EF2C-F141-D02396C4C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753" y="152400"/>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4" name="Picture 12" descr="page6image10579120">
              <a:extLst>
                <a:ext uri="{FF2B5EF4-FFF2-40B4-BE49-F238E27FC236}">
                  <a16:creationId xmlns:a16="http://schemas.microsoft.com/office/drawing/2014/main" id="{94C9A812-1218-6F74-2D30-2D51D369B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485" y="2674843"/>
              <a:ext cx="1345303"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5" name="Picture 13" descr="page6image10572256">
              <a:extLst>
                <a:ext uri="{FF2B5EF4-FFF2-40B4-BE49-F238E27FC236}">
                  <a16:creationId xmlns:a16="http://schemas.microsoft.com/office/drawing/2014/main" id="{4454774B-F4AA-5C1B-CC15-11541EFD7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4352"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6" name="Picture 14" descr="page6image10578496">
              <a:extLst>
                <a:ext uri="{FF2B5EF4-FFF2-40B4-BE49-F238E27FC236}">
                  <a16:creationId xmlns:a16="http://schemas.microsoft.com/office/drawing/2014/main" id="{E5525EC0-4331-A4AE-9776-9AC7612DC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7753"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7" name="Picture 22" descr="page6image10570800">
              <a:extLst>
                <a:ext uri="{FF2B5EF4-FFF2-40B4-BE49-F238E27FC236}">
                  <a16:creationId xmlns:a16="http://schemas.microsoft.com/office/drawing/2014/main" id="{F3DFB955-C523-6392-9C79-656BF431B0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1935" y="2695959"/>
              <a:ext cx="1431567" cy="1049816"/>
            </a:xfrm>
            <a:prstGeom prst="rect">
              <a:avLst/>
            </a:prstGeom>
          </p:spPr>
          <p:style>
            <a:lnRef idx="2">
              <a:schemeClr val="accent3"/>
            </a:lnRef>
            <a:fillRef idx="1">
              <a:schemeClr val="lt1"/>
            </a:fillRef>
            <a:effectRef idx="0">
              <a:schemeClr val="accent3"/>
            </a:effectRef>
            <a:fontRef idx="minor">
              <a:schemeClr val="dk1"/>
            </a:fontRef>
          </p:style>
        </p:pic>
      </p:grpSp>
      <p:pic>
        <p:nvPicPr>
          <p:cNvPr id="13336" name="Picture 24" descr="Nestlé Pure Life | Water Brand | Nestlé Pakistan">
            <a:extLst>
              <a:ext uri="{FF2B5EF4-FFF2-40B4-BE49-F238E27FC236}">
                <a16:creationId xmlns:a16="http://schemas.microsoft.com/office/drawing/2014/main" id="{9ECF24FF-A378-6145-5497-D1CBB6F5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4462"/>
          <a:stretch/>
        </p:blipFill>
        <p:spPr bwMode="auto">
          <a:xfrm>
            <a:off x="6132341" y="4715276"/>
            <a:ext cx="4478028" cy="52829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57C2F0-9757-0CCA-6F30-FA29AFA7C9B8}"/>
              </a:ext>
            </a:extLst>
          </p:cNvPr>
          <p:cNvGrpSpPr/>
          <p:nvPr/>
        </p:nvGrpSpPr>
        <p:grpSpPr>
          <a:xfrm>
            <a:off x="5817909" y="3882516"/>
            <a:ext cx="4792462" cy="801248"/>
            <a:chOff x="3047999" y="4897352"/>
            <a:chExt cx="6096001" cy="484632"/>
          </a:xfrm>
        </p:grpSpPr>
        <p:sp>
          <p:nvSpPr>
            <p:cNvPr id="22" name="TextBox 21">
              <a:extLst>
                <a:ext uri="{FF2B5EF4-FFF2-40B4-BE49-F238E27FC236}">
                  <a16:creationId xmlns:a16="http://schemas.microsoft.com/office/drawing/2014/main" id="{545F9EB2-5578-6B3C-A468-0E541F132545}"/>
                </a:ext>
              </a:extLst>
            </p:cNvPr>
            <p:cNvSpPr txBox="1"/>
            <p:nvPr/>
          </p:nvSpPr>
          <p:spPr>
            <a:xfrm>
              <a:off x="3048002" y="4996934"/>
              <a:ext cx="6095998" cy="33508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685766">
                <a:defRPr/>
              </a:pPr>
              <a:r>
                <a:rPr lang="en-US" sz="1500" b="1" dirty="0">
                  <a:solidFill>
                    <a:srgbClr val="0070C0"/>
                  </a:solidFill>
                  <a:latin typeface="Calibri" panose="020F0502020204030204" pitchFamily="34" charset="0"/>
                </a:rPr>
                <a:t>PRODUCT LENGTH</a:t>
              </a:r>
            </a:p>
            <a:p>
              <a:pPr algn="ctr" defTabSz="685766">
                <a:defRPr/>
              </a:pPr>
              <a:r>
                <a:rPr lang="en-US" sz="1500" b="1" dirty="0">
                  <a:solidFill>
                    <a:srgbClr val="0070C0"/>
                  </a:solidFill>
                  <a:latin typeface="Calibri" panose="020F0502020204030204" pitchFamily="34" charset="0"/>
                </a:rPr>
                <a:t>4 product lines </a:t>
              </a:r>
              <a:endParaRPr lang="en-US" sz="1500" dirty="0">
                <a:solidFill>
                  <a:srgbClr val="0070C0"/>
                </a:solidFill>
                <a:latin typeface="Gill Sans MT" panose="020B0502020104020203"/>
              </a:endParaRPr>
            </a:p>
          </p:txBody>
        </p:sp>
        <p:sp>
          <p:nvSpPr>
            <p:cNvPr id="23" name="Right Arrow 22">
              <a:extLst>
                <a:ext uri="{FF2B5EF4-FFF2-40B4-BE49-F238E27FC236}">
                  <a16:creationId xmlns:a16="http://schemas.microsoft.com/office/drawing/2014/main" id="{7945E990-E2CE-9924-ACD2-7BD82AD97E11}"/>
                </a:ext>
              </a:extLst>
            </p:cNvPr>
            <p:cNvSpPr/>
            <p:nvPr/>
          </p:nvSpPr>
          <p:spPr>
            <a:xfrm>
              <a:off x="8165591"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24" name="Right Arrow 23">
              <a:extLst>
                <a:ext uri="{FF2B5EF4-FFF2-40B4-BE49-F238E27FC236}">
                  <a16:creationId xmlns:a16="http://schemas.microsoft.com/office/drawing/2014/main" id="{86691A60-D7CF-0740-6682-B612E950DACF}"/>
                </a:ext>
              </a:extLst>
            </p:cNvPr>
            <p:cNvSpPr/>
            <p:nvPr/>
          </p:nvSpPr>
          <p:spPr>
            <a:xfrm rot="10800000">
              <a:off x="3047999"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grpSp>
      <p:cxnSp>
        <p:nvCxnSpPr>
          <p:cNvPr id="20" name="Elbow Connector 19">
            <a:extLst>
              <a:ext uri="{FF2B5EF4-FFF2-40B4-BE49-F238E27FC236}">
                <a16:creationId xmlns:a16="http://schemas.microsoft.com/office/drawing/2014/main" id="{BEE4E37B-6351-2B27-89C4-98FDCA257AE3}"/>
              </a:ext>
            </a:extLst>
          </p:cNvPr>
          <p:cNvCxnSpPr>
            <a:cxnSpLocks/>
          </p:cNvCxnSpPr>
          <p:nvPr/>
        </p:nvCxnSpPr>
        <p:spPr>
          <a:xfrm rot="16200000" flipH="1">
            <a:off x="6398244" y="4130105"/>
            <a:ext cx="1465969" cy="431687"/>
          </a:xfrm>
          <a:prstGeom prst="bentConnector3">
            <a:avLst/>
          </a:prstGeom>
          <a:ln w="38100">
            <a:solidFill>
              <a:srgbClr val="FF0000"/>
            </a:solidFill>
            <a:prstDash val="dash"/>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887B0DE1-11AB-7C8F-B9A0-05300B959014}"/>
              </a:ext>
            </a:extLst>
          </p:cNvPr>
          <p:cNvSpPr txBox="1"/>
          <p:nvPr/>
        </p:nvSpPr>
        <p:spPr>
          <a:xfrm>
            <a:off x="2018416" y="2278696"/>
            <a:ext cx="3599469" cy="2800236"/>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Autofit/>
          </a:bodyPr>
          <a:lstStyle>
            <a:defPPr>
              <a:defRPr lang="en-SA"/>
            </a:defPPr>
            <a:lvl1pPr indent="-228600" algn="ctr">
              <a:lnSpc>
                <a:spcPct val="110000"/>
              </a:lnSpc>
              <a:spcBef>
                <a:spcPts val="700"/>
              </a:spcBef>
              <a:buClr>
                <a:schemeClr val="tx2"/>
              </a:buClr>
              <a:defRPr sz="2000" b="1">
                <a:solidFill>
                  <a:srgbClr val="0070C0"/>
                </a:solidFill>
                <a:latin typeface="Calibri" panose="020F0502020204030204" pitchFamily="34" charset="0"/>
              </a:defRPr>
            </a:lvl1pPr>
          </a:lstStyle>
          <a:p>
            <a:pPr marL="342884" indent="-342884" algn="l" defTabSz="685766">
              <a:spcBef>
                <a:spcPts val="525"/>
              </a:spcBef>
              <a:buClr>
                <a:srgbClr val="2A1A00"/>
              </a:buClr>
              <a:buFont typeface="Arial" panose="020B0604020202020204" pitchFamily="34" charset="0"/>
              <a:buChar char="•"/>
              <a:defRPr/>
            </a:pPr>
            <a:r>
              <a:rPr lang="en-US" altLang="en-US" sz="1200" dirty="0"/>
              <a:t>Product line </a:t>
            </a:r>
            <a:r>
              <a:rPr lang="en-US" altLang="en-US" sz="1050" dirty="0">
                <a:solidFill>
                  <a:prstClr val="black"/>
                </a:solidFill>
                <a:latin typeface="Gill Sans MT" panose="020B0502020104020203"/>
              </a:rPr>
              <a:t>is closely related products that:</a:t>
            </a:r>
          </a:p>
          <a:p>
            <a:pPr marL="342884" lvl="1" defTabSz="685766">
              <a:defRPr/>
            </a:pPr>
            <a:r>
              <a:rPr lang="en-US" altLang="en-US" sz="1050" dirty="0">
                <a:solidFill>
                  <a:prstClr val="black"/>
                </a:solidFill>
                <a:latin typeface="Gill Sans MT" panose="020B0502020104020203"/>
              </a:rPr>
              <a:t>Have similar functions and customer groups </a:t>
            </a:r>
          </a:p>
          <a:p>
            <a:pPr marL="342900" lvl="1" defTabSz="685800">
              <a:defRPr/>
            </a:pPr>
            <a:r>
              <a:rPr lang="en-US" altLang="en-US" sz="1050" dirty="0">
                <a:solidFill>
                  <a:prstClr val="black"/>
                </a:solidFill>
                <a:latin typeface="Gill Sans MT" panose="020B0502020104020203"/>
              </a:rPr>
              <a:t>Are sold through similar outlets</a:t>
            </a:r>
          </a:p>
          <a:p>
            <a:pPr marL="342900" lvl="1" defTabSz="685800">
              <a:defRPr/>
            </a:pPr>
            <a:r>
              <a:rPr lang="en-US" altLang="en-US" sz="1050" dirty="0">
                <a:solidFill>
                  <a:prstClr val="black"/>
                </a:solidFill>
                <a:latin typeface="Gill Sans MT" panose="020B0502020104020203"/>
              </a:rPr>
              <a:t>EX, </a:t>
            </a:r>
            <a:r>
              <a:rPr lang="en-US" sz="1050" b="1" dirty="0">
                <a:solidFill>
                  <a:srgbClr val="C00000"/>
                </a:solidFill>
                <a:latin typeface="Calibri" panose="020F0502020204030204" pitchFamily="34" charset="0"/>
              </a:rPr>
              <a:t>Nestle BOTTLED WATER product line.</a:t>
            </a:r>
          </a:p>
          <a:p>
            <a:pPr marL="342900" lvl="1" defTabSz="685800">
              <a:defRPr/>
            </a:pPr>
            <a:endParaRPr lang="en-US" altLang="en-US" sz="1050" dirty="0">
              <a:solidFill>
                <a:srgbClr val="C00000"/>
              </a:solidFill>
              <a:latin typeface="Gill Sans MT" panose="020B0502020104020203"/>
            </a:endParaRPr>
          </a:p>
          <a:p>
            <a:pPr marL="171442" indent="-342884" algn="l" defTabSz="685800">
              <a:spcBef>
                <a:spcPts val="525"/>
              </a:spcBef>
              <a:buClr>
                <a:srgbClr val="2A1A00"/>
              </a:buClr>
              <a:buFont typeface="Arial" panose="020B0604020202020204" pitchFamily="34" charset="0"/>
              <a:buChar char="•"/>
              <a:defRPr/>
            </a:pPr>
            <a:r>
              <a:rPr lang="en-US" altLang="en-US" sz="1200" dirty="0"/>
              <a:t>Product line </a:t>
            </a:r>
            <a:r>
              <a:rPr lang="en-US" altLang="en-US" sz="1200" u="sng" dirty="0"/>
              <a:t>LENGTH</a:t>
            </a:r>
            <a:r>
              <a:rPr lang="en-US" altLang="en-US" sz="1200" dirty="0"/>
              <a:t> </a:t>
            </a:r>
            <a:r>
              <a:rPr lang="en-US" altLang="en-US" sz="1050" b="0" dirty="0">
                <a:solidFill>
                  <a:prstClr val="black"/>
                </a:solidFill>
                <a:latin typeface="Gill Sans MT" panose="020B0502020104020203"/>
              </a:rPr>
              <a:t>is the number of items in the product line</a:t>
            </a:r>
            <a:r>
              <a:rPr lang="en-US" altLang="en-US" sz="1200" b="0" dirty="0">
                <a:solidFill>
                  <a:prstClr val="black"/>
                </a:solidFill>
                <a:latin typeface="Gill Sans MT" panose="020B0502020104020203"/>
              </a:rPr>
              <a:t>.  </a:t>
            </a:r>
          </a:p>
          <a:p>
            <a:pPr marL="342900" lvl="1" defTabSz="685800">
              <a:buClr>
                <a:srgbClr val="2A1A00"/>
              </a:buClr>
              <a:defRPr/>
            </a:pPr>
            <a:r>
              <a:rPr lang="en-US" altLang="en-US" sz="1050" dirty="0">
                <a:solidFill>
                  <a:prstClr val="black"/>
                </a:solidFill>
                <a:latin typeface="Gill Sans MT" panose="020B0502020104020203"/>
              </a:rPr>
              <a:t>EX, </a:t>
            </a:r>
            <a:r>
              <a:rPr lang="en-US" altLang="en-US" sz="1200" b="1" u="sng" dirty="0">
                <a:solidFill>
                  <a:srgbClr val="C00000"/>
                </a:solidFill>
                <a:latin typeface="Calibri" panose="020F0502020204030204" pitchFamily="34" charset="0"/>
              </a:rPr>
              <a:t>4</a:t>
            </a:r>
            <a:r>
              <a:rPr lang="en-US" altLang="en-US" sz="1050" b="1" dirty="0">
                <a:solidFill>
                  <a:srgbClr val="C00000"/>
                </a:solidFill>
                <a:latin typeface="Calibri" panose="020F0502020204030204" pitchFamily="34" charset="0"/>
              </a:rPr>
              <a:t> lines is the length of Nestle BOTTLED WATER product line.</a:t>
            </a:r>
          </a:p>
          <a:p>
            <a:pPr marL="342900" lvl="1" defTabSz="685800">
              <a:buClr>
                <a:srgbClr val="2A1A00"/>
              </a:buClr>
              <a:defRPr/>
            </a:pPr>
            <a:endParaRPr lang="en-US" altLang="en-US" sz="1200" dirty="0">
              <a:solidFill>
                <a:prstClr val="black"/>
              </a:solidFill>
              <a:latin typeface="Gill Sans MT" panose="020B0502020104020203"/>
            </a:endParaRPr>
          </a:p>
          <a:p>
            <a:pPr marL="171442" indent="-342884" algn="l" defTabSz="685800">
              <a:spcBef>
                <a:spcPts val="525"/>
              </a:spcBef>
              <a:buClr>
                <a:srgbClr val="2A1A00"/>
              </a:buClr>
              <a:buFont typeface="Arial" panose="020B0604020202020204" pitchFamily="34" charset="0"/>
              <a:buChar char="•"/>
              <a:defRPr/>
            </a:pPr>
            <a:r>
              <a:rPr lang="en-US" altLang="en-US" sz="1200" dirty="0"/>
              <a:t>Product line </a:t>
            </a:r>
            <a:r>
              <a:rPr lang="en-US" sz="1200" u="sng" dirty="0"/>
              <a:t>DEPTH </a:t>
            </a:r>
            <a:r>
              <a:rPr lang="en-US" altLang="en-US" sz="1200" b="0" dirty="0">
                <a:solidFill>
                  <a:prstClr val="black"/>
                </a:solidFill>
                <a:latin typeface="Gill Sans MT" panose="020B0502020104020203"/>
              </a:rPr>
              <a:t>is </a:t>
            </a:r>
            <a:r>
              <a:rPr lang="en-US" sz="1200" b="0" dirty="0">
                <a:solidFill>
                  <a:prstClr val="black"/>
                </a:solidFill>
                <a:latin typeface="Gill Sans MT" panose="020B0502020104020203"/>
              </a:rPr>
              <a:t>Number of versions each product  line as , flavor, taste, </a:t>
            </a:r>
          </a:p>
          <a:p>
            <a:pPr marL="342900" lvl="1" defTabSz="685800">
              <a:buClr>
                <a:srgbClr val="2A1A00"/>
              </a:buClr>
              <a:defRPr/>
            </a:pPr>
            <a:r>
              <a:rPr lang="en-US" altLang="en-US" sz="1200" dirty="0">
                <a:solidFill>
                  <a:prstClr val="black"/>
                </a:solidFill>
                <a:latin typeface="Gill Sans MT" panose="020B0502020104020203"/>
              </a:rPr>
              <a:t>EX,</a:t>
            </a:r>
            <a:r>
              <a:rPr lang="en-US" sz="1200" dirty="0">
                <a:solidFill>
                  <a:prstClr val="black"/>
                </a:solidFill>
                <a:latin typeface="Calibri" panose="020F0502020204030204"/>
              </a:rPr>
              <a:t> </a:t>
            </a:r>
            <a:r>
              <a:rPr lang="en-US" sz="1200" b="1" u="sng" dirty="0">
                <a:solidFill>
                  <a:srgbClr val="C00000"/>
                </a:solidFill>
                <a:latin typeface="Calibri" panose="020F0502020204030204" pitchFamily="34" charset="0"/>
              </a:rPr>
              <a:t>16 </a:t>
            </a:r>
            <a:r>
              <a:rPr lang="en-US" altLang="en-US" sz="1050" b="1" dirty="0">
                <a:solidFill>
                  <a:srgbClr val="C00000"/>
                </a:solidFill>
                <a:latin typeface="Calibri" panose="020F0502020204030204" pitchFamily="34" charset="0"/>
              </a:rPr>
              <a:t>is the depth </a:t>
            </a:r>
            <a:r>
              <a:rPr lang="en-US" sz="1050" b="1" dirty="0">
                <a:solidFill>
                  <a:srgbClr val="C00000"/>
                </a:solidFill>
                <a:latin typeface="Calibri" panose="020F0502020204030204" pitchFamily="34" charset="0"/>
              </a:rPr>
              <a:t>of a </a:t>
            </a:r>
            <a:r>
              <a:rPr lang="en-US" altLang="en-US" sz="1050" b="1" dirty="0">
                <a:solidFill>
                  <a:srgbClr val="C00000"/>
                </a:solidFill>
                <a:latin typeface="Calibri" panose="020F0502020204030204" pitchFamily="34" charset="0"/>
              </a:rPr>
              <a:t>Nestle BOTTLED WATER product line.</a:t>
            </a:r>
            <a:endParaRPr lang="en-US" sz="1200" dirty="0">
              <a:solidFill>
                <a:prstClr val="black"/>
              </a:solidFill>
              <a:latin typeface="Calibri" panose="020F0502020204030204"/>
            </a:endParaRPr>
          </a:p>
          <a:p>
            <a:pPr marL="171442" indent="-342884" algn="l" defTabSz="685766">
              <a:spcBef>
                <a:spcPts val="525"/>
              </a:spcBef>
              <a:buClr>
                <a:srgbClr val="2A1A00"/>
              </a:buClr>
              <a:buFont typeface="Arial" panose="020B0604020202020204" pitchFamily="34" charset="0"/>
              <a:buChar char="•"/>
              <a:defRPr/>
            </a:pPr>
            <a:endParaRPr lang="en-US" altLang="en-US" sz="1200" dirty="0">
              <a:solidFill>
                <a:prstClr val="black"/>
              </a:solidFill>
              <a:latin typeface="Gill Sans MT" panose="020B0502020104020203"/>
            </a:endParaRPr>
          </a:p>
        </p:txBody>
      </p:sp>
      <p:sp>
        <p:nvSpPr>
          <p:cNvPr id="27" name="TextBox 26">
            <a:extLst>
              <a:ext uri="{FF2B5EF4-FFF2-40B4-BE49-F238E27FC236}">
                <a16:creationId xmlns:a16="http://schemas.microsoft.com/office/drawing/2014/main" id="{FCE865C8-5183-72FF-E374-A981C8E39D8C}"/>
              </a:ext>
            </a:extLst>
          </p:cNvPr>
          <p:cNvSpPr txBox="1"/>
          <p:nvPr/>
        </p:nvSpPr>
        <p:spPr>
          <a:xfrm>
            <a:off x="5790027" y="1341073"/>
            <a:ext cx="4848225"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685766">
              <a:defRPr/>
            </a:pPr>
            <a:r>
              <a:rPr lang="en-US" sz="2100" b="1" dirty="0">
                <a:solidFill>
                  <a:srgbClr val="0070C0"/>
                </a:solidFill>
                <a:latin typeface="Calibri" panose="020F0502020204030204" pitchFamily="34" charset="0"/>
              </a:rPr>
              <a:t>Nestle BOTTLED WATER SBU </a:t>
            </a:r>
            <a:endParaRPr lang="en-US" sz="2100" dirty="0">
              <a:solidFill>
                <a:srgbClr val="0070C0"/>
              </a:solidFill>
              <a:latin typeface="Gill Sans MT" panose="020B0502020104020203"/>
            </a:endParaRPr>
          </a:p>
        </p:txBody>
      </p:sp>
      <p:sp>
        <p:nvSpPr>
          <p:cNvPr id="29" name="Oval 28">
            <a:extLst>
              <a:ext uri="{FF2B5EF4-FFF2-40B4-BE49-F238E27FC236}">
                <a16:creationId xmlns:a16="http://schemas.microsoft.com/office/drawing/2014/main" id="{85E94B4E-1183-4575-76B7-3551EA02F0AF}"/>
              </a:ext>
            </a:extLst>
          </p:cNvPr>
          <p:cNvSpPr/>
          <p:nvPr/>
        </p:nvSpPr>
        <p:spPr>
          <a:xfrm>
            <a:off x="5816044" y="1757806"/>
            <a:ext cx="996530" cy="2242106"/>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2" name="TextBox 1">
            <a:extLst>
              <a:ext uri="{FF2B5EF4-FFF2-40B4-BE49-F238E27FC236}">
                <a16:creationId xmlns:a16="http://schemas.microsoft.com/office/drawing/2014/main" id="{23B0B241-39DE-CBFC-BADB-EB9134230D32}"/>
              </a:ext>
            </a:extLst>
          </p:cNvPr>
          <p:cNvSpPr txBox="1"/>
          <p:nvPr/>
        </p:nvSpPr>
        <p:spPr>
          <a:xfrm>
            <a:off x="1524002" y="1133324"/>
            <a:ext cx="494414"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685766">
              <a:defRPr/>
            </a:pPr>
            <a:r>
              <a:rPr lang="en-SA" sz="2100" dirty="0">
                <a:solidFill>
                  <a:prstClr val="white"/>
                </a:solidFill>
                <a:latin typeface="Gill Sans MT" panose="020B0502020104020203"/>
              </a:rPr>
              <a:t>5</a:t>
            </a:r>
          </a:p>
        </p:txBody>
      </p:sp>
      <p:sp>
        <p:nvSpPr>
          <p:cNvPr id="3" name="TextBox 2">
            <a:extLst>
              <a:ext uri="{FF2B5EF4-FFF2-40B4-BE49-F238E27FC236}">
                <a16:creationId xmlns:a16="http://schemas.microsoft.com/office/drawing/2014/main" id="{23844ADE-83D1-1E3A-0CDC-7EACFE2CF862}"/>
              </a:ext>
            </a:extLst>
          </p:cNvPr>
          <p:cNvSpPr txBox="1"/>
          <p:nvPr/>
        </p:nvSpPr>
        <p:spPr>
          <a:xfrm>
            <a:off x="1705889" y="1691012"/>
            <a:ext cx="554712"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2</a:t>
            </a:r>
          </a:p>
        </p:txBody>
      </p:sp>
      <p:sp>
        <p:nvSpPr>
          <p:cNvPr id="4" name="Title 1">
            <a:extLst>
              <a:ext uri="{FF2B5EF4-FFF2-40B4-BE49-F238E27FC236}">
                <a16:creationId xmlns:a16="http://schemas.microsoft.com/office/drawing/2014/main" id="{F6AD3A66-1F2E-0FCD-5697-8CA64AD2F37A}"/>
              </a:ext>
            </a:extLst>
          </p:cNvPr>
          <p:cNvSpPr>
            <a:spLocks noGrp="1"/>
          </p:cNvSpPr>
          <p:nvPr>
            <p:ph type="title" idx="4294967295"/>
          </p:nvPr>
        </p:nvSpPr>
        <p:spPr>
          <a:xfrm>
            <a:off x="2324776" y="1709477"/>
            <a:ext cx="2986748"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line decisions</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30361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336"/>
                                        </p:tgtEl>
                                        <p:attrNameLst>
                                          <p:attrName>style.visibility</p:attrName>
                                        </p:attrNameLst>
                                      </p:cBhvr>
                                      <p:to>
                                        <p:strVal val="visible"/>
                                      </p:to>
                                    </p:set>
                                    <p:anim calcmode="lin" valueType="num">
                                      <p:cBhvr additive="base">
                                        <p:cTn id="39" dur="500" fill="hold"/>
                                        <p:tgtEl>
                                          <p:spTgt spid="13336"/>
                                        </p:tgtEl>
                                        <p:attrNameLst>
                                          <p:attrName>ppt_x</p:attrName>
                                        </p:attrNameLst>
                                      </p:cBhvr>
                                      <p:tavLst>
                                        <p:tav tm="0">
                                          <p:val>
                                            <p:strVal val="#ppt_x"/>
                                          </p:val>
                                        </p:tav>
                                        <p:tav tm="100000">
                                          <p:val>
                                            <p:strVal val="#ppt_x"/>
                                          </p:val>
                                        </p:tav>
                                      </p:tavLst>
                                    </p:anim>
                                    <p:anim calcmode="lin" valueType="num">
                                      <p:cBhvr additive="base">
                                        <p:cTn id="40"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A7D152-D9B4-A8C4-2A60-102B3FA0A333}"/>
              </a:ext>
            </a:extLst>
          </p:cNvPr>
          <p:cNvSpPr txBox="1"/>
          <p:nvPr/>
        </p:nvSpPr>
        <p:spPr>
          <a:xfrm>
            <a:off x="1693610" y="2078925"/>
            <a:ext cx="3867151" cy="248029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lnSpc>
                <a:spcPct val="150000"/>
              </a:lnSpc>
              <a:defRPr/>
            </a:pPr>
            <a:r>
              <a:rPr lang="en-US" altLang="en-US" sz="1500" b="1" dirty="0">
                <a:solidFill>
                  <a:srgbClr val="000000"/>
                </a:solidFill>
                <a:latin typeface="Calibri" panose="020F0502020204030204" pitchFamily="34" charset="0"/>
                <a:cs typeface="Calibri" panose="020F0502020204030204" pitchFamily="34" charset="0"/>
              </a:rPr>
              <a:t>product line decisions are two </a:t>
            </a:r>
          </a:p>
          <a:p>
            <a:pPr marL="342884" indent="-342884" defTabSz="685766">
              <a:lnSpc>
                <a:spcPct val="150000"/>
              </a:lnSpc>
              <a:buFont typeface="+mj-lt"/>
              <a:buAutoNum type="arabicPeriod"/>
              <a:defRPr/>
            </a:pPr>
            <a:r>
              <a:rPr lang="en-US" altLang="en-US" sz="1500" b="1" dirty="0">
                <a:solidFill>
                  <a:srgbClr val="C00000"/>
                </a:solidFill>
                <a:latin typeface="Calibri" panose="020F0502020204030204" pitchFamily="34" charset="0"/>
                <a:cs typeface="Calibri" panose="020F0502020204030204" pitchFamily="34" charset="0"/>
              </a:rPr>
              <a:t>Product line filling </a:t>
            </a:r>
            <a:r>
              <a:rPr lang="en-US" altLang="en-US" sz="1500" dirty="0">
                <a:solidFill>
                  <a:srgbClr val="0070C0"/>
                </a:solidFill>
                <a:latin typeface="Calibri" panose="020F0502020204030204" pitchFamily="34" charset="0"/>
                <a:cs typeface="Calibri" panose="020F0502020204030204" pitchFamily="34" charset="0"/>
              </a:rPr>
              <a:t>adding more items within the present range of the line</a:t>
            </a:r>
          </a:p>
          <a:p>
            <a:pPr marL="342884" indent="-342884" defTabSz="685766">
              <a:lnSpc>
                <a:spcPct val="150000"/>
              </a:lnSpc>
              <a:buFont typeface="+mj-lt"/>
              <a:buAutoNum type="arabicPeriod"/>
              <a:defRPr/>
            </a:pPr>
            <a:r>
              <a:rPr lang="en-US" altLang="en-US" sz="1500" b="1" dirty="0">
                <a:solidFill>
                  <a:srgbClr val="C00000"/>
                </a:solidFill>
                <a:latin typeface="Calibri" panose="020F0502020204030204" pitchFamily="34" charset="0"/>
                <a:cs typeface="Calibri" panose="020F0502020204030204" pitchFamily="34" charset="0"/>
              </a:rPr>
              <a:t>Product line stretching </a:t>
            </a:r>
            <a:r>
              <a:rPr lang="en-US" altLang="en-US" sz="1500" dirty="0">
                <a:solidFill>
                  <a:srgbClr val="0070C0"/>
                </a:solidFill>
                <a:latin typeface="Calibri" panose="020F0502020204030204" pitchFamily="34" charset="0"/>
                <a:cs typeface="Calibri" panose="020F0502020204030204" pitchFamily="34" charset="0"/>
              </a:rPr>
              <a:t>company lengthens its product line beyond its current range The company can stretch its line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downward</a:t>
            </a:r>
            <a:r>
              <a:rPr lang="en-US" altLang="en-US" sz="1500" dirty="0">
                <a:solidFill>
                  <a:srgbClr val="0070C0"/>
                </a:solidFill>
                <a:latin typeface="Calibri" panose="020F0502020204030204" pitchFamily="34" charset="0"/>
                <a:cs typeface="Calibri" panose="020F0502020204030204" pitchFamily="34" charset="0"/>
              </a:rPr>
              <a:t>,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upward</a:t>
            </a:r>
            <a:r>
              <a:rPr lang="en-US" altLang="en-US" sz="1500" dirty="0">
                <a:solidFill>
                  <a:srgbClr val="0070C0"/>
                </a:solidFill>
                <a:latin typeface="Calibri" panose="020F0502020204030204" pitchFamily="34" charset="0"/>
                <a:cs typeface="Calibri" panose="020F0502020204030204" pitchFamily="34" charset="0"/>
              </a:rPr>
              <a:t>, or </a:t>
            </a:r>
            <a:r>
              <a:rPr lang="en-US" altLang="en-US" sz="1500" b="1" dirty="0">
                <a:solidFill>
                  <a:srgbClr val="0070C0"/>
                </a:solidFill>
                <a:highlight>
                  <a:srgbClr val="FFFF00"/>
                </a:highlight>
                <a:latin typeface="Calibri" panose="020F0502020204030204" pitchFamily="34" charset="0"/>
                <a:cs typeface="Calibri" panose="020F0502020204030204" pitchFamily="34" charset="0"/>
              </a:rPr>
              <a:t>both ways</a:t>
            </a:r>
            <a:r>
              <a:rPr lang="en-US" altLang="en-US" sz="1500" dirty="0">
                <a:solidFill>
                  <a:srgbClr val="0070C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8927E587-3FD6-58FC-1C0B-EDB6F7B1FAB8}"/>
              </a:ext>
            </a:extLst>
          </p:cNvPr>
          <p:cNvSpPr txBox="1"/>
          <p:nvPr/>
        </p:nvSpPr>
        <p:spPr>
          <a:xfrm>
            <a:off x="1990345" y="1637024"/>
            <a:ext cx="702593"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2</a:t>
            </a:r>
          </a:p>
        </p:txBody>
      </p:sp>
      <p:grpSp>
        <p:nvGrpSpPr>
          <p:cNvPr id="5" name="Group 4">
            <a:extLst>
              <a:ext uri="{FF2B5EF4-FFF2-40B4-BE49-F238E27FC236}">
                <a16:creationId xmlns:a16="http://schemas.microsoft.com/office/drawing/2014/main" id="{65663698-16FD-83F2-0D28-E477EB2BAF73}"/>
              </a:ext>
            </a:extLst>
          </p:cNvPr>
          <p:cNvGrpSpPr/>
          <p:nvPr/>
        </p:nvGrpSpPr>
        <p:grpSpPr>
          <a:xfrm>
            <a:off x="5778910" y="2041218"/>
            <a:ext cx="4889090" cy="2532627"/>
            <a:chOff x="609600" y="5183885"/>
            <a:chExt cx="5222123" cy="1611153"/>
          </a:xfrm>
        </p:grpSpPr>
        <p:pic>
          <p:nvPicPr>
            <p:cNvPr id="8194" name="Picture 2">
              <a:extLst>
                <a:ext uri="{FF2B5EF4-FFF2-40B4-BE49-F238E27FC236}">
                  <a16:creationId xmlns:a16="http://schemas.microsoft.com/office/drawing/2014/main" id="{D94A6FFA-5DAA-FB07-969B-B76B8F573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46847"/>
              <a:ext cx="1485231" cy="1485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340BD0-B150-C863-869F-24F7A40229A3}"/>
                </a:ext>
              </a:extLst>
            </p:cNvPr>
            <p:cNvPicPr>
              <a:picLocks noChangeAspect="1"/>
            </p:cNvPicPr>
            <p:nvPr/>
          </p:nvPicPr>
          <p:blipFill>
            <a:blip r:embed="rId4"/>
            <a:stretch>
              <a:fillRect/>
            </a:stretch>
          </p:blipFill>
          <p:spPr>
            <a:xfrm>
              <a:off x="2244222" y="5183885"/>
              <a:ext cx="3587501" cy="1611153"/>
            </a:xfrm>
            <a:prstGeom prst="rect">
              <a:avLst/>
            </a:prstGeom>
          </p:spPr>
        </p:pic>
      </p:grpSp>
      <p:sp>
        <p:nvSpPr>
          <p:cNvPr id="2" name="Title 1">
            <a:extLst>
              <a:ext uri="{FF2B5EF4-FFF2-40B4-BE49-F238E27FC236}">
                <a16:creationId xmlns:a16="http://schemas.microsoft.com/office/drawing/2014/main" id="{4375087F-6236-6014-6CDD-FB3F32F7337A}"/>
              </a:ext>
            </a:extLst>
          </p:cNvPr>
          <p:cNvSpPr>
            <a:spLocks noGrp="1"/>
          </p:cNvSpPr>
          <p:nvPr>
            <p:ph type="title" idx="4294967295"/>
          </p:nvPr>
        </p:nvSpPr>
        <p:spPr>
          <a:xfrm>
            <a:off x="2692937" y="1658811"/>
            <a:ext cx="4228320"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line decisions </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9382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3A4AFF-D0A9-A245-55D7-6FB47F28EF8E}"/>
              </a:ext>
            </a:extLst>
          </p:cNvPr>
          <p:cNvSpPr/>
          <p:nvPr/>
        </p:nvSpPr>
        <p:spPr>
          <a:xfrm>
            <a:off x="1578644" y="2724208"/>
            <a:ext cx="4307441" cy="22451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BMW founded in 1917 Built engines for military aircraft.</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Over the years, </a:t>
            </a:r>
            <a:r>
              <a:rPr lang="en-US" altLang="en-US" sz="1050" dirty="0">
                <a:solidFill>
                  <a:srgbClr val="0070C0"/>
                </a:solidFill>
                <a:latin typeface="Gill Sans MT" panose="020B0502020104020203"/>
              </a:rPr>
              <a:t>Through skillful line stretching and filling, </a:t>
            </a:r>
            <a:r>
              <a:rPr lang="en-US" altLang="en-US" sz="1050" dirty="0">
                <a:solidFill>
                  <a:srgbClr val="000000"/>
                </a:solidFill>
                <a:latin typeface="Gill Sans MT" panose="020B0502020104020203"/>
              </a:rPr>
              <a:t>BMW Group has transformed itself from a single-brand, five-model automaker into a powerhouse with </a:t>
            </a:r>
            <a:r>
              <a:rPr lang="en-US" altLang="en-US" sz="1050" dirty="0">
                <a:solidFill>
                  <a:srgbClr val="C00000"/>
                </a:solidFill>
                <a:latin typeface="Gill Sans MT" panose="020B0502020104020203"/>
              </a:rPr>
              <a:t>three brands</a:t>
            </a:r>
            <a:r>
              <a:rPr lang="en-US" altLang="en-US" sz="1050" dirty="0">
                <a:solidFill>
                  <a:srgbClr val="000000"/>
                </a:solidFill>
                <a:latin typeface="Gill Sans MT" panose="020B0502020104020203"/>
              </a:rPr>
              <a:t>, </a:t>
            </a:r>
            <a:r>
              <a:rPr lang="en-US" altLang="en-US" sz="1050" dirty="0">
                <a:solidFill>
                  <a:srgbClr val="C00000"/>
                </a:solidFill>
                <a:latin typeface="Gill Sans MT" panose="020B0502020104020203"/>
              </a:rPr>
              <a:t>14 “Series</a:t>
            </a:r>
            <a:r>
              <a:rPr lang="en-US" altLang="en-US" sz="1050" dirty="0">
                <a:solidFill>
                  <a:srgbClr val="000000"/>
                </a:solidFill>
                <a:latin typeface="Gill Sans MT" panose="020B0502020104020203"/>
              </a:rPr>
              <a:t>,” and </a:t>
            </a:r>
            <a:r>
              <a:rPr lang="en-US" altLang="en-US" sz="1050" dirty="0">
                <a:solidFill>
                  <a:srgbClr val="C00000"/>
                </a:solidFill>
                <a:latin typeface="Gill Sans MT" panose="020B0502020104020203"/>
              </a:rPr>
              <a:t>dozens</a:t>
            </a:r>
            <a:r>
              <a:rPr lang="en-US" altLang="en-US" sz="1050" dirty="0">
                <a:solidFill>
                  <a:srgbClr val="000000"/>
                </a:solidFill>
                <a:latin typeface="Gill Sans MT" panose="020B0502020104020203"/>
              </a:rPr>
              <a:t> of distinct models. </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The company has expanded </a:t>
            </a:r>
            <a:r>
              <a:rPr lang="en-US" altLang="en-US" sz="1050" dirty="0">
                <a:solidFill>
                  <a:srgbClr val="0432FF"/>
                </a:solidFill>
                <a:latin typeface="Gill Sans MT" panose="020B0502020104020203"/>
              </a:rPr>
              <a:t>downward</a:t>
            </a:r>
            <a:r>
              <a:rPr lang="en-US" altLang="en-US" sz="1050" dirty="0">
                <a:solidFill>
                  <a:srgbClr val="000000"/>
                </a:solidFill>
                <a:latin typeface="Gill Sans MT" panose="020B0502020104020203"/>
              </a:rPr>
              <a:t> with its </a:t>
            </a:r>
            <a:r>
              <a:rPr lang="en-US" altLang="en-US" sz="1050" dirty="0">
                <a:solidFill>
                  <a:srgbClr val="0432FF"/>
                </a:solidFill>
                <a:latin typeface="Gill Sans MT" panose="020B0502020104020203"/>
              </a:rPr>
              <a:t>MINI Cooper </a:t>
            </a:r>
            <a:r>
              <a:rPr lang="en-US" altLang="en-US" sz="1050" dirty="0">
                <a:solidFill>
                  <a:srgbClr val="000000"/>
                </a:solidFill>
                <a:latin typeface="Gill Sans MT" panose="020B0502020104020203"/>
              </a:rPr>
              <a:t>line and </a:t>
            </a:r>
            <a:r>
              <a:rPr lang="en-US" altLang="en-US" sz="1050" dirty="0">
                <a:solidFill>
                  <a:srgbClr val="0432FF"/>
                </a:solidFill>
                <a:latin typeface="Gill Sans MT" panose="020B0502020104020203"/>
              </a:rPr>
              <a:t>upward</a:t>
            </a:r>
            <a:r>
              <a:rPr lang="en-US" altLang="en-US" sz="1050" dirty="0">
                <a:solidFill>
                  <a:srgbClr val="000000"/>
                </a:solidFill>
                <a:latin typeface="Gill Sans MT" panose="020B0502020104020203"/>
              </a:rPr>
              <a:t> with </a:t>
            </a:r>
            <a:r>
              <a:rPr lang="en-US" altLang="en-US" sz="1050" dirty="0">
                <a:solidFill>
                  <a:srgbClr val="0432FF"/>
                </a:solidFill>
                <a:latin typeface="Gill Sans MT" panose="020B0502020104020203"/>
              </a:rPr>
              <a:t>Rolls-Royce. </a:t>
            </a:r>
          </a:p>
          <a:p>
            <a:pPr marL="257162" indent="-257162" defTabSz="685766">
              <a:lnSpc>
                <a:spcPct val="150000"/>
              </a:lnSpc>
              <a:buFont typeface="Wingdings" pitchFamily="2" charset="2"/>
              <a:buChar char="ü"/>
              <a:defRPr/>
            </a:pPr>
            <a:r>
              <a:rPr lang="en-US" altLang="en-US" sz="1050" dirty="0">
                <a:solidFill>
                  <a:srgbClr val="000000"/>
                </a:solidFill>
                <a:latin typeface="Gill Sans MT" panose="020B0502020104020203"/>
              </a:rPr>
              <a:t>BMW now has brands and lines that successfully appeal to the rich, the super-rich, and the hope-to-be-rich.</a:t>
            </a:r>
            <a:endParaRPr lang="en-SA" sz="1050" dirty="0">
              <a:solidFill>
                <a:prstClr val="black"/>
              </a:solidFill>
              <a:latin typeface="Gill Sans MT" panose="020B0502020104020203"/>
            </a:endParaRPr>
          </a:p>
        </p:txBody>
      </p:sp>
      <p:sp>
        <p:nvSpPr>
          <p:cNvPr id="8" name="Title 1">
            <a:extLst>
              <a:ext uri="{FF2B5EF4-FFF2-40B4-BE49-F238E27FC236}">
                <a16:creationId xmlns:a16="http://schemas.microsoft.com/office/drawing/2014/main" id="{8E94125A-AA8A-A8B0-7128-E5020446EFF2}"/>
              </a:ext>
            </a:extLst>
          </p:cNvPr>
          <p:cNvSpPr txBox="1">
            <a:spLocks/>
          </p:cNvSpPr>
          <p:nvPr/>
        </p:nvSpPr>
        <p:spPr>
          <a:xfrm>
            <a:off x="2173707" y="1694053"/>
            <a:ext cx="3657735" cy="8079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766">
              <a:defRPr/>
            </a:pPr>
            <a:r>
              <a:rPr lang="en-US" sz="2400" dirty="0"/>
              <a:t>BMW -Product line decisions</a:t>
            </a:r>
          </a:p>
        </p:txBody>
      </p:sp>
      <p:sp>
        <p:nvSpPr>
          <p:cNvPr id="4" name="TextBox 3">
            <a:extLst>
              <a:ext uri="{FF2B5EF4-FFF2-40B4-BE49-F238E27FC236}">
                <a16:creationId xmlns:a16="http://schemas.microsoft.com/office/drawing/2014/main" id="{FFE1D876-876A-1170-70FA-0E9503C4C6F2}"/>
              </a:ext>
            </a:extLst>
          </p:cNvPr>
          <p:cNvSpPr txBox="1"/>
          <p:nvPr/>
        </p:nvSpPr>
        <p:spPr>
          <a:xfrm>
            <a:off x="1524000" y="2045098"/>
            <a:ext cx="649706" cy="346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1800" dirty="0"/>
              <a:t>2</a:t>
            </a:r>
          </a:p>
        </p:txBody>
      </p:sp>
      <p:pic>
        <p:nvPicPr>
          <p:cNvPr id="3" name="Picture 2">
            <a:extLst>
              <a:ext uri="{FF2B5EF4-FFF2-40B4-BE49-F238E27FC236}">
                <a16:creationId xmlns:a16="http://schemas.microsoft.com/office/drawing/2014/main" id="{719593CC-9EA4-447E-1018-F3984E0FA804}"/>
              </a:ext>
            </a:extLst>
          </p:cNvPr>
          <p:cNvPicPr>
            <a:picLocks noChangeAspect="1"/>
          </p:cNvPicPr>
          <p:nvPr/>
        </p:nvPicPr>
        <p:blipFill rotWithShape="1">
          <a:blip r:embed="rId3"/>
          <a:srcRect l="14254" b="2412"/>
          <a:stretch/>
        </p:blipFill>
        <p:spPr>
          <a:xfrm>
            <a:off x="6238420" y="2004777"/>
            <a:ext cx="3993355" cy="2611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14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926E37D-0CD4-3F6B-9604-2EC26F9C06E5}"/>
              </a:ext>
            </a:extLst>
          </p:cNvPr>
          <p:cNvSpPr>
            <a:spLocks noGrp="1"/>
          </p:cNvSpPr>
          <p:nvPr>
            <p:ph idx="4294967295"/>
          </p:nvPr>
        </p:nvSpPr>
        <p:spPr>
          <a:xfrm>
            <a:off x="1588764" y="2529710"/>
            <a:ext cx="3942160" cy="2707408"/>
          </a:xfr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1050" b="1" dirty="0">
                <a:solidFill>
                  <a:srgbClr val="0070C0"/>
                </a:solidFill>
              </a:rPr>
              <a:t>Width; </a:t>
            </a:r>
            <a:r>
              <a:rPr lang="en-US" sz="1050" dirty="0">
                <a:solidFill>
                  <a:srgbClr val="0070C0"/>
                </a:solidFill>
              </a:rPr>
              <a:t>Number of different product lines</a:t>
            </a:r>
          </a:p>
          <a:p>
            <a:pPr>
              <a:lnSpc>
                <a:spcPct val="150000"/>
              </a:lnSpc>
            </a:pPr>
            <a:r>
              <a:rPr lang="en-US" sz="1050" b="1" dirty="0">
                <a:solidFill>
                  <a:srgbClr val="0070C0"/>
                </a:solidFill>
              </a:rPr>
              <a:t>Length; </a:t>
            </a:r>
            <a:r>
              <a:rPr lang="en-US" sz="1050" dirty="0">
                <a:solidFill>
                  <a:srgbClr val="0070C0"/>
                </a:solidFill>
              </a:rPr>
              <a:t>Total number of items a in the  product lines</a:t>
            </a:r>
          </a:p>
          <a:p>
            <a:pPr>
              <a:lnSpc>
                <a:spcPct val="150000"/>
              </a:lnSpc>
            </a:pPr>
            <a:r>
              <a:rPr lang="en-US" sz="1050" b="1" dirty="0">
                <a:solidFill>
                  <a:srgbClr val="0070C0"/>
                </a:solidFill>
              </a:rPr>
              <a:t>Depth; </a:t>
            </a:r>
            <a:r>
              <a:rPr lang="en-US" sz="1050" dirty="0">
                <a:solidFill>
                  <a:srgbClr val="0070C0"/>
                </a:solidFill>
              </a:rPr>
              <a:t>Number of versions each product  line as , flavor, taste, etc. </a:t>
            </a:r>
          </a:p>
          <a:p>
            <a:pPr>
              <a:lnSpc>
                <a:spcPct val="150000"/>
              </a:lnSpc>
            </a:pPr>
            <a:r>
              <a:rPr lang="en-US" sz="1050" b="1" dirty="0">
                <a:solidFill>
                  <a:srgbClr val="0070C0"/>
                </a:solidFill>
              </a:rPr>
              <a:t>Consistency </a:t>
            </a:r>
            <a:r>
              <a:rPr lang="en-US" sz="1050" dirty="0">
                <a:solidFill>
                  <a:srgbClr val="0070C0"/>
                </a:solidFill>
              </a:rPr>
              <a:t>how closely the product lines are related from end user. perspectives, production requirements, and distribution channels, </a:t>
            </a:r>
          </a:p>
          <a:p>
            <a:pPr marL="0" indent="0">
              <a:lnSpc>
                <a:spcPct val="150000"/>
              </a:lnSpc>
              <a:buNone/>
            </a:pPr>
            <a:r>
              <a:rPr lang="en-US" sz="1050" b="1" dirty="0">
                <a:solidFill>
                  <a:srgbClr val="0070C0"/>
                </a:solidFill>
              </a:rPr>
              <a:t>Nestle’s</a:t>
            </a:r>
            <a:r>
              <a:rPr lang="en-US" sz="788" b="1" dirty="0">
                <a:solidFill>
                  <a:srgbClr val="0070C0"/>
                </a:solidFill>
              </a:rPr>
              <a:t> most </a:t>
            </a:r>
            <a:r>
              <a:rPr lang="en-US" sz="788" dirty="0">
                <a:solidFill>
                  <a:srgbClr val="0070C0"/>
                </a:solidFill>
              </a:rPr>
              <a:t>product lines are consistent as they are consumer goods that go through the same distribution channels. </a:t>
            </a:r>
            <a:endParaRPr lang="en-US" sz="1050" dirty="0">
              <a:solidFill>
                <a:srgbClr val="0070C0"/>
              </a:solidFill>
            </a:endParaRPr>
          </a:p>
        </p:txBody>
      </p:sp>
      <p:sp>
        <p:nvSpPr>
          <p:cNvPr id="2" name="Title 1">
            <a:extLst>
              <a:ext uri="{FF2B5EF4-FFF2-40B4-BE49-F238E27FC236}">
                <a16:creationId xmlns:a16="http://schemas.microsoft.com/office/drawing/2014/main" id="{E4624D4A-A7BF-61E2-2904-A84FD3537709}"/>
              </a:ext>
            </a:extLst>
          </p:cNvPr>
          <p:cNvSpPr>
            <a:spLocks noGrp="1"/>
          </p:cNvSpPr>
          <p:nvPr>
            <p:ph type="title" idx="4294967295"/>
          </p:nvPr>
        </p:nvSpPr>
        <p:spPr>
          <a:xfrm>
            <a:off x="2186480" y="1947010"/>
            <a:ext cx="3269861"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Mix decisions </a:t>
            </a:r>
            <a:endParaRPr lang="en-IN" sz="2400" dirty="0">
              <a:solidFill>
                <a:srgbClr val="0070C0"/>
              </a:solidFill>
              <a:latin typeface="Gill Sans MT" panose="020B0502020104020203"/>
            </a:endParaRPr>
          </a:p>
        </p:txBody>
      </p:sp>
      <p:pic>
        <p:nvPicPr>
          <p:cNvPr id="19" name="Picture 18">
            <a:extLst>
              <a:ext uri="{FF2B5EF4-FFF2-40B4-BE49-F238E27FC236}">
                <a16:creationId xmlns:a16="http://schemas.microsoft.com/office/drawing/2014/main" id="{DAA6B809-D6B9-A8DF-68F8-78ED081C8458}"/>
              </a:ext>
            </a:extLst>
          </p:cNvPr>
          <p:cNvPicPr>
            <a:picLocks noChangeAspect="1"/>
          </p:cNvPicPr>
          <p:nvPr/>
        </p:nvPicPr>
        <p:blipFill>
          <a:blip r:embed="rId3"/>
          <a:stretch>
            <a:fillRect/>
          </a:stretch>
        </p:blipFill>
        <p:spPr>
          <a:xfrm>
            <a:off x="5456340" y="1285496"/>
            <a:ext cx="5137078" cy="3748032"/>
          </a:xfrm>
          <a:prstGeom prst="rect">
            <a:avLst/>
          </a:prstGeom>
        </p:spPr>
      </p:pic>
      <p:sp>
        <p:nvSpPr>
          <p:cNvPr id="3" name="TextBox 2">
            <a:extLst>
              <a:ext uri="{FF2B5EF4-FFF2-40B4-BE49-F238E27FC236}">
                <a16:creationId xmlns:a16="http://schemas.microsoft.com/office/drawing/2014/main" id="{9964AB44-D693-58AC-D2B8-E64A894FE70F}"/>
              </a:ext>
            </a:extLst>
          </p:cNvPr>
          <p:cNvSpPr txBox="1"/>
          <p:nvPr/>
        </p:nvSpPr>
        <p:spPr>
          <a:xfrm>
            <a:off x="1588764" y="1905622"/>
            <a:ext cx="523132"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3</a:t>
            </a:r>
          </a:p>
        </p:txBody>
      </p:sp>
    </p:spTree>
    <p:extLst>
      <p:ext uri="{BB962C8B-B14F-4D97-AF65-F5344CB8AC3E}">
        <p14:creationId xmlns:p14="http://schemas.microsoft.com/office/powerpoint/2010/main" val="27797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1981200" y="1193906"/>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6">
                    <a:lumMod val="50000"/>
                  </a:schemeClr>
                </a:solidFill>
                <a:latin typeface="Arial"/>
                <a:ea typeface="Arial"/>
                <a:cs typeface="Arial"/>
                <a:sym typeface="Arial"/>
              </a:rPr>
              <a:t>Strategic marketing</a:t>
            </a:r>
            <a:endParaRPr sz="11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6">
                    <a:lumMod val="50000"/>
                  </a:schemeClr>
                </a:solidFill>
                <a:latin typeface="Arial"/>
                <a:ea typeface="Arial"/>
                <a:cs typeface="Arial"/>
                <a:sym typeface="Arial"/>
              </a:rPr>
              <a:t>Lecture # 7</a:t>
            </a:r>
            <a:endParaRPr sz="11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603199" y="2819400"/>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a:solidFill>
                  <a:prstClr val="white"/>
                </a:solidFill>
                <a:latin typeface="Segoe UI Web (Arabic)"/>
              </a:rPr>
              <a:t> 6:15</a:t>
            </a:r>
            <a:r>
              <a:rPr lang="ar-SA" sz="4050">
                <a:solidFill>
                  <a:prstClr val="white"/>
                </a:solidFill>
                <a:latin typeface="Segoe UI Web (Arabic)"/>
              </a:rPr>
              <a:t>مساء </a:t>
            </a:r>
            <a:r>
              <a:rPr lang="ar-SA" sz="4050" dirty="0">
                <a:solidFill>
                  <a:prstClr val="white"/>
                </a:solidFill>
                <a:latin typeface="Segoe UI Web (Arabic)"/>
              </a:rPr>
              <a:t>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C7A62A-5C65-3503-8007-1541D9182B82}"/>
              </a:ext>
            </a:extLst>
          </p:cNvPr>
          <p:cNvSpPr txBox="1"/>
          <p:nvPr/>
        </p:nvSpPr>
        <p:spPr>
          <a:xfrm>
            <a:off x="6606051" y="2292242"/>
            <a:ext cx="3867151" cy="25531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lnSpc>
                <a:spcPct val="150000"/>
              </a:lnSpc>
              <a:defRPr sz="2000" b="1">
                <a:solidFill>
                  <a:srgbClr val="000000"/>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altLang="en-US" sz="1350" dirty="0"/>
              <a:t>company can increase its business in four ways. </a:t>
            </a:r>
          </a:p>
          <a:p>
            <a:pPr marL="342884" indent="-342884" defTabSz="685766">
              <a:buFont typeface="+mj-lt"/>
              <a:buAutoNum type="arabicParenR"/>
              <a:defRPr/>
            </a:pPr>
            <a:r>
              <a:rPr lang="en-US" altLang="en-US" sz="1350" dirty="0">
                <a:solidFill>
                  <a:srgbClr val="C00000"/>
                </a:solidFill>
              </a:rPr>
              <a:t>add new product lines.</a:t>
            </a:r>
          </a:p>
          <a:p>
            <a:pPr marL="342884" indent="-342884" defTabSz="685766">
              <a:buFont typeface="+mj-lt"/>
              <a:buAutoNum type="arabicParenR"/>
              <a:defRPr/>
            </a:pPr>
            <a:r>
              <a:rPr lang="en-US" altLang="en-US" sz="1350" dirty="0">
                <a:solidFill>
                  <a:srgbClr val="C00000"/>
                </a:solidFill>
              </a:rPr>
              <a:t>widening its product mix. </a:t>
            </a:r>
          </a:p>
          <a:p>
            <a:pPr marL="342884" indent="-342884" defTabSz="685766">
              <a:buFont typeface="+mj-lt"/>
              <a:buAutoNum type="arabicParenR"/>
              <a:defRPr/>
            </a:pPr>
            <a:r>
              <a:rPr lang="en-US" altLang="en-US" sz="1350" dirty="0">
                <a:solidFill>
                  <a:srgbClr val="C00000"/>
                </a:solidFill>
              </a:rPr>
              <a:t>lengthen its existing product lines</a:t>
            </a:r>
            <a:r>
              <a:rPr lang="en-US" altLang="en-US" sz="1350" dirty="0">
                <a:solidFill>
                  <a:srgbClr val="0070C0"/>
                </a:solidFill>
              </a:rPr>
              <a:t> to become a more full-line company. It can add more versions of each product and thus deepen its product mix. </a:t>
            </a:r>
          </a:p>
          <a:p>
            <a:pPr marL="342884" indent="-342884" defTabSz="685766">
              <a:buFont typeface="+mj-lt"/>
              <a:buAutoNum type="arabicParenR"/>
              <a:defRPr/>
            </a:pPr>
            <a:r>
              <a:rPr lang="en-US" altLang="en-US" sz="1350" dirty="0">
                <a:solidFill>
                  <a:srgbClr val="C00000"/>
                </a:solidFill>
              </a:rPr>
              <a:t>More product line consistency</a:t>
            </a:r>
            <a:endParaRPr lang="en-SA" sz="1350" dirty="0">
              <a:solidFill>
                <a:srgbClr val="0070C0"/>
              </a:solidFill>
            </a:endParaRPr>
          </a:p>
        </p:txBody>
      </p:sp>
      <p:pic>
        <p:nvPicPr>
          <p:cNvPr id="8196" name="Picture 4" descr="Top 5 Successful Marketing Strategies of Colgate">
            <a:extLst>
              <a:ext uri="{FF2B5EF4-FFF2-40B4-BE49-F238E27FC236}">
                <a16:creationId xmlns:a16="http://schemas.microsoft.com/office/drawing/2014/main" id="{807C07C2-C535-CE89-EB06-B70C1A34C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r="5840" b="16920"/>
          <a:stretch/>
        </p:blipFill>
        <p:spPr bwMode="auto">
          <a:xfrm>
            <a:off x="1883644" y="2199527"/>
            <a:ext cx="4448333" cy="26071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1AEC9B-3718-83F8-0659-B3C6C6AA9E4D}"/>
              </a:ext>
            </a:extLst>
          </p:cNvPr>
          <p:cNvSpPr txBox="1"/>
          <p:nvPr/>
        </p:nvSpPr>
        <p:spPr>
          <a:xfrm>
            <a:off x="1624669" y="1658916"/>
            <a:ext cx="793679" cy="392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685766">
              <a:defRPr/>
            </a:pPr>
            <a:r>
              <a:rPr lang="en-SA" sz="2100" dirty="0"/>
              <a:t>.3</a:t>
            </a:r>
          </a:p>
        </p:txBody>
      </p:sp>
      <p:sp>
        <p:nvSpPr>
          <p:cNvPr id="6" name="Title 1">
            <a:extLst>
              <a:ext uri="{FF2B5EF4-FFF2-40B4-BE49-F238E27FC236}">
                <a16:creationId xmlns:a16="http://schemas.microsoft.com/office/drawing/2014/main" id="{364D875D-B7B7-502C-C911-64F4683E2878}"/>
              </a:ext>
            </a:extLst>
          </p:cNvPr>
          <p:cNvSpPr>
            <a:spLocks noGrp="1"/>
          </p:cNvSpPr>
          <p:nvPr>
            <p:ph type="title" idx="4294967295"/>
          </p:nvPr>
        </p:nvSpPr>
        <p:spPr>
          <a:xfrm>
            <a:off x="2492929" y="1631216"/>
            <a:ext cx="6172200" cy="401648"/>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2400" dirty="0">
                <a:solidFill>
                  <a:srgbClr val="0070C0"/>
                </a:solidFill>
                <a:latin typeface="Gill Sans MT" panose="020B0502020104020203"/>
              </a:rPr>
              <a:t>Product Mix decisions </a:t>
            </a:r>
            <a:endParaRPr lang="en-IN" sz="2400" dirty="0">
              <a:solidFill>
                <a:srgbClr val="0070C0"/>
              </a:solidFill>
              <a:latin typeface="Gill Sans MT" panose="020B0502020104020203"/>
            </a:endParaRPr>
          </a:p>
        </p:txBody>
      </p:sp>
    </p:spTree>
    <p:extLst>
      <p:ext uri="{BB962C8B-B14F-4D97-AF65-F5344CB8AC3E}">
        <p14:creationId xmlns:p14="http://schemas.microsoft.com/office/powerpoint/2010/main" val="10967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7167" y="1837549"/>
            <a:ext cx="3020036" cy="276999"/>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p>
            <a:pPr>
              <a:spcBef>
                <a:spcPts val="0"/>
              </a:spcBef>
            </a:pPr>
            <a:r>
              <a:rPr lang="en-US" sz="1500" dirty="0">
                <a:solidFill>
                  <a:srgbClr val="0070C0"/>
                </a:solidFill>
                <a:latin typeface="Gill Sans MT" panose="020B0502020104020203"/>
              </a:rPr>
              <a:t>Product Mix decisions examples</a:t>
            </a:r>
          </a:p>
        </p:txBody>
      </p:sp>
      <p:sp>
        <p:nvSpPr>
          <p:cNvPr id="18" name="TextBox 17">
            <a:extLst>
              <a:ext uri="{FF2B5EF4-FFF2-40B4-BE49-F238E27FC236}">
                <a16:creationId xmlns:a16="http://schemas.microsoft.com/office/drawing/2014/main" id="{1FB39D09-815D-B026-905B-83953197F0D9}"/>
              </a:ext>
            </a:extLst>
          </p:cNvPr>
          <p:cNvSpPr txBox="1"/>
          <p:nvPr/>
        </p:nvSpPr>
        <p:spPr>
          <a:xfrm>
            <a:off x="1699905" y="2254666"/>
            <a:ext cx="3599851" cy="3038264"/>
          </a:xfrm>
          <a:prstGeom prst="rect">
            <a:avLst/>
          </a:prstGeom>
          <a:solidFill>
            <a:schemeClr val="bg1"/>
          </a:solidFill>
        </p:spPr>
        <p:txBody>
          <a:bodyPr vert="horz" lIns="68580" tIns="34290" rIns="68580" bIns="34290" rtlCol="0">
            <a:normAutofit fontScale="92500" lnSpcReduction="20000"/>
          </a:bodyPr>
          <a:lstStyle/>
          <a:p>
            <a:pPr indent="-171442" defTabSz="685766">
              <a:lnSpc>
                <a:spcPct val="110000"/>
              </a:lnSpc>
              <a:spcBef>
                <a:spcPts val="525"/>
              </a:spcBef>
              <a:buClr>
                <a:srgbClr val="2A1A00"/>
              </a:buClr>
              <a:defRPr/>
            </a:pPr>
            <a:r>
              <a:rPr lang="en-US" b="1" dirty="0">
                <a:solidFill>
                  <a:prstClr val="black"/>
                </a:solidFill>
                <a:latin typeface="Gill Sans MT" panose="020B0502020104020203"/>
              </a:rPr>
              <a:t>Colgate</a:t>
            </a:r>
            <a:r>
              <a:rPr lang="en-US" dirty="0">
                <a:solidFill>
                  <a:prstClr val="black"/>
                </a:solidFill>
                <a:latin typeface="Gill Sans MT" panose="020B0502020104020203"/>
              </a:rPr>
              <a:t> is a $15.2 billion consumer products company that makes and markets a full product mix consisting of </a:t>
            </a:r>
            <a:r>
              <a:rPr lang="en-US" dirty="0">
                <a:solidFill>
                  <a:srgbClr val="C00000"/>
                </a:solidFill>
                <a:latin typeface="Gill Sans MT" panose="020B0502020104020203"/>
              </a:rPr>
              <a:t>dozens</a:t>
            </a:r>
            <a:r>
              <a:rPr lang="en-US" dirty="0">
                <a:solidFill>
                  <a:prstClr val="black"/>
                </a:solidFill>
                <a:latin typeface="Gill Sans MT" panose="020B0502020104020203"/>
              </a:rPr>
              <a:t> of familiar</a:t>
            </a:r>
            <a:r>
              <a:rPr lang="en-US" dirty="0">
                <a:solidFill>
                  <a:srgbClr val="C00000"/>
                </a:solidFill>
                <a:latin typeface="Gill Sans MT" panose="020B0502020104020203"/>
              </a:rPr>
              <a:t> lines </a:t>
            </a:r>
            <a:r>
              <a:rPr lang="en-US" dirty="0">
                <a:solidFill>
                  <a:prstClr val="black"/>
                </a:solidFill>
                <a:latin typeface="Gill Sans MT" panose="020B0502020104020203"/>
              </a:rPr>
              <a:t>and</a:t>
            </a:r>
            <a:r>
              <a:rPr lang="en-US" dirty="0">
                <a:solidFill>
                  <a:srgbClr val="C00000"/>
                </a:solidFill>
                <a:latin typeface="Gill Sans MT" panose="020B0502020104020203"/>
              </a:rPr>
              <a:t> brands</a:t>
            </a:r>
            <a:r>
              <a:rPr lang="en-US" dirty="0">
                <a:solidFill>
                  <a:prstClr val="black"/>
                </a:solidFill>
                <a:latin typeface="Gill Sans MT" panose="020B0502020104020203"/>
              </a:rPr>
              <a:t>. Colgate divides its overall product mix into </a:t>
            </a:r>
            <a:r>
              <a:rPr lang="en-US" dirty="0">
                <a:solidFill>
                  <a:srgbClr val="FF0000"/>
                </a:solidFill>
                <a:latin typeface="Gill Sans MT" panose="020B0502020104020203"/>
              </a:rPr>
              <a:t>four</a:t>
            </a:r>
            <a:r>
              <a:rPr lang="en-US" dirty="0">
                <a:solidFill>
                  <a:prstClr val="black"/>
                </a:solidFill>
                <a:latin typeface="Gill Sans MT" panose="020B0502020104020203"/>
              </a:rPr>
              <a:t> major lines and Each product line consists of many items: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O</a:t>
            </a:r>
            <a:r>
              <a:rPr lang="en-US" dirty="0" err="1">
                <a:solidFill>
                  <a:prstClr val="black"/>
                </a:solidFill>
                <a:latin typeface="Gill Sans MT" panose="020B0502020104020203"/>
              </a:rPr>
              <a:t>ral</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P</a:t>
            </a:r>
            <a:r>
              <a:rPr lang="en-US" dirty="0" err="1">
                <a:solidFill>
                  <a:prstClr val="black"/>
                </a:solidFill>
                <a:latin typeface="Gill Sans MT" panose="020B0502020104020203"/>
              </a:rPr>
              <a:t>ersonal</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H</a:t>
            </a:r>
            <a:r>
              <a:rPr lang="en-US" dirty="0" err="1">
                <a:solidFill>
                  <a:prstClr val="black"/>
                </a:solidFill>
                <a:latin typeface="Gill Sans MT" panose="020B0502020104020203"/>
              </a:rPr>
              <a:t>ome</a:t>
            </a:r>
            <a:r>
              <a:rPr lang="en-US" dirty="0">
                <a:solidFill>
                  <a:prstClr val="black"/>
                </a:solidFill>
                <a:latin typeface="Gill Sans MT" panose="020B0502020104020203"/>
              </a:rPr>
              <a:t> care, </a:t>
            </a:r>
          </a:p>
          <a:p>
            <a:pPr marL="171442" indent="-342884" defTabSz="685766">
              <a:lnSpc>
                <a:spcPct val="110000"/>
              </a:lnSpc>
              <a:spcBef>
                <a:spcPts val="525"/>
              </a:spcBef>
              <a:buClr>
                <a:srgbClr val="2A1A00"/>
              </a:buClr>
              <a:buFont typeface="+mj-lt"/>
              <a:buAutoNum type="arabicPeriod"/>
              <a:defRPr/>
            </a:pPr>
            <a:r>
              <a:rPr lang="en-US" dirty="0">
                <a:solidFill>
                  <a:prstClr val="black"/>
                </a:solidFill>
                <a:latin typeface="Gill Sans MT" panose="020B0502020104020203"/>
              </a:rPr>
              <a:t>Pet nutrition.</a:t>
            </a:r>
          </a:p>
        </p:txBody>
      </p:sp>
      <p:pic>
        <p:nvPicPr>
          <p:cNvPr id="19" name="Picture 18">
            <a:extLst>
              <a:ext uri="{FF2B5EF4-FFF2-40B4-BE49-F238E27FC236}">
                <a16:creationId xmlns:a16="http://schemas.microsoft.com/office/drawing/2014/main" id="{8F8CBC0B-30A2-8684-C7EF-9B0FA392F9EA}"/>
              </a:ext>
            </a:extLst>
          </p:cNvPr>
          <p:cNvPicPr>
            <a:picLocks noChangeAspect="1"/>
          </p:cNvPicPr>
          <p:nvPr/>
        </p:nvPicPr>
        <p:blipFill>
          <a:blip r:embed="rId3"/>
          <a:stretch>
            <a:fillRect/>
          </a:stretch>
        </p:blipFill>
        <p:spPr>
          <a:xfrm>
            <a:off x="6216721" y="1354693"/>
            <a:ext cx="4372226" cy="3592190"/>
          </a:xfrm>
          <a:prstGeom prst="rect">
            <a:avLst/>
          </a:prstGeom>
        </p:spPr>
      </p:pic>
      <p:sp>
        <p:nvSpPr>
          <p:cNvPr id="3" name="TextBox 2">
            <a:extLst>
              <a:ext uri="{FF2B5EF4-FFF2-40B4-BE49-F238E27FC236}">
                <a16:creationId xmlns:a16="http://schemas.microsoft.com/office/drawing/2014/main" id="{BC8A9399-A742-C873-3E6B-C716C1552BE0}"/>
              </a:ext>
            </a:extLst>
          </p:cNvPr>
          <p:cNvSpPr txBox="1"/>
          <p:nvPr/>
        </p:nvSpPr>
        <p:spPr>
          <a:xfrm>
            <a:off x="1933743" y="1756758"/>
            <a:ext cx="567813" cy="438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685766">
              <a:defRPr/>
            </a:pPr>
            <a:r>
              <a:rPr lang="en-SA" sz="2400" dirty="0"/>
              <a:t>5.3</a:t>
            </a:r>
          </a:p>
        </p:txBody>
      </p:sp>
    </p:spTree>
    <p:extLst>
      <p:ext uri="{BB962C8B-B14F-4D97-AF65-F5344CB8AC3E}">
        <p14:creationId xmlns:p14="http://schemas.microsoft.com/office/powerpoint/2010/main" val="268388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24000" y="3627835"/>
            <a:ext cx="7634288" cy="1010840"/>
          </a:xfrm>
        </p:spPr>
        <p:txBody>
          <a:bodyPr vert="horz" lIns="68580" tIns="34290" rIns="68580" bIns="34290" rtlCol="0" anchor="b">
            <a:normAutofit/>
          </a:bodyPr>
          <a:lstStyle/>
          <a:p>
            <a:r>
              <a:rPr lang="en-US" sz="6000" dirty="0"/>
              <a:t>Activity 3</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24000" y="4752977"/>
            <a:ext cx="7634288" cy="413147"/>
          </a:xfrm>
        </p:spPr>
        <p:txBody>
          <a:bodyPr vert="horz" lIns="68580" tIns="34290" rIns="68580" bIns="34290" rtlCol="0" anchor="t">
            <a:normAutofit/>
          </a:bodyPr>
          <a:lstStyle/>
          <a:p>
            <a:pPr marL="0" indent="0" algn="ctr">
              <a:buNone/>
            </a:pPr>
            <a:r>
              <a:rPr lang="en-US" sz="2100" dirty="0"/>
              <a:t>Practice on product line decisions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15953" y="1163775"/>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965679" y="1165090"/>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25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0" y="2057400"/>
            <a:ext cx="4674229" cy="38239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1718154" y="5562168"/>
            <a:ext cx="4530246" cy="438582"/>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A</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773652" y="3400754"/>
            <a:ext cx="1900646" cy="438582"/>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6931346" y="2803272"/>
            <a:ext cx="3715940" cy="2758897"/>
          </a:xfr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nSpc>
                <a:spcPct val="150000"/>
              </a:lnSpc>
              <a:buFont typeface="+mj-lt"/>
              <a:buAutoNum type="arabicPeriod"/>
            </a:pPr>
            <a:r>
              <a:rPr lang="en-US" sz="1200" b="1" dirty="0">
                <a:solidFill>
                  <a:schemeClr val="accent5">
                    <a:lumMod val="50000"/>
                  </a:schemeClr>
                </a:solidFill>
              </a:rPr>
              <a:t>Length; </a:t>
            </a:r>
            <a:r>
              <a:rPr lang="en-US" sz="1200" dirty="0">
                <a:solidFill>
                  <a:schemeClr val="accent5">
                    <a:lumMod val="50000"/>
                  </a:schemeClr>
                </a:solidFill>
              </a:rPr>
              <a:t>Total number of items a in the  product lines</a:t>
            </a:r>
          </a:p>
          <a:p>
            <a:pPr marL="342900" indent="-342900">
              <a:lnSpc>
                <a:spcPct val="150000"/>
              </a:lnSpc>
              <a:buFont typeface="+mj-lt"/>
              <a:buAutoNum type="arabicPeriod"/>
            </a:pPr>
            <a:r>
              <a:rPr lang="en-US" sz="1200" b="1" dirty="0">
                <a:solidFill>
                  <a:schemeClr val="accent5">
                    <a:lumMod val="50000"/>
                  </a:schemeClr>
                </a:solidFill>
              </a:rPr>
              <a:t>Width; </a:t>
            </a:r>
            <a:r>
              <a:rPr lang="en-US" sz="1200" dirty="0">
                <a:solidFill>
                  <a:schemeClr val="accent5">
                    <a:lumMod val="50000"/>
                  </a:schemeClr>
                </a:solidFill>
              </a:rPr>
              <a:t>Number of different product lines</a:t>
            </a:r>
          </a:p>
          <a:p>
            <a:pPr marL="342900" indent="-342900">
              <a:lnSpc>
                <a:spcPct val="150000"/>
              </a:lnSpc>
              <a:buFont typeface="+mj-lt"/>
              <a:buAutoNum type="arabicPeriod"/>
            </a:pPr>
            <a:r>
              <a:rPr lang="en-US" sz="1200" b="1" dirty="0">
                <a:solidFill>
                  <a:schemeClr val="accent5">
                    <a:lumMod val="50000"/>
                  </a:schemeClr>
                </a:solidFill>
              </a:rPr>
              <a:t>Consistency </a:t>
            </a:r>
            <a:r>
              <a:rPr lang="en-US" sz="1200" dirty="0">
                <a:solidFill>
                  <a:schemeClr val="accent5">
                    <a:lumMod val="50000"/>
                  </a:schemeClr>
                </a:solidFill>
              </a:rPr>
              <a:t>how closely the product lines are related from end user. perspectives, production requirements, and distribution channels, </a:t>
            </a:r>
          </a:p>
          <a:p>
            <a:pPr marL="342900" indent="-342900">
              <a:lnSpc>
                <a:spcPct val="150000"/>
              </a:lnSpc>
              <a:buFont typeface="+mj-lt"/>
              <a:buAutoNum type="arabicPeriod"/>
            </a:pPr>
            <a:r>
              <a:rPr lang="en-US" sz="1200" b="1" dirty="0">
                <a:solidFill>
                  <a:schemeClr val="accent5">
                    <a:lumMod val="50000"/>
                  </a:schemeClr>
                </a:solidFill>
              </a:rPr>
              <a:t>Depth; </a:t>
            </a:r>
            <a:r>
              <a:rPr lang="en-US" sz="1200" dirty="0">
                <a:solidFill>
                  <a:schemeClr val="accent5">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522" y="3290396"/>
            <a:ext cx="2990850" cy="14205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2069102" y="4131785"/>
            <a:ext cx="1900646" cy="438582"/>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1524000" y="1293593"/>
            <a:ext cx="9144000" cy="567848"/>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68580" tIns="34290" rIns="68580" bIns="3429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685800">
              <a:defRPr/>
            </a:pPr>
            <a:r>
              <a:rPr lang="en-US" altLang="en-US" sz="1800" spc="150" dirty="0">
                <a:solidFill>
                  <a:prstClr val="white"/>
                </a:solidFill>
                <a:latin typeface="Impact" panose="020B0806030902050204"/>
              </a:rPr>
              <a:t>Match numbers and letters with the right  </a:t>
            </a:r>
            <a:r>
              <a:rPr lang="en-US" sz="1800" spc="150" dirty="0">
                <a:solidFill>
                  <a:prstClr val="white"/>
                </a:solidFill>
                <a:latin typeface="Impact" panose="020B0806030902050204"/>
              </a:rPr>
              <a:t>A</a:t>
            </a:r>
            <a:r>
              <a:rPr lang="en-SA" sz="1800" spc="150" dirty="0">
                <a:solidFill>
                  <a:prstClr val="white"/>
                </a:solidFill>
                <a:latin typeface="Impact" panose="020B0806030902050204"/>
              </a:rPr>
              <a:t>nswers</a:t>
            </a:r>
          </a:p>
          <a:p>
            <a:pPr algn="ctr" defTabSz="685800">
              <a:defRPr/>
            </a:pPr>
            <a:r>
              <a:rPr lang="en-SA" sz="1800" spc="150" dirty="0">
                <a:solidFill>
                  <a:prstClr val="white"/>
                </a:solidFill>
                <a:latin typeface="Impact" panose="020B0806030902050204"/>
              </a:rPr>
              <a:t> </a:t>
            </a:r>
            <a:r>
              <a:rPr lang="en-US" altLang="en-US" sz="1800" spc="15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4149214" y="4654960"/>
            <a:ext cx="1098755" cy="102861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SA"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716600" y="4385483"/>
            <a:ext cx="328936" cy="323165"/>
          </a:xfrm>
          <a:prstGeom prst="rect">
            <a:avLst/>
          </a:prstGeom>
          <a:noFill/>
          <a:ln>
            <a:solidFill>
              <a:srgbClr val="0070C0"/>
            </a:solidFill>
          </a:ln>
        </p:spPr>
        <p:txBody>
          <a:bodyPr wrap="none" rtlCol="0">
            <a:spAutoFit/>
          </a:bodyPr>
          <a:lstStyle/>
          <a:p>
            <a:pPr defTabSz="685800">
              <a:defRPr/>
            </a:pPr>
            <a:r>
              <a:rPr lang="en-SA" sz="1500" dirty="0">
                <a:solidFill>
                  <a:srgbClr val="0070C0"/>
                </a:solidFill>
                <a:latin typeface="Gill Sans MT" panose="020B0502020104020203"/>
              </a:rPr>
              <a:t>D</a:t>
            </a:r>
          </a:p>
        </p:txBody>
      </p:sp>
    </p:spTree>
    <p:extLst>
      <p:ext uri="{BB962C8B-B14F-4D97-AF65-F5344CB8AC3E}">
        <p14:creationId xmlns:p14="http://schemas.microsoft.com/office/powerpoint/2010/main" val="6666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3999" y="2088358"/>
            <a:ext cx="5101120" cy="37929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1718154" y="5562168"/>
            <a:ext cx="4976316" cy="438582"/>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A- </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773652" y="3400754"/>
            <a:ext cx="1900646" cy="438582"/>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8090299" y="2088357"/>
            <a:ext cx="2577703" cy="3866828"/>
          </a:xfr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nSpc>
                <a:spcPct val="150000"/>
              </a:lnSpc>
              <a:buFont typeface="+mj-lt"/>
              <a:buAutoNum type="arabicPeriod"/>
            </a:pPr>
            <a:r>
              <a:rPr lang="en-US" sz="1200" b="1" dirty="0">
                <a:solidFill>
                  <a:schemeClr val="accent5">
                    <a:lumMod val="50000"/>
                  </a:schemeClr>
                </a:solidFill>
              </a:rPr>
              <a:t>Length; </a:t>
            </a:r>
            <a:r>
              <a:rPr lang="en-US" sz="1200" dirty="0">
                <a:solidFill>
                  <a:schemeClr val="accent5">
                    <a:lumMod val="50000"/>
                  </a:schemeClr>
                </a:solidFill>
              </a:rPr>
              <a:t>Total number of items a in the  product lines</a:t>
            </a:r>
          </a:p>
          <a:p>
            <a:pPr marL="342900" indent="-342900">
              <a:lnSpc>
                <a:spcPct val="150000"/>
              </a:lnSpc>
              <a:buFont typeface="+mj-lt"/>
              <a:buAutoNum type="arabicPeriod"/>
            </a:pPr>
            <a:r>
              <a:rPr lang="en-US" sz="1200" b="1" dirty="0">
                <a:solidFill>
                  <a:schemeClr val="accent5">
                    <a:lumMod val="50000"/>
                  </a:schemeClr>
                </a:solidFill>
              </a:rPr>
              <a:t>Width; </a:t>
            </a:r>
            <a:r>
              <a:rPr lang="en-US" sz="1200" dirty="0">
                <a:solidFill>
                  <a:schemeClr val="accent5">
                    <a:lumMod val="50000"/>
                  </a:schemeClr>
                </a:solidFill>
              </a:rPr>
              <a:t>Number of different product lines</a:t>
            </a:r>
          </a:p>
          <a:p>
            <a:pPr marL="342900" indent="-342900">
              <a:lnSpc>
                <a:spcPct val="150000"/>
              </a:lnSpc>
              <a:buFont typeface="+mj-lt"/>
              <a:buAutoNum type="arabicPeriod"/>
            </a:pPr>
            <a:r>
              <a:rPr lang="en-US" sz="1200" b="1" dirty="0">
                <a:solidFill>
                  <a:schemeClr val="accent5">
                    <a:lumMod val="50000"/>
                  </a:schemeClr>
                </a:solidFill>
              </a:rPr>
              <a:t>Consistency </a:t>
            </a:r>
            <a:r>
              <a:rPr lang="en-US" sz="1200" dirty="0">
                <a:solidFill>
                  <a:schemeClr val="accent5">
                    <a:lumMod val="50000"/>
                  </a:schemeClr>
                </a:solidFill>
              </a:rPr>
              <a:t>how closely the product lines are related from end user. perspectives, production requirements, and distribution channels, </a:t>
            </a:r>
          </a:p>
          <a:p>
            <a:pPr marL="342900" indent="-342900">
              <a:lnSpc>
                <a:spcPct val="150000"/>
              </a:lnSpc>
              <a:buFont typeface="+mj-lt"/>
              <a:buAutoNum type="arabicPeriod"/>
            </a:pPr>
            <a:r>
              <a:rPr lang="en-US" sz="1200" b="1" dirty="0">
                <a:solidFill>
                  <a:schemeClr val="accent5">
                    <a:lumMod val="50000"/>
                  </a:schemeClr>
                </a:solidFill>
              </a:rPr>
              <a:t>Depth; </a:t>
            </a:r>
            <a:r>
              <a:rPr lang="en-US" sz="1200" dirty="0">
                <a:solidFill>
                  <a:schemeClr val="accent5">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49782"/>
            <a:ext cx="2990850" cy="14205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2069102" y="4131785"/>
            <a:ext cx="1900646" cy="438582"/>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defRPr/>
              </a:pPr>
              <a:r>
                <a:rPr lang="en-US" sz="15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1523999" y="1265884"/>
            <a:ext cx="9144000" cy="567848"/>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68580" tIns="34290" rIns="68580" bIns="3429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685800">
              <a:defRPr/>
            </a:pPr>
            <a:r>
              <a:rPr lang="en-US" altLang="en-US" sz="1800" spc="150" dirty="0">
                <a:solidFill>
                  <a:prstClr val="white"/>
                </a:solidFill>
                <a:latin typeface="Impact" panose="020B0806030902050204"/>
              </a:rPr>
              <a:t>Match numbers and letters with the right  </a:t>
            </a:r>
            <a:r>
              <a:rPr lang="en-US" sz="1800" spc="150" dirty="0">
                <a:solidFill>
                  <a:prstClr val="white"/>
                </a:solidFill>
                <a:latin typeface="Impact" panose="020B0806030902050204"/>
              </a:rPr>
              <a:t>A</a:t>
            </a:r>
            <a:r>
              <a:rPr lang="en-SA" sz="1800" spc="150" dirty="0">
                <a:solidFill>
                  <a:prstClr val="white"/>
                </a:solidFill>
                <a:latin typeface="Impact" panose="020B0806030902050204"/>
              </a:rPr>
              <a:t>nswers</a:t>
            </a:r>
          </a:p>
          <a:p>
            <a:pPr algn="ctr" defTabSz="685800">
              <a:defRPr/>
            </a:pPr>
            <a:r>
              <a:rPr lang="en-SA" sz="1800" spc="150" dirty="0">
                <a:solidFill>
                  <a:prstClr val="white"/>
                </a:solidFill>
                <a:latin typeface="Impact" panose="020B0806030902050204"/>
              </a:rPr>
              <a:t> </a:t>
            </a:r>
            <a:r>
              <a:rPr lang="en-US" altLang="en-US" sz="1800" spc="15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4149214" y="4654960"/>
            <a:ext cx="1098755" cy="102861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SA" sz="1350">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716600" y="4385483"/>
            <a:ext cx="328936" cy="323165"/>
          </a:xfrm>
          <a:prstGeom prst="rect">
            <a:avLst/>
          </a:prstGeom>
          <a:noFill/>
          <a:ln>
            <a:solidFill>
              <a:srgbClr val="0070C0"/>
            </a:solidFill>
          </a:ln>
        </p:spPr>
        <p:txBody>
          <a:bodyPr wrap="none" rtlCol="0">
            <a:spAutoFit/>
          </a:bodyPr>
          <a:lstStyle/>
          <a:p>
            <a:pPr defTabSz="685800">
              <a:defRPr/>
            </a:pPr>
            <a:r>
              <a:rPr lang="en-SA" sz="1500" dirty="0">
                <a:solidFill>
                  <a:srgbClr val="0070C0"/>
                </a:solidFill>
                <a:latin typeface="Gill Sans MT" panose="020B0502020104020203"/>
              </a:rPr>
              <a:t>D</a:t>
            </a:r>
          </a:p>
        </p:txBody>
      </p:sp>
      <p:sp>
        <p:nvSpPr>
          <p:cNvPr id="2" name="TextBox 1">
            <a:extLst>
              <a:ext uri="{FF2B5EF4-FFF2-40B4-BE49-F238E27FC236}">
                <a16:creationId xmlns:a16="http://schemas.microsoft.com/office/drawing/2014/main" id="{04DDAE36-64C7-7AB7-42EC-3148C950AFBC}"/>
              </a:ext>
            </a:extLst>
          </p:cNvPr>
          <p:cNvSpPr txBox="1"/>
          <p:nvPr/>
        </p:nvSpPr>
        <p:spPr>
          <a:xfrm>
            <a:off x="7472918" y="2795279"/>
            <a:ext cx="324128"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A</a:t>
            </a:r>
          </a:p>
        </p:txBody>
      </p:sp>
      <p:sp>
        <p:nvSpPr>
          <p:cNvPr id="3" name="TextBox 2">
            <a:extLst>
              <a:ext uri="{FF2B5EF4-FFF2-40B4-BE49-F238E27FC236}">
                <a16:creationId xmlns:a16="http://schemas.microsoft.com/office/drawing/2014/main" id="{0153EDDC-7C0B-63E1-8619-F834DE3A2E61}"/>
              </a:ext>
            </a:extLst>
          </p:cNvPr>
          <p:cNvSpPr txBox="1"/>
          <p:nvPr/>
        </p:nvSpPr>
        <p:spPr>
          <a:xfrm>
            <a:off x="7481056" y="3380681"/>
            <a:ext cx="330540"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D</a:t>
            </a:r>
          </a:p>
        </p:txBody>
      </p:sp>
      <p:sp>
        <p:nvSpPr>
          <p:cNvPr id="10" name="TextBox 9">
            <a:extLst>
              <a:ext uri="{FF2B5EF4-FFF2-40B4-BE49-F238E27FC236}">
                <a16:creationId xmlns:a16="http://schemas.microsoft.com/office/drawing/2014/main" id="{E93A4931-2B09-B925-9177-9A6224960872}"/>
              </a:ext>
            </a:extLst>
          </p:cNvPr>
          <p:cNvSpPr txBox="1"/>
          <p:nvPr/>
        </p:nvSpPr>
        <p:spPr>
          <a:xfrm>
            <a:off x="7549295" y="4850716"/>
            <a:ext cx="306494"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C</a:t>
            </a:r>
          </a:p>
        </p:txBody>
      </p:sp>
      <p:sp>
        <p:nvSpPr>
          <p:cNvPr id="13" name="TextBox 12">
            <a:extLst>
              <a:ext uri="{FF2B5EF4-FFF2-40B4-BE49-F238E27FC236}">
                <a16:creationId xmlns:a16="http://schemas.microsoft.com/office/drawing/2014/main" id="{CFABA8C0-4EAE-893C-9E9F-CBB2371DF880}"/>
              </a:ext>
            </a:extLst>
          </p:cNvPr>
          <p:cNvSpPr txBox="1"/>
          <p:nvPr/>
        </p:nvSpPr>
        <p:spPr>
          <a:xfrm>
            <a:off x="7492159" y="2142073"/>
            <a:ext cx="314510" cy="369332"/>
          </a:xfrm>
          <a:prstGeom prst="rect">
            <a:avLst/>
          </a:prstGeom>
          <a:noFill/>
        </p:spPr>
        <p:txBody>
          <a:bodyPr wrap="none" rtlCol="0">
            <a:spAutoFit/>
          </a:bodyPr>
          <a:lstStyle/>
          <a:p>
            <a:pPr defTabSz="685800">
              <a:defRPr/>
            </a:pPr>
            <a:r>
              <a:rPr lang="en-GB" b="1" dirty="0">
                <a:solidFill>
                  <a:schemeClr val="accent5">
                    <a:lumMod val="50000"/>
                  </a:schemeClr>
                </a:solidFill>
                <a:latin typeface="Calibri" panose="020F0502020204030204"/>
              </a:rPr>
              <a:t>B</a:t>
            </a:r>
          </a:p>
        </p:txBody>
      </p:sp>
    </p:spTree>
    <p:extLst>
      <p:ext uri="{BB962C8B-B14F-4D97-AF65-F5344CB8AC3E}">
        <p14:creationId xmlns:p14="http://schemas.microsoft.com/office/powerpoint/2010/main" val="408452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85000" lnSpcReduction="20000"/>
          </a:bodyPr>
          <a:lstStyle/>
          <a:p>
            <a:pPr marL="0" indent="0">
              <a:lnSpc>
                <a:spcPct val="200000"/>
              </a:lnSpc>
              <a:buNone/>
            </a:pPr>
            <a:r>
              <a:rPr lang="en-US" sz="2400" dirty="0">
                <a:solidFill>
                  <a:schemeClr val="accent5">
                    <a:lumMod val="50000"/>
                  </a:schemeClr>
                </a:solidFill>
                <a:latin typeface="Arial"/>
                <a:ea typeface="Arial"/>
                <a:cs typeface="Arial"/>
                <a:sym typeface="Arial"/>
              </a:rPr>
              <a:t>Let us continue understanding;</a:t>
            </a:r>
          </a:p>
          <a:p>
            <a:pPr lvl="1">
              <a:lnSpc>
                <a:spcPct val="200000"/>
              </a:lnSpc>
            </a:pPr>
            <a:r>
              <a:rPr lang="en-US" sz="2250" dirty="0">
                <a:solidFill>
                  <a:schemeClr val="accent5">
                    <a:lumMod val="50000"/>
                  </a:schemeClr>
                </a:solidFill>
                <a:latin typeface="Arial"/>
                <a:cs typeface="Arial"/>
                <a:sym typeface="Arial"/>
              </a:rPr>
              <a:t>How to create value for customers?</a:t>
            </a:r>
          </a:p>
          <a:p>
            <a:pPr lvl="1">
              <a:lnSpc>
                <a:spcPct val="200000"/>
              </a:lnSpc>
            </a:pPr>
            <a:r>
              <a:rPr lang="en-US" dirty="0">
                <a:solidFill>
                  <a:schemeClr val="accent5">
                    <a:lumMod val="50000"/>
                  </a:schemeClr>
                </a:solidFill>
              </a:rPr>
              <a:t>Marketing mix</a:t>
            </a:r>
          </a:p>
          <a:p>
            <a:pPr lvl="1">
              <a:lnSpc>
                <a:spcPct val="200000"/>
              </a:lnSpc>
            </a:pPr>
            <a:r>
              <a:rPr lang="en-US" altLang="en-US" b="1" dirty="0">
                <a:solidFill>
                  <a:schemeClr val="accent5">
                    <a:lumMod val="50000"/>
                  </a:schemeClr>
                </a:solidFill>
                <a:ea typeface="ＭＳ Ｐゴシック" panose="020B0600070205080204" pitchFamily="34" charset="-128"/>
              </a:rPr>
              <a:t>2</a:t>
            </a:r>
            <a:r>
              <a:rPr lang="en-US" altLang="en-US" b="1" baseline="30000" dirty="0">
                <a:solidFill>
                  <a:schemeClr val="accent5">
                    <a:lumMod val="50000"/>
                  </a:schemeClr>
                </a:solidFill>
                <a:ea typeface="ＭＳ Ｐゴシック" panose="020B0600070205080204" pitchFamily="34" charset="-128"/>
              </a:rPr>
              <a:t>nd</a:t>
            </a:r>
            <a:r>
              <a:rPr lang="en-US" altLang="en-US" b="1" dirty="0">
                <a:solidFill>
                  <a:schemeClr val="accent5">
                    <a:lumMod val="50000"/>
                  </a:schemeClr>
                </a:solidFill>
                <a:ea typeface="ＭＳ Ｐゴシック" panose="020B0600070205080204" pitchFamily="34" charset="-128"/>
              </a:rPr>
              <a:t> P-Price</a:t>
            </a:r>
            <a:endParaRPr lang="en-US" dirty="0">
              <a:solidFill>
                <a:schemeClr val="accent5">
                  <a:lumMod val="50000"/>
                </a:schemeClr>
              </a:solidFill>
            </a:endParaRPr>
          </a:p>
          <a:p>
            <a:pPr lvl="1">
              <a:lnSpc>
                <a:spcPct val="200000"/>
              </a:lnSpc>
            </a:pPr>
            <a:endParaRPr lang="en-SA" dirty="0">
              <a:solidFill>
                <a:schemeClr val="accent5">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858999" y="1835595"/>
            <a:ext cx="2494988" cy="2176336"/>
          </a:xfrm>
          <a:prstGeom prst="rect">
            <a:avLst/>
          </a:prstGeom>
        </p:spPr>
        <p:txBody>
          <a:bodyPr vert="horz" lIns="68580" tIns="34290" rIns="68580" bIns="34290" rtlCol="0" anchor="b">
            <a:normAutofit/>
          </a:bodyPr>
          <a:lstStyle/>
          <a:p>
            <a:pPr marL="9525" algn="r" defTabSz="685766">
              <a:lnSpc>
                <a:spcPct val="90000"/>
              </a:lnSpc>
              <a:spcBef>
                <a:spcPct val="0"/>
              </a:spcBef>
              <a:spcAft>
                <a:spcPts val="450"/>
              </a:spcAft>
              <a:defRPr/>
            </a:pPr>
            <a:r>
              <a:rPr lang="en-US" sz="4950" b="1" cap="all" spc="-19">
                <a:solidFill>
                  <a:schemeClr val="accent5">
                    <a:lumMod val="50000"/>
                  </a:schemeClr>
                </a:solidFill>
                <a:latin typeface="Impact" panose="020B0806030902050204"/>
              </a:rPr>
              <a:t>Pr</a:t>
            </a:r>
            <a:r>
              <a:rPr lang="en-US" sz="4950" b="1" cap="all" spc="-15">
                <a:solidFill>
                  <a:schemeClr val="accent5">
                    <a:lumMod val="50000"/>
                  </a:schemeClr>
                </a:solidFill>
                <a:latin typeface="Impact" panose="020B0806030902050204"/>
              </a:rPr>
              <a:t>i</a:t>
            </a:r>
            <a:r>
              <a:rPr lang="en-US" sz="4950" b="1" cap="all">
                <a:solidFill>
                  <a:schemeClr val="accent5">
                    <a:lumMod val="50000"/>
                  </a:schemeClr>
                </a:solidFill>
                <a:latin typeface="Impact" panose="020B0806030902050204"/>
              </a:rPr>
              <a:t>c</a:t>
            </a:r>
            <a:r>
              <a:rPr lang="en-US" sz="4950" b="1" cap="all" spc="-11">
                <a:solidFill>
                  <a:schemeClr val="accent5">
                    <a:lumMod val="50000"/>
                  </a:schemeClr>
                </a:solidFill>
                <a:latin typeface="Impact" panose="020B0806030902050204"/>
              </a:rPr>
              <a:t>i</a:t>
            </a:r>
            <a:r>
              <a:rPr lang="en-US" sz="4950" b="1" cap="all" spc="-30">
                <a:solidFill>
                  <a:schemeClr val="accent5">
                    <a:lumMod val="50000"/>
                  </a:schemeClr>
                </a:solidFill>
                <a:latin typeface="Impact" panose="020B0806030902050204"/>
              </a:rPr>
              <a:t>n</a:t>
            </a:r>
            <a:r>
              <a:rPr lang="en-US" sz="4950" b="1" cap="all" spc="-19">
                <a:solidFill>
                  <a:schemeClr val="accent5">
                    <a:lumMod val="50000"/>
                  </a:schemeClr>
                </a:solidFill>
                <a:latin typeface="Impact" panose="020B0806030902050204"/>
              </a:rPr>
              <a:t>g</a:t>
            </a:r>
            <a:endParaRPr lang="en-US" sz="4950" cap="all">
              <a:solidFill>
                <a:schemeClr val="accent5">
                  <a:lumMod val="50000"/>
                </a:schemeClr>
              </a:solidFill>
              <a:latin typeface="Impact" panose="020B0806030902050204"/>
            </a:endParaRPr>
          </a:p>
        </p:txBody>
      </p:sp>
      <p:pic>
        <p:nvPicPr>
          <p:cNvPr id="2" name="Picture 1">
            <a:extLst>
              <a:ext uri="{FF2B5EF4-FFF2-40B4-BE49-F238E27FC236}">
                <a16:creationId xmlns:a16="http://schemas.microsoft.com/office/drawing/2014/main" id="{8638AC27-52C8-2DC7-121D-D92FAE570158}"/>
              </a:ext>
            </a:extLst>
          </p:cNvPr>
          <p:cNvPicPr>
            <a:picLocks noChangeAspect="1"/>
          </p:cNvPicPr>
          <p:nvPr/>
        </p:nvPicPr>
        <p:blipFill>
          <a:blip r:embed="rId3"/>
          <a:stretch>
            <a:fillRect/>
          </a:stretch>
        </p:blipFill>
        <p:spPr>
          <a:xfrm>
            <a:off x="4953002" y="1487222"/>
            <a:ext cx="5585717" cy="4261633"/>
          </a:xfrm>
          <a:prstGeom prst="rect">
            <a:avLst/>
          </a:prstGeom>
        </p:spPr>
      </p:pic>
    </p:spTree>
    <p:extLst>
      <p:ext uri="{BB962C8B-B14F-4D97-AF65-F5344CB8AC3E}">
        <p14:creationId xmlns:p14="http://schemas.microsoft.com/office/powerpoint/2010/main" val="13388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7E3760-F221-02FD-C2FB-729A5497078D}"/>
              </a:ext>
            </a:extLst>
          </p:cNvPr>
          <p:cNvPicPr>
            <a:picLocks noChangeAspect="1"/>
          </p:cNvPicPr>
          <p:nvPr/>
        </p:nvPicPr>
        <p:blipFill>
          <a:blip r:embed="rId3"/>
          <a:stretch>
            <a:fillRect/>
          </a:stretch>
        </p:blipFill>
        <p:spPr>
          <a:xfrm>
            <a:off x="5005354" y="1448168"/>
            <a:ext cx="5585717" cy="4261633"/>
          </a:xfrm>
          <a:prstGeom prst="rect">
            <a:avLst/>
          </a:prstGeom>
        </p:spPr>
      </p:pic>
      <p:sp>
        <p:nvSpPr>
          <p:cNvPr id="2" name="Title 1"/>
          <p:cNvSpPr>
            <a:spLocks noGrp="1"/>
          </p:cNvSpPr>
          <p:nvPr>
            <p:ph type="title" idx="4294967295"/>
          </p:nvPr>
        </p:nvSpPr>
        <p:spPr>
          <a:xfrm>
            <a:off x="1722855" y="1531508"/>
            <a:ext cx="2872979" cy="573287"/>
          </a:xfrm>
          <a:solidFill>
            <a:schemeClr val="bg1"/>
          </a:solidFill>
          <a:ln>
            <a:solidFill>
              <a:srgbClr val="0070C0"/>
            </a:solidFill>
          </a:ln>
        </p:spPr>
        <p:txBody>
          <a:bodyPr>
            <a:normAutofit fontScale="90000"/>
          </a:bodyPr>
          <a:lstStyle/>
          <a:p>
            <a:pPr algn="ctr"/>
            <a:r>
              <a:rPr lang="en-US" altLang="en-US" sz="3600" dirty="0">
                <a:ea typeface="ＭＳ Ｐゴシック" panose="020B0600070205080204" pitchFamily="34" charset="-128"/>
              </a:rPr>
              <a:t>2</a:t>
            </a:r>
            <a:r>
              <a:rPr lang="en-US" altLang="en-US" sz="3600" baseline="30000" dirty="0">
                <a:ea typeface="ＭＳ Ｐゴシック" panose="020B0600070205080204" pitchFamily="34" charset="-128"/>
              </a:rPr>
              <a:t>nd</a:t>
            </a:r>
            <a:r>
              <a:rPr lang="en-US" altLang="en-US" sz="3600" dirty="0">
                <a:ea typeface="ＭＳ Ｐゴシック" panose="020B0600070205080204" pitchFamily="34" charset="-128"/>
              </a:rPr>
              <a:t> P-Price</a:t>
            </a:r>
            <a:endParaRPr lang="en-IN" sz="3600" dirty="0"/>
          </a:p>
        </p:txBody>
      </p:sp>
      <p:sp>
        <p:nvSpPr>
          <p:cNvPr id="3" name="Content Placeholder 2"/>
          <p:cNvSpPr>
            <a:spLocks noGrp="1"/>
          </p:cNvSpPr>
          <p:nvPr>
            <p:ph idx="4294967295"/>
          </p:nvPr>
        </p:nvSpPr>
        <p:spPr>
          <a:xfrm>
            <a:off x="1859200" y="2236826"/>
            <a:ext cx="2937272" cy="1342158"/>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marL="0">
              <a:buClr>
                <a:srgbClr val="2A1A00"/>
              </a:buClr>
              <a:buNone/>
              <a:defRPr/>
            </a:pPr>
            <a:r>
              <a:rPr lang="en-US" dirty="0">
                <a:solidFill>
                  <a:schemeClr val="accent5">
                    <a:lumMod val="50000"/>
                  </a:schemeClr>
                </a:solidFill>
              </a:rPr>
              <a:t>MAJOR PRICING STRATEGIES: </a:t>
            </a:r>
          </a:p>
          <a:p>
            <a:pPr marL="214303">
              <a:buClr>
                <a:srgbClr val="2A1A00"/>
              </a:buClr>
              <a:buFont typeface="+mj-lt"/>
              <a:buAutoNum type="arabicPeriod"/>
              <a:defRPr/>
            </a:pPr>
            <a:r>
              <a:rPr lang="en-US" dirty="0">
                <a:solidFill>
                  <a:schemeClr val="accent5">
                    <a:lumMod val="50000"/>
                  </a:schemeClr>
                </a:solidFill>
              </a:rPr>
              <a:t>Cost-based pricing.</a:t>
            </a:r>
          </a:p>
          <a:p>
            <a:pPr marL="214303">
              <a:buClr>
                <a:srgbClr val="2A1A00"/>
              </a:buClr>
              <a:buFont typeface="+mj-lt"/>
              <a:buAutoNum type="arabicPeriod"/>
              <a:defRPr/>
            </a:pPr>
            <a:r>
              <a:rPr lang="en-US" dirty="0">
                <a:solidFill>
                  <a:schemeClr val="accent5">
                    <a:lumMod val="50000"/>
                  </a:schemeClr>
                </a:solidFill>
              </a:rPr>
              <a:t>customer value–based pricing.</a:t>
            </a:r>
          </a:p>
          <a:p>
            <a:pPr marL="214303">
              <a:buClr>
                <a:srgbClr val="2A1A00"/>
              </a:buClr>
              <a:buFont typeface="+mj-lt"/>
              <a:buAutoNum type="arabicPeriod"/>
              <a:defRPr/>
            </a:pPr>
            <a:r>
              <a:rPr lang="en-US" dirty="0">
                <a:solidFill>
                  <a:schemeClr val="accent5">
                    <a:lumMod val="50000"/>
                  </a:schemeClr>
                </a:solidFill>
              </a:rPr>
              <a:t>competition-based pricing</a:t>
            </a:r>
          </a:p>
          <a:p>
            <a:pPr marL="0">
              <a:buClr>
                <a:srgbClr val="2A1A00"/>
              </a:buClr>
              <a:buNone/>
              <a:defRPr/>
            </a:pPr>
            <a:endParaRPr lang="en-IN" sz="1575" dirty="0">
              <a:solidFill>
                <a:schemeClr val="accent5">
                  <a:lumMod val="50000"/>
                </a:schemeClr>
              </a:solidFill>
            </a:endParaRPr>
          </a:p>
          <a:p>
            <a:pPr marL="214303">
              <a:buClr>
                <a:srgbClr val="2A1A00"/>
              </a:buClr>
              <a:buFont typeface="+mj-lt"/>
              <a:buAutoNum type="arabicPeriod"/>
              <a:defRPr/>
            </a:pPr>
            <a:endParaRPr lang="en-IN" dirty="0">
              <a:solidFill>
                <a:schemeClr val="accent5">
                  <a:lumMod val="50000"/>
                </a:schemeClr>
              </a:solidFill>
            </a:endParaRPr>
          </a:p>
        </p:txBody>
      </p:sp>
      <p:sp>
        <p:nvSpPr>
          <p:cNvPr id="14" name="TextBox 13">
            <a:extLst>
              <a:ext uri="{FF2B5EF4-FFF2-40B4-BE49-F238E27FC236}">
                <a16:creationId xmlns:a16="http://schemas.microsoft.com/office/drawing/2014/main" id="{48658C0E-DEF1-48DF-5BE8-A2B18CF23247}"/>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5">
                  <a:lumMod val="50000"/>
                </a:schemeClr>
              </a:solidFill>
              <a:latin typeface="Calibri" panose="020F0502020204030204"/>
            </a:endParaRPr>
          </a:p>
        </p:txBody>
      </p:sp>
      <p:sp>
        <p:nvSpPr>
          <p:cNvPr id="15" name="Content Placeholder 2">
            <a:extLst>
              <a:ext uri="{FF2B5EF4-FFF2-40B4-BE49-F238E27FC236}">
                <a16:creationId xmlns:a16="http://schemas.microsoft.com/office/drawing/2014/main" id="{AF483047-37BD-9AFF-FD36-EC6424217F33}"/>
              </a:ext>
            </a:extLst>
          </p:cNvPr>
          <p:cNvSpPr txBox="1">
            <a:spLocks/>
          </p:cNvSpPr>
          <p:nvPr/>
        </p:nvSpPr>
        <p:spPr>
          <a:xfrm>
            <a:off x="1897677" y="3578983"/>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bundle pricing	</a:t>
            </a:r>
          </a:p>
          <a:p>
            <a:pPr indent="-171442" defTabSz="685766">
              <a:spcBef>
                <a:spcPts val="525"/>
              </a:spcBef>
              <a:defRPr/>
            </a:pPr>
            <a:endParaRPr lang="en-IN" sz="1500" dirty="0">
              <a:solidFill>
                <a:schemeClr val="accent5">
                  <a:lumMod val="50000"/>
                </a:schemeClr>
              </a:solidFill>
              <a:latin typeface="Calibri" panose="020F0502020204030204"/>
            </a:endParaRPr>
          </a:p>
        </p:txBody>
      </p:sp>
      <p:sp>
        <p:nvSpPr>
          <p:cNvPr id="16" name="Content Placeholder 2">
            <a:extLst>
              <a:ext uri="{FF2B5EF4-FFF2-40B4-BE49-F238E27FC236}">
                <a16:creationId xmlns:a16="http://schemas.microsoft.com/office/drawing/2014/main" id="{49F6181E-D9BA-0E29-CAF5-C42221DB41E9}"/>
              </a:ext>
            </a:extLst>
          </p:cNvPr>
          <p:cNvSpPr txBox="1">
            <a:spLocks/>
          </p:cNvSpPr>
          <p:nvPr/>
        </p:nvSpPr>
        <p:spPr>
          <a:xfrm>
            <a:off x="5368294" y="3628387"/>
            <a:ext cx="2850541"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5">
                    <a:lumMod val="50000"/>
                  </a:schemeClr>
                </a:solidFill>
                <a:latin typeface="Calibri" panose="020F0502020204030204"/>
              </a:rPr>
              <a:t>PRICE ADJUSTMENT STRATEGIES</a:t>
            </a:r>
            <a:endParaRPr lang="en-US" sz="15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Discount and allowance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Segmented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Psychological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Promotional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Dynamic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International pricing</a:t>
            </a:r>
          </a:p>
          <a:p>
            <a:pPr indent="0" defTabSz="685766">
              <a:spcBef>
                <a:spcPts val="525"/>
              </a:spcBef>
              <a:defRPr/>
            </a:pPr>
            <a:endParaRPr lang="en-IN" sz="1500" dirty="0">
              <a:solidFill>
                <a:schemeClr val="accent5">
                  <a:lumMod val="50000"/>
                </a:schemeClr>
              </a:solidFill>
              <a:latin typeface="Calibri" panose="020F0502020204030204"/>
            </a:endParaRPr>
          </a:p>
        </p:txBody>
      </p:sp>
      <p:sp>
        <p:nvSpPr>
          <p:cNvPr id="4" name="TextBox 3">
            <a:extLst>
              <a:ext uri="{FF2B5EF4-FFF2-40B4-BE49-F238E27FC236}">
                <a16:creationId xmlns:a16="http://schemas.microsoft.com/office/drawing/2014/main" id="{992D8C41-8E75-9DA9-DE28-DD9C85B56370}"/>
              </a:ext>
            </a:extLst>
          </p:cNvPr>
          <p:cNvSpPr txBox="1"/>
          <p:nvPr/>
        </p:nvSpPr>
        <p:spPr>
          <a:xfrm>
            <a:off x="1600931" y="216096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A</a:t>
            </a:r>
          </a:p>
        </p:txBody>
      </p:sp>
      <p:sp>
        <p:nvSpPr>
          <p:cNvPr id="5" name="TextBox 4">
            <a:extLst>
              <a:ext uri="{FF2B5EF4-FFF2-40B4-BE49-F238E27FC236}">
                <a16:creationId xmlns:a16="http://schemas.microsoft.com/office/drawing/2014/main" id="{2CFE8106-4BC3-8C13-C47B-28659D7DB729}"/>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B</a:t>
            </a:r>
          </a:p>
        </p:txBody>
      </p:sp>
      <p:sp>
        <p:nvSpPr>
          <p:cNvPr id="6" name="TextBox 5">
            <a:extLst>
              <a:ext uri="{FF2B5EF4-FFF2-40B4-BE49-F238E27FC236}">
                <a16:creationId xmlns:a16="http://schemas.microsoft.com/office/drawing/2014/main" id="{2D05E689-3769-4BCB-F418-BA5248EA3A08}"/>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C</a:t>
            </a:r>
            <a:endParaRPr lang="en-SA" sz="1800" dirty="0">
              <a:solidFill>
                <a:schemeClr val="accent5">
                  <a:lumMod val="50000"/>
                </a:schemeClr>
              </a:solidFill>
            </a:endParaRPr>
          </a:p>
        </p:txBody>
      </p:sp>
      <p:sp>
        <p:nvSpPr>
          <p:cNvPr id="7" name="TextBox 6">
            <a:extLst>
              <a:ext uri="{FF2B5EF4-FFF2-40B4-BE49-F238E27FC236}">
                <a16:creationId xmlns:a16="http://schemas.microsoft.com/office/drawing/2014/main" id="{08B10C78-49B4-109E-435D-78B33ACE83B0}"/>
              </a:ext>
            </a:extLst>
          </p:cNvPr>
          <p:cNvSpPr txBox="1"/>
          <p:nvPr/>
        </p:nvSpPr>
        <p:spPr>
          <a:xfrm>
            <a:off x="5000282" y="2714684"/>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D</a:t>
            </a:r>
            <a:endParaRPr lang="en-SA" sz="1800" dirty="0">
              <a:solidFill>
                <a:schemeClr val="accent5">
                  <a:lumMod val="50000"/>
                </a:schemeClr>
              </a:solidFill>
            </a:endParaRPr>
          </a:p>
        </p:txBody>
      </p:sp>
      <p:sp>
        <p:nvSpPr>
          <p:cNvPr id="8" name="TextBox 7">
            <a:extLst>
              <a:ext uri="{FF2B5EF4-FFF2-40B4-BE49-F238E27FC236}">
                <a16:creationId xmlns:a16="http://schemas.microsoft.com/office/drawing/2014/main" id="{AC359D1B-DAE7-B8E9-AF13-329D28C37CFC}"/>
              </a:ext>
            </a:extLst>
          </p:cNvPr>
          <p:cNvSpPr txBox="1"/>
          <p:nvPr/>
        </p:nvSpPr>
        <p:spPr>
          <a:xfrm>
            <a:off x="4990832" y="3597919"/>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E</a:t>
            </a:r>
            <a:endParaRPr lang="en-SA" sz="1800" dirty="0">
              <a:solidFill>
                <a:schemeClr val="accent5">
                  <a:lumMod val="50000"/>
                </a:schemeClr>
              </a:solidFill>
            </a:endParaRPr>
          </a:p>
        </p:txBody>
      </p:sp>
      <p:sp>
        <p:nvSpPr>
          <p:cNvPr id="9" name="Title 1">
            <a:extLst>
              <a:ext uri="{FF2B5EF4-FFF2-40B4-BE49-F238E27FC236}">
                <a16:creationId xmlns:a16="http://schemas.microsoft.com/office/drawing/2014/main" id="{C1F410B1-96F7-EEF8-78D1-FE5BD7A7A1F1}"/>
              </a:ext>
            </a:extLst>
          </p:cNvPr>
          <p:cNvSpPr txBox="1">
            <a:spLocks/>
          </p:cNvSpPr>
          <p:nvPr/>
        </p:nvSpPr>
        <p:spPr>
          <a:xfrm>
            <a:off x="5368293" y="2779793"/>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
        <p:nvSpPr>
          <p:cNvPr id="17" name="Title 1">
            <a:extLst>
              <a:ext uri="{FF2B5EF4-FFF2-40B4-BE49-F238E27FC236}">
                <a16:creationId xmlns:a16="http://schemas.microsoft.com/office/drawing/2014/main" id="{17EED786-3F72-9DC4-F145-9D9DFF2B7243}"/>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258861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1970486"/>
            <a:ext cx="4880372" cy="3108525"/>
          </a:xfrm>
          <a:solidFill>
            <a:schemeClr val="bg1"/>
          </a:solidFill>
          <a:ln>
            <a:solidFill>
              <a:srgbClr val="0070C0"/>
            </a:solidFill>
          </a:ln>
        </p:spPr>
        <p:txBody>
          <a:bodyPr>
            <a:noAutofit/>
          </a:bodyPr>
          <a:lstStyle/>
          <a:p>
            <a:pPr>
              <a:spcBef>
                <a:spcPts val="900"/>
              </a:spcBef>
            </a:pPr>
            <a:r>
              <a:rPr lang="en-US" altLang="en-US" sz="1800" dirty="0">
                <a:solidFill>
                  <a:schemeClr val="accent5">
                    <a:lumMod val="50000"/>
                  </a:schemeClr>
                </a:solidFill>
                <a:ea typeface="ＭＳ Ｐゴシック" panose="020B0600070205080204" pitchFamily="34" charset="-128"/>
              </a:rPr>
              <a:t>Amount of money charged for a product or service</a:t>
            </a:r>
          </a:p>
          <a:p>
            <a:pPr>
              <a:spcBef>
                <a:spcPts val="900"/>
              </a:spcBef>
            </a:pPr>
            <a:endParaRPr lang="en-US" altLang="en-US" sz="1800" dirty="0">
              <a:solidFill>
                <a:schemeClr val="accent5">
                  <a:lumMod val="50000"/>
                </a:schemeClr>
              </a:solidFill>
              <a:ea typeface="ＭＳ Ｐゴシック" panose="020B0600070205080204" pitchFamily="34" charset="-128"/>
            </a:endParaRPr>
          </a:p>
          <a:p>
            <a:pPr>
              <a:spcBef>
                <a:spcPts val="900"/>
              </a:spcBef>
            </a:pPr>
            <a:r>
              <a:rPr lang="en-US" altLang="en-US" sz="1800" dirty="0">
                <a:solidFill>
                  <a:schemeClr val="accent5">
                    <a:lumMod val="50000"/>
                  </a:schemeClr>
                </a:solidFill>
                <a:ea typeface="ＭＳ Ｐゴシック" panose="020B0600070205080204" pitchFamily="34" charset="-128"/>
              </a:rPr>
              <a:t>The sum of the values that consumers exchange  for the benefits of having or using </a:t>
            </a:r>
          </a:p>
          <a:p>
            <a:pPr>
              <a:spcBef>
                <a:spcPts val="900"/>
              </a:spcBef>
            </a:pPr>
            <a:endParaRPr lang="en-US" altLang="en-US" sz="1800" dirty="0">
              <a:solidFill>
                <a:schemeClr val="accent5">
                  <a:lumMod val="50000"/>
                </a:schemeClr>
              </a:solidFill>
              <a:ea typeface="ＭＳ Ｐゴシック" panose="020B0600070205080204" pitchFamily="34" charset="-128"/>
            </a:endParaRPr>
          </a:p>
          <a:p>
            <a:pPr>
              <a:spcBef>
                <a:spcPts val="900"/>
              </a:spcBef>
            </a:pPr>
            <a:r>
              <a:rPr lang="en-US" altLang="en-US" sz="1800" dirty="0">
                <a:solidFill>
                  <a:schemeClr val="accent5">
                    <a:lumMod val="50000"/>
                  </a:schemeClr>
                </a:solidFill>
                <a:ea typeface="ＭＳ Ｐゴシック" panose="020B0600070205080204" pitchFamily="34" charset="-128"/>
              </a:rPr>
              <a:t>Determines a firm’s revenue, market share and profitability</a:t>
            </a:r>
            <a:endParaRPr lang="en-IN" sz="1800" dirty="0">
              <a:solidFill>
                <a:schemeClr val="accent5">
                  <a:lumMod val="50000"/>
                </a:schemeClr>
              </a:solidFill>
            </a:endParaRPr>
          </a:p>
        </p:txBody>
      </p:sp>
      <p:pic>
        <p:nvPicPr>
          <p:cNvPr id="5" name="Picture 4">
            <a:extLst>
              <a:ext uri="{FF2B5EF4-FFF2-40B4-BE49-F238E27FC236}">
                <a16:creationId xmlns:a16="http://schemas.microsoft.com/office/drawing/2014/main" id="{89C8BBF1-DB32-E007-B83A-827C12757C66}"/>
              </a:ext>
            </a:extLst>
          </p:cNvPr>
          <p:cNvPicPr>
            <a:picLocks noChangeAspect="1"/>
          </p:cNvPicPr>
          <p:nvPr/>
        </p:nvPicPr>
        <p:blipFill rotWithShape="1">
          <a:blip r:embed="rId3"/>
          <a:srcRect l="4215" t="13382" r="3654" b="7575"/>
          <a:stretch/>
        </p:blipFill>
        <p:spPr>
          <a:xfrm>
            <a:off x="6404374" y="1326923"/>
            <a:ext cx="4174177" cy="3969926"/>
          </a:xfrm>
          <a:prstGeom prst="rect">
            <a:avLst/>
          </a:prstGeom>
        </p:spPr>
      </p:pic>
      <p:sp>
        <p:nvSpPr>
          <p:cNvPr id="6" name="Title 1">
            <a:extLst>
              <a:ext uri="{FF2B5EF4-FFF2-40B4-BE49-F238E27FC236}">
                <a16:creationId xmlns:a16="http://schemas.microsoft.com/office/drawing/2014/main" id="{FDCB51C8-3EC8-DE9C-4D36-8E3E118BA727}"/>
              </a:ext>
            </a:extLst>
          </p:cNvPr>
          <p:cNvSpPr txBox="1">
            <a:spLocks/>
          </p:cNvSpPr>
          <p:nvPr/>
        </p:nvSpPr>
        <p:spPr>
          <a:xfrm>
            <a:off x="1733451" y="1643919"/>
            <a:ext cx="2872230" cy="270142"/>
          </a:xfrm>
          <a:prstGeom prst="rect">
            <a:avLst/>
          </a:prstGeom>
          <a:solidFill>
            <a:schemeClr val="bg1"/>
          </a:solidFill>
          <a:ln>
            <a:solidFill>
              <a:srgbClr val="0070C0"/>
            </a:solidFill>
          </a:ln>
        </p:spPr>
        <p:txBody>
          <a:bodyPr vert="horz" lIns="68580" tIns="34290" rIns="68580" bIns="3429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66">
              <a:defRPr/>
            </a:pPr>
            <a:r>
              <a:rPr lang="en-US" altLang="en-US" sz="3600" b="1">
                <a:solidFill>
                  <a:schemeClr val="accent5">
                    <a:lumMod val="50000"/>
                  </a:schemeClr>
                </a:solidFill>
                <a:latin typeface="Calibri Light" panose="020F0302020204030204"/>
                <a:ea typeface="ＭＳ Ｐゴシック" panose="020B0600070205080204" pitchFamily="34" charset="-128"/>
              </a:rPr>
              <a:t>2</a:t>
            </a:r>
            <a:r>
              <a:rPr lang="en-US" altLang="en-US" sz="3600" b="1" baseline="30000">
                <a:solidFill>
                  <a:schemeClr val="accent5">
                    <a:lumMod val="50000"/>
                  </a:schemeClr>
                </a:solidFill>
                <a:latin typeface="Calibri Light" panose="020F0302020204030204"/>
                <a:ea typeface="ＭＳ Ｐゴシック" panose="020B0600070205080204" pitchFamily="34" charset="-128"/>
              </a:rPr>
              <a:t>nd</a:t>
            </a:r>
            <a:r>
              <a:rPr lang="en-US" altLang="en-US" sz="3600" b="1">
                <a:solidFill>
                  <a:schemeClr val="accent5">
                    <a:lumMod val="50000"/>
                  </a:schemeClr>
                </a:solidFill>
                <a:latin typeface="Calibri Light" panose="020F0302020204030204"/>
                <a:ea typeface="ＭＳ Ｐゴシック" panose="020B0600070205080204" pitchFamily="34" charset="-128"/>
              </a:rPr>
              <a:t> P-Price</a:t>
            </a:r>
            <a:endParaRPr lang="en-IN" sz="3600" b="1" dirty="0">
              <a:solidFill>
                <a:schemeClr val="accent5">
                  <a:lumMod val="50000"/>
                </a:schemeClr>
              </a:solidFill>
              <a:latin typeface="Calibri Light" panose="020F0302020204030204"/>
            </a:endParaRPr>
          </a:p>
        </p:txBody>
      </p:sp>
    </p:spTree>
    <p:extLst>
      <p:ext uri="{BB962C8B-B14F-4D97-AF65-F5344CB8AC3E}">
        <p14:creationId xmlns:p14="http://schemas.microsoft.com/office/powerpoint/2010/main" val="1416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5971" y="1234749"/>
            <a:ext cx="8813006" cy="567848"/>
          </a:xfrm>
          <a:solidFill>
            <a:schemeClr val="bg1"/>
          </a:solidFill>
        </p:spPr>
        <p:txBody>
          <a:bodyPr vert="horz" wrap="square" lIns="68580" tIns="34290" rIns="68580" bIns="34290" rtlCol="0" anchor="t">
            <a:spAutoFit/>
          </a:bodyPr>
          <a:lstStyle/>
          <a:p>
            <a:pPr>
              <a:buClr>
                <a:srgbClr val="2A1A00"/>
              </a:buClr>
              <a:defRPr/>
            </a:pPr>
            <a:r>
              <a:rPr lang="en-US" sz="3600" dirty="0"/>
              <a:t>MAJOR PRICING STRATEGIES</a:t>
            </a:r>
          </a:p>
        </p:txBody>
      </p:sp>
      <p:pic>
        <p:nvPicPr>
          <p:cNvPr id="4" name="Picture 4" descr="The flowchart shows the following information:&#10;Cost-based pricing shows the following steps:&#10;• Design a good product&#10;• Determine product costs&#10;• Set price based on cost&#10;• Convince buyers of product’s value.&#10;&#10;Value-based pricing shows the following steps:&#10;• Assess customer needs and value perceptions&#10;• Set target price to match customer-perceived value&#10;• Determine costs that can be incurred&#10;• Design product to deliver desired value at target price. &#10;&#10;Costs play an important role in setting prices. But like everything else in marketing, good pricing starts with the customer.&#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1799" b="1069"/>
          <a:stretch/>
        </p:blipFill>
        <p:spPr bwMode="auto">
          <a:xfrm>
            <a:off x="2094341" y="1976493"/>
            <a:ext cx="7305675" cy="255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812C66-C227-6AAC-FCDE-9A6DC20FE20E}"/>
              </a:ext>
            </a:extLst>
          </p:cNvPr>
          <p:cNvSpPr txBox="1"/>
          <p:nvPr/>
        </p:nvSpPr>
        <p:spPr>
          <a:xfrm>
            <a:off x="1775970" y="2007413"/>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1</a:t>
            </a:r>
          </a:p>
        </p:txBody>
      </p:sp>
      <p:sp>
        <p:nvSpPr>
          <p:cNvPr id="5" name="TextBox 4">
            <a:extLst>
              <a:ext uri="{FF2B5EF4-FFF2-40B4-BE49-F238E27FC236}">
                <a16:creationId xmlns:a16="http://schemas.microsoft.com/office/drawing/2014/main" id="{E6A93E9E-C326-5963-0CCD-0FC263D60708}"/>
              </a:ext>
            </a:extLst>
          </p:cNvPr>
          <p:cNvSpPr txBox="1"/>
          <p:nvPr/>
        </p:nvSpPr>
        <p:spPr>
          <a:xfrm>
            <a:off x="1736985" y="325587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2</a:t>
            </a:r>
          </a:p>
        </p:txBody>
      </p:sp>
      <p:sp>
        <p:nvSpPr>
          <p:cNvPr id="6" name="Title 1">
            <a:extLst>
              <a:ext uri="{FF2B5EF4-FFF2-40B4-BE49-F238E27FC236}">
                <a16:creationId xmlns:a16="http://schemas.microsoft.com/office/drawing/2014/main" id="{DC568161-C4EE-9861-170F-7DA0BC698D48}"/>
              </a:ext>
            </a:extLst>
          </p:cNvPr>
          <p:cNvSpPr txBox="1">
            <a:spLocks/>
          </p:cNvSpPr>
          <p:nvPr/>
        </p:nvSpPr>
        <p:spPr>
          <a:xfrm>
            <a:off x="2293561" y="4705203"/>
            <a:ext cx="6907235" cy="495585"/>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altLang="en-US" sz="3000" dirty="0">
                <a:solidFill>
                  <a:schemeClr val="accent5">
                    <a:lumMod val="50000"/>
                  </a:schemeClr>
                </a:solidFill>
              </a:rPr>
              <a:t>Market and Competition-Based Pricing</a:t>
            </a:r>
            <a:endParaRPr lang="en-IN" sz="3000" dirty="0">
              <a:solidFill>
                <a:schemeClr val="accent5">
                  <a:lumMod val="50000"/>
                </a:schemeClr>
              </a:solidFill>
            </a:endParaRPr>
          </a:p>
        </p:txBody>
      </p:sp>
      <p:sp>
        <p:nvSpPr>
          <p:cNvPr id="7" name="TextBox 6">
            <a:extLst>
              <a:ext uri="{FF2B5EF4-FFF2-40B4-BE49-F238E27FC236}">
                <a16:creationId xmlns:a16="http://schemas.microsoft.com/office/drawing/2014/main" id="{618A1150-1950-32F8-FCBD-68829A9A9893}"/>
              </a:ext>
            </a:extLst>
          </p:cNvPr>
          <p:cNvSpPr txBox="1"/>
          <p:nvPr/>
        </p:nvSpPr>
        <p:spPr>
          <a:xfrm>
            <a:off x="1791312" y="470520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3</a:t>
            </a:r>
            <a:endParaRPr lang="en-SA" sz="1800" dirty="0">
              <a:solidFill>
                <a:schemeClr val="accent5">
                  <a:lumMod val="50000"/>
                </a:schemeClr>
              </a:solidFill>
            </a:endParaRPr>
          </a:p>
        </p:txBody>
      </p:sp>
      <p:sp>
        <p:nvSpPr>
          <p:cNvPr id="8" name="TextBox 7">
            <a:extLst>
              <a:ext uri="{FF2B5EF4-FFF2-40B4-BE49-F238E27FC236}">
                <a16:creationId xmlns:a16="http://schemas.microsoft.com/office/drawing/2014/main" id="{F2B45444-8DC9-72B7-6537-6A0101A95815}"/>
              </a:ext>
            </a:extLst>
          </p:cNvPr>
          <p:cNvSpPr txBox="1"/>
          <p:nvPr/>
        </p:nvSpPr>
        <p:spPr>
          <a:xfrm>
            <a:off x="2536199" y="1168006"/>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A -</a:t>
            </a:r>
          </a:p>
        </p:txBody>
      </p:sp>
    </p:spTree>
    <p:extLst>
      <p:ext uri="{BB962C8B-B14F-4D97-AF65-F5344CB8AC3E}">
        <p14:creationId xmlns:p14="http://schemas.microsoft.com/office/powerpoint/2010/main" val="60422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905000"/>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926672"/>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953000" y="1295401"/>
            <a:ext cx="4567428" cy="461665"/>
          </a:xfrm>
          <a:prstGeom prst="rect">
            <a:avLst/>
          </a:prstGeom>
          <a:noFill/>
        </p:spPr>
        <p:txBody>
          <a:bodyPr wrap="square">
            <a:spAutoFit/>
          </a:bodyPr>
          <a:lstStyle/>
          <a:p>
            <a:pPr algn="ctr" defTabSz="685800">
              <a:defRPr/>
            </a:pPr>
            <a:r>
              <a:rPr lang="en-US" sz="2400" b="1" dirty="0">
                <a:solidFill>
                  <a:schemeClr val="accent5">
                    <a:lumMod val="50000"/>
                  </a:schemeClr>
                </a:solidFill>
                <a:latin typeface="Abadi" panose="020B0604020104020204" pitchFamily="34" charset="0"/>
              </a:rPr>
              <a:t>Quick recap on previous lecture </a:t>
            </a:r>
          </a:p>
        </p:txBody>
      </p:sp>
    </p:spTree>
    <p:extLst>
      <p:ext uri="{BB962C8B-B14F-4D97-AF65-F5344CB8AC3E}">
        <p14:creationId xmlns:p14="http://schemas.microsoft.com/office/powerpoint/2010/main" val="193388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08CF0-E90B-D875-057F-BFA65DAAD03A}"/>
              </a:ext>
            </a:extLst>
          </p:cNvPr>
          <p:cNvPicPr>
            <a:picLocks noChangeAspect="1"/>
          </p:cNvPicPr>
          <p:nvPr/>
        </p:nvPicPr>
        <p:blipFill rotWithShape="1">
          <a:blip r:embed="rId3"/>
          <a:srcRect l="23751" t="24912" r="20141" b="17895"/>
          <a:stretch/>
        </p:blipFill>
        <p:spPr>
          <a:xfrm>
            <a:off x="1546612" y="834887"/>
            <a:ext cx="2237413" cy="3360913"/>
          </a:xfrm>
          <a:prstGeom prst="rect">
            <a:avLst/>
          </a:prstGeom>
        </p:spPr>
      </p:pic>
      <p:grpSp>
        <p:nvGrpSpPr>
          <p:cNvPr id="11" name="Group 10">
            <a:extLst>
              <a:ext uri="{FF2B5EF4-FFF2-40B4-BE49-F238E27FC236}">
                <a16:creationId xmlns:a16="http://schemas.microsoft.com/office/drawing/2014/main" id="{132FBBE9-FD71-E85A-4B47-809EBF65A9D2}"/>
              </a:ext>
            </a:extLst>
          </p:cNvPr>
          <p:cNvGrpSpPr/>
          <p:nvPr/>
        </p:nvGrpSpPr>
        <p:grpSpPr>
          <a:xfrm>
            <a:off x="6227372" y="1800030"/>
            <a:ext cx="4245428" cy="1044482"/>
            <a:chOff x="2887579" y="1981200"/>
            <a:chExt cx="9064935" cy="1922187"/>
          </a:xfrm>
        </p:grpSpPr>
        <p:pic>
          <p:nvPicPr>
            <p:cNvPr id="5" name="Picture 4">
              <a:extLst>
                <a:ext uri="{FF2B5EF4-FFF2-40B4-BE49-F238E27FC236}">
                  <a16:creationId xmlns:a16="http://schemas.microsoft.com/office/drawing/2014/main" id="{7C6963FD-B7F7-68AE-48D7-3C261F1B3EA5}"/>
                </a:ext>
              </a:extLst>
            </p:cNvPr>
            <p:cNvPicPr>
              <a:picLocks noChangeAspect="1"/>
            </p:cNvPicPr>
            <p:nvPr/>
          </p:nvPicPr>
          <p:blipFill rotWithShape="1">
            <a:blip r:embed="rId4"/>
            <a:srcRect l="2077" t="57379" r="-651"/>
            <a:stretch/>
          </p:blipFill>
          <p:spPr>
            <a:xfrm>
              <a:off x="2887579" y="1981200"/>
              <a:ext cx="9064935" cy="1922187"/>
            </a:xfrm>
            <a:prstGeom prst="rect">
              <a:avLst/>
            </a:prstGeom>
          </p:spPr>
        </p:pic>
        <p:sp>
          <p:nvSpPr>
            <p:cNvPr id="10" name="TextBox 9">
              <a:extLst>
                <a:ext uri="{FF2B5EF4-FFF2-40B4-BE49-F238E27FC236}">
                  <a16:creationId xmlns:a16="http://schemas.microsoft.com/office/drawing/2014/main" id="{1D061070-8DB3-0123-589C-4198DE2B040A}"/>
                </a:ext>
              </a:extLst>
            </p:cNvPr>
            <p:cNvSpPr txBox="1"/>
            <p:nvPr/>
          </p:nvSpPr>
          <p:spPr>
            <a:xfrm>
              <a:off x="10646227" y="1981200"/>
              <a:ext cx="1110344" cy="552249"/>
            </a:xfrm>
            <a:prstGeom prst="rect">
              <a:avLst/>
            </a:prstGeom>
            <a:solidFill>
              <a:schemeClr val="bg1"/>
            </a:solidFill>
          </p:spPr>
          <p:txBody>
            <a:bodyPr wrap="square" rtlCol="0">
              <a:spAutoFit/>
            </a:bodyPr>
            <a:lstStyle/>
            <a:p>
              <a:pPr defTabSz="685800">
                <a:defRPr/>
              </a:pPr>
              <a:endParaRPr lang="ar-SA" sz="1350" dirty="0">
                <a:solidFill>
                  <a:srgbClr val="000000"/>
                </a:solidFill>
                <a:latin typeface="Arial"/>
                <a:cs typeface="Arial" panose="020B0604020202020204" pitchFamily="34" charset="0"/>
              </a:endParaRPr>
            </a:p>
          </p:txBody>
        </p:sp>
      </p:grpSp>
      <p:grpSp>
        <p:nvGrpSpPr>
          <p:cNvPr id="12" name="Group 11">
            <a:extLst>
              <a:ext uri="{FF2B5EF4-FFF2-40B4-BE49-F238E27FC236}">
                <a16:creationId xmlns:a16="http://schemas.microsoft.com/office/drawing/2014/main" id="{6FE5BAAC-EAD8-EF09-AF4C-4C6DEDAD408F}"/>
              </a:ext>
            </a:extLst>
          </p:cNvPr>
          <p:cNvGrpSpPr/>
          <p:nvPr/>
        </p:nvGrpSpPr>
        <p:grpSpPr>
          <a:xfrm>
            <a:off x="6227371" y="2914650"/>
            <a:ext cx="4245428" cy="1014512"/>
            <a:chOff x="2887579" y="1981200"/>
            <a:chExt cx="9064935" cy="2003030"/>
          </a:xfrm>
        </p:grpSpPr>
        <p:pic>
          <p:nvPicPr>
            <p:cNvPr id="13" name="Picture 12">
              <a:extLst>
                <a:ext uri="{FF2B5EF4-FFF2-40B4-BE49-F238E27FC236}">
                  <a16:creationId xmlns:a16="http://schemas.microsoft.com/office/drawing/2014/main" id="{A568FCCA-1D27-674B-4387-7D4DC7435341}"/>
                </a:ext>
              </a:extLst>
            </p:cNvPr>
            <p:cNvPicPr>
              <a:picLocks noChangeAspect="1"/>
            </p:cNvPicPr>
            <p:nvPr/>
          </p:nvPicPr>
          <p:blipFill rotWithShape="1">
            <a:blip r:embed="rId4"/>
            <a:srcRect l="-113" t="14415" r="1539" b="42964"/>
            <a:stretch/>
          </p:blipFill>
          <p:spPr>
            <a:xfrm>
              <a:off x="2887579" y="1981200"/>
              <a:ext cx="9064935" cy="1922187"/>
            </a:xfrm>
            <a:prstGeom prst="rect">
              <a:avLst/>
            </a:prstGeom>
          </p:spPr>
        </p:pic>
        <p:sp>
          <p:nvSpPr>
            <p:cNvPr id="14" name="TextBox 13">
              <a:extLst>
                <a:ext uri="{FF2B5EF4-FFF2-40B4-BE49-F238E27FC236}">
                  <a16:creationId xmlns:a16="http://schemas.microsoft.com/office/drawing/2014/main" id="{42DD673C-EDD5-132E-D547-A1E9FFDC7F23}"/>
                </a:ext>
              </a:extLst>
            </p:cNvPr>
            <p:cNvSpPr txBox="1"/>
            <p:nvPr/>
          </p:nvSpPr>
          <p:spPr>
            <a:xfrm>
              <a:off x="3374572" y="3391755"/>
              <a:ext cx="2650956" cy="592475"/>
            </a:xfrm>
            <a:prstGeom prst="rect">
              <a:avLst/>
            </a:prstGeom>
            <a:solidFill>
              <a:schemeClr val="bg1"/>
            </a:solidFill>
          </p:spPr>
          <p:txBody>
            <a:bodyPr wrap="square" rtlCol="0">
              <a:spAutoFit/>
            </a:bodyPr>
            <a:lstStyle/>
            <a:p>
              <a:pPr defTabSz="685800">
                <a:defRPr/>
              </a:pPr>
              <a:endParaRPr lang="ar-SA" sz="1350" dirty="0">
                <a:solidFill>
                  <a:srgbClr val="000000"/>
                </a:solidFill>
                <a:latin typeface="Arial"/>
                <a:cs typeface="Arial" panose="020B0604020202020204" pitchFamily="34" charset="0"/>
              </a:endParaRPr>
            </a:p>
          </p:txBody>
        </p:sp>
      </p:grpSp>
      <p:sp>
        <p:nvSpPr>
          <p:cNvPr id="15" name="TextBox 14">
            <a:extLst>
              <a:ext uri="{FF2B5EF4-FFF2-40B4-BE49-F238E27FC236}">
                <a16:creationId xmlns:a16="http://schemas.microsoft.com/office/drawing/2014/main" id="{7B7BAE57-3CBE-5322-9AA8-86BE966C685E}"/>
              </a:ext>
            </a:extLst>
          </p:cNvPr>
          <p:cNvSpPr txBox="1"/>
          <p:nvPr/>
        </p:nvSpPr>
        <p:spPr>
          <a:xfrm>
            <a:off x="5426289" y="1198385"/>
            <a:ext cx="4711700" cy="507831"/>
          </a:xfrm>
          <a:prstGeom prst="rect">
            <a:avLst/>
          </a:prstGeom>
          <a:noFill/>
        </p:spPr>
        <p:txBody>
          <a:bodyPr wrap="square">
            <a:spAutoFit/>
          </a:bodyPr>
          <a:lstStyle/>
          <a:p>
            <a:pPr algn="r" defTabSz="685800" rtl="1">
              <a:defRPr/>
            </a:pPr>
            <a:r>
              <a:rPr lang="ar-SA" sz="2700" b="1" dirty="0">
                <a:solidFill>
                  <a:srgbClr val="C00000"/>
                </a:solidFill>
                <a:latin typeface="Arial"/>
                <a:cs typeface="Arial" panose="020B0604020202020204" pitchFamily="34" charset="0"/>
              </a:rPr>
              <a:t>إستراتيجيات التسعير نموذج </a:t>
            </a:r>
            <a:r>
              <a:rPr lang="en-US" sz="2700" b="1" dirty="0">
                <a:solidFill>
                  <a:srgbClr val="C00000"/>
                </a:solidFill>
                <a:latin typeface="Arial"/>
              </a:rPr>
              <a:t>[ Cs3]</a:t>
            </a:r>
            <a:endParaRPr lang="ar-SA" sz="2700" b="1" dirty="0">
              <a:solidFill>
                <a:srgbClr val="C00000"/>
              </a:solidFill>
              <a:latin typeface="Arial"/>
              <a:cs typeface="Arial" panose="020B0604020202020204" pitchFamily="34" charset="0"/>
            </a:endParaRPr>
          </a:p>
        </p:txBody>
      </p:sp>
      <p:sp>
        <p:nvSpPr>
          <p:cNvPr id="2" name="TextBox 1">
            <a:extLst>
              <a:ext uri="{FF2B5EF4-FFF2-40B4-BE49-F238E27FC236}">
                <a16:creationId xmlns:a16="http://schemas.microsoft.com/office/drawing/2014/main" id="{D988598E-8087-7612-DDFA-03877C2AD1FB}"/>
              </a:ext>
            </a:extLst>
          </p:cNvPr>
          <p:cNvSpPr txBox="1"/>
          <p:nvPr/>
        </p:nvSpPr>
        <p:spPr>
          <a:xfrm>
            <a:off x="4636581" y="1152217"/>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A -</a:t>
            </a:r>
          </a:p>
        </p:txBody>
      </p:sp>
      <p:pic>
        <p:nvPicPr>
          <p:cNvPr id="3" name="Picture 2" descr="The three boxes in the figure show the following text: &#10;• Product costs&#10;• Competition and other external factors: Competitors’ strategies and prices; Marketing strategy, objectives, and mix; Nature of the market and demand.&#10;• Consumer perceptions of value&#10;The center box is connected to boxes on either side by double-headed arrows. &#10;A long double-headed arrow at the bottom of the figure is labeled “Price.” The left corner of it has a single dollar symbol with the text: “Price floor: No profits below this price” and the right corner of it has two dollar symbols with the text: “Price ceiling: No demand above this price.”&#10;If customers perceive that a product’s price is greater than its value, they won’t buy it. If the company prices the product below its costs, profits will suffer. Between the two extremes, the “right” pricing strategy is one that delivers both value to the customer and profits to the company.">
            <a:extLst>
              <a:ext uri="{FF2B5EF4-FFF2-40B4-BE49-F238E27FC236}">
                <a16:creationId xmlns:a16="http://schemas.microsoft.com/office/drawing/2014/main" id="{D91AE28A-DE1F-D745-C840-5BC1EFE6A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60" r="298" b="2715"/>
          <a:stretch/>
        </p:blipFill>
        <p:spPr bwMode="auto">
          <a:xfrm>
            <a:off x="5528724" y="4013491"/>
            <a:ext cx="4944076" cy="1833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22BC3B-ECD9-9649-FF69-1FBFA4AC6961}"/>
              </a:ext>
            </a:extLst>
          </p:cNvPr>
          <p:cNvSpPr txBox="1"/>
          <p:nvPr/>
        </p:nvSpPr>
        <p:spPr>
          <a:xfrm>
            <a:off x="1847039" y="4118275"/>
            <a:ext cx="3272696" cy="1728779"/>
          </a:xfrm>
          <a:prstGeom prst="rect">
            <a:avLst/>
          </a:prstGeom>
          <a:solidFill>
            <a:schemeClr val="bg1">
              <a:lumMod val="95000"/>
            </a:schemeClr>
          </a:solidFill>
          <a:ln>
            <a:solidFill>
              <a:srgbClr val="0070C0"/>
            </a:solidFill>
          </a:ln>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indent="-171442" defTabSz="685766">
              <a:lnSpc>
                <a:spcPct val="110000"/>
              </a:lnSpc>
              <a:spcBef>
                <a:spcPts val="525"/>
              </a:spcBef>
              <a:buClr>
                <a:srgbClr val="2A1A00"/>
              </a:buClr>
              <a:defRPr/>
            </a:pPr>
            <a:r>
              <a:rPr lang="en-US" dirty="0">
                <a:solidFill>
                  <a:srgbClr val="C00000"/>
                </a:solidFill>
                <a:latin typeface="Gill Sans MT" panose="020B0502020104020203"/>
              </a:rPr>
              <a:t>3 </a:t>
            </a:r>
            <a:r>
              <a:rPr lang="en-US" dirty="0">
                <a:solidFill>
                  <a:prstClr val="black"/>
                </a:solidFill>
                <a:latin typeface="Gill Sans MT" panose="020B0502020104020203"/>
              </a:rPr>
              <a:t>major pricing strategies</a:t>
            </a:r>
            <a:r>
              <a:rPr lang="en-US" dirty="0">
                <a:solidFill>
                  <a:srgbClr val="C00000"/>
                </a:solidFill>
                <a:latin typeface="Gill Sans MT" panose="020B0502020104020203"/>
              </a:rPr>
              <a:t>: </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Cost-based pricing.</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customer value–based pricing.</a:t>
            </a:r>
          </a:p>
          <a:p>
            <a:pPr marL="214303" indent="-171442" defTabSz="685766">
              <a:lnSpc>
                <a:spcPct val="110000"/>
              </a:lnSpc>
              <a:spcBef>
                <a:spcPts val="525"/>
              </a:spcBef>
              <a:buClr>
                <a:srgbClr val="2A1A00"/>
              </a:buClr>
              <a:buFont typeface="+mj-lt"/>
              <a:buAutoNum type="arabicPeriod"/>
              <a:defRPr/>
            </a:pPr>
            <a:r>
              <a:rPr lang="en-US" dirty="0">
                <a:solidFill>
                  <a:srgbClr val="C00000"/>
                </a:solidFill>
                <a:latin typeface="Gill Sans MT" panose="020B0502020104020203"/>
              </a:rPr>
              <a:t>competition-based pricing.</a:t>
            </a:r>
          </a:p>
        </p:txBody>
      </p:sp>
    </p:spTree>
    <p:extLst>
      <p:ext uri="{BB962C8B-B14F-4D97-AF65-F5344CB8AC3E}">
        <p14:creationId xmlns:p14="http://schemas.microsoft.com/office/powerpoint/2010/main" val="1898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003217"/>
            <a:ext cx="6172200" cy="341632"/>
          </a:xfrm>
        </p:spPr>
        <p:txBody>
          <a:bodyPr>
            <a:spAutoFit/>
          </a:bodyPr>
          <a:lstStyle/>
          <a:p>
            <a:r>
              <a:rPr lang="en-US" altLang="en-US" sz="1800" dirty="0">
                <a:latin typeface="+mn-lt"/>
                <a:ea typeface="+mn-ea"/>
                <a:cs typeface="+mn-cs"/>
              </a:rPr>
              <a:t>Types of Cost-Based Pricing</a:t>
            </a:r>
            <a:endParaRPr lang="en-IN" sz="1800" dirty="0">
              <a:latin typeface="+mn-lt"/>
              <a:ea typeface="+mn-ea"/>
              <a:cs typeface="+mn-cs"/>
            </a:endParaRPr>
          </a:p>
        </p:txBody>
      </p:sp>
      <p:sp>
        <p:nvSpPr>
          <p:cNvPr id="3" name="Content Placeholder 2"/>
          <p:cNvSpPr>
            <a:spLocks noGrp="1"/>
          </p:cNvSpPr>
          <p:nvPr>
            <p:ph idx="4294967295"/>
          </p:nvPr>
        </p:nvSpPr>
        <p:spPr>
          <a:xfrm>
            <a:off x="1524001" y="2320529"/>
            <a:ext cx="4873229" cy="1424108"/>
          </a:xfrm>
        </p:spPr>
        <p:txBody>
          <a:bodyPr wrap="square">
            <a:spAutoFit/>
          </a:bodyPr>
          <a:lstStyle/>
          <a:p>
            <a:pPr marL="0" indent="0">
              <a:lnSpc>
                <a:spcPct val="150000"/>
              </a:lnSpc>
              <a:buNone/>
            </a:pPr>
            <a:r>
              <a:rPr lang="en-US" sz="1800" b="1" dirty="0">
                <a:solidFill>
                  <a:schemeClr val="accent5">
                    <a:lumMod val="50000"/>
                  </a:schemeClr>
                </a:solidFill>
              </a:rPr>
              <a:t>Cost-plus pricing (markup pricing)</a:t>
            </a:r>
          </a:p>
          <a:p>
            <a:pPr lvl="0">
              <a:lnSpc>
                <a:spcPct val="150000"/>
              </a:lnSpc>
            </a:pPr>
            <a:r>
              <a:rPr lang="en-US" sz="1800" dirty="0">
                <a:solidFill>
                  <a:schemeClr val="accent5">
                    <a:lumMod val="50000"/>
                  </a:schemeClr>
                </a:solidFill>
              </a:rPr>
              <a:t>Adding a standard markup to the cost of the product</a:t>
            </a:r>
          </a:p>
        </p:txBody>
      </p:sp>
      <p:sp>
        <p:nvSpPr>
          <p:cNvPr id="4" name="Content Placeholder 3"/>
          <p:cNvSpPr>
            <a:spLocks noGrp="1"/>
          </p:cNvSpPr>
          <p:nvPr>
            <p:ph idx="4294967295"/>
          </p:nvPr>
        </p:nvSpPr>
        <p:spPr>
          <a:xfrm>
            <a:off x="1524000" y="3689748"/>
            <a:ext cx="5043488" cy="1916037"/>
          </a:xfrm>
          <a:solidFill>
            <a:schemeClr val="bg1"/>
          </a:solidFill>
        </p:spPr>
        <p:txBody>
          <a:bodyPr wrap="square">
            <a:spAutoFit/>
          </a:bodyPr>
          <a:lstStyle/>
          <a:p>
            <a:pPr marL="0" indent="0">
              <a:lnSpc>
                <a:spcPct val="150000"/>
              </a:lnSpc>
              <a:buNone/>
            </a:pPr>
            <a:r>
              <a:rPr lang="en-US" sz="1500" dirty="0">
                <a:solidFill>
                  <a:schemeClr val="accent5">
                    <a:lumMod val="50000"/>
                  </a:schemeClr>
                </a:solidFill>
              </a:rPr>
              <a:t>Another cost-oriented pricing </a:t>
            </a:r>
            <a:r>
              <a:rPr lang="en-US" sz="1500" b="1" dirty="0">
                <a:solidFill>
                  <a:schemeClr val="accent5">
                    <a:lumMod val="50000"/>
                  </a:schemeClr>
                </a:solidFill>
              </a:rPr>
              <a:t>Break-even pricing (target return pricing)</a:t>
            </a:r>
          </a:p>
          <a:p>
            <a:pPr lvl="0">
              <a:lnSpc>
                <a:spcPct val="150000"/>
              </a:lnSpc>
            </a:pPr>
            <a:r>
              <a:rPr lang="en-US" sz="1500" dirty="0">
                <a:solidFill>
                  <a:schemeClr val="accent5">
                    <a:lumMod val="50000"/>
                  </a:schemeClr>
                </a:solidFill>
              </a:rPr>
              <a:t>Setting price to break even on the costs of making and marketing a product, or setting price to make a target return.</a:t>
            </a:r>
            <a:endParaRPr lang="en-IN" sz="1500" dirty="0">
              <a:solidFill>
                <a:schemeClr val="accent5">
                  <a:lumMod val="50000"/>
                </a:schemeClr>
              </a:solidFill>
            </a:endParaRPr>
          </a:p>
        </p:txBody>
      </p:sp>
      <p:sp>
        <p:nvSpPr>
          <p:cNvPr id="6" name="Title 1">
            <a:extLst>
              <a:ext uri="{FF2B5EF4-FFF2-40B4-BE49-F238E27FC236}">
                <a16:creationId xmlns:a16="http://schemas.microsoft.com/office/drawing/2014/main" id="{611B80F6-09B0-2923-7BF1-225B5FBCB7C8}"/>
              </a:ext>
            </a:extLst>
          </p:cNvPr>
          <p:cNvSpPr txBox="1">
            <a:spLocks/>
          </p:cNvSpPr>
          <p:nvPr/>
        </p:nvSpPr>
        <p:spPr>
          <a:xfrm>
            <a:off x="5976876" y="1348371"/>
            <a:ext cx="3827477" cy="495585"/>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4000" spc="0">
                <a:solidFill>
                  <a:srgbClr val="0070C0"/>
                </a:solidFill>
                <a:latin typeface="Abadi" panose="020B0604020104020204" pitchFamily="34" charset="0"/>
                <a:ea typeface="+mj-ea"/>
                <a:cs typeface="+mj-cs"/>
              </a:defRPr>
            </a:lvl1pPr>
          </a:lstStyle>
          <a:p>
            <a:pPr defTabSz="685766">
              <a:defRPr/>
            </a:pPr>
            <a:r>
              <a:rPr lang="en-US" altLang="en-US" sz="3000" dirty="0">
                <a:solidFill>
                  <a:schemeClr val="accent5">
                    <a:lumMod val="50000"/>
                  </a:schemeClr>
                </a:solidFill>
              </a:rPr>
              <a:t>Cost-Based Pricing</a:t>
            </a:r>
            <a:endParaRPr lang="en-IN" sz="3000" dirty="0">
              <a:solidFill>
                <a:schemeClr val="accent5">
                  <a:lumMod val="50000"/>
                </a:schemeClr>
              </a:solidFill>
            </a:endParaRPr>
          </a:p>
        </p:txBody>
      </p:sp>
      <p:sp>
        <p:nvSpPr>
          <p:cNvPr id="5" name="TextBox 4">
            <a:extLst>
              <a:ext uri="{FF2B5EF4-FFF2-40B4-BE49-F238E27FC236}">
                <a16:creationId xmlns:a16="http://schemas.microsoft.com/office/drawing/2014/main" id="{FE07D4DD-CB8B-BC2E-C75D-021F7CB40D17}"/>
              </a:ext>
            </a:extLst>
          </p:cNvPr>
          <p:cNvSpPr txBox="1"/>
          <p:nvPr/>
        </p:nvSpPr>
        <p:spPr>
          <a:xfrm>
            <a:off x="5740542" y="1401845"/>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2400" dirty="0">
                <a:solidFill>
                  <a:schemeClr val="accent5">
                    <a:lumMod val="50000"/>
                  </a:schemeClr>
                </a:solidFill>
                <a:latin typeface="Gill Sans MT" panose="020B0502020104020203"/>
              </a:rPr>
              <a:t>1</a:t>
            </a:r>
          </a:p>
        </p:txBody>
      </p:sp>
      <p:pic>
        <p:nvPicPr>
          <p:cNvPr id="8" name="Picture 2" descr="What is Cost Plus Pricing Strategy (with Examples) - Super Heuristics">
            <a:extLst>
              <a:ext uri="{FF2B5EF4-FFF2-40B4-BE49-F238E27FC236}">
                <a16:creationId xmlns:a16="http://schemas.microsoft.com/office/drawing/2014/main" id="{08D5308D-BE95-CF17-AD27-DE80740C9B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0794" y="2324865"/>
            <a:ext cx="2993561" cy="10834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6C3CD2-D0D4-F79B-970F-AF8ACC77E3C1}"/>
              </a:ext>
            </a:extLst>
          </p:cNvPr>
          <p:cNvPicPr>
            <a:picLocks noChangeAspect="1"/>
          </p:cNvPicPr>
          <p:nvPr/>
        </p:nvPicPr>
        <p:blipFill rotWithShape="1">
          <a:blip r:embed="rId4"/>
          <a:srcRect t="13599" r="18815" b="5578"/>
          <a:stretch/>
        </p:blipFill>
        <p:spPr>
          <a:xfrm>
            <a:off x="6810793" y="3449677"/>
            <a:ext cx="3015778" cy="1777458"/>
          </a:xfrm>
          <a:prstGeom prst="rect">
            <a:avLst/>
          </a:prstGeom>
        </p:spPr>
      </p:pic>
      <p:sp>
        <p:nvSpPr>
          <p:cNvPr id="7" name="Rectangle 6">
            <a:extLst>
              <a:ext uri="{FF2B5EF4-FFF2-40B4-BE49-F238E27FC236}">
                <a16:creationId xmlns:a16="http://schemas.microsoft.com/office/drawing/2014/main" id="{8E72BE12-D561-4501-C013-5809C7B98671}"/>
              </a:ext>
            </a:extLst>
          </p:cNvPr>
          <p:cNvSpPr/>
          <p:nvPr/>
        </p:nvSpPr>
        <p:spPr>
          <a:xfrm>
            <a:off x="7556897" y="3259461"/>
            <a:ext cx="1200150" cy="3390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350" dirty="0">
                <a:solidFill>
                  <a:schemeClr val="accent5">
                    <a:lumMod val="50000"/>
                  </a:schemeClr>
                </a:solidFill>
                <a:latin typeface="Rockwell" panose="02060603020205020403"/>
              </a:rPr>
              <a:t>Break-even </a:t>
            </a:r>
          </a:p>
        </p:txBody>
      </p:sp>
    </p:spTree>
    <p:extLst>
      <p:ext uri="{BB962C8B-B14F-4D97-AF65-F5344CB8AC3E}">
        <p14:creationId xmlns:p14="http://schemas.microsoft.com/office/powerpoint/2010/main" val="9749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70652" y="1143170"/>
            <a:ext cx="4254084" cy="401648"/>
          </a:xfrm>
          <a:solidFill>
            <a:schemeClr val="bg1"/>
          </a:solidFill>
        </p:spPr>
        <p:txBody>
          <a:bodyPr vert="horz" wrap="square" lIns="68580" tIns="34290" rIns="68580" bIns="34290" rtlCol="0" anchor="t">
            <a:spAutoFit/>
          </a:bodyPr>
          <a:lstStyle/>
          <a:p>
            <a:pPr algn="ctr"/>
            <a:r>
              <a:rPr lang="en-US" altLang="en-US" sz="2400" dirty="0">
                <a:latin typeface="Abadi" panose="020B0604020104020204" pitchFamily="34" charset="0"/>
              </a:rPr>
              <a:t>Value-Based Pricing</a:t>
            </a:r>
            <a:endParaRPr lang="en-IN" sz="2400" dirty="0">
              <a:latin typeface="Abadi" panose="020B0604020104020204" pitchFamily="34" charset="0"/>
            </a:endParaRPr>
          </a:p>
        </p:txBody>
      </p:sp>
      <p:sp>
        <p:nvSpPr>
          <p:cNvPr id="3" name="Content Placeholder 2"/>
          <p:cNvSpPr>
            <a:spLocks noGrp="1"/>
          </p:cNvSpPr>
          <p:nvPr>
            <p:ph idx="4294967295"/>
          </p:nvPr>
        </p:nvSpPr>
        <p:spPr>
          <a:xfrm>
            <a:off x="1524000" y="1764507"/>
            <a:ext cx="3302794" cy="3686009"/>
          </a:xfrm>
          <a:solidFill>
            <a:schemeClr val="bg1"/>
          </a:solidFill>
        </p:spPr>
        <p:txBody>
          <a:bodyPr>
            <a:normAutofit fontScale="62500" lnSpcReduction="20000"/>
          </a:bodyPr>
          <a:lstStyle/>
          <a:p>
            <a:pPr>
              <a:lnSpc>
                <a:spcPct val="150000"/>
              </a:lnSpc>
            </a:pPr>
            <a:r>
              <a:rPr lang="en-US" altLang="en-US" sz="1500" dirty="0">
                <a:solidFill>
                  <a:schemeClr val="accent5">
                    <a:lumMod val="50000"/>
                  </a:schemeClr>
                </a:solidFill>
                <a:ea typeface="ＭＳ Ｐゴシック" panose="020B0600070205080204" pitchFamily="34" charset="-128"/>
              </a:rPr>
              <a:t>Customer value-based pricing by using buyers’ perceptions of value as the key to pricing .</a:t>
            </a:r>
          </a:p>
          <a:p>
            <a:pPr>
              <a:lnSpc>
                <a:spcPct val="150000"/>
              </a:lnSpc>
            </a:pPr>
            <a:r>
              <a:rPr lang="en-US" altLang="en-US" sz="1500" dirty="0">
                <a:solidFill>
                  <a:schemeClr val="accent5">
                    <a:lumMod val="50000"/>
                  </a:schemeClr>
                </a:solidFill>
                <a:ea typeface="ＭＳ Ｐゴシック" panose="020B0600070205080204" pitchFamily="34" charset="-128"/>
              </a:rPr>
              <a:t>A buyers’ </a:t>
            </a:r>
            <a:r>
              <a:rPr lang="en-US" altLang="ja-JP" sz="1500" dirty="0">
                <a:solidFill>
                  <a:schemeClr val="accent5">
                    <a:lumMod val="50000"/>
                  </a:schemeClr>
                </a:solidFill>
                <a:ea typeface="ＭＳ Ｐゴシック" panose="020B0600070205080204" pitchFamily="34" charset="-128"/>
              </a:rPr>
              <a:t>perceptions of value rather than on the seller’s cost</a:t>
            </a:r>
          </a:p>
          <a:p>
            <a:pPr>
              <a:lnSpc>
                <a:spcPct val="150000"/>
              </a:lnSpc>
            </a:pPr>
            <a:r>
              <a:rPr lang="en-US" altLang="en-US" sz="1500" dirty="0">
                <a:solidFill>
                  <a:schemeClr val="accent5">
                    <a:lumMod val="50000"/>
                  </a:schemeClr>
                </a:solidFill>
                <a:ea typeface="ＭＳ Ｐゴシック" panose="020B0600070205080204" pitchFamily="34" charset="-128"/>
              </a:rPr>
              <a:t>Types of value-based pricing:</a:t>
            </a:r>
          </a:p>
          <a:p>
            <a:pPr lvl="1">
              <a:lnSpc>
                <a:spcPct val="150000"/>
              </a:lnSpc>
            </a:pPr>
            <a:r>
              <a:rPr lang="en-US" altLang="en-US" sz="1350" dirty="0">
                <a:solidFill>
                  <a:schemeClr val="accent5">
                    <a:lumMod val="50000"/>
                  </a:schemeClr>
                </a:solidFill>
                <a:ea typeface="ＭＳ Ｐゴシック" panose="020B0600070205080204" pitchFamily="34" charset="-128"/>
              </a:rPr>
              <a:t>Value-added pricing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MORE For MORE, offers value-added features and services to differentiate a company’s offers and then charging higher prices. </a:t>
            </a:r>
            <a:endParaRPr lang="en-IN" sz="1500" dirty="0">
              <a:solidFill>
                <a:schemeClr val="accent5">
                  <a:lumMod val="50000"/>
                </a:schemeClr>
              </a:solidFill>
              <a:latin typeface="Arial" panose="020B0604020202020204" pitchFamily="34" charset="0"/>
              <a:ea typeface="ＭＳ Ｐゴシック" panose="020B0600070205080204" pitchFamily="34" charset="-128"/>
            </a:endParaRPr>
          </a:p>
          <a:p>
            <a:pPr lvl="1">
              <a:lnSpc>
                <a:spcPct val="150000"/>
              </a:lnSpc>
            </a:pPr>
            <a:r>
              <a:rPr lang="en-US" altLang="en-US" sz="1500" dirty="0">
                <a:solidFill>
                  <a:schemeClr val="accent5">
                    <a:lumMod val="50000"/>
                  </a:schemeClr>
                </a:solidFill>
                <a:ea typeface="ＭＳ Ｐゴシック" panose="020B0600070205080204" pitchFamily="34" charset="-128"/>
              </a:rPr>
              <a:t>Good-value pricing, </a:t>
            </a:r>
            <a:r>
              <a:rPr lang="en-US" altLang="en-US" dirty="0">
                <a:solidFill>
                  <a:schemeClr val="accent5">
                    <a:lumMod val="50000"/>
                  </a:schemeClr>
                </a:solidFill>
                <a:latin typeface="Arial" panose="020B0604020202020204" pitchFamily="34" charset="0"/>
                <a:ea typeface="ＭＳ Ｐゴシック" panose="020B0600070205080204" pitchFamily="34" charset="-128"/>
              </a:rPr>
              <a:t>MORE For </a:t>
            </a:r>
            <a:r>
              <a:rPr lang="en-US" altLang="en-US" sz="1950" dirty="0">
                <a:solidFill>
                  <a:schemeClr val="accent5">
                    <a:lumMod val="50000"/>
                  </a:schemeClr>
                </a:solidFill>
                <a:latin typeface="Arial" panose="020B0604020202020204" pitchFamily="34" charset="0"/>
                <a:ea typeface="ＭＳ Ｐゴシック" panose="020B0600070205080204" pitchFamily="34" charset="-128"/>
              </a:rPr>
              <a:t>SAME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just the right combination of quality good/ service at a fair price.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r>
              <a:rPr lang="en-US" altLang="en-US" sz="1500" dirty="0">
                <a:solidFill>
                  <a:schemeClr val="accent5">
                    <a:lumMod val="50000"/>
                  </a:schemeClr>
                </a:solidFill>
                <a:latin typeface="Arial" panose="020B0604020202020204" pitchFamily="34" charset="0"/>
                <a:ea typeface="ＭＳ Ｐゴシック" panose="020B0600070205080204" pitchFamily="34" charset="-128"/>
              </a:rPr>
              <a:t>more quality for a same price or same quality for less price</a:t>
            </a:r>
            <a:r>
              <a:rPr lang="en-US" altLang="en-US" dirty="0">
                <a:solidFill>
                  <a:schemeClr val="accent5">
                    <a:lumMod val="50000"/>
                  </a:schemeClr>
                </a:solidFill>
                <a:latin typeface="Arial" panose="020B0604020202020204" pitchFamily="34" charset="0"/>
                <a:ea typeface="ＭＳ Ｐゴシック" panose="020B0600070205080204" pitchFamily="34" charset="-128"/>
              </a:rPr>
              <a:t>. </a:t>
            </a:r>
          </a:p>
        </p:txBody>
      </p:sp>
      <p:pic>
        <p:nvPicPr>
          <p:cNvPr id="5" name="Picture 4">
            <a:extLst>
              <a:ext uri="{FF2B5EF4-FFF2-40B4-BE49-F238E27FC236}">
                <a16:creationId xmlns:a16="http://schemas.microsoft.com/office/drawing/2014/main" id="{09ED24C0-E03F-AD70-5749-909421F3365B}"/>
              </a:ext>
            </a:extLst>
          </p:cNvPr>
          <p:cNvPicPr>
            <a:picLocks noChangeAspect="1"/>
          </p:cNvPicPr>
          <p:nvPr/>
        </p:nvPicPr>
        <p:blipFill>
          <a:blip r:embed="rId3"/>
          <a:stretch>
            <a:fillRect/>
          </a:stretch>
        </p:blipFill>
        <p:spPr>
          <a:xfrm>
            <a:off x="4989096" y="1532184"/>
            <a:ext cx="5335641" cy="259186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49EC7DD5-554B-3A3E-BA90-21DC9BAA6CE2}"/>
              </a:ext>
            </a:extLst>
          </p:cNvPr>
          <p:cNvSpPr txBox="1"/>
          <p:nvPr/>
        </p:nvSpPr>
        <p:spPr>
          <a:xfrm>
            <a:off x="6319023" y="983415"/>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2400" dirty="0">
                <a:solidFill>
                  <a:schemeClr val="bg1"/>
                </a:solidFill>
                <a:latin typeface="Gill Sans MT" panose="020B0502020104020203"/>
              </a:rPr>
              <a:t>2</a:t>
            </a:r>
          </a:p>
        </p:txBody>
      </p:sp>
      <p:grpSp>
        <p:nvGrpSpPr>
          <p:cNvPr id="11" name="Group 10">
            <a:extLst>
              <a:ext uri="{FF2B5EF4-FFF2-40B4-BE49-F238E27FC236}">
                <a16:creationId xmlns:a16="http://schemas.microsoft.com/office/drawing/2014/main" id="{36C0B53C-3DDC-07AE-5F6E-770C107FDC27}"/>
              </a:ext>
            </a:extLst>
          </p:cNvPr>
          <p:cNvGrpSpPr/>
          <p:nvPr/>
        </p:nvGrpSpPr>
        <p:grpSpPr>
          <a:xfrm>
            <a:off x="5126912" y="4124045"/>
            <a:ext cx="5364109" cy="1548749"/>
            <a:chOff x="4310941" y="4355724"/>
            <a:chExt cx="7275862" cy="1940993"/>
          </a:xfrm>
        </p:grpSpPr>
        <p:pic>
          <p:nvPicPr>
            <p:cNvPr id="7" name="Picture 6">
              <a:extLst>
                <a:ext uri="{FF2B5EF4-FFF2-40B4-BE49-F238E27FC236}">
                  <a16:creationId xmlns:a16="http://schemas.microsoft.com/office/drawing/2014/main" id="{8D11EFEA-924B-4211-F6B1-C1B4BBA3CD28}"/>
                </a:ext>
              </a:extLst>
            </p:cNvPr>
            <p:cNvPicPr>
              <a:picLocks noChangeAspect="1"/>
            </p:cNvPicPr>
            <p:nvPr/>
          </p:nvPicPr>
          <p:blipFill rotWithShape="1">
            <a:blip r:embed="rId4"/>
            <a:srcRect l="48750" t="26615" r="14003" b="31525"/>
            <a:stretch/>
          </p:blipFill>
          <p:spPr>
            <a:xfrm>
              <a:off x="6525877" y="4355724"/>
              <a:ext cx="5060926" cy="1940993"/>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DB254EF0-D2F9-1573-2450-AB4B429A8C7A}"/>
                </a:ext>
              </a:extLst>
            </p:cNvPr>
            <p:cNvSpPr txBox="1"/>
            <p:nvPr/>
          </p:nvSpPr>
          <p:spPr>
            <a:xfrm>
              <a:off x="4310941" y="4574055"/>
              <a:ext cx="2028004" cy="1504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1200" dirty="0">
                  <a:solidFill>
                    <a:schemeClr val="accent5">
                      <a:lumMod val="50000"/>
                    </a:schemeClr>
                  </a:solidFill>
                  <a:latin typeface="Gill Sans MT" panose="020B0502020104020203"/>
                </a:rPr>
                <a:t>Apple differentiates company’s offers and quality then charging higher prices above competitors</a:t>
              </a:r>
            </a:p>
            <a:p>
              <a:pPr defTabSz="685766">
                <a:defRPr/>
              </a:pPr>
              <a:endParaRPr lang="en-SA" sz="1200" dirty="0">
                <a:solidFill>
                  <a:schemeClr val="accent5">
                    <a:lumMod val="50000"/>
                  </a:schemeClr>
                </a:solidFill>
                <a:latin typeface="Gill Sans MT" panose="020B0502020104020203"/>
              </a:endParaRPr>
            </a:p>
          </p:txBody>
        </p:sp>
      </p:grpSp>
    </p:spTree>
    <p:extLst>
      <p:ext uri="{BB962C8B-B14F-4D97-AF65-F5344CB8AC3E}">
        <p14:creationId xmlns:p14="http://schemas.microsoft.com/office/powerpoint/2010/main" val="4816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2" y="2117165"/>
            <a:ext cx="4726781" cy="442913"/>
          </a:xfrm>
          <a:solidFill>
            <a:schemeClr val="bg1"/>
          </a:solidFill>
        </p:spPr>
        <p:txBody>
          <a:bodyPr vert="horz" lIns="68580" tIns="34290" rIns="68580" bIns="34290" rtlCol="0" anchor="t">
            <a:noAutofit/>
          </a:bodyPr>
          <a:lstStyle/>
          <a:p>
            <a:pPr algn="l"/>
            <a:r>
              <a:rPr lang="en-US" altLang="en-US" sz="2100" dirty="0">
                <a:latin typeface="Abadi" panose="020B0604020104020204" pitchFamily="34" charset="0"/>
              </a:rPr>
              <a:t>Market and Competition-Based Pricing</a:t>
            </a:r>
            <a:endParaRPr lang="en-IN" sz="2100" dirty="0">
              <a:latin typeface="Abadi" panose="020B0604020104020204" pitchFamily="34" charset="0"/>
            </a:endParaRPr>
          </a:p>
        </p:txBody>
      </p:sp>
      <p:sp>
        <p:nvSpPr>
          <p:cNvPr id="3" name="Content Placeholder 2"/>
          <p:cNvSpPr>
            <a:spLocks noGrp="1"/>
          </p:cNvSpPr>
          <p:nvPr>
            <p:ph idx="4294967295"/>
          </p:nvPr>
        </p:nvSpPr>
        <p:spPr>
          <a:xfrm>
            <a:off x="1560913" y="2731829"/>
            <a:ext cx="5374481" cy="2498056"/>
          </a:xfrm>
          <a:solidFill>
            <a:schemeClr val="bg1"/>
          </a:solidFill>
        </p:spPr>
        <p:txBody>
          <a:bodyPr wrap="square">
            <a:spAutoFit/>
          </a:bodyPr>
          <a:lstStyle/>
          <a:p>
            <a:pPr>
              <a:lnSpc>
                <a:spcPct val="150000"/>
              </a:lnSpc>
            </a:pPr>
            <a:r>
              <a:rPr lang="en-US" sz="1350" dirty="0">
                <a:solidFill>
                  <a:schemeClr val="accent5">
                    <a:lumMod val="50000"/>
                  </a:schemeClr>
                </a:solidFill>
              </a:rPr>
              <a:t>Pricing is handled differently in each types of Markets competition</a:t>
            </a:r>
          </a:p>
          <a:p>
            <a:pPr lvl="1">
              <a:lnSpc>
                <a:spcPct val="150000"/>
              </a:lnSpc>
            </a:pPr>
            <a:r>
              <a:rPr lang="en-US" sz="900" dirty="0">
                <a:solidFill>
                  <a:schemeClr val="accent5">
                    <a:lumMod val="50000"/>
                  </a:schemeClr>
                </a:solidFill>
              </a:rPr>
              <a:t>Pure competition</a:t>
            </a:r>
          </a:p>
          <a:p>
            <a:pPr lvl="1">
              <a:lnSpc>
                <a:spcPct val="150000"/>
              </a:lnSpc>
            </a:pPr>
            <a:r>
              <a:rPr lang="en-US" sz="900" dirty="0">
                <a:solidFill>
                  <a:schemeClr val="accent5">
                    <a:lumMod val="50000"/>
                  </a:schemeClr>
                </a:solidFill>
              </a:rPr>
              <a:t>Monopolistic competition</a:t>
            </a:r>
          </a:p>
          <a:p>
            <a:pPr lvl="1">
              <a:lnSpc>
                <a:spcPct val="150000"/>
              </a:lnSpc>
            </a:pPr>
            <a:r>
              <a:rPr lang="en-US" sz="900" dirty="0">
                <a:solidFill>
                  <a:schemeClr val="accent5">
                    <a:lumMod val="50000"/>
                  </a:schemeClr>
                </a:solidFill>
              </a:rPr>
              <a:t>Oligopolistic competition</a:t>
            </a:r>
          </a:p>
          <a:p>
            <a:pPr lvl="1">
              <a:lnSpc>
                <a:spcPct val="150000"/>
              </a:lnSpc>
            </a:pPr>
            <a:r>
              <a:rPr lang="en-US" sz="900" dirty="0">
                <a:solidFill>
                  <a:schemeClr val="accent5">
                    <a:lumMod val="50000"/>
                  </a:schemeClr>
                </a:solidFill>
              </a:rPr>
              <a:t>Pure monopoly</a:t>
            </a:r>
            <a:endParaRPr lang="en-IN" sz="900" dirty="0">
              <a:solidFill>
                <a:schemeClr val="accent5">
                  <a:lumMod val="50000"/>
                </a:schemeClr>
              </a:solidFill>
            </a:endParaRPr>
          </a:p>
          <a:p>
            <a:pPr>
              <a:lnSpc>
                <a:spcPct val="150000"/>
              </a:lnSpc>
            </a:pPr>
            <a:r>
              <a:rPr lang="en-US" altLang="en-US" sz="1350" dirty="0">
                <a:solidFill>
                  <a:schemeClr val="accent5">
                    <a:lumMod val="50000"/>
                  </a:schemeClr>
                </a:solidFill>
              </a:rPr>
              <a:t>Prices based on assessing competitors’ pricing strategies:</a:t>
            </a:r>
          </a:p>
          <a:p>
            <a:pPr lvl="1">
              <a:lnSpc>
                <a:spcPct val="150000"/>
              </a:lnSpc>
            </a:pPr>
            <a:r>
              <a:rPr lang="en-US" altLang="en-US" sz="900" dirty="0">
                <a:solidFill>
                  <a:schemeClr val="accent5">
                    <a:lumMod val="50000"/>
                  </a:schemeClr>
                </a:solidFill>
              </a:rPr>
              <a:t>How does the company’s market offering compare in terms of customer value?</a:t>
            </a:r>
          </a:p>
          <a:p>
            <a:pPr lvl="1">
              <a:lnSpc>
                <a:spcPct val="150000"/>
              </a:lnSpc>
            </a:pPr>
            <a:r>
              <a:rPr lang="en-US" altLang="en-US" sz="900" dirty="0">
                <a:solidFill>
                  <a:schemeClr val="accent5">
                    <a:lumMod val="50000"/>
                  </a:schemeClr>
                </a:solidFill>
              </a:rPr>
              <a:t>How strong are current competitors?</a:t>
            </a:r>
          </a:p>
        </p:txBody>
      </p:sp>
      <p:sp>
        <p:nvSpPr>
          <p:cNvPr id="4" name="Title 1">
            <a:extLst>
              <a:ext uri="{FF2B5EF4-FFF2-40B4-BE49-F238E27FC236}">
                <a16:creationId xmlns:a16="http://schemas.microsoft.com/office/drawing/2014/main" id="{B5B66738-3942-04CB-E4AD-5AA0EB608E36}"/>
              </a:ext>
            </a:extLst>
          </p:cNvPr>
          <p:cNvSpPr txBox="1">
            <a:spLocks/>
          </p:cNvSpPr>
          <p:nvPr/>
        </p:nvSpPr>
        <p:spPr>
          <a:xfrm>
            <a:off x="5856837" y="1244312"/>
            <a:ext cx="4640248" cy="325025"/>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altLang="en-US" sz="1800" dirty="0">
                <a:solidFill>
                  <a:schemeClr val="accent5">
                    <a:lumMod val="50000"/>
                  </a:schemeClr>
                </a:solidFill>
              </a:rPr>
              <a:t>Market and Competition-Based Pricing</a:t>
            </a:r>
            <a:endParaRPr lang="en-IN" sz="1800" dirty="0">
              <a:solidFill>
                <a:schemeClr val="accent5">
                  <a:lumMod val="50000"/>
                </a:schemeClr>
              </a:solidFill>
            </a:endParaRPr>
          </a:p>
        </p:txBody>
      </p:sp>
      <p:sp>
        <p:nvSpPr>
          <p:cNvPr id="7" name="TextBox 6">
            <a:extLst>
              <a:ext uri="{FF2B5EF4-FFF2-40B4-BE49-F238E27FC236}">
                <a16:creationId xmlns:a16="http://schemas.microsoft.com/office/drawing/2014/main" id="{E9733D12-878F-F1A0-4CAB-24A2CC070F69}"/>
              </a:ext>
            </a:extLst>
          </p:cNvPr>
          <p:cNvSpPr txBox="1"/>
          <p:nvPr/>
        </p:nvSpPr>
        <p:spPr>
          <a:xfrm>
            <a:off x="6972304" y="4644495"/>
            <a:ext cx="3580349" cy="646331"/>
          </a:xfrm>
          <a:prstGeom prst="rect">
            <a:avLst/>
          </a:prstGeom>
          <a:solidFill>
            <a:schemeClr val="bg1"/>
          </a:solidFill>
          <a:ln>
            <a:noFill/>
          </a:ln>
        </p:spPr>
        <p:txBody>
          <a:bodyPr wrap="square">
            <a:spAutoFit/>
          </a:bodyPr>
          <a:lstStyle/>
          <a:p>
            <a:pPr defTabSz="685766">
              <a:defRPr/>
            </a:pPr>
            <a:r>
              <a:rPr lang="en-US" sz="900" dirty="0">
                <a:solidFill>
                  <a:schemeClr val="accent5">
                    <a:lumMod val="50000"/>
                  </a:schemeClr>
                </a:solidFill>
                <a:latin typeface="Gill Sans MT" panose="020B0502020104020203"/>
              </a:rPr>
              <a:t>the customer pays an $80,000 price premium for the Caterpillar bulldozer, it’s getting $150,000 in added value over the product’s lifetime in the form of superior reliability and durability, lower lifetime operating costs, superior service, and a longer parts warranty. </a:t>
            </a:r>
          </a:p>
        </p:txBody>
      </p:sp>
      <p:pic>
        <p:nvPicPr>
          <p:cNvPr id="8" name="Picture 7">
            <a:extLst>
              <a:ext uri="{FF2B5EF4-FFF2-40B4-BE49-F238E27FC236}">
                <a16:creationId xmlns:a16="http://schemas.microsoft.com/office/drawing/2014/main" id="{C3FBFC02-29A2-AD11-2365-ED197A2DB8E0}"/>
              </a:ext>
            </a:extLst>
          </p:cNvPr>
          <p:cNvPicPr>
            <a:picLocks noChangeAspect="1"/>
          </p:cNvPicPr>
          <p:nvPr/>
        </p:nvPicPr>
        <p:blipFill>
          <a:blip r:embed="rId3"/>
          <a:stretch>
            <a:fillRect/>
          </a:stretch>
        </p:blipFill>
        <p:spPr>
          <a:xfrm>
            <a:off x="6972304" y="2027515"/>
            <a:ext cx="3001509" cy="2635357"/>
          </a:xfrm>
          <a:prstGeom prst="rect">
            <a:avLst/>
          </a:prstGeom>
        </p:spPr>
      </p:pic>
      <p:sp>
        <p:nvSpPr>
          <p:cNvPr id="5" name="TextBox 4">
            <a:extLst>
              <a:ext uri="{FF2B5EF4-FFF2-40B4-BE49-F238E27FC236}">
                <a16:creationId xmlns:a16="http://schemas.microsoft.com/office/drawing/2014/main" id="{9626F8CA-9F44-49F2-42D9-9CC53ED97385}"/>
              </a:ext>
            </a:extLst>
          </p:cNvPr>
          <p:cNvSpPr txBox="1"/>
          <p:nvPr/>
        </p:nvSpPr>
        <p:spPr>
          <a:xfrm>
            <a:off x="5856837" y="1221701"/>
            <a:ext cx="30302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defTabSz="685766" rtl="1">
              <a:defRPr/>
            </a:pPr>
            <a:r>
              <a:rPr lang="en-US" sz="2400" dirty="0">
                <a:solidFill>
                  <a:schemeClr val="bg1"/>
                </a:solidFill>
                <a:latin typeface="Gill Sans MT" panose="020B0502020104020203"/>
              </a:rPr>
              <a:t>3</a:t>
            </a:r>
            <a:endParaRPr lang="en-SA" sz="2400" dirty="0">
              <a:solidFill>
                <a:schemeClr val="bg1"/>
              </a:solidFill>
              <a:latin typeface="Gill Sans MT" panose="020B0502020104020203"/>
            </a:endParaRPr>
          </a:p>
        </p:txBody>
      </p:sp>
    </p:spTree>
    <p:extLst>
      <p:ext uri="{BB962C8B-B14F-4D97-AF65-F5344CB8AC3E}">
        <p14:creationId xmlns:p14="http://schemas.microsoft.com/office/powerpoint/2010/main" val="232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972426" y="1574007"/>
            <a:ext cx="2695575" cy="507206"/>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latin typeface="Abadi" panose="020B0604020104020204" pitchFamily="34" charset="0"/>
              </a:rPr>
              <a:t>Activity #2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97379" y="2215754"/>
            <a:ext cx="3000483"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4140" y="1697218"/>
            <a:ext cx="5481453" cy="423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529958"/>
      </p:ext>
    </p:extLst>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0BECD7-37C4-11C6-4C91-6D296BF3EEA6}"/>
              </a:ext>
            </a:extLst>
          </p:cNvPr>
          <p:cNvSpPr>
            <a:spLocks noGrp="1"/>
          </p:cNvSpPr>
          <p:nvPr>
            <p:ph type="title" idx="4294967295"/>
          </p:nvPr>
        </p:nvSpPr>
        <p:spPr>
          <a:xfrm>
            <a:off x="1524003" y="4756551"/>
            <a:ext cx="7077075" cy="592931"/>
          </a:xfrm>
        </p:spPr>
        <p:txBody>
          <a:bodyPr vert="horz" lIns="171450" tIns="171450" rIns="171450" bIns="0" rtlCol="0" anchor="ctr">
            <a:normAutofit fontScale="90000"/>
          </a:bodyPr>
          <a:lstStyle/>
          <a:p>
            <a:pPr>
              <a:lnSpc>
                <a:spcPct val="80000"/>
              </a:lnSpc>
            </a:pPr>
            <a:r>
              <a:rPr lang="en-US" altLang="en-US"/>
              <a:t>Value-Based Pricing versus Cost-Based Pricing</a:t>
            </a:r>
            <a:endParaRPr lang="en-US"/>
          </a:p>
        </p:txBody>
      </p:sp>
      <p:pic>
        <p:nvPicPr>
          <p:cNvPr id="4" name="Content Placeholder 3">
            <a:extLst>
              <a:ext uri="{FF2B5EF4-FFF2-40B4-BE49-F238E27FC236}">
                <a16:creationId xmlns:a16="http://schemas.microsoft.com/office/drawing/2014/main" id="{FEB95CC8-3467-C072-3AD0-39F0F9224668}"/>
              </a:ext>
            </a:extLst>
          </p:cNvPr>
          <p:cNvPicPr>
            <a:picLocks noGrp="1" noChangeAspect="1"/>
          </p:cNvPicPr>
          <p:nvPr>
            <p:ph idx="4294967295"/>
          </p:nvPr>
        </p:nvPicPr>
        <p:blipFill rotWithShape="1">
          <a:blip r:embed="rId2"/>
          <a:srcRect t="78423" r="34571" b="13539"/>
          <a:stretch/>
        </p:blipFill>
        <p:spPr>
          <a:xfrm>
            <a:off x="4358306" y="2063321"/>
            <a:ext cx="4836319" cy="334320"/>
          </a:xfrm>
          <a:prstGeom prst="rect">
            <a:avLst/>
          </a:prstGeom>
        </p:spPr>
      </p:pic>
      <p:pic>
        <p:nvPicPr>
          <p:cNvPr id="6" name="Content Placeholder 3">
            <a:extLst>
              <a:ext uri="{FF2B5EF4-FFF2-40B4-BE49-F238E27FC236}">
                <a16:creationId xmlns:a16="http://schemas.microsoft.com/office/drawing/2014/main" id="{C11482DE-747C-59BE-7EF1-FCFC6F23204C}"/>
              </a:ext>
            </a:extLst>
          </p:cNvPr>
          <p:cNvPicPr>
            <a:picLocks noChangeAspect="1"/>
          </p:cNvPicPr>
          <p:nvPr/>
        </p:nvPicPr>
        <p:blipFill rotWithShape="1">
          <a:blip r:embed="rId2"/>
          <a:srcRect l="64631" t="13158" r="8520" b="-2830"/>
          <a:stretch/>
        </p:blipFill>
        <p:spPr>
          <a:xfrm>
            <a:off x="1758888" y="1789150"/>
            <a:ext cx="1832036" cy="3441728"/>
          </a:xfrm>
          <a:prstGeom prst="rect">
            <a:avLst/>
          </a:prstGeom>
        </p:spPr>
      </p:pic>
      <p:pic>
        <p:nvPicPr>
          <p:cNvPr id="2" name="Content Placeholder 3">
            <a:extLst>
              <a:ext uri="{FF2B5EF4-FFF2-40B4-BE49-F238E27FC236}">
                <a16:creationId xmlns:a16="http://schemas.microsoft.com/office/drawing/2014/main" id="{C19C9798-A781-B04B-AC14-B0FEB0310028}"/>
              </a:ext>
            </a:extLst>
          </p:cNvPr>
          <p:cNvPicPr>
            <a:picLocks noChangeAspect="1"/>
          </p:cNvPicPr>
          <p:nvPr/>
        </p:nvPicPr>
        <p:blipFill rotWithShape="1">
          <a:blip r:embed="rId2"/>
          <a:srcRect t="45443" r="34571" b="44453"/>
          <a:stretch/>
        </p:blipFill>
        <p:spPr>
          <a:xfrm>
            <a:off x="4141726" y="4842906"/>
            <a:ext cx="4836319" cy="420221"/>
          </a:xfrm>
          <a:prstGeom prst="rect">
            <a:avLst/>
          </a:prstGeom>
        </p:spPr>
      </p:pic>
      <p:pic>
        <p:nvPicPr>
          <p:cNvPr id="3" name="Content Placeholder 3">
            <a:extLst>
              <a:ext uri="{FF2B5EF4-FFF2-40B4-BE49-F238E27FC236}">
                <a16:creationId xmlns:a16="http://schemas.microsoft.com/office/drawing/2014/main" id="{B83FAA40-FCF9-0BA2-0F96-4F28CB3C29CB}"/>
              </a:ext>
            </a:extLst>
          </p:cNvPr>
          <p:cNvPicPr>
            <a:picLocks noChangeAspect="1"/>
          </p:cNvPicPr>
          <p:nvPr/>
        </p:nvPicPr>
        <p:blipFill rotWithShape="1">
          <a:blip r:embed="rId2"/>
          <a:srcRect t="13158" r="34571" b="69342"/>
          <a:stretch/>
        </p:blipFill>
        <p:spPr>
          <a:xfrm>
            <a:off x="4358305" y="3146105"/>
            <a:ext cx="4836319" cy="727819"/>
          </a:xfrm>
          <a:prstGeom prst="rect">
            <a:avLst/>
          </a:prstGeom>
        </p:spPr>
      </p:pic>
      <p:sp>
        <p:nvSpPr>
          <p:cNvPr id="8" name="TextBox 7">
            <a:extLst>
              <a:ext uri="{FF2B5EF4-FFF2-40B4-BE49-F238E27FC236}">
                <a16:creationId xmlns:a16="http://schemas.microsoft.com/office/drawing/2014/main" id="{D168B64B-6F50-7A89-073F-11C9935C0A8E}"/>
              </a:ext>
            </a:extLst>
          </p:cNvPr>
          <p:cNvSpPr txBox="1"/>
          <p:nvPr/>
        </p:nvSpPr>
        <p:spPr>
          <a:xfrm>
            <a:off x="3154457" y="1166161"/>
            <a:ext cx="4605617" cy="507831"/>
          </a:xfrm>
          <a:prstGeom prst="rect">
            <a:avLst/>
          </a:prstGeom>
          <a:noFill/>
        </p:spPr>
        <p:txBody>
          <a:bodyPr wrap="square">
            <a:spAutoFit/>
          </a:bodyPr>
          <a:lstStyle/>
          <a:p>
            <a:pPr defTabSz="685800">
              <a:defRPr/>
            </a:pPr>
            <a:r>
              <a:rPr lang="en-US" sz="1350" b="1" dirty="0">
                <a:solidFill>
                  <a:schemeClr val="accent5">
                    <a:lumMod val="50000"/>
                  </a:schemeClr>
                </a:solidFill>
                <a:latin typeface="Calibri" panose="020F0502020204030204"/>
              </a:rPr>
              <a:t>What is the PRICING STRATEGIES &gt;</a:t>
            </a:r>
            <a:br>
              <a:rPr lang="en-US" sz="1350" b="1" dirty="0">
                <a:solidFill>
                  <a:schemeClr val="accent5">
                    <a:lumMod val="50000"/>
                  </a:schemeClr>
                </a:solidFill>
                <a:latin typeface="Calibri" panose="020F0502020204030204"/>
              </a:rPr>
            </a:br>
            <a:endParaRPr lang="ar-SA" sz="1350" dirty="0">
              <a:solidFill>
                <a:schemeClr val="accent5">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0793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0BECD7-37C4-11C6-4C91-6D296BF3EEA6}"/>
              </a:ext>
            </a:extLst>
          </p:cNvPr>
          <p:cNvSpPr>
            <a:spLocks noGrp="1"/>
          </p:cNvSpPr>
          <p:nvPr>
            <p:ph type="title" idx="4294967295"/>
          </p:nvPr>
        </p:nvSpPr>
        <p:spPr>
          <a:xfrm>
            <a:off x="1524003" y="4756551"/>
            <a:ext cx="7077075" cy="592931"/>
          </a:xfrm>
        </p:spPr>
        <p:txBody>
          <a:bodyPr vert="horz" lIns="171450" tIns="171450" rIns="171450" bIns="0" rtlCol="0" anchor="ctr">
            <a:normAutofit fontScale="90000"/>
          </a:bodyPr>
          <a:lstStyle/>
          <a:p>
            <a:pPr>
              <a:lnSpc>
                <a:spcPct val="80000"/>
              </a:lnSpc>
            </a:pPr>
            <a:r>
              <a:rPr lang="en-US" altLang="en-US"/>
              <a:t>Value-Based Pricing versus Cost-Based Pricing</a:t>
            </a:r>
            <a:endParaRPr lang="en-US"/>
          </a:p>
        </p:txBody>
      </p:sp>
      <p:pic>
        <p:nvPicPr>
          <p:cNvPr id="4" name="Content Placeholder 3">
            <a:extLst>
              <a:ext uri="{FF2B5EF4-FFF2-40B4-BE49-F238E27FC236}">
                <a16:creationId xmlns:a16="http://schemas.microsoft.com/office/drawing/2014/main" id="{FEB95CC8-3467-C072-3AD0-39F0F9224668}"/>
              </a:ext>
            </a:extLst>
          </p:cNvPr>
          <p:cNvPicPr>
            <a:picLocks noGrp="1" noChangeAspect="1"/>
          </p:cNvPicPr>
          <p:nvPr>
            <p:ph idx="4294967295"/>
          </p:nvPr>
        </p:nvPicPr>
        <p:blipFill rotWithShape="1">
          <a:blip r:embed="rId2"/>
          <a:srcRect t="13158" r="34571" b="4077"/>
          <a:stretch/>
        </p:blipFill>
        <p:spPr>
          <a:xfrm>
            <a:off x="4371754" y="1233670"/>
            <a:ext cx="5677682" cy="4040912"/>
          </a:xfrm>
          <a:prstGeom prst="rect">
            <a:avLst/>
          </a:prstGeom>
        </p:spPr>
      </p:pic>
      <p:pic>
        <p:nvPicPr>
          <p:cNvPr id="6" name="Content Placeholder 3">
            <a:extLst>
              <a:ext uri="{FF2B5EF4-FFF2-40B4-BE49-F238E27FC236}">
                <a16:creationId xmlns:a16="http://schemas.microsoft.com/office/drawing/2014/main" id="{C11482DE-747C-59BE-7EF1-FCFC6F23204C}"/>
              </a:ext>
            </a:extLst>
          </p:cNvPr>
          <p:cNvPicPr>
            <a:picLocks noChangeAspect="1"/>
          </p:cNvPicPr>
          <p:nvPr/>
        </p:nvPicPr>
        <p:blipFill rotWithShape="1">
          <a:blip r:embed="rId2"/>
          <a:srcRect l="64631" t="13158" r="8520" b="-2830"/>
          <a:stretch/>
        </p:blipFill>
        <p:spPr>
          <a:xfrm>
            <a:off x="1778461" y="1291723"/>
            <a:ext cx="1832036" cy="3441728"/>
          </a:xfrm>
          <a:prstGeom prst="rect">
            <a:avLst/>
          </a:prstGeom>
        </p:spPr>
      </p:pic>
    </p:spTree>
    <p:extLst>
      <p:ext uri="{BB962C8B-B14F-4D97-AF65-F5344CB8AC3E}">
        <p14:creationId xmlns:p14="http://schemas.microsoft.com/office/powerpoint/2010/main" val="25100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7234" y="1305120"/>
            <a:ext cx="7267907" cy="567848"/>
          </a:xfrm>
          <a:solidFill>
            <a:schemeClr val="bg1"/>
          </a:solidFill>
        </p:spPr>
        <p:txBody>
          <a:bodyPr vert="horz" wrap="square" lIns="68580" tIns="34290" rIns="68580" bIns="34290" rtlCol="0" anchor="t">
            <a:spAutoFit/>
          </a:bodyPr>
          <a:lstStyle/>
          <a:p>
            <a:pPr algn="ctr"/>
            <a:r>
              <a:rPr lang="en-US" altLang="en-US" sz="3600" dirty="0"/>
              <a:t>Product</a:t>
            </a:r>
            <a:r>
              <a:rPr lang="en-US" altLang="en-US" sz="2100" dirty="0">
                <a:latin typeface="Abadi" panose="020B0604020104020204" pitchFamily="34" charset="0"/>
              </a:rPr>
              <a:t> </a:t>
            </a:r>
            <a:r>
              <a:rPr lang="en-US" altLang="en-US" sz="3600" dirty="0"/>
              <a:t>Mix Pricing Strategies</a:t>
            </a:r>
            <a:endParaRPr lang="en-IN" sz="3600" dirty="0"/>
          </a:p>
        </p:txBody>
      </p:sp>
      <p:graphicFrame>
        <p:nvGraphicFramePr>
          <p:cNvPr id="5" name="Table 1"/>
          <p:cNvGraphicFramePr>
            <a:graphicFrameLocks/>
          </p:cNvGraphicFramePr>
          <p:nvPr/>
        </p:nvGraphicFramePr>
        <p:xfrm>
          <a:off x="1957491" y="2286001"/>
          <a:ext cx="8277018" cy="3353709"/>
        </p:xfrm>
        <a:graphic>
          <a:graphicData uri="http://schemas.openxmlformats.org/drawingml/2006/table">
            <a:tbl>
              <a:tblPr firstRow="1">
                <a:tableStyleId>{0E3FDE45-AF77-4B5C-9715-49D594BDF05E}</a:tableStyleId>
              </a:tblPr>
              <a:tblGrid>
                <a:gridCol w="2505212">
                  <a:extLst>
                    <a:ext uri="{9D8B030D-6E8A-4147-A177-3AD203B41FA5}">
                      <a16:colId xmlns:a16="http://schemas.microsoft.com/office/drawing/2014/main" val="20000"/>
                    </a:ext>
                  </a:extLst>
                </a:gridCol>
                <a:gridCol w="5771806">
                  <a:extLst>
                    <a:ext uri="{9D8B030D-6E8A-4147-A177-3AD203B41FA5}">
                      <a16:colId xmlns:a16="http://schemas.microsoft.com/office/drawing/2014/main" val="20001"/>
                    </a:ext>
                  </a:extLst>
                </a:gridCol>
              </a:tblGrid>
              <a:tr h="357418">
                <a:tc>
                  <a:txBody>
                    <a:bodyPr/>
                    <a:lstStyle/>
                    <a:p>
                      <a:pPr algn="l"/>
                      <a:r>
                        <a:rPr lang="en-US" sz="1600" b="1" kern="1200" baseline="0" dirty="0">
                          <a:solidFill>
                            <a:schemeClr val="tx1"/>
                          </a:solidFill>
                        </a:rPr>
                        <a:t>Pricing Situation</a:t>
                      </a:r>
                    </a:p>
                  </a:txBody>
                  <a:tcPr marL="34730" marR="34730"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a:solidFill>
                            <a:schemeClr val="tx1"/>
                          </a:solidFill>
                        </a:rPr>
                        <a:t>Description</a:t>
                      </a:r>
                    </a:p>
                  </a:txBody>
                  <a:tcPr marL="34730" marR="34730"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36009">
                <a:tc>
                  <a:txBody>
                    <a:bodyPr/>
                    <a:lstStyle/>
                    <a:p>
                      <a:r>
                        <a:rPr lang="en-US" sz="1600" b="0" i="0" u="none" strike="noStrike" kern="1200" baseline="0" dirty="0">
                          <a:solidFill>
                            <a:schemeClr val="tx1"/>
                          </a:solidFill>
                          <a:latin typeface="+mn-lt"/>
                          <a:ea typeface="+mn-ea"/>
                          <a:cs typeface="+mn-cs"/>
                        </a:rPr>
                        <a:t>Product line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tx1"/>
                          </a:solidFill>
                          <a:latin typeface="+mn-lt"/>
                          <a:ea typeface="+mn-ea"/>
                          <a:cs typeface="+mn-cs"/>
                        </a:rPr>
                        <a:t>Setting prices across an entire product line</a:t>
                      </a:r>
                      <a:endParaRPr lang="en-US" sz="1600" dirty="0">
                        <a:solidFill>
                          <a:schemeClr val="tx1"/>
                        </a:solidFill>
                      </a:endParaRP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647936">
                <a:tc>
                  <a:txBody>
                    <a:bodyPr/>
                    <a:lstStyle/>
                    <a:p>
                      <a:r>
                        <a:rPr lang="en-US" sz="1600" b="0" i="0" u="none" strike="noStrike" kern="1200" baseline="0" dirty="0">
                          <a:solidFill>
                            <a:schemeClr val="tx1"/>
                          </a:solidFill>
                          <a:latin typeface="+mn-lt"/>
                          <a:ea typeface="+mn-ea"/>
                          <a:cs typeface="+mn-cs"/>
                        </a:rPr>
                        <a:t>Optional-product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optional or accessory products sold with the main product</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582205">
                <a:tc>
                  <a:txBody>
                    <a:bodyPr/>
                    <a:lstStyle/>
                    <a:p>
                      <a:r>
                        <a:rPr lang="en-US" sz="1600" b="0" i="0" u="none" strike="noStrike" kern="1200" baseline="0" dirty="0">
                          <a:solidFill>
                            <a:schemeClr val="tx1"/>
                          </a:solidFill>
                          <a:latin typeface="+mn-lt"/>
                          <a:ea typeface="+mn-ea"/>
                          <a:cs typeface="+mn-cs"/>
                        </a:rPr>
                        <a:t>Captive-product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products that must be used with the main product</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647936">
                <a:tc>
                  <a:txBody>
                    <a:bodyPr/>
                    <a:lstStyle/>
                    <a:p>
                      <a:r>
                        <a:rPr lang="en-US" sz="1600" b="0" i="0" u="none" strike="noStrike" kern="1200" baseline="0" dirty="0">
                          <a:solidFill>
                            <a:schemeClr val="tx1"/>
                          </a:solidFill>
                          <a:latin typeface="+mn-lt"/>
                          <a:ea typeface="+mn-ea"/>
                          <a:cs typeface="+mn-cs"/>
                        </a:rPr>
                        <a:t>By-product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solidFill>
                            <a:schemeClr val="tx1"/>
                          </a:solidFill>
                        </a:rPr>
                        <a:t>Pricing low-value by-products to get rid of or make money on them</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582205">
                <a:tc>
                  <a:txBody>
                    <a:bodyPr/>
                    <a:lstStyle/>
                    <a:p>
                      <a:r>
                        <a:rPr lang="en-US" sz="1600" dirty="0">
                          <a:solidFill>
                            <a:schemeClr val="tx1"/>
                          </a:solidFill>
                        </a:rPr>
                        <a:t>Product bundle pricing</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r>
                        <a:rPr lang="en-US" sz="1600" dirty="0">
                          <a:solidFill>
                            <a:schemeClr val="tx1"/>
                          </a:solidFill>
                        </a:rPr>
                        <a:t>Pricing bundles of products sold together</a:t>
                      </a:r>
                    </a:p>
                  </a:txBody>
                  <a:tcPr marL="46308" marR="46308" marT="23154" marB="2315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2570217430"/>
                  </a:ext>
                </a:extLst>
              </a:tr>
            </a:tbl>
          </a:graphicData>
        </a:graphic>
      </p:graphicFrame>
      <p:sp>
        <p:nvSpPr>
          <p:cNvPr id="3" name="TextBox 2">
            <a:extLst>
              <a:ext uri="{FF2B5EF4-FFF2-40B4-BE49-F238E27FC236}">
                <a16:creationId xmlns:a16="http://schemas.microsoft.com/office/drawing/2014/main" id="{69B0233B-B012-9771-923D-24569DDF8EF9}"/>
              </a:ext>
            </a:extLst>
          </p:cNvPr>
          <p:cNvSpPr txBox="1"/>
          <p:nvPr/>
        </p:nvSpPr>
        <p:spPr>
          <a:xfrm>
            <a:off x="2133756" y="1355261"/>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B -</a:t>
            </a:r>
          </a:p>
        </p:txBody>
      </p:sp>
    </p:spTree>
    <p:extLst>
      <p:ext uri="{BB962C8B-B14F-4D97-AF65-F5344CB8AC3E}">
        <p14:creationId xmlns:p14="http://schemas.microsoft.com/office/powerpoint/2010/main" val="309315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5222110" y="1218732"/>
            <a:ext cx="5106679" cy="36766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2100" dirty="0">
                <a:solidFill>
                  <a:schemeClr val="accent5">
                    <a:lumMod val="50000"/>
                  </a:schemeClr>
                </a:solidFill>
              </a:rPr>
              <a:t>Product line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756672" y="1943100"/>
            <a:ext cx="3181580" cy="2884240"/>
          </a:xfrm>
          <a:prstGeom prst="rect">
            <a:avLst/>
          </a:prstGeom>
          <a:solidFill>
            <a:schemeClr val="bg1"/>
          </a:solidFill>
        </p:spPr>
        <p:txBody>
          <a:bodyPr vert="horz" lIns="68580" tIns="34290" rIns="68580" bIns="34290" rtlCol="0">
            <a:normAutofit/>
          </a:bodyPr>
          <a:lstStyle/>
          <a:p>
            <a:pPr defTabSz="685766">
              <a:defRPr/>
            </a:pPr>
            <a:r>
              <a:rPr lang="en-US" sz="1500" dirty="0">
                <a:solidFill>
                  <a:schemeClr val="accent5">
                    <a:lumMod val="50000"/>
                  </a:schemeClr>
                </a:solidFill>
                <a:latin typeface="Gill Sans MT" panose="020B0502020104020203"/>
              </a:rPr>
              <a:t>SETTING PRICES ACROSS AN ENTIRE PRODUCT LINE</a:t>
            </a:r>
          </a:p>
          <a:p>
            <a:pPr defTabSz="685766">
              <a:defRPr/>
            </a:pPr>
            <a:r>
              <a:rPr lang="en-US" dirty="0">
                <a:solidFill>
                  <a:schemeClr val="accent5">
                    <a:lumMod val="50000"/>
                  </a:schemeClr>
                </a:solidFill>
                <a:latin typeface="Gill Sans MT" panose="020B0502020104020203"/>
              </a:rPr>
              <a:t>It considers the </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cost differences between products in the line,</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customer evaluation of their features, </a:t>
            </a:r>
          </a:p>
          <a:p>
            <a:pPr marL="214303" indent="-214303" defTabSz="685766">
              <a:buFont typeface="Arial" panose="020B0604020202020204" pitchFamily="34" charset="0"/>
              <a:buChar char="•"/>
              <a:defRPr/>
            </a:pPr>
            <a:r>
              <a:rPr lang="en-US" dirty="0">
                <a:solidFill>
                  <a:schemeClr val="accent5">
                    <a:lumMod val="50000"/>
                  </a:schemeClr>
                </a:solidFill>
                <a:latin typeface="Gill Sans MT" panose="020B0502020104020203"/>
              </a:rPr>
              <a:t>competitors’ prices </a:t>
            </a: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Example : Car model that has different model types that change with performance and quality</a:t>
            </a:r>
          </a:p>
        </p:txBody>
      </p:sp>
      <p:pic>
        <p:nvPicPr>
          <p:cNvPr id="11268" name="Picture 4" descr="Top Management Consulting Expert in Toronto, ON, Canada: Michael Yarmo |  Toptal">
            <a:extLst>
              <a:ext uri="{FF2B5EF4-FFF2-40B4-BE49-F238E27FC236}">
                <a16:creationId xmlns:a16="http://schemas.microsoft.com/office/drawing/2014/main" id="{C57A3355-02BD-B195-9073-D2E0B751A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318" b="-2076"/>
          <a:stretch/>
        </p:blipFill>
        <p:spPr bwMode="auto">
          <a:xfrm>
            <a:off x="5222108" y="1835087"/>
            <a:ext cx="4804338" cy="338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4997042" y="1335281"/>
            <a:ext cx="5670958"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Optional-product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776664" y="1805500"/>
            <a:ext cx="2824316" cy="3474846"/>
          </a:xfrm>
          <a:prstGeom prst="rect">
            <a:avLst/>
          </a:prstGeom>
          <a:solidFill>
            <a:schemeClr val="bg1"/>
          </a:solidFill>
        </p:spPr>
        <p:txBody>
          <a:bodyPr vert="horz" lIns="68580" tIns="34290" rIns="68580" bIns="34290" rtlCol="0">
            <a:normAutofit lnSpcReduction="10000"/>
          </a:bodyPr>
          <a:lstStyle/>
          <a:p>
            <a:pPr defTabSz="685766">
              <a:defRPr/>
            </a:pPr>
            <a:r>
              <a:rPr lang="en-US" sz="1500" dirty="0">
                <a:solidFill>
                  <a:schemeClr val="accent5">
                    <a:lumMod val="50000"/>
                  </a:schemeClr>
                </a:solidFill>
                <a:latin typeface="Gill Sans MT" panose="020B0502020104020203"/>
              </a:rPr>
              <a:t>OPTIONAL PRODUCT pricing is the pricing of optional or accessory products along with a main product. In many cases, you can buy optional or accessory products along with the main product.</a:t>
            </a:r>
          </a:p>
          <a:p>
            <a:pPr defTabSz="685766">
              <a:defRPr/>
            </a:pPr>
            <a:r>
              <a:rPr lang="en-US" sz="1500" dirty="0">
                <a:solidFill>
                  <a:schemeClr val="accent5">
                    <a:lumMod val="50000"/>
                  </a:schemeClr>
                </a:solidFill>
                <a:latin typeface="Gill Sans MT" panose="020B0502020104020203"/>
              </a:rPr>
              <a:t>For instance, when you order your new car, you may choose to order a navigation system or an advanced Entertainment system. However, for the company, pricing these options is not easy. They must decide carefully which items to include in the base price and which to offer as options.</a:t>
            </a:r>
          </a:p>
        </p:txBody>
      </p:sp>
      <p:pic>
        <p:nvPicPr>
          <p:cNvPr id="13314" name="Picture 2" descr="What is optional product pricing? Definition, examples &amp; our take">
            <a:extLst>
              <a:ext uri="{FF2B5EF4-FFF2-40B4-BE49-F238E27FC236}">
                <a16:creationId xmlns:a16="http://schemas.microsoft.com/office/drawing/2014/main" id="{A1DAF1BB-1CE5-24C7-D4BA-E82F61BB23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541" b="3892"/>
          <a:stretch/>
        </p:blipFill>
        <p:spPr bwMode="auto">
          <a:xfrm>
            <a:off x="4747778" y="2442770"/>
            <a:ext cx="5915433" cy="275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5640254C-F29D-93C6-4663-DDEEF2B8D3D0}"/>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62C9B334-1527-ABAC-DC1D-8A551BD1D7EF}"/>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78801119-CC24-252A-BE4E-B3F3048ABB54}"/>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84AAEDA2-DA5A-6418-2F4F-B0682F384CD3}"/>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79C324C-592D-835F-D585-5684C28CFE50}"/>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89EF54B4-7611-9AC4-253E-A73CC6DF7866}"/>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9E90FA11-A04F-BF39-AD89-5C9CFEBBFE19}"/>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B4D268D9-7863-77BC-BE6A-83413BEACBFE}"/>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8805D709-0BA7-EA2E-8F69-5F8ED29FE0CA}"/>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108E3433-697D-19A2-4037-635162C38AD2}"/>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F8D5585E-D664-B9A9-2891-CDFCF2735682}"/>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795AC7AD-E0FB-57E9-8C37-A73BE59E5A04}"/>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C89848B9-2EA1-EEE7-1C80-42EA2B19E6F2}"/>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AD63C32C-9196-9662-EBFC-23DC8F8C2C96}"/>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F5CD75D-E72E-5CB7-C228-A9885B09F33F}"/>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914BBA43-E6DC-5660-7D90-C3071E9E6307}"/>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5F0F9EF1-7E45-3BFA-C1AD-B03C227EED89}"/>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B3AF7C7C-5B8B-BC96-FF69-073E85BFA354}"/>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2B819732-6533-9D7D-A491-31F4E4EDEE7F}"/>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9CD42153-9AEC-C0E0-177F-BBF6A442706F}"/>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4C2C2795-3154-F268-EE27-9987DC0E1D39}"/>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67441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5406006" y="1106793"/>
            <a:ext cx="5014319"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SA" sz="3000" dirty="0">
                <a:solidFill>
                  <a:schemeClr val="accent5">
                    <a:lumMod val="50000"/>
                  </a:schemeClr>
                </a:solidFill>
              </a:rPr>
              <a:t>Captive-product</a:t>
            </a:r>
            <a:r>
              <a:rPr lang="en-US" sz="3000" dirty="0">
                <a:solidFill>
                  <a:schemeClr val="accent5">
                    <a:lumMod val="50000"/>
                  </a:schemeClr>
                </a:solidFill>
              </a:rPr>
              <a: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579693" y="2104199"/>
            <a:ext cx="3395432" cy="3012563"/>
          </a:xfrm>
          <a:prstGeom prst="rect">
            <a:avLst/>
          </a:prstGeom>
          <a:solidFill>
            <a:schemeClr val="bg1"/>
          </a:solidFill>
        </p:spPr>
        <p:txBody>
          <a:bodyPr vert="horz" lIns="68580" tIns="34290" rIns="68580" bIns="34290" rtlCol="0">
            <a:normAutofit/>
          </a:bodyPr>
          <a:lstStyle/>
          <a:p>
            <a:pPr defTabSz="685766">
              <a:lnSpc>
                <a:spcPct val="150000"/>
              </a:lnSpc>
              <a:defRPr/>
            </a:pPr>
            <a:r>
              <a:rPr lang="en-SA" sz="1500" dirty="0">
                <a:solidFill>
                  <a:schemeClr val="accent5">
                    <a:lumMod val="50000"/>
                  </a:schemeClr>
                </a:solidFill>
                <a:latin typeface="Gill Sans MT" panose="020B0502020104020203"/>
              </a:rPr>
              <a:t>CAPTIVE-PRODUCT PRICING—main products less than other  ancillary products.</a:t>
            </a:r>
          </a:p>
          <a:p>
            <a:pPr defTabSz="685766">
              <a:lnSpc>
                <a:spcPct val="150000"/>
              </a:lnSpc>
              <a:defRPr/>
            </a:pPr>
            <a:r>
              <a:rPr lang="en-SA" sz="1500" dirty="0">
                <a:solidFill>
                  <a:schemeClr val="accent5">
                    <a:lumMod val="50000"/>
                  </a:schemeClr>
                </a:solidFill>
                <a:latin typeface="Gill Sans MT" panose="020B0502020104020203"/>
              </a:rPr>
              <a:t> </a:t>
            </a:r>
          </a:p>
          <a:p>
            <a:pPr defTabSz="685766">
              <a:lnSpc>
                <a:spcPct val="150000"/>
              </a:lnSpc>
              <a:defRPr/>
            </a:pPr>
            <a:r>
              <a:rPr lang="en-US" sz="1500" dirty="0">
                <a:solidFill>
                  <a:schemeClr val="accent5">
                    <a:lumMod val="50000"/>
                  </a:schemeClr>
                </a:solidFill>
                <a:latin typeface="Gill Sans MT" panose="020B0502020104020203"/>
              </a:rPr>
              <a:t>Gillette has long sold razor handles at low prices and made its money on higher-price, higher margin replacement blade cartridges</a:t>
            </a:r>
            <a:endParaRPr lang="en-SA" sz="1500" dirty="0">
              <a:solidFill>
                <a:schemeClr val="accent5">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0B7B07E-7776-FA47-AB34-1D34FFAAB9A9}"/>
              </a:ext>
            </a:extLst>
          </p:cNvPr>
          <p:cNvPicPr>
            <a:picLocks noChangeAspect="1"/>
          </p:cNvPicPr>
          <p:nvPr/>
        </p:nvPicPr>
        <p:blipFill>
          <a:blip r:embed="rId3"/>
          <a:stretch>
            <a:fillRect/>
          </a:stretch>
        </p:blipFill>
        <p:spPr>
          <a:xfrm>
            <a:off x="4975125" y="1652173"/>
            <a:ext cx="5600014" cy="3553654"/>
          </a:xfrm>
          <a:prstGeom prst="rect">
            <a:avLst/>
          </a:prstGeom>
        </p:spPr>
      </p:pic>
    </p:spTree>
    <p:extLst>
      <p:ext uri="{BB962C8B-B14F-4D97-AF65-F5344CB8AC3E}">
        <p14:creationId xmlns:p14="http://schemas.microsoft.com/office/powerpoint/2010/main" val="8758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1596091" y="1759821"/>
            <a:ext cx="8999818"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By-product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977900" y="2444725"/>
            <a:ext cx="2782597" cy="2722370"/>
          </a:xfrm>
          <a:prstGeom prst="rect">
            <a:avLst/>
          </a:prstGeom>
          <a:solidFill>
            <a:schemeClr val="bg1"/>
          </a:solidFill>
        </p:spPr>
        <p:txBody>
          <a:bodyPr vert="horz" lIns="68580" tIns="34290" rIns="68580" bIns="34290" rtlCol="0">
            <a:normAutofit/>
          </a:bodyPr>
          <a:lstStyle/>
          <a:p>
            <a:pPr defTabSz="685766">
              <a:defRPr/>
            </a:pPr>
            <a:r>
              <a:rPr lang="en-US" sz="2100" dirty="0">
                <a:solidFill>
                  <a:schemeClr val="accent5">
                    <a:lumMod val="50000"/>
                  </a:schemeClr>
                </a:solidFill>
                <a:latin typeface="Abadi" panose="020B0604020104020204" pitchFamily="34" charset="0"/>
              </a:rPr>
              <a:t>BY-PRODUCT PRICING</a:t>
            </a:r>
          </a:p>
          <a:p>
            <a:pPr marL="214303" indent="-214303" defTabSz="685766">
              <a:buFont typeface="Arial" panose="020B0604020202020204" pitchFamily="34" charset="0"/>
              <a:buChar char="•"/>
              <a:defRPr/>
            </a:pPr>
            <a:r>
              <a:rPr lang="en-US" sz="2100" b="1" dirty="0">
                <a:solidFill>
                  <a:schemeClr val="accent5">
                    <a:lumMod val="50000"/>
                  </a:schemeClr>
                </a:solidFill>
                <a:latin typeface="Open Sans" panose="020B0606030504020204" pitchFamily="34" charset="0"/>
                <a:ea typeface="Times New Roman" panose="02020603050405020304" pitchFamily="18" charset="0"/>
              </a:rPr>
              <a:t> low-value by-products to get rid of or make money on them</a:t>
            </a:r>
          </a:p>
        </p:txBody>
      </p:sp>
      <p:pic>
        <p:nvPicPr>
          <p:cNvPr id="2" name="Picture 1">
            <a:extLst>
              <a:ext uri="{FF2B5EF4-FFF2-40B4-BE49-F238E27FC236}">
                <a16:creationId xmlns:a16="http://schemas.microsoft.com/office/drawing/2014/main" id="{A2C3264C-B64C-F688-2E30-0BAFB416ABC3}"/>
              </a:ext>
            </a:extLst>
          </p:cNvPr>
          <p:cNvPicPr>
            <a:picLocks noChangeAspect="1"/>
          </p:cNvPicPr>
          <p:nvPr/>
        </p:nvPicPr>
        <p:blipFill rotWithShape="1">
          <a:blip r:embed="rId3"/>
          <a:srcRect t="50000" r="2631"/>
          <a:stretch/>
        </p:blipFill>
        <p:spPr>
          <a:xfrm>
            <a:off x="4962318" y="2779112"/>
            <a:ext cx="5251785" cy="2022647"/>
          </a:xfrm>
          <a:prstGeom prst="rect">
            <a:avLst/>
          </a:prstGeom>
        </p:spPr>
      </p:pic>
    </p:spTree>
    <p:extLst>
      <p:ext uri="{BB962C8B-B14F-4D97-AF65-F5344CB8AC3E}">
        <p14:creationId xmlns:p14="http://schemas.microsoft.com/office/powerpoint/2010/main" val="4552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1728828" y="1678323"/>
            <a:ext cx="8734347" cy="495585"/>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685766">
              <a:defRPr/>
            </a:pPr>
            <a:r>
              <a:rPr lang="en-US" sz="3000" dirty="0">
                <a:solidFill>
                  <a:schemeClr val="accent5">
                    <a:lumMod val="50000"/>
                  </a:schemeClr>
                </a:solidFill>
              </a:rPr>
              <a:t>Product bundle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614805" y="2221410"/>
            <a:ext cx="3181580" cy="3058936"/>
          </a:xfrm>
          <a:prstGeom prst="rect">
            <a:avLst/>
          </a:prstGeom>
          <a:solidFill>
            <a:schemeClr val="bg1"/>
          </a:solidFill>
        </p:spPr>
        <p:txBody>
          <a:bodyPr vert="horz" lIns="68580" tIns="34290" rIns="68580" bIns="34290" rtlCol="0">
            <a:normAutofit/>
          </a:bodyPr>
          <a:lstStyle/>
          <a:p>
            <a:pPr defTabSz="685766">
              <a:defRPr/>
            </a:pP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PRODUCT-BUNDLE PRICING is a marketing strategy that combines two or more products to sell them at a lower price than if the same products were sold individually. less costly when purchased together</a:t>
            </a:r>
          </a:p>
          <a:p>
            <a:pPr defTabSz="685766">
              <a:defRPr/>
            </a:pPr>
            <a:endParaRPr lang="en-US" sz="1500" dirty="0">
              <a:solidFill>
                <a:schemeClr val="accent5">
                  <a:lumMod val="50000"/>
                </a:schemeClr>
              </a:solidFill>
              <a:latin typeface="Gill Sans MT" panose="020B0502020104020203"/>
            </a:endParaRPr>
          </a:p>
          <a:p>
            <a:pPr defTabSz="685766">
              <a:defRPr/>
            </a:pPr>
            <a:r>
              <a:rPr lang="en-US" sz="1500" dirty="0">
                <a:solidFill>
                  <a:schemeClr val="accent5">
                    <a:lumMod val="50000"/>
                  </a:schemeClr>
                </a:solidFill>
                <a:latin typeface="Gill Sans MT" panose="020B0502020104020203"/>
              </a:rPr>
              <a:t>The bundle pricing technique is popular in retail and eCommerce as it offers more value for the price. It can also help build customer loyalty and boost product sale</a:t>
            </a:r>
            <a:endParaRPr lang="en-SA" sz="1500" dirty="0">
              <a:solidFill>
                <a:schemeClr val="accent5">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B90C328-A85A-335E-3928-B27CFF56785C}"/>
              </a:ext>
            </a:extLst>
          </p:cNvPr>
          <p:cNvPicPr>
            <a:picLocks noChangeAspect="1"/>
          </p:cNvPicPr>
          <p:nvPr/>
        </p:nvPicPr>
        <p:blipFill>
          <a:blip r:embed="rId3"/>
          <a:stretch>
            <a:fillRect/>
          </a:stretch>
        </p:blipFill>
        <p:spPr>
          <a:xfrm>
            <a:off x="5101104" y="2134475"/>
            <a:ext cx="5229789" cy="1170225"/>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DSC bundles">
            <a:extLst>
              <a:ext uri="{FF2B5EF4-FFF2-40B4-BE49-F238E27FC236}">
                <a16:creationId xmlns:a16="http://schemas.microsoft.com/office/drawing/2014/main" id="{35F9EF60-24D4-DA11-F451-42BC07C997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38"/>
          <a:stretch/>
        </p:blipFill>
        <p:spPr bwMode="auto">
          <a:xfrm>
            <a:off x="5101104" y="3304701"/>
            <a:ext cx="5229790" cy="187497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372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633540"/>
            <a:ext cx="6172200" cy="415529"/>
          </a:xfrm>
        </p:spPr>
        <p:txBody>
          <a:bodyPr vert="horz" lIns="68580" tIns="34290" rIns="68580" bIns="34290" rtlCol="0" anchor="t">
            <a:noAutofit/>
          </a:bodyPr>
          <a:lstStyle/>
          <a:p>
            <a:pPr algn="l"/>
            <a:r>
              <a:rPr lang="en-US" altLang="en-US" sz="1800" dirty="0">
                <a:latin typeface="Abadi" panose="020B0604020104020204" pitchFamily="34" charset="0"/>
              </a:rPr>
              <a:t>Economy</a:t>
            </a:r>
            <a:endParaRPr lang="en-IN" sz="1800" dirty="0">
              <a:latin typeface="Abadi" panose="020B0604020104020204" pitchFamily="34" charset="0"/>
            </a:endParaRPr>
          </a:p>
        </p:txBody>
      </p:sp>
      <p:sp>
        <p:nvSpPr>
          <p:cNvPr id="3" name="Content Placeholder 2"/>
          <p:cNvSpPr>
            <a:spLocks noGrp="1"/>
          </p:cNvSpPr>
          <p:nvPr>
            <p:ph idx="4294967295"/>
          </p:nvPr>
        </p:nvSpPr>
        <p:spPr>
          <a:xfrm>
            <a:off x="1524000" y="2141938"/>
            <a:ext cx="6172200" cy="1141851"/>
          </a:xfrm>
          <a:solidFill>
            <a:schemeClr val="bg1"/>
          </a:solidFill>
        </p:spPr>
        <p:txBody>
          <a:bodyPr>
            <a:spAutoFit/>
          </a:bodyPr>
          <a:lstStyle/>
          <a:p>
            <a:pPr marL="0" indent="0">
              <a:buNone/>
            </a:pPr>
            <a:r>
              <a:rPr lang="en-US" sz="1200" b="1" dirty="0">
                <a:solidFill>
                  <a:schemeClr val="accent5">
                    <a:lumMod val="50000"/>
                  </a:schemeClr>
                </a:solidFill>
              </a:rPr>
              <a:t>Factors impacting pricing strategies</a:t>
            </a:r>
          </a:p>
          <a:p>
            <a:pPr lvl="0"/>
            <a:r>
              <a:rPr lang="en-US" sz="1200" dirty="0">
                <a:solidFill>
                  <a:schemeClr val="accent5">
                    <a:lumMod val="50000"/>
                  </a:schemeClr>
                </a:solidFill>
              </a:rPr>
              <a:t>Boom or recession</a:t>
            </a:r>
          </a:p>
          <a:p>
            <a:pPr lvl="0"/>
            <a:r>
              <a:rPr lang="en-US" sz="1200" dirty="0">
                <a:solidFill>
                  <a:schemeClr val="accent5">
                    <a:lumMod val="50000"/>
                  </a:schemeClr>
                </a:solidFill>
              </a:rPr>
              <a:t>Inflation</a:t>
            </a:r>
          </a:p>
          <a:p>
            <a:pPr lvl="0"/>
            <a:r>
              <a:rPr lang="en-US" sz="1200" dirty="0">
                <a:solidFill>
                  <a:schemeClr val="accent5">
                    <a:lumMod val="50000"/>
                  </a:schemeClr>
                </a:solidFill>
              </a:rPr>
              <a:t>Interest rates</a:t>
            </a:r>
          </a:p>
        </p:txBody>
      </p:sp>
      <p:sp>
        <p:nvSpPr>
          <p:cNvPr id="4" name="Content Placeholder 3"/>
          <p:cNvSpPr>
            <a:spLocks noGrp="1"/>
          </p:cNvSpPr>
          <p:nvPr>
            <p:ph idx="4294967295"/>
          </p:nvPr>
        </p:nvSpPr>
        <p:spPr>
          <a:xfrm>
            <a:off x="1524000" y="3926682"/>
            <a:ext cx="3684182" cy="1086451"/>
          </a:xfrm>
          <a:solidFill>
            <a:schemeClr val="bg1"/>
          </a:solidFill>
        </p:spPr>
        <p:txBody>
          <a:bodyPr wrap="square">
            <a:spAutoFit/>
          </a:bodyPr>
          <a:lstStyle/>
          <a:p>
            <a:pPr marL="0" indent="0">
              <a:buNone/>
            </a:pPr>
            <a:r>
              <a:rPr lang="en-US" sz="1100" b="1" dirty="0">
                <a:solidFill>
                  <a:schemeClr val="accent5">
                    <a:lumMod val="50000"/>
                  </a:schemeClr>
                </a:solidFill>
              </a:rPr>
              <a:t>Responses to the frugality of post recession consumers</a:t>
            </a:r>
          </a:p>
          <a:p>
            <a:pPr lvl="0"/>
            <a:r>
              <a:rPr lang="en-US" sz="1100" dirty="0">
                <a:solidFill>
                  <a:schemeClr val="accent5">
                    <a:lumMod val="50000"/>
                  </a:schemeClr>
                </a:solidFill>
              </a:rPr>
              <a:t>Cut prices and offer discounts</a:t>
            </a:r>
          </a:p>
          <a:p>
            <a:pPr lvl="0"/>
            <a:r>
              <a:rPr lang="en-US" sz="1100" dirty="0">
                <a:solidFill>
                  <a:schemeClr val="accent5">
                    <a:lumMod val="50000"/>
                  </a:schemeClr>
                </a:solidFill>
              </a:rPr>
              <a:t>Develop more affordable items</a:t>
            </a:r>
          </a:p>
          <a:p>
            <a:pPr lvl="0"/>
            <a:r>
              <a:rPr lang="en-US" sz="1100" dirty="0">
                <a:solidFill>
                  <a:schemeClr val="accent5">
                    <a:lumMod val="50000"/>
                  </a:schemeClr>
                </a:solidFill>
              </a:rPr>
              <a:t>Redefine value propositions</a:t>
            </a:r>
            <a:endParaRPr lang="en-IN" sz="1100" b="1" dirty="0">
              <a:solidFill>
                <a:schemeClr val="accent5">
                  <a:lumMod val="50000"/>
                </a:schemeClr>
              </a:solidFill>
            </a:endParaRPr>
          </a:p>
        </p:txBody>
      </p:sp>
      <p:sp>
        <p:nvSpPr>
          <p:cNvPr id="7" name="Title 1">
            <a:extLst>
              <a:ext uri="{FF2B5EF4-FFF2-40B4-BE49-F238E27FC236}">
                <a16:creationId xmlns:a16="http://schemas.microsoft.com/office/drawing/2014/main" id="{72DFEC58-B55D-2356-CC8F-7A18E45A15C6}"/>
              </a:ext>
            </a:extLst>
          </p:cNvPr>
          <p:cNvSpPr txBox="1">
            <a:spLocks/>
          </p:cNvSpPr>
          <p:nvPr/>
        </p:nvSpPr>
        <p:spPr>
          <a:xfrm>
            <a:off x="2872560" y="1120027"/>
            <a:ext cx="7040880" cy="346935"/>
          </a:xfrm>
          <a:prstGeom prst="rect">
            <a:avLst/>
          </a:prstGeom>
          <a:solidFill>
            <a:schemeClr val="bg1"/>
          </a:solidFill>
          <a:ln>
            <a:solidFill>
              <a:srgbClr val="0070C0"/>
            </a:solidFill>
          </a:ln>
        </p:spPr>
        <p:txBody>
          <a:bodyPr vert="horz" lIns="68580" tIns="34290" rIns="68580" bIns="34290" rtlCol="0" anchor="ctr">
            <a:noAutofit/>
          </a:bodyPr>
          <a:lstStyle>
            <a:lvl1pPr>
              <a:lnSpc>
                <a:spcPct val="90000"/>
              </a:lnSpc>
              <a:spcBef>
                <a:spcPct val="0"/>
              </a:spcBef>
              <a:buNone/>
              <a:defRPr sz="4000" b="1">
                <a:solidFill>
                  <a:srgbClr val="0070C0"/>
                </a:solidFill>
                <a:latin typeface="+mj-lt"/>
                <a:ea typeface="ＭＳ Ｐゴシック" panose="020B0600070205080204" pitchFamily="34" charset="-128"/>
                <a:cs typeface="+mj-cs"/>
              </a:defRPr>
            </a:lvl1pPr>
          </a:lstStyle>
          <a:p>
            <a:pPr defTabSz="685800">
              <a:defRPr/>
            </a:pPr>
            <a:r>
              <a:rPr lang="en-US" sz="1800" dirty="0">
                <a:solidFill>
                  <a:schemeClr val="accent5">
                    <a:lumMod val="50000"/>
                  </a:schemeClr>
                </a:solidFill>
                <a:latin typeface="Calibri Light" panose="020F0302020204030204"/>
              </a:rPr>
              <a:t>External Considerations Affecting Price strategies</a:t>
            </a:r>
            <a:endParaRPr lang="en-IN" sz="1800" dirty="0">
              <a:solidFill>
                <a:schemeClr val="accent5">
                  <a:lumMod val="50000"/>
                </a:schemeClr>
              </a:solidFill>
              <a:latin typeface="Calibri Light" panose="020F0302020204030204"/>
            </a:endParaRPr>
          </a:p>
        </p:txBody>
      </p:sp>
      <p:grpSp>
        <p:nvGrpSpPr>
          <p:cNvPr id="8" name="Group 7">
            <a:extLst>
              <a:ext uri="{FF2B5EF4-FFF2-40B4-BE49-F238E27FC236}">
                <a16:creationId xmlns:a16="http://schemas.microsoft.com/office/drawing/2014/main" id="{62A84597-D2DF-27C0-FF96-BDEC41A26D3F}"/>
              </a:ext>
            </a:extLst>
          </p:cNvPr>
          <p:cNvGrpSpPr/>
          <p:nvPr/>
        </p:nvGrpSpPr>
        <p:grpSpPr>
          <a:xfrm>
            <a:off x="7877175" y="1747104"/>
            <a:ext cx="2765880" cy="2007533"/>
            <a:chOff x="5909187" y="1370843"/>
            <a:chExt cx="7364361" cy="5487157"/>
          </a:xfrm>
        </p:grpSpPr>
        <p:sp>
          <p:nvSpPr>
            <p:cNvPr id="6" name="TextBox 5">
              <a:extLst>
                <a:ext uri="{FF2B5EF4-FFF2-40B4-BE49-F238E27FC236}">
                  <a16:creationId xmlns:a16="http://schemas.microsoft.com/office/drawing/2014/main" id="{2E188976-E61D-4820-2C5A-67F955E22F17}"/>
                </a:ext>
              </a:extLst>
            </p:cNvPr>
            <p:cNvSpPr txBox="1"/>
            <p:nvPr/>
          </p:nvSpPr>
          <p:spPr>
            <a:xfrm>
              <a:off x="5909187" y="1370843"/>
              <a:ext cx="7364361" cy="715054"/>
            </a:xfrm>
            <a:prstGeom prst="rect">
              <a:avLst/>
            </a:prstGeom>
            <a:solidFill>
              <a:schemeClr val="bg1"/>
            </a:solidFill>
          </p:spPr>
          <p:txBody>
            <a:bodyPr wrap="square" rtlCol="0">
              <a:spAutoFit/>
            </a:bodyPr>
            <a:lstStyle/>
            <a:p>
              <a:pPr defTabSz="685766">
                <a:defRPr/>
              </a:pPr>
              <a:endParaRPr lang="en-SA" sz="1100" dirty="0">
                <a:solidFill>
                  <a:schemeClr val="accent5">
                    <a:lumMod val="50000"/>
                  </a:schemeClr>
                </a:solidFill>
                <a:latin typeface="Calibri" panose="020F0502020204030204"/>
              </a:endParaRPr>
            </a:p>
          </p:txBody>
        </p:sp>
        <p:pic>
          <p:nvPicPr>
            <p:cNvPr id="5" name="Picture 4">
              <a:extLst>
                <a:ext uri="{FF2B5EF4-FFF2-40B4-BE49-F238E27FC236}">
                  <a16:creationId xmlns:a16="http://schemas.microsoft.com/office/drawing/2014/main" id="{E41305AE-9B17-ED14-E109-98D2677D230E}"/>
                </a:ext>
              </a:extLst>
            </p:cNvPr>
            <p:cNvPicPr>
              <a:picLocks noChangeAspect="1"/>
            </p:cNvPicPr>
            <p:nvPr/>
          </p:nvPicPr>
          <p:blipFill>
            <a:blip r:embed="rId3"/>
            <a:stretch>
              <a:fillRect/>
            </a:stretch>
          </p:blipFill>
          <p:spPr>
            <a:xfrm>
              <a:off x="6174658" y="1530145"/>
              <a:ext cx="6017342" cy="5327855"/>
            </a:xfrm>
            <a:prstGeom prst="rect">
              <a:avLst/>
            </a:prstGeom>
            <a:solidFill>
              <a:schemeClr val="bg1"/>
            </a:solidFill>
          </p:spPr>
        </p:pic>
      </p:grpSp>
      <p:sp>
        <p:nvSpPr>
          <p:cNvPr id="9" name="TextBox 8">
            <a:extLst>
              <a:ext uri="{FF2B5EF4-FFF2-40B4-BE49-F238E27FC236}">
                <a16:creationId xmlns:a16="http://schemas.microsoft.com/office/drawing/2014/main" id="{B57DD3FC-29A0-D0FC-EFBC-0804971D0A26}"/>
              </a:ext>
            </a:extLst>
          </p:cNvPr>
          <p:cNvSpPr txBox="1"/>
          <p:nvPr/>
        </p:nvSpPr>
        <p:spPr>
          <a:xfrm>
            <a:off x="1883706" y="1171875"/>
            <a:ext cx="789708" cy="46166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b="1" dirty="0">
                <a:solidFill>
                  <a:schemeClr val="accent5">
                    <a:lumMod val="50000"/>
                  </a:schemeClr>
                </a:solidFill>
              </a:rPr>
              <a:t>C -</a:t>
            </a:r>
          </a:p>
        </p:txBody>
      </p:sp>
      <p:pic>
        <p:nvPicPr>
          <p:cNvPr id="1026" name="Picture 2" descr="Menu delivery - hotline - KFC | منيو ورقم مطعم كنتاكى | Egypt">
            <a:extLst>
              <a:ext uri="{FF2B5EF4-FFF2-40B4-BE49-F238E27FC236}">
                <a16:creationId xmlns:a16="http://schemas.microsoft.com/office/drawing/2014/main" id="{EB125BBA-C549-240F-A122-5E79CAA5C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285" y="1879481"/>
            <a:ext cx="2704963" cy="2402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FC's OOH Campaign Tempts Passerby Audience Taste Buds with their New &quot; Kantook&quot; Sandwich Ads! - INSITE OOH Media Platform">
            <a:extLst>
              <a:ext uri="{FF2B5EF4-FFF2-40B4-BE49-F238E27FC236}">
                <a16:creationId xmlns:a16="http://schemas.microsoft.com/office/drawing/2014/main" id="{39FD8C29-3014-7E30-14B3-0604C241BA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85" r="26874" b="8015"/>
          <a:stretch/>
        </p:blipFill>
        <p:spPr bwMode="auto">
          <a:xfrm>
            <a:off x="4734488" y="4311289"/>
            <a:ext cx="1329965" cy="16221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cDonald's Egypt (@mcdonaldsegypt) • Instagram photos and videos">
            <a:extLst>
              <a:ext uri="{FF2B5EF4-FFF2-40B4-BE49-F238E27FC236}">
                <a16:creationId xmlns:a16="http://schemas.microsoft.com/office/drawing/2014/main" id="{90182DF6-F884-E654-94E2-DD161896AC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540" b="18232"/>
          <a:stretch/>
        </p:blipFill>
        <p:spPr bwMode="auto">
          <a:xfrm>
            <a:off x="5970476" y="3530737"/>
            <a:ext cx="1600200" cy="2402681"/>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a:extLst>
              <a:ext uri="{FF2B5EF4-FFF2-40B4-BE49-F238E27FC236}">
                <a16:creationId xmlns:a16="http://schemas.microsoft.com/office/drawing/2014/main" id="{C731F4A7-0C7D-BFD5-3AEC-4BF027D88E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26" b="-6198"/>
          <a:stretch/>
        </p:blipFill>
        <p:spPr>
          <a:xfrm>
            <a:off x="7605223" y="3879847"/>
            <a:ext cx="3004123" cy="1957095"/>
          </a:xfrm>
          <a:prstGeom prst="rect">
            <a:avLst/>
          </a:prstGeom>
        </p:spPr>
      </p:pic>
    </p:spTree>
    <p:extLst>
      <p:ext uri="{BB962C8B-B14F-4D97-AF65-F5344CB8AC3E}">
        <p14:creationId xmlns:p14="http://schemas.microsoft.com/office/powerpoint/2010/main" val="36434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 calcmode="lin" valueType="num">
                                      <p:cBhvr additive="base">
                                        <p:cTn id="51" dur="500" fill="hold"/>
                                        <p:tgtEl>
                                          <p:spTgt spid="1026"/>
                                        </p:tgtEl>
                                        <p:attrNameLst>
                                          <p:attrName>ppt_x</p:attrName>
                                        </p:attrNameLst>
                                      </p:cBhvr>
                                      <p:tavLst>
                                        <p:tav tm="0">
                                          <p:val>
                                            <p:strVal val="#ppt_x"/>
                                          </p:val>
                                        </p:tav>
                                        <p:tav tm="100000">
                                          <p:val>
                                            <p:strVal val="#ppt_x"/>
                                          </p:val>
                                        </p:tav>
                                      </p:tavLst>
                                    </p:anim>
                                    <p:anim calcmode="lin" valueType="num">
                                      <p:cBhvr additive="base">
                                        <p:cTn id="5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additive="base">
                                        <p:cTn id="57" dur="500" fill="hold"/>
                                        <p:tgtEl>
                                          <p:spTgt spid="1028"/>
                                        </p:tgtEl>
                                        <p:attrNameLst>
                                          <p:attrName>ppt_x</p:attrName>
                                        </p:attrNameLst>
                                      </p:cBhvr>
                                      <p:tavLst>
                                        <p:tav tm="0">
                                          <p:val>
                                            <p:strVal val="#ppt_x"/>
                                          </p:val>
                                        </p:tav>
                                        <p:tav tm="100000">
                                          <p:val>
                                            <p:strVal val="#ppt_x"/>
                                          </p:val>
                                        </p:tav>
                                      </p:tavLst>
                                    </p:anim>
                                    <p:anim calcmode="lin" valueType="num">
                                      <p:cBhvr additive="base">
                                        <p:cTn id="5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32"/>
                                        </p:tgtEl>
                                        <p:attrNameLst>
                                          <p:attrName>style.visibility</p:attrName>
                                        </p:attrNameLst>
                                      </p:cBhvr>
                                      <p:to>
                                        <p:strVal val="visible"/>
                                      </p:to>
                                    </p:set>
                                    <p:anim calcmode="lin" valueType="num">
                                      <p:cBhvr additive="base">
                                        <p:cTn id="63" dur="500" fill="hold"/>
                                        <p:tgtEl>
                                          <p:spTgt spid="1032"/>
                                        </p:tgtEl>
                                        <p:attrNameLst>
                                          <p:attrName>ppt_x</p:attrName>
                                        </p:attrNameLst>
                                      </p:cBhvr>
                                      <p:tavLst>
                                        <p:tav tm="0">
                                          <p:val>
                                            <p:strVal val="#ppt_x"/>
                                          </p:val>
                                        </p:tav>
                                        <p:tav tm="100000">
                                          <p:val>
                                            <p:strVal val="#ppt_x"/>
                                          </p:val>
                                        </p:tav>
                                      </p:tavLst>
                                    </p:anim>
                                    <p:anim calcmode="lin" valueType="num">
                                      <p:cBhvr additive="base">
                                        <p:cTn id="6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4D541-D942-3B80-C35A-5A2CB54EFEDD}"/>
              </a:ext>
            </a:extLst>
          </p:cNvPr>
          <p:cNvSpPr txBox="1"/>
          <p:nvPr/>
        </p:nvSpPr>
        <p:spPr>
          <a:xfrm>
            <a:off x="1524000" y="1981200"/>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object 2"/>
          <p:cNvSpPr txBox="1">
            <a:spLocks noGrp="1"/>
          </p:cNvSpPr>
          <p:nvPr>
            <p:ph type="title" idx="4294967295"/>
          </p:nvPr>
        </p:nvSpPr>
        <p:spPr>
          <a:xfrm>
            <a:off x="6692506" y="2474820"/>
            <a:ext cx="3975497" cy="432197"/>
          </a:xfrm>
          <a:prstGeom prst="rect">
            <a:avLst/>
          </a:prstGeom>
        </p:spPr>
        <p:txBody>
          <a:bodyPr vert="horz" lIns="68580" tIns="34290" rIns="68580" bIns="34290" rtlCol="0" anchor="t">
            <a:noAutofit/>
          </a:bodyPr>
          <a:lstStyle/>
          <a:p>
            <a:pPr algn="ctr"/>
            <a:r>
              <a:rPr lang="en-US" sz="2100" dirty="0">
                <a:latin typeface="Abadi" panose="020B0604020104020204" pitchFamily="34" charset="0"/>
              </a:rPr>
              <a:t>Price Demand elasticity</a:t>
            </a:r>
          </a:p>
        </p:txBody>
      </p:sp>
      <p:sp>
        <p:nvSpPr>
          <p:cNvPr id="6" name="Content Placeholder 2">
            <a:extLst>
              <a:ext uri="{FF2B5EF4-FFF2-40B4-BE49-F238E27FC236}">
                <a16:creationId xmlns:a16="http://schemas.microsoft.com/office/drawing/2014/main" id="{665DBFDF-4EA7-275D-A554-B3E6BB85DC51}"/>
              </a:ext>
            </a:extLst>
          </p:cNvPr>
          <p:cNvSpPr>
            <a:spLocks noGrp="1"/>
          </p:cNvSpPr>
          <p:nvPr>
            <p:ph idx="4294967295"/>
          </p:nvPr>
        </p:nvSpPr>
        <p:spPr>
          <a:xfrm>
            <a:off x="7106844" y="4378628"/>
            <a:ext cx="3561159" cy="1154162"/>
          </a:xfrm>
          <a:solidFill>
            <a:schemeClr val="bg1"/>
          </a:solidFill>
        </p:spPr>
        <p:txBody>
          <a:bodyPr wrap="square">
            <a:spAutoFit/>
          </a:bodyPr>
          <a:lstStyle/>
          <a:p>
            <a:pPr marL="0">
              <a:spcBef>
                <a:spcPts val="0"/>
              </a:spcBef>
            </a:pPr>
            <a:r>
              <a:rPr lang="en-US" altLang="en-US" sz="1350" dirty="0">
                <a:solidFill>
                  <a:schemeClr val="accent5">
                    <a:lumMod val="50000"/>
                  </a:schemeClr>
                </a:solidFill>
                <a:latin typeface="Abadi" panose="020B0604020104020204" pitchFamily="34" charset="0"/>
              </a:rPr>
              <a:t>Measure of the sensitivity of demand to changes in price</a:t>
            </a:r>
          </a:p>
          <a:p>
            <a:pPr marL="557185" lvl="1" indent="-214303">
              <a:spcBef>
                <a:spcPts val="0"/>
              </a:spcBef>
            </a:pPr>
            <a:r>
              <a:rPr lang="en-US" altLang="en-US" sz="1200" dirty="0">
                <a:solidFill>
                  <a:schemeClr val="accent5">
                    <a:lumMod val="50000"/>
                  </a:schemeClr>
                </a:solidFill>
                <a:latin typeface="Abadi" panose="020B0604020104020204" pitchFamily="34" charset="0"/>
              </a:rPr>
              <a:t>Inelastic demand: Demand hardly changes with a small change in price.</a:t>
            </a:r>
          </a:p>
          <a:p>
            <a:pPr marL="557185" lvl="1" indent="-214303">
              <a:spcBef>
                <a:spcPts val="0"/>
              </a:spcBef>
            </a:pPr>
            <a:r>
              <a:rPr lang="en-US" altLang="en-US" sz="1200" dirty="0">
                <a:solidFill>
                  <a:schemeClr val="accent5">
                    <a:lumMod val="50000"/>
                  </a:schemeClr>
                </a:solidFill>
                <a:latin typeface="Abadi" panose="020B0604020104020204" pitchFamily="34" charset="0"/>
              </a:rPr>
              <a:t>Elastic demand: Demand changes greatly with a small change in price.</a:t>
            </a:r>
            <a:endParaRPr lang="en-IN" sz="1200" dirty="0">
              <a:solidFill>
                <a:schemeClr val="accent5">
                  <a:lumMod val="50000"/>
                </a:schemeClr>
              </a:solidFill>
              <a:latin typeface="Abadi" panose="020B0604020104020204" pitchFamily="34" charset="0"/>
            </a:endParaRPr>
          </a:p>
        </p:txBody>
      </p:sp>
      <p:pic>
        <p:nvPicPr>
          <p:cNvPr id="189" name="Picture 188">
            <a:extLst>
              <a:ext uri="{FF2B5EF4-FFF2-40B4-BE49-F238E27FC236}">
                <a16:creationId xmlns:a16="http://schemas.microsoft.com/office/drawing/2014/main" id="{E107DA16-D61C-6E49-BFF5-DB9C52988345}"/>
              </a:ext>
            </a:extLst>
          </p:cNvPr>
          <p:cNvPicPr>
            <a:picLocks noChangeAspect="1"/>
          </p:cNvPicPr>
          <p:nvPr/>
        </p:nvPicPr>
        <p:blipFill>
          <a:blip r:embed="rId3"/>
          <a:stretch>
            <a:fillRect/>
          </a:stretch>
        </p:blipFill>
        <p:spPr>
          <a:xfrm>
            <a:off x="1579292" y="3072597"/>
            <a:ext cx="4211082" cy="2751538"/>
          </a:xfrm>
          <a:prstGeom prst="rect">
            <a:avLst/>
          </a:prstGeom>
          <a:solidFill>
            <a:schemeClr val="bg1"/>
          </a:solidFill>
        </p:spPr>
      </p:pic>
      <p:sp>
        <p:nvSpPr>
          <p:cNvPr id="3" name="Rectangle 2">
            <a:extLst>
              <a:ext uri="{FF2B5EF4-FFF2-40B4-BE49-F238E27FC236}">
                <a16:creationId xmlns:a16="http://schemas.microsoft.com/office/drawing/2014/main" id="{5A386EED-65F7-5642-BB73-614420805449}"/>
              </a:ext>
            </a:extLst>
          </p:cNvPr>
          <p:cNvSpPr/>
          <p:nvPr/>
        </p:nvSpPr>
        <p:spPr>
          <a:xfrm>
            <a:off x="6993294" y="3072597"/>
            <a:ext cx="3674706" cy="669414"/>
          </a:xfrm>
          <a:prstGeom prst="rect">
            <a:avLst/>
          </a:prstGeom>
          <a:solidFill>
            <a:schemeClr val="bg1"/>
          </a:solidFill>
        </p:spPr>
        <p:txBody>
          <a:bodyPr wrap="square">
            <a:spAutoFit/>
          </a:bodyPr>
          <a:lstStyle/>
          <a:p>
            <a:pPr defTabSz="685766">
              <a:defRPr/>
            </a:pPr>
            <a:r>
              <a:rPr lang="en-US" sz="1350" dirty="0">
                <a:solidFill>
                  <a:schemeClr val="accent5">
                    <a:lumMod val="50000"/>
                  </a:schemeClr>
                </a:solidFill>
                <a:latin typeface="Abadi" panose="020B0604020104020204" pitchFamily="34" charset="0"/>
              </a:rPr>
              <a:t>Elasticity = </a:t>
            </a:r>
            <a:r>
              <a:rPr lang="en-US" sz="1050" dirty="0">
                <a:solidFill>
                  <a:schemeClr val="accent5">
                    <a:lumMod val="50000"/>
                  </a:schemeClr>
                </a:solidFill>
                <a:latin typeface="Abadi" panose="020B0604020104020204" pitchFamily="34" charset="0"/>
              </a:rPr>
              <a:t>(% change in demanded / %change in price)</a:t>
            </a:r>
            <a:endParaRPr lang="en-US" sz="1350" dirty="0">
              <a:solidFill>
                <a:schemeClr val="accent5">
                  <a:lumMod val="50000"/>
                </a:schemeClr>
              </a:solidFill>
              <a:latin typeface="Abadi" panose="020B0604020104020204" pitchFamily="34" charset="0"/>
            </a:endParaRPr>
          </a:p>
          <a:p>
            <a:pPr marL="557185" lvl="1" indent="-214303" defTabSz="685766">
              <a:buFont typeface="Arial" panose="020B0604020202020204" pitchFamily="34" charset="0"/>
              <a:buChar char="•"/>
              <a:defRPr/>
            </a:pPr>
            <a:r>
              <a:rPr lang="en-US" sz="1200" dirty="0">
                <a:solidFill>
                  <a:schemeClr val="accent5">
                    <a:lumMod val="50000"/>
                  </a:schemeClr>
                </a:solidFill>
                <a:latin typeface="Abadi" panose="020B0604020104020204" pitchFamily="34" charset="0"/>
              </a:rPr>
              <a:t>&gt; 1 Elastic, </a:t>
            </a:r>
          </a:p>
          <a:p>
            <a:pPr marL="557185" lvl="1" indent="-214303" defTabSz="685766">
              <a:buFont typeface="Arial" panose="020B0604020202020204" pitchFamily="34" charset="0"/>
              <a:buChar char="•"/>
              <a:defRPr/>
            </a:pPr>
            <a:r>
              <a:rPr lang="en-US" sz="1200" dirty="0">
                <a:solidFill>
                  <a:schemeClr val="accent5">
                    <a:lumMod val="50000"/>
                  </a:schemeClr>
                </a:solidFill>
                <a:latin typeface="Abadi" panose="020B0604020104020204" pitchFamily="34" charset="0"/>
              </a:rPr>
              <a:t>&lt;1  Inelastic</a:t>
            </a:r>
          </a:p>
        </p:txBody>
      </p:sp>
      <p:sp>
        <p:nvSpPr>
          <p:cNvPr id="7" name="Title 1">
            <a:extLst>
              <a:ext uri="{FF2B5EF4-FFF2-40B4-BE49-F238E27FC236}">
                <a16:creationId xmlns:a16="http://schemas.microsoft.com/office/drawing/2014/main" id="{CC44A705-20D7-AE47-EE9E-6A36D4493E59}"/>
              </a:ext>
            </a:extLst>
          </p:cNvPr>
          <p:cNvSpPr txBox="1">
            <a:spLocks/>
          </p:cNvSpPr>
          <p:nvPr/>
        </p:nvSpPr>
        <p:spPr>
          <a:xfrm>
            <a:off x="1641638" y="2574308"/>
            <a:ext cx="6172200" cy="415499"/>
          </a:xfrm>
          <a:prstGeom prst="rect">
            <a:avLst/>
          </a:prstGeom>
        </p:spPr>
        <p:txBody>
          <a:bodyPr vert="horz" lIns="68580" tIns="34290" rIns="68580" bIns="34290" rtlCol="0" anchor="t">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defTabSz="685766">
              <a:defRPr/>
            </a:pPr>
            <a:r>
              <a:rPr lang="en-US" altLang="en-US" sz="2100" spc="0" dirty="0">
                <a:solidFill>
                  <a:schemeClr val="accent5">
                    <a:lumMod val="50000"/>
                  </a:schemeClr>
                </a:solidFill>
                <a:latin typeface="Abadi" panose="020B0604020104020204" pitchFamily="34" charset="0"/>
              </a:rPr>
              <a:t>Demand</a:t>
            </a:r>
            <a:endParaRPr lang="en-IN" sz="2100" spc="0" dirty="0">
              <a:solidFill>
                <a:schemeClr val="accent5">
                  <a:lumMod val="50000"/>
                </a:schemeClr>
              </a:solidFill>
              <a:latin typeface="Abadi" panose="020B0604020104020204" pitchFamily="34" charset="0"/>
            </a:endParaRPr>
          </a:p>
        </p:txBody>
      </p:sp>
      <p:sp>
        <p:nvSpPr>
          <p:cNvPr id="9" name="Title 1">
            <a:extLst>
              <a:ext uri="{FF2B5EF4-FFF2-40B4-BE49-F238E27FC236}">
                <a16:creationId xmlns:a16="http://schemas.microsoft.com/office/drawing/2014/main" id="{FCC13A6C-A2E6-14AD-CBCF-2392D48AB6CB}"/>
              </a:ext>
            </a:extLst>
          </p:cNvPr>
          <p:cNvSpPr txBox="1">
            <a:spLocks/>
          </p:cNvSpPr>
          <p:nvPr/>
        </p:nvSpPr>
        <p:spPr>
          <a:xfrm>
            <a:off x="2617810" y="1308003"/>
            <a:ext cx="8050190" cy="900247"/>
          </a:xfrm>
          <a:prstGeom prst="rect">
            <a:avLst/>
          </a:prstGeom>
          <a:solidFill>
            <a:schemeClr val="bg1"/>
          </a:solidFill>
          <a:ln>
            <a:solidFill>
              <a:srgbClr val="0070C0"/>
            </a:solidFill>
          </a:ln>
        </p:spPr>
        <p:txBody>
          <a:bodyPr vert="horz" lIns="68580" tIns="34290" rIns="68580" bIns="34290" rtlCol="0" anchor="ctr">
            <a:noAutofit/>
          </a:bodyPr>
          <a:lstStyle>
            <a:lvl1pPr>
              <a:lnSpc>
                <a:spcPct val="90000"/>
              </a:lnSpc>
              <a:spcBef>
                <a:spcPct val="0"/>
              </a:spcBef>
              <a:buNone/>
              <a:defRPr sz="4000" b="1">
                <a:solidFill>
                  <a:srgbClr val="0070C0"/>
                </a:solidFill>
                <a:latin typeface="+mj-lt"/>
                <a:ea typeface="ＭＳ Ｐゴシック" panose="020B0600070205080204" pitchFamily="34" charset="-128"/>
                <a:cs typeface="+mj-cs"/>
              </a:defRPr>
            </a:lvl1pPr>
          </a:lstStyle>
          <a:p>
            <a:pPr defTabSz="685800">
              <a:defRPr/>
            </a:pPr>
            <a:r>
              <a:rPr lang="en-US" sz="3000" dirty="0">
                <a:solidFill>
                  <a:schemeClr val="accent5">
                    <a:lumMod val="50000"/>
                  </a:schemeClr>
                </a:solidFill>
                <a:latin typeface="Calibri Light" panose="020F0302020204030204"/>
              </a:rPr>
              <a:t>External Considerations Affecting Price strategies</a:t>
            </a:r>
            <a:endParaRPr lang="en-IN" sz="3000" dirty="0">
              <a:solidFill>
                <a:schemeClr val="accent5">
                  <a:lumMod val="50000"/>
                </a:schemeClr>
              </a:solidFill>
              <a:latin typeface="Calibri Light" panose="020F0302020204030204"/>
            </a:endParaRPr>
          </a:p>
        </p:txBody>
      </p:sp>
      <p:sp>
        <p:nvSpPr>
          <p:cNvPr id="10" name="TextBox 9">
            <a:extLst>
              <a:ext uri="{FF2B5EF4-FFF2-40B4-BE49-F238E27FC236}">
                <a16:creationId xmlns:a16="http://schemas.microsoft.com/office/drawing/2014/main" id="{99D5B0CD-F13F-996A-511F-6D5C2DD3DE46}"/>
              </a:ext>
            </a:extLst>
          </p:cNvPr>
          <p:cNvSpPr txBox="1"/>
          <p:nvPr/>
        </p:nvSpPr>
        <p:spPr>
          <a:xfrm>
            <a:off x="1828101" y="1368634"/>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C -</a:t>
            </a:r>
          </a:p>
        </p:txBody>
      </p:sp>
    </p:spTree>
    <p:extLst>
      <p:ext uri="{BB962C8B-B14F-4D97-AF65-F5344CB8AC3E}">
        <p14:creationId xmlns:p14="http://schemas.microsoft.com/office/powerpoint/2010/main" val="28568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4E23B9-49C2-9029-E9A7-63AA65DA6D3F}"/>
              </a:ext>
            </a:extLst>
          </p:cNvPr>
          <p:cNvSpPr txBox="1"/>
          <p:nvPr/>
        </p:nvSpPr>
        <p:spPr>
          <a:xfrm>
            <a:off x="1640130" y="2001203"/>
            <a:ext cx="9027871" cy="507831"/>
          </a:xfrm>
          <a:prstGeom prst="rect">
            <a:avLst/>
          </a:prstGeom>
          <a:solidFill>
            <a:schemeClr val="bg1"/>
          </a:solidFill>
        </p:spPr>
        <p:txBody>
          <a:bodyPr wrap="square" rtlCol="0">
            <a:spAutoFit/>
          </a:bodyPr>
          <a:lstStyle/>
          <a:p>
            <a:pPr defTabSz="685800">
              <a:defRPr/>
            </a:pPr>
            <a:r>
              <a:rPr lang="en-US" altLang="en-US" sz="1350" dirty="0">
                <a:solidFill>
                  <a:schemeClr val="accent5">
                    <a:lumMod val="50000"/>
                  </a:schemeClr>
                </a:solidFill>
                <a:latin typeface="Arial" panose="020B0604020202020204" pitchFamily="34" charset="0"/>
                <a:ea typeface="ＭＳ Ｐゴシック" panose="020B0600070205080204" pitchFamily="34" charset="-128"/>
              </a:rPr>
              <a:t>setting prices for the first time, there are two broad strategies. market-skimming pricing and market-penetration pricing.</a:t>
            </a:r>
          </a:p>
        </p:txBody>
      </p:sp>
      <p:sp>
        <p:nvSpPr>
          <p:cNvPr id="2" name="Title 1"/>
          <p:cNvSpPr>
            <a:spLocks noGrp="1"/>
          </p:cNvSpPr>
          <p:nvPr>
            <p:ph type="title" idx="4294967295"/>
          </p:nvPr>
        </p:nvSpPr>
        <p:spPr>
          <a:xfrm>
            <a:off x="1696589" y="1524000"/>
            <a:ext cx="8798823"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New Product Pricing Strategies (1 of 2)</a:t>
            </a:r>
            <a:endParaRPr lang="en-IN" sz="2400" cap="all" spc="150" dirty="0">
              <a:latin typeface="Impact" panose="020B0806030902050204"/>
            </a:endParaRPr>
          </a:p>
        </p:txBody>
      </p:sp>
      <p:sp>
        <p:nvSpPr>
          <p:cNvPr id="3" name="Content Placeholder 2"/>
          <p:cNvSpPr>
            <a:spLocks noGrp="1"/>
          </p:cNvSpPr>
          <p:nvPr>
            <p:ph idx="4294967295"/>
          </p:nvPr>
        </p:nvSpPr>
        <p:spPr>
          <a:xfrm>
            <a:off x="1640132" y="2446433"/>
            <a:ext cx="4427935" cy="1844608"/>
          </a:xfrm>
        </p:spPr>
        <p:txBody>
          <a:bodyPr wrap="square">
            <a:spAutoFit/>
          </a:bodyPr>
          <a:lstStyle/>
          <a:p>
            <a:pPr marL="0" indent="0">
              <a:buNone/>
            </a:pPr>
            <a:r>
              <a:rPr lang="en-US" sz="1800" b="1" dirty="0">
                <a:solidFill>
                  <a:schemeClr val="accent5">
                    <a:lumMod val="50000"/>
                  </a:schemeClr>
                </a:solidFill>
              </a:rPr>
              <a:t>Market-skimming pricing (price skimming)</a:t>
            </a:r>
          </a:p>
          <a:p>
            <a:pPr lvl="0"/>
            <a:r>
              <a:rPr lang="en-US" sz="1800" dirty="0">
                <a:solidFill>
                  <a:schemeClr val="accent5">
                    <a:lumMod val="50000"/>
                  </a:schemeClr>
                </a:solidFill>
              </a:rPr>
              <a:t>Setting a high price to skim maximum revenues from the segments willing to pay the high price</a:t>
            </a:r>
          </a:p>
          <a:p>
            <a:pPr lvl="0"/>
            <a:r>
              <a:rPr lang="en-US" sz="1800" dirty="0">
                <a:solidFill>
                  <a:schemeClr val="accent5">
                    <a:lumMod val="50000"/>
                  </a:schemeClr>
                </a:solidFill>
              </a:rPr>
              <a:t>Company makes fewer but more profitable sales</a:t>
            </a:r>
          </a:p>
        </p:txBody>
      </p:sp>
      <p:sp>
        <p:nvSpPr>
          <p:cNvPr id="4" name="Content Placeholder 3"/>
          <p:cNvSpPr>
            <a:spLocks noGrp="1"/>
          </p:cNvSpPr>
          <p:nvPr>
            <p:ph idx="4294967295"/>
          </p:nvPr>
        </p:nvSpPr>
        <p:spPr>
          <a:xfrm>
            <a:off x="1715633" y="4317440"/>
            <a:ext cx="4999435" cy="968470"/>
          </a:xfrm>
        </p:spPr>
        <p:txBody>
          <a:bodyPr wrap="square">
            <a:spAutoFit/>
          </a:bodyPr>
          <a:lstStyle/>
          <a:p>
            <a:pPr marL="0" indent="0">
              <a:buNone/>
            </a:pPr>
            <a:r>
              <a:rPr lang="en-US" sz="1800" b="1" dirty="0">
                <a:solidFill>
                  <a:schemeClr val="accent5">
                    <a:lumMod val="50000"/>
                  </a:schemeClr>
                </a:solidFill>
              </a:rPr>
              <a:t>Market-penetration pricing</a:t>
            </a:r>
          </a:p>
          <a:p>
            <a:pPr lvl="0"/>
            <a:r>
              <a:rPr lang="en-US" sz="1800" dirty="0">
                <a:solidFill>
                  <a:schemeClr val="accent5">
                    <a:lumMod val="50000"/>
                  </a:schemeClr>
                </a:solidFill>
              </a:rPr>
              <a:t>Setting a low price to attract many buyers and a large market share</a:t>
            </a:r>
            <a:endParaRPr lang="en-IN" sz="1800" dirty="0">
              <a:solidFill>
                <a:schemeClr val="accent5">
                  <a:lumMod val="50000"/>
                </a:schemeClr>
              </a:solidFill>
            </a:endParaRPr>
          </a:p>
        </p:txBody>
      </p:sp>
      <p:pic>
        <p:nvPicPr>
          <p:cNvPr id="6" name="Picture 2" descr="Price Skimming: Definition, Advantages &amp; Disadvantages">
            <a:extLst>
              <a:ext uri="{FF2B5EF4-FFF2-40B4-BE49-F238E27FC236}">
                <a16:creationId xmlns:a16="http://schemas.microsoft.com/office/drawing/2014/main" id="{4F20AE1E-28E1-773C-F538-B4215E1031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3" b="2099"/>
          <a:stretch/>
        </p:blipFill>
        <p:spPr bwMode="auto">
          <a:xfrm>
            <a:off x="6450953" y="2857599"/>
            <a:ext cx="4217048" cy="29196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B9CDF5-D91C-C71A-5CE5-BAEE2DBAF679}"/>
              </a:ext>
            </a:extLst>
          </p:cNvPr>
          <p:cNvSpPr txBox="1"/>
          <p:nvPr/>
        </p:nvSpPr>
        <p:spPr>
          <a:xfrm>
            <a:off x="1928848" y="1428103"/>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D-</a:t>
            </a:r>
          </a:p>
        </p:txBody>
      </p:sp>
    </p:spTree>
    <p:extLst>
      <p:ext uri="{BB962C8B-B14F-4D97-AF65-F5344CB8AC3E}">
        <p14:creationId xmlns:p14="http://schemas.microsoft.com/office/powerpoint/2010/main" val="19538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C27D7D-0775-BAE0-10FF-2E2A84D7587C}"/>
              </a:ext>
            </a:extLst>
          </p:cNvPr>
          <p:cNvSpPr txBox="1"/>
          <p:nvPr/>
        </p:nvSpPr>
        <p:spPr>
          <a:xfrm>
            <a:off x="1524000" y="1543543"/>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a:extLst>
              <a:ext uri="{FF2B5EF4-FFF2-40B4-BE49-F238E27FC236}">
                <a16:creationId xmlns:a16="http://schemas.microsoft.com/office/drawing/2014/main" id="{FA26DFC9-EBBB-914E-8B47-1ECDCB3C18E4}"/>
              </a:ext>
            </a:extLst>
          </p:cNvPr>
          <p:cNvSpPr>
            <a:spLocks noGrp="1"/>
          </p:cNvSpPr>
          <p:nvPr>
            <p:ph type="title" idx="4294967295"/>
          </p:nvPr>
        </p:nvSpPr>
        <p:spPr>
          <a:xfrm>
            <a:off x="5333428" y="2028828"/>
            <a:ext cx="5262831" cy="574097"/>
          </a:xfrm>
        </p:spPr>
        <p:txBody>
          <a:bodyPr vert="horz" lIns="68580" tIns="34290" rIns="68580" bIns="34290" rtlCol="0" anchor="t">
            <a:noAutofit/>
          </a:bodyPr>
          <a:lstStyle/>
          <a:p>
            <a:pPr algn="ctr"/>
            <a:r>
              <a:rPr lang="en-US" dirty="0">
                <a:latin typeface="Abadi" panose="020B0604020104020204" pitchFamily="34" charset="0"/>
              </a:rPr>
              <a:t>SKIMMING PRICING</a:t>
            </a:r>
            <a:endParaRPr lang="en-SA" dirty="0">
              <a:latin typeface="Abadi" panose="020B0604020104020204" pitchFamily="34" charset="0"/>
            </a:endParaRPr>
          </a:p>
        </p:txBody>
      </p:sp>
      <p:sp>
        <p:nvSpPr>
          <p:cNvPr id="3" name="Content Placeholder 2">
            <a:extLst>
              <a:ext uri="{FF2B5EF4-FFF2-40B4-BE49-F238E27FC236}">
                <a16:creationId xmlns:a16="http://schemas.microsoft.com/office/drawing/2014/main" id="{432E5735-44FD-234A-BAE5-B0CCE6CA69D4}"/>
              </a:ext>
            </a:extLst>
          </p:cNvPr>
          <p:cNvSpPr>
            <a:spLocks noGrp="1"/>
          </p:cNvSpPr>
          <p:nvPr>
            <p:ph idx="4294967295"/>
          </p:nvPr>
        </p:nvSpPr>
        <p:spPr>
          <a:xfrm>
            <a:off x="5482507" y="2537266"/>
            <a:ext cx="4824410" cy="1351532"/>
          </a:xfrm>
        </p:spPr>
        <p:txBody>
          <a:bodyPr anchor="t">
            <a:normAutofit/>
          </a:bodyPr>
          <a:lstStyle/>
          <a:p>
            <a:pPr>
              <a:lnSpc>
                <a:spcPct val="200000"/>
              </a:lnSpc>
            </a:pPr>
            <a:r>
              <a:rPr lang="en-US" sz="1350" dirty="0">
                <a:solidFill>
                  <a:schemeClr val="accent5">
                    <a:lumMod val="50000"/>
                  </a:schemeClr>
                </a:solidFill>
                <a:latin typeface="Abadi" panose="020B0604020104020204" pitchFamily="34" charset="0"/>
              </a:rPr>
              <a:t>strategy involving the use of a high price Commonly used as a market entry price for distinctive goods or services with little or no initial competition.</a:t>
            </a:r>
          </a:p>
        </p:txBody>
      </p:sp>
      <p:pic>
        <p:nvPicPr>
          <p:cNvPr id="4" name="Picture 2" descr="Check out key price skimming advantages and disadvantages and get to know how to benefit by using this strategy.">
            <a:extLst>
              <a:ext uri="{FF2B5EF4-FFF2-40B4-BE49-F238E27FC236}">
                <a16:creationId xmlns:a16="http://schemas.microsoft.com/office/drawing/2014/main" id="{07CEA5E6-1EEE-0340-9794-8130E4810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2" t="21133" r="36921" b="8892"/>
          <a:stretch/>
        </p:blipFill>
        <p:spPr bwMode="auto">
          <a:xfrm>
            <a:off x="1695607" y="2028826"/>
            <a:ext cx="3466214" cy="2016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BF9E49C-04A6-517B-16B9-0D652EFD239E}"/>
              </a:ext>
            </a:extLst>
          </p:cNvPr>
          <p:cNvSpPr txBox="1">
            <a:spLocks/>
          </p:cNvSpPr>
          <p:nvPr/>
        </p:nvSpPr>
        <p:spPr>
          <a:xfrm>
            <a:off x="1524002" y="1667698"/>
            <a:ext cx="8900651"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New Product Pricing Strategies (2 of 2)</a:t>
            </a:r>
            <a:endParaRPr lang="en-IN" sz="2400" spc="150" dirty="0">
              <a:solidFill>
                <a:schemeClr val="accent5">
                  <a:lumMod val="50000"/>
                </a:schemeClr>
              </a:solidFill>
            </a:endParaRPr>
          </a:p>
        </p:txBody>
      </p:sp>
      <p:sp>
        <p:nvSpPr>
          <p:cNvPr id="10" name="TextBox 9">
            <a:extLst>
              <a:ext uri="{FF2B5EF4-FFF2-40B4-BE49-F238E27FC236}">
                <a16:creationId xmlns:a16="http://schemas.microsoft.com/office/drawing/2014/main" id="{0065F0F0-975E-CAFE-E5DE-F0B48750F707}"/>
              </a:ext>
            </a:extLst>
          </p:cNvPr>
          <p:cNvSpPr txBox="1"/>
          <p:nvPr/>
        </p:nvSpPr>
        <p:spPr>
          <a:xfrm>
            <a:off x="1812719" y="1152181"/>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schemeClr val="accent5">
                    <a:lumMod val="50000"/>
                  </a:schemeClr>
                </a:solidFill>
              </a:rPr>
              <a:t>D-</a:t>
            </a:r>
          </a:p>
        </p:txBody>
      </p:sp>
      <p:sp>
        <p:nvSpPr>
          <p:cNvPr id="7" name="Title 1">
            <a:extLst>
              <a:ext uri="{FF2B5EF4-FFF2-40B4-BE49-F238E27FC236}">
                <a16:creationId xmlns:a16="http://schemas.microsoft.com/office/drawing/2014/main" id="{213FF392-8991-2141-C73C-DCF5F1E8B60A}"/>
              </a:ext>
            </a:extLst>
          </p:cNvPr>
          <p:cNvSpPr txBox="1">
            <a:spLocks/>
          </p:cNvSpPr>
          <p:nvPr/>
        </p:nvSpPr>
        <p:spPr>
          <a:xfrm>
            <a:off x="5710082" y="3888798"/>
            <a:ext cx="4786313" cy="467919"/>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dirty="0">
                <a:solidFill>
                  <a:schemeClr val="accent5">
                    <a:lumMod val="50000"/>
                  </a:schemeClr>
                </a:solidFill>
                <a:latin typeface="Abadi" panose="020B0604020104020204" pitchFamily="34" charset="0"/>
              </a:rPr>
              <a:t>PENETRATION PRICING</a:t>
            </a:r>
            <a:endParaRPr lang="en-SA" sz="3300" dirty="0">
              <a:solidFill>
                <a:schemeClr val="accent5">
                  <a:lumMod val="50000"/>
                </a:schemeClr>
              </a:solidFill>
              <a:latin typeface="Abadi" panose="020B0604020104020204" pitchFamily="34" charset="0"/>
            </a:endParaRPr>
          </a:p>
        </p:txBody>
      </p:sp>
      <p:sp>
        <p:nvSpPr>
          <p:cNvPr id="8" name="Content Placeholder 2">
            <a:extLst>
              <a:ext uri="{FF2B5EF4-FFF2-40B4-BE49-F238E27FC236}">
                <a16:creationId xmlns:a16="http://schemas.microsoft.com/office/drawing/2014/main" id="{1143F9EE-B5E9-5690-1A68-271D068FBDF6}"/>
              </a:ext>
            </a:extLst>
          </p:cNvPr>
          <p:cNvSpPr txBox="1">
            <a:spLocks/>
          </p:cNvSpPr>
          <p:nvPr/>
        </p:nvSpPr>
        <p:spPr>
          <a:xfrm>
            <a:off x="5520605" y="4640052"/>
            <a:ext cx="4786313" cy="110050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10000"/>
              </a:lnSpc>
              <a:spcBef>
                <a:spcPts val="750"/>
              </a:spcBef>
              <a:defRPr/>
            </a:pPr>
            <a:r>
              <a:rPr lang="en-US" sz="1200" dirty="0">
                <a:solidFill>
                  <a:schemeClr val="accent5">
                    <a:lumMod val="50000"/>
                  </a:schemeClr>
                </a:solidFill>
                <a:latin typeface="Abadi" panose="020B0604020104020204" pitchFamily="34" charset="0"/>
              </a:rPr>
              <a:t>Under this strategy, The purpose of Penetration pricing is to capture maximum market share.</a:t>
            </a:r>
          </a:p>
          <a:p>
            <a:pPr marL="171450" indent="-171450" defTabSz="685800">
              <a:lnSpc>
                <a:spcPct val="110000"/>
              </a:lnSpc>
              <a:spcBef>
                <a:spcPts val="750"/>
              </a:spcBef>
              <a:defRPr/>
            </a:pPr>
            <a:r>
              <a:rPr lang="en-US" sz="1200" dirty="0">
                <a:solidFill>
                  <a:schemeClr val="accent5">
                    <a:lumMod val="50000"/>
                  </a:schemeClr>
                </a:solidFill>
                <a:latin typeface="Abadi" panose="020B0604020104020204" pitchFamily="34" charset="0"/>
              </a:rPr>
              <a:t>it is used after skimming price reach. To a stagnant sales pattern  or used from the beginning a low in order to reach a mass market immediately.  </a:t>
            </a:r>
          </a:p>
        </p:txBody>
      </p:sp>
      <p:pic>
        <p:nvPicPr>
          <p:cNvPr id="9" name="Picture 2" descr="Amazon.com: Supersonic SC-1911 19-Inch 1080p LED Widescreen HDTV with HDMI  Input (AC/DC Compatible) : Electronics">
            <a:extLst>
              <a:ext uri="{FF2B5EF4-FFF2-40B4-BE49-F238E27FC236}">
                <a16:creationId xmlns:a16="http://schemas.microsoft.com/office/drawing/2014/main" id="{8D90C32E-4CF5-0DC4-FAA3-75A0D6216D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41863" y="4122758"/>
            <a:ext cx="2973702" cy="1413753"/>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heckerboard(across)">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FA6DD-38B8-9F4B-7451-C4E896990495}"/>
              </a:ext>
            </a:extLst>
          </p:cNvPr>
          <p:cNvSpPr txBox="1"/>
          <p:nvPr/>
        </p:nvSpPr>
        <p:spPr>
          <a:xfrm>
            <a:off x="1665946" y="2113437"/>
            <a:ext cx="9031082" cy="300082"/>
          </a:xfrm>
          <a:prstGeom prst="rect">
            <a:avLst/>
          </a:prstGeom>
          <a:solidFill>
            <a:schemeClr val="bg1"/>
          </a:solidFill>
        </p:spPr>
        <p:txBody>
          <a:bodyPr wrap="square" rtlCol="0">
            <a:spAutoFit/>
          </a:bodyPr>
          <a:lstStyle/>
          <a:p>
            <a:pPr defTabSz="685800">
              <a:defRPr/>
            </a:pPr>
            <a:endParaRPr lang="en-GB" sz="1350" dirty="0">
              <a:solidFill>
                <a:prstClr val="black"/>
              </a:solidFill>
              <a:latin typeface="Rockwell" panose="02060603020205020403"/>
            </a:endParaRPr>
          </a:p>
        </p:txBody>
      </p:sp>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665946" y="4197729"/>
            <a:ext cx="7634288" cy="1010840"/>
          </a:xfrm>
          <a:solidFill>
            <a:schemeClr val="bg1"/>
          </a:solidFill>
        </p:spPr>
        <p:txBody>
          <a:bodyPr vert="horz" lIns="68580" tIns="34290" rIns="68580" bIns="34290" rtlCol="0" anchor="b">
            <a:normAutofit/>
          </a:bodyPr>
          <a:lstStyle/>
          <a:p>
            <a:r>
              <a:rPr lang="en-US" sz="6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665946" y="5322871"/>
            <a:ext cx="7634288" cy="413147"/>
          </a:xfrm>
        </p:spPr>
        <p:txBody>
          <a:bodyPr vert="horz" lIns="68580" tIns="34290" rIns="68580" bIns="34290" rtlCol="0" anchor="t">
            <a:normAutofit/>
          </a:bodyPr>
          <a:lstStyle/>
          <a:p>
            <a:pPr marL="0" indent="0" algn="ctr">
              <a:buNone/>
            </a:pPr>
            <a:r>
              <a:rPr lang="en-US" sz="2100" dirty="0"/>
              <a:t>What do you see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92153" y="1325034"/>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801247" y="1316563"/>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64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aptive product pricing is a popular strategy to tie people into a more  expensive product by offering a cheaper complementary product |  InvoiceBerry Blog">
            <a:extLst>
              <a:ext uri="{FF2B5EF4-FFF2-40B4-BE49-F238E27FC236}">
                <a16:creationId xmlns:a16="http://schemas.microsoft.com/office/drawing/2014/main" id="{399B23BA-5FAB-3039-C003-F3AB02FB9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5873" y="1143000"/>
            <a:ext cx="1892128" cy="1923548"/>
          </a:xfrm>
          <a:prstGeom prst="rect">
            <a:avLst/>
          </a:prstGeom>
          <a:ln/>
        </p:spPr>
        <p:style>
          <a:lnRef idx="2">
            <a:schemeClr val="dk1"/>
          </a:lnRef>
          <a:fillRef idx="1">
            <a:schemeClr val="lt1"/>
          </a:fillRef>
          <a:effectRef idx="0">
            <a:schemeClr val="dk1"/>
          </a:effectRef>
          <a:fontRef idx="minor">
            <a:schemeClr val="dk1"/>
          </a:fontRef>
        </p:style>
      </p:pic>
      <p:pic>
        <p:nvPicPr>
          <p:cNvPr id="4" name="Picture 3">
            <a:extLst>
              <a:ext uri="{FF2B5EF4-FFF2-40B4-BE49-F238E27FC236}">
                <a16:creationId xmlns:a16="http://schemas.microsoft.com/office/drawing/2014/main" id="{3EFCD7B7-3E76-8066-2B19-7C4E5B115705}"/>
              </a:ext>
            </a:extLst>
          </p:cNvPr>
          <p:cNvPicPr>
            <a:picLocks noChangeAspect="1"/>
          </p:cNvPicPr>
          <p:nvPr/>
        </p:nvPicPr>
        <p:blipFill rotWithShape="1">
          <a:blip r:embed="rId3"/>
          <a:srcRect l="52656" t="38219" r="20652" b="39010"/>
          <a:stretch/>
        </p:blipFill>
        <p:spPr>
          <a:xfrm>
            <a:off x="7148361" y="1143000"/>
            <a:ext cx="1555956" cy="778290"/>
          </a:xfrm>
          <a:prstGeom prst="rect">
            <a:avLst/>
          </a:prstGeom>
          <a:ln/>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ABEB6522-29BC-9640-D90A-7653BD7473B0}"/>
              </a:ext>
            </a:extLst>
          </p:cNvPr>
          <p:cNvPicPr>
            <a:picLocks noChangeAspect="1"/>
          </p:cNvPicPr>
          <p:nvPr/>
        </p:nvPicPr>
        <p:blipFill rotWithShape="1">
          <a:blip r:embed="rId3"/>
          <a:srcRect l="24510" t="70738" r="25500" b="3758"/>
          <a:stretch/>
        </p:blipFill>
        <p:spPr>
          <a:xfrm>
            <a:off x="4170049" y="1143001"/>
            <a:ext cx="2914094" cy="879309"/>
          </a:xfrm>
          <a:prstGeom prst="rect">
            <a:avLst/>
          </a:prstGeom>
          <a:ln/>
        </p:spPr>
        <p:style>
          <a:lnRef idx="2">
            <a:schemeClr val="dk1"/>
          </a:lnRef>
          <a:fillRef idx="1">
            <a:schemeClr val="lt1"/>
          </a:fillRef>
          <a:effectRef idx="0">
            <a:schemeClr val="dk1"/>
          </a:effectRef>
          <a:fontRef idx="minor">
            <a:schemeClr val="dk1"/>
          </a:fontRef>
        </p:style>
      </p:pic>
      <p:graphicFrame>
        <p:nvGraphicFramePr>
          <p:cNvPr id="7" name="Table 6">
            <a:extLst>
              <a:ext uri="{FF2B5EF4-FFF2-40B4-BE49-F238E27FC236}">
                <a16:creationId xmlns:a16="http://schemas.microsoft.com/office/drawing/2014/main" id="{4BE768B4-A4B8-DC58-0EDB-4C81C5BADD6B}"/>
              </a:ext>
            </a:extLst>
          </p:cNvPr>
          <p:cNvGraphicFramePr>
            <a:graphicFrameLocks noGrp="1"/>
          </p:cNvGraphicFramePr>
          <p:nvPr/>
        </p:nvGraphicFramePr>
        <p:xfrm>
          <a:off x="1555442" y="1295400"/>
          <a:ext cx="2505212" cy="4834337"/>
        </p:xfrm>
        <a:graphic>
          <a:graphicData uri="http://schemas.openxmlformats.org/drawingml/2006/table">
            <a:tbl>
              <a:tblPr firstRow="1">
                <a:tableStyleId>{0E3FDE45-AF77-4B5C-9715-49D594BDF05E}</a:tableStyleId>
              </a:tblPr>
              <a:tblGrid>
                <a:gridCol w="2505212">
                  <a:extLst>
                    <a:ext uri="{9D8B030D-6E8A-4147-A177-3AD203B41FA5}">
                      <a16:colId xmlns:a16="http://schemas.microsoft.com/office/drawing/2014/main" val="358177411"/>
                    </a:ext>
                  </a:extLst>
                </a:gridCol>
              </a:tblGrid>
              <a:tr h="495201">
                <a:tc>
                  <a:txBody>
                    <a:bodyPr/>
                    <a:lstStyle/>
                    <a:p>
                      <a:pPr marL="0" algn="l" defTabSz="914400" rtl="0" eaLnBrk="1" latinLnBrk="0" hangingPunct="1"/>
                      <a:r>
                        <a:rPr lang="en-US" sz="1600" b="0" i="0" u="none" strike="noStrike" kern="1200" baseline="0" dirty="0">
                          <a:solidFill>
                            <a:schemeClr val="tx1"/>
                          </a:solidFill>
                          <a:latin typeface="+mn-lt"/>
                          <a:ea typeface="+mn-ea"/>
                          <a:cs typeface="+mn-cs"/>
                        </a:rPr>
                        <a:t>supply and demand elasticity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342216824"/>
                  </a:ext>
                </a:extLst>
              </a:tr>
              <a:tr h="495201">
                <a:tc>
                  <a:txBody>
                    <a:bodyPr/>
                    <a:lstStyle/>
                    <a:p>
                      <a:pPr marL="0" algn="l" defTabSz="914400" rtl="0" eaLnBrk="1" latinLnBrk="0" hangingPunct="1"/>
                      <a:r>
                        <a:rPr lang="en-US" sz="1600" b="0" i="0" u="none" strike="noStrike" kern="1200" baseline="0" dirty="0">
                          <a:solidFill>
                            <a:schemeClr val="tx1"/>
                          </a:solidFill>
                          <a:latin typeface="+mn-lt"/>
                          <a:ea typeface="+mn-ea"/>
                          <a:cs typeface="+mn-cs"/>
                        </a:rPr>
                        <a:t>Value pricing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269263698"/>
                  </a:ext>
                </a:extLst>
              </a:tr>
              <a:tr h="495201">
                <a:tc>
                  <a:txBody>
                    <a:bodyPr/>
                    <a:lstStyle/>
                    <a:p>
                      <a:r>
                        <a:rPr lang="en-US" sz="1600" b="0" i="0" u="none" strike="noStrike" kern="1200" baseline="0" dirty="0">
                          <a:solidFill>
                            <a:schemeClr val="tx1"/>
                          </a:solidFill>
                          <a:latin typeface="+mn-lt"/>
                          <a:ea typeface="+mn-ea"/>
                          <a:cs typeface="+mn-cs"/>
                        </a:rPr>
                        <a:t>Product line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259633320"/>
                  </a:ext>
                </a:extLst>
              </a:tr>
              <a:tr h="598607">
                <a:tc>
                  <a:txBody>
                    <a:bodyPr/>
                    <a:lstStyle/>
                    <a:p>
                      <a:r>
                        <a:rPr lang="en-US" sz="1600" b="0" i="0" u="none" strike="noStrike" kern="1200" baseline="0" dirty="0">
                          <a:solidFill>
                            <a:schemeClr val="tx1"/>
                          </a:solidFill>
                          <a:latin typeface="+mn-lt"/>
                          <a:ea typeface="+mn-ea"/>
                          <a:cs typeface="+mn-cs"/>
                        </a:rPr>
                        <a:t>Optional-product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585131632"/>
                  </a:ext>
                </a:extLst>
              </a:tr>
              <a:tr h="537880">
                <a:tc>
                  <a:txBody>
                    <a:bodyPr/>
                    <a:lstStyle/>
                    <a:p>
                      <a:r>
                        <a:rPr lang="en-US" sz="1600" b="0" i="0" u="none" strike="noStrike" kern="1200" baseline="0" dirty="0">
                          <a:solidFill>
                            <a:schemeClr val="tx1"/>
                          </a:solidFill>
                          <a:latin typeface="+mn-lt"/>
                          <a:ea typeface="+mn-ea"/>
                          <a:cs typeface="+mn-cs"/>
                        </a:rPr>
                        <a:t>Captive-product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847891257"/>
                  </a:ext>
                </a:extLst>
              </a:tr>
              <a:tr h="598607">
                <a:tc>
                  <a:txBody>
                    <a:bodyPr/>
                    <a:lstStyle/>
                    <a:p>
                      <a:r>
                        <a:rPr lang="en-US" sz="1600" b="0" i="0" u="none" strike="noStrike" kern="1200" baseline="0" dirty="0">
                          <a:solidFill>
                            <a:schemeClr val="tx1"/>
                          </a:solidFill>
                          <a:latin typeface="+mn-lt"/>
                          <a:ea typeface="+mn-ea"/>
                          <a:cs typeface="+mn-cs"/>
                        </a:rPr>
                        <a:t>By-product pricing</a:t>
                      </a:r>
                      <a:endParaRPr lang="en-US" sz="1600" dirty="0">
                        <a:solidFill>
                          <a:schemeClr val="tx1"/>
                        </a:solidFill>
                      </a:endParaRP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921763645"/>
                  </a:ext>
                </a:extLst>
              </a:tr>
              <a:tr h="537880">
                <a:tc>
                  <a:txBody>
                    <a:bodyPr/>
                    <a:lstStyle/>
                    <a:p>
                      <a:r>
                        <a:rPr lang="en-US" sz="1600" dirty="0">
                          <a:solidFill>
                            <a:schemeClr val="tx1"/>
                          </a:solidFill>
                        </a:rPr>
                        <a:t>Product bundle pricing</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215293289"/>
                  </a:ext>
                </a:extLst>
              </a:tr>
              <a:tr h="537880">
                <a:tc>
                  <a:txBody>
                    <a:bodyPr/>
                    <a:lstStyle/>
                    <a:p>
                      <a:r>
                        <a:rPr lang="en-US" sz="1600" dirty="0">
                          <a:solidFill>
                            <a:schemeClr val="tx1"/>
                          </a:solidFill>
                        </a:rPr>
                        <a:t>competition based pricing example</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409455599"/>
                  </a:ext>
                </a:extLst>
              </a:tr>
              <a:tr h="537880">
                <a:tc>
                  <a:txBody>
                    <a:bodyPr/>
                    <a:lstStyle/>
                    <a:p>
                      <a:r>
                        <a:rPr lang="en-US" sz="1600" dirty="0">
                          <a:solidFill>
                            <a:schemeClr val="tx1"/>
                          </a:solidFill>
                        </a:rPr>
                        <a:t>Cost based pricing </a:t>
                      </a:r>
                    </a:p>
                  </a:txBody>
                  <a:tcPr marL="46308" marR="46308" marT="23154" marB="2315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3136135124"/>
                  </a:ext>
                </a:extLst>
              </a:tr>
            </a:tbl>
          </a:graphicData>
        </a:graphic>
      </p:graphicFrame>
      <p:pic>
        <p:nvPicPr>
          <p:cNvPr id="7170" name="Picture 2" descr="Price Lining: Definition, Strategy, &amp; Examples | Feedough">
            <a:extLst>
              <a:ext uri="{FF2B5EF4-FFF2-40B4-BE49-F238E27FC236}">
                <a16:creationId xmlns:a16="http://schemas.microsoft.com/office/drawing/2014/main" id="{E2742775-8707-AA88-177C-A62A84B5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793" y="4788386"/>
            <a:ext cx="6371766" cy="1212365"/>
          </a:xfrm>
          <a:prstGeom prst="rect">
            <a:avLst/>
          </a:prstGeom>
          <a:ln/>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96A0CE96-2741-F583-DA66-042F5624ADF7}"/>
              </a:ext>
            </a:extLst>
          </p:cNvPr>
          <p:cNvPicPr>
            <a:picLocks noChangeAspect="1"/>
          </p:cNvPicPr>
          <p:nvPr/>
        </p:nvPicPr>
        <p:blipFill>
          <a:blip r:embed="rId5"/>
          <a:stretch>
            <a:fillRect/>
          </a:stretch>
        </p:blipFill>
        <p:spPr>
          <a:xfrm>
            <a:off x="4170049" y="2069616"/>
            <a:ext cx="2329991" cy="1248753"/>
          </a:xfrm>
          <a:prstGeom prst="rect">
            <a:avLst/>
          </a:prstGeom>
          <a:ln/>
        </p:spPr>
        <p:style>
          <a:lnRef idx="2">
            <a:schemeClr val="dk1"/>
          </a:lnRef>
          <a:fillRef idx="1">
            <a:schemeClr val="lt1"/>
          </a:fillRef>
          <a:effectRef idx="0">
            <a:schemeClr val="dk1"/>
          </a:effectRef>
          <a:fontRef idx="minor">
            <a:schemeClr val="dk1"/>
          </a:fontRef>
        </p:style>
      </p:pic>
      <p:pic>
        <p:nvPicPr>
          <p:cNvPr id="7172" name="Picture 4" descr="c) Elasticity of Demand and Supply - Microeconomics Ind. Assignment">
            <a:extLst>
              <a:ext uri="{FF2B5EF4-FFF2-40B4-BE49-F238E27FC236}">
                <a16:creationId xmlns:a16="http://schemas.microsoft.com/office/drawing/2014/main" id="{75519801-0AAE-1732-7C32-FD2D5A751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9433" y="2088639"/>
            <a:ext cx="1713574" cy="1372225"/>
          </a:xfrm>
          <a:prstGeom prst="rect">
            <a:avLst/>
          </a:prstGeom>
          <a:ln/>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C7595BAF-7F8D-C283-9ECB-1C8E525728F1}"/>
              </a:ext>
            </a:extLst>
          </p:cNvPr>
          <p:cNvPicPr>
            <a:picLocks noChangeAspect="1"/>
          </p:cNvPicPr>
          <p:nvPr/>
        </p:nvPicPr>
        <p:blipFill>
          <a:blip r:embed="rId7"/>
          <a:stretch>
            <a:fillRect/>
          </a:stretch>
        </p:blipFill>
        <p:spPr>
          <a:xfrm>
            <a:off x="8452213" y="3191625"/>
            <a:ext cx="2184347" cy="1223234"/>
          </a:xfrm>
          <a:prstGeom prst="rect">
            <a:avLst/>
          </a:prstGeom>
        </p:spPr>
      </p:pic>
      <p:pic>
        <p:nvPicPr>
          <p:cNvPr id="7174" name="Picture 6" descr="2022 Mercedes-Benz C-Class price and specs: Prices rise by up to $15,100 -  Drive">
            <a:extLst>
              <a:ext uri="{FF2B5EF4-FFF2-40B4-BE49-F238E27FC236}">
                <a16:creationId xmlns:a16="http://schemas.microsoft.com/office/drawing/2014/main" id="{2A364804-683D-A3D5-89E9-CBC555D98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0039" y="3571972"/>
            <a:ext cx="1713574" cy="962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2E10C3-AA66-202D-E0B1-19E501177899}"/>
              </a:ext>
            </a:extLst>
          </p:cNvPr>
          <p:cNvPicPr>
            <a:picLocks noChangeAspect="1"/>
          </p:cNvPicPr>
          <p:nvPr/>
        </p:nvPicPr>
        <p:blipFill>
          <a:blip r:embed="rId9"/>
          <a:stretch>
            <a:fillRect/>
          </a:stretch>
        </p:blipFill>
        <p:spPr>
          <a:xfrm>
            <a:off x="4259838" y="3342022"/>
            <a:ext cx="1904066" cy="1422710"/>
          </a:xfrm>
          <a:prstGeom prst="rect">
            <a:avLst/>
          </a:prstGeom>
        </p:spPr>
      </p:pic>
    </p:spTree>
    <p:extLst>
      <p:ext uri="{BB962C8B-B14F-4D97-AF65-F5344CB8AC3E}">
        <p14:creationId xmlns:p14="http://schemas.microsoft.com/office/powerpoint/2010/main" val="8914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1" y="1676044"/>
            <a:ext cx="8486775"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Price Adjustment Strategies</a:t>
            </a:r>
            <a:endParaRPr lang="en-IN" sz="2400" cap="all" spc="150" dirty="0">
              <a:latin typeface="Impact" panose="020B0806030902050204"/>
            </a:endParaRPr>
          </a:p>
        </p:txBody>
      </p:sp>
      <p:graphicFrame>
        <p:nvGraphicFramePr>
          <p:cNvPr id="5" name="Table 1"/>
          <p:cNvGraphicFramePr>
            <a:graphicFrameLocks/>
          </p:cNvGraphicFramePr>
          <p:nvPr/>
        </p:nvGraphicFramePr>
        <p:xfrm>
          <a:off x="1700169" y="2480276"/>
          <a:ext cx="7952763" cy="2567131"/>
        </p:xfrm>
        <a:graphic>
          <a:graphicData uri="http://schemas.openxmlformats.org/drawingml/2006/table">
            <a:tbl>
              <a:tblPr firstRow="1">
                <a:tableStyleId>{0E3FDE45-AF77-4B5C-9715-49D594BDF05E}</a:tableStyleId>
              </a:tblPr>
              <a:tblGrid>
                <a:gridCol w="472378">
                  <a:extLst>
                    <a:ext uri="{9D8B030D-6E8A-4147-A177-3AD203B41FA5}">
                      <a16:colId xmlns:a16="http://schemas.microsoft.com/office/drawing/2014/main" val="3344317068"/>
                    </a:ext>
                  </a:extLst>
                </a:gridCol>
                <a:gridCol w="3565478">
                  <a:extLst>
                    <a:ext uri="{9D8B030D-6E8A-4147-A177-3AD203B41FA5}">
                      <a16:colId xmlns:a16="http://schemas.microsoft.com/office/drawing/2014/main" val="20000"/>
                    </a:ext>
                  </a:extLst>
                </a:gridCol>
                <a:gridCol w="3914907">
                  <a:extLst>
                    <a:ext uri="{9D8B030D-6E8A-4147-A177-3AD203B41FA5}">
                      <a16:colId xmlns:a16="http://schemas.microsoft.com/office/drawing/2014/main" val="20001"/>
                    </a:ext>
                  </a:extLst>
                </a:gridCol>
              </a:tblGrid>
              <a:tr h="0">
                <a:tc>
                  <a:txBody>
                    <a:bodyPr/>
                    <a:lstStyle/>
                    <a:p>
                      <a:pPr algn="ctr"/>
                      <a:endParaRPr lang="en-US" sz="1200" b="1" kern="1200" baseline="0" dirty="0">
                        <a:solidFill>
                          <a:srgbClr val="C00000"/>
                        </a:solidFill>
                      </a:endParaRPr>
                    </a:p>
                  </a:txBody>
                  <a:tcPr marL="25782" marR="25782"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a:r>
                        <a:rPr lang="en-US" sz="1200" b="1" kern="1200" baseline="0" dirty="0">
                          <a:solidFill>
                            <a:srgbClr val="C00000"/>
                          </a:solidFill>
                        </a:rPr>
                        <a:t>Strategy</a:t>
                      </a:r>
                    </a:p>
                  </a:txBody>
                  <a:tcPr marL="25782" marR="25782"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a:solidFill>
                            <a:srgbClr val="C00000"/>
                          </a:solidFill>
                        </a:rPr>
                        <a:t>Description</a:t>
                      </a:r>
                    </a:p>
                  </a:txBody>
                  <a:tcPr marL="25782" marR="25782"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83016">
                <a:tc>
                  <a:txBody>
                    <a:bodyPr/>
                    <a:lstStyle/>
                    <a:p>
                      <a:pPr marL="0" algn="ctr" defTabSz="914400" rtl="0" eaLnBrk="1" latinLnBrk="0" hangingPunct="1"/>
                      <a:r>
                        <a:rPr lang="en-US" sz="1200" kern="1200" dirty="0">
                          <a:solidFill>
                            <a:schemeClr val="tx1"/>
                          </a:solidFill>
                          <a:latin typeface="+mn-lt"/>
                          <a:ea typeface="+mn-ea"/>
                          <a:cs typeface="+mn-cs"/>
                        </a:rPr>
                        <a:t>1</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Discount and allowance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Reducing prices to reward customer responses such as volume purchases, paying early, or promoting the product</a:t>
                      </a:r>
                      <a:endParaRPr lang="en-US" sz="1200" dirty="0"/>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400136">
                <a:tc>
                  <a:txBody>
                    <a:bodyPr/>
                    <a:lstStyle/>
                    <a:p>
                      <a:pPr marL="0" algn="ctr" defTabSz="914400" rtl="0" eaLnBrk="1" latinLnBrk="0" hangingPunct="1"/>
                      <a:r>
                        <a:rPr lang="en-US" sz="1200" kern="1200" dirty="0">
                          <a:solidFill>
                            <a:schemeClr val="tx1"/>
                          </a:solidFill>
                          <a:latin typeface="+mn-lt"/>
                          <a:ea typeface="+mn-ea"/>
                          <a:cs typeface="+mn-cs"/>
                        </a:rPr>
                        <a:t>2</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Segmented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to allow for differences in</a:t>
                      </a:r>
                      <a:r>
                        <a:rPr lang="en-US" sz="1200" baseline="0" dirty="0"/>
                        <a:t> </a:t>
                      </a:r>
                      <a:r>
                        <a:rPr lang="en-US" sz="1200" dirty="0"/>
                        <a:t>customers, products, or</a:t>
                      </a:r>
                      <a:r>
                        <a:rPr lang="en-US" sz="1200" baseline="0" dirty="0"/>
                        <a:t> </a:t>
                      </a:r>
                      <a:r>
                        <a:rPr lang="en-US" sz="1200" dirty="0"/>
                        <a:t>locations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217256">
                <a:tc>
                  <a:txBody>
                    <a:bodyPr/>
                    <a:lstStyle/>
                    <a:p>
                      <a:pPr marL="0" algn="ctr" defTabSz="914400" rtl="0" eaLnBrk="1" latinLnBrk="0" hangingPunct="1"/>
                      <a:r>
                        <a:rPr lang="en-US" sz="1200" kern="1200" dirty="0">
                          <a:solidFill>
                            <a:schemeClr val="tx1"/>
                          </a:solidFill>
                          <a:latin typeface="+mn-lt"/>
                          <a:ea typeface="+mn-ea"/>
                          <a:cs typeface="+mn-cs"/>
                        </a:rPr>
                        <a:t>3</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Psychological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for psychological effect</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385131">
                <a:tc>
                  <a:txBody>
                    <a:bodyPr/>
                    <a:lstStyle/>
                    <a:p>
                      <a:pPr marL="0" algn="ctr" defTabSz="914400" rtl="0" eaLnBrk="1" latinLnBrk="0" hangingPunct="1"/>
                      <a:r>
                        <a:rPr lang="en-US" sz="1200" kern="1200" dirty="0">
                          <a:solidFill>
                            <a:schemeClr val="tx1"/>
                          </a:solidFill>
                          <a:latin typeface="+mn-lt"/>
                          <a:ea typeface="+mn-ea"/>
                          <a:cs typeface="+mn-cs"/>
                        </a:rPr>
                        <a:t>4</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b="0" i="0" u="none" strike="noStrike" kern="1200" baseline="0" dirty="0">
                          <a:solidFill>
                            <a:schemeClr val="dk1"/>
                          </a:solidFill>
                          <a:latin typeface="+mn-lt"/>
                          <a:ea typeface="+mn-ea"/>
                          <a:cs typeface="+mn-cs"/>
                        </a:rPr>
                        <a:t>Promotional pricing</a:t>
                      </a:r>
                      <a:endParaRPr lang="en-US" sz="1200" dirty="0"/>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Temporarily reducing prices to spur short-run sales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566343">
                <a:tc>
                  <a:txBody>
                    <a:bodyPr/>
                    <a:lstStyle/>
                    <a:p>
                      <a:pPr marL="0" algn="ctr" defTabSz="914400" rtl="0" eaLnBrk="1" latinLnBrk="0" hangingPunct="1"/>
                      <a:r>
                        <a:rPr lang="en-US" sz="1200" kern="1200" dirty="0">
                          <a:solidFill>
                            <a:schemeClr val="tx1"/>
                          </a:solidFill>
                          <a:latin typeface="+mn-lt"/>
                          <a:ea typeface="+mn-ea"/>
                          <a:cs typeface="+mn-cs"/>
                        </a:rPr>
                        <a:t>5</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Dynamic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continually to meet the</a:t>
                      </a:r>
                      <a:r>
                        <a:rPr lang="en-US" sz="1200" baseline="0" dirty="0"/>
                        <a:t> </a:t>
                      </a:r>
                      <a:r>
                        <a:rPr lang="en-US" sz="1200" dirty="0"/>
                        <a:t>characteristics and needs of</a:t>
                      </a:r>
                      <a:r>
                        <a:rPr lang="en-US" sz="1200" baseline="0" dirty="0"/>
                        <a:t> </a:t>
                      </a:r>
                      <a:r>
                        <a:rPr lang="en-US" sz="1200" dirty="0"/>
                        <a:t>individual customers and situations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3475692194"/>
                  </a:ext>
                </a:extLst>
              </a:tr>
              <a:tr h="2172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6</a:t>
                      </a:r>
                    </a:p>
                  </a:txBody>
                  <a:tcPr marL="34377" marR="34377" marT="17188" marB="17188">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International pricing</a:t>
                      </a:r>
                    </a:p>
                  </a:txBody>
                  <a:tcPr marL="34377" marR="34377" marT="17188" marB="17188">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200" dirty="0"/>
                        <a:t>Adjusting prices for international markets</a:t>
                      </a:r>
                    </a:p>
                  </a:txBody>
                  <a:tcPr marL="34377" marR="34377" marT="17188" marB="17188">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1723373243"/>
                  </a:ext>
                </a:extLst>
              </a:tr>
            </a:tbl>
          </a:graphicData>
        </a:graphic>
      </p:graphicFrame>
      <p:sp>
        <p:nvSpPr>
          <p:cNvPr id="3" name="TextBox 2">
            <a:extLst>
              <a:ext uri="{FF2B5EF4-FFF2-40B4-BE49-F238E27FC236}">
                <a16:creationId xmlns:a16="http://schemas.microsoft.com/office/drawing/2014/main" id="{AC08FDFC-CF03-F6BE-4CB5-143ED7CDEE00}"/>
              </a:ext>
            </a:extLst>
          </p:cNvPr>
          <p:cNvSpPr txBox="1"/>
          <p:nvPr/>
        </p:nvSpPr>
        <p:spPr>
          <a:xfrm>
            <a:off x="1828800" y="1399045"/>
            <a:ext cx="789708" cy="55399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3000" b="1" dirty="0">
                <a:solidFill>
                  <a:prstClr val="white"/>
                </a:solidFill>
              </a:rPr>
              <a:t>E-</a:t>
            </a:r>
          </a:p>
        </p:txBody>
      </p:sp>
    </p:spTree>
    <p:extLst>
      <p:ext uri="{BB962C8B-B14F-4D97-AF65-F5344CB8AC3E}">
        <p14:creationId xmlns:p14="http://schemas.microsoft.com/office/powerpoint/2010/main" val="386494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2046219" y="1624526"/>
            <a:ext cx="7565231" cy="443763"/>
          </a:xfrm>
          <a:solidFill>
            <a:schemeClr val="bg1"/>
          </a:solidFill>
        </p:spPr>
        <p:txBody>
          <a:bodyPr vert="horz" lIns="68580" tIns="34290" rIns="68580" bIns="34290" rtlCol="0" anchor="b">
            <a:normAutofit fontScale="90000"/>
          </a:bodyPr>
          <a:lstStyle/>
          <a:p>
            <a:pPr algn="ctr"/>
            <a:r>
              <a:rPr lang="en-US" altLang="en-US" sz="3300" dirty="0">
                <a:solidFill>
                  <a:schemeClr val="accent6">
                    <a:lumMod val="50000"/>
                  </a:schemeClr>
                </a:solidFill>
              </a:rPr>
              <a:t>Constructing an Integrated Marketing Mix</a:t>
            </a:r>
            <a:endParaRPr lang="en-US" altLang="en-US" sz="3075" dirty="0">
              <a:solidFill>
                <a:schemeClr val="accent6">
                  <a:lumMod val="50000"/>
                </a:schemeClr>
              </a:solidFill>
            </a:endParaRPr>
          </a:p>
        </p:txBody>
      </p:sp>
      <p:sp>
        <p:nvSpPr>
          <p:cNvPr id="5" name="TextBox 4">
            <a:extLst>
              <a:ext uri="{FF2B5EF4-FFF2-40B4-BE49-F238E27FC236}">
                <a16:creationId xmlns:a16="http://schemas.microsoft.com/office/drawing/2014/main" id="{B13F5C03-1B31-E546-C3AE-DB96B0C36C6A}"/>
              </a:ext>
            </a:extLst>
          </p:cNvPr>
          <p:cNvSpPr txBox="1"/>
          <p:nvPr/>
        </p:nvSpPr>
        <p:spPr>
          <a:xfrm>
            <a:off x="3736903" y="3294487"/>
            <a:ext cx="4617188" cy="300082"/>
          </a:xfrm>
          <a:prstGeom prst="rect">
            <a:avLst/>
          </a:prstGeom>
          <a:noFill/>
        </p:spPr>
        <p:txBody>
          <a:bodyPr wrap="square">
            <a:spAutoFit/>
          </a:bodyPr>
          <a:lstStyle/>
          <a:p>
            <a:pPr defTabSz="685766">
              <a:defRPr/>
            </a:pPr>
            <a:endParaRPr lang="en-SA" sz="1350" dirty="0">
              <a:solidFill>
                <a:schemeClr val="accent6">
                  <a:lumMod val="50000"/>
                </a:schemeClr>
              </a:solidFill>
              <a:latin typeface="Gill Sans MT" panose="020B0502020104020203"/>
            </a:endParaRPr>
          </a:p>
        </p:txBody>
      </p:sp>
      <p:sp>
        <p:nvSpPr>
          <p:cNvPr id="8" name="TextBox 7">
            <a:extLst>
              <a:ext uri="{FF2B5EF4-FFF2-40B4-BE49-F238E27FC236}">
                <a16:creationId xmlns:a16="http://schemas.microsoft.com/office/drawing/2014/main" id="{3B769F56-4C9C-592A-798B-6BC88AC368F8}"/>
              </a:ext>
            </a:extLst>
          </p:cNvPr>
          <p:cNvSpPr txBox="1"/>
          <p:nvPr/>
        </p:nvSpPr>
        <p:spPr>
          <a:xfrm>
            <a:off x="2971801" y="2255741"/>
            <a:ext cx="4387923" cy="2677656"/>
          </a:xfrm>
          <a:prstGeom prst="rect">
            <a:avLst/>
          </a:prstGeom>
          <a:noFill/>
        </p:spPr>
        <p:txBody>
          <a:bodyPr wrap="square">
            <a:spAutoFit/>
          </a:bodyPr>
          <a:lstStyle/>
          <a:p>
            <a:pPr defTabSz="685766">
              <a:defRPr/>
            </a:pPr>
            <a:r>
              <a:rPr lang="en-US" sz="1200" b="1" dirty="0">
                <a:solidFill>
                  <a:schemeClr val="accent6">
                    <a:lumMod val="50000"/>
                  </a:schemeClr>
                </a:solidFill>
                <a:latin typeface="Arial"/>
                <a:ea typeface="Arial"/>
                <a:cs typeface="Arial"/>
                <a:sym typeface="Arial"/>
              </a:rPr>
              <a:t>Marketing mix = 4 Ps</a:t>
            </a:r>
            <a:r>
              <a:rPr lang="en-US" sz="1200" dirty="0">
                <a:solidFill>
                  <a:schemeClr val="accent6">
                    <a:lumMod val="50000"/>
                  </a:schemeClr>
                </a:solidFill>
                <a:latin typeface="Arial"/>
                <a:ea typeface="Arial"/>
                <a:cs typeface="Arial"/>
                <a:sym typeface="Arial"/>
              </a:rPr>
              <a:t>.</a:t>
            </a:r>
            <a:endParaRPr lang="en-US" sz="1200" dirty="0">
              <a:solidFill>
                <a:schemeClr val="accent6">
                  <a:lumMod val="50000"/>
                </a:schemeClr>
              </a:solidFill>
              <a:latin typeface="Gill Sans MT" panose="020B0502020104020203"/>
              <a:sym typeface="Arial"/>
            </a:endParaRPr>
          </a:p>
          <a:p>
            <a:pPr defTabSz="685766">
              <a:defRPr/>
            </a:pPr>
            <a:r>
              <a:rPr lang="en-US" sz="1200" dirty="0">
                <a:solidFill>
                  <a:schemeClr val="accent6">
                    <a:lumMod val="50000"/>
                  </a:schemeClr>
                </a:solidFill>
                <a:latin typeface="Arial"/>
                <a:ea typeface="Arial"/>
                <a:cs typeface="Arial"/>
                <a:sym typeface="Arial"/>
              </a:rPr>
              <a:t>Set of tactical marketing tools blended to produce the response to the target market. </a:t>
            </a: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Product</a:t>
            </a:r>
            <a:r>
              <a:rPr lang="en-US" sz="1200" dirty="0">
                <a:solidFill>
                  <a:schemeClr val="accent6">
                    <a:lumMod val="50000"/>
                  </a:schemeClr>
                </a:solidFill>
                <a:latin typeface="Arial"/>
                <a:ea typeface="Arial"/>
                <a:cs typeface="Arial"/>
                <a:sym typeface="Arial"/>
              </a:rPr>
              <a:t> is the goods/services combination the company offers to the target market.</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Price</a:t>
            </a:r>
            <a:r>
              <a:rPr lang="en-US" sz="1200" dirty="0">
                <a:solidFill>
                  <a:schemeClr val="accent6">
                    <a:lumMod val="50000"/>
                  </a:schemeClr>
                </a:solidFill>
                <a:latin typeface="Arial"/>
                <a:ea typeface="Arial"/>
                <a:cs typeface="Arial"/>
                <a:sym typeface="Arial"/>
              </a:rPr>
              <a:t> is the amount of money customers must pay to obtain the product.</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Place</a:t>
            </a:r>
            <a:r>
              <a:rPr lang="en-US" sz="1200" dirty="0">
                <a:solidFill>
                  <a:schemeClr val="accent6">
                    <a:lumMod val="50000"/>
                  </a:schemeClr>
                </a:solidFill>
                <a:latin typeface="Arial"/>
                <a:ea typeface="Arial"/>
                <a:cs typeface="Arial"/>
                <a:sym typeface="Arial"/>
              </a:rPr>
              <a:t> includes the company activities that make the product available to target consumers.</a:t>
            </a:r>
            <a:endParaRPr lang="en-US" sz="1200" dirty="0">
              <a:solidFill>
                <a:schemeClr val="accent6">
                  <a:lumMod val="50000"/>
                </a:schemeClr>
              </a:solidFill>
              <a:latin typeface="Gill Sans MT" panose="020B0502020104020203"/>
            </a:endParaRPr>
          </a:p>
          <a:p>
            <a:pPr marL="314310" indent="-257162" defTabSz="685766">
              <a:buClr>
                <a:prstClr val="black"/>
              </a:buClr>
              <a:buSzPts val="1200"/>
              <a:buFont typeface="+mj-lt"/>
              <a:buAutoNum type="arabicPeriod"/>
              <a:defRPr/>
            </a:pPr>
            <a:endParaRPr lang="en-US" sz="1200" dirty="0">
              <a:solidFill>
                <a:schemeClr val="accent6">
                  <a:lumMod val="50000"/>
                </a:schemeClr>
              </a:solidFill>
              <a:latin typeface="Arial"/>
              <a:ea typeface="Arial"/>
              <a:cs typeface="Arial"/>
              <a:sym typeface="Arial"/>
            </a:endParaRPr>
          </a:p>
          <a:p>
            <a:pPr marL="171442" indent="-171442" defTabSz="685766">
              <a:buClr>
                <a:srgbClr val="008000"/>
              </a:buClr>
              <a:buSzPts val="1200"/>
              <a:buFont typeface="Arial"/>
              <a:buAutoNum type="arabicPeriod"/>
              <a:defRPr/>
            </a:pPr>
            <a:r>
              <a:rPr lang="en-US" sz="1200" b="1" dirty="0">
                <a:solidFill>
                  <a:schemeClr val="accent6">
                    <a:lumMod val="50000"/>
                  </a:schemeClr>
                </a:solidFill>
                <a:latin typeface="Arial"/>
                <a:ea typeface="Arial"/>
                <a:cs typeface="Arial"/>
                <a:sym typeface="Arial"/>
              </a:rPr>
              <a:t>Promotion</a:t>
            </a:r>
            <a:r>
              <a:rPr lang="en-US" sz="1200" dirty="0">
                <a:solidFill>
                  <a:schemeClr val="accent6">
                    <a:lumMod val="50000"/>
                  </a:schemeClr>
                </a:solidFill>
                <a:latin typeface="Arial"/>
                <a:ea typeface="Arial"/>
                <a:cs typeface="Arial"/>
                <a:sym typeface="Arial"/>
              </a:rPr>
              <a:t> refers to activities that communicate the merits of the product and persuade target customers to buy it.</a:t>
            </a:r>
            <a:endParaRPr lang="en-US" sz="1200" dirty="0">
              <a:solidFill>
                <a:schemeClr val="accent6">
                  <a:lumMod val="50000"/>
                </a:schemeClr>
              </a:solidFill>
              <a:latin typeface="Gill Sans MT" panose="020B0502020104020203"/>
            </a:endParaRPr>
          </a:p>
        </p:txBody>
      </p:sp>
      <p:pic>
        <p:nvPicPr>
          <p:cNvPr id="3" name="Picture 2">
            <a:extLst>
              <a:ext uri="{FF2B5EF4-FFF2-40B4-BE49-F238E27FC236}">
                <a16:creationId xmlns:a16="http://schemas.microsoft.com/office/drawing/2014/main" id="{6472ABF4-AA3A-D16B-0D3B-E192C34656DB}"/>
              </a:ext>
            </a:extLst>
          </p:cNvPr>
          <p:cNvPicPr>
            <a:picLocks noChangeAspect="1"/>
          </p:cNvPicPr>
          <p:nvPr/>
        </p:nvPicPr>
        <p:blipFill rotWithShape="1">
          <a:blip r:embed="rId3"/>
          <a:srcRect b="8245"/>
          <a:stretch/>
        </p:blipFill>
        <p:spPr>
          <a:xfrm>
            <a:off x="1711228" y="2304941"/>
            <a:ext cx="1130373" cy="24847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953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86837C-D4FB-56AA-81AC-9AB3319BBF7D}"/>
              </a:ext>
            </a:extLst>
          </p:cNvPr>
          <p:cNvSpPr txBox="1"/>
          <p:nvPr/>
        </p:nvSpPr>
        <p:spPr>
          <a:xfrm>
            <a:off x="1515611" y="18494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15612" y="1969881"/>
            <a:ext cx="5787629" cy="2148922"/>
          </a:xfrm>
          <a:solidFill>
            <a:schemeClr val="bg1"/>
          </a:solidFill>
        </p:spPr>
        <p:txBody>
          <a:bodyPr vert="horz" wrap="square" lIns="68580" tIns="34290" rIns="68580" bIns="34290" rtlCol="0" anchor="ctr">
            <a:spAutoFit/>
          </a:bodyPr>
          <a:lstStyle/>
          <a:p>
            <a:pPr marL="171442" indent="-171442">
              <a:lnSpc>
                <a:spcPct val="120000"/>
              </a:lnSpc>
              <a:spcBef>
                <a:spcPts val="750"/>
              </a:spcBef>
              <a:buClr>
                <a:schemeClr val="accent1"/>
              </a:buClr>
              <a:buSzPct val="110000"/>
              <a:buFont typeface="Wingdings" panose="05000000000000000000" pitchFamily="2" charset="2"/>
              <a:buChar char="§"/>
            </a:pPr>
            <a:r>
              <a:rPr lang="en-US" altLang="en-US" sz="2700" dirty="0">
                <a:ea typeface="ＭＳ Ｐゴシック" panose="020B0600070205080204" pitchFamily="34" charset="-128"/>
              </a:rPr>
              <a:t>Discount and Allowance Pricing strategy</a:t>
            </a:r>
            <a:r>
              <a:rPr lang="en-US" altLang="en-US" sz="1500" dirty="0">
                <a:latin typeface="+mn-lt"/>
                <a:ea typeface="ＭＳ Ｐゴシック" panose="020B0600070205080204" pitchFamily="34" charset="-128"/>
                <a:cs typeface="+mn-cs"/>
              </a:rPr>
              <a:t>: </a:t>
            </a:r>
            <a:br>
              <a:rPr lang="en-US" altLang="en-US" sz="1500" dirty="0">
                <a:latin typeface="+mn-lt"/>
                <a:ea typeface="ＭＳ Ｐゴシック" panose="020B0600070205080204" pitchFamily="34" charset="-128"/>
                <a:cs typeface="+mn-cs"/>
              </a:rPr>
            </a:br>
            <a:r>
              <a:rPr lang="en-US" altLang="en-US" sz="1500" dirty="0">
                <a:latin typeface="+mn-lt"/>
                <a:ea typeface="ＭＳ Ｐゴシック" panose="020B0600070205080204" pitchFamily="34" charset="-128"/>
                <a:cs typeface="+mn-cs"/>
              </a:rPr>
              <a:t>Most companies adjust their basic price to reward customers for certain responses, such as paying bills early, volume purchases, and off-season buying. </a:t>
            </a:r>
            <a:br>
              <a:rPr lang="en-US" altLang="en-US" sz="1500" dirty="0">
                <a:latin typeface="+mn-lt"/>
                <a:ea typeface="ＭＳ Ｐゴシック" panose="020B0600070205080204" pitchFamily="34" charset="-128"/>
                <a:cs typeface="+mn-cs"/>
              </a:rPr>
            </a:br>
            <a:endParaRPr lang="en-IN" sz="1500" dirty="0">
              <a:latin typeface="+mn-lt"/>
              <a:ea typeface="ＭＳ Ｐゴシック" panose="020B0600070205080204" pitchFamily="34" charset="-128"/>
              <a:cs typeface="+mn-cs"/>
            </a:endParaRPr>
          </a:p>
        </p:txBody>
      </p:sp>
      <p:sp>
        <p:nvSpPr>
          <p:cNvPr id="3" name="Content Placeholder 2"/>
          <p:cNvSpPr>
            <a:spLocks noGrp="1"/>
          </p:cNvSpPr>
          <p:nvPr>
            <p:ph idx="4294967295"/>
          </p:nvPr>
        </p:nvSpPr>
        <p:spPr>
          <a:xfrm>
            <a:off x="1515612" y="3962237"/>
            <a:ext cx="5681663" cy="1467068"/>
          </a:xfrm>
          <a:solidFill>
            <a:schemeClr val="bg1"/>
          </a:solidFill>
        </p:spPr>
        <p:txBody>
          <a:bodyPr wrap="square">
            <a:spAutoFit/>
          </a:bodyPr>
          <a:lstStyle/>
          <a:p>
            <a:r>
              <a:rPr lang="en-US" altLang="en-US" sz="1500" b="1" dirty="0">
                <a:solidFill>
                  <a:schemeClr val="accent5">
                    <a:lumMod val="50000"/>
                  </a:schemeClr>
                </a:solidFill>
                <a:ea typeface="ＭＳ Ｐゴシック" panose="020B0600070205080204" pitchFamily="34" charset="-128"/>
              </a:rPr>
              <a:t>Discount</a:t>
            </a:r>
            <a:r>
              <a:rPr lang="en-US" altLang="en-US" sz="1500" dirty="0">
                <a:solidFill>
                  <a:schemeClr val="accent5">
                    <a:lumMod val="50000"/>
                  </a:schemeClr>
                </a:solidFill>
                <a:ea typeface="ＭＳ Ｐゴシック" panose="020B0600070205080204" pitchFamily="34" charset="-128"/>
              </a:rPr>
              <a:t>—a straight reduction in price on purchases during a stated period of time or of larger quantities as Cash, quantity, functional, and seasonal discounts</a:t>
            </a:r>
          </a:p>
          <a:p>
            <a:r>
              <a:rPr lang="en-US" altLang="en-US" sz="1500" b="1" dirty="0">
                <a:solidFill>
                  <a:schemeClr val="accent5">
                    <a:lumMod val="50000"/>
                  </a:schemeClr>
                </a:solidFill>
                <a:ea typeface="ＭＳ Ｐゴシック" panose="020B0600070205080204" pitchFamily="34" charset="-128"/>
              </a:rPr>
              <a:t>Allowance</a:t>
            </a:r>
            <a:r>
              <a:rPr lang="en-US" altLang="en-US" sz="1500" dirty="0">
                <a:solidFill>
                  <a:schemeClr val="accent5">
                    <a:lumMod val="50000"/>
                  </a:schemeClr>
                </a:solidFill>
                <a:ea typeface="ＭＳ Ｐゴシック" panose="020B0600070205080204" pitchFamily="34" charset="-128"/>
              </a:rPr>
              <a:t>—Promotional allowances are payments or price reductions that reward to customers, For example, price reductions given for turning in an old item when buying a new one.</a:t>
            </a:r>
            <a:endParaRPr lang="en-IN" sz="1500" dirty="0">
              <a:solidFill>
                <a:schemeClr val="accent5">
                  <a:lumMod val="50000"/>
                </a:schemeClr>
              </a:solidFill>
              <a:ea typeface="ＭＳ Ｐゴシック" panose="020B0600070205080204" pitchFamily="34" charset="-128"/>
            </a:endParaRPr>
          </a:p>
        </p:txBody>
      </p:sp>
      <p:sp>
        <p:nvSpPr>
          <p:cNvPr id="5" name="Title 1">
            <a:extLst>
              <a:ext uri="{FF2B5EF4-FFF2-40B4-BE49-F238E27FC236}">
                <a16:creationId xmlns:a16="http://schemas.microsoft.com/office/drawing/2014/main" id="{6C6052CA-D317-A742-3A2E-5C5B113D5E83}"/>
              </a:ext>
            </a:extLst>
          </p:cNvPr>
          <p:cNvSpPr txBox="1">
            <a:spLocks/>
          </p:cNvSpPr>
          <p:nvPr/>
        </p:nvSpPr>
        <p:spPr>
          <a:xfrm>
            <a:off x="1657611" y="1447800"/>
            <a:ext cx="5503343" cy="401648"/>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(1 of 6)</a:t>
            </a:r>
            <a:endParaRPr lang="en-IN" sz="2400" spc="150" dirty="0">
              <a:solidFill>
                <a:schemeClr val="accent5">
                  <a:lumMod val="50000"/>
                </a:schemeClr>
              </a:solidFill>
            </a:endParaRPr>
          </a:p>
        </p:txBody>
      </p:sp>
      <p:pic>
        <p:nvPicPr>
          <p:cNvPr id="18434" name="Picture 2" descr="Discounts and allowances - Wikipedia">
            <a:extLst>
              <a:ext uri="{FF2B5EF4-FFF2-40B4-BE49-F238E27FC236}">
                <a16:creationId xmlns:a16="http://schemas.microsoft.com/office/drawing/2014/main" id="{F9FB3653-AF2F-924D-AA8D-1303152EA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943" y="1793621"/>
            <a:ext cx="2803377" cy="2399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46B6E-6086-5899-0C3C-A14B9126C0D5}"/>
              </a:ext>
            </a:extLst>
          </p:cNvPr>
          <p:cNvPicPr>
            <a:picLocks noChangeAspect="1"/>
          </p:cNvPicPr>
          <p:nvPr/>
        </p:nvPicPr>
        <p:blipFill>
          <a:blip r:embed="rId4"/>
          <a:stretch>
            <a:fillRect/>
          </a:stretch>
        </p:blipFill>
        <p:spPr>
          <a:xfrm>
            <a:off x="7818873" y="4192830"/>
            <a:ext cx="2697517" cy="1427533"/>
          </a:xfrm>
          <a:prstGeom prst="rect">
            <a:avLst/>
          </a:prstGeom>
        </p:spPr>
      </p:pic>
    </p:spTree>
    <p:extLst>
      <p:ext uri="{BB962C8B-B14F-4D97-AF65-F5344CB8AC3E}">
        <p14:creationId xmlns:p14="http://schemas.microsoft.com/office/powerpoint/2010/main" val="35961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9E6BB-6EF7-86EA-9DCC-1C06CEEB8EB8}"/>
              </a:ext>
            </a:extLst>
          </p:cNvPr>
          <p:cNvSpPr txBox="1"/>
          <p:nvPr/>
        </p:nvSpPr>
        <p:spPr>
          <a:xfrm>
            <a:off x="1638301" y="18806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6" name="TextBox 5">
            <a:extLst>
              <a:ext uri="{FF2B5EF4-FFF2-40B4-BE49-F238E27FC236}">
                <a16:creationId xmlns:a16="http://schemas.microsoft.com/office/drawing/2014/main" id="{436DBA03-F4A1-149C-D225-4C0D3597D2E0}"/>
              </a:ext>
            </a:extLst>
          </p:cNvPr>
          <p:cNvSpPr txBox="1"/>
          <p:nvPr/>
        </p:nvSpPr>
        <p:spPr>
          <a:xfrm>
            <a:off x="1524000" y="176634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24000" y="1910563"/>
            <a:ext cx="4837510" cy="2017155"/>
          </a:xfrm>
          <a:solidFill>
            <a:schemeClr val="bg1"/>
          </a:solidFill>
        </p:spPr>
        <p:txBody>
          <a:bodyPr vert="horz" wrap="square" lIns="68580" tIns="34290" rIns="68580" bIns="34290" rtlCol="0" anchor="ctr">
            <a:spAutoFit/>
          </a:bodyPr>
          <a:lstStyle/>
          <a:p>
            <a:pPr marL="171442" indent="-171442">
              <a:lnSpc>
                <a:spcPct val="150000"/>
              </a:lnSpc>
              <a:spcBef>
                <a:spcPts val="750"/>
              </a:spcBef>
              <a:buClr>
                <a:schemeClr val="accent1"/>
              </a:buClr>
              <a:buSzPct val="110000"/>
              <a:buFont typeface="Wingdings" panose="05000000000000000000" pitchFamily="2" charset="2"/>
              <a:buChar char="§"/>
            </a:pPr>
            <a:r>
              <a:rPr lang="en-US" altLang="en-US" sz="2700" dirty="0">
                <a:ea typeface="ＭＳ Ｐゴシック" panose="020B0600070205080204" pitchFamily="34" charset="-128"/>
              </a:rPr>
              <a:t>Segmented Pricing</a:t>
            </a:r>
            <a:r>
              <a:rPr lang="en-US" altLang="en-US" sz="1500" dirty="0">
                <a:ea typeface="ＭＳ Ｐゴシック" panose="020B0600070205080204" pitchFamily="34" charset="-128"/>
              </a:rPr>
              <a:t>, </a:t>
            </a:r>
            <a:br>
              <a:rPr lang="en-US" altLang="en-US" sz="1350" dirty="0">
                <a:ea typeface="ＭＳ Ｐゴシック" panose="020B0600070205080204" pitchFamily="34" charset="-128"/>
              </a:rPr>
            </a:br>
            <a:r>
              <a:rPr lang="en-US" altLang="en-US" sz="1350" dirty="0"/>
              <a:t>the company sells a product or service at two or more prices, even though the difference in prices is not based on differences in costs. Segmented pricing takes several forms</a:t>
            </a:r>
            <a:r>
              <a:rPr lang="en-US" altLang="en-US" sz="750" dirty="0">
                <a:latin typeface="+mn-lt"/>
                <a:ea typeface="+mn-ea"/>
                <a:cs typeface="+mn-cs"/>
              </a:rPr>
              <a:t>.</a:t>
            </a:r>
            <a:br>
              <a:rPr lang="en-US" altLang="en-US" sz="750" dirty="0">
                <a:latin typeface="+mn-lt"/>
                <a:ea typeface="+mn-ea"/>
                <a:cs typeface="+mn-cs"/>
              </a:rPr>
            </a:br>
            <a:br>
              <a:rPr lang="en-US" altLang="en-US" sz="900" dirty="0">
                <a:latin typeface="+mn-lt"/>
                <a:ea typeface="+mn-ea"/>
                <a:cs typeface="+mn-cs"/>
              </a:rPr>
            </a:br>
            <a:endParaRPr lang="en-IN" sz="900" dirty="0">
              <a:latin typeface="+mn-lt"/>
              <a:ea typeface="+mn-ea"/>
              <a:cs typeface="+mn-cs"/>
            </a:endParaRPr>
          </a:p>
        </p:txBody>
      </p:sp>
      <p:sp>
        <p:nvSpPr>
          <p:cNvPr id="3" name="Content Placeholder 2"/>
          <p:cNvSpPr>
            <a:spLocks noGrp="1"/>
          </p:cNvSpPr>
          <p:nvPr>
            <p:ph idx="4294967295"/>
          </p:nvPr>
        </p:nvSpPr>
        <p:spPr>
          <a:xfrm>
            <a:off x="1524003" y="3932794"/>
            <a:ext cx="4980385" cy="1674754"/>
          </a:xfrm>
          <a:solidFill>
            <a:schemeClr val="bg1"/>
          </a:solidFill>
        </p:spPr>
        <p:txBody>
          <a:bodyPr vert="horz" wrap="square" lIns="68580" tIns="34290" rIns="68580" bIns="34290" rtlCol="0">
            <a:spAutoFit/>
          </a:bodyPr>
          <a:lstStyle/>
          <a:p>
            <a:pPr>
              <a:lnSpc>
                <a:spcPct val="150000"/>
              </a:lnSpc>
            </a:pPr>
            <a:r>
              <a:rPr lang="en-US" altLang="en-US" sz="900" dirty="0">
                <a:solidFill>
                  <a:schemeClr val="accent5">
                    <a:lumMod val="50000"/>
                  </a:schemeClr>
                </a:solidFill>
              </a:rPr>
              <a:t>Forms of segmented pricing:</a:t>
            </a:r>
          </a:p>
          <a:p>
            <a:pPr lvl="1">
              <a:lnSpc>
                <a:spcPct val="150000"/>
              </a:lnSpc>
            </a:pPr>
            <a:r>
              <a:rPr lang="en-US" altLang="en-US" sz="900" dirty="0">
                <a:solidFill>
                  <a:schemeClr val="accent5">
                    <a:lumMod val="50000"/>
                  </a:schemeClr>
                </a:solidFill>
              </a:rPr>
              <a:t>Customer-segment pricing</a:t>
            </a:r>
          </a:p>
          <a:p>
            <a:pPr lvl="1">
              <a:lnSpc>
                <a:spcPct val="150000"/>
              </a:lnSpc>
            </a:pPr>
            <a:r>
              <a:rPr lang="en-US" altLang="en-US" sz="900" dirty="0">
                <a:solidFill>
                  <a:schemeClr val="accent5">
                    <a:lumMod val="50000"/>
                  </a:schemeClr>
                </a:solidFill>
              </a:rPr>
              <a:t>Product form pricing</a:t>
            </a:r>
          </a:p>
          <a:p>
            <a:pPr lvl="1">
              <a:lnSpc>
                <a:spcPct val="150000"/>
              </a:lnSpc>
            </a:pPr>
            <a:r>
              <a:rPr lang="en-US" altLang="en-US" sz="900" dirty="0">
                <a:solidFill>
                  <a:schemeClr val="accent5">
                    <a:lumMod val="50000"/>
                  </a:schemeClr>
                </a:solidFill>
              </a:rPr>
              <a:t>Location-based pricing</a:t>
            </a:r>
          </a:p>
          <a:p>
            <a:pPr lvl="1">
              <a:lnSpc>
                <a:spcPct val="150000"/>
              </a:lnSpc>
            </a:pPr>
            <a:r>
              <a:rPr lang="en-US" altLang="en-US" sz="900" dirty="0">
                <a:solidFill>
                  <a:schemeClr val="accent5">
                    <a:lumMod val="50000"/>
                  </a:schemeClr>
                </a:solidFill>
              </a:rPr>
              <a:t>Time-based pricing</a:t>
            </a:r>
          </a:p>
          <a:p>
            <a:pPr marL="342884" lvl="1" indent="0">
              <a:lnSpc>
                <a:spcPct val="150000"/>
              </a:lnSpc>
              <a:buNone/>
            </a:pPr>
            <a:endParaRPr lang="en-IN" sz="900" dirty="0">
              <a:solidFill>
                <a:schemeClr val="accent5">
                  <a:lumMod val="50000"/>
                </a:schemeClr>
              </a:solidFill>
            </a:endParaRPr>
          </a:p>
        </p:txBody>
      </p:sp>
      <p:sp>
        <p:nvSpPr>
          <p:cNvPr id="5" name="Title 1">
            <a:extLst>
              <a:ext uri="{FF2B5EF4-FFF2-40B4-BE49-F238E27FC236}">
                <a16:creationId xmlns:a16="http://schemas.microsoft.com/office/drawing/2014/main" id="{78181654-4F01-CDC9-B3CE-22A7E5E34B42}"/>
              </a:ext>
            </a:extLst>
          </p:cNvPr>
          <p:cNvSpPr txBox="1">
            <a:spLocks/>
          </p:cNvSpPr>
          <p:nvPr/>
        </p:nvSpPr>
        <p:spPr>
          <a:xfrm>
            <a:off x="1524000" y="1447800"/>
            <a:ext cx="6262778" cy="401648"/>
          </a:xfrm>
          <a:prstGeom prst="rect">
            <a:avLst/>
          </a:prstGeom>
          <a:solidFill>
            <a:schemeClr val="bg1"/>
          </a:solidFill>
        </p:spPr>
        <p:txBody>
          <a:bodyPr vert="horz" wrap="square" lIns="68580" tIns="34290" rIns="68580" bIns="34290" rtlCol="0" anchor="t">
            <a:spAutoFit/>
          </a:bodyPr>
          <a:lstStyle>
            <a:defPPr>
              <a:defRPr lang="en-SA"/>
            </a:defPPr>
            <a:lvl1pPr marR="0" lvl="0" indent="0" algn="ctr" defTabSz="914354" fontAlgn="auto">
              <a:lnSpc>
                <a:spcPct val="90000"/>
              </a:lnSpc>
              <a:spcBef>
                <a:spcPct val="0"/>
              </a:spcBef>
              <a:spcAft>
                <a:spcPts val="0"/>
              </a:spcAft>
              <a:buClrTx/>
              <a:buSzTx/>
              <a:buFontTx/>
              <a:buNone/>
              <a:tabLst/>
              <a:defRPr kumimoji="0" sz="3200" b="0" i="0" u="none" strike="noStrike" cap="all" spc="200" normalizeH="0" baseline="0">
                <a:ln>
                  <a:noFill/>
                </a:ln>
                <a:solidFill>
                  <a:srgbClr val="0070C0"/>
                </a:solidFill>
                <a:effectLst/>
                <a:uLnTx/>
                <a:uFillTx/>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(2 </a:t>
            </a:r>
            <a:r>
              <a:rPr lang="en-US" altLang="en-US" sz="2400" spc="150">
                <a:solidFill>
                  <a:schemeClr val="accent5">
                    <a:lumMod val="50000"/>
                  </a:schemeClr>
                </a:solidFill>
              </a:rPr>
              <a:t>of 6 )</a:t>
            </a:r>
            <a:endParaRPr lang="en-IN" sz="2400" spc="150" dirty="0">
              <a:solidFill>
                <a:schemeClr val="accent5">
                  <a:lumMod val="50000"/>
                </a:schemeClr>
              </a:solidFill>
            </a:endParaRPr>
          </a:p>
        </p:txBody>
      </p:sp>
      <p:pic>
        <p:nvPicPr>
          <p:cNvPr id="4" name="Picture 3">
            <a:extLst>
              <a:ext uri="{FF2B5EF4-FFF2-40B4-BE49-F238E27FC236}">
                <a16:creationId xmlns:a16="http://schemas.microsoft.com/office/drawing/2014/main" id="{FA0F29EB-222A-0FD0-A69C-7B2207A33829}"/>
              </a:ext>
            </a:extLst>
          </p:cNvPr>
          <p:cNvPicPr>
            <a:picLocks noChangeAspect="1"/>
          </p:cNvPicPr>
          <p:nvPr/>
        </p:nvPicPr>
        <p:blipFill>
          <a:blip r:embed="rId3"/>
          <a:stretch>
            <a:fillRect/>
          </a:stretch>
        </p:blipFill>
        <p:spPr>
          <a:xfrm>
            <a:off x="6513561" y="1880648"/>
            <a:ext cx="4003772" cy="3386480"/>
          </a:xfrm>
          <a:prstGeom prst="rect">
            <a:avLst/>
          </a:prstGeom>
        </p:spPr>
      </p:pic>
    </p:spTree>
    <p:extLst>
      <p:ext uri="{BB962C8B-B14F-4D97-AF65-F5344CB8AC3E}">
        <p14:creationId xmlns:p14="http://schemas.microsoft.com/office/powerpoint/2010/main" val="19310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A2F822-67B2-541C-DED7-22C2CED9E0D3}"/>
              </a:ext>
            </a:extLst>
          </p:cNvPr>
          <p:cNvSpPr txBox="1"/>
          <p:nvPr/>
        </p:nvSpPr>
        <p:spPr>
          <a:xfrm>
            <a:off x="1524001" y="1744419"/>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524002" y="2105003"/>
            <a:ext cx="5479256" cy="1565044"/>
          </a:xfrm>
          <a:solidFill>
            <a:schemeClr val="bg1"/>
          </a:solidFill>
        </p:spPr>
        <p:txBody>
          <a:bodyPr vert="horz" wrap="square" lIns="68580" tIns="34290" rIns="68580" bIns="34290" rtlCol="0" anchor="ctr">
            <a:spAutoFit/>
          </a:bodyPr>
          <a:lstStyle/>
          <a:p>
            <a:pPr marL="428604" indent="-428604">
              <a:buFont typeface="Arial" panose="020B0604020202020204" pitchFamily="34" charset="0"/>
              <a:buChar char="•"/>
            </a:pPr>
            <a:r>
              <a:rPr lang="en-US" altLang="en-US" sz="2700" dirty="0">
                <a:ea typeface="ＭＳ Ｐゴシック" panose="020B0600070205080204" pitchFamily="34" charset="-128"/>
              </a:rPr>
              <a:t>Psychological Pricing</a:t>
            </a:r>
            <a:br>
              <a:rPr lang="en-US" altLang="en-US" sz="2700" dirty="0">
                <a:ea typeface="ＭＳ Ｐゴシック" panose="020B0600070205080204" pitchFamily="34" charset="-128"/>
              </a:rPr>
            </a:br>
            <a:r>
              <a:rPr lang="en-US" sz="2700" dirty="0"/>
              <a:t>Considers the psychology of prices and not the economics.</a:t>
            </a:r>
            <a:br>
              <a:rPr lang="en-US" sz="2700" dirty="0"/>
            </a:br>
            <a:endParaRPr lang="en-IN" sz="2700" dirty="0">
              <a:ea typeface="ＭＳ Ｐゴシック" panose="020B0600070205080204" pitchFamily="34" charset="-128"/>
            </a:endParaRPr>
          </a:p>
        </p:txBody>
      </p:sp>
      <p:sp>
        <p:nvSpPr>
          <p:cNvPr id="3" name="Content Placeholder 2"/>
          <p:cNvSpPr>
            <a:spLocks noGrp="1"/>
          </p:cNvSpPr>
          <p:nvPr>
            <p:ph idx="4294967295"/>
          </p:nvPr>
        </p:nvSpPr>
        <p:spPr>
          <a:xfrm>
            <a:off x="1524001" y="3599425"/>
            <a:ext cx="5316141" cy="2285241"/>
          </a:xfrm>
          <a:solidFill>
            <a:schemeClr val="bg1"/>
          </a:solidFill>
        </p:spPr>
        <p:txBody>
          <a:bodyPr vert="horz" wrap="square" lIns="68580" tIns="34290" rIns="68580" bIns="34290" rtlCol="0">
            <a:spAutoFit/>
          </a:bodyPr>
          <a:lstStyle/>
          <a:p>
            <a:pPr lvl="1">
              <a:lnSpc>
                <a:spcPct val="100000"/>
              </a:lnSpc>
            </a:pPr>
            <a:r>
              <a:rPr lang="en-US" spc="-113" dirty="0">
                <a:solidFill>
                  <a:schemeClr val="accent5">
                    <a:lumMod val="50000"/>
                  </a:schemeClr>
                </a:solidFill>
                <a:latin typeface="+mj-lt"/>
                <a:ea typeface="+mj-ea"/>
                <a:cs typeface="+mj-cs"/>
              </a:rPr>
              <a:t>instead of pricing a product at $ 1020, you discount it and price it at $ 999. This 21 $ reduction will give much more turnover because people will judge the product being priced at 900 $ and not 1000 $.</a:t>
            </a:r>
          </a:p>
        </p:txBody>
      </p:sp>
      <p:sp>
        <p:nvSpPr>
          <p:cNvPr id="5" name="Title 1">
            <a:extLst>
              <a:ext uri="{FF2B5EF4-FFF2-40B4-BE49-F238E27FC236}">
                <a16:creationId xmlns:a16="http://schemas.microsoft.com/office/drawing/2014/main" id="{0DA11AFB-8F55-C850-83C9-5AE137B18DBA}"/>
              </a:ext>
            </a:extLst>
          </p:cNvPr>
          <p:cNvSpPr txBox="1">
            <a:spLocks/>
          </p:cNvSpPr>
          <p:nvPr/>
        </p:nvSpPr>
        <p:spPr>
          <a:xfrm>
            <a:off x="1524001" y="1219200"/>
            <a:ext cx="8647957"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(3 of 6)</a:t>
            </a:r>
            <a:endParaRPr lang="en-IN" sz="2400" spc="150" dirty="0">
              <a:solidFill>
                <a:schemeClr val="accent5">
                  <a:lumMod val="50000"/>
                </a:schemeClr>
              </a:solidFill>
            </a:endParaRPr>
          </a:p>
        </p:txBody>
      </p:sp>
      <p:pic>
        <p:nvPicPr>
          <p:cNvPr id="7" name="Picture 6">
            <a:extLst>
              <a:ext uri="{FF2B5EF4-FFF2-40B4-BE49-F238E27FC236}">
                <a16:creationId xmlns:a16="http://schemas.microsoft.com/office/drawing/2014/main" id="{AE42C40F-01FE-C648-E613-E398817817FB}"/>
              </a:ext>
            </a:extLst>
          </p:cNvPr>
          <p:cNvPicPr>
            <a:picLocks noChangeAspect="1"/>
          </p:cNvPicPr>
          <p:nvPr/>
        </p:nvPicPr>
        <p:blipFill rotWithShape="1">
          <a:blip r:embed="rId3"/>
          <a:srcRect l="2930" t="4101"/>
          <a:stretch/>
        </p:blipFill>
        <p:spPr>
          <a:xfrm>
            <a:off x="7461713" y="2390922"/>
            <a:ext cx="2939275" cy="2756366"/>
          </a:xfrm>
          <a:prstGeom prst="rect">
            <a:avLst/>
          </a:prstGeom>
          <a:solidFill>
            <a:schemeClr val="bg1"/>
          </a:solidFill>
        </p:spPr>
      </p:pic>
    </p:spTree>
    <p:extLst>
      <p:ext uri="{BB962C8B-B14F-4D97-AF65-F5344CB8AC3E}">
        <p14:creationId xmlns:p14="http://schemas.microsoft.com/office/powerpoint/2010/main" val="32024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328BD-0C2A-4CA4-314F-37305D871DA0}"/>
              </a:ext>
            </a:extLst>
          </p:cNvPr>
          <p:cNvSpPr txBox="1"/>
          <p:nvPr/>
        </p:nvSpPr>
        <p:spPr>
          <a:xfrm>
            <a:off x="1576653" y="1828800"/>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Rockwell" panose="02060603020205020403"/>
            </a:endParaRPr>
          </a:p>
        </p:txBody>
      </p:sp>
      <p:sp>
        <p:nvSpPr>
          <p:cNvPr id="2" name="Title 1"/>
          <p:cNvSpPr>
            <a:spLocks noGrp="1"/>
          </p:cNvSpPr>
          <p:nvPr>
            <p:ph type="title" idx="4294967295"/>
          </p:nvPr>
        </p:nvSpPr>
        <p:spPr>
          <a:xfrm>
            <a:off x="1662377" y="2075383"/>
            <a:ext cx="4963716" cy="1292662"/>
          </a:xfrm>
          <a:solidFill>
            <a:schemeClr val="bg1"/>
          </a:solidFill>
        </p:spPr>
        <p:txBody>
          <a:bodyPr wrap="square">
            <a:spAutoFit/>
          </a:bodyPr>
          <a:lstStyle/>
          <a:p>
            <a:pPr marL="428604" indent="-428604">
              <a:buFont typeface="Arial" panose="020B0604020202020204" pitchFamily="34" charset="0"/>
              <a:buChar char="•"/>
            </a:pPr>
            <a:r>
              <a:rPr lang="en-US" altLang="en-US" sz="2700" dirty="0">
                <a:ea typeface="ＭＳ Ｐゴシック" panose="020B0600070205080204" pitchFamily="34" charset="-128"/>
              </a:rPr>
              <a:t>Promotional Pricing</a:t>
            </a:r>
            <a:r>
              <a:rPr lang="en-US" altLang="en-US" sz="2100" dirty="0">
                <a:ea typeface="ＭＳ Ｐゴシック" panose="020B0600070205080204" pitchFamily="34" charset="-128"/>
              </a:rPr>
              <a:t>,</a:t>
            </a:r>
            <a:br>
              <a:rPr lang="en-US" altLang="en-US" sz="2100" dirty="0">
                <a:ea typeface="ＭＳ Ｐゴシック" panose="020B0600070205080204" pitchFamily="34" charset="-128"/>
              </a:rPr>
            </a:br>
            <a:r>
              <a:rPr lang="en-US" sz="1800" dirty="0"/>
              <a:t>Temporarily pricing products below the list price to increase short-run sales</a:t>
            </a:r>
            <a:br>
              <a:rPr lang="en-US" sz="1800" dirty="0"/>
            </a:br>
            <a:endParaRPr lang="en-IN" sz="2100" dirty="0"/>
          </a:p>
        </p:txBody>
      </p:sp>
      <p:sp>
        <p:nvSpPr>
          <p:cNvPr id="3" name="Content Placeholder 2"/>
          <p:cNvSpPr>
            <a:spLocks noGrp="1"/>
          </p:cNvSpPr>
          <p:nvPr>
            <p:ph idx="4294967295"/>
          </p:nvPr>
        </p:nvSpPr>
        <p:spPr>
          <a:xfrm>
            <a:off x="1824302" y="3509873"/>
            <a:ext cx="4639866" cy="2010807"/>
          </a:xfrm>
          <a:solidFill>
            <a:schemeClr val="bg1"/>
          </a:solidFill>
        </p:spPr>
        <p:txBody>
          <a:bodyPr wrap="square">
            <a:spAutoFit/>
          </a:bodyPr>
          <a:lstStyle/>
          <a:p>
            <a:pPr>
              <a:lnSpc>
                <a:spcPct val="100000"/>
              </a:lnSpc>
              <a:defRPr/>
            </a:pPr>
            <a:r>
              <a:rPr lang="en-US" sz="1200" dirty="0">
                <a:solidFill>
                  <a:schemeClr val="accent5">
                    <a:lumMod val="50000"/>
                  </a:schemeClr>
                </a:solidFill>
              </a:rPr>
              <a:t>Forms of promotional pricing:</a:t>
            </a:r>
          </a:p>
          <a:p>
            <a:pPr lvl="1">
              <a:lnSpc>
                <a:spcPct val="100000"/>
              </a:lnSpc>
              <a:defRPr/>
            </a:pPr>
            <a:r>
              <a:rPr lang="en-US" sz="1200" dirty="0">
                <a:solidFill>
                  <a:schemeClr val="accent5">
                    <a:lumMod val="50000"/>
                  </a:schemeClr>
                </a:solidFill>
              </a:rPr>
              <a:t>Buy one, get one free BOGOF. Consumers are offered a second item for free when they purchase the first one.</a:t>
            </a:r>
          </a:p>
          <a:p>
            <a:pPr lvl="1">
              <a:lnSpc>
                <a:spcPct val="100000"/>
              </a:lnSpc>
              <a:defRPr/>
            </a:pPr>
            <a:r>
              <a:rPr lang="en-US" sz="1200" dirty="0">
                <a:solidFill>
                  <a:schemeClr val="accent5">
                    <a:lumMod val="50000"/>
                  </a:schemeClr>
                </a:solidFill>
              </a:rPr>
              <a:t>Discounting This when the price of a product or service is lowered</a:t>
            </a:r>
          </a:p>
          <a:p>
            <a:pPr lvl="1">
              <a:lnSpc>
                <a:spcPct val="100000"/>
              </a:lnSpc>
              <a:defRPr/>
            </a:pPr>
            <a:r>
              <a:rPr lang="en-US" sz="1200" dirty="0">
                <a:solidFill>
                  <a:schemeClr val="accent5">
                    <a:lumMod val="50000"/>
                  </a:schemeClr>
                </a:solidFill>
              </a:rPr>
              <a:t>Seasonal sales This is a strategy that lowers prices for a certain time of the year. </a:t>
            </a:r>
          </a:p>
          <a:p>
            <a:pPr lvl="1">
              <a:lnSpc>
                <a:spcPct val="100000"/>
              </a:lnSpc>
              <a:defRPr/>
            </a:pPr>
            <a:r>
              <a:rPr lang="en-US" sz="1200" dirty="0">
                <a:solidFill>
                  <a:schemeClr val="accent5">
                    <a:lumMod val="50000"/>
                  </a:schemeClr>
                </a:solidFill>
              </a:rPr>
              <a:t>flash sales last at least a day, and frequently for more than that, are over much quicker</a:t>
            </a:r>
          </a:p>
        </p:txBody>
      </p:sp>
      <p:sp>
        <p:nvSpPr>
          <p:cNvPr id="5" name="Title 1">
            <a:extLst>
              <a:ext uri="{FF2B5EF4-FFF2-40B4-BE49-F238E27FC236}">
                <a16:creationId xmlns:a16="http://schemas.microsoft.com/office/drawing/2014/main" id="{591A4E42-5EF6-D93A-0ABC-745D11C4B108}"/>
              </a:ext>
            </a:extLst>
          </p:cNvPr>
          <p:cNvSpPr txBox="1">
            <a:spLocks/>
          </p:cNvSpPr>
          <p:nvPr/>
        </p:nvSpPr>
        <p:spPr>
          <a:xfrm>
            <a:off x="1558255" y="1597252"/>
            <a:ext cx="8661530"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(4 of 6)</a:t>
            </a:r>
            <a:endParaRPr lang="en-IN" sz="2400" spc="150" dirty="0">
              <a:solidFill>
                <a:schemeClr val="accent5">
                  <a:lumMod val="50000"/>
                </a:schemeClr>
              </a:solidFill>
            </a:endParaRPr>
          </a:p>
        </p:txBody>
      </p:sp>
      <p:pic>
        <p:nvPicPr>
          <p:cNvPr id="4" name="Picture 3">
            <a:extLst>
              <a:ext uri="{FF2B5EF4-FFF2-40B4-BE49-F238E27FC236}">
                <a16:creationId xmlns:a16="http://schemas.microsoft.com/office/drawing/2014/main" id="{C670EC33-9224-8244-6959-BFE91A0015C3}"/>
              </a:ext>
            </a:extLst>
          </p:cNvPr>
          <p:cNvPicPr>
            <a:picLocks noChangeAspect="1"/>
          </p:cNvPicPr>
          <p:nvPr/>
        </p:nvPicPr>
        <p:blipFill>
          <a:blip r:embed="rId3"/>
          <a:stretch>
            <a:fillRect/>
          </a:stretch>
        </p:blipFill>
        <p:spPr>
          <a:xfrm>
            <a:off x="7024953" y="2482649"/>
            <a:ext cx="3143250" cy="783854"/>
          </a:xfrm>
          <a:prstGeom prst="rect">
            <a:avLst/>
          </a:prstGeom>
          <a:solidFill>
            <a:schemeClr val="bg1"/>
          </a:solidFill>
        </p:spPr>
      </p:pic>
      <p:pic>
        <p:nvPicPr>
          <p:cNvPr id="8" name="Picture 7">
            <a:extLst>
              <a:ext uri="{FF2B5EF4-FFF2-40B4-BE49-F238E27FC236}">
                <a16:creationId xmlns:a16="http://schemas.microsoft.com/office/drawing/2014/main" id="{81D28E30-0BC8-E77F-26DF-5DE66AC5D7CB}"/>
              </a:ext>
            </a:extLst>
          </p:cNvPr>
          <p:cNvPicPr>
            <a:picLocks noChangeAspect="1"/>
          </p:cNvPicPr>
          <p:nvPr/>
        </p:nvPicPr>
        <p:blipFill>
          <a:blip r:embed="rId4"/>
          <a:stretch>
            <a:fillRect/>
          </a:stretch>
        </p:blipFill>
        <p:spPr>
          <a:xfrm>
            <a:off x="7024957" y="3252808"/>
            <a:ext cx="3295649" cy="2180669"/>
          </a:xfrm>
          <a:prstGeom prst="rect">
            <a:avLst/>
          </a:prstGeom>
          <a:solidFill>
            <a:schemeClr val="bg1"/>
          </a:solidFill>
        </p:spPr>
      </p:pic>
    </p:spTree>
    <p:extLst>
      <p:ext uri="{BB962C8B-B14F-4D97-AF65-F5344CB8AC3E}">
        <p14:creationId xmlns:p14="http://schemas.microsoft.com/office/powerpoint/2010/main" val="585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CCCD6-5FFE-5B60-9176-E021AD513BBE}"/>
              </a:ext>
            </a:extLst>
          </p:cNvPr>
          <p:cNvSpPr txBox="1"/>
          <p:nvPr/>
        </p:nvSpPr>
        <p:spPr>
          <a:xfrm>
            <a:off x="1558255" y="1974588"/>
            <a:ext cx="9031082" cy="300082"/>
          </a:xfrm>
          <a:prstGeom prst="rect">
            <a:avLst/>
          </a:prstGeom>
          <a:solidFill>
            <a:schemeClr val="bg1"/>
          </a:solidFill>
        </p:spPr>
        <p:txBody>
          <a:bodyPr wrap="square" rtlCol="0">
            <a:spAutoFit/>
          </a:bodyPr>
          <a:lstStyle/>
          <a:p>
            <a:pPr defTabSz="685766">
              <a:defRPr/>
            </a:pPr>
            <a:endParaRPr lang="en-GB" sz="1350" dirty="0">
              <a:solidFill>
                <a:schemeClr val="accent5">
                  <a:lumMod val="50000"/>
                </a:schemeClr>
              </a:solidFill>
              <a:latin typeface="Calibri" panose="020F0502020204030204"/>
            </a:endParaRPr>
          </a:p>
        </p:txBody>
      </p:sp>
      <p:sp>
        <p:nvSpPr>
          <p:cNvPr id="23" name="TextBox 22">
            <a:extLst>
              <a:ext uri="{FF2B5EF4-FFF2-40B4-BE49-F238E27FC236}">
                <a16:creationId xmlns:a16="http://schemas.microsoft.com/office/drawing/2014/main" id="{674C6C93-45F8-57C3-05F0-B480185630FB}"/>
              </a:ext>
            </a:extLst>
          </p:cNvPr>
          <p:cNvSpPr txBox="1"/>
          <p:nvPr/>
        </p:nvSpPr>
        <p:spPr>
          <a:xfrm>
            <a:off x="5317133" y="2350722"/>
            <a:ext cx="5385122"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endParaRPr lang="en-SA" sz="1350" dirty="0">
              <a:solidFill>
                <a:schemeClr val="accent5">
                  <a:lumMod val="50000"/>
                </a:schemeClr>
              </a:solidFill>
              <a:latin typeface="Gill Sans MT" panose="020B0502020104020203"/>
            </a:endParaRPr>
          </a:p>
        </p:txBody>
      </p:sp>
      <p:sp>
        <p:nvSpPr>
          <p:cNvPr id="18" name="Title 1">
            <a:extLst>
              <a:ext uri="{FF2B5EF4-FFF2-40B4-BE49-F238E27FC236}">
                <a16:creationId xmlns:a16="http://schemas.microsoft.com/office/drawing/2014/main" id="{A29FB031-40F9-0085-FB3D-9EB118141D63}"/>
              </a:ext>
            </a:extLst>
          </p:cNvPr>
          <p:cNvSpPr>
            <a:spLocks noGrp="1"/>
          </p:cNvSpPr>
          <p:nvPr>
            <p:ph type="title" idx="4294967295"/>
          </p:nvPr>
        </p:nvSpPr>
        <p:spPr>
          <a:xfrm>
            <a:off x="1558259" y="2350334"/>
            <a:ext cx="3099197" cy="1321594"/>
          </a:xfrm>
        </p:spPr>
        <p:txBody>
          <a:bodyPr vert="horz" lIns="68580" tIns="34290" rIns="68580" bIns="34290" rtlCol="0" anchor="t">
            <a:normAutofit/>
          </a:bodyPr>
          <a:lstStyle/>
          <a:p>
            <a:r>
              <a:rPr lang="en-US" altLang="en-US" sz="2700" dirty="0">
                <a:ea typeface="ＭＳ Ｐゴシック" panose="020B0600070205080204" pitchFamily="34" charset="-128"/>
              </a:rPr>
              <a:t>Dynamic Pricing, </a:t>
            </a:r>
            <a:br>
              <a:rPr lang="en-US" altLang="en-US" sz="2700" dirty="0">
                <a:ea typeface="ＭＳ Ｐゴシック" panose="020B0600070205080204" pitchFamily="34" charset="-128"/>
              </a:rPr>
            </a:br>
            <a:r>
              <a:rPr lang="en-US" altLang="en-US" sz="1350" dirty="0">
                <a:latin typeface="+mn-lt"/>
                <a:ea typeface="+mn-ea"/>
                <a:cs typeface="+mn-cs"/>
              </a:rPr>
              <a:t>Refers to adjusting prices continually to meet the characteristics and needs of individual customers and situation and It is especially prevalent online </a:t>
            </a:r>
            <a:endParaRPr lang="en-IN" sz="1350" dirty="0">
              <a:latin typeface="+mn-lt"/>
              <a:ea typeface="+mn-ea"/>
              <a:cs typeface="+mn-cs"/>
            </a:endParaRPr>
          </a:p>
        </p:txBody>
      </p:sp>
      <p:pic>
        <p:nvPicPr>
          <p:cNvPr id="20" name="Picture 19">
            <a:extLst>
              <a:ext uri="{FF2B5EF4-FFF2-40B4-BE49-F238E27FC236}">
                <a16:creationId xmlns:a16="http://schemas.microsoft.com/office/drawing/2014/main" id="{756CBD20-6676-9457-79EA-3680739F57F6}"/>
              </a:ext>
            </a:extLst>
          </p:cNvPr>
          <p:cNvPicPr>
            <a:picLocks noChangeAspect="1"/>
          </p:cNvPicPr>
          <p:nvPr/>
        </p:nvPicPr>
        <p:blipFill rotWithShape="1">
          <a:blip r:embed="rId3"/>
          <a:srcRect l="2703" t="21064" r="16900" b="17246"/>
          <a:stretch/>
        </p:blipFill>
        <p:spPr>
          <a:xfrm>
            <a:off x="5200219" y="2733736"/>
            <a:ext cx="5250174" cy="2448090"/>
          </a:xfrm>
          <a:prstGeom prst="rect">
            <a:avLst/>
          </a:prstGeom>
        </p:spPr>
      </p:pic>
      <p:sp>
        <p:nvSpPr>
          <p:cNvPr id="21" name="Title 1">
            <a:extLst>
              <a:ext uri="{FF2B5EF4-FFF2-40B4-BE49-F238E27FC236}">
                <a16:creationId xmlns:a16="http://schemas.microsoft.com/office/drawing/2014/main" id="{4C4B20B9-F96B-2763-4770-31631A957345}"/>
              </a:ext>
            </a:extLst>
          </p:cNvPr>
          <p:cNvSpPr txBox="1">
            <a:spLocks/>
          </p:cNvSpPr>
          <p:nvPr/>
        </p:nvSpPr>
        <p:spPr>
          <a:xfrm>
            <a:off x="2399331" y="1676400"/>
            <a:ext cx="7512630" cy="401648"/>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400" spc="150" dirty="0">
                <a:solidFill>
                  <a:schemeClr val="accent5">
                    <a:lumMod val="50000"/>
                  </a:schemeClr>
                </a:solidFill>
              </a:rPr>
              <a:t>Price Adjustment Strategies (5 of 6)</a:t>
            </a:r>
            <a:endParaRPr lang="en-IN" sz="2400" spc="150" dirty="0">
              <a:solidFill>
                <a:schemeClr val="accent5">
                  <a:lumMod val="50000"/>
                </a:schemeClr>
              </a:solidFill>
            </a:endParaRPr>
          </a:p>
        </p:txBody>
      </p:sp>
      <p:sp>
        <p:nvSpPr>
          <p:cNvPr id="4" name="Title 1">
            <a:extLst>
              <a:ext uri="{FF2B5EF4-FFF2-40B4-BE49-F238E27FC236}">
                <a16:creationId xmlns:a16="http://schemas.microsoft.com/office/drawing/2014/main" id="{ED9C8D77-FEF0-749A-46C1-70DDAD3168E7}"/>
              </a:ext>
            </a:extLst>
          </p:cNvPr>
          <p:cNvSpPr txBox="1">
            <a:spLocks/>
          </p:cNvSpPr>
          <p:nvPr/>
        </p:nvSpPr>
        <p:spPr>
          <a:xfrm>
            <a:off x="1564265" y="3860047"/>
            <a:ext cx="3099217" cy="132178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defRPr/>
            </a:pPr>
            <a:r>
              <a:rPr lang="en-US" altLang="en-US" sz="1350" dirty="0">
                <a:solidFill>
                  <a:schemeClr val="accent5">
                    <a:lumMod val="50000"/>
                  </a:schemeClr>
                </a:solidFill>
                <a:latin typeface="Calibri" panose="020F0502020204030204"/>
              </a:rPr>
              <a:t>The </a:t>
            </a:r>
            <a:r>
              <a:rPr lang="en-US" altLang="en-US" sz="1350" b="1" dirty="0">
                <a:solidFill>
                  <a:schemeClr val="accent5">
                    <a:lumMod val="50000"/>
                  </a:schemeClr>
                </a:solidFill>
                <a:latin typeface="Calibri Light" panose="020F0302020204030204"/>
                <a:ea typeface="ＭＳ Ｐゴシック" panose="020B0600070205080204" pitchFamily="34" charset="-128"/>
              </a:rPr>
              <a:t>Dynamic Pricing</a:t>
            </a:r>
            <a:r>
              <a:rPr lang="en-US" altLang="en-US" sz="1350" dirty="0">
                <a:solidFill>
                  <a:schemeClr val="accent5">
                    <a:lumMod val="50000"/>
                  </a:schemeClr>
                </a:solidFill>
                <a:latin typeface="Calibri" panose="020F0502020204030204"/>
              </a:rPr>
              <a:t>, goes both ways, and consumers often benefit from online and dynamic pricing. Thanks to the Internet, consumers can get instant product and price comparisons from thousands of vendors at price comparison sites. </a:t>
            </a:r>
            <a:endParaRPr lang="en-IN"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124465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077B19-07D0-128C-FD2E-64DFEF82A9A5}"/>
              </a:ext>
            </a:extLst>
          </p:cNvPr>
          <p:cNvSpPr txBox="1"/>
          <p:nvPr/>
        </p:nvSpPr>
        <p:spPr>
          <a:xfrm>
            <a:off x="6536049" y="3793974"/>
            <a:ext cx="1901416"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766">
              <a:defRPr/>
            </a:pPr>
            <a:r>
              <a:rPr lang="en-US" altLang="en-US" sz="1100" dirty="0">
                <a:solidFill>
                  <a:schemeClr val="accent5">
                    <a:lumMod val="50000"/>
                  </a:schemeClr>
                </a:solidFill>
                <a:latin typeface="Arial" panose="020B0604020202020204" pitchFamily="34" charset="0"/>
                <a:ea typeface="ＭＳ Ｐゴシック" panose="020B0600070205080204" pitchFamily="34" charset="-128"/>
              </a:rPr>
              <a:t>many companies are shifting their sights to include a new target—the so-called </a:t>
            </a:r>
            <a:r>
              <a:rPr lang="ja-JP" altLang="en-US" sz="1100" dirty="0">
                <a:solidFill>
                  <a:schemeClr val="accent5">
                    <a:lumMod val="50000"/>
                  </a:schemeClr>
                </a:solidFill>
                <a:latin typeface="Arial" panose="020B0604020202020204" pitchFamily="34" charset="0"/>
                <a:ea typeface="ＭＳ Ｐゴシック" panose="020B0600070205080204" pitchFamily="34" charset="-128"/>
              </a:rPr>
              <a:t>“</a:t>
            </a:r>
            <a:r>
              <a:rPr lang="en-US" altLang="ja-JP" sz="1100" dirty="0">
                <a:solidFill>
                  <a:schemeClr val="accent5">
                    <a:lumMod val="50000"/>
                  </a:schemeClr>
                </a:solidFill>
                <a:latin typeface="Arial" panose="020B0604020202020204" pitchFamily="34" charset="0"/>
                <a:ea typeface="ＭＳ Ｐゴシック" panose="020B0600070205080204" pitchFamily="34" charset="-128"/>
              </a:rPr>
              <a:t>bottom of the pyramid,</a:t>
            </a:r>
            <a:r>
              <a:rPr lang="ja-JP" altLang="en-US" sz="1100" dirty="0">
                <a:solidFill>
                  <a:schemeClr val="accent5">
                    <a:lumMod val="50000"/>
                  </a:schemeClr>
                </a:solidFill>
                <a:latin typeface="Arial" panose="020B0604020202020204" pitchFamily="34" charset="0"/>
                <a:ea typeface="ＭＳ Ｐゴシック" panose="020B0600070205080204" pitchFamily="34" charset="-128"/>
              </a:rPr>
              <a:t>”</a:t>
            </a:r>
            <a:r>
              <a:rPr lang="en-US" altLang="ja-JP" sz="1100" dirty="0">
                <a:solidFill>
                  <a:schemeClr val="accent5">
                    <a:lumMod val="50000"/>
                  </a:schemeClr>
                </a:solidFill>
                <a:latin typeface="Arial" panose="020B0604020202020204" pitchFamily="34" charset="0"/>
                <a:ea typeface="ＭＳ Ｐゴシック" panose="020B0600070205080204" pitchFamily="34" charset="-128"/>
              </a:rPr>
              <a:t> the vast untapped market consisting of the world’s poorest consumers.</a:t>
            </a:r>
          </a:p>
        </p:txBody>
      </p:sp>
      <p:sp>
        <p:nvSpPr>
          <p:cNvPr id="2" name="Title 1"/>
          <p:cNvSpPr>
            <a:spLocks noGrp="1"/>
          </p:cNvSpPr>
          <p:nvPr>
            <p:ph type="title" idx="4294967295"/>
          </p:nvPr>
        </p:nvSpPr>
        <p:spPr>
          <a:xfrm>
            <a:off x="1524003" y="1695451"/>
            <a:ext cx="5019675" cy="1023938"/>
          </a:xfrm>
        </p:spPr>
        <p:txBody>
          <a:bodyPr vert="horz" lIns="68580" tIns="34290" rIns="68580" bIns="34290" rtlCol="0" anchor="t">
            <a:normAutofit/>
          </a:bodyPr>
          <a:lstStyle/>
          <a:p>
            <a:r>
              <a:rPr lang="en-US" altLang="en-US" sz="2000" dirty="0">
                <a:ea typeface="ＭＳ Ｐゴシック" panose="020B0600070205080204" pitchFamily="34" charset="-128"/>
              </a:rPr>
              <a:t>International Pricing, </a:t>
            </a:r>
            <a:br>
              <a:rPr lang="en-US" altLang="en-US" sz="2000" dirty="0">
                <a:ea typeface="ＭＳ Ｐゴシック" panose="020B0600070205080204" pitchFamily="34" charset="-128"/>
              </a:rPr>
            </a:br>
            <a:r>
              <a:rPr lang="en-US" altLang="en-US" sz="1200" dirty="0">
                <a:latin typeface="+mn-lt"/>
                <a:ea typeface="+mn-ea"/>
                <a:cs typeface="+mn-cs"/>
              </a:rPr>
              <a:t>Companies that market their products internationally must decide what prices to charge in different countries</a:t>
            </a:r>
            <a:r>
              <a:rPr lang="en-US" altLang="en-US" sz="600" dirty="0">
                <a:latin typeface="Arial" panose="020B0604020202020204" pitchFamily="34" charset="0"/>
                <a:ea typeface="ＭＳ Ｐゴシック" panose="020B0600070205080204" pitchFamily="34" charset="-128"/>
              </a:rPr>
              <a:t>.</a:t>
            </a:r>
            <a:endParaRPr lang="en-US" sz="2000" dirty="0">
              <a:ea typeface="ＭＳ Ｐゴシック" panose="020B0600070205080204" pitchFamily="34" charset="-128"/>
            </a:endParaRPr>
          </a:p>
        </p:txBody>
      </p:sp>
      <p:sp>
        <p:nvSpPr>
          <p:cNvPr id="3" name="Content Placeholder 2"/>
          <p:cNvSpPr>
            <a:spLocks noGrp="1"/>
          </p:cNvSpPr>
          <p:nvPr>
            <p:ph idx="4294967295"/>
          </p:nvPr>
        </p:nvSpPr>
        <p:spPr>
          <a:xfrm>
            <a:off x="1524001" y="2719388"/>
            <a:ext cx="4720829" cy="2566721"/>
          </a:xfrm>
          <a:solidFill>
            <a:schemeClr val="bg1"/>
          </a:solidFill>
        </p:spPr>
        <p:txBody>
          <a:bodyPr vert="horz" lIns="68580" tIns="34290" rIns="68580" bIns="34290" rtlCol="0">
            <a:normAutofit/>
          </a:bodyPr>
          <a:lstStyle/>
          <a:p>
            <a:r>
              <a:rPr lang="en-US" sz="900" dirty="0">
                <a:solidFill>
                  <a:schemeClr val="accent5">
                    <a:lumMod val="50000"/>
                  </a:schemeClr>
                </a:solidFill>
              </a:rPr>
              <a:t>Price strategies of international companies</a:t>
            </a:r>
          </a:p>
          <a:p>
            <a:pPr lvl="1"/>
            <a:r>
              <a:rPr lang="en-US" sz="900" dirty="0">
                <a:solidFill>
                  <a:schemeClr val="accent5">
                    <a:lumMod val="50000"/>
                  </a:schemeClr>
                </a:solidFill>
              </a:rPr>
              <a:t>Set a uniform worldwide price</a:t>
            </a:r>
          </a:p>
          <a:p>
            <a:pPr lvl="1"/>
            <a:r>
              <a:rPr lang="en-US" sz="900" dirty="0">
                <a:solidFill>
                  <a:schemeClr val="accent5">
                    <a:lumMod val="50000"/>
                  </a:schemeClr>
                </a:solidFill>
              </a:rPr>
              <a:t>Adjust prices to reflect local market conditions and cost considerations</a:t>
            </a:r>
          </a:p>
          <a:p>
            <a:r>
              <a:rPr lang="en-US" sz="900" dirty="0">
                <a:solidFill>
                  <a:schemeClr val="accent5">
                    <a:lumMod val="50000"/>
                  </a:schemeClr>
                </a:solidFill>
              </a:rPr>
              <a:t>Prices charged depend on many factors</a:t>
            </a:r>
          </a:p>
          <a:p>
            <a:pPr lvl="1"/>
            <a:r>
              <a:rPr lang="en-US" sz="900" dirty="0">
                <a:solidFill>
                  <a:schemeClr val="accent5">
                    <a:lumMod val="50000"/>
                  </a:schemeClr>
                </a:solidFill>
              </a:rPr>
              <a:t>Economic conditions</a:t>
            </a:r>
          </a:p>
          <a:p>
            <a:pPr lvl="1"/>
            <a:r>
              <a:rPr lang="en-US" sz="900" dirty="0">
                <a:solidFill>
                  <a:schemeClr val="accent5">
                    <a:lumMod val="50000"/>
                  </a:schemeClr>
                </a:solidFill>
              </a:rPr>
              <a:t>Competitive situations</a:t>
            </a:r>
          </a:p>
          <a:p>
            <a:pPr lvl="1"/>
            <a:r>
              <a:rPr lang="en-US" sz="900" dirty="0">
                <a:solidFill>
                  <a:schemeClr val="accent5">
                    <a:lumMod val="50000"/>
                  </a:schemeClr>
                </a:solidFill>
              </a:rPr>
              <a:t>Laws and regulations</a:t>
            </a:r>
          </a:p>
          <a:p>
            <a:pPr lvl="1"/>
            <a:r>
              <a:rPr lang="en-US" sz="900" dirty="0">
                <a:solidFill>
                  <a:schemeClr val="accent5">
                    <a:lumMod val="50000"/>
                  </a:schemeClr>
                </a:solidFill>
              </a:rPr>
              <a:t>Nature of the wholesaling and retailing system</a:t>
            </a:r>
          </a:p>
          <a:p>
            <a:pPr lvl="1"/>
            <a:r>
              <a:rPr lang="en-US" sz="900" dirty="0">
                <a:solidFill>
                  <a:schemeClr val="accent5">
                    <a:lumMod val="50000"/>
                  </a:schemeClr>
                </a:solidFill>
              </a:rPr>
              <a:t>Consumer perceptions and preferences</a:t>
            </a:r>
          </a:p>
          <a:p>
            <a:pPr lvl="1"/>
            <a:r>
              <a:rPr lang="en-US" sz="900" dirty="0">
                <a:solidFill>
                  <a:schemeClr val="accent5">
                    <a:lumMod val="50000"/>
                  </a:schemeClr>
                </a:solidFill>
              </a:rPr>
              <a:t>Company’s marketing objectives</a:t>
            </a:r>
          </a:p>
          <a:p>
            <a:pPr lvl="1"/>
            <a:r>
              <a:rPr lang="en-US" sz="900" dirty="0">
                <a:solidFill>
                  <a:schemeClr val="accent5">
                    <a:lumMod val="50000"/>
                  </a:schemeClr>
                </a:solidFill>
              </a:rPr>
              <a:t>Costs of selling in another country</a:t>
            </a:r>
          </a:p>
          <a:p>
            <a:endParaRPr lang="en-US" sz="1200" dirty="0">
              <a:solidFill>
                <a:schemeClr val="accent5">
                  <a:lumMod val="50000"/>
                </a:schemeClr>
              </a:solidFill>
            </a:endParaRPr>
          </a:p>
        </p:txBody>
      </p:sp>
      <p:pic>
        <p:nvPicPr>
          <p:cNvPr id="6" name="Picture 5">
            <a:extLst>
              <a:ext uri="{FF2B5EF4-FFF2-40B4-BE49-F238E27FC236}">
                <a16:creationId xmlns:a16="http://schemas.microsoft.com/office/drawing/2014/main" id="{49C0D674-533C-600D-8E8A-71376532DB69}"/>
              </a:ext>
            </a:extLst>
          </p:cNvPr>
          <p:cNvPicPr>
            <a:picLocks noChangeAspect="1"/>
          </p:cNvPicPr>
          <p:nvPr/>
        </p:nvPicPr>
        <p:blipFill rotWithShape="1">
          <a:blip r:embed="rId3"/>
          <a:srcRect l="16249" r="26442" b="-2"/>
          <a:stretch/>
        </p:blipFill>
        <p:spPr>
          <a:xfrm>
            <a:off x="6337969" y="1576810"/>
            <a:ext cx="2219855" cy="2217162"/>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7" name="Title 1">
            <a:extLst>
              <a:ext uri="{FF2B5EF4-FFF2-40B4-BE49-F238E27FC236}">
                <a16:creationId xmlns:a16="http://schemas.microsoft.com/office/drawing/2014/main" id="{83DC6EC6-04B6-E00F-CD17-FE9953D84FAE}"/>
              </a:ext>
            </a:extLst>
          </p:cNvPr>
          <p:cNvSpPr txBox="1">
            <a:spLocks/>
          </p:cNvSpPr>
          <p:nvPr/>
        </p:nvSpPr>
        <p:spPr>
          <a:xfrm>
            <a:off x="4942590" y="1316625"/>
            <a:ext cx="5706977" cy="346249"/>
          </a:xfrm>
          <a:prstGeom prst="rect">
            <a:avLst/>
          </a:prstGeom>
          <a:solidFill>
            <a:schemeClr val="bg1"/>
          </a:solidFill>
        </p:spPr>
        <p:txBody>
          <a:bodyPr vert="horz" wrap="square" lIns="68580" tIns="34290" rIns="68580" bIns="3429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altLang="en-US" sz="2000" spc="150" dirty="0">
                <a:solidFill>
                  <a:schemeClr val="accent5">
                    <a:lumMod val="50000"/>
                  </a:schemeClr>
                </a:solidFill>
              </a:rPr>
              <a:t>Price Adjustment Strategies (6 of 6 )</a:t>
            </a:r>
            <a:endParaRPr lang="en-IN" sz="2000" spc="150" dirty="0">
              <a:solidFill>
                <a:schemeClr val="accent5">
                  <a:lumMod val="50000"/>
                </a:schemeClr>
              </a:solidFill>
            </a:endParaRPr>
          </a:p>
        </p:txBody>
      </p:sp>
      <p:pic>
        <p:nvPicPr>
          <p:cNvPr id="4" name="Picture 2" descr="Big Mac Index Guide to Currencies">
            <a:extLst>
              <a:ext uri="{FF2B5EF4-FFF2-40B4-BE49-F238E27FC236}">
                <a16:creationId xmlns:a16="http://schemas.microsoft.com/office/drawing/2014/main" id="{65B82391-3508-02AE-F6FA-7C861086C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5546" y="1968335"/>
            <a:ext cx="2014021" cy="243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931C5C7-7FC6-C028-1B4D-4C48271E11C6}"/>
              </a:ext>
            </a:extLst>
          </p:cNvPr>
          <p:cNvSpPr/>
          <p:nvPr/>
        </p:nvSpPr>
        <p:spPr>
          <a:xfrm>
            <a:off x="2133601" y="1447800"/>
            <a:ext cx="884903"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SA" sz="1350" b="1" dirty="0">
                <a:solidFill>
                  <a:prstClr val="black"/>
                </a:solidFill>
                <a:latin typeface="Calibri" panose="020F0502020204030204"/>
              </a:rPr>
              <a:t>extra</a:t>
            </a:r>
          </a:p>
        </p:txBody>
      </p:sp>
      <p:pic>
        <p:nvPicPr>
          <p:cNvPr id="12290" name="Picture 2" descr="Is Decoy Pricing a curse or a boon to the customers?Marketing Concept">
            <a:extLst>
              <a:ext uri="{FF2B5EF4-FFF2-40B4-BE49-F238E27FC236}">
                <a16:creationId xmlns:a16="http://schemas.microsoft.com/office/drawing/2014/main" id="{58AF0E19-E758-3912-FC71-C679E9720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678" y="1333175"/>
            <a:ext cx="5912644"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5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66191"/>
            <a:ext cx="8772525" cy="401648"/>
          </a:xfrm>
          <a:solidFill>
            <a:schemeClr val="bg1"/>
          </a:solidFill>
        </p:spPr>
        <p:txBody>
          <a:bodyPr vert="horz" wrap="square" lIns="68580" tIns="34290" rIns="68580" bIns="34290" rtlCol="0" anchor="t">
            <a:spAutoFit/>
          </a:bodyPr>
          <a:lstStyle/>
          <a:p>
            <a:pPr algn="ctr"/>
            <a:r>
              <a:rPr lang="en-US" altLang="en-US" sz="2400" cap="all" spc="150" dirty="0">
                <a:latin typeface="Impact" panose="020B0806030902050204"/>
              </a:rPr>
              <a:t>Initiating Price Changes</a:t>
            </a:r>
            <a:endParaRPr lang="en-IN" sz="2400" cap="all" spc="150" dirty="0">
              <a:latin typeface="Impact" panose="020B0806030902050204"/>
            </a:endParaRPr>
          </a:p>
        </p:txBody>
      </p:sp>
      <p:sp>
        <p:nvSpPr>
          <p:cNvPr id="3" name="Content Placeholder 2"/>
          <p:cNvSpPr>
            <a:spLocks noGrp="1"/>
          </p:cNvSpPr>
          <p:nvPr>
            <p:ph idx="4294967295"/>
          </p:nvPr>
        </p:nvSpPr>
        <p:spPr>
          <a:xfrm>
            <a:off x="1524001" y="2266024"/>
            <a:ext cx="3301855" cy="3013787"/>
          </a:xfrm>
          <a:solidFill>
            <a:schemeClr val="bg1"/>
          </a:solidFill>
        </p:spPr>
        <p:txBody>
          <a:bodyPr>
            <a:normAutofit fontScale="85000" lnSpcReduction="20000"/>
          </a:bodyPr>
          <a:lstStyle/>
          <a:p>
            <a:r>
              <a:rPr lang="en-US" altLang="en-US" dirty="0">
                <a:solidFill>
                  <a:schemeClr val="accent5">
                    <a:lumMod val="50000"/>
                  </a:schemeClr>
                </a:solidFill>
                <a:ea typeface="ＭＳ Ｐゴシック" panose="020B0600070205080204" pitchFamily="34" charset="-128"/>
              </a:rPr>
              <a:t>Reasons for price cuts:</a:t>
            </a:r>
          </a:p>
          <a:p>
            <a:pPr lvl="1"/>
            <a:r>
              <a:rPr lang="en-US" altLang="en-US" dirty="0">
                <a:solidFill>
                  <a:schemeClr val="accent5">
                    <a:lumMod val="50000"/>
                  </a:schemeClr>
                </a:solidFill>
                <a:ea typeface="ＭＳ Ｐゴシック" panose="020B0600070205080204" pitchFamily="34" charset="-128"/>
              </a:rPr>
              <a:t>Excess capacity</a:t>
            </a:r>
          </a:p>
          <a:p>
            <a:pPr lvl="1"/>
            <a:r>
              <a:rPr lang="en-US" altLang="en-US" dirty="0">
                <a:solidFill>
                  <a:schemeClr val="accent5">
                    <a:lumMod val="50000"/>
                  </a:schemeClr>
                </a:solidFill>
                <a:ea typeface="ＭＳ Ｐゴシック" panose="020B0600070205080204" pitchFamily="34" charset="-128"/>
              </a:rPr>
              <a:t>Falling demand</a:t>
            </a:r>
          </a:p>
          <a:p>
            <a:pPr lvl="1"/>
            <a:r>
              <a:rPr lang="en-US" altLang="en-US" dirty="0">
                <a:solidFill>
                  <a:schemeClr val="accent5">
                    <a:lumMod val="50000"/>
                  </a:schemeClr>
                </a:solidFill>
                <a:ea typeface="ＭＳ Ｐゴシック" panose="020B0600070205080204" pitchFamily="34" charset="-128"/>
              </a:rPr>
              <a:t>Attempt to dominate the market</a:t>
            </a:r>
          </a:p>
          <a:p>
            <a:pPr lvl="1"/>
            <a:endParaRPr lang="en-US" altLang="en-US" dirty="0">
              <a:solidFill>
                <a:schemeClr val="accent5">
                  <a:lumMod val="50000"/>
                </a:schemeClr>
              </a:solidFill>
              <a:ea typeface="ＭＳ Ｐゴシック" panose="020B0600070205080204" pitchFamily="34" charset="-128"/>
            </a:endParaRPr>
          </a:p>
          <a:p>
            <a:r>
              <a:rPr lang="en-US" altLang="en-US" dirty="0">
                <a:solidFill>
                  <a:schemeClr val="accent5">
                    <a:lumMod val="50000"/>
                  </a:schemeClr>
                </a:solidFill>
                <a:ea typeface="ＭＳ Ｐゴシック" panose="020B0600070205080204" pitchFamily="34" charset="-128"/>
              </a:rPr>
              <a:t>Reasons for price increases:</a:t>
            </a:r>
          </a:p>
          <a:p>
            <a:pPr lvl="1"/>
            <a:r>
              <a:rPr lang="en-US" altLang="en-US" dirty="0">
                <a:solidFill>
                  <a:schemeClr val="accent5">
                    <a:lumMod val="50000"/>
                  </a:schemeClr>
                </a:solidFill>
                <a:ea typeface="ＭＳ Ｐゴシック" panose="020B0600070205080204" pitchFamily="34" charset="-128"/>
              </a:rPr>
              <a:t>Cost inflation</a:t>
            </a:r>
          </a:p>
          <a:p>
            <a:pPr lvl="1"/>
            <a:r>
              <a:rPr lang="en-US" altLang="en-US" dirty="0">
                <a:solidFill>
                  <a:schemeClr val="accent5">
                    <a:lumMod val="50000"/>
                  </a:schemeClr>
                </a:solidFill>
                <a:ea typeface="ＭＳ Ｐゴシック" panose="020B0600070205080204" pitchFamily="34" charset="-128"/>
              </a:rPr>
              <a:t>Over-demand</a:t>
            </a:r>
            <a:endParaRPr lang="en-IN" dirty="0">
              <a:solidFill>
                <a:schemeClr val="accent5">
                  <a:lumMod val="50000"/>
                </a:schemeClr>
              </a:solidFill>
            </a:endParaRPr>
          </a:p>
        </p:txBody>
      </p:sp>
      <p:pic>
        <p:nvPicPr>
          <p:cNvPr id="19458" name="Picture 2" descr="4.initiating a price change">
            <a:extLst>
              <a:ext uri="{FF2B5EF4-FFF2-40B4-BE49-F238E27FC236}">
                <a16:creationId xmlns:a16="http://schemas.microsoft.com/office/drawing/2014/main" id="{7CDB8DC8-5E3F-5E62-F291-BAEEF7CB0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 t="1" r="-575" b="6724"/>
          <a:stretch/>
        </p:blipFill>
        <p:spPr bwMode="auto">
          <a:xfrm>
            <a:off x="5819956" y="2071517"/>
            <a:ext cx="4853749" cy="301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45221" y="4254019"/>
            <a:ext cx="7634288" cy="1010840"/>
          </a:xfrm>
        </p:spPr>
        <p:txBody>
          <a:bodyPr vert="horz" lIns="68580" tIns="34290" rIns="68580" bIns="34290" rtlCol="0" anchor="b">
            <a:normAutofit/>
          </a:bodyPr>
          <a:lstStyle/>
          <a:p>
            <a:r>
              <a:rPr lang="en-US" sz="6000" dirty="0"/>
              <a:t>Activity 3</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44261" y="5304892"/>
            <a:ext cx="7634288" cy="413147"/>
          </a:xfrm>
        </p:spPr>
        <p:txBody>
          <a:bodyPr vert="horz" lIns="68580" tIns="34290" rIns="68580" bIns="34290" rtlCol="0" anchor="t">
            <a:normAutofit fontScale="92500"/>
          </a:bodyPr>
          <a:lstStyle/>
          <a:p>
            <a:pPr marL="0" indent="0" algn="ctr">
              <a:buNone/>
            </a:pPr>
            <a:r>
              <a:rPr lang="en-US" sz="2100" dirty="0">
                <a:solidFill>
                  <a:schemeClr val="accent5">
                    <a:lumMod val="50000"/>
                  </a:schemeClr>
                </a:solidFill>
              </a:rPr>
              <a:t>How to respond from your marketing understanding to the price change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494693" y="1941151"/>
            <a:ext cx="4115386" cy="1733477"/>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808713" y="1599756"/>
            <a:ext cx="4160212" cy="2181764"/>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06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01316"/>
            <a:ext cx="8334375" cy="401648"/>
          </a:xfrm>
          <a:solidFill>
            <a:schemeClr val="bg1"/>
          </a:solidFill>
        </p:spPr>
        <p:txBody>
          <a:bodyPr vert="horz" wrap="square" lIns="68580" tIns="34290" rIns="68580" bIns="34290" rtlCol="0" anchor="t">
            <a:spAutoFit/>
          </a:bodyPr>
          <a:lstStyle/>
          <a:p>
            <a:pPr algn="ctr"/>
            <a:r>
              <a:rPr lang="en-US" altLang="en-US" sz="2400" cap="all" spc="150" dirty="0">
                <a:solidFill>
                  <a:srgbClr val="0070C0"/>
                </a:solidFill>
                <a:latin typeface="Impact" panose="020B0806030902050204"/>
              </a:rPr>
              <a:t>Responding to Competitor Price Changes</a:t>
            </a:r>
            <a:endParaRPr lang="en-IN" sz="2400" cap="all" spc="150" dirty="0">
              <a:solidFill>
                <a:srgbClr val="0070C0"/>
              </a:solidFill>
              <a:latin typeface="Impact" panose="020B0806030902050204"/>
            </a:endParaRPr>
          </a:p>
        </p:txBody>
      </p:sp>
      <p:pic>
        <p:nvPicPr>
          <p:cNvPr id="4" name="Picture 6" descr="The flowchart shows the following information:&#10;• Has competitor cut price? &#10;• If yes, will lower price negatively affect our market share and profits?&#10;• If yes, Can or should effective action be taken?&#10;• If no to the above three questions, hold current price; continue to monitor competitor’s price. &#10;• If yes to the final third question, reduce price, raise perceived value, improve quality and increase price, and launch low-price “fighter brand.”&#10;&#10;When a competitor cuts prices, a company’s first reaction may be to drop its prices as well. But that is often the wrong response. Instead, the firm may want to emphasize the “value” side of the price–value equation.&#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5608" b="2570"/>
          <a:stretch/>
        </p:blipFill>
        <p:spPr bwMode="auto">
          <a:xfrm>
            <a:off x="2428876" y="1593057"/>
            <a:ext cx="8239125"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309A5E-3190-DEF4-3258-47CB6798D67E}"/>
              </a:ext>
            </a:extLst>
          </p:cNvPr>
          <p:cNvSpPr txBox="1"/>
          <p:nvPr/>
        </p:nvSpPr>
        <p:spPr>
          <a:xfrm>
            <a:off x="7890013" y="3235187"/>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256DB9BB-C09E-E1B9-403D-EA324DF9465F}"/>
              </a:ext>
            </a:extLst>
          </p:cNvPr>
          <p:cNvSpPr txBox="1"/>
          <p:nvPr/>
        </p:nvSpPr>
        <p:spPr>
          <a:xfrm>
            <a:off x="7890012" y="4013673"/>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8798BC83-AFB1-8F2B-D676-FE27D006FC67}"/>
              </a:ext>
            </a:extLst>
          </p:cNvPr>
          <p:cNvSpPr txBox="1"/>
          <p:nvPr/>
        </p:nvSpPr>
        <p:spPr>
          <a:xfrm>
            <a:off x="7890012" y="4712764"/>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B4A7CA31-2802-0D7A-9CFB-1C47BD3CF8F9}"/>
              </a:ext>
            </a:extLst>
          </p:cNvPr>
          <p:cNvSpPr txBox="1"/>
          <p:nvPr/>
        </p:nvSpPr>
        <p:spPr>
          <a:xfrm>
            <a:off x="7890012" y="5411856"/>
            <a:ext cx="1915768"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Tree>
    <p:extLst>
      <p:ext uri="{BB962C8B-B14F-4D97-AF65-F5344CB8AC3E}">
        <p14:creationId xmlns:p14="http://schemas.microsoft.com/office/powerpoint/2010/main" val="25356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1+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1+ppt_w/2"/>
                                          </p:val>
                                        </p:tav>
                                      </p:tavLst>
                                    </p:anim>
                                    <p:anim calcmode="lin" valueType="num">
                                      <p:cBhvr additive="base">
                                        <p:cTn id="25" dur="500"/>
                                        <p:tgtEl>
                                          <p:spTgt spid="7"/>
                                        </p:tgtEl>
                                        <p:attrNameLst>
                                          <p:attrName>ppt_y</p:attrName>
                                        </p:attrNameLst>
                                      </p:cBhvr>
                                      <p:tavLst>
                                        <p:tav tm="0">
                                          <p:val>
                                            <p:strVal val="ppt_y"/>
                                          </p:val>
                                        </p:tav>
                                        <p:tav tm="100000">
                                          <p:val>
                                            <p:strVal val="ppt_y"/>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45981-6D04-9170-D588-E6247522F223}"/>
              </a:ext>
            </a:extLst>
          </p:cNvPr>
          <p:cNvSpPr>
            <a:spLocks noGrp="1"/>
          </p:cNvSpPr>
          <p:nvPr>
            <p:ph type="title" idx="4294967295"/>
          </p:nvPr>
        </p:nvSpPr>
        <p:spPr>
          <a:xfrm>
            <a:off x="2417975" y="1532718"/>
            <a:ext cx="3747892" cy="1420143"/>
          </a:xfrm>
        </p:spPr>
        <p:txBody>
          <a:bodyPr vert="horz" lIns="68580" tIns="34290" rIns="68580" bIns="34290" rtlCol="0" anchor="b">
            <a:normAutofit/>
          </a:bodyPr>
          <a:lstStyle/>
          <a:p>
            <a:r>
              <a:rPr lang="en-US" altLang="en-US" sz="3075">
                <a:solidFill>
                  <a:schemeClr val="accent6">
                    <a:lumMod val="50000"/>
                  </a:schemeClr>
                </a:solidFill>
              </a:rPr>
              <a:t>Constructing an Integrated Marketing Mix</a:t>
            </a:r>
          </a:p>
        </p:txBody>
      </p:sp>
      <p:sp>
        <p:nvSpPr>
          <p:cNvPr id="7" name="TextBox 6">
            <a:extLst>
              <a:ext uri="{FF2B5EF4-FFF2-40B4-BE49-F238E27FC236}">
                <a16:creationId xmlns:a16="http://schemas.microsoft.com/office/drawing/2014/main" id="{C395CBF8-5FFD-D1A4-1011-B1919FB28AC4}"/>
              </a:ext>
            </a:extLst>
          </p:cNvPr>
          <p:cNvSpPr txBox="1"/>
          <p:nvPr/>
        </p:nvSpPr>
        <p:spPr>
          <a:xfrm>
            <a:off x="2417975" y="3081445"/>
            <a:ext cx="3747892" cy="2206158"/>
          </a:xfrm>
          <a:prstGeom prst="rect">
            <a:avLst/>
          </a:prstGeom>
        </p:spPr>
        <p:txBody>
          <a:bodyPr vert="horz" lIns="68580" tIns="34290" rIns="68580" bIns="34290" rtlCol="0">
            <a:normAutofit/>
          </a:bodyPr>
          <a:lstStyle/>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value is buying value added and solutions to problems </a:t>
            </a:r>
          </a:p>
          <a:p>
            <a:pPr marL="214303" indent="-171450" defTabSz="685800">
              <a:lnSpc>
                <a:spcPct val="90000"/>
              </a:lnSpc>
              <a:spcAft>
                <a:spcPts val="450"/>
              </a:spcAft>
              <a:buFont typeface="Arial" panose="020B0604020202020204" pitchFamily="34" charset="0"/>
              <a:buChar char="•"/>
              <a:defRPr/>
            </a:pPr>
            <a:endParaRPr lang="en-US" sz="1050" b="1"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cost</a:t>
            </a:r>
            <a:r>
              <a:rPr lang="en-US" sz="1050" dirty="0">
                <a:solidFill>
                  <a:schemeClr val="accent6">
                    <a:lumMod val="50000"/>
                  </a:schemeClr>
                </a:solidFill>
                <a:latin typeface="Calibri" panose="020F0502020204030204"/>
              </a:rPr>
              <a:t>, total costs of obtaining, using, and disposing of a product </a:t>
            </a:r>
          </a:p>
          <a:p>
            <a:pPr marL="214303" indent="-171450" defTabSz="685800">
              <a:lnSpc>
                <a:spcPct val="90000"/>
              </a:lnSpc>
              <a:spcAft>
                <a:spcPts val="450"/>
              </a:spcAft>
              <a:buFont typeface="Arial" panose="020B0604020202020204" pitchFamily="34" charset="0"/>
              <a:buChar char="•"/>
              <a:defRPr/>
            </a:pPr>
            <a:endParaRPr lang="en-US" sz="1050"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Convenience</a:t>
            </a:r>
            <a:r>
              <a:rPr lang="en-US" sz="1050" dirty="0">
                <a:solidFill>
                  <a:schemeClr val="accent6">
                    <a:lumMod val="50000"/>
                  </a:schemeClr>
                </a:solidFill>
                <a:latin typeface="Calibri" panose="020F0502020204030204"/>
              </a:rPr>
              <a:t>, </a:t>
            </a: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will make purchases depending on where, when, and how it is Convenient  for them</a:t>
            </a:r>
          </a:p>
          <a:p>
            <a:pPr marL="214303" indent="-171450" defTabSz="685800">
              <a:lnSpc>
                <a:spcPct val="90000"/>
              </a:lnSpc>
              <a:spcAft>
                <a:spcPts val="450"/>
              </a:spcAft>
              <a:buFont typeface="Arial" panose="020B0604020202020204" pitchFamily="34" charset="0"/>
              <a:buChar char="•"/>
              <a:defRPr/>
            </a:pPr>
            <a:endParaRPr lang="en-US" sz="1050" b="1" dirty="0">
              <a:solidFill>
                <a:schemeClr val="accent6">
                  <a:lumMod val="50000"/>
                </a:schemeClr>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schemeClr val="accent6">
                    <a:lumMod val="50000"/>
                  </a:schemeClr>
                </a:solidFill>
                <a:latin typeface="Calibri" panose="020F0502020204030204"/>
              </a:rPr>
              <a:t>Customer</a:t>
            </a:r>
            <a:r>
              <a:rPr lang="en-US" sz="1050" dirty="0">
                <a:solidFill>
                  <a:schemeClr val="accent6">
                    <a:lumMod val="50000"/>
                  </a:schemeClr>
                </a:solidFill>
                <a:latin typeface="Calibri" panose="020F0502020204030204"/>
              </a:rPr>
              <a:t> want two-way and regular communication also relationships with businesses </a:t>
            </a:r>
          </a:p>
        </p:txBody>
      </p:sp>
      <p:pic>
        <p:nvPicPr>
          <p:cNvPr id="13" name="Picture 12">
            <a:extLst>
              <a:ext uri="{FF2B5EF4-FFF2-40B4-BE49-F238E27FC236}">
                <a16:creationId xmlns:a16="http://schemas.microsoft.com/office/drawing/2014/main" id="{180454A5-91FD-4853-EAC8-AFFA6E1D0C5A}"/>
              </a:ext>
            </a:extLst>
          </p:cNvPr>
          <p:cNvPicPr>
            <a:picLocks noChangeAspect="1"/>
          </p:cNvPicPr>
          <p:nvPr/>
        </p:nvPicPr>
        <p:blipFill rotWithShape="1">
          <a:blip r:embed="rId3"/>
          <a:srcRect l="2058" b="17028"/>
          <a:stretch/>
        </p:blipFill>
        <p:spPr>
          <a:xfrm>
            <a:off x="6542375" y="1528958"/>
            <a:ext cx="1471966" cy="1832363"/>
          </a:xfrm>
          <a:prstGeom prst="rect">
            <a:avLst/>
          </a:prstGeom>
        </p:spPr>
      </p:pic>
      <p:pic>
        <p:nvPicPr>
          <p:cNvPr id="2" name="Picture 1">
            <a:extLst>
              <a:ext uri="{FF2B5EF4-FFF2-40B4-BE49-F238E27FC236}">
                <a16:creationId xmlns:a16="http://schemas.microsoft.com/office/drawing/2014/main" id="{6DFE5BBE-B9C8-D4D7-2F1E-73391AF546C5}"/>
              </a:ext>
            </a:extLst>
          </p:cNvPr>
          <p:cNvPicPr>
            <a:picLocks noChangeAspect="1"/>
          </p:cNvPicPr>
          <p:nvPr/>
        </p:nvPicPr>
        <p:blipFill>
          <a:blip r:embed="rId4"/>
          <a:stretch>
            <a:fillRect/>
          </a:stretch>
        </p:blipFill>
        <p:spPr>
          <a:xfrm>
            <a:off x="8318714" y="2037362"/>
            <a:ext cx="1805024" cy="1323958"/>
          </a:xfrm>
          <a:prstGeom prst="rect">
            <a:avLst/>
          </a:prstGeom>
        </p:spPr>
      </p:pic>
      <p:pic>
        <p:nvPicPr>
          <p:cNvPr id="4100" name="Picture 4" descr="Customer Development: What to do with… Marketing Mix 4Ps | by Marek  Kapturkiewicz | Medium">
            <a:extLst>
              <a:ext uri="{FF2B5EF4-FFF2-40B4-BE49-F238E27FC236}">
                <a16:creationId xmlns:a16="http://schemas.microsoft.com/office/drawing/2014/main" id="{80E8A15A-84EF-7495-280C-7D017BD062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5846" y="3485981"/>
            <a:ext cx="1805024" cy="1294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99208-7AD0-082E-CAFB-BBDDEFD7D58B}"/>
              </a:ext>
            </a:extLst>
          </p:cNvPr>
          <p:cNvPicPr>
            <a:picLocks noChangeAspect="1"/>
          </p:cNvPicPr>
          <p:nvPr/>
        </p:nvPicPr>
        <p:blipFill rotWithShape="1">
          <a:blip r:embed="rId6"/>
          <a:srcRect r="-3135" b="43322"/>
          <a:stretch/>
        </p:blipFill>
        <p:spPr>
          <a:xfrm>
            <a:off x="8318714" y="3485981"/>
            <a:ext cx="1805024" cy="661781"/>
          </a:xfrm>
          <a:prstGeom prst="rect">
            <a:avLst/>
          </a:prstGeom>
        </p:spPr>
      </p:pic>
    </p:spTree>
    <p:extLst>
      <p:ext uri="{BB962C8B-B14F-4D97-AF65-F5344CB8AC3E}">
        <p14:creationId xmlns:p14="http://schemas.microsoft.com/office/powerpoint/2010/main" val="358207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001316"/>
            <a:ext cx="8334375" cy="401648"/>
          </a:xfrm>
          <a:solidFill>
            <a:schemeClr val="bg1"/>
          </a:solidFill>
        </p:spPr>
        <p:txBody>
          <a:bodyPr vert="horz" wrap="square" lIns="68580" tIns="34290" rIns="68580" bIns="34290" rtlCol="0" anchor="t">
            <a:spAutoFit/>
          </a:bodyPr>
          <a:lstStyle/>
          <a:p>
            <a:pPr algn="ctr"/>
            <a:r>
              <a:rPr lang="en-US" altLang="en-US" sz="2400" cap="all" spc="150" dirty="0">
                <a:solidFill>
                  <a:srgbClr val="0070C0"/>
                </a:solidFill>
                <a:latin typeface="Impact" panose="020B0806030902050204"/>
              </a:rPr>
              <a:t>Responding to Competitor Price Changes</a:t>
            </a:r>
            <a:endParaRPr lang="en-IN" sz="2400" cap="all" spc="150" dirty="0">
              <a:solidFill>
                <a:srgbClr val="0070C0"/>
              </a:solidFill>
              <a:latin typeface="Impact" panose="020B0806030902050204"/>
            </a:endParaRPr>
          </a:p>
        </p:txBody>
      </p:sp>
      <p:pic>
        <p:nvPicPr>
          <p:cNvPr id="4" name="Picture 6" descr="The flowchart shows the following information:&#10;• Has competitor cut price? &#10;• If yes, will lower price negatively affect our market share and profits?&#10;• If yes, Can or should effective action be taken?&#10;• If no to the above three questions, hold current price; continue to monitor competitor’s price. &#10;• If yes to the final third question, reduce price, raise perceived value, improve quality and increase price, and launch low-price “fighter brand.”&#10;&#10;When a competitor cuts prices, a company’s first reaction may be to drop its prices as well. But that is often the wrong response. Instead, the firm may want to emphasize the “value” side of the price–value equation.&#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5608" b="2570"/>
          <a:stretch/>
        </p:blipFill>
        <p:spPr bwMode="auto">
          <a:xfrm>
            <a:off x="2428876" y="1593057"/>
            <a:ext cx="8239125"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276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524000" y="3627835"/>
            <a:ext cx="7634288" cy="1010840"/>
          </a:xfrm>
        </p:spPr>
        <p:txBody>
          <a:bodyPr vert="horz" lIns="68580" tIns="34290" rIns="68580" bIns="34290" rtlCol="0" anchor="b">
            <a:normAutofit/>
          </a:bodyPr>
          <a:lstStyle/>
          <a:p>
            <a:r>
              <a:rPr lang="en-US" sz="6000" dirty="0"/>
              <a:t>Activity 4</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24000" y="4752977"/>
            <a:ext cx="7634288" cy="413147"/>
          </a:xfrm>
        </p:spPr>
        <p:txBody>
          <a:bodyPr vert="horz" lIns="68580" tIns="34290" rIns="68580" bIns="34290" rtlCol="0" anchor="t">
            <a:normAutofit/>
          </a:bodyPr>
          <a:lstStyle/>
          <a:p>
            <a:pPr marL="0" indent="0" algn="ctr">
              <a:buNone/>
            </a:pPr>
            <a:r>
              <a:rPr lang="en-US" sz="2100" dirty="0">
                <a:solidFill>
                  <a:srgbClr val="C00000"/>
                </a:solidFill>
              </a:rPr>
              <a:t>Case study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494693" y="1941151"/>
            <a:ext cx="4115386" cy="1733477"/>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960785" y="1052330"/>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89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89251" y="1180880"/>
            <a:ext cx="3568304" cy="1459707"/>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p>
            <a:pPr algn="ctr"/>
            <a:r>
              <a:rPr lang="en-US" sz="2400" dirty="0">
                <a:solidFill>
                  <a:schemeClr val="accent5">
                    <a:lumMod val="50000"/>
                  </a:schemeClr>
                </a:solidFill>
                <a:latin typeface="Abadi" panose="020B0604020104020204" pitchFamily="34" charset="0"/>
              </a:rPr>
              <a:t>Starbucks 2008 economic challenges </a:t>
            </a:r>
          </a:p>
        </p:txBody>
      </p:sp>
      <p:sp>
        <p:nvSpPr>
          <p:cNvPr id="4" name="Rectangle 3">
            <a:extLst>
              <a:ext uri="{FF2B5EF4-FFF2-40B4-BE49-F238E27FC236}">
                <a16:creationId xmlns:a16="http://schemas.microsoft.com/office/drawing/2014/main" id="{4319FA0C-FCED-7D40-A5C5-9DF2682A4027}"/>
              </a:ext>
            </a:extLst>
          </p:cNvPr>
          <p:cNvSpPr/>
          <p:nvPr/>
        </p:nvSpPr>
        <p:spPr>
          <a:xfrm>
            <a:off x="1729317" y="2640586"/>
            <a:ext cx="3639358" cy="3377762"/>
          </a:xfrm>
          <a:prstGeom prst="rect">
            <a:avLst/>
          </a:prstGeom>
          <a:solidFill>
            <a:schemeClr val="bg1"/>
          </a:solidFill>
        </p:spPr>
        <p:txBody>
          <a:bodyPr vert="horz" lIns="68580" tIns="34290" rIns="68580" bIns="34290" rtlCol="0">
            <a:noAutofit/>
          </a:bodyPr>
          <a:lstStyle/>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2008</a:t>
            </a:r>
            <a:r>
              <a:rPr lang="en-US" sz="1000" dirty="0">
                <a:solidFill>
                  <a:schemeClr val="accent5">
                    <a:lumMod val="50000"/>
                  </a:schemeClr>
                </a:solidFill>
                <a:latin typeface="Calibri" panose="020F0502020204030204"/>
              </a:rPr>
              <a:t> financial crunch economic downturn in US.</a:t>
            </a: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consumers </a:t>
            </a:r>
            <a:r>
              <a:rPr lang="en-US" sz="1000" dirty="0">
                <a:solidFill>
                  <a:schemeClr val="accent5">
                    <a:lumMod val="50000"/>
                  </a:schemeClr>
                </a:solidFill>
                <a:latin typeface="Calibri" panose="020F0502020204030204"/>
              </a:rPr>
              <a:t>have lost jobs and lost value in their homes.</a:t>
            </a:r>
            <a:endParaRPr lang="en-US" sz="800" dirty="0">
              <a:solidFill>
                <a:schemeClr val="accent5">
                  <a:lumMod val="50000"/>
                </a:schemeClr>
              </a:solidFill>
              <a:latin typeface="Calibri" panose="020F0502020204030204"/>
            </a:endParaRP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Starbucks</a:t>
            </a:r>
            <a:r>
              <a:rPr lang="en-US" sz="1000" dirty="0">
                <a:solidFill>
                  <a:schemeClr val="accent5">
                    <a:lumMod val="50000"/>
                  </a:schemeClr>
                </a:solidFill>
                <a:latin typeface="Calibri" panose="020F0502020204030204"/>
              </a:rPr>
              <a:t> struggled to attract and retain customers who followed claims of low-cost competitors </a:t>
            </a:r>
          </a:p>
          <a:p>
            <a:pPr marL="342900" indent="-342900" defTabSz="685800">
              <a:lnSpc>
                <a:spcPct val="170000"/>
              </a:lnSpc>
              <a:spcAft>
                <a:spcPts val="450"/>
              </a:spcAft>
              <a:buFont typeface="Arial" panose="020B0604020202020204" pitchFamily="34" charset="0"/>
              <a:buChar char="•"/>
              <a:defRPr/>
            </a:pPr>
            <a:r>
              <a:rPr lang="en-US" sz="1000" b="1" dirty="0">
                <a:solidFill>
                  <a:schemeClr val="accent5">
                    <a:lumMod val="50000"/>
                  </a:schemeClr>
                </a:solidFill>
                <a:latin typeface="Calibri" panose="020F0502020204030204"/>
              </a:rPr>
              <a:t>Starbucks</a:t>
            </a:r>
            <a:r>
              <a:rPr lang="en-US" sz="1000" dirty="0">
                <a:solidFill>
                  <a:schemeClr val="accent5">
                    <a:lumMod val="50000"/>
                  </a:schemeClr>
                </a:solidFill>
                <a:latin typeface="Calibri" panose="020F0502020204030204"/>
              </a:rPr>
              <a:t> quarterly profit fell </a:t>
            </a:r>
            <a:r>
              <a:rPr lang="en-US" sz="1000" b="1" dirty="0">
                <a:solidFill>
                  <a:schemeClr val="accent5">
                    <a:lumMod val="50000"/>
                  </a:schemeClr>
                </a:solidFill>
                <a:latin typeface="Calibri" panose="020F0502020204030204"/>
              </a:rPr>
              <a:t>77%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McDonald's Corp was the best winner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Through Market research Starbucks got complains from consumers about bad aftertaste</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2009 Starbucks launch Ads 2009 Starbucks launch Ads Without specifically mentioning rivals like McDonald's Corp that </a:t>
            </a:r>
          </a:p>
          <a:p>
            <a:pPr marL="342900" indent="-342900" defTabSz="685800">
              <a:lnSpc>
                <a:spcPct val="170000"/>
              </a:lnSpc>
              <a:spcAft>
                <a:spcPts val="450"/>
              </a:spcAft>
              <a:buFont typeface="Arial" panose="020B0604020202020204" pitchFamily="34" charset="0"/>
              <a:buChar char="•"/>
              <a:defRPr/>
            </a:pPr>
            <a:r>
              <a:rPr lang="en-US" sz="800" dirty="0">
                <a:solidFill>
                  <a:schemeClr val="accent5">
                    <a:lumMod val="50000"/>
                  </a:schemeClr>
                </a:solidFill>
                <a:latin typeface="Calibri" panose="020F0502020204030204"/>
              </a:rPr>
              <a:t>Urge Consumers Not to Switch to Cheaper Coffee ” to reassert the quality of their product and reassure consumers that it was worth the extra cost.</a:t>
            </a:r>
          </a:p>
        </p:txBody>
      </p:sp>
      <p:pic>
        <p:nvPicPr>
          <p:cNvPr id="32770" name="Picture 2" descr="examples of brand repositioning - Starbucks">
            <a:extLst>
              <a:ext uri="{FF2B5EF4-FFF2-40B4-BE49-F238E27FC236}">
                <a16:creationId xmlns:a16="http://schemas.microsoft.com/office/drawing/2014/main" id="{6A3FF1B7-4A50-D543-993D-4655201F97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78397" y="2289098"/>
            <a:ext cx="4514498" cy="22233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31CF6B-6DAC-8508-ADBB-1825DD567EC1}"/>
              </a:ext>
            </a:extLst>
          </p:cNvPr>
          <p:cNvSpPr txBox="1"/>
          <p:nvPr/>
        </p:nvSpPr>
        <p:spPr>
          <a:xfrm>
            <a:off x="5443882" y="4500362"/>
            <a:ext cx="4938074" cy="830997"/>
          </a:xfrm>
          <a:prstGeom prst="rect">
            <a:avLst/>
          </a:prstGeom>
          <a:noFill/>
        </p:spPr>
        <p:txBody>
          <a:bodyPr wrap="square">
            <a:spAutoFit/>
          </a:bodyPr>
          <a:lstStyle/>
          <a:p>
            <a:pPr algn="ctr" defTabSz="685800">
              <a:defRPr/>
            </a:pPr>
            <a:r>
              <a:rPr lang="en-US" sz="1200" b="1" dirty="0">
                <a:solidFill>
                  <a:schemeClr val="accent5">
                    <a:lumMod val="50000"/>
                  </a:schemeClr>
                </a:solidFill>
                <a:latin typeface="Abadi" panose="020B0604020104020204" pitchFamily="34" charset="0"/>
              </a:rPr>
              <a:t>Starbucks</a:t>
            </a:r>
            <a:r>
              <a:rPr lang="en-US" sz="1200" dirty="0">
                <a:solidFill>
                  <a:schemeClr val="accent5">
                    <a:lumMod val="50000"/>
                  </a:schemeClr>
                </a:solidFill>
                <a:latin typeface="var(--article-font-family)"/>
              </a:rPr>
              <a:t> consumers not to trade down to less expensive coffee.</a:t>
            </a:r>
          </a:p>
          <a:p>
            <a:pPr algn="ctr" defTabSz="685800">
              <a:defRPr/>
            </a:pPr>
            <a:r>
              <a:rPr lang="en-US" sz="1200" dirty="0">
                <a:solidFill>
                  <a:schemeClr val="accent5">
                    <a:lumMod val="50000"/>
                  </a:schemeClr>
                </a:solidFill>
                <a:latin typeface="var(--article-font-family)"/>
              </a:rPr>
              <a:t>"Beware of a cheaper cup of coffee. It comes with a price."</a:t>
            </a:r>
          </a:p>
          <a:p>
            <a:pPr algn="ctr" defTabSz="685800">
              <a:defRPr/>
            </a:pPr>
            <a:r>
              <a:rPr lang="en-US" sz="1200" dirty="0">
                <a:solidFill>
                  <a:schemeClr val="accent5">
                    <a:lumMod val="50000"/>
                  </a:schemeClr>
                </a:solidFill>
                <a:latin typeface="var(--article-font-family)"/>
              </a:rPr>
              <a:t>Another says, "Starbucks or nothing. Because compromise leaves a really bad aftertaste.</a:t>
            </a:r>
            <a:r>
              <a:rPr lang="en-US" sz="1200" dirty="0">
                <a:solidFill>
                  <a:schemeClr val="accent5">
                    <a:lumMod val="50000"/>
                  </a:schemeClr>
                </a:solidFill>
                <a:latin typeface="Calibri" panose="020F0502020204030204"/>
              </a:rPr>
              <a:t> </a:t>
            </a:r>
            <a:r>
              <a:rPr lang="en-US" sz="1200" dirty="0">
                <a:solidFill>
                  <a:schemeClr val="accent5">
                    <a:lumMod val="50000"/>
                  </a:schemeClr>
                </a:solidFill>
                <a:latin typeface="Calibri" panose="020F0502020204030204"/>
                <a:hlinkClick r:id="rId4">
                  <a:extLst>
                    <a:ext uri="{A12FA001-AC4F-418D-AE19-62706E023703}">
                      <ahyp:hlinkClr xmlns:ahyp="http://schemas.microsoft.com/office/drawing/2018/hyperlinkcolor" val="tx"/>
                    </a:ext>
                  </a:extLst>
                </a:hlinkClick>
              </a:rPr>
              <a:t>https://www.wsj.com/articles/SB124112408062074463</a:t>
            </a:r>
            <a:endParaRPr lang="en-US" sz="1200" dirty="0">
              <a:solidFill>
                <a:schemeClr val="accent5">
                  <a:lumMod val="50000"/>
                </a:schemeClr>
              </a:solidFill>
              <a:latin typeface="Calibri" panose="020F0502020204030204"/>
            </a:endParaRPr>
          </a:p>
        </p:txBody>
      </p:sp>
      <p:pic>
        <p:nvPicPr>
          <p:cNvPr id="5124" name="Picture 4">
            <a:extLst>
              <a:ext uri="{FF2B5EF4-FFF2-40B4-BE49-F238E27FC236}">
                <a16:creationId xmlns:a16="http://schemas.microsoft.com/office/drawing/2014/main" id="{7688BC12-B0CC-D7B6-1DEA-86201F87B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277" y="1275590"/>
            <a:ext cx="4725618" cy="85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4701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770"/>
                                        </p:tgtEl>
                                        <p:attrNameLst>
                                          <p:attrName>style.visibility</p:attrName>
                                        </p:attrNameLst>
                                      </p:cBhvr>
                                      <p:to>
                                        <p:strVal val="visible"/>
                                      </p:to>
                                    </p:set>
                                    <p:anim calcmode="lin" valueType="num">
                                      <p:cBhvr additive="base">
                                        <p:cTn id="35" dur="500" fill="hold"/>
                                        <p:tgtEl>
                                          <p:spTgt spid="32770"/>
                                        </p:tgtEl>
                                        <p:attrNameLst>
                                          <p:attrName>ppt_x</p:attrName>
                                        </p:attrNameLst>
                                      </p:cBhvr>
                                      <p:tavLst>
                                        <p:tav tm="0">
                                          <p:val>
                                            <p:strVal val="#ppt_x"/>
                                          </p:val>
                                        </p:tav>
                                        <p:tav tm="100000">
                                          <p:val>
                                            <p:strVal val="#ppt_x"/>
                                          </p:val>
                                        </p:tav>
                                      </p:tavLst>
                                    </p:anim>
                                    <p:anim calcmode="lin" valueType="num">
                                      <p:cBhvr additive="base">
                                        <p:cTn id="36"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230782"/>
            <a:ext cx="3810000" cy="424732"/>
          </a:xfrm>
        </p:spPr>
        <p:txBody>
          <a:bodyPr wrap="square">
            <a:spAutoFit/>
          </a:bodyPr>
          <a:lstStyle/>
          <a:p>
            <a:r>
              <a:rPr lang="en-US" altLang="en-US" sz="2400" dirty="0">
                <a:ea typeface="ＭＳ Ｐゴシック" panose="020B0600070205080204" pitchFamily="34" charset="-128"/>
              </a:rPr>
              <a:t>International Pricing</a:t>
            </a:r>
            <a:endParaRPr lang="en-IN" sz="2400" dirty="0"/>
          </a:p>
        </p:txBody>
      </p:sp>
      <p:sp>
        <p:nvSpPr>
          <p:cNvPr id="3" name="Content Placeholder 2"/>
          <p:cNvSpPr>
            <a:spLocks noGrp="1"/>
          </p:cNvSpPr>
          <p:nvPr>
            <p:ph idx="1"/>
          </p:nvPr>
        </p:nvSpPr>
        <p:spPr>
          <a:xfrm>
            <a:off x="1905000" y="1981201"/>
            <a:ext cx="8229600" cy="933589"/>
          </a:xfrm>
        </p:spPr>
        <p:txBody>
          <a:bodyPr>
            <a:spAutoFit/>
          </a:bodyPr>
          <a:lstStyle/>
          <a:p>
            <a:pPr marL="0" indent="0">
              <a:buNone/>
            </a:pPr>
            <a:r>
              <a:rPr lang="en-US" sz="1400" b="1" dirty="0">
                <a:solidFill>
                  <a:schemeClr val="accent5">
                    <a:lumMod val="50000"/>
                  </a:schemeClr>
                </a:solidFill>
              </a:rPr>
              <a:t>Price decisions of international companies</a:t>
            </a:r>
          </a:p>
          <a:p>
            <a:r>
              <a:rPr lang="en-US" sz="1400" dirty="0">
                <a:solidFill>
                  <a:schemeClr val="accent5">
                    <a:lumMod val="50000"/>
                  </a:schemeClr>
                </a:solidFill>
              </a:rPr>
              <a:t>Set a uniform worldwide price</a:t>
            </a:r>
          </a:p>
          <a:p>
            <a:r>
              <a:rPr lang="en-US" sz="1400" dirty="0">
                <a:solidFill>
                  <a:schemeClr val="accent5">
                    <a:lumMod val="50000"/>
                  </a:schemeClr>
                </a:solidFill>
              </a:rPr>
              <a:t>Adjust prices to reflect local market conditions and cost considerations</a:t>
            </a:r>
          </a:p>
        </p:txBody>
      </p:sp>
      <p:sp>
        <p:nvSpPr>
          <p:cNvPr id="4" name="Content Placeholder 3"/>
          <p:cNvSpPr>
            <a:spLocks noGrp="1"/>
          </p:cNvSpPr>
          <p:nvPr>
            <p:ph idx="13"/>
          </p:nvPr>
        </p:nvSpPr>
        <p:spPr>
          <a:xfrm>
            <a:off x="1905000" y="3187914"/>
            <a:ext cx="8229600" cy="2621230"/>
          </a:xfrm>
        </p:spPr>
        <p:txBody>
          <a:bodyPr>
            <a:spAutoFit/>
          </a:bodyPr>
          <a:lstStyle/>
          <a:p>
            <a:pPr marL="0" indent="0">
              <a:buNone/>
            </a:pPr>
            <a:r>
              <a:rPr lang="en-US" sz="1400" b="1" dirty="0">
                <a:solidFill>
                  <a:schemeClr val="accent5">
                    <a:lumMod val="50000"/>
                  </a:schemeClr>
                </a:solidFill>
              </a:rPr>
              <a:t>Prices charged depend on many factors</a:t>
            </a:r>
          </a:p>
          <a:p>
            <a:r>
              <a:rPr lang="en-US" sz="1400" dirty="0">
                <a:solidFill>
                  <a:schemeClr val="accent5">
                    <a:lumMod val="50000"/>
                  </a:schemeClr>
                </a:solidFill>
              </a:rPr>
              <a:t>Economic conditions</a:t>
            </a:r>
          </a:p>
          <a:p>
            <a:r>
              <a:rPr lang="en-US" sz="1400" dirty="0">
                <a:solidFill>
                  <a:schemeClr val="accent5">
                    <a:lumMod val="50000"/>
                  </a:schemeClr>
                </a:solidFill>
              </a:rPr>
              <a:t>Competitive situations</a:t>
            </a:r>
          </a:p>
          <a:p>
            <a:r>
              <a:rPr lang="en-US" sz="1400" dirty="0">
                <a:solidFill>
                  <a:schemeClr val="accent5">
                    <a:lumMod val="50000"/>
                  </a:schemeClr>
                </a:solidFill>
              </a:rPr>
              <a:t>Laws and regulations</a:t>
            </a:r>
          </a:p>
          <a:p>
            <a:r>
              <a:rPr lang="en-US" sz="1400" dirty="0">
                <a:solidFill>
                  <a:schemeClr val="accent5">
                    <a:lumMod val="50000"/>
                  </a:schemeClr>
                </a:solidFill>
              </a:rPr>
              <a:t>Nature of the wholesaling and retailing system</a:t>
            </a:r>
          </a:p>
          <a:p>
            <a:r>
              <a:rPr lang="en-US" sz="1400" dirty="0">
                <a:solidFill>
                  <a:schemeClr val="accent5">
                    <a:lumMod val="50000"/>
                  </a:schemeClr>
                </a:solidFill>
              </a:rPr>
              <a:t>Consumer perceptions and preferences</a:t>
            </a:r>
          </a:p>
          <a:p>
            <a:r>
              <a:rPr lang="en-US" sz="1400" dirty="0">
                <a:solidFill>
                  <a:schemeClr val="accent5">
                    <a:lumMod val="50000"/>
                  </a:schemeClr>
                </a:solidFill>
              </a:rPr>
              <a:t>Company’s marketing objectives</a:t>
            </a:r>
          </a:p>
          <a:p>
            <a:r>
              <a:rPr lang="en-US" sz="1400" dirty="0">
                <a:solidFill>
                  <a:schemeClr val="accent5">
                    <a:lumMod val="50000"/>
                  </a:schemeClr>
                </a:solidFill>
              </a:rPr>
              <a:t>Costs of selling in another country</a:t>
            </a:r>
            <a:endParaRPr lang="en-IN" sz="1400" dirty="0">
              <a:solidFill>
                <a:schemeClr val="accent5">
                  <a:lumMod val="50000"/>
                </a:schemeClr>
              </a:solidFill>
            </a:endParaRPr>
          </a:p>
        </p:txBody>
      </p:sp>
    </p:spTree>
    <p:extLst>
      <p:ext uri="{BB962C8B-B14F-4D97-AF65-F5344CB8AC3E}">
        <p14:creationId xmlns:p14="http://schemas.microsoft.com/office/powerpoint/2010/main" val="4043813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855281"/>
            <a:ext cx="4419600" cy="1311128"/>
          </a:xfrm>
        </p:spPr>
        <p:txBody>
          <a:bodyPr wrap="square">
            <a:spAutoFit/>
          </a:bodyPr>
          <a:lstStyle/>
          <a:p>
            <a:r>
              <a:rPr lang="en-US" altLang="en-US" dirty="0">
                <a:latin typeface="+mj-lt"/>
                <a:ea typeface="ＭＳ Ｐゴシック" panose="020B0600070205080204" pitchFamily="34" charset="-128"/>
              </a:rPr>
              <a:t>Initiating Price Changes</a:t>
            </a:r>
            <a:endParaRPr lang="en-IN" dirty="0">
              <a:latin typeface="+mj-lt"/>
            </a:endParaRPr>
          </a:p>
        </p:txBody>
      </p:sp>
      <p:sp>
        <p:nvSpPr>
          <p:cNvPr id="3" name="Content Placeholder 2"/>
          <p:cNvSpPr>
            <a:spLocks noGrp="1"/>
          </p:cNvSpPr>
          <p:nvPr>
            <p:ph idx="1"/>
          </p:nvPr>
        </p:nvSpPr>
        <p:spPr>
          <a:xfrm>
            <a:off x="1981200" y="2426621"/>
            <a:ext cx="8229600" cy="2867965"/>
          </a:xfrm>
        </p:spPr>
        <p:txBody>
          <a:bodyPr>
            <a:spAutoFit/>
          </a:bodyPr>
          <a:lstStyle/>
          <a:p>
            <a:r>
              <a:rPr lang="en-US" altLang="en-US" sz="2400" dirty="0">
                <a:solidFill>
                  <a:schemeClr val="accent5">
                    <a:lumMod val="50000"/>
                  </a:schemeClr>
                </a:solidFill>
                <a:ea typeface="ＭＳ Ｐゴシック" panose="020B0600070205080204" pitchFamily="34" charset="-128"/>
              </a:rPr>
              <a:t>Reasons for price cuts:</a:t>
            </a:r>
          </a:p>
          <a:p>
            <a:pPr lvl="1"/>
            <a:r>
              <a:rPr lang="en-US" altLang="en-US" dirty="0">
                <a:solidFill>
                  <a:schemeClr val="accent5">
                    <a:lumMod val="50000"/>
                  </a:schemeClr>
                </a:solidFill>
                <a:ea typeface="ＭＳ Ｐゴシック" panose="020B0600070205080204" pitchFamily="34" charset="-128"/>
              </a:rPr>
              <a:t>Excess capacity</a:t>
            </a:r>
          </a:p>
          <a:p>
            <a:pPr lvl="1"/>
            <a:r>
              <a:rPr lang="en-US" altLang="en-US" dirty="0">
                <a:solidFill>
                  <a:schemeClr val="accent5">
                    <a:lumMod val="50000"/>
                  </a:schemeClr>
                </a:solidFill>
                <a:ea typeface="ＭＳ Ｐゴシック" panose="020B0600070205080204" pitchFamily="34" charset="-128"/>
              </a:rPr>
              <a:t>Falling demand</a:t>
            </a:r>
          </a:p>
          <a:p>
            <a:pPr lvl="1"/>
            <a:r>
              <a:rPr lang="en-US" altLang="en-US" dirty="0">
                <a:solidFill>
                  <a:schemeClr val="accent5">
                    <a:lumMod val="50000"/>
                  </a:schemeClr>
                </a:solidFill>
                <a:ea typeface="ＭＳ Ｐゴシック" panose="020B0600070205080204" pitchFamily="34" charset="-128"/>
              </a:rPr>
              <a:t>Attempt to dominate the market</a:t>
            </a:r>
          </a:p>
          <a:p>
            <a:r>
              <a:rPr lang="en-US" altLang="en-US" sz="2400" dirty="0">
                <a:solidFill>
                  <a:schemeClr val="accent5">
                    <a:lumMod val="50000"/>
                  </a:schemeClr>
                </a:solidFill>
                <a:ea typeface="ＭＳ Ｐゴシック" panose="020B0600070205080204" pitchFamily="34" charset="-128"/>
              </a:rPr>
              <a:t>Reasons for price increases:</a:t>
            </a:r>
          </a:p>
          <a:p>
            <a:pPr lvl="1"/>
            <a:r>
              <a:rPr lang="en-US" altLang="en-US" dirty="0">
                <a:solidFill>
                  <a:schemeClr val="accent5">
                    <a:lumMod val="50000"/>
                  </a:schemeClr>
                </a:solidFill>
                <a:ea typeface="ＭＳ Ｐゴシック" panose="020B0600070205080204" pitchFamily="34" charset="-128"/>
              </a:rPr>
              <a:t>Cost inflation</a:t>
            </a:r>
          </a:p>
          <a:p>
            <a:pPr lvl="1"/>
            <a:r>
              <a:rPr lang="en-US" altLang="en-US" dirty="0">
                <a:solidFill>
                  <a:schemeClr val="accent5">
                    <a:lumMod val="50000"/>
                  </a:schemeClr>
                </a:solidFill>
                <a:ea typeface="ＭＳ Ｐゴシック" panose="020B0600070205080204" pitchFamily="34" charset="-128"/>
              </a:rPr>
              <a:t>Over-demand</a:t>
            </a:r>
            <a:endParaRPr lang="en-IN" dirty="0">
              <a:solidFill>
                <a:schemeClr val="accent5">
                  <a:lumMod val="50000"/>
                </a:schemeClr>
              </a:solidFill>
            </a:endParaRPr>
          </a:p>
        </p:txBody>
      </p:sp>
    </p:spTree>
    <p:extLst>
      <p:ext uri="{BB962C8B-B14F-4D97-AF65-F5344CB8AC3E}">
        <p14:creationId xmlns:p14="http://schemas.microsoft.com/office/powerpoint/2010/main" val="3191956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0" y="1136938"/>
            <a:ext cx="4800600" cy="424732"/>
          </a:xfrm>
        </p:spPr>
        <p:txBody>
          <a:bodyPr wrap="square">
            <a:spAutoFit/>
          </a:bodyPr>
          <a:lstStyle/>
          <a:p>
            <a:r>
              <a:rPr lang="en-US" altLang="en-US" sz="2400" dirty="0">
                <a:ea typeface="ＭＳ Ｐゴシック" panose="020B0600070205080204" pitchFamily="34" charset="-128"/>
              </a:rPr>
              <a:t>Reactions to Price Changes</a:t>
            </a:r>
            <a:endParaRPr lang="en-IN" sz="2400" dirty="0"/>
          </a:p>
        </p:txBody>
      </p:sp>
      <p:sp>
        <p:nvSpPr>
          <p:cNvPr id="3" name="Content Placeholder 2"/>
          <p:cNvSpPr>
            <a:spLocks noGrp="1"/>
          </p:cNvSpPr>
          <p:nvPr>
            <p:ph idx="1"/>
          </p:nvPr>
        </p:nvSpPr>
        <p:spPr>
          <a:xfrm>
            <a:off x="1981200" y="1905001"/>
            <a:ext cx="4038600" cy="3411703"/>
          </a:xfrm>
        </p:spPr>
        <p:txBody>
          <a:bodyPr>
            <a:spAutoFit/>
          </a:bodyPr>
          <a:lstStyle/>
          <a:p>
            <a:pPr marL="0" indent="0">
              <a:buNone/>
            </a:pPr>
            <a:r>
              <a:rPr lang="en-US" sz="1800" b="1" dirty="0">
                <a:solidFill>
                  <a:schemeClr val="accent5">
                    <a:lumMod val="50000"/>
                  </a:schemeClr>
                </a:solidFill>
              </a:rPr>
              <a:t>Buyer’s perspective</a:t>
            </a:r>
          </a:p>
          <a:p>
            <a:pPr lvl="0"/>
            <a:r>
              <a:rPr lang="en-US" sz="1800" dirty="0">
                <a:solidFill>
                  <a:schemeClr val="accent5">
                    <a:lumMod val="50000"/>
                  </a:schemeClr>
                </a:solidFill>
              </a:rPr>
              <a:t>Price increase:</a:t>
            </a:r>
          </a:p>
          <a:p>
            <a:pPr lvl="1"/>
            <a:r>
              <a:rPr lang="en-US" sz="1800" dirty="0">
                <a:solidFill>
                  <a:schemeClr val="accent5">
                    <a:lumMod val="50000"/>
                  </a:schemeClr>
                </a:solidFill>
              </a:rPr>
              <a:t>Product is more exclusive or better made.</a:t>
            </a:r>
          </a:p>
          <a:p>
            <a:pPr lvl="1"/>
            <a:r>
              <a:rPr lang="en-US" sz="1800" dirty="0">
                <a:solidFill>
                  <a:schemeClr val="accent5">
                    <a:lumMod val="50000"/>
                  </a:schemeClr>
                </a:solidFill>
              </a:rPr>
              <a:t>Company is being greedy.</a:t>
            </a:r>
          </a:p>
          <a:p>
            <a:pPr lvl="0"/>
            <a:r>
              <a:rPr lang="en-US" sz="1800" dirty="0">
                <a:solidFill>
                  <a:schemeClr val="accent5">
                    <a:lumMod val="50000"/>
                  </a:schemeClr>
                </a:solidFill>
              </a:rPr>
              <a:t>Price cut:</a:t>
            </a:r>
          </a:p>
          <a:p>
            <a:pPr lvl="1"/>
            <a:r>
              <a:rPr lang="en-US" sz="1800" dirty="0">
                <a:solidFill>
                  <a:schemeClr val="accent5">
                    <a:lumMod val="50000"/>
                  </a:schemeClr>
                </a:solidFill>
              </a:rPr>
              <a:t>Brand wants to get a better deal on an exclusive product.</a:t>
            </a:r>
          </a:p>
          <a:p>
            <a:pPr lvl="1"/>
            <a:r>
              <a:rPr lang="en-US" sz="1800" dirty="0">
                <a:solidFill>
                  <a:schemeClr val="accent5">
                    <a:lumMod val="50000"/>
                  </a:schemeClr>
                </a:solidFill>
              </a:rPr>
              <a:t>Product’s quality has been reduced.</a:t>
            </a:r>
          </a:p>
          <a:p>
            <a:pPr lvl="1"/>
            <a:r>
              <a:rPr lang="en-US" sz="1800" dirty="0">
                <a:solidFill>
                  <a:schemeClr val="accent5">
                    <a:lumMod val="50000"/>
                  </a:schemeClr>
                </a:solidFill>
              </a:rPr>
              <a:t>Company’s image has tarnished.</a:t>
            </a:r>
            <a:endParaRPr lang="en-IN" sz="1800" b="1" dirty="0">
              <a:solidFill>
                <a:schemeClr val="accent5">
                  <a:lumMod val="50000"/>
                </a:schemeClr>
              </a:solidFill>
            </a:endParaRPr>
          </a:p>
        </p:txBody>
      </p:sp>
      <p:sp>
        <p:nvSpPr>
          <p:cNvPr id="4" name="Content Placeholder 3"/>
          <p:cNvSpPr>
            <a:spLocks noGrp="1"/>
          </p:cNvSpPr>
          <p:nvPr>
            <p:ph idx="13"/>
          </p:nvPr>
        </p:nvSpPr>
        <p:spPr>
          <a:xfrm>
            <a:off x="6400801" y="2057401"/>
            <a:ext cx="4105275" cy="2656625"/>
          </a:xfrm>
        </p:spPr>
        <p:txBody>
          <a:bodyPr wrap="square">
            <a:spAutoFit/>
          </a:bodyPr>
          <a:lstStyle/>
          <a:p>
            <a:pPr marL="0" indent="0">
              <a:buNone/>
            </a:pPr>
            <a:r>
              <a:rPr lang="en-US" sz="1800" b="1" dirty="0">
                <a:solidFill>
                  <a:schemeClr val="accent5">
                    <a:lumMod val="50000"/>
                  </a:schemeClr>
                </a:solidFill>
              </a:rPr>
              <a:t>Competitor’s perspective</a:t>
            </a:r>
          </a:p>
          <a:p>
            <a:pPr lvl="0"/>
            <a:r>
              <a:rPr lang="en-US" sz="1800" dirty="0">
                <a:solidFill>
                  <a:schemeClr val="accent5">
                    <a:lumMod val="50000"/>
                  </a:schemeClr>
                </a:solidFill>
              </a:rPr>
              <a:t>Price cut:</a:t>
            </a:r>
          </a:p>
          <a:p>
            <a:pPr lvl="1"/>
            <a:r>
              <a:rPr lang="en-US" sz="1800" dirty="0">
                <a:solidFill>
                  <a:schemeClr val="accent5">
                    <a:lumMod val="50000"/>
                  </a:schemeClr>
                </a:solidFill>
              </a:rPr>
              <a:t>Company is trying to grab a larger market share.</a:t>
            </a:r>
          </a:p>
          <a:p>
            <a:pPr lvl="1"/>
            <a:r>
              <a:rPr lang="en-US" sz="1800" dirty="0">
                <a:solidFill>
                  <a:schemeClr val="accent5">
                    <a:lumMod val="50000"/>
                  </a:schemeClr>
                </a:solidFill>
              </a:rPr>
              <a:t>Company is doing poorly and trying to boost its sales.</a:t>
            </a:r>
          </a:p>
          <a:p>
            <a:pPr lvl="1"/>
            <a:r>
              <a:rPr lang="en-US" sz="1800" dirty="0">
                <a:solidFill>
                  <a:schemeClr val="accent5">
                    <a:lumMod val="50000"/>
                  </a:schemeClr>
                </a:solidFill>
              </a:rPr>
              <a:t>Company wants the whole industry to cut prices to increase total demand.</a:t>
            </a:r>
            <a:endParaRPr lang="en-IN" sz="1800" b="1" dirty="0">
              <a:solidFill>
                <a:schemeClr val="accent5">
                  <a:lumMod val="50000"/>
                </a:schemeClr>
              </a:solidFill>
            </a:endParaRPr>
          </a:p>
        </p:txBody>
      </p:sp>
    </p:spTree>
    <p:extLst>
      <p:ext uri="{BB962C8B-B14F-4D97-AF65-F5344CB8AC3E}">
        <p14:creationId xmlns:p14="http://schemas.microsoft.com/office/powerpoint/2010/main" val="1877151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064782"/>
            <a:ext cx="4267200" cy="1311128"/>
          </a:xfrm>
        </p:spPr>
        <p:txBody>
          <a:bodyPr wrap="square">
            <a:spAutoFit/>
          </a:bodyPr>
          <a:lstStyle/>
          <a:p>
            <a:r>
              <a:rPr lang="en-US" altLang="en-US" dirty="0">
                <a:latin typeface="+mj-lt"/>
                <a:ea typeface="ＭＳ Ｐゴシック" panose="020B0600070205080204" pitchFamily="34" charset="-128"/>
              </a:rPr>
              <a:t>Public Policy Issues in Pricing</a:t>
            </a:r>
            <a:endParaRPr lang="en-IN" dirty="0">
              <a:latin typeface="+mj-lt"/>
            </a:endParaRPr>
          </a:p>
        </p:txBody>
      </p:sp>
      <p:pic>
        <p:nvPicPr>
          <p:cNvPr id="4" name="Picture 7" descr="The flowchart shows the following information:&#10;Major public policy issues in pricing take place at two levels: pricing practices within a given channel level and pricing practices across channel levels.&#10;• Price-fixing predatory pricing points to producer A and producer B. &#10;• An arrow labeled retail price maintenance and discriminatory pricing leads to Price-fixing predatory pricing pointing to retailer 1 and retailer 2. &#10;• An arrow labeled deceptive pricing leads to consumers from retailers. An arrow labeled deceptive pricing leads to consumers directly from producers.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133600" y="2971800"/>
            <a:ext cx="8229602" cy="250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672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2D03-079E-4F23-B87F-E17849A4C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4D960-8163-328E-E2CF-0B515BCAA3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A9B79E-3D9A-AFD0-FB29-651BE3B4C2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B52FB80-B976-034E-C063-F249E63501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83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4C7F35-4A5F-4F17-BF33-75B94925A550}"/>
              </a:ext>
            </a:extLst>
          </p:cNvPr>
          <p:cNvSpPr>
            <a:spLocks noGrp="1"/>
          </p:cNvSpPr>
          <p:nvPr>
            <p:ph type="body" idx="4294967295"/>
          </p:nvPr>
        </p:nvSpPr>
        <p:spPr>
          <a:xfrm>
            <a:off x="2417976" y="3081444"/>
            <a:ext cx="3125389" cy="2240548"/>
          </a:xfrm>
        </p:spPr>
        <p:txBody>
          <a:bodyPr vert="horz" lIns="68580" tIns="34290" rIns="68580" bIns="34290" rtlCol="0">
            <a:normAutofit/>
          </a:bodyPr>
          <a:lstStyle/>
          <a:p>
            <a:pPr marL="0" indent="0">
              <a:buNone/>
            </a:pPr>
            <a:r>
              <a:rPr lang="en-US" sz="3300" b="1" dirty="0">
                <a:solidFill>
                  <a:schemeClr val="accent6">
                    <a:lumMod val="50000"/>
                  </a:schemeClr>
                </a:solidFill>
              </a:rPr>
              <a:t>1</a:t>
            </a:r>
            <a:r>
              <a:rPr lang="en-US" sz="3300" b="1" baseline="30000" dirty="0">
                <a:solidFill>
                  <a:schemeClr val="accent6">
                    <a:lumMod val="50000"/>
                  </a:schemeClr>
                </a:solidFill>
              </a:rPr>
              <a:t>st</a:t>
            </a:r>
            <a:r>
              <a:rPr lang="en-US" sz="3300" b="1" dirty="0">
                <a:solidFill>
                  <a:schemeClr val="accent6">
                    <a:lumMod val="50000"/>
                  </a:schemeClr>
                </a:solidFill>
              </a:rPr>
              <a:t> P-Products </a:t>
            </a:r>
          </a:p>
          <a:p>
            <a:pPr marL="171450" lvl="1" indent="0">
              <a:buNone/>
            </a:pPr>
            <a:r>
              <a:rPr lang="en-US" sz="3000" b="1" dirty="0">
                <a:solidFill>
                  <a:schemeClr val="accent6">
                    <a:lumMod val="50000"/>
                  </a:schemeClr>
                </a:solidFill>
              </a:rPr>
              <a:t>Goods &amp; Services</a:t>
            </a:r>
          </a:p>
        </p:txBody>
      </p:sp>
      <p:sp>
        <p:nvSpPr>
          <p:cNvPr id="4" name="TextBox 3">
            <a:extLst>
              <a:ext uri="{FF2B5EF4-FFF2-40B4-BE49-F238E27FC236}">
                <a16:creationId xmlns:a16="http://schemas.microsoft.com/office/drawing/2014/main" id="{D9160E15-E3DE-BB96-67CD-AF9F339AC349}"/>
              </a:ext>
            </a:extLst>
          </p:cNvPr>
          <p:cNvSpPr txBox="1"/>
          <p:nvPr/>
        </p:nvSpPr>
        <p:spPr>
          <a:xfrm>
            <a:off x="5543364" y="2974756"/>
            <a:ext cx="2814555" cy="10205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356598">
              <a:spcAft>
                <a:spcPts val="450"/>
              </a:spcAft>
              <a:defRPr/>
            </a:pPr>
            <a:endParaRPr lang="en-US" sz="936" dirty="0">
              <a:solidFill>
                <a:schemeClr val="accent6">
                  <a:lumMod val="50000"/>
                </a:schemeClr>
              </a:solidFill>
              <a:latin typeface="Constantia" panose="02030602050306030303" pitchFamily="18" charset="0"/>
            </a:endParaRPr>
          </a:p>
          <a:p>
            <a:pPr algn="ctr" defTabSz="356598">
              <a:spcAft>
                <a:spcPts val="450"/>
              </a:spcAft>
              <a:defRPr/>
            </a:pPr>
            <a:r>
              <a:rPr lang="en-US" sz="936" dirty="0">
                <a:solidFill>
                  <a:schemeClr val="accent6">
                    <a:lumMod val="50000"/>
                  </a:schemeClr>
                </a:solidFill>
                <a:latin typeface="Constantia" panose="02030602050306030303" pitchFamily="18" charset="0"/>
              </a:rPr>
              <a:t>Philip Kotler: “</a:t>
            </a:r>
            <a:r>
              <a:rPr lang="en-US" sz="936" dirty="0">
                <a:solidFill>
                  <a:schemeClr val="accent6">
                    <a:lumMod val="50000"/>
                  </a:schemeClr>
                </a:solidFill>
                <a:latin typeface="Constantia,Italic"/>
              </a:rPr>
              <a:t>A product is </a:t>
            </a:r>
            <a:r>
              <a:rPr lang="en-US" sz="936" u="sng" dirty="0">
                <a:solidFill>
                  <a:schemeClr val="accent6">
                    <a:lumMod val="50000"/>
                  </a:schemeClr>
                </a:solidFill>
                <a:highlight>
                  <a:srgbClr val="FFFF00"/>
                </a:highlight>
                <a:latin typeface="Constantia,Italic"/>
              </a:rPr>
              <a:t>anything that can be offered to </a:t>
            </a:r>
            <a:r>
              <a:rPr lang="en-US" sz="936" dirty="0">
                <a:solidFill>
                  <a:schemeClr val="accent6">
                    <a:lumMod val="50000"/>
                  </a:schemeClr>
                </a:solidFill>
                <a:latin typeface="Constantia,Italic"/>
              </a:rPr>
              <a:t>a market for attention, acquisitions, use or consumption that </a:t>
            </a:r>
            <a:r>
              <a:rPr lang="en-US" sz="936" u="sng" dirty="0">
                <a:solidFill>
                  <a:schemeClr val="accent6">
                    <a:lumMod val="50000"/>
                  </a:schemeClr>
                </a:solidFill>
                <a:highlight>
                  <a:srgbClr val="FFFF00"/>
                </a:highlight>
                <a:latin typeface="Constantia,Italic"/>
              </a:rPr>
              <a:t>might satisfy a want or need</a:t>
            </a:r>
            <a:r>
              <a:rPr lang="en-US" sz="936" dirty="0">
                <a:solidFill>
                  <a:schemeClr val="accent6">
                    <a:lumMod val="50000"/>
                  </a:schemeClr>
                </a:solidFill>
                <a:latin typeface="Constantia,Italic"/>
              </a:rPr>
              <a:t>. It includes physical objectives, services, persons, places, organizations and ideas”. </a:t>
            </a:r>
            <a:endParaRPr lang="en-US" dirty="0">
              <a:solidFill>
                <a:schemeClr val="accent6">
                  <a:lumMod val="50000"/>
                </a:schemeClr>
              </a:solidFill>
              <a:latin typeface="Gill Sans MT" panose="020B0502020104020203"/>
            </a:endParaRPr>
          </a:p>
        </p:txBody>
      </p:sp>
      <p:pic>
        <p:nvPicPr>
          <p:cNvPr id="4098" name="Picture 2" descr="Tributes to Dr. Philip Kotler on his 90th Birthday- Recalling his seminal  work">
            <a:extLst>
              <a:ext uri="{FF2B5EF4-FFF2-40B4-BE49-F238E27FC236}">
                <a16:creationId xmlns:a16="http://schemas.microsoft.com/office/drawing/2014/main" id="{8E8A74DC-5E47-54FF-92F1-D4D1D1AF2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332" y="2974757"/>
            <a:ext cx="1715406" cy="9911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3559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36513-2AC2-5ECC-871E-E57FC5B5B0D6}"/>
              </a:ext>
            </a:extLst>
          </p:cNvPr>
          <p:cNvPicPr>
            <a:picLocks noChangeAspect="1"/>
          </p:cNvPicPr>
          <p:nvPr/>
        </p:nvPicPr>
        <p:blipFill>
          <a:blip r:embed="rId3"/>
          <a:stretch>
            <a:fillRect/>
          </a:stretch>
        </p:blipFill>
        <p:spPr>
          <a:xfrm>
            <a:off x="2286000" y="1500659"/>
            <a:ext cx="3423886" cy="4178300"/>
          </a:xfrm>
          <a:prstGeom prst="rect">
            <a:avLst/>
          </a:prstGeom>
        </p:spPr>
      </p:pic>
      <p:pic>
        <p:nvPicPr>
          <p:cNvPr id="5" name="Picture 4">
            <a:extLst>
              <a:ext uri="{FF2B5EF4-FFF2-40B4-BE49-F238E27FC236}">
                <a16:creationId xmlns:a16="http://schemas.microsoft.com/office/drawing/2014/main" id="{5D8036A1-5D82-58B2-1715-0DB51F553F09}"/>
              </a:ext>
            </a:extLst>
          </p:cNvPr>
          <p:cNvPicPr>
            <a:picLocks noChangeAspect="1"/>
          </p:cNvPicPr>
          <p:nvPr/>
        </p:nvPicPr>
        <p:blipFill>
          <a:blip r:embed="rId4"/>
          <a:stretch>
            <a:fillRect/>
          </a:stretch>
        </p:blipFill>
        <p:spPr>
          <a:xfrm>
            <a:off x="5910300" y="1461104"/>
            <a:ext cx="3795289" cy="4057047"/>
          </a:xfrm>
          <a:prstGeom prst="rect">
            <a:avLst/>
          </a:prstGeom>
        </p:spPr>
      </p:pic>
    </p:spTree>
    <p:extLst>
      <p:ext uri="{BB962C8B-B14F-4D97-AF65-F5344CB8AC3E}">
        <p14:creationId xmlns:p14="http://schemas.microsoft.com/office/powerpoint/2010/main" val="20757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3721" y="1600201"/>
            <a:ext cx="2784784" cy="4187361"/>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algn="ctr">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685800">
              <a:lnSpc>
                <a:spcPct val="90000"/>
              </a:lnSpc>
              <a:spcBef>
                <a:spcPct val="0"/>
              </a:spcBef>
              <a:spcAft>
                <a:spcPts val="450"/>
              </a:spcAft>
              <a:defRPr/>
            </a:pPr>
            <a:r>
              <a:rPr lang="en-US" sz="3300" b="1" dirty="0">
                <a:solidFill>
                  <a:schemeClr val="accent6">
                    <a:lumMod val="50000"/>
                  </a:schemeClr>
                </a:solidFill>
                <a:latin typeface="Calibri Light" panose="020F0302020204030204"/>
              </a:rPr>
              <a:t>Service Characteristics cont. </a:t>
            </a:r>
          </a:p>
        </p:txBody>
      </p:sp>
      <p:sp>
        <p:nvSpPr>
          <p:cNvPr id="5" name="Rectangle 4">
            <a:extLst>
              <a:ext uri="{FF2B5EF4-FFF2-40B4-BE49-F238E27FC236}">
                <a16:creationId xmlns:a16="http://schemas.microsoft.com/office/drawing/2014/main" id="{5C665B54-2F1D-9C7E-60CF-F3A721CCA6DC}"/>
              </a:ext>
            </a:extLst>
          </p:cNvPr>
          <p:cNvSpPr/>
          <p:nvPr/>
        </p:nvSpPr>
        <p:spPr>
          <a:xfrm>
            <a:off x="5010014" y="2153639"/>
            <a:ext cx="5175384" cy="25205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pic>
        <p:nvPicPr>
          <p:cNvPr id="20482" name="Picture 2">
            <a:extLst>
              <a:ext uri="{FF2B5EF4-FFF2-40B4-BE49-F238E27FC236}">
                <a16:creationId xmlns:a16="http://schemas.microsoft.com/office/drawing/2014/main" id="{E9F063DC-5C36-6E45-8B60-5B0517E83A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34" t="4856" b="5525"/>
          <a:stretch/>
        </p:blipFill>
        <p:spPr bwMode="auto">
          <a:xfrm>
            <a:off x="5372694" y="2723904"/>
            <a:ext cx="788128" cy="748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2FBABC18-45CE-234F-AB43-98F2A25084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95" t="21736" r="45590" b="18555"/>
          <a:stretch/>
        </p:blipFill>
        <p:spPr bwMode="auto">
          <a:xfrm>
            <a:off x="8963442" y="2724155"/>
            <a:ext cx="777179" cy="79588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E31E8A50-E7B3-824C-B717-7FDB03F507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564" t="5732" r="6957" b="13199"/>
          <a:stretch/>
        </p:blipFill>
        <p:spPr bwMode="auto">
          <a:xfrm>
            <a:off x="5335684" y="3499476"/>
            <a:ext cx="815535" cy="748438"/>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D2F50717-3E8B-D64B-A1F1-3E5EAC2687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574" r="48390" b="-46"/>
          <a:stretch/>
        </p:blipFill>
        <p:spPr bwMode="auto">
          <a:xfrm flipH="1">
            <a:off x="9073534" y="3552166"/>
            <a:ext cx="777179" cy="643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A6063C-455B-B465-2A09-4F7807FF1894}"/>
              </a:ext>
            </a:extLst>
          </p:cNvPr>
          <p:cNvPicPr>
            <a:picLocks noChangeAspect="1"/>
          </p:cNvPicPr>
          <p:nvPr/>
        </p:nvPicPr>
        <p:blipFill rotWithShape="1">
          <a:blip r:embed="rId7"/>
          <a:srcRect l="33302" b="4844"/>
          <a:stretch/>
        </p:blipFill>
        <p:spPr>
          <a:xfrm>
            <a:off x="6188230" y="2723903"/>
            <a:ext cx="2885305" cy="1409498"/>
          </a:xfrm>
          <a:prstGeom prst="rect">
            <a:avLst/>
          </a:prstGeom>
        </p:spPr>
      </p:pic>
    </p:spTree>
    <p:extLst>
      <p:ext uri="{BB962C8B-B14F-4D97-AF65-F5344CB8AC3E}">
        <p14:creationId xmlns:p14="http://schemas.microsoft.com/office/powerpoint/2010/main" val="1170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4"/>
                                        </p:tgtEl>
                                        <p:attrNameLst>
                                          <p:attrName>style.visibility</p:attrName>
                                        </p:attrNameLst>
                                      </p:cBhvr>
                                      <p:to>
                                        <p:strVal val="visible"/>
                                      </p:to>
                                    </p:set>
                                    <p:anim calcmode="lin" valueType="num">
                                      <p:cBhvr additive="base">
                                        <p:cTn id="13" dur="500" fill="hold"/>
                                        <p:tgtEl>
                                          <p:spTgt spid="20484"/>
                                        </p:tgtEl>
                                        <p:attrNameLst>
                                          <p:attrName>ppt_x</p:attrName>
                                        </p:attrNameLst>
                                      </p:cBhvr>
                                      <p:tavLst>
                                        <p:tav tm="0">
                                          <p:val>
                                            <p:strVal val="#ppt_x"/>
                                          </p:val>
                                        </p:tav>
                                        <p:tav tm="100000">
                                          <p:val>
                                            <p:strVal val="#ppt_x"/>
                                          </p:val>
                                        </p:tav>
                                      </p:tavLst>
                                    </p:anim>
                                    <p:anim calcmode="lin" valueType="num">
                                      <p:cBhvr additive="base">
                                        <p:cTn id="14"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ppt_x"/>
                                          </p:val>
                                        </p:tav>
                                        <p:tav tm="100000">
                                          <p:val>
                                            <p:strVal val="#ppt_x"/>
                                          </p:val>
                                        </p:tav>
                                      </p:tavLst>
                                    </p:anim>
                                    <p:anim calcmode="lin" valueType="num">
                                      <p:cBhvr additive="base">
                                        <p:cTn id="20"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8"/>
                                        </p:tgtEl>
                                        <p:attrNameLst>
                                          <p:attrName>style.visibility</p:attrName>
                                        </p:attrNameLst>
                                      </p:cBhvr>
                                      <p:to>
                                        <p:strVal val="visible"/>
                                      </p:to>
                                    </p:set>
                                    <p:anim calcmode="lin" valueType="num">
                                      <p:cBhvr additive="base">
                                        <p:cTn id="25" dur="500" fill="hold"/>
                                        <p:tgtEl>
                                          <p:spTgt spid="20488"/>
                                        </p:tgtEl>
                                        <p:attrNameLst>
                                          <p:attrName>ppt_x</p:attrName>
                                        </p:attrNameLst>
                                      </p:cBhvr>
                                      <p:tavLst>
                                        <p:tav tm="0">
                                          <p:val>
                                            <p:strVal val="#ppt_x"/>
                                          </p:val>
                                        </p:tav>
                                        <p:tav tm="100000">
                                          <p:val>
                                            <p:strVal val="#ppt_x"/>
                                          </p:val>
                                        </p:tav>
                                      </p:tavLst>
                                    </p:anim>
                                    <p:anim calcmode="lin" valueType="num">
                                      <p:cBhvr additive="base">
                                        <p:cTn id="26"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10846</Words>
  <Application>Microsoft Office PowerPoint</Application>
  <PresentationFormat>Widescreen</PresentationFormat>
  <Paragraphs>744</Paragraphs>
  <Slides>67</Slides>
  <Notes>54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67</vt:i4>
      </vt:variant>
    </vt:vector>
  </HeadingPairs>
  <TitlesOfParts>
    <vt:vector size="87" baseType="lpstr">
      <vt:lpstr>Abadi</vt:lpstr>
      <vt:lpstr>Arial</vt:lpstr>
      <vt:lpstr>Arial Black</vt:lpstr>
      <vt:lpstr>Calibri</vt:lpstr>
      <vt:lpstr>Calibri Light</vt:lpstr>
      <vt:lpstr>Constantia</vt:lpstr>
      <vt:lpstr>Constantia,Italic</vt:lpstr>
      <vt:lpstr>Gill Sans</vt:lpstr>
      <vt:lpstr>Gill Sans MT</vt:lpstr>
      <vt:lpstr>Impact</vt:lpstr>
      <vt:lpstr>Karla</vt:lpstr>
      <vt:lpstr>Open Sans</vt:lpstr>
      <vt:lpstr>Plantin</vt:lpstr>
      <vt:lpstr>Rockwell</vt:lpstr>
      <vt:lpstr>Segoe UI Web (Arabic)</vt:lpstr>
      <vt:lpstr>Times</vt:lpstr>
      <vt:lpstr>var(--article-font-family)</vt:lpstr>
      <vt:lpstr>Verdana</vt:lpstr>
      <vt:lpstr>Wingdings</vt:lpstr>
      <vt:lpstr>Office Theme</vt:lpstr>
      <vt:lpstr>PowerPoint Presentation</vt:lpstr>
      <vt:lpstr>PowerPoint Presentation</vt:lpstr>
      <vt:lpstr>PowerPoint Presentation</vt:lpstr>
      <vt:lpstr>PowerPoint Presentation</vt:lpstr>
      <vt:lpstr>Constructing an Integrated Marketing Mix</vt:lpstr>
      <vt:lpstr>Constructing an Integrated Marketing Mix</vt:lpstr>
      <vt:lpstr>PowerPoint Presentation</vt:lpstr>
      <vt:lpstr>PowerPoint Presentation</vt:lpstr>
      <vt:lpstr>PowerPoint Presentation</vt:lpstr>
      <vt:lpstr>PRODUCT AND SERVICE QUALITY</vt:lpstr>
      <vt:lpstr>PowerPoint Presentation</vt:lpstr>
      <vt:lpstr>Types of consumer products</vt:lpstr>
      <vt:lpstr>Product decisions </vt:lpstr>
      <vt:lpstr>Individual Product decisions</vt:lpstr>
      <vt:lpstr>Individual Product decisions</vt:lpstr>
      <vt:lpstr>Product line decisions</vt:lpstr>
      <vt:lpstr>Product line decisions </vt:lpstr>
      <vt:lpstr>PowerPoint Presentation</vt:lpstr>
      <vt:lpstr>Product Mix decisions </vt:lpstr>
      <vt:lpstr>Product Mix decisions </vt:lpstr>
      <vt:lpstr>Product Mix decisions examples</vt:lpstr>
      <vt:lpstr>Activity 3</vt:lpstr>
      <vt:lpstr>PowerPoint Presentation</vt:lpstr>
      <vt:lpstr>PowerPoint Presentation</vt:lpstr>
      <vt:lpstr>PowerPoint Presentation</vt:lpstr>
      <vt:lpstr>PowerPoint Presentation</vt:lpstr>
      <vt:lpstr>2nd P-Price</vt:lpstr>
      <vt:lpstr>PowerPoint Presentation</vt:lpstr>
      <vt:lpstr>MAJOR PRICING STRATEGIES</vt:lpstr>
      <vt:lpstr>PowerPoint Presentation</vt:lpstr>
      <vt:lpstr>Types of Cost-Based Pricing</vt:lpstr>
      <vt:lpstr>Value-Based Pricing</vt:lpstr>
      <vt:lpstr>Market and Competition-Based Pricing</vt:lpstr>
      <vt:lpstr>Activity #2 </vt:lpstr>
      <vt:lpstr>Value-Based Pricing versus Cost-Based Pricing</vt:lpstr>
      <vt:lpstr>Value-Based Pricing versus Cost-Based Pricing</vt:lpstr>
      <vt:lpstr>Product Mix Pricing Strategies</vt:lpstr>
      <vt:lpstr>PowerPoint Presentation</vt:lpstr>
      <vt:lpstr>PowerPoint Presentation</vt:lpstr>
      <vt:lpstr>PowerPoint Presentation</vt:lpstr>
      <vt:lpstr>PowerPoint Presentation</vt:lpstr>
      <vt:lpstr>PowerPoint Presentation</vt:lpstr>
      <vt:lpstr>Economy</vt:lpstr>
      <vt:lpstr>Price Demand elasticity</vt:lpstr>
      <vt:lpstr>New Product Pricing Strategies (1 of 2)</vt:lpstr>
      <vt:lpstr>SKIMMING PRICING</vt:lpstr>
      <vt:lpstr>Activity 2</vt:lpstr>
      <vt:lpstr>PowerPoint Presentation</vt:lpstr>
      <vt:lpstr>Price Adjustment Strategies</vt:lpstr>
      <vt:lpstr>Discount and Allowance Pricing strategy:  Most companies adjust their basic price to reward customers for certain responses, such as paying bills early, volume purchases, and off-season buying.  </vt:lpstr>
      <vt:lpstr>Segmented Pricing,  the company sells a product or service at two or more prices, even though the difference in prices is not based on differences in costs. Segmented pricing takes several forms.  </vt:lpstr>
      <vt:lpstr>Psychological Pricing Considers the psychology of prices and not the economics. </vt:lpstr>
      <vt:lpstr>Promotional Pricing, Temporarily pricing products below the list price to increase short-run sales </vt:lpstr>
      <vt:lpstr>Dynamic Pricing,  Refers to adjusting prices continually to meet the characteristics and needs of individual customers and situation and It is especially prevalent online </vt:lpstr>
      <vt:lpstr>International Pricing,  Companies that market their products internationally must decide what prices to charge in different countries.</vt:lpstr>
      <vt:lpstr>PowerPoint Presentation</vt:lpstr>
      <vt:lpstr>Initiating Price Changes</vt:lpstr>
      <vt:lpstr>Activity 3</vt:lpstr>
      <vt:lpstr>Responding to Competitor Price Changes</vt:lpstr>
      <vt:lpstr>Responding to Competitor Price Changes</vt:lpstr>
      <vt:lpstr>Activity 4</vt:lpstr>
      <vt:lpstr>Starbucks 2008 economic challenges </vt:lpstr>
      <vt:lpstr>International Pricing</vt:lpstr>
      <vt:lpstr>Initiating Price Changes</vt:lpstr>
      <vt:lpstr>Reactions to Price Changes</vt:lpstr>
      <vt:lpstr>Public Policy Issues in Pricing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2025-10-30T13:02:52Z</dcterms:created>
  <dcterms:modified xsi:type="dcterms:W3CDTF">2025-10-30T13:03:14Z</dcterms:modified>
</cp:coreProperties>
</file>