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108.jpg" ContentType="image/jp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123.jpg" ContentType="image/jpg"/>
  <Override PartName="/ppt/media/image124.jpg" ContentType="image/jpg"/>
  <Override PartName="/ppt/media/image125.jpg" ContentType="image/jpg"/>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146851245" r:id="rId2"/>
    <p:sldId id="2146851259" r:id="rId3"/>
    <p:sldId id="2146850044" r:id="rId4"/>
    <p:sldId id="2146850047" r:id="rId5"/>
    <p:sldId id="2146850539" r:id="rId6"/>
    <p:sldId id="2146851252" r:id="rId7"/>
    <p:sldId id="2146850483" r:id="rId8"/>
    <p:sldId id="2146850484" r:id="rId9"/>
    <p:sldId id="2146850485" r:id="rId10"/>
    <p:sldId id="2146850489" r:id="rId11"/>
    <p:sldId id="2146850490" r:id="rId12"/>
    <p:sldId id="2146850498" r:id="rId13"/>
    <p:sldId id="2146850499" r:id="rId14"/>
    <p:sldId id="2146850500" r:id="rId15"/>
    <p:sldId id="2146850501" r:id="rId16"/>
    <p:sldId id="2146850502" r:id="rId17"/>
    <p:sldId id="2146851276" r:id="rId18"/>
    <p:sldId id="2146851275" r:id="rId19"/>
    <p:sldId id="2146850079" r:id="rId20"/>
    <p:sldId id="2146848591" r:id="rId21"/>
    <p:sldId id="2146849913" r:id="rId22"/>
    <p:sldId id="2146851233" r:id="rId23"/>
    <p:sldId id="2146848819" r:id="rId24"/>
    <p:sldId id="2146849914" r:id="rId25"/>
    <p:sldId id="2146849415" r:id="rId26"/>
    <p:sldId id="2146849416" r:id="rId27"/>
    <p:sldId id="2146848329" r:id="rId28"/>
    <p:sldId id="2146850538" r:id="rId29"/>
    <p:sldId id="2146848331" r:id="rId30"/>
    <p:sldId id="2146848334" r:id="rId31"/>
    <p:sldId id="2146848332" r:id="rId32"/>
    <p:sldId id="2146848333" r:id="rId33"/>
    <p:sldId id="2146849398" r:id="rId34"/>
    <p:sldId id="2146848849" r:id="rId35"/>
    <p:sldId id="2146849976" r:id="rId36"/>
    <p:sldId id="2146848330" r:id="rId37"/>
    <p:sldId id="2146850103" r:id="rId38"/>
    <p:sldId id="2146849966" r:id="rId39"/>
    <p:sldId id="2146848671" r:id="rId40"/>
    <p:sldId id="2146848905" r:id="rId41"/>
    <p:sldId id="2146848906" r:id="rId42"/>
    <p:sldId id="2146849666" r:id="rId43"/>
    <p:sldId id="2146848674" r:id="rId44"/>
    <p:sldId id="2146848907" r:id="rId45"/>
    <p:sldId id="711" r:id="rId46"/>
    <p:sldId id="394" r:id="rId47"/>
    <p:sldId id="2146849292" r:id="rId48"/>
    <p:sldId id="2146848679" r:id="rId49"/>
    <p:sldId id="2146850104" r:id="rId50"/>
    <p:sldId id="2146849974" r:id="rId51"/>
    <p:sldId id="2146848680" r:id="rId52"/>
    <p:sldId id="2146850105" r:id="rId53"/>
    <p:sldId id="2146850081" r:id="rId54"/>
    <p:sldId id="214685124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BF17F5-942B-46BD-B75E-2DB08BB81F03}"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914BED4B-892F-4F76-A00B-3A022B7D121E}">
      <dgm:prSet>
        <dgm:style>
          <a:lnRef idx="2">
            <a:schemeClr val="dk1"/>
          </a:lnRef>
          <a:fillRef idx="1">
            <a:schemeClr val="lt1"/>
          </a:fillRef>
          <a:effectRef idx="0">
            <a:schemeClr val="dk1"/>
          </a:effectRef>
          <a:fontRef idx="minor">
            <a:schemeClr val="dk1"/>
          </a:fontRef>
        </dgm:style>
      </dgm:prSet>
      <dgm:spPr/>
      <dgm:t>
        <a:bodyPr/>
        <a:lstStyle/>
        <a:p>
          <a:r>
            <a:rPr lang="en-US" dirty="0">
              <a:solidFill>
                <a:schemeClr val="accent1"/>
              </a:solidFill>
              <a:latin typeface="Abadi" panose="020B0604020104020204" pitchFamily="34" charset="0"/>
            </a:rPr>
            <a:t>Michael Porter has proposed </a:t>
          </a:r>
          <a:r>
            <a:rPr lang="en-US" dirty="0">
              <a:solidFill>
                <a:srgbClr val="C00000"/>
              </a:solidFill>
              <a:latin typeface="Abadi" panose="020B0604020104020204" pitchFamily="34" charset="0"/>
            </a:rPr>
            <a:t>three</a:t>
          </a:r>
          <a:r>
            <a:rPr lang="en-US" dirty="0">
              <a:solidFill>
                <a:schemeClr val="accent1"/>
              </a:solidFill>
              <a:latin typeface="Abadi" panose="020B0604020104020204" pitchFamily="34" charset="0"/>
            </a:rPr>
            <a:t> generic /competitive strategies that provide a good starting point for strategic thinking:</a:t>
          </a:r>
        </a:p>
      </dgm:t>
    </dgm:pt>
    <dgm:pt modelId="{4F6BE1EC-1C69-435D-9B3C-737A181A04E3}" type="parTrans" cxnId="{9F74A2A3-E2C4-4009-AD2A-52C829352B74}">
      <dgm:prSet/>
      <dgm:spPr/>
      <dgm:t>
        <a:bodyPr/>
        <a:lstStyle/>
        <a:p>
          <a:endParaRPr lang="en-US"/>
        </a:p>
      </dgm:t>
    </dgm:pt>
    <dgm:pt modelId="{918E4A10-E308-4783-8A95-40DA0D477A59}" type="sibTrans" cxnId="{9F74A2A3-E2C4-4009-AD2A-52C829352B74}">
      <dgm:prSet/>
      <dgm:spPr/>
      <dgm:t>
        <a:bodyPr/>
        <a:lstStyle/>
        <a:p>
          <a:endParaRPr lang="en-US"/>
        </a:p>
      </dgm:t>
    </dgm:pt>
    <dgm:pt modelId="{145DD10F-216F-43B5-B61A-7ED43E2B5834}">
      <dgm:prSet>
        <dgm:style>
          <a:lnRef idx="3">
            <a:schemeClr val="lt1"/>
          </a:lnRef>
          <a:fillRef idx="1">
            <a:schemeClr val="accent1"/>
          </a:fillRef>
          <a:effectRef idx="1">
            <a:schemeClr val="accent1"/>
          </a:effectRef>
          <a:fontRef idx="minor">
            <a:schemeClr val="lt1"/>
          </a:fontRef>
        </dgm:style>
      </dgm:prSet>
      <dgm:spPr/>
      <dgm:t>
        <a:bodyPr/>
        <a:lstStyle/>
        <a:p>
          <a:pPr>
            <a:buFont typeface="+mj-lt"/>
            <a:buAutoNum type="arabicPeriod"/>
          </a:pPr>
          <a:r>
            <a:rPr lang="en-US" b="1" dirty="0">
              <a:solidFill>
                <a:schemeClr val="bg1"/>
              </a:solidFill>
              <a:latin typeface="Abadi" panose="020B0604020104020204" pitchFamily="34" charset="0"/>
            </a:rPr>
            <a:t>Cost leadership</a:t>
          </a:r>
          <a:endParaRPr lang="en-US" dirty="0">
            <a:solidFill>
              <a:schemeClr val="bg1"/>
            </a:solidFill>
            <a:latin typeface="Abadi" panose="020B0604020104020204" pitchFamily="34" charset="0"/>
          </a:endParaRPr>
        </a:p>
      </dgm:t>
    </dgm:pt>
    <dgm:pt modelId="{32B7CD6E-9972-46CD-882E-0358EBB94BD4}" type="parTrans" cxnId="{97749231-0C10-4565-942D-706EDB73FF5E}">
      <dgm:prSet/>
      <dgm:spPr/>
      <dgm:t>
        <a:bodyPr/>
        <a:lstStyle/>
        <a:p>
          <a:endParaRPr lang="en-US"/>
        </a:p>
      </dgm:t>
    </dgm:pt>
    <dgm:pt modelId="{B0585BB6-129D-46B0-96B6-76ADB740D6C1}" type="sibTrans" cxnId="{97749231-0C10-4565-942D-706EDB73FF5E}">
      <dgm:prSet/>
      <dgm:spPr/>
      <dgm:t>
        <a:bodyPr/>
        <a:lstStyle/>
        <a:p>
          <a:endParaRPr lang="en-US"/>
        </a:p>
      </dgm:t>
    </dgm:pt>
    <dgm:pt modelId="{433A6F4E-444D-2142-9CBE-5AF784FBFACD}">
      <dgm:prSet>
        <dgm:style>
          <a:lnRef idx="3">
            <a:schemeClr val="lt1"/>
          </a:lnRef>
          <a:fillRef idx="1">
            <a:schemeClr val="accent1"/>
          </a:fillRef>
          <a:effectRef idx="1">
            <a:schemeClr val="accent1"/>
          </a:effectRef>
          <a:fontRef idx="minor">
            <a:schemeClr val="lt1"/>
          </a:fontRef>
        </dgm:style>
      </dgm:prSet>
      <dgm:spPr/>
      <dgm:t>
        <a:bodyPr/>
        <a:lstStyle/>
        <a:p>
          <a:pPr>
            <a:buFont typeface="+mj-lt"/>
            <a:buAutoNum type="arabicPeriod"/>
          </a:pPr>
          <a:r>
            <a:rPr lang="en-US" b="1" dirty="0">
              <a:solidFill>
                <a:schemeClr val="bg1"/>
              </a:solidFill>
              <a:latin typeface="Abadi" panose="020B0604020104020204" pitchFamily="34" charset="0"/>
            </a:rPr>
            <a:t>Differentiation	</a:t>
          </a:r>
          <a:endParaRPr lang="en-US" dirty="0">
            <a:solidFill>
              <a:schemeClr val="bg1"/>
            </a:solidFill>
            <a:latin typeface="Abadi" panose="020B0604020104020204" pitchFamily="34" charset="0"/>
          </a:endParaRPr>
        </a:p>
      </dgm:t>
    </dgm:pt>
    <dgm:pt modelId="{ECED0B9F-19BB-7446-84A8-4773205B08B1}" type="parTrans" cxnId="{530DAE04-AB23-BD4A-B9C2-5D0405DBD9A3}">
      <dgm:prSet/>
      <dgm:spPr/>
      <dgm:t>
        <a:bodyPr/>
        <a:lstStyle/>
        <a:p>
          <a:endParaRPr lang="en-US"/>
        </a:p>
      </dgm:t>
    </dgm:pt>
    <dgm:pt modelId="{7A0BF4AF-2861-DD4F-8A20-F12D0BBD230D}" type="sibTrans" cxnId="{530DAE04-AB23-BD4A-B9C2-5D0405DBD9A3}">
      <dgm:prSet/>
      <dgm:spPr/>
      <dgm:t>
        <a:bodyPr/>
        <a:lstStyle/>
        <a:p>
          <a:endParaRPr lang="en-US"/>
        </a:p>
      </dgm:t>
    </dgm:pt>
    <dgm:pt modelId="{9DCF07C8-31CE-4849-95E7-E8D019708F3D}">
      <dgm:prSet>
        <dgm:style>
          <a:lnRef idx="3">
            <a:schemeClr val="lt1"/>
          </a:lnRef>
          <a:fillRef idx="1">
            <a:schemeClr val="accent1"/>
          </a:fillRef>
          <a:effectRef idx="1">
            <a:schemeClr val="accent1"/>
          </a:effectRef>
          <a:fontRef idx="minor">
            <a:schemeClr val="lt1"/>
          </a:fontRef>
        </dgm:style>
      </dgm:prSet>
      <dgm:spPr/>
      <dgm:t>
        <a:bodyPr/>
        <a:lstStyle/>
        <a:p>
          <a:pPr>
            <a:buFont typeface="+mj-lt"/>
            <a:buAutoNum type="arabicPeriod"/>
          </a:pPr>
          <a:r>
            <a:rPr lang="en-US" b="1" dirty="0">
              <a:solidFill>
                <a:schemeClr val="bg1"/>
              </a:solidFill>
              <a:latin typeface="Abadi" panose="020B0604020104020204" pitchFamily="34" charset="0"/>
            </a:rPr>
            <a:t>Focus.</a:t>
          </a:r>
          <a:endParaRPr lang="en-US" dirty="0">
            <a:solidFill>
              <a:schemeClr val="bg1"/>
            </a:solidFill>
            <a:latin typeface="Abadi" panose="020B0604020104020204" pitchFamily="34" charset="0"/>
          </a:endParaRPr>
        </a:p>
      </dgm:t>
    </dgm:pt>
    <dgm:pt modelId="{F201D185-99CF-6545-A583-3E0ADF7A2372}" type="parTrans" cxnId="{3648625E-6EAC-4B44-9C7F-4F49A01F9AC2}">
      <dgm:prSet/>
      <dgm:spPr/>
      <dgm:t>
        <a:bodyPr/>
        <a:lstStyle/>
        <a:p>
          <a:endParaRPr lang="en-US"/>
        </a:p>
      </dgm:t>
    </dgm:pt>
    <dgm:pt modelId="{BAAC5ECF-8C43-6F41-9610-247B8BE7BF38}" type="sibTrans" cxnId="{3648625E-6EAC-4B44-9C7F-4F49A01F9AC2}">
      <dgm:prSet/>
      <dgm:spPr/>
      <dgm:t>
        <a:bodyPr/>
        <a:lstStyle/>
        <a:p>
          <a:endParaRPr lang="en-US"/>
        </a:p>
      </dgm:t>
    </dgm:pt>
    <dgm:pt modelId="{FE6EA0D3-46B4-EB46-9A96-B949C7F63CEE}" type="pres">
      <dgm:prSet presAssocID="{9BBF17F5-942B-46BD-B75E-2DB08BB81F03}" presName="linear" presStyleCnt="0">
        <dgm:presLayoutVars>
          <dgm:animLvl val="lvl"/>
          <dgm:resizeHandles val="exact"/>
        </dgm:presLayoutVars>
      </dgm:prSet>
      <dgm:spPr/>
    </dgm:pt>
    <dgm:pt modelId="{F78F41E9-AEC6-394F-80D3-A7CC1B9AF382}" type="pres">
      <dgm:prSet presAssocID="{914BED4B-892F-4F76-A00B-3A022B7D121E}" presName="parentText" presStyleLbl="node1" presStyleIdx="0" presStyleCnt="1" custLinFactNeighborX="-4426" custLinFactNeighborY="1534">
        <dgm:presLayoutVars>
          <dgm:chMax val="0"/>
          <dgm:bulletEnabled val="1"/>
        </dgm:presLayoutVars>
      </dgm:prSet>
      <dgm:spPr/>
    </dgm:pt>
    <dgm:pt modelId="{2AB9CC23-C3DC-DA40-AA6F-5019678852D1}" type="pres">
      <dgm:prSet presAssocID="{914BED4B-892F-4F76-A00B-3A022B7D121E}" presName="childText" presStyleLbl="revTx" presStyleIdx="0" presStyleCnt="1" custLinFactNeighborX="5169" custLinFactNeighborY="3725">
        <dgm:presLayoutVars>
          <dgm:bulletEnabled val="1"/>
        </dgm:presLayoutVars>
      </dgm:prSet>
      <dgm:spPr/>
    </dgm:pt>
  </dgm:ptLst>
  <dgm:cxnLst>
    <dgm:cxn modelId="{530DAE04-AB23-BD4A-B9C2-5D0405DBD9A3}" srcId="{914BED4B-892F-4F76-A00B-3A022B7D121E}" destId="{433A6F4E-444D-2142-9CBE-5AF784FBFACD}" srcOrd="1" destOrd="0" parTransId="{ECED0B9F-19BB-7446-84A8-4773205B08B1}" sibTransId="{7A0BF4AF-2861-DD4F-8A20-F12D0BBD230D}"/>
    <dgm:cxn modelId="{3DA8641A-33F9-6D4F-AA6D-312F53CB5AB6}" type="presOf" srcId="{145DD10F-216F-43B5-B61A-7ED43E2B5834}" destId="{2AB9CC23-C3DC-DA40-AA6F-5019678852D1}" srcOrd="0" destOrd="0" presId="urn:microsoft.com/office/officeart/2005/8/layout/vList2"/>
    <dgm:cxn modelId="{97749231-0C10-4565-942D-706EDB73FF5E}" srcId="{914BED4B-892F-4F76-A00B-3A022B7D121E}" destId="{145DD10F-216F-43B5-B61A-7ED43E2B5834}" srcOrd="0" destOrd="0" parTransId="{32B7CD6E-9972-46CD-882E-0358EBB94BD4}" sibTransId="{B0585BB6-129D-46B0-96B6-76ADB740D6C1}"/>
    <dgm:cxn modelId="{0758B03B-EF60-CF44-A6B2-9FA86D57DF47}" type="presOf" srcId="{433A6F4E-444D-2142-9CBE-5AF784FBFACD}" destId="{2AB9CC23-C3DC-DA40-AA6F-5019678852D1}" srcOrd="0" destOrd="1" presId="urn:microsoft.com/office/officeart/2005/8/layout/vList2"/>
    <dgm:cxn modelId="{3648625E-6EAC-4B44-9C7F-4F49A01F9AC2}" srcId="{914BED4B-892F-4F76-A00B-3A022B7D121E}" destId="{9DCF07C8-31CE-4849-95E7-E8D019708F3D}" srcOrd="2" destOrd="0" parTransId="{F201D185-99CF-6545-A583-3E0ADF7A2372}" sibTransId="{BAAC5ECF-8C43-6F41-9610-247B8BE7BF38}"/>
    <dgm:cxn modelId="{9F74A2A3-E2C4-4009-AD2A-52C829352B74}" srcId="{9BBF17F5-942B-46BD-B75E-2DB08BB81F03}" destId="{914BED4B-892F-4F76-A00B-3A022B7D121E}" srcOrd="0" destOrd="0" parTransId="{4F6BE1EC-1C69-435D-9B3C-737A181A04E3}" sibTransId="{918E4A10-E308-4783-8A95-40DA0D477A59}"/>
    <dgm:cxn modelId="{596EE4CB-9477-6C4A-861A-671D012509DB}" type="presOf" srcId="{9BBF17F5-942B-46BD-B75E-2DB08BB81F03}" destId="{FE6EA0D3-46B4-EB46-9A96-B949C7F63CEE}" srcOrd="0" destOrd="0" presId="urn:microsoft.com/office/officeart/2005/8/layout/vList2"/>
    <dgm:cxn modelId="{EBE5E1CC-C4A4-E141-8AD3-72555B54A08E}" type="presOf" srcId="{9DCF07C8-31CE-4849-95E7-E8D019708F3D}" destId="{2AB9CC23-C3DC-DA40-AA6F-5019678852D1}" srcOrd="0" destOrd="2" presId="urn:microsoft.com/office/officeart/2005/8/layout/vList2"/>
    <dgm:cxn modelId="{F0BE46FE-70E3-2944-A8E6-631287BA8391}" type="presOf" srcId="{914BED4B-892F-4F76-A00B-3A022B7D121E}" destId="{F78F41E9-AEC6-394F-80D3-A7CC1B9AF382}" srcOrd="0" destOrd="0" presId="urn:microsoft.com/office/officeart/2005/8/layout/vList2"/>
    <dgm:cxn modelId="{9BDE5E3D-4C0D-694F-9595-68EAEC096DE2}" type="presParOf" srcId="{FE6EA0D3-46B4-EB46-9A96-B949C7F63CEE}" destId="{F78F41E9-AEC6-394F-80D3-A7CC1B9AF382}" srcOrd="0" destOrd="0" presId="urn:microsoft.com/office/officeart/2005/8/layout/vList2"/>
    <dgm:cxn modelId="{EE6CC2F5-82FC-254E-976A-0A0D4191158A}" type="presParOf" srcId="{FE6EA0D3-46B4-EB46-9A96-B949C7F63CEE}" destId="{2AB9CC23-C3DC-DA40-AA6F-5019678852D1}"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F41E9-AEC6-394F-80D3-A7CC1B9AF382}">
      <dsp:nvSpPr>
        <dsp:cNvPr id="0" name=""/>
        <dsp:cNvSpPr/>
      </dsp:nvSpPr>
      <dsp:spPr>
        <a:xfrm>
          <a:off x="0" y="91820"/>
          <a:ext cx="4840340" cy="2375100"/>
        </a:xfrm>
        <a:prstGeom prst="round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solidFill>
                <a:schemeClr val="accent1"/>
              </a:solidFill>
              <a:latin typeface="Abadi" panose="020B0604020104020204" pitchFamily="34" charset="0"/>
            </a:rPr>
            <a:t>Michael Porter has proposed </a:t>
          </a:r>
          <a:r>
            <a:rPr lang="en-US" sz="2900" kern="1200" dirty="0">
              <a:solidFill>
                <a:srgbClr val="C00000"/>
              </a:solidFill>
              <a:latin typeface="Abadi" panose="020B0604020104020204" pitchFamily="34" charset="0"/>
            </a:rPr>
            <a:t>three</a:t>
          </a:r>
          <a:r>
            <a:rPr lang="en-US" sz="2900" kern="1200" dirty="0">
              <a:solidFill>
                <a:schemeClr val="accent1"/>
              </a:solidFill>
              <a:latin typeface="Abadi" panose="020B0604020104020204" pitchFamily="34" charset="0"/>
            </a:rPr>
            <a:t> generic /competitive strategies that provide a good starting point for strategic thinking:</a:t>
          </a:r>
        </a:p>
      </dsp:txBody>
      <dsp:txXfrm>
        <a:off x="115943" y="207763"/>
        <a:ext cx="4608454" cy="2143214"/>
      </dsp:txXfrm>
    </dsp:sp>
    <dsp:sp modelId="{2AB9CC23-C3DC-DA40-AA6F-5019678852D1}">
      <dsp:nvSpPr>
        <dsp:cNvPr id="0" name=""/>
        <dsp:cNvSpPr/>
      </dsp:nvSpPr>
      <dsp:spPr>
        <a:xfrm>
          <a:off x="0" y="2524670"/>
          <a:ext cx="4840340" cy="1110554"/>
        </a:xfrm>
        <a:prstGeom prst="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153681" tIns="36830" rIns="206248" bIns="36830" numCol="1" spcCol="1270" anchor="t" anchorCtr="0">
          <a:noAutofit/>
        </a:bodyPr>
        <a:lstStyle/>
        <a:p>
          <a:pPr marL="228600" lvl="1" indent="-228600" algn="l" defTabSz="1022350">
            <a:lnSpc>
              <a:spcPct val="90000"/>
            </a:lnSpc>
            <a:spcBef>
              <a:spcPct val="0"/>
            </a:spcBef>
            <a:spcAft>
              <a:spcPct val="20000"/>
            </a:spcAft>
            <a:buFont typeface="+mj-lt"/>
            <a:buAutoNum type="arabicPeriod"/>
          </a:pPr>
          <a:r>
            <a:rPr lang="en-US" sz="2300" b="1" kern="1200" dirty="0">
              <a:solidFill>
                <a:schemeClr val="bg1"/>
              </a:solidFill>
              <a:latin typeface="Abadi" panose="020B0604020104020204" pitchFamily="34" charset="0"/>
            </a:rPr>
            <a:t>Cost leadership</a:t>
          </a:r>
          <a:endParaRPr lang="en-US" sz="2300" kern="1200" dirty="0">
            <a:solidFill>
              <a:schemeClr val="bg1"/>
            </a:solidFill>
            <a:latin typeface="Abadi" panose="020B0604020104020204" pitchFamily="34" charset="0"/>
          </a:endParaRPr>
        </a:p>
        <a:p>
          <a:pPr marL="228600" lvl="1" indent="-228600" algn="l" defTabSz="1022350">
            <a:lnSpc>
              <a:spcPct val="90000"/>
            </a:lnSpc>
            <a:spcBef>
              <a:spcPct val="0"/>
            </a:spcBef>
            <a:spcAft>
              <a:spcPct val="20000"/>
            </a:spcAft>
            <a:buFont typeface="+mj-lt"/>
            <a:buAutoNum type="arabicPeriod"/>
          </a:pPr>
          <a:r>
            <a:rPr lang="en-US" sz="2300" b="1" kern="1200" dirty="0">
              <a:solidFill>
                <a:schemeClr val="bg1"/>
              </a:solidFill>
              <a:latin typeface="Abadi" panose="020B0604020104020204" pitchFamily="34" charset="0"/>
            </a:rPr>
            <a:t>Differentiation	</a:t>
          </a:r>
          <a:endParaRPr lang="en-US" sz="2300" kern="1200" dirty="0">
            <a:solidFill>
              <a:schemeClr val="bg1"/>
            </a:solidFill>
            <a:latin typeface="Abadi" panose="020B0604020104020204" pitchFamily="34" charset="0"/>
          </a:endParaRPr>
        </a:p>
        <a:p>
          <a:pPr marL="228600" lvl="1" indent="-228600" algn="l" defTabSz="1022350">
            <a:lnSpc>
              <a:spcPct val="90000"/>
            </a:lnSpc>
            <a:spcBef>
              <a:spcPct val="0"/>
            </a:spcBef>
            <a:spcAft>
              <a:spcPct val="20000"/>
            </a:spcAft>
            <a:buFont typeface="+mj-lt"/>
            <a:buAutoNum type="arabicPeriod"/>
          </a:pPr>
          <a:r>
            <a:rPr lang="en-US" sz="2300" b="1" kern="1200" dirty="0">
              <a:solidFill>
                <a:schemeClr val="bg1"/>
              </a:solidFill>
              <a:latin typeface="Abadi" panose="020B0604020104020204" pitchFamily="34" charset="0"/>
            </a:rPr>
            <a:t>Focus.</a:t>
          </a:r>
          <a:endParaRPr lang="en-US" sz="2300" kern="1200" dirty="0">
            <a:solidFill>
              <a:schemeClr val="bg1"/>
            </a:solidFill>
            <a:latin typeface="Abadi" panose="020B0604020104020204" pitchFamily="34" charset="0"/>
          </a:endParaRPr>
        </a:p>
      </dsp:txBody>
      <dsp:txXfrm>
        <a:off x="0" y="2524670"/>
        <a:ext cx="4840340" cy="11105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B109B5-4C38-4C44-9CA6-253218518F31}"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57E40E-C670-4B2D-99D9-AB103C88E66B}" type="slidenum">
              <a:rPr lang="en-US" smtClean="0"/>
              <a:t>‹#›</a:t>
            </a:fld>
            <a:endParaRPr lang="en-US"/>
          </a:p>
        </p:txBody>
      </p:sp>
    </p:spTree>
    <p:extLst>
      <p:ext uri="{BB962C8B-B14F-4D97-AF65-F5344CB8AC3E}">
        <p14:creationId xmlns:p14="http://schemas.microsoft.com/office/powerpoint/2010/main" val="487666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FB767F17-038D-0F29-9560-383589E73DB5}"/>
            </a:ext>
          </a:extLst>
        </p:cNvPr>
        <p:cNvGrpSpPr/>
        <p:nvPr/>
      </p:nvGrpSpPr>
      <p:grpSpPr>
        <a:xfrm>
          <a:off x="0" y="0"/>
          <a:ext cx="0" cy="0"/>
          <a:chOff x="0" y="0"/>
          <a:chExt cx="0" cy="0"/>
        </a:xfrm>
      </p:grpSpPr>
      <p:sp>
        <p:nvSpPr>
          <p:cNvPr id="93" name="Google Shape;93;p1:notes">
            <a:extLst>
              <a:ext uri="{FF2B5EF4-FFF2-40B4-BE49-F238E27FC236}">
                <a16:creationId xmlns:a16="http://schemas.microsoft.com/office/drawing/2014/main" id="{731A9B62-4C7B-5F33-D64A-C2C79F1AB02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a:extLst>
              <a:ext uri="{FF2B5EF4-FFF2-40B4-BE49-F238E27FC236}">
                <a16:creationId xmlns:a16="http://schemas.microsoft.com/office/drawing/2014/main" id="{436DD7E5-88B9-2203-D118-3DB011A9C00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defTabSz="914400" rtl="0" eaLnBrk="1" latinLnBrk="0" hangingPunct="1">
              <a:spcBef>
                <a:spcPts val="0"/>
              </a:spcBef>
              <a:spcAft>
                <a:spcPts val="0"/>
              </a:spcAft>
              <a:buNone/>
            </a:pPr>
            <a:endParaRPr dirty="0"/>
          </a:p>
        </p:txBody>
      </p:sp>
      <p:sp>
        <p:nvSpPr>
          <p:cNvPr id="95" name="Google Shape;95;p1:notes">
            <a:extLst>
              <a:ext uri="{FF2B5EF4-FFF2-40B4-BE49-F238E27FC236}">
                <a16:creationId xmlns:a16="http://schemas.microsoft.com/office/drawing/2014/main" id="{558B90AB-DAEB-13A3-066A-EB2BAFD0915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959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r>
              <a:rPr lang="ar-SA" b="0" i="0" u="none" strike="noStrike" dirty="0">
                <a:solidFill>
                  <a:srgbClr val="000000"/>
                </a:solidFill>
                <a:effectLst/>
                <a:latin typeface="Segoe UI Web (Arabic)"/>
              </a:rPr>
              <a:t>اقترح مايكل </a:t>
            </a:r>
            <a:r>
              <a:rPr lang="ar-SA" b="0" i="0" u="none" strike="noStrike" dirty="0" err="1">
                <a:solidFill>
                  <a:srgbClr val="000000"/>
                </a:solidFill>
                <a:effectLst/>
                <a:latin typeface="Segoe UI Web (Arabic)"/>
              </a:rPr>
              <a:t>بورتر</a:t>
            </a:r>
            <a:r>
              <a:rPr lang="ar-SA" b="0" i="0" u="none" strike="noStrike" dirty="0">
                <a:solidFill>
                  <a:srgbClr val="000000"/>
                </a:solidFill>
                <a:effectLst/>
                <a:latin typeface="Segoe UI Web (Arabic)"/>
              </a:rPr>
              <a:t> ثلاث استراتيجيات عامة توفر نقطة انطلاق جيدة للتفكير الاستراتيجي: قيادة التكلفة الإجمالية ، والتمايز ، والتركيز. مع قيادة التكلفة الإجمالية ، تعمل الشركات على تحقيق أقل تكاليف الإنتاج والتوزيع حتى تتمكن من خفض سعر المنافسين والفوز بحصة في السوق. مع التمايز ، تركز الأعمال على تحقيق أداء متفوق في مجال مهم لمصلحة العملاء يقدره جزء كبير من السوق. مع التركيز ، يركز العمل على واحد أو أكثر من قطاعات السوق الضيقة ، ويتعرف عليها عن كثب ، ويسعى إما إلى قيادة التكلفة أو التمايز داخل القطاع المستهدف. وفقا </a:t>
            </a:r>
            <a:r>
              <a:rPr lang="ar-SA" b="0" i="0" u="none" strike="noStrike" dirty="0" err="1">
                <a:solidFill>
                  <a:srgbClr val="000000"/>
                </a:solidFill>
                <a:effectLst/>
                <a:latin typeface="Segoe UI Web (Arabic)"/>
              </a:rPr>
              <a:t>لبورتر</a:t>
            </a:r>
            <a:r>
              <a:rPr lang="ar-SA" b="0" i="0" u="none" strike="noStrike" dirty="0">
                <a:solidFill>
                  <a:srgbClr val="000000"/>
                </a:solidFill>
                <a:effectLst/>
                <a:latin typeface="Segoe UI Web (Arabic)"/>
              </a:rPr>
              <a:t> ، فإن الشركات المتنافسة التي توجه نفس الاستراتيجية إلى نفس السوق المستهدفة تشكل مجموعة استراتيجية. الشركة التي تنفذ الاستراتيجية بشكل أفضل ستحقق أكبر قدر من الأرباح</a:t>
            </a:r>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09360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Competitive advantage</a:t>
            </a:r>
            <a:r>
              <a:rPr lang="en-US" altLang="en-US" dirty="0">
                <a:solidFill>
                  <a:srgbClr val="008000"/>
                </a:solidFill>
                <a:latin typeface="Arial" panose="020B0604020202020204" pitchFamily="34" charset="0"/>
              </a:rPr>
              <a:t> refers to an advantage over competitors gained by offering greater customer value, either by having lower prices or providing more benefits that justify higher prices.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To find points of differentiation, marketers must think through the customer’s entire experience with the company’s product or service. Through </a:t>
            </a:r>
            <a:r>
              <a:rPr lang="en-US" altLang="en-US" b="1" dirty="0">
                <a:solidFill>
                  <a:srgbClr val="008000"/>
                </a:solidFill>
                <a:latin typeface="Arial" panose="020B0604020202020204" pitchFamily="34" charset="0"/>
              </a:rPr>
              <a:t>product differentiation</a:t>
            </a:r>
            <a:r>
              <a:rPr lang="en-US" altLang="en-US" dirty="0">
                <a:solidFill>
                  <a:srgbClr val="008000"/>
                </a:solidFill>
                <a:latin typeface="Arial" panose="020B0604020202020204" pitchFamily="34" charset="0"/>
              </a:rPr>
              <a:t>, brands can be differentiated on features, performance, or style and design. Some companies gain </a:t>
            </a:r>
            <a:r>
              <a:rPr lang="en-US" altLang="en-US" b="1" dirty="0">
                <a:solidFill>
                  <a:srgbClr val="008000"/>
                </a:solidFill>
                <a:latin typeface="Arial" panose="020B0604020202020204" pitchFamily="34" charset="0"/>
              </a:rPr>
              <a:t>services differentiation </a:t>
            </a:r>
            <a:r>
              <a:rPr lang="en-US" altLang="en-US" dirty="0">
                <a:solidFill>
                  <a:srgbClr val="008000"/>
                </a:solidFill>
                <a:latin typeface="Arial" panose="020B0604020202020204" pitchFamily="34" charset="0"/>
              </a:rPr>
              <a:t>through speedy, convenient</a:t>
            </a:r>
            <a:r>
              <a:rPr lang="en-US" altLang="en-US" baseline="0" dirty="0">
                <a:solidFill>
                  <a:srgbClr val="008000"/>
                </a:solidFill>
                <a:latin typeface="Arial" panose="020B0604020202020204" pitchFamily="34" charset="0"/>
              </a:rPr>
              <a:t> service</a:t>
            </a:r>
            <a:r>
              <a:rPr lang="en-US" altLang="en-US" dirty="0">
                <a:solidFill>
                  <a:srgbClr val="008000"/>
                </a:solidFill>
                <a:latin typeface="Arial" panose="020B0604020202020204" pitchFamily="34" charset="0"/>
              </a:rPr>
              <a: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Firms that practice </a:t>
            </a:r>
            <a:r>
              <a:rPr lang="en-US" altLang="en-US" b="1" dirty="0">
                <a:solidFill>
                  <a:srgbClr val="008000"/>
                </a:solidFill>
                <a:latin typeface="Arial" panose="020B0604020202020204" pitchFamily="34" charset="0"/>
              </a:rPr>
              <a:t>channel differentiation </a:t>
            </a:r>
            <a:r>
              <a:rPr lang="en-US" altLang="en-US" dirty="0">
                <a:solidFill>
                  <a:srgbClr val="008000"/>
                </a:solidFill>
                <a:latin typeface="Arial" panose="020B0604020202020204" pitchFamily="34" charset="0"/>
              </a:rPr>
              <a:t>gain competitive advantage through the way they design their channel’s coverage, expertise, and performance. Companies can also gain a strong competitive advantage through </a:t>
            </a:r>
            <a:r>
              <a:rPr lang="en-US" altLang="en-US" b="1" dirty="0">
                <a:solidFill>
                  <a:srgbClr val="008000"/>
                </a:solidFill>
                <a:latin typeface="Arial" panose="020B0604020202020204" pitchFamily="34" charset="0"/>
              </a:rPr>
              <a:t>people differentiation </a:t>
            </a:r>
            <a:r>
              <a:rPr lang="en-US" altLang="en-US" dirty="0">
                <a:solidFill>
                  <a:srgbClr val="008000"/>
                </a:solidFill>
                <a:latin typeface="Arial" panose="020B0604020202020204" pitchFamily="34" charset="0"/>
              </a:rPr>
              <a:t>that is, hiring and training better people than their competitors.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Even when competing offers look the same, buyers may perceive a difference based on company or brand </a:t>
            </a:r>
            <a:r>
              <a:rPr lang="en-US" altLang="en-US" b="1" dirty="0">
                <a:solidFill>
                  <a:srgbClr val="008000"/>
                </a:solidFill>
                <a:latin typeface="Arial" panose="020B0604020202020204" pitchFamily="34" charset="0"/>
              </a:rPr>
              <a:t>image differentiation</a:t>
            </a:r>
            <a:r>
              <a:rPr lang="en-US" altLang="en-US" dirty="0">
                <a:solidFill>
                  <a:srgbClr val="008000"/>
                </a:solidFill>
                <a:latin typeface="Arial" panose="020B0604020202020204" pitchFamily="34" charset="0"/>
              </a:rPr>
              <a:t>. A company or brand image should convey a product</a:t>
            </a:r>
            <a:r>
              <a:rPr lang="ja-JP" altLang="en-US" dirty="0">
                <a:solidFill>
                  <a:srgbClr val="008000"/>
                </a:solidFill>
                <a:latin typeface="Arial" panose="020B0604020202020204" pitchFamily="34" charset="0"/>
              </a:rPr>
              <a:t>’</a:t>
            </a:r>
            <a:r>
              <a:rPr lang="en-US" altLang="ja-JP" dirty="0">
                <a:solidFill>
                  <a:srgbClr val="008000"/>
                </a:solidFill>
                <a:latin typeface="Arial" panose="020B0604020202020204" pitchFamily="34" charset="0"/>
              </a:rPr>
              <a:t>s distinctive benefits and positioning.</a:t>
            </a:r>
            <a:endParaRPr lang="en-US" altLang="en-US" dirty="0">
              <a:solidFill>
                <a:srgbClr val="008000"/>
              </a:solidFill>
              <a:latin typeface="Arial" panose="020B0604020202020204" pitchFamily="34" charset="0"/>
            </a:endParaRPr>
          </a:p>
          <a:p>
            <a:r>
              <a:rPr lang="en-US" altLang="en-US" sz="1200" dirty="0"/>
              <a:t>Identifying Possible Value Differences</a:t>
            </a:r>
            <a:r>
              <a:rPr lang="en-US" sz="1200" dirty="0">
                <a:solidFill>
                  <a:srgbClr val="000000"/>
                </a:solidFill>
              </a:rPr>
              <a:t> </a:t>
            </a:r>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985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E14024-5DC8-164C-AF67-13C187BE84E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833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57048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96884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F862C-C169-F84B-866E-909D8AA8B856}"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685055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826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601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01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632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Arial" panose="020B0604020202020204" pitchFamily="34" charset="0"/>
              </a:rPr>
              <a:t>Future Leaders Development </a:t>
            </a:r>
            <a:r>
              <a:rPr lang="en-US" dirty="0" err="1">
                <a:solidFill>
                  <a:srgbClr val="000000"/>
                </a:solidFill>
                <a:effectLst/>
                <a:latin typeface="Arial" panose="020B0604020202020204" pitchFamily="34" charset="0"/>
              </a:rPr>
              <a:t>Programme</a:t>
            </a:r>
            <a:r>
              <a:rPr lang="en-US" dirty="0">
                <a:solidFill>
                  <a:srgbClr val="000000"/>
                </a:solidFill>
                <a:effectLst/>
                <a:latin typeface="Arial" panose="020B0604020202020204" pitchFamily="34" charset="0"/>
              </a:rPr>
              <a:t> </a:t>
            </a:r>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250396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This figure shows the four major steps in designing a customer-driven</a:t>
            </a:r>
            <a:r>
              <a:rPr lang="en-US" altLang="en-US"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marketing strategy.</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the first two steps, the company selects the customers that it will serve. </a:t>
            </a:r>
            <a:r>
              <a:rPr lang="en-US" altLang="en-US" b="1" dirty="0">
                <a:solidFill>
                  <a:srgbClr val="008000"/>
                </a:solidFill>
                <a:latin typeface="Arial" panose="020B0604020202020204" pitchFamily="34" charset="0"/>
              </a:rPr>
              <a:t>Market segmentation </a:t>
            </a:r>
            <a:r>
              <a:rPr lang="en-US" altLang="en-US" dirty="0">
                <a:solidFill>
                  <a:srgbClr val="008000"/>
                </a:solidFill>
                <a:latin typeface="Arial" panose="020B0604020202020204" pitchFamily="34" charset="0"/>
              </a:rPr>
              <a:t>involves dividing a market into smaller segments of buyers with distinct needs, characteristics, or behaviors that might require separate marketing strategies or mixes. </a:t>
            </a:r>
            <a:r>
              <a:rPr lang="en-US" altLang="en-US" b="1" dirty="0">
                <a:solidFill>
                  <a:srgbClr val="008000"/>
                </a:solidFill>
                <a:latin typeface="Arial" panose="020B0604020202020204" pitchFamily="34" charset="0"/>
              </a:rPr>
              <a:t>Market targeting </a:t>
            </a:r>
            <a:r>
              <a:rPr lang="en-US" altLang="en-US" b="0" dirty="0">
                <a:solidFill>
                  <a:srgbClr val="008000"/>
                </a:solidFill>
                <a:latin typeface="Arial" panose="020B0604020202020204" pitchFamily="34" charset="0"/>
              </a:rPr>
              <a:t>(or</a:t>
            </a:r>
            <a:r>
              <a:rPr lang="en-US" altLang="en-US" b="1" baseline="0" dirty="0">
                <a:solidFill>
                  <a:srgbClr val="008000"/>
                </a:solidFill>
                <a:latin typeface="Arial" panose="020B0604020202020204" pitchFamily="34" charset="0"/>
              </a:rPr>
              <a:t> targeting</a:t>
            </a:r>
            <a:r>
              <a:rPr lang="en-US" altLang="en-US" b="0" baseline="0" dirty="0">
                <a:solidFill>
                  <a:srgbClr val="008000"/>
                </a:solidFill>
                <a:latin typeface="Arial" panose="020B0604020202020204" pitchFamily="34" charset="0"/>
              </a:rPr>
              <a:t>)</a:t>
            </a:r>
            <a:r>
              <a:rPr lang="en-US" altLang="en-US" b="1" baseline="0" dirty="0">
                <a:solidFill>
                  <a:srgbClr val="008000"/>
                </a:solidFill>
                <a:latin typeface="Arial" panose="020B0604020202020204" pitchFamily="34" charset="0"/>
              </a:rPr>
              <a:t> </a:t>
            </a:r>
            <a:r>
              <a:rPr lang="en-US" altLang="en-US" dirty="0">
                <a:solidFill>
                  <a:srgbClr val="008000"/>
                </a:solidFill>
                <a:latin typeface="Arial" panose="020B0604020202020204" pitchFamily="34" charset="0"/>
              </a:rPr>
              <a:t>consists of evaluating each market segment’s attractiveness and selecting one or more market segments to enter.</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the final two steps, the company decides on a value proposition. </a:t>
            </a:r>
            <a:r>
              <a:rPr lang="en-US" altLang="en-US" b="1" dirty="0">
                <a:solidFill>
                  <a:srgbClr val="008000"/>
                </a:solidFill>
                <a:latin typeface="Arial" panose="020B0604020202020204" pitchFamily="34" charset="0"/>
              </a:rPr>
              <a:t>Differentiation</a:t>
            </a:r>
            <a:r>
              <a:rPr lang="en-US" altLang="en-US" dirty="0">
                <a:solidFill>
                  <a:srgbClr val="008000"/>
                </a:solidFill>
                <a:latin typeface="Arial" panose="020B0604020202020204" pitchFamily="34" charset="0"/>
              </a:rPr>
              <a:t> involves actually differentiating the firm’s market offering to create superior customer value. </a:t>
            </a:r>
            <a:r>
              <a:rPr lang="en-US" altLang="en-US" b="1" dirty="0">
                <a:solidFill>
                  <a:srgbClr val="008000"/>
                </a:solidFill>
                <a:latin typeface="Arial" panose="020B0604020202020204" pitchFamily="34" charset="0"/>
              </a:rPr>
              <a:t>Positioning</a:t>
            </a:r>
            <a:r>
              <a:rPr lang="en-US" altLang="en-US" dirty="0">
                <a:solidFill>
                  <a:srgbClr val="008000"/>
                </a:solidFill>
                <a:latin typeface="Arial" panose="020B0604020202020204" pitchFamily="34" charset="0"/>
              </a:rPr>
              <a:t> consists of arranging for a market offering to occupy a clear, distinctive, and desirable place, relative to competing products in the minds of target consumers.</a:t>
            </a:r>
          </a:p>
          <a:p>
            <a:endParaRPr lang="en-US" altLang="en-US" dirty="0">
              <a:solidFill>
                <a:srgbClr val="008000"/>
              </a:solidFill>
              <a:latin typeface="Arial" panose="020B0604020202020204" pitchFamily="34" charset="0"/>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85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6600"/>
                </a:solidFill>
                <a:latin typeface="Arial" panose="020B0604020202020204" pitchFamily="34" charset="0"/>
              </a:rPr>
              <a:t>This table outlines variables that might be used in segmenting consumer markets. Each of these variables are discussed in the forthcoming slides. </a:t>
            </a:r>
          </a:p>
          <a:p>
            <a:r>
              <a:rPr lang="en-US" sz="1800" i="1" dirty="0" err="1">
                <a:effectLst/>
                <a:latin typeface="Plantin"/>
              </a:rPr>
              <a:t>emographics</a:t>
            </a:r>
            <a:r>
              <a:rPr lang="en-US" sz="1800" i="1" dirty="0">
                <a:effectLst/>
                <a:latin typeface="Plantin"/>
              </a:rPr>
              <a:t>, </a:t>
            </a:r>
            <a:r>
              <a:rPr lang="en-US" sz="1800" dirty="0">
                <a:effectLst/>
                <a:latin typeface="Plantin"/>
              </a:rPr>
              <a:t>or social statistics, includes: age, sex, family, life cycle, job type/socio-economic and group income level. </a:t>
            </a:r>
            <a:endParaRPr lang="en-US" dirty="0"/>
          </a:p>
          <a:p>
            <a:r>
              <a:rPr lang="en-US" sz="1800" i="1" dirty="0">
                <a:effectLst/>
                <a:latin typeface="Plantin"/>
              </a:rPr>
              <a:t>Geodemographics </a:t>
            </a:r>
            <a:r>
              <a:rPr lang="en-US" sz="1800" dirty="0">
                <a:effectLst/>
                <a:latin typeface="Plantin"/>
              </a:rPr>
              <a:t>mixes geographic and demographic data to create categories of house types and locations, for example, people who live in detached houses in exclusive suburbs. </a:t>
            </a:r>
            <a:endParaRPr lang="en-US" dirty="0"/>
          </a:p>
          <a:p>
            <a:r>
              <a:rPr lang="en-US" sz="1800" i="1" dirty="0">
                <a:effectLst/>
                <a:latin typeface="Plantin"/>
              </a:rPr>
              <a:t>Psychographics </a:t>
            </a:r>
            <a:r>
              <a:rPr lang="en-US" sz="1800" dirty="0">
                <a:effectLst/>
                <a:latin typeface="Plantin"/>
              </a:rPr>
              <a:t>attempts to segment according to psychological profiles of people in terms of their life-styles, attitudes and personalities, for example, active go getters. </a:t>
            </a:r>
            <a:endParaRPr lang="en-US" dirty="0"/>
          </a:p>
          <a:p>
            <a:r>
              <a:rPr lang="en-US" sz="1800" i="1" dirty="0" err="1">
                <a:effectLst/>
                <a:latin typeface="Plantin"/>
              </a:rPr>
              <a:t>Behavioural</a:t>
            </a:r>
            <a:r>
              <a:rPr lang="en-US" sz="1800" i="1" dirty="0">
                <a:effectLst/>
                <a:latin typeface="Plantin"/>
              </a:rPr>
              <a:t> </a:t>
            </a:r>
            <a:r>
              <a:rPr lang="en-US" sz="1800" dirty="0">
                <a:effectLst/>
                <a:latin typeface="Plantin"/>
              </a:rPr>
              <a:t>segments address </a:t>
            </a:r>
            <a:r>
              <a:rPr lang="en-US" sz="1800" dirty="0" err="1">
                <a:effectLst/>
                <a:latin typeface="Plantin"/>
              </a:rPr>
              <a:t>behaviour</a:t>
            </a:r>
            <a:r>
              <a:rPr lang="en-US" sz="1800" dirty="0">
                <a:effectLst/>
                <a:latin typeface="Plantin"/>
              </a:rPr>
              <a:t> patterns which include: usage (e.g. heavy or light users) and uses, the way a product or service is used, in other words, the benefit enjoyed. </a:t>
            </a:r>
            <a:endParaRPr lang="en-US" dirty="0"/>
          </a:p>
          <a:p>
            <a:r>
              <a:rPr lang="en-US" sz="1800" b="1" dirty="0">
                <a:effectLst/>
                <a:latin typeface="Plantin"/>
              </a:rPr>
              <a:t>SEGEMENTATION AND TARGETING </a:t>
            </a:r>
            <a:endParaRPr lang="en-US" dirty="0"/>
          </a:p>
          <a:p>
            <a:pPr>
              <a:buFont typeface="+mj-lt"/>
              <a:buAutoNum type="arabicPeriod"/>
            </a:pPr>
            <a:r>
              <a:rPr lang="en-US" sz="1800" dirty="0">
                <a:effectLst/>
                <a:latin typeface="Plantin"/>
              </a:rPr>
              <a:t>(a)  Find the key characteristic/s that break a market into relevant ‘actionable’ segments. </a:t>
            </a:r>
            <a:endParaRPr lang="en-US" dirty="0">
              <a:effectLst/>
            </a:endParaRPr>
          </a:p>
          <a:p>
            <a:pPr>
              <a:buFont typeface="+mj-lt"/>
              <a:buAutoNum type="arabicPeriod"/>
            </a:pPr>
            <a:r>
              <a:rPr lang="en-US" sz="1800" dirty="0">
                <a:effectLst/>
                <a:latin typeface="Plantin"/>
              </a:rPr>
              <a:t>(b)  Identify and quantify which customers fall into which segments. </a:t>
            </a:r>
            <a:endParaRPr lang="en-US" dirty="0">
              <a:effectLst/>
            </a:endParaRPr>
          </a:p>
          <a:p>
            <a:pPr>
              <a:buFont typeface="+mj-lt"/>
              <a:buAutoNum type="arabicPeriod"/>
            </a:pPr>
            <a:r>
              <a:rPr lang="en-US" sz="1800" dirty="0">
                <a:effectLst/>
                <a:latin typeface="Plantin"/>
              </a:rPr>
              <a:t>(c)  Target the best segments most likely to give the best results. </a:t>
            </a:r>
            <a:endParaRPr lang="en-US" dirty="0">
              <a:effectLst/>
            </a:endParaRPr>
          </a:p>
          <a:p>
            <a:r>
              <a:rPr lang="en-US" sz="1800" dirty="0">
                <a:effectLst/>
                <a:latin typeface="Plantin"/>
              </a:rPr>
              <a:t>Identifying what each segment wants, what it can afford and whether it is loyal to a particular competitor and how it might respond to an offer is vital information for the marketer. Careful segmentation and accurate targeting keeps a firm close to the market, reduces waste, finds the best customers and helps to keep them satisfied. </a:t>
            </a:r>
            <a:endParaRPr lang="en-US" dirty="0"/>
          </a:p>
          <a:p>
            <a:r>
              <a:rPr lang="en-US" sz="1800" dirty="0">
                <a:effectLst/>
                <a:latin typeface="Plantin"/>
              </a:rPr>
              <a:t>One can segment consumer markets using many different variables including: </a:t>
            </a:r>
            <a:endParaRPr lang="en-US" dirty="0"/>
          </a:p>
          <a:p>
            <a:r>
              <a:rPr lang="en-US" sz="1800" i="1" dirty="0">
                <a:effectLst/>
                <a:latin typeface="Plantin"/>
              </a:rPr>
              <a:t>Geographic </a:t>
            </a:r>
            <a:r>
              <a:rPr lang="en-US" sz="1800" dirty="0">
                <a:effectLst/>
                <a:latin typeface="Plantin"/>
              </a:rPr>
              <a:t>segments mean location and this can include: streets, towns, cities, regions, countries, continents, trading blocks like the European Union and NAFTA. </a:t>
            </a:r>
            <a:endParaRPr lang="en-US" dirty="0"/>
          </a:p>
          <a:p>
            <a:r>
              <a:rPr lang="en-US" sz="1800" i="1" dirty="0">
                <a:effectLst/>
                <a:latin typeface="Plantin"/>
              </a:rPr>
              <a:t>Demographics, </a:t>
            </a:r>
            <a:r>
              <a:rPr lang="en-US" sz="1800" dirty="0">
                <a:effectLst/>
                <a:latin typeface="Plantin"/>
              </a:rPr>
              <a:t>or social statistics, includes: age, sex, family, life cycle, job type/socio-economic and group income level. </a:t>
            </a:r>
            <a:endParaRPr lang="en-US" dirty="0"/>
          </a:p>
          <a:p>
            <a:r>
              <a:rPr lang="en-US" sz="1800" i="1" dirty="0">
                <a:effectLst/>
                <a:latin typeface="Plantin"/>
              </a:rPr>
              <a:t>Geodemographics </a:t>
            </a:r>
            <a:r>
              <a:rPr lang="en-US" sz="1800" dirty="0">
                <a:effectLst/>
                <a:latin typeface="Plantin"/>
              </a:rPr>
              <a:t>mixes geographic and demographic data to create categories of house types and locations, for example, people who live in detached houses in exclusive suburbs. </a:t>
            </a:r>
            <a:endParaRPr lang="en-US" dirty="0"/>
          </a:p>
          <a:p>
            <a:r>
              <a:rPr lang="en-US" sz="1800" i="1" dirty="0">
                <a:effectLst/>
                <a:latin typeface="Plantin"/>
              </a:rPr>
              <a:t>Psychographics </a:t>
            </a:r>
            <a:r>
              <a:rPr lang="en-US" sz="1800" dirty="0">
                <a:effectLst/>
                <a:latin typeface="Plantin"/>
              </a:rPr>
              <a:t>attempts to segment according to psychological profiles of people in terms of their life-styles, attitudes and personalities, for example, active go getters. </a:t>
            </a:r>
            <a:endParaRPr lang="en-US" dirty="0"/>
          </a:p>
          <a:p>
            <a:r>
              <a:rPr lang="en-US" sz="1800" i="1" dirty="0" err="1">
                <a:effectLst/>
                <a:latin typeface="Plantin"/>
              </a:rPr>
              <a:t>Behavioural</a:t>
            </a:r>
            <a:r>
              <a:rPr lang="en-US" sz="1800" i="1" dirty="0">
                <a:effectLst/>
                <a:latin typeface="Plantin"/>
              </a:rPr>
              <a:t> </a:t>
            </a:r>
            <a:r>
              <a:rPr lang="en-US" sz="1800" dirty="0">
                <a:effectLst/>
                <a:latin typeface="Plantin"/>
              </a:rPr>
              <a:t>segments address </a:t>
            </a:r>
            <a:r>
              <a:rPr lang="en-US" sz="1800" dirty="0" err="1">
                <a:effectLst/>
                <a:latin typeface="Plantin"/>
              </a:rPr>
              <a:t>behaviour</a:t>
            </a:r>
            <a:r>
              <a:rPr lang="en-US" sz="1800" dirty="0">
                <a:effectLst/>
                <a:latin typeface="Plantin"/>
              </a:rPr>
              <a:t> patterns which include: usage (e.g. heavy or light users) and uses, the way a product or service is used, in other words, the benefit enjoyed. </a:t>
            </a:r>
            <a:endParaRPr lang="en-US" dirty="0"/>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529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rPr>
              <a:t>Market segmentation divides a market into well-defined slices. A market segment consists of a group of customers who share a similar set of needs and wants. The marketer</a:t>
            </a:r>
            <a:r>
              <a:rPr lang="en-US" altLang="en-US" dirty="0">
                <a:latin typeface="Arial" panose="020B0604020202020204" pitchFamily="34" charset="0"/>
              </a:rPr>
              <a:t>’</a:t>
            </a:r>
            <a:r>
              <a:rPr lang="en-US" dirty="0">
                <a:latin typeface="Arial" panose="020B0604020202020204" pitchFamily="34" charset="0"/>
              </a:rPr>
              <a:t>s task is to identify the appropriate number and nature of market segments and decide which one(s) to target. The major segmentation variables—geographic, demographic, psychographic, and behavioral segmentation—are summarized in Table 9.1 </a:t>
            </a:r>
            <a:r>
              <a:rPr lang="en-US" sz="1200" kern="1200" dirty="0">
                <a:solidFill>
                  <a:schemeClr val="tx1"/>
                </a:solidFill>
                <a:effectLst/>
                <a:latin typeface="+mn-lt"/>
                <a:ea typeface="+mn-ea"/>
                <a:cs typeface="+mn-cs"/>
              </a:rPr>
              <a:t>(see Table 9.1 on slides 4-6)</a:t>
            </a:r>
            <a:r>
              <a:rPr lang="en-US" dirty="0">
                <a:latin typeface="Arial" panose="020B0604020202020204" pitchFamily="34" charset="0"/>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178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Geographic segmentation </a:t>
            </a:r>
            <a:r>
              <a:rPr lang="en-US" altLang="en-US" dirty="0">
                <a:solidFill>
                  <a:srgbClr val="008000"/>
                </a:solidFill>
                <a:latin typeface="Arial" panose="020B0604020202020204" pitchFamily="34" charset="0"/>
              </a:rPr>
              <a:t>calls for dividing the market into different geographical units, such as nations, regions, states, counties, cities, or even neighborhoods.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For example, many large retailers—from Target and Walmart to Kohl’s and Staples—are now opening smaller format stores designed to fit the needs of densely packed urban neighborhoods not suited to their typical large suburban superstores.</a:t>
            </a:r>
            <a:endParaRPr lang="en-US" altLang="en-US" dirty="0">
              <a:solidFill>
                <a:srgbClr val="008000"/>
              </a:solidFill>
              <a:latin typeface="Arial" panose="020B0604020202020204" pitchFamily="34" charset="0"/>
            </a:endParaRPr>
          </a:p>
          <a:p>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Demographic segmentation </a:t>
            </a:r>
            <a:r>
              <a:rPr lang="en-US" altLang="en-US" dirty="0">
                <a:solidFill>
                  <a:srgbClr val="008000"/>
                </a:solidFill>
                <a:latin typeface="Arial" panose="020B0604020202020204" pitchFamily="34" charset="0"/>
              </a:rPr>
              <a:t>divides the market into segments based on variables such as age, life-cycle stage, gender, income, occupation, education, religion, ethnicity, and generation. Demographic factors are the most popular bases for segmenting customer groups. These factors are discussed in detail in the following slide.</a:t>
            </a:r>
          </a:p>
          <a:p>
            <a:r>
              <a:rPr lang="en-US" altLang="en-US" dirty="0">
                <a:solidFill>
                  <a:srgbClr val="008000"/>
                </a:solidFill>
                <a:latin typeface="Arial" panose="020B0604020202020204" pitchFamily="34" charset="0"/>
              </a:rPr>
              <a:t>Some companies use </a:t>
            </a:r>
            <a:r>
              <a:rPr lang="en-US" altLang="en-US" b="1" dirty="0">
                <a:solidFill>
                  <a:srgbClr val="008000"/>
                </a:solidFill>
                <a:latin typeface="Arial" panose="020B0604020202020204" pitchFamily="34" charset="0"/>
              </a:rPr>
              <a:t>age and life-cycle segmentation</a:t>
            </a:r>
            <a:r>
              <a:rPr lang="en-US" altLang="en-US" dirty="0">
                <a:solidFill>
                  <a:srgbClr val="008000"/>
                </a:solidFill>
                <a:latin typeface="Arial" panose="020B0604020202020204" pitchFamily="34" charset="0"/>
              </a:rPr>
              <a:t>, offering different products or using different marketing approaches for different age and life-cycle groups.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For example, Kraft’s Oscar Mayer brand markets Lunchables, convenient prepackaged lunches for children. To extend the substantial success of Lunchables, however, Oscar Mayer later introduced Lunchables Uploaded for teenagers and an adult version, P3 (Portable Protein Pack).</a:t>
            </a:r>
            <a:endParaRPr lang="en-US" altLang="en-US" dirty="0">
              <a:solidFill>
                <a:srgbClr val="008000"/>
              </a:solidFill>
              <a:latin typeface="Arial" panose="020B0604020202020204" pitchFamily="34" charset="0"/>
            </a:endParaRPr>
          </a:p>
          <a:p>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Gender segmentation </a:t>
            </a:r>
            <a:r>
              <a:rPr lang="en-US" altLang="en-US" dirty="0">
                <a:solidFill>
                  <a:srgbClr val="008000"/>
                </a:solidFill>
                <a:latin typeface="Arial" panose="020B0604020202020204" pitchFamily="34" charset="0"/>
              </a:rPr>
              <a:t>divides a market into different segments based on gender, and </a:t>
            </a:r>
            <a:r>
              <a:rPr lang="en-US" sz="1200" kern="1200" dirty="0">
                <a:solidFill>
                  <a:schemeClr val="tx1"/>
                </a:solidFill>
                <a:effectLst/>
                <a:latin typeface="Arial" charset="0"/>
                <a:ea typeface="MS PGothic" panose="020B0600070205080204" pitchFamily="34" charset="-128"/>
                <a:cs typeface="ＭＳ Ｐゴシック" charset="0"/>
              </a:rPr>
              <a:t>has long been used in marketing clothing, cosmetics, toiletries, toys, and magazines</a:t>
            </a:r>
            <a:r>
              <a:rPr lang="en-US" altLang="en-US" dirty="0">
                <a:solidFill>
                  <a:srgbClr val="008000"/>
                </a:solidFill>
                <a:latin typeface="Arial" panose="020B0604020202020204" pitchFamily="34" charset="0"/>
              </a:rPr>
              <a:t> For example, the men’s personal care industry has exploded, and many cosmetics brands that previously catered mostly to women, now successfully market men’s lines.</a:t>
            </a:r>
          </a:p>
          <a:p>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Income segmentation </a:t>
            </a:r>
            <a:r>
              <a:rPr lang="en-US" altLang="en-US" dirty="0">
                <a:solidFill>
                  <a:srgbClr val="008000"/>
                </a:solidFill>
                <a:latin typeface="Arial" panose="020B0604020202020204" pitchFamily="34" charset="0"/>
              </a:rPr>
              <a:t>involves dividing a market into different income segments.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For example, many retailers—such as the Dollar General, Family Dollar, and Dollar Tree store </a:t>
            </a: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chains—successfully target low- and middle-income groups. The core market for such stores is represented by families with incomes under $30,000.</a:t>
            </a:r>
            <a:r>
              <a:rPr lang="en-US" altLang="en-US" dirty="0">
                <a:solidFill>
                  <a:srgbClr val="008000"/>
                </a:solidFill>
                <a:latin typeface="Arial" panose="020B0604020202020204" pitchFamily="34" charset="0"/>
              </a:rPr>
              <a:t> With their low-income strategies, dollar stores are now the fastest-growing retailers in the 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solidFill>
                  <a:srgbClr val="006600"/>
                </a:solidFill>
                <a:latin typeface="Arial" panose="020B0604020202020204" pitchFamily="34" charset="0"/>
              </a:rPr>
              <a:t>Psychographic segmentation </a:t>
            </a:r>
            <a:r>
              <a:rPr lang="en-US" altLang="en-US" dirty="0">
                <a:solidFill>
                  <a:srgbClr val="006600"/>
                </a:solidFill>
                <a:latin typeface="Arial" panose="020B0604020202020204" pitchFamily="34" charset="0"/>
              </a:rPr>
              <a:t>divides buyers into different segments based on social class, lifestyle, or personality characteristics. People in the same demographic group can have very different psychographic characteristics.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Lifestyle </a:t>
            </a:r>
            <a:r>
              <a:rPr lang="en-US" sz="1200" b="1" u="sng" dirty="0">
                <a:solidFill>
                  <a:srgbClr val="000000"/>
                </a:solidFill>
              </a:rPr>
              <a:t>AIO</a:t>
            </a:r>
            <a:r>
              <a:rPr lang="en-US" sz="1200" dirty="0">
                <a:solidFill>
                  <a:srgbClr val="000000"/>
                </a:solidFill>
              </a:rPr>
              <a:t> dimensions - activities, interests, and opinions</a:t>
            </a:r>
            <a:endParaRPr lang="en-US" sz="1200" dirty="0"/>
          </a:p>
          <a:p>
            <a:endParaRPr lang="en-IN" dirty="0"/>
          </a:p>
          <a:p>
            <a:endParaRPr lang="en-US" altLang="en-US" dirty="0">
              <a:solidFill>
                <a:srgbClr val="008000"/>
              </a:solidFill>
              <a:latin typeface="Arial" panose="020B0604020202020204" pitchFamily="34" charset="0"/>
            </a:endParaRPr>
          </a:p>
          <a:p>
            <a:r>
              <a:rPr lang="en-US" altLang="en-US" b="1" dirty="0">
                <a:solidFill>
                  <a:srgbClr val="008000"/>
                </a:solidFill>
                <a:latin typeface="Arial" panose="020B0604020202020204" pitchFamily="34" charset="0"/>
              </a:rPr>
              <a:t>Occasion segmentation </a:t>
            </a:r>
            <a:r>
              <a:rPr lang="en-US" altLang="en-US" dirty="0">
                <a:solidFill>
                  <a:srgbClr val="008000"/>
                </a:solidFill>
                <a:latin typeface="Arial" panose="020B0604020202020204" pitchFamily="34" charset="0"/>
              </a:rPr>
              <a:t>divides the market into segments according to occasions when buyers get the idea to buy, actually make their purchase, or use the purchased item. This segmentation can help firms build up product usage.  C</a:t>
            </a:r>
            <a:r>
              <a:rPr lang="en-US" sz="1200" b="0" i="0" u="none" strike="noStrike" kern="1200" baseline="0" dirty="0">
                <a:solidFill>
                  <a:schemeClr val="tx1"/>
                </a:solidFill>
                <a:latin typeface="Arial" charset="0"/>
                <a:ea typeface="MS PGothic" panose="020B0600070205080204" pitchFamily="34" charset="-128"/>
                <a:cs typeface="ＭＳ Ｐゴシック" charset="0"/>
              </a:rPr>
              <a:t>ompanies try to boost consumption by promoting usage during nontraditional occasions. For example, most consumers drink orange juice in the morning, but orange growers have promoted drinking orange juice as a cool, healthful refresher at other times of the day</a:t>
            </a:r>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9EB5F-53F1-2042-8712-BFA2B680EE0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187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rPr>
              <a:t>To be useful, the size, purchasing power, and profiles of market segments should be </a:t>
            </a:r>
            <a:r>
              <a:rPr lang="en-US" altLang="en-US" b="1" dirty="0">
                <a:solidFill>
                  <a:srgbClr val="008000"/>
                </a:solidFill>
                <a:latin typeface="Arial" panose="020B0604020202020204" pitchFamily="34" charset="0"/>
              </a:rPr>
              <a:t>measurable. T</a:t>
            </a:r>
            <a:r>
              <a:rPr lang="en-US" altLang="en-US" dirty="0">
                <a:solidFill>
                  <a:srgbClr val="008000"/>
                </a:solidFill>
                <a:latin typeface="Arial" panose="020B0604020202020204" pitchFamily="34" charset="0"/>
              </a:rPr>
              <a:t>he market segments must be </a:t>
            </a:r>
            <a:r>
              <a:rPr lang="en-US" altLang="en-US" b="1" dirty="0">
                <a:solidFill>
                  <a:srgbClr val="008000"/>
                </a:solidFill>
                <a:latin typeface="Arial" panose="020B0604020202020204" pitchFamily="34" charset="0"/>
              </a:rPr>
              <a:t>accessible </a:t>
            </a:r>
            <a:r>
              <a:rPr lang="en-US" altLang="en-US" dirty="0">
                <a:solidFill>
                  <a:srgbClr val="008000"/>
                </a:solidFill>
                <a:latin typeface="Arial" panose="020B0604020202020204" pitchFamily="34" charset="0"/>
              </a:rPr>
              <a:t>– effectively reached and served. The market segments should be </a:t>
            </a:r>
            <a:r>
              <a:rPr lang="en-US" altLang="en-US" b="1" dirty="0">
                <a:solidFill>
                  <a:srgbClr val="008000"/>
                </a:solidFill>
                <a:latin typeface="Arial" panose="020B0604020202020204" pitchFamily="34" charset="0"/>
              </a:rPr>
              <a:t>substantial</a:t>
            </a:r>
            <a:r>
              <a:rPr lang="en-US" altLang="en-US" b="0" baseline="0" dirty="0">
                <a:solidFill>
                  <a:srgbClr val="008000"/>
                </a:solidFill>
                <a:latin typeface="Arial" panose="020B0604020202020204" pitchFamily="34" charset="0"/>
              </a:rPr>
              <a:t> – large </a:t>
            </a:r>
            <a:r>
              <a:rPr lang="en-US" altLang="en-US" dirty="0">
                <a:solidFill>
                  <a:srgbClr val="008000"/>
                </a:solidFill>
                <a:latin typeface="Arial" panose="020B0604020202020204" pitchFamily="34" charset="0"/>
              </a:rPr>
              <a:t>or profitable enough to serve. They should be </a:t>
            </a:r>
            <a:r>
              <a:rPr lang="en-US" altLang="en-US" b="1" dirty="0">
                <a:solidFill>
                  <a:srgbClr val="008000"/>
                </a:solidFill>
                <a:latin typeface="Arial" panose="020B0604020202020204" pitchFamily="34" charset="0"/>
              </a:rPr>
              <a:t>differentiable</a:t>
            </a:r>
            <a:r>
              <a:rPr lang="en-US" altLang="en-US" b="0" dirty="0">
                <a:solidFill>
                  <a:srgbClr val="008000"/>
                </a:solidFill>
                <a:latin typeface="Arial" panose="020B0604020202020204" pitchFamily="34" charset="0"/>
              </a:rPr>
              <a:t>, which means they are conceptually distinguishable</a:t>
            </a:r>
            <a:r>
              <a:rPr lang="en-US" altLang="en-US" dirty="0">
                <a:solidFill>
                  <a:srgbClr val="008000"/>
                </a:solidFill>
                <a:latin typeface="Arial" panose="020B0604020202020204" pitchFamily="34" charset="0"/>
              </a:rPr>
              <a:t> and respond differently to different marketing mix elements and programs. Finally, the segments should be </a:t>
            </a:r>
            <a:r>
              <a:rPr lang="en-US" altLang="en-US" b="1" dirty="0">
                <a:solidFill>
                  <a:srgbClr val="008000"/>
                </a:solidFill>
                <a:latin typeface="Arial" panose="020B0604020202020204" pitchFamily="34" charset="0"/>
              </a:rPr>
              <a:t>actionable</a:t>
            </a:r>
            <a:r>
              <a:rPr lang="en-US" altLang="en-US" dirty="0">
                <a:solidFill>
                  <a:srgbClr val="008000"/>
                </a:solidFill>
                <a:latin typeface="Arial" panose="020B0604020202020204" pitchFamily="34" charset="0"/>
              </a:rPr>
              <a:t>, which means that effective programs can be designed for attracting and serving the segments.</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112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5600" lvl="1" indent="-255600" algn="r" rtl="1">
              <a:spcBef>
                <a:spcPts val="1500"/>
              </a:spcBef>
              <a:buClr>
                <a:schemeClr val="bg2"/>
              </a:buClr>
              <a:buFont typeface="Arial" panose="020B0604020202020204" pitchFamily="34" charset="0"/>
              <a:buChar char="•"/>
              <a:tabLst>
                <a:tab pos="400050" algn="l"/>
              </a:tabLst>
            </a:pPr>
            <a:r>
              <a:rPr lang="en-US" dirty="0">
                <a:latin typeface="Arial" panose="020B0604020202020204" pitchFamily="34" charset="0"/>
              </a:rPr>
              <a:t>To be useful, market segments must rate favorably on five key criteria:</a:t>
            </a:r>
            <a:r>
              <a:rPr lang="ar-EG" sz="1200" dirty="0">
                <a:latin typeface="Adobe Arabic" panose="02040503050201020203" pitchFamily="18" charset="-78"/>
                <a:cs typeface="Adobe Arabic" panose="02040503050201020203" pitchFamily="18" charset="-78"/>
              </a:rPr>
              <a:t>قابلة للتقييم.</a:t>
            </a:r>
            <a:endParaRPr lang="en-US" sz="1200" dirty="0">
              <a:latin typeface="Adobe Arabic" panose="02040503050201020203" pitchFamily="18" charset="-78"/>
              <a:cs typeface="Adobe Arabic" panose="02040503050201020203" pitchFamily="18" charset="-78"/>
            </a:endParaRPr>
          </a:p>
          <a:p>
            <a:pPr marL="255600" lvl="1" indent="-255600" algn="r" rtl="1">
              <a:spcBef>
                <a:spcPts val="1500"/>
              </a:spcBef>
              <a:buClr>
                <a:schemeClr val="bg2"/>
              </a:buClr>
              <a:buFont typeface="Arial" panose="020B0604020202020204" pitchFamily="34" charset="0"/>
              <a:buChar char="•"/>
              <a:tabLst>
                <a:tab pos="400050" algn="l"/>
              </a:tabLst>
            </a:pPr>
            <a:r>
              <a:rPr lang="ar-EG" sz="1200" dirty="0">
                <a:latin typeface="Adobe Arabic" panose="02040503050201020203" pitchFamily="18" charset="-78"/>
                <a:cs typeface="Adobe Arabic" panose="02040503050201020203" pitchFamily="18" charset="-78"/>
              </a:rPr>
              <a:t>معايير جوهرية.</a:t>
            </a:r>
            <a:endParaRPr lang="en-US" sz="1200" dirty="0">
              <a:latin typeface="Adobe Arabic" panose="02040503050201020203" pitchFamily="18" charset="-78"/>
              <a:cs typeface="Adobe Arabic" panose="02040503050201020203" pitchFamily="18" charset="-78"/>
            </a:endParaRPr>
          </a:p>
          <a:p>
            <a:pPr marL="255600" lvl="1" indent="-255600" algn="r" rtl="1">
              <a:spcBef>
                <a:spcPts val="1500"/>
              </a:spcBef>
              <a:buClr>
                <a:schemeClr val="bg2"/>
              </a:buClr>
              <a:buFont typeface="Arial" panose="020B0604020202020204" pitchFamily="34" charset="0"/>
              <a:buChar char="•"/>
              <a:tabLst>
                <a:tab pos="400050" algn="l"/>
              </a:tabLst>
            </a:pPr>
            <a:r>
              <a:rPr lang="ar-EG" sz="1200" dirty="0">
                <a:latin typeface="Adobe Arabic" panose="02040503050201020203" pitchFamily="18" charset="-78"/>
                <a:cs typeface="Adobe Arabic" panose="02040503050201020203" pitchFamily="18" charset="-78"/>
              </a:rPr>
              <a:t>يمكن تحقيقها.</a:t>
            </a:r>
            <a:endParaRPr lang="en-US" sz="1200" dirty="0">
              <a:latin typeface="Adobe Arabic" panose="02040503050201020203" pitchFamily="18" charset="-78"/>
              <a:cs typeface="Adobe Arabic" panose="02040503050201020203" pitchFamily="18" charset="-78"/>
            </a:endParaRPr>
          </a:p>
          <a:p>
            <a:pPr marL="255600" lvl="1" indent="-255600" algn="r" rtl="1">
              <a:spcBef>
                <a:spcPts val="1500"/>
              </a:spcBef>
              <a:buClr>
                <a:schemeClr val="bg2"/>
              </a:buClr>
              <a:buFont typeface="Arial" panose="020B0604020202020204" pitchFamily="34" charset="0"/>
              <a:buChar char="•"/>
              <a:tabLst>
                <a:tab pos="400050" algn="l"/>
              </a:tabLst>
            </a:pPr>
            <a:r>
              <a:rPr lang="ar-EG" sz="1200" dirty="0">
                <a:latin typeface="Adobe Arabic" panose="02040503050201020203" pitchFamily="18" charset="-78"/>
                <a:cs typeface="Adobe Arabic" panose="02040503050201020203" pitchFamily="18" charset="-78"/>
              </a:rPr>
              <a:t>قابلة للتمييز.</a:t>
            </a:r>
            <a:endParaRPr lang="en-US" sz="1200" dirty="0">
              <a:latin typeface="Adobe Arabic" panose="02040503050201020203" pitchFamily="18" charset="-78"/>
              <a:cs typeface="Adobe Arabic" panose="02040503050201020203" pitchFamily="18" charset="-78"/>
            </a:endParaRPr>
          </a:p>
          <a:p>
            <a:pPr marL="255600" lvl="1" indent="-255600" algn="r" rtl="1">
              <a:spcBef>
                <a:spcPts val="1500"/>
              </a:spcBef>
              <a:buClr>
                <a:schemeClr val="bg2"/>
              </a:buClr>
              <a:buFont typeface="Arial" panose="020B0604020202020204" pitchFamily="34" charset="0"/>
              <a:buChar char="•"/>
              <a:tabLst>
                <a:tab pos="400050" algn="l"/>
              </a:tabLst>
            </a:pPr>
            <a:r>
              <a:rPr lang="ar-EG" sz="1200" dirty="0">
                <a:latin typeface="Adobe Arabic" panose="02040503050201020203" pitchFamily="18" charset="-78"/>
                <a:cs typeface="Adobe Arabic" panose="02040503050201020203" pitchFamily="18" charset="-78"/>
              </a:rPr>
              <a:t>فعالة</a:t>
            </a:r>
            <a:endParaRPr lang="en-US" dirty="0">
              <a:latin typeface="Arial" panose="020B0604020202020204" pitchFamily="34" charset="0"/>
            </a:endParaRPr>
          </a:p>
          <a:p>
            <a:endParaRPr lang="en-US" dirty="0">
              <a:latin typeface="Arial" panose="020B0604020202020204" pitchFamily="34" charset="0"/>
            </a:endParaRPr>
          </a:p>
          <a:p>
            <a:r>
              <a:rPr lang="en-US" dirty="0">
                <a:latin typeface="Arial" panose="020B0604020202020204" pitchFamily="34" charset="0"/>
              </a:rPr>
              <a:t>Measurable. The size, purchasing power, and characteristics of the segments can be measured.</a:t>
            </a:r>
          </a:p>
          <a:p>
            <a:endParaRPr lang="en-US" dirty="0">
              <a:latin typeface="Arial" panose="020B0604020202020204" pitchFamily="34" charset="0"/>
            </a:endParaRPr>
          </a:p>
          <a:p>
            <a:r>
              <a:rPr lang="en-US" dirty="0">
                <a:latin typeface="Arial" panose="020B0604020202020204" pitchFamily="34" charset="0"/>
              </a:rPr>
              <a:t>Substantial. The segments are large and profitable enough to serve. A segment should be the largest possible homogeneous group worth going after with a tailored marketing program. It would not pay, for example, for an automobile manufacturer to develop cars for people who are under four feet tall.</a:t>
            </a:r>
          </a:p>
          <a:p>
            <a:endParaRPr lang="en-US" dirty="0">
              <a:latin typeface="Arial" panose="020B0604020202020204" pitchFamily="34" charset="0"/>
            </a:endParaRPr>
          </a:p>
          <a:p>
            <a:r>
              <a:rPr lang="en-US" dirty="0">
                <a:latin typeface="Arial" panose="020B0604020202020204" pitchFamily="34" charset="0"/>
              </a:rPr>
              <a:t>Accessible. The segments can be effectively reached and served.</a:t>
            </a:r>
          </a:p>
          <a:p>
            <a:endParaRPr lang="en-US" dirty="0">
              <a:latin typeface="Arial" panose="020B0604020202020204" pitchFamily="34" charset="0"/>
            </a:endParaRPr>
          </a:p>
          <a:p>
            <a:r>
              <a:rPr lang="en-US" dirty="0">
                <a:latin typeface="Arial" panose="020B0604020202020204" pitchFamily="34" charset="0"/>
              </a:rPr>
              <a:t>Differentiable. The segments are conceptually distinguishable and respond differently to different marketing mix elements and programs. If married and single women respond similarly to a sale on perfume, they do not constitute separate segments.</a:t>
            </a:r>
          </a:p>
          <a:p>
            <a:endParaRPr lang="en-US" dirty="0">
              <a:latin typeface="Arial" panose="020B0604020202020204" pitchFamily="34" charset="0"/>
            </a:endParaRPr>
          </a:p>
          <a:p>
            <a:r>
              <a:rPr lang="en-US" dirty="0">
                <a:latin typeface="Arial" panose="020B0604020202020204" pitchFamily="34" charset="0"/>
              </a:rPr>
              <a:t>Actionable. Effective programs can be formulated for attracting and serving the segments.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107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Marketers rarely limit their segmentation analysis to only one or a few variables. Rather, they often </a:t>
            </a:r>
            <a:r>
              <a:rPr lang="en-US" altLang="en-US" b="0" dirty="0">
                <a:solidFill>
                  <a:srgbClr val="008000"/>
                </a:solidFill>
                <a:latin typeface="Arial" panose="020B0604020202020204" pitchFamily="34" charset="0"/>
              </a:rPr>
              <a:t>use multiple segmentation bases in an effort to identify smaller, better-defined target groups. </a:t>
            </a:r>
          </a:p>
          <a:p>
            <a:endParaRPr lang="en-US" altLang="en-US" b="0" dirty="0">
              <a:solidFill>
                <a:srgbClr val="008000"/>
              </a:solidFill>
              <a:latin typeface="Arial" panose="020B0604020202020204" pitchFamily="34"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One of the leading consumer segmentation systems is Experian’s Mosaic USA system. It classifies U.S. households into one of 71 lifestyle segments and 19 levels of affluence, based on specific consumer demographics, interests, behaviors, and passions. For example, the Birkenstocks and </a:t>
            </a:r>
            <a:r>
              <a:rPr lang="en-US" sz="1200" b="0" i="0" u="none" strike="noStrike" kern="1200" baseline="0" dirty="0" err="1">
                <a:solidFill>
                  <a:schemeClr val="tx1"/>
                </a:solidFill>
                <a:latin typeface="Arial" charset="0"/>
                <a:ea typeface="MS PGothic" panose="020B0600070205080204" pitchFamily="34" charset="-128"/>
                <a:cs typeface="ＭＳ Ｐゴシック" charset="0"/>
              </a:rPr>
              <a:t>Beemers</a:t>
            </a:r>
            <a:r>
              <a:rPr lang="en-US" sz="1200" b="0" i="0" u="none" strike="noStrike" kern="1200" baseline="0" dirty="0">
                <a:solidFill>
                  <a:schemeClr val="tx1"/>
                </a:solidFill>
                <a:latin typeface="Arial" charset="0"/>
                <a:ea typeface="MS PGothic" panose="020B0600070205080204" pitchFamily="34" charset="-128"/>
                <a:cs typeface="ＭＳ Ｐゴシック" charset="0"/>
              </a:rPr>
              <a:t> group is located in the Middle Class Melting Pot level of affluence and consists of 40- to 65-year-olds who have achieved financial security and left the urban rat race for rustic and artsy communities located near small cities. </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altLang="en-US" dirty="0">
                <a:solidFill>
                  <a:srgbClr val="008000"/>
                </a:solidFill>
                <a:latin typeface="Arial" panose="020B0604020202020204" pitchFamily="34" charset="0"/>
              </a:rPr>
              <a:t>Such segmentation helps companies identify and better understand key customer segments, reach them more efficiently, and tailor market offerings and messages to their specific needs.</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751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algn="r" defTabSz="914400" rtl="1" eaLnBrk="1" latinLnBrk="0" hangingPunct="1"/>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575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295FDD43-D882-4045-9D74-5970051CFC5E}"/>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3F4D02B4-DB1D-1C44-8A01-F519C10896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dirty="0"/>
              <a:t>Demographic characteristics must be known to assess the size of the market and to reach it efficiently</a:t>
            </a:r>
          </a:p>
          <a:p>
            <a:pPr lvl="1">
              <a:buFontTx/>
              <a:buChar char="•"/>
            </a:pPr>
            <a:r>
              <a:rPr lang="en-US" altLang="en-US" dirty="0"/>
              <a:t>Age and Life-Cycle Stage</a:t>
            </a:r>
          </a:p>
          <a:p>
            <a:pPr lvl="2">
              <a:buFontTx/>
              <a:buChar char="•"/>
            </a:pPr>
            <a:r>
              <a:rPr lang="en-US" altLang="en-US" dirty="0"/>
              <a:t>Consumer preferences change with age</a:t>
            </a:r>
          </a:p>
          <a:p>
            <a:pPr lvl="2">
              <a:buFontTx/>
              <a:buChar char="•"/>
            </a:pPr>
            <a:r>
              <a:rPr lang="en-US" altLang="en-US" dirty="0"/>
              <a:t>However, marketers must be careful to guard against stereotypes when using age and life-cycle segmentation</a:t>
            </a:r>
          </a:p>
          <a:p>
            <a:pPr>
              <a:buFontTx/>
              <a:buChar char="•"/>
            </a:pPr>
            <a:endParaRPr lang="en-US" altLang="en-US" dirty="0"/>
          </a:p>
          <a:p>
            <a:pPr lvl="1">
              <a:buFontTx/>
              <a:buChar char="•"/>
            </a:pPr>
            <a:r>
              <a:rPr lang="en-US" altLang="en-US" dirty="0"/>
              <a:t>Gender</a:t>
            </a:r>
          </a:p>
          <a:p>
            <a:pPr lvl="2">
              <a:buFontTx/>
              <a:buChar char="•"/>
            </a:pPr>
            <a:r>
              <a:rPr lang="en-US" altLang="en-US" dirty="0"/>
              <a:t>Gender marketing is by no means simplistic</a:t>
            </a:r>
          </a:p>
          <a:p>
            <a:pPr lvl="2">
              <a:buFontTx/>
              <a:buChar char="•"/>
            </a:pPr>
            <a:r>
              <a:rPr lang="en-US" altLang="en-US" dirty="0"/>
              <a:t>Gender marketing is most effective when combined with lifestyle and demographic information</a:t>
            </a:r>
          </a:p>
          <a:p>
            <a:pPr>
              <a:buFontTx/>
              <a:buChar char="•"/>
            </a:pPr>
            <a:endParaRPr lang="en-US" altLang="en-US" dirty="0"/>
          </a:p>
          <a:p>
            <a:pPr lvl="1">
              <a:buFontTx/>
              <a:buChar char="•"/>
            </a:pPr>
            <a:r>
              <a:rPr lang="en-US" altLang="en-US" dirty="0"/>
              <a:t>Income  segmentation </a:t>
            </a:r>
          </a:p>
          <a:p>
            <a:pPr lvl="2">
              <a:buFontTx/>
              <a:buChar char="•"/>
            </a:pPr>
            <a:r>
              <a:rPr lang="en-US" altLang="en-US" dirty="0"/>
              <a:t>Income does not always predict which customers will buy a given product or service</a:t>
            </a:r>
          </a:p>
        </p:txBody>
      </p:sp>
      <p:sp>
        <p:nvSpPr>
          <p:cNvPr id="35844" name="Slide Number Placeholder 3">
            <a:extLst>
              <a:ext uri="{FF2B5EF4-FFF2-40B4-BE49-F238E27FC236}">
                <a16:creationId xmlns:a16="http://schemas.microsoft.com/office/drawing/2014/main" id="{8C5D5BC2-EE2D-9047-8810-BEEDD3D956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C85A73-7201-0349-8139-80185A5E146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97513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a:extLst>
            <a:ext uri="{FF2B5EF4-FFF2-40B4-BE49-F238E27FC236}">
              <a16:creationId xmlns:a16="http://schemas.microsoft.com/office/drawing/2014/main" id="{1A205E8F-1BDE-195B-068B-005F6BF5BC6E}"/>
            </a:ext>
          </a:extLst>
        </p:cNvPr>
        <p:cNvGrpSpPr/>
        <p:nvPr/>
      </p:nvGrpSpPr>
      <p:grpSpPr>
        <a:xfrm>
          <a:off x="0" y="0"/>
          <a:ext cx="0" cy="0"/>
          <a:chOff x="0" y="0"/>
          <a:chExt cx="0" cy="0"/>
        </a:xfrm>
      </p:grpSpPr>
      <p:sp>
        <p:nvSpPr>
          <p:cNvPr id="286" name="Google Shape;286;p13:notes">
            <a:extLst>
              <a:ext uri="{FF2B5EF4-FFF2-40B4-BE49-F238E27FC236}">
                <a16:creationId xmlns:a16="http://schemas.microsoft.com/office/drawing/2014/main" id="{5FE796BB-F074-3BC5-3B31-4705D96C466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7" name="Google Shape;287;p13:notes">
            <a:extLst>
              <a:ext uri="{FF2B5EF4-FFF2-40B4-BE49-F238E27FC236}">
                <a16:creationId xmlns:a16="http://schemas.microsoft.com/office/drawing/2014/main" id="{04768EDA-D6DF-D58F-DE0B-823BA33A5CD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Char char="•"/>
            </a:pPr>
            <a:r>
              <a:rPr lang="en-US"/>
              <a:t>The Marketing Process</a:t>
            </a:r>
            <a:endParaRPr/>
          </a:p>
          <a:p>
            <a:pPr marL="457200" lvl="1" indent="-76200" algn="l" rtl="0">
              <a:lnSpc>
                <a:spcPct val="100000"/>
              </a:lnSpc>
              <a:spcBef>
                <a:spcPts val="0"/>
              </a:spcBef>
              <a:spcAft>
                <a:spcPts val="0"/>
              </a:spcAft>
              <a:buClr>
                <a:schemeClr val="dk1"/>
              </a:buClr>
              <a:buSzPts val="1200"/>
              <a:buFont typeface="Calibri"/>
              <a:buChar char="•"/>
            </a:pPr>
            <a:r>
              <a:rPr lang="en-US"/>
              <a:t>In the first four steps, companies work to understand consumers, create customer value, and build strong customer relationships</a:t>
            </a:r>
            <a:endParaRPr/>
          </a:p>
          <a:p>
            <a:pPr marL="457200" lvl="1" indent="-76200" algn="l" rtl="0">
              <a:lnSpc>
                <a:spcPct val="100000"/>
              </a:lnSpc>
              <a:spcBef>
                <a:spcPts val="0"/>
              </a:spcBef>
              <a:spcAft>
                <a:spcPts val="0"/>
              </a:spcAft>
              <a:buClr>
                <a:schemeClr val="dk1"/>
              </a:buClr>
              <a:buSzPts val="1200"/>
              <a:buFont typeface="Calibri"/>
              <a:buChar char="•"/>
            </a:pPr>
            <a:r>
              <a:rPr lang="en-US"/>
              <a:t>In the final step, companies reap the rewards of creating superior customer value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Char char="•"/>
            </a:pPr>
            <a:r>
              <a:rPr lang="en-US"/>
              <a:t>By creating value for customers, companies are able capture value from customers in the form of sales, profits, and long-term customer equity</a:t>
            </a:r>
            <a:endParaRPr/>
          </a:p>
        </p:txBody>
      </p:sp>
      <p:sp>
        <p:nvSpPr>
          <p:cNvPr id="288" name="Google Shape;288;p13:notes">
            <a:extLst>
              <a:ext uri="{FF2B5EF4-FFF2-40B4-BE49-F238E27FC236}">
                <a16:creationId xmlns:a16="http://schemas.microsoft.com/office/drawing/2014/main" id="{443B6D96-841C-7EE7-1FA7-9C0062C2306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83480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295FDD43-D882-4045-9D74-5970051CFC5E}"/>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3F4D02B4-DB1D-1C44-8A01-F519C10896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tLang="en-US" dirty="0"/>
              <a:t>Demographic characteristics must be known to assess the size of the market and to reach it efficiently</a:t>
            </a:r>
          </a:p>
          <a:p>
            <a:pPr lvl="1">
              <a:buFontTx/>
              <a:buChar char="•"/>
            </a:pPr>
            <a:r>
              <a:rPr lang="en-US" altLang="en-US" dirty="0"/>
              <a:t>Age and Life-Cycle Stage</a:t>
            </a:r>
          </a:p>
          <a:p>
            <a:pPr lvl="2">
              <a:buFontTx/>
              <a:buChar char="•"/>
            </a:pPr>
            <a:r>
              <a:rPr lang="en-US" altLang="en-US" dirty="0"/>
              <a:t>Consumer preferences change with age</a:t>
            </a:r>
          </a:p>
          <a:p>
            <a:pPr lvl="2">
              <a:buFontTx/>
              <a:buChar char="•"/>
            </a:pPr>
            <a:r>
              <a:rPr lang="en-US" altLang="en-US" dirty="0"/>
              <a:t>However, marketers must be careful to guard against stereotypes when using age and life-cycle segmentation</a:t>
            </a:r>
          </a:p>
          <a:p>
            <a:pPr>
              <a:buFontTx/>
              <a:buChar char="•"/>
            </a:pPr>
            <a:endParaRPr lang="en-US" altLang="en-US" dirty="0"/>
          </a:p>
          <a:p>
            <a:pPr lvl="1">
              <a:buFontTx/>
              <a:buChar char="•"/>
            </a:pPr>
            <a:r>
              <a:rPr lang="en-US" altLang="en-US" dirty="0"/>
              <a:t>Gender</a:t>
            </a:r>
          </a:p>
          <a:p>
            <a:pPr lvl="2">
              <a:buFontTx/>
              <a:buChar char="•"/>
            </a:pPr>
            <a:r>
              <a:rPr lang="en-US" altLang="en-US" dirty="0"/>
              <a:t>Gender marketing is by no means simplistic</a:t>
            </a:r>
          </a:p>
          <a:p>
            <a:pPr lvl="2">
              <a:buFontTx/>
              <a:buChar char="•"/>
            </a:pPr>
            <a:r>
              <a:rPr lang="en-US" altLang="en-US" dirty="0"/>
              <a:t>Gender marketing is most effective when combined with lifestyle and demographic information</a:t>
            </a:r>
          </a:p>
          <a:p>
            <a:pPr>
              <a:buFontTx/>
              <a:buChar char="•"/>
            </a:pPr>
            <a:endParaRPr lang="en-US" altLang="en-US" dirty="0"/>
          </a:p>
          <a:p>
            <a:pPr lvl="1">
              <a:buFontTx/>
              <a:buChar char="•"/>
            </a:pPr>
            <a:r>
              <a:rPr lang="en-US" altLang="en-US" dirty="0"/>
              <a:t>Income  segmentation </a:t>
            </a:r>
          </a:p>
          <a:p>
            <a:pPr lvl="2">
              <a:buFontTx/>
              <a:buChar char="•"/>
            </a:pPr>
            <a:r>
              <a:rPr lang="en-US" altLang="en-US" dirty="0"/>
              <a:t>Income does not always predict which customers will buy a given product or service</a:t>
            </a:r>
          </a:p>
        </p:txBody>
      </p:sp>
      <p:sp>
        <p:nvSpPr>
          <p:cNvPr id="35844" name="Slide Number Placeholder 3">
            <a:extLst>
              <a:ext uri="{FF2B5EF4-FFF2-40B4-BE49-F238E27FC236}">
                <a16:creationId xmlns:a16="http://schemas.microsoft.com/office/drawing/2014/main" id="{8C5D5BC2-EE2D-9047-8810-BEEDD3D956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C85A73-7201-0349-8139-80185A5E146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411405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C9D48-60C1-1340-9A94-9FE0CADCE9A7}"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94569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786520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855147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DAFF9-39A6-4C67-AEDF-88DCA5FFFB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B7CE2F-BBDA-40B3-217B-F91E8C355103}"/>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5E023852-F8D0-A9C8-B967-B393C4168552}"/>
              </a:ext>
            </a:extLst>
          </p:cNvPr>
          <p:cNvSpPr>
            <a:spLocks noGrp="1"/>
          </p:cNvSpPr>
          <p:nvPr>
            <p:ph type="body" idx="1"/>
          </p:nvPr>
        </p:nvSpPr>
        <p:spPr/>
        <p:txBody>
          <a:bodyPr/>
          <a:lstStyle/>
          <a:p>
            <a:endParaRPr lang="en-SA" dirty="0"/>
          </a:p>
        </p:txBody>
      </p:sp>
      <p:sp>
        <p:nvSpPr>
          <p:cNvPr id="4" name="Slide Number Placeholder 3">
            <a:extLst>
              <a:ext uri="{FF2B5EF4-FFF2-40B4-BE49-F238E27FC236}">
                <a16:creationId xmlns:a16="http://schemas.microsoft.com/office/drawing/2014/main" id="{8E440FF4-E8E2-D375-3E40-342A1F1206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257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A40E7-17B6-9DE4-6D79-F823672A0764}"/>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850EEA4E-6185-97FD-0E72-3495283AECC7}"/>
              </a:ext>
            </a:extLst>
          </p:cNvP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236246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Arial" panose="020B0604020202020204" pitchFamily="34" charset="0"/>
              </a:rPr>
              <a:t>Future Leaders Development </a:t>
            </a:r>
            <a:r>
              <a:rPr lang="en-US" dirty="0" err="1">
                <a:solidFill>
                  <a:srgbClr val="000000"/>
                </a:solidFill>
                <a:effectLst/>
                <a:latin typeface="Arial" panose="020B0604020202020204" pitchFamily="34" charset="0"/>
              </a:rPr>
              <a:t>Programme</a:t>
            </a:r>
            <a:r>
              <a:rPr lang="en-US" dirty="0">
                <a:solidFill>
                  <a:srgbClr val="000000"/>
                </a:solidFill>
                <a:effectLst/>
                <a:latin typeface="Arial" panose="020B0604020202020204" pitchFamily="34" charset="0"/>
              </a:rPr>
              <a:t> </a:t>
            </a:r>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375915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222C-BEFE-4E56-9430-000C7FE65A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108FBC-056B-4107-B1D3-1C6DCFA696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25F9F1-7FE7-427F-AA60-3AD155531155}"/>
              </a:ext>
            </a:extLst>
          </p:cNvPr>
          <p:cNvSpPr>
            <a:spLocks noGrp="1"/>
          </p:cNvSpPr>
          <p:nvPr>
            <p:ph type="dt" sz="half" idx="10"/>
          </p:nvPr>
        </p:nvSpPr>
        <p:spPr/>
        <p:txBody>
          <a:bodyPr/>
          <a:lstStyle/>
          <a:p>
            <a:fld id="{9DA36429-37D0-488C-8B6A-9AE9CF7C3E41}" type="datetimeFigureOut">
              <a:rPr lang="en-US" smtClean="0"/>
              <a:t>10/30/2025</a:t>
            </a:fld>
            <a:endParaRPr lang="en-US"/>
          </a:p>
        </p:txBody>
      </p:sp>
      <p:sp>
        <p:nvSpPr>
          <p:cNvPr id="5" name="Footer Placeholder 4">
            <a:extLst>
              <a:ext uri="{FF2B5EF4-FFF2-40B4-BE49-F238E27FC236}">
                <a16:creationId xmlns:a16="http://schemas.microsoft.com/office/drawing/2014/main" id="{88C2F2F6-6D47-453D-B9D6-0088D5E5A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B47E5B-FBE1-4CDA-9BC2-53D179C56D13}"/>
              </a:ext>
            </a:extLst>
          </p:cNvPr>
          <p:cNvSpPr>
            <a:spLocks noGrp="1"/>
          </p:cNvSpPr>
          <p:nvPr>
            <p:ph type="sldNum" sz="quarter" idx="12"/>
          </p:nvPr>
        </p:nvSpPr>
        <p:spPr/>
        <p:txBody>
          <a:bodyPr/>
          <a:lstStyle/>
          <a:p>
            <a:fld id="{88CD40B9-4065-4496-B6BF-3F8A4D4F60EC}" type="slidenum">
              <a:rPr lang="en-US" smtClean="0"/>
              <a:t>‹#›</a:t>
            </a:fld>
            <a:endParaRPr lang="en-US"/>
          </a:p>
        </p:txBody>
      </p:sp>
    </p:spTree>
    <p:extLst>
      <p:ext uri="{BB962C8B-B14F-4D97-AF65-F5344CB8AC3E}">
        <p14:creationId xmlns:p14="http://schemas.microsoft.com/office/powerpoint/2010/main" val="56098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E6C96-2A0E-4286-BA0C-6AD79039C6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196D50-828A-4DD1-BB6B-3EF36AB999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0A20E1-890B-4CE5-B155-F463F7CF510D}"/>
              </a:ext>
            </a:extLst>
          </p:cNvPr>
          <p:cNvSpPr>
            <a:spLocks noGrp="1"/>
          </p:cNvSpPr>
          <p:nvPr>
            <p:ph type="dt" sz="half" idx="10"/>
          </p:nvPr>
        </p:nvSpPr>
        <p:spPr/>
        <p:txBody>
          <a:bodyPr/>
          <a:lstStyle/>
          <a:p>
            <a:fld id="{9DA36429-37D0-488C-8B6A-9AE9CF7C3E41}" type="datetimeFigureOut">
              <a:rPr lang="en-US" smtClean="0"/>
              <a:t>10/30/2025</a:t>
            </a:fld>
            <a:endParaRPr lang="en-US"/>
          </a:p>
        </p:txBody>
      </p:sp>
      <p:sp>
        <p:nvSpPr>
          <p:cNvPr id="5" name="Footer Placeholder 4">
            <a:extLst>
              <a:ext uri="{FF2B5EF4-FFF2-40B4-BE49-F238E27FC236}">
                <a16:creationId xmlns:a16="http://schemas.microsoft.com/office/drawing/2014/main" id="{8BDF1DC5-B026-45DB-857B-6F3ED2FF48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D930F-149E-439C-ADF5-3D85B4F9E45C}"/>
              </a:ext>
            </a:extLst>
          </p:cNvPr>
          <p:cNvSpPr>
            <a:spLocks noGrp="1"/>
          </p:cNvSpPr>
          <p:nvPr>
            <p:ph type="sldNum" sz="quarter" idx="12"/>
          </p:nvPr>
        </p:nvSpPr>
        <p:spPr/>
        <p:txBody>
          <a:bodyPr/>
          <a:lstStyle/>
          <a:p>
            <a:fld id="{88CD40B9-4065-4496-B6BF-3F8A4D4F60EC}" type="slidenum">
              <a:rPr lang="en-US" smtClean="0"/>
              <a:t>‹#›</a:t>
            </a:fld>
            <a:endParaRPr lang="en-US"/>
          </a:p>
        </p:txBody>
      </p:sp>
    </p:spTree>
    <p:extLst>
      <p:ext uri="{BB962C8B-B14F-4D97-AF65-F5344CB8AC3E}">
        <p14:creationId xmlns:p14="http://schemas.microsoft.com/office/powerpoint/2010/main" val="2017869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D17A10-F1DE-4362-9B91-8FFE2D14B7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9847DA-5B76-4752-A266-66844DC8BD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BE93B-B9E0-4357-BF37-C751A977CC75}"/>
              </a:ext>
            </a:extLst>
          </p:cNvPr>
          <p:cNvSpPr>
            <a:spLocks noGrp="1"/>
          </p:cNvSpPr>
          <p:nvPr>
            <p:ph type="dt" sz="half" idx="10"/>
          </p:nvPr>
        </p:nvSpPr>
        <p:spPr/>
        <p:txBody>
          <a:bodyPr/>
          <a:lstStyle/>
          <a:p>
            <a:fld id="{9DA36429-37D0-488C-8B6A-9AE9CF7C3E41}" type="datetimeFigureOut">
              <a:rPr lang="en-US" smtClean="0"/>
              <a:t>10/30/2025</a:t>
            </a:fld>
            <a:endParaRPr lang="en-US"/>
          </a:p>
        </p:txBody>
      </p:sp>
      <p:sp>
        <p:nvSpPr>
          <p:cNvPr id="5" name="Footer Placeholder 4">
            <a:extLst>
              <a:ext uri="{FF2B5EF4-FFF2-40B4-BE49-F238E27FC236}">
                <a16:creationId xmlns:a16="http://schemas.microsoft.com/office/drawing/2014/main" id="{D627D2FE-6EBE-4618-BD5F-A00FC370A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75D2B7-C461-487B-A086-A3774550D935}"/>
              </a:ext>
            </a:extLst>
          </p:cNvPr>
          <p:cNvSpPr>
            <a:spLocks noGrp="1"/>
          </p:cNvSpPr>
          <p:nvPr>
            <p:ph type="sldNum" sz="quarter" idx="12"/>
          </p:nvPr>
        </p:nvSpPr>
        <p:spPr/>
        <p:txBody>
          <a:bodyPr/>
          <a:lstStyle/>
          <a:p>
            <a:fld id="{88CD40B9-4065-4496-B6BF-3F8A4D4F60EC}" type="slidenum">
              <a:rPr lang="en-US" smtClean="0"/>
              <a:t>‹#›</a:t>
            </a:fld>
            <a:endParaRPr lang="en-US"/>
          </a:p>
        </p:txBody>
      </p:sp>
    </p:spTree>
    <p:extLst>
      <p:ext uri="{BB962C8B-B14F-4D97-AF65-F5344CB8AC3E}">
        <p14:creationId xmlns:p14="http://schemas.microsoft.com/office/powerpoint/2010/main" val="1062692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609600" y="816430"/>
            <a:ext cx="10972800" cy="478970"/>
          </a:xfrm>
        </p:spPr>
        <p:txBody>
          <a:bodyPr>
            <a:noAutofit/>
          </a:bodyPr>
          <a:lstStyle>
            <a:lvl1pPr marL="0" indent="0">
              <a:spcBef>
                <a:spcPts val="0"/>
              </a:spcBef>
              <a:buNone/>
              <a:defRPr sz="2000">
                <a:solidFill>
                  <a:schemeClr val="accent5">
                    <a:lumMod val="50000"/>
                  </a:schemeClr>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8" name="Content Placeholder 4">
            <a:extLst>
              <a:ext uri="{FF2B5EF4-FFF2-40B4-BE49-F238E27FC236}">
                <a16:creationId xmlns:a16="http://schemas.microsoft.com/office/drawing/2014/main" id="{06209AFA-1CF4-47E6-B36A-8F1B9E7ACA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2286"/>
          </a:xfrm>
          <a:prstGeom prst="rect">
            <a:avLst/>
          </a:prstGeom>
        </p:spPr>
      </p:pic>
    </p:spTree>
    <p:extLst>
      <p:ext uri="{BB962C8B-B14F-4D97-AF65-F5344CB8AC3E}">
        <p14:creationId xmlns:p14="http://schemas.microsoft.com/office/powerpoint/2010/main" val="105319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chemeClr val="accent5">
                  <a:lumMod val="50000"/>
                </a:schemeClr>
              </a:buClr>
              <a:buSzPct val="25000"/>
              <a:defRPr sz="1600"/>
            </a:lvl1pPr>
            <a:lvl2pPr marL="569913" indent="-285750">
              <a:buClr>
                <a:schemeClr val="accent5">
                  <a:lumMod val="50000"/>
                </a:schemeClr>
              </a:buClr>
              <a:defRPr sz="1600"/>
            </a:lvl2pPr>
            <a:lvl3pPr>
              <a:buClr>
                <a:schemeClr val="accent5">
                  <a:lumMod val="50000"/>
                </a:schemeClr>
              </a:buClr>
              <a:defRPr sz="1600"/>
            </a:lvl3pPr>
            <a:lvl4pPr>
              <a:buClr>
                <a:schemeClr val="accent5">
                  <a:lumMod val="50000"/>
                </a:schemeClr>
              </a:buClr>
              <a:defRPr sz="1600"/>
            </a:lvl4pPr>
            <a:lvl5pPr>
              <a:buClr>
                <a:schemeClr val="accent5">
                  <a:lumMod val="50000"/>
                </a:schemeClr>
              </a:buClr>
              <a:defRPr sz="1600"/>
            </a:lvl5pPr>
            <a:lvl6pPr>
              <a:buClr>
                <a:schemeClr val="accent5">
                  <a:lumMod val="50000"/>
                </a:schemeClr>
              </a:buClr>
              <a:defRPr sz="1600"/>
            </a:lvl6pPr>
            <a:lvl7pPr>
              <a:buClr>
                <a:schemeClr val="accent5">
                  <a:lumMod val="50000"/>
                </a:schemeClr>
              </a:buClr>
              <a:defRPr sz="1600"/>
            </a:lvl7pPr>
            <a:lvl8pPr>
              <a:buClr>
                <a:schemeClr val="accent5">
                  <a:lumMod val="50000"/>
                </a:schemeClr>
              </a:buClr>
              <a:defRPr sz="1600"/>
            </a:lvl8pPr>
            <a:lvl9pPr>
              <a:buClr>
                <a:schemeClr val="accent5">
                  <a:lumMod val="50000"/>
                </a:schemeClr>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988485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0_Learning 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89154" indent="-89154">
              <a:buClr>
                <a:srgbClr val="007FA3"/>
              </a:buClr>
              <a:buSzPct val="25000"/>
              <a:defRPr sz="1200"/>
            </a:lvl1pPr>
            <a:lvl2pPr marL="427435" indent="-214313">
              <a:buClr>
                <a:srgbClr val="007FA3"/>
              </a:buClr>
              <a:defRPr sz="1200"/>
            </a:lvl2pPr>
            <a:lvl3pPr>
              <a:buClr>
                <a:srgbClr val="007FA3"/>
              </a:buClr>
              <a:defRPr sz="1200"/>
            </a:lvl3pPr>
            <a:lvl4pPr>
              <a:buClr>
                <a:srgbClr val="007FA3"/>
              </a:buClr>
              <a:defRPr sz="1200"/>
            </a:lvl4pPr>
            <a:lvl5pPr>
              <a:buClr>
                <a:srgbClr val="007FA3"/>
              </a:buClr>
              <a:defRPr sz="1200"/>
            </a:lvl5pPr>
            <a:lvl6pPr>
              <a:buClr>
                <a:srgbClr val="007FA3"/>
              </a:buClr>
              <a:defRPr sz="1200"/>
            </a:lvl6pPr>
            <a:lvl7pPr>
              <a:buClr>
                <a:srgbClr val="007FA3"/>
              </a:buClr>
              <a:defRPr sz="1200"/>
            </a:lvl7pPr>
            <a:lvl8pPr>
              <a:buClr>
                <a:srgbClr val="007FA3"/>
              </a:buClr>
              <a:defRPr sz="1200"/>
            </a:lvl8pPr>
            <a:lvl9pPr>
              <a:buClr>
                <a:srgbClr val="007FA3"/>
              </a:buCl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Tree>
    <p:extLst>
      <p:ext uri="{BB962C8B-B14F-4D97-AF65-F5344CB8AC3E}">
        <p14:creationId xmlns:p14="http://schemas.microsoft.com/office/powerpoint/2010/main" val="1217394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78993-9AB2-4206-8F99-CF80084655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D38E89-02A7-47A6-B722-57D10BB7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8EC38-4BA1-4287-B07A-E808D27CA2CC}"/>
              </a:ext>
            </a:extLst>
          </p:cNvPr>
          <p:cNvSpPr>
            <a:spLocks noGrp="1"/>
          </p:cNvSpPr>
          <p:nvPr>
            <p:ph type="dt" sz="half" idx="10"/>
          </p:nvPr>
        </p:nvSpPr>
        <p:spPr/>
        <p:txBody>
          <a:bodyPr/>
          <a:lstStyle/>
          <a:p>
            <a:fld id="{9DA36429-37D0-488C-8B6A-9AE9CF7C3E41}" type="datetimeFigureOut">
              <a:rPr lang="en-US" smtClean="0"/>
              <a:t>10/30/2025</a:t>
            </a:fld>
            <a:endParaRPr lang="en-US"/>
          </a:p>
        </p:txBody>
      </p:sp>
      <p:sp>
        <p:nvSpPr>
          <p:cNvPr id="5" name="Footer Placeholder 4">
            <a:extLst>
              <a:ext uri="{FF2B5EF4-FFF2-40B4-BE49-F238E27FC236}">
                <a16:creationId xmlns:a16="http://schemas.microsoft.com/office/drawing/2014/main" id="{5E37B067-7937-4338-BF50-63FF9BB54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61BA34-BDFB-4414-89B7-748AB9F9D080}"/>
              </a:ext>
            </a:extLst>
          </p:cNvPr>
          <p:cNvSpPr>
            <a:spLocks noGrp="1"/>
          </p:cNvSpPr>
          <p:nvPr>
            <p:ph type="sldNum" sz="quarter" idx="12"/>
          </p:nvPr>
        </p:nvSpPr>
        <p:spPr/>
        <p:txBody>
          <a:bodyPr/>
          <a:lstStyle/>
          <a:p>
            <a:fld id="{88CD40B9-4065-4496-B6BF-3F8A4D4F60EC}" type="slidenum">
              <a:rPr lang="en-US" smtClean="0"/>
              <a:t>‹#›</a:t>
            </a:fld>
            <a:endParaRPr lang="en-US"/>
          </a:p>
        </p:txBody>
      </p:sp>
    </p:spTree>
    <p:extLst>
      <p:ext uri="{BB962C8B-B14F-4D97-AF65-F5344CB8AC3E}">
        <p14:creationId xmlns:p14="http://schemas.microsoft.com/office/powerpoint/2010/main" val="4187148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3C0A5-D3E5-42EB-A347-B4CAEE45C2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23119F-4AC8-41E1-8B7E-7A26992C5F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0C3A1C-6668-44FF-9946-8447043C34CD}"/>
              </a:ext>
            </a:extLst>
          </p:cNvPr>
          <p:cNvSpPr>
            <a:spLocks noGrp="1"/>
          </p:cNvSpPr>
          <p:nvPr>
            <p:ph type="dt" sz="half" idx="10"/>
          </p:nvPr>
        </p:nvSpPr>
        <p:spPr/>
        <p:txBody>
          <a:bodyPr/>
          <a:lstStyle/>
          <a:p>
            <a:fld id="{9DA36429-37D0-488C-8B6A-9AE9CF7C3E41}" type="datetimeFigureOut">
              <a:rPr lang="en-US" smtClean="0"/>
              <a:t>10/30/2025</a:t>
            </a:fld>
            <a:endParaRPr lang="en-US"/>
          </a:p>
        </p:txBody>
      </p:sp>
      <p:sp>
        <p:nvSpPr>
          <p:cNvPr id="5" name="Footer Placeholder 4">
            <a:extLst>
              <a:ext uri="{FF2B5EF4-FFF2-40B4-BE49-F238E27FC236}">
                <a16:creationId xmlns:a16="http://schemas.microsoft.com/office/drawing/2014/main" id="{168A2DDC-1138-4330-981C-314065B59F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ED6046-2C73-4614-8F52-08EC2A53B7A8}"/>
              </a:ext>
            </a:extLst>
          </p:cNvPr>
          <p:cNvSpPr>
            <a:spLocks noGrp="1"/>
          </p:cNvSpPr>
          <p:nvPr>
            <p:ph type="sldNum" sz="quarter" idx="12"/>
          </p:nvPr>
        </p:nvSpPr>
        <p:spPr/>
        <p:txBody>
          <a:bodyPr/>
          <a:lstStyle/>
          <a:p>
            <a:fld id="{88CD40B9-4065-4496-B6BF-3F8A4D4F60EC}" type="slidenum">
              <a:rPr lang="en-US" smtClean="0"/>
              <a:t>‹#›</a:t>
            </a:fld>
            <a:endParaRPr lang="en-US"/>
          </a:p>
        </p:txBody>
      </p:sp>
    </p:spTree>
    <p:extLst>
      <p:ext uri="{BB962C8B-B14F-4D97-AF65-F5344CB8AC3E}">
        <p14:creationId xmlns:p14="http://schemas.microsoft.com/office/powerpoint/2010/main" val="2968246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8F434-BC68-44CD-B217-4618B09F4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226D18-22C9-490A-B48A-060681754A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2B70AB-EDAD-42CC-B4A0-C94FEBF2BE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139938-AB93-4027-97A2-9914296AE3BC}"/>
              </a:ext>
            </a:extLst>
          </p:cNvPr>
          <p:cNvSpPr>
            <a:spLocks noGrp="1"/>
          </p:cNvSpPr>
          <p:nvPr>
            <p:ph type="dt" sz="half" idx="10"/>
          </p:nvPr>
        </p:nvSpPr>
        <p:spPr/>
        <p:txBody>
          <a:bodyPr/>
          <a:lstStyle/>
          <a:p>
            <a:fld id="{9DA36429-37D0-488C-8B6A-9AE9CF7C3E41}" type="datetimeFigureOut">
              <a:rPr lang="en-US" smtClean="0"/>
              <a:t>10/30/2025</a:t>
            </a:fld>
            <a:endParaRPr lang="en-US"/>
          </a:p>
        </p:txBody>
      </p:sp>
      <p:sp>
        <p:nvSpPr>
          <p:cNvPr id="6" name="Footer Placeholder 5">
            <a:extLst>
              <a:ext uri="{FF2B5EF4-FFF2-40B4-BE49-F238E27FC236}">
                <a16:creationId xmlns:a16="http://schemas.microsoft.com/office/drawing/2014/main" id="{0BEB1D67-3E02-4AF2-BDF5-4D6E55F620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CA5BF8-5BEB-4E2B-945A-1B25F62049E5}"/>
              </a:ext>
            </a:extLst>
          </p:cNvPr>
          <p:cNvSpPr>
            <a:spLocks noGrp="1"/>
          </p:cNvSpPr>
          <p:nvPr>
            <p:ph type="sldNum" sz="quarter" idx="12"/>
          </p:nvPr>
        </p:nvSpPr>
        <p:spPr/>
        <p:txBody>
          <a:bodyPr/>
          <a:lstStyle/>
          <a:p>
            <a:fld id="{88CD40B9-4065-4496-B6BF-3F8A4D4F60EC}" type="slidenum">
              <a:rPr lang="en-US" smtClean="0"/>
              <a:t>‹#›</a:t>
            </a:fld>
            <a:endParaRPr lang="en-US"/>
          </a:p>
        </p:txBody>
      </p:sp>
    </p:spTree>
    <p:extLst>
      <p:ext uri="{BB962C8B-B14F-4D97-AF65-F5344CB8AC3E}">
        <p14:creationId xmlns:p14="http://schemas.microsoft.com/office/powerpoint/2010/main" val="3122471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1DCCF-1CA3-4F99-9662-8A9396A9E1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5EEF91-DBF0-49D0-A351-079D389FCF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3EA4E1-C818-4969-80A3-C410330673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4D0EC7-8005-41E6-970F-9580CFE17B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76F875-FC4B-446C-8ABB-1752FC96A1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C86599-16DD-49B0-B4BE-19E87EC4EF84}"/>
              </a:ext>
            </a:extLst>
          </p:cNvPr>
          <p:cNvSpPr>
            <a:spLocks noGrp="1"/>
          </p:cNvSpPr>
          <p:nvPr>
            <p:ph type="dt" sz="half" idx="10"/>
          </p:nvPr>
        </p:nvSpPr>
        <p:spPr/>
        <p:txBody>
          <a:bodyPr/>
          <a:lstStyle/>
          <a:p>
            <a:fld id="{9DA36429-37D0-488C-8B6A-9AE9CF7C3E41}" type="datetimeFigureOut">
              <a:rPr lang="en-US" smtClean="0"/>
              <a:t>10/30/2025</a:t>
            </a:fld>
            <a:endParaRPr lang="en-US"/>
          </a:p>
        </p:txBody>
      </p:sp>
      <p:sp>
        <p:nvSpPr>
          <p:cNvPr id="8" name="Footer Placeholder 7">
            <a:extLst>
              <a:ext uri="{FF2B5EF4-FFF2-40B4-BE49-F238E27FC236}">
                <a16:creationId xmlns:a16="http://schemas.microsoft.com/office/drawing/2014/main" id="{EDDC39FD-BF04-4BE9-9159-5964D97DAB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47233C-7C1C-40D1-B0BC-9F29B6914DBA}"/>
              </a:ext>
            </a:extLst>
          </p:cNvPr>
          <p:cNvSpPr>
            <a:spLocks noGrp="1"/>
          </p:cNvSpPr>
          <p:nvPr>
            <p:ph type="sldNum" sz="quarter" idx="12"/>
          </p:nvPr>
        </p:nvSpPr>
        <p:spPr/>
        <p:txBody>
          <a:bodyPr/>
          <a:lstStyle/>
          <a:p>
            <a:fld id="{88CD40B9-4065-4496-B6BF-3F8A4D4F60EC}" type="slidenum">
              <a:rPr lang="en-US" smtClean="0"/>
              <a:t>‹#›</a:t>
            </a:fld>
            <a:endParaRPr lang="en-US"/>
          </a:p>
        </p:txBody>
      </p:sp>
    </p:spTree>
    <p:extLst>
      <p:ext uri="{BB962C8B-B14F-4D97-AF65-F5344CB8AC3E}">
        <p14:creationId xmlns:p14="http://schemas.microsoft.com/office/powerpoint/2010/main" val="3227464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302B7-818B-4266-9455-6659E2EB91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6D8300-DCD4-4282-9980-45D1359FCD80}"/>
              </a:ext>
            </a:extLst>
          </p:cNvPr>
          <p:cNvSpPr>
            <a:spLocks noGrp="1"/>
          </p:cNvSpPr>
          <p:nvPr>
            <p:ph type="dt" sz="half" idx="10"/>
          </p:nvPr>
        </p:nvSpPr>
        <p:spPr/>
        <p:txBody>
          <a:bodyPr/>
          <a:lstStyle/>
          <a:p>
            <a:fld id="{9DA36429-37D0-488C-8B6A-9AE9CF7C3E41}" type="datetimeFigureOut">
              <a:rPr lang="en-US" smtClean="0"/>
              <a:t>10/30/2025</a:t>
            </a:fld>
            <a:endParaRPr lang="en-US"/>
          </a:p>
        </p:txBody>
      </p:sp>
      <p:sp>
        <p:nvSpPr>
          <p:cNvPr id="4" name="Footer Placeholder 3">
            <a:extLst>
              <a:ext uri="{FF2B5EF4-FFF2-40B4-BE49-F238E27FC236}">
                <a16:creationId xmlns:a16="http://schemas.microsoft.com/office/drawing/2014/main" id="{51CABF6D-F38F-4885-BE5B-91F30791C1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7A54B1-8CAD-4797-9E5B-3EB6B6E7D51F}"/>
              </a:ext>
            </a:extLst>
          </p:cNvPr>
          <p:cNvSpPr>
            <a:spLocks noGrp="1"/>
          </p:cNvSpPr>
          <p:nvPr>
            <p:ph type="sldNum" sz="quarter" idx="12"/>
          </p:nvPr>
        </p:nvSpPr>
        <p:spPr/>
        <p:txBody>
          <a:bodyPr/>
          <a:lstStyle/>
          <a:p>
            <a:fld id="{88CD40B9-4065-4496-B6BF-3F8A4D4F60EC}" type="slidenum">
              <a:rPr lang="en-US" smtClean="0"/>
              <a:t>‹#›</a:t>
            </a:fld>
            <a:endParaRPr lang="en-US"/>
          </a:p>
        </p:txBody>
      </p:sp>
    </p:spTree>
    <p:extLst>
      <p:ext uri="{BB962C8B-B14F-4D97-AF65-F5344CB8AC3E}">
        <p14:creationId xmlns:p14="http://schemas.microsoft.com/office/powerpoint/2010/main" val="1075263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7A4A5B-7F9E-4C54-BC9F-EE4FB7903BF6}"/>
              </a:ext>
            </a:extLst>
          </p:cNvPr>
          <p:cNvSpPr>
            <a:spLocks noGrp="1"/>
          </p:cNvSpPr>
          <p:nvPr>
            <p:ph type="dt" sz="half" idx="10"/>
          </p:nvPr>
        </p:nvSpPr>
        <p:spPr/>
        <p:txBody>
          <a:bodyPr/>
          <a:lstStyle/>
          <a:p>
            <a:fld id="{9DA36429-37D0-488C-8B6A-9AE9CF7C3E41}" type="datetimeFigureOut">
              <a:rPr lang="en-US" smtClean="0"/>
              <a:t>10/30/2025</a:t>
            </a:fld>
            <a:endParaRPr lang="en-US"/>
          </a:p>
        </p:txBody>
      </p:sp>
      <p:sp>
        <p:nvSpPr>
          <p:cNvPr id="3" name="Footer Placeholder 2">
            <a:extLst>
              <a:ext uri="{FF2B5EF4-FFF2-40B4-BE49-F238E27FC236}">
                <a16:creationId xmlns:a16="http://schemas.microsoft.com/office/drawing/2014/main" id="{13133F37-9955-40BB-A897-9DF03C70AD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2C7FD6-0EDE-4050-A846-3DADAB0B91CA}"/>
              </a:ext>
            </a:extLst>
          </p:cNvPr>
          <p:cNvSpPr>
            <a:spLocks noGrp="1"/>
          </p:cNvSpPr>
          <p:nvPr>
            <p:ph type="sldNum" sz="quarter" idx="12"/>
          </p:nvPr>
        </p:nvSpPr>
        <p:spPr/>
        <p:txBody>
          <a:bodyPr/>
          <a:lstStyle/>
          <a:p>
            <a:fld id="{88CD40B9-4065-4496-B6BF-3F8A4D4F60EC}" type="slidenum">
              <a:rPr lang="en-US" smtClean="0"/>
              <a:t>‹#›</a:t>
            </a:fld>
            <a:endParaRPr lang="en-US"/>
          </a:p>
        </p:txBody>
      </p:sp>
    </p:spTree>
    <p:extLst>
      <p:ext uri="{BB962C8B-B14F-4D97-AF65-F5344CB8AC3E}">
        <p14:creationId xmlns:p14="http://schemas.microsoft.com/office/powerpoint/2010/main" val="325652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C31BB-C2AF-42C8-B819-DDAE3596AE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C3F755-6384-4772-98F4-FDE51100D2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1DE46D-AE77-4F7C-9EA9-6459A5F48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4D816B-07ED-4577-8029-2C43BDBA96C1}"/>
              </a:ext>
            </a:extLst>
          </p:cNvPr>
          <p:cNvSpPr>
            <a:spLocks noGrp="1"/>
          </p:cNvSpPr>
          <p:nvPr>
            <p:ph type="dt" sz="half" idx="10"/>
          </p:nvPr>
        </p:nvSpPr>
        <p:spPr/>
        <p:txBody>
          <a:bodyPr/>
          <a:lstStyle/>
          <a:p>
            <a:fld id="{9DA36429-37D0-488C-8B6A-9AE9CF7C3E41}" type="datetimeFigureOut">
              <a:rPr lang="en-US" smtClean="0"/>
              <a:t>10/30/2025</a:t>
            </a:fld>
            <a:endParaRPr lang="en-US"/>
          </a:p>
        </p:txBody>
      </p:sp>
      <p:sp>
        <p:nvSpPr>
          <p:cNvPr id="6" name="Footer Placeholder 5">
            <a:extLst>
              <a:ext uri="{FF2B5EF4-FFF2-40B4-BE49-F238E27FC236}">
                <a16:creationId xmlns:a16="http://schemas.microsoft.com/office/drawing/2014/main" id="{530891F6-05FC-4A3D-984D-FA60C351BA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75406B-03AA-42B8-8718-63FD2E3A6FD2}"/>
              </a:ext>
            </a:extLst>
          </p:cNvPr>
          <p:cNvSpPr>
            <a:spLocks noGrp="1"/>
          </p:cNvSpPr>
          <p:nvPr>
            <p:ph type="sldNum" sz="quarter" idx="12"/>
          </p:nvPr>
        </p:nvSpPr>
        <p:spPr/>
        <p:txBody>
          <a:bodyPr/>
          <a:lstStyle/>
          <a:p>
            <a:fld id="{88CD40B9-4065-4496-B6BF-3F8A4D4F60EC}" type="slidenum">
              <a:rPr lang="en-US" smtClean="0"/>
              <a:t>‹#›</a:t>
            </a:fld>
            <a:endParaRPr lang="en-US"/>
          </a:p>
        </p:txBody>
      </p:sp>
    </p:spTree>
    <p:extLst>
      <p:ext uri="{BB962C8B-B14F-4D97-AF65-F5344CB8AC3E}">
        <p14:creationId xmlns:p14="http://schemas.microsoft.com/office/powerpoint/2010/main" val="3609402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31210-8B81-4920-BF41-6DB1DE7010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08D180-E1E9-46B3-A45C-3B1CED51F6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297388-83AB-4DAD-92B8-A71243924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8D92A5-59D8-4836-93CE-7E2F720464FF}"/>
              </a:ext>
            </a:extLst>
          </p:cNvPr>
          <p:cNvSpPr>
            <a:spLocks noGrp="1"/>
          </p:cNvSpPr>
          <p:nvPr>
            <p:ph type="dt" sz="half" idx="10"/>
          </p:nvPr>
        </p:nvSpPr>
        <p:spPr/>
        <p:txBody>
          <a:bodyPr/>
          <a:lstStyle/>
          <a:p>
            <a:fld id="{9DA36429-37D0-488C-8B6A-9AE9CF7C3E41}" type="datetimeFigureOut">
              <a:rPr lang="en-US" smtClean="0"/>
              <a:t>10/30/2025</a:t>
            </a:fld>
            <a:endParaRPr lang="en-US"/>
          </a:p>
        </p:txBody>
      </p:sp>
      <p:sp>
        <p:nvSpPr>
          <p:cNvPr id="6" name="Footer Placeholder 5">
            <a:extLst>
              <a:ext uri="{FF2B5EF4-FFF2-40B4-BE49-F238E27FC236}">
                <a16:creationId xmlns:a16="http://schemas.microsoft.com/office/drawing/2014/main" id="{ECFA75A6-845A-4E6F-B461-7C72E38C3D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1DB673-078D-4F5E-A114-9B4A3E777428}"/>
              </a:ext>
            </a:extLst>
          </p:cNvPr>
          <p:cNvSpPr>
            <a:spLocks noGrp="1"/>
          </p:cNvSpPr>
          <p:nvPr>
            <p:ph type="sldNum" sz="quarter" idx="12"/>
          </p:nvPr>
        </p:nvSpPr>
        <p:spPr/>
        <p:txBody>
          <a:bodyPr/>
          <a:lstStyle/>
          <a:p>
            <a:fld id="{88CD40B9-4065-4496-B6BF-3F8A4D4F60EC}" type="slidenum">
              <a:rPr lang="en-US" smtClean="0"/>
              <a:t>‹#›</a:t>
            </a:fld>
            <a:endParaRPr lang="en-US"/>
          </a:p>
        </p:txBody>
      </p:sp>
    </p:spTree>
    <p:extLst>
      <p:ext uri="{BB962C8B-B14F-4D97-AF65-F5344CB8AC3E}">
        <p14:creationId xmlns:p14="http://schemas.microsoft.com/office/powerpoint/2010/main" val="412507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BAB097-6817-4083-BD05-818B01F465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DA92DF-E8D4-4572-BDDA-E8C3513E04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3E9325-CA58-4DA3-8DA7-95230CA9B0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A36429-37D0-488C-8B6A-9AE9CF7C3E41}" type="datetimeFigureOut">
              <a:rPr lang="en-US" smtClean="0"/>
              <a:t>10/30/2025</a:t>
            </a:fld>
            <a:endParaRPr lang="en-US"/>
          </a:p>
        </p:txBody>
      </p:sp>
      <p:sp>
        <p:nvSpPr>
          <p:cNvPr id="5" name="Footer Placeholder 4">
            <a:extLst>
              <a:ext uri="{FF2B5EF4-FFF2-40B4-BE49-F238E27FC236}">
                <a16:creationId xmlns:a16="http://schemas.microsoft.com/office/drawing/2014/main" id="{5680E2A3-FBBE-40B9-BB74-B25D6FBE82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FFE00F-4595-431E-A326-27BA3897CC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CD40B9-4065-4496-B6BF-3F8A4D4F60EC}" type="slidenum">
              <a:rPr lang="en-US" smtClean="0"/>
              <a:t>‹#›</a:t>
            </a:fld>
            <a:endParaRPr lang="en-US"/>
          </a:p>
        </p:txBody>
      </p:sp>
      <p:pic>
        <p:nvPicPr>
          <p:cNvPr id="8" name="Picture 7">
            <a:extLst>
              <a:ext uri="{FF2B5EF4-FFF2-40B4-BE49-F238E27FC236}">
                <a16:creationId xmlns:a16="http://schemas.microsoft.com/office/drawing/2014/main" id="{15CC69E5-3FA0-4855-9625-9232C4B8982B}"/>
              </a:ext>
            </a:extLst>
          </p:cNvPr>
          <p:cNvPicPr>
            <a:picLocks noChangeAspect="1"/>
          </p:cNvPicPr>
          <p:nvPr userDrawn="1"/>
        </p:nvPicPr>
        <p:blipFill>
          <a:blip r:embed="rId16"/>
          <a:stretch>
            <a:fillRect/>
          </a:stretch>
        </p:blipFill>
        <p:spPr>
          <a:xfrm>
            <a:off x="0" y="4762"/>
            <a:ext cx="12192000" cy="6848475"/>
          </a:xfrm>
          <a:prstGeom prst="rect">
            <a:avLst/>
          </a:prstGeom>
        </p:spPr>
      </p:pic>
    </p:spTree>
    <p:extLst>
      <p:ext uri="{BB962C8B-B14F-4D97-AF65-F5344CB8AC3E}">
        <p14:creationId xmlns:p14="http://schemas.microsoft.com/office/powerpoint/2010/main" val="432226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emf"/></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emf"/><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emf"/></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emf"/><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9.jpeg"/><Relationship Id="rId7"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https://www.wisdomjobs.com/tutorials/the-formulation-of-strategy.png" TargetMode="Externa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66.jpe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3.emf"/><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png"/><Relationship Id="rId7" Type="http://schemas.openxmlformats.org/officeDocument/2006/relationships/image" Target="../media/image88.jpeg"/><Relationship Id="rId12"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png"/><Relationship Id="rId10" Type="http://schemas.openxmlformats.org/officeDocument/2006/relationships/image" Target="../media/image91.jpeg"/><Relationship Id="rId4" Type="http://schemas.openxmlformats.org/officeDocument/2006/relationships/image" Target="../media/image85.png"/><Relationship Id="rId9" Type="http://schemas.openxmlformats.org/officeDocument/2006/relationships/image" Target="../media/image90.emf"/></Relationships>
</file>

<file path=ppt/slides/_rels/slide35.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84.png"/><Relationship Id="rId7" Type="http://schemas.openxmlformats.org/officeDocument/2006/relationships/image" Target="../media/image88.jpeg"/><Relationship Id="rId12"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4.jpeg"/><Relationship Id="rId11" Type="http://schemas.openxmlformats.org/officeDocument/2006/relationships/image" Target="../media/image91.jpeg"/><Relationship Id="rId5" Type="http://schemas.openxmlformats.org/officeDocument/2006/relationships/image" Target="../media/image86.png"/><Relationship Id="rId10" Type="http://schemas.openxmlformats.org/officeDocument/2006/relationships/image" Target="../media/image96.emf"/><Relationship Id="rId4" Type="http://schemas.openxmlformats.org/officeDocument/2006/relationships/image" Target="../media/image85.png"/><Relationship Id="rId9" Type="http://schemas.openxmlformats.org/officeDocument/2006/relationships/image" Target="../media/image89.jpeg"/></Relationships>
</file>

<file path=ppt/slides/_rels/slide3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99.emf"/><Relationship Id="rId4" Type="http://schemas.openxmlformats.org/officeDocument/2006/relationships/image" Target="../media/image98.jpeg"/></Relationships>
</file>

<file path=ppt/slides/_rels/slide38.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7.xml"/><Relationship Id="rId4" Type="http://schemas.openxmlformats.org/officeDocument/2006/relationships/image" Target="../media/image102.emf"/></Relationships>
</file>

<file path=ppt/slides/_rels/slide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4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8.jpg"/><Relationship Id="rId7" Type="http://schemas.openxmlformats.org/officeDocument/2006/relationships/image" Target="../media/image106.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10" Type="http://schemas.openxmlformats.org/officeDocument/2006/relationships/image" Target="../media/image114.png"/><Relationship Id="rId4" Type="http://schemas.openxmlformats.org/officeDocument/2006/relationships/image" Target="../media/image109.jpeg"/><Relationship Id="rId9" Type="http://schemas.openxmlformats.org/officeDocument/2006/relationships/image" Target="../media/image113.jpeg"/></Relationships>
</file>

<file path=ppt/slides/_rels/slide4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20.emf"/><Relationship Id="rId5" Type="http://schemas.openxmlformats.org/officeDocument/2006/relationships/image" Target="../media/image119.emf"/><Relationship Id="rId4" Type="http://schemas.openxmlformats.org/officeDocument/2006/relationships/image" Target="../media/image118.emf"/></Relationships>
</file>

<file path=ppt/slides/_rels/slide4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5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128.jpeg"/><Relationship Id="rId13" Type="http://schemas.openxmlformats.org/officeDocument/2006/relationships/image" Target="../media/image133.png"/><Relationship Id="rId3" Type="http://schemas.openxmlformats.org/officeDocument/2006/relationships/image" Target="../media/image123.jpg"/><Relationship Id="rId7" Type="http://schemas.openxmlformats.org/officeDocument/2006/relationships/image" Target="../media/image127.jpeg"/><Relationship Id="rId12" Type="http://schemas.openxmlformats.org/officeDocument/2006/relationships/image" Target="../media/image132.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26.jpeg"/><Relationship Id="rId11" Type="http://schemas.openxmlformats.org/officeDocument/2006/relationships/image" Target="../media/image131.jpeg"/><Relationship Id="rId5" Type="http://schemas.openxmlformats.org/officeDocument/2006/relationships/image" Target="../media/image125.jpg"/><Relationship Id="rId15" Type="http://schemas.openxmlformats.org/officeDocument/2006/relationships/image" Target="../media/image134.jpeg"/><Relationship Id="rId10" Type="http://schemas.openxmlformats.org/officeDocument/2006/relationships/image" Target="../media/image130.jpeg"/><Relationship Id="rId4" Type="http://schemas.openxmlformats.org/officeDocument/2006/relationships/image" Target="../media/image124.jpg"/><Relationship Id="rId9" Type="http://schemas.openxmlformats.org/officeDocument/2006/relationships/image" Target="../media/image129.jpeg"/><Relationship Id="rId14" Type="http://schemas.microsoft.com/office/2007/relationships/hdphoto" Target="../media/hdphoto1.wdp"/></Relationships>
</file>

<file path=ppt/slides/_rels/slide52.xml.rels><?xml version="1.0" encoding="UTF-8" standalone="yes"?>
<Relationships xmlns="http://schemas.openxmlformats.org/package/2006/relationships"><Relationship Id="rId8" Type="http://schemas.openxmlformats.org/officeDocument/2006/relationships/image" Target="../media/image135.jpeg"/><Relationship Id="rId13" Type="http://schemas.openxmlformats.org/officeDocument/2006/relationships/image" Target="../media/image133.png"/><Relationship Id="rId3" Type="http://schemas.openxmlformats.org/officeDocument/2006/relationships/image" Target="../media/image123.jpg"/><Relationship Id="rId7" Type="http://schemas.openxmlformats.org/officeDocument/2006/relationships/image" Target="../media/image127.jpeg"/><Relationship Id="rId12" Type="http://schemas.openxmlformats.org/officeDocument/2006/relationships/image" Target="../media/image136.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6.jpeg"/><Relationship Id="rId11" Type="http://schemas.openxmlformats.org/officeDocument/2006/relationships/image" Target="../media/image131.jpeg"/><Relationship Id="rId5" Type="http://schemas.openxmlformats.org/officeDocument/2006/relationships/image" Target="../media/image125.jpg"/><Relationship Id="rId15" Type="http://schemas.openxmlformats.org/officeDocument/2006/relationships/image" Target="../media/image134.jpeg"/><Relationship Id="rId10" Type="http://schemas.openxmlformats.org/officeDocument/2006/relationships/image" Target="../media/image130.jpeg"/><Relationship Id="rId4" Type="http://schemas.openxmlformats.org/officeDocument/2006/relationships/image" Target="../media/image124.jpg"/><Relationship Id="rId9" Type="http://schemas.openxmlformats.org/officeDocument/2006/relationships/image" Target="../media/image129.jpeg"/><Relationship Id="rId1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image" Target="../media/image139.jpeg"/><Relationship Id="rId4" Type="http://schemas.openxmlformats.org/officeDocument/2006/relationships/image" Target="../media/image138.jpeg"/></Relationships>
</file>

<file path=ppt/slides/_rels/slide5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 Id="rId5" Type="http://schemas.openxmlformats.org/officeDocument/2006/relationships/image" Target="../media/image26.emf"/><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5E0E4-1463-5EB0-C246-3F78DB8F75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CEAC86-A98D-BA35-FC4F-B12EF82C1E39}"/>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49D3486E-D7F3-7374-B0FD-218FCFA6EEC1}"/>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3F37C46E-3715-DF94-A34B-D4C3B6E45773}"/>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E370E432-3A0D-BD92-199F-4BB485B99FF5}"/>
              </a:ext>
            </a:extLst>
          </p:cNvPr>
          <p:cNvSpPr>
            <a:spLocks noGrp="1"/>
          </p:cNvSpPr>
          <p:nvPr>
            <p:ph type="body" sz="quarter" idx="15"/>
          </p:nvPr>
        </p:nvSpPr>
        <p:spPr/>
        <p:txBody>
          <a:bodyPr/>
          <a:lstStyle/>
          <a:p>
            <a:endParaRPr lang="en-US"/>
          </a:p>
        </p:txBody>
      </p:sp>
      <p:pic>
        <p:nvPicPr>
          <p:cNvPr id="7" name="Picture 6">
            <a:extLst>
              <a:ext uri="{FF2B5EF4-FFF2-40B4-BE49-F238E27FC236}">
                <a16:creationId xmlns:a16="http://schemas.microsoft.com/office/drawing/2014/main" id="{31EA260F-E3A2-006C-A94B-64A3B84AB6EF}"/>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9A70A69-6531-413E-D358-84231604EDB1}"/>
              </a:ext>
            </a:extLst>
          </p:cNvPr>
          <p:cNvSpPr txBox="1"/>
          <p:nvPr/>
        </p:nvSpPr>
        <p:spPr>
          <a:xfrm>
            <a:off x="3287689" y="2551838"/>
            <a:ext cx="5813571" cy="523220"/>
          </a:xfrm>
          <a:prstGeom prst="rect">
            <a:avLst/>
          </a:prstGeom>
          <a:noFill/>
        </p:spPr>
        <p:txBody>
          <a:bodyPr wrap="square" rtlCol="0">
            <a:spAutoFit/>
          </a:bodyPr>
          <a:lstStyle/>
          <a:p>
            <a:pPr algn="ctr"/>
            <a:r>
              <a:rPr lang="en-US" sz="2800" dirty="0">
                <a:solidFill>
                  <a:schemeClr val="bg1"/>
                </a:solidFill>
                <a:latin typeface="Arial Black" panose="020B0A04020102020204" pitchFamily="34" charset="0"/>
              </a:rPr>
              <a:t>Strategic marketing</a:t>
            </a:r>
          </a:p>
        </p:txBody>
      </p:sp>
      <p:sp>
        <p:nvSpPr>
          <p:cNvPr id="9" name="TextBox 8">
            <a:extLst>
              <a:ext uri="{FF2B5EF4-FFF2-40B4-BE49-F238E27FC236}">
                <a16:creationId xmlns:a16="http://schemas.microsoft.com/office/drawing/2014/main" id="{6D778C4A-D42B-9480-D9E6-768117E4E63E}"/>
              </a:ext>
            </a:extLst>
          </p:cNvPr>
          <p:cNvSpPr txBox="1"/>
          <p:nvPr/>
        </p:nvSpPr>
        <p:spPr>
          <a:xfrm>
            <a:off x="3779519" y="3472935"/>
            <a:ext cx="4632960" cy="400110"/>
          </a:xfrm>
          <a:prstGeom prst="rect">
            <a:avLst/>
          </a:prstGeom>
          <a:noFill/>
        </p:spPr>
        <p:txBody>
          <a:bodyPr wrap="square">
            <a:spAutoFit/>
          </a:bodyPr>
          <a:lstStyle/>
          <a:p>
            <a:pPr algn="ctr"/>
            <a:r>
              <a:rPr lang="en-US" sz="2000" dirty="0">
                <a:solidFill>
                  <a:schemeClr val="bg1"/>
                </a:solidFill>
                <a:latin typeface="Arial Black" panose="020B0A04020102020204" pitchFamily="34" charset="0"/>
              </a:rPr>
              <a:t>Lecture 5</a:t>
            </a:r>
          </a:p>
        </p:txBody>
      </p:sp>
    </p:spTree>
    <p:extLst>
      <p:ext uri="{BB962C8B-B14F-4D97-AF65-F5344CB8AC3E}">
        <p14:creationId xmlns:p14="http://schemas.microsoft.com/office/powerpoint/2010/main" val="4242105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63CEFB-CF0B-3575-DAD2-6C6747618554}"/>
              </a:ext>
            </a:extLst>
          </p:cNvPr>
          <p:cNvPicPr>
            <a:picLocks noChangeAspect="1"/>
          </p:cNvPicPr>
          <p:nvPr/>
        </p:nvPicPr>
        <p:blipFill>
          <a:blip r:embed="rId2"/>
          <a:stretch>
            <a:fillRect/>
          </a:stretch>
        </p:blipFill>
        <p:spPr>
          <a:xfrm>
            <a:off x="2039060" y="3597338"/>
            <a:ext cx="3839315" cy="1920240"/>
          </a:xfrm>
          <a:prstGeom prst="rect">
            <a:avLst/>
          </a:prstGeom>
        </p:spPr>
      </p:pic>
      <p:pic>
        <p:nvPicPr>
          <p:cNvPr id="3" name="Picture 2">
            <a:extLst>
              <a:ext uri="{FF2B5EF4-FFF2-40B4-BE49-F238E27FC236}">
                <a16:creationId xmlns:a16="http://schemas.microsoft.com/office/drawing/2014/main" id="{709D2D24-D1C7-9AF3-8121-FC851B74D6C8}"/>
              </a:ext>
            </a:extLst>
          </p:cNvPr>
          <p:cNvPicPr>
            <a:picLocks noChangeAspect="1"/>
          </p:cNvPicPr>
          <p:nvPr/>
        </p:nvPicPr>
        <p:blipFill>
          <a:blip r:embed="rId3"/>
          <a:stretch>
            <a:fillRect/>
          </a:stretch>
        </p:blipFill>
        <p:spPr>
          <a:xfrm>
            <a:off x="6278753" y="1340422"/>
            <a:ext cx="3807357" cy="1920240"/>
          </a:xfrm>
          <a:prstGeom prst="rect">
            <a:avLst/>
          </a:prstGeom>
        </p:spPr>
      </p:pic>
      <p:pic>
        <p:nvPicPr>
          <p:cNvPr id="2" name="Picture 1">
            <a:extLst>
              <a:ext uri="{FF2B5EF4-FFF2-40B4-BE49-F238E27FC236}">
                <a16:creationId xmlns:a16="http://schemas.microsoft.com/office/drawing/2014/main" id="{35AF5684-77F2-7645-1DD0-BF11A386D3CE}"/>
              </a:ext>
            </a:extLst>
          </p:cNvPr>
          <p:cNvPicPr>
            <a:picLocks noChangeAspect="1"/>
          </p:cNvPicPr>
          <p:nvPr/>
        </p:nvPicPr>
        <p:blipFill>
          <a:blip r:embed="rId4"/>
          <a:stretch>
            <a:fillRect/>
          </a:stretch>
        </p:blipFill>
        <p:spPr>
          <a:xfrm>
            <a:off x="1971940" y="1340422"/>
            <a:ext cx="3412907" cy="1920240"/>
          </a:xfrm>
          <a:prstGeom prst="rect">
            <a:avLst/>
          </a:prstGeom>
        </p:spPr>
      </p:pic>
      <p:pic>
        <p:nvPicPr>
          <p:cNvPr id="6" name="Picture 5">
            <a:extLst>
              <a:ext uri="{FF2B5EF4-FFF2-40B4-BE49-F238E27FC236}">
                <a16:creationId xmlns:a16="http://schemas.microsoft.com/office/drawing/2014/main" id="{15E9EF5D-A58F-51EC-1BDF-F7658DED4A5A}"/>
              </a:ext>
            </a:extLst>
          </p:cNvPr>
          <p:cNvPicPr>
            <a:picLocks noChangeAspect="1"/>
          </p:cNvPicPr>
          <p:nvPr/>
        </p:nvPicPr>
        <p:blipFill rotWithShape="1">
          <a:blip r:embed="rId5"/>
          <a:srcRect l="2898" t="14347" r="2380" b="13441"/>
          <a:stretch/>
        </p:blipFill>
        <p:spPr>
          <a:xfrm>
            <a:off x="6278752" y="3597339"/>
            <a:ext cx="3909060" cy="1920240"/>
          </a:xfrm>
          <a:prstGeom prst="rect">
            <a:avLst/>
          </a:prstGeom>
        </p:spPr>
      </p:pic>
    </p:spTree>
    <p:extLst>
      <p:ext uri="{BB962C8B-B14F-4D97-AF65-F5344CB8AC3E}">
        <p14:creationId xmlns:p14="http://schemas.microsoft.com/office/powerpoint/2010/main" val="2112068370"/>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C9A892-9BC8-EA25-9737-17B5987FA778}"/>
              </a:ext>
            </a:extLst>
          </p:cNvPr>
          <p:cNvPicPr>
            <a:picLocks noChangeAspect="1"/>
          </p:cNvPicPr>
          <p:nvPr/>
        </p:nvPicPr>
        <p:blipFill>
          <a:blip r:embed="rId2"/>
          <a:stretch>
            <a:fillRect/>
          </a:stretch>
        </p:blipFill>
        <p:spPr>
          <a:xfrm>
            <a:off x="1770887" y="1117855"/>
            <a:ext cx="4102991" cy="2307932"/>
          </a:xfrm>
          <a:prstGeom prst="rect">
            <a:avLst/>
          </a:prstGeom>
        </p:spPr>
      </p:pic>
      <p:pic>
        <p:nvPicPr>
          <p:cNvPr id="7" name="Picture 6">
            <a:extLst>
              <a:ext uri="{FF2B5EF4-FFF2-40B4-BE49-F238E27FC236}">
                <a16:creationId xmlns:a16="http://schemas.microsoft.com/office/drawing/2014/main" id="{DD580574-6448-B463-6CDB-6E6BB451E6B0}"/>
              </a:ext>
            </a:extLst>
          </p:cNvPr>
          <p:cNvPicPr>
            <a:picLocks noChangeAspect="1"/>
          </p:cNvPicPr>
          <p:nvPr/>
        </p:nvPicPr>
        <p:blipFill rotWithShape="1">
          <a:blip r:embed="rId3"/>
          <a:srcRect r="237" b="5337"/>
          <a:stretch/>
        </p:blipFill>
        <p:spPr>
          <a:xfrm>
            <a:off x="5980177" y="1117854"/>
            <a:ext cx="4330064" cy="2311146"/>
          </a:xfrm>
          <a:prstGeom prst="rect">
            <a:avLst/>
          </a:prstGeom>
        </p:spPr>
      </p:pic>
      <p:pic>
        <p:nvPicPr>
          <p:cNvPr id="11" name="Picture 10">
            <a:extLst>
              <a:ext uri="{FF2B5EF4-FFF2-40B4-BE49-F238E27FC236}">
                <a16:creationId xmlns:a16="http://schemas.microsoft.com/office/drawing/2014/main" id="{E684FB26-A4AE-9CB0-F27A-1A15C061B23D}"/>
              </a:ext>
            </a:extLst>
          </p:cNvPr>
          <p:cNvPicPr>
            <a:picLocks noChangeAspect="1"/>
          </p:cNvPicPr>
          <p:nvPr/>
        </p:nvPicPr>
        <p:blipFill>
          <a:blip r:embed="rId4"/>
          <a:stretch>
            <a:fillRect/>
          </a:stretch>
        </p:blipFill>
        <p:spPr>
          <a:xfrm>
            <a:off x="6066665" y="3528442"/>
            <a:ext cx="4243577" cy="2387012"/>
          </a:xfrm>
          <a:prstGeom prst="rect">
            <a:avLst/>
          </a:prstGeom>
        </p:spPr>
      </p:pic>
    </p:spTree>
    <p:extLst>
      <p:ext uri="{BB962C8B-B14F-4D97-AF65-F5344CB8AC3E}">
        <p14:creationId xmlns:p14="http://schemas.microsoft.com/office/powerpoint/2010/main" val="1352825110"/>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EA3102-9F12-DC26-B69F-DBAAAF244A90}"/>
              </a:ext>
            </a:extLst>
          </p:cNvPr>
          <p:cNvPicPr>
            <a:picLocks noChangeAspect="1"/>
          </p:cNvPicPr>
          <p:nvPr/>
        </p:nvPicPr>
        <p:blipFill rotWithShape="1">
          <a:blip r:embed="rId2"/>
          <a:srcRect l="29882" t="35926" r="13999" b="23334"/>
          <a:stretch/>
        </p:blipFill>
        <p:spPr>
          <a:xfrm>
            <a:off x="4093251" y="2223915"/>
            <a:ext cx="2982800" cy="3553928"/>
          </a:xfrm>
          <a:prstGeom prst="rect">
            <a:avLst/>
          </a:prstGeom>
        </p:spPr>
      </p:pic>
      <p:pic>
        <p:nvPicPr>
          <p:cNvPr id="11" name="Google Shape;772;p55">
            <a:extLst>
              <a:ext uri="{FF2B5EF4-FFF2-40B4-BE49-F238E27FC236}">
                <a16:creationId xmlns:a16="http://schemas.microsoft.com/office/drawing/2014/main" id="{176DD1FA-7F6B-947C-8DB9-77A55EE733DA}"/>
              </a:ext>
            </a:extLst>
          </p:cNvPr>
          <p:cNvPicPr preferRelativeResize="0"/>
          <p:nvPr/>
        </p:nvPicPr>
        <p:blipFill rotWithShape="1">
          <a:blip r:embed="rId3">
            <a:alphaModFix/>
          </a:blip>
          <a:srcRect/>
          <a:stretch/>
        </p:blipFill>
        <p:spPr>
          <a:xfrm>
            <a:off x="8041029" y="2544574"/>
            <a:ext cx="2100613" cy="3152489"/>
          </a:xfrm>
          <a:prstGeom prst="rect">
            <a:avLst/>
          </a:prstGeom>
          <a:noFill/>
          <a:ln>
            <a:noFill/>
          </a:ln>
        </p:spPr>
      </p:pic>
      <p:sp>
        <p:nvSpPr>
          <p:cNvPr id="13" name="TextBox 12">
            <a:extLst>
              <a:ext uri="{FF2B5EF4-FFF2-40B4-BE49-F238E27FC236}">
                <a16:creationId xmlns:a16="http://schemas.microsoft.com/office/drawing/2014/main" id="{43A396FA-876C-7952-68EF-2C9D98B6504E}"/>
              </a:ext>
            </a:extLst>
          </p:cNvPr>
          <p:cNvSpPr txBox="1"/>
          <p:nvPr/>
        </p:nvSpPr>
        <p:spPr>
          <a:xfrm>
            <a:off x="3716053" y="2077852"/>
            <a:ext cx="3838211" cy="369332"/>
          </a:xfrm>
          <a:prstGeom prst="rect">
            <a:avLst/>
          </a:prstGeom>
          <a:noFill/>
        </p:spPr>
        <p:txBody>
          <a:bodyPr wrap="square">
            <a:spAutoFit/>
          </a:bodyPr>
          <a:lstStyle/>
          <a:p>
            <a:pPr algn="ctr" defTabSz="685800" rtl="1">
              <a:defRPr/>
            </a:pPr>
            <a:r>
              <a:rPr lang="ar-SA" b="1" dirty="0">
                <a:solidFill>
                  <a:schemeClr val="accent6">
                    <a:lumMod val="50000"/>
                  </a:schemeClr>
                </a:solidFill>
                <a:latin typeface="Arial"/>
                <a:cs typeface="Arial"/>
                <a:sym typeface="Arial"/>
              </a:rPr>
              <a:t>عملية اتخاذ القرار بالشراء</a:t>
            </a:r>
            <a:endParaRPr lang="ar-SA" b="1" dirty="0">
              <a:solidFill>
                <a:schemeClr val="accent6">
                  <a:lumMod val="50000"/>
                </a:schemeClr>
              </a:solidFill>
              <a:latin typeface="Calibri" panose="020F0502020204030204"/>
              <a:cs typeface="Arial" panose="020B0604020202020204" pitchFamily="34" charset="0"/>
            </a:endParaRPr>
          </a:p>
        </p:txBody>
      </p:sp>
      <p:sp>
        <p:nvSpPr>
          <p:cNvPr id="15" name="TextBox 14">
            <a:extLst>
              <a:ext uri="{FF2B5EF4-FFF2-40B4-BE49-F238E27FC236}">
                <a16:creationId xmlns:a16="http://schemas.microsoft.com/office/drawing/2014/main" id="{ED2C15F0-B0ED-A4EA-FEFB-14D1FE33688E}"/>
              </a:ext>
            </a:extLst>
          </p:cNvPr>
          <p:cNvSpPr txBox="1"/>
          <p:nvPr/>
        </p:nvSpPr>
        <p:spPr>
          <a:xfrm>
            <a:off x="8387542" y="1146288"/>
            <a:ext cx="833054" cy="300082"/>
          </a:xfrm>
          <a:prstGeom prst="rect">
            <a:avLst/>
          </a:prstGeom>
          <a:noFill/>
        </p:spPr>
        <p:txBody>
          <a:bodyPr wrap="square">
            <a:spAutoFit/>
          </a:bodyPr>
          <a:lstStyle/>
          <a:p>
            <a:pPr algn="ctr" defTabSz="685800" rtl="1">
              <a:defRPr/>
            </a:pPr>
            <a:r>
              <a:rPr lang="ar-SA" sz="1350" b="1" dirty="0">
                <a:solidFill>
                  <a:schemeClr val="accent6">
                    <a:lumMod val="50000"/>
                  </a:schemeClr>
                </a:solidFill>
                <a:latin typeface="Arial"/>
                <a:ea typeface="Arial"/>
                <a:cs typeface="Arial"/>
                <a:sym typeface="Arial"/>
              </a:rPr>
              <a:t>المستهلك</a:t>
            </a:r>
            <a:endParaRPr lang="ar-SA" sz="1350" b="1" dirty="0">
              <a:solidFill>
                <a:schemeClr val="accent6">
                  <a:lumMod val="50000"/>
                </a:schemeClr>
              </a:solidFill>
              <a:latin typeface="Calibri" panose="020F0502020204030204"/>
              <a:cs typeface="Arial" panose="020B0604020202020204" pitchFamily="34" charset="0"/>
            </a:endParaRPr>
          </a:p>
        </p:txBody>
      </p:sp>
      <p:sp>
        <p:nvSpPr>
          <p:cNvPr id="17" name="TextBox 16">
            <a:extLst>
              <a:ext uri="{FF2B5EF4-FFF2-40B4-BE49-F238E27FC236}">
                <a16:creationId xmlns:a16="http://schemas.microsoft.com/office/drawing/2014/main" id="{0BF7F0AB-756F-C34B-6D82-30A4A19BA19C}"/>
              </a:ext>
            </a:extLst>
          </p:cNvPr>
          <p:cNvSpPr txBox="1"/>
          <p:nvPr/>
        </p:nvSpPr>
        <p:spPr>
          <a:xfrm>
            <a:off x="2472468" y="1070066"/>
            <a:ext cx="754400" cy="300082"/>
          </a:xfrm>
          <a:prstGeom prst="rect">
            <a:avLst/>
          </a:prstGeom>
          <a:noFill/>
        </p:spPr>
        <p:txBody>
          <a:bodyPr wrap="square">
            <a:spAutoFit/>
          </a:bodyPr>
          <a:lstStyle/>
          <a:p>
            <a:pPr algn="r" defTabSz="685800" rtl="1">
              <a:defRPr/>
            </a:pPr>
            <a:r>
              <a:rPr lang="ar-SA" sz="1350" b="1" dirty="0">
                <a:solidFill>
                  <a:schemeClr val="accent6">
                    <a:lumMod val="50000"/>
                  </a:schemeClr>
                </a:solidFill>
                <a:latin typeface="Segoe UI Web (Arabic)"/>
                <a:cs typeface="Arial" panose="020B0604020202020204" pitchFamily="34" charset="0"/>
              </a:rPr>
              <a:t>الأعمال</a:t>
            </a:r>
            <a:endParaRPr lang="ar-SA" sz="1350" b="1" dirty="0">
              <a:solidFill>
                <a:schemeClr val="accent6">
                  <a:lumMod val="50000"/>
                </a:schemeClr>
              </a:solidFill>
              <a:latin typeface="Calibri" panose="020F0502020204030204"/>
              <a:cs typeface="Arial" panose="020B0604020202020204" pitchFamily="34" charset="0"/>
            </a:endParaRPr>
          </a:p>
        </p:txBody>
      </p:sp>
      <p:pic>
        <p:nvPicPr>
          <p:cNvPr id="2" name="Picture 1" descr="The details are as follows:&#10;• Need recognition&#10;• Information search&#10;• Evaluation of alternatives&#10;• Purchase decision&#10;• Postpurchase behavior&#10;Note: The buying process starts long before the actual purchase and continues long after. Therefore, marketers must focus on the entire buying process, not just the purchase decision.&#10;">
            <a:extLst>
              <a:ext uri="{FF2B5EF4-FFF2-40B4-BE49-F238E27FC236}">
                <a16:creationId xmlns:a16="http://schemas.microsoft.com/office/drawing/2014/main" id="{A297AD90-3347-23B9-9758-51BE92D80BF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366" t="61678" r="1488" b="7852"/>
          <a:stretch/>
        </p:blipFill>
        <p:spPr bwMode="auto">
          <a:xfrm>
            <a:off x="6850054" y="1453894"/>
            <a:ext cx="3346718" cy="78307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833CE0D4-0432-1C9B-6346-DB4A056A119D}"/>
              </a:ext>
            </a:extLst>
          </p:cNvPr>
          <p:cNvSpPr txBox="1">
            <a:spLocks/>
          </p:cNvSpPr>
          <p:nvPr/>
        </p:nvSpPr>
        <p:spPr>
          <a:xfrm>
            <a:off x="1995228" y="1093310"/>
            <a:ext cx="8705850" cy="690563"/>
          </a:xfrm>
          <a:prstGeom prst="rect">
            <a:avLst/>
          </a:prstGeom>
        </p:spPr>
        <p:txBody>
          <a:bodyPr vert="horz" lIns="68580" tIns="34290" rIns="68580" bIns="3429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85800">
              <a:defRPr/>
            </a:pPr>
            <a:r>
              <a:rPr lang="en-US" altLang="en-US" sz="1500" b="1" dirty="0">
                <a:solidFill>
                  <a:schemeClr val="accent6">
                    <a:lumMod val="50000"/>
                  </a:schemeClr>
                </a:solidFill>
                <a:latin typeface="Calibri Light" panose="020F0302020204030204"/>
              </a:rPr>
              <a:t>Buying</a:t>
            </a:r>
            <a:r>
              <a:rPr lang="en-US" altLang="en-US" sz="1050" b="1" dirty="0">
                <a:solidFill>
                  <a:schemeClr val="accent6">
                    <a:lumMod val="50000"/>
                  </a:schemeClr>
                </a:solidFill>
                <a:latin typeface="Calibri Light" panose="020F0302020204030204"/>
              </a:rPr>
              <a:t> </a:t>
            </a:r>
            <a:r>
              <a:rPr lang="en-US" altLang="en-US" sz="1500" b="1" dirty="0">
                <a:solidFill>
                  <a:schemeClr val="accent6">
                    <a:lumMod val="50000"/>
                  </a:schemeClr>
                </a:solidFill>
                <a:latin typeface="Calibri Light" panose="020F0302020204030204"/>
              </a:rPr>
              <a:t>Decisions &amp; the Decision Process</a:t>
            </a:r>
            <a:r>
              <a:rPr lang="en-US" altLang="en-US" sz="1050" b="1" dirty="0">
                <a:solidFill>
                  <a:schemeClr val="accent6">
                    <a:lumMod val="50000"/>
                  </a:schemeClr>
                </a:solidFill>
                <a:latin typeface="Calibri Light" panose="020F0302020204030204"/>
              </a:rPr>
              <a:t> </a:t>
            </a:r>
            <a:endParaRPr lang="en-US" sz="1500" b="1" dirty="0">
              <a:solidFill>
                <a:schemeClr val="accent6">
                  <a:lumMod val="50000"/>
                </a:schemeClr>
              </a:solidFill>
              <a:latin typeface="Calibri Light" panose="020F0302020204030204"/>
            </a:endParaRPr>
          </a:p>
        </p:txBody>
      </p:sp>
      <p:pic>
        <p:nvPicPr>
          <p:cNvPr id="4" name="Picture 3">
            <a:extLst>
              <a:ext uri="{FF2B5EF4-FFF2-40B4-BE49-F238E27FC236}">
                <a16:creationId xmlns:a16="http://schemas.microsoft.com/office/drawing/2014/main" id="{19B9BAFE-5A60-5633-BE7B-9EB3BBC8A90F}"/>
              </a:ext>
            </a:extLst>
          </p:cNvPr>
          <p:cNvPicPr>
            <a:picLocks noChangeAspect="1"/>
          </p:cNvPicPr>
          <p:nvPr/>
        </p:nvPicPr>
        <p:blipFill rotWithShape="1">
          <a:blip r:embed="rId5"/>
          <a:srcRect l="24769" t="17454" r="25049" b="7867"/>
          <a:stretch/>
        </p:blipFill>
        <p:spPr>
          <a:xfrm>
            <a:off x="1626658" y="2223916"/>
            <a:ext cx="2612899" cy="3553928"/>
          </a:xfrm>
          <a:prstGeom prst="rect">
            <a:avLst/>
          </a:prstGeom>
        </p:spPr>
      </p:pic>
    </p:spTree>
    <p:extLst>
      <p:ext uri="{BB962C8B-B14F-4D97-AF65-F5344CB8AC3E}">
        <p14:creationId xmlns:p14="http://schemas.microsoft.com/office/powerpoint/2010/main" val="3362355740"/>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A9AD775-B601-467D-EABE-8E365BD5F3F9}"/>
              </a:ext>
            </a:extLst>
          </p:cNvPr>
          <p:cNvGrpSpPr/>
          <p:nvPr/>
        </p:nvGrpSpPr>
        <p:grpSpPr>
          <a:xfrm>
            <a:off x="1816131" y="984531"/>
            <a:ext cx="6955633" cy="1998162"/>
            <a:chOff x="0" y="1716119"/>
            <a:chExt cx="13067417" cy="3577452"/>
          </a:xfrm>
        </p:grpSpPr>
        <p:pic>
          <p:nvPicPr>
            <p:cNvPr id="3" name="Picture 2">
              <a:extLst>
                <a:ext uri="{FF2B5EF4-FFF2-40B4-BE49-F238E27FC236}">
                  <a16:creationId xmlns:a16="http://schemas.microsoft.com/office/drawing/2014/main" id="{81FA6784-8534-FA92-3BEA-F3B84655E63F}"/>
                </a:ext>
              </a:extLst>
            </p:cNvPr>
            <p:cNvPicPr>
              <a:picLocks noChangeAspect="1"/>
            </p:cNvPicPr>
            <p:nvPr/>
          </p:nvPicPr>
          <p:blipFill rotWithShape="1">
            <a:blip r:embed="rId3"/>
            <a:srcRect b="25465"/>
            <a:stretch/>
          </p:blipFill>
          <p:spPr>
            <a:xfrm>
              <a:off x="0" y="1716119"/>
              <a:ext cx="6858000" cy="2855882"/>
            </a:xfrm>
            <a:prstGeom prst="rect">
              <a:avLst/>
            </a:prstGeom>
          </p:spPr>
        </p:pic>
        <p:sp>
          <p:nvSpPr>
            <p:cNvPr id="4" name="TextBox 3">
              <a:extLst>
                <a:ext uri="{FF2B5EF4-FFF2-40B4-BE49-F238E27FC236}">
                  <a16:creationId xmlns:a16="http://schemas.microsoft.com/office/drawing/2014/main" id="{6A80015F-D286-9F63-4A34-51F626EF0070}"/>
                </a:ext>
              </a:extLst>
            </p:cNvPr>
            <p:cNvSpPr txBox="1"/>
            <p:nvPr/>
          </p:nvSpPr>
          <p:spPr>
            <a:xfrm>
              <a:off x="0" y="4549675"/>
              <a:ext cx="6629400" cy="743896"/>
            </a:xfrm>
            <a:prstGeom prst="rect">
              <a:avLst/>
            </a:prstGeom>
            <a:noFill/>
          </p:spPr>
          <p:txBody>
            <a:bodyPr wrap="square">
              <a:spAutoFit/>
            </a:bodyPr>
            <a:lstStyle/>
            <a:p>
              <a:pPr algn="ctr" defTabSz="685800" rtl="1">
                <a:defRPr/>
              </a:pPr>
              <a:r>
                <a:rPr lang="ar-SA" sz="1500" b="1">
                  <a:solidFill>
                    <a:srgbClr val="C00000"/>
                  </a:solidFill>
                  <a:latin typeface="Segoe UI Web (Arabic)"/>
                  <a:cs typeface="Arial" panose="020B0604020202020204" pitchFamily="34" charset="0"/>
                </a:rPr>
                <a:t>نموذج سلوك الشراء في مؤسسات الأعمال</a:t>
              </a:r>
              <a:r>
                <a:rPr lang="ar-SA" sz="2100" b="1">
                  <a:solidFill>
                    <a:srgbClr val="C00000"/>
                  </a:solidFill>
                  <a:latin typeface="Segoe UI Web (Arabic)"/>
                  <a:cs typeface="Arial" panose="020B0604020202020204" pitchFamily="34" charset="0"/>
                </a:rPr>
                <a:t>.</a:t>
              </a:r>
              <a:endParaRPr lang="ar-SA" sz="2100" b="1">
                <a:solidFill>
                  <a:srgbClr val="C00000"/>
                </a:solidFill>
                <a:latin typeface="Calibri" panose="020F0502020204030204"/>
                <a:cs typeface="Arial" panose="020B0604020202020204" pitchFamily="34" charset="0"/>
              </a:endParaRPr>
            </a:p>
          </p:txBody>
        </p:sp>
        <p:sp>
          <p:nvSpPr>
            <p:cNvPr id="18" name="TextBox 17">
              <a:extLst>
                <a:ext uri="{FF2B5EF4-FFF2-40B4-BE49-F238E27FC236}">
                  <a16:creationId xmlns:a16="http://schemas.microsoft.com/office/drawing/2014/main" id="{F10116AA-88C2-8805-5D1A-FCEB6ABEF6C4}"/>
                </a:ext>
              </a:extLst>
            </p:cNvPr>
            <p:cNvSpPr txBox="1"/>
            <p:nvPr/>
          </p:nvSpPr>
          <p:spPr>
            <a:xfrm>
              <a:off x="6438017" y="4549675"/>
              <a:ext cx="6629400" cy="743896"/>
            </a:xfrm>
            <a:prstGeom prst="rect">
              <a:avLst/>
            </a:prstGeom>
            <a:noFill/>
          </p:spPr>
          <p:txBody>
            <a:bodyPr wrap="square">
              <a:spAutoFit/>
            </a:bodyPr>
            <a:lstStyle/>
            <a:p>
              <a:pPr algn="ctr" defTabSz="685800" rtl="1">
                <a:defRPr/>
              </a:pPr>
              <a:r>
                <a:rPr lang="ar-SA" sz="1500" b="1">
                  <a:solidFill>
                    <a:srgbClr val="C00000"/>
                  </a:solidFill>
                  <a:latin typeface="Segoe UI Web (Arabic)"/>
                  <a:cs typeface="Arial" panose="020B0604020202020204" pitchFamily="34" charset="0"/>
                </a:rPr>
                <a:t>نموذج سلوك الشراء في اسواق </a:t>
              </a:r>
              <a:r>
                <a:rPr lang="ar-SA" sz="1500" b="1">
                  <a:solidFill>
                    <a:srgbClr val="C00000"/>
                  </a:solidFill>
                  <a:latin typeface="Arial"/>
                  <a:ea typeface="Arial"/>
                  <a:cs typeface="Arial"/>
                  <a:sym typeface="Arial"/>
                </a:rPr>
                <a:t>المستهلك</a:t>
              </a:r>
              <a:r>
                <a:rPr lang="ar-SA" sz="2100" b="1">
                  <a:solidFill>
                    <a:srgbClr val="C00000"/>
                  </a:solidFill>
                  <a:latin typeface="Segoe UI Web (Arabic)"/>
                  <a:cs typeface="Arial" panose="020B0604020202020204" pitchFamily="34" charset="0"/>
                </a:rPr>
                <a:t>.</a:t>
              </a:r>
              <a:endParaRPr lang="ar-SA" sz="2100" b="1">
                <a:solidFill>
                  <a:srgbClr val="C00000"/>
                </a:solidFill>
                <a:latin typeface="Calibri" panose="020F0502020204030204"/>
                <a:cs typeface="Arial" panose="020B0604020202020204" pitchFamily="34" charset="0"/>
              </a:endParaRPr>
            </a:p>
          </p:txBody>
        </p:sp>
      </p:grpSp>
      <p:pic>
        <p:nvPicPr>
          <p:cNvPr id="7" name="Picture 6">
            <a:extLst>
              <a:ext uri="{FF2B5EF4-FFF2-40B4-BE49-F238E27FC236}">
                <a16:creationId xmlns:a16="http://schemas.microsoft.com/office/drawing/2014/main" id="{55C5F838-3247-9CC0-42D3-3431B71B3BCD}"/>
              </a:ext>
            </a:extLst>
          </p:cNvPr>
          <p:cNvPicPr>
            <a:picLocks noChangeAspect="1"/>
          </p:cNvPicPr>
          <p:nvPr/>
        </p:nvPicPr>
        <p:blipFill rotWithShape="1">
          <a:blip r:embed="rId4"/>
          <a:srcRect l="109" t="-34501" r="-109" b="34501"/>
          <a:stretch/>
        </p:blipFill>
        <p:spPr>
          <a:xfrm>
            <a:off x="5811798" y="323157"/>
            <a:ext cx="3081647" cy="2400775"/>
          </a:xfrm>
          <a:prstGeom prst="rect">
            <a:avLst/>
          </a:prstGeom>
        </p:spPr>
      </p:pic>
      <p:pic>
        <p:nvPicPr>
          <p:cNvPr id="5" name="Picture 2" descr="The details are as follows:&#10;• The environment:&#10;• Marketing stimuli&#10;• Product&#10;• Price&#10;• Place&#10;• Promotion&#10;• Other stimuli&#10;• Economic &#10;• Technological&#10;• Political&#10;• Cultural&#10;• Competitive&#10;• The buying organization: organizational influences:&#10;• The buying center: interpersonal and individual influences&#10;• Buying decision process&#10;• Buyer responses:&#10;• Product or service choice&#10;• Supplier choice&#10;• Order quantities&#10;• Delivery terms and times&#10;• Service terms&#10;• Payment&#10;Note: In some ways, business markets are similar to consumer markets—this model looks a lot like the model of consumer buyer behavior presented in Figure 5.1. But there are some major differences, especially in the nature of the buying unit, the types of decisions made, and the decision process.&#10;">
            <a:extLst>
              <a:ext uri="{FF2B5EF4-FFF2-40B4-BE49-F238E27FC236}">
                <a16:creationId xmlns:a16="http://schemas.microsoft.com/office/drawing/2014/main" id="{A7C93DBB-3F71-0B2B-993F-E8B07F5E8A0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853" b="3274"/>
          <a:stretch/>
        </p:blipFill>
        <p:spPr bwMode="auto">
          <a:xfrm>
            <a:off x="1622870" y="3628093"/>
            <a:ext cx="4473131" cy="22453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7444FB0-DB5A-7EDE-C86F-5E6591B1771E}"/>
              </a:ext>
            </a:extLst>
          </p:cNvPr>
          <p:cNvSpPr txBox="1"/>
          <p:nvPr/>
        </p:nvSpPr>
        <p:spPr>
          <a:xfrm>
            <a:off x="1908409" y="3248146"/>
            <a:ext cx="4572000" cy="300082"/>
          </a:xfrm>
          <a:prstGeom prst="rect">
            <a:avLst/>
          </a:prstGeom>
          <a:noFill/>
        </p:spPr>
        <p:txBody>
          <a:bodyPr wrap="square">
            <a:spAutoFit/>
          </a:bodyPr>
          <a:lstStyle/>
          <a:p>
            <a:pPr defTabSz="685800">
              <a:defRPr/>
            </a:pPr>
            <a:r>
              <a:rPr lang="en-US" altLang="en-US" sz="1350" dirty="0">
                <a:solidFill>
                  <a:srgbClr val="C00000"/>
                </a:solidFill>
                <a:latin typeface="Calibri Light" panose="020F0302020204030204"/>
              </a:rPr>
              <a:t>Business Buyer </a:t>
            </a:r>
            <a:r>
              <a:rPr lang="en-US" altLang="en-US" sz="1350" dirty="0">
                <a:solidFill>
                  <a:srgbClr val="C00000"/>
                </a:solidFill>
                <a:latin typeface="Calibri" panose="020F0502020204030204"/>
              </a:rPr>
              <a:t>Behavior Model</a:t>
            </a:r>
            <a:endParaRPr lang="ar-SA" sz="1350" dirty="0">
              <a:solidFill>
                <a:prstClr val="black"/>
              </a:solidFill>
              <a:latin typeface="Calibri" panose="020F0502020204030204"/>
              <a:cs typeface="Arial" panose="020B0604020202020204" pitchFamily="34" charset="0"/>
            </a:endParaRPr>
          </a:p>
        </p:txBody>
      </p:sp>
      <p:pic>
        <p:nvPicPr>
          <p:cNvPr id="9" name="Picture 2" descr="The details are as follows:&#10;• The environment&#10;• Marketing stimuli&#10;• Product &#10;• Price&#10;• Place&#10;• Promotion&#10;• Other&#10;• Economic &#10;• Technological &#10;• Social &#10;• Cultural&#10;• Buyer’s black box&#10;• Buyer’s characteristics&#10;• Buyer’s decision process&#10;• Buyer responses&#10;• Buying attitudes and preferences&#10;• Purchase behavior: what the buyer buys, when, where, and how much&#10;• Brand engagements and relationships&#10;Note: We can measure the whats, wheres, and whens of buyer behavior. But it’s difficult to “see” inside the consumer’s head and figure out the whys (that’s why it’s called the black box).&#10;">
            <a:extLst>
              <a:ext uri="{FF2B5EF4-FFF2-40B4-BE49-F238E27FC236}">
                <a16:creationId xmlns:a16="http://schemas.microsoft.com/office/drawing/2014/main" id="{62B0C716-3790-2263-559C-B074882F1B6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537" b="46532"/>
          <a:stretch/>
        </p:blipFill>
        <p:spPr bwMode="auto">
          <a:xfrm>
            <a:off x="6096000" y="3628091"/>
            <a:ext cx="4671602" cy="23483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D5967C1-5D7D-7A40-F30E-503009CC6249}"/>
              </a:ext>
            </a:extLst>
          </p:cNvPr>
          <p:cNvSpPr txBox="1"/>
          <p:nvPr/>
        </p:nvSpPr>
        <p:spPr>
          <a:xfrm>
            <a:off x="6145310" y="3299620"/>
            <a:ext cx="4622292" cy="300082"/>
          </a:xfrm>
          <a:prstGeom prst="rect">
            <a:avLst/>
          </a:prstGeom>
          <a:noFill/>
        </p:spPr>
        <p:txBody>
          <a:bodyPr wrap="square">
            <a:spAutoFit/>
          </a:bodyPr>
          <a:lstStyle/>
          <a:p>
            <a:pPr defTabSz="685800">
              <a:defRPr/>
            </a:pPr>
            <a:r>
              <a:rPr lang="en-US" sz="1350" dirty="0">
                <a:solidFill>
                  <a:srgbClr val="C00000"/>
                </a:solidFill>
                <a:latin typeface="Calibri" panose="020F0502020204030204"/>
              </a:rPr>
              <a:t>Model of Buyer Behavior in consumer </a:t>
            </a:r>
            <a:endParaRPr lang="en-SA" sz="1350" dirty="0">
              <a:solidFill>
                <a:srgbClr val="C00000"/>
              </a:solidFill>
              <a:latin typeface="Calibri" panose="020F0502020204030204"/>
            </a:endParaRPr>
          </a:p>
        </p:txBody>
      </p:sp>
    </p:spTree>
    <p:extLst>
      <p:ext uri="{BB962C8B-B14F-4D97-AF65-F5344CB8AC3E}">
        <p14:creationId xmlns:p14="http://schemas.microsoft.com/office/powerpoint/2010/main" val="1188447886"/>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BCC462-5562-AE53-67BC-6970A582E52C}"/>
              </a:ext>
            </a:extLst>
          </p:cNvPr>
          <p:cNvPicPr>
            <a:picLocks noChangeAspect="1"/>
          </p:cNvPicPr>
          <p:nvPr/>
        </p:nvPicPr>
        <p:blipFill>
          <a:blip r:embed="rId2"/>
          <a:stretch>
            <a:fillRect/>
          </a:stretch>
        </p:blipFill>
        <p:spPr>
          <a:xfrm>
            <a:off x="6494748" y="3747576"/>
            <a:ext cx="2778023" cy="2043777"/>
          </a:xfrm>
          <a:prstGeom prst="rect">
            <a:avLst/>
          </a:prstGeom>
          <a:noFill/>
        </p:spPr>
      </p:pic>
      <p:pic>
        <p:nvPicPr>
          <p:cNvPr id="19" name="Picture 2" descr="The details are as follows:&#10;• Environmental:&#10;• The economy&#10;• Supply conditions&#10;• Technology&#10;• Politics/regulation&#10;• Competition&#10;• Culture and customs&#10;• Organizational:&#10;• Objectives&#10;• Strategies&#10;• Structure&#10;• Systems&#10;• Procedures&#10;• Interpersonal:&#10;• Influence&#10;• Expertise&#10;• Authority&#10;• Dynamics&#10;• Individual&#10;• Age/education&#10;• Job position&#10;• Motives&#10;• Personality&#10;• Preferences&#10;• Buying style&#10;• Buyers&#10;Note: Like consumer buying decisions in Figure 5.2, business buying decisions are affected by an incredibly complex combination of environmental, interpersonal, and individual influences, but with an extra layer of organizational factors thrown into the mix.&#10;">
            <a:extLst>
              <a:ext uri="{FF2B5EF4-FFF2-40B4-BE49-F238E27FC236}">
                <a16:creationId xmlns:a16="http://schemas.microsoft.com/office/drawing/2014/main" id="{32F21F74-F319-3CDC-8F8E-A724F75DA98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31" r="15544" b="3443"/>
          <a:stretch/>
        </p:blipFill>
        <p:spPr bwMode="auto">
          <a:xfrm>
            <a:off x="1781529" y="4278335"/>
            <a:ext cx="4033941" cy="159513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624D23D-C6AE-02C1-B393-D84D154A9CA1}"/>
              </a:ext>
            </a:extLst>
          </p:cNvPr>
          <p:cNvSpPr txBox="1"/>
          <p:nvPr/>
        </p:nvSpPr>
        <p:spPr>
          <a:xfrm>
            <a:off x="1698121" y="3759889"/>
            <a:ext cx="3259777" cy="300082"/>
          </a:xfrm>
          <a:prstGeom prst="rect">
            <a:avLst/>
          </a:prstGeom>
          <a:noFill/>
        </p:spPr>
        <p:txBody>
          <a:bodyPr wrap="square">
            <a:spAutoFit/>
          </a:bodyPr>
          <a:lstStyle/>
          <a:p>
            <a:pPr algn="r" defTabSz="685800">
              <a:defRPr/>
            </a:pPr>
            <a:r>
              <a:rPr lang="ar-EG" sz="1350" b="1" kern="0">
                <a:solidFill>
                  <a:srgbClr val="C00000"/>
                </a:solidFill>
                <a:latin typeface="Adobe Arabic" panose="02040503050201020203" pitchFamily="18" charset="-78"/>
                <a:cs typeface="Adobe Arabic" panose="02040503050201020203" pitchFamily="18" charset="-78"/>
              </a:rPr>
              <a:t>العوامل المؤثره علي  الشراء في أسواق الأعمال</a:t>
            </a:r>
            <a:endParaRPr lang="en-IN" sz="1350" b="1" kern="0">
              <a:solidFill>
                <a:srgbClr val="C00000"/>
              </a:solidFill>
              <a:latin typeface="Adobe Arabic" panose="02040503050201020203" pitchFamily="18" charset="-78"/>
              <a:cs typeface="Adobe Arabic" panose="02040503050201020203" pitchFamily="18" charset="-78"/>
            </a:endParaRPr>
          </a:p>
        </p:txBody>
      </p:sp>
      <p:grpSp>
        <p:nvGrpSpPr>
          <p:cNvPr id="2" name="Group 1">
            <a:extLst>
              <a:ext uri="{FF2B5EF4-FFF2-40B4-BE49-F238E27FC236}">
                <a16:creationId xmlns:a16="http://schemas.microsoft.com/office/drawing/2014/main" id="{841EFBB4-0D92-72C8-01DB-CC18E992891D}"/>
              </a:ext>
            </a:extLst>
          </p:cNvPr>
          <p:cNvGrpSpPr/>
          <p:nvPr/>
        </p:nvGrpSpPr>
        <p:grpSpPr>
          <a:xfrm>
            <a:off x="5998243" y="1655055"/>
            <a:ext cx="4389226" cy="2060387"/>
            <a:chOff x="2949177" y="1478582"/>
            <a:chExt cx="5852301" cy="2747183"/>
          </a:xfrm>
        </p:grpSpPr>
        <p:grpSp>
          <p:nvGrpSpPr>
            <p:cNvPr id="3" name="Group 2">
              <a:extLst>
                <a:ext uri="{FF2B5EF4-FFF2-40B4-BE49-F238E27FC236}">
                  <a16:creationId xmlns:a16="http://schemas.microsoft.com/office/drawing/2014/main" id="{657D2A2E-33A6-59EF-2BB1-25CD712ED6D3}"/>
                </a:ext>
              </a:extLst>
            </p:cNvPr>
            <p:cNvGrpSpPr/>
            <p:nvPr/>
          </p:nvGrpSpPr>
          <p:grpSpPr>
            <a:xfrm>
              <a:off x="2949177" y="1478582"/>
              <a:ext cx="5852301" cy="2556225"/>
              <a:chOff x="2949177" y="1478582"/>
              <a:chExt cx="5852301" cy="2556225"/>
            </a:xfrm>
          </p:grpSpPr>
          <p:pic>
            <p:nvPicPr>
              <p:cNvPr id="5" name="Picture 2" descr="The details are as follows:&#10;• Cultural&#10;• Culture&#10;• Subculture: Many brands now target specific subcultures—such as Hispanic American, African American, and Asian American consumers—with marketing programs tailored to their specific needs and preferences.&#10;• Social class&#10;• Social&#10;• Groups and social networks&#10;• Family&#10;• Roles and status&#10;• Personal&#10;• Age and life-cycle stage&#10;• Occupation&#10;• Economic situation&#10;• Lifestyle&#10;• Personality and self-concept&#10;• Note: People’s buying decisions reflect and contribute to their lifestyles—their whole pattern of acting and interacting in the world. For example, retailer Title Nine sells much more than just women’s apparel. It sells an entire sports participation and activities lifestyle to “ordinary women capable of extraordinary things.”&#10;• Psychological&#10;• Motivation&#10;• Perception&#10;• Learning&#10;• Beliefs and attitudes&#10;• Buyer: Our buying decisions are affected by an incredibly complex combination of external and internal influences.&#10;">
                <a:extLst>
                  <a:ext uri="{FF2B5EF4-FFF2-40B4-BE49-F238E27FC236}">
                    <a16:creationId xmlns:a16="http://schemas.microsoft.com/office/drawing/2014/main" id="{24A0B4B6-280B-113A-F06D-1D6396E8EB2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146" r="16335" b="25668"/>
              <a:stretch/>
            </p:blipFill>
            <p:spPr bwMode="auto">
              <a:xfrm>
                <a:off x="2949177" y="1570624"/>
                <a:ext cx="5852301" cy="2464183"/>
              </a:xfrm>
              <a:prstGeom prst="rect">
                <a:avLst/>
              </a:prstGeom>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7402440-9E90-FB1C-1124-211A1FC6211E}"/>
                  </a:ext>
                </a:extLst>
              </p:cNvPr>
              <p:cNvSpPr txBox="1"/>
              <p:nvPr/>
            </p:nvSpPr>
            <p:spPr>
              <a:xfrm>
                <a:off x="2949177" y="1478582"/>
                <a:ext cx="300083" cy="400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prstClr val="white"/>
                    </a:solidFill>
                    <a:latin typeface="Calibri" panose="020F0502020204030204"/>
                  </a:rPr>
                  <a:t>1</a:t>
                </a:r>
              </a:p>
            </p:txBody>
          </p:sp>
          <p:sp>
            <p:nvSpPr>
              <p:cNvPr id="7" name="TextBox 6">
                <a:extLst>
                  <a:ext uri="{FF2B5EF4-FFF2-40B4-BE49-F238E27FC236}">
                    <a16:creationId xmlns:a16="http://schemas.microsoft.com/office/drawing/2014/main" id="{1B634BF6-5CBA-389D-556F-E37B175BCF2C}"/>
                  </a:ext>
                </a:extLst>
              </p:cNvPr>
              <p:cNvSpPr txBox="1"/>
              <p:nvPr/>
            </p:nvSpPr>
            <p:spPr>
              <a:xfrm>
                <a:off x="3757613" y="1871663"/>
                <a:ext cx="246308" cy="400109"/>
              </a:xfrm>
              <a:prstGeom prst="rect">
                <a:avLst/>
              </a:prstGeom>
              <a:noFill/>
            </p:spPr>
            <p:txBody>
              <a:bodyPr wrap="none" rtlCol="0">
                <a:spAutoFit/>
              </a:bodyPr>
              <a:lstStyle/>
              <a:p>
                <a:pPr defTabSz="685800">
                  <a:defRPr/>
                </a:pPr>
                <a:endParaRPr lang="en-SA" sz="1350">
                  <a:solidFill>
                    <a:prstClr val="black"/>
                  </a:solidFill>
                  <a:latin typeface="Calibri" panose="020F0502020204030204"/>
                </a:endParaRPr>
              </a:p>
            </p:txBody>
          </p:sp>
          <p:sp>
            <p:nvSpPr>
              <p:cNvPr id="8" name="TextBox 7">
                <a:extLst>
                  <a:ext uri="{FF2B5EF4-FFF2-40B4-BE49-F238E27FC236}">
                    <a16:creationId xmlns:a16="http://schemas.microsoft.com/office/drawing/2014/main" id="{29B28E48-4857-796A-148D-92C119B94FF0}"/>
                  </a:ext>
                </a:extLst>
              </p:cNvPr>
              <p:cNvSpPr txBox="1"/>
              <p:nvPr/>
            </p:nvSpPr>
            <p:spPr>
              <a:xfrm>
                <a:off x="4450698" y="1598129"/>
                <a:ext cx="300083" cy="400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prstClr val="white"/>
                    </a:solidFill>
                    <a:latin typeface="Calibri" panose="020F0502020204030204"/>
                  </a:rPr>
                  <a:t>2</a:t>
                </a:r>
              </a:p>
            </p:txBody>
          </p:sp>
          <p:sp>
            <p:nvSpPr>
              <p:cNvPr id="10" name="TextBox 9">
                <a:extLst>
                  <a:ext uri="{FF2B5EF4-FFF2-40B4-BE49-F238E27FC236}">
                    <a16:creationId xmlns:a16="http://schemas.microsoft.com/office/drawing/2014/main" id="{329351CE-A5D2-4C80-394A-75D93BB5740D}"/>
                  </a:ext>
                </a:extLst>
              </p:cNvPr>
              <p:cNvSpPr txBox="1"/>
              <p:nvPr/>
            </p:nvSpPr>
            <p:spPr>
              <a:xfrm>
                <a:off x="5984034" y="1753149"/>
                <a:ext cx="300083" cy="400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prstClr val="white"/>
                    </a:solidFill>
                    <a:latin typeface="Calibri" panose="020F0502020204030204"/>
                  </a:rPr>
                  <a:t>3</a:t>
                </a:r>
              </a:p>
            </p:txBody>
          </p:sp>
          <p:sp>
            <p:nvSpPr>
              <p:cNvPr id="11" name="TextBox 10">
                <a:extLst>
                  <a:ext uri="{FF2B5EF4-FFF2-40B4-BE49-F238E27FC236}">
                    <a16:creationId xmlns:a16="http://schemas.microsoft.com/office/drawing/2014/main" id="{426D58AA-BD15-3D49-5B68-33D23583C89E}"/>
                  </a:ext>
                </a:extLst>
              </p:cNvPr>
              <p:cNvSpPr txBox="1"/>
              <p:nvPr/>
            </p:nvSpPr>
            <p:spPr>
              <a:xfrm>
                <a:off x="7315213" y="1974039"/>
                <a:ext cx="300083" cy="400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800">
                  <a:defRPr/>
                </a:pPr>
                <a:r>
                  <a:rPr lang="en-SA" sz="1350">
                    <a:solidFill>
                      <a:prstClr val="white"/>
                    </a:solidFill>
                    <a:latin typeface="Calibri" panose="020F0502020204030204"/>
                  </a:rPr>
                  <a:t>4</a:t>
                </a:r>
              </a:p>
            </p:txBody>
          </p:sp>
        </p:grpSp>
        <p:sp>
          <p:nvSpPr>
            <p:cNvPr id="4" name="Right Arrow 3">
              <a:extLst>
                <a:ext uri="{FF2B5EF4-FFF2-40B4-BE49-F238E27FC236}">
                  <a16:creationId xmlns:a16="http://schemas.microsoft.com/office/drawing/2014/main" id="{2FFB48A0-0283-7A99-09D2-8C0F7D7B4524}"/>
                </a:ext>
              </a:extLst>
            </p:cNvPr>
            <p:cNvSpPr/>
            <p:nvPr/>
          </p:nvSpPr>
          <p:spPr>
            <a:xfrm>
              <a:off x="3099218" y="3539965"/>
              <a:ext cx="570226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SA" sz="1350">
                <a:solidFill>
                  <a:prstClr val="white"/>
                </a:solidFill>
                <a:latin typeface="Calibri" panose="020F0502020204030204"/>
              </a:endParaRPr>
            </a:p>
          </p:txBody>
        </p:sp>
      </p:grpSp>
      <p:sp>
        <p:nvSpPr>
          <p:cNvPr id="13" name="TextBox 12">
            <a:extLst>
              <a:ext uri="{FF2B5EF4-FFF2-40B4-BE49-F238E27FC236}">
                <a16:creationId xmlns:a16="http://schemas.microsoft.com/office/drawing/2014/main" id="{B46BABC0-6C29-BCE0-555B-BA914BA58628}"/>
              </a:ext>
            </a:extLst>
          </p:cNvPr>
          <p:cNvSpPr txBox="1"/>
          <p:nvPr/>
        </p:nvSpPr>
        <p:spPr>
          <a:xfrm>
            <a:off x="5815469" y="1087960"/>
            <a:ext cx="4572000" cy="300082"/>
          </a:xfrm>
          <a:prstGeom prst="rect">
            <a:avLst/>
          </a:prstGeom>
          <a:noFill/>
        </p:spPr>
        <p:txBody>
          <a:bodyPr wrap="square">
            <a:spAutoFit/>
          </a:bodyPr>
          <a:lstStyle/>
          <a:p>
            <a:pPr defTabSz="685800">
              <a:defRPr/>
            </a:pPr>
            <a:r>
              <a:rPr lang="en-US" altLang="en-US" sz="1350" b="1" dirty="0">
                <a:solidFill>
                  <a:srgbClr val="0070C0"/>
                </a:solidFill>
                <a:latin typeface="Calibri Light" panose="020F0302020204030204"/>
              </a:rPr>
              <a:t>Factors Influencing Consumer Behavior</a:t>
            </a:r>
            <a:endParaRPr lang="ar-SA" sz="1350" dirty="0">
              <a:solidFill>
                <a:prstClr val="black"/>
              </a:solidFill>
              <a:latin typeface="Calibri" panose="020F0502020204030204"/>
              <a:cs typeface="Arial" panose="020B0604020202020204" pitchFamily="34" charset="0"/>
            </a:endParaRPr>
          </a:p>
        </p:txBody>
      </p:sp>
      <p:sp>
        <p:nvSpPr>
          <p:cNvPr id="15" name="TextBox 14">
            <a:extLst>
              <a:ext uri="{FF2B5EF4-FFF2-40B4-BE49-F238E27FC236}">
                <a16:creationId xmlns:a16="http://schemas.microsoft.com/office/drawing/2014/main" id="{73FE0FBA-2BC7-C0EE-520B-35788FD44EEF}"/>
              </a:ext>
            </a:extLst>
          </p:cNvPr>
          <p:cNvSpPr txBox="1"/>
          <p:nvPr/>
        </p:nvSpPr>
        <p:spPr>
          <a:xfrm>
            <a:off x="1988344" y="1083176"/>
            <a:ext cx="4572000" cy="300082"/>
          </a:xfrm>
          <a:prstGeom prst="rect">
            <a:avLst/>
          </a:prstGeom>
          <a:noFill/>
        </p:spPr>
        <p:txBody>
          <a:bodyPr wrap="square">
            <a:spAutoFit/>
          </a:bodyPr>
          <a:lstStyle/>
          <a:p>
            <a:pPr defTabSz="685800">
              <a:defRPr/>
            </a:pPr>
            <a:r>
              <a:rPr lang="en-US" altLang="en-US" sz="1350" dirty="0">
                <a:solidFill>
                  <a:srgbClr val="C00000"/>
                </a:solidFill>
                <a:latin typeface="Calibri Light" panose="020F0302020204030204"/>
              </a:rPr>
              <a:t>Major Influences on Business Buying Behavior</a:t>
            </a:r>
            <a:endParaRPr lang="ar-SA" sz="1350" dirty="0">
              <a:solidFill>
                <a:prstClr val="black"/>
              </a:solidFill>
              <a:latin typeface="Calibri" panose="020F0502020204030204"/>
              <a:cs typeface="Arial" panose="020B0604020202020204" pitchFamily="34" charset="0"/>
            </a:endParaRPr>
          </a:p>
        </p:txBody>
      </p:sp>
      <p:pic>
        <p:nvPicPr>
          <p:cNvPr id="16" name="Picture 2" descr="The details are as follows:&#10;• Environmental:&#10;• The economy&#10;• Supply conditions&#10;• Technology&#10;• Politics/regulation&#10;• Competition&#10;• Culture and customs&#10;• Organizational:&#10;• Objectives&#10;• Strategies&#10;• Structure&#10;• Systems&#10;• Procedures&#10;• Interpersonal:&#10;• Influence&#10;• Expertise&#10;• Authority&#10;• Dynamics&#10;• Individual&#10;• Age/education&#10;• Job position&#10;• Motives&#10;• Personality&#10;• Preferences&#10;• Buying style&#10;• Buyers&#10;Note: Like consumer buying decisions in Figure 5.2, business buying decisions are affected by an incredibly complex combination of environmental, interpersonal, and individual influences, but with an extra layer of organizational factors thrown into the mix.&#10;">
            <a:extLst>
              <a:ext uri="{FF2B5EF4-FFF2-40B4-BE49-F238E27FC236}">
                <a16:creationId xmlns:a16="http://schemas.microsoft.com/office/drawing/2014/main" id="{9442B02C-5BD7-BF9E-6BBB-4BFED0A131E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131" b="3443"/>
          <a:stretch/>
        </p:blipFill>
        <p:spPr bwMode="auto">
          <a:xfrm>
            <a:off x="1507799" y="1571056"/>
            <a:ext cx="4140675" cy="1714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855928"/>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9">
            <a:extLst>
              <a:ext uri="{FF2B5EF4-FFF2-40B4-BE49-F238E27FC236}">
                <a16:creationId xmlns:a16="http://schemas.microsoft.com/office/drawing/2014/main" id="{9E6F58A5-15E5-7D58-58E6-232A2E3C50A0}"/>
              </a:ext>
            </a:extLst>
          </p:cNvPr>
          <p:cNvSpPr txBox="1"/>
          <p:nvPr/>
        </p:nvSpPr>
        <p:spPr>
          <a:xfrm>
            <a:off x="6281196" y="2057496"/>
            <a:ext cx="3880413" cy="2662396"/>
          </a:xfrm>
          <a:prstGeom prst="rect">
            <a:avLst/>
          </a:prstGeom>
        </p:spPr>
        <p:style>
          <a:lnRef idx="2">
            <a:schemeClr val="dk1"/>
          </a:lnRef>
          <a:fillRef idx="1">
            <a:schemeClr val="lt1"/>
          </a:fillRef>
          <a:effectRef idx="0">
            <a:schemeClr val="dk1"/>
          </a:effectRef>
          <a:fontRef idx="minor">
            <a:schemeClr val="dk1"/>
          </a:fontRef>
        </p:style>
        <p:txBody>
          <a:bodyPr vert="horz" wrap="square" lIns="0" tIns="0" rIns="0" bIns="0" rtlCol="0">
            <a:spAutoFit/>
          </a:bodyPr>
          <a:lstStyle>
            <a:defPPr>
              <a:defRPr lang="en-US"/>
            </a:defPPr>
            <a:lvl1pPr marL="228600" marR="1118235" indent="-228600" defTabSz="914400">
              <a:lnSpc>
                <a:spcPct val="110000"/>
              </a:lnSpc>
              <a:spcBef>
                <a:spcPts val="700"/>
              </a:spcBef>
              <a:buClr>
                <a:schemeClr val="tx2"/>
              </a:buClr>
              <a:buFont typeface="Arial" panose="020B0604020202020204" pitchFamily="34" charset="0"/>
              <a:buChar char="•"/>
              <a:defRPr sz="1500">
                <a:solidFill>
                  <a:schemeClr val="tx1">
                    <a:lumMod val="65000"/>
                    <a:lumOff val="35000"/>
                  </a:schemeClr>
                </a:solidFill>
              </a:defRPr>
            </a:lvl1pPr>
            <a:lvl2pPr marL="228600" marR="5080" lvl="1" indent="-228600" defTabSz="914400">
              <a:lnSpc>
                <a:spcPct val="110000"/>
              </a:lnSpc>
              <a:spcBef>
                <a:spcPts val="700"/>
              </a:spcBef>
              <a:buClr>
                <a:schemeClr val="tx2"/>
              </a:buClr>
              <a:buFont typeface="Arial" panose="020B0604020202020204" pitchFamily="34" charset="0"/>
              <a:buChar char="•"/>
              <a:defRPr sz="1500">
                <a:solidFill>
                  <a:schemeClr val="tx1">
                    <a:lumMod val="65000"/>
                    <a:lumOff val="35000"/>
                  </a:schemeClr>
                </a:solidFill>
              </a:defRPr>
            </a:lvl2pPr>
            <a:lvl3pPr marL="685800" marR="1118235" lvl="2" indent="-228600" defTabSz="914400">
              <a:lnSpc>
                <a:spcPct val="110000"/>
              </a:lnSpc>
              <a:spcBef>
                <a:spcPts val="700"/>
              </a:spcBef>
              <a:buClr>
                <a:schemeClr val="tx2"/>
              </a:buClr>
              <a:buFont typeface="Arial" panose="020B0604020202020204" pitchFamily="34" charset="0"/>
              <a:buChar char="•"/>
              <a:defRPr sz="1500">
                <a:solidFill>
                  <a:schemeClr val="tx1">
                    <a:lumMod val="65000"/>
                    <a:lumOff val="35000"/>
                  </a:schemeClr>
                </a:solidFill>
              </a:defRPr>
            </a:lvl3pPr>
          </a:lstStyle>
          <a:p>
            <a:pPr marL="0" marR="838634" indent="0" defTabSz="685766">
              <a:spcBef>
                <a:spcPts val="525"/>
              </a:spcBef>
              <a:buClr>
                <a:srgbClr val="44546A"/>
              </a:buClr>
              <a:buNone/>
              <a:defRPr/>
            </a:pPr>
            <a:r>
              <a:rPr lang="en-US" sz="1125" dirty="0">
                <a:solidFill>
                  <a:prstClr val="white"/>
                </a:solidFill>
                <a:latin typeface="Calibri" panose="020F0502020204030204"/>
              </a:rPr>
              <a:t>To Forecast future trends &amp; anticipate future customer need</a:t>
            </a:r>
          </a:p>
          <a:p>
            <a:pPr marL="0" marR="838634" indent="0" defTabSz="685766">
              <a:spcBef>
                <a:spcPts val="525"/>
              </a:spcBef>
              <a:buClr>
                <a:srgbClr val="44546A"/>
              </a:buClr>
              <a:buNone/>
              <a:defRPr/>
            </a:pPr>
            <a:r>
              <a:rPr lang="en-US" sz="1125" dirty="0">
                <a:solidFill>
                  <a:prstClr val="white"/>
                </a:solidFill>
                <a:latin typeface="Calibri" panose="020F0502020204030204"/>
              </a:rPr>
              <a:t>To have an always update on the vast changes : </a:t>
            </a:r>
          </a:p>
          <a:p>
            <a:pPr marL="342884" marR="838634" lvl="2" indent="0" defTabSz="685766">
              <a:spcBef>
                <a:spcPts val="525"/>
              </a:spcBef>
              <a:buClr>
                <a:srgbClr val="44546A"/>
              </a:buClr>
              <a:buNone/>
              <a:defRPr/>
            </a:pPr>
            <a:r>
              <a:rPr sz="1125" dirty="0">
                <a:solidFill>
                  <a:prstClr val="white"/>
                </a:solidFill>
                <a:latin typeface="Calibri" panose="020F0502020204030204"/>
              </a:rPr>
              <a:t>Changes in technology</a:t>
            </a:r>
          </a:p>
          <a:p>
            <a:pPr marL="342884" marR="838634" lvl="2" indent="0" defTabSz="685766">
              <a:spcBef>
                <a:spcPts val="525"/>
              </a:spcBef>
              <a:buClr>
                <a:srgbClr val="44546A"/>
              </a:buClr>
              <a:buNone/>
              <a:defRPr/>
            </a:pPr>
            <a:r>
              <a:rPr sz="1125" dirty="0">
                <a:solidFill>
                  <a:prstClr val="white"/>
                </a:solidFill>
                <a:latin typeface="Calibri" panose="020F0502020204030204"/>
              </a:rPr>
              <a:t>Changes in consumer tastes </a:t>
            </a:r>
            <a:endParaRPr lang="en-US" sz="1125" dirty="0">
              <a:solidFill>
                <a:prstClr val="white"/>
              </a:solidFill>
              <a:latin typeface="Calibri" panose="020F0502020204030204"/>
            </a:endParaRPr>
          </a:p>
          <a:p>
            <a:pPr marL="342884" marR="838634" lvl="2" indent="0" defTabSz="685766">
              <a:spcBef>
                <a:spcPts val="525"/>
              </a:spcBef>
              <a:buClr>
                <a:srgbClr val="44546A"/>
              </a:buClr>
              <a:buNone/>
              <a:defRPr/>
            </a:pPr>
            <a:r>
              <a:rPr lang="en-US" sz="1125" dirty="0">
                <a:solidFill>
                  <a:prstClr val="white"/>
                </a:solidFill>
                <a:latin typeface="Calibri" panose="020F0502020204030204"/>
              </a:rPr>
              <a:t>Changes in </a:t>
            </a:r>
            <a:r>
              <a:rPr sz="1125" dirty="0">
                <a:solidFill>
                  <a:prstClr val="white"/>
                </a:solidFill>
                <a:latin typeface="Calibri" panose="020F0502020204030204"/>
              </a:rPr>
              <a:t>Market demand</a:t>
            </a:r>
          </a:p>
          <a:p>
            <a:pPr marL="342884" marR="838634" lvl="2" indent="0" defTabSz="685766">
              <a:spcBef>
                <a:spcPts val="525"/>
              </a:spcBef>
              <a:buClr>
                <a:srgbClr val="44546A"/>
              </a:buClr>
              <a:buNone/>
              <a:defRPr/>
            </a:pPr>
            <a:r>
              <a:rPr sz="1125" dirty="0">
                <a:solidFill>
                  <a:prstClr val="white"/>
                </a:solidFill>
                <a:latin typeface="Calibri" panose="020F0502020204030204"/>
              </a:rPr>
              <a:t>Changes in the product ranges of competitors </a:t>
            </a:r>
            <a:endParaRPr lang="en-US" sz="1125" dirty="0">
              <a:solidFill>
                <a:prstClr val="white"/>
              </a:solidFill>
              <a:latin typeface="Calibri" panose="020F0502020204030204"/>
            </a:endParaRPr>
          </a:p>
          <a:p>
            <a:pPr marL="342884" marR="838634" lvl="2" indent="0" defTabSz="685766">
              <a:spcBef>
                <a:spcPts val="525"/>
              </a:spcBef>
              <a:buClr>
                <a:srgbClr val="44546A"/>
              </a:buClr>
              <a:buNone/>
              <a:defRPr/>
            </a:pPr>
            <a:r>
              <a:rPr sz="1125" dirty="0">
                <a:solidFill>
                  <a:prstClr val="white"/>
                </a:solidFill>
                <a:latin typeface="Calibri" panose="020F0502020204030204"/>
              </a:rPr>
              <a:t>Changes in economic conditions</a:t>
            </a:r>
            <a:endParaRPr lang="en-US" sz="1125" dirty="0">
              <a:solidFill>
                <a:prstClr val="white"/>
              </a:solidFill>
              <a:latin typeface="Calibri" panose="020F0502020204030204"/>
            </a:endParaRPr>
          </a:p>
          <a:p>
            <a:pPr marL="0" marR="3810" lvl="1" indent="0" defTabSz="685766">
              <a:spcBef>
                <a:spcPts val="525"/>
              </a:spcBef>
              <a:buClr>
                <a:srgbClr val="44546A"/>
              </a:buClr>
              <a:buNone/>
              <a:defRPr/>
            </a:pPr>
            <a:r>
              <a:rPr sz="1125" dirty="0">
                <a:solidFill>
                  <a:prstClr val="white"/>
                </a:solidFill>
                <a:latin typeface="Calibri" panose="020F0502020204030204"/>
              </a:rPr>
              <a:t> </a:t>
            </a:r>
            <a:r>
              <a:rPr lang="en-US" sz="1125" dirty="0">
                <a:solidFill>
                  <a:prstClr val="white"/>
                </a:solidFill>
                <a:latin typeface="Calibri" panose="020F0502020204030204"/>
              </a:rPr>
              <a:t>Changes </a:t>
            </a:r>
            <a:r>
              <a:rPr sz="1125" dirty="0">
                <a:solidFill>
                  <a:prstClr val="white"/>
                </a:solidFill>
                <a:latin typeface="Calibri" panose="020F0502020204030204"/>
              </a:rPr>
              <a:t>Distribution channels</a:t>
            </a:r>
            <a:endParaRPr lang="en-US" sz="1125" dirty="0">
              <a:solidFill>
                <a:prstClr val="white"/>
              </a:solidFill>
              <a:latin typeface="Calibri" panose="020F0502020204030204"/>
            </a:endParaRPr>
          </a:p>
          <a:p>
            <a:pPr marL="0" marR="838634" indent="0" defTabSz="685766">
              <a:spcBef>
                <a:spcPts val="525"/>
              </a:spcBef>
              <a:buClr>
                <a:srgbClr val="44546A"/>
              </a:buClr>
              <a:buNone/>
              <a:defRPr/>
            </a:pPr>
            <a:r>
              <a:rPr lang="en-US" sz="1125" dirty="0">
                <a:solidFill>
                  <a:prstClr val="white"/>
                </a:solidFill>
                <a:latin typeface="Calibri" panose="020F0502020204030204"/>
              </a:rPr>
              <a:t>To Reduce the risk of new product business failure:</a:t>
            </a:r>
          </a:p>
          <a:p>
            <a:pPr marL="0" marR="838634" indent="0" defTabSz="685766">
              <a:spcBef>
                <a:spcPts val="525"/>
              </a:spcBef>
              <a:buClr>
                <a:srgbClr val="44546A"/>
              </a:buClr>
              <a:buNone/>
              <a:defRPr/>
            </a:pPr>
            <a:endParaRPr lang="en-US" sz="1125" dirty="0">
              <a:solidFill>
                <a:prstClr val="white"/>
              </a:solidFill>
              <a:latin typeface="Calibri" panose="020F0502020204030204"/>
            </a:endParaRPr>
          </a:p>
        </p:txBody>
      </p:sp>
      <p:sp>
        <p:nvSpPr>
          <p:cNvPr id="12" name="object 5">
            <a:extLst>
              <a:ext uri="{FF2B5EF4-FFF2-40B4-BE49-F238E27FC236}">
                <a16:creationId xmlns:a16="http://schemas.microsoft.com/office/drawing/2014/main" id="{7CF7F152-B737-4E45-880C-0CB1AB981285}"/>
              </a:ext>
            </a:extLst>
          </p:cNvPr>
          <p:cNvSpPr txBox="1"/>
          <p:nvPr/>
        </p:nvSpPr>
        <p:spPr>
          <a:xfrm>
            <a:off x="2223758" y="1111152"/>
            <a:ext cx="8114874" cy="495585"/>
          </a:xfrm>
          <a:prstGeom prst="rect">
            <a:avLst/>
          </a:prstGeom>
        </p:spPr>
        <p:txBody>
          <a:bodyPr vert="horz" lIns="68580" tIns="34290" rIns="68580" bIns="34290" rtlCol="0" anchor="t">
            <a:spAutoFit/>
          </a:bodyPr>
          <a:lstStyle>
            <a:lvl1pPr defTabSz="914400">
              <a:lnSpc>
                <a:spcPct val="90000"/>
              </a:lnSpc>
              <a:spcBef>
                <a:spcPct val="0"/>
              </a:spcBef>
              <a:buNone/>
              <a:defRPr sz="3600" cap="all" spc="200" baseline="0">
                <a:solidFill>
                  <a:schemeClr val="tx2"/>
                </a:solidFill>
                <a:latin typeface="+mj-lt"/>
                <a:ea typeface="+mj-ea"/>
                <a:cs typeface="+mj-cs"/>
              </a:defRPr>
            </a:lvl1pPr>
          </a:lstStyle>
          <a:p>
            <a:pPr defTabSz="685766">
              <a:defRPr/>
            </a:pPr>
            <a:r>
              <a:rPr lang="en-US" sz="3000" b="1" spc="150" dirty="0">
                <a:solidFill>
                  <a:srgbClr val="C00000"/>
                </a:solidFill>
                <a:latin typeface="Abadi" panose="020B0604020104020204" pitchFamily="34" charset="0"/>
              </a:rPr>
              <a:t>The need for Marketing</a:t>
            </a:r>
            <a:r>
              <a:rPr sz="3000" b="1" spc="150" dirty="0">
                <a:solidFill>
                  <a:srgbClr val="C00000"/>
                </a:solidFill>
                <a:latin typeface="Abadi" panose="020B0604020104020204" pitchFamily="34" charset="0"/>
              </a:rPr>
              <a:t> Research</a:t>
            </a:r>
          </a:p>
        </p:txBody>
      </p:sp>
      <p:sp>
        <p:nvSpPr>
          <p:cNvPr id="13" name="object 9">
            <a:extLst>
              <a:ext uri="{FF2B5EF4-FFF2-40B4-BE49-F238E27FC236}">
                <a16:creationId xmlns:a16="http://schemas.microsoft.com/office/drawing/2014/main" id="{7647B269-2BF8-BD80-FE28-4B87DCB0528E}"/>
              </a:ext>
            </a:extLst>
          </p:cNvPr>
          <p:cNvSpPr txBox="1"/>
          <p:nvPr/>
        </p:nvSpPr>
        <p:spPr>
          <a:xfrm>
            <a:off x="2361022" y="2085243"/>
            <a:ext cx="3734978" cy="2610266"/>
          </a:xfrm>
          <a:prstGeom prst="rect">
            <a:avLst/>
          </a:prstGeom>
        </p:spPr>
        <p:style>
          <a:lnRef idx="2">
            <a:schemeClr val="dk1"/>
          </a:lnRef>
          <a:fillRef idx="1">
            <a:schemeClr val="lt1"/>
          </a:fillRef>
          <a:effectRef idx="0">
            <a:schemeClr val="dk1"/>
          </a:effectRef>
          <a:fontRef idx="minor">
            <a:schemeClr val="dk1"/>
          </a:fontRef>
        </p:style>
        <p:txBody>
          <a:bodyPr vert="horz" wrap="square" lIns="0" tIns="0" rIns="0" bIns="0" rtlCol="0">
            <a:spAutoFit/>
          </a:bodyPr>
          <a:lstStyle/>
          <a:p>
            <a:pPr marL="171442" marR="838634" indent="-171442" defTabSz="685766">
              <a:lnSpc>
                <a:spcPct val="110000"/>
              </a:lnSpc>
              <a:spcBef>
                <a:spcPts val="525"/>
              </a:spcBef>
              <a:buClr>
                <a:srgbClr val="44546A"/>
              </a:buClr>
              <a:buFont typeface="Arial" panose="020B0604020202020204" pitchFamily="34" charset="0"/>
              <a:buChar char="•"/>
              <a:defRPr/>
            </a:pPr>
            <a:r>
              <a:rPr lang="en-US" sz="1200" dirty="0">
                <a:solidFill>
                  <a:prstClr val="black"/>
                </a:solidFill>
                <a:latin typeface="Calibri" panose="020F0502020204030204"/>
              </a:rPr>
              <a:t>To Forecast future trends &amp; anticipate future customer need</a:t>
            </a:r>
          </a:p>
          <a:p>
            <a:pPr marL="171442" marR="838634" indent="-171442" defTabSz="685766">
              <a:lnSpc>
                <a:spcPct val="110000"/>
              </a:lnSpc>
              <a:spcBef>
                <a:spcPts val="525"/>
              </a:spcBef>
              <a:buClr>
                <a:srgbClr val="44546A"/>
              </a:buClr>
              <a:buFont typeface="Arial" panose="020B0604020202020204" pitchFamily="34" charset="0"/>
              <a:buChar char="•"/>
              <a:defRPr/>
            </a:pPr>
            <a:r>
              <a:rPr lang="en-US" sz="1200" dirty="0">
                <a:solidFill>
                  <a:prstClr val="black"/>
                </a:solidFill>
                <a:latin typeface="Calibri" panose="020F0502020204030204"/>
              </a:rPr>
              <a:t>To have an always update on the vast changes : </a:t>
            </a:r>
          </a:p>
          <a:p>
            <a:pPr marL="514325" marR="838634" lvl="2" indent="-171442" defTabSz="685766">
              <a:lnSpc>
                <a:spcPct val="110000"/>
              </a:lnSpc>
              <a:spcBef>
                <a:spcPts val="525"/>
              </a:spcBef>
              <a:buClr>
                <a:srgbClr val="44546A"/>
              </a:buClr>
              <a:buFont typeface="Arial" panose="020B0604020202020204" pitchFamily="34" charset="0"/>
              <a:buChar char="•"/>
              <a:defRPr/>
            </a:pPr>
            <a:r>
              <a:rPr sz="1050" dirty="0">
                <a:solidFill>
                  <a:prstClr val="black"/>
                </a:solidFill>
                <a:latin typeface="Calibri" panose="020F0502020204030204"/>
              </a:rPr>
              <a:t>Changes in technology</a:t>
            </a:r>
          </a:p>
          <a:p>
            <a:pPr marL="514325" marR="1389152" lvl="2" indent="-171442" defTabSz="685766">
              <a:lnSpc>
                <a:spcPct val="110000"/>
              </a:lnSpc>
              <a:spcBef>
                <a:spcPts val="525"/>
              </a:spcBef>
              <a:buClr>
                <a:srgbClr val="44546A"/>
              </a:buClr>
              <a:buFont typeface="Arial" panose="020B0604020202020204" pitchFamily="34" charset="0"/>
              <a:buChar char="•"/>
              <a:defRPr/>
            </a:pPr>
            <a:r>
              <a:rPr sz="1050" dirty="0">
                <a:solidFill>
                  <a:prstClr val="black"/>
                </a:solidFill>
                <a:latin typeface="Calibri" panose="020F0502020204030204"/>
              </a:rPr>
              <a:t>Changes in consumer tastes </a:t>
            </a:r>
            <a:endParaRPr lang="en-US" sz="1050" dirty="0">
              <a:solidFill>
                <a:prstClr val="black"/>
              </a:solidFill>
              <a:latin typeface="Calibri" panose="020F0502020204030204"/>
            </a:endParaRPr>
          </a:p>
          <a:p>
            <a:pPr marL="514325" marR="1389152" lvl="2" indent="-171442" defTabSz="685766">
              <a:lnSpc>
                <a:spcPct val="110000"/>
              </a:lnSpc>
              <a:spcBef>
                <a:spcPts val="525"/>
              </a:spcBef>
              <a:buClr>
                <a:srgbClr val="44546A"/>
              </a:buClr>
              <a:buFont typeface="Arial" panose="020B0604020202020204" pitchFamily="34" charset="0"/>
              <a:buChar char="•"/>
              <a:defRPr/>
            </a:pPr>
            <a:r>
              <a:rPr lang="en-US" sz="1050" dirty="0">
                <a:solidFill>
                  <a:prstClr val="black"/>
                </a:solidFill>
                <a:latin typeface="Calibri" panose="020F0502020204030204"/>
              </a:rPr>
              <a:t>Changes in </a:t>
            </a:r>
            <a:r>
              <a:rPr sz="1050" dirty="0">
                <a:solidFill>
                  <a:prstClr val="black"/>
                </a:solidFill>
                <a:latin typeface="Calibri" panose="020F0502020204030204"/>
              </a:rPr>
              <a:t>Market demand</a:t>
            </a:r>
          </a:p>
          <a:p>
            <a:pPr marL="514325" marR="3810" lvl="2" indent="-171442" defTabSz="685766">
              <a:lnSpc>
                <a:spcPct val="110000"/>
              </a:lnSpc>
              <a:spcBef>
                <a:spcPts val="525"/>
              </a:spcBef>
              <a:buClr>
                <a:srgbClr val="44546A"/>
              </a:buClr>
              <a:buFont typeface="Arial" panose="020B0604020202020204" pitchFamily="34" charset="0"/>
              <a:buChar char="•"/>
              <a:defRPr/>
            </a:pPr>
            <a:r>
              <a:rPr sz="1050" dirty="0">
                <a:solidFill>
                  <a:prstClr val="black"/>
                </a:solidFill>
                <a:latin typeface="Calibri" panose="020F0502020204030204"/>
              </a:rPr>
              <a:t>Changes in the product ranges of competitors </a:t>
            </a:r>
            <a:endParaRPr lang="en-US" sz="1050" dirty="0">
              <a:solidFill>
                <a:prstClr val="black"/>
              </a:solidFill>
              <a:latin typeface="Calibri" panose="020F0502020204030204"/>
            </a:endParaRPr>
          </a:p>
          <a:p>
            <a:pPr marL="514325" marR="3810" lvl="2" indent="-171442" defTabSz="685766">
              <a:lnSpc>
                <a:spcPct val="110000"/>
              </a:lnSpc>
              <a:spcBef>
                <a:spcPts val="525"/>
              </a:spcBef>
              <a:buClr>
                <a:srgbClr val="44546A"/>
              </a:buClr>
              <a:buFont typeface="Arial" panose="020B0604020202020204" pitchFamily="34" charset="0"/>
              <a:buChar char="•"/>
              <a:defRPr/>
            </a:pPr>
            <a:r>
              <a:rPr sz="1050" dirty="0">
                <a:solidFill>
                  <a:prstClr val="black"/>
                </a:solidFill>
                <a:latin typeface="Calibri" panose="020F0502020204030204"/>
              </a:rPr>
              <a:t>Changes in economic conditions</a:t>
            </a:r>
            <a:endParaRPr lang="en-US" sz="1050" dirty="0">
              <a:solidFill>
                <a:prstClr val="black"/>
              </a:solidFill>
              <a:latin typeface="Calibri" panose="020F0502020204030204"/>
            </a:endParaRPr>
          </a:p>
          <a:p>
            <a:pPr marL="171442" marR="3810" lvl="1" indent="-171442" defTabSz="685766">
              <a:lnSpc>
                <a:spcPct val="110000"/>
              </a:lnSpc>
              <a:spcBef>
                <a:spcPts val="525"/>
              </a:spcBef>
              <a:buClr>
                <a:srgbClr val="44546A"/>
              </a:buClr>
              <a:buFont typeface="Arial" panose="020B0604020202020204" pitchFamily="34" charset="0"/>
              <a:buChar char="•"/>
              <a:defRPr/>
            </a:pPr>
            <a:r>
              <a:rPr sz="1200" dirty="0">
                <a:solidFill>
                  <a:prstClr val="black"/>
                </a:solidFill>
                <a:latin typeface="Calibri" panose="020F0502020204030204"/>
              </a:rPr>
              <a:t> </a:t>
            </a:r>
            <a:r>
              <a:rPr lang="en-US" sz="1200" dirty="0">
                <a:solidFill>
                  <a:prstClr val="black"/>
                </a:solidFill>
                <a:latin typeface="Calibri" panose="020F0502020204030204"/>
              </a:rPr>
              <a:t>Changes </a:t>
            </a:r>
            <a:r>
              <a:rPr sz="1200" dirty="0">
                <a:solidFill>
                  <a:prstClr val="black"/>
                </a:solidFill>
                <a:latin typeface="Calibri" panose="020F0502020204030204"/>
              </a:rPr>
              <a:t>Distribution channels</a:t>
            </a:r>
            <a:endParaRPr lang="en-US" sz="1200" dirty="0">
              <a:solidFill>
                <a:prstClr val="black"/>
              </a:solidFill>
              <a:latin typeface="Calibri" panose="020F0502020204030204"/>
            </a:endParaRPr>
          </a:p>
          <a:p>
            <a:pPr marL="171442" marR="3810" indent="-171442" defTabSz="685766">
              <a:lnSpc>
                <a:spcPct val="110000"/>
              </a:lnSpc>
              <a:spcBef>
                <a:spcPts val="525"/>
              </a:spcBef>
              <a:buClr>
                <a:srgbClr val="44546A"/>
              </a:buClr>
              <a:buFont typeface="Arial" panose="020B0604020202020204" pitchFamily="34" charset="0"/>
              <a:buChar char="•"/>
              <a:defRPr/>
            </a:pPr>
            <a:r>
              <a:rPr lang="en-US" sz="1200" dirty="0">
                <a:solidFill>
                  <a:prstClr val="black"/>
                </a:solidFill>
                <a:latin typeface="Calibri" panose="020F0502020204030204"/>
              </a:rPr>
              <a:t>To Reduce the risk of new product business failure</a:t>
            </a:r>
          </a:p>
        </p:txBody>
      </p:sp>
      <p:pic>
        <p:nvPicPr>
          <p:cNvPr id="15" name="Picture 14">
            <a:extLst>
              <a:ext uri="{FF2B5EF4-FFF2-40B4-BE49-F238E27FC236}">
                <a16:creationId xmlns:a16="http://schemas.microsoft.com/office/drawing/2014/main" id="{6F34123F-CF6C-83E9-DE3D-D127CC143EAF}"/>
              </a:ext>
            </a:extLst>
          </p:cNvPr>
          <p:cNvPicPr>
            <a:picLocks noChangeAspect="1"/>
          </p:cNvPicPr>
          <p:nvPr/>
        </p:nvPicPr>
        <p:blipFill>
          <a:blip r:embed="rId3"/>
          <a:stretch>
            <a:fillRect/>
          </a:stretch>
        </p:blipFill>
        <p:spPr>
          <a:xfrm>
            <a:off x="6385369" y="2281483"/>
            <a:ext cx="3538208" cy="2352995"/>
          </a:xfrm>
          <a:prstGeom prst="rect">
            <a:avLst/>
          </a:prstGeom>
        </p:spPr>
      </p:pic>
    </p:spTree>
    <p:extLst>
      <p:ext uri="{BB962C8B-B14F-4D97-AF65-F5344CB8AC3E}">
        <p14:creationId xmlns:p14="http://schemas.microsoft.com/office/powerpoint/2010/main" val="3582765514"/>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E97B82-08FA-7729-F309-5FBB7281E69D}"/>
              </a:ext>
            </a:extLst>
          </p:cNvPr>
          <p:cNvPicPr>
            <a:picLocks noChangeAspect="1"/>
          </p:cNvPicPr>
          <p:nvPr/>
        </p:nvPicPr>
        <p:blipFill>
          <a:blip r:embed="rId2"/>
          <a:stretch>
            <a:fillRect/>
          </a:stretch>
        </p:blipFill>
        <p:spPr>
          <a:xfrm>
            <a:off x="4838700" y="1442906"/>
            <a:ext cx="5829300" cy="4691194"/>
          </a:xfrm>
          <a:prstGeom prst="rect">
            <a:avLst/>
          </a:prstGeom>
        </p:spPr>
      </p:pic>
      <p:pic>
        <p:nvPicPr>
          <p:cNvPr id="3" name="Picture 2">
            <a:extLst>
              <a:ext uri="{FF2B5EF4-FFF2-40B4-BE49-F238E27FC236}">
                <a16:creationId xmlns:a16="http://schemas.microsoft.com/office/drawing/2014/main" id="{295D5552-F765-FA43-315D-D5112C8D0B47}"/>
              </a:ext>
            </a:extLst>
          </p:cNvPr>
          <p:cNvPicPr>
            <a:picLocks noChangeAspect="1"/>
          </p:cNvPicPr>
          <p:nvPr/>
        </p:nvPicPr>
        <p:blipFill rotWithShape="1">
          <a:blip r:embed="rId3"/>
          <a:srcRect l="9302" r="4514"/>
          <a:stretch/>
        </p:blipFill>
        <p:spPr>
          <a:xfrm>
            <a:off x="1610390" y="857250"/>
            <a:ext cx="3228311" cy="5143500"/>
          </a:xfrm>
          <a:prstGeom prst="rect">
            <a:avLst/>
          </a:prstGeom>
        </p:spPr>
      </p:pic>
    </p:spTree>
    <p:extLst>
      <p:ext uri="{BB962C8B-B14F-4D97-AF65-F5344CB8AC3E}">
        <p14:creationId xmlns:p14="http://schemas.microsoft.com/office/powerpoint/2010/main" val="1492958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43F56-5509-B0AA-9B60-3F12EF1C8E8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E900E6F-EE18-D5FD-EC43-EA8C53DDEF32}"/>
              </a:ext>
            </a:extLst>
          </p:cNvPr>
          <p:cNvPicPr>
            <a:picLocks noChangeAspect="1"/>
          </p:cNvPicPr>
          <p:nvPr/>
        </p:nvPicPr>
        <p:blipFill rotWithShape="1">
          <a:blip r:embed="rId3"/>
          <a:srcRect l="595" t="14018" r="3920" b="-3155"/>
          <a:stretch/>
        </p:blipFill>
        <p:spPr>
          <a:xfrm>
            <a:off x="5257270" y="1257650"/>
            <a:ext cx="2151662" cy="1239048"/>
          </a:xfrm>
          <a:prstGeom prst="rect">
            <a:avLst/>
          </a:prstGeom>
        </p:spPr>
      </p:pic>
      <p:sp>
        <p:nvSpPr>
          <p:cNvPr id="2" name="Title 1">
            <a:extLst>
              <a:ext uri="{FF2B5EF4-FFF2-40B4-BE49-F238E27FC236}">
                <a16:creationId xmlns:a16="http://schemas.microsoft.com/office/drawing/2014/main" id="{3064D6D6-F9D8-9987-BDD3-5AC67F3A5568}"/>
              </a:ext>
            </a:extLst>
          </p:cNvPr>
          <p:cNvSpPr>
            <a:spLocks noGrp="1"/>
          </p:cNvSpPr>
          <p:nvPr>
            <p:ph type="title" idx="4294967295"/>
          </p:nvPr>
        </p:nvSpPr>
        <p:spPr>
          <a:xfrm>
            <a:off x="1522469" y="951493"/>
            <a:ext cx="3734801" cy="1114425"/>
          </a:xfrm>
          <a:prstGeom prst="rect">
            <a:avLst/>
          </a:prstGeom>
        </p:spPr>
        <p:txBody>
          <a:bodyPr>
            <a:noAutofit/>
          </a:bodyPr>
          <a:lstStyle/>
          <a:p>
            <a:pPr algn="ctr"/>
            <a:r>
              <a:rPr lang="en-US" sz="2700" dirty="0">
                <a:latin typeface="Impact"/>
              </a:rPr>
              <a:t>S</a:t>
            </a:r>
            <a:r>
              <a:rPr lang="en-SA" sz="2700" dirty="0">
                <a:latin typeface="Impact"/>
              </a:rPr>
              <a:t>TARTEGIES</a:t>
            </a:r>
            <a:r>
              <a:rPr lang="en-GB" sz="2700" dirty="0">
                <a:latin typeface="Impact"/>
              </a:rPr>
              <a:t> </a:t>
            </a:r>
            <a:r>
              <a:rPr lang="en-SA" sz="2700" dirty="0">
                <a:latin typeface="Impact"/>
              </a:rPr>
              <a:t>map  </a:t>
            </a:r>
          </a:p>
        </p:txBody>
      </p:sp>
      <p:sp>
        <p:nvSpPr>
          <p:cNvPr id="6" name="Rectangle 4">
            <a:extLst>
              <a:ext uri="{FF2B5EF4-FFF2-40B4-BE49-F238E27FC236}">
                <a16:creationId xmlns:a16="http://schemas.microsoft.com/office/drawing/2014/main" id="{9D43EBAA-E6C2-4E74-5A69-D532A4EDF1F3}"/>
              </a:ext>
            </a:extLst>
          </p:cNvPr>
          <p:cNvSpPr>
            <a:spLocks noChangeArrowheads="1"/>
          </p:cNvSpPr>
          <p:nvPr/>
        </p:nvSpPr>
        <p:spPr bwMode="auto">
          <a:xfrm>
            <a:off x="1524001" y="71875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766">
              <a:defRPr/>
            </a:pPr>
            <a:endParaRPr lang="en-SA" sz="1350">
              <a:solidFill>
                <a:prstClr val="black"/>
              </a:solidFill>
              <a:latin typeface="Gill Sans MT" panose="020B0502020104020203"/>
            </a:endParaRPr>
          </a:p>
        </p:txBody>
      </p:sp>
      <p:pic>
        <p:nvPicPr>
          <p:cNvPr id="3075" name="Picture 1" descr="The formulation of strategy">
            <a:extLst>
              <a:ext uri="{FF2B5EF4-FFF2-40B4-BE49-F238E27FC236}">
                <a16:creationId xmlns:a16="http://schemas.microsoft.com/office/drawing/2014/main" id="{DCE72B5A-23D6-97A2-5170-3AB232E75818}"/>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l="3284" t="10647" r="71316" b="56802"/>
          <a:stretch>
            <a:fillRect/>
          </a:stretch>
        </p:blipFill>
        <p:spPr bwMode="auto">
          <a:xfrm>
            <a:off x="4365727" y="1808442"/>
            <a:ext cx="1132214" cy="566278"/>
          </a:xfrm>
          <a:prstGeom prst="rect">
            <a:avLst/>
          </a:prstGeom>
          <a:extLst>
            <a:ext uri="{909E8E84-426E-40DD-AFC4-6F175D3DCCD1}">
              <a14:hiddenFill xmlns:a14="http://schemas.microsoft.com/office/drawing/2010/main">
                <a:solidFill>
                  <a:srgbClr val="FFFFFF"/>
                </a:solidFill>
              </a14:hiddenFill>
            </a:ext>
          </a:extLst>
        </p:spPr>
      </p:pic>
      <p:pic>
        <p:nvPicPr>
          <p:cNvPr id="9" name="Picture 1" descr="The formulation of strategy">
            <a:extLst>
              <a:ext uri="{FF2B5EF4-FFF2-40B4-BE49-F238E27FC236}">
                <a16:creationId xmlns:a16="http://schemas.microsoft.com/office/drawing/2014/main" id="{988482EF-5CEB-F4F7-8A5F-613068BF9FF4}"/>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l="68293" t="11803" r="3940" b="55647"/>
          <a:stretch>
            <a:fillRect/>
          </a:stretch>
        </p:blipFill>
        <p:spPr bwMode="auto">
          <a:xfrm>
            <a:off x="7183665" y="2304102"/>
            <a:ext cx="1237786" cy="566278"/>
          </a:xfrm>
          <a:prstGeom prst="rect">
            <a:avLst/>
          </a:prstGeom>
        </p:spPr>
        <p:style>
          <a:lnRef idx="2">
            <a:schemeClr val="dk1"/>
          </a:lnRef>
          <a:fillRef idx="1">
            <a:schemeClr val="lt1"/>
          </a:fillRef>
          <a:effectRef idx="0">
            <a:schemeClr val="dk1"/>
          </a:effectRef>
          <a:fontRef idx="minor">
            <a:schemeClr val="dk1"/>
          </a:fontRef>
        </p:style>
      </p:pic>
      <p:cxnSp>
        <p:nvCxnSpPr>
          <p:cNvPr id="12" name="Straight Arrow Connector 11">
            <a:extLst>
              <a:ext uri="{FF2B5EF4-FFF2-40B4-BE49-F238E27FC236}">
                <a16:creationId xmlns:a16="http://schemas.microsoft.com/office/drawing/2014/main" id="{8B7CF592-D380-B259-5044-4454F06B302C}"/>
              </a:ext>
            </a:extLst>
          </p:cNvPr>
          <p:cNvCxnSpPr>
            <a:cxnSpLocks/>
          </p:cNvCxnSpPr>
          <p:nvPr/>
        </p:nvCxnSpPr>
        <p:spPr>
          <a:xfrm>
            <a:off x="7776897" y="1257651"/>
            <a:ext cx="0" cy="550795"/>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954279FB-03D4-C57A-FD3B-A8B8C42E2897}"/>
              </a:ext>
            </a:extLst>
          </p:cNvPr>
          <p:cNvCxnSpPr>
            <a:cxnSpLocks/>
          </p:cNvCxnSpPr>
          <p:nvPr/>
        </p:nvCxnSpPr>
        <p:spPr>
          <a:xfrm>
            <a:off x="6830478" y="1233541"/>
            <a:ext cx="811948" cy="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7D968407-B125-17C2-5153-4D4C6AB75EA1}"/>
              </a:ext>
            </a:extLst>
          </p:cNvPr>
          <p:cNvCxnSpPr>
            <a:cxnSpLocks/>
          </p:cNvCxnSpPr>
          <p:nvPr/>
        </p:nvCxnSpPr>
        <p:spPr>
          <a:xfrm flipH="1">
            <a:off x="4931834" y="1760392"/>
            <a:ext cx="1878149" cy="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27" name="Straight Arrow Connector 26">
            <a:extLst>
              <a:ext uri="{FF2B5EF4-FFF2-40B4-BE49-F238E27FC236}">
                <a16:creationId xmlns:a16="http://schemas.microsoft.com/office/drawing/2014/main" id="{ACEE6220-15F1-0145-92E2-BC935B581DBE}"/>
              </a:ext>
            </a:extLst>
          </p:cNvPr>
          <p:cNvCxnSpPr>
            <a:cxnSpLocks/>
            <a:stCxn id="3075" idx="0"/>
          </p:cNvCxnSpPr>
          <p:nvPr/>
        </p:nvCxnSpPr>
        <p:spPr>
          <a:xfrm flipH="1">
            <a:off x="4931833" y="1808443"/>
            <a:ext cx="2" cy="26401"/>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37" name="Straight Arrow Connector 36">
            <a:extLst>
              <a:ext uri="{FF2B5EF4-FFF2-40B4-BE49-F238E27FC236}">
                <a16:creationId xmlns:a16="http://schemas.microsoft.com/office/drawing/2014/main" id="{F5EB4A79-F4B8-1EF7-833D-B9C5FC5E35C1}"/>
              </a:ext>
            </a:extLst>
          </p:cNvPr>
          <p:cNvCxnSpPr>
            <a:cxnSpLocks/>
          </p:cNvCxnSpPr>
          <p:nvPr/>
        </p:nvCxnSpPr>
        <p:spPr>
          <a:xfrm>
            <a:off x="4931835" y="2374722"/>
            <a:ext cx="1" cy="570796"/>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40" name="TextBox 39">
            <a:extLst>
              <a:ext uri="{FF2B5EF4-FFF2-40B4-BE49-F238E27FC236}">
                <a16:creationId xmlns:a16="http://schemas.microsoft.com/office/drawing/2014/main" id="{5AC9839D-58D6-5A1D-9922-D4B56F0015E9}"/>
              </a:ext>
            </a:extLst>
          </p:cNvPr>
          <p:cNvSpPr txBox="1"/>
          <p:nvPr/>
        </p:nvSpPr>
        <p:spPr>
          <a:xfrm>
            <a:off x="7260169" y="1760393"/>
            <a:ext cx="1132214" cy="20774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defPPr>
              <a:defRPr lang="en-SA"/>
            </a:defPPr>
            <a:lvl1pPr algn="ctr">
              <a:defRPr sz="12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766">
              <a:defRPr/>
            </a:pPr>
            <a:r>
              <a:rPr lang="en-US" sz="900" dirty="0">
                <a:solidFill>
                  <a:prstClr val="black"/>
                </a:solidFill>
                <a:latin typeface="Gill Sans MT" panose="020B0502020104020203"/>
              </a:rPr>
              <a:t>Growth strategy </a:t>
            </a:r>
          </a:p>
        </p:txBody>
      </p:sp>
      <p:cxnSp>
        <p:nvCxnSpPr>
          <p:cNvPr id="41" name="Straight Arrow Connector 40">
            <a:extLst>
              <a:ext uri="{FF2B5EF4-FFF2-40B4-BE49-F238E27FC236}">
                <a16:creationId xmlns:a16="http://schemas.microsoft.com/office/drawing/2014/main" id="{73DD95B5-40D8-D6E8-19CC-C8386037558F}"/>
              </a:ext>
            </a:extLst>
          </p:cNvPr>
          <p:cNvCxnSpPr>
            <a:cxnSpLocks/>
          </p:cNvCxnSpPr>
          <p:nvPr/>
        </p:nvCxnSpPr>
        <p:spPr>
          <a:xfrm>
            <a:off x="7879096" y="1996195"/>
            <a:ext cx="0" cy="279857"/>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42" name="Straight Arrow Connector 41">
            <a:extLst>
              <a:ext uri="{FF2B5EF4-FFF2-40B4-BE49-F238E27FC236}">
                <a16:creationId xmlns:a16="http://schemas.microsoft.com/office/drawing/2014/main" id="{0762DBF8-23E3-82B7-E057-5B3C8CFB4560}"/>
              </a:ext>
            </a:extLst>
          </p:cNvPr>
          <p:cNvCxnSpPr>
            <a:cxnSpLocks/>
          </p:cNvCxnSpPr>
          <p:nvPr/>
        </p:nvCxnSpPr>
        <p:spPr>
          <a:xfrm>
            <a:off x="7879096" y="2851554"/>
            <a:ext cx="0" cy="279857"/>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45" name="TextBox 44">
            <a:extLst>
              <a:ext uri="{FF2B5EF4-FFF2-40B4-BE49-F238E27FC236}">
                <a16:creationId xmlns:a16="http://schemas.microsoft.com/office/drawing/2014/main" id="{AB85C2C5-07BD-7214-07AA-B1BDED967CCF}"/>
              </a:ext>
            </a:extLst>
          </p:cNvPr>
          <p:cNvSpPr txBox="1"/>
          <p:nvPr/>
        </p:nvSpPr>
        <p:spPr>
          <a:xfrm>
            <a:off x="3880474" y="2172177"/>
            <a:ext cx="599213"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766">
              <a:defRPr/>
            </a:pPr>
            <a:r>
              <a:rPr lang="en-US" sz="900" cap="all" dirty="0">
                <a:solidFill>
                  <a:prstClr val="black"/>
                </a:solidFill>
                <a:latin typeface="Calibri" panose="020F0502020204030204" pitchFamily="34" charset="0"/>
                <a:cs typeface="Calibri" panose="020F0502020204030204" pitchFamily="34" charset="0"/>
              </a:rPr>
              <a:t>Porter</a:t>
            </a:r>
            <a:r>
              <a:rPr lang="en-US" sz="900" cap="all" spc="8" dirty="0">
                <a:solidFill>
                  <a:prstClr val="black"/>
                </a:solidFill>
                <a:latin typeface="Calibri" panose="020F0502020204030204" pitchFamily="34" charset="0"/>
                <a:cs typeface="Calibri" panose="020F0502020204030204" pitchFamily="34" charset="0"/>
              </a:rPr>
              <a:t>’</a:t>
            </a:r>
            <a:r>
              <a:rPr lang="en-US" sz="900" cap="all" dirty="0">
                <a:solidFill>
                  <a:prstClr val="black"/>
                </a:solidFill>
                <a:latin typeface="Calibri" panose="020F0502020204030204" pitchFamily="34" charset="0"/>
                <a:cs typeface="Calibri" panose="020F0502020204030204" pitchFamily="34" charset="0"/>
              </a:rPr>
              <a:t>s</a:t>
            </a:r>
            <a:endParaRPr lang="en-SA" sz="900">
              <a:solidFill>
                <a:prstClr val="black"/>
              </a:solidFill>
              <a:latin typeface="Calibri" panose="020F0502020204030204" pitchFamily="34" charset="0"/>
              <a:cs typeface="Calibri" panose="020F0502020204030204" pitchFamily="34" charset="0"/>
            </a:endParaRPr>
          </a:p>
        </p:txBody>
      </p:sp>
      <p:pic>
        <p:nvPicPr>
          <p:cNvPr id="1026" name="Picture 2" descr="Corporate Growth Strategies Examples -">
            <a:extLst>
              <a:ext uri="{FF2B5EF4-FFF2-40B4-BE49-F238E27FC236}">
                <a16:creationId xmlns:a16="http://schemas.microsoft.com/office/drawing/2014/main" id="{A51CB49D-4E00-358E-5F96-9F008BE8E6C0}"/>
              </a:ext>
            </a:extLst>
          </p:cNvPr>
          <p:cNvPicPr>
            <a:picLocks noChangeAspect="1" noChangeArrowheads="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34108" y="3131411"/>
            <a:ext cx="3772067" cy="2505791"/>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descr="Porter's Generic Competitive Strategies - Management Weekly">
            <a:extLst>
              <a:ext uri="{FF2B5EF4-FFF2-40B4-BE49-F238E27FC236}">
                <a16:creationId xmlns:a16="http://schemas.microsoft.com/office/drawing/2014/main" id="{0A633F71-17AE-1006-81C4-6F41BDBA81C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927" t="14431" r="15332" b="7785"/>
          <a:stretch/>
        </p:blipFill>
        <p:spPr bwMode="auto">
          <a:xfrm>
            <a:off x="3071502" y="3001790"/>
            <a:ext cx="3171106" cy="20477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094FB33-8CD4-54B7-3CA4-DFCD8B56D577}"/>
              </a:ext>
            </a:extLst>
          </p:cNvPr>
          <p:cNvPicPr>
            <a:picLocks noChangeAspect="1"/>
          </p:cNvPicPr>
          <p:nvPr/>
        </p:nvPicPr>
        <p:blipFill rotWithShape="1">
          <a:blip r:embed="rId8"/>
          <a:srcRect l="20317" t="13956" r="18567" b="11834"/>
          <a:stretch/>
        </p:blipFill>
        <p:spPr>
          <a:xfrm>
            <a:off x="2920158" y="2587241"/>
            <a:ext cx="3562605" cy="3244470"/>
          </a:xfrm>
          <a:prstGeom prst="rect">
            <a:avLst/>
          </a:prstGeom>
        </p:spPr>
      </p:pic>
    </p:spTree>
    <p:extLst>
      <p:ext uri="{BB962C8B-B14F-4D97-AF65-F5344CB8AC3E}">
        <p14:creationId xmlns:p14="http://schemas.microsoft.com/office/powerpoint/2010/main" val="3819963896"/>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linds(horizont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4"/>
                                        </p:tgtEl>
                                        <p:attrNameLst>
                                          <p:attrName>ppt_x</p:attrName>
                                        </p:attrNameLst>
                                      </p:cBhvr>
                                      <p:tavLst>
                                        <p:tav tm="0">
                                          <p:val>
                                            <p:strVal val="ppt_x"/>
                                          </p:val>
                                        </p:tav>
                                        <p:tav tm="100000">
                                          <p:val>
                                            <p:strVal val="ppt_x"/>
                                          </p:val>
                                        </p:tav>
                                      </p:tavLst>
                                    </p:anim>
                                    <p:anim calcmode="lin" valueType="num">
                                      <p:cBhvr additive="base">
                                        <p:cTn id="44" dur="500"/>
                                        <p:tgtEl>
                                          <p:spTgt spid="4"/>
                                        </p:tgtEl>
                                        <p:attrNameLst>
                                          <p:attrName>ppt_y</p:attrName>
                                        </p:attrNameLst>
                                      </p:cBhvr>
                                      <p:tavLst>
                                        <p:tav tm="0">
                                          <p:val>
                                            <p:strVal val="ppt_y"/>
                                          </p:val>
                                        </p:tav>
                                        <p:tav tm="100000">
                                          <p:val>
                                            <p:strVal val="1+ppt_h/2"/>
                                          </p:val>
                                        </p:tav>
                                      </p:tavLst>
                                    </p:anim>
                                    <p:set>
                                      <p:cBhvr>
                                        <p:cTn id="4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CF84B-B35A-46E5-1713-7252E41480BD}"/>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4EB66B04-8DEF-A4E1-431F-7D237D02CE1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90243" y="2341558"/>
            <a:ext cx="3483554" cy="30007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object 2">
            <a:extLst>
              <a:ext uri="{FF2B5EF4-FFF2-40B4-BE49-F238E27FC236}">
                <a16:creationId xmlns:a16="http://schemas.microsoft.com/office/drawing/2014/main" id="{E53BDB55-146C-C0CC-DE9B-12E09AFD370E}"/>
              </a:ext>
            </a:extLst>
          </p:cNvPr>
          <p:cNvSpPr txBox="1">
            <a:spLocks noGrp="1"/>
          </p:cNvSpPr>
          <p:nvPr>
            <p:ph type="title" idx="4294967295"/>
          </p:nvPr>
        </p:nvSpPr>
        <p:spPr>
          <a:xfrm>
            <a:off x="1524000" y="1515667"/>
            <a:ext cx="3987404" cy="1206103"/>
          </a:xfrm>
          <a:prstGeom prst="rect">
            <a:avLst/>
          </a:prstGeom>
          <a:ln>
            <a:noFill/>
          </a:ln>
        </p:spPr>
        <p:txBody>
          <a:bodyPr vert="horz" lIns="68580" tIns="34290" rIns="68580" bIns="34290" rtlCol="0" anchor="ctr">
            <a:noAutofit/>
          </a:bodyPr>
          <a:lstStyle/>
          <a:p>
            <a:pPr marL="1633932"/>
            <a:r>
              <a:rPr lang="en-US" sz="1800" dirty="0">
                <a:solidFill>
                  <a:srgbClr val="C00000"/>
                </a:solidFill>
                <a:latin typeface="Abadi" panose="020B0604020104020204" pitchFamily="34" charset="0"/>
              </a:rPr>
              <a:t>Diversification</a:t>
            </a:r>
          </a:p>
        </p:txBody>
      </p:sp>
      <p:sp>
        <p:nvSpPr>
          <p:cNvPr id="3" name="object 3">
            <a:extLst>
              <a:ext uri="{FF2B5EF4-FFF2-40B4-BE49-F238E27FC236}">
                <a16:creationId xmlns:a16="http://schemas.microsoft.com/office/drawing/2014/main" id="{BEF4A7F4-A7E8-1E8C-4272-396FC90D09D2}"/>
              </a:ext>
            </a:extLst>
          </p:cNvPr>
          <p:cNvSpPr txBox="1"/>
          <p:nvPr/>
        </p:nvSpPr>
        <p:spPr>
          <a:xfrm>
            <a:off x="5215999" y="1340077"/>
            <a:ext cx="5303162" cy="1206026"/>
          </a:xfrm>
          <a:prstGeom prst="rect">
            <a:avLst/>
          </a:prstGeom>
          <a:ln>
            <a:noFill/>
          </a:ln>
        </p:spPr>
        <p:txBody>
          <a:bodyPr vert="horz" lIns="68580" tIns="34290" rIns="68580" bIns="34290" rtlCol="0" anchor="ctr">
            <a:normAutofit/>
          </a:bodyPr>
          <a:lstStyle/>
          <a:p>
            <a:pPr marL="266687" indent="-171442" defTabSz="685766">
              <a:lnSpc>
                <a:spcPct val="120000"/>
              </a:lnSpc>
              <a:buClr>
                <a:srgbClr val="F8B323"/>
              </a:buClr>
              <a:buSzPct val="160000"/>
              <a:buFont typeface="Arial" panose="020B0604020202020204" pitchFamily="34" charset="0"/>
              <a:buChar char="•"/>
              <a:tabLst>
                <a:tab pos="266687" algn="l"/>
              </a:tabLst>
              <a:defRPr/>
            </a:pPr>
            <a:r>
              <a:rPr lang="en-US" sz="1125" b="1" cap="all" spc="-11" dirty="0">
                <a:solidFill>
                  <a:schemeClr val="accent5">
                    <a:lumMod val="50000"/>
                  </a:schemeClr>
                </a:solidFill>
                <a:latin typeface="Abadi" panose="020B0604020104020204" pitchFamily="34" charset="0"/>
              </a:rPr>
              <a:t>Develop , or buy new  businesses , product , division  may be related or nonrelated inside or outside current products mix  and or  markets.</a:t>
            </a:r>
          </a:p>
        </p:txBody>
      </p:sp>
      <p:pic>
        <p:nvPicPr>
          <p:cNvPr id="26628" name="Picture 4">
            <a:extLst>
              <a:ext uri="{FF2B5EF4-FFF2-40B4-BE49-F238E27FC236}">
                <a16:creationId xmlns:a16="http://schemas.microsoft.com/office/drawing/2014/main" id="{20D37221-0129-3EAE-3BDF-69B29F5450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5999" y="3037809"/>
            <a:ext cx="2705764" cy="2266428"/>
          </a:xfrm>
          <a:prstGeom prst="rect">
            <a:avLst/>
          </a:prstGeom>
          <a:solidFill>
            <a:schemeClr val="bg1"/>
          </a:solidFill>
          <a:ln>
            <a:solidFill>
              <a:schemeClr val="tx1"/>
            </a:solidFill>
          </a:ln>
        </p:spPr>
      </p:pic>
      <p:pic>
        <p:nvPicPr>
          <p:cNvPr id="26630" name="Picture 6" descr="Virgin group: Brand it like Branson | Financial Times">
            <a:extLst>
              <a:ext uri="{FF2B5EF4-FFF2-40B4-BE49-F238E27FC236}">
                <a16:creationId xmlns:a16="http://schemas.microsoft.com/office/drawing/2014/main" id="{74C47AB5-8F56-9481-5F9E-E7E59431B7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5127" y="3006188"/>
            <a:ext cx="2726630" cy="2266428"/>
          </a:xfrm>
          <a:prstGeom prst="rect">
            <a:avLst/>
          </a:prstGeom>
          <a:solidFill>
            <a:schemeClr val="bg1"/>
          </a:solidFill>
          <a:ln>
            <a:solidFill>
              <a:schemeClr val="tx1"/>
            </a:solidFill>
          </a:ln>
        </p:spPr>
      </p:pic>
      <p:sp>
        <p:nvSpPr>
          <p:cNvPr id="4" name="TextBox 3">
            <a:extLst>
              <a:ext uri="{FF2B5EF4-FFF2-40B4-BE49-F238E27FC236}">
                <a16:creationId xmlns:a16="http://schemas.microsoft.com/office/drawing/2014/main" id="{17776BCA-5AAD-CA97-FB55-E61A87BBF177}"/>
              </a:ext>
            </a:extLst>
          </p:cNvPr>
          <p:cNvSpPr txBox="1"/>
          <p:nvPr/>
        </p:nvSpPr>
        <p:spPr>
          <a:xfrm>
            <a:off x="1618657" y="1776081"/>
            <a:ext cx="640129"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766">
              <a:defRPr/>
            </a:pPr>
            <a:r>
              <a:rPr lang="en-SA" sz="2400" dirty="0">
                <a:solidFill>
                  <a:prstClr val="black"/>
                </a:solidFill>
                <a:latin typeface="Calibri" panose="020F0502020204030204"/>
              </a:rPr>
              <a:t>3.4</a:t>
            </a:r>
          </a:p>
        </p:txBody>
      </p:sp>
      <p:sp>
        <p:nvSpPr>
          <p:cNvPr id="6" name="Rounded Rectangle 5">
            <a:extLst>
              <a:ext uri="{FF2B5EF4-FFF2-40B4-BE49-F238E27FC236}">
                <a16:creationId xmlns:a16="http://schemas.microsoft.com/office/drawing/2014/main" id="{BEE668D7-559B-D369-4BC6-1D5E25567207}"/>
              </a:ext>
            </a:extLst>
          </p:cNvPr>
          <p:cNvSpPr/>
          <p:nvPr/>
        </p:nvSpPr>
        <p:spPr>
          <a:xfrm>
            <a:off x="3376264" y="3195113"/>
            <a:ext cx="1152635" cy="646834"/>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Gill Sans MT" panose="020B0502020104020203"/>
            </a:endParaRPr>
          </a:p>
        </p:txBody>
      </p:sp>
      <p:sp>
        <p:nvSpPr>
          <p:cNvPr id="7" name="TextBox 6">
            <a:extLst>
              <a:ext uri="{FF2B5EF4-FFF2-40B4-BE49-F238E27FC236}">
                <a16:creationId xmlns:a16="http://schemas.microsoft.com/office/drawing/2014/main" id="{10229760-91A5-6108-9D2D-9B35390BCF17}"/>
              </a:ext>
            </a:extLst>
          </p:cNvPr>
          <p:cNvSpPr txBox="1"/>
          <p:nvPr/>
        </p:nvSpPr>
        <p:spPr>
          <a:xfrm>
            <a:off x="6096002" y="2598681"/>
            <a:ext cx="1096647" cy="415498"/>
          </a:xfrm>
          <a:prstGeom prst="rect">
            <a:avLst/>
          </a:prstGeom>
          <a:noFill/>
        </p:spPr>
        <p:txBody>
          <a:bodyPr wrap="none" rtlCol="0">
            <a:spAutoFit/>
          </a:bodyPr>
          <a:lstStyle/>
          <a:p>
            <a:pPr defTabSz="685800">
              <a:defRPr/>
            </a:pPr>
            <a:r>
              <a:rPr lang="en-US" sz="2100" b="1" dirty="0">
                <a:solidFill>
                  <a:srgbClr val="C00000"/>
                </a:solidFill>
                <a:latin typeface="Calibri" panose="020F0502020204030204"/>
              </a:rPr>
              <a:t>Related </a:t>
            </a:r>
            <a:endParaRPr lang="ar-SA" sz="2100" b="1" dirty="0">
              <a:solidFill>
                <a:srgbClr val="C00000"/>
              </a:solidFill>
              <a:latin typeface="Calibri" panose="020F0502020204030204"/>
              <a:cs typeface="Arial" panose="020B0604020202020204" pitchFamily="34" charset="0"/>
            </a:endParaRPr>
          </a:p>
        </p:txBody>
      </p:sp>
      <p:sp>
        <p:nvSpPr>
          <p:cNvPr id="8" name="TextBox 7">
            <a:extLst>
              <a:ext uri="{FF2B5EF4-FFF2-40B4-BE49-F238E27FC236}">
                <a16:creationId xmlns:a16="http://schemas.microsoft.com/office/drawing/2014/main" id="{46A756F4-95A4-8D94-2BDB-A7C5BB4C1B86}"/>
              </a:ext>
            </a:extLst>
          </p:cNvPr>
          <p:cNvSpPr txBox="1"/>
          <p:nvPr/>
        </p:nvSpPr>
        <p:spPr>
          <a:xfrm>
            <a:off x="8522801" y="2598681"/>
            <a:ext cx="1362104" cy="415498"/>
          </a:xfrm>
          <a:prstGeom prst="rect">
            <a:avLst/>
          </a:prstGeom>
          <a:noFill/>
        </p:spPr>
        <p:txBody>
          <a:bodyPr wrap="none" rtlCol="0">
            <a:spAutoFit/>
          </a:bodyPr>
          <a:lstStyle/>
          <a:p>
            <a:pPr defTabSz="685800">
              <a:defRPr/>
            </a:pPr>
            <a:r>
              <a:rPr lang="en-US" sz="2100" b="1" dirty="0">
                <a:solidFill>
                  <a:srgbClr val="C00000"/>
                </a:solidFill>
                <a:latin typeface="Calibri" panose="020F0502020204030204"/>
              </a:rPr>
              <a:t>Unrelated </a:t>
            </a:r>
            <a:endParaRPr lang="ar-SA" sz="2100" b="1" dirty="0">
              <a:solidFill>
                <a:srgbClr val="C00000"/>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418022290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6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6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F8DCBA-5A07-885D-0002-DDE8D3AC9F34}"/>
              </a:ext>
            </a:extLst>
          </p:cNvPr>
          <p:cNvSpPr txBox="1"/>
          <p:nvPr/>
        </p:nvSpPr>
        <p:spPr>
          <a:xfrm>
            <a:off x="1524001" y="1219200"/>
            <a:ext cx="8682717" cy="4697440"/>
          </a:xfrm>
          <a:prstGeom prst="rect">
            <a:avLst/>
          </a:prstGeom>
          <a:noFill/>
        </p:spPr>
        <p:txBody>
          <a:bodyPr wrap="square">
            <a:spAutoFit/>
          </a:bodyPr>
          <a:lstStyle/>
          <a:p>
            <a:pPr defTabSz="685800">
              <a:defRPr/>
            </a:pPr>
            <a:r>
              <a:rPr lang="en-US" sz="3300" dirty="0">
                <a:solidFill>
                  <a:schemeClr val="accent6">
                    <a:lumMod val="50000"/>
                  </a:schemeClr>
                </a:solidFill>
                <a:latin typeface="Calibri"/>
              </a:rPr>
              <a:t>Strategic Marketing Assignment</a:t>
            </a:r>
          </a:p>
          <a:p>
            <a:pPr defTabSz="685800">
              <a:defRPr/>
            </a:pPr>
            <a:r>
              <a:rPr lang="en-US" sz="1200" dirty="0">
                <a:solidFill>
                  <a:schemeClr val="accent6">
                    <a:lumMod val="50000"/>
                  </a:schemeClr>
                </a:solidFill>
                <a:latin typeface="Arial" panose="020B0604020202020204" pitchFamily="34" charset="0"/>
              </a:rPr>
              <a:t>You have been accepted onto a (FLDP) within a Large organization. The sole representative from the Marketing Department.</a:t>
            </a:r>
          </a:p>
          <a:p>
            <a:pPr defTabSz="685800">
              <a:defRPr/>
            </a:pPr>
            <a:r>
              <a:rPr lang="en-US" sz="1200" dirty="0">
                <a:solidFill>
                  <a:schemeClr val="accent6">
                    <a:lumMod val="50000"/>
                  </a:schemeClr>
                </a:solidFill>
                <a:latin typeface="Arial" panose="020B0604020202020204" pitchFamily="34" charset="0"/>
              </a:rPr>
              <a:t>The company is currently successful but is going through a period of </a:t>
            </a:r>
            <a:r>
              <a:rPr lang="en-US" sz="1200" dirty="0">
                <a:solidFill>
                  <a:schemeClr val="accent6">
                    <a:lumMod val="50000"/>
                  </a:schemeClr>
                </a:solidFill>
                <a:highlight>
                  <a:srgbClr val="FFFF00"/>
                </a:highlight>
                <a:latin typeface="Arial" panose="020B0604020202020204" pitchFamily="34" charset="0"/>
              </a:rPr>
              <a:t>intense</a:t>
            </a:r>
            <a:r>
              <a:rPr lang="en-US" sz="1200" dirty="0">
                <a:solidFill>
                  <a:schemeClr val="accent6">
                    <a:lumMod val="50000"/>
                  </a:schemeClr>
                </a:solidFill>
                <a:latin typeface="Arial" panose="020B0604020202020204" pitchFamily="34" charset="0"/>
              </a:rPr>
              <a:t> </a:t>
            </a:r>
            <a:r>
              <a:rPr lang="en-US" sz="1200" dirty="0">
                <a:solidFill>
                  <a:schemeClr val="accent6">
                    <a:lumMod val="50000"/>
                  </a:schemeClr>
                </a:solidFill>
                <a:highlight>
                  <a:srgbClr val="FFFF00"/>
                </a:highlight>
                <a:latin typeface="Arial" panose="020B0604020202020204" pitchFamily="34" charset="0"/>
              </a:rPr>
              <a:t>change</a:t>
            </a:r>
            <a:r>
              <a:rPr lang="en-US" sz="1200" dirty="0">
                <a:solidFill>
                  <a:schemeClr val="accent6">
                    <a:lumMod val="50000"/>
                  </a:schemeClr>
                </a:solidFill>
                <a:latin typeface="Arial" panose="020B0604020202020204" pitchFamily="34" charset="0"/>
              </a:rPr>
              <a:t>. There are </a:t>
            </a:r>
            <a:r>
              <a:rPr lang="en-US" sz="1200" dirty="0">
                <a:solidFill>
                  <a:schemeClr val="accent6">
                    <a:lumMod val="50000"/>
                  </a:schemeClr>
                </a:solidFill>
                <a:highlight>
                  <a:srgbClr val="FFFF00"/>
                </a:highlight>
                <a:latin typeface="Arial" panose="020B0604020202020204" pitchFamily="34" charset="0"/>
              </a:rPr>
              <a:t>new competitors entering the market</a:t>
            </a:r>
            <a:r>
              <a:rPr lang="en-US" sz="1200" dirty="0">
                <a:solidFill>
                  <a:schemeClr val="accent6">
                    <a:lumMod val="50000"/>
                  </a:schemeClr>
                </a:solidFill>
                <a:latin typeface="Arial" panose="020B0604020202020204" pitchFamily="34" charset="0"/>
              </a:rPr>
              <a:t>, whilst </a:t>
            </a:r>
            <a:r>
              <a:rPr lang="en-US" sz="1200" dirty="0">
                <a:solidFill>
                  <a:schemeClr val="accent6">
                    <a:lumMod val="50000"/>
                  </a:schemeClr>
                </a:solidFill>
                <a:highlight>
                  <a:srgbClr val="FFFF00"/>
                </a:highlight>
                <a:latin typeface="Arial" panose="020B0604020202020204" pitchFamily="34" charset="0"/>
              </a:rPr>
              <a:t>new technologies are changing both production</a:t>
            </a:r>
            <a:r>
              <a:rPr lang="en-US" sz="1200" dirty="0">
                <a:solidFill>
                  <a:schemeClr val="accent6">
                    <a:lumMod val="50000"/>
                  </a:schemeClr>
                </a:solidFill>
                <a:latin typeface="Arial" panose="020B0604020202020204" pitchFamily="34" charset="0"/>
              </a:rPr>
              <a:t> capabilities and </a:t>
            </a:r>
            <a:r>
              <a:rPr lang="en-US" sz="1200" dirty="0">
                <a:solidFill>
                  <a:schemeClr val="accent6">
                    <a:lumMod val="50000"/>
                  </a:schemeClr>
                </a:solidFill>
                <a:highlight>
                  <a:srgbClr val="FFFF00"/>
                </a:highlight>
                <a:latin typeface="Arial" panose="020B0604020202020204" pitchFamily="34" charset="0"/>
              </a:rPr>
              <a:t>consumer preferences</a:t>
            </a:r>
            <a:r>
              <a:rPr lang="en-US" sz="1200" dirty="0">
                <a:solidFill>
                  <a:schemeClr val="accent6">
                    <a:lumMod val="50000"/>
                  </a:schemeClr>
                </a:solidFill>
                <a:latin typeface="Arial" panose="020B0604020202020204" pitchFamily="34" charset="0"/>
              </a:rPr>
              <a:t>.</a:t>
            </a:r>
          </a:p>
          <a:p>
            <a:pPr defTabSz="685800">
              <a:defRPr/>
            </a:pPr>
            <a:endParaRPr lang="en-US" sz="1200" b="1" dirty="0">
              <a:solidFill>
                <a:schemeClr val="accent6">
                  <a:lumMod val="50000"/>
                </a:schemeClr>
              </a:solidFill>
              <a:latin typeface="Arial" panose="020B0604020202020204" pitchFamily="34" charset="0"/>
            </a:endParaRPr>
          </a:p>
          <a:p>
            <a:pPr defTabSz="685800">
              <a:defRPr/>
            </a:pPr>
            <a:r>
              <a:rPr lang="en-US" sz="1050" b="1" dirty="0">
                <a:solidFill>
                  <a:schemeClr val="accent6">
                    <a:lumMod val="50000"/>
                  </a:schemeClr>
                </a:solidFill>
                <a:latin typeface="Arial" panose="020B0604020202020204" pitchFamily="34" charset="0"/>
              </a:rPr>
              <a:t>Task 1</a:t>
            </a:r>
            <a:endParaRPr lang="en-US" sz="1050" dirty="0">
              <a:solidFill>
                <a:schemeClr val="accent6">
                  <a:lumMod val="50000"/>
                </a:schemeClr>
              </a:solidFill>
              <a:latin typeface="Arial" panose="020B0604020202020204" pitchFamily="34" charset="0"/>
            </a:endParaRPr>
          </a:p>
          <a:p>
            <a:pPr defTabSz="685800">
              <a:defRPr/>
            </a:pPr>
            <a:r>
              <a:rPr lang="en-US" sz="825" dirty="0">
                <a:solidFill>
                  <a:schemeClr val="accent6">
                    <a:lumMod val="50000"/>
                  </a:schemeClr>
                </a:solidFill>
                <a:latin typeface="Arial" panose="020B0604020202020204" pitchFamily="34" charset="0"/>
              </a:rPr>
              <a:t>prepare a presentation with accompanying </a:t>
            </a:r>
            <a:r>
              <a:rPr lang="en-US" sz="825" dirty="0" err="1">
                <a:solidFill>
                  <a:schemeClr val="accent6">
                    <a:lumMod val="50000"/>
                  </a:schemeClr>
                </a:solidFill>
                <a:latin typeface="Arial" panose="020B0604020202020204" pitchFamily="34" charset="0"/>
              </a:rPr>
              <a:t>notes.The</a:t>
            </a:r>
            <a:r>
              <a:rPr lang="en-US" sz="825" dirty="0">
                <a:solidFill>
                  <a:schemeClr val="accent6">
                    <a:lumMod val="50000"/>
                  </a:schemeClr>
                </a:solidFill>
                <a:latin typeface="Arial" panose="020B0604020202020204" pitchFamily="34" charset="0"/>
              </a:rPr>
              <a:t> content of the presentation and notes should:</a:t>
            </a:r>
          </a:p>
          <a:p>
            <a:pPr defTabSz="685800">
              <a:defRPr/>
            </a:pPr>
            <a:r>
              <a:rPr lang="en-US" sz="825" dirty="0">
                <a:solidFill>
                  <a:schemeClr val="accent6">
                    <a:lumMod val="50000"/>
                  </a:schemeClr>
                </a:solidFill>
                <a:latin typeface="Helvetica" pitchFamily="2" charset="0"/>
              </a:rPr>
              <a:t>•</a:t>
            </a:r>
            <a:r>
              <a:rPr lang="en-US" sz="825" dirty="0">
                <a:solidFill>
                  <a:schemeClr val="accent6">
                    <a:lumMod val="50000"/>
                  </a:schemeClr>
                </a:solidFill>
                <a:latin typeface="Arial" panose="020B0604020202020204" pitchFamily="34" charset="0"/>
              </a:rPr>
              <a:t> </a:t>
            </a:r>
            <a:r>
              <a:rPr lang="en-US" sz="825" dirty="0" err="1">
                <a:solidFill>
                  <a:schemeClr val="accent6">
                    <a:lumMod val="50000"/>
                  </a:schemeClr>
                </a:solidFill>
                <a:latin typeface="Arial" panose="020B0604020202020204" pitchFamily="34" charset="0"/>
              </a:rPr>
              <a:t>Analyse</a:t>
            </a:r>
            <a:r>
              <a:rPr lang="en-US" sz="825" dirty="0">
                <a:solidFill>
                  <a:schemeClr val="accent6">
                    <a:lumMod val="50000"/>
                  </a:schemeClr>
                </a:solidFill>
                <a:latin typeface="Arial" panose="020B0604020202020204" pitchFamily="34" charset="0"/>
              </a:rPr>
              <a:t> the relationship between corporate and marketing strategies</a:t>
            </a:r>
          </a:p>
          <a:p>
            <a:pPr defTabSz="685800">
              <a:defRPr/>
            </a:pPr>
            <a:r>
              <a:rPr lang="en-US" sz="825" dirty="0">
                <a:solidFill>
                  <a:schemeClr val="accent6">
                    <a:lumMod val="50000"/>
                  </a:schemeClr>
                </a:solidFill>
                <a:latin typeface="Helvetica" pitchFamily="2" charset="0"/>
              </a:rPr>
              <a:t>•</a:t>
            </a:r>
            <a:r>
              <a:rPr lang="en-US" sz="825" dirty="0">
                <a:solidFill>
                  <a:schemeClr val="accent6">
                    <a:lumMod val="50000"/>
                  </a:schemeClr>
                </a:solidFill>
                <a:latin typeface="Arial" panose="020B0604020202020204" pitchFamily="34" charset="0"/>
              </a:rPr>
              <a:t> Explain how marketing strategies can contribute to competitive advantage</a:t>
            </a:r>
          </a:p>
          <a:p>
            <a:pPr defTabSz="685800">
              <a:defRPr/>
            </a:pPr>
            <a:r>
              <a:rPr lang="en-US" sz="825" b="1" dirty="0">
                <a:solidFill>
                  <a:schemeClr val="accent6">
                    <a:lumMod val="50000"/>
                  </a:schemeClr>
                </a:solidFill>
                <a:latin typeface="Arial" panose="020B0604020202020204" pitchFamily="34" charset="0"/>
              </a:rPr>
              <a:t>Extension activities</a:t>
            </a:r>
            <a:endParaRPr lang="en-US" sz="825" dirty="0">
              <a:solidFill>
                <a:schemeClr val="accent6">
                  <a:lumMod val="50000"/>
                </a:schemeClr>
              </a:solidFill>
              <a:latin typeface="Arial" panose="020B0604020202020204" pitchFamily="34" charset="0"/>
            </a:endParaRPr>
          </a:p>
          <a:p>
            <a:pPr defTabSz="685800">
              <a:defRPr/>
            </a:pPr>
            <a:r>
              <a:rPr lang="en-US" sz="825" dirty="0">
                <a:solidFill>
                  <a:schemeClr val="accent6">
                    <a:lumMod val="50000"/>
                  </a:schemeClr>
                </a:solidFill>
                <a:latin typeface="Arial" panose="020B0604020202020204" pitchFamily="34" charset="0"/>
              </a:rPr>
              <a:t>your presentation you should also evaluate the relationship between strategic intent, strategic assessment, strategic choice and their impact on the</a:t>
            </a:r>
          </a:p>
          <a:p>
            <a:pPr defTabSz="685800">
              <a:defRPr/>
            </a:pPr>
            <a:r>
              <a:rPr lang="en-US" sz="825" dirty="0">
                <a:solidFill>
                  <a:schemeClr val="accent6">
                    <a:lumMod val="50000"/>
                  </a:schemeClr>
                </a:solidFill>
                <a:latin typeface="Arial" panose="020B0604020202020204" pitchFamily="34" charset="0"/>
              </a:rPr>
              <a:t>formulation of marketing strategy.</a:t>
            </a:r>
          </a:p>
          <a:p>
            <a:pPr defTabSz="685800">
              <a:defRPr/>
            </a:pPr>
            <a:endParaRPr lang="en-US" sz="525" b="1" dirty="0">
              <a:solidFill>
                <a:schemeClr val="accent6">
                  <a:lumMod val="50000"/>
                </a:schemeClr>
              </a:solidFill>
              <a:latin typeface="Arial" panose="020B0604020202020204" pitchFamily="34" charset="0"/>
            </a:endParaRPr>
          </a:p>
          <a:p>
            <a:pPr defTabSz="685800">
              <a:defRPr/>
            </a:pPr>
            <a:r>
              <a:rPr lang="en-US" sz="1050" b="1" dirty="0">
                <a:solidFill>
                  <a:schemeClr val="accent6">
                    <a:lumMod val="50000"/>
                  </a:schemeClr>
                </a:solidFill>
                <a:latin typeface="Arial" panose="020B0604020202020204" pitchFamily="34" charset="0"/>
              </a:rPr>
              <a:t>Task 2</a:t>
            </a:r>
          </a:p>
          <a:p>
            <a:pPr defTabSz="685800">
              <a:defRPr/>
            </a:pPr>
            <a:r>
              <a:rPr lang="en-US" sz="825" dirty="0">
                <a:solidFill>
                  <a:schemeClr val="accent6">
                    <a:lumMod val="50000"/>
                  </a:schemeClr>
                </a:solidFill>
                <a:latin typeface="Arial" panose="020B0604020202020204" pitchFamily="34" charset="0"/>
              </a:rPr>
              <a:t> prepare a handout to be used by future participants in the</a:t>
            </a:r>
          </a:p>
          <a:p>
            <a:pPr defTabSz="685800">
              <a:defRPr/>
            </a:pPr>
            <a:r>
              <a:rPr lang="en-US" sz="825" dirty="0">
                <a:solidFill>
                  <a:schemeClr val="accent6">
                    <a:lumMod val="50000"/>
                  </a:schemeClr>
                </a:solidFill>
                <a:latin typeface="Arial" panose="020B0604020202020204" pitchFamily="34" charset="0"/>
              </a:rPr>
              <a:t>FLDP. on Strategic Marketing; Your contribution to the handout should:</a:t>
            </a:r>
          </a:p>
          <a:p>
            <a:pPr defTabSz="685800">
              <a:defRPr/>
            </a:pPr>
            <a:r>
              <a:rPr lang="en-US" sz="825" dirty="0">
                <a:solidFill>
                  <a:schemeClr val="accent6">
                    <a:lumMod val="50000"/>
                  </a:schemeClr>
                </a:solidFill>
                <a:latin typeface="Arial" panose="020B0604020202020204" pitchFamily="34" charset="0"/>
              </a:rPr>
              <a:t>• </a:t>
            </a:r>
            <a:r>
              <a:rPr lang="en-US" sz="825" dirty="0">
                <a:solidFill>
                  <a:schemeClr val="accent6">
                    <a:lumMod val="50000"/>
                  </a:schemeClr>
                </a:solidFill>
                <a:latin typeface="Helvetica" pitchFamily="2" charset="0"/>
              </a:rPr>
              <a:t>Evaluate the role of marketing research and its relationship to consumer behavior (include the different types of consumers, their behavior in B2B and B2C markets and factors underpinning customer loyalty)</a:t>
            </a:r>
          </a:p>
          <a:p>
            <a:pPr defTabSz="685800">
              <a:defRPr/>
            </a:pPr>
            <a:r>
              <a:rPr lang="en-US" sz="825" dirty="0">
                <a:solidFill>
                  <a:schemeClr val="accent6">
                    <a:lumMod val="50000"/>
                  </a:schemeClr>
                </a:solidFill>
                <a:latin typeface="Helvetica" pitchFamily="2" charset="0"/>
              </a:rPr>
              <a:t>• Evaluate the role of relationship marketing in customer behavior analysis</a:t>
            </a:r>
          </a:p>
          <a:p>
            <a:pPr defTabSz="685800">
              <a:defRPr/>
            </a:pPr>
            <a:r>
              <a:rPr lang="en-US" sz="825" b="1" dirty="0">
                <a:solidFill>
                  <a:schemeClr val="accent6">
                    <a:lumMod val="50000"/>
                  </a:schemeClr>
                </a:solidFill>
                <a:latin typeface="Arial" panose="020B0604020202020204" pitchFamily="34" charset="0"/>
              </a:rPr>
              <a:t>Extension activities</a:t>
            </a:r>
          </a:p>
          <a:p>
            <a:pPr defTabSz="685800">
              <a:defRPr/>
            </a:pPr>
            <a:r>
              <a:rPr lang="en-US" sz="825" dirty="0">
                <a:solidFill>
                  <a:schemeClr val="accent6">
                    <a:lumMod val="50000"/>
                  </a:schemeClr>
                </a:solidFill>
                <a:latin typeface="Arial" panose="020B0604020202020204" pitchFamily="34" charset="0"/>
              </a:rPr>
              <a:t>you must also analyze the influences on, and the psychology of, consumer behavior.</a:t>
            </a:r>
          </a:p>
          <a:p>
            <a:pPr defTabSz="685800">
              <a:defRPr/>
            </a:pPr>
            <a:endParaRPr lang="en-US" sz="825" dirty="0">
              <a:solidFill>
                <a:schemeClr val="accent6">
                  <a:lumMod val="50000"/>
                </a:schemeClr>
              </a:solidFill>
              <a:latin typeface="Arial" panose="020B0604020202020204" pitchFamily="34" charset="0"/>
            </a:endParaRPr>
          </a:p>
          <a:p>
            <a:pPr defTabSz="685800">
              <a:defRPr/>
            </a:pPr>
            <a:r>
              <a:rPr lang="en-US" sz="1050" b="1" dirty="0">
                <a:solidFill>
                  <a:schemeClr val="accent6">
                    <a:lumMod val="50000"/>
                  </a:schemeClr>
                </a:solidFill>
                <a:latin typeface="Arial" panose="020B0604020202020204" pitchFamily="34" charset="0"/>
              </a:rPr>
              <a:t>Task 3</a:t>
            </a:r>
          </a:p>
          <a:p>
            <a:pPr defTabSz="685800">
              <a:defRPr/>
            </a:pPr>
            <a:r>
              <a:rPr lang="en-US" sz="825" dirty="0">
                <a:solidFill>
                  <a:schemeClr val="accent6">
                    <a:lumMod val="50000"/>
                  </a:schemeClr>
                </a:solidFill>
                <a:latin typeface="Arial" panose="020B0604020202020204" pitchFamily="34" charset="0"/>
              </a:rPr>
              <a:t>You are required to develop a</a:t>
            </a:r>
          </a:p>
          <a:p>
            <a:pPr defTabSz="685800">
              <a:defRPr/>
            </a:pPr>
            <a:r>
              <a:rPr lang="en-US" sz="825" dirty="0">
                <a:solidFill>
                  <a:schemeClr val="accent6">
                    <a:lumMod val="50000"/>
                  </a:schemeClr>
                </a:solidFill>
                <a:latin typeface="Arial" panose="020B0604020202020204" pitchFamily="34" charset="0"/>
              </a:rPr>
              <a:t>realistic and workable marketing plan and strategy for a named organization. The choice of organization is important to ensure successful completion of this task.</a:t>
            </a:r>
          </a:p>
          <a:p>
            <a:pPr defTabSz="685800">
              <a:defRPr/>
            </a:pPr>
            <a:r>
              <a:rPr lang="en-US" sz="825" dirty="0">
                <a:solidFill>
                  <a:schemeClr val="accent6">
                    <a:lumMod val="50000"/>
                  </a:schemeClr>
                </a:solidFill>
                <a:latin typeface="Arial" panose="020B0604020202020204" pitchFamily="34" charset="0"/>
              </a:rPr>
              <a:t>For the selected and named </a:t>
            </a:r>
            <a:r>
              <a:rPr lang="en-US" sz="825" dirty="0" err="1">
                <a:solidFill>
                  <a:schemeClr val="accent6">
                    <a:lumMod val="50000"/>
                  </a:schemeClr>
                </a:solidFill>
                <a:latin typeface="Arial" panose="020B0604020202020204" pitchFamily="34" charset="0"/>
              </a:rPr>
              <a:t>organisation</a:t>
            </a:r>
            <a:r>
              <a:rPr lang="en-US" sz="825" dirty="0">
                <a:solidFill>
                  <a:schemeClr val="accent6">
                    <a:lumMod val="50000"/>
                  </a:schemeClr>
                </a:solidFill>
                <a:latin typeface="Arial" panose="020B0604020202020204" pitchFamily="34" charset="0"/>
              </a:rPr>
              <a:t> you must:</a:t>
            </a:r>
          </a:p>
          <a:p>
            <a:pPr defTabSz="685800">
              <a:defRPr/>
            </a:pPr>
            <a:r>
              <a:rPr lang="en-US" sz="825" dirty="0">
                <a:solidFill>
                  <a:schemeClr val="accent6">
                    <a:lumMod val="50000"/>
                  </a:schemeClr>
                </a:solidFill>
                <a:latin typeface="Arial" panose="020B0604020202020204" pitchFamily="34" charset="0"/>
              </a:rPr>
              <a:t>• </a:t>
            </a:r>
            <a:r>
              <a:rPr lang="en-US" sz="825" dirty="0">
                <a:solidFill>
                  <a:schemeClr val="accent6">
                    <a:lumMod val="50000"/>
                  </a:schemeClr>
                </a:solidFill>
                <a:latin typeface="Helvetica" pitchFamily="2" charset="0"/>
              </a:rPr>
              <a:t>Analyze the key considerations in creating a marketing strategy</a:t>
            </a:r>
          </a:p>
          <a:p>
            <a:pPr defTabSz="685800">
              <a:defRPr/>
            </a:pPr>
            <a:r>
              <a:rPr lang="en-US" sz="825" dirty="0">
                <a:solidFill>
                  <a:schemeClr val="accent6">
                    <a:lumMod val="50000"/>
                  </a:schemeClr>
                </a:solidFill>
                <a:latin typeface="Helvetica" pitchFamily="2" charset="0"/>
              </a:rPr>
              <a:t>• Explain how the marketing strategy should address competitive forces</a:t>
            </a:r>
          </a:p>
          <a:p>
            <a:pPr defTabSz="685800">
              <a:defRPr/>
            </a:pPr>
            <a:r>
              <a:rPr lang="en-US" sz="825" dirty="0">
                <a:solidFill>
                  <a:schemeClr val="accent6">
                    <a:lumMod val="50000"/>
                  </a:schemeClr>
                </a:solidFill>
                <a:latin typeface="Helvetica" pitchFamily="2" charset="0"/>
              </a:rPr>
              <a:t>• Develop a strategic marketing plan for your named organization using an appropriate</a:t>
            </a:r>
          </a:p>
          <a:p>
            <a:pPr defTabSz="685800">
              <a:defRPr/>
            </a:pPr>
            <a:r>
              <a:rPr lang="en-US" sz="825" dirty="0">
                <a:solidFill>
                  <a:schemeClr val="accent6">
                    <a:lumMod val="50000"/>
                  </a:schemeClr>
                </a:solidFill>
                <a:latin typeface="Helvetica" pitchFamily="2" charset="0"/>
              </a:rPr>
              <a:t>format (include KPIs that will support monitoring)</a:t>
            </a:r>
          </a:p>
          <a:p>
            <a:pPr defTabSz="685800">
              <a:defRPr/>
            </a:pPr>
            <a:r>
              <a:rPr lang="en-US" sz="825" dirty="0">
                <a:solidFill>
                  <a:schemeClr val="accent6">
                    <a:lumMod val="50000"/>
                  </a:schemeClr>
                </a:solidFill>
                <a:latin typeface="Helvetica" pitchFamily="2" charset="0"/>
              </a:rPr>
              <a:t>• Develop a risk register and associated contingency plans</a:t>
            </a:r>
            <a:endParaRPr lang="en-US" sz="900" dirty="0">
              <a:solidFill>
                <a:schemeClr val="accent6">
                  <a:lumMod val="50000"/>
                </a:schemeClr>
              </a:solidFill>
              <a:latin typeface="Helvetica" pitchFamily="2" charset="0"/>
            </a:endParaRPr>
          </a:p>
        </p:txBody>
      </p:sp>
    </p:spTree>
    <p:extLst>
      <p:ext uri="{BB962C8B-B14F-4D97-AF65-F5344CB8AC3E}">
        <p14:creationId xmlns:p14="http://schemas.microsoft.com/office/powerpoint/2010/main" val="425544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916130FD-B61D-502B-A4ED-5BC82AC394F2}"/>
            </a:ext>
          </a:extLst>
        </p:cNvPr>
        <p:cNvGrpSpPr/>
        <p:nvPr/>
      </p:nvGrpSpPr>
      <p:grpSpPr>
        <a:xfrm>
          <a:off x="0" y="0"/>
          <a:ext cx="0" cy="0"/>
          <a:chOff x="0" y="0"/>
          <a:chExt cx="0" cy="0"/>
        </a:xfrm>
      </p:grpSpPr>
      <p:pic>
        <p:nvPicPr>
          <p:cNvPr id="97" name="Google Shape;97;p1" descr="page2image14993040">
            <a:extLst>
              <a:ext uri="{FF2B5EF4-FFF2-40B4-BE49-F238E27FC236}">
                <a16:creationId xmlns:a16="http://schemas.microsoft.com/office/drawing/2014/main" id="{F308CF19-E32A-FEB2-98CF-4D0E1104C4CB}"/>
              </a:ext>
            </a:extLst>
          </p:cNvPr>
          <p:cNvPicPr preferRelativeResize="0"/>
          <p:nvPr/>
        </p:nvPicPr>
        <p:blipFill rotWithShape="1">
          <a:blip r:embed="rId3">
            <a:alphaModFix/>
          </a:blip>
          <a:srcRect/>
          <a:stretch/>
        </p:blipFill>
        <p:spPr>
          <a:xfrm>
            <a:off x="7510462" y="2395499"/>
            <a:ext cx="3157538" cy="3268596"/>
          </a:xfrm>
          <a:prstGeom prst="rect">
            <a:avLst/>
          </a:prstGeom>
          <a:noFill/>
          <a:ln>
            <a:noFill/>
          </a:ln>
        </p:spPr>
      </p:pic>
      <p:sp>
        <p:nvSpPr>
          <p:cNvPr id="98" name="Google Shape;98;p1">
            <a:extLst>
              <a:ext uri="{FF2B5EF4-FFF2-40B4-BE49-F238E27FC236}">
                <a16:creationId xmlns:a16="http://schemas.microsoft.com/office/drawing/2014/main" id="{8EC83964-F999-7162-CA10-5EBAA06C8AEA}"/>
              </a:ext>
            </a:extLst>
          </p:cNvPr>
          <p:cNvSpPr txBox="1"/>
          <p:nvPr/>
        </p:nvSpPr>
        <p:spPr>
          <a:xfrm>
            <a:off x="2514600" y="1206217"/>
            <a:ext cx="9307286" cy="2729925"/>
          </a:xfrm>
          <a:prstGeom prst="rect">
            <a:avLst/>
          </a:prstGeom>
          <a:noFill/>
          <a:ln>
            <a:noFill/>
          </a:ln>
        </p:spPr>
        <p:txBody>
          <a:bodyPr spcFirstLastPara="1" wrap="square" lIns="68569" tIns="34275" rIns="68569" bIns="34275" anchor="t" anchorCtr="0">
            <a:noAutofit/>
          </a:bodyPr>
          <a:lstStyle/>
          <a:p>
            <a:pPr defTabSz="685800">
              <a:buClr>
                <a:srgbClr val="0070C0"/>
              </a:buClr>
              <a:buSzPts val="7200"/>
              <a:defRPr/>
            </a:pPr>
            <a:r>
              <a:rPr lang="en-US" sz="3600" b="1" dirty="0">
                <a:solidFill>
                  <a:schemeClr val="accent6">
                    <a:lumMod val="50000"/>
                  </a:schemeClr>
                </a:solidFill>
                <a:latin typeface="Arial"/>
                <a:ea typeface="Arial"/>
                <a:cs typeface="Arial"/>
                <a:sym typeface="Arial"/>
              </a:rPr>
              <a:t>Strategic marketing</a:t>
            </a:r>
            <a:endParaRPr sz="1000" dirty="0">
              <a:solidFill>
                <a:schemeClr val="accent6">
                  <a:lumMod val="50000"/>
                </a:schemeClr>
              </a:solidFill>
              <a:latin typeface="Calibri" panose="020F0502020204030204"/>
            </a:endParaRPr>
          </a:p>
          <a:p>
            <a:pPr defTabSz="685800">
              <a:spcBef>
                <a:spcPts val="750"/>
              </a:spcBef>
              <a:buClr>
                <a:srgbClr val="0070C0"/>
              </a:buClr>
              <a:buSzPts val="7200"/>
              <a:defRPr/>
            </a:pPr>
            <a:r>
              <a:rPr lang="en-US" sz="3600" b="1" dirty="0">
                <a:solidFill>
                  <a:schemeClr val="accent6">
                    <a:lumMod val="50000"/>
                  </a:schemeClr>
                </a:solidFill>
                <a:latin typeface="Arial"/>
                <a:ea typeface="Arial"/>
                <a:cs typeface="Arial"/>
                <a:sym typeface="Arial"/>
              </a:rPr>
              <a:t>Lecture # 5</a:t>
            </a:r>
            <a:endParaRPr sz="1000" dirty="0">
              <a:solidFill>
                <a:schemeClr val="accent6">
                  <a:lumMod val="50000"/>
                </a:schemeClr>
              </a:solidFill>
              <a:latin typeface="Calibri" panose="020F0502020204030204"/>
            </a:endParaRPr>
          </a:p>
        </p:txBody>
      </p:sp>
      <p:pic>
        <p:nvPicPr>
          <p:cNvPr id="99" name="Google Shape;99;p1">
            <a:extLst>
              <a:ext uri="{FF2B5EF4-FFF2-40B4-BE49-F238E27FC236}">
                <a16:creationId xmlns:a16="http://schemas.microsoft.com/office/drawing/2014/main" id="{E18FD704-27C8-6A0F-A34D-EA3BB4981443}"/>
              </a:ext>
            </a:extLst>
          </p:cNvPr>
          <p:cNvPicPr preferRelativeResize="0"/>
          <p:nvPr/>
        </p:nvPicPr>
        <p:blipFill>
          <a:blip r:embed="rId4">
            <a:alphaModFix/>
          </a:blip>
          <a:stretch>
            <a:fillRect/>
          </a:stretch>
        </p:blipFill>
        <p:spPr>
          <a:xfrm>
            <a:off x="4953001" y="2732154"/>
            <a:ext cx="2762795" cy="3190746"/>
          </a:xfrm>
          <a:prstGeom prst="rect">
            <a:avLst/>
          </a:prstGeom>
          <a:noFill/>
          <a:ln>
            <a:noFill/>
          </a:ln>
        </p:spPr>
      </p:pic>
      <p:sp>
        <p:nvSpPr>
          <p:cNvPr id="2" name="Title 1">
            <a:extLst>
              <a:ext uri="{FF2B5EF4-FFF2-40B4-BE49-F238E27FC236}">
                <a16:creationId xmlns:a16="http://schemas.microsoft.com/office/drawing/2014/main" id="{1DAA5120-009C-FE3B-D7E4-CFE5557AEF0C}"/>
              </a:ext>
            </a:extLst>
          </p:cNvPr>
          <p:cNvSpPr txBox="1">
            <a:spLocks/>
          </p:cNvSpPr>
          <p:nvPr/>
        </p:nvSpPr>
        <p:spPr>
          <a:xfrm>
            <a:off x="1595850" y="2732154"/>
            <a:ext cx="3085688" cy="3268596"/>
          </a:xfrm>
          <a:prstGeom prst="rect">
            <a:avLst/>
          </a:prstGeom>
          <a:solidFill>
            <a:schemeClr val="accent6">
              <a:lumMod val="75000"/>
            </a:schemeClr>
          </a:solidFill>
        </p:spPr>
        <p:txBody>
          <a:bodyPr vert="horz" lIns="68580" tIns="34290" rIns="68580" bIns="34290" rtlCol="0" anchor="ctr">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rtl="1">
              <a:defRPr/>
            </a:pPr>
            <a:r>
              <a:rPr lang="ar-SA" sz="4050" dirty="0">
                <a:solidFill>
                  <a:prstClr val="white"/>
                </a:solidFill>
                <a:latin typeface="Segoe UI Web (Arabic)"/>
              </a:rPr>
              <a:t> مساء الخير وأتمنى أن يكون الجميع بخير</a:t>
            </a:r>
            <a:br>
              <a:rPr lang="ar-SA" sz="4050" dirty="0">
                <a:solidFill>
                  <a:prstClr val="white"/>
                </a:solidFill>
                <a:latin typeface="Segoe UI Web (Arabic)"/>
              </a:rPr>
            </a:br>
            <a:r>
              <a:rPr lang="ar-SA" sz="4050" dirty="0">
                <a:solidFill>
                  <a:prstClr val="white"/>
                </a:solidFill>
                <a:latin typeface="Segoe UI Web (Arabic)"/>
              </a:rPr>
              <a:t> سنبدأ الساعة </a:t>
            </a:r>
            <a:r>
              <a:rPr lang="en-US" sz="4050" dirty="0">
                <a:solidFill>
                  <a:prstClr val="white"/>
                </a:solidFill>
                <a:latin typeface="Segoe UI Web (Arabic)"/>
              </a:rPr>
              <a:t> 6:05</a:t>
            </a:r>
            <a:r>
              <a:rPr lang="ar-SA" sz="4050" dirty="0">
                <a:solidFill>
                  <a:prstClr val="white"/>
                </a:solidFill>
                <a:latin typeface="Segoe UI Web (Arabic)"/>
              </a:rPr>
              <a:t>مساء بتوقيت القاهرة</a:t>
            </a:r>
            <a:br>
              <a:rPr lang="ar-SA" sz="4050" dirty="0">
                <a:solidFill>
                  <a:prstClr val="white"/>
                </a:solidFill>
                <a:latin typeface="Segoe UI Web (Arabic)"/>
              </a:rPr>
            </a:br>
            <a:r>
              <a:rPr lang="ar-SA" sz="4050" dirty="0">
                <a:solidFill>
                  <a:prstClr val="white"/>
                </a:solidFill>
                <a:latin typeface="Segoe UI Web (Arabic)"/>
              </a:rPr>
              <a:t>مع خالص الشكر</a:t>
            </a:r>
            <a:br>
              <a:rPr lang="ar-SA" sz="4050" dirty="0">
                <a:solidFill>
                  <a:prstClr val="white"/>
                </a:solidFill>
                <a:latin typeface="Segoe UI Web (Arabic)"/>
              </a:rPr>
            </a:br>
            <a:r>
              <a:rPr lang="ar-SA" sz="4050" dirty="0">
                <a:solidFill>
                  <a:prstClr val="white"/>
                </a:solidFill>
                <a:latin typeface="Segoe UI Web (Arabic)"/>
              </a:rPr>
              <a:t> د. علي يحيى </a:t>
            </a:r>
            <a:endParaRPr lang="ar-SA" sz="4050" dirty="0">
              <a:solidFill>
                <a:prstClr val="white"/>
              </a:solidFill>
            </a:endParaRPr>
          </a:p>
        </p:txBody>
      </p:sp>
    </p:spTree>
    <p:extLst>
      <p:ext uri="{BB962C8B-B14F-4D97-AF65-F5344CB8AC3E}">
        <p14:creationId xmlns:p14="http://schemas.microsoft.com/office/powerpoint/2010/main" val="3593103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1" y="1587327"/>
            <a:ext cx="3935556" cy="2643273"/>
          </a:xfrm>
          <a:prstGeom prst="rect">
            <a:avLst/>
          </a:prstGeom>
          <a:solidFill>
            <a:schemeClr val="bg1"/>
          </a:solidFill>
        </p:spPr>
        <p:txBody>
          <a:bodyPr vert="horz" lIns="68580" tIns="34290" rIns="68580" bIns="34290" rtlCol="0" anchor="ctr">
            <a:normAutofit/>
          </a:bodyPr>
          <a:lstStyle/>
          <a:p>
            <a:pPr marL="9525" defTabSz="685766">
              <a:lnSpc>
                <a:spcPct val="90000"/>
              </a:lnSpc>
              <a:spcBef>
                <a:spcPct val="0"/>
              </a:spcBef>
              <a:spcAft>
                <a:spcPts val="450"/>
              </a:spcAft>
              <a:tabLst>
                <a:tab pos="3011178" algn="l"/>
              </a:tabLst>
              <a:defRPr/>
            </a:pPr>
            <a:r>
              <a:rPr lang="en-US" sz="3600" cap="all" dirty="0">
                <a:solidFill>
                  <a:srgbClr val="C00000"/>
                </a:solidFill>
                <a:latin typeface="Impact" panose="020B0806030902050204"/>
              </a:rPr>
              <a:t>Porter</a:t>
            </a:r>
            <a:r>
              <a:rPr lang="en-US" sz="3600" cap="all" spc="8" dirty="0">
                <a:solidFill>
                  <a:srgbClr val="C00000"/>
                </a:solidFill>
                <a:latin typeface="Impact" panose="020B0806030902050204"/>
              </a:rPr>
              <a:t>’</a:t>
            </a:r>
            <a:r>
              <a:rPr lang="en-US" sz="3600" cap="all" dirty="0">
                <a:solidFill>
                  <a:srgbClr val="C00000"/>
                </a:solidFill>
                <a:latin typeface="Impact" panose="020B0806030902050204"/>
              </a:rPr>
              <a:t>s</a:t>
            </a:r>
            <a:r>
              <a:rPr lang="en-US" sz="3600" cap="all" spc="-15" dirty="0">
                <a:solidFill>
                  <a:srgbClr val="C00000"/>
                </a:solidFill>
                <a:latin typeface="Impact" panose="020B0806030902050204"/>
              </a:rPr>
              <a:t> </a:t>
            </a:r>
            <a:r>
              <a:rPr lang="en-US" sz="3600" cap="all" dirty="0">
                <a:solidFill>
                  <a:srgbClr val="C00000"/>
                </a:solidFill>
                <a:latin typeface="Impact" panose="020B0806030902050204"/>
              </a:rPr>
              <a:t>Gene</a:t>
            </a:r>
            <a:r>
              <a:rPr lang="en-US" sz="3600" cap="all" spc="8" dirty="0">
                <a:solidFill>
                  <a:srgbClr val="C00000"/>
                </a:solidFill>
                <a:latin typeface="Impact" panose="020B0806030902050204"/>
              </a:rPr>
              <a:t>r</a:t>
            </a:r>
            <a:r>
              <a:rPr lang="en-US" sz="3600" cap="all" dirty="0">
                <a:solidFill>
                  <a:srgbClr val="C00000"/>
                </a:solidFill>
                <a:latin typeface="Impact" panose="020B0806030902050204"/>
              </a:rPr>
              <a:t>ic</a:t>
            </a:r>
          </a:p>
          <a:p>
            <a:pPr marL="9525" defTabSz="685766">
              <a:lnSpc>
                <a:spcPct val="90000"/>
              </a:lnSpc>
              <a:spcBef>
                <a:spcPct val="0"/>
              </a:spcBef>
              <a:spcAft>
                <a:spcPts val="450"/>
              </a:spcAft>
              <a:tabLst>
                <a:tab pos="3011178" algn="l"/>
              </a:tabLst>
              <a:defRPr/>
            </a:pPr>
            <a:r>
              <a:rPr lang="en-US" sz="3600" cap="all" spc="-15" dirty="0">
                <a:solidFill>
                  <a:srgbClr val="C00000"/>
                </a:solidFill>
                <a:latin typeface="Impact" panose="020B0806030902050204"/>
              </a:rPr>
              <a:t>S</a:t>
            </a:r>
            <a:r>
              <a:rPr lang="en-US" sz="3600" cap="all" dirty="0">
                <a:solidFill>
                  <a:srgbClr val="C00000"/>
                </a:solidFill>
                <a:latin typeface="Impact" panose="020B0806030902050204"/>
              </a:rPr>
              <a:t>trate</a:t>
            </a:r>
            <a:r>
              <a:rPr lang="en-US" sz="3600" cap="all" spc="4" dirty="0">
                <a:solidFill>
                  <a:srgbClr val="C00000"/>
                </a:solidFill>
                <a:latin typeface="Impact" panose="020B0806030902050204"/>
              </a:rPr>
              <a:t>g</a:t>
            </a:r>
            <a:r>
              <a:rPr lang="en-US" sz="3600" cap="all" dirty="0">
                <a:solidFill>
                  <a:srgbClr val="C00000"/>
                </a:solidFill>
                <a:latin typeface="Impact" panose="020B0806030902050204"/>
              </a:rPr>
              <a:t>ies</a:t>
            </a:r>
          </a:p>
        </p:txBody>
      </p:sp>
      <p:graphicFrame>
        <p:nvGraphicFramePr>
          <p:cNvPr id="5" name="object 3">
            <a:extLst>
              <a:ext uri="{FF2B5EF4-FFF2-40B4-BE49-F238E27FC236}">
                <a16:creationId xmlns:a16="http://schemas.microsoft.com/office/drawing/2014/main" id="{D5C004DA-0A9C-4268-A0C9-E0F0A756D54D}"/>
              </a:ext>
            </a:extLst>
          </p:cNvPr>
          <p:cNvGraphicFramePr/>
          <p:nvPr/>
        </p:nvGraphicFramePr>
        <p:xfrm>
          <a:off x="5348848" y="1432439"/>
          <a:ext cx="4840340" cy="3635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Michael Porter said, &quot;Successful companies are those that create new values  based on better responding to customer needs.&quot;">
            <a:extLst>
              <a:ext uri="{FF2B5EF4-FFF2-40B4-BE49-F238E27FC236}">
                <a16:creationId xmlns:a16="http://schemas.microsoft.com/office/drawing/2014/main" id="{ACFC52AF-28FB-1CD6-5E08-1610322C8B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7163" y="3429003"/>
            <a:ext cx="3277322" cy="16386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7F6B3BF-9027-27FC-EDE8-A88A766F1B7A}"/>
              </a:ext>
            </a:extLst>
          </p:cNvPr>
          <p:cNvSpPr txBox="1"/>
          <p:nvPr/>
        </p:nvSpPr>
        <p:spPr>
          <a:xfrm>
            <a:off x="1677163" y="1713165"/>
            <a:ext cx="640129"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766">
              <a:defRPr/>
            </a:pPr>
            <a:r>
              <a:rPr lang="en-SA" sz="2400" dirty="0">
                <a:solidFill>
                  <a:prstClr val="black"/>
                </a:solidFill>
                <a:latin typeface="Rockwell" panose="02060603020205020403"/>
              </a:rPr>
              <a:t>4</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C91FB0C-4CB1-2153-13CE-80B96C3A0968}"/>
              </a:ext>
            </a:extLst>
          </p:cNvPr>
          <p:cNvSpPr>
            <a:spLocks noGrp="1"/>
          </p:cNvSpPr>
          <p:nvPr>
            <p:ph type="title"/>
          </p:nvPr>
        </p:nvSpPr>
        <p:spPr>
          <a:xfrm>
            <a:off x="2003811" y="1116999"/>
            <a:ext cx="2983382" cy="1119099"/>
          </a:xfrm>
        </p:spPr>
        <p:txBody>
          <a:bodyPr vert="horz" lIns="68580" tIns="34290" rIns="68580" bIns="34290" rtlCol="0" anchor="t">
            <a:normAutofit fontScale="90000"/>
          </a:bodyPr>
          <a:lstStyle/>
          <a:p>
            <a:pPr rtl="1">
              <a:spcAft>
                <a:spcPts val="450"/>
              </a:spcAft>
            </a:pPr>
            <a:r>
              <a:rPr lang="ar-SA" dirty="0">
                <a:solidFill>
                  <a:schemeClr val="accent6">
                    <a:lumMod val="50000"/>
                  </a:schemeClr>
                </a:solidFill>
                <a:latin typeface="+mn-lt"/>
                <a:ea typeface="+mn-ea"/>
                <a:cs typeface="+mn-cs"/>
              </a:rPr>
              <a:t>تحقيق ميزة تنافسية</a:t>
            </a:r>
          </a:p>
        </p:txBody>
      </p:sp>
      <p:pic>
        <p:nvPicPr>
          <p:cNvPr id="8" name="Picture 2">
            <a:extLst>
              <a:ext uri="{FF2B5EF4-FFF2-40B4-BE49-F238E27FC236}">
                <a16:creationId xmlns:a16="http://schemas.microsoft.com/office/drawing/2014/main" id="{91443033-7EB0-AB4C-B710-DF77C2D9088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76202" y="2495912"/>
            <a:ext cx="4027430" cy="27829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3560200-B378-CFDF-6230-1F3E8C38F937}"/>
              </a:ext>
            </a:extLst>
          </p:cNvPr>
          <p:cNvSpPr txBox="1"/>
          <p:nvPr/>
        </p:nvSpPr>
        <p:spPr>
          <a:xfrm>
            <a:off x="1769621" y="2312643"/>
            <a:ext cx="3885338" cy="3165738"/>
          </a:xfrm>
          <a:prstGeom prst="rect">
            <a:avLst/>
          </a:prstGeom>
          <a:noFill/>
        </p:spPr>
        <p:txBody>
          <a:bodyPr wrap="square" rtlCol="0">
            <a:spAutoFit/>
          </a:bodyPr>
          <a:lstStyle/>
          <a:p>
            <a:pPr marL="171450" lvl="1" algn="r" defTabSz="685800" rtl="1">
              <a:lnSpc>
                <a:spcPct val="150000"/>
              </a:lnSpc>
              <a:defRPr/>
            </a:pPr>
            <a:r>
              <a:rPr lang="ar-SA" sz="1500" b="1" dirty="0">
                <a:solidFill>
                  <a:schemeClr val="accent6">
                    <a:lumMod val="50000"/>
                  </a:schemeClr>
                </a:solidFill>
                <a:latin typeface="Calibri" panose="020F0502020204030204"/>
                <a:cs typeface="Arial" panose="020B0604020202020204" pitchFamily="34" charset="0"/>
              </a:rPr>
              <a:t> </a:t>
            </a:r>
            <a:r>
              <a:rPr lang="ar-SA" sz="1050" b="1" dirty="0">
                <a:solidFill>
                  <a:schemeClr val="accent6">
                    <a:lumMod val="50000"/>
                  </a:schemeClr>
                </a:solidFill>
                <a:latin typeface="Segoe UI Web (Arabic)"/>
                <a:cs typeface="Arial" panose="020B0604020202020204" pitchFamily="34" charset="0"/>
              </a:rPr>
              <a:t>اقترح</a:t>
            </a:r>
            <a:r>
              <a:rPr lang="ar-SA" sz="1500" b="1" dirty="0">
                <a:solidFill>
                  <a:schemeClr val="accent6">
                    <a:lumMod val="50000"/>
                  </a:schemeClr>
                </a:solidFill>
                <a:latin typeface="Calibri" panose="020F0502020204030204"/>
                <a:cs typeface="Arial" panose="020B0604020202020204" pitchFamily="34" charset="0"/>
              </a:rPr>
              <a:t> مايكل </a:t>
            </a:r>
            <a:r>
              <a:rPr lang="ar-SA" sz="1500" b="1" dirty="0" err="1">
                <a:solidFill>
                  <a:schemeClr val="accent6">
                    <a:lumMod val="50000"/>
                  </a:schemeClr>
                </a:solidFill>
                <a:latin typeface="Calibri" panose="020F0502020204030204"/>
                <a:cs typeface="Arial" panose="020B0604020202020204" pitchFamily="34" charset="0"/>
              </a:rPr>
              <a:t>بورتر</a:t>
            </a:r>
            <a:r>
              <a:rPr lang="ar-SA" sz="1500" b="1" dirty="0">
                <a:solidFill>
                  <a:schemeClr val="accent6">
                    <a:lumMod val="50000"/>
                  </a:schemeClr>
                </a:solidFill>
                <a:latin typeface="Calibri" panose="020F0502020204030204"/>
                <a:cs typeface="Arial" panose="020B0604020202020204" pitchFamily="34" charset="0"/>
              </a:rPr>
              <a:t> ثلاث استراتيجيات تحقق ميزة تنافسيه وهي </a:t>
            </a:r>
          </a:p>
          <a:p>
            <a:pPr marL="514350" lvl="1" indent="-342900" algn="r" defTabSz="685800" rtl="1">
              <a:lnSpc>
                <a:spcPct val="150000"/>
              </a:lnSpc>
              <a:buFont typeface="+mj-lt"/>
              <a:buAutoNum type="arabicPeriod"/>
              <a:defRPr/>
            </a:pPr>
            <a:r>
              <a:rPr lang="ar-SA" sz="1500" b="1" dirty="0">
                <a:solidFill>
                  <a:schemeClr val="accent6">
                    <a:lumMod val="50000"/>
                  </a:schemeClr>
                </a:solidFill>
                <a:latin typeface="Calibri" panose="020F0502020204030204"/>
                <a:cs typeface="Arial" panose="020B0604020202020204" pitchFamily="34" charset="0"/>
              </a:rPr>
              <a:t> استراتيجية الريادة في  التكلفة وقد تستهدف قطاعات واسعه او صناعة بأكملها </a:t>
            </a:r>
          </a:p>
          <a:p>
            <a:pPr marL="514350" lvl="1" indent="-342900" algn="r" defTabSz="685800" rtl="1">
              <a:lnSpc>
                <a:spcPct val="150000"/>
              </a:lnSpc>
              <a:buFont typeface="+mj-lt"/>
              <a:buAutoNum type="arabicPeriod"/>
              <a:defRPr/>
            </a:pPr>
            <a:r>
              <a:rPr lang="ar-SA" sz="1500" b="1" dirty="0">
                <a:solidFill>
                  <a:schemeClr val="accent6">
                    <a:lumMod val="50000"/>
                  </a:schemeClr>
                </a:solidFill>
                <a:latin typeface="Calibri" panose="020F0502020204030204"/>
                <a:cs typeface="Arial" panose="020B0604020202020204" pitchFamily="34" charset="0"/>
              </a:rPr>
              <a:t> استراتيجية التمييز أو التمايز وقد تستهدف قطاعات واسعه او صناعة بأكملها </a:t>
            </a:r>
          </a:p>
          <a:p>
            <a:pPr marL="514350" lvl="1" indent="-342900" algn="r" defTabSz="685800" rtl="1">
              <a:lnSpc>
                <a:spcPct val="150000"/>
              </a:lnSpc>
              <a:buFont typeface="+mj-lt"/>
              <a:buAutoNum type="arabicPeriod"/>
              <a:defRPr/>
            </a:pPr>
            <a:r>
              <a:rPr lang="ar-SA" sz="1500" b="1" dirty="0">
                <a:solidFill>
                  <a:schemeClr val="accent6">
                    <a:lumMod val="50000"/>
                  </a:schemeClr>
                </a:solidFill>
                <a:latin typeface="Calibri" panose="020F0502020204030204"/>
                <a:cs typeface="Arial" panose="020B0604020202020204" pitchFamily="34" charset="0"/>
              </a:rPr>
              <a:t> استراتيجية التركيز وهي تستهدف قطاع معين او الصناعة معينه.</a:t>
            </a:r>
          </a:p>
          <a:p>
            <a:pPr algn="r" defTabSz="685800" rtl="1">
              <a:lnSpc>
                <a:spcPct val="150000"/>
              </a:lnSpc>
              <a:defRPr/>
            </a:pPr>
            <a:endParaRPr lang="ar-SA" sz="1500" b="1" dirty="0">
              <a:solidFill>
                <a:schemeClr val="accent6">
                  <a:lumMod val="50000"/>
                </a:schemeClr>
              </a:solidFill>
              <a:latin typeface="Calibri" panose="020F0502020204030204"/>
              <a:cs typeface="Arial" panose="020B0604020202020204" pitchFamily="34" charset="0"/>
            </a:endParaRPr>
          </a:p>
        </p:txBody>
      </p:sp>
      <p:pic>
        <p:nvPicPr>
          <p:cNvPr id="10" name="Picture 2" descr="Michael Porter said, &quot;Successful companies are those that create new values  based on better responding to customer needs.&quot;">
            <a:extLst>
              <a:ext uri="{FF2B5EF4-FFF2-40B4-BE49-F238E27FC236}">
                <a16:creationId xmlns:a16="http://schemas.microsoft.com/office/drawing/2014/main" id="{F561DA82-9AD3-3516-0E0B-5A03CAF68B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4960" y="1182103"/>
            <a:ext cx="4439253" cy="1313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48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1" y="1553767"/>
            <a:ext cx="2333625" cy="1625203"/>
          </a:xfrm>
        </p:spPr>
        <p:txBody>
          <a:bodyPr anchor="b">
            <a:noAutofit/>
          </a:bodyPr>
          <a:lstStyle/>
          <a:p>
            <a:pPr algn="ctr"/>
            <a:r>
              <a:rPr lang="en-US" sz="3000" dirty="0">
                <a:solidFill>
                  <a:schemeClr val="accent6">
                    <a:lumMod val="50000"/>
                  </a:schemeClr>
                </a:solidFill>
              </a:rPr>
              <a:t>Understand </a:t>
            </a:r>
            <a:r>
              <a:rPr lang="en-US" altLang="en-US" sz="3000" dirty="0">
                <a:solidFill>
                  <a:schemeClr val="accent6">
                    <a:lumMod val="50000"/>
                  </a:schemeClr>
                </a:solidFill>
              </a:rPr>
              <a:t>Competitive Advantages</a:t>
            </a:r>
            <a:endParaRPr lang="en-IN" sz="3000" dirty="0">
              <a:solidFill>
                <a:schemeClr val="accent6">
                  <a:lumMod val="50000"/>
                </a:schemeClr>
              </a:solidFill>
            </a:endParaRPr>
          </a:p>
        </p:txBody>
      </p:sp>
      <p:sp>
        <p:nvSpPr>
          <p:cNvPr id="3" name="Content Placeholder 2"/>
          <p:cNvSpPr>
            <a:spLocks noGrp="1"/>
          </p:cNvSpPr>
          <p:nvPr>
            <p:ph idx="4294967295"/>
          </p:nvPr>
        </p:nvSpPr>
        <p:spPr>
          <a:xfrm>
            <a:off x="1524001" y="3595688"/>
            <a:ext cx="3159303" cy="1708547"/>
          </a:xfrm>
        </p:spPr>
        <p:txBody>
          <a:bodyPr>
            <a:normAutofit lnSpcReduction="10000"/>
          </a:bodyPr>
          <a:lstStyle/>
          <a:p>
            <a:pPr>
              <a:defRPr/>
            </a:pPr>
            <a:r>
              <a:rPr lang="en-US" sz="1350" b="1" dirty="0">
                <a:solidFill>
                  <a:schemeClr val="accent6">
                    <a:lumMod val="50000"/>
                  </a:schemeClr>
                </a:solidFill>
              </a:rPr>
              <a:t>Competitive advantage</a:t>
            </a:r>
            <a:r>
              <a:rPr lang="en-US" sz="1350" dirty="0">
                <a:solidFill>
                  <a:schemeClr val="accent6">
                    <a:lumMod val="50000"/>
                  </a:schemeClr>
                </a:solidFill>
              </a:rPr>
              <a:t>: refers to an advantage over competitors gained by offering greater customer value, </a:t>
            </a:r>
            <a:r>
              <a:rPr lang="ar-SA" sz="1350" dirty="0">
                <a:solidFill>
                  <a:schemeClr val="accent6">
                    <a:lumMod val="50000"/>
                  </a:schemeClr>
                </a:solidFill>
              </a:rPr>
              <a:t> </a:t>
            </a:r>
            <a:r>
              <a:rPr lang="en-US" sz="1350" dirty="0">
                <a:solidFill>
                  <a:schemeClr val="accent6">
                    <a:lumMod val="50000"/>
                  </a:schemeClr>
                </a:solidFill>
              </a:rPr>
              <a:t>through</a:t>
            </a:r>
            <a:r>
              <a:rPr lang="ar-SA" sz="1350" dirty="0">
                <a:solidFill>
                  <a:schemeClr val="accent6">
                    <a:lumMod val="50000"/>
                  </a:schemeClr>
                </a:solidFill>
              </a:rPr>
              <a:t> </a:t>
            </a:r>
            <a:r>
              <a:rPr lang="en-US" sz="1350" dirty="0">
                <a:solidFill>
                  <a:schemeClr val="accent6">
                    <a:lumMod val="50000"/>
                  </a:schemeClr>
                </a:solidFill>
              </a:rPr>
              <a:t>:</a:t>
            </a:r>
          </a:p>
          <a:p>
            <a:pPr lvl="1">
              <a:defRPr/>
            </a:pPr>
            <a:r>
              <a:rPr lang="en-US" sz="1350" dirty="0">
                <a:solidFill>
                  <a:schemeClr val="accent6">
                    <a:lumMod val="50000"/>
                  </a:schemeClr>
                </a:solidFill>
              </a:rPr>
              <a:t> Providing high quality </a:t>
            </a:r>
          </a:p>
          <a:p>
            <a:pPr lvl="1">
              <a:defRPr/>
            </a:pPr>
            <a:r>
              <a:rPr lang="en-US" sz="1350" dirty="0">
                <a:solidFill>
                  <a:schemeClr val="accent6">
                    <a:lumMod val="50000"/>
                  </a:schemeClr>
                </a:solidFill>
              </a:rPr>
              <a:t>Providing  benefits that justify higher prices</a:t>
            </a:r>
          </a:p>
          <a:p>
            <a:pPr lvl="1">
              <a:defRPr/>
            </a:pPr>
            <a:r>
              <a:rPr lang="en-US" sz="1350" dirty="0">
                <a:solidFill>
                  <a:schemeClr val="accent6">
                    <a:lumMod val="50000"/>
                  </a:schemeClr>
                </a:solidFill>
              </a:rPr>
              <a:t>Having lower prices</a:t>
            </a:r>
          </a:p>
          <a:p>
            <a:pPr marL="342900" lvl="1" indent="0">
              <a:buNone/>
              <a:defRPr/>
            </a:pPr>
            <a:endParaRPr lang="en-US" sz="1350" dirty="0">
              <a:solidFill>
                <a:schemeClr val="accent6">
                  <a:lumMod val="50000"/>
                </a:schemeClr>
              </a:solidFill>
            </a:endParaRPr>
          </a:p>
        </p:txBody>
      </p:sp>
      <p:pic>
        <p:nvPicPr>
          <p:cNvPr id="5" name="Picture 2" descr="Unique selling Proposition from the customer's perspective – What is USP –  Karim Elganainy | كريم الجنايني">
            <a:extLst>
              <a:ext uri="{FF2B5EF4-FFF2-40B4-BE49-F238E27FC236}">
                <a16:creationId xmlns:a16="http://schemas.microsoft.com/office/drawing/2014/main" id="{AF17080B-C6D1-7AB2-6991-0F897AF1E44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03386" y="3360707"/>
            <a:ext cx="3264614" cy="2050565"/>
          </a:xfrm>
          <a:prstGeom prst="rect">
            <a:avLst/>
          </a:prstGeom>
          <a:noFill/>
          <a:extLst>
            <a:ext uri="{909E8E84-426E-40DD-AFC4-6F175D3DCCD1}">
              <a14:hiddenFill xmlns:a14="http://schemas.microsoft.com/office/drawing/2010/main">
                <a:solidFill>
                  <a:srgbClr val="FFFFFF"/>
                </a:solidFill>
              </a14:hiddenFill>
            </a:ext>
          </a:extLst>
        </p:spPr>
      </p:pic>
      <p:sp>
        <p:nvSpPr>
          <p:cNvPr id="6" name="Pentagon 5">
            <a:extLst>
              <a:ext uri="{FF2B5EF4-FFF2-40B4-BE49-F238E27FC236}">
                <a16:creationId xmlns:a16="http://schemas.microsoft.com/office/drawing/2014/main" id="{793489DC-6665-86B8-25AF-A7BDF7369B60}"/>
              </a:ext>
            </a:extLst>
          </p:cNvPr>
          <p:cNvSpPr/>
          <p:nvPr/>
        </p:nvSpPr>
        <p:spPr>
          <a:xfrm>
            <a:off x="5118032" y="3994380"/>
            <a:ext cx="2914247" cy="36347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schemeClr val="accent6">
                  <a:lumMod val="50000"/>
                </a:schemeClr>
              </a:solidFill>
              <a:latin typeface="Calibri" panose="020F0502020204030204"/>
              <a:cs typeface="Arial" panose="020B0604020202020204" pitchFamily="34" charset="0"/>
            </a:endParaRPr>
          </a:p>
        </p:txBody>
      </p:sp>
      <p:sp>
        <p:nvSpPr>
          <p:cNvPr id="8" name="TextBox 7">
            <a:extLst>
              <a:ext uri="{FF2B5EF4-FFF2-40B4-BE49-F238E27FC236}">
                <a16:creationId xmlns:a16="http://schemas.microsoft.com/office/drawing/2014/main" id="{1AF94947-1E16-761D-5FD7-1C683382E367}"/>
              </a:ext>
            </a:extLst>
          </p:cNvPr>
          <p:cNvSpPr txBox="1"/>
          <p:nvPr/>
        </p:nvSpPr>
        <p:spPr>
          <a:xfrm>
            <a:off x="5115463" y="4357855"/>
            <a:ext cx="2290495" cy="923330"/>
          </a:xfrm>
          <a:prstGeom prst="rect">
            <a:avLst/>
          </a:prstGeom>
          <a:gradFill>
            <a:gsLst>
              <a:gs pos="57000">
                <a:schemeClr val="accent6">
                  <a:lumMod val="60000"/>
                  <a:lumOff val="40000"/>
                </a:schemeClr>
              </a:gs>
              <a:gs pos="100000">
                <a:schemeClr val="accent1">
                  <a:lumMod val="45000"/>
                  <a:lumOff val="55000"/>
                </a:schemeClr>
              </a:gs>
              <a:gs pos="50000">
                <a:schemeClr val="accent1">
                  <a:lumMod val="45000"/>
                  <a:lumOff val="55000"/>
                </a:schemeClr>
              </a:gs>
              <a:gs pos="100000">
                <a:schemeClr val="accent1">
                  <a:lumMod val="30000"/>
                  <a:lumOff val="70000"/>
                </a:schemeClr>
              </a:gs>
            </a:gsLst>
            <a:lin ang="5400000" scaled="1"/>
          </a:gradFill>
        </p:spPr>
        <p:txBody>
          <a:bodyPr wrap="square">
            <a:spAutoFit/>
          </a:bodyPr>
          <a:lstStyle/>
          <a:p>
            <a:pPr marL="214313" indent="-214313" defTabSz="685800">
              <a:buFont typeface="Arial" panose="020B0604020202020204" pitchFamily="34" charset="0"/>
              <a:buChar char="•"/>
              <a:defRPr/>
            </a:pPr>
            <a:r>
              <a:rPr lang="en-US" sz="1350" b="1" dirty="0">
                <a:solidFill>
                  <a:schemeClr val="accent6">
                    <a:lumMod val="50000"/>
                  </a:schemeClr>
                </a:solidFill>
                <a:latin typeface="Poppins" panose="020B0604020202020204" pitchFamily="34" charset="0"/>
              </a:rPr>
              <a:t>Competitive Advantage</a:t>
            </a:r>
          </a:p>
          <a:p>
            <a:pPr marL="214313" indent="-214313" defTabSz="685800">
              <a:buFont typeface="Arial" panose="020B0604020202020204" pitchFamily="34" charset="0"/>
              <a:buChar char="•"/>
              <a:defRPr/>
            </a:pPr>
            <a:r>
              <a:rPr lang="en-US" sz="1350" b="1" dirty="0">
                <a:solidFill>
                  <a:schemeClr val="accent6">
                    <a:lumMod val="50000"/>
                  </a:schemeClr>
                </a:solidFill>
                <a:latin typeface="Poppins" panose="020B0604020202020204" pitchFamily="34" charset="0"/>
              </a:rPr>
              <a:t>unique Selling Proposition </a:t>
            </a:r>
          </a:p>
        </p:txBody>
      </p:sp>
      <p:pic>
        <p:nvPicPr>
          <p:cNvPr id="3074" name="Picture 2" descr="The USP Of A Property: What Does It Mean And How Can You Use It? – S-Ehrlich">
            <a:extLst>
              <a:ext uri="{FF2B5EF4-FFF2-40B4-BE49-F238E27FC236}">
                <a16:creationId xmlns:a16="http://schemas.microsoft.com/office/drawing/2014/main" id="{BE536990-0BEE-9774-DCB1-2F73150DFFB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87" t="5693" r="5450" b="13542"/>
          <a:stretch/>
        </p:blipFill>
        <p:spPr bwMode="auto">
          <a:xfrm>
            <a:off x="5410201" y="1236085"/>
            <a:ext cx="4541177" cy="2260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55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2A39FB-084A-77BA-282D-AEECA4D10D16}"/>
              </a:ext>
            </a:extLst>
          </p:cNvPr>
          <p:cNvSpPr txBox="1"/>
          <p:nvPr/>
        </p:nvSpPr>
        <p:spPr>
          <a:xfrm>
            <a:off x="1747632" y="1625047"/>
            <a:ext cx="8855765" cy="300082"/>
          </a:xfrm>
          <a:prstGeom prst="rect">
            <a:avLst/>
          </a:prstGeom>
          <a:solidFill>
            <a:schemeClr val="bg1"/>
          </a:solidFill>
        </p:spPr>
        <p:txBody>
          <a:bodyPr wrap="square" rtlCol="0">
            <a:spAutoFit/>
          </a:bodyPr>
          <a:lstStyle/>
          <a:p>
            <a:pPr defTabSz="685800">
              <a:defRPr/>
            </a:pPr>
            <a:endParaRPr lang="en-SA" sz="1350">
              <a:solidFill>
                <a:schemeClr val="accent6">
                  <a:lumMod val="50000"/>
                </a:schemeClr>
              </a:solidFill>
              <a:latin typeface="Calibri" panose="020F0502020204030204"/>
            </a:endParaRPr>
          </a:p>
        </p:txBody>
      </p:sp>
      <p:pic>
        <p:nvPicPr>
          <p:cNvPr id="16387" name="Picture 3" descr="Green Prius Ad">
            <a:extLst>
              <a:ext uri="{FF2B5EF4-FFF2-40B4-BE49-F238E27FC236}">
                <a16:creationId xmlns:a16="http://schemas.microsoft.com/office/drawing/2014/main" id="{4A847E6C-6599-2ADE-11DC-A5F7E06151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73" t="3881" r="11926" b="17470"/>
          <a:stretch/>
        </p:blipFill>
        <p:spPr bwMode="auto">
          <a:xfrm>
            <a:off x="7431803" y="3300917"/>
            <a:ext cx="3091758" cy="25449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8B73584-BC35-098F-F176-E8E2219B9E8B}"/>
              </a:ext>
            </a:extLst>
          </p:cNvPr>
          <p:cNvSpPr>
            <a:spLocks noChangeArrowheads="1"/>
          </p:cNvSpPr>
          <p:nvPr/>
        </p:nvSpPr>
        <p:spPr bwMode="auto">
          <a:xfrm>
            <a:off x="2106605" y="1533783"/>
            <a:ext cx="4865912" cy="410537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8580" tIns="34290" rIns="68580" bIns="34290" numCol="1" rtlCol="0"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71450" algn="ctr" defTabSz="685800" eaLnBrk="1" hangingPunct="1">
              <a:lnSpc>
                <a:spcPct val="110000"/>
              </a:lnSpc>
              <a:spcBef>
                <a:spcPts val="525"/>
              </a:spcBef>
              <a:buClr>
                <a:srgbClr val="44546A"/>
              </a:buClr>
              <a:defRPr/>
            </a:pPr>
            <a:r>
              <a:rPr lang="en-US" altLang="en-SA" sz="3600" b="1" cap="all" spc="150">
                <a:solidFill>
                  <a:schemeClr val="accent6">
                    <a:lumMod val="50000"/>
                  </a:schemeClr>
                </a:solidFill>
                <a:latin typeface="Calibri Light" panose="020F0302020204030204"/>
              </a:rPr>
              <a:t>TESLA. </a:t>
            </a:r>
          </a:p>
          <a:p>
            <a:pPr indent="-171450" defTabSz="685800" eaLnBrk="1" hangingPunct="1">
              <a:lnSpc>
                <a:spcPct val="110000"/>
              </a:lnSpc>
              <a:spcBef>
                <a:spcPts val="525"/>
              </a:spcBef>
              <a:buClr>
                <a:srgbClr val="44546A"/>
              </a:buClr>
              <a:defRPr/>
            </a:pPr>
            <a:r>
              <a:rPr lang="en-US" altLang="en-SA" sz="2400">
                <a:solidFill>
                  <a:schemeClr val="accent6">
                    <a:lumMod val="50000"/>
                  </a:schemeClr>
                </a:solidFill>
                <a:latin typeface="Calibri" panose="020F0502020204030204"/>
              </a:rPr>
              <a:t>Tesla decided to break into the electric vehicle (EV) marketplace with a luxury sports model. At this time, the electric vehicle market valued economy over form and function. Tesla decided not to compete with the Chevy Volt or Toyota hybrids and instead go after the high-end market.</a:t>
            </a:r>
          </a:p>
          <a:p>
            <a:pPr indent="-171450" defTabSz="685800" eaLnBrk="1" hangingPunct="1">
              <a:lnSpc>
                <a:spcPct val="110000"/>
              </a:lnSpc>
              <a:spcBef>
                <a:spcPts val="525"/>
              </a:spcBef>
              <a:buClr>
                <a:srgbClr val="44546A"/>
              </a:buClr>
              <a:defRPr/>
            </a:pPr>
            <a:r>
              <a:rPr lang="en-US" altLang="en-SA" sz="2400">
                <a:solidFill>
                  <a:schemeClr val="accent6">
                    <a:lumMod val="50000"/>
                  </a:schemeClr>
                </a:solidFill>
                <a:latin typeface="Calibri" panose="020F0502020204030204"/>
              </a:rPr>
              <a:t>           </a:t>
            </a:r>
          </a:p>
          <a:p>
            <a:pPr indent="-171450" defTabSz="685800" eaLnBrk="1" hangingPunct="1">
              <a:lnSpc>
                <a:spcPct val="110000"/>
              </a:lnSpc>
              <a:spcBef>
                <a:spcPts val="525"/>
              </a:spcBef>
              <a:buClr>
                <a:srgbClr val="44546A"/>
              </a:buClr>
              <a:defRPr/>
            </a:pPr>
            <a:r>
              <a:rPr lang="en-US" altLang="en-SA" sz="2400">
                <a:solidFill>
                  <a:schemeClr val="accent6">
                    <a:lumMod val="50000"/>
                  </a:schemeClr>
                </a:solidFill>
                <a:latin typeface="Calibri" panose="020F0502020204030204"/>
              </a:rPr>
              <a:t>          </a:t>
            </a:r>
          </a:p>
          <a:p>
            <a:pPr indent="-171450" defTabSz="685800" eaLnBrk="1" hangingPunct="1">
              <a:lnSpc>
                <a:spcPct val="110000"/>
              </a:lnSpc>
              <a:spcBef>
                <a:spcPts val="525"/>
              </a:spcBef>
              <a:buClr>
                <a:srgbClr val="44546A"/>
              </a:buClr>
              <a:defRPr/>
            </a:pPr>
            <a:br>
              <a:rPr lang="en-US" altLang="en-SA" sz="2400">
                <a:solidFill>
                  <a:schemeClr val="accent6">
                    <a:lumMod val="50000"/>
                  </a:schemeClr>
                </a:solidFill>
                <a:latin typeface="Calibri" panose="020F0502020204030204"/>
              </a:rPr>
            </a:br>
            <a:endParaRPr lang="en-US" altLang="en-SA" sz="2400">
              <a:solidFill>
                <a:schemeClr val="accent6">
                  <a:lumMod val="50000"/>
                </a:schemeClr>
              </a:solidFill>
              <a:latin typeface="Calibri" panose="020F0502020204030204"/>
            </a:endParaRPr>
          </a:p>
        </p:txBody>
      </p:sp>
      <p:pic>
        <p:nvPicPr>
          <p:cNvPr id="3" name="Picture 2" descr="Tesla Branding">
            <a:extLst>
              <a:ext uri="{FF2B5EF4-FFF2-40B4-BE49-F238E27FC236}">
                <a16:creationId xmlns:a16="http://schemas.microsoft.com/office/drawing/2014/main" id="{441D6C93-6EFA-ACEC-AC4F-0A72353324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1803" y="1276102"/>
            <a:ext cx="3091758" cy="19519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nique selling Proposition from the customer's perspective – What is USP –  Karim Elganainy | كريم الجنايني">
            <a:extLst>
              <a:ext uri="{FF2B5EF4-FFF2-40B4-BE49-F238E27FC236}">
                <a16:creationId xmlns:a16="http://schemas.microsoft.com/office/drawing/2014/main" id="{25267BA8-9BA5-CF29-DCD6-278E01BE11B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24001" y="1276101"/>
            <a:ext cx="2120928" cy="93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76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C91FB0C-4CB1-2153-13CE-80B96C3A0968}"/>
              </a:ext>
            </a:extLst>
          </p:cNvPr>
          <p:cNvSpPr>
            <a:spLocks noGrp="1"/>
          </p:cNvSpPr>
          <p:nvPr>
            <p:ph type="title"/>
          </p:nvPr>
        </p:nvSpPr>
        <p:spPr>
          <a:xfrm>
            <a:off x="1524000" y="1010991"/>
            <a:ext cx="4521242" cy="1119099"/>
          </a:xfrm>
        </p:spPr>
        <p:txBody>
          <a:bodyPr vert="horz" lIns="68580" tIns="34290" rIns="68580" bIns="34290" rtlCol="0" anchor="t">
            <a:normAutofit fontScale="90000"/>
          </a:bodyPr>
          <a:lstStyle/>
          <a:p>
            <a:pPr rtl="1">
              <a:spcAft>
                <a:spcPts val="450"/>
              </a:spcAft>
            </a:pPr>
            <a:r>
              <a:rPr lang="ar-SA" dirty="0">
                <a:solidFill>
                  <a:schemeClr val="accent6">
                    <a:lumMod val="50000"/>
                  </a:schemeClr>
                </a:solidFill>
                <a:latin typeface="+mn-lt"/>
                <a:ea typeface="+mn-ea"/>
                <a:cs typeface="+mn-cs"/>
              </a:rPr>
              <a:t>تحقيق ميزة تنافسية</a:t>
            </a:r>
            <a:br>
              <a:rPr lang="ar-SA" dirty="0">
                <a:solidFill>
                  <a:schemeClr val="accent6">
                    <a:lumMod val="50000"/>
                  </a:schemeClr>
                </a:solidFill>
                <a:latin typeface="+mn-lt"/>
                <a:ea typeface="+mn-ea"/>
                <a:cs typeface="+mn-cs"/>
              </a:rPr>
            </a:br>
            <a:r>
              <a:rPr lang="ar-SA" dirty="0">
                <a:solidFill>
                  <a:schemeClr val="accent6">
                    <a:lumMod val="50000"/>
                  </a:schemeClr>
                </a:solidFill>
                <a:latin typeface="+mn-lt"/>
                <a:ea typeface="+mn-ea"/>
                <a:cs typeface="+mn-cs"/>
              </a:rPr>
              <a:t> ١-</a:t>
            </a:r>
            <a:r>
              <a:rPr lang="ar-SA" sz="3300" dirty="0">
                <a:solidFill>
                  <a:schemeClr val="accent6">
                    <a:lumMod val="50000"/>
                  </a:schemeClr>
                </a:solidFill>
              </a:rPr>
              <a:t> الريادة في  التكلفة </a:t>
            </a:r>
            <a:endParaRPr lang="ar-SA" dirty="0">
              <a:solidFill>
                <a:schemeClr val="accent6">
                  <a:lumMod val="50000"/>
                </a:schemeClr>
              </a:solidFill>
              <a:latin typeface="+mn-lt"/>
              <a:ea typeface="+mn-ea"/>
              <a:cs typeface="+mn-cs"/>
            </a:endParaRPr>
          </a:p>
        </p:txBody>
      </p:sp>
      <p:pic>
        <p:nvPicPr>
          <p:cNvPr id="8" name="Picture 2">
            <a:extLst>
              <a:ext uri="{FF2B5EF4-FFF2-40B4-BE49-F238E27FC236}">
                <a16:creationId xmlns:a16="http://schemas.microsoft.com/office/drawing/2014/main" id="{91443033-7EB0-AB4C-B710-DF77C2D9088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59012" y="3549373"/>
            <a:ext cx="4788347" cy="22047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3560200-B378-CFDF-6230-1F3E8C38F937}"/>
              </a:ext>
            </a:extLst>
          </p:cNvPr>
          <p:cNvSpPr txBox="1"/>
          <p:nvPr/>
        </p:nvSpPr>
        <p:spPr>
          <a:xfrm>
            <a:off x="1644643" y="2447781"/>
            <a:ext cx="4123196" cy="3647152"/>
          </a:xfrm>
          <a:prstGeom prst="rect">
            <a:avLst/>
          </a:prstGeom>
          <a:noFill/>
        </p:spPr>
        <p:txBody>
          <a:bodyPr wrap="square" rtlCol="0">
            <a:spAutoFit/>
          </a:bodyPr>
          <a:lstStyle/>
          <a:p>
            <a:pPr marL="85725" indent="-257175" algn="r" defTabSz="685800" rtl="1">
              <a:buFont typeface="Arial" panose="020B0604020202020204" pitchFamily="34" charset="0"/>
              <a:buChar char="•"/>
              <a:defRPr/>
            </a:pPr>
            <a:r>
              <a:rPr lang="ar-SA" sz="2100" dirty="0">
                <a:solidFill>
                  <a:schemeClr val="accent6">
                    <a:lumMod val="50000"/>
                  </a:schemeClr>
                </a:solidFill>
                <a:latin typeface="Calibri" panose="020F0502020204030204"/>
                <a:cs typeface="Arial" panose="020B0604020202020204" pitchFamily="34" charset="0"/>
              </a:rPr>
              <a:t> استراتيجية الريادة في  التكلفة تعتمد علي تقديم المنج بسعر اقل من  المنافسين وقد تستهدف قطاعات واسعه او صناعة بأكملها</a:t>
            </a:r>
          </a:p>
          <a:p>
            <a:pPr marL="257175" indent="-257175" algn="r" defTabSz="685800" rtl="1">
              <a:buFont typeface="Arial" panose="020B0604020202020204" pitchFamily="34" charset="0"/>
              <a:buChar char="•"/>
              <a:defRPr/>
            </a:pPr>
            <a:r>
              <a:rPr lang="ar-SA" sz="2100" dirty="0">
                <a:solidFill>
                  <a:schemeClr val="accent6">
                    <a:lumMod val="50000"/>
                  </a:schemeClr>
                </a:solidFill>
                <a:latin typeface="Calibri" panose="020F0502020204030204"/>
                <a:cs typeface="Arial" panose="020B0604020202020204" pitchFamily="34" charset="0"/>
              </a:rPr>
              <a:t>أصبحت شركه </a:t>
            </a:r>
            <a:r>
              <a:rPr lang="ar-SA" sz="2100" dirty="0" err="1">
                <a:solidFill>
                  <a:schemeClr val="accent6">
                    <a:lumMod val="50000"/>
                  </a:schemeClr>
                </a:solidFill>
                <a:latin typeface="Calibri" panose="020F0502020204030204"/>
                <a:cs typeface="Arial" panose="020B0604020202020204" pitchFamily="34" charset="0"/>
              </a:rPr>
              <a:t>تشانجان</a:t>
            </a:r>
            <a:r>
              <a:rPr lang="ar-SA" sz="2100" dirty="0">
                <a:solidFill>
                  <a:schemeClr val="accent6">
                    <a:lumMod val="50000"/>
                  </a:schemeClr>
                </a:solidFill>
                <a:latin typeface="Calibri" panose="020F0502020204030204"/>
                <a:cs typeface="Arial" panose="020B0604020202020204" pitchFamily="34" charset="0"/>
              </a:rPr>
              <a:t> الصانعة الصينية  للسيارات محل إعجاب الكثيرين بعد تطور مستوى جودة صناعتها عبر الأعوام كي توفر لنا بمرور الوقت بعض أفضل السيارات من حيث القيمة مقابل السعر، ولذلك تستخدم استراتيجية الريادة في التكلفة في طرح سيارات اقتصادية وبسعار مناسبه للجميع </a:t>
            </a:r>
          </a:p>
        </p:txBody>
      </p:sp>
      <p:sp>
        <p:nvSpPr>
          <p:cNvPr id="4" name="AutoShape 2" descr="اسعار سيارات شانجان">
            <a:extLst>
              <a:ext uri="{FF2B5EF4-FFF2-40B4-BE49-F238E27FC236}">
                <a16:creationId xmlns:a16="http://schemas.microsoft.com/office/drawing/2014/main" id="{A546CE9A-F031-D2DC-89B9-82CC2E8A1EEA}"/>
              </a:ext>
            </a:extLst>
          </p:cNvPr>
          <p:cNvSpPr>
            <a:spLocks noChangeAspect="1" noChangeArrowheads="1"/>
          </p:cNvSpPr>
          <p:nvPr/>
        </p:nvSpPr>
        <p:spPr bwMode="auto">
          <a:xfrm>
            <a:off x="5981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lgn="r" defTabSz="685800" rtl="1">
              <a:defRPr/>
            </a:pPr>
            <a:endParaRPr lang="ar-SA" sz="1350">
              <a:solidFill>
                <a:schemeClr val="accent6">
                  <a:lumMod val="50000"/>
                </a:schemeClr>
              </a:solidFill>
              <a:latin typeface="Calibri" panose="020F0502020204030204"/>
              <a:cs typeface="Arial" panose="020B0604020202020204" pitchFamily="34" charset="0"/>
            </a:endParaRPr>
          </a:p>
        </p:txBody>
      </p:sp>
      <p:pic>
        <p:nvPicPr>
          <p:cNvPr id="7" name="Picture 6">
            <a:extLst>
              <a:ext uri="{FF2B5EF4-FFF2-40B4-BE49-F238E27FC236}">
                <a16:creationId xmlns:a16="http://schemas.microsoft.com/office/drawing/2014/main" id="{28E1D077-5288-E039-3906-80B2B86F52E3}"/>
              </a:ext>
            </a:extLst>
          </p:cNvPr>
          <p:cNvPicPr>
            <a:picLocks noChangeAspect="1"/>
          </p:cNvPicPr>
          <p:nvPr/>
        </p:nvPicPr>
        <p:blipFill>
          <a:blip r:embed="rId4"/>
          <a:stretch>
            <a:fillRect/>
          </a:stretch>
        </p:blipFill>
        <p:spPr>
          <a:xfrm>
            <a:off x="6458113" y="1295400"/>
            <a:ext cx="4123196" cy="1832734"/>
          </a:xfrm>
          <a:prstGeom prst="rect">
            <a:avLst/>
          </a:prstGeom>
        </p:spPr>
      </p:pic>
      <p:sp>
        <p:nvSpPr>
          <p:cNvPr id="2" name="Rectangle 1">
            <a:extLst>
              <a:ext uri="{FF2B5EF4-FFF2-40B4-BE49-F238E27FC236}">
                <a16:creationId xmlns:a16="http://schemas.microsoft.com/office/drawing/2014/main" id="{CAC7DD48-037A-19F1-F390-EB7363281848}"/>
              </a:ext>
            </a:extLst>
          </p:cNvPr>
          <p:cNvSpPr/>
          <p:nvPr/>
        </p:nvSpPr>
        <p:spPr>
          <a:xfrm>
            <a:off x="7427724" y="4111288"/>
            <a:ext cx="1130969" cy="720972"/>
          </a:xfrm>
          <a:prstGeom prst="rect">
            <a:avLst/>
          </a:prstGeom>
          <a:noFill/>
          <a:ln w="762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ar-SA" sz="1350">
              <a:solidFill>
                <a:schemeClr val="accent6">
                  <a:lumMod val="50000"/>
                </a:scheme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6323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C91FB0C-4CB1-2153-13CE-80B96C3A0968}"/>
              </a:ext>
            </a:extLst>
          </p:cNvPr>
          <p:cNvSpPr>
            <a:spLocks noGrp="1"/>
          </p:cNvSpPr>
          <p:nvPr>
            <p:ph type="title"/>
          </p:nvPr>
        </p:nvSpPr>
        <p:spPr>
          <a:xfrm>
            <a:off x="1646948" y="1618193"/>
            <a:ext cx="4449053" cy="1119099"/>
          </a:xfrm>
        </p:spPr>
        <p:txBody>
          <a:bodyPr vert="horz" lIns="68580" tIns="34290" rIns="68580" bIns="34290" rtlCol="0" anchor="t">
            <a:normAutofit fontScale="90000"/>
          </a:bodyPr>
          <a:lstStyle/>
          <a:p>
            <a:pPr rtl="1">
              <a:spcAft>
                <a:spcPts val="450"/>
              </a:spcAft>
            </a:pPr>
            <a:r>
              <a:rPr lang="ar-SA" dirty="0">
                <a:solidFill>
                  <a:schemeClr val="accent6">
                    <a:lumMod val="50000"/>
                  </a:schemeClr>
                </a:solidFill>
                <a:latin typeface="+mn-lt"/>
                <a:ea typeface="+mn-ea"/>
                <a:cs typeface="+mn-cs"/>
              </a:rPr>
              <a:t>تحقيق ميزة تنافسية</a:t>
            </a:r>
            <a:br>
              <a:rPr lang="ar-SA" dirty="0">
                <a:solidFill>
                  <a:schemeClr val="accent6">
                    <a:lumMod val="50000"/>
                  </a:schemeClr>
                </a:solidFill>
                <a:latin typeface="+mn-lt"/>
                <a:ea typeface="+mn-ea"/>
                <a:cs typeface="+mn-cs"/>
              </a:rPr>
            </a:br>
            <a:r>
              <a:rPr lang="ar-SA" dirty="0">
                <a:solidFill>
                  <a:schemeClr val="accent6">
                    <a:lumMod val="50000"/>
                  </a:schemeClr>
                </a:solidFill>
                <a:latin typeface="+mn-lt"/>
                <a:ea typeface="+mn-ea"/>
                <a:cs typeface="+mn-cs"/>
              </a:rPr>
              <a:t>٢- استراتيجية التمييز</a:t>
            </a:r>
          </a:p>
        </p:txBody>
      </p:sp>
      <p:pic>
        <p:nvPicPr>
          <p:cNvPr id="8" name="Picture 2">
            <a:extLst>
              <a:ext uri="{FF2B5EF4-FFF2-40B4-BE49-F238E27FC236}">
                <a16:creationId xmlns:a16="http://schemas.microsoft.com/office/drawing/2014/main" id="{91443033-7EB0-AB4C-B710-DF77C2D9088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24600" y="3118439"/>
            <a:ext cx="3840998" cy="21062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3560200-B378-CFDF-6230-1F3E8C38F937}"/>
              </a:ext>
            </a:extLst>
          </p:cNvPr>
          <p:cNvSpPr txBox="1"/>
          <p:nvPr/>
        </p:nvSpPr>
        <p:spPr>
          <a:xfrm>
            <a:off x="2135157" y="2737292"/>
            <a:ext cx="3635229" cy="2585323"/>
          </a:xfrm>
          <a:prstGeom prst="rect">
            <a:avLst/>
          </a:prstGeom>
          <a:noFill/>
        </p:spPr>
        <p:txBody>
          <a:bodyPr wrap="square" rtlCol="0">
            <a:spAutoFit/>
          </a:bodyPr>
          <a:lstStyle/>
          <a:p>
            <a:pPr marL="428625" lvl="1" indent="-257175" algn="r" defTabSz="685800" rtl="1">
              <a:buFont typeface="Arial" panose="020B0604020202020204" pitchFamily="34" charset="0"/>
              <a:buChar char="•"/>
              <a:defRPr/>
            </a:pPr>
            <a:r>
              <a:rPr lang="ar-SA" dirty="0">
                <a:solidFill>
                  <a:schemeClr val="accent6">
                    <a:lumMod val="50000"/>
                  </a:schemeClr>
                </a:solidFill>
                <a:latin typeface="Calibri" panose="020F0502020204030204"/>
                <a:cs typeface="Arial" panose="020B0604020202020204" pitchFamily="34" charset="0"/>
              </a:rPr>
              <a:t> تستخدم استراتيجية التمييز  عندما تمللك الشركة منتجات فريده من نوعها متميزة في جودتها وشهرتها وعلامتها التجارية</a:t>
            </a:r>
          </a:p>
          <a:p>
            <a:pPr marL="428625" lvl="1" indent="-257175" algn="r" defTabSz="685800" rtl="1">
              <a:buFont typeface="Arial" panose="020B0604020202020204" pitchFamily="34" charset="0"/>
              <a:buChar char="•"/>
              <a:defRPr/>
            </a:pPr>
            <a:r>
              <a:rPr lang="ar-SA" dirty="0">
                <a:solidFill>
                  <a:schemeClr val="accent6">
                    <a:lumMod val="50000"/>
                  </a:schemeClr>
                </a:solidFill>
                <a:latin typeface="Calibri" panose="020F0502020204030204"/>
                <a:cs typeface="Arial" panose="020B0604020202020204" pitchFamily="34" charset="0"/>
              </a:rPr>
              <a:t>مرسيدس تستخدم استراتيجية التمييز ، وهو ما يعرف بالصناعة بانه شي فريد من نوعه ، فهي تميز سياراتها بانها بالفخامة وايضا بعلامتها المميزة . ولا تخدم كل المشترين ولكن القادرون والذين   يرغبون في هذه العلامة</a:t>
            </a:r>
          </a:p>
        </p:txBody>
      </p:sp>
      <p:pic>
        <p:nvPicPr>
          <p:cNvPr id="34818" name="Picture 2" descr="مرسيدس C200 2023 الجيل الخامس الجديد | المرسال">
            <a:extLst>
              <a:ext uri="{FF2B5EF4-FFF2-40B4-BE49-F238E27FC236}">
                <a16:creationId xmlns:a16="http://schemas.microsoft.com/office/drawing/2014/main" id="{9A9D52FF-C38A-434E-769A-7849926A7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137" y="1135358"/>
            <a:ext cx="2676525" cy="17049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3080D9B-F474-D899-9878-E4C0862E81C2}"/>
              </a:ext>
            </a:extLst>
          </p:cNvPr>
          <p:cNvSpPr/>
          <p:nvPr/>
        </p:nvSpPr>
        <p:spPr>
          <a:xfrm>
            <a:off x="8925877" y="3640846"/>
            <a:ext cx="1130969" cy="600286"/>
          </a:xfrm>
          <a:prstGeom prst="rect">
            <a:avLst/>
          </a:prstGeom>
          <a:noFill/>
          <a:ln w="762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a:defRPr/>
            </a:pPr>
            <a:endParaRPr lang="ar-SA" sz="1350">
              <a:solidFill>
                <a:schemeClr val="accent6">
                  <a:lumMod val="50000"/>
                </a:scheme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180095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C91FB0C-4CB1-2153-13CE-80B96C3A0968}"/>
              </a:ext>
            </a:extLst>
          </p:cNvPr>
          <p:cNvSpPr>
            <a:spLocks noGrp="1"/>
          </p:cNvSpPr>
          <p:nvPr>
            <p:ph type="title"/>
          </p:nvPr>
        </p:nvSpPr>
        <p:spPr>
          <a:xfrm>
            <a:off x="1907484" y="1741924"/>
            <a:ext cx="4120461" cy="1119099"/>
          </a:xfrm>
        </p:spPr>
        <p:txBody>
          <a:bodyPr vert="horz" lIns="68580" tIns="34290" rIns="68580" bIns="34290" rtlCol="0" anchor="t">
            <a:normAutofit fontScale="90000"/>
          </a:bodyPr>
          <a:lstStyle/>
          <a:p>
            <a:pPr rtl="1">
              <a:spcAft>
                <a:spcPts val="450"/>
              </a:spcAft>
            </a:pPr>
            <a:r>
              <a:rPr lang="ar-SA" dirty="0">
                <a:solidFill>
                  <a:schemeClr val="accent6">
                    <a:lumMod val="50000"/>
                  </a:schemeClr>
                </a:solidFill>
                <a:latin typeface="+mn-lt"/>
                <a:ea typeface="+mn-ea"/>
                <a:cs typeface="+mn-cs"/>
              </a:rPr>
              <a:t>تحقيق ميزة تنافسية</a:t>
            </a:r>
            <a:br>
              <a:rPr lang="ar-SA" dirty="0">
                <a:solidFill>
                  <a:schemeClr val="accent6">
                    <a:lumMod val="50000"/>
                  </a:schemeClr>
                </a:solidFill>
                <a:latin typeface="+mn-lt"/>
                <a:ea typeface="+mn-ea"/>
                <a:cs typeface="+mn-cs"/>
              </a:rPr>
            </a:br>
            <a:r>
              <a:rPr lang="ar-SA" dirty="0">
                <a:solidFill>
                  <a:schemeClr val="accent6">
                    <a:lumMod val="50000"/>
                  </a:schemeClr>
                </a:solidFill>
                <a:latin typeface="+mn-lt"/>
                <a:ea typeface="+mn-ea"/>
                <a:cs typeface="+mn-cs"/>
              </a:rPr>
              <a:t>٣-</a:t>
            </a:r>
            <a:r>
              <a:rPr lang="ar-SA" sz="3300" dirty="0">
                <a:solidFill>
                  <a:schemeClr val="accent6">
                    <a:lumMod val="50000"/>
                  </a:schemeClr>
                </a:solidFill>
              </a:rPr>
              <a:t>استراتيجية التركيز</a:t>
            </a:r>
            <a:endParaRPr lang="ar-SA" dirty="0">
              <a:solidFill>
                <a:schemeClr val="accent6">
                  <a:lumMod val="50000"/>
                </a:schemeClr>
              </a:solidFill>
              <a:latin typeface="+mn-lt"/>
              <a:ea typeface="+mn-ea"/>
              <a:cs typeface="+mn-cs"/>
            </a:endParaRPr>
          </a:p>
        </p:txBody>
      </p:sp>
      <p:pic>
        <p:nvPicPr>
          <p:cNvPr id="8" name="Picture 2">
            <a:extLst>
              <a:ext uri="{FF2B5EF4-FFF2-40B4-BE49-F238E27FC236}">
                <a16:creationId xmlns:a16="http://schemas.microsoft.com/office/drawing/2014/main" id="{91443033-7EB0-AB4C-B710-DF77C2D9088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67990" y="2910624"/>
            <a:ext cx="3856768" cy="22852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3560200-B378-CFDF-6230-1F3E8C38F937}"/>
              </a:ext>
            </a:extLst>
          </p:cNvPr>
          <p:cNvSpPr txBox="1"/>
          <p:nvPr/>
        </p:nvSpPr>
        <p:spPr>
          <a:xfrm>
            <a:off x="2483513" y="2910622"/>
            <a:ext cx="2704767" cy="2308324"/>
          </a:xfrm>
          <a:prstGeom prst="rect">
            <a:avLst/>
          </a:prstGeom>
          <a:noFill/>
        </p:spPr>
        <p:txBody>
          <a:bodyPr wrap="square" rtlCol="0">
            <a:spAutoFit/>
          </a:bodyPr>
          <a:lstStyle/>
          <a:p>
            <a:pPr marL="514350" lvl="1" indent="-342900" algn="r" defTabSz="685800" rtl="1">
              <a:buFont typeface="Arial" panose="020B0604020202020204" pitchFamily="34" charset="0"/>
              <a:buChar char="•"/>
              <a:defRPr/>
            </a:pPr>
            <a:r>
              <a:rPr lang="ar-SA" dirty="0">
                <a:solidFill>
                  <a:schemeClr val="accent6">
                    <a:lumMod val="50000"/>
                  </a:schemeClr>
                </a:solidFill>
                <a:latin typeface="Calibri" panose="020F0502020204030204"/>
                <a:cs typeface="Arial" panose="020B0604020202020204" pitchFamily="34" charset="0"/>
              </a:rPr>
              <a:t>استراتيجية التركيز وهي تستهدف قطاع معين او الصناعة وتعتمد الشركة علي تفردها في فهم السوق والمستهلك واحتياجاته و</a:t>
            </a:r>
          </a:p>
          <a:p>
            <a:pPr marL="342900" indent="-342900" algn="r" defTabSz="685800" rtl="1">
              <a:buFont typeface="Arial" panose="020B0604020202020204" pitchFamily="34" charset="0"/>
              <a:buChar char="•"/>
              <a:defRPr/>
            </a:pPr>
            <a:r>
              <a:rPr lang="ar-SA" dirty="0">
                <a:solidFill>
                  <a:schemeClr val="accent6">
                    <a:lumMod val="50000"/>
                  </a:schemeClr>
                </a:solidFill>
                <a:latin typeface="Calibri" panose="020F0502020204030204"/>
                <a:cs typeface="Arial" panose="020B0604020202020204" pitchFamily="34" charset="0"/>
              </a:rPr>
              <a:t> مثلا </a:t>
            </a:r>
            <a:r>
              <a:rPr lang="ar-SA" dirty="0" err="1">
                <a:solidFill>
                  <a:schemeClr val="accent6">
                    <a:lumMod val="50000"/>
                  </a:schemeClr>
                </a:solidFill>
                <a:latin typeface="Calibri" panose="020F0502020204030204"/>
                <a:cs typeface="Arial" panose="020B0604020202020204" pitchFamily="34" charset="0"/>
              </a:rPr>
              <a:t>كتربلير</a:t>
            </a:r>
            <a:r>
              <a:rPr lang="ar-SA" dirty="0">
                <a:solidFill>
                  <a:schemeClr val="accent6">
                    <a:lumMod val="50000"/>
                  </a:schemeClr>
                </a:solidFill>
                <a:latin typeface="Calibri" panose="020F0502020204030204"/>
                <a:cs typeface="Arial" panose="020B0604020202020204" pitchFamily="34" charset="0"/>
              </a:rPr>
              <a:t> تستهدف سوق معين / قطاع معين في الصناعة وهو المعدات الثقيلة</a:t>
            </a:r>
          </a:p>
        </p:txBody>
      </p:sp>
      <p:pic>
        <p:nvPicPr>
          <p:cNvPr id="35842" name="Picture 2" descr="من العيار لثقيل كاتربيلر 797 B">
            <a:extLst>
              <a:ext uri="{FF2B5EF4-FFF2-40B4-BE49-F238E27FC236}">
                <a16:creationId xmlns:a16="http://schemas.microsoft.com/office/drawing/2014/main" id="{9B9A32DB-4676-7F19-9DFD-5FACF3576C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852" y="1281363"/>
            <a:ext cx="2031273" cy="1298362"/>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كاتربيلر&quot; ترى نقص العمال يفاقم عقبات سلاسل التوريد - اقتصاد الشرق مع بلومبرغ">
            <a:extLst>
              <a:ext uri="{FF2B5EF4-FFF2-40B4-BE49-F238E27FC236}">
                <a16:creationId xmlns:a16="http://schemas.microsoft.com/office/drawing/2014/main" id="{922ECE42-CC73-0EA0-9FC4-6B110BF29C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7991" y="1281364"/>
            <a:ext cx="1950861" cy="12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09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12383-A713-3A42-8CE9-8E61C345EC50}"/>
              </a:ext>
            </a:extLst>
          </p:cNvPr>
          <p:cNvSpPr>
            <a:spLocks noGrp="1"/>
          </p:cNvSpPr>
          <p:nvPr>
            <p:ph type="title" idx="4294967295"/>
          </p:nvPr>
        </p:nvSpPr>
        <p:spPr>
          <a:xfrm>
            <a:off x="5814970" y="1178129"/>
            <a:ext cx="4406546" cy="301818"/>
          </a:xfrm>
          <a:solidFill>
            <a:schemeClr val="bg1"/>
          </a:solidFill>
        </p:spPr>
        <p:txBody>
          <a:bodyPr>
            <a:noAutofit/>
          </a:bodyPr>
          <a:lstStyle/>
          <a:p>
            <a:pPr algn="r"/>
            <a:r>
              <a:rPr lang="en-US" sz="1500" dirty="0">
                <a:solidFill>
                  <a:schemeClr val="accent6">
                    <a:lumMod val="50000"/>
                  </a:schemeClr>
                </a:solidFill>
                <a:latin typeface="Abadi" panose="020B0604020104020204" pitchFamily="34" charset="0"/>
              </a:rPr>
              <a:t> Porter's Generic Strategies:  Cost Leadership.</a:t>
            </a:r>
            <a:endParaRPr lang="en-SA" sz="1500" dirty="0">
              <a:solidFill>
                <a:schemeClr val="accent6">
                  <a:lumMod val="50000"/>
                </a:schemeClr>
              </a:solidFill>
              <a:latin typeface="Abadi" panose="020B0604020104020204" pitchFamily="34" charset="0"/>
            </a:endParaRPr>
          </a:p>
        </p:txBody>
      </p:sp>
      <p:pic>
        <p:nvPicPr>
          <p:cNvPr id="18436" name="Picture 4" descr="Porters Generic Strategies | Meaning, Types, and Example">
            <a:extLst>
              <a:ext uri="{FF2B5EF4-FFF2-40B4-BE49-F238E27FC236}">
                <a16:creationId xmlns:a16="http://schemas.microsoft.com/office/drawing/2014/main" id="{589D1199-50D4-724E-B775-FBA520B65EE0}"/>
              </a:ext>
            </a:extLst>
          </p:cNvPr>
          <p:cNvPicPr>
            <a:picLocks noGrp="1" noChangeAspect="1" noChangeArrowheads="1"/>
          </p:cNvPicPr>
          <p:nvPr>
            <p:ph idx="4294967295"/>
          </p:nvPr>
        </p:nvPicPr>
        <p:blipFill rotWithShape="1">
          <a:blip r:embed="rId2" cstate="print">
            <a:extLst>
              <a:ext uri="{28A0092B-C50C-407E-A947-70E740481C1C}">
                <a14:useLocalDpi xmlns:a14="http://schemas.microsoft.com/office/drawing/2010/main" val="0"/>
              </a:ext>
            </a:extLst>
          </a:blip>
          <a:srcRect b="24210"/>
          <a:stretch/>
        </p:blipFill>
        <p:spPr bwMode="auto">
          <a:xfrm>
            <a:off x="1524001" y="1727598"/>
            <a:ext cx="5529263" cy="3231356"/>
          </a:xfrm>
          <a:prstGeom prst="rect">
            <a:avLst/>
          </a:prstGeom>
          <a:solidFill>
            <a:schemeClr val="bg1"/>
          </a:solidFill>
        </p:spPr>
      </p:pic>
      <p:pic>
        <p:nvPicPr>
          <p:cNvPr id="34818" name="Picture 2" descr="Top 7 Brilliant Cost Leadership Examples (in 2021) - toolbox-marketing.ru">
            <a:extLst>
              <a:ext uri="{FF2B5EF4-FFF2-40B4-BE49-F238E27FC236}">
                <a16:creationId xmlns:a16="http://schemas.microsoft.com/office/drawing/2014/main" id="{70E498B9-43C9-0749-9CBC-ABE7B48098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7" t="9257" r="26338" b="-6327"/>
          <a:stretch/>
        </p:blipFill>
        <p:spPr bwMode="auto">
          <a:xfrm>
            <a:off x="7536433" y="1727031"/>
            <a:ext cx="2703032" cy="1698261"/>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Hyundai motor: Hyundai to rely on rural markets, premium products to stay  ahead, Auto News, ET Auto">
            <a:extLst>
              <a:ext uri="{FF2B5EF4-FFF2-40B4-BE49-F238E27FC236}">
                <a16:creationId xmlns:a16="http://schemas.microsoft.com/office/drawing/2014/main" id="{6046BED4-5838-F640-B7E4-456939DCA8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142" y="3343279"/>
            <a:ext cx="1623698" cy="1577327"/>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South Korea's Hyundai Motor plans to invest $16bn in EV push | Arab News">
            <a:extLst>
              <a:ext uri="{FF2B5EF4-FFF2-40B4-BE49-F238E27FC236}">
                <a16:creationId xmlns:a16="http://schemas.microsoft.com/office/drawing/2014/main" id="{6A729458-AA35-E043-9F86-D7855F54F9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964" t="-1" r="8218" b="-1148"/>
          <a:stretch/>
        </p:blipFill>
        <p:spPr bwMode="auto">
          <a:xfrm>
            <a:off x="7536433" y="3343279"/>
            <a:ext cx="1073708" cy="15773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24DC61-0A15-EC66-0765-0B779ABB9DA7}"/>
              </a:ext>
            </a:extLst>
          </p:cNvPr>
          <p:cNvSpPr txBox="1"/>
          <p:nvPr/>
        </p:nvSpPr>
        <p:spPr>
          <a:xfrm>
            <a:off x="1632472" y="1753741"/>
            <a:ext cx="640129"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766">
              <a:defRPr/>
            </a:pPr>
            <a:r>
              <a:rPr lang="en-SA" sz="2400" dirty="0">
                <a:solidFill>
                  <a:schemeClr val="accent6">
                    <a:lumMod val="50000"/>
                  </a:schemeClr>
                </a:solidFill>
                <a:latin typeface="Rockwell" panose="02060603020205020403"/>
              </a:rPr>
              <a:t>4.1</a:t>
            </a:r>
          </a:p>
        </p:txBody>
      </p:sp>
    </p:spTree>
    <p:extLst>
      <p:ext uri="{BB962C8B-B14F-4D97-AF65-F5344CB8AC3E}">
        <p14:creationId xmlns:p14="http://schemas.microsoft.com/office/powerpoint/2010/main" val="377276894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8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What is the Marketing Mix (4 P's of Marketing)?">
            <a:extLst>
              <a:ext uri="{FF2B5EF4-FFF2-40B4-BE49-F238E27FC236}">
                <a16:creationId xmlns:a16="http://schemas.microsoft.com/office/drawing/2014/main" id="{11063FE0-24AA-C3A2-28EE-9ACED74B57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40" t="19670" r="9338" b="19670"/>
          <a:stretch/>
        </p:blipFill>
        <p:spPr bwMode="auto">
          <a:xfrm>
            <a:off x="4524728" y="5011398"/>
            <a:ext cx="3426699" cy="902109"/>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7E2B5C69-6308-A7CA-17DD-D927148F9629}"/>
              </a:ext>
            </a:extLst>
          </p:cNvPr>
          <p:cNvCxnSpPr>
            <a:cxnSpLocks/>
          </p:cNvCxnSpPr>
          <p:nvPr/>
        </p:nvCxnSpPr>
        <p:spPr>
          <a:xfrm>
            <a:off x="6238077" y="4075076"/>
            <a:ext cx="0" cy="20084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24" name="Round Diagonal Corner Rectangle 23">
            <a:extLst>
              <a:ext uri="{FF2B5EF4-FFF2-40B4-BE49-F238E27FC236}">
                <a16:creationId xmlns:a16="http://schemas.microsoft.com/office/drawing/2014/main" id="{EC7A131F-1E1A-58B8-1451-2F49F20FB2BB}"/>
              </a:ext>
            </a:extLst>
          </p:cNvPr>
          <p:cNvSpPr/>
          <p:nvPr/>
        </p:nvSpPr>
        <p:spPr>
          <a:xfrm>
            <a:off x="1733451" y="2510128"/>
            <a:ext cx="1405054" cy="1400898"/>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defTabSz="685766">
              <a:defRPr/>
            </a:pPr>
            <a:r>
              <a:rPr lang="en-US" sz="1200" b="1" dirty="0">
                <a:solidFill>
                  <a:schemeClr val="accent6">
                    <a:lumMod val="50000"/>
                  </a:schemeClr>
                </a:solidFill>
                <a:latin typeface="Calibri"/>
                <a:cs typeface="Calibri"/>
              </a:rPr>
              <a:t>Ge</a:t>
            </a:r>
            <a:r>
              <a:rPr lang="en-US" sz="1200" b="1" spc="-8" dirty="0">
                <a:solidFill>
                  <a:schemeClr val="accent6">
                    <a:lumMod val="50000"/>
                  </a:schemeClr>
                </a:solidFill>
                <a:latin typeface="Calibri"/>
                <a:cs typeface="Calibri"/>
              </a:rPr>
              <a:t>ne</a:t>
            </a:r>
            <a:r>
              <a:rPr lang="en-US" sz="1200" b="1" spc="-34" dirty="0">
                <a:solidFill>
                  <a:schemeClr val="accent6">
                    <a:lumMod val="50000"/>
                  </a:schemeClr>
                </a:solidFill>
                <a:latin typeface="Calibri"/>
                <a:cs typeface="Calibri"/>
              </a:rPr>
              <a:t>r</a:t>
            </a:r>
            <a:r>
              <a:rPr lang="en-US" sz="1200" b="1" spc="-8" dirty="0">
                <a:solidFill>
                  <a:schemeClr val="accent6">
                    <a:lumMod val="50000"/>
                  </a:schemeClr>
                </a:solidFill>
                <a:latin typeface="Calibri"/>
                <a:cs typeface="Calibri"/>
              </a:rPr>
              <a:t>al </a:t>
            </a:r>
            <a:r>
              <a:rPr lang="en-US" sz="1200" b="1" dirty="0">
                <a:solidFill>
                  <a:schemeClr val="accent6">
                    <a:lumMod val="50000"/>
                  </a:schemeClr>
                </a:solidFill>
                <a:latin typeface="Calibri"/>
                <a:cs typeface="Calibri"/>
              </a:rPr>
              <a:t>Mar</a:t>
            </a:r>
            <a:r>
              <a:rPr lang="en-US" sz="1200" b="1" spc="-41" dirty="0">
                <a:solidFill>
                  <a:schemeClr val="accent6">
                    <a:lumMod val="50000"/>
                  </a:schemeClr>
                </a:solidFill>
                <a:latin typeface="Calibri"/>
                <a:cs typeface="Calibri"/>
              </a:rPr>
              <a:t>k</a:t>
            </a:r>
            <a:r>
              <a:rPr lang="en-US" sz="1200" b="1" spc="-8" dirty="0">
                <a:solidFill>
                  <a:schemeClr val="accent6">
                    <a:lumMod val="50000"/>
                  </a:schemeClr>
                </a:solidFill>
                <a:latin typeface="Calibri"/>
                <a:cs typeface="Calibri"/>
              </a:rPr>
              <a:t>et</a:t>
            </a:r>
            <a:r>
              <a:rPr lang="en-US" sz="1200" b="1" spc="-11" dirty="0">
                <a:solidFill>
                  <a:schemeClr val="accent6">
                    <a:lumMod val="50000"/>
                  </a:schemeClr>
                </a:solidFill>
                <a:latin typeface="Calibri"/>
                <a:cs typeface="Calibri"/>
              </a:rPr>
              <a:t>i</a:t>
            </a:r>
            <a:r>
              <a:rPr lang="en-US" sz="1200" b="1" spc="-8" dirty="0">
                <a:solidFill>
                  <a:schemeClr val="accent6">
                    <a:lumMod val="50000"/>
                  </a:schemeClr>
                </a:solidFill>
                <a:latin typeface="Calibri"/>
                <a:cs typeface="Calibri"/>
              </a:rPr>
              <a:t>n</a:t>
            </a:r>
            <a:r>
              <a:rPr lang="en-US" sz="1200" b="1" dirty="0">
                <a:solidFill>
                  <a:schemeClr val="accent6">
                    <a:lumMod val="50000"/>
                  </a:schemeClr>
                </a:solidFill>
                <a:latin typeface="Calibri"/>
                <a:cs typeface="Calibri"/>
              </a:rPr>
              <a:t>g</a:t>
            </a:r>
            <a:r>
              <a:rPr lang="en-US" sz="1200" b="1" spc="-11" dirty="0">
                <a:solidFill>
                  <a:schemeClr val="accent6">
                    <a:lumMod val="50000"/>
                  </a:schemeClr>
                </a:solidFill>
                <a:latin typeface="Calibri"/>
                <a:cs typeface="Calibri"/>
              </a:rPr>
              <a:t> </a:t>
            </a:r>
            <a:r>
              <a:rPr lang="en-US" sz="1200" b="1" spc="-8" dirty="0">
                <a:solidFill>
                  <a:schemeClr val="accent6">
                    <a:lumMod val="50000"/>
                  </a:schemeClr>
                </a:solidFill>
                <a:latin typeface="Calibri"/>
                <a:cs typeface="Calibri"/>
              </a:rPr>
              <a:t>St</a:t>
            </a:r>
            <a:r>
              <a:rPr lang="en-US" sz="1200" b="1" spc="-38" dirty="0">
                <a:solidFill>
                  <a:schemeClr val="accent6">
                    <a:lumMod val="50000"/>
                  </a:schemeClr>
                </a:solidFill>
                <a:latin typeface="Calibri"/>
                <a:cs typeface="Calibri"/>
              </a:rPr>
              <a:t>r</a:t>
            </a:r>
            <a:r>
              <a:rPr lang="en-US" sz="1200" b="1" spc="-19" dirty="0">
                <a:solidFill>
                  <a:schemeClr val="accent6">
                    <a:lumMod val="50000"/>
                  </a:schemeClr>
                </a:solidFill>
                <a:latin typeface="Calibri"/>
                <a:cs typeface="Calibri"/>
              </a:rPr>
              <a:t>a</a:t>
            </a:r>
            <a:r>
              <a:rPr lang="en-US" sz="1200" b="1" spc="-26" dirty="0">
                <a:solidFill>
                  <a:schemeClr val="accent6">
                    <a:lumMod val="50000"/>
                  </a:schemeClr>
                </a:solidFill>
                <a:latin typeface="Calibri"/>
                <a:cs typeface="Calibri"/>
              </a:rPr>
              <a:t>t</a:t>
            </a:r>
            <a:r>
              <a:rPr lang="en-US" sz="1200" b="1" spc="-8" dirty="0">
                <a:solidFill>
                  <a:schemeClr val="accent6">
                    <a:lumMod val="50000"/>
                  </a:schemeClr>
                </a:solidFill>
                <a:latin typeface="Calibri"/>
                <a:cs typeface="Calibri"/>
              </a:rPr>
              <a:t>e</a:t>
            </a:r>
            <a:r>
              <a:rPr lang="en-US" sz="1200" b="1" spc="-4" dirty="0">
                <a:solidFill>
                  <a:schemeClr val="accent6">
                    <a:lumMod val="50000"/>
                  </a:schemeClr>
                </a:solidFill>
                <a:latin typeface="Calibri"/>
                <a:cs typeface="Calibri"/>
              </a:rPr>
              <a:t>gi</a:t>
            </a:r>
            <a:r>
              <a:rPr lang="en-US" sz="1200" b="1" spc="-8" dirty="0">
                <a:solidFill>
                  <a:schemeClr val="accent6">
                    <a:lumMod val="50000"/>
                  </a:schemeClr>
                </a:solidFill>
                <a:latin typeface="Calibri"/>
                <a:cs typeface="Calibri"/>
              </a:rPr>
              <a:t>es, </a:t>
            </a:r>
            <a:r>
              <a:rPr lang="en-US" sz="1200" spc="-11" dirty="0">
                <a:solidFill>
                  <a:schemeClr val="accent6">
                    <a:lumMod val="50000"/>
                  </a:schemeClr>
                </a:solidFill>
                <a:latin typeface="Calibri"/>
                <a:cs typeface="Calibri"/>
              </a:rPr>
              <a:t>d</a:t>
            </a:r>
            <a:r>
              <a:rPr lang="en-US" sz="1200" spc="-4" dirty="0">
                <a:solidFill>
                  <a:schemeClr val="accent6">
                    <a:lumMod val="50000"/>
                  </a:schemeClr>
                </a:solidFill>
                <a:latin typeface="Calibri"/>
                <a:cs typeface="Calibri"/>
              </a:rPr>
              <a:t>e</a:t>
            </a:r>
            <a:r>
              <a:rPr lang="en-US" sz="1200" spc="-11" dirty="0">
                <a:solidFill>
                  <a:schemeClr val="accent6">
                    <a:lumMod val="50000"/>
                  </a:schemeClr>
                </a:solidFill>
                <a:latin typeface="Calibri"/>
                <a:cs typeface="Calibri"/>
              </a:rPr>
              <a:t>scr</a:t>
            </a:r>
            <a:r>
              <a:rPr lang="en-US" sz="1200" spc="-4" dirty="0">
                <a:solidFill>
                  <a:schemeClr val="accent6">
                    <a:lumMod val="50000"/>
                  </a:schemeClr>
                </a:solidFill>
                <a:latin typeface="Calibri"/>
                <a:cs typeface="Calibri"/>
              </a:rPr>
              <a:t>i</a:t>
            </a:r>
            <a:r>
              <a:rPr lang="en-US" sz="1200" spc="-11" dirty="0">
                <a:solidFill>
                  <a:schemeClr val="accent6">
                    <a:lumMod val="50000"/>
                  </a:schemeClr>
                </a:solidFill>
                <a:latin typeface="Calibri"/>
                <a:cs typeface="Calibri"/>
              </a:rPr>
              <a:t>b</a:t>
            </a:r>
            <a:r>
              <a:rPr lang="en-US" sz="1200" spc="-4" dirty="0">
                <a:solidFill>
                  <a:schemeClr val="accent6">
                    <a:lumMod val="50000"/>
                  </a:schemeClr>
                </a:solidFill>
                <a:latin typeface="Calibri"/>
                <a:cs typeface="Calibri"/>
              </a:rPr>
              <a:t>e</a:t>
            </a:r>
            <a:r>
              <a:rPr lang="en-US" sz="1200" dirty="0">
                <a:solidFill>
                  <a:schemeClr val="accent6">
                    <a:lumMod val="50000"/>
                  </a:schemeClr>
                </a:solidFill>
                <a:latin typeface="Calibri"/>
                <a:cs typeface="Calibri"/>
              </a:rPr>
              <a:t>s </a:t>
            </a:r>
            <a:r>
              <a:rPr lang="en-US" sz="1200" spc="-4" dirty="0">
                <a:solidFill>
                  <a:schemeClr val="accent6">
                    <a:lumMod val="50000"/>
                  </a:schemeClr>
                </a:solidFill>
                <a:latin typeface="Calibri"/>
                <a:cs typeface="Calibri"/>
              </a:rPr>
              <a:t>h</a:t>
            </a:r>
            <a:r>
              <a:rPr lang="en-US" sz="1200" spc="-8" dirty="0">
                <a:solidFill>
                  <a:schemeClr val="accent6">
                    <a:lumMod val="50000"/>
                  </a:schemeClr>
                </a:solidFill>
                <a:latin typeface="Calibri"/>
                <a:cs typeface="Calibri"/>
              </a:rPr>
              <a:t>o</a:t>
            </a:r>
            <a:r>
              <a:rPr lang="en-US" sz="1200" spc="-11" dirty="0">
                <a:solidFill>
                  <a:schemeClr val="accent6">
                    <a:lumMod val="50000"/>
                  </a:schemeClr>
                </a:solidFill>
                <a:latin typeface="Calibri"/>
                <a:cs typeface="Calibri"/>
              </a:rPr>
              <a:t>w</a:t>
            </a:r>
            <a:r>
              <a:rPr lang="en-US" sz="1200" dirty="0">
                <a:solidFill>
                  <a:schemeClr val="accent6">
                    <a:lumMod val="50000"/>
                  </a:schemeClr>
                </a:solidFill>
                <a:latin typeface="Calibri"/>
                <a:cs typeface="Calibri"/>
              </a:rPr>
              <a:t> </a:t>
            </a:r>
            <a:r>
              <a:rPr lang="en-US" sz="1200" spc="-8" dirty="0">
                <a:solidFill>
                  <a:schemeClr val="accent6">
                    <a:lumMod val="50000"/>
                  </a:schemeClr>
                </a:solidFill>
                <a:latin typeface="Calibri"/>
                <a:cs typeface="Calibri"/>
              </a:rPr>
              <a:t>mar</a:t>
            </a:r>
            <a:r>
              <a:rPr lang="en-US" sz="1200" spc="-56" dirty="0">
                <a:solidFill>
                  <a:schemeClr val="accent6">
                    <a:lumMod val="50000"/>
                  </a:schemeClr>
                </a:solidFill>
                <a:latin typeface="Calibri"/>
                <a:cs typeface="Calibri"/>
              </a:rPr>
              <a:t>k</a:t>
            </a:r>
            <a:r>
              <a:rPr lang="en-US" sz="1200" spc="-15" dirty="0">
                <a:solidFill>
                  <a:schemeClr val="accent6">
                    <a:lumMod val="50000"/>
                  </a:schemeClr>
                </a:solidFill>
                <a:latin typeface="Calibri"/>
                <a:cs typeface="Calibri"/>
              </a:rPr>
              <a:t>e</a:t>
            </a:r>
            <a:r>
              <a:rPr lang="en-US" sz="1200" dirty="0">
                <a:solidFill>
                  <a:schemeClr val="accent6">
                    <a:lumMod val="50000"/>
                  </a:schemeClr>
                </a:solidFill>
                <a:latin typeface="Calibri"/>
                <a:cs typeface="Calibri"/>
              </a:rPr>
              <a:t>t</a:t>
            </a:r>
            <a:r>
              <a:rPr lang="en-US" sz="1200" spc="-8" dirty="0">
                <a:solidFill>
                  <a:schemeClr val="accent6">
                    <a:lumMod val="50000"/>
                  </a:schemeClr>
                </a:solidFill>
                <a:latin typeface="Calibri"/>
                <a:cs typeface="Calibri"/>
              </a:rPr>
              <a:t>i</a:t>
            </a:r>
            <a:r>
              <a:rPr lang="en-US" sz="1200" spc="-4" dirty="0">
                <a:solidFill>
                  <a:schemeClr val="accent6">
                    <a:lumMod val="50000"/>
                  </a:schemeClr>
                </a:solidFill>
                <a:latin typeface="Calibri"/>
                <a:cs typeface="Calibri"/>
              </a:rPr>
              <a:t>n</a:t>
            </a:r>
            <a:r>
              <a:rPr lang="en-US" sz="1200" dirty="0">
                <a:solidFill>
                  <a:schemeClr val="accent6">
                    <a:lumMod val="50000"/>
                  </a:schemeClr>
                </a:solidFill>
                <a:latin typeface="Calibri"/>
                <a:cs typeface="Calibri"/>
              </a:rPr>
              <a:t>g</a:t>
            </a:r>
            <a:r>
              <a:rPr lang="en-US" sz="1200" spc="11" dirty="0">
                <a:solidFill>
                  <a:schemeClr val="accent6">
                    <a:lumMod val="50000"/>
                  </a:schemeClr>
                </a:solidFill>
                <a:latin typeface="Calibri"/>
                <a:cs typeface="Calibri"/>
              </a:rPr>
              <a:t> </a:t>
            </a:r>
            <a:r>
              <a:rPr lang="en-US" sz="1200" dirty="0">
                <a:solidFill>
                  <a:schemeClr val="accent6">
                    <a:lumMod val="50000"/>
                  </a:schemeClr>
                </a:solidFill>
                <a:latin typeface="Calibri"/>
                <a:cs typeface="Calibri"/>
              </a:rPr>
              <a:t>w</a:t>
            </a:r>
            <a:r>
              <a:rPr lang="en-US" sz="1200" spc="-8" dirty="0">
                <a:solidFill>
                  <a:schemeClr val="accent6">
                    <a:lumMod val="50000"/>
                  </a:schemeClr>
                </a:solidFill>
                <a:latin typeface="Calibri"/>
                <a:cs typeface="Calibri"/>
              </a:rPr>
              <a:t>i</a:t>
            </a:r>
            <a:r>
              <a:rPr lang="en-US" sz="1200" spc="-4" dirty="0">
                <a:solidFill>
                  <a:schemeClr val="accent6">
                    <a:lumMod val="50000"/>
                  </a:schemeClr>
                </a:solidFill>
                <a:latin typeface="Calibri"/>
                <a:cs typeface="Calibri"/>
              </a:rPr>
              <a:t>l</a:t>
            </a:r>
            <a:r>
              <a:rPr lang="en-US" sz="1200" dirty="0">
                <a:solidFill>
                  <a:schemeClr val="accent6">
                    <a:lumMod val="50000"/>
                  </a:schemeClr>
                </a:solidFill>
                <a:latin typeface="Calibri"/>
                <a:cs typeface="Calibri"/>
              </a:rPr>
              <a:t>l ach</a:t>
            </a:r>
            <a:r>
              <a:rPr lang="en-US" sz="1200" spc="-8" dirty="0">
                <a:solidFill>
                  <a:schemeClr val="accent6">
                    <a:lumMod val="50000"/>
                  </a:schemeClr>
                </a:solidFill>
                <a:latin typeface="Calibri"/>
                <a:cs typeface="Calibri"/>
              </a:rPr>
              <a:t>i</a:t>
            </a:r>
            <a:r>
              <a:rPr lang="en-US" sz="1200" spc="-15" dirty="0">
                <a:solidFill>
                  <a:schemeClr val="accent6">
                    <a:lumMod val="50000"/>
                  </a:schemeClr>
                </a:solidFill>
                <a:latin typeface="Calibri"/>
                <a:cs typeface="Calibri"/>
              </a:rPr>
              <a:t>ev</a:t>
            </a:r>
            <a:r>
              <a:rPr lang="en-US" sz="1200" spc="-8" dirty="0">
                <a:solidFill>
                  <a:schemeClr val="accent6">
                    <a:lumMod val="50000"/>
                  </a:schemeClr>
                </a:solidFill>
                <a:latin typeface="Calibri"/>
                <a:cs typeface="Calibri"/>
              </a:rPr>
              <a:t>e general</a:t>
            </a:r>
            <a:r>
              <a:rPr lang="en-US" sz="1200" spc="-4" dirty="0">
                <a:solidFill>
                  <a:schemeClr val="accent6">
                    <a:lumMod val="50000"/>
                  </a:schemeClr>
                </a:solidFill>
                <a:latin typeface="Calibri"/>
                <a:cs typeface="Calibri"/>
              </a:rPr>
              <a:t> o</a:t>
            </a:r>
            <a:r>
              <a:rPr lang="en-US" sz="1200" dirty="0">
                <a:solidFill>
                  <a:schemeClr val="accent6">
                    <a:lumMod val="50000"/>
                  </a:schemeClr>
                </a:solidFill>
                <a:latin typeface="Calibri"/>
                <a:cs typeface="Calibri"/>
              </a:rPr>
              <a:t>b</a:t>
            </a:r>
            <a:r>
              <a:rPr lang="en-US" sz="1200" spc="-8" dirty="0">
                <a:solidFill>
                  <a:schemeClr val="accent6">
                    <a:lumMod val="50000"/>
                  </a:schemeClr>
                </a:solidFill>
                <a:latin typeface="Calibri"/>
                <a:cs typeface="Calibri"/>
              </a:rPr>
              <a:t>je</a:t>
            </a:r>
            <a:r>
              <a:rPr lang="en-US" sz="1200" spc="-15" dirty="0">
                <a:solidFill>
                  <a:schemeClr val="accent6">
                    <a:lumMod val="50000"/>
                  </a:schemeClr>
                </a:solidFill>
                <a:latin typeface="Calibri"/>
                <a:cs typeface="Calibri"/>
              </a:rPr>
              <a:t>c</a:t>
            </a:r>
            <a:r>
              <a:rPr lang="en-US" sz="1200" dirty="0">
                <a:solidFill>
                  <a:schemeClr val="accent6">
                    <a:lumMod val="50000"/>
                  </a:schemeClr>
                </a:solidFill>
                <a:latin typeface="Calibri"/>
                <a:cs typeface="Calibri"/>
              </a:rPr>
              <a:t>t</a:t>
            </a:r>
            <a:r>
              <a:rPr lang="en-US" sz="1200" spc="-8" dirty="0">
                <a:solidFill>
                  <a:schemeClr val="accent6">
                    <a:lumMod val="50000"/>
                  </a:schemeClr>
                </a:solidFill>
                <a:latin typeface="Calibri"/>
                <a:cs typeface="Calibri"/>
              </a:rPr>
              <a:t>i</a:t>
            </a:r>
            <a:r>
              <a:rPr lang="en-US" sz="1200" spc="-15" dirty="0">
                <a:solidFill>
                  <a:schemeClr val="accent6">
                    <a:lumMod val="50000"/>
                  </a:schemeClr>
                </a:solidFill>
                <a:latin typeface="Calibri"/>
                <a:cs typeface="Calibri"/>
              </a:rPr>
              <a:t>v</a:t>
            </a:r>
            <a:r>
              <a:rPr lang="en-US" sz="1200" spc="-8" dirty="0">
                <a:solidFill>
                  <a:schemeClr val="accent6">
                    <a:lumMod val="50000"/>
                  </a:schemeClr>
                </a:solidFill>
                <a:latin typeface="Calibri"/>
                <a:cs typeface="Calibri"/>
              </a:rPr>
              <a:t>e</a:t>
            </a:r>
            <a:r>
              <a:rPr lang="en-US" sz="1200" dirty="0">
                <a:solidFill>
                  <a:schemeClr val="accent6">
                    <a:lumMod val="50000"/>
                  </a:schemeClr>
                </a:solidFill>
                <a:latin typeface="Gill Sans MT" panose="020B0502020104020203"/>
              </a:rPr>
              <a:t> </a:t>
            </a:r>
          </a:p>
        </p:txBody>
      </p:sp>
      <p:sp>
        <p:nvSpPr>
          <p:cNvPr id="25" name="Round Diagonal Corner Rectangle 24">
            <a:extLst>
              <a:ext uri="{FF2B5EF4-FFF2-40B4-BE49-F238E27FC236}">
                <a16:creationId xmlns:a16="http://schemas.microsoft.com/office/drawing/2014/main" id="{C7C9B779-DAF9-F05D-FD93-CFF28119467B}"/>
              </a:ext>
            </a:extLst>
          </p:cNvPr>
          <p:cNvSpPr/>
          <p:nvPr/>
        </p:nvSpPr>
        <p:spPr>
          <a:xfrm>
            <a:off x="1680543" y="4346123"/>
            <a:ext cx="1405054" cy="1400898"/>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defTabSz="685766">
              <a:defRPr/>
            </a:pPr>
            <a:r>
              <a:rPr lang="en-US" sz="1350" b="1" dirty="0">
                <a:solidFill>
                  <a:schemeClr val="accent6">
                    <a:lumMod val="50000"/>
                  </a:schemeClr>
                </a:solidFill>
                <a:latin typeface="Calibri"/>
                <a:cs typeface="Calibri"/>
              </a:rPr>
              <a:t>Specific marketing strategies  “brand level strategies” </a:t>
            </a:r>
          </a:p>
        </p:txBody>
      </p:sp>
      <p:sp>
        <p:nvSpPr>
          <p:cNvPr id="12" name="TextBox 11">
            <a:extLst>
              <a:ext uri="{FF2B5EF4-FFF2-40B4-BE49-F238E27FC236}">
                <a16:creationId xmlns:a16="http://schemas.microsoft.com/office/drawing/2014/main" id="{5439713A-D4A9-E7E9-0160-6AB8CF149259}"/>
              </a:ext>
            </a:extLst>
          </p:cNvPr>
          <p:cNvSpPr txBox="1"/>
          <p:nvPr/>
        </p:nvSpPr>
        <p:spPr>
          <a:xfrm>
            <a:off x="3194418" y="2494118"/>
            <a:ext cx="1165294"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b="1">
                <a:solidFill>
                  <a:schemeClr val="tx1"/>
                </a:solidFill>
                <a:latin typeface="Abadi" panose="020B0604020104020204" pitchFamily="34" charset="0"/>
              </a:defRPr>
            </a:lvl1pPr>
          </a:lstStyle>
          <a:p>
            <a:pPr algn="ctr" defTabSz="685766">
              <a:defRPr/>
            </a:pPr>
            <a:r>
              <a:rPr lang="en-US" sz="1350" dirty="0">
                <a:solidFill>
                  <a:schemeClr val="accent6">
                    <a:lumMod val="50000"/>
                  </a:schemeClr>
                </a:solidFill>
                <a:sym typeface="Arial"/>
              </a:rPr>
              <a:t>Grand strategy </a:t>
            </a:r>
            <a:endParaRPr lang="en-SA" sz="1350" dirty="0">
              <a:solidFill>
                <a:schemeClr val="accent6">
                  <a:lumMod val="50000"/>
                </a:schemeClr>
              </a:solidFill>
            </a:endParaRPr>
          </a:p>
        </p:txBody>
      </p:sp>
      <p:cxnSp>
        <p:nvCxnSpPr>
          <p:cNvPr id="13" name="Straight Arrow Connector 12">
            <a:extLst>
              <a:ext uri="{FF2B5EF4-FFF2-40B4-BE49-F238E27FC236}">
                <a16:creationId xmlns:a16="http://schemas.microsoft.com/office/drawing/2014/main" id="{AB8F6D1A-D84C-1D16-D617-297540AC8937}"/>
              </a:ext>
            </a:extLst>
          </p:cNvPr>
          <p:cNvCxnSpPr>
            <a:cxnSpLocks/>
          </p:cNvCxnSpPr>
          <p:nvPr/>
        </p:nvCxnSpPr>
        <p:spPr>
          <a:xfrm flipH="1">
            <a:off x="3763210" y="3005998"/>
            <a:ext cx="14287" cy="1003533"/>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81169E17-A99A-6232-7700-C3D1CDA39A72}"/>
              </a:ext>
            </a:extLst>
          </p:cNvPr>
          <p:cNvCxnSpPr>
            <a:cxnSpLocks/>
          </p:cNvCxnSpPr>
          <p:nvPr/>
        </p:nvCxnSpPr>
        <p:spPr>
          <a:xfrm>
            <a:off x="3807018" y="4760173"/>
            <a:ext cx="0" cy="612289"/>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BB92BF9C-A3EB-ADE1-AA4D-F982AC9B6209}"/>
              </a:ext>
            </a:extLst>
          </p:cNvPr>
          <p:cNvSpPr txBox="1"/>
          <p:nvPr/>
        </p:nvSpPr>
        <p:spPr>
          <a:xfrm>
            <a:off x="3506299" y="4413974"/>
            <a:ext cx="541532"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766">
              <a:defRPr/>
            </a:pPr>
            <a:r>
              <a:rPr lang="en-US" sz="1350" b="1" dirty="0">
                <a:solidFill>
                  <a:schemeClr val="accent6">
                    <a:lumMod val="50000"/>
                  </a:schemeClr>
                </a:solidFill>
                <a:latin typeface="Abadi" panose="020B0604020104020204" pitchFamily="34" charset="0"/>
              </a:rPr>
              <a:t>S.T.P. </a:t>
            </a:r>
            <a:endParaRPr lang="en-SA" sz="1350" b="1" dirty="0">
              <a:solidFill>
                <a:schemeClr val="accent6">
                  <a:lumMod val="50000"/>
                </a:schemeClr>
              </a:solidFill>
              <a:latin typeface="Gill Sans MT" panose="020B0502020104020203"/>
            </a:endParaRPr>
          </a:p>
        </p:txBody>
      </p:sp>
      <p:cxnSp>
        <p:nvCxnSpPr>
          <p:cNvPr id="10" name="Straight Arrow Connector 9">
            <a:extLst>
              <a:ext uri="{FF2B5EF4-FFF2-40B4-BE49-F238E27FC236}">
                <a16:creationId xmlns:a16="http://schemas.microsoft.com/office/drawing/2014/main" id="{93355D9F-A65C-1455-2E8C-D9262CFDFC25}"/>
              </a:ext>
            </a:extLst>
          </p:cNvPr>
          <p:cNvCxnSpPr>
            <a:cxnSpLocks/>
          </p:cNvCxnSpPr>
          <p:nvPr/>
        </p:nvCxnSpPr>
        <p:spPr>
          <a:xfrm>
            <a:off x="6238076" y="3645703"/>
            <a:ext cx="0" cy="20084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15" name="Right Bracket 14">
            <a:extLst>
              <a:ext uri="{FF2B5EF4-FFF2-40B4-BE49-F238E27FC236}">
                <a16:creationId xmlns:a16="http://schemas.microsoft.com/office/drawing/2014/main" id="{8245DA60-23EE-7B5E-E3DA-E4FE214A617F}"/>
              </a:ext>
            </a:extLst>
          </p:cNvPr>
          <p:cNvSpPr/>
          <p:nvPr/>
        </p:nvSpPr>
        <p:spPr>
          <a:xfrm rot="5400000">
            <a:off x="6196320" y="3397006"/>
            <a:ext cx="83517" cy="1272626"/>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66">
              <a:defRPr/>
            </a:pPr>
            <a:endParaRPr lang="en-SA" sz="1350">
              <a:solidFill>
                <a:schemeClr val="accent6">
                  <a:lumMod val="50000"/>
                </a:schemeClr>
              </a:solidFill>
              <a:latin typeface="Gill Sans MT" panose="020B0502020104020203"/>
            </a:endParaRPr>
          </a:p>
        </p:txBody>
      </p:sp>
      <p:sp>
        <p:nvSpPr>
          <p:cNvPr id="6" name="TextBox 5">
            <a:extLst>
              <a:ext uri="{FF2B5EF4-FFF2-40B4-BE49-F238E27FC236}">
                <a16:creationId xmlns:a16="http://schemas.microsoft.com/office/drawing/2014/main" id="{3A5B02B0-A5E6-9F1C-D566-FCBAB4CD45ED}"/>
              </a:ext>
            </a:extLst>
          </p:cNvPr>
          <p:cNvSpPr txBox="1"/>
          <p:nvPr/>
        </p:nvSpPr>
        <p:spPr>
          <a:xfrm>
            <a:off x="3218000" y="5510862"/>
            <a:ext cx="1165294" cy="2308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b="1">
                <a:solidFill>
                  <a:schemeClr val="tx1"/>
                </a:solidFill>
                <a:latin typeface="Abadi" panose="020B0604020104020204" pitchFamily="34" charset="0"/>
              </a:defRPr>
            </a:lvl1pPr>
          </a:lstStyle>
          <a:p>
            <a:pPr algn="ctr" defTabSz="685766">
              <a:defRPr/>
            </a:pPr>
            <a:r>
              <a:rPr lang="en-US" sz="900" dirty="0">
                <a:solidFill>
                  <a:schemeClr val="accent6">
                    <a:lumMod val="50000"/>
                  </a:schemeClr>
                </a:solidFill>
                <a:sym typeface="Arial"/>
              </a:rPr>
              <a:t>Marketing Mix 4Ps</a:t>
            </a:r>
            <a:endParaRPr lang="en-SA" sz="900" dirty="0">
              <a:solidFill>
                <a:schemeClr val="accent6">
                  <a:lumMod val="50000"/>
                </a:schemeClr>
              </a:solidFill>
            </a:endParaRPr>
          </a:p>
        </p:txBody>
      </p:sp>
      <p:sp>
        <p:nvSpPr>
          <p:cNvPr id="3" name="TextBox 2">
            <a:extLst>
              <a:ext uri="{FF2B5EF4-FFF2-40B4-BE49-F238E27FC236}">
                <a16:creationId xmlns:a16="http://schemas.microsoft.com/office/drawing/2014/main" id="{4DEC1596-785B-2532-728E-FF41F668EC4B}"/>
              </a:ext>
            </a:extLst>
          </p:cNvPr>
          <p:cNvSpPr txBox="1"/>
          <p:nvPr/>
        </p:nvSpPr>
        <p:spPr>
          <a:xfrm>
            <a:off x="8168938" y="3417098"/>
            <a:ext cx="2342520" cy="929027"/>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fontScale="85000" lnSpcReduction="20000"/>
          </a:bodyPr>
          <a:lstStyle/>
          <a:p>
            <a:pPr marL="42861" defTabSz="685766">
              <a:lnSpc>
                <a:spcPct val="110000"/>
              </a:lnSpc>
              <a:spcBef>
                <a:spcPts val="525"/>
              </a:spcBef>
              <a:buClr>
                <a:srgbClr val="2A1A00"/>
              </a:buClr>
              <a:defRPr/>
            </a:pPr>
            <a:r>
              <a:rPr lang="en-US" sz="1200" dirty="0">
                <a:solidFill>
                  <a:schemeClr val="accent6">
                    <a:lumMod val="50000"/>
                  </a:schemeClr>
                </a:solidFill>
                <a:latin typeface="Gill Sans MT" panose="020B0502020104020203"/>
                <a:sym typeface="Arial"/>
              </a:rPr>
              <a:t>(Where to play ) Which customers will we serve ? (segmentation and targeting) </a:t>
            </a:r>
          </a:p>
          <a:p>
            <a:pPr marL="42861" defTabSz="685766">
              <a:lnSpc>
                <a:spcPct val="110000"/>
              </a:lnSpc>
              <a:spcBef>
                <a:spcPts val="525"/>
              </a:spcBef>
              <a:buClr>
                <a:srgbClr val="2A1A00"/>
              </a:buClr>
              <a:defRPr/>
            </a:pPr>
            <a:r>
              <a:rPr lang="en-US" sz="1200" dirty="0">
                <a:solidFill>
                  <a:schemeClr val="accent6">
                    <a:lumMod val="50000"/>
                  </a:schemeClr>
                </a:solidFill>
                <a:latin typeface="Gill Sans MT" panose="020B0502020104020203"/>
                <a:sym typeface="Arial"/>
              </a:rPr>
              <a:t>(How to win ) how will we create value for them?</a:t>
            </a:r>
          </a:p>
          <a:p>
            <a:pPr marL="42861" defTabSz="685766">
              <a:lnSpc>
                <a:spcPct val="110000"/>
              </a:lnSpc>
              <a:spcBef>
                <a:spcPts val="525"/>
              </a:spcBef>
              <a:buClr>
                <a:srgbClr val="2A1A00"/>
              </a:buClr>
              <a:defRPr/>
            </a:pPr>
            <a:r>
              <a:rPr lang="en-US" sz="1200" dirty="0">
                <a:solidFill>
                  <a:schemeClr val="accent6">
                    <a:lumMod val="50000"/>
                  </a:schemeClr>
                </a:solidFill>
                <a:latin typeface="Gill Sans MT" panose="020B0502020104020203"/>
                <a:sym typeface="Arial"/>
              </a:rPr>
              <a:t>(differentiation and positioning)</a:t>
            </a:r>
          </a:p>
        </p:txBody>
      </p:sp>
      <p:sp>
        <p:nvSpPr>
          <p:cNvPr id="9" name="TextBox 8">
            <a:extLst>
              <a:ext uri="{FF2B5EF4-FFF2-40B4-BE49-F238E27FC236}">
                <a16:creationId xmlns:a16="http://schemas.microsoft.com/office/drawing/2014/main" id="{7C386BCD-D0F0-ABDA-011A-B183476FABF1}"/>
              </a:ext>
            </a:extLst>
          </p:cNvPr>
          <p:cNvSpPr txBox="1"/>
          <p:nvPr/>
        </p:nvSpPr>
        <p:spPr>
          <a:xfrm>
            <a:off x="8208023" y="2310935"/>
            <a:ext cx="2250527" cy="929027"/>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a:bodyPr>
          <a:lstStyle/>
          <a:p>
            <a:pPr marL="42861" defTabSz="685766">
              <a:lnSpc>
                <a:spcPct val="110000"/>
              </a:lnSpc>
              <a:spcBef>
                <a:spcPts val="525"/>
              </a:spcBef>
              <a:buClr>
                <a:srgbClr val="2A1A00"/>
              </a:buClr>
              <a:defRPr/>
            </a:pPr>
            <a:r>
              <a:rPr lang="en-US" sz="1200" dirty="0">
                <a:solidFill>
                  <a:schemeClr val="accent6">
                    <a:lumMod val="50000"/>
                  </a:schemeClr>
                </a:solidFill>
                <a:latin typeface="Gill Sans MT" panose="020B0502020104020203"/>
                <a:sym typeface="Arial"/>
              </a:rPr>
              <a:t>How to grow ?</a:t>
            </a:r>
          </a:p>
          <a:p>
            <a:pPr marL="42861" defTabSz="685766">
              <a:lnSpc>
                <a:spcPct val="110000"/>
              </a:lnSpc>
              <a:spcBef>
                <a:spcPts val="525"/>
              </a:spcBef>
              <a:buClr>
                <a:srgbClr val="2A1A00"/>
              </a:buClr>
              <a:defRPr/>
            </a:pPr>
            <a:r>
              <a:rPr lang="en-US" sz="1200" dirty="0">
                <a:solidFill>
                  <a:schemeClr val="accent6">
                    <a:lumMod val="50000"/>
                  </a:schemeClr>
                </a:solidFill>
                <a:latin typeface="Gill Sans MT" panose="020B0502020104020203"/>
                <a:sym typeface="Arial"/>
              </a:rPr>
              <a:t>How to differentiate your self from other  ?</a:t>
            </a:r>
          </a:p>
        </p:txBody>
      </p:sp>
      <p:sp>
        <p:nvSpPr>
          <p:cNvPr id="11" name="TextBox 10">
            <a:extLst>
              <a:ext uri="{FF2B5EF4-FFF2-40B4-BE49-F238E27FC236}">
                <a16:creationId xmlns:a16="http://schemas.microsoft.com/office/drawing/2014/main" id="{C37C4BCD-702E-5C62-20F5-40780BB03C19}"/>
              </a:ext>
            </a:extLst>
          </p:cNvPr>
          <p:cNvSpPr txBox="1"/>
          <p:nvPr/>
        </p:nvSpPr>
        <p:spPr>
          <a:xfrm>
            <a:off x="8168939" y="4556794"/>
            <a:ext cx="2432825" cy="758156"/>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fontScale="77500" lnSpcReduction="20000"/>
          </a:bodyPr>
          <a:lstStyle/>
          <a:p>
            <a:pPr marL="42861" defTabSz="685766">
              <a:lnSpc>
                <a:spcPct val="110000"/>
              </a:lnSpc>
              <a:spcBef>
                <a:spcPts val="525"/>
              </a:spcBef>
              <a:buClr>
                <a:srgbClr val="2A1A00"/>
              </a:buClr>
              <a:defRPr/>
            </a:pPr>
            <a:r>
              <a:rPr lang="en-US" sz="1200" dirty="0">
                <a:solidFill>
                  <a:schemeClr val="accent6">
                    <a:lumMod val="50000"/>
                  </a:schemeClr>
                </a:solidFill>
                <a:latin typeface="Gill Sans MT" panose="020B0502020104020203"/>
                <a:sym typeface="Arial"/>
              </a:rPr>
              <a:t>Which products and services levels ?</a:t>
            </a:r>
          </a:p>
          <a:p>
            <a:pPr marL="42861" defTabSz="685766">
              <a:lnSpc>
                <a:spcPct val="110000"/>
              </a:lnSpc>
              <a:spcBef>
                <a:spcPts val="525"/>
              </a:spcBef>
              <a:buClr>
                <a:srgbClr val="2A1A00"/>
              </a:buClr>
              <a:defRPr/>
            </a:pPr>
            <a:r>
              <a:rPr lang="en-US" sz="1200" dirty="0">
                <a:solidFill>
                  <a:schemeClr val="accent6">
                    <a:lumMod val="50000"/>
                  </a:schemeClr>
                </a:solidFill>
                <a:latin typeface="Gill Sans MT" panose="020B0502020104020203"/>
                <a:sym typeface="Arial"/>
              </a:rPr>
              <a:t>Where &amp; how customer will find them?</a:t>
            </a:r>
          </a:p>
          <a:p>
            <a:pPr marL="42861" defTabSz="685766">
              <a:lnSpc>
                <a:spcPct val="110000"/>
              </a:lnSpc>
              <a:spcBef>
                <a:spcPts val="525"/>
              </a:spcBef>
              <a:buClr>
                <a:srgbClr val="2A1A00"/>
              </a:buClr>
              <a:defRPr/>
            </a:pPr>
            <a:r>
              <a:rPr lang="en-US" sz="1200" dirty="0">
                <a:solidFill>
                  <a:schemeClr val="accent6">
                    <a:lumMod val="50000"/>
                  </a:schemeClr>
                </a:solidFill>
                <a:latin typeface="Gill Sans MT" panose="020B0502020104020203"/>
                <a:sym typeface="Arial"/>
              </a:rPr>
              <a:t>At which price customer will get them</a:t>
            </a:r>
          </a:p>
          <a:p>
            <a:pPr marL="42861" defTabSz="685766">
              <a:lnSpc>
                <a:spcPct val="110000"/>
              </a:lnSpc>
              <a:spcBef>
                <a:spcPts val="525"/>
              </a:spcBef>
              <a:buClr>
                <a:srgbClr val="2A1A00"/>
              </a:buClr>
              <a:defRPr/>
            </a:pPr>
            <a:r>
              <a:rPr lang="en-US" sz="1200" dirty="0">
                <a:solidFill>
                  <a:schemeClr val="accent6">
                    <a:lumMod val="50000"/>
                  </a:schemeClr>
                </a:solidFill>
                <a:latin typeface="Gill Sans MT" panose="020B0502020104020203"/>
                <a:sym typeface="Arial"/>
              </a:rPr>
              <a:t>Communication and exchange ?</a:t>
            </a:r>
          </a:p>
        </p:txBody>
      </p:sp>
      <p:pic>
        <p:nvPicPr>
          <p:cNvPr id="2" name="Content Placeholder 1" descr="The details are as follows:&#10;Create value for targeted customers:&#10;• Select customers to serve&#10;o Segmentation: Divide the total market into smaller segments&#10;o Targeting: Select the segment or segments to enter&#10;• Decide on a value proposition&#10;o Differentiation: Differentiate the market offering to create superior customer value&#10;o Positioning: Position the market offering in the minds of target customers&#10;Note: In concept, marketing boils down to two questions:&#10;1. Which customers will we serve? And&#10;2. How will we serve them?&#10;Of course, the tough part is coming up with good answers to these simple-sounding yet difficult questions. The goal is to create more value for the customers we serve than competitors do.&#10;">
            <a:extLst>
              <a:ext uri="{FF2B5EF4-FFF2-40B4-BE49-F238E27FC236}">
                <a16:creationId xmlns:a16="http://schemas.microsoft.com/office/drawing/2014/main" id="{08C1ACD2-BADE-9E1C-D562-7317D54D7AA6}"/>
              </a:ext>
            </a:extLst>
          </p:cNvPr>
          <p:cNvPicPr>
            <a:picLocks noGrp="1" noChangeAspect="1"/>
          </p:cNvPicPr>
          <p:nvPr>
            <p:ph idx="4294967295"/>
          </p:nvPr>
        </p:nvPicPr>
        <p:blipFill rotWithShape="1">
          <a:blip r:embed="rId4" cstate="print">
            <a:extLst>
              <a:ext uri="{28A0092B-C50C-407E-A947-70E740481C1C}">
                <a14:useLocalDpi xmlns:a14="http://schemas.microsoft.com/office/drawing/2010/main" val="0"/>
              </a:ext>
            </a:extLst>
          </a:blip>
          <a:srcRect l="23189" r="1198" b="5823"/>
          <a:stretch/>
        </p:blipFill>
        <p:spPr bwMode="auto">
          <a:xfrm>
            <a:off x="4640248" y="4319011"/>
            <a:ext cx="3046365" cy="448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09A42145-C1BD-D3D9-DB5F-304B236EE1BB}"/>
              </a:ext>
            </a:extLst>
          </p:cNvPr>
          <p:cNvSpPr txBox="1">
            <a:spLocks/>
          </p:cNvSpPr>
          <p:nvPr/>
        </p:nvSpPr>
        <p:spPr>
          <a:xfrm>
            <a:off x="8462211" y="985839"/>
            <a:ext cx="2139553" cy="111442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sz="2700" b="1" dirty="0">
                <a:solidFill>
                  <a:schemeClr val="accent6">
                    <a:lumMod val="50000"/>
                  </a:schemeClr>
                </a:solidFill>
                <a:latin typeface="Calibri Light" panose="020F0302020204030204"/>
              </a:rPr>
              <a:t>S</a:t>
            </a:r>
            <a:r>
              <a:rPr lang="en-SA" sz="2700" b="1" dirty="0">
                <a:solidFill>
                  <a:schemeClr val="accent6">
                    <a:lumMod val="50000"/>
                  </a:schemeClr>
                </a:solidFill>
                <a:latin typeface="Calibri Light" panose="020F0302020204030204"/>
              </a:rPr>
              <a:t>TARTEGIES</a:t>
            </a:r>
          </a:p>
          <a:p>
            <a:pPr algn="ctr" defTabSz="685800">
              <a:defRPr/>
            </a:pPr>
            <a:r>
              <a:rPr lang="en-SA" sz="2700" b="1" dirty="0">
                <a:solidFill>
                  <a:schemeClr val="accent6">
                    <a:lumMod val="50000"/>
                  </a:schemeClr>
                </a:solidFill>
                <a:latin typeface="Calibri Light" panose="020F0302020204030204"/>
              </a:rPr>
              <a:t>map </a:t>
            </a:r>
          </a:p>
        </p:txBody>
      </p:sp>
      <p:sp>
        <p:nvSpPr>
          <p:cNvPr id="18" name="Google Shape;310;p13">
            <a:extLst>
              <a:ext uri="{FF2B5EF4-FFF2-40B4-BE49-F238E27FC236}">
                <a16:creationId xmlns:a16="http://schemas.microsoft.com/office/drawing/2014/main" id="{244C5172-9FD6-3C0F-FBA7-F00D3A660560}"/>
              </a:ext>
            </a:extLst>
          </p:cNvPr>
          <p:cNvSpPr txBox="1"/>
          <p:nvPr/>
        </p:nvSpPr>
        <p:spPr>
          <a:xfrm>
            <a:off x="4718024" y="3193663"/>
            <a:ext cx="2968589" cy="392385"/>
          </a:xfrm>
          <a:prstGeom prst="rect">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68569" tIns="34275" rIns="68569" bIns="34275" anchor="t" anchorCtr="0">
            <a:spAutoFit/>
          </a:bodyPr>
          <a:lstStyle/>
          <a:p>
            <a:pPr algn="ctr" defTabSz="685800">
              <a:buClr>
                <a:srgbClr val="000000"/>
              </a:buClr>
              <a:buSzPts val="800"/>
              <a:defRPr/>
            </a:pPr>
            <a:r>
              <a:rPr lang="en-US" sz="1050" dirty="0">
                <a:solidFill>
                  <a:schemeClr val="accent6">
                    <a:lumMod val="50000"/>
                  </a:schemeClr>
                </a:solidFill>
                <a:latin typeface="Rockwell"/>
                <a:ea typeface="Rockwell"/>
                <a:cs typeface="Rockwell"/>
                <a:sym typeface="Rockwell"/>
              </a:rPr>
              <a:t>Customer analysis consumer buyer behavior and consumer markets</a:t>
            </a:r>
            <a:endParaRPr sz="2400" dirty="0">
              <a:solidFill>
                <a:schemeClr val="accent6">
                  <a:lumMod val="50000"/>
                </a:schemeClr>
              </a:solidFill>
              <a:latin typeface="Arial"/>
              <a:ea typeface="Arial"/>
              <a:cs typeface="Arial"/>
              <a:sym typeface="Arial"/>
            </a:endParaRPr>
          </a:p>
        </p:txBody>
      </p:sp>
      <p:cxnSp>
        <p:nvCxnSpPr>
          <p:cNvPr id="19" name="Straight Arrow Connector 18">
            <a:extLst>
              <a:ext uri="{FF2B5EF4-FFF2-40B4-BE49-F238E27FC236}">
                <a16:creationId xmlns:a16="http://schemas.microsoft.com/office/drawing/2014/main" id="{D75EB39F-F480-9754-2170-813AD7D18F26}"/>
              </a:ext>
            </a:extLst>
          </p:cNvPr>
          <p:cNvCxnSpPr>
            <a:cxnSpLocks/>
          </p:cNvCxnSpPr>
          <p:nvPr/>
        </p:nvCxnSpPr>
        <p:spPr>
          <a:xfrm>
            <a:off x="6179626" y="2689778"/>
            <a:ext cx="12050" cy="448451"/>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E3762615-6952-68AA-C8BB-674973649DDF}"/>
              </a:ext>
            </a:extLst>
          </p:cNvPr>
          <p:cNvCxnSpPr>
            <a:cxnSpLocks/>
          </p:cNvCxnSpPr>
          <p:nvPr/>
        </p:nvCxnSpPr>
        <p:spPr>
          <a:xfrm>
            <a:off x="6175771" y="4785656"/>
            <a:ext cx="12050" cy="448451"/>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pic>
        <p:nvPicPr>
          <p:cNvPr id="8" name="Picture 7">
            <a:extLst>
              <a:ext uri="{FF2B5EF4-FFF2-40B4-BE49-F238E27FC236}">
                <a16:creationId xmlns:a16="http://schemas.microsoft.com/office/drawing/2014/main" id="{B72641AB-CC15-6E7B-4C17-C72D5960370D}"/>
              </a:ext>
            </a:extLst>
          </p:cNvPr>
          <p:cNvPicPr>
            <a:picLocks noChangeAspect="1"/>
          </p:cNvPicPr>
          <p:nvPr/>
        </p:nvPicPr>
        <p:blipFill>
          <a:blip r:embed="rId5"/>
          <a:stretch>
            <a:fillRect/>
          </a:stretch>
        </p:blipFill>
        <p:spPr>
          <a:xfrm>
            <a:off x="4076844" y="1219200"/>
            <a:ext cx="3556203" cy="1622843"/>
          </a:xfrm>
          <a:prstGeom prst="rect">
            <a:avLst/>
          </a:prstGeom>
        </p:spPr>
      </p:pic>
    </p:spTree>
    <p:extLst>
      <p:ext uri="{BB962C8B-B14F-4D97-AF65-F5344CB8AC3E}">
        <p14:creationId xmlns:p14="http://schemas.microsoft.com/office/powerpoint/2010/main" val="2282978454"/>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5387DAA-B403-3947-8EA5-37FE280E5C1B}"/>
              </a:ext>
            </a:extLst>
          </p:cNvPr>
          <p:cNvSpPr>
            <a:spLocks noGrp="1"/>
          </p:cNvSpPr>
          <p:nvPr>
            <p:ph type="title" idx="4294967295"/>
          </p:nvPr>
        </p:nvSpPr>
        <p:spPr>
          <a:xfrm>
            <a:off x="5519257" y="1261179"/>
            <a:ext cx="4485314" cy="335156"/>
          </a:xfrm>
          <a:solidFill>
            <a:schemeClr val="bg1"/>
          </a:solidFill>
        </p:spPr>
        <p:txBody>
          <a:bodyPr vert="horz" lIns="68580" tIns="34290" rIns="68580" bIns="34290" rtlCol="0" anchor="ctr">
            <a:noAutofit/>
          </a:bodyPr>
          <a:lstStyle/>
          <a:p>
            <a:pPr algn="r"/>
            <a:r>
              <a:rPr lang="en-US" sz="1800" dirty="0">
                <a:solidFill>
                  <a:schemeClr val="accent6">
                    <a:lumMod val="50000"/>
                  </a:schemeClr>
                </a:solidFill>
                <a:latin typeface="Abadi" panose="020B0604020104020204" pitchFamily="34" charset="0"/>
              </a:rPr>
              <a:t> Porter's Generic Strategies:  Differentiation.</a:t>
            </a:r>
            <a:endParaRPr lang="en-SA" sz="1800" dirty="0">
              <a:solidFill>
                <a:schemeClr val="accent6">
                  <a:lumMod val="50000"/>
                </a:schemeClr>
              </a:solidFill>
              <a:latin typeface="Abadi" panose="020B0604020104020204" pitchFamily="34" charset="0"/>
            </a:endParaRPr>
          </a:p>
        </p:txBody>
      </p:sp>
      <p:pic>
        <p:nvPicPr>
          <p:cNvPr id="18436" name="Picture 4" descr="Porters Generic Strategies | Meaning, Types, and Example">
            <a:extLst>
              <a:ext uri="{FF2B5EF4-FFF2-40B4-BE49-F238E27FC236}">
                <a16:creationId xmlns:a16="http://schemas.microsoft.com/office/drawing/2014/main" id="{589D1199-50D4-724E-B775-FBA520B65EE0}"/>
              </a:ext>
            </a:extLst>
          </p:cNvPr>
          <p:cNvPicPr>
            <a:picLocks noGrp="1" noChangeAspect="1" noChangeArrowheads="1"/>
          </p:cNvPicPr>
          <p:nvPr>
            <p:ph idx="4294967295"/>
          </p:nvPr>
        </p:nvPicPr>
        <p:blipFill rotWithShape="1">
          <a:blip r:embed="rId2" cstate="print">
            <a:extLst>
              <a:ext uri="{28A0092B-C50C-407E-A947-70E740481C1C}">
                <a14:useLocalDpi xmlns:a14="http://schemas.microsoft.com/office/drawing/2010/main" val="0"/>
              </a:ext>
            </a:extLst>
          </a:blip>
          <a:srcRect b="24210"/>
          <a:stretch/>
        </p:blipFill>
        <p:spPr bwMode="auto">
          <a:xfrm>
            <a:off x="1524001" y="1727598"/>
            <a:ext cx="5529263" cy="3231356"/>
          </a:xfrm>
          <a:prstGeom prst="rect">
            <a:avLst/>
          </a:prstGeom>
          <a:solidFill>
            <a:schemeClr val="bg1"/>
          </a:solidFill>
        </p:spPr>
      </p:pic>
      <p:sp>
        <p:nvSpPr>
          <p:cNvPr id="3" name="Rectangle 2">
            <a:extLst>
              <a:ext uri="{FF2B5EF4-FFF2-40B4-BE49-F238E27FC236}">
                <a16:creationId xmlns:a16="http://schemas.microsoft.com/office/drawing/2014/main" id="{59AA92B9-E08A-C642-8C78-7B7619E6C216}"/>
              </a:ext>
            </a:extLst>
          </p:cNvPr>
          <p:cNvSpPr/>
          <p:nvPr/>
        </p:nvSpPr>
        <p:spPr>
          <a:xfrm>
            <a:off x="4255483" y="2602501"/>
            <a:ext cx="2860358" cy="249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rtl="1">
              <a:defRPr/>
            </a:pPr>
            <a:endParaRPr lang="en-SA" sz="1350">
              <a:solidFill>
                <a:schemeClr val="accent6">
                  <a:lumMod val="50000"/>
                </a:schemeClr>
              </a:solidFill>
              <a:latin typeface="Gill Sans MT" panose="020B0502020104020203"/>
            </a:endParaRPr>
          </a:p>
        </p:txBody>
      </p:sp>
      <p:sp>
        <p:nvSpPr>
          <p:cNvPr id="6" name="Pentagon 5">
            <a:extLst>
              <a:ext uri="{FF2B5EF4-FFF2-40B4-BE49-F238E27FC236}">
                <a16:creationId xmlns:a16="http://schemas.microsoft.com/office/drawing/2014/main" id="{D4EA1B0E-BAE0-404C-988E-C85ECAA5D4E6}"/>
              </a:ext>
            </a:extLst>
          </p:cNvPr>
          <p:cNvSpPr/>
          <p:nvPr/>
        </p:nvSpPr>
        <p:spPr>
          <a:xfrm>
            <a:off x="1952539" y="2503101"/>
            <a:ext cx="1886039" cy="8790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schemeClr val="accent6">
                  <a:lumMod val="50000"/>
                </a:schemeClr>
              </a:solidFill>
              <a:latin typeface="Gill Sans MT" panose="020B0502020104020203"/>
            </a:endParaRPr>
          </a:p>
        </p:txBody>
      </p:sp>
      <p:sp>
        <p:nvSpPr>
          <p:cNvPr id="7" name="Rectangle 6">
            <a:extLst>
              <a:ext uri="{FF2B5EF4-FFF2-40B4-BE49-F238E27FC236}">
                <a16:creationId xmlns:a16="http://schemas.microsoft.com/office/drawing/2014/main" id="{63FA9D6A-3F66-4E4E-84FE-1339E5FB62EC}"/>
              </a:ext>
            </a:extLst>
          </p:cNvPr>
          <p:cNvSpPr/>
          <p:nvPr/>
        </p:nvSpPr>
        <p:spPr>
          <a:xfrm>
            <a:off x="1513304" y="2460307"/>
            <a:ext cx="1294537" cy="249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rtl="1">
              <a:defRPr/>
            </a:pPr>
            <a:endParaRPr lang="en-SA" sz="1350">
              <a:solidFill>
                <a:schemeClr val="accent6">
                  <a:lumMod val="50000"/>
                </a:schemeClr>
              </a:solidFill>
              <a:latin typeface="Gill Sans MT" panose="020B0502020104020203"/>
            </a:endParaRPr>
          </a:p>
        </p:txBody>
      </p:sp>
      <p:pic>
        <p:nvPicPr>
          <p:cNvPr id="35844" name="Picture 4" descr="Plan for today Business strategy (30 min) Corporate strategy (40 min) - ppt  download">
            <a:extLst>
              <a:ext uri="{FF2B5EF4-FFF2-40B4-BE49-F238E27FC236}">
                <a16:creationId xmlns:a16="http://schemas.microsoft.com/office/drawing/2014/main" id="{8D36AA3E-2A03-834C-871D-AE9880D7BA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17" r="4943"/>
          <a:stretch/>
        </p:blipFill>
        <p:spPr bwMode="auto">
          <a:xfrm>
            <a:off x="7552372" y="1714501"/>
            <a:ext cx="2612708" cy="1858652"/>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Product differentiation | Operations Management &amp; Business Issues in  Today's Competitive Environment">
            <a:extLst>
              <a:ext uri="{FF2B5EF4-FFF2-40B4-BE49-F238E27FC236}">
                <a16:creationId xmlns:a16="http://schemas.microsoft.com/office/drawing/2014/main" id="{C75D9303-9769-144B-87F8-0893BF100F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02" t="1775" r="3506" b="8672"/>
          <a:stretch/>
        </p:blipFill>
        <p:spPr bwMode="auto">
          <a:xfrm>
            <a:off x="7552373" y="3668882"/>
            <a:ext cx="1525218" cy="1191577"/>
          </a:xfrm>
          <a:prstGeom prst="rect">
            <a:avLst/>
          </a:prstGeom>
          <a:noFill/>
          <a:extLst>
            <a:ext uri="{909E8E84-426E-40DD-AFC4-6F175D3DCCD1}">
              <a14:hiddenFill xmlns:a14="http://schemas.microsoft.com/office/drawing/2010/main">
                <a:solidFill>
                  <a:srgbClr val="FFFFFF"/>
                </a:solidFill>
              </a14:hiddenFill>
            </a:ext>
          </a:extLst>
        </p:spPr>
      </p:pic>
      <p:pic>
        <p:nvPicPr>
          <p:cNvPr id="35852" name="Picture 12" descr="13 Amazing Differentiation Strategy Examples (in 2022) - mktoolboxsuite.com">
            <a:extLst>
              <a:ext uri="{FF2B5EF4-FFF2-40B4-BE49-F238E27FC236}">
                <a16:creationId xmlns:a16="http://schemas.microsoft.com/office/drawing/2014/main" id="{42A650AA-C838-5649-857A-BFAB6642AC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395" t="-1972" r="24028" b="2687"/>
          <a:stretch/>
        </p:blipFill>
        <p:spPr bwMode="auto">
          <a:xfrm>
            <a:off x="9140171" y="3643313"/>
            <a:ext cx="1035695" cy="121714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802B06B-FD37-0F66-A763-18BAD365A0FB}"/>
              </a:ext>
            </a:extLst>
          </p:cNvPr>
          <p:cNvSpPr/>
          <p:nvPr/>
        </p:nvSpPr>
        <p:spPr>
          <a:xfrm>
            <a:off x="1941930" y="4174964"/>
            <a:ext cx="4200525" cy="91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schemeClr val="accent6">
                  <a:lumMod val="50000"/>
                </a:schemeClr>
              </a:solidFill>
              <a:latin typeface="Gill Sans MT" panose="020B0502020104020203"/>
            </a:endParaRPr>
          </a:p>
        </p:txBody>
      </p:sp>
      <p:sp>
        <p:nvSpPr>
          <p:cNvPr id="5" name="TextBox 4">
            <a:extLst>
              <a:ext uri="{FF2B5EF4-FFF2-40B4-BE49-F238E27FC236}">
                <a16:creationId xmlns:a16="http://schemas.microsoft.com/office/drawing/2014/main" id="{A34941BD-9310-8C88-8E1D-9D7783D15E97}"/>
              </a:ext>
            </a:extLst>
          </p:cNvPr>
          <p:cNvSpPr txBox="1"/>
          <p:nvPr/>
        </p:nvSpPr>
        <p:spPr>
          <a:xfrm>
            <a:off x="1621866" y="2043124"/>
            <a:ext cx="640129"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766">
              <a:defRPr/>
            </a:pPr>
            <a:r>
              <a:rPr lang="en-SA" sz="2400" dirty="0">
                <a:solidFill>
                  <a:schemeClr val="accent6">
                    <a:lumMod val="50000"/>
                  </a:schemeClr>
                </a:solidFill>
                <a:latin typeface="Rockwell" panose="02060603020205020403"/>
              </a:rPr>
              <a:t>4.2</a:t>
            </a:r>
          </a:p>
        </p:txBody>
      </p:sp>
    </p:spTree>
    <p:extLst>
      <p:ext uri="{BB962C8B-B14F-4D97-AF65-F5344CB8AC3E}">
        <p14:creationId xmlns:p14="http://schemas.microsoft.com/office/powerpoint/2010/main" val="22541137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8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8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F8DCBA-5A07-885D-0002-DDE8D3AC9F34}"/>
              </a:ext>
            </a:extLst>
          </p:cNvPr>
          <p:cNvSpPr txBox="1"/>
          <p:nvPr/>
        </p:nvSpPr>
        <p:spPr>
          <a:xfrm>
            <a:off x="1828801" y="1295401"/>
            <a:ext cx="8682717" cy="4555093"/>
          </a:xfrm>
          <a:prstGeom prst="rect">
            <a:avLst/>
          </a:prstGeom>
          <a:noFill/>
        </p:spPr>
        <p:txBody>
          <a:bodyPr wrap="square">
            <a:spAutoFit/>
          </a:bodyPr>
          <a:lstStyle/>
          <a:p>
            <a:pPr defTabSz="685800">
              <a:defRPr/>
            </a:pPr>
            <a:r>
              <a:rPr lang="en-US" sz="3200" dirty="0">
                <a:solidFill>
                  <a:schemeClr val="accent6">
                    <a:lumMod val="50000"/>
                  </a:schemeClr>
                </a:solidFill>
                <a:latin typeface="Calibri Light" panose="020F0302020204030204"/>
              </a:rPr>
              <a:t>Strategic Marketing Assignment</a:t>
            </a:r>
          </a:p>
          <a:p>
            <a:pPr defTabSz="685800">
              <a:defRPr/>
            </a:pPr>
            <a:r>
              <a:rPr lang="en-US" sz="1100" dirty="0">
                <a:solidFill>
                  <a:schemeClr val="accent6">
                    <a:lumMod val="50000"/>
                  </a:schemeClr>
                </a:solidFill>
                <a:latin typeface="Arial" panose="020B0604020202020204" pitchFamily="34" charset="0"/>
              </a:rPr>
              <a:t>You have been accepted onto a (FLDP) within a Large organization. The sole representative from the Marketing Department.</a:t>
            </a:r>
          </a:p>
          <a:p>
            <a:pPr defTabSz="685800">
              <a:defRPr/>
            </a:pPr>
            <a:r>
              <a:rPr lang="en-US" sz="1100" dirty="0">
                <a:solidFill>
                  <a:schemeClr val="accent6">
                    <a:lumMod val="50000"/>
                  </a:schemeClr>
                </a:solidFill>
                <a:latin typeface="Arial" panose="020B0604020202020204" pitchFamily="34" charset="0"/>
              </a:rPr>
              <a:t>The company is currently successful but is going through a period of </a:t>
            </a:r>
            <a:r>
              <a:rPr lang="en-US" sz="1100" dirty="0">
                <a:solidFill>
                  <a:schemeClr val="accent6">
                    <a:lumMod val="50000"/>
                  </a:schemeClr>
                </a:solidFill>
                <a:highlight>
                  <a:srgbClr val="FFFF00"/>
                </a:highlight>
                <a:latin typeface="Arial" panose="020B0604020202020204" pitchFamily="34" charset="0"/>
              </a:rPr>
              <a:t>intense</a:t>
            </a:r>
            <a:r>
              <a:rPr lang="en-US" sz="1100" dirty="0">
                <a:solidFill>
                  <a:schemeClr val="accent6">
                    <a:lumMod val="50000"/>
                  </a:schemeClr>
                </a:solidFill>
                <a:latin typeface="Arial" panose="020B0604020202020204" pitchFamily="34" charset="0"/>
              </a:rPr>
              <a:t> </a:t>
            </a:r>
            <a:r>
              <a:rPr lang="en-US" sz="1100" dirty="0">
                <a:solidFill>
                  <a:schemeClr val="accent6">
                    <a:lumMod val="50000"/>
                  </a:schemeClr>
                </a:solidFill>
                <a:highlight>
                  <a:srgbClr val="FFFF00"/>
                </a:highlight>
                <a:latin typeface="Arial" panose="020B0604020202020204" pitchFamily="34" charset="0"/>
              </a:rPr>
              <a:t>change</a:t>
            </a:r>
            <a:r>
              <a:rPr lang="en-US" sz="1100" dirty="0">
                <a:solidFill>
                  <a:schemeClr val="accent6">
                    <a:lumMod val="50000"/>
                  </a:schemeClr>
                </a:solidFill>
                <a:latin typeface="Arial" panose="020B0604020202020204" pitchFamily="34" charset="0"/>
              </a:rPr>
              <a:t>. There are </a:t>
            </a:r>
            <a:r>
              <a:rPr lang="en-US" sz="1100" dirty="0">
                <a:solidFill>
                  <a:schemeClr val="accent6">
                    <a:lumMod val="50000"/>
                  </a:schemeClr>
                </a:solidFill>
                <a:highlight>
                  <a:srgbClr val="FFFF00"/>
                </a:highlight>
                <a:latin typeface="Arial" panose="020B0604020202020204" pitchFamily="34" charset="0"/>
              </a:rPr>
              <a:t>new competitors entering the market</a:t>
            </a:r>
            <a:r>
              <a:rPr lang="en-US" sz="1100" dirty="0">
                <a:solidFill>
                  <a:schemeClr val="accent6">
                    <a:lumMod val="50000"/>
                  </a:schemeClr>
                </a:solidFill>
                <a:latin typeface="Arial" panose="020B0604020202020204" pitchFamily="34" charset="0"/>
              </a:rPr>
              <a:t>, whilst </a:t>
            </a:r>
            <a:r>
              <a:rPr lang="en-US" sz="1100" dirty="0">
                <a:solidFill>
                  <a:schemeClr val="accent6">
                    <a:lumMod val="50000"/>
                  </a:schemeClr>
                </a:solidFill>
                <a:highlight>
                  <a:srgbClr val="FFFF00"/>
                </a:highlight>
                <a:latin typeface="Arial" panose="020B0604020202020204" pitchFamily="34" charset="0"/>
              </a:rPr>
              <a:t>new technologies are changing both production</a:t>
            </a:r>
            <a:r>
              <a:rPr lang="en-US" sz="1100" dirty="0">
                <a:solidFill>
                  <a:schemeClr val="accent6">
                    <a:lumMod val="50000"/>
                  </a:schemeClr>
                </a:solidFill>
                <a:latin typeface="Arial" panose="020B0604020202020204" pitchFamily="34" charset="0"/>
              </a:rPr>
              <a:t> capabilities and </a:t>
            </a:r>
            <a:r>
              <a:rPr lang="en-US" sz="1100" dirty="0">
                <a:solidFill>
                  <a:schemeClr val="accent6">
                    <a:lumMod val="50000"/>
                  </a:schemeClr>
                </a:solidFill>
                <a:highlight>
                  <a:srgbClr val="FFFF00"/>
                </a:highlight>
                <a:latin typeface="Arial" panose="020B0604020202020204" pitchFamily="34" charset="0"/>
              </a:rPr>
              <a:t>consumer preferences</a:t>
            </a:r>
            <a:r>
              <a:rPr lang="en-US" sz="1100" dirty="0">
                <a:solidFill>
                  <a:schemeClr val="accent6">
                    <a:lumMod val="50000"/>
                  </a:schemeClr>
                </a:solidFill>
                <a:latin typeface="Arial" panose="020B0604020202020204" pitchFamily="34" charset="0"/>
              </a:rPr>
              <a:t>.</a:t>
            </a:r>
          </a:p>
          <a:p>
            <a:pPr defTabSz="685800">
              <a:defRPr/>
            </a:pPr>
            <a:endParaRPr lang="en-US" sz="1100" b="1" dirty="0">
              <a:solidFill>
                <a:schemeClr val="accent6">
                  <a:lumMod val="50000"/>
                </a:schemeClr>
              </a:solidFill>
              <a:latin typeface="Arial" panose="020B0604020202020204" pitchFamily="34" charset="0"/>
            </a:endParaRPr>
          </a:p>
          <a:p>
            <a:pPr defTabSz="685800">
              <a:defRPr/>
            </a:pPr>
            <a:r>
              <a:rPr lang="en-US" sz="1100" b="1" dirty="0">
                <a:solidFill>
                  <a:schemeClr val="accent6">
                    <a:lumMod val="50000"/>
                  </a:schemeClr>
                </a:solidFill>
                <a:latin typeface="Arial" panose="020B0604020202020204" pitchFamily="34" charset="0"/>
              </a:rPr>
              <a:t>Task 1</a:t>
            </a:r>
            <a:endParaRPr lang="en-US" sz="1100" dirty="0">
              <a:solidFill>
                <a:schemeClr val="accent6">
                  <a:lumMod val="50000"/>
                </a:schemeClr>
              </a:solidFill>
              <a:latin typeface="Arial" panose="020B0604020202020204" pitchFamily="34" charset="0"/>
            </a:endParaRPr>
          </a:p>
          <a:p>
            <a:pPr defTabSz="685800">
              <a:defRPr/>
            </a:pPr>
            <a:r>
              <a:rPr lang="en-US" sz="800" dirty="0">
                <a:solidFill>
                  <a:schemeClr val="accent6">
                    <a:lumMod val="50000"/>
                  </a:schemeClr>
                </a:solidFill>
                <a:latin typeface="Arial" panose="020B0604020202020204" pitchFamily="34" charset="0"/>
              </a:rPr>
              <a:t>prepare a presentation with accompanying </a:t>
            </a:r>
            <a:r>
              <a:rPr lang="en-US" sz="800" dirty="0" err="1">
                <a:solidFill>
                  <a:schemeClr val="accent6">
                    <a:lumMod val="50000"/>
                  </a:schemeClr>
                </a:solidFill>
                <a:latin typeface="Arial" panose="020B0604020202020204" pitchFamily="34" charset="0"/>
              </a:rPr>
              <a:t>notes.The</a:t>
            </a:r>
            <a:r>
              <a:rPr lang="en-US" sz="800" dirty="0">
                <a:solidFill>
                  <a:schemeClr val="accent6">
                    <a:lumMod val="50000"/>
                  </a:schemeClr>
                </a:solidFill>
                <a:latin typeface="Arial" panose="020B0604020202020204" pitchFamily="34" charset="0"/>
              </a:rPr>
              <a:t> content of the presentation and notes should:</a:t>
            </a:r>
          </a:p>
          <a:p>
            <a:pPr defTabSz="685800">
              <a:defRPr/>
            </a:pPr>
            <a:r>
              <a:rPr lang="en-US" sz="800" dirty="0">
                <a:solidFill>
                  <a:schemeClr val="accent6">
                    <a:lumMod val="50000"/>
                  </a:schemeClr>
                </a:solidFill>
                <a:latin typeface="Helvetica" pitchFamily="2" charset="0"/>
              </a:rPr>
              <a:t>•</a:t>
            </a:r>
            <a:r>
              <a:rPr lang="en-US" sz="800" dirty="0">
                <a:solidFill>
                  <a:schemeClr val="accent6">
                    <a:lumMod val="50000"/>
                  </a:schemeClr>
                </a:solidFill>
                <a:latin typeface="Arial" panose="020B0604020202020204" pitchFamily="34" charset="0"/>
              </a:rPr>
              <a:t> </a:t>
            </a:r>
            <a:r>
              <a:rPr lang="en-US" sz="800" dirty="0" err="1">
                <a:solidFill>
                  <a:schemeClr val="accent6">
                    <a:lumMod val="50000"/>
                  </a:schemeClr>
                </a:solidFill>
                <a:latin typeface="Arial" panose="020B0604020202020204" pitchFamily="34" charset="0"/>
              </a:rPr>
              <a:t>Analyse</a:t>
            </a:r>
            <a:r>
              <a:rPr lang="en-US" sz="800" dirty="0">
                <a:solidFill>
                  <a:schemeClr val="accent6">
                    <a:lumMod val="50000"/>
                  </a:schemeClr>
                </a:solidFill>
                <a:latin typeface="Arial" panose="020B0604020202020204" pitchFamily="34" charset="0"/>
              </a:rPr>
              <a:t> the relationship between corporate and marketing strategies</a:t>
            </a:r>
          </a:p>
          <a:p>
            <a:pPr defTabSz="685800">
              <a:defRPr/>
            </a:pPr>
            <a:r>
              <a:rPr lang="en-US" sz="800" dirty="0">
                <a:solidFill>
                  <a:schemeClr val="accent6">
                    <a:lumMod val="50000"/>
                  </a:schemeClr>
                </a:solidFill>
                <a:latin typeface="Helvetica" pitchFamily="2" charset="0"/>
              </a:rPr>
              <a:t>•</a:t>
            </a:r>
            <a:r>
              <a:rPr lang="en-US" sz="800" dirty="0">
                <a:solidFill>
                  <a:schemeClr val="accent6">
                    <a:lumMod val="50000"/>
                  </a:schemeClr>
                </a:solidFill>
                <a:latin typeface="Arial" panose="020B0604020202020204" pitchFamily="34" charset="0"/>
              </a:rPr>
              <a:t> Explain how marketing strategies can contribute to competitive advantage</a:t>
            </a:r>
          </a:p>
          <a:p>
            <a:pPr defTabSz="685800">
              <a:defRPr/>
            </a:pPr>
            <a:r>
              <a:rPr lang="en-US" sz="800" b="1" dirty="0">
                <a:solidFill>
                  <a:schemeClr val="accent6">
                    <a:lumMod val="50000"/>
                  </a:schemeClr>
                </a:solidFill>
                <a:latin typeface="Arial" panose="020B0604020202020204" pitchFamily="34" charset="0"/>
              </a:rPr>
              <a:t>Extension activities</a:t>
            </a:r>
            <a:endParaRPr lang="en-US" sz="800" dirty="0">
              <a:solidFill>
                <a:schemeClr val="accent6">
                  <a:lumMod val="50000"/>
                </a:schemeClr>
              </a:solidFill>
              <a:latin typeface="Arial" panose="020B0604020202020204" pitchFamily="34" charset="0"/>
            </a:endParaRPr>
          </a:p>
          <a:p>
            <a:pPr defTabSz="685800">
              <a:defRPr/>
            </a:pPr>
            <a:r>
              <a:rPr lang="en-US" sz="800" dirty="0">
                <a:solidFill>
                  <a:schemeClr val="accent6">
                    <a:lumMod val="50000"/>
                  </a:schemeClr>
                </a:solidFill>
                <a:latin typeface="Arial" panose="020B0604020202020204" pitchFamily="34" charset="0"/>
              </a:rPr>
              <a:t>your presentation you should also evaluate the relationship between strategic intent, strategic assessment, strategic choice and their impact on the</a:t>
            </a:r>
          </a:p>
          <a:p>
            <a:pPr defTabSz="685800">
              <a:defRPr/>
            </a:pPr>
            <a:r>
              <a:rPr lang="en-US" sz="800" dirty="0">
                <a:solidFill>
                  <a:schemeClr val="accent6">
                    <a:lumMod val="50000"/>
                  </a:schemeClr>
                </a:solidFill>
                <a:latin typeface="Arial" panose="020B0604020202020204" pitchFamily="34" charset="0"/>
              </a:rPr>
              <a:t>formulation of marketing strategy.</a:t>
            </a:r>
          </a:p>
          <a:p>
            <a:pPr defTabSz="685800">
              <a:defRPr/>
            </a:pPr>
            <a:endParaRPr lang="en-US" sz="500" b="1" dirty="0">
              <a:solidFill>
                <a:schemeClr val="accent6">
                  <a:lumMod val="50000"/>
                </a:schemeClr>
              </a:solidFill>
              <a:latin typeface="Arial" panose="020B0604020202020204" pitchFamily="34" charset="0"/>
            </a:endParaRPr>
          </a:p>
          <a:p>
            <a:pPr defTabSz="685800">
              <a:defRPr/>
            </a:pPr>
            <a:r>
              <a:rPr lang="en-US" sz="1100" b="1" dirty="0">
                <a:solidFill>
                  <a:schemeClr val="accent6">
                    <a:lumMod val="50000"/>
                  </a:schemeClr>
                </a:solidFill>
                <a:latin typeface="Arial" panose="020B0604020202020204" pitchFamily="34" charset="0"/>
              </a:rPr>
              <a:t>Task 2</a:t>
            </a:r>
          </a:p>
          <a:p>
            <a:pPr defTabSz="685800">
              <a:defRPr/>
            </a:pPr>
            <a:r>
              <a:rPr lang="en-US" sz="800" dirty="0">
                <a:solidFill>
                  <a:schemeClr val="accent6">
                    <a:lumMod val="50000"/>
                  </a:schemeClr>
                </a:solidFill>
                <a:latin typeface="Arial" panose="020B0604020202020204" pitchFamily="34" charset="0"/>
              </a:rPr>
              <a:t> prepare a handout to be used by future participants in the</a:t>
            </a:r>
          </a:p>
          <a:p>
            <a:pPr defTabSz="685800">
              <a:defRPr/>
            </a:pPr>
            <a:r>
              <a:rPr lang="en-US" sz="800" dirty="0">
                <a:solidFill>
                  <a:schemeClr val="accent6">
                    <a:lumMod val="50000"/>
                  </a:schemeClr>
                </a:solidFill>
                <a:latin typeface="Arial" panose="020B0604020202020204" pitchFamily="34" charset="0"/>
              </a:rPr>
              <a:t>FLDP. on Strategic Marketing; Your contribution to the handout should:</a:t>
            </a:r>
          </a:p>
          <a:p>
            <a:pPr defTabSz="685800">
              <a:defRPr/>
            </a:pPr>
            <a:r>
              <a:rPr lang="en-US" sz="800" dirty="0">
                <a:solidFill>
                  <a:schemeClr val="accent6">
                    <a:lumMod val="50000"/>
                  </a:schemeClr>
                </a:solidFill>
                <a:latin typeface="Arial" panose="020B0604020202020204" pitchFamily="34" charset="0"/>
              </a:rPr>
              <a:t>• </a:t>
            </a:r>
            <a:r>
              <a:rPr lang="en-US" sz="800" dirty="0">
                <a:solidFill>
                  <a:schemeClr val="accent6">
                    <a:lumMod val="50000"/>
                  </a:schemeClr>
                </a:solidFill>
                <a:latin typeface="Helvetica" pitchFamily="2" charset="0"/>
              </a:rPr>
              <a:t>Evaluate the role of marketing research and its relationship to consumer behavior (include the different types of consumers, their behavior in B2B and B2C markets and factors underpinning customer loyalty)</a:t>
            </a:r>
          </a:p>
          <a:p>
            <a:pPr defTabSz="685800">
              <a:defRPr/>
            </a:pPr>
            <a:r>
              <a:rPr lang="en-US" sz="800" dirty="0">
                <a:solidFill>
                  <a:schemeClr val="accent6">
                    <a:lumMod val="50000"/>
                  </a:schemeClr>
                </a:solidFill>
                <a:latin typeface="Helvetica" pitchFamily="2" charset="0"/>
              </a:rPr>
              <a:t>• Evaluate the role of relationship marketing in customer behavior analysis</a:t>
            </a:r>
          </a:p>
          <a:p>
            <a:pPr defTabSz="685800">
              <a:defRPr/>
            </a:pPr>
            <a:r>
              <a:rPr lang="en-US" sz="800" b="1" dirty="0">
                <a:solidFill>
                  <a:schemeClr val="accent6">
                    <a:lumMod val="50000"/>
                  </a:schemeClr>
                </a:solidFill>
                <a:latin typeface="Arial" panose="020B0604020202020204" pitchFamily="34" charset="0"/>
              </a:rPr>
              <a:t>Extension activities</a:t>
            </a:r>
          </a:p>
          <a:p>
            <a:pPr defTabSz="685800">
              <a:defRPr/>
            </a:pPr>
            <a:r>
              <a:rPr lang="en-US" sz="800" dirty="0">
                <a:solidFill>
                  <a:schemeClr val="accent6">
                    <a:lumMod val="50000"/>
                  </a:schemeClr>
                </a:solidFill>
                <a:latin typeface="Arial" panose="020B0604020202020204" pitchFamily="34" charset="0"/>
              </a:rPr>
              <a:t>you must also analyze the influences on, and the psychology of, consumer behavior.</a:t>
            </a:r>
          </a:p>
          <a:p>
            <a:pPr defTabSz="685800">
              <a:defRPr/>
            </a:pPr>
            <a:endParaRPr lang="en-US" sz="800" dirty="0">
              <a:solidFill>
                <a:schemeClr val="accent6">
                  <a:lumMod val="50000"/>
                </a:schemeClr>
              </a:solidFill>
              <a:latin typeface="Arial" panose="020B0604020202020204" pitchFamily="34" charset="0"/>
            </a:endParaRPr>
          </a:p>
          <a:p>
            <a:pPr defTabSz="685800">
              <a:defRPr/>
            </a:pPr>
            <a:r>
              <a:rPr lang="en-US" sz="1100" b="1" dirty="0">
                <a:solidFill>
                  <a:schemeClr val="accent6">
                    <a:lumMod val="50000"/>
                  </a:schemeClr>
                </a:solidFill>
                <a:latin typeface="Arial" panose="020B0604020202020204" pitchFamily="34" charset="0"/>
              </a:rPr>
              <a:t>Task 3</a:t>
            </a:r>
          </a:p>
          <a:p>
            <a:pPr defTabSz="685800">
              <a:defRPr/>
            </a:pPr>
            <a:r>
              <a:rPr lang="en-US" sz="800" dirty="0">
                <a:solidFill>
                  <a:schemeClr val="accent6">
                    <a:lumMod val="50000"/>
                  </a:schemeClr>
                </a:solidFill>
                <a:latin typeface="Arial" panose="020B0604020202020204" pitchFamily="34" charset="0"/>
              </a:rPr>
              <a:t>You are required to develop a</a:t>
            </a:r>
          </a:p>
          <a:p>
            <a:pPr defTabSz="685800">
              <a:defRPr/>
            </a:pPr>
            <a:r>
              <a:rPr lang="en-US" sz="800" dirty="0">
                <a:solidFill>
                  <a:schemeClr val="accent6">
                    <a:lumMod val="50000"/>
                  </a:schemeClr>
                </a:solidFill>
                <a:latin typeface="Arial" panose="020B0604020202020204" pitchFamily="34" charset="0"/>
              </a:rPr>
              <a:t>realistic and workable marketing plan and strategy for a named organization. The choice of organization is important to ensure successful completion of this task.</a:t>
            </a:r>
          </a:p>
          <a:p>
            <a:pPr defTabSz="685800">
              <a:defRPr/>
            </a:pPr>
            <a:r>
              <a:rPr lang="en-US" sz="800" dirty="0">
                <a:solidFill>
                  <a:schemeClr val="accent6">
                    <a:lumMod val="50000"/>
                  </a:schemeClr>
                </a:solidFill>
                <a:latin typeface="Arial" panose="020B0604020202020204" pitchFamily="34" charset="0"/>
              </a:rPr>
              <a:t>For the selected and named </a:t>
            </a:r>
            <a:r>
              <a:rPr lang="en-US" sz="800" dirty="0" err="1">
                <a:solidFill>
                  <a:schemeClr val="accent6">
                    <a:lumMod val="50000"/>
                  </a:schemeClr>
                </a:solidFill>
                <a:latin typeface="Arial" panose="020B0604020202020204" pitchFamily="34" charset="0"/>
              </a:rPr>
              <a:t>organisation</a:t>
            </a:r>
            <a:r>
              <a:rPr lang="en-US" sz="800" dirty="0">
                <a:solidFill>
                  <a:schemeClr val="accent6">
                    <a:lumMod val="50000"/>
                  </a:schemeClr>
                </a:solidFill>
                <a:latin typeface="Arial" panose="020B0604020202020204" pitchFamily="34" charset="0"/>
              </a:rPr>
              <a:t> you must:</a:t>
            </a:r>
          </a:p>
          <a:p>
            <a:pPr defTabSz="685800">
              <a:defRPr/>
            </a:pPr>
            <a:r>
              <a:rPr lang="en-US" sz="800" dirty="0">
                <a:solidFill>
                  <a:schemeClr val="accent6">
                    <a:lumMod val="50000"/>
                  </a:schemeClr>
                </a:solidFill>
                <a:latin typeface="Arial" panose="020B0604020202020204" pitchFamily="34" charset="0"/>
              </a:rPr>
              <a:t>• </a:t>
            </a:r>
            <a:r>
              <a:rPr lang="en-US" sz="800" dirty="0">
                <a:solidFill>
                  <a:schemeClr val="accent6">
                    <a:lumMod val="50000"/>
                  </a:schemeClr>
                </a:solidFill>
                <a:latin typeface="Helvetica" pitchFamily="2" charset="0"/>
              </a:rPr>
              <a:t>Analyze the key considerations in creating a marketing strategy</a:t>
            </a:r>
          </a:p>
          <a:p>
            <a:pPr defTabSz="685800">
              <a:defRPr/>
            </a:pPr>
            <a:r>
              <a:rPr lang="en-US" sz="800" dirty="0">
                <a:solidFill>
                  <a:schemeClr val="accent6">
                    <a:lumMod val="50000"/>
                  </a:schemeClr>
                </a:solidFill>
                <a:latin typeface="Helvetica" pitchFamily="2" charset="0"/>
              </a:rPr>
              <a:t>• Explain how the marketing strategy should address competitive forces</a:t>
            </a:r>
          </a:p>
          <a:p>
            <a:pPr defTabSz="685800">
              <a:defRPr/>
            </a:pPr>
            <a:r>
              <a:rPr lang="en-US" sz="800" dirty="0">
                <a:solidFill>
                  <a:schemeClr val="accent6">
                    <a:lumMod val="50000"/>
                  </a:schemeClr>
                </a:solidFill>
                <a:latin typeface="Helvetica" pitchFamily="2" charset="0"/>
              </a:rPr>
              <a:t>• Develop a strategic marketing plan for your named organization using an appropriate</a:t>
            </a:r>
          </a:p>
          <a:p>
            <a:pPr defTabSz="685800">
              <a:defRPr/>
            </a:pPr>
            <a:r>
              <a:rPr lang="en-US" sz="800" dirty="0">
                <a:solidFill>
                  <a:schemeClr val="accent6">
                    <a:lumMod val="50000"/>
                  </a:schemeClr>
                </a:solidFill>
                <a:latin typeface="Helvetica" pitchFamily="2" charset="0"/>
              </a:rPr>
              <a:t>format (include KPIs that will support monitoring)</a:t>
            </a:r>
          </a:p>
          <a:p>
            <a:pPr defTabSz="685800">
              <a:defRPr/>
            </a:pPr>
            <a:r>
              <a:rPr lang="en-US" sz="800" dirty="0">
                <a:solidFill>
                  <a:schemeClr val="accent6">
                    <a:lumMod val="50000"/>
                  </a:schemeClr>
                </a:solidFill>
                <a:latin typeface="Helvetica" pitchFamily="2" charset="0"/>
              </a:rPr>
              <a:t>• Develop a risk register and associated contingency plans</a:t>
            </a:r>
          </a:p>
        </p:txBody>
      </p:sp>
    </p:spTree>
    <p:extLst>
      <p:ext uri="{BB962C8B-B14F-4D97-AF65-F5344CB8AC3E}">
        <p14:creationId xmlns:p14="http://schemas.microsoft.com/office/powerpoint/2010/main" val="3960647023"/>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54C0A8E-94B6-1640-86C4-A39A3B6A0577}"/>
              </a:ext>
            </a:extLst>
          </p:cNvPr>
          <p:cNvSpPr>
            <a:spLocks noGrp="1"/>
          </p:cNvSpPr>
          <p:nvPr>
            <p:ph type="title" idx="4294967295"/>
          </p:nvPr>
        </p:nvSpPr>
        <p:spPr>
          <a:xfrm>
            <a:off x="5230328" y="1178893"/>
            <a:ext cx="5217083" cy="438581"/>
          </a:xfrm>
          <a:solidFill>
            <a:schemeClr val="bg1"/>
          </a:solidFill>
        </p:spPr>
        <p:txBody>
          <a:bodyPr vert="horz" lIns="68580" tIns="34290" rIns="68580" bIns="34290" rtlCol="0" anchor="ctr">
            <a:noAutofit/>
          </a:bodyPr>
          <a:lstStyle/>
          <a:p>
            <a:pPr algn="r"/>
            <a:r>
              <a:rPr lang="en-US" sz="1800" dirty="0">
                <a:solidFill>
                  <a:schemeClr val="accent6">
                    <a:lumMod val="50000"/>
                  </a:schemeClr>
                </a:solidFill>
                <a:latin typeface="Abadi" panose="020B0604020104020204" pitchFamily="34" charset="0"/>
              </a:rPr>
              <a:t> Porter's Generic Strategies:  Cost Focus.</a:t>
            </a:r>
            <a:endParaRPr lang="en-SA" sz="1800" dirty="0">
              <a:solidFill>
                <a:schemeClr val="accent6">
                  <a:lumMod val="50000"/>
                </a:schemeClr>
              </a:solidFill>
              <a:latin typeface="Abadi" panose="020B0604020104020204" pitchFamily="34" charset="0"/>
            </a:endParaRPr>
          </a:p>
        </p:txBody>
      </p:sp>
      <p:pic>
        <p:nvPicPr>
          <p:cNvPr id="18436" name="Picture 4" descr="Porters Generic Strategies | Meaning, Types, and Example">
            <a:extLst>
              <a:ext uri="{FF2B5EF4-FFF2-40B4-BE49-F238E27FC236}">
                <a16:creationId xmlns:a16="http://schemas.microsoft.com/office/drawing/2014/main" id="{589D1199-50D4-724E-B775-FBA520B65EE0}"/>
              </a:ext>
            </a:extLst>
          </p:cNvPr>
          <p:cNvPicPr>
            <a:picLocks noGrp="1" noChangeAspect="1" noChangeArrowheads="1"/>
          </p:cNvPicPr>
          <p:nvPr>
            <p:ph idx="4294967295"/>
          </p:nvPr>
        </p:nvPicPr>
        <p:blipFill rotWithShape="1">
          <a:blip r:embed="rId2" cstate="print">
            <a:extLst>
              <a:ext uri="{28A0092B-C50C-407E-A947-70E740481C1C}">
                <a14:useLocalDpi xmlns:a14="http://schemas.microsoft.com/office/drawing/2010/main" val="0"/>
              </a:ext>
            </a:extLst>
          </a:blip>
          <a:srcRect b="24210"/>
          <a:stretch/>
        </p:blipFill>
        <p:spPr bwMode="auto">
          <a:xfrm>
            <a:off x="1524001" y="1727598"/>
            <a:ext cx="5529263" cy="3231356"/>
          </a:xfrm>
          <a:prstGeom prst="rect">
            <a:avLst/>
          </a:prstGeom>
          <a:solidFill>
            <a:schemeClr val="bg1"/>
          </a:solidFill>
        </p:spPr>
      </p:pic>
      <p:sp>
        <p:nvSpPr>
          <p:cNvPr id="3" name="Rectangle 2">
            <a:extLst>
              <a:ext uri="{FF2B5EF4-FFF2-40B4-BE49-F238E27FC236}">
                <a16:creationId xmlns:a16="http://schemas.microsoft.com/office/drawing/2014/main" id="{59AA92B9-E08A-C642-8C78-7B7619E6C216}"/>
              </a:ext>
            </a:extLst>
          </p:cNvPr>
          <p:cNvSpPr/>
          <p:nvPr/>
        </p:nvSpPr>
        <p:spPr>
          <a:xfrm>
            <a:off x="5587411" y="2485230"/>
            <a:ext cx="1534478" cy="249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rtl="1">
              <a:defRPr/>
            </a:pPr>
            <a:endParaRPr lang="en-SA" sz="1350">
              <a:solidFill>
                <a:schemeClr val="accent6">
                  <a:lumMod val="50000"/>
                </a:schemeClr>
              </a:solidFill>
              <a:latin typeface="Gill Sans MT" panose="020B0502020104020203"/>
            </a:endParaRPr>
          </a:p>
        </p:txBody>
      </p:sp>
      <p:sp>
        <p:nvSpPr>
          <p:cNvPr id="6" name="Pentagon 5">
            <a:extLst>
              <a:ext uri="{FF2B5EF4-FFF2-40B4-BE49-F238E27FC236}">
                <a16:creationId xmlns:a16="http://schemas.microsoft.com/office/drawing/2014/main" id="{D4EA1B0E-BAE0-404C-988E-C85ECAA5D4E6}"/>
              </a:ext>
            </a:extLst>
          </p:cNvPr>
          <p:cNvSpPr/>
          <p:nvPr/>
        </p:nvSpPr>
        <p:spPr>
          <a:xfrm>
            <a:off x="5235851" y="2528820"/>
            <a:ext cx="1886039" cy="87903"/>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schemeClr val="accent6">
                  <a:lumMod val="50000"/>
                </a:schemeClr>
              </a:solidFill>
              <a:latin typeface="Gill Sans MT" panose="020B0502020104020203"/>
            </a:endParaRPr>
          </a:p>
        </p:txBody>
      </p:sp>
      <p:sp>
        <p:nvSpPr>
          <p:cNvPr id="7" name="Rectangle 6">
            <a:extLst>
              <a:ext uri="{FF2B5EF4-FFF2-40B4-BE49-F238E27FC236}">
                <a16:creationId xmlns:a16="http://schemas.microsoft.com/office/drawing/2014/main" id="{63FA9D6A-3F66-4E4E-84FE-1339E5FB62EC}"/>
              </a:ext>
            </a:extLst>
          </p:cNvPr>
          <p:cNvSpPr/>
          <p:nvPr/>
        </p:nvSpPr>
        <p:spPr>
          <a:xfrm>
            <a:off x="1524001" y="2528820"/>
            <a:ext cx="2623274" cy="2499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rtl="1">
              <a:defRPr/>
            </a:pPr>
            <a:endParaRPr lang="en-SA" sz="1350">
              <a:solidFill>
                <a:schemeClr val="accent6">
                  <a:lumMod val="50000"/>
                </a:schemeClr>
              </a:solidFill>
              <a:latin typeface="Gill Sans MT" panose="020B0502020104020203"/>
            </a:endParaRPr>
          </a:p>
        </p:txBody>
      </p:sp>
      <p:pic>
        <p:nvPicPr>
          <p:cNvPr id="36868" name="Picture 4" descr="Focused Cost Leadership and Focused Differentiation – Mastering Strategic  Management – 1st Canadian Edition">
            <a:extLst>
              <a:ext uri="{FF2B5EF4-FFF2-40B4-BE49-F238E27FC236}">
                <a16:creationId xmlns:a16="http://schemas.microsoft.com/office/drawing/2014/main" id="{4EE67A32-43F0-C444-BA90-30282DAE3D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9" t="56166" r="51141" b="1910"/>
          <a:stretch/>
        </p:blipFill>
        <p:spPr bwMode="auto">
          <a:xfrm>
            <a:off x="6682198" y="1732509"/>
            <a:ext cx="3701762" cy="17952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FEAD47-31E3-EFCB-AC32-837D7316052F}"/>
              </a:ext>
            </a:extLst>
          </p:cNvPr>
          <p:cNvSpPr txBox="1"/>
          <p:nvPr/>
        </p:nvSpPr>
        <p:spPr>
          <a:xfrm>
            <a:off x="1621866" y="1829970"/>
            <a:ext cx="640129"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766">
              <a:defRPr/>
            </a:pPr>
            <a:r>
              <a:rPr lang="en-SA" sz="2400" dirty="0">
                <a:solidFill>
                  <a:schemeClr val="accent6">
                    <a:lumMod val="50000"/>
                  </a:schemeClr>
                </a:solidFill>
                <a:latin typeface="Rockwell" panose="02060603020205020403"/>
              </a:rPr>
              <a:t>4.3</a:t>
            </a:r>
          </a:p>
        </p:txBody>
      </p:sp>
      <p:pic>
        <p:nvPicPr>
          <p:cNvPr id="5" name="Picture 4">
            <a:extLst>
              <a:ext uri="{FF2B5EF4-FFF2-40B4-BE49-F238E27FC236}">
                <a16:creationId xmlns:a16="http://schemas.microsoft.com/office/drawing/2014/main" id="{5C91E1E1-D58B-2575-A8EA-F0DE0B37D89C}"/>
              </a:ext>
            </a:extLst>
          </p:cNvPr>
          <p:cNvPicPr>
            <a:picLocks noChangeAspect="1"/>
          </p:cNvPicPr>
          <p:nvPr/>
        </p:nvPicPr>
        <p:blipFill rotWithShape="1">
          <a:blip r:embed="rId4"/>
          <a:srcRect t="63554" r="2491" b="8645"/>
          <a:stretch/>
        </p:blipFill>
        <p:spPr>
          <a:xfrm>
            <a:off x="6667284" y="3807376"/>
            <a:ext cx="3780126" cy="87916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Rectangle 8">
            <a:extLst>
              <a:ext uri="{FF2B5EF4-FFF2-40B4-BE49-F238E27FC236}">
                <a16:creationId xmlns:a16="http://schemas.microsoft.com/office/drawing/2014/main" id="{1072096E-F6DA-ADA0-74D2-B8B1768A63D6}"/>
              </a:ext>
            </a:extLst>
          </p:cNvPr>
          <p:cNvSpPr/>
          <p:nvPr/>
        </p:nvSpPr>
        <p:spPr>
          <a:xfrm>
            <a:off x="1941930" y="4174964"/>
            <a:ext cx="4200525" cy="91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schemeClr val="accent6">
                  <a:lumMod val="50000"/>
                </a:schemeClr>
              </a:solidFill>
              <a:latin typeface="Gill Sans MT" panose="020B0502020104020203"/>
            </a:endParaRPr>
          </a:p>
        </p:txBody>
      </p:sp>
    </p:spTree>
    <p:extLst>
      <p:ext uri="{BB962C8B-B14F-4D97-AF65-F5344CB8AC3E}">
        <p14:creationId xmlns:p14="http://schemas.microsoft.com/office/powerpoint/2010/main" val="269692074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8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46E220-15D9-8642-98A8-60EA6D71B851}"/>
              </a:ext>
            </a:extLst>
          </p:cNvPr>
          <p:cNvSpPr>
            <a:spLocks noGrp="1"/>
          </p:cNvSpPr>
          <p:nvPr>
            <p:ph type="title" idx="4294967295"/>
          </p:nvPr>
        </p:nvSpPr>
        <p:spPr>
          <a:xfrm>
            <a:off x="5814970" y="1190714"/>
            <a:ext cx="4656581" cy="386867"/>
          </a:xfrm>
          <a:solidFill>
            <a:schemeClr val="bg1"/>
          </a:solidFill>
        </p:spPr>
        <p:txBody>
          <a:bodyPr vert="horz" lIns="68580" tIns="34290" rIns="68580" bIns="34290" rtlCol="0" anchor="ctr">
            <a:noAutofit/>
          </a:bodyPr>
          <a:lstStyle/>
          <a:p>
            <a:pPr algn="r"/>
            <a:r>
              <a:rPr lang="en-US" sz="1500" dirty="0">
                <a:solidFill>
                  <a:schemeClr val="accent6">
                    <a:lumMod val="50000"/>
                  </a:schemeClr>
                </a:solidFill>
                <a:latin typeface="Abadi" panose="020B0604020104020204" pitchFamily="34" charset="0"/>
              </a:rPr>
              <a:t>Porter's Generic Strategies: Differentiation Focus.</a:t>
            </a:r>
            <a:endParaRPr lang="en-SA" sz="1500" dirty="0">
              <a:solidFill>
                <a:schemeClr val="accent6">
                  <a:lumMod val="50000"/>
                </a:schemeClr>
              </a:solidFill>
              <a:latin typeface="Abadi" panose="020B0604020104020204" pitchFamily="34" charset="0"/>
            </a:endParaRPr>
          </a:p>
        </p:txBody>
      </p:sp>
      <p:pic>
        <p:nvPicPr>
          <p:cNvPr id="18436" name="Picture 4" descr="Porters Generic Strategies | Meaning, Types, and Example">
            <a:extLst>
              <a:ext uri="{FF2B5EF4-FFF2-40B4-BE49-F238E27FC236}">
                <a16:creationId xmlns:a16="http://schemas.microsoft.com/office/drawing/2014/main" id="{589D1199-50D4-724E-B775-FBA520B65EE0}"/>
              </a:ext>
            </a:extLst>
          </p:cNvPr>
          <p:cNvPicPr>
            <a:picLocks noGrp="1" noChangeAspect="1" noChangeArrowheads="1"/>
          </p:cNvPicPr>
          <p:nvPr>
            <p:ph idx="4294967295"/>
          </p:nvPr>
        </p:nvPicPr>
        <p:blipFill rotWithShape="1">
          <a:blip r:embed="rId2" cstate="print">
            <a:extLst>
              <a:ext uri="{28A0092B-C50C-407E-A947-70E740481C1C}">
                <a14:useLocalDpi xmlns:a14="http://schemas.microsoft.com/office/drawing/2010/main" val="0"/>
              </a:ext>
            </a:extLst>
          </a:blip>
          <a:srcRect b="24210"/>
          <a:stretch/>
        </p:blipFill>
        <p:spPr bwMode="auto">
          <a:xfrm>
            <a:off x="1524001" y="1727598"/>
            <a:ext cx="5529263" cy="3231356"/>
          </a:xfrm>
          <a:prstGeom prst="rect">
            <a:avLst/>
          </a:prstGeom>
          <a:solidFill>
            <a:schemeClr val="bg1"/>
          </a:solidFill>
        </p:spPr>
      </p:pic>
      <p:sp>
        <p:nvSpPr>
          <p:cNvPr id="3" name="Rectangle 2">
            <a:extLst>
              <a:ext uri="{FF2B5EF4-FFF2-40B4-BE49-F238E27FC236}">
                <a16:creationId xmlns:a16="http://schemas.microsoft.com/office/drawing/2014/main" id="{59AA92B9-E08A-C642-8C78-7B7619E6C216}"/>
              </a:ext>
            </a:extLst>
          </p:cNvPr>
          <p:cNvSpPr/>
          <p:nvPr/>
        </p:nvSpPr>
        <p:spPr>
          <a:xfrm>
            <a:off x="1524001" y="2523326"/>
            <a:ext cx="4037737" cy="2435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rtl="1">
              <a:defRPr/>
            </a:pPr>
            <a:endParaRPr lang="en-SA" sz="1350">
              <a:solidFill>
                <a:schemeClr val="accent6">
                  <a:lumMod val="50000"/>
                </a:schemeClr>
              </a:solidFill>
              <a:latin typeface="Gill Sans MT" panose="020B0502020104020203"/>
            </a:endParaRPr>
          </a:p>
        </p:txBody>
      </p:sp>
      <p:sp>
        <p:nvSpPr>
          <p:cNvPr id="6" name="Pentagon 5">
            <a:extLst>
              <a:ext uri="{FF2B5EF4-FFF2-40B4-BE49-F238E27FC236}">
                <a16:creationId xmlns:a16="http://schemas.microsoft.com/office/drawing/2014/main" id="{D4EA1B0E-BAE0-404C-988E-C85ECAA5D4E6}"/>
              </a:ext>
            </a:extLst>
          </p:cNvPr>
          <p:cNvSpPr/>
          <p:nvPr/>
        </p:nvSpPr>
        <p:spPr>
          <a:xfrm>
            <a:off x="2071100" y="2603703"/>
            <a:ext cx="2502263" cy="87484"/>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rtl="1">
              <a:defRPr/>
            </a:pPr>
            <a:endParaRPr lang="en-SA" sz="1350">
              <a:solidFill>
                <a:schemeClr val="accent6">
                  <a:lumMod val="50000"/>
                </a:schemeClr>
              </a:solidFill>
              <a:latin typeface="Gill Sans MT" panose="020B0502020104020203"/>
            </a:endParaRPr>
          </a:p>
        </p:txBody>
      </p:sp>
      <p:pic>
        <p:nvPicPr>
          <p:cNvPr id="32770" name="Picture 2" descr="Phantom Extended">
            <a:extLst>
              <a:ext uri="{FF2B5EF4-FFF2-40B4-BE49-F238E27FC236}">
                <a16:creationId xmlns:a16="http://schemas.microsoft.com/office/drawing/2014/main" id="{C55C6F34-1B71-704D-9FFA-159B777BA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5494" y="1727033"/>
            <a:ext cx="2418130" cy="1354153"/>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These Are The Best Pre Owned Rolex Watches For Investment">
            <a:extLst>
              <a:ext uri="{FF2B5EF4-FFF2-40B4-BE49-F238E27FC236}">
                <a16:creationId xmlns:a16="http://schemas.microsoft.com/office/drawing/2014/main" id="{9A3C6A16-B526-F64F-BF87-DA7742E80F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5494" y="3230872"/>
            <a:ext cx="2495992" cy="16609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A11E0AF-F419-0FA3-5AE8-F8E2EBAE03E9}"/>
              </a:ext>
            </a:extLst>
          </p:cNvPr>
          <p:cNvSpPr/>
          <p:nvPr/>
        </p:nvSpPr>
        <p:spPr>
          <a:xfrm>
            <a:off x="3312600" y="4254297"/>
            <a:ext cx="4200525" cy="986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rtl="1">
              <a:defRPr/>
            </a:pPr>
            <a:endParaRPr lang="en-SA" sz="1350">
              <a:solidFill>
                <a:schemeClr val="accent6">
                  <a:lumMod val="50000"/>
                </a:schemeClr>
              </a:solidFill>
              <a:latin typeface="Gill Sans MT" panose="020B0502020104020203"/>
            </a:endParaRPr>
          </a:p>
        </p:txBody>
      </p:sp>
      <p:sp>
        <p:nvSpPr>
          <p:cNvPr id="4" name="TextBox 3">
            <a:extLst>
              <a:ext uri="{FF2B5EF4-FFF2-40B4-BE49-F238E27FC236}">
                <a16:creationId xmlns:a16="http://schemas.microsoft.com/office/drawing/2014/main" id="{88C336C7-741D-0CA8-78F9-3D4F4662C396}"/>
              </a:ext>
            </a:extLst>
          </p:cNvPr>
          <p:cNvSpPr txBox="1"/>
          <p:nvPr/>
        </p:nvSpPr>
        <p:spPr>
          <a:xfrm>
            <a:off x="1751035" y="1961107"/>
            <a:ext cx="640129"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85766">
              <a:defRPr/>
            </a:pPr>
            <a:r>
              <a:rPr lang="en-SA" sz="2400" dirty="0">
                <a:solidFill>
                  <a:schemeClr val="accent6">
                    <a:lumMod val="50000"/>
                  </a:schemeClr>
                </a:solidFill>
                <a:latin typeface="Rockwell" panose="02060603020205020403"/>
              </a:rPr>
              <a:t>4.4</a:t>
            </a:r>
          </a:p>
        </p:txBody>
      </p:sp>
    </p:spTree>
    <p:extLst>
      <p:ext uri="{BB962C8B-B14F-4D97-AF65-F5344CB8AC3E}">
        <p14:creationId xmlns:p14="http://schemas.microsoft.com/office/powerpoint/2010/main" val="60940371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77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12383-A713-3A42-8CE9-8E61C345EC50}"/>
              </a:ext>
            </a:extLst>
          </p:cNvPr>
          <p:cNvSpPr>
            <a:spLocks noGrp="1"/>
          </p:cNvSpPr>
          <p:nvPr>
            <p:ph type="title" idx="4294967295"/>
          </p:nvPr>
        </p:nvSpPr>
        <p:spPr>
          <a:xfrm>
            <a:off x="5553351" y="1427847"/>
            <a:ext cx="5156597" cy="806053"/>
          </a:xfrm>
          <a:solidFill>
            <a:schemeClr val="bg1"/>
          </a:solidFill>
        </p:spPr>
        <p:txBody>
          <a:bodyPr vert="horz" lIns="68580" tIns="34290" rIns="68580" bIns="34290" rtlCol="0" anchor="ctr">
            <a:noAutofit/>
          </a:bodyPr>
          <a:lstStyle/>
          <a:p>
            <a:pPr algn="ctr"/>
            <a:r>
              <a:rPr lang="en-US" dirty="0">
                <a:solidFill>
                  <a:schemeClr val="accent6">
                    <a:lumMod val="50000"/>
                  </a:schemeClr>
                </a:solidFill>
                <a:latin typeface="Abadi" panose="020B0604020104020204" pitchFamily="34" charset="0"/>
              </a:rPr>
              <a:t>Porter’s Generic Strategies recap </a:t>
            </a:r>
          </a:p>
        </p:txBody>
      </p:sp>
      <p:pic>
        <p:nvPicPr>
          <p:cNvPr id="18436" name="Picture 4" descr="Porters Generic Strategies | Meaning, Types, and Example">
            <a:extLst>
              <a:ext uri="{FF2B5EF4-FFF2-40B4-BE49-F238E27FC236}">
                <a16:creationId xmlns:a16="http://schemas.microsoft.com/office/drawing/2014/main" id="{589D1199-50D4-724E-B775-FBA520B65EE0}"/>
              </a:ext>
            </a:extLst>
          </p:cNvPr>
          <p:cNvPicPr>
            <a:picLocks noGrp="1" noChangeAspect="1" noChangeArrowheads="1"/>
          </p:cNvPicPr>
          <p:nvPr>
            <p:ph idx="4294967295"/>
          </p:nvPr>
        </p:nvPicPr>
        <p:blipFill rotWithShape="1">
          <a:blip r:embed="rId2" cstate="print">
            <a:extLst>
              <a:ext uri="{28A0092B-C50C-407E-A947-70E740481C1C}">
                <a14:useLocalDpi xmlns:a14="http://schemas.microsoft.com/office/drawing/2010/main" val="0"/>
              </a:ext>
            </a:extLst>
          </a:blip>
          <a:srcRect b="24210"/>
          <a:stretch/>
        </p:blipFill>
        <p:spPr bwMode="auto">
          <a:xfrm>
            <a:off x="5456907" y="2404157"/>
            <a:ext cx="5253038" cy="3075384"/>
          </a:xfrm>
          <a:prstGeom prst="rect">
            <a:avLst/>
          </a:prstGeom>
          <a:solidFill>
            <a:schemeClr val="bg1"/>
          </a:solidFill>
        </p:spPr>
      </p:pic>
      <p:pic>
        <p:nvPicPr>
          <p:cNvPr id="18" name="Picture 2" descr="Business Level Strategy Explained - Strategy Training">
            <a:extLst>
              <a:ext uri="{FF2B5EF4-FFF2-40B4-BE49-F238E27FC236}">
                <a16:creationId xmlns:a16="http://schemas.microsoft.com/office/drawing/2014/main" id="{0EEEF3F2-CF92-D345-B634-9403224841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29" t="11693" r="20600" b="8249"/>
          <a:stretch/>
        </p:blipFill>
        <p:spPr bwMode="auto">
          <a:xfrm>
            <a:off x="1651375" y="2502115"/>
            <a:ext cx="3382463" cy="3211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825977"/>
      </p:ext>
    </p:extLst>
  </p:cSld>
  <p:clrMapOvr>
    <a:masterClrMapping/>
  </p:clrMapOvr>
  <p:transition>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Off School - good quality, fun activities and learning opportunities">
            <a:extLst>
              <a:ext uri="{FF2B5EF4-FFF2-40B4-BE49-F238E27FC236}">
                <a16:creationId xmlns:a16="http://schemas.microsoft.com/office/drawing/2014/main" id="{3D540903-0946-9948-8C7D-350B329568D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7508576" y="2215755"/>
            <a:ext cx="3070622" cy="280663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75265" y="1697111"/>
            <a:ext cx="5481453" cy="33252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E6033A35-A229-CF99-35F9-49AC8F83655D}"/>
              </a:ext>
            </a:extLst>
          </p:cNvPr>
          <p:cNvSpPr txBox="1">
            <a:spLocks/>
          </p:cNvSpPr>
          <p:nvPr/>
        </p:nvSpPr>
        <p:spPr>
          <a:xfrm>
            <a:off x="7201770" y="1201585"/>
            <a:ext cx="3159426" cy="991051"/>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685800">
              <a:defRPr/>
            </a:pPr>
            <a:r>
              <a:rPr lang="en-US" sz="3300" dirty="0">
                <a:solidFill>
                  <a:srgbClr val="C00000"/>
                </a:solidFill>
                <a:latin typeface="Abadi" panose="020B0604020104020204" pitchFamily="34" charset="0"/>
              </a:rPr>
              <a:t>Activity #</a:t>
            </a:r>
            <a:r>
              <a:rPr lang="ar-SA" sz="3300" dirty="0">
                <a:solidFill>
                  <a:srgbClr val="C00000"/>
                </a:solidFill>
                <a:latin typeface="Abadi" panose="020B0604020104020204" pitchFamily="34" charset="0"/>
                <a:cs typeface="Arial" panose="020B0604020202020204" pitchFamily="34" charset="0"/>
              </a:rPr>
              <a:t>٣</a:t>
            </a:r>
            <a:br>
              <a:rPr lang="en-US" sz="3300" dirty="0">
                <a:solidFill>
                  <a:srgbClr val="C00000"/>
                </a:solidFill>
                <a:latin typeface="Abadi" panose="020B0604020104020204" pitchFamily="34" charset="0"/>
              </a:rPr>
            </a:br>
            <a:r>
              <a:rPr lang="en-US" sz="3300" dirty="0">
                <a:solidFill>
                  <a:srgbClr val="C00000"/>
                </a:solidFill>
                <a:latin typeface="Abadi" panose="020B0604020104020204" pitchFamily="34" charset="0"/>
              </a:rPr>
              <a:t>PRACTICE  </a:t>
            </a:r>
          </a:p>
        </p:txBody>
      </p:sp>
    </p:spTree>
    <p:extLst>
      <p:ext uri="{BB962C8B-B14F-4D97-AF65-F5344CB8AC3E}">
        <p14:creationId xmlns:p14="http://schemas.microsoft.com/office/powerpoint/2010/main" val="2472951889"/>
      </p:ext>
    </p:extLst>
  </p:cSld>
  <p:clrMapOvr>
    <a:masterClrMapping/>
  </p:clrMapOvr>
  <p:transition>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257EA-A087-A549-B756-CE87E613E9CC}"/>
              </a:ext>
            </a:extLst>
          </p:cNvPr>
          <p:cNvSpPr>
            <a:spLocks noGrp="1"/>
          </p:cNvSpPr>
          <p:nvPr>
            <p:ph type="title" idx="4294967295"/>
          </p:nvPr>
        </p:nvSpPr>
        <p:spPr>
          <a:xfrm>
            <a:off x="1474417" y="1656057"/>
            <a:ext cx="4048125" cy="166688"/>
          </a:xfrm>
          <a:ln>
            <a:noFill/>
          </a:ln>
        </p:spPr>
        <p:style>
          <a:lnRef idx="2">
            <a:schemeClr val="dk1"/>
          </a:lnRef>
          <a:fillRef idx="1">
            <a:schemeClr val="lt1"/>
          </a:fillRef>
          <a:effectRef idx="0">
            <a:schemeClr val="dk1"/>
          </a:effectRef>
          <a:fontRef idx="minor">
            <a:schemeClr val="dk1"/>
          </a:fontRef>
        </p:style>
        <p:txBody>
          <a:bodyPr vert="horz" lIns="68580" tIns="34290" rIns="68580" bIns="34290" rtlCol="0" anchor="b">
            <a:noAutofit/>
          </a:bodyPr>
          <a:lstStyle/>
          <a:p>
            <a:pPr algn="ctr"/>
            <a:r>
              <a:rPr lang="en-US" sz="1800" dirty="0">
                <a:solidFill>
                  <a:srgbClr val="C00000"/>
                </a:solidFill>
              </a:rPr>
              <a:t>What is the RIGHT</a:t>
            </a:r>
            <a:br>
              <a:rPr lang="en-US" sz="1800" dirty="0">
                <a:solidFill>
                  <a:srgbClr val="C00000"/>
                </a:solidFill>
              </a:rPr>
            </a:br>
            <a:r>
              <a:rPr lang="en-US" sz="1800" dirty="0">
                <a:solidFill>
                  <a:srgbClr val="C00000"/>
                </a:solidFill>
              </a:rPr>
              <a:t>strategy ?</a:t>
            </a:r>
          </a:p>
        </p:txBody>
      </p:sp>
      <p:pic>
        <p:nvPicPr>
          <p:cNvPr id="14338" name="Picture 2" descr="Panda Supermarket Logo PNG Vector (SVG) Free Download">
            <a:extLst>
              <a:ext uri="{FF2B5EF4-FFF2-40B4-BE49-F238E27FC236}">
                <a16:creationId xmlns:a16="http://schemas.microsoft.com/office/drawing/2014/main" id="{5DA70464-9A3E-910A-EF74-3DFEFB246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702" y="2007878"/>
            <a:ext cx="2208952" cy="971939"/>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yper one Logo PNG Vector (AI) Free Download">
            <a:extLst>
              <a:ext uri="{FF2B5EF4-FFF2-40B4-BE49-F238E27FC236}">
                <a16:creationId xmlns:a16="http://schemas.microsoft.com/office/drawing/2014/main" id="{13F9D3B7-E8BA-DA14-B3D8-9AA2EE6274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2742" y="3240421"/>
            <a:ext cx="2192345" cy="971939"/>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أوميجا اس ايه - ويكيبيديا">
            <a:extLst>
              <a:ext uri="{FF2B5EF4-FFF2-40B4-BE49-F238E27FC236}">
                <a16:creationId xmlns:a16="http://schemas.microsoft.com/office/drawing/2014/main" id="{5F716C14-07E3-83FA-7CEC-2D7F2ACF0E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4235" y="3697061"/>
            <a:ext cx="1198307" cy="634169"/>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Omega Seamaster Planet Ocean 600M SKYFALL #watch #omega | Omega, James bond  watch, Omega bond">
            <a:extLst>
              <a:ext uri="{FF2B5EF4-FFF2-40B4-BE49-F238E27FC236}">
                <a16:creationId xmlns:a16="http://schemas.microsoft.com/office/drawing/2014/main" id="{353DB61D-EE52-ECB1-7F7F-DF340011DDA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051" t="30901" r="40000" b="14289"/>
          <a:stretch/>
        </p:blipFill>
        <p:spPr bwMode="auto">
          <a:xfrm>
            <a:off x="8523078" y="3429000"/>
            <a:ext cx="1291853" cy="766500"/>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Tesla Model 3 Owner Review: The Good &amp; The Bad After One Year">
            <a:extLst>
              <a:ext uri="{FF2B5EF4-FFF2-40B4-BE49-F238E27FC236}">
                <a16:creationId xmlns:a16="http://schemas.microsoft.com/office/drawing/2014/main" id="{D068B753-69AE-CBDC-5C2A-1E0B9DE141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5213" y="4452298"/>
            <a:ext cx="2395479" cy="1341468"/>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descr="title%% %%page%% %%sep%% %%sitename%%">
            <a:extLst>
              <a:ext uri="{FF2B5EF4-FFF2-40B4-BE49-F238E27FC236}">
                <a16:creationId xmlns:a16="http://schemas.microsoft.com/office/drawing/2014/main" id="{C8633A92-D7C7-5E89-862F-69782F6283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2395" y="4452298"/>
            <a:ext cx="1920295" cy="14383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9F1CB64-8979-6B70-373C-3F8A91F86B81}"/>
              </a:ext>
            </a:extLst>
          </p:cNvPr>
          <p:cNvPicPr>
            <a:picLocks noChangeAspect="1"/>
          </p:cNvPicPr>
          <p:nvPr/>
        </p:nvPicPr>
        <p:blipFill rotWithShape="1">
          <a:blip r:embed="rId9"/>
          <a:srcRect l="3602" r="17044" b="3883"/>
          <a:stretch/>
        </p:blipFill>
        <p:spPr>
          <a:xfrm>
            <a:off x="5069930" y="1146091"/>
            <a:ext cx="3069374" cy="2979035"/>
          </a:xfrm>
          <a:prstGeom prst="rect">
            <a:avLst/>
          </a:prstGeom>
          <a:ln/>
        </p:spPr>
      </p:pic>
      <p:pic>
        <p:nvPicPr>
          <p:cNvPr id="14356" name="Picture 20" descr="Starbucks reports double-digit same-store sales increases for US | Nation's  Restaurant News">
            <a:extLst>
              <a:ext uri="{FF2B5EF4-FFF2-40B4-BE49-F238E27FC236}">
                <a16:creationId xmlns:a16="http://schemas.microsoft.com/office/drawing/2014/main" id="{7E8ECF0D-6E5A-60E0-51C9-2FE3C0DADB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25481" y="4607250"/>
            <a:ext cx="2504209" cy="130026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innabon Egypt (@CinnabonEgypt) / Twitter">
            <a:extLst>
              <a:ext uri="{FF2B5EF4-FFF2-40B4-BE49-F238E27FC236}">
                <a16:creationId xmlns:a16="http://schemas.microsoft.com/office/drawing/2014/main" id="{9A92DEE6-9318-2166-11D8-0081F2A1F8B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480" b="10577"/>
          <a:stretch/>
        </p:blipFill>
        <p:spPr bwMode="auto">
          <a:xfrm>
            <a:off x="9072479" y="4607251"/>
            <a:ext cx="1535256" cy="13935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25CA4D3-363E-5ED4-512A-4278F2476486}"/>
              </a:ext>
            </a:extLst>
          </p:cNvPr>
          <p:cNvPicPr>
            <a:picLocks noChangeAspect="1"/>
          </p:cNvPicPr>
          <p:nvPr/>
        </p:nvPicPr>
        <p:blipFill rotWithShape="1">
          <a:blip r:embed="rId12"/>
          <a:srcRect l="36422" t="32564" r="42939" b="43640"/>
          <a:stretch/>
        </p:blipFill>
        <p:spPr>
          <a:xfrm>
            <a:off x="8240583" y="1538288"/>
            <a:ext cx="2427418" cy="1341468"/>
          </a:xfrm>
          <a:prstGeom prst="rect">
            <a:avLst/>
          </a:prstGeom>
        </p:spPr>
      </p:pic>
    </p:spTree>
    <p:extLst>
      <p:ext uri="{BB962C8B-B14F-4D97-AF65-F5344CB8AC3E}">
        <p14:creationId xmlns:p14="http://schemas.microsoft.com/office/powerpoint/2010/main" val="351257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anda Supermarket Logo PNG Vector (SVG) Free Download">
            <a:extLst>
              <a:ext uri="{FF2B5EF4-FFF2-40B4-BE49-F238E27FC236}">
                <a16:creationId xmlns:a16="http://schemas.microsoft.com/office/drawing/2014/main" id="{5DA70464-9A3E-910A-EF74-3DFEFB246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5476" y="1611914"/>
            <a:ext cx="1797941" cy="79109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yper one Logo PNG Vector (AI) Free Download">
            <a:extLst>
              <a:ext uri="{FF2B5EF4-FFF2-40B4-BE49-F238E27FC236}">
                <a16:creationId xmlns:a16="http://schemas.microsoft.com/office/drawing/2014/main" id="{13F9D3B7-E8BA-DA14-B3D8-9AA2EE6274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5475" y="2494877"/>
            <a:ext cx="1906576" cy="845249"/>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أوميجا اس ايه - ويكيبيديا">
            <a:extLst>
              <a:ext uri="{FF2B5EF4-FFF2-40B4-BE49-F238E27FC236}">
                <a16:creationId xmlns:a16="http://schemas.microsoft.com/office/drawing/2014/main" id="{5F716C14-07E3-83FA-7CEC-2D7F2ACF0E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5339" y="3986018"/>
            <a:ext cx="1198307" cy="634169"/>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Omega Seamaster Planet Ocean 600M SKYFALL #watch #omega | Omega, James bond  watch, Omega bond">
            <a:extLst>
              <a:ext uri="{FF2B5EF4-FFF2-40B4-BE49-F238E27FC236}">
                <a16:creationId xmlns:a16="http://schemas.microsoft.com/office/drawing/2014/main" id="{353DB61D-EE52-ECB1-7F7F-DF340011DDA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051" t="30901" r="40000" b="14289"/>
          <a:stretch/>
        </p:blipFill>
        <p:spPr bwMode="auto">
          <a:xfrm>
            <a:off x="2272738" y="3613549"/>
            <a:ext cx="1681496" cy="997688"/>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Tesla Model 3 Owner Review: The Good &amp; The Bad After One Year">
            <a:extLst>
              <a:ext uri="{FF2B5EF4-FFF2-40B4-BE49-F238E27FC236}">
                <a16:creationId xmlns:a16="http://schemas.microsoft.com/office/drawing/2014/main" id="{D068B753-69AE-CBDC-5C2A-1E0B9DE141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9121" y="4611238"/>
            <a:ext cx="2105316" cy="1178977"/>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Cinnabon - UAE - Happiness comes in different sizes. Which size would you  choose? تأتي السعادة بأحجام مختلفة. أي حجم تختار؟ #cinnabon #coffee # cinnabon #delivery #freshlybaked | Facebook">
            <a:extLst>
              <a:ext uri="{FF2B5EF4-FFF2-40B4-BE49-F238E27FC236}">
                <a16:creationId xmlns:a16="http://schemas.microsoft.com/office/drawing/2014/main" id="{C9F866A3-20E7-C8CA-87A3-E8E4A0CE19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27329" y="4979492"/>
            <a:ext cx="1713427" cy="997688"/>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descr="title%% %%page%% %%sep%% %%sitename%%">
            <a:extLst>
              <a:ext uri="{FF2B5EF4-FFF2-40B4-BE49-F238E27FC236}">
                <a16:creationId xmlns:a16="http://schemas.microsoft.com/office/drawing/2014/main" id="{C8633A92-D7C7-5E89-862F-69782F6283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27329" y="3571640"/>
            <a:ext cx="1713427" cy="12834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9F1CB64-8979-6B70-373C-3F8A91F86B81}"/>
              </a:ext>
            </a:extLst>
          </p:cNvPr>
          <p:cNvPicPr>
            <a:picLocks noChangeAspect="1"/>
          </p:cNvPicPr>
          <p:nvPr/>
        </p:nvPicPr>
        <p:blipFill rotWithShape="1">
          <a:blip r:embed="rId10"/>
          <a:srcRect l="3602" r="17044" b="3883"/>
          <a:stretch/>
        </p:blipFill>
        <p:spPr>
          <a:xfrm>
            <a:off x="4474641" y="2227608"/>
            <a:ext cx="3069374" cy="2979035"/>
          </a:xfrm>
          <a:prstGeom prst="rect">
            <a:avLst/>
          </a:prstGeom>
          <a:ln/>
        </p:spPr>
      </p:pic>
      <p:pic>
        <p:nvPicPr>
          <p:cNvPr id="14356" name="Picture 20" descr="Starbucks reports double-digit same-store sales increases for US | Nation's  Restaurant News">
            <a:extLst>
              <a:ext uri="{FF2B5EF4-FFF2-40B4-BE49-F238E27FC236}">
                <a16:creationId xmlns:a16="http://schemas.microsoft.com/office/drawing/2014/main" id="{7E8ECF0D-6E5A-60E0-51C9-2FE3C0DADBD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61981" y="2322422"/>
            <a:ext cx="1921474" cy="9976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3CD649F-98F8-F066-9258-C260B106DBBD}"/>
              </a:ext>
            </a:extLst>
          </p:cNvPr>
          <p:cNvPicPr>
            <a:picLocks noChangeAspect="1"/>
          </p:cNvPicPr>
          <p:nvPr/>
        </p:nvPicPr>
        <p:blipFill rotWithShape="1">
          <a:blip r:embed="rId12"/>
          <a:srcRect l="36422" t="32564" r="42939" b="43640"/>
          <a:stretch/>
        </p:blipFill>
        <p:spPr>
          <a:xfrm>
            <a:off x="2234305" y="967783"/>
            <a:ext cx="2331145" cy="1288265"/>
          </a:xfrm>
          <a:prstGeom prst="rect">
            <a:avLst/>
          </a:prstGeom>
        </p:spPr>
      </p:pic>
    </p:spTree>
    <p:extLst>
      <p:ext uri="{BB962C8B-B14F-4D97-AF65-F5344CB8AC3E}">
        <p14:creationId xmlns:p14="http://schemas.microsoft.com/office/powerpoint/2010/main" val="243271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3.8 8 Porter&amp;amp;#39;s Generic Strategies - Differentiation Focus - YouTube">
            <a:extLst>
              <a:ext uri="{FF2B5EF4-FFF2-40B4-BE49-F238E27FC236}">
                <a16:creationId xmlns:a16="http://schemas.microsoft.com/office/drawing/2014/main" id="{40246A62-46AB-8645-876A-9606EE4269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77" t="32255" r="14371" b="23427"/>
          <a:stretch/>
        </p:blipFill>
        <p:spPr bwMode="auto">
          <a:xfrm>
            <a:off x="2177254" y="2174709"/>
            <a:ext cx="7644818" cy="2979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853170"/>
      </p:ext>
    </p:extLst>
  </p:cSld>
  <p:clrMapOvr>
    <a:masterClrMapping/>
  </p:clrMapOvr>
  <p:transition>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88E24469-5368-0625-4B95-42E417105D85}"/>
              </a:ext>
            </a:extLst>
          </p:cNvPr>
          <p:cNvSpPr txBox="1"/>
          <p:nvPr/>
        </p:nvSpPr>
        <p:spPr>
          <a:xfrm>
            <a:off x="1414896" y="989163"/>
            <a:ext cx="9253105" cy="300082"/>
          </a:xfrm>
          <a:prstGeom prst="rect">
            <a:avLst/>
          </a:prstGeom>
          <a:solidFill>
            <a:schemeClr val="bg1"/>
          </a:solidFill>
        </p:spPr>
        <p:txBody>
          <a:bodyPr wrap="square" rtlCol="0">
            <a:spAutoFit/>
          </a:bodyPr>
          <a:lstStyle/>
          <a:p>
            <a:pPr defTabSz="685800">
              <a:defRPr/>
            </a:pPr>
            <a:endParaRPr lang="en-GB" sz="1350" dirty="0">
              <a:solidFill>
                <a:schemeClr val="accent5">
                  <a:lumMod val="50000"/>
                </a:schemeClr>
              </a:solidFill>
              <a:latin typeface="Calibri" panose="020F0502020204030204"/>
            </a:endParaRPr>
          </a:p>
        </p:txBody>
      </p:sp>
      <p:pic>
        <p:nvPicPr>
          <p:cNvPr id="7172" name="Picture 4" descr="What is the Marketing Mix (4 P's of Marketing)?">
            <a:extLst>
              <a:ext uri="{FF2B5EF4-FFF2-40B4-BE49-F238E27FC236}">
                <a16:creationId xmlns:a16="http://schemas.microsoft.com/office/drawing/2014/main" id="{11063FE0-24AA-C3A2-28EE-9ACED74B57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40" t="19670" r="9338" b="19670"/>
          <a:stretch/>
        </p:blipFill>
        <p:spPr bwMode="auto">
          <a:xfrm>
            <a:off x="4457539" y="4892278"/>
            <a:ext cx="3426699" cy="1108472"/>
          </a:xfrm>
          <a:prstGeom prst="rect">
            <a:avLst/>
          </a:prstGeom>
          <a:noFill/>
          <a:extLst>
            <a:ext uri="{909E8E84-426E-40DD-AFC4-6F175D3DCCD1}">
              <a14:hiddenFill xmlns:a14="http://schemas.microsoft.com/office/drawing/2010/main">
                <a:solidFill>
                  <a:srgbClr val="FFFFFF"/>
                </a:solidFill>
              </a14:hiddenFill>
            </a:ext>
          </a:extLst>
        </p:spPr>
      </p:pic>
      <p:sp>
        <p:nvSpPr>
          <p:cNvPr id="7" name="Right Bracket 6">
            <a:extLst>
              <a:ext uri="{FF2B5EF4-FFF2-40B4-BE49-F238E27FC236}">
                <a16:creationId xmlns:a16="http://schemas.microsoft.com/office/drawing/2014/main" id="{FDE7CB91-183D-FBB4-3CC0-1C907EB137C5}"/>
              </a:ext>
            </a:extLst>
          </p:cNvPr>
          <p:cNvSpPr/>
          <p:nvPr/>
        </p:nvSpPr>
        <p:spPr>
          <a:xfrm rot="5400000">
            <a:off x="6196319" y="2911126"/>
            <a:ext cx="83517" cy="1272626"/>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SA" sz="1350">
              <a:solidFill>
                <a:schemeClr val="accent5">
                  <a:lumMod val="50000"/>
                </a:schemeClr>
              </a:solidFill>
              <a:latin typeface="Gill Sans MT" panose="020B0502020104020203"/>
            </a:endParaRPr>
          </a:p>
        </p:txBody>
      </p:sp>
      <p:cxnSp>
        <p:nvCxnSpPr>
          <p:cNvPr id="16" name="Straight Arrow Connector 15">
            <a:extLst>
              <a:ext uri="{FF2B5EF4-FFF2-40B4-BE49-F238E27FC236}">
                <a16:creationId xmlns:a16="http://schemas.microsoft.com/office/drawing/2014/main" id="{7E2B5C69-6308-A7CA-17DD-D927148F9629}"/>
              </a:ext>
            </a:extLst>
          </p:cNvPr>
          <p:cNvCxnSpPr>
            <a:cxnSpLocks/>
          </p:cNvCxnSpPr>
          <p:nvPr/>
        </p:nvCxnSpPr>
        <p:spPr>
          <a:xfrm>
            <a:off x="6223787" y="4759498"/>
            <a:ext cx="0" cy="20084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24" name="Round Diagonal Corner Rectangle 23">
            <a:extLst>
              <a:ext uri="{FF2B5EF4-FFF2-40B4-BE49-F238E27FC236}">
                <a16:creationId xmlns:a16="http://schemas.microsoft.com/office/drawing/2014/main" id="{EC7A131F-1E1A-58B8-1451-2F49F20FB2BB}"/>
              </a:ext>
            </a:extLst>
          </p:cNvPr>
          <p:cNvSpPr/>
          <p:nvPr/>
        </p:nvSpPr>
        <p:spPr>
          <a:xfrm>
            <a:off x="1732203" y="2445643"/>
            <a:ext cx="1405054" cy="1400898"/>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defTabSz="685800">
              <a:defRPr/>
            </a:pPr>
            <a:r>
              <a:rPr lang="en-US" sz="1350" b="1" dirty="0">
                <a:solidFill>
                  <a:schemeClr val="accent5">
                    <a:lumMod val="50000"/>
                  </a:schemeClr>
                </a:solidFill>
                <a:latin typeface="Calibri"/>
                <a:cs typeface="Calibri"/>
              </a:rPr>
              <a:t>Ge</a:t>
            </a:r>
            <a:r>
              <a:rPr lang="en-US" sz="1350" b="1" spc="-8" dirty="0">
                <a:solidFill>
                  <a:schemeClr val="accent5">
                    <a:lumMod val="50000"/>
                  </a:schemeClr>
                </a:solidFill>
                <a:latin typeface="Calibri"/>
                <a:cs typeface="Calibri"/>
              </a:rPr>
              <a:t>ne</a:t>
            </a:r>
            <a:r>
              <a:rPr lang="en-US" sz="1350" b="1" spc="-34" dirty="0">
                <a:solidFill>
                  <a:schemeClr val="accent5">
                    <a:lumMod val="50000"/>
                  </a:schemeClr>
                </a:solidFill>
                <a:latin typeface="Calibri"/>
                <a:cs typeface="Calibri"/>
              </a:rPr>
              <a:t>r</a:t>
            </a:r>
            <a:r>
              <a:rPr lang="en-US" sz="1350" b="1" spc="-8" dirty="0">
                <a:solidFill>
                  <a:schemeClr val="accent5">
                    <a:lumMod val="50000"/>
                  </a:schemeClr>
                </a:solidFill>
                <a:latin typeface="Calibri"/>
                <a:cs typeface="Calibri"/>
              </a:rPr>
              <a:t>al </a:t>
            </a:r>
            <a:r>
              <a:rPr lang="en-US" sz="1350" b="1" dirty="0">
                <a:solidFill>
                  <a:schemeClr val="accent5">
                    <a:lumMod val="50000"/>
                  </a:schemeClr>
                </a:solidFill>
                <a:latin typeface="Calibri"/>
                <a:cs typeface="Calibri"/>
              </a:rPr>
              <a:t>Mar</a:t>
            </a:r>
            <a:r>
              <a:rPr lang="en-US" sz="1350" b="1" spc="-41" dirty="0">
                <a:solidFill>
                  <a:schemeClr val="accent5">
                    <a:lumMod val="50000"/>
                  </a:schemeClr>
                </a:solidFill>
                <a:latin typeface="Calibri"/>
                <a:cs typeface="Calibri"/>
              </a:rPr>
              <a:t>k</a:t>
            </a:r>
            <a:r>
              <a:rPr lang="en-US" sz="1350" b="1" spc="-8" dirty="0">
                <a:solidFill>
                  <a:schemeClr val="accent5">
                    <a:lumMod val="50000"/>
                  </a:schemeClr>
                </a:solidFill>
                <a:latin typeface="Calibri"/>
                <a:cs typeface="Calibri"/>
              </a:rPr>
              <a:t>et</a:t>
            </a:r>
            <a:r>
              <a:rPr lang="en-US" sz="1350" b="1" spc="-11" dirty="0">
                <a:solidFill>
                  <a:schemeClr val="accent5">
                    <a:lumMod val="50000"/>
                  </a:schemeClr>
                </a:solidFill>
                <a:latin typeface="Calibri"/>
                <a:cs typeface="Calibri"/>
              </a:rPr>
              <a:t>i</a:t>
            </a:r>
            <a:r>
              <a:rPr lang="en-US" sz="1350" b="1" spc="-8" dirty="0">
                <a:solidFill>
                  <a:schemeClr val="accent5">
                    <a:lumMod val="50000"/>
                  </a:schemeClr>
                </a:solidFill>
                <a:latin typeface="Calibri"/>
                <a:cs typeface="Calibri"/>
              </a:rPr>
              <a:t>n</a:t>
            </a:r>
            <a:r>
              <a:rPr lang="en-US" sz="1350" b="1" dirty="0">
                <a:solidFill>
                  <a:schemeClr val="accent5">
                    <a:lumMod val="50000"/>
                  </a:schemeClr>
                </a:solidFill>
                <a:latin typeface="Calibri"/>
                <a:cs typeface="Calibri"/>
              </a:rPr>
              <a:t>g</a:t>
            </a:r>
            <a:r>
              <a:rPr lang="en-US" sz="1350" b="1" spc="-11" dirty="0">
                <a:solidFill>
                  <a:schemeClr val="accent5">
                    <a:lumMod val="50000"/>
                  </a:schemeClr>
                </a:solidFill>
                <a:latin typeface="Calibri"/>
                <a:cs typeface="Calibri"/>
              </a:rPr>
              <a:t> </a:t>
            </a:r>
            <a:r>
              <a:rPr lang="en-US" sz="1350" b="1" spc="-8" dirty="0">
                <a:solidFill>
                  <a:schemeClr val="accent5">
                    <a:lumMod val="50000"/>
                  </a:schemeClr>
                </a:solidFill>
                <a:latin typeface="Calibri"/>
                <a:cs typeface="Calibri"/>
              </a:rPr>
              <a:t>St</a:t>
            </a:r>
            <a:r>
              <a:rPr lang="en-US" sz="1350" b="1" spc="-38" dirty="0">
                <a:solidFill>
                  <a:schemeClr val="accent5">
                    <a:lumMod val="50000"/>
                  </a:schemeClr>
                </a:solidFill>
                <a:latin typeface="Calibri"/>
                <a:cs typeface="Calibri"/>
              </a:rPr>
              <a:t>r</a:t>
            </a:r>
            <a:r>
              <a:rPr lang="en-US" sz="1350" b="1" spc="-19" dirty="0">
                <a:solidFill>
                  <a:schemeClr val="accent5">
                    <a:lumMod val="50000"/>
                  </a:schemeClr>
                </a:solidFill>
                <a:latin typeface="Calibri"/>
                <a:cs typeface="Calibri"/>
              </a:rPr>
              <a:t>a</a:t>
            </a:r>
            <a:r>
              <a:rPr lang="en-US" sz="1350" b="1" spc="-26" dirty="0">
                <a:solidFill>
                  <a:schemeClr val="accent5">
                    <a:lumMod val="50000"/>
                  </a:schemeClr>
                </a:solidFill>
                <a:latin typeface="Calibri"/>
                <a:cs typeface="Calibri"/>
              </a:rPr>
              <a:t>t</a:t>
            </a:r>
            <a:r>
              <a:rPr lang="en-US" sz="1350" b="1" spc="-8" dirty="0">
                <a:solidFill>
                  <a:schemeClr val="accent5">
                    <a:lumMod val="50000"/>
                  </a:schemeClr>
                </a:solidFill>
                <a:latin typeface="Calibri"/>
                <a:cs typeface="Calibri"/>
              </a:rPr>
              <a:t>e</a:t>
            </a:r>
            <a:r>
              <a:rPr lang="en-US" sz="1350" b="1" spc="-4" dirty="0">
                <a:solidFill>
                  <a:schemeClr val="accent5">
                    <a:lumMod val="50000"/>
                  </a:schemeClr>
                </a:solidFill>
                <a:latin typeface="Calibri"/>
                <a:cs typeface="Calibri"/>
              </a:rPr>
              <a:t>gi</a:t>
            </a:r>
            <a:r>
              <a:rPr lang="en-US" sz="1350" b="1" spc="-8" dirty="0">
                <a:solidFill>
                  <a:schemeClr val="accent5">
                    <a:lumMod val="50000"/>
                  </a:schemeClr>
                </a:solidFill>
                <a:latin typeface="Calibri"/>
                <a:cs typeface="Calibri"/>
              </a:rPr>
              <a:t>es, </a:t>
            </a:r>
            <a:r>
              <a:rPr lang="en-US" sz="1350" spc="-11" dirty="0">
                <a:solidFill>
                  <a:schemeClr val="accent5">
                    <a:lumMod val="50000"/>
                  </a:schemeClr>
                </a:solidFill>
                <a:latin typeface="Calibri"/>
                <a:cs typeface="Calibri"/>
              </a:rPr>
              <a:t>d</a:t>
            </a:r>
            <a:r>
              <a:rPr lang="en-US" sz="1350" spc="-4" dirty="0">
                <a:solidFill>
                  <a:schemeClr val="accent5">
                    <a:lumMod val="50000"/>
                  </a:schemeClr>
                </a:solidFill>
                <a:latin typeface="Calibri"/>
                <a:cs typeface="Calibri"/>
              </a:rPr>
              <a:t>e</a:t>
            </a:r>
            <a:r>
              <a:rPr lang="en-US" sz="1350" spc="-11" dirty="0">
                <a:solidFill>
                  <a:schemeClr val="accent5">
                    <a:lumMod val="50000"/>
                  </a:schemeClr>
                </a:solidFill>
                <a:latin typeface="Calibri"/>
                <a:cs typeface="Calibri"/>
              </a:rPr>
              <a:t>scr</a:t>
            </a:r>
            <a:r>
              <a:rPr lang="en-US" sz="1350" spc="-4" dirty="0">
                <a:solidFill>
                  <a:schemeClr val="accent5">
                    <a:lumMod val="50000"/>
                  </a:schemeClr>
                </a:solidFill>
                <a:latin typeface="Calibri"/>
                <a:cs typeface="Calibri"/>
              </a:rPr>
              <a:t>i</a:t>
            </a:r>
            <a:r>
              <a:rPr lang="en-US" sz="1350" spc="-11" dirty="0">
                <a:solidFill>
                  <a:schemeClr val="accent5">
                    <a:lumMod val="50000"/>
                  </a:schemeClr>
                </a:solidFill>
                <a:latin typeface="Calibri"/>
                <a:cs typeface="Calibri"/>
              </a:rPr>
              <a:t>b</a:t>
            </a:r>
            <a:r>
              <a:rPr lang="en-US" sz="1350" spc="-4" dirty="0">
                <a:solidFill>
                  <a:schemeClr val="accent5">
                    <a:lumMod val="50000"/>
                  </a:schemeClr>
                </a:solidFill>
                <a:latin typeface="Calibri"/>
                <a:cs typeface="Calibri"/>
              </a:rPr>
              <a:t>e</a:t>
            </a:r>
            <a:r>
              <a:rPr lang="en-US" sz="1350" dirty="0">
                <a:solidFill>
                  <a:schemeClr val="accent5">
                    <a:lumMod val="50000"/>
                  </a:schemeClr>
                </a:solidFill>
                <a:latin typeface="Calibri"/>
                <a:cs typeface="Calibri"/>
              </a:rPr>
              <a:t>s </a:t>
            </a:r>
            <a:r>
              <a:rPr lang="en-US" sz="1350" spc="-4" dirty="0">
                <a:solidFill>
                  <a:schemeClr val="accent5">
                    <a:lumMod val="50000"/>
                  </a:schemeClr>
                </a:solidFill>
                <a:latin typeface="Calibri"/>
                <a:cs typeface="Calibri"/>
              </a:rPr>
              <a:t>h</a:t>
            </a:r>
            <a:r>
              <a:rPr lang="en-US" sz="1350" spc="-8" dirty="0">
                <a:solidFill>
                  <a:schemeClr val="accent5">
                    <a:lumMod val="50000"/>
                  </a:schemeClr>
                </a:solidFill>
                <a:latin typeface="Calibri"/>
                <a:cs typeface="Calibri"/>
              </a:rPr>
              <a:t>o</a:t>
            </a:r>
            <a:r>
              <a:rPr lang="en-US" sz="1350" spc="-11" dirty="0">
                <a:solidFill>
                  <a:schemeClr val="accent5">
                    <a:lumMod val="50000"/>
                  </a:schemeClr>
                </a:solidFill>
                <a:latin typeface="Calibri"/>
                <a:cs typeface="Calibri"/>
              </a:rPr>
              <a:t>w</a:t>
            </a:r>
            <a:r>
              <a:rPr lang="en-US" sz="1350" dirty="0">
                <a:solidFill>
                  <a:schemeClr val="accent5">
                    <a:lumMod val="50000"/>
                  </a:schemeClr>
                </a:solidFill>
                <a:latin typeface="Calibri"/>
                <a:cs typeface="Calibri"/>
              </a:rPr>
              <a:t> </a:t>
            </a:r>
            <a:r>
              <a:rPr lang="en-US" sz="1350" spc="-8" dirty="0">
                <a:solidFill>
                  <a:schemeClr val="accent5">
                    <a:lumMod val="50000"/>
                  </a:schemeClr>
                </a:solidFill>
                <a:latin typeface="Calibri"/>
                <a:cs typeface="Calibri"/>
              </a:rPr>
              <a:t>mar</a:t>
            </a:r>
            <a:r>
              <a:rPr lang="en-US" sz="1350" spc="-56" dirty="0">
                <a:solidFill>
                  <a:schemeClr val="accent5">
                    <a:lumMod val="50000"/>
                  </a:schemeClr>
                </a:solidFill>
                <a:latin typeface="Calibri"/>
                <a:cs typeface="Calibri"/>
              </a:rPr>
              <a:t>k</a:t>
            </a:r>
            <a:r>
              <a:rPr lang="en-US" sz="1350" spc="-15" dirty="0">
                <a:solidFill>
                  <a:schemeClr val="accent5">
                    <a:lumMod val="50000"/>
                  </a:schemeClr>
                </a:solidFill>
                <a:latin typeface="Calibri"/>
                <a:cs typeface="Calibri"/>
              </a:rPr>
              <a:t>e</a:t>
            </a:r>
            <a:r>
              <a:rPr lang="en-US" sz="1350" dirty="0">
                <a:solidFill>
                  <a:schemeClr val="accent5">
                    <a:lumMod val="50000"/>
                  </a:schemeClr>
                </a:solidFill>
                <a:latin typeface="Calibri"/>
                <a:cs typeface="Calibri"/>
              </a:rPr>
              <a:t>t</a:t>
            </a:r>
            <a:r>
              <a:rPr lang="en-US" sz="1350" spc="-8" dirty="0">
                <a:solidFill>
                  <a:schemeClr val="accent5">
                    <a:lumMod val="50000"/>
                  </a:schemeClr>
                </a:solidFill>
                <a:latin typeface="Calibri"/>
                <a:cs typeface="Calibri"/>
              </a:rPr>
              <a:t>i</a:t>
            </a:r>
            <a:r>
              <a:rPr lang="en-US" sz="1350" spc="-4" dirty="0">
                <a:solidFill>
                  <a:schemeClr val="accent5">
                    <a:lumMod val="50000"/>
                  </a:schemeClr>
                </a:solidFill>
                <a:latin typeface="Calibri"/>
                <a:cs typeface="Calibri"/>
              </a:rPr>
              <a:t>n</a:t>
            </a:r>
            <a:r>
              <a:rPr lang="en-US" sz="1350" dirty="0">
                <a:solidFill>
                  <a:schemeClr val="accent5">
                    <a:lumMod val="50000"/>
                  </a:schemeClr>
                </a:solidFill>
                <a:latin typeface="Calibri"/>
                <a:cs typeface="Calibri"/>
              </a:rPr>
              <a:t>g</a:t>
            </a:r>
            <a:r>
              <a:rPr lang="en-US" sz="1350" spc="11" dirty="0">
                <a:solidFill>
                  <a:schemeClr val="accent5">
                    <a:lumMod val="50000"/>
                  </a:schemeClr>
                </a:solidFill>
                <a:latin typeface="Calibri"/>
                <a:cs typeface="Calibri"/>
              </a:rPr>
              <a:t> </a:t>
            </a:r>
            <a:r>
              <a:rPr lang="en-US" sz="1350" dirty="0">
                <a:solidFill>
                  <a:schemeClr val="accent5">
                    <a:lumMod val="50000"/>
                  </a:schemeClr>
                </a:solidFill>
                <a:latin typeface="Calibri"/>
                <a:cs typeface="Calibri"/>
              </a:rPr>
              <a:t>w</a:t>
            </a:r>
            <a:r>
              <a:rPr lang="en-US" sz="1350" spc="-8" dirty="0">
                <a:solidFill>
                  <a:schemeClr val="accent5">
                    <a:lumMod val="50000"/>
                  </a:schemeClr>
                </a:solidFill>
                <a:latin typeface="Calibri"/>
                <a:cs typeface="Calibri"/>
              </a:rPr>
              <a:t>i</a:t>
            </a:r>
            <a:r>
              <a:rPr lang="en-US" sz="1350" spc="-4" dirty="0">
                <a:solidFill>
                  <a:schemeClr val="accent5">
                    <a:lumMod val="50000"/>
                  </a:schemeClr>
                </a:solidFill>
                <a:latin typeface="Calibri"/>
                <a:cs typeface="Calibri"/>
              </a:rPr>
              <a:t>l</a:t>
            </a:r>
            <a:r>
              <a:rPr lang="en-US" sz="1350" dirty="0">
                <a:solidFill>
                  <a:schemeClr val="accent5">
                    <a:lumMod val="50000"/>
                  </a:schemeClr>
                </a:solidFill>
                <a:latin typeface="Calibri"/>
                <a:cs typeface="Calibri"/>
              </a:rPr>
              <a:t>l ach</a:t>
            </a:r>
            <a:r>
              <a:rPr lang="en-US" sz="1350" spc="-8" dirty="0">
                <a:solidFill>
                  <a:schemeClr val="accent5">
                    <a:lumMod val="50000"/>
                  </a:schemeClr>
                </a:solidFill>
                <a:latin typeface="Calibri"/>
                <a:cs typeface="Calibri"/>
              </a:rPr>
              <a:t>i</a:t>
            </a:r>
            <a:r>
              <a:rPr lang="en-US" sz="1350" spc="-15" dirty="0">
                <a:solidFill>
                  <a:schemeClr val="accent5">
                    <a:lumMod val="50000"/>
                  </a:schemeClr>
                </a:solidFill>
                <a:latin typeface="Calibri"/>
                <a:cs typeface="Calibri"/>
              </a:rPr>
              <a:t>ev</a:t>
            </a:r>
            <a:r>
              <a:rPr lang="en-US" sz="1350" spc="-8" dirty="0">
                <a:solidFill>
                  <a:schemeClr val="accent5">
                    <a:lumMod val="50000"/>
                  </a:schemeClr>
                </a:solidFill>
                <a:latin typeface="Calibri"/>
                <a:cs typeface="Calibri"/>
              </a:rPr>
              <a:t>e general</a:t>
            </a:r>
            <a:r>
              <a:rPr lang="en-US" sz="1350" spc="-4" dirty="0">
                <a:solidFill>
                  <a:schemeClr val="accent5">
                    <a:lumMod val="50000"/>
                  </a:schemeClr>
                </a:solidFill>
                <a:latin typeface="Calibri"/>
                <a:cs typeface="Calibri"/>
              </a:rPr>
              <a:t> o</a:t>
            </a:r>
            <a:r>
              <a:rPr lang="en-US" sz="1350" dirty="0">
                <a:solidFill>
                  <a:schemeClr val="accent5">
                    <a:lumMod val="50000"/>
                  </a:schemeClr>
                </a:solidFill>
                <a:latin typeface="Calibri"/>
                <a:cs typeface="Calibri"/>
              </a:rPr>
              <a:t>b</a:t>
            </a:r>
            <a:r>
              <a:rPr lang="en-US" sz="1350" spc="-8" dirty="0">
                <a:solidFill>
                  <a:schemeClr val="accent5">
                    <a:lumMod val="50000"/>
                  </a:schemeClr>
                </a:solidFill>
                <a:latin typeface="Calibri"/>
                <a:cs typeface="Calibri"/>
              </a:rPr>
              <a:t>je</a:t>
            </a:r>
            <a:r>
              <a:rPr lang="en-US" sz="1350" spc="-15" dirty="0">
                <a:solidFill>
                  <a:schemeClr val="accent5">
                    <a:lumMod val="50000"/>
                  </a:schemeClr>
                </a:solidFill>
                <a:latin typeface="Calibri"/>
                <a:cs typeface="Calibri"/>
              </a:rPr>
              <a:t>c</a:t>
            </a:r>
            <a:r>
              <a:rPr lang="en-US" sz="1350" dirty="0">
                <a:solidFill>
                  <a:schemeClr val="accent5">
                    <a:lumMod val="50000"/>
                  </a:schemeClr>
                </a:solidFill>
                <a:latin typeface="Calibri"/>
                <a:cs typeface="Calibri"/>
              </a:rPr>
              <a:t>t</a:t>
            </a:r>
            <a:r>
              <a:rPr lang="en-US" sz="1350" spc="-8" dirty="0">
                <a:solidFill>
                  <a:schemeClr val="accent5">
                    <a:lumMod val="50000"/>
                  </a:schemeClr>
                </a:solidFill>
                <a:latin typeface="Calibri"/>
                <a:cs typeface="Calibri"/>
              </a:rPr>
              <a:t>i</a:t>
            </a:r>
            <a:r>
              <a:rPr lang="en-US" sz="1350" spc="-15" dirty="0">
                <a:solidFill>
                  <a:schemeClr val="accent5">
                    <a:lumMod val="50000"/>
                  </a:schemeClr>
                </a:solidFill>
                <a:latin typeface="Calibri"/>
                <a:cs typeface="Calibri"/>
              </a:rPr>
              <a:t>v</a:t>
            </a:r>
            <a:r>
              <a:rPr lang="en-US" sz="1350" spc="-8" dirty="0">
                <a:solidFill>
                  <a:schemeClr val="accent5">
                    <a:lumMod val="50000"/>
                  </a:schemeClr>
                </a:solidFill>
                <a:latin typeface="Calibri"/>
                <a:cs typeface="Calibri"/>
              </a:rPr>
              <a:t>e</a:t>
            </a:r>
            <a:r>
              <a:rPr lang="en-US" sz="1350" dirty="0">
                <a:solidFill>
                  <a:schemeClr val="accent5">
                    <a:lumMod val="50000"/>
                  </a:schemeClr>
                </a:solidFill>
                <a:latin typeface="Gill Sans MT" panose="020B0502020104020203"/>
              </a:rPr>
              <a:t> </a:t>
            </a:r>
          </a:p>
        </p:txBody>
      </p:sp>
      <p:sp>
        <p:nvSpPr>
          <p:cNvPr id="25" name="Round Diagonal Corner Rectangle 24">
            <a:extLst>
              <a:ext uri="{FF2B5EF4-FFF2-40B4-BE49-F238E27FC236}">
                <a16:creationId xmlns:a16="http://schemas.microsoft.com/office/drawing/2014/main" id="{C7C9B779-DAF9-F05D-FD93-CFF28119467B}"/>
              </a:ext>
            </a:extLst>
          </p:cNvPr>
          <p:cNvSpPr/>
          <p:nvPr/>
        </p:nvSpPr>
        <p:spPr>
          <a:xfrm>
            <a:off x="1699803" y="4552973"/>
            <a:ext cx="1405054" cy="1400898"/>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defTabSz="685800">
              <a:defRPr/>
            </a:pPr>
            <a:r>
              <a:rPr lang="en-US" sz="1350" b="1" dirty="0">
                <a:solidFill>
                  <a:schemeClr val="accent5">
                    <a:lumMod val="50000"/>
                  </a:schemeClr>
                </a:solidFill>
                <a:latin typeface="Calibri"/>
                <a:cs typeface="Calibri"/>
              </a:rPr>
              <a:t>Specific marketing strategies  “brand level strategies” </a:t>
            </a:r>
          </a:p>
        </p:txBody>
      </p:sp>
      <p:pic>
        <p:nvPicPr>
          <p:cNvPr id="2" name="Content Placeholder 1" descr="The details are as follows:&#10;Create value for targeted customers:&#10;• Select customers to serve&#10;o Segmentation: Divide the total market into smaller segments&#10;o Targeting: Select the segment or segments to enter&#10;• Decide on a value proposition&#10;o Differentiation: Differentiate the market offering to create superior customer value&#10;o Positioning: Position the market offering in the minds of target customers&#10;Note: In concept, marketing boils down to two questions:&#10;1. Which customers will we serve? And&#10;2. How will we serve them?&#10;Of course, the tough part is coming up with good answers to these simple-sounding yet difficult questions. The goal is to create more value for the customers we serve than competitors do.&#10;">
            <a:extLst>
              <a:ext uri="{FF2B5EF4-FFF2-40B4-BE49-F238E27FC236}">
                <a16:creationId xmlns:a16="http://schemas.microsoft.com/office/drawing/2014/main" id="{08C1ACD2-BADE-9E1C-D562-7317D54D7AA6}"/>
              </a:ext>
            </a:extLst>
          </p:cNvPr>
          <p:cNvPicPr>
            <a:picLocks noGrp="1" noChangeAspect="1"/>
          </p:cNvPicPr>
          <p:nvPr>
            <p:ph idx="4294967295"/>
          </p:nvPr>
        </p:nvPicPr>
        <p:blipFill rotWithShape="1">
          <a:blip r:embed="rId4" cstate="print">
            <a:extLst>
              <a:ext uri="{28A0092B-C50C-407E-A947-70E740481C1C}">
                <a14:useLocalDpi xmlns:a14="http://schemas.microsoft.com/office/drawing/2010/main" val="0"/>
              </a:ext>
            </a:extLst>
          </a:blip>
          <a:srcRect l="23189" r="1198" b="5823"/>
          <a:stretch/>
        </p:blipFill>
        <p:spPr bwMode="auto">
          <a:xfrm>
            <a:off x="4517453" y="3718954"/>
            <a:ext cx="3355181"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E5E40C74-582D-EA4E-26B8-5CFC53AF3C1D}"/>
              </a:ext>
            </a:extLst>
          </p:cNvPr>
          <p:cNvSpPr>
            <a:spLocks noGrp="1"/>
          </p:cNvSpPr>
          <p:nvPr>
            <p:ph type="title" idx="4294967295"/>
          </p:nvPr>
        </p:nvSpPr>
        <p:spPr>
          <a:xfrm>
            <a:off x="8528449" y="1050132"/>
            <a:ext cx="2139553" cy="1114425"/>
          </a:xfrm>
        </p:spPr>
        <p:txBody>
          <a:bodyPr>
            <a:noAutofit/>
          </a:bodyPr>
          <a:lstStyle/>
          <a:p>
            <a:r>
              <a:rPr lang="en-US" sz="2700" dirty="0"/>
              <a:t>Understand the S</a:t>
            </a:r>
            <a:r>
              <a:rPr lang="en-SA" sz="2700" dirty="0"/>
              <a:t>tartegy </a:t>
            </a:r>
          </a:p>
        </p:txBody>
      </p:sp>
      <p:sp>
        <p:nvSpPr>
          <p:cNvPr id="12" name="TextBox 11">
            <a:extLst>
              <a:ext uri="{FF2B5EF4-FFF2-40B4-BE49-F238E27FC236}">
                <a16:creationId xmlns:a16="http://schemas.microsoft.com/office/drawing/2014/main" id="{5439713A-D4A9-E7E9-0160-6AB8CF149259}"/>
              </a:ext>
            </a:extLst>
          </p:cNvPr>
          <p:cNvSpPr txBox="1"/>
          <p:nvPr/>
        </p:nvSpPr>
        <p:spPr>
          <a:xfrm>
            <a:off x="3194418" y="2494117"/>
            <a:ext cx="1165294"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b="1">
                <a:solidFill>
                  <a:schemeClr val="tx1"/>
                </a:solidFill>
                <a:latin typeface="Abadi" panose="020B0604020104020204" pitchFamily="34" charset="0"/>
              </a:defRPr>
            </a:lvl1pPr>
          </a:lstStyle>
          <a:p>
            <a:pPr algn="ctr" defTabSz="685800">
              <a:defRPr/>
            </a:pPr>
            <a:r>
              <a:rPr lang="en-US" sz="1350" dirty="0">
                <a:solidFill>
                  <a:schemeClr val="accent5">
                    <a:lumMod val="50000"/>
                  </a:schemeClr>
                </a:solidFill>
                <a:sym typeface="Arial"/>
              </a:rPr>
              <a:t>Grand strategy </a:t>
            </a:r>
            <a:endParaRPr lang="en-SA" sz="1350" dirty="0">
              <a:solidFill>
                <a:schemeClr val="accent5">
                  <a:lumMod val="50000"/>
                </a:schemeClr>
              </a:solidFill>
            </a:endParaRPr>
          </a:p>
        </p:txBody>
      </p:sp>
      <p:cxnSp>
        <p:nvCxnSpPr>
          <p:cNvPr id="13" name="Straight Arrow Connector 12">
            <a:extLst>
              <a:ext uri="{FF2B5EF4-FFF2-40B4-BE49-F238E27FC236}">
                <a16:creationId xmlns:a16="http://schemas.microsoft.com/office/drawing/2014/main" id="{AB8F6D1A-D84C-1D16-D617-297540AC8937}"/>
              </a:ext>
            </a:extLst>
          </p:cNvPr>
          <p:cNvCxnSpPr>
            <a:cxnSpLocks/>
          </p:cNvCxnSpPr>
          <p:nvPr/>
        </p:nvCxnSpPr>
        <p:spPr>
          <a:xfrm flipH="1">
            <a:off x="3777066" y="3045673"/>
            <a:ext cx="14287" cy="1003533"/>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81169E17-A99A-6232-7700-C3D1CDA39A72}"/>
              </a:ext>
            </a:extLst>
          </p:cNvPr>
          <p:cNvCxnSpPr>
            <a:cxnSpLocks/>
          </p:cNvCxnSpPr>
          <p:nvPr/>
        </p:nvCxnSpPr>
        <p:spPr>
          <a:xfrm flipH="1">
            <a:off x="3779701" y="4198017"/>
            <a:ext cx="14287" cy="1003533"/>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BB92BF9C-A3EB-ADE1-AA4D-F982AC9B6209}"/>
              </a:ext>
            </a:extLst>
          </p:cNvPr>
          <p:cNvSpPr txBox="1"/>
          <p:nvPr/>
        </p:nvSpPr>
        <p:spPr>
          <a:xfrm>
            <a:off x="3506300" y="4191167"/>
            <a:ext cx="541532"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800">
              <a:defRPr/>
            </a:pPr>
            <a:r>
              <a:rPr lang="en-US" sz="1350" b="1" dirty="0">
                <a:solidFill>
                  <a:schemeClr val="accent5">
                    <a:lumMod val="50000"/>
                  </a:schemeClr>
                </a:solidFill>
                <a:latin typeface="Abadi" panose="020B0604020104020204" pitchFamily="34" charset="0"/>
              </a:rPr>
              <a:t>S.T.P. </a:t>
            </a:r>
            <a:endParaRPr lang="en-SA" sz="1350" b="1" dirty="0">
              <a:solidFill>
                <a:schemeClr val="accent5">
                  <a:lumMod val="50000"/>
                </a:schemeClr>
              </a:solidFill>
              <a:latin typeface="Gill Sans MT" panose="020B0502020104020203"/>
            </a:endParaRPr>
          </a:p>
        </p:txBody>
      </p:sp>
      <p:cxnSp>
        <p:nvCxnSpPr>
          <p:cNvPr id="10" name="Straight Arrow Connector 9">
            <a:extLst>
              <a:ext uri="{FF2B5EF4-FFF2-40B4-BE49-F238E27FC236}">
                <a16:creationId xmlns:a16="http://schemas.microsoft.com/office/drawing/2014/main" id="{93355D9F-A65C-1455-2E8C-D9262CFDFC25}"/>
              </a:ext>
            </a:extLst>
          </p:cNvPr>
          <p:cNvCxnSpPr>
            <a:cxnSpLocks/>
          </p:cNvCxnSpPr>
          <p:nvPr/>
        </p:nvCxnSpPr>
        <p:spPr>
          <a:xfrm>
            <a:off x="6238076" y="3645701"/>
            <a:ext cx="0" cy="20084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15" name="Right Bracket 14">
            <a:extLst>
              <a:ext uri="{FF2B5EF4-FFF2-40B4-BE49-F238E27FC236}">
                <a16:creationId xmlns:a16="http://schemas.microsoft.com/office/drawing/2014/main" id="{8245DA60-23EE-7B5E-E3DA-E4FE214A617F}"/>
              </a:ext>
            </a:extLst>
          </p:cNvPr>
          <p:cNvSpPr/>
          <p:nvPr/>
        </p:nvSpPr>
        <p:spPr>
          <a:xfrm rot="5400000">
            <a:off x="6182029" y="4081427"/>
            <a:ext cx="83517" cy="1272626"/>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SA" sz="1350">
              <a:solidFill>
                <a:schemeClr val="accent5">
                  <a:lumMod val="50000"/>
                </a:schemeClr>
              </a:solidFill>
              <a:latin typeface="Gill Sans MT" panose="020B0502020104020203"/>
            </a:endParaRPr>
          </a:p>
        </p:txBody>
      </p:sp>
      <p:sp>
        <p:nvSpPr>
          <p:cNvPr id="6" name="TextBox 5">
            <a:extLst>
              <a:ext uri="{FF2B5EF4-FFF2-40B4-BE49-F238E27FC236}">
                <a16:creationId xmlns:a16="http://schemas.microsoft.com/office/drawing/2014/main" id="{3A5B02B0-A5E6-9F1C-D566-FCBAB4CD45ED}"/>
              </a:ext>
            </a:extLst>
          </p:cNvPr>
          <p:cNvSpPr txBox="1"/>
          <p:nvPr/>
        </p:nvSpPr>
        <p:spPr>
          <a:xfrm>
            <a:off x="3259061" y="5251499"/>
            <a:ext cx="1165294"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b="1">
                <a:solidFill>
                  <a:schemeClr val="tx1"/>
                </a:solidFill>
                <a:latin typeface="Abadi" panose="020B0604020104020204" pitchFamily="34" charset="0"/>
              </a:defRPr>
            </a:lvl1pPr>
          </a:lstStyle>
          <a:p>
            <a:pPr algn="ctr" defTabSz="685800">
              <a:defRPr/>
            </a:pPr>
            <a:r>
              <a:rPr lang="en-US" sz="1350" dirty="0">
                <a:solidFill>
                  <a:schemeClr val="accent5">
                    <a:lumMod val="50000"/>
                  </a:schemeClr>
                </a:solidFill>
                <a:sym typeface="Arial"/>
              </a:rPr>
              <a:t>Marketing Mix</a:t>
            </a:r>
            <a:endParaRPr lang="en-SA" sz="1350" dirty="0">
              <a:solidFill>
                <a:schemeClr val="accent5">
                  <a:lumMod val="50000"/>
                </a:schemeClr>
              </a:solidFill>
            </a:endParaRPr>
          </a:p>
        </p:txBody>
      </p:sp>
      <p:sp>
        <p:nvSpPr>
          <p:cNvPr id="3" name="TextBox 2">
            <a:extLst>
              <a:ext uri="{FF2B5EF4-FFF2-40B4-BE49-F238E27FC236}">
                <a16:creationId xmlns:a16="http://schemas.microsoft.com/office/drawing/2014/main" id="{4DEC1596-785B-2532-728E-FF41F668EC4B}"/>
              </a:ext>
            </a:extLst>
          </p:cNvPr>
          <p:cNvSpPr txBox="1"/>
          <p:nvPr/>
        </p:nvSpPr>
        <p:spPr>
          <a:xfrm>
            <a:off x="8088408" y="3746122"/>
            <a:ext cx="2499063" cy="929027"/>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fontScale="85000" lnSpcReduction="20000"/>
          </a:bodyPr>
          <a:lstStyle/>
          <a:p>
            <a:pPr marL="42863" defTabSz="685800">
              <a:lnSpc>
                <a:spcPct val="110000"/>
              </a:lnSpc>
              <a:spcBef>
                <a:spcPts val="525"/>
              </a:spcBef>
              <a:buClr>
                <a:srgbClr val="2A1A00"/>
              </a:buClr>
              <a:defRPr/>
            </a:pPr>
            <a:r>
              <a:rPr lang="en-US" sz="1200" dirty="0">
                <a:solidFill>
                  <a:schemeClr val="accent5">
                    <a:lumMod val="50000"/>
                  </a:schemeClr>
                </a:solidFill>
                <a:latin typeface="Gill Sans MT" panose="020B0502020104020203"/>
                <a:sym typeface="Arial"/>
              </a:rPr>
              <a:t>(Where to play ) Which customers will we serve ? (segmentation and targeting) </a:t>
            </a:r>
          </a:p>
          <a:p>
            <a:pPr marL="42863" defTabSz="685800">
              <a:lnSpc>
                <a:spcPct val="110000"/>
              </a:lnSpc>
              <a:spcBef>
                <a:spcPts val="525"/>
              </a:spcBef>
              <a:buClr>
                <a:srgbClr val="2A1A00"/>
              </a:buClr>
              <a:defRPr/>
            </a:pPr>
            <a:r>
              <a:rPr lang="en-US" sz="1200" dirty="0">
                <a:solidFill>
                  <a:schemeClr val="accent5">
                    <a:lumMod val="50000"/>
                  </a:schemeClr>
                </a:solidFill>
                <a:latin typeface="Gill Sans MT" panose="020B0502020104020203"/>
                <a:sym typeface="Arial"/>
              </a:rPr>
              <a:t>(How to win ) how will we create value for them?</a:t>
            </a:r>
          </a:p>
          <a:p>
            <a:pPr marL="42863" defTabSz="685800">
              <a:lnSpc>
                <a:spcPct val="110000"/>
              </a:lnSpc>
              <a:spcBef>
                <a:spcPts val="525"/>
              </a:spcBef>
              <a:buClr>
                <a:srgbClr val="2A1A00"/>
              </a:buClr>
              <a:defRPr/>
            </a:pPr>
            <a:r>
              <a:rPr lang="en-US" sz="1200" dirty="0">
                <a:solidFill>
                  <a:schemeClr val="accent5">
                    <a:lumMod val="50000"/>
                  </a:schemeClr>
                </a:solidFill>
                <a:latin typeface="Gill Sans MT" panose="020B0502020104020203"/>
                <a:sym typeface="Arial"/>
              </a:rPr>
              <a:t>(differentiation and positioning)</a:t>
            </a:r>
          </a:p>
        </p:txBody>
      </p:sp>
      <p:sp>
        <p:nvSpPr>
          <p:cNvPr id="9" name="TextBox 8">
            <a:extLst>
              <a:ext uri="{FF2B5EF4-FFF2-40B4-BE49-F238E27FC236}">
                <a16:creationId xmlns:a16="http://schemas.microsoft.com/office/drawing/2014/main" id="{7C386BCD-D0F0-ABDA-011A-B183476FABF1}"/>
              </a:ext>
            </a:extLst>
          </p:cNvPr>
          <p:cNvSpPr txBox="1"/>
          <p:nvPr/>
        </p:nvSpPr>
        <p:spPr>
          <a:xfrm>
            <a:off x="8088408" y="2271977"/>
            <a:ext cx="2499063" cy="929027"/>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a:bodyPr>
          <a:lstStyle/>
          <a:p>
            <a:pPr marL="42863" defTabSz="685800">
              <a:lnSpc>
                <a:spcPct val="110000"/>
              </a:lnSpc>
              <a:spcBef>
                <a:spcPts val="525"/>
              </a:spcBef>
              <a:buClr>
                <a:srgbClr val="2A1A00"/>
              </a:buClr>
              <a:defRPr/>
            </a:pPr>
            <a:r>
              <a:rPr lang="en-US" sz="1200" dirty="0">
                <a:solidFill>
                  <a:schemeClr val="accent5">
                    <a:lumMod val="50000"/>
                  </a:schemeClr>
                </a:solidFill>
                <a:latin typeface="Gill Sans MT" panose="020B0502020104020203"/>
                <a:sym typeface="Arial"/>
              </a:rPr>
              <a:t>How to grow ?</a:t>
            </a:r>
          </a:p>
          <a:p>
            <a:pPr marL="42863" defTabSz="685800">
              <a:lnSpc>
                <a:spcPct val="110000"/>
              </a:lnSpc>
              <a:spcBef>
                <a:spcPts val="525"/>
              </a:spcBef>
              <a:buClr>
                <a:srgbClr val="2A1A00"/>
              </a:buClr>
              <a:defRPr/>
            </a:pPr>
            <a:r>
              <a:rPr lang="en-US" sz="1200" dirty="0">
                <a:solidFill>
                  <a:schemeClr val="accent5">
                    <a:lumMod val="50000"/>
                  </a:schemeClr>
                </a:solidFill>
                <a:latin typeface="Gill Sans MT" panose="020B0502020104020203"/>
                <a:sym typeface="Arial"/>
              </a:rPr>
              <a:t>How to differentiate your self from other  ?</a:t>
            </a:r>
          </a:p>
        </p:txBody>
      </p:sp>
      <p:sp>
        <p:nvSpPr>
          <p:cNvPr id="11" name="TextBox 10">
            <a:extLst>
              <a:ext uri="{FF2B5EF4-FFF2-40B4-BE49-F238E27FC236}">
                <a16:creationId xmlns:a16="http://schemas.microsoft.com/office/drawing/2014/main" id="{C37C4BCD-702E-5C62-20F5-40780BB03C19}"/>
              </a:ext>
            </a:extLst>
          </p:cNvPr>
          <p:cNvSpPr txBox="1"/>
          <p:nvPr/>
        </p:nvSpPr>
        <p:spPr>
          <a:xfrm>
            <a:off x="8051224" y="4939811"/>
            <a:ext cx="2536247" cy="929027"/>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lnSpcReduction="10000"/>
          </a:bodyPr>
          <a:lstStyle/>
          <a:p>
            <a:pPr marL="42863" defTabSz="685800">
              <a:lnSpc>
                <a:spcPct val="110000"/>
              </a:lnSpc>
              <a:spcBef>
                <a:spcPts val="525"/>
              </a:spcBef>
              <a:buClr>
                <a:srgbClr val="2A1A00"/>
              </a:buClr>
              <a:defRPr/>
            </a:pPr>
            <a:r>
              <a:rPr lang="en-US" sz="1200" dirty="0">
                <a:solidFill>
                  <a:schemeClr val="accent5">
                    <a:lumMod val="50000"/>
                  </a:schemeClr>
                </a:solidFill>
                <a:latin typeface="Gill Sans MT" panose="020B0502020104020203"/>
                <a:sym typeface="Arial"/>
              </a:rPr>
              <a:t>Which products and services levels ?</a:t>
            </a:r>
          </a:p>
          <a:p>
            <a:pPr marL="42863" defTabSz="685800">
              <a:lnSpc>
                <a:spcPct val="110000"/>
              </a:lnSpc>
              <a:spcBef>
                <a:spcPts val="525"/>
              </a:spcBef>
              <a:buClr>
                <a:srgbClr val="2A1A00"/>
              </a:buClr>
              <a:defRPr/>
            </a:pPr>
            <a:r>
              <a:rPr lang="en-US" sz="1200" dirty="0">
                <a:solidFill>
                  <a:schemeClr val="accent5">
                    <a:lumMod val="50000"/>
                  </a:schemeClr>
                </a:solidFill>
                <a:latin typeface="Gill Sans MT" panose="020B0502020104020203"/>
                <a:sym typeface="Arial"/>
              </a:rPr>
              <a:t>Where &amp; how customer will find them?</a:t>
            </a:r>
          </a:p>
          <a:p>
            <a:pPr marL="42863" defTabSz="685800">
              <a:lnSpc>
                <a:spcPct val="110000"/>
              </a:lnSpc>
              <a:spcBef>
                <a:spcPts val="525"/>
              </a:spcBef>
              <a:buClr>
                <a:srgbClr val="2A1A00"/>
              </a:buClr>
              <a:defRPr/>
            </a:pPr>
            <a:r>
              <a:rPr lang="en-US" sz="1200" dirty="0">
                <a:solidFill>
                  <a:schemeClr val="accent5">
                    <a:lumMod val="50000"/>
                  </a:schemeClr>
                </a:solidFill>
                <a:latin typeface="Gill Sans MT" panose="020B0502020104020203"/>
                <a:sym typeface="Arial"/>
              </a:rPr>
              <a:t>Communication and exchange ?</a:t>
            </a:r>
          </a:p>
        </p:txBody>
      </p:sp>
      <p:sp>
        <p:nvSpPr>
          <p:cNvPr id="8" name="Round Diagonal Corner Rectangle 7">
            <a:extLst>
              <a:ext uri="{FF2B5EF4-FFF2-40B4-BE49-F238E27FC236}">
                <a16:creationId xmlns:a16="http://schemas.microsoft.com/office/drawing/2014/main" id="{6F816928-2807-5E5B-A552-E1944EEDCC64}"/>
              </a:ext>
            </a:extLst>
          </p:cNvPr>
          <p:cNvSpPr/>
          <p:nvPr/>
        </p:nvSpPr>
        <p:spPr>
          <a:xfrm>
            <a:off x="1764681" y="1050131"/>
            <a:ext cx="1405054" cy="1208017"/>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defTabSz="685800">
              <a:defRPr/>
            </a:pPr>
            <a:r>
              <a:rPr lang="en-US" sz="1350" b="1" dirty="0">
                <a:solidFill>
                  <a:schemeClr val="accent5">
                    <a:lumMod val="50000"/>
                  </a:schemeClr>
                </a:solidFill>
                <a:latin typeface="Calibri" panose="020F0502020204030204"/>
              </a:rPr>
              <a:t>Corporate strategy </a:t>
            </a:r>
            <a:r>
              <a:rPr lang="en-US" sz="1350" dirty="0">
                <a:solidFill>
                  <a:schemeClr val="accent5">
                    <a:lumMod val="50000"/>
                  </a:schemeClr>
                </a:solidFill>
                <a:latin typeface="Calibri" panose="020F0502020204030204"/>
              </a:rPr>
              <a:t>refers to the overall strategy used to guide a business.</a:t>
            </a:r>
            <a:endParaRPr lang="en-US" sz="1350" dirty="0">
              <a:solidFill>
                <a:schemeClr val="accent5">
                  <a:lumMod val="50000"/>
                </a:schemeClr>
              </a:solidFill>
              <a:latin typeface="Gill Sans MT" panose="020B0502020104020203"/>
            </a:endParaRPr>
          </a:p>
        </p:txBody>
      </p:sp>
      <p:pic>
        <p:nvPicPr>
          <p:cNvPr id="21" name="Picture 20">
            <a:extLst>
              <a:ext uri="{FF2B5EF4-FFF2-40B4-BE49-F238E27FC236}">
                <a16:creationId xmlns:a16="http://schemas.microsoft.com/office/drawing/2014/main" id="{5E4ED9D6-764B-A823-9286-66E85DFAE7F9}"/>
              </a:ext>
            </a:extLst>
          </p:cNvPr>
          <p:cNvPicPr>
            <a:picLocks noChangeAspect="1"/>
          </p:cNvPicPr>
          <p:nvPr/>
        </p:nvPicPr>
        <p:blipFill>
          <a:blip r:embed="rId5"/>
          <a:stretch>
            <a:fillRect/>
          </a:stretch>
        </p:blipFill>
        <p:spPr>
          <a:xfrm>
            <a:off x="4433536" y="1256390"/>
            <a:ext cx="3609081" cy="2137388"/>
          </a:xfrm>
          <a:prstGeom prst="rect">
            <a:avLst/>
          </a:prstGeom>
        </p:spPr>
      </p:pic>
    </p:spTree>
    <p:extLst>
      <p:ext uri="{BB962C8B-B14F-4D97-AF65-F5344CB8AC3E}">
        <p14:creationId xmlns:p14="http://schemas.microsoft.com/office/powerpoint/2010/main" val="3692124365"/>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5BDA0-E23F-EC47-5CB9-DC6879187F35}"/>
              </a:ext>
            </a:extLst>
          </p:cNvPr>
          <p:cNvPicPr>
            <a:picLocks noChangeAspect="1"/>
          </p:cNvPicPr>
          <p:nvPr/>
        </p:nvPicPr>
        <p:blipFill rotWithShape="1">
          <a:blip r:embed="rId2"/>
          <a:srcRect l="25855" t="10239" r="58012" b="20121"/>
          <a:stretch/>
        </p:blipFill>
        <p:spPr>
          <a:xfrm>
            <a:off x="1557078" y="1613636"/>
            <a:ext cx="1281896" cy="3630731"/>
          </a:xfrm>
          <a:prstGeom prst="rect">
            <a:avLst/>
          </a:prstGeom>
        </p:spPr>
      </p:pic>
      <p:sp>
        <p:nvSpPr>
          <p:cNvPr id="5" name="Oval 4">
            <a:extLst>
              <a:ext uri="{FF2B5EF4-FFF2-40B4-BE49-F238E27FC236}">
                <a16:creationId xmlns:a16="http://schemas.microsoft.com/office/drawing/2014/main" id="{07CEE8FB-2A20-7493-7274-E285BF803040}"/>
              </a:ext>
            </a:extLst>
          </p:cNvPr>
          <p:cNvSpPr/>
          <p:nvPr/>
        </p:nvSpPr>
        <p:spPr>
          <a:xfrm>
            <a:off x="1618884" y="3628203"/>
            <a:ext cx="941792" cy="1495518"/>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pic>
        <p:nvPicPr>
          <p:cNvPr id="9" name="Picture 8">
            <a:extLst>
              <a:ext uri="{FF2B5EF4-FFF2-40B4-BE49-F238E27FC236}">
                <a16:creationId xmlns:a16="http://schemas.microsoft.com/office/drawing/2014/main" id="{03A98E12-0980-C2C6-7D5C-6C7EE5C971E1}"/>
              </a:ext>
            </a:extLst>
          </p:cNvPr>
          <p:cNvPicPr>
            <a:picLocks noChangeAspect="1"/>
          </p:cNvPicPr>
          <p:nvPr/>
        </p:nvPicPr>
        <p:blipFill>
          <a:blip r:embed="rId3"/>
          <a:stretch>
            <a:fillRect/>
          </a:stretch>
        </p:blipFill>
        <p:spPr>
          <a:xfrm>
            <a:off x="3291965" y="1375588"/>
            <a:ext cx="7155410" cy="2297565"/>
          </a:xfrm>
          <a:prstGeom prst="rect">
            <a:avLst/>
          </a:prstGeom>
        </p:spPr>
      </p:pic>
      <p:pic>
        <p:nvPicPr>
          <p:cNvPr id="8" name="Picture 7">
            <a:extLst>
              <a:ext uri="{FF2B5EF4-FFF2-40B4-BE49-F238E27FC236}">
                <a16:creationId xmlns:a16="http://schemas.microsoft.com/office/drawing/2014/main" id="{CAC0182B-B22F-6320-D10D-4C7AB33EE24D}"/>
              </a:ext>
            </a:extLst>
          </p:cNvPr>
          <p:cNvPicPr>
            <a:picLocks noChangeAspect="1"/>
          </p:cNvPicPr>
          <p:nvPr/>
        </p:nvPicPr>
        <p:blipFill>
          <a:blip r:embed="rId4"/>
          <a:stretch>
            <a:fillRect/>
          </a:stretch>
        </p:blipFill>
        <p:spPr>
          <a:xfrm>
            <a:off x="3291965" y="3428999"/>
            <a:ext cx="7281152" cy="1893926"/>
          </a:xfrm>
          <a:prstGeom prst="rect">
            <a:avLst/>
          </a:prstGeom>
        </p:spPr>
      </p:pic>
    </p:spTree>
    <p:extLst>
      <p:ext uri="{BB962C8B-B14F-4D97-AF65-F5344CB8AC3E}">
        <p14:creationId xmlns:p14="http://schemas.microsoft.com/office/powerpoint/2010/main" val="25747775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8EAB44-66B5-BF85-1768-799363C87F5F}"/>
              </a:ext>
            </a:extLst>
          </p:cNvPr>
          <p:cNvGrpSpPr/>
          <p:nvPr/>
        </p:nvGrpSpPr>
        <p:grpSpPr>
          <a:xfrm>
            <a:off x="1747030" y="1550324"/>
            <a:ext cx="8678308" cy="2867597"/>
            <a:chOff x="525380" y="1048358"/>
            <a:chExt cx="8704561" cy="2986161"/>
          </a:xfrm>
        </p:grpSpPr>
        <p:pic>
          <p:nvPicPr>
            <p:cNvPr id="43010" name="Picture 2" descr="Donald A. Norman quote: Market segmentation s a natural result of the vast  differences...">
              <a:extLst>
                <a:ext uri="{FF2B5EF4-FFF2-40B4-BE49-F238E27FC236}">
                  <a16:creationId xmlns:a16="http://schemas.microsoft.com/office/drawing/2014/main" id="{4C4C9345-96ED-1943-AB43-99C181973C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983"/>
            <a:stretch/>
          </p:blipFill>
          <p:spPr bwMode="auto">
            <a:xfrm rot="21420000">
              <a:off x="525380" y="1048358"/>
              <a:ext cx="6610012" cy="298616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B869A06-9090-BA48-8691-1CC0D1A7D342}"/>
                </a:ext>
              </a:extLst>
            </p:cNvPr>
            <p:cNvSpPr/>
            <p:nvPr/>
          </p:nvSpPr>
          <p:spPr>
            <a:xfrm rot="21368781">
              <a:off x="7149973" y="1539442"/>
              <a:ext cx="2079968" cy="161052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defTabSz="685766">
                <a:defRPr/>
              </a:pPr>
              <a:r>
                <a:rPr lang="en-US" sz="1350" dirty="0">
                  <a:solidFill>
                    <a:schemeClr val="accent6">
                      <a:lumMod val="50000"/>
                    </a:schemeClr>
                  </a:solidFill>
                  <a:latin typeface="Abadi" panose="020B0604020104020204" pitchFamily="34" charset="0"/>
                </a:rPr>
                <a:t>The director of The Design Lab at University of California, San Diego. He is best known for </a:t>
              </a:r>
              <a:r>
                <a:rPr lang="en-US" sz="1350" b="1" dirty="0">
                  <a:solidFill>
                    <a:schemeClr val="accent6">
                      <a:lumMod val="50000"/>
                    </a:schemeClr>
                  </a:solidFill>
                  <a:latin typeface="Abadi" panose="020B0604020104020204" pitchFamily="34" charset="0"/>
                </a:rPr>
                <a:t>his books on design, especially The Design of Everyday Things</a:t>
              </a:r>
              <a:r>
                <a:rPr lang="en-US" sz="1350" dirty="0">
                  <a:solidFill>
                    <a:schemeClr val="accent6">
                      <a:lumMod val="50000"/>
                    </a:schemeClr>
                  </a:solidFill>
                  <a:latin typeface="Abadi" panose="020B0604020104020204" pitchFamily="34" charset="0"/>
                </a:rPr>
                <a:t>.</a:t>
              </a:r>
              <a:endParaRPr lang="en-SA" sz="1350" dirty="0">
                <a:solidFill>
                  <a:schemeClr val="accent6">
                    <a:lumMod val="50000"/>
                  </a:schemeClr>
                </a:solidFill>
                <a:latin typeface="Abadi" panose="020B0604020104020204" pitchFamily="34" charset="0"/>
              </a:endParaRPr>
            </a:p>
          </p:txBody>
        </p:sp>
      </p:grpSp>
      <p:sp>
        <p:nvSpPr>
          <p:cNvPr id="4" name="object 4"/>
          <p:cNvSpPr txBox="1"/>
          <p:nvPr/>
        </p:nvSpPr>
        <p:spPr>
          <a:xfrm rot="21420000">
            <a:off x="1775980" y="4494066"/>
            <a:ext cx="8747628" cy="585104"/>
          </a:xfrm>
          <a:prstGeom prst="rect">
            <a:avLst/>
          </a:prstGeom>
          <a:solidFill>
            <a:schemeClr val="bg1"/>
          </a:solidFill>
        </p:spPr>
        <p:txBody>
          <a:bodyPr vert="horz" lIns="68580" tIns="34290" rIns="68580" bIns="34290" rtlCol="0" anchor="b">
            <a:normAutofit fontScale="77500" lnSpcReduction="20000"/>
          </a:bodyPr>
          <a:lstStyle>
            <a:lvl1pPr rtl="1">
              <a:lnSpc>
                <a:spcPct val="90000"/>
              </a:lnSpc>
              <a:spcBef>
                <a:spcPct val="0"/>
              </a:spcBef>
              <a:buNone/>
              <a:defRPr sz="6600" cap="all" baseline="0">
                <a:solidFill>
                  <a:schemeClr val="accent1"/>
                </a:solidFill>
                <a:effectLst/>
                <a:latin typeface="+mj-lt"/>
                <a:ea typeface="+mj-ea"/>
                <a:cs typeface="+mj-cs"/>
              </a:defRPr>
            </a:lvl1pPr>
          </a:lstStyle>
          <a:p>
            <a:pPr defTabSz="685766" rtl="0">
              <a:spcAft>
                <a:spcPts val="450"/>
              </a:spcAft>
              <a:defRPr/>
            </a:pPr>
            <a:r>
              <a:rPr lang="en-US" sz="6000" dirty="0">
                <a:solidFill>
                  <a:schemeClr val="accent6">
                    <a:lumMod val="50000"/>
                  </a:schemeClr>
                </a:solidFill>
                <a:latin typeface="Impact" panose="020B0806030902050204"/>
              </a:rPr>
              <a:t>1-Market	Segmentation</a:t>
            </a:r>
          </a:p>
        </p:txBody>
      </p:sp>
    </p:spTree>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Quick Recap: Make Sure to not Miss out on Significant Information! –  Hamrobazar Blog">
            <a:extLst>
              <a:ext uri="{FF2B5EF4-FFF2-40B4-BE49-F238E27FC236}">
                <a16:creationId xmlns:a16="http://schemas.microsoft.com/office/drawing/2014/main" id="{D05981C7-0C96-C06F-EC9E-85FD8BD14A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06600" y="1661406"/>
            <a:ext cx="3968750" cy="35351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3362EE-ED8F-B3EF-DA00-4C2F218BE55E}"/>
              </a:ext>
            </a:extLst>
          </p:cNvPr>
          <p:cNvPicPr>
            <a:picLocks noChangeAspect="1"/>
          </p:cNvPicPr>
          <p:nvPr/>
        </p:nvPicPr>
        <p:blipFill>
          <a:blip r:embed="rId3"/>
          <a:stretch>
            <a:fillRect/>
          </a:stretch>
        </p:blipFill>
        <p:spPr>
          <a:xfrm>
            <a:off x="5975350" y="1661406"/>
            <a:ext cx="4518956" cy="3535188"/>
          </a:xfrm>
          <a:prstGeom prst="rect">
            <a:avLst/>
          </a:prstGeom>
        </p:spPr>
      </p:pic>
      <p:sp>
        <p:nvSpPr>
          <p:cNvPr id="5" name="TextBox 4">
            <a:extLst>
              <a:ext uri="{FF2B5EF4-FFF2-40B4-BE49-F238E27FC236}">
                <a16:creationId xmlns:a16="http://schemas.microsoft.com/office/drawing/2014/main" id="{BF5FBFCD-5EEE-6A46-5ED6-6D4F594B481E}"/>
              </a:ext>
            </a:extLst>
          </p:cNvPr>
          <p:cNvSpPr txBox="1"/>
          <p:nvPr/>
        </p:nvSpPr>
        <p:spPr>
          <a:xfrm>
            <a:off x="5617972" y="1222826"/>
            <a:ext cx="4567428" cy="461665"/>
          </a:xfrm>
          <a:prstGeom prst="rect">
            <a:avLst/>
          </a:prstGeom>
          <a:noFill/>
        </p:spPr>
        <p:txBody>
          <a:bodyPr wrap="square">
            <a:spAutoFit/>
          </a:bodyPr>
          <a:lstStyle/>
          <a:p>
            <a:pPr algn="ctr" defTabSz="685800">
              <a:defRPr/>
            </a:pPr>
            <a:r>
              <a:rPr lang="en-US" sz="2400" b="1" dirty="0">
                <a:solidFill>
                  <a:srgbClr val="C00000"/>
                </a:solidFill>
                <a:latin typeface="Abadi" panose="020B0604020104020204" pitchFamily="34" charset="0"/>
              </a:rPr>
              <a:t>Quick recap on previous lecture </a:t>
            </a:r>
          </a:p>
        </p:txBody>
      </p:sp>
    </p:spTree>
    <p:extLst>
      <p:ext uri="{BB962C8B-B14F-4D97-AF65-F5344CB8AC3E}">
        <p14:creationId xmlns:p14="http://schemas.microsoft.com/office/powerpoint/2010/main" val="8295366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1C6F70-23F9-21EC-C68D-E2EC11990D2B}"/>
              </a:ext>
            </a:extLst>
          </p:cNvPr>
          <p:cNvSpPr>
            <a:spLocks noGrp="1"/>
          </p:cNvSpPr>
          <p:nvPr>
            <p:ph idx="4294967295"/>
          </p:nvPr>
        </p:nvSpPr>
        <p:spPr>
          <a:xfrm>
            <a:off x="1524002" y="2066925"/>
            <a:ext cx="4167553" cy="3446860"/>
          </a:xfrm>
        </p:spPr>
        <p:txBody>
          <a:bodyPr vert="horz" lIns="68580" tIns="34290" rIns="68580" bIns="34290" rtlCol="0">
            <a:normAutofit/>
          </a:bodyPr>
          <a:lstStyle/>
          <a:p>
            <a:pPr marL="0" indent="0">
              <a:spcBef>
                <a:spcPts val="0"/>
              </a:spcBef>
              <a:defRPr/>
            </a:pPr>
            <a:r>
              <a:rPr lang="en-US" sz="1800" dirty="0">
                <a:solidFill>
                  <a:schemeClr val="accent6">
                    <a:lumMod val="50000"/>
                  </a:schemeClr>
                </a:solidFill>
                <a:latin typeface="SourceSansPro"/>
              </a:rPr>
              <a:t> </a:t>
            </a:r>
            <a:r>
              <a:rPr lang="en-US" sz="1800" b="1" dirty="0">
                <a:solidFill>
                  <a:schemeClr val="accent6">
                    <a:lumMod val="50000"/>
                  </a:schemeClr>
                </a:solidFill>
                <a:latin typeface="SourceSansPro"/>
              </a:rPr>
              <a:t>Market segment </a:t>
            </a:r>
            <a:r>
              <a:rPr lang="en-US" sz="1800" dirty="0">
                <a:solidFill>
                  <a:schemeClr val="accent6">
                    <a:lumMod val="50000"/>
                  </a:schemeClr>
                </a:solidFill>
                <a:latin typeface="SourceSansPro"/>
              </a:rPr>
              <a:t>is a group of people who share similar characteristics and needs .</a:t>
            </a:r>
          </a:p>
          <a:p>
            <a:pPr marL="0" indent="0">
              <a:spcBef>
                <a:spcPts val="0"/>
              </a:spcBef>
              <a:defRPr/>
            </a:pPr>
            <a:endParaRPr lang="en-US" sz="1800" dirty="0">
              <a:solidFill>
                <a:schemeClr val="accent6">
                  <a:lumMod val="50000"/>
                </a:schemeClr>
              </a:solidFill>
              <a:latin typeface="SourceSansPro"/>
            </a:endParaRPr>
          </a:p>
          <a:p>
            <a:pPr marL="0" indent="0">
              <a:spcBef>
                <a:spcPts val="0"/>
              </a:spcBef>
              <a:defRPr/>
            </a:pPr>
            <a:r>
              <a:rPr lang="en-US" sz="1800" b="1" dirty="0">
                <a:solidFill>
                  <a:schemeClr val="accent6">
                    <a:lumMod val="50000"/>
                  </a:schemeClr>
                </a:solidFill>
                <a:latin typeface="SourceSansPro"/>
              </a:rPr>
              <a:t>Market segment </a:t>
            </a:r>
            <a:r>
              <a:rPr lang="en-US" sz="1800" dirty="0">
                <a:solidFill>
                  <a:schemeClr val="accent6">
                    <a:lumMod val="50000"/>
                  </a:schemeClr>
                </a:solidFill>
                <a:latin typeface="SourceSansPro"/>
              </a:rPr>
              <a:t>should have  homogeneity in main needs, uniqueness, and a predictable reaction to marketing tactics</a:t>
            </a:r>
          </a:p>
          <a:p>
            <a:pPr marL="0" indent="0">
              <a:spcBef>
                <a:spcPts val="0"/>
              </a:spcBef>
              <a:defRPr/>
            </a:pPr>
            <a:endParaRPr lang="en-US" sz="1800" dirty="0">
              <a:solidFill>
                <a:schemeClr val="accent6">
                  <a:lumMod val="50000"/>
                </a:schemeClr>
              </a:solidFill>
              <a:latin typeface="SourceSansPro"/>
            </a:endParaRPr>
          </a:p>
          <a:p>
            <a:pPr marL="0" indent="0">
              <a:spcBef>
                <a:spcPts val="0"/>
              </a:spcBef>
              <a:defRPr/>
            </a:pPr>
            <a:r>
              <a:rPr lang="en-US" sz="1800" b="1" dirty="0">
                <a:solidFill>
                  <a:schemeClr val="accent6">
                    <a:lumMod val="50000"/>
                  </a:schemeClr>
                </a:solidFill>
                <a:latin typeface="SourceSansPro"/>
              </a:rPr>
              <a:t>Marketers </a:t>
            </a:r>
            <a:r>
              <a:rPr lang="en-US" sz="1800" dirty="0">
                <a:solidFill>
                  <a:schemeClr val="accent6">
                    <a:lumMod val="50000"/>
                  </a:schemeClr>
                </a:solidFill>
                <a:latin typeface="SourceSansPro"/>
              </a:rPr>
              <a:t>use market segments to develop right value proposition for products and/or services.</a:t>
            </a:r>
          </a:p>
        </p:txBody>
      </p:sp>
      <p:sp>
        <p:nvSpPr>
          <p:cNvPr id="7" name="object 2">
            <a:extLst>
              <a:ext uri="{FF2B5EF4-FFF2-40B4-BE49-F238E27FC236}">
                <a16:creationId xmlns:a16="http://schemas.microsoft.com/office/drawing/2014/main" id="{007EDDA7-2559-F39B-FDDC-35378E15F199}"/>
              </a:ext>
            </a:extLst>
          </p:cNvPr>
          <p:cNvSpPr txBox="1"/>
          <p:nvPr/>
        </p:nvSpPr>
        <p:spPr>
          <a:xfrm>
            <a:off x="1918849" y="1036362"/>
            <a:ext cx="8354303" cy="439748"/>
          </a:xfrm>
          <a:prstGeom prst="rect">
            <a:avLst/>
          </a:prstGeom>
          <a:solidFill>
            <a:schemeClr val="bg1"/>
          </a:solidFill>
          <a:ln>
            <a:noFill/>
          </a:ln>
        </p:spPr>
        <p:txBody>
          <a:bodyPr vert="horz" lIns="68580" tIns="34290" rIns="68580" bIns="34290" rtlCol="0" anchor="ctr">
            <a:noAutofit/>
          </a:bodyPr>
          <a:lstStyle>
            <a:defPPr>
              <a:defRPr lang="en-SA"/>
            </a:defPPr>
            <a:lvl1pPr marL="12700">
              <a:lnSpc>
                <a:spcPct val="90000"/>
              </a:lnSpc>
              <a:spcBef>
                <a:spcPct val="0"/>
              </a:spcBef>
              <a:spcAft>
                <a:spcPts val="600"/>
              </a:spcAft>
              <a:tabLst>
                <a:tab pos="2860675" algn="l"/>
                <a:tab pos="4073525" algn="l"/>
              </a:tabLst>
              <a:defRPr sz="4400" cap="all">
                <a:solidFill>
                  <a:schemeClr val="accent1"/>
                </a:solidFill>
                <a:latin typeface="Abadi" panose="020B0604020104020204" pitchFamily="34" charset="0"/>
                <a:ea typeface="+mj-ea"/>
                <a:cs typeface="+mj-cs"/>
              </a:defRPr>
            </a:lvl1pPr>
          </a:lstStyle>
          <a:p>
            <a:pPr marL="9525" algn="ctr" defTabSz="685766">
              <a:spcAft>
                <a:spcPts val="450"/>
              </a:spcAft>
              <a:tabLst>
                <a:tab pos="2145398" algn="l"/>
                <a:tab pos="3054991" algn="l"/>
              </a:tabLst>
              <a:defRPr/>
            </a:pPr>
            <a:r>
              <a:rPr lang="en-US" sz="2700" b="1" dirty="0">
                <a:solidFill>
                  <a:schemeClr val="accent6">
                    <a:lumMod val="50000"/>
                  </a:schemeClr>
                </a:solidFill>
              </a:rPr>
              <a:t>1- Markets Segmentation</a:t>
            </a:r>
            <a:endParaRPr sz="2700" b="1" dirty="0">
              <a:solidFill>
                <a:schemeClr val="accent6">
                  <a:lumMod val="50000"/>
                </a:schemeClr>
              </a:solidFill>
            </a:endParaRPr>
          </a:p>
        </p:txBody>
      </p:sp>
      <p:pic>
        <p:nvPicPr>
          <p:cNvPr id="12292" name="Picture 4" descr="5 Types of Customer Segmentation for the Sports Industry - Fanview">
            <a:extLst>
              <a:ext uri="{FF2B5EF4-FFF2-40B4-BE49-F238E27FC236}">
                <a16:creationId xmlns:a16="http://schemas.microsoft.com/office/drawing/2014/main" id="{8C7A2F03-BFCE-DB5B-3C47-A2C805BA7E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0245" y="1682465"/>
            <a:ext cx="3680979" cy="13075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2" descr="مفاهيم | تجزئة السوق">
            <a:extLst>
              <a:ext uri="{FF2B5EF4-FFF2-40B4-BE49-F238E27FC236}">
                <a16:creationId xmlns:a16="http://schemas.microsoft.com/office/drawing/2014/main" id="{23A07263-EA18-19E9-65EC-7AE58C6C1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0540" y="3196320"/>
            <a:ext cx="3800389" cy="18840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24815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292"/>
                                        </p:tgtEl>
                                        <p:attrNameLst>
                                          <p:attrName>style.visibility</p:attrName>
                                        </p:attrNameLst>
                                      </p:cBhvr>
                                      <p:to>
                                        <p:strVal val="visible"/>
                                      </p:to>
                                    </p:set>
                                    <p:anim calcmode="lin" valueType="num">
                                      <p:cBhvr additive="base">
                                        <p:cTn id="11" dur="500" fill="hold"/>
                                        <p:tgtEl>
                                          <p:spTgt spid="12292"/>
                                        </p:tgtEl>
                                        <p:attrNameLst>
                                          <p:attrName>ppt_x</p:attrName>
                                        </p:attrNameLst>
                                      </p:cBhvr>
                                      <p:tavLst>
                                        <p:tav tm="0">
                                          <p:val>
                                            <p:strVal val="#ppt_x"/>
                                          </p:val>
                                        </p:tav>
                                        <p:tav tm="100000">
                                          <p:val>
                                            <p:strVal val="#ppt_x"/>
                                          </p:val>
                                        </p:tav>
                                      </p:tavLst>
                                    </p:anim>
                                    <p:anim calcmode="lin" valueType="num">
                                      <p:cBhvr additive="base">
                                        <p:cTn id="12"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1C6F70-23F9-21EC-C68D-E2EC11990D2B}"/>
              </a:ext>
            </a:extLst>
          </p:cNvPr>
          <p:cNvSpPr>
            <a:spLocks noGrp="1"/>
          </p:cNvSpPr>
          <p:nvPr>
            <p:ph idx="4294967295"/>
          </p:nvPr>
        </p:nvSpPr>
        <p:spPr>
          <a:xfrm>
            <a:off x="1744327" y="2071556"/>
            <a:ext cx="2738966" cy="3196206"/>
          </a:xfrm>
          <a:solidFill>
            <a:schemeClr val="bg1"/>
          </a:solidFill>
        </p:spPr>
        <p:txBody>
          <a:bodyPr vert="horz" lIns="68580" tIns="34290" rIns="68580" bIns="34290" rtlCol="0">
            <a:normAutofit fontScale="77500" lnSpcReduction="20000"/>
          </a:bodyPr>
          <a:lstStyle/>
          <a:p>
            <a:pPr fontAlgn="t">
              <a:lnSpc>
                <a:spcPct val="150000"/>
              </a:lnSpc>
            </a:pPr>
            <a:r>
              <a:rPr lang="en-US" sz="1200" dirty="0">
                <a:solidFill>
                  <a:schemeClr val="accent6">
                    <a:lumMod val="50000"/>
                  </a:schemeClr>
                </a:solidFill>
                <a:latin typeface="Calibri" panose="020F0502020204030204" pitchFamily="34" charset="0"/>
                <a:cs typeface="Calibri" panose="020F0502020204030204" pitchFamily="34" charset="0"/>
              </a:rPr>
              <a:t> </a:t>
            </a:r>
            <a:r>
              <a:rPr lang="en-IN" sz="1275" b="1" dirty="0">
                <a:solidFill>
                  <a:schemeClr val="accent6">
                    <a:lumMod val="50000"/>
                  </a:schemeClr>
                </a:solidFill>
                <a:latin typeface="Calibri" panose="020F0502020204030204" pitchFamily="34" charset="0"/>
                <a:cs typeface="Calibri" panose="020F0502020204030204" pitchFamily="34" charset="0"/>
              </a:rPr>
              <a:t>Geographic</a:t>
            </a:r>
            <a:r>
              <a:rPr lang="en-IN" sz="1350" dirty="0">
                <a:solidFill>
                  <a:schemeClr val="accent6">
                    <a:lumMod val="50000"/>
                  </a:schemeClr>
                </a:solidFill>
                <a:latin typeface="Calibri" panose="020F0502020204030204" pitchFamily="34" charset="0"/>
                <a:cs typeface="Calibri" panose="020F0502020204030204" pitchFamily="34" charset="0"/>
              </a:rPr>
              <a:t> </a:t>
            </a:r>
            <a:r>
              <a:rPr lang="en-SA" sz="1350" dirty="0">
                <a:solidFill>
                  <a:schemeClr val="accent6">
                    <a:lumMod val="50000"/>
                  </a:schemeClr>
                </a:solidFill>
                <a:latin typeface="Calibri" panose="020F0502020204030204" pitchFamily="34" charset="0"/>
                <a:cs typeface="Calibri" panose="020F0502020204030204" pitchFamily="34" charset="0"/>
              </a:rPr>
              <a:t> </a:t>
            </a:r>
            <a:r>
              <a:rPr lang="en-IN" sz="1200" i="1" dirty="0">
                <a:solidFill>
                  <a:schemeClr val="accent6">
                    <a:lumMod val="50000"/>
                  </a:schemeClr>
                </a:solidFill>
                <a:latin typeface="Calibri" panose="020F0502020204030204" pitchFamily="34" charset="0"/>
                <a:cs typeface="Calibri" panose="020F0502020204030204" pitchFamily="34" charset="0"/>
              </a:rPr>
              <a:t>Nations, regions, states, counties, cities, neighbourhoods, population density (urban, suburban, rural)and climate  </a:t>
            </a:r>
            <a:endParaRPr lang="en-SA" sz="1350" i="1" dirty="0">
              <a:solidFill>
                <a:schemeClr val="accent6">
                  <a:lumMod val="50000"/>
                </a:schemeClr>
              </a:solidFill>
              <a:latin typeface="Calibri" panose="020F0502020204030204" pitchFamily="34" charset="0"/>
              <a:cs typeface="Calibri" panose="020F0502020204030204" pitchFamily="34" charset="0"/>
            </a:endParaRPr>
          </a:p>
          <a:p>
            <a:pPr fontAlgn="t">
              <a:lnSpc>
                <a:spcPct val="150000"/>
              </a:lnSpc>
            </a:pPr>
            <a:r>
              <a:rPr lang="en-IN" sz="1275" b="1" dirty="0">
                <a:solidFill>
                  <a:schemeClr val="accent6">
                    <a:lumMod val="50000"/>
                  </a:schemeClr>
                </a:solidFill>
                <a:latin typeface="Calibri" panose="020F0502020204030204" pitchFamily="34" charset="0"/>
                <a:cs typeface="Calibri" panose="020F0502020204030204" pitchFamily="34" charset="0"/>
              </a:rPr>
              <a:t>Demographic</a:t>
            </a:r>
            <a:r>
              <a:rPr lang="en-IN" sz="1200" b="1" dirty="0">
                <a:solidFill>
                  <a:schemeClr val="accent6">
                    <a:lumMod val="50000"/>
                  </a:schemeClr>
                </a:solidFill>
                <a:latin typeface="Calibri" panose="020F0502020204030204" pitchFamily="34" charset="0"/>
                <a:cs typeface="Calibri" panose="020F0502020204030204" pitchFamily="34" charset="0"/>
              </a:rPr>
              <a:t> </a:t>
            </a:r>
            <a:r>
              <a:rPr lang="en-SA" sz="1200" b="1" dirty="0">
                <a:solidFill>
                  <a:schemeClr val="accent6">
                    <a:lumMod val="50000"/>
                  </a:schemeClr>
                </a:solidFill>
                <a:latin typeface="Calibri" panose="020F0502020204030204" pitchFamily="34" charset="0"/>
                <a:cs typeface="Calibri" panose="020F0502020204030204" pitchFamily="34" charset="0"/>
              </a:rPr>
              <a:t> </a:t>
            </a:r>
            <a:r>
              <a:rPr lang="en-IN" sz="1200" i="1" dirty="0">
                <a:solidFill>
                  <a:schemeClr val="accent6">
                    <a:lumMod val="50000"/>
                  </a:schemeClr>
                </a:solidFill>
                <a:latin typeface="Calibri" panose="020F0502020204030204" pitchFamily="34" charset="0"/>
                <a:cs typeface="Calibri" panose="020F0502020204030204" pitchFamily="34" charset="0"/>
              </a:rPr>
              <a:t>Age, life-cycle stage, gender, income, occupation, education, religion, ethnicity, generation.</a:t>
            </a:r>
            <a:endParaRPr lang="en-SA" sz="1200" i="1" dirty="0">
              <a:solidFill>
                <a:schemeClr val="accent6">
                  <a:lumMod val="50000"/>
                </a:schemeClr>
              </a:solidFill>
              <a:latin typeface="Calibri" panose="020F0502020204030204" pitchFamily="34" charset="0"/>
              <a:cs typeface="Calibri" panose="020F0502020204030204" pitchFamily="34" charset="0"/>
            </a:endParaRPr>
          </a:p>
          <a:p>
            <a:pPr fontAlgn="t">
              <a:lnSpc>
                <a:spcPct val="150000"/>
              </a:lnSpc>
            </a:pPr>
            <a:r>
              <a:rPr lang="en-IN" sz="1275" b="1" dirty="0">
                <a:solidFill>
                  <a:schemeClr val="accent6">
                    <a:lumMod val="50000"/>
                  </a:schemeClr>
                </a:solidFill>
                <a:latin typeface="Calibri" panose="020F0502020204030204" pitchFamily="34" charset="0"/>
                <a:cs typeface="Calibri" panose="020F0502020204030204" pitchFamily="34" charset="0"/>
              </a:rPr>
              <a:t>Psychographic </a:t>
            </a:r>
            <a:r>
              <a:rPr lang="en-IN" sz="1200" i="1" dirty="0">
                <a:solidFill>
                  <a:schemeClr val="accent6">
                    <a:lumMod val="50000"/>
                  </a:schemeClr>
                </a:solidFill>
                <a:latin typeface="Calibri" panose="020F0502020204030204" pitchFamily="34" charset="0"/>
                <a:cs typeface="Calibri" panose="020F0502020204030204" pitchFamily="34" charset="0"/>
              </a:rPr>
              <a:t>Social class, lifestyle, personality |AOI dimension|</a:t>
            </a:r>
            <a:endParaRPr lang="en-SA" sz="1200" i="1" dirty="0">
              <a:solidFill>
                <a:schemeClr val="accent6">
                  <a:lumMod val="50000"/>
                </a:schemeClr>
              </a:solidFill>
              <a:latin typeface="Calibri" panose="020F0502020204030204" pitchFamily="34" charset="0"/>
              <a:cs typeface="Calibri" panose="020F0502020204030204" pitchFamily="34" charset="0"/>
            </a:endParaRPr>
          </a:p>
          <a:p>
            <a:pPr fontAlgn="t">
              <a:lnSpc>
                <a:spcPct val="150000"/>
              </a:lnSpc>
            </a:pPr>
            <a:r>
              <a:rPr lang="en-IN" sz="1275" b="1" dirty="0">
                <a:solidFill>
                  <a:schemeClr val="accent6">
                    <a:lumMod val="50000"/>
                  </a:schemeClr>
                </a:solidFill>
                <a:latin typeface="Calibri" panose="020F0502020204030204" pitchFamily="34" charset="0"/>
                <a:cs typeface="Calibri" panose="020F0502020204030204" pitchFamily="34" charset="0"/>
              </a:rPr>
              <a:t>Behavioural</a:t>
            </a:r>
            <a:r>
              <a:rPr lang="en-IN" sz="1200" b="1" dirty="0">
                <a:solidFill>
                  <a:schemeClr val="accent6">
                    <a:lumMod val="50000"/>
                  </a:schemeClr>
                </a:solidFill>
                <a:latin typeface="Calibri" panose="020F0502020204030204" pitchFamily="34" charset="0"/>
                <a:cs typeface="Calibri" panose="020F0502020204030204" pitchFamily="34" charset="0"/>
              </a:rPr>
              <a:t>,  </a:t>
            </a:r>
            <a:r>
              <a:rPr lang="en-GB" sz="1200" i="1" dirty="0">
                <a:solidFill>
                  <a:schemeClr val="accent6">
                    <a:lumMod val="50000"/>
                  </a:schemeClr>
                </a:solidFill>
                <a:latin typeface="Calibri" panose="020F0502020204030204" pitchFamily="34" charset="0"/>
                <a:cs typeface="Calibri" panose="020F0502020204030204" pitchFamily="34" charset="0"/>
              </a:rPr>
              <a:t>Occasions</a:t>
            </a:r>
            <a:r>
              <a:rPr lang="en-IN" sz="1200" i="1" dirty="0">
                <a:solidFill>
                  <a:schemeClr val="accent6">
                    <a:lumMod val="50000"/>
                  </a:schemeClr>
                </a:solidFill>
                <a:latin typeface="Calibri" panose="020F0502020204030204" pitchFamily="34" charset="0"/>
                <a:cs typeface="Calibri" panose="020F0502020204030204" pitchFamily="34" charset="0"/>
              </a:rPr>
              <a:t>, benefits, user status, usage rate, loyalty status. ss behaviour patterns which include usage (e.g. heavy or light users) and uses, the way a product or service is used, in other words, the benefit enjoyed. </a:t>
            </a:r>
          </a:p>
          <a:p>
            <a:pPr fontAlgn="t">
              <a:lnSpc>
                <a:spcPct val="150000"/>
              </a:lnSpc>
            </a:pPr>
            <a:endParaRPr lang="en-SA" sz="1200" i="1" dirty="0">
              <a:solidFill>
                <a:schemeClr val="accent6">
                  <a:lumMod val="50000"/>
                </a:schemeClr>
              </a:solidFill>
              <a:latin typeface="Calibri" panose="020F0502020204030204" pitchFamily="34" charset="0"/>
              <a:cs typeface="Calibri" panose="020F0502020204030204" pitchFamily="34" charset="0"/>
            </a:endParaRPr>
          </a:p>
        </p:txBody>
      </p:sp>
      <p:sp>
        <p:nvSpPr>
          <p:cNvPr id="7" name="object 2">
            <a:extLst>
              <a:ext uri="{FF2B5EF4-FFF2-40B4-BE49-F238E27FC236}">
                <a16:creationId xmlns:a16="http://schemas.microsoft.com/office/drawing/2014/main" id="{007EDDA7-2559-F39B-FDDC-35378E15F199}"/>
              </a:ext>
            </a:extLst>
          </p:cNvPr>
          <p:cNvSpPr txBox="1"/>
          <p:nvPr/>
        </p:nvSpPr>
        <p:spPr>
          <a:xfrm>
            <a:off x="2434303" y="1654497"/>
            <a:ext cx="7554191" cy="479184"/>
          </a:xfrm>
          <a:prstGeom prst="rect">
            <a:avLst/>
          </a:prstGeom>
          <a:solidFill>
            <a:schemeClr val="bg1"/>
          </a:solidFill>
          <a:ln>
            <a:noFill/>
          </a:ln>
        </p:spPr>
        <p:txBody>
          <a:bodyPr vert="horz" lIns="68580" tIns="34290" rIns="68580" bIns="34290" rtlCol="0" anchor="ctr">
            <a:noAutofit/>
          </a:bodyPr>
          <a:lstStyle>
            <a:defPPr>
              <a:defRPr lang="en-SA"/>
            </a:defPPr>
            <a:lvl1pPr marL="12700" lvl="0" algn="ctr">
              <a:lnSpc>
                <a:spcPct val="90000"/>
              </a:lnSpc>
              <a:spcBef>
                <a:spcPct val="0"/>
              </a:spcBef>
              <a:spcAft>
                <a:spcPts val="600"/>
              </a:spcAft>
              <a:tabLst>
                <a:tab pos="2860675" algn="l"/>
                <a:tab pos="4073525" algn="l"/>
              </a:tabLst>
              <a:defRPr sz="3600" b="1" cap="all">
                <a:solidFill>
                  <a:srgbClr val="0070C0"/>
                </a:solidFill>
                <a:latin typeface="Abadi" panose="020B0604020104020204" pitchFamily="34" charset="0"/>
                <a:ea typeface="+mj-ea"/>
                <a:cs typeface="+mj-cs"/>
              </a:defRPr>
            </a:lvl1pPr>
          </a:lstStyle>
          <a:p>
            <a:pPr marL="9525" defTabSz="685766">
              <a:spcAft>
                <a:spcPts val="450"/>
              </a:spcAft>
              <a:tabLst>
                <a:tab pos="2145398" algn="l"/>
                <a:tab pos="3054991" algn="l"/>
              </a:tabLst>
              <a:defRPr/>
            </a:pPr>
            <a:r>
              <a:rPr lang="en-US" sz="2400" dirty="0">
                <a:solidFill>
                  <a:schemeClr val="accent6">
                    <a:lumMod val="50000"/>
                  </a:schemeClr>
                </a:solidFill>
              </a:rPr>
              <a:t>Segmentation Variables for Consumer Markets</a:t>
            </a:r>
            <a:endParaRPr sz="2400" dirty="0">
              <a:solidFill>
                <a:schemeClr val="accent6">
                  <a:lumMod val="50000"/>
                </a:schemeClr>
              </a:solidFill>
            </a:endParaRPr>
          </a:p>
        </p:txBody>
      </p:sp>
      <p:pic>
        <p:nvPicPr>
          <p:cNvPr id="2" name="Picture 2" descr="Market segmentation: What it is, Types &amp;amp;amp; Examples | QuestionPro">
            <a:extLst>
              <a:ext uri="{FF2B5EF4-FFF2-40B4-BE49-F238E27FC236}">
                <a16:creationId xmlns:a16="http://schemas.microsoft.com/office/drawing/2014/main" id="{ED8B1E7D-2D4D-5479-5E9D-6D02412D91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9" t="12468" r="2789" b="5108"/>
          <a:stretch/>
        </p:blipFill>
        <p:spPr bwMode="auto">
          <a:xfrm>
            <a:off x="4766287" y="2071556"/>
            <a:ext cx="5698692" cy="3196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78483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07411" y="1131094"/>
            <a:ext cx="7886700" cy="994172"/>
          </a:xfrm>
          <a:prstGeom prst="rect">
            <a:avLst/>
          </a:prstGeom>
        </p:spPr>
        <p:txBody>
          <a:bodyPr/>
          <a:lstStyle/>
          <a:p>
            <a:pPr algn="r" rtl="1"/>
            <a:r>
              <a:rPr lang="ar-EG" sz="2700" dirty="0">
                <a:solidFill>
                  <a:schemeClr val="accent6">
                    <a:lumMod val="50000"/>
                  </a:schemeClr>
                </a:solidFill>
                <a:latin typeface="Adobe Arabic" panose="02040503050201020203" pitchFamily="18" charset="-78"/>
                <a:cs typeface="Adobe Arabic" panose="02040503050201020203" pitchFamily="18" charset="-78"/>
              </a:rPr>
              <a:t>٧- أسس تجزئة</a:t>
            </a:r>
            <a:r>
              <a:rPr lang="ar-SA" sz="2700" dirty="0">
                <a:solidFill>
                  <a:schemeClr val="accent6">
                    <a:lumMod val="50000"/>
                  </a:schemeClr>
                </a:solidFill>
                <a:cs typeface="Adobe Arabic" panose="02040503050201020203" pitchFamily="18" charset="-78"/>
              </a:rPr>
              <a:t> / تقسيم</a:t>
            </a:r>
            <a:r>
              <a:rPr lang="ar-EG" sz="2700" dirty="0">
                <a:solidFill>
                  <a:schemeClr val="accent6">
                    <a:lumMod val="50000"/>
                  </a:schemeClr>
                </a:solidFill>
                <a:latin typeface="Adobe Arabic" panose="02040503050201020203" pitchFamily="18" charset="-78"/>
                <a:cs typeface="Adobe Arabic" panose="02040503050201020203" pitchFamily="18" charset="-78"/>
              </a:rPr>
              <a:t> أسواق المستهلك</a:t>
            </a:r>
            <a:endParaRPr lang="en-US" sz="2700" dirty="0">
              <a:solidFill>
                <a:schemeClr val="accent6">
                  <a:lumMod val="50000"/>
                </a:schemeClr>
              </a:solidFill>
              <a:latin typeface="Adobe Arabic" panose="02040503050201020203" pitchFamily="18" charset="-78"/>
              <a:cs typeface="Adobe Arabic" panose="02040503050201020203" pitchFamily="18" charset="-78"/>
            </a:endParaRPr>
          </a:p>
        </p:txBody>
      </p:sp>
      <p:sp>
        <p:nvSpPr>
          <p:cNvPr id="3" name="Content Placeholder 2"/>
          <p:cNvSpPr>
            <a:spLocks noGrp="1"/>
          </p:cNvSpPr>
          <p:nvPr>
            <p:ph type="body" idx="4294967295"/>
          </p:nvPr>
        </p:nvSpPr>
        <p:spPr>
          <a:xfrm>
            <a:off x="5609236" y="1836045"/>
            <a:ext cx="4917329" cy="3393776"/>
          </a:xfrm>
          <a:prstGeom prst="rect">
            <a:avLst/>
          </a:prstGeom>
        </p:spPr>
        <p:txBody>
          <a:bodyPr>
            <a:noAutofit/>
          </a:bodyPr>
          <a:lstStyle/>
          <a:p>
            <a:pPr marL="557213" indent="-557213" algn="r" rtl="1">
              <a:lnSpc>
                <a:spcPct val="220000"/>
              </a:lnSpc>
              <a:buFont typeface="+mj-lt"/>
              <a:buAutoNum type="arabicPeriod"/>
            </a:pPr>
            <a:r>
              <a:rPr lang="ar-SA" sz="1350" b="1" dirty="0">
                <a:solidFill>
                  <a:schemeClr val="accent6">
                    <a:lumMod val="50000"/>
                  </a:schemeClr>
                </a:solidFill>
                <a:cs typeface="Adobe Arabic" panose="02040503050201020203" pitchFamily="18" charset="-78"/>
              </a:rPr>
              <a:t>التجزئة </a:t>
            </a:r>
            <a:r>
              <a:rPr lang="ar-EG" sz="1350" b="1" dirty="0">
                <a:solidFill>
                  <a:schemeClr val="accent6">
                    <a:lumMod val="50000"/>
                  </a:schemeClr>
                </a:solidFill>
                <a:latin typeface="Adobe Arabic" panose="02040503050201020203" pitchFamily="18" charset="-78"/>
                <a:cs typeface="Adobe Arabic" panose="02040503050201020203" pitchFamily="18" charset="-78"/>
              </a:rPr>
              <a:t>الجغرافية</a:t>
            </a:r>
            <a:r>
              <a:rPr lang="ar-EG" sz="1350" dirty="0">
                <a:solidFill>
                  <a:schemeClr val="accent6">
                    <a:lumMod val="50000"/>
                  </a:schemeClr>
                </a:solidFill>
                <a:latin typeface="Adobe Arabic" panose="02040503050201020203" pitchFamily="18" charset="-78"/>
                <a:cs typeface="Adobe Arabic" panose="02040503050201020203" pitchFamily="18" charset="-78"/>
              </a:rPr>
              <a:t>.</a:t>
            </a:r>
            <a:r>
              <a:rPr lang="ar-SA" sz="1350" dirty="0">
                <a:solidFill>
                  <a:schemeClr val="accent6">
                    <a:lumMod val="50000"/>
                  </a:schemeClr>
                </a:solidFill>
                <a:latin typeface="Adobe Arabic" panose="02040503050201020203" pitchFamily="18" charset="-78"/>
                <a:cs typeface="Adobe Arabic" panose="02040503050201020203" pitchFamily="18" charset="-78"/>
              </a:rPr>
              <a:t> تقسم الأسواق المستهدفة حسب أماكن تواجدهم،  الجغرافية</a:t>
            </a:r>
          </a:p>
          <a:p>
            <a:pPr marL="557213" indent="-557213" algn="r" rtl="1">
              <a:lnSpc>
                <a:spcPct val="220000"/>
              </a:lnSpc>
              <a:buFont typeface="+mj-lt"/>
              <a:buAutoNum type="arabicPeriod"/>
            </a:pPr>
            <a:r>
              <a:rPr lang="ar-SA" sz="1350" b="1" dirty="0">
                <a:solidFill>
                  <a:schemeClr val="accent6">
                    <a:lumMod val="50000"/>
                  </a:schemeClr>
                </a:solidFill>
                <a:cs typeface="Adobe Arabic" panose="02040503050201020203" pitchFamily="18" charset="-78"/>
              </a:rPr>
              <a:t>التجزئة </a:t>
            </a:r>
            <a:r>
              <a:rPr lang="ar-EG" sz="1350" b="1" dirty="0">
                <a:solidFill>
                  <a:schemeClr val="accent6">
                    <a:lumMod val="50000"/>
                  </a:schemeClr>
                </a:solidFill>
                <a:cs typeface="Adobe Arabic" panose="02040503050201020203" pitchFamily="18" charset="-78"/>
              </a:rPr>
              <a:t>الديموغرافية </a:t>
            </a:r>
            <a:r>
              <a:rPr lang="ar-SA" sz="1350" dirty="0">
                <a:solidFill>
                  <a:schemeClr val="accent6">
                    <a:lumMod val="50000"/>
                  </a:schemeClr>
                </a:solidFill>
                <a:latin typeface="Adobe Arabic" panose="02040503050201020203" pitchFamily="18" charset="-78"/>
                <a:cs typeface="Adobe Arabic" panose="02040503050201020203" pitchFamily="18" charset="-78"/>
              </a:rPr>
              <a:t>تقسم الأسواق المستهدفة حسب</a:t>
            </a:r>
            <a:r>
              <a:rPr lang="ar-SA" sz="1350" dirty="0">
                <a:solidFill>
                  <a:schemeClr val="accent6">
                    <a:lumMod val="50000"/>
                  </a:schemeClr>
                </a:solidFill>
                <a:cs typeface="Adobe Arabic" panose="02040503050201020203" pitchFamily="18" charset="-78"/>
              </a:rPr>
              <a:t> السن و النوع و الدخل والتعليم والديانة و الوظيفة و خصائص اخري تتعلق بالأفراد </a:t>
            </a:r>
          </a:p>
          <a:p>
            <a:pPr marL="557213" indent="-557213" algn="r" rtl="1">
              <a:lnSpc>
                <a:spcPct val="220000"/>
              </a:lnSpc>
              <a:buFont typeface="+mj-lt"/>
              <a:buAutoNum type="arabicPeriod"/>
            </a:pPr>
            <a:r>
              <a:rPr lang="ar-SA" sz="1350" b="1" dirty="0">
                <a:solidFill>
                  <a:schemeClr val="accent6">
                    <a:lumMod val="50000"/>
                  </a:schemeClr>
                </a:solidFill>
                <a:cs typeface="Adobe Arabic" panose="02040503050201020203" pitchFamily="18" charset="-78"/>
              </a:rPr>
              <a:t>التجزئة</a:t>
            </a:r>
            <a:r>
              <a:rPr lang="ar-EG" sz="1350" b="1" dirty="0">
                <a:solidFill>
                  <a:schemeClr val="accent6">
                    <a:lumMod val="50000"/>
                  </a:schemeClr>
                </a:solidFill>
                <a:cs typeface="Adobe Arabic" panose="02040503050201020203" pitchFamily="18" charset="-78"/>
              </a:rPr>
              <a:t> النفسية</a:t>
            </a:r>
            <a:r>
              <a:rPr lang="ar-EG" sz="1350" dirty="0">
                <a:solidFill>
                  <a:schemeClr val="accent6">
                    <a:lumMod val="50000"/>
                  </a:schemeClr>
                </a:solidFill>
                <a:cs typeface="Adobe Arabic" panose="02040503050201020203" pitchFamily="18" charset="-78"/>
              </a:rPr>
              <a:t>.</a:t>
            </a:r>
            <a:r>
              <a:rPr lang="ar-SA" sz="1350" dirty="0">
                <a:solidFill>
                  <a:schemeClr val="accent6">
                    <a:lumMod val="50000"/>
                  </a:schemeClr>
                </a:solidFill>
                <a:latin typeface="Adobe Arabic" panose="02040503050201020203" pitchFamily="18" charset="-78"/>
                <a:cs typeface="Adobe Arabic" panose="02040503050201020203" pitchFamily="18" charset="-78"/>
              </a:rPr>
              <a:t> تقسم الأسواق المستهدفة حسب طبيعتهم </a:t>
            </a:r>
            <a:r>
              <a:rPr lang="ar-SA" sz="1350" dirty="0">
                <a:solidFill>
                  <a:schemeClr val="accent6">
                    <a:lumMod val="50000"/>
                  </a:schemeClr>
                </a:solidFill>
                <a:cs typeface="Adobe Arabic" panose="02040503050201020203" pitchFamily="18" charset="-78"/>
              </a:rPr>
              <a:t>و أسلوب حياتهم وشخصيتهم </a:t>
            </a:r>
          </a:p>
          <a:p>
            <a:pPr marL="557213" indent="-557213" algn="r" rtl="1">
              <a:lnSpc>
                <a:spcPct val="220000"/>
              </a:lnSpc>
              <a:buFont typeface="+mj-lt"/>
              <a:buAutoNum type="arabicPeriod"/>
            </a:pPr>
            <a:r>
              <a:rPr lang="ar-SA" sz="1350" b="1" dirty="0">
                <a:solidFill>
                  <a:schemeClr val="accent6">
                    <a:lumMod val="50000"/>
                  </a:schemeClr>
                </a:solidFill>
                <a:cs typeface="Adobe Arabic" panose="02040503050201020203" pitchFamily="18" charset="-78"/>
              </a:rPr>
              <a:t>التجزئة  </a:t>
            </a:r>
            <a:r>
              <a:rPr lang="ar-EG" sz="1350" b="1" dirty="0">
                <a:solidFill>
                  <a:schemeClr val="accent6">
                    <a:lumMod val="50000"/>
                  </a:schemeClr>
                </a:solidFill>
                <a:cs typeface="Adobe Arabic" panose="02040503050201020203" pitchFamily="18" charset="-78"/>
              </a:rPr>
              <a:t>سلوكية</a:t>
            </a:r>
            <a:r>
              <a:rPr lang="ar-EG" sz="1350" dirty="0">
                <a:solidFill>
                  <a:schemeClr val="accent6">
                    <a:lumMod val="50000"/>
                  </a:schemeClr>
                </a:solidFill>
                <a:latin typeface="Adobe Arabic" panose="02040503050201020203" pitchFamily="18" charset="-78"/>
                <a:cs typeface="Adobe Arabic" panose="02040503050201020203" pitchFamily="18" charset="-78"/>
              </a:rPr>
              <a:t>.</a:t>
            </a:r>
            <a:r>
              <a:rPr lang="ar-SA" sz="1350" dirty="0">
                <a:solidFill>
                  <a:schemeClr val="accent6">
                    <a:lumMod val="50000"/>
                  </a:schemeClr>
                </a:solidFill>
                <a:latin typeface="Adobe Arabic" panose="02040503050201020203" pitchFamily="18" charset="-78"/>
                <a:cs typeface="Adobe Arabic" panose="02040503050201020203" pitchFamily="18" charset="-78"/>
              </a:rPr>
              <a:t> تقسم الأسواق المستهدفة حسب الخصائص الشرائية درجة ولاء المشترى  او المنفعة المتوقعة من المنتجات </a:t>
            </a:r>
          </a:p>
          <a:p>
            <a:pPr algn="r" rtl="1">
              <a:lnSpc>
                <a:spcPct val="220000"/>
              </a:lnSpc>
            </a:pPr>
            <a:endParaRPr lang="ar-SA" sz="1350" dirty="0">
              <a:solidFill>
                <a:schemeClr val="accent6">
                  <a:lumMod val="50000"/>
                </a:schemeClr>
              </a:solidFill>
              <a:latin typeface="Adobe Arabic" panose="02040503050201020203" pitchFamily="18" charset="-78"/>
              <a:cs typeface="Adobe Arabic" panose="02040503050201020203" pitchFamily="18" charset="-78"/>
            </a:endParaRPr>
          </a:p>
        </p:txBody>
      </p:sp>
      <p:pic>
        <p:nvPicPr>
          <p:cNvPr id="1028" name="Picture 4" descr="مستر إعلام: تخطيط حملات إعلانية - المحاضرة الثالثة: إستراتيجية تجزئة السوق-  سلوك المستهلك للدكتورة سلوي العوادلي">
            <a:extLst>
              <a:ext uri="{FF2B5EF4-FFF2-40B4-BE49-F238E27FC236}">
                <a16:creationId xmlns:a16="http://schemas.microsoft.com/office/drawing/2014/main" id="{949B5DF9-0484-7E27-08C6-2D498ED78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437" y="1628180"/>
            <a:ext cx="3943799" cy="3707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25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ED705CD5-F37E-D142-8A2A-5525FECDA136}"/>
              </a:ext>
            </a:extLst>
          </p:cNvPr>
          <p:cNvSpPr txBox="1"/>
          <p:nvPr/>
        </p:nvSpPr>
        <p:spPr>
          <a:xfrm>
            <a:off x="2346961" y="1271346"/>
            <a:ext cx="7720698" cy="284417"/>
          </a:xfrm>
          <a:prstGeom prst="rect">
            <a:avLst/>
          </a:prstGeom>
          <a:solidFill>
            <a:schemeClr val="bg1"/>
          </a:solidFill>
          <a:ln>
            <a:noFill/>
          </a:ln>
        </p:spPr>
        <p:txBody>
          <a:bodyPr vert="horz" lIns="68580" tIns="34290" rIns="68580" bIns="34290" rtlCol="0" anchor="ctr">
            <a:noAutofit/>
          </a:bodyPr>
          <a:lstStyle>
            <a:defPPr>
              <a:defRPr lang="en-SA"/>
            </a:defPPr>
            <a:lvl1pPr marL="12700" lvl="0" algn="ctr">
              <a:lnSpc>
                <a:spcPct val="90000"/>
              </a:lnSpc>
              <a:spcBef>
                <a:spcPct val="0"/>
              </a:spcBef>
              <a:spcAft>
                <a:spcPts val="600"/>
              </a:spcAft>
              <a:tabLst>
                <a:tab pos="2860675" algn="l"/>
                <a:tab pos="4073525" algn="l"/>
              </a:tabLst>
              <a:defRPr sz="3600" b="1" cap="all">
                <a:solidFill>
                  <a:srgbClr val="0070C0"/>
                </a:solidFill>
                <a:latin typeface="Abadi" panose="020B0604020104020204" pitchFamily="34" charset="0"/>
                <a:ea typeface="+mj-ea"/>
                <a:cs typeface="+mj-cs"/>
              </a:defRPr>
            </a:lvl1pPr>
          </a:lstStyle>
          <a:p>
            <a:pPr marL="9525" defTabSz="685766">
              <a:spcAft>
                <a:spcPts val="450"/>
              </a:spcAft>
              <a:tabLst>
                <a:tab pos="2145398" algn="l"/>
                <a:tab pos="3054991" algn="l"/>
              </a:tabLst>
              <a:defRPr/>
            </a:pPr>
            <a:r>
              <a:rPr lang="en-US" sz="1200" dirty="0">
                <a:solidFill>
                  <a:schemeClr val="accent6">
                    <a:lumMod val="50000"/>
                  </a:schemeClr>
                </a:solidFill>
              </a:rPr>
              <a:t>Segmentation Variables for Consumer Markets</a:t>
            </a:r>
          </a:p>
          <a:p>
            <a:pPr marL="9525" defTabSz="685766">
              <a:spcAft>
                <a:spcPts val="450"/>
              </a:spcAft>
              <a:tabLst>
                <a:tab pos="2145398" algn="l"/>
                <a:tab pos="3054991" algn="l"/>
              </a:tabLst>
              <a:defRPr/>
            </a:pPr>
            <a:r>
              <a:rPr lang="en-US" sz="1200" dirty="0">
                <a:solidFill>
                  <a:schemeClr val="accent6">
                    <a:lumMod val="50000"/>
                  </a:schemeClr>
                </a:solidFill>
              </a:rPr>
              <a:t>, cont.</a:t>
            </a:r>
            <a:endParaRPr sz="1200" dirty="0">
              <a:solidFill>
                <a:schemeClr val="accent6">
                  <a:lumMod val="50000"/>
                </a:schemeClr>
              </a:solidFill>
            </a:endParaRPr>
          </a:p>
        </p:txBody>
      </p:sp>
      <p:sp>
        <p:nvSpPr>
          <p:cNvPr id="10" name="object 3">
            <a:extLst>
              <a:ext uri="{FF2B5EF4-FFF2-40B4-BE49-F238E27FC236}">
                <a16:creationId xmlns:a16="http://schemas.microsoft.com/office/drawing/2014/main" id="{916895C2-68BE-204E-B2C2-36E96C43BD35}"/>
              </a:ext>
            </a:extLst>
          </p:cNvPr>
          <p:cNvSpPr/>
          <p:nvPr/>
        </p:nvSpPr>
        <p:spPr>
          <a:xfrm>
            <a:off x="8257673" y="1599721"/>
            <a:ext cx="2248115" cy="2136260"/>
          </a:xfrm>
          <a:prstGeom prst="rect">
            <a:avLst/>
          </a:prstGeom>
          <a:blipFill>
            <a:blip r:embed="rId3" cstate="print"/>
            <a:stretch>
              <a:fillRect l="-27365" t="-29942" r="-252319" b="-48"/>
            </a:stretch>
          </a:blipFill>
        </p:spPr>
        <p:txBody>
          <a:bodyPr wrap="square" lIns="0" tIns="0" rIns="0" bIns="0" rtlCol="0"/>
          <a:lstStyle/>
          <a:p>
            <a:pPr defTabSz="685766">
              <a:defRPr/>
            </a:pPr>
            <a:endParaRPr sz="1350">
              <a:solidFill>
                <a:schemeClr val="accent6">
                  <a:lumMod val="50000"/>
                </a:schemeClr>
              </a:solidFill>
              <a:latin typeface="Impact" panose="020B0806030902050204"/>
            </a:endParaRPr>
          </a:p>
        </p:txBody>
      </p:sp>
      <p:pic>
        <p:nvPicPr>
          <p:cNvPr id="46086" name="Picture 6" descr="Family size Images, Stock Photos &amp; Vectors | Shutterstock">
            <a:extLst>
              <a:ext uri="{FF2B5EF4-FFF2-40B4-BE49-F238E27FC236}">
                <a16:creationId xmlns:a16="http://schemas.microsoft.com/office/drawing/2014/main" id="{59231287-49CF-FB45-88B1-B696F78DCE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06" r="5350" b="11207"/>
          <a:stretch/>
        </p:blipFill>
        <p:spPr bwMode="auto">
          <a:xfrm>
            <a:off x="8381034" y="3689500"/>
            <a:ext cx="2248114" cy="15687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arket Segmenting, Targeting, and Positioning">
            <a:extLst>
              <a:ext uri="{FF2B5EF4-FFF2-40B4-BE49-F238E27FC236}">
                <a16:creationId xmlns:a16="http://schemas.microsoft.com/office/drawing/2014/main" id="{2C662FB8-8AB3-311E-0E40-52FFF0962D8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672" b="14433"/>
          <a:stretch/>
        </p:blipFill>
        <p:spPr bwMode="auto">
          <a:xfrm>
            <a:off x="1562852" y="4448330"/>
            <a:ext cx="1140036" cy="91042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الجمعية العامة تعتمد الإعلان الأممي لحقوق الفلاحين">
            <a:extLst>
              <a:ext uri="{FF2B5EF4-FFF2-40B4-BE49-F238E27FC236}">
                <a16:creationId xmlns:a16="http://schemas.microsoft.com/office/drawing/2014/main" id="{81A9FA15-3FB3-9A09-43D2-D29D7BD60D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6214" y="2882691"/>
            <a:ext cx="1981970" cy="8068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arket segmentation: What it is, Types &amp;amp;amp; Examples | QuestionPro">
            <a:extLst>
              <a:ext uri="{FF2B5EF4-FFF2-40B4-BE49-F238E27FC236}">
                <a16:creationId xmlns:a16="http://schemas.microsoft.com/office/drawing/2014/main" id="{2906EBA2-56E0-2C1E-3B2B-2A84CC0E2C9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69" t="12468" r="2789" b="5108"/>
          <a:stretch/>
        </p:blipFill>
        <p:spPr bwMode="auto">
          <a:xfrm>
            <a:off x="3845915" y="1917126"/>
            <a:ext cx="4535118" cy="33411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2F0C15F-95E9-3303-1C0F-BAED93D91F04}"/>
              </a:ext>
            </a:extLst>
          </p:cNvPr>
          <p:cNvPicPr>
            <a:picLocks noChangeAspect="1"/>
          </p:cNvPicPr>
          <p:nvPr/>
        </p:nvPicPr>
        <p:blipFill>
          <a:blip r:embed="rId8"/>
          <a:stretch>
            <a:fillRect/>
          </a:stretch>
        </p:blipFill>
        <p:spPr>
          <a:xfrm>
            <a:off x="8641108" y="1737578"/>
            <a:ext cx="1926361" cy="1065734"/>
          </a:xfrm>
          <a:prstGeom prst="rect">
            <a:avLst/>
          </a:prstGeom>
        </p:spPr>
      </p:pic>
      <p:pic>
        <p:nvPicPr>
          <p:cNvPr id="1026" name="Picture 2" descr="تجربة سكوتر شاومي الكهربائي Mi Scooter 3 - YouTube">
            <a:extLst>
              <a:ext uri="{FF2B5EF4-FFF2-40B4-BE49-F238E27FC236}">
                <a16:creationId xmlns:a16="http://schemas.microsoft.com/office/drawing/2014/main" id="{1CB85FD4-813E-BAF9-1E32-822E1A08F3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0646" y="1770200"/>
            <a:ext cx="1981970" cy="11099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75723C9-0427-E380-B2BA-A4206B9C0654}"/>
              </a:ext>
            </a:extLst>
          </p:cNvPr>
          <p:cNvPicPr>
            <a:picLocks noChangeAspect="1"/>
          </p:cNvPicPr>
          <p:nvPr/>
        </p:nvPicPr>
        <p:blipFill>
          <a:blip r:embed="rId10"/>
          <a:stretch>
            <a:fillRect/>
          </a:stretch>
        </p:blipFill>
        <p:spPr>
          <a:xfrm>
            <a:off x="2542580" y="3735982"/>
            <a:ext cx="1140036" cy="912029"/>
          </a:xfrm>
          <a:prstGeom prst="rect">
            <a:avLst/>
          </a:prstGeom>
        </p:spPr>
      </p:pic>
    </p:spTree>
    <p:extLst>
      <p:ext uri="{BB962C8B-B14F-4D97-AF65-F5344CB8AC3E}">
        <p14:creationId xmlns:p14="http://schemas.microsoft.com/office/powerpoint/2010/main" val="1771586621"/>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17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12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6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1C6F70-23F9-21EC-C68D-E2EC11990D2B}"/>
              </a:ext>
            </a:extLst>
          </p:cNvPr>
          <p:cNvSpPr>
            <a:spLocks noGrp="1"/>
          </p:cNvSpPr>
          <p:nvPr>
            <p:ph idx="4294967295"/>
          </p:nvPr>
        </p:nvSpPr>
        <p:spPr>
          <a:xfrm>
            <a:off x="1532389" y="2191924"/>
            <a:ext cx="3759994" cy="3426081"/>
          </a:xfrm>
          <a:solidFill>
            <a:schemeClr val="bg1"/>
          </a:solidFill>
        </p:spPr>
        <p:txBody>
          <a:bodyPr vert="horz" lIns="68580" tIns="34290" rIns="68580" bIns="34290" rtlCol="0">
            <a:normAutofit fontScale="92500" lnSpcReduction="20000"/>
          </a:bodyPr>
          <a:lstStyle/>
          <a:p>
            <a:r>
              <a:rPr lang="en-US" sz="1800" dirty="0">
                <a:solidFill>
                  <a:schemeClr val="accent6">
                    <a:lumMod val="50000"/>
                  </a:schemeClr>
                </a:solidFill>
                <a:latin typeface="Calibri" panose="020F0502020204030204" pitchFamily="34" charset="0"/>
                <a:cs typeface="Calibri" panose="020F0502020204030204" pitchFamily="34" charset="0"/>
              </a:rPr>
              <a:t> </a:t>
            </a:r>
            <a:r>
              <a:rPr lang="en-US" sz="1800" b="1" dirty="0">
                <a:solidFill>
                  <a:schemeClr val="accent6">
                    <a:lumMod val="50000"/>
                  </a:schemeClr>
                </a:solidFill>
                <a:latin typeface="Calibri" panose="020F0502020204030204" pitchFamily="34" charset="0"/>
                <a:cs typeface="Calibri" panose="020F0502020204030204" pitchFamily="34" charset="0"/>
              </a:rPr>
              <a:t>Measurable</a:t>
            </a:r>
            <a:r>
              <a:rPr lang="en-US" sz="1800" dirty="0">
                <a:solidFill>
                  <a:schemeClr val="accent6">
                    <a:lumMod val="50000"/>
                  </a:schemeClr>
                </a:solidFill>
                <a:latin typeface="Calibri" panose="020F0502020204030204" pitchFamily="34" charset="0"/>
                <a:cs typeface="Calibri" panose="020F0502020204030204" pitchFamily="34" charset="0"/>
              </a:rPr>
              <a:t> </a:t>
            </a:r>
            <a:r>
              <a:rPr lang="en-US" altLang="en-US" sz="1800" dirty="0">
                <a:solidFill>
                  <a:schemeClr val="accent6">
                    <a:lumMod val="50000"/>
                  </a:schemeClr>
                </a:solidFill>
                <a:latin typeface="Calibri" panose="020F0502020204030204" pitchFamily="34" charset="0"/>
                <a:cs typeface="Calibri" panose="020F0502020204030204" pitchFamily="34" charset="0"/>
              </a:rPr>
              <a:t>the size, purchasing power, and profiles of market segments </a:t>
            </a:r>
            <a:endParaRPr lang="en-US" sz="1800" dirty="0">
              <a:solidFill>
                <a:schemeClr val="accent6">
                  <a:lumMod val="50000"/>
                </a:schemeClr>
              </a:solidFill>
              <a:latin typeface="Calibri" panose="020F0502020204030204" pitchFamily="34" charset="0"/>
              <a:cs typeface="Calibri" panose="020F0502020204030204" pitchFamily="34" charset="0"/>
            </a:endParaRPr>
          </a:p>
          <a:p>
            <a:pPr lvl="0"/>
            <a:r>
              <a:rPr lang="en-US" sz="1800" b="1" dirty="0">
                <a:solidFill>
                  <a:schemeClr val="accent6">
                    <a:lumMod val="50000"/>
                  </a:schemeClr>
                </a:solidFill>
                <a:latin typeface="Calibri" panose="020F0502020204030204" pitchFamily="34" charset="0"/>
                <a:cs typeface="Calibri" panose="020F0502020204030204" pitchFamily="34" charset="0"/>
              </a:rPr>
              <a:t>Accessible</a:t>
            </a:r>
            <a:r>
              <a:rPr lang="en-US" sz="1800" dirty="0">
                <a:solidFill>
                  <a:schemeClr val="accent6">
                    <a:lumMod val="50000"/>
                  </a:schemeClr>
                </a:solidFill>
                <a:latin typeface="Calibri" panose="020F0502020204030204" pitchFamily="34" charset="0"/>
                <a:cs typeface="Calibri" panose="020F0502020204030204" pitchFamily="34" charset="0"/>
              </a:rPr>
              <a:t> </a:t>
            </a:r>
            <a:r>
              <a:rPr lang="en-US" altLang="en-US" sz="1800" dirty="0">
                <a:solidFill>
                  <a:schemeClr val="accent6">
                    <a:lumMod val="50000"/>
                  </a:schemeClr>
                </a:solidFill>
                <a:latin typeface="Calibri" panose="020F0502020204030204" pitchFamily="34" charset="0"/>
                <a:cs typeface="Calibri" panose="020F0502020204030204" pitchFamily="34" charset="0"/>
              </a:rPr>
              <a:t>effectively reached and served</a:t>
            </a:r>
            <a:endParaRPr lang="en-US" sz="1800" dirty="0">
              <a:solidFill>
                <a:schemeClr val="accent6">
                  <a:lumMod val="50000"/>
                </a:schemeClr>
              </a:solidFill>
              <a:latin typeface="Calibri" panose="020F0502020204030204" pitchFamily="34" charset="0"/>
              <a:cs typeface="Calibri" panose="020F0502020204030204" pitchFamily="34" charset="0"/>
            </a:endParaRPr>
          </a:p>
          <a:p>
            <a:r>
              <a:rPr lang="en-US" sz="1800" b="1" dirty="0">
                <a:solidFill>
                  <a:schemeClr val="accent6">
                    <a:lumMod val="50000"/>
                  </a:schemeClr>
                </a:solidFill>
                <a:latin typeface="Calibri" panose="020F0502020204030204" pitchFamily="34" charset="0"/>
                <a:cs typeface="Calibri" panose="020F0502020204030204" pitchFamily="34" charset="0"/>
              </a:rPr>
              <a:t>Substantial</a:t>
            </a:r>
            <a:r>
              <a:rPr lang="en-US" sz="1800" dirty="0">
                <a:solidFill>
                  <a:schemeClr val="accent6">
                    <a:lumMod val="50000"/>
                  </a:schemeClr>
                </a:solidFill>
                <a:latin typeface="Calibri" panose="020F0502020204030204" pitchFamily="34" charset="0"/>
                <a:cs typeface="Calibri" panose="020F0502020204030204" pitchFamily="34" charset="0"/>
              </a:rPr>
              <a:t>– large or profitable enough to serve</a:t>
            </a:r>
          </a:p>
          <a:p>
            <a:r>
              <a:rPr lang="en-US" sz="1800" b="1" dirty="0">
                <a:solidFill>
                  <a:schemeClr val="accent6">
                    <a:lumMod val="50000"/>
                  </a:schemeClr>
                </a:solidFill>
                <a:latin typeface="Calibri" panose="020F0502020204030204" pitchFamily="34" charset="0"/>
                <a:cs typeface="Calibri" panose="020F0502020204030204" pitchFamily="34" charset="0"/>
              </a:rPr>
              <a:t>Differentiable</a:t>
            </a:r>
            <a:r>
              <a:rPr lang="en-US" sz="1800" dirty="0">
                <a:solidFill>
                  <a:schemeClr val="accent6">
                    <a:lumMod val="50000"/>
                  </a:schemeClr>
                </a:solidFill>
                <a:latin typeface="Calibri" panose="020F0502020204030204" pitchFamily="34" charset="0"/>
                <a:cs typeface="Calibri" panose="020F0502020204030204" pitchFamily="34" charset="0"/>
              </a:rPr>
              <a:t>: are conceptually distinguishable and respond differently to different marketing mix elements and programs</a:t>
            </a:r>
          </a:p>
          <a:p>
            <a:pPr lvl="0"/>
            <a:r>
              <a:rPr lang="en-US" sz="1800" b="1" dirty="0">
                <a:solidFill>
                  <a:schemeClr val="accent6">
                    <a:lumMod val="50000"/>
                  </a:schemeClr>
                </a:solidFill>
                <a:latin typeface="Calibri" panose="020F0502020204030204" pitchFamily="34" charset="0"/>
                <a:cs typeface="Calibri" panose="020F0502020204030204" pitchFamily="34" charset="0"/>
              </a:rPr>
              <a:t>Actionable </a:t>
            </a:r>
            <a:r>
              <a:rPr lang="en-US" sz="1800" dirty="0">
                <a:solidFill>
                  <a:schemeClr val="accent6">
                    <a:lumMod val="50000"/>
                  </a:schemeClr>
                </a:solidFill>
                <a:latin typeface="Calibri" panose="020F0502020204030204" pitchFamily="34" charset="0"/>
                <a:cs typeface="Calibri" panose="020F0502020204030204" pitchFamily="34" charset="0"/>
              </a:rPr>
              <a:t>that effective programs can be designed for attracting and serving the segments.</a:t>
            </a:r>
          </a:p>
        </p:txBody>
      </p:sp>
      <p:sp>
        <p:nvSpPr>
          <p:cNvPr id="7" name="object 2">
            <a:extLst>
              <a:ext uri="{FF2B5EF4-FFF2-40B4-BE49-F238E27FC236}">
                <a16:creationId xmlns:a16="http://schemas.microsoft.com/office/drawing/2014/main" id="{007EDDA7-2559-F39B-FDDC-35378E15F199}"/>
              </a:ext>
            </a:extLst>
          </p:cNvPr>
          <p:cNvSpPr txBox="1"/>
          <p:nvPr/>
        </p:nvSpPr>
        <p:spPr>
          <a:xfrm>
            <a:off x="5519258" y="1753343"/>
            <a:ext cx="4753825" cy="438581"/>
          </a:xfrm>
          <a:prstGeom prst="rect">
            <a:avLst/>
          </a:prstGeom>
          <a:solidFill>
            <a:schemeClr val="bg1"/>
          </a:solidFill>
          <a:ln>
            <a:noFill/>
          </a:ln>
        </p:spPr>
        <p:txBody>
          <a:bodyPr vert="horz" lIns="68580" tIns="34290" rIns="68580" bIns="34290" rtlCol="0" anchor="ctr">
            <a:noAutofit/>
          </a:bodyPr>
          <a:lstStyle>
            <a:defPPr>
              <a:defRPr lang="en-SA"/>
            </a:defPPr>
            <a:lvl1pPr marL="12700" lvl="0" algn="ctr">
              <a:lnSpc>
                <a:spcPct val="90000"/>
              </a:lnSpc>
              <a:spcBef>
                <a:spcPct val="0"/>
              </a:spcBef>
              <a:spcAft>
                <a:spcPts val="600"/>
              </a:spcAft>
              <a:tabLst>
                <a:tab pos="2860675" algn="l"/>
                <a:tab pos="4073525" algn="l"/>
              </a:tabLst>
              <a:defRPr sz="3600" b="1" cap="all">
                <a:solidFill>
                  <a:srgbClr val="0070C0"/>
                </a:solidFill>
                <a:latin typeface="Abadi" panose="020B0604020104020204" pitchFamily="34" charset="0"/>
                <a:ea typeface="+mj-ea"/>
                <a:cs typeface="+mj-cs"/>
              </a:defRPr>
            </a:lvl1pPr>
          </a:lstStyle>
          <a:p>
            <a:pPr marL="9525" defTabSz="685766">
              <a:spcAft>
                <a:spcPts val="450"/>
              </a:spcAft>
              <a:tabLst>
                <a:tab pos="2145398" algn="l"/>
                <a:tab pos="3054991" algn="l"/>
              </a:tabLst>
              <a:defRPr/>
            </a:pPr>
            <a:r>
              <a:rPr lang="en-US" sz="1500" dirty="0">
                <a:solidFill>
                  <a:schemeClr val="accent6">
                    <a:lumMod val="50000"/>
                  </a:schemeClr>
                </a:solidFill>
              </a:rPr>
              <a:t>Requirements for Effective Segmentation</a:t>
            </a:r>
            <a:endParaRPr sz="1500" dirty="0">
              <a:solidFill>
                <a:schemeClr val="accent6">
                  <a:lumMod val="50000"/>
                </a:schemeClr>
              </a:solidFill>
            </a:endParaRPr>
          </a:p>
        </p:txBody>
      </p:sp>
      <p:pic>
        <p:nvPicPr>
          <p:cNvPr id="4098" name="Picture 2" descr="The Complete Guide to STP Marketing with Examples - Yieldify">
            <a:extLst>
              <a:ext uri="{FF2B5EF4-FFF2-40B4-BE49-F238E27FC236}">
                <a16:creationId xmlns:a16="http://schemas.microsoft.com/office/drawing/2014/main" id="{16751BC5-4107-B30B-E649-BF3B94D9EE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236" y="2480221"/>
            <a:ext cx="4329154" cy="3194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21218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14600" y="742583"/>
            <a:ext cx="7886700" cy="994172"/>
          </a:xfrm>
          <a:prstGeom prst="rect">
            <a:avLst/>
          </a:prstGeom>
        </p:spPr>
        <p:txBody>
          <a:bodyPr/>
          <a:lstStyle/>
          <a:p>
            <a:pPr algn="r" rtl="1"/>
            <a:r>
              <a:rPr lang="ar-EG" sz="2400" dirty="0">
                <a:solidFill>
                  <a:schemeClr val="accent6">
                    <a:lumMod val="50000"/>
                  </a:schemeClr>
                </a:solidFill>
                <a:latin typeface="Adobe Arabic" panose="02040503050201020203" pitchFamily="18" charset="-78"/>
                <a:cs typeface="Adobe Arabic" panose="02040503050201020203" pitchFamily="18" charset="-78"/>
              </a:rPr>
              <a:t>٦- معايير التجزئة الفعالة</a:t>
            </a:r>
            <a:endParaRPr lang="en-US" sz="1350" dirty="0">
              <a:solidFill>
                <a:schemeClr val="accent6">
                  <a:lumMod val="50000"/>
                </a:schemeClr>
              </a:solidFill>
              <a:latin typeface="Adobe Arabic" panose="02040503050201020203" pitchFamily="18" charset="-78"/>
              <a:cs typeface="Adobe Arabic" panose="02040503050201020203" pitchFamily="18" charset="-78"/>
            </a:endParaRPr>
          </a:p>
        </p:txBody>
      </p:sp>
      <p:sp>
        <p:nvSpPr>
          <p:cNvPr id="7" name="TextBox 6">
            <a:extLst>
              <a:ext uri="{FF2B5EF4-FFF2-40B4-BE49-F238E27FC236}">
                <a16:creationId xmlns:a16="http://schemas.microsoft.com/office/drawing/2014/main" id="{3602A525-2ED7-E051-80FE-EB3FBB51837F}"/>
              </a:ext>
            </a:extLst>
          </p:cNvPr>
          <p:cNvSpPr txBox="1"/>
          <p:nvPr/>
        </p:nvSpPr>
        <p:spPr>
          <a:xfrm>
            <a:off x="4521667" y="2057401"/>
            <a:ext cx="5932053" cy="3511987"/>
          </a:xfrm>
          <a:prstGeom prst="rect">
            <a:avLst/>
          </a:prstGeom>
          <a:noFill/>
        </p:spPr>
        <p:txBody>
          <a:bodyPr wrap="square">
            <a:spAutoFit/>
          </a:bodyPr>
          <a:lstStyle/>
          <a:p>
            <a:pPr algn="r" defTabSz="685800" rtl="1">
              <a:lnSpc>
                <a:spcPct val="150000"/>
              </a:lnSpc>
              <a:defRPr/>
            </a:pPr>
            <a:r>
              <a:rPr lang="ar-SA" sz="1500" dirty="0">
                <a:solidFill>
                  <a:schemeClr val="accent6">
                    <a:lumMod val="50000"/>
                  </a:schemeClr>
                </a:solidFill>
                <a:latin typeface="Calibri"/>
                <a:cs typeface="Arial" panose="020B0604020202020204" pitchFamily="34" charset="0"/>
              </a:rPr>
              <a:t>التجزئة الناجحة تعتمد على المعايير الخمسة التالية : - </a:t>
            </a:r>
          </a:p>
          <a:p>
            <a:pPr marL="257175" indent="-257175" algn="r" defTabSz="685800" rtl="1">
              <a:lnSpc>
                <a:spcPct val="150000"/>
              </a:lnSpc>
              <a:buFont typeface="+mj-lt"/>
              <a:buAutoNum type="arabicPeriod"/>
              <a:defRPr/>
            </a:pPr>
            <a:r>
              <a:rPr lang="ar-SA" sz="1500" dirty="0">
                <a:solidFill>
                  <a:schemeClr val="accent6">
                    <a:lumMod val="50000"/>
                  </a:schemeClr>
                </a:solidFill>
                <a:latin typeface="Calibri"/>
                <a:cs typeface="Arial" panose="020B0604020202020204" pitchFamily="34" charset="0"/>
              </a:rPr>
              <a:t>قابلة للقياس : يمكن قياس حجم القطاعات السوقية من حيث حجم القوة الشرائية، وأنماطها</a:t>
            </a:r>
            <a:r>
              <a:rPr lang="ar-SA" sz="1500" dirty="0">
                <a:solidFill>
                  <a:schemeClr val="accent6">
                    <a:lumMod val="50000"/>
                  </a:schemeClr>
                </a:solidFill>
                <a:latin typeface="Simplified Arabic" panose="02020603050405020304" pitchFamily="18" charset="-78"/>
                <a:cs typeface="Simplified Arabic" panose="02020603050405020304" pitchFamily="18" charset="-78"/>
              </a:rPr>
              <a:t>. </a:t>
            </a:r>
          </a:p>
          <a:p>
            <a:pPr marL="257175" indent="-257175" algn="r" defTabSz="685800" rtl="1">
              <a:lnSpc>
                <a:spcPct val="150000"/>
              </a:lnSpc>
              <a:buFont typeface="+mj-lt"/>
              <a:buAutoNum type="arabicPeriod"/>
              <a:defRPr/>
            </a:pPr>
            <a:r>
              <a:rPr lang="ar-SA" sz="1500" dirty="0">
                <a:solidFill>
                  <a:schemeClr val="accent6">
                    <a:lumMod val="50000"/>
                  </a:schemeClr>
                </a:solidFill>
                <a:latin typeface="Segoe UI Web (Arabic)"/>
                <a:cs typeface="Arial" panose="020B0604020202020204" pitchFamily="34" charset="0"/>
              </a:rPr>
              <a:t>كبيره (</a:t>
            </a:r>
            <a:r>
              <a:rPr lang="ar-EG" sz="1500" dirty="0">
                <a:solidFill>
                  <a:schemeClr val="accent6">
                    <a:lumMod val="50000"/>
                  </a:schemeClr>
                </a:solidFill>
                <a:latin typeface="Adobe Arabic" panose="02040503050201020203" pitchFamily="18" charset="-78"/>
                <a:cs typeface="Adobe Arabic" panose="02040503050201020203" pitchFamily="18" charset="-78"/>
              </a:rPr>
              <a:t>جوهرية)</a:t>
            </a:r>
            <a:r>
              <a:rPr lang="ar-SA" sz="1500" dirty="0">
                <a:solidFill>
                  <a:schemeClr val="accent6">
                    <a:lumMod val="50000"/>
                  </a:schemeClr>
                </a:solidFill>
                <a:latin typeface="Calibri"/>
                <a:cs typeface="Arial" panose="020B0604020202020204" pitchFamily="34" charset="0"/>
              </a:rPr>
              <a:t> : يجب ان  تكون قطاعات السوق كبيرة ،او مربحة بدرجة كافية لخدمتها ، ويجب ان يكون القطاع من مجموعة متجانسة تستحق المتابعة ببرنامج تسويقي مفصل على احتياجاتها</a:t>
            </a:r>
          </a:p>
          <a:p>
            <a:pPr marL="257175" indent="-257175" algn="r" defTabSz="685800" rtl="1">
              <a:lnSpc>
                <a:spcPct val="150000"/>
              </a:lnSpc>
              <a:buFont typeface="+mj-lt"/>
              <a:buAutoNum type="arabicPeriod"/>
              <a:defRPr/>
            </a:pPr>
            <a:r>
              <a:rPr lang="ar-SA" sz="1500" dirty="0">
                <a:solidFill>
                  <a:schemeClr val="accent6">
                    <a:lumMod val="50000"/>
                  </a:schemeClr>
                </a:solidFill>
                <a:latin typeface="Calibri"/>
                <a:cs typeface="Arial" panose="020B0604020202020204" pitchFamily="34" charset="0"/>
              </a:rPr>
              <a:t>سهولة الوصول </a:t>
            </a:r>
            <a:r>
              <a:rPr lang="ar-SA" sz="1500" dirty="0" err="1">
                <a:solidFill>
                  <a:schemeClr val="accent6">
                    <a:lumMod val="50000"/>
                  </a:schemeClr>
                </a:solidFill>
                <a:latin typeface="Calibri"/>
                <a:cs typeface="Arial" panose="020B0604020202020204" pitchFamily="34" charset="0"/>
              </a:rPr>
              <a:t>إليها</a:t>
            </a:r>
            <a:r>
              <a:rPr lang="ar-SA" sz="1500" dirty="0">
                <a:solidFill>
                  <a:schemeClr val="accent6">
                    <a:lumMod val="50000"/>
                  </a:schemeClr>
                </a:solidFill>
                <a:latin typeface="Calibri"/>
                <a:cs typeface="Arial" panose="020B0604020202020204" pitchFamily="34" charset="0"/>
              </a:rPr>
              <a:t> : يمكن الوصول الى قطاع سوقي ، وخدمته بفاعلية . </a:t>
            </a:r>
          </a:p>
          <a:p>
            <a:pPr marL="257175" indent="-257175" algn="r" defTabSz="685800" rtl="1">
              <a:lnSpc>
                <a:spcPct val="150000"/>
              </a:lnSpc>
              <a:buFont typeface="+mj-lt"/>
              <a:buAutoNum type="arabicPeriod"/>
              <a:defRPr/>
            </a:pPr>
            <a:r>
              <a:rPr lang="ar-SA" sz="1500" dirty="0">
                <a:solidFill>
                  <a:schemeClr val="accent6">
                    <a:lumMod val="50000"/>
                  </a:schemeClr>
                </a:solidFill>
                <a:latin typeface="Calibri"/>
                <a:cs typeface="Arial" panose="020B0604020202020204" pitchFamily="34" charset="0"/>
              </a:rPr>
              <a:t>مميزة : يوجد.</a:t>
            </a:r>
            <a:r>
              <a:rPr lang="ar-SA" sz="1500" dirty="0">
                <a:solidFill>
                  <a:schemeClr val="accent6">
                    <a:lumMod val="50000"/>
                  </a:schemeClr>
                </a:solidFill>
                <a:latin typeface="Simplified Arabic" panose="02020603050405020304" pitchFamily="18" charset="-78"/>
                <a:cs typeface="Simplified Arabic" panose="02020603050405020304" pitchFamily="18" charset="-78"/>
              </a:rPr>
              <a:t> اختلافات حقيقية بين القطاعات</a:t>
            </a:r>
            <a:r>
              <a:rPr lang="ar-SA" sz="1500" dirty="0">
                <a:solidFill>
                  <a:schemeClr val="accent6">
                    <a:lumMod val="50000"/>
                  </a:schemeClr>
                </a:solidFill>
                <a:latin typeface="Calibri"/>
                <a:cs typeface="Arial" panose="020B0604020202020204" pitchFamily="34" charset="0"/>
              </a:rPr>
              <a:t> ، وتستجيب بصورة مختلفة لعناصر المزيج التسويقي ، وبرامجه المختلفة </a:t>
            </a:r>
          </a:p>
          <a:p>
            <a:pPr marL="257175" indent="-257175" algn="r" defTabSz="685800" rtl="1">
              <a:lnSpc>
                <a:spcPct val="150000"/>
              </a:lnSpc>
              <a:buFont typeface="+mj-lt"/>
              <a:buAutoNum type="arabicPeriod"/>
              <a:defRPr/>
            </a:pPr>
            <a:r>
              <a:rPr lang="ar-SA" sz="1500" dirty="0">
                <a:solidFill>
                  <a:schemeClr val="accent6">
                    <a:lumMod val="50000"/>
                  </a:schemeClr>
                </a:solidFill>
                <a:latin typeface="Calibri"/>
                <a:cs typeface="Arial" panose="020B0604020202020204" pitchFamily="34" charset="0"/>
              </a:rPr>
              <a:t> قابلية العمل : </a:t>
            </a:r>
            <a:r>
              <a:rPr lang="ar-SA" sz="1500" dirty="0">
                <a:solidFill>
                  <a:schemeClr val="accent6">
                    <a:lumMod val="50000"/>
                  </a:schemeClr>
                </a:solidFill>
                <a:latin typeface="Simplified Arabic" panose="02020603050405020304" pitchFamily="18" charset="-78"/>
                <a:cs typeface="Simplified Arabic" panose="02020603050405020304" pitchFamily="18" charset="-78"/>
              </a:rPr>
              <a:t>يجب </a:t>
            </a:r>
            <a:r>
              <a:rPr lang="ar-SA" sz="1500" dirty="0" err="1">
                <a:solidFill>
                  <a:schemeClr val="accent6">
                    <a:lumMod val="50000"/>
                  </a:schemeClr>
                </a:solidFill>
                <a:latin typeface="Simplified Arabic" panose="02020603050405020304" pitchFamily="18" charset="-78"/>
                <a:cs typeface="Simplified Arabic" panose="02020603050405020304" pitchFamily="18" charset="-78"/>
              </a:rPr>
              <a:t>أن</a:t>
            </a:r>
            <a:r>
              <a:rPr lang="ar-SA" sz="1500" dirty="0">
                <a:solidFill>
                  <a:schemeClr val="accent6">
                    <a:lumMod val="50000"/>
                  </a:schemeClr>
                </a:solidFill>
                <a:latin typeface="Simplified Arabic" panose="02020603050405020304" pitchFamily="18" charset="-78"/>
                <a:cs typeface="Simplified Arabic" panose="02020603050405020304" pitchFamily="18" charset="-78"/>
              </a:rPr>
              <a:t> تتوافق القطاعات مع إمكانية و قدرات المنظمة و</a:t>
            </a:r>
            <a:r>
              <a:rPr lang="ar-SA" sz="1500" dirty="0">
                <a:solidFill>
                  <a:schemeClr val="accent6">
                    <a:lumMod val="50000"/>
                  </a:schemeClr>
                </a:solidFill>
                <a:latin typeface="Calibri"/>
                <a:cs typeface="Arial" panose="020B0604020202020204" pitchFamily="34" charset="0"/>
              </a:rPr>
              <a:t>يمكن تصميم برنامج تسويقي فعال لجذب القطاعات ، وخدمتها . </a:t>
            </a:r>
          </a:p>
        </p:txBody>
      </p:sp>
      <p:pic>
        <p:nvPicPr>
          <p:cNvPr id="8" name="Picture 2" descr="The Complete Guide to STP Marketing with Examples - Yieldify">
            <a:extLst>
              <a:ext uri="{FF2B5EF4-FFF2-40B4-BE49-F238E27FC236}">
                <a16:creationId xmlns:a16="http://schemas.microsoft.com/office/drawing/2014/main" id="{389FF08D-0CD7-CFDD-9E83-17F7EACB76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73" r="14656" b="847"/>
          <a:stretch/>
        </p:blipFill>
        <p:spPr bwMode="auto">
          <a:xfrm>
            <a:off x="1524002" y="1699704"/>
            <a:ext cx="2924355" cy="3558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94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82724" y="1303902"/>
            <a:ext cx="5299745" cy="675084"/>
          </a:xfrm>
          <a:solidFill>
            <a:schemeClr val="bg1"/>
          </a:solidFill>
          <a:ln>
            <a:noFill/>
          </a:ln>
        </p:spPr>
        <p:txBody>
          <a:bodyPr vert="horz" lIns="68580" tIns="34290" rIns="68580" bIns="34290" rtlCol="0" anchor="ctr">
            <a:noAutofit/>
          </a:bodyPr>
          <a:lstStyle/>
          <a:p>
            <a:pPr marL="9525" rtl="1">
              <a:spcAft>
                <a:spcPts val="450"/>
              </a:spcAft>
              <a:tabLst>
                <a:tab pos="2145398" algn="l"/>
                <a:tab pos="3054991" algn="l"/>
              </a:tabLst>
            </a:pPr>
            <a:r>
              <a:rPr lang="en-US" sz="2700" dirty="0">
                <a:solidFill>
                  <a:schemeClr val="accent6">
                    <a:lumMod val="50000"/>
                  </a:schemeClr>
                </a:solidFill>
                <a:latin typeface="Plantin"/>
              </a:rPr>
              <a:t>SEGMENT SYNERGIES </a:t>
            </a:r>
            <a:br>
              <a:rPr lang="en-US" sz="1050" dirty="0">
                <a:solidFill>
                  <a:schemeClr val="accent6">
                    <a:lumMod val="50000"/>
                  </a:schemeClr>
                </a:solidFill>
              </a:rPr>
            </a:br>
            <a:r>
              <a:rPr lang="en-US" altLang="en-US" sz="2700" dirty="0">
                <a:solidFill>
                  <a:schemeClr val="accent6">
                    <a:lumMod val="50000"/>
                  </a:schemeClr>
                </a:solidFill>
                <a:latin typeface="Plantin"/>
              </a:rPr>
              <a:t>Multiple Segmentation</a:t>
            </a:r>
            <a:endParaRPr lang="en-IN" sz="2700" dirty="0">
              <a:solidFill>
                <a:schemeClr val="accent6">
                  <a:lumMod val="50000"/>
                </a:schemeClr>
              </a:solidFill>
              <a:latin typeface="Plantin"/>
            </a:endParaRPr>
          </a:p>
        </p:txBody>
      </p:sp>
      <p:pic>
        <p:nvPicPr>
          <p:cNvPr id="4" name="Picture 2" descr="S-T-P Segmenting Define. - ppt download">
            <a:extLst>
              <a:ext uri="{FF2B5EF4-FFF2-40B4-BE49-F238E27FC236}">
                <a16:creationId xmlns:a16="http://schemas.microsoft.com/office/drawing/2014/main" id="{357B4962-9A91-B1CC-5FD6-A35C86B1A19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98826" y="1882730"/>
            <a:ext cx="4060120" cy="38905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EF4B633-187C-9958-9D55-9D250547B171}"/>
              </a:ext>
            </a:extLst>
          </p:cNvPr>
          <p:cNvSpPr txBox="1"/>
          <p:nvPr/>
        </p:nvSpPr>
        <p:spPr>
          <a:xfrm>
            <a:off x="1744208" y="2413569"/>
            <a:ext cx="4785536" cy="3600986"/>
          </a:xfrm>
          <a:prstGeom prst="rect">
            <a:avLst/>
          </a:prstGeom>
          <a:noFill/>
        </p:spPr>
        <p:txBody>
          <a:bodyPr wrap="square">
            <a:spAutoFit/>
          </a:bodyPr>
          <a:lstStyle/>
          <a:p>
            <a:pPr defTabSz="685800">
              <a:lnSpc>
                <a:spcPct val="150000"/>
              </a:lnSpc>
              <a:buFontTx/>
              <a:buChar char="•"/>
              <a:defRPr/>
            </a:pPr>
            <a:r>
              <a:rPr lang="en-US" sz="1200" dirty="0">
                <a:solidFill>
                  <a:schemeClr val="accent6">
                    <a:lumMod val="50000"/>
                  </a:schemeClr>
                </a:solidFill>
                <a:latin typeface="Calibri" panose="020F0502020204030204" pitchFamily="34" charset="0"/>
                <a:cs typeface="Calibri" panose="020F0502020204030204" pitchFamily="34" charset="0"/>
              </a:rPr>
              <a:t>Firms which decide to serve more than one segment need to pay close attention to synergies between segments with respect to cost, performance and technology.</a:t>
            </a:r>
          </a:p>
          <a:p>
            <a:pPr defTabSz="685800">
              <a:lnSpc>
                <a:spcPct val="150000"/>
              </a:lnSpc>
              <a:buFontTx/>
              <a:buChar char="•"/>
              <a:defRPr/>
            </a:pPr>
            <a:r>
              <a:rPr lang="en-US" sz="1200" dirty="0">
                <a:solidFill>
                  <a:schemeClr val="accent6">
                    <a:lumMod val="50000"/>
                  </a:schemeClr>
                </a:solidFill>
                <a:latin typeface="Calibri" panose="020F0502020204030204" pitchFamily="34" charset="0"/>
                <a:cs typeface="Calibri" panose="020F0502020204030204" pitchFamily="34" charset="0"/>
              </a:rPr>
              <a:t>Two or more segments might provide just the opportunity for exploitation because they share common distribution channels, manufacturing facilities, </a:t>
            </a:r>
            <a:r>
              <a:rPr lang="en-US" sz="1200" dirty="0" err="1">
                <a:solidFill>
                  <a:schemeClr val="accent6">
                    <a:lumMod val="50000"/>
                  </a:schemeClr>
                </a:solidFill>
                <a:latin typeface="Calibri" panose="020F0502020204030204" pitchFamily="34" charset="0"/>
                <a:cs typeface="Calibri" panose="020F0502020204030204" pitchFamily="34" charset="0"/>
              </a:rPr>
              <a:t>etc</a:t>
            </a:r>
            <a:r>
              <a:rPr lang="en-US" sz="1200" dirty="0">
                <a:solidFill>
                  <a:schemeClr val="accent6">
                    <a:lumMod val="50000"/>
                  </a:schemeClr>
                </a:solidFill>
                <a:latin typeface="Calibri" panose="020F0502020204030204" pitchFamily="34" charset="0"/>
                <a:cs typeface="Calibri" panose="020F0502020204030204" pitchFamily="34" charset="0"/>
              </a:rPr>
              <a:t>…. </a:t>
            </a:r>
            <a:endParaRPr lang="en-US" altLang="en-SA" sz="1200" dirty="0">
              <a:solidFill>
                <a:schemeClr val="accent6">
                  <a:lumMod val="50000"/>
                </a:schemeClr>
              </a:solidFill>
              <a:latin typeface="Calibri" panose="020F0502020204030204" pitchFamily="34" charset="0"/>
              <a:cs typeface="Calibri" panose="020F0502020204030204" pitchFamily="34" charset="0"/>
            </a:endParaRPr>
          </a:p>
          <a:p>
            <a:pPr defTabSz="685800">
              <a:lnSpc>
                <a:spcPct val="150000"/>
              </a:lnSpc>
              <a:buFontTx/>
              <a:buChar char="•"/>
              <a:defRPr/>
            </a:pPr>
            <a:r>
              <a:rPr lang="en-US" altLang="en-SA" sz="1200" dirty="0">
                <a:solidFill>
                  <a:schemeClr val="accent6">
                    <a:lumMod val="50000"/>
                  </a:schemeClr>
                </a:solidFill>
                <a:latin typeface="Calibri" panose="020F0502020204030204" pitchFamily="34" charset="0"/>
                <a:cs typeface="Calibri" panose="020F0502020204030204" pitchFamily="34" charset="0"/>
              </a:rPr>
              <a:t>Marketers rarely limit their segmentation analysis to only one or a few variables.</a:t>
            </a:r>
          </a:p>
          <a:p>
            <a:pPr defTabSz="685800">
              <a:lnSpc>
                <a:spcPct val="150000"/>
              </a:lnSpc>
              <a:buFontTx/>
              <a:buChar char="•"/>
              <a:defRPr/>
            </a:pPr>
            <a:r>
              <a:rPr lang="en-US" altLang="en-SA" sz="1200" dirty="0">
                <a:solidFill>
                  <a:schemeClr val="accent6">
                    <a:lumMod val="50000"/>
                  </a:schemeClr>
                </a:solidFill>
                <a:latin typeface="Calibri" panose="020F0502020204030204" pitchFamily="34" charset="0"/>
                <a:cs typeface="Calibri" panose="020F0502020204030204" pitchFamily="34" charset="0"/>
              </a:rPr>
              <a:t>Rather, Marketers use multiple segmentation bases to identify smaller, better-defined target groups. </a:t>
            </a:r>
          </a:p>
          <a:p>
            <a:pPr defTabSz="685800">
              <a:lnSpc>
                <a:spcPct val="150000"/>
              </a:lnSpc>
              <a:buFontTx/>
              <a:buChar char="•"/>
              <a:defRPr/>
            </a:pPr>
            <a:r>
              <a:rPr lang="en-US" altLang="en-SA" sz="1200" dirty="0">
                <a:solidFill>
                  <a:schemeClr val="accent6">
                    <a:lumMod val="50000"/>
                  </a:schemeClr>
                </a:solidFill>
                <a:latin typeface="Calibri" panose="020F0502020204030204" pitchFamily="34" charset="0"/>
                <a:cs typeface="Calibri" panose="020F0502020204030204" pitchFamily="34" charset="0"/>
              </a:rPr>
              <a:t>Such multiple segmentation helps companies tailor market offerings and reach to more customers efficiently</a:t>
            </a:r>
            <a:r>
              <a:rPr lang="ar-SA" altLang="en-US" sz="1200" dirty="0">
                <a:solidFill>
                  <a:schemeClr val="accent6">
                    <a:lumMod val="50000"/>
                  </a:schemeClr>
                </a:solidFill>
                <a:latin typeface="Calibri" panose="020F0502020204030204" pitchFamily="34" charset="0"/>
                <a:cs typeface="Calibri" panose="020F0502020204030204" pitchFamily="34" charset="0"/>
              </a:rPr>
              <a:t>.</a:t>
            </a:r>
            <a:endParaRPr lang="en-US" altLang="en-US" sz="1200" dirty="0">
              <a:solidFill>
                <a:schemeClr val="accent6">
                  <a:lumMod val="50000"/>
                </a:schemeClr>
              </a:solidFill>
              <a:latin typeface="Calibri" panose="020F0502020204030204" pitchFamily="34" charset="0"/>
              <a:cs typeface="Calibri" panose="020F0502020204030204" pitchFamily="34" charset="0"/>
            </a:endParaRPr>
          </a:p>
          <a:p>
            <a:pPr defTabSz="685800">
              <a:defRPr/>
            </a:pPr>
            <a:endParaRPr lang="en-US" sz="1200" dirty="0">
              <a:solidFill>
                <a:schemeClr val="accent6">
                  <a:lumMod val="50000"/>
                </a:schemeClr>
              </a:solidFill>
              <a:latin typeface="Calibri"/>
            </a:endParaRPr>
          </a:p>
        </p:txBody>
      </p:sp>
    </p:spTree>
    <p:extLst>
      <p:ext uri="{BB962C8B-B14F-4D97-AF65-F5344CB8AC3E}">
        <p14:creationId xmlns:p14="http://schemas.microsoft.com/office/powerpoint/2010/main" val="280102975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85D10D-2846-1416-E24F-C7C6EBE8DFA1}"/>
              </a:ext>
            </a:extLst>
          </p:cNvPr>
          <p:cNvSpPr/>
          <p:nvPr/>
        </p:nvSpPr>
        <p:spPr>
          <a:xfrm>
            <a:off x="6222874" y="1192070"/>
            <a:ext cx="34289" cy="4122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sp>
        <p:nvSpPr>
          <p:cNvPr id="17" name="Rectangle 16">
            <a:extLst>
              <a:ext uri="{FF2B5EF4-FFF2-40B4-BE49-F238E27FC236}">
                <a16:creationId xmlns:a16="http://schemas.microsoft.com/office/drawing/2014/main" id="{195CD316-8D33-B209-D98A-E3007F0F6BAC}"/>
              </a:ext>
            </a:extLst>
          </p:cNvPr>
          <p:cNvSpPr/>
          <p:nvPr/>
        </p:nvSpPr>
        <p:spPr>
          <a:xfrm rot="16200000">
            <a:off x="6067347" y="-972093"/>
            <a:ext cx="57304" cy="9085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pic>
        <p:nvPicPr>
          <p:cNvPr id="2" name="Picture 1">
            <a:extLst>
              <a:ext uri="{FF2B5EF4-FFF2-40B4-BE49-F238E27FC236}">
                <a16:creationId xmlns:a16="http://schemas.microsoft.com/office/drawing/2014/main" id="{498F4555-F52A-363F-FF12-8247CCF06C99}"/>
              </a:ext>
            </a:extLst>
          </p:cNvPr>
          <p:cNvPicPr>
            <a:picLocks noChangeAspect="1"/>
          </p:cNvPicPr>
          <p:nvPr/>
        </p:nvPicPr>
        <p:blipFill>
          <a:blip r:embed="rId3"/>
          <a:stretch>
            <a:fillRect/>
          </a:stretch>
        </p:blipFill>
        <p:spPr>
          <a:xfrm>
            <a:off x="1781802" y="1578785"/>
            <a:ext cx="4187326" cy="1762921"/>
          </a:xfrm>
          <a:prstGeom prst="rect">
            <a:avLst/>
          </a:prstGeom>
        </p:spPr>
      </p:pic>
      <p:pic>
        <p:nvPicPr>
          <p:cNvPr id="4" name="Picture 3">
            <a:extLst>
              <a:ext uri="{FF2B5EF4-FFF2-40B4-BE49-F238E27FC236}">
                <a16:creationId xmlns:a16="http://schemas.microsoft.com/office/drawing/2014/main" id="{4E1BE05B-5080-C77C-F956-0702B4E45128}"/>
              </a:ext>
            </a:extLst>
          </p:cNvPr>
          <p:cNvPicPr>
            <a:picLocks noChangeAspect="1"/>
          </p:cNvPicPr>
          <p:nvPr/>
        </p:nvPicPr>
        <p:blipFill>
          <a:blip r:embed="rId4"/>
          <a:stretch>
            <a:fillRect/>
          </a:stretch>
        </p:blipFill>
        <p:spPr>
          <a:xfrm>
            <a:off x="1777165" y="3585067"/>
            <a:ext cx="4196601" cy="2326137"/>
          </a:xfrm>
          <a:prstGeom prst="rect">
            <a:avLst/>
          </a:prstGeom>
        </p:spPr>
      </p:pic>
      <p:pic>
        <p:nvPicPr>
          <p:cNvPr id="12" name="Picture 11">
            <a:extLst>
              <a:ext uri="{FF2B5EF4-FFF2-40B4-BE49-F238E27FC236}">
                <a16:creationId xmlns:a16="http://schemas.microsoft.com/office/drawing/2014/main" id="{7DA076EA-30CF-28DF-64E7-3A6331FE5EDB}"/>
              </a:ext>
            </a:extLst>
          </p:cNvPr>
          <p:cNvPicPr>
            <a:picLocks noChangeAspect="1"/>
          </p:cNvPicPr>
          <p:nvPr/>
        </p:nvPicPr>
        <p:blipFill>
          <a:blip r:embed="rId5"/>
          <a:stretch>
            <a:fillRect/>
          </a:stretch>
        </p:blipFill>
        <p:spPr>
          <a:xfrm>
            <a:off x="6539948" y="1046055"/>
            <a:ext cx="3945173" cy="2257145"/>
          </a:xfrm>
          <a:prstGeom prst="rect">
            <a:avLst/>
          </a:prstGeom>
        </p:spPr>
      </p:pic>
      <p:sp>
        <p:nvSpPr>
          <p:cNvPr id="3" name="Rectangle 2">
            <a:extLst>
              <a:ext uri="{FF2B5EF4-FFF2-40B4-BE49-F238E27FC236}">
                <a16:creationId xmlns:a16="http://schemas.microsoft.com/office/drawing/2014/main" id="{F5602BD6-A9EF-13F6-DAB3-E509A9738475}"/>
              </a:ext>
            </a:extLst>
          </p:cNvPr>
          <p:cNvSpPr/>
          <p:nvPr/>
        </p:nvSpPr>
        <p:spPr>
          <a:xfrm rot="16200000">
            <a:off x="6038308" y="-991323"/>
            <a:ext cx="57304" cy="9085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18EB55B9-3EB4-096D-5BFA-DABD02950DAA}"/>
              </a:ext>
            </a:extLst>
          </p:cNvPr>
          <p:cNvPicPr>
            <a:picLocks noChangeAspect="1"/>
          </p:cNvPicPr>
          <p:nvPr/>
        </p:nvPicPr>
        <p:blipFill>
          <a:blip r:embed="rId6"/>
          <a:stretch>
            <a:fillRect/>
          </a:stretch>
        </p:blipFill>
        <p:spPr>
          <a:xfrm>
            <a:off x="6614161" y="3720464"/>
            <a:ext cx="3782907" cy="2127886"/>
          </a:xfrm>
          <a:prstGeom prst="rect">
            <a:avLst/>
          </a:prstGeom>
        </p:spPr>
      </p:pic>
    </p:spTree>
    <p:extLst>
      <p:ext uri="{BB962C8B-B14F-4D97-AF65-F5344CB8AC3E}">
        <p14:creationId xmlns:p14="http://schemas.microsoft.com/office/powerpoint/2010/main" val="11584652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3BC-6937-49B5-B7F0-8F2A9EBAE8E1}"/>
              </a:ext>
            </a:extLst>
          </p:cNvPr>
          <p:cNvSpPr>
            <a:spLocks noGrp="1"/>
          </p:cNvSpPr>
          <p:nvPr>
            <p:ph type="title" idx="4294967295"/>
          </p:nvPr>
        </p:nvSpPr>
        <p:spPr>
          <a:xfrm>
            <a:off x="7882280" y="1467899"/>
            <a:ext cx="2106215" cy="864394"/>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US" sz="3300" dirty="0">
                <a:latin typeface="Abadi" panose="020B0604020104020204" pitchFamily="34" charset="0"/>
              </a:rPr>
              <a:t>Activity #4</a:t>
            </a:r>
          </a:p>
        </p:txBody>
      </p:sp>
      <p:pic>
        <p:nvPicPr>
          <p:cNvPr id="13318" name="Picture 6" descr="Off School - good quality, fun activities and learning opportunities">
            <a:extLst>
              <a:ext uri="{FF2B5EF4-FFF2-40B4-BE49-F238E27FC236}">
                <a16:creationId xmlns:a16="http://schemas.microsoft.com/office/drawing/2014/main" id="{3D540903-0946-9948-8C7D-350B329568D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7841798" y="2458130"/>
            <a:ext cx="2146697" cy="2733675"/>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05795" y="1809908"/>
            <a:ext cx="5127771" cy="3238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61585"/>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92CD7-AD28-A881-F1CB-1B89A92ED76A}"/>
              </a:ext>
            </a:extLst>
          </p:cNvPr>
          <p:cNvSpPr>
            <a:spLocks noGrp="1"/>
          </p:cNvSpPr>
          <p:nvPr>
            <p:ph type="title" idx="4294967295"/>
          </p:nvPr>
        </p:nvSpPr>
        <p:spPr>
          <a:xfrm>
            <a:off x="1669702" y="1759196"/>
            <a:ext cx="8287873" cy="799993"/>
          </a:xfrm>
          <a:solidFill>
            <a:schemeClr val="bg1"/>
          </a:solidFill>
          <a:ln>
            <a:noFill/>
          </a:ln>
        </p:spPr>
        <p:txBody>
          <a:bodyPr vert="horz" lIns="68580" tIns="34290" rIns="68580" bIns="34290" rtlCol="0" anchor="ctr">
            <a:noAutofit/>
          </a:bodyPr>
          <a:lstStyle/>
          <a:p>
            <a:pPr marL="9525">
              <a:spcAft>
                <a:spcPts val="450"/>
              </a:spcAft>
              <a:tabLst>
                <a:tab pos="2145398" algn="l"/>
                <a:tab pos="3054991" algn="l"/>
              </a:tabLst>
            </a:pPr>
            <a:r>
              <a:rPr lang="en-US" sz="2700" cap="all" dirty="0">
                <a:solidFill>
                  <a:schemeClr val="accent6">
                    <a:lumMod val="50000"/>
                  </a:schemeClr>
                </a:solidFill>
                <a:latin typeface="Abadi" panose="020B0604020104020204" pitchFamily="34" charset="0"/>
              </a:rPr>
              <a:t>Mercedes Benz Definition of segmentation</a:t>
            </a:r>
            <a:endParaRPr lang="en-SA" sz="2700" cap="all" dirty="0">
              <a:solidFill>
                <a:schemeClr val="accent6">
                  <a:lumMod val="50000"/>
                </a:schemeClr>
              </a:solidFill>
              <a:latin typeface="Abadi" panose="020B0604020104020204" pitchFamily="34" charset="0"/>
            </a:endParaRPr>
          </a:p>
        </p:txBody>
      </p:sp>
      <p:sp>
        <p:nvSpPr>
          <p:cNvPr id="3" name="Rectangle 2">
            <a:extLst>
              <a:ext uri="{FF2B5EF4-FFF2-40B4-BE49-F238E27FC236}">
                <a16:creationId xmlns:a16="http://schemas.microsoft.com/office/drawing/2014/main" id="{E2E71524-D0E6-ED77-DBC8-BA5F86768A37}"/>
              </a:ext>
            </a:extLst>
          </p:cNvPr>
          <p:cNvSpPr/>
          <p:nvPr/>
        </p:nvSpPr>
        <p:spPr>
          <a:xfrm>
            <a:off x="1524001" y="2628898"/>
            <a:ext cx="5649686" cy="2492990"/>
          </a:xfrm>
          <a:prstGeom prst="rect">
            <a:avLst/>
          </a:prstGeom>
          <a:solidFill>
            <a:schemeClr val="bg1"/>
          </a:solidFill>
        </p:spPr>
        <p:txBody>
          <a:bodyPr wrap="square">
            <a:spAutoFit/>
          </a:bodyPr>
          <a:lstStyle/>
          <a:p>
            <a:pPr marL="214303" indent="-214303" defTabSz="685766">
              <a:buFont typeface="Arial" panose="020B0604020202020204" pitchFamily="34" charset="0"/>
              <a:buChar char="•"/>
              <a:defRPr/>
            </a:pPr>
            <a:r>
              <a:rPr lang="en-US" sz="1200" b="1" dirty="0">
                <a:solidFill>
                  <a:schemeClr val="accent6">
                    <a:lumMod val="50000"/>
                  </a:schemeClr>
                </a:solidFill>
                <a:latin typeface="Carlito_q_1"/>
              </a:rPr>
              <a:t>Geographic Segment</a:t>
            </a:r>
            <a:r>
              <a:rPr lang="en-US" sz="1200" dirty="0">
                <a:solidFill>
                  <a:schemeClr val="accent6">
                    <a:lumMod val="50000"/>
                  </a:schemeClr>
                </a:solidFill>
                <a:latin typeface="Carlito_q_1"/>
              </a:rPr>
              <a:t>ation Mercedes Benz, is most popular in the wealthy countries like, U.S.A., Canada, China, Western Europe, Russia, Germany, and Japan</a:t>
            </a:r>
            <a:r>
              <a:rPr lang="en-US" sz="1200" dirty="0">
                <a:solidFill>
                  <a:schemeClr val="accent6">
                    <a:lumMod val="50000"/>
                  </a:schemeClr>
                </a:solidFill>
                <a:latin typeface="OpenSymbol_g_1"/>
              </a:rPr>
              <a:t> </a:t>
            </a:r>
            <a:r>
              <a:rPr lang="en-US" sz="1200" dirty="0">
                <a:solidFill>
                  <a:schemeClr val="accent6">
                    <a:lumMod val="50000"/>
                  </a:schemeClr>
                </a:solidFill>
                <a:latin typeface="Carlito_q_1"/>
              </a:rPr>
              <a:t>Mainly urban regions of countries</a:t>
            </a:r>
          </a:p>
          <a:p>
            <a:pPr marL="214303" indent="-214303" defTabSz="685766">
              <a:buFont typeface="Arial" panose="020B0604020202020204" pitchFamily="34" charset="0"/>
              <a:buChar char="•"/>
              <a:defRPr/>
            </a:pPr>
            <a:endParaRPr lang="en-US" sz="1200" dirty="0">
              <a:solidFill>
                <a:schemeClr val="accent6">
                  <a:lumMod val="50000"/>
                </a:schemeClr>
              </a:solidFill>
              <a:latin typeface="Carlito_q_1"/>
            </a:endParaRPr>
          </a:p>
          <a:p>
            <a:pPr marL="214303" indent="-214303" defTabSz="685766">
              <a:buFont typeface="Arial" panose="020B0604020202020204" pitchFamily="34" charset="0"/>
              <a:buChar char="•"/>
              <a:defRPr/>
            </a:pPr>
            <a:r>
              <a:rPr lang="en-US" sz="1200" b="1" dirty="0">
                <a:solidFill>
                  <a:schemeClr val="accent6">
                    <a:lumMod val="50000"/>
                  </a:schemeClr>
                </a:solidFill>
                <a:latin typeface="Carlito_q_1"/>
              </a:rPr>
              <a:t>Demographic Segmentation</a:t>
            </a:r>
            <a:r>
              <a:rPr lang="en-US" sz="1200" dirty="0">
                <a:solidFill>
                  <a:schemeClr val="accent6">
                    <a:lumMod val="50000"/>
                  </a:schemeClr>
                </a:solidFill>
                <a:latin typeface="Carlito_q_1"/>
              </a:rPr>
              <a:t>, Middle aged individuals with a high-income Individuals with stable jobs, males and females middle to upper class individuals</a:t>
            </a:r>
          </a:p>
          <a:p>
            <a:pPr marL="214303" indent="-214303" defTabSz="685766">
              <a:buFont typeface="Arial" panose="020B0604020202020204" pitchFamily="34" charset="0"/>
              <a:buChar char="•"/>
              <a:defRPr/>
            </a:pPr>
            <a:endParaRPr lang="en-US" sz="1200" dirty="0">
              <a:solidFill>
                <a:schemeClr val="accent6">
                  <a:lumMod val="50000"/>
                </a:schemeClr>
              </a:solidFill>
              <a:latin typeface="Carlito_q_1"/>
            </a:endParaRPr>
          </a:p>
          <a:p>
            <a:pPr marL="214303" indent="-214303" defTabSz="685766">
              <a:buFont typeface="Arial" panose="020B0604020202020204" pitchFamily="34" charset="0"/>
              <a:buChar char="•"/>
              <a:defRPr/>
            </a:pPr>
            <a:r>
              <a:rPr lang="en-US" sz="1200" b="1" dirty="0">
                <a:solidFill>
                  <a:schemeClr val="accent6">
                    <a:lumMod val="50000"/>
                  </a:schemeClr>
                </a:solidFill>
                <a:latin typeface="Carlito_q_1"/>
              </a:rPr>
              <a:t>Psychographic Segmentation </a:t>
            </a:r>
            <a:r>
              <a:rPr lang="en-US" sz="1200" dirty="0">
                <a:solidFill>
                  <a:schemeClr val="accent6">
                    <a:lumMod val="50000"/>
                  </a:schemeClr>
                </a:solidFill>
                <a:latin typeface="Carlito_q_1"/>
              </a:rPr>
              <a:t>They are usually urban professionals with high statues. For example, businessmen.</a:t>
            </a:r>
          </a:p>
          <a:p>
            <a:pPr marL="214303" indent="-214303" defTabSz="685766">
              <a:buFont typeface="Arial" panose="020B0604020202020204" pitchFamily="34" charset="0"/>
              <a:buChar char="•"/>
              <a:defRPr/>
            </a:pPr>
            <a:endParaRPr lang="en-US" sz="1200" dirty="0">
              <a:solidFill>
                <a:schemeClr val="accent6">
                  <a:lumMod val="50000"/>
                </a:schemeClr>
              </a:solidFill>
              <a:latin typeface="Carlito_q_1"/>
            </a:endParaRPr>
          </a:p>
          <a:p>
            <a:pPr marL="214303" indent="-214303" defTabSz="685766">
              <a:buFont typeface="Arial" panose="020B0604020202020204" pitchFamily="34" charset="0"/>
              <a:buChar char="•"/>
              <a:defRPr/>
            </a:pPr>
            <a:r>
              <a:rPr lang="en-US" sz="1200" b="1" dirty="0">
                <a:solidFill>
                  <a:schemeClr val="accent6">
                    <a:lumMod val="50000"/>
                  </a:schemeClr>
                </a:solidFill>
                <a:latin typeface="Carlito_q_1"/>
              </a:rPr>
              <a:t>Behavioral Segmentation </a:t>
            </a:r>
            <a:r>
              <a:rPr lang="en-US" sz="1200" dirty="0">
                <a:solidFill>
                  <a:schemeClr val="accent6">
                    <a:lumMod val="50000"/>
                  </a:schemeClr>
                </a:solidFill>
                <a:latin typeface="Carlito_q_1"/>
              </a:rPr>
              <a:t>customers benefit from high-quality, exceptional service, and convenience, technologically advanced and safe vehicles buyers love the idea that Mercedes Benz vehicles are prestige and luxurious</a:t>
            </a:r>
            <a:endParaRPr lang="en-SA" sz="1200" dirty="0">
              <a:solidFill>
                <a:schemeClr val="accent6">
                  <a:lumMod val="50000"/>
                </a:schemeClr>
              </a:solidFill>
              <a:latin typeface="Gill Sans MT" panose="020B0502020104020203"/>
            </a:endParaRPr>
          </a:p>
        </p:txBody>
      </p:sp>
      <p:pic>
        <p:nvPicPr>
          <p:cNvPr id="1026" name="Picture 2" descr="New Mercedes-Benz C-Class Photos, Prices And Specs in Egypt">
            <a:extLst>
              <a:ext uri="{FF2B5EF4-FFF2-40B4-BE49-F238E27FC236}">
                <a16:creationId xmlns:a16="http://schemas.microsoft.com/office/drawing/2014/main" id="{042D0F21-7532-46A0-D3D2-23FD283AA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0509" y="2511398"/>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rcedes-Benz GLC SUV: inspiration">
            <a:extLst>
              <a:ext uri="{FF2B5EF4-FFF2-40B4-BE49-F238E27FC236}">
                <a16:creationId xmlns:a16="http://schemas.microsoft.com/office/drawing/2014/main" id="{642EAB87-4769-79C6-22F8-601DE540E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509" y="4251019"/>
            <a:ext cx="2857500" cy="960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30137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1BCB1A63-D2E7-F0A2-8980-D22217C714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881760" y="1294298"/>
            <a:ext cx="4166955" cy="19272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C4EDA70-74D9-179F-10F4-9631E820905D}"/>
              </a:ext>
            </a:extLst>
          </p:cNvPr>
          <p:cNvPicPr>
            <a:picLocks noChangeAspect="1"/>
          </p:cNvPicPr>
          <p:nvPr/>
        </p:nvPicPr>
        <p:blipFill rotWithShape="1">
          <a:blip r:embed="rId3"/>
          <a:srcRect r="4268" b="13847"/>
          <a:stretch/>
        </p:blipFill>
        <p:spPr>
          <a:xfrm>
            <a:off x="6193145" y="1217296"/>
            <a:ext cx="3959177" cy="2004218"/>
          </a:xfrm>
          <a:prstGeom prst="rect">
            <a:avLst/>
          </a:prstGeom>
        </p:spPr>
      </p:pic>
      <p:pic>
        <p:nvPicPr>
          <p:cNvPr id="3" name="Picture 2">
            <a:extLst>
              <a:ext uri="{FF2B5EF4-FFF2-40B4-BE49-F238E27FC236}">
                <a16:creationId xmlns:a16="http://schemas.microsoft.com/office/drawing/2014/main" id="{DF3C4FB1-E9C3-B15A-E98F-BCC64E31452E}"/>
              </a:ext>
            </a:extLst>
          </p:cNvPr>
          <p:cNvPicPr>
            <a:picLocks noChangeAspect="1"/>
          </p:cNvPicPr>
          <p:nvPr/>
        </p:nvPicPr>
        <p:blipFill rotWithShape="1">
          <a:blip r:embed="rId4"/>
          <a:srcRect l="296" t="13886" r="11879" b="14127"/>
          <a:stretch/>
        </p:blipFill>
        <p:spPr>
          <a:xfrm>
            <a:off x="1881761" y="3203276"/>
            <a:ext cx="8142971" cy="2360429"/>
          </a:xfrm>
          <a:prstGeom prst="rect">
            <a:avLst/>
          </a:prstGeom>
        </p:spPr>
      </p:pic>
    </p:spTree>
    <p:extLst>
      <p:ext uri="{BB962C8B-B14F-4D97-AF65-F5344CB8AC3E}">
        <p14:creationId xmlns:p14="http://schemas.microsoft.com/office/powerpoint/2010/main" val="1909034452"/>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heckerboard(across)">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92CD7-AD28-A881-F1CB-1B89A92ED76A}"/>
              </a:ext>
            </a:extLst>
          </p:cNvPr>
          <p:cNvSpPr>
            <a:spLocks noGrp="1"/>
          </p:cNvSpPr>
          <p:nvPr>
            <p:ph type="title" idx="4294967295"/>
          </p:nvPr>
        </p:nvSpPr>
        <p:spPr>
          <a:xfrm>
            <a:off x="1669702" y="1759196"/>
            <a:ext cx="8287873" cy="799993"/>
          </a:xfrm>
          <a:solidFill>
            <a:schemeClr val="bg1"/>
          </a:solidFill>
          <a:ln>
            <a:noFill/>
          </a:ln>
        </p:spPr>
        <p:txBody>
          <a:bodyPr vert="horz" lIns="68580" tIns="34290" rIns="68580" bIns="34290" rtlCol="0" anchor="ctr">
            <a:noAutofit/>
          </a:bodyPr>
          <a:lstStyle/>
          <a:p>
            <a:pPr marL="9525">
              <a:spcAft>
                <a:spcPts val="450"/>
              </a:spcAft>
              <a:tabLst>
                <a:tab pos="2145398" algn="l"/>
                <a:tab pos="3054991" algn="l"/>
              </a:tabLst>
            </a:pPr>
            <a:r>
              <a:rPr lang="en-US" sz="2700" cap="all" dirty="0">
                <a:solidFill>
                  <a:schemeClr val="accent6">
                    <a:lumMod val="50000"/>
                  </a:schemeClr>
                </a:solidFill>
                <a:latin typeface="Abadi" panose="020B0604020104020204" pitchFamily="34" charset="0"/>
              </a:rPr>
              <a:t>Mercedes Benz Definition of segmentation</a:t>
            </a:r>
            <a:endParaRPr lang="en-SA" sz="2700" cap="all" dirty="0">
              <a:solidFill>
                <a:schemeClr val="accent6">
                  <a:lumMod val="50000"/>
                </a:schemeClr>
              </a:solidFill>
              <a:latin typeface="Abadi" panose="020B0604020104020204" pitchFamily="34" charset="0"/>
            </a:endParaRPr>
          </a:p>
        </p:txBody>
      </p:sp>
      <p:sp>
        <p:nvSpPr>
          <p:cNvPr id="3" name="Rectangle 2">
            <a:extLst>
              <a:ext uri="{FF2B5EF4-FFF2-40B4-BE49-F238E27FC236}">
                <a16:creationId xmlns:a16="http://schemas.microsoft.com/office/drawing/2014/main" id="{E2E71524-D0E6-ED77-DBC8-BA5F86768A37}"/>
              </a:ext>
            </a:extLst>
          </p:cNvPr>
          <p:cNvSpPr/>
          <p:nvPr/>
        </p:nvSpPr>
        <p:spPr>
          <a:xfrm>
            <a:off x="1524001" y="2628898"/>
            <a:ext cx="5649686" cy="2492990"/>
          </a:xfrm>
          <a:prstGeom prst="rect">
            <a:avLst/>
          </a:prstGeom>
          <a:solidFill>
            <a:schemeClr val="bg1"/>
          </a:solidFill>
        </p:spPr>
        <p:txBody>
          <a:bodyPr wrap="square">
            <a:spAutoFit/>
          </a:bodyPr>
          <a:lstStyle/>
          <a:p>
            <a:pPr marL="214303" indent="-214303" defTabSz="685766">
              <a:buFont typeface="Arial" panose="020B0604020202020204" pitchFamily="34" charset="0"/>
              <a:buChar char="•"/>
              <a:defRPr/>
            </a:pPr>
            <a:r>
              <a:rPr lang="en-US" sz="1200" b="1" dirty="0">
                <a:solidFill>
                  <a:schemeClr val="accent6">
                    <a:lumMod val="50000"/>
                  </a:schemeClr>
                </a:solidFill>
                <a:latin typeface="Carlito_q_1"/>
              </a:rPr>
              <a:t>Geographic Segment</a:t>
            </a:r>
            <a:r>
              <a:rPr lang="en-US" sz="1200" dirty="0">
                <a:solidFill>
                  <a:schemeClr val="accent6">
                    <a:lumMod val="50000"/>
                  </a:schemeClr>
                </a:solidFill>
                <a:latin typeface="Carlito_q_1"/>
              </a:rPr>
              <a:t>ation Mercedes Benz, is most popular in the wealthy countries like, U.S.A., Canada, China, Western Europe, Russia, Germany, and Japan</a:t>
            </a:r>
            <a:r>
              <a:rPr lang="en-US" sz="1200" dirty="0">
                <a:solidFill>
                  <a:schemeClr val="accent6">
                    <a:lumMod val="50000"/>
                  </a:schemeClr>
                </a:solidFill>
                <a:latin typeface="OpenSymbol_g_1"/>
              </a:rPr>
              <a:t> </a:t>
            </a:r>
            <a:r>
              <a:rPr lang="en-US" sz="1200" dirty="0">
                <a:solidFill>
                  <a:schemeClr val="accent6">
                    <a:lumMod val="50000"/>
                  </a:schemeClr>
                </a:solidFill>
                <a:latin typeface="Carlito_q_1"/>
              </a:rPr>
              <a:t>Mainly urban regions of countries</a:t>
            </a:r>
          </a:p>
          <a:p>
            <a:pPr marL="214303" indent="-214303" defTabSz="685766">
              <a:buFont typeface="Arial" panose="020B0604020202020204" pitchFamily="34" charset="0"/>
              <a:buChar char="•"/>
              <a:defRPr/>
            </a:pPr>
            <a:endParaRPr lang="en-US" sz="1200" dirty="0">
              <a:solidFill>
                <a:schemeClr val="accent6">
                  <a:lumMod val="50000"/>
                </a:schemeClr>
              </a:solidFill>
              <a:latin typeface="Carlito_q_1"/>
            </a:endParaRPr>
          </a:p>
          <a:p>
            <a:pPr marL="214303" indent="-214303" defTabSz="685766">
              <a:buFont typeface="Arial" panose="020B0604020202020204" pitchFamily="34" charset="0"/>
              <a:buChar char="•"/>
              <a:defRPr/>
            </a:pPr>
            <a:r>
              <a:rPr lang="en-US" sz="1200" b="1" dirty="0">
                <a:solidFill>
                  <a:schemeClr val="accent6">
                    <a:lumMod val="50000"/>
                  </a:schemeClr>
                </a:solidFill>
                <a:latin typeface="Carlito_q_1"/>
              </a:rPr>
              <a:t>Demographic Segmentation</a:t>
            </a:r>
            <a:r>
              <a:rPr lang="en-US" sz="1200" dirty="0">
                <a:solidFill>
                  <a:schemeClr val="accent6">
                    <a:lumMod val="50000"/>
                  </a:schemeClr>
                </a:solidFill>
                <a:latin typeface="Carlito_q_1"/>
              </a:rPr>
              <a:t>, Middle aged individuals with a high-income Individuals with stable jobs, males and females middle to upper class individuals</a:t>
            </a:r>
          </a:p>
          <a:p>
            <a:pPr marL="214303" indent="-214303" defTabSz="685766">
              <a:buFont typeface="Arial" panose="020B0604020202020204" pitchFamily="34" charset="0"/>
              <a:buChar char="•"/>
              <a:defRPr/>
            </a:pPr>
            <a:endParaRPr lang="en-US" sz="1200" dirty="0">
              <a:solidFill>
                <a:schemeClr val="accent6">
                  <a:lumMod val="50000"/>
                </a:schemeClr>
              </a:solidFill>
              <a:latin typeface="Carlito_q_1"/>
            </a:endParaRPr>
          </a:p>
          <a:p>
            <a:pPr marL="214303" indent="-214303" defTabSz="685766">
              <a:buFont typeface="Arial" panose="020B0604020202020204" pitchFamily="34" charset="0"/>
              <a:buChar char="•"/>
              <a:defRPr/>
            </a:pPr>
            <a:r>
              <a:rPr lang="en-US" sz="1200" b="1" dirty="0">
                <a:solidFill>
                  <a:schemeClr val="accent6">
                    <a:lumMod val="50000"/>
                  </a:schemeClr>
                </a:solidFill>
                <a:latin typeface="Carlito_q_1"/>
              </a:rPr>
              <a:t>Psychographic Segmentation </a:t>
            </a:r>
            <a:r>
              <a:rPr lang="en-US" sz="1200" dirty="0">
                <a:solidFill>
                  <a:schemeClr val="accent6">
                    <a:lumMod val="50000"/>
                  </a:schemeClr>
                </a:solidFill>
                <a:latin typeface="Carlito_q_1"/>
              </a:rPr>
              <a:t>They are usually urban professionals with high statues. For example, businessmen.</a:t>
            </a:r>
          </a:p>
          <a:p>
            <a:pPr marL="214303" indent="-214303" defTabSz="685766">
              <a:buFont typeface="Arial" panose="020B0604020202020204" pitchFamily="34" charset="0"/>
              <a:buChar char="•"/>
              <a:defRPr/>
            </a:pPr>
            <a:endParaRPr lang="en-US" sz="1200" dirty="0">
              <a:solidFill>
                <a:schemeClr val="accent6">
                  <a:lumMod val="50000"/>
                </a:schemeClr>
              </a:solidFill>
              <a:latin typeface="Carlito_q_1"/>
            </a:endParaRPr>
          </a:p>
          <a:p>
            <a:pPr marL="214303" indent="-214303" defTabSz="685766">
              <a:buFont typeface="Arial" panose="020B0604020202020204" pitchFamily="34" charset="0"/>
              <a:buChar char="•"/>
              <a:defRPr/>
            </a:pPr>
            <a:r>
              <a:rPr lang="en-US" sz="1200" b="1" dirty="0">
                <a:solidFill>
                  <a:schemeClr val="accent6">
                    <a:lumMod val="50000"/>
                  </a:schemeClr>
                </a:solidFill>
                <a:latin typeface="Carlito_q_1"/>
              </a:rPr>
              <a:t>Behavioral Segmentation </a:t>
            </a:r>
            <a:r>
              <a:rPr lang="en-US" sz="1200" dirty="0">
                <a:solidFill>
                  <a:schemeClr val="accent6">
                    <a:lumMod val="50000"/>
                  </a:schemeClr>
                </a:solidFill>
                <a:latin typeface="Carlito_q_1"/>
              </a:rPr>
              <a:t>customers benefit from high-quality, exceptional service, and convenience, technologically advanced and safe vehicles buyers love the idea that Mercedes Benz vehicles are prestige and luxurious</a:t>
            </a:r>
            <a:endParaRPr lang="en-SA" sz="1200" dirty="0">
              <a:solidFill>
                <a:schemeClr val="accent6">
                  <a:lumMod val="50000"/>
                </a:schemeClr>
              </a:solidFill>
              <a:latin typeface="Gill Sans MT" panose="020B0502020104020203"/>
            </a:endParaRPr>
          </a:p>
        </p:txBody>
      </p:sp>
      <p:pic>
        <p:nvPicPr>
          <p:cNvPr id="1026" name="Picture 2" descr="New Mercedes-Benz C-Class Photos, Prices And Specs in Egypt">
            <a:extLst>
              <a:ext uri="{FF2B5EF4-FFF2-40B4-BE49-F238E27FC236}">
                <a16:creationId xmlns:a16="http://schemas.microsoft.com/office/drawing/2014/main" id="{042D0F21-7532-46A0-D3D2-23FD283AA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0509" y="2511398"/>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rcedes-Benz GLC SUV: inspiration">
            <a:extLst>
              <a:ext uri="{FF2B5EF4-FFF2-40B4-BE49-F238E27FC236}">
                <a16:creationId xmlns:a16="http://schemas.microsoft.com/office/drawing/2014/main" id="{642EAB87-4769-79C6-22F8-601DE540E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509" y="4251019"/>
            <a:ext cx="2857500" cy="960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920749"/>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F292B71-8328-D348-BE84-499E582E0531}"/>
              </a:ext>
            </a:extLst>
          </p:cNvPr>
          <p:cNvGrpSpPr/>
          <p:nvPr/>
        </p:nvGrpSpPr>
        <p:grpSpPr>
          <a:xfrm rot="372478">
            <a:off x="3742368" y="2854527"/>
            <a:ext cx="1115198" cy="2205512"/>
            <a:chOff x="8938055" y="156520"/>
            <a:chExt cx="2286000" cy="5404021"/>
          </a:xfrm>
        </p:grpSpPr>
        <p:sp>
          <p:nvSpPr>
            <p:cNvPr id="23" name="object 4">
              <a:extLst>
                <a:ext uri="{FF2B5EF4-FFF2-40B4-BE49-F238E27FC236}">
                  <a16:creationId xmlns:a16="http://schemas.microsoft.com/office/drawing/2014/main" id="{9365362E-2CCB-8940-9BAE-B9BF4D6140A1}"/>
                </a:ext>
              </a:extLst>
            </p:cNvPr>
            <p:cNvSpPr/>
            <p:nvPr/>
          </p:nvSpPr>
          <p:spPr>
            <a:xfrm>
              <a:off x="8938055" y="156520"/>
              <a:ext cx="2286000" cy="1393189"/>
            </a:xfrm>
            <a:prstGeom prst="rect">
              <a:avLst/>
            </a:prstGeom>
            <a:blipFill>
              <a:blip r:embed="rId3" cstate="print"/>
              <a:stretch>
                <a:fillRect/>
              </a:stretch>
            </a:blipFill>
          </p:spPr>
          <p:txBody>
            <a:bodyPr wrap="square" lIns="0" tIns="0" rIns="0" bIns="0" rtlCol="0"/>
            <a:lstStyle/>
            <a:p>
              <a:pPr defTabSz="685766">
                <a:defRPr/>
              </a:pPr>
              <a:endParaRPr sz="1350">
                <a:solidFill>
                  <a:prstClr val="black"/>
                </a:solidFill>
                <a:latin typeface="Gill Sans MT" panose="020B0502020104020203"/>
              </a:endParaRPr>
            </a:p>
          </p:txBody>
        </p:sp>
        <p:sp>
          <p:nvSpPr>
            <p:cNvPr id="24" name="object 5">
              <a:extLst>
                <a:ext uri="{FF2B5EF4-FFF2-40B4-BE49-F238E27FC236}">
                  <a16:creationId xmlns:a16="http://schemas.microsoft.com/office/drawing/2014/main" id="{F31FF9E3-5D41-3F41-A61C-91C01301E51A}"/>
                </a:ext>
              </a:extLst>
            </p:cNvPr>
            <p:cNvSpPr/>
            <p:nvPr/>
          </p:nvSpPr>
          <p:spPr>
            <a:xfrm>
              <a:off x="8938055" y="1549708"/>
              <a:ext cx="2286000" cy="1879291"/>
            </a:xfrm>
            <a:prstGeom prst="rect">
              <a:avLst/>
            </a:prstGeom>
            <a:blipFill>
              <a:blip r:embed="rId4" cstate="print"/>
              <a:stretch>
                <a:fillRect/>
              </a:stretch>
            </a:blipFill>
          </p:spPr>
          <p:txBody>
            <a:bodyPr wrap="square" lIns="0" tIns="0" rIns="0" bIns="0" rtlCol="0"/>
            <a:lstStyle/>
            <a:p>
              <a:pPr defTabSz="685766">
                <a:defRPr/>
              </a:pPr>
              <a:endParaRPr sz="1350">
                <a:solidFill>
                  <a:prstClr val="black"/>
                </a:solidFill>
                <a:latin typeface="Gill Sans MT" panose="020B0502020104020203"/>
              </a:endParaRPr>
            </a:p>
          </p:txBody>
        </p:sp>
        <p:sp>
          <p:nvSpPr>
            <p:cNvPr id="25" name="object 6">
              <a:extLst>
                <a:ext uri="{FF2B5EF4-FFF2-40B4-BE49-F238E27FC236}">
                  <a16:creationId xmlns:a16="http://schemas.microsoft.com/office/drawing/2014/main" id="{D9FE9960-B09F-224A-B6AD-5452825B10CF}"/>
                </a:ext>
              </a:extLst>
            </p:cNvPr>
            <p:cNvSpPr/>
            <p:nvPr/>
          </p:nvSpPr>
          <p:spPr>
            <a:xfrm>
              <a:off x="8938055" y="3428999"/>
              <a:ext cx="2286000" cy="2131542"/>
            </a:xfrm>
            <a:prstGeom prst="rect">
              <a:avLst/>
            </a:prstGeom>
            <a:blipFill>
              <a:blip r:embed="rId5" cstate="print"/>
              <a:stretch>
                <a:fillRect/>
              </a:stretch>
            </a:blipFill>
          </p:spPr>
          <p:txBody>
            <a:bodyPr wrap="square" lIns="0" tIns="0" rIns="0" bIns="0" rtlCol="0"/>
            <a:lstStyle/>
            <a:p>
              <a:pPr defTabSz="685766">
                <a:defRPr/>
              </a:pPr>
              <a:endParaRPr sz="1350">
                <a:solidFill>
                  <a:prstClr val="black"/>
                </a:solidFill>
                <a:latin typeface="Gill Sans MT" panose="020B0502020104020203"/>
              </a:endParaRPr>
            </a:p>
          </p:txBody>
        </p:sp>
      </p:grpSp>
      <p:pic>
        <p:nvPicPr>
          <p:cNvPr id="11266" name="Picture 2" descr="Disposable and Sustainable Baby Diaper Market Analysis till 2031">
            <a:extLst>
              <a:ext uri="{FF2B5EF4-FFF2-40B4-BE49-F238E27FC236}">
                <a16:creationId xmlns:a16="http://schemas.microsoft.com/office/drawing/2014/main" id="{D8D25ED1-850F-3A47-A5AB-52F77B99B5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81" r="31344" b="20468"/>
          <a:stretch/>
        </p:blipFill>
        <p:spPr bwMode="auto">
          <a:xfrm rot="20952229">
            <a:off x="1588743" y="1895164"/>
            <a:ext cx="2685460" cy="94501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What marketers can learn from Pampers' best-in class brand management">
            <a:extLst>
              <a:ext uri="{FF2B5EF4-FFF2-40B4-BE49-F238E27FC236}">
                <a16:creationId xmlns:a16="http://schemas.microsoft.com/office/drawing/2014/main" id="{F4BCEFBD-B88D-EA4B-BD79-E314C70C766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504" t="1" r="13185" b="33623"/>
          <a:stretch/>
        </p:blipFill>
        <p:spPr bwMode="auto">
          <a:xfrm>
            <a:off x="3069698" y="2072797"/>
            <a:ext cx="1204536" cy="66687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7AC13BD9-F94C-EC47-AE27-AE667B04277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48" t="9022" r="276" b="-2909"/>
          <a:stretch/>
        </p:blipFill>
        <p:spPr bwMode="auto">
          <a:xfrm rot="923618">
            <a:off x="7712680" y="1583117"/>
            <a:ext cx="2512586" cy="1294127"/>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73BC0E6F-1DDC-F247-9296-B2A5B3DFAF9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78" t="10085" r="49924" b="2662"/>
          <a:stretch/>
        </p:blipFill>
        <p:spPr bwMode="auto">
          <a:xfrm>
            <a:off x="1716602" y="3133319"/>
            <a:ext cx="1802597" cy="2149847"/>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a:extLst>
              <a:ext uri="{FF2B5EF4-FFF2-40B4-BE49-F238E27FC236}">
                <a16:creationId xmlns:a16="http://schemas.microsoft.com/office/drawing/2014/main" id="{5EC6C436-B514-ED45-A1E8-1CA2BED450D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3198" b="5045"/>
          <a:stretch/>
        </p:blipFill>
        <p:spPr bwMode="auto">
          <a:xfrm>
            <a:off x="8608490" y="3411782"/>
            <a:ext cx="1938636" cy="1777983"/>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a:extLst>
              <a:ext uri="{FF2B5EF4-FFF2-40B4-BE49-F238E27FC236}">
                <a16:creationId xmlns:a16="http://schemas.microsoft.com/office/drawing/2014/main" id="{8005697C-C952-C24C-8280-946972E82F2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2386" t="39460" r="17621" b="21416"/>
          <a:stretch/>
        </p:blipFill>
        <p:spPr bwMode="auto">
          <a:xfrm>
            <a:off x="4955036" y="4067462"/>
            <a:ext cx="2456453" cy="1201457"/>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a:extLst>
              <a:ext uri="{FF2B5EF4-FFF2-40B4-BE49-F238E27FC236}">
                <a16:creationId xmlns:a16="http://schemas.microsoft.com/office/drawing/2014/main" id="{6A380861-836A-3B4F-AC53-14AF2C57FB83}"/>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2387" t="12613" r="7748" b="50999"/>
          <a:stretch/>
        </p:blipFill>
        <p:spPr bwMode="auto">
          <a:xfrm>
            <a:off x="4952065" y="1204969"/>
            <a:ext cx="2721656" cy="93003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22555A5-E0D2-D111-0CE2-8F69F7285874}"/>
              </a:ext>
            </a:extLst>
          </p:cNvPr>
          <p:cNvGrpSpPr/>
          <p:nvPr/>
        </p:nvGrpSpPr>
        <p:grpSpPr>
          <a:xfrm rot="20149962">
            <a:off x="6974271" y="2593987"/>
            <a:ext cx="1646801" cy="1741478"/>
            <a:chOff x="9301798" y="706238"/>
            <a:chExt cx="2195735" cy="2321970"/>
          </a:xfrm>
        </p:grpSpPr>
        <p:pic>
          <p:nvPicPr>
            <p:cNvPr id="3" name="Picture 2" descr="How to Identify a GCC Spec Xterra - Nissan Xterra Forum in UAE - Carnity.com">
              <a:extLst>
                <a:ext uri="{FF2B5EF4-FFF2-40B4-BE49-F238E27FC236}">
                  <a16:creationId xmlns:a16="http://schemas.microsoft.com/office/drawing/2014/main" id="{F9312626-3EB0-CBC6-BCA5-0B9D1EEB8155}"/>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r="18908" b="35685"/>
            <a:stretch/>
          </p:blipFill>
          <p:spPr bwMode="auto">
            <a:xfrm>
              <a:off x="9301798" y="706238"/>
              <a:ext cx="2195735" cy="232197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F3DA8882-178B-8823-D7A2-D855BFA74CEC}"/>
                </a:ext>
              </a:extLst>
            </p:cNvPr>
            <p:cNvCxnSpPr/>
            <p:nvPr/>
          </p:nvCxnSpPr>
          <p:spPr>
            <a:xfrm>
              <a:off x="9577535" y="2386941"/>
              <a:ext cx="1264636"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grpSp>
      <p:pic>
        <p:nvPicPr>
          <p:cNvPr id="7" name="Picture 2" descr="Market segmentation: What it is, Types &amp;amp;amp; Examples | QuestionPro">
            <a:extLst>
              <a:ext uri="{FF2B5EF4-FFF2-40B4-BE49-F238E27FC236}">
                <a16:creationId xmlns:a16="http://schemas.microsoft.com/office/drawing/2014/main" id="{16D9F2B3-D618-0A3F-EEA7-B5006499CBF1}"/>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069" t="12468" r="2789" b="5108"/>
          <a:stretch/>
        </p:blipFill>
        <p:spPr bwMode="auto">
          <a:xfrm>
            <a:off x="4926184" y="2244327"/>
            <a:ext cx="2032742" cy="17779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A751594-161C-D3C3-8D6B-1A2333D6CBDA}"/>
              </a:ext>
            </a:extLst>
          </p:cNvPr>
          <p:cNvSpPr txBox="1"/>
          <p:nvPr/>
        </p:nvSpPr>
        <p:spPr>
          <a:xfrm>
            <a:off x="9583218" y="2114476"/>
            <a:ext cx="430311" cy="32316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1</a:t>
            </a:r>
          </a:p>
        </p:txBody>
      </p:sp>
      <p:sp>
        <p:nvSpPr>
          <p:cNvPr id="10" name="TextBox 9">
            <a:extLst>
              <a:ext uri="{FF2B5EF4-FFF2-40B4-BE49-F238E27FC236}">
                <a16:creationId xmlns:a16="http://schemas.microsoft.com/office/drawing/2014/main" id="{0B4BF2F4-C40E-44D8-3AF3-983F331BD6F2}"/>
              </a:ext>
            </a:extLst>
          </p:cNvPr>
          <p:cNvSpPr txBox="1"/>
          <p:nvPr/>
        </p:nvSpPr>
        <p:spPr>
          <a:xfrm>
            <a:off x="9712002" y="3591799"/>
            <a:ext cx="430311" cy="32316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2</a:t>
            </a:r>
          </a:p>
        </p:txBody>
      </p:sp>
      <p:sp>
        <p:nvSpPr>
          <p:cNvPr id="11" name="TextBox 10">
            <a:extLst>
              <a:ext uri="{FF2B5EF4-FFF2-40B4-BE49-F238E27FC236}">
                <a16:creationId xmlns:a16="http://schemas.microsoft.com/office/drawing/2014/main" id="{30BFCD43-7516-B79A-72AB-13F6B20E46AD}"/>
              </a:ext>
            </a:extLst>
          </p:cNvPr>
          <p:cNvSpPr txBox="1"/>
          <p:nvPr/>
        </p:nvSpPr>
        <p:spPr>
          <a:xfrm>
            <a:off x="7797669" y="3297877"/>
            <a:ext cx="430311" cy="32316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3</a:t>
            </a:r>
          </a:p>
        </p:txBody>
      </p:sp>
      <p:sp>
        <p:nvSpPr>
          <p:cNvPr id="12" name="TextBox 11">
            <a:extLst>
              <a:ext uri="{FF2B5EF4-FFF2-40B4-BE49-F238E27FC236}">
                <a16:creationId xmlns:a16="http://schemas.microsoft.com/office/drawing/2014/main" id="{E2611473-189E-8E36-E91D-6DFF80D5E0A6}"/>
              </a:ext>
            </a:extLst>
          </p:cNvPr>
          <p:cNvSpPr txBox="1"/>
          <p:nvPr/>
        </p:nvSpPr>
        <p:spPr>
          <a:xfrm>
            <a:off x="6488745" y="4740127"/>
            <a:ext cx="430311" cy="32316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4</a:t>
            </a:r>
          </a:p>
        </p:txBody>
      </p:sp>
      <p:sp>
        <p:nvSpPr>
          <p:cNvPr id="13" name="TextBox 12">
            <a:extLst>
              <a:ext uri="{FF2B5EF4-FFF2-40B4-BE49-F238E27FC236}">
                <a16:creationId xmlns:a16="http://schemas.microsoft.com/office/drawing/2014/main" id="{B664B74A-7AE7-7BD6-279A-8ECD0BC4AEBB}"/>
              </a:ext>
            </a:extLst>
          </p:cNvPr>
          <p:cNvSpPr txBox="1"/>
          <p:nvPr/>
        </p:nvSpPr>
        <p:spPr>
          <a:xfrm>
            <a:off x="6312894" y="1546746"/>
            <a:ext cx="430311" cy="32316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5</a:t>
            </a:r>
          </a:p>
        </p:txBody>
      </p:sp>
      <p:sp>
        <p:nvSpPr>
          <p:cNvPr id="14" name="TextBox 13">
            <a:extLst>
              <a:ext uri="{FF2B5EF4-FFF2-40B4-BE49-F238E27FC236}">
                <a16:creationId xmlns:a16="http://schemas.microsoft.com/office/drawing/2014/main" id="{F0E20689-F052-698D-985C-7D5D2A51F9EE}"/>
              </a:ext>
            </a:extLst>
          </p:cNvPr>
          <p:cNvSpPr txBox="1"/>
          <p:nvPr/>
        </p:nvSpPr>
        <p:spPr>
          <a:xfrm>
            <a:off x="4087440" y="3509758"/>
            <a:ext cx="430311" cy="32316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7</a:t>
            </a:r>
          </a:p>
        </p:txBody>
      </p:sp>
      <p:sp>
        <p:nvSpPr>
          <p:cNvPr id="15" name="TextBox 14">
            <a:extLst>
              <a:ext uri="{FF2B5EF4-FFF2-40B4-BE49-F238E27FC236}">
                <a16:creationId xmlns:a16="http://schemas.microsoft.com/office/drawing/2014/main" id="{89FA5021-0A2B-9FDC-68A5-864D275FD349}"/>
              </a:ext>
            </a:extLst>
          </p:cNvPr>
          <p:cNvSpPr txBox="1"/>
          <p:nvPr/>
        </p:nvSpPr>
        <p:spPr>
          <a:xfrm>
            <a:off x="2080191" y="4007221"/>
            <a:ext cx="430311" cy="32316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8</a:t>
            </a:r>
          </a:p>
        </p:txBody>
      </p:sp>
      <p:sp>
        <p:nvSpPr>
          <p:cNvPr id="16" name="TextBox 15">
            <a:extLst>
              <a:ext uri="{FF2B5EF4-FFF2-40B4-BE49-F238E27FC236}">
                <a16:creationId xmlns:a16="http://schemas.microsoft.com/office/drawing/2014/main" id="{F4BB7C0B-55D6-33D6-CCF5-45C006B37D21}"/>
              </a:ext>
            </a:extLst>
          </p:cNvPr>
          <p:cNvSpPr txBox="1"/>
          <p:nvPr/>
        </p:nvSpPr>
        <p:spPr>
          <a:xfrm>
            <a:off x="2659120" y="2183161"/>
            <a:ext cx="430311" cy="32316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6</a:t>
            </a:r>
          </a:p>
        </p:txBody>
      </p:sp>
    </p:spTree>
    <p:extLst>
      <p:ext uri="{BB962C8B-B14F-4D97-AF65-F5344CB8AC3E}">
        <p14:creationId xmlns:p14="http://schemas.microsoft.com/office/powerpoint/2010/main" val="631746726"/>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F292B71-8328-D348-BE84-499E582E0531}"/>
              </a:ext>
            </a:extLst>
          </p:cNvPr>
          <p:cNvGrpSpPr/>
          <p:nvPr/>
        </p:nvGrpSpPr>
        <p:grpSpPr>
          <a:xfrm rot="372478">
            <a:off x="3653759" y="2944820"/>
            <a:ext cx="1115198" cy="2332272"/>
            <a:chOff x="8938055" y="156520"/>
            <a:chExt cx="2286000" cy="5404021"/>
          </a:xfrm>
        </p:grpSpPr>
        <p:sp>
          <p:nvSpPr>
            <p:cNvPr id="23" name="object 4">
              <a:extLst>
                <a:ext uri="{FF2B5EF4-FFF2-40B4-BE49-F238E27FC236}">
                  <a16:creationId xmlns:a16="http://schemas.microsoft.com/office/drawing/2014/main" id="{9365362E-2CCB-8940-9BAE-B9BF4D6140A1}"/>
                </a:ext>
              </a:extLst>
            </p:cNvPr>
            <p:cNvSpPr/>
            <p:nvPr/>
          </p:nvSpPr>
          <p:spPr>
            <a:xfrm>
              <a:off x="8938055" y="156520"/>
              <a:ext cx="2286000" cy="1393189"/>
            </a:xfrm>
            <a:prstGeom prst="rect">
              <a:avLst/>
            </a:prstGeom>
            <a:blipFill>
              <a:blip r:embed="rId3" cstate="print"/>
              <a:stretch>
                <a:fillRect/>
              </a:stretch>
            </a:blipFill>
          </p:spPr>
          <p:txBody>
            <a:bodyPr wrap="square" lIns="0" tIns="0" rIns="0" bIns="0" rtlCol="0"/>
            <a:lstStyle/>
            <a:p>
              <a:pPr defTabSz="685766">
                <a:defRPr/>
              </a:pPr>
              <a:endParaRPr sz="1350">
                <a:solidFill>
                  <a:prstClr val="black"/>
                </a:solidFill>
                <a:latin typeface="Gill Sans MT" panose="020B0502020104020203"/>
              </a:endParaRPr>
            </a:p>
          </p:txBody>
        </p:sp>
        <p:sp>
          <p:nvSpPr>
            <p:cNvPr id="24" name="object 5">
              <a:extLst>
                <a:ext uri="{FF2B5EF4-FFF2-40B4-BE49-F238E27FC236}">
                  <a16:creationId xmlns:a16="http://schemas.microsoft.com/office/drawing/2014/main" id="{F31FF9E3-5D41-3F41-A61C-91C01301E51A}"/>
                </a:ext>
              </a:extLst>
            </p:cNvPr>
            <p:cNvSpPr/>
            <p:nvPr/>
          </p:nvSpPr>
          <p:spPr>
            <a:xfrm>
              <a:off x="8938055" y="1549708"/>
              <a:ext cx="2286000" cy="1879291"/>
            </a:xfrm>
            <a:prstGeom prst="rect">
              <a:avLst/>
            </a:prstGeom>
            <a:blipFill>
              <a:blip r:embed="rId4" cstate="print"/>
              <a:stretch>
                <a:fillRect/>
              </a:stretch>
            </a:blipFill>
          </p:spPr>
          <p:txBody>
            <a:bodyPr wrap="square" lIns="0" tIns="0" rIns="0" bIns="0" rtlCol="0"/>
            <a:lstStyle/>
            <a:p>
              <a:pPr defTabSz="685766">
                <a:defRPr/>
              </a:pPr>
              <a:endParaRPr sz="1350">
                <a:solidFill>
                  <a:prstClr val="black"/>
                </a:solidFill>
                <a:latin typeface="Gill Sans MT" panose="020B0502020104020203"/>
              </a:endParaRPr>
            </a:p>
          </p:txBody>
        </p:sp>
        <p:sp>
          <p:nvSpPr>
            <p:cNvPr id="25" name="object 6">
              <a:extLst>
                <a:ext uri="{FF2B5EF4-FFF2-40B4-BE49-F238E27FC236}">
                  <a16:creationId xmlns:a16="http://schemas.microsoft.com/office/drawing/2014/main" id="{D9FE9960-B09F-224A-B6AD-5452825B10CF}"/>
                </a:ext>
              </a:extLst>
            </p:cNvPr>
            <p:cNvSpPr/>
            <p:nvPr/>
          </p:nvSpPr>
          <p:spPr>
            <a:xfrm>
              <a:off x="8938055" y="3428999"/>
              <a:ext cx="2286000" cy="2131542"/>
            </a:xfrm>
            <a:prstGeom prst="rect">
              <a:avLst/>
            </a:prstGeom>
            <a:blipFill>
              <a:blip r:embed="rId5" cstate="print"/>
              <a:stretch>
                <a:fillRect/>
              </a:stretch>
            </a:blipFill>
          </p:spPr>
          <p:txBody>
            <a:bodyPr wrap="square" lIns="0" tIns="0" rIns="0" bIns="0" rtlCol="0"/>
            <a:lstStyle/>
            <a:p>
              <a:pPr defTabSz="685766">
                <a:defRPr/>
              </a:pPr>
              <a:endParaRPr sz="1350">
                <a:solidFill>
                  <a:prstClr val="black"/>
                </a:solidFill>
                <a:latin typeface="Gill Sans MT" panose="020B0502020104020203"/>
              </a:endParaRPr>
            </a:p>
          </p:txBody>
        </p:sp>
      </p:grpSp>
      <p:pic>
        <p:nvPicPr>
          <p:cNvPr id="11266" name="Picture 2" descr="Disposable and Sustainable Baby Diaper Market Analysis till 2031">
            <a:extLst>
              <a:ext uri="{FF2B5EF4-FFF2-40B4-BE49-F238E27FC236}">
                <a16:creationId xmlns:a16="http://schemas.microsoft.com/office/drawing/2014/main" id="{D8D25ED1-850F-3A47-A5AB-52F77B99B5D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81" r="31344" b="20468"/>
          <a:stretch/>
        </p:blipFill>
        <p:spPr bwMode="auto">
          <a:xfrm rot="20952229">
            <a:off x="2327359" y="1810817"/>
            <a:ext cx="1659866" cy="108733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What marketers can learn from Pampers' best-in class brand management">
            <a:extLst>
              <a:ext uri="{FF2B5EF4-FFF2-40B4-BE49-F238E27FC236}">
                <a16:creationId xmlns:a16="http://schemas.microsoft.com/office/drawing/2014/main" id="{F4BCEFBD-B88D-EA4B-BD79-E314C70C766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504" t="1" r="13185" b="33623"/>
          <a:stretch/>
        </p:blipFill>
        <p:spPr bwMode="auto">
          <a:xfrm>
            <a:off x="3350612" y="2354485"/>
            <a:ext cx="1204536" cy="66687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7AC13BD9-F94C-EC47-AE27-AE667B04277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48" t="9022" r="276" b="-2909"/>
          <a:stretch/>
        </p:blipFill>
        <p:spPr bwMode="auto">
          <a:xfrm rot="923618">
            <a:off x="8184930" y="1505163"/>
            <a:ext cx="2050871" cy="143590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73BC0E6F-1DDC-F247-9296-B2A5B3DFAF9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78" t="10085" r="49924" b="2662"/>
          <a:stretch/>
        </p:blipFill>
        <p:spPr bwMode="auto">
          <a:xfrm>
            <a:off x="1716602" y="3133318"/>
            <a:ext cx="1802597" cy="2157492"/>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a:extLst>
              <a:ext uri="{FF2B5EF4-FFF2-40B4-BE49-F238E27FC236}">
                <a16:creationId xmlns:a16="http://schemas.microsoft.com/office/drawing/2014/main" id="{5EC6C436-B514-ED45-A1E8-1CA2BED450D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3198" b="5045"/>
          <a:stretch/>
        </p:blipFill>
        <p:spPr bwMode="auto">
          <a:xfrm>
            <a:off x="8640809" y="3380952"/>
            <a:ext cx="1938636" cy="1843762"/>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a:extLst>
              <a:ext uri="{FF2B5EF4-FFF2-40B4-BE49-F238E27FC236}">
                <a16:creationId xmlns:a16="http://schemas.microsoft.com/office/drawing/2014/main" id="{8005697C-C952-C24C-8280-946972E82F2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2386" t="39460" r="17621" b="21416"/>
          <a:stretch/>
        </p:blipFill>
        <p:spPr bwMode="auto">
          <a:xfrm>
            <a:off x="5003810" y="4282714"/>
            <a:ext cx="2456453" cy="1008097"/>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a:extLst>
              <a:ext uri="{FF2B5EF4-FFF2-40B4-BE49-F238E27FC236}">
                <a16:creationId xmlns:a16="http://schemas.microsoft.com/office/drawing/2014/main" id="{6A380861-836A-3B4F-AC53-14AF2C57FB83}"/>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2387" t="12613" r="7748" b="50999"/>
          <a:stretch/>
        </p:blipFill>
        <p:spPr bwMode="auto">
          <a:xfrm>
            <a:off x="4903618" y="1325104"/>
            <a:ext cx="2188058" cy="7476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22555A5-E0D2-D111-0CE2-8F69F7285874}"/>
              </a:ext>
            </a:extLst>
          </p:cNvPr>
          <p:cNvGrpSpPr/>
          <p:nvPr/>
        </p:nvGrpSpPr>
        <p:grpSpPr>
          <a:xfrm rot="20149962">
            <a:off x="6974271" y="2593987"/>
            <a:ext cx="1646801" cy="1741478"/>
            <a:chOff x="9301798" y="706238"/>
            <a:chExt cx="2195735" cy="2321970"/>
          </a:xfrm>
        </p:grpSpPr>
        <p:pic>
          <p:nvPicPr>
            <p:cNvPr id="3" name="Picture 2" descr="How to Identify a GCC Spec Xterra - Nissan Xterra Forum in UAE - Carnity.com">
              <a:extLst>
                <a:ext uri="{FF2B5EF4-FFF2-40B4-BE49-F238E27FC236}">
                  <a16:creationId xmlns:a16="http://schemas.microsoft.com/office/drawing/2014/main" id="{F9312626-3EB0-CBC6-BCA5-0B9D1EEB8155}"/>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r="18908" b="35685"/>
            <a:stretch/>
          </p:blipFill>
          <p:spPr bwMode="auto">
            <a:xfrm>
              <a:off x="9301798" y="706238"/>
              <a:ext cx="2195735" cy="232197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F3DA8882-178B-8823-D7A2-D855BFA74CEC}"/>
                </a:ext>
              </a:extLst>
            </p:cNvPr>
            <p:cNvCxnSpPr/>
            <p:nvPr/>
          </p:nvCxnSpPr>
          <p:spPr>
            <a:xfrm>
              <a:off x="9577535" y="2386941"/>
              <a:ext cx="1264636"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grpSp>
      <p:pic>
        <p:nvPicPr>
          <p:cNvPr id="7" name="Picture 2" descr="Market segmentation: What it is, Types &amp;amp;amp; Examples | QuestionPro">
            <a:extLst>
              <a:ext uri="{FF2B5EF4-FFF2-40B4-BE49-F238E27FC236}">
                <a16:creationId xmlns:a16="http://schemas.microsoft.com/office/drawing/2014/main" id="{16D9F2B3-D618-0A3F-EEA7-B5006499CBF1}"/>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069" t="12468" r="2789" b="5108"/>
          <a:stretch/>
        </p:blipFill>
        <p:spPr bwMode="auto">
          <a:xfrm>
            <a:off x="4926184" y="2244327"/>
            <a:ext cx="2032742" cy="17779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A751594-161C-D3C3-8D6B-1A2333D6CBDA}"/>
              </a:ext>
            </a:extLst>
          </p:cNvPr>
          <p:cNvSpPr txBox="1"/>
          <p:nvPr/>
        </p:nvSpPr>
        <p:spPr>
          <a:xfrm>
            <a:off x="8722698" y="2114475"/>
            <a:ext cx="1290831" cy="808170"/>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1</a:t>
            </a:r>
          </a:p>
          <a:p>
            <a:pPr algn="ctr" defTabSz="685766">
              <a:defRPr/>
            </a:pPr>
            <a:r>
              <a:rPr lang="en-GB" sz="788" dirty="0">
                <a:solidFill>
                  <a:srgbClr val="C00000"/>
                </a:solidFill>
                <a:latin typeface="Calibri" panose="020F0502020204030204"/>
              </a:rPr>
              <a:t>Demographic characteristics</a:t>
            </a:r>
          </a:p>
          <a:p>
            <a:pPr algn="ctr" defTabSz="685766">
              <a:defRPr/>
            </a:pPr>
            <a:r>
              <a:rPr lang="en-GB" sz="788" dirty="0">
                <a:solidFill>
                  <a:srgbClr val="C00000"/>
                </a:solidFill>
                <a:latin typeface="Calibri" panose="020F0502020204030204"/>
              </a:rPr>
              <a:t>Gender, Age and Life-Cycle Stage</a:t>
            </a:r>
          </a:p>
        </p:txBody>
      </p:sp>
      <p:sp>
        <p:nvSpPr>
          <p:cNvPr id="12" name="TextBox 11">
            <a:extLst>
              <a:ext uri="{FF2B5EF4-FFF2-40B4-BE49-F238E27FC236}">
                <a16:creationId xmlns:a16="http://schemas.microsoft.com/office/drawing/2014/main" id="{E2611473-189E-8E36-E91D-6DFF80D5E0A6}"/>
              </a:ext>
            </a:extLst>
          </p:cNvPr>
          <p:cNvSpPr txBox="1"/>
          <p:nvPr/>
        </p:nvSpPr>
        <p:spPr>
          <a:xfrm>
            <a:off x="6488745" y="4740127"/>
            <a:ext cx="430311" cy="32316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endParaRPr lang="en-GB" sz="1500" dirty="0">
              <a:solidFill>
                <a:srgbClr val="C00000"/>
              </a:solidFill>
              <a:latin typeface="Calibri" panose="020F0502020204030204"/>
            </a:endParaRPr>
          </a:p>
        </p:txBody>
      </p:sp>
      <p:sp>
        <p:nvSpPr>
          <p:cNvPr id="13" name="TextBox 12">
            <a:extLst>
              <a:ext uri="{FF2B5EF4-FFF2-40B4-BE49-F238E27FC236}">
                <a16:creationId xmlns:a16="http://schemas.microsoft.com/office/drawing/2014/main" id="{B664B74A-7AE7-7BD6-279A-8ECD0BC4AEBB}"/>
              </a:ext>
            </a:extLst>
          </p:cNvPr>
          <p:cNvSpPr txBox="1"/>
          <p:nvPr/>
        </p:nvSpPr>
        <p:spPr>
          <a:xfrm>
            <a:off x="5668095" y="1507462"/>
            <a:ext cx="785030" cy="444417"/>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5</a:t>
            </a:r>
          </a:p>
          <a:p>
            <a:pPr algn="ctr" defTabSz="685766">
              <a:defRPr/>
            </a:pPr>
            <a:r>
              <a:rPr lang="en-GB" sz="788" dirty="0">
                <a:solidFill>
                  <a:srgbClr val="C00000"/>
                </a:solidFill>
                <a:latin typeface="Calibri" panose="020F0502020204030204"/>
              </a:rPr>
              <a:t>psychographic</a:t>
            </a:r>
            <a:endParaRPr lang="en-GB" sz="1500" dirty="0">
              <a:solidFill>
                <a:srgbClr val="C00000"/>
              </a:solidFill>
              <a:latin typeface="Calibri" panose="020F0502020204030204"/>
            </a:endParaRPr>
          </a:p>
        </p:txBody>
      </p:sp>
      <p:sp>
        <p:nvSpPr>
          <p:cNvPr id="14" name="TextBox 13">
            <a:extLst>
              <a:ext uri="{FF2B5EF4-FFF2-40B4-BE49-F238E27FC236}">
                <a16:creationId xmlns:a16="http://schemas.microsoft.com/office/drawing/2014/main" id="{F0E20689-F052-698D-985C-7D5D2A51F9EE}"/>
              </a:ext>
            </a:extLst>
          </p:cNvPr>
          <p:cNvSpPr txBox="1"/>
          <p:nvPr/>
        </p:nvSpPr>
        <p:spPr>
          <a:xfrm>
            <a:off x="4048273" y="3034485"/>
            <a:ext cx="812036" cy="808170"/>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7</a:t>
            </a:r>
          </a:p>
          <a:p>
            <a:pPr algn="ctr" defTabSz="685766">
              <a:defRPr/>
            </a:pPr>
            <a:r>
              <a:rPr lang="en-GB" sz="788" dirty="0">
                <a:solidFill>
                  <a:srgbClr val="C00000"/>
                </a:solidFill>
                <a:latin typeface="Calibri" panose="020F0502020204030204"/>
              </a:rPr>
              <a:t>Demographic characteristics</a:t>
            </a:r>
          </a:p>
          <a:p>
            <a:pPr algn="ctr" defTabSz="685766">
              <a:defRPr/>
            </a:pPr>
            <a:r>
              <a:rPr lang="en-GB" sz="788" dirty="0">
                <a:solidFill>
                  <a:srgbClr val="C00000"/>
                </a:solidFill>
                <a:latin typeface="Calibri" panose="020F0502020204030204"/>
              </a:rPr>
              <a:t>, Age and Life-Cycle Stage</a:t>
            </a:r>
          </a:p>
        </p:txBody>
      </p:sp>
      <p:sp>
        <p:nvSpPr>
          <p:cNvPr id="15" name="TextBox 14">
            <a:extLst>
              <a:ext uri="{FF2B5EF4-FFF2-40B4-BE49-F238E27FC236}">
                <a16:creationId xmlns:a16="http://schemas.microsoft.com/office/drawing/2014/main" id="{89FA5021-0A2B-9FDC-68A5-864D275FD349}"/>
              </a:ext>
            </a:extLst>
          </p:cNvPr>
          <p:cNvSpPr txBox="1"/>
          <p:nvPr/>
        </p:nvSpPr>
        <p:spPr>
          <a:xfrm>
            <a:off x="1933483" y="4007220"/>
            <a:ext cx="1471344" cy="565668"/>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8</a:t>
            </a:r>
          </a:p>
          <a:p>
            <a:pPr algn="ctr" defTabSz="685766">
              <a:defRPr/>
            </a:pPr>
            <a:r>
              <a:rPr lang="en-GB" sz="788" dirty="0">
                <a:solidFill>
                  <a:srgbClr val="C00000"/>
                </a:solidFill>
                <a:latin typeface="Calibri" panose="020F0502020204030204"/>
              </a:rPr>
              <a:t>psychographic, and demographic (high income)</a:t>
            </a:r>
            <a:endParaRPr lang="en-GB" sz="1500" dirty="0">
              <a:solidFill>
                <a:srgbClr val="C00000"/>
              </a:solidFill>
              <a:latin typeface="Calibri" panose="020F0502020204030204"/>
            </a:endParaRPr>
          </a:p>
        </p:txBody>
      </p:sp>
      <p:sp>
        <p:nvSpPr>
          <p:cNvPr id="16" name="TextBox 15">
            <a:extLst>
              <a:ext uri="{FF2B5EF4-FFF2-40B4-BE49-F238E27FC236}">
                <a16:creationId xmlns:a16="http://schemas.microsoft.com/office/drawing/2014/main" id="{F4BB7C0B-55D6-33D6-CCF5-45C006B37D21}"/>
              </a:ext>
            </a:extLst>
          </p:cNvPr>
          <p:cNvSpPr txBox="1"/>
          <p:nvPr/>
        </p:nvSpPr>
        <p:spPr>
          <a:xfrm>
            <a:off x="2355850" y="2504833"/>
            <a:ext cx="997123" cy="553998"/>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825" dirty="0">
                <a:solidFill>
                  <a:srgbClr val="C00000"/>
                </a:solidFill>
                <a:latin typeface="Calibri" panose="020F0502020204030204"/>
              </a:rPr>
              <a:t>6,</a:t>
            </a:r>
          </a:p>
          <a:p>
            <a:pPr algn="ctr" defTabSz="685766">
              <a:defRPr/>
            </a:pPr>
            <a:r>
              <a:rPr lang="en-GB" sz="450" dirty="0">
                <a:solidFill>
                  <a:srgbClr val="C00000"/>
                </a:solidFill>
                <a:latin typeface="Calibri" panose="020F0502020204030204"/>
              </a:rPr>
              <a:t>Demographic characteristics</a:t>
            </a:r>
          </a:p>
          <a:p>
            <a:pPr algn="ctr" defTabSz="685766">
              <a:defRPr/>
            </a:pPr>
            <a:r>
              <a:rPr lang="en-GB" sz="450" dirty="0">
                <a:solidFill>
                  <a:srgbClr val="C00000"/>
                </a:solidFill>
                <a:latin typeface="Calibri" panose="020F0502020204030204"/>
              </a:rPr>
              <a:t>Multiple , Age , psychographic, behavioural  and geographic</a:t>
            </a:r>
          </a:p>
          <a:p>
            <a:pPr algn="ctr" defTabSz="685766">
              <a:defRPr/>
            </a:pPr>
            <a:endParaRPr lang="en-GB" sz="825" dirty="0">
              <a:solidFill>
                <a:srgbClr val="C00000"/>
              </a:solidFill>
              <a:latin typeface="Calibri" panose="020F0502020204030204"/>
            </a:endParaRPr>
          </a:p>
        </p:txBody>
      </p:sp>
      <p:sp>
        <p:nvSpPr>
          <p:cNvPr id="6" name="TextBox 5">
            <a:extLst>
              <a:ext uri="{FF2B5EF4-FFF2-40B4-BE49-F238E27FC236}">
                <a16:creationId xmlns:a16="http://schemas.microsoft.com/office/drawing/2014/main" id="{D2752D9C-4FBC-FF52-81A4-DEF217EB32E0}"/>
              </a:ext>
            </a:extLst>
          </p:cNvPr>
          <p:cNvSpPr txBox="1"/>
          <p:nvPr/>
        </p:nvSpPr>
        <p:spPr>
          <a:xfrm>
            <a:off x="9346461" y="3187512"/>
            <a:ext cx="1290831" cy="808170"/>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panose="020F0502020204030204"/>
              </a:rPr>
              <a:t>2</a:t>
            </a:r>
          </a:p>
          <a:p>
            <a:pPr algn="ctr" defTabSz="685766">
              <a:defRPr/>
            </a:pPr>
            <a:r>
              <a:rPr lang="en-GB" sz="788" dirty="0">
                <a:solidFill>
                  <a:srgbClr val="C00000"/>
                </a:solidFill>
                <a:latin typeface="Calibri" panose="020F0502020204030204"/>
              </a:rPr>
              <a:t>Demographic characteristics</a:t>
            </a:r>
          </a:p>
          <a:p>
            <a:pPr algn="ctr" defTabSz="685766">
              <a:defRPr/>
            </a:pPr>
            <a:r>
              <a:rPr lang="en-GB" sz="788" dirty="0">
                <a:solidFill>
                  <a:srgbClr val="C00000"/>
                </a:solidFill>
                <a:latin typeface="Calibri" panose="020F0502020204030204"/>
              </a:rPr>
              <a:t>Gender, Age and Life-Cycle Stage</a:t>
            </a:r>
          </a:p>
        </p:txBody>
      </p:sp>
      <p:sp>
        <p:nvSpPr>
          <p:cNvPr id="17" name="TextBox 16">
            <a:extLst>
              <a:ext uri="{FF2B5EF4-FFF2-40B4-BE49-F238E27FC236}">
                <a16:creationId xmlns:a16="http://schemas.microsoft.com/office/drawing/2014/main" id="{73DDCB48-6A43-28B5-8520-7BC91072E773}"/>
              </a:ext>
            </a:extLst>
          </p:cNvPr>
          <p:cNvSpPr txBox="1"/>
          <p:nvPr/>
        </p:nvSpPr>
        <p:spPr>
          <a:xfrm>
            <a:off x="7382523" y="3540604"/>
            <a:ext cx="1290831" cy="444417"/>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a:rPr>
              <a:t>3</a:t>
            </a:r>
          </a:p>
          <a:p>
            <a:pPr algn="ctr" defTabSz="685766">
              <a:defRPr/>
            </a:pPr>
            <a:r>
              <a:rPr lang="en-GB" sz="788" dirty="0">
                <a:solidFill>
                  <a:srgbClr val="C00000"/>
                </a:solidFill>
                <a:latin typeface="Calibri" panose="020F0502020204030204"/>
              </a:rPr>
              <a:t>Geographic</a:t>
            </a:r>
          </a:p>
        </p:txBody>
      </p:sp>
      <p:sp>
        <p:nvSpPr>
          <p:cNvPr id="18" name="TextBox 17">
            <a:extLst>
              <a:ext uri="{FF2B5EF4-FFF2-40B4-BE49-F238E27FC236}">
                <a16:creationId xmlns:a16="http://schemas.microsoft.com/office/drawing/2014/main" id="{EBEB9FBA-24B2-27BC-9872-DE6413A78557}"/>
              </a:ext>
            </a:extLst>
          </p:cNvPr>
          <p:cNvSpPr txBox="1"/>
          <p:nvPr/>
        </p:nvSpPr>
        <p:spPr>
          <a:xfrm>
            <a:off x="5465028" y="4799322"/>
            <a:ext cx="1290831" cy="444417"/>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defTabSz="685766">
              <a:defRPr/>
            </a:pPr>
            <a:r>
              <a:rPr lang="en-GB" sz="1500" dirty="0">
                <a:solidFill>
                  <a:srgbClr val="C00000"/>
                </a:solidFill>
                <a:latin typeface="Calibri"/>
              </a:rPr>
              <a:t>4</a:t>
            </a:r>
          </a:p>
          <a:p>
            <a:pPr algn="ctr" defTabSz="685766">
              <a:defRPr/>
            </a:pPr>
            <a:r>
              <a:rPr lang="en-GB" sz="788" dirty="0">
                <a:solidFill>
                  <a:srgbClr val="C00000"/>
                </a:solidFill>
                <a:latin typeface="Calibri" panose="020F0502020204030204"/>
              </a:rPr>
              <a:t>Behavioural </a:t>
            </a:r>
          </a:p>
        </p:txBody>
      </p:sp>
    </p:spTree>
    <p:extLst>
      <p:ext uri="{BB962C8B-B14F-4D97-AF65-F5344CB8AC3E}">
        <p14:creationId xmlns:p14="http://schemas.microsoft.com/office/powerpoint/2010/main" val="428241148"/>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3A6ADD-F2E3-ED47-5A32-FB5C847D658B}"/>
              </a:ext>
            </a:extLst>
          </p:cNvPr>
          <p:cNvPicPr>
            <a:picLocks noChangeAspect="1"/>
          </p:cNvPicPr>
          <p:nvPr/>
        </p:nvPicPr>
        <p:blipFill>
          <a:blip r:embed="rId3"/>
          <a:stretch>
            <a:fillRect/>
          </a:stretch>
        </p:blipFill>
        <p:spPr>
          <a:xfrm rot="21600000">
            <a:off x="7295906" y="1458683"/>
            <a:ext cx="2891209" cy="1619077"/>
          </a:xfrm>
          <a:prstGeom prst="rect">
            <a:avLst/>
          </a:prstGeom>
        </p:spPr>
      </p:pic>
      <p:pic>
        <p:nvPicPr>
          <p:cNvPr id="9220" name="Picture 4" descr="استراحة خمس دقائق من العمل تحسن النشاط الذهني | صحيفة الخليج">
            <a:extLst>
              <a:ext uri="{FF2B5EF4-FFF2-40B4-BE49-F238E27FC236}">
                <a16:creationId xmlns:a16="http://schemas.microsoft.com/office/drawing/2014/main" id="{FAA85BFF-65E4-BEB5-73E2-95F6E46076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295906" y="3814631"/>
            <a:ext cx="2891209" cy="156125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5772DC5-4744-6B25-29EA-598BDA166DF5}"/>
              </a:ext>
            </a:extLst>
          </p:cNvPr>
          <p:cNvGrpSpPr/>
          <p:nvPr/>
        </p:nvGrpSpPr>
        <p:grpSpPr>
          <a:xfrm>
            <a:off x="2004886" y="1382671"/>
            <a:ext cx="4807563" cy="4103204"/>
            <a:chOff x="925550" y="1434610"/>
            <a:chExt cx="4786557" cy="3988779"/>
          </a:xfrm>
        </p:grpSpPr>
        <p:pic>
          <p:nvPicPr>
            <p:cNvPr id="9218" name="Picture 2" descr="استراحة قصيرة Short Break - YouTube">
              <a:extLst>
                <a:ext uri="{FF2B5EF4-FFF2-40B4-BE49-F238E27FC236}">
                  <a16:creationId xmlns:a16="http://schemas.microsoft.com/office/drawing/2014/main" id="{1DA297DD-6CB9-6EF1-FF05-1C0E0FA512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98" t="6666" b="16832"/>
            <a:stretch/>
          </p:blipFill>
          <p:spPr bwMode="auto">
            <a:xfrm>
              <a:off x="925550" y="1434610"/>
              <a:ext cx="4786557" cy="3988779"/>
            </a:xfrm>
            <a:prstGeom prst="rect">
              <a:avLst/>
            </a:prstGeom>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C9A75C-0E1C-AB43-5E90-7FE2C798AF93}"/>
                </a:ext>
              </a:extLst>
            </p:cNvPr>
            <p:cNvSpPr txBox="1"/>
            <p:nvPr/>
          </p:nvSpPr>
          <p:spPr>
            <a:xfrm>
              <a:off x="1033925" y="3162798"/>
              <a:ext cx="1400304" cy="202180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740664" rtl="1">
                <a:spcAft>
                  <a:spcPts val="450"/>
                </a:spcAft>
                <a:defRPr/>
              </a:pPr>
              <a:r>
                <a:rPr lang="ar-SA" sz="1944" dirty="0">
                  <a:solidFill>
                    <a:prstClr val="black"/>
                  </a:solidFill>
                  <a:latin typeface="Calibri" panose="020F0502020204030204"/>
                  <a:cs typeface="Arial" panose="020B0604020202020204" pitchFamily="34" charset="0"/>
                </a:rPr>
                <a:t>استراحة ١٥ دقيقه</a:t>
              </a:r>
            </a:p>
            <a:p>
              <a:pPr algn="ctr" defTabSz="740664" rtl="1">
                <a:spcAft>
                  <a:spcPts val="450"/>
                </a:spcAft>
                <a:defRPr/>
              </a:pPr>
              <a:r>
                <a:rPr lang="ar-SA" sz="1944" dirty="0">
                  <a:solidFill>
                    <a:prstClr val="black"/>
                  </a:solidFill>
                  <a:latin typeface="Calibri" panose="020F0502020204030204"/>
                  <a:cs typeface="Arial" panose="020B0604020202020204" pitchFamily="34" charset="0"/>
                </a:rPr>
                <a:t>نعود بعد</a:t>
              </a:r>
            </a:p>
            <a:p>
              <a:pPr algn="ctr" defTabSz="740664" rtl="1">
                <a:spcAft>
                  <a:spcPts val="450"/>
                </a:spcAft>
                <a:defRPr/>
              </a:pPr>
              <a:r>
                <a:rPr lang="ar-SA" sz="1944" dirty="0">
                  <a:solidFill>
                    <a:prstClr val="black"/>
                  </a:solidFill>
                  <a:latin typeface="Calibri" panose="020F0502020204030204"/>
                  <a:cs typeface="Arial" panose="020B0604020202020204" pitchFamily="34" charset="0"/>
                </a:rPr>
                <a:t> الاستراحة الساعة</a:t>
              </a:r>
              <a:r>
                <a:rPr lang="en-US" sz="1944" dirty="0">
                  <a:solidFill>
                    <a:prstClr val="black"/>
                  </a:solidFill>
                  <a:latin typeface="Calibri" panose="020F0502020204030204"/>
                </a:rPr>
                <a:t>7:45</a:t>
              </a:r>
              <a:endParaRPr lang="ar-SA" sz="1944" dirty="0">
                <a:solidFill>
                  <a:prstClr val="black"/>
                </a:solidFill>
                <a:latin typeface="Calibri" panose="020F0502020204030204"/>
                <a:cs typeface="Arial" panose="020B0604020202020204" pitchFamily="34" charset="0"/>
              </a:endParaRPr>
            </a:p>
            <a:p>
              <a:pPr algn="ctr" defTabSz="740664" rtl="1">
                <a:spcAft>
                  <a:spcPts val="450"/>
                </a:spcAft>
                <a:defRPr/>
              </a:pPr>
              <a:r>
                <a:rPr lang="ar-SA" sz="1944" dirty="0">
                  <a:solidFill>
                    <a:prstClr val="black"/>
                  </a:solidFill>
                  <a:latin typeface="Calibri" panose="020F0502020204030204"/>
                  <a:cs typeface="Arial" panose="020B0604020202020204" pitchFamily="34" charset="0"/>
                </a:rPr>
                <a:t>توقيت القاهرة</a:t>
              </a:r>
              <a:endParaRPr lang="ar-SA" dirty="0">
                <a:solidFill>
                  <a:prstClr val="black"/>
                </a:solidFill>
                <a:latin typeface="Calibri" panose="020F0502020204030204"/>
                <a:cs typeface="Arial" panose="020B0604020202020204" pitchFamily="34" charset="0"/>
              </a:endParaRPr>
            </a:p>
          </p:txBody>
        </p:sp>
      </p:grpSp>
    </p:spTree>
    <p:extLst>
      <p:ext uri="{BB962C8B-B14F-4D97-AF65-F5344CB8AC3E}">
        <p14:creationId xmlns:p14="http://schemas.microsoft.com/office/powerpoint/2010/main" val="28072877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D258C-C382-C564-F7BC-85EF8AF595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727F31-5AE0-C7B0-4C42-8E6BFD61B7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1ACBAD-8683-D21C-3FF2-6D5DD04409A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7575E56-EEF7-3C49-F34C-A636869F8D8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72154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9">
          <a:extLst>
            <a:ext uri="{FF2B5EF4-FFF2-40B4-BE49-F238E27FC236}">
              <a16:creationId xmlns:a16="http://schemas.microsoft.com/office/drawing/2014/main" id="{14F20711-C92D-8027-C9F1-BD516856D609}"/>
            </a:ext>
          </a:extLst>
        </p:cNvPr>
        <p:cNvGrpSpPr/>
        <p:nvPr/>
      </p:nvGrpSpPr>
      <p:grpSpPr>
        <a:xfrm>
          <a:off x="0" y="0"/>
          <a:ext cx="0" cy="0"/>
          <a:chOff x="0" y="0"/>
          <a:chExt cx="0" cy="0"/>
        </a:xfrm>
      </p:grpSpPr>
      <p:sp>
        <p:nvSpPr>
          <p:cNvPr id="290" name="Google Shape;290;p13">
            <a:extLst>
              <a:ext uri="{FF2B5EF4-FFF2-40B4-BE49-F238E27FC236}">
                <a16:creationId xmlns:a16="http://schemas.microsoft.com/office/drawing/2014/main" id="{967D8CE8-7AEF-6D78-F751-F130F401ECEC}"/>
              </a:ext>
            </a:extLst>
          </p:cNvPr>
          <p:cNvSpPr txBox="1"/>
          <p:nvPr/>
        </p:nvSpPr>
        <p:spPr>
          <a:xfrm>
            <a:off x="1747634" y="1625048"/>
            <a:ext cx="8855765" cy="276969"/>
          </a:xfrm>
          <a:prstGeom prst="rect">
            <a:avLst/>
          </a:prstGeom>
          <a:solidFill>
            <a:schemeClr val="lt1"/>
          </a:solidFill>
          <a:ln>
            <a:noFill/>
          </a:ln>
        </p:spPr>
        <p:txBody>
          <a:bodyPr spcFirstLastPara="1" wrap="square" lIns="68569" tIns="34275" rIns="68569" bIns="34275" anchor="t" anchorCtr="0">
            <a:spAutoFit/>
          </a:bodyPr>
          <a:lstStyle/>
          <a:p>
            <a:pPr defTabSz="685800">
              <a:buClr>
                <a:srgbClr val="000000"/>
              </a:buClr>
              <a:buSzPts val="1800"/>
              <a:defRPr/>
            </a:pPr>
            <a:endParaRPr sz="1350">
              <a:solidFill>
                <a:schemeClr val="accent6">
                  <a:lumMod val="50000"/>
                </a:schemeClr>
              </a:solidFill>
              <a:latin typeface="Rockwell"/>
              <a:ea typeface="Rockwell"/>
              <a:cs typeface="Rockwell"/>
              <a:sym typeface="Rockwell"/>
            </a:endParaRPr>
          </a:p>
        </p:txBody>
      </p:sp>
      <p:grpSp>
        <p:nvGrpSpPr>
          <p:cNvPr id="292" name="Google Shape;292;p13">
            <a:extLst>
              <a:ext uri="{FF2B5EF4-FFF2-40B4-BE49-F238E27FC236}">
                <a16:creationId xmlns:a16="http://schemas.microsoft.com/office/drawing/2014/main" id="{FB4249E2-AC02-16B8-54BE-36E4A50F6EE6}"/>
              </a:ext>
            </a:extLst>
          </p:cNvPr>
          <p:cNvGrpSpPr/>
          <p:nvPr/>
        </p:nvGrpSpPr>
        <p:grpSpPr>
          <a:xfrm>
            <a:off x="1562350" y="1663991"/>
            <a:ext cx="8702774" cy="1342610"/>
            <a:chOff x="110067" y="1282700"/>
            <a:chExt cx="11519030" cy="1718733"/>
          </a:xfrm>
        </p:grpSpPr>
        <p:pic>
          <p:nvPicPr>
            <p:cNvPr id="293" name="Google Shape;293;p13">
              <a:extLst>
                <a:ext uri="{FF2B5EF4-FFF2-40B4-BE49-F238E27FC236}">
                  <a16:creationId xmlns:a16="http://schemas.microsoft.com/office/drawing/2014/main" id="{60EF9ED2-9434-635A-A9D8-D524760A385E}"/>
                </a:ext>
              </a:extLst>
            </p:cNvPr>
            <p:cNvPicPr preferRelativeResize="0"/>
            <p:nvPr/>
          </p:nvPicPr>
          <p:blipFill rotWithShape="1">
            <a:blip r:embed="rId3">
              <a:alphaModFix/>
            </a:blip>
            <a:srcRect r="1852" b="53291"/>
            <a:stretch/>
          </p:blipFill>
          <p:spPr>
            <a:xfrm>
              <a:off x="110067" y="1356570"/>
              <a:ext cx="6663266" cy="1644863"/>
            </a:xfrm>
            <a:prstGeom prst="rect">
              <a:avLst/>
            </a:prstGeom>
            <a:noFill/>
            <a:ln>
              <a:noFill/>
            </a:ln>
          </p:spPr>
        </p:pic>
        <p:pic>
          <p:nvPicPr>
            <p:cNvPr id="294" name="Google Shape;294;p13">
              <a:extLst>
                <a:ext uri="{FF2B5EF4-FFF2-40B4-BE49-F238E27FC236}">
                  <a16:creationId xmlns:a16="http://schemas.microsoft.com/office/drawing/2014/main" id="{9D69EEF2-B280-2685-C73D-E706F019CFB7}"/>
                </a:ext>
              </a:extLst>
            </p:cNvPr>
            <p:cNvPicPr preferRelativeResize="0"/>
            <p:nvPr/>
          </p:nvPicPr>
          <p:blipFill rotWithShape="1">
            <a:blip r:embed="rId3">
              <a:alphaModFix/>
            </a:blip>
            <a:srcRect l="48252" t="58035" r="13269" b="2060"/>
            <a:stretch/>
          </p:blipFill>
          <p:spPr>
            <a:xfrm>
              <a:off x="6858002" y="1464309"/>
              <a:ext cx="2708552" cy="1457113"/>
            </a:xfrm>
            <a:prstGeom prst="rect">
              <a:avLst/>
            </a:prstGeom>
            <a:noFill/>
            <a:ln>
              <a:noFill/>
            </a:ln>
          </p:spPr>
        </p:pic>
        <p:pic>
          <p:nvPicPr>
            <p:cNvPr id="295" name="Google Shape;295;p13">
              <a:extLst>
                <a:ext uri="{FF2B5EF4-FFF2-40B4-BE49-F238E27FC236}">
                  <a16:creationId xmlns:a16="http://schemas.microsoft.com/office/drawing/2014/main" id="{CAE4ACC8-E03B-E8DB-969F-29C975E6F499}"/>
                </a:ext>
              </a:extLst>
            </p:cNvPr>
            <p:cNvPicPr preferRelativeResize="0"/>
            <p:nvPr/>
          </p:nvPicPr>
          <p:blipFill rotWithShape="1">
            <a:blip r:embed="rId3">
              <a:alphaModFix/>
            </a:blip>
            <a:srcRect l="15045" t="51230" r="54538" b="3569"/>
            <a:stretch/>
          </p:blipFill>
          <p:spPr>
            <a:xfrm>
              <a:off x="9399298" y="1282700"/>
              <a:ext cx="2229799" cy="1718733"/>
            </a:xfrm>
            <a:prstGeom prst="rect">
              <a:avLst/>
            </a:prstGeom>
            <a:noFill/>
            <a:ln>
              <a:noFill/>
            </a:ln>
          </p:spPr>
        </p:pic>
      </p:grpSp>
      <p:pic>
        <p:nvPicPr>
          <p:cNvPr id="296" name="Google Shape;296;p13">
            <a:extLst>
              <a:ext uri="{FF2B5EF4-FFF2-40B4-BE49-F238E27FC236}">
                <a16:creationId xmlns:a16="http://schemas.microsoft.com/office/drawing/2014/main" id="{E969AAEC-FA7D-D7F8-40C4-63520DC4F4E9}"/>
              </a:ext>
            </a:extLst>
          </p:cNvPr>
          <p:cNvPicPr preferRelativeResize="0"/>
          <p:nvPr/>
        </p:nvPicPr>
        <p:blipFill rotWithShape="1">
          <a:blip r:embed="rId4">
            <a:alphaModFix/>
          </a:blip>
          <a:srcRect t="45389" r="1537"/>
          <a:stretch/>
        </p:blipFill>
        <p:spPr>
          <a:xfrm>
            <a:off x="1562351" y="3388599"/>
            <a:ext cx="8639273" cy="1534047"/>
          </a:xfrm>
          <a:prstGeom prst="rect">
            <a:avLst/>
          </a:prstGeom>
          <a:noFill/>
          <a:ln>
            <a:noFill/>
          </a:ln>
        </p:spPr>
      </p:pic>
      <p:cxnSp>
        <p:nvCxnSpPr>
          <p:cNvPr id="297" name="Google Shape;297;p13">
            <a:extLst>
              <a:ext uri="{FF2B5EF4-FFF2-40B4-BE49-F238E27FC236}">
                <a16:creationId xmlns:a16="http://schemas.microsoft.com/office/drawing/2014/main" id="{26319174-9CF9-A346-02E4-4D10655B120B}"/>
              </a:ext>
            </a:extLst>
          </p:cNvPr>
          <p:cNvCxnSpPr/>
          <p:nvPr/>
        </p:nvCxnSpPr>
        <p:spPr>
          <a:xfrm>
            <a:off x="8540750" y="1819275"/>
            <a:ext cx="0" cy="1289050"/>
          </a:xfrm>
          <a:prstGeom prst="straightConnector1">
            <a:avLst/>
          </a:prstGeom>
          <a:noFill/>
          <a:ln w="76200" cap="flat" cmpd="sng">
            <a:solidFill>
              <a:schemeClr val="dk1"/>
            </a:solidFill>
            <a:prstDash val="dot"/>
            <a:miter lim="800000"/>
            <a:headEnd type="none" w="sm" len="sm"/>
            <a:tailEnd type="none" w="sm" len="sm"/>
          </a:ln>
        </p:spPr>
      </p:cxnSp>
      <p:sp>
        <p:nvSpPr>
          <p:cNvPr id="298" name="Google Shape;298;p13">
            <a:extLst>
              <a:ext uri="{FF2B5EF4-FFF2-40B4-BE49-F238E27FC236}">
                <a16:creationId xmlns:a16="http://schemas.microsoft.com/office/drawing/2014/main" id="{DE027161-1FCB-B54F-7F68-9A011B598948}"/>
              </a:ext>
            </a:extLst>
          </p:cNvPr>
          <p:cNvSpPr/>
          <p:nvPr/>
        </p:nvSpPr>
        <p:spPr>
          <a:xfrm>
            <a:off x="2971803"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299" name="Google Shape;299;p13">
            <a:extLst>
              <a:ext uri="{FF2B5EF4-FFF2-40B4-BE49-F238E27FC236}">
                <a16:creationId xmlns:a16="http://schemas.microsoft.com/office/drawing/2014/main" id="{3336446A-976D-90B7-A81A-AAD965F54BF4}"/>
              </a:ext>
            </a:extLst>
          </p:cNvPr>
          <p:cNvSpPr/>
          <p:nvPr/>
        </p:nvSpPr>
        <p:spPr>
          <a:xfrm>
            <a:off x="469265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300" name="Google Shape;300;p13">
            <a:extLst>
              <a:ext uri="{FF2B5EF4-FFF2-40B4-BE49-F238E27FC236}">
                <a16:creationId xmlns:a16="http://schemas.microsoft.com/office/drawing/2014/main" id="{70043D5D-3939-5AFB-D08F-F947D4C21431}"/>
              </a:ext>
            </a:extLst>
          </p:cNvPr>
          <p:cNvSpPr/>
          <p:nvPr/>
        </p:nvSpPr>
        <p:spPr>
          <a:xfrm>
            <a:off x="6413502"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301" name="Google Shape;301;p13">
            <a:extLst>
              <a:ext uri="{FF2B5EF4-FFF2-40B4-BE49-F238E27FC236}">
                <a16:creationId xmlns:a16="http://schemas.microsoft.com/office/drawing/2014/main" id="{AB10C13E-6A61-85A1-38F1-189CC836080B}"/>
              </a:ext>
            </a:extLst>
          </p:cNvPr>
          <p:cNvSpPr/>
          <p:nvPr/>
        </p:nvSpPr>
        <p:spPr>
          <a:xfrm>
            <a:off x="8134351" y="2409063"/>
            <a:ext cx="521285" cy="363474"/>
          </a:xfrm>
          <a:prstGeom prst="rightArrow">
            <a:avLst>
              <a:gd name="adj1" fmla="val 50000"/>
              <a:gd name="adj2" fmla="val 50000"/>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defRPr/>
            </a:pPr>
            <a:endParaRPr sz="1350">
              <a:solidFill>
                <a:schemeClr val="accent6">
                  <a:lumMod val="50000"/>
                </a:schemeClr>
              </a:solidFill>
              <a:latin typeface="Impact"/>
              <a:ea typeface="Impact"/>
              <a:cs typeface="Impact"/>
              <a:sym typeface="Impact"/>
            </a:endParaRPr>
          </a:p>
        </p:txBody>
      </p:sp>
      <p:sp>
        <p:nvSpPr>
          <p:cNvPr id="302" name="Google Shape;302;p13">
            <a:extLst>
              <a:ext uri="{FF2B5EF4-FFF2-40B4-BE49-F238E27FC236}">
                <a16:creationId xmlns:a16="http://schemas.microsoft.com/office/drawing/2014/main" id="{B84825C8-FCAB-8E62-9F7E-42314481457C}"/>
              </a:ext>
            </a:extLst>
          </p:cNvPr>
          <p:cNvSpPr/>
          <p:nvPr/>
        </p:nvSpPr>
        <p:spPr>
          <a:xfrm>
            <a:off x="1562350"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1</a:t>
            </a:r>
            <a:endParaRPr sz="1050">
              <a:solidFill>
                <a:schemeClr val="accent6">
                  <a:lumMod val="50000"/>
                </a:schemeClr>
              </a:solidFill>
              <a:latin typeface="Arial"/>
              <a:ea typeface="Arial"/>
              <a:cs typeface="Arial"/>
              <a:sym typeface="Arial"/>
            </a:endParaRPr>
          </a:p>
        </p:txBody>
      </p:sp>
      <p:sp>
        <p:nvSpPr>
          <p:cNvPr id="303" name="Google Shape;303;p13">
            <a:extLst>
              <a:ext uri="{FF2B5EF4-FFF2-40B4-BE49-F238E27FC236}">
                <a16:creationId xmlns:a16="http://schemas.microsoft.com/office/drawing/2014/main" id="{FEBAD889-35EA-8A29-EEDF-A433F15EB512}"/>
              </a:ext>
            </a:extLst>
          </p:cNvPr>
          <p:cNvSpPr/>
          <p:nvPr/>
        </p:nvSpPr>
        <p:spPr>
          <a:xfrm>
            <a:off x="3059632" y="1987955"/>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2</a:t>
            </a:r>
            <a:endParaRPr sz="1050">
              <a:solidFill>
                <a:schemeClr val="accent6">
                  <a:lumMod val="50000"/>
                </a:schemeClr>
              </a:solidFill>
              <a:latin typeface="Arial"/>
              <a:ea typeface="Arial"/>
              <a:cs typeface="Arial"/>
              <a:sym typeface="Arial"/>
            </a:endParaRPr>
          </a:p>
        </p:txBody>
      </p:sp>
      <p:sp>
        <p:nvSpPr>
          <p:cNvPr id="304" name="Google Shape;304;p13">
            <a:extLst>
              <a:ext uri="{FF2B5EF4-FFF2-40B4-BE49-F238E27FC236}">
                <a16:creationId xmlns:a16="http://schemas.microsoft.com/office/drawing/2014/main" id="{7942DF32-9749-F396-660E-B87A7AF37711}"/>
              </a:ext>
            </a:extLst>
          </p:cNvPr>
          <p:cNvSpPr/>
          <p:nvPr/>
        </p:nvSpPr>
        <p:spPr>
          <a:xfrm>
            <a:off x="4854001" y="1996559"/>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3</a:t>
            </a:r>
            <a:endParaRPr sz="1050">
              <a:solidFill>
                <a:schemeClr val="accent6">
                  <a:lumMod val="50000"/>
                </a:schemeClr>
              </a:solidFill>
              <a:latin typeface="Arial"/>
              <a:ea typeface="Arial"/>
              <a:cs typeface="Arial"/>
              <a:sym typeface="Arial"/>
            </a:endParaRPr>
          </a:p>
        </p:txBody>
      </p:sp>
      <p:sp>
        <p:nvSpPr>
          <p:cNvPr id="305" name="Google Shape;305;p13">
            <a:extLst>
              <a:ext uri="{FF2B5EF4-FFF2-40B4-BE49-F238E27FC236}">
                <a16:creationId xmlns:a16="http://schemas.microsoft.com/office/drawing/2014/main" id="{B2746692-F714-DA67-E9C8-403FFC7BE051}"/>
              </a:ext>
            </a:extLst>
          </p:cNvPr>
          <p:cNvSpPr/>
          <p:nvPr/>
        </p:nvSpPr>
        <p:spPr>
          <a:xfrm>
            <a:off x="6624187" y="1972286"/>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4</a:t>
            </a:r>
            <a:endParaRPr sz="1050">
              <a:solidFill>
                <a:schemeClr val="accent6">
                  <a:lumMod val="50000"/>
                </a:schemeClr>
              </a:solidFill>
              <a:latin typeface="Arial"/>
              <a:ea typeface="Arial"/>
              <a:cs typeface="Arial"/>
              <a:sym typeface="Arial"/>
            </a:endParaRPr>
          </a:p>
        </p:txBody>
      </p:sp>
      <p:sp>
        <p:nvSpPr>
          <p:cNvPr id="306" name="Google Shape;306;p13">
            <a:extLst>
              <a:ext uri="{FF2B5EF4-FFF2-40B4-BE49-F238E27FC236}">
                <a16:creationId xmlns:a16="http://schemas.microsoft.com/office/drawing/2014/main" id="{A5E0C21A-2BCB-A4A5-B838-FBE46B70F888}"/>
              </a:ext>
            </a:extLst>
          </p:cNvPr>
          <p:cNvSpPr txBox="1"/>
          <p:nvPr/>
        </p:nvSpPr>
        <p:spPr>
          <a:xfrm>
            <a:off x="1848257" y="4572957"/>
            <a:ext cx="1415306" cy="79634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Needs and wants</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Marketplace</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Market offering  </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Strategic marketing analysis </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900"/>
              <a:buFont typeface="Arial"/>
              <a:buChar char="•"/>
              <a:defRPr/>
            </a:pPr>
            <a:r>
              <a:rPr lang="en-US" sz="675">
                <a:solidFill>
                  <a:schemeClr val="accent6">
                    <a:lumMod val="50000"/>
                  </a:schemeClr>
                </a:solidFill>
                <a:latin typeface="Rockwell"/>
                <a:ea typeface="Rockwell"/>
                <a:cs typeface="Rockwell"/>
                <a:sym typeface="Rockwell"/>
              </a:rPr>
              <a:t>Big data and MIS </a:t>
            </a:r>
          </a:p>
          <a:p>
            <a:pPr marL="214303" indent="-214303" defTabSz="685800">
              <a:buClr>
                <a:srgbClr val="000000"/>
              </a:buClr>
              <a:buSzPts val="900"/>
              <a:buFont typeface="Arial"/>
              <a:buChar char="•"/>
              <a:defRPr/>
            </a:pPr>
            <a:r>
              <a:rPr lang="en-US" sz="675">
                <a:solidFill>
                  <a:schemeClr val="accent6">
                    <a:lumMod val="50000"/>
                  </a:schemeClr>
                </a:solidFill>
                <a:latin typeface="Rockwell"/>
                <a:sym typeface="Rockwell"/>
              </a:rPr>
              <a:t>Marketing research</a:t>
            </a:r>
            <a:endParaRPr sz="1050">
              <a:solidFill>
                <a:schemeClr val="accent6">
                  <a:lumMod val="50000"/>
                </a:schemeClr>
              </a:solidFill>
              <a:latin typeface="Arial"/>
              <a:ea typeface="Arial"/>
              <a:cs typeface="Arial"/>
              <a:sym typeface="Arial"/>
            </a:endParaRPr>
          </a:p>
        </p:txBody>
      </p:sp>
      <p:sp>
        <p:nvSpPr>
          <p:cNvPr id="307" name="Google Shape;307;p13">
            <a:extLst>
              <a:ext uri="{FF2B5EF4-FFF2-40B4-BE49-F238E27FC236}">
                <a16:creationId xmlns:a16="http://schemas.microsoft.com/office/drawing/2014/main" id="{A1C4DB4A-EB26-33CD-39FF-B9B7AE6AC912}"/>
              </a:ext>
            </a:extLst>
          </p:cNvPr>
          <p:cNvSpPr txBox="1"/>
          <p:nvPr/>
        </p:nvSpPr>
        <p:spPr>
          <a:xfrm>
            <a:off x="3607132" y="4643370"/>
            <a:ext cx="1415306" cy="79672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Grand marketing strategies competitive and growth  </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STP strategies</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Differentiation and branding </a:t>
            </a:r>
            <a:endParaRPr sz="1050">
              <a:solidFill>
                <a:schemeClr val="accent6">
                  <a:lumMod val="50000"/>
                </a:schemeClr>
              </a:solidFill>
              <a:latin typeface="Arial"/>
              <a:ea typeface="Arial"/>
              <a:cs typeface="Arial"/>
              <a:sym typeface="Arial"/>
            </a:endParaRPr>
          </a:p>
        </p:txBody>
      </p:sp>
      <p:sp>
        <p:nvSpPr>
          <p:cNvPr id="308" name="Google Shape;308;p13">
            <a:extLst>
              <a:ext uri="{FF2B5EF4-FFF2-40B4-BE49-F238E27FC236}">
                <a16:creationId xmlns:a16="http://schemas.microsoft.com/office/drawing/2014/main" id="{8A866036-9399-281A-6E1D-231420B8DC65}"/>
              </a:ext>
            </a:extLst>
          </p:cNvPr>
          <p:cNvSpPr txBox="1"/>
          <p:nvPr/>
        </p:nvSpPr>
        <p:spPr>
          <a:xfrm>
            <a:off x="5317326" y="5019611"/>
            <a:ext cx="1193932" cy="31172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Marketing MIX</a:t>
            </a:r>
            <a:endParaRPr sz="1050">
              <a:solidFill>
                <a:schemeClr val="accent6">
                  <a:lumMod val="50000"/>
                </a:schemeClr>
              </a:solidFill>
              <a:latin typeface="Arial"/>
              <a:ea typeface="Arial"/>
              <a:cs typeface="Arial"/>
              <a:sym typeface="Arial"/>
            </a:endParaRPr>
          </a:p>
          <a:p>
            <a:pPr marL="214303" indent="-214303" defTabSz="685800">
              <a:buClr>
                <a:srgbClr val="000000"/>
              </a:buClr>
              <a:buSzPts val="1050"/>
              <a:buFont typeface="Arial"/>
              <a:buChar char="•"/>
              <a:defRPr/>
            </a:pPr>
            <a:r>
              <a:rPr lang="en-US" sz="788">
                <a:solidFill>
                  <a:schemeClr val="accent6">
                    <a:lumMod val="50000"/>
                  </a:schemeClr>
                </a:solidFill>
                <a:latin typeface="Rockwell"/>
                <a:ea typeface="Rockwell"/>
                <a:cs typeface="Rockwell"/>
                <a:sym typeface="Rockwell"/>
              </a:rPr>
              <a:t>4Ps</a:t>
            </a:r>
            <a:endParaRPr sz="1050">
              <a:solidFill>
                <a:schemeClr val="accent6">
                  <a:lumMod val="50000"/>
                </a:schemeClr>
              </a:solidFill>
              <a:latin typeface="Arial"/>
              <a:ea typeface="Arial"/>
              <a:cs typeface="Arial"/>
              <a:sym typeface="Arial"/>
            </a:endParaRPr>
          </a:p>
        </p:txBody>
      </p:sp>
      <p:sp>
        <p:nvSpPr>
          <p:cNvPr id="309" name="Google Shape;309;p13">
            <a:extLst>
              <a:ext uri="{FF2B5EF4-FFF2-40B4-BE49-F238E27FC236}">
                <a16:creationId xmlns:a16="http://schemas.microsoft.com/office/drawing/2014/main" id="{585A050F-CCBD-83BF-5B6A-AB33197A4592}"/>
              </a:ext>
            </a:extLst>
          </p:cNvPr>
          <p:cNvSpPr txBox="1"/>
          <p:nvPr/>
        </p:nvSpPr>
        <p:spPr>
          <a:xfrm>
            <a:off x="7023152" y="4648921"/>
            <a:ext cx="3066918" cy="55396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marL="214303" indent="-214303" defTabSz="685800">
              <a:buClr>
                <a:srgbClr val="000000"/>
              </a:buClr>
              <a:buSzPts val="1400"/>
              <a:buFont typeface="Arial"/>
              <a:buChar char="•"/>
              <a:defRPr/>
            </a:pPr>
            <a:r>
              <a:rPr lang="en-US" sz="1050" dirty="0">
                <a:solidFill>
                  <a:schemeClr val="accent6">
                    <a:lumMod val="50000"/>
                  </a:schemeClr>
                </a:solidFill>
                <a:latin typeface="Rockwell"/>
                <a:ea typeface="Rockwell"/>
                <a:cs typeface="Rockwell"/>
                <a:sym typeface="Rockwell"/>
              </a:rPr>
              <a:t>CRM tools and systems</a:t>
            </a:r>
            <a:endParaRPr sz="1050" dirty="0">
              <a:solidFill>
                <a:schemeClr val="accent6">
                  <a:lumMod val="50000"/>
                </a:schemeClr>
              </a:solidFill>
              <a:latin typeface="Arial"/>
              <a:ea typeface="Arial"/>
              <a:cs typeface="Arial"/>
              <a:sym typeface="Arial"/>
            </a:endParaRPr>
          </a:p>
          <a:p>
            <a:pPr marL="214303" indent="-214303" defTabSz="685800">
              <a:buClr>
                <a:srgbClr val="000000"/>
              </a:buClr>
              <a:buSzPts val="1400"/>
              <a:buFont typeface="Arial"/>
              <a:buChar char="•"/>
              <a:defRPr/>
            </a:pPr>
            <a:r>
              <a:rPr lang="en-US" sz="1050" dirty="0">
                <a:solidFill>
                  <a:schemeClr val="accent6">
                    <a:lumMod val="50000"/>
                  </a:schemeClr>
                </a:solidFill>
                <a:latin typeface="Rockwell"/>
                <a:ea typeface="Rockwell"/>
                <a:cs typeface="Rockwell"/>
                <a:sym typeface="Rockwell"/>
              </a:rPr>
              <a:t>CUSTOMER RELATIONSHIP GROUPS</a:t>
            </a:r>
            <a:endParaRPr sz="1050" dirty="0">
              <a:solidFill>
                <a:schemeClr val="accent6">
                  <a:lumMod val="50000"/>
                </a:schemeClr>
              </a:solidFill>
              <a:latin typeface="Arial"/>
              <a:ea typeface="Arial"/>
              <a:cs typeface="Arial"/>
              <a:sym typeface="Arial"/>
            </a:endParaRPr>
          </a:p>
          <a:p>
            <a:pPr marL="214303" indent="-214303" defTabSz="685800">
              <a:buClr>
                <a:srgbClr val="000000"/>
              </a:buClr>
              <a:buSzPts val="1400"/>
              <a:buFont typeface="Arial"/>
              <a:buChar char="•"/>
              <a:defRPr/>
            </a:pPr>
            <a:r>
              <a:rPr lang="en-US" sz="1050" dirty="0">
                <a:solidFill>
                  <a:schemeClr val="accent6">
                    <a:lumMod val="50000"/>
                  </a:schemeClr>
                </a:solidFill>
                <a:latin typeface="Rockwell"/>
                <a:ea typeface="Rockwell"/>
                <a:cs typeface="Rockwell"/>
                <a:sym typeface="Rockwell"/>
              </a:rPr>
              <a:t>Marketing control</a:t>
            </a:r>
            <a:endParaRPr sz="1050" dirty="0">
              <a:solidFill>
                <a:schemeClr val="accent6">
                  <a:lumMod val="50000"/>
                </a:schemeClr>
              </a:solidFill>
              <a:latin typeface="Arial"/>
              <a:ea typeface="Arial"/>
              <a:cs typeface="Arial"/>
              <a:sym typeface="Arial"/>
            </a:endParaRPr>
          </a:p>
        </p:txBody>
      </p:sp>
      <p:sp>
        <p:nvSpPr>
          <p:cNvPr id="310" name="Google Shape;310;p13">
            <a:extLst>
              <a:ext uri="{FF2B5EF4-FFF2-40B4-BE49-F238E27FC236}">
                <a16:creationId xmlns:a16="http://schemas.microsoft.com/office/drawing/2014/main" id="{BC217536-9092-A6B0-BC69-40150357225C}"/>
              </a:ext>
            </a:extLst>
          </p:cNvPr>
          <p:cNvSpPr txBox="1"/>
          <p:nvPr/>
        </p:nvSpPr>
        <p:spPr>
          <a:xfrm>
            <a:off x="10091638" y="3384237"/>
            <a:ext cx="502404" cy="126954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69" tIns="34275" rIns="68569" bIns="34275" anchor="t" anchorCtr="0">
            <a:spAutoFit/>
          </a:bodyPr>
          <a:lstStyle/>
          <a:p>
            <a:pPr defTabSz="685800">
              <a:buClr>
                <a:srgbClr val="000000"/>
              </a:buClr>
              <a:buSzPts val="800"/>
              <a:defRPr/>
            </a:pPr>
            <a:r>
              <a:rPr lang="en-US" sz="600">
                <a:solidFill>
                  <a:schemeClr val="accent6">
                    <a:lumMod val="50000"/>
                  </a:schemeClr>
                </a:solidFill>
                <a:latin typeface="Rockwell"/>
                <a:ea typeface="Rockwell"/>
                <a:cs typeface="Rockwell"/>
                <a:sym typeface="Rockwell"/>
              </a:rPr>
              <a:t>- consumer buyer </a:t>
            </a:r>
            <a:r>
              <a:rPr lang="en-US" sz="600" err="1">
                <a:solidFill>
                  <a:schemeClr val="accent6">
                    <a:lumMod val="50000"/>
                  </a:schemeClr>
                </a:solidFill>
                <a:latin typeface="Rockwell"/>
                <a:ea typeface="Rockwell"/>
                <a:cs typeface="Rockwell"/>
                <a:sym typeface="Rockwell"/>
              </a:rPr>
              <a:t>behaviour</a:t>
            </a:r>
            <a:r>
              <a:rPr lang="en-US" sz="600">
                <a:solidFill>
                  <a:schemeClr val="accent6">
                    <a:lumMod val="50000"/>
                  </a:schemeClr>
                </a:solidFill>
                <a:latin typeface="Rockwell"/>
                <a:ea typeface="Rockwell"/>
                <a:cs typeface="Rockwell"/>
                <a:sym typeface="Rockwell"/>
              </a:rPr>
              <a:t> and consumer markets</a:t>
            </a:r>
            <a:endParaRPr sz="1050">
              <a:solidFill>
                <a:schemeClr val="accent6">
                  <a:lumMod val="50000"/>
                </a:schemeClr>
              </a:solidFill>
              <a:latin typeface="Arial"/>
              <a:ea typeface="Arial"/>
              <a:cs typeface="Arial"/>
              <a:sym typeface="Arial"/>
            </a:endParaRPr>
          </a:p>
          <a:p>
            <a:pPr defTabSz="685800">
              <a:buClr>
                <a:srgbClr val="000000"/>
              </a:buClr>
              <a:buSzPts val="800"/>
              <a:defRPr/>
            </a:pPr>
            <a:r>
              <a:rPr lang="en-US" sz="600">
                <a:solidFill>
                  <a:schemeClr val="accent6">
                    <a:lumMod val="50000"/>
                  </a:schemeClr>
                </a:solidFill>
                <a:latin typeface="Rockwell"/>
                <a:ea typeface="Rockwell"/>
                <a:cs typeface="Rockwell"/>
                <a:sym typeface="Rockwell"/>
              </a:rPr>
              <a:t>- Business Buyer </a:t>
            </a:r>
            <a:r>
              <a:rPr lang="en-US" sz="600" err="1">
                <a:solidFill>
                  <a:schemeClr val="accent6">
                    <a:lumMod val="50000"/>
                  </a:schemeClr>
                </a:solidFill>
                <a:latin typeface="Rockwell"/>
                <a:ea typeface="Rockwell"/>
                <a:cs typeface="Rockwell"/>
                <a:sym typeface="Rockwell"/>
              </a:rPr>
              <a:t>Behaviour</a:t>
            </a:r>
            <a:r>
              <a:rPr lang="en-US" sz="600">
                <a:solidFill>
                  <a:schemeClr val="accent6">
                    <a:lumMod val="50000"/>
                  </a:schemeClr>
                </a:solidFill>
                <a:latin typeface="Rockwell"/>
                <a:ea typeface="Rockwell"/>
                <a:cs typeface="Rockwell"/>
                <a:sym typeface="Rockwell"/>
              </a:rPr>
              <a:t> and Business Markets</a:t>
            </a:r>
            <a:endParaRPr sz="1050">
              <a:solidFill>
                <a:schemeClr val="accent6">
                  <a:lumMod val="50000"/>
                </a:schemeClr>
              </a:solidFill>
              <a:latin typeface="Arial"/>
              <a:ea typeface="Arial"/>
              <a:cs typeface="Arial"/>
              <a:sym typeface="Arial"/>
            </a:endParaRPr>
          </a:p>
        </p:txBody>
      </p:sp>
      <p:sp>
        <p:nvSpPr>
          <p:cNvPr id="2" name="Figure 5. Marketing Tactics as a Process of Designing, Communicating and Delivering Value">
            <a:extLst>
              <a:ext uri="{FF2B5EF4-FFF2-40B4-BE49-F238E27FC236}">
                <a16:creationId xmlns:a16="http://schemas.microsoft.com/office/drawing/2014/main" id="{CAF73D67-D5D0-2DAA-5F0C-127642469275}"/>
              </a:ext>
            </a:extLst>
          </p:cNvPr>
          <p:cNvSpPr txBox="1">
            <a:spLocks/>
          </p:cNvSpPr>
          <p:nvPr/>
        </p:nvSpPr>
        <p:spPr>
          <a:xfrm>
            <a:off x="1600754" y="1146540"/>
            <a:ext cx="9005440" cy="346206"/>
          </a:xfrm>
          <a:prstGeom prst="rect">
            <a:avLst/>
          </a:prstGeom>
          <a:solidFill>
            <a:schemeClr val="bg1"/>
          </a:solidFill>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57213" indent="-557213" defTabSz="685800">
              <a:buFont typeface="+mj-lt"/>
              <a:buAutoNum type="arabicPeriod"/>
              <a:defRPr/>
            </a:pPr>
            <a:r>
              <a:rPr lang="en-US" sz="2000" dirty="0">
                <a:solidFill>
                  <a:schemeClr val="accent6">
                    <a:lumMod val="50000"/>
                  </a:schemeClr>
                </a:solidFill>
                <a:latin typeface="Calibri Light" panose="020F0302020204030204"/>
              </a:rPr>
              <a:t>Marketing as a Process of Designing, Communicating and Delivering Value</a:t>
            </a:r>
          </a:p>
        </p:txBody>
      </p:sp>
      <p:sp>
        <p:nvSpPr>
          <p:cNvPr id="3" name="Google Shape;305;p13">
            <a:extLst>
              <a:ext uri="{FF2B5EF4-FFF2-40B4-BE49-F238E27FC236}">
                <a16:creationId xmlns:a16="http://schemas.microsoft.com/office/drawing/2014/main" id="{31C96327-59B2-BE5B-89B7-495A9DDCEA7E}"/>
              </a:ext>
            </a:extLst>
          </p:cNvPr>
          <p:cNvSpPr/>
          <p:nvPr/>
        </p:nvSpPr>
        <p:spPr>
          <a:xfrm>
            <a:off x="8314088" y="1982564"/>
            <a:ext cx="336872" cy="392385"/>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69" tIns="34275" rIns="68569" bIns="34275" anchor="t" anchorCtr="0">
            <a:spAutoFit/>
          </a:bodyPr>
          <a:lstStyle/>
          <a:p>
            <a:pPr algn="r" defTabSz="685800">
              <a:buClr>
                <a:srgbClr val="000000"/>
              </a:buClr>
              <a:buSzPts val="2800"/>
              <a:defRPr/>
            </a:pPr>
            <a:r>
              <a:rPr lang="en-US" sz="2100" b="1">
                <a:solidFill>
                  <a:schemeClr val="accent6">
                    <a:lumMod val="50000"/>
                  </a:schemeClr>
                </a:solidFill>
                <a:latin typeface="Impact"/>
                <a:ea typeface="Impact"/>
                <a:cs typeface="Impact"/>
                <a:sym typeface="Impact"/>
              </a:rPr>
              <a:t>5</a:t>
            </a:r>
            <a:endParaRPr sz="1050">
              <a:solidFill>
                <a:schemeClr val="accent6">
                  <a:lumMod val="50000"/>
                </a:schemeClr>
              </a:solidFill>
              <a:latin typeface="Arial"/>
              <a:ea typeface="Arial"/>
              <a:cs typeface="Arial"/>
              <a:sym typeface="Arial"/>
            </a:endParaRPr>
          </a:p>
        </p:txBody>
      </p:sp>
      <p:sp>
        <p:nvSpPr>
          <p:cNvPr id="5" name="TextBox 4">
            <a:extLst>
              <a:ext uri="{FF2B5EF4-FFF2-40B4-BE49-F238E27FC236}">
                <a16:creationId xmlns:a16="http://schemas.microsoft.com/office/drawing/2014/main" id="{25C0DFD3-37D2-966B-66D7-D0FF650D068E}"/>
              </a:ext>
            </a:extLst>
          </p:cNvPr>
          <p:cNvSpPr txBox="1"/>
          <p:nvPr/>
        </p:nvSpPr>
        <p:spPr>
          <a:xfrm>
            <a:off x="6511258" y="5335418"/>
            <a:ext cx="3928143"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ar-SA" sz="1350" err="1">
                <a:solidFill>
                  <a:schemeClr val="accent6">
                    <a:lumMod val="50000"/>
                  </a:schemeClr>
                </a:solidFill>
              </a:rPr>
              <a:t>Marketing</a:t>
            </a:r>
            <a:r>
              <a:rPr lang="ar-SA" sz="1350">
                <a:solidFill>
                  <a:schemeClr val="accent6">
                    <a:lumMod val="50000"/>
                  </a:schemeClr>
                </a:solidFill>
              </a:rPr>
              <a:t> </a:t>
            </a:r>
            <a:r>
              <a:rPr lang="ar-SA" sz="1350" err="1">
                <a:solidFill>
                  <a:schemeClr val="accent6">
                    <a:lumMod val="50000"/>
                  </a:schemeClr>
                </a:solidFill>
              </a:rPr>
              <a:t>An</a:t>
            </a:r>
            <a:r>
              <a:rPr lang="ar-SA" sz="1350">
                <a:solidFill>
                  <a:schemeClr val="accent6">
                    <a:lumMod val="50000"/>
                  </a:schemeClr>
                </a:solidFill>
              </a:rPr>
              <a:t> </a:t>
            </a:r>
            <a:r>
              <a:rPr lang="ar-SA" sz="1350" err="1">
                <a:solidFill>
                  <a:schemeClr val="accent6">
                    <a:lumMod val="50000"/>
                  </a:schemeClr>
                </a:solidFill>
              </a:rPr>
              <a:t>Introduction</a:t>
            </a:r>
            <a:r>
              <a:rPr lang="ar-SA" sz="1350">
                <a:solidFill>
                  <a:schemeClr val="accent6">
                    <a:lumMod val="50000"/>
                  </a:schemeClr>
                </a:solidFill>
              </a:rPr>
              <a:t> FOURTEENTH EDITION</a:t>
            </a:r>
          </a:p>
          <a:p>
            <a:r>
              <a:rPr lang="ar-SA" sz="1350" err="1">
                <a:solidFill>
                  <a:schemeClr val="accent6">
                    <a:lumMod val="50000"/>
                  </a:schemeClr>
                </a:solidFill>
              </a:rPr>
              <a:t>Gary</a:t>
            </a:r>
            <a:r>
              <a:rPr lang="ar-SA" sz="1350">
                <a:solidFill>
                  <a:schemeClr val="accent6">
                    <a:lumMod val="50000"/>
                  </a:schemeClr>
                </a:solidFill>
              </a:rPr>
              <a:t> </a:t>
            </a:r>
            <a:r>
              <a:rPr lang="ar-SA" sz="1350" err="1">
                <a:solidFill>
                  <a:schemeClr val="accent6">
                    <a:lumMod val="50000"/>
                  </a:schemeClr>
                </a:solidFill>
              </a:rPr>
              <a:t>Armstrong</a:t>
            </a:r>
            <a:r>
              <a:rPr lang="ar-SA" sz="1350">
                <a:solidFill>
                  <a:schemeClr val="accent6">
                    <a:lumMod val="50000"/>
                  </a:schemeClr>
                </a:solidFill>
              </a:rPr>
              <a:t> </a:t>
            </a:r>
            <a:r>
              <a:rPr lang="ar-SA" sz="1350" err="1">
                <a:solidFill>
                  <a:schemeClr val="accent6">
                    <a:lumMod val="50000"/>
                  </a:schemeClr>
                </a:solidFill>
              </a:rPr>
              <a:t>Philip</a:t>
            </a:r>
            <a:r>
              <a:rPr lang="ar-SA" sz="1350">
                <a:solidFill>
                  <a:schemeClr val="accent6">
                    <a:lumMod val="50000"/>
                  </a:schemeClr>
                </a:solidFill>
              </a:rPr>
              <a:t> </a:t>
            </a:r>
            <a:r>
              <a:rPr lang="ar-SA" sz="1350" err="1">
                <a:solidFill>
                  <a:schemeClr val="accent6">
                    <a:lumMod val="50000"/>
                  </a:schemeClr>
                </a:solidFill>
              </a:rPr>
              <a:t>Kotler</a:t>
            </a:r>
            <a:endParaRPr lang="ar-SA" sz="1350">
              <a:solidFill>
                <a:schemeClr val="accent6">
                  <a:lumMod val="50000"/>
                </a:schemeClr>
              </a:solidFill>
            </a:endParaRPr>
          </a:p>
        </p:txBody>
      </p:sp>
    </p:spTree>
    <p:extLst>
      <p:ext uri="{BB962C8B-B14F-4D97-AF65-F5344CB8AC3E}">
        <p14:creationId xmlns:p14="http://schemas.microsoft.com/office/powerpoint/2010/main" val="168977065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anim calcmode="lin" valueType="num">
                                      <p:cBhvr additive="base">
                                        <p:cTn id="11" dur="500"/>
                                        <p:tgtEl>
                                          <p:spTgt spid="30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additive="base">
                                        <p:cTn id="16" dur="500"/>
                                        <p:tgtEl>
                                          <p:spTgt spid="30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8"/>
                                        </p:tgtEl>
                                        <p:attrNameLst>
                                          <p:attrName>style.visibility</p:attrName>
                                        </p:attrNameLst>
                                      </p:cBhvr>
                                      <p:to>
                                        <p:strVal val="visible"/>
                                      </p:to>
                                    </p:set>
                                    <p:anim calcmode="lin" valueType="num">
                                      <p:cBhvr additive="base">
                                        <p:cTn id="21" dur="500"/>
                                        <p:tgtEl>
                                          <p:spTgt spid="3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09"/>
                                        </p:tgtEl>
                                        <p:attrNameLst>
                                          <p:attrName>style.visibility</p:attrName>
                                        </p:attrNameLst>
                                      </p:cBhvr>
                                      <p:to>
                                        <p:strVal val="visible"/>
                                      </p:to>
                                    </p:set>
                                    <p:anim calcmode="lin" valueType="num">
                                      <p:cBhvr additive="base">
                                        <p:cTn id="26" dur="500"/>
                                        <p:tgtEl>
                                          <p:spTgt spid="3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0"/>
                                        </p:tgtEl>
                                        <p:attrNameLst>
                                          <p:attrName>style.visibility</p:attrName>
                                        </p:attrNameLst>
                                      </p:cBhvr>
                                      <p:to>
                                        <p:strVal val="visible"/>
                                      </p:to>
                                    </p:set>
                                    <p:anim calcmode="lin" valueType="num">
                                      <p:cBhvr additive="base">
                                        <p:cTn id="31" dur="500"/>
                                        <p:tgtEl>
                                          <p:spTgt spid="3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DD7225-4A1D-154E-F742-D99B1CB110BD}"/>
              </a:ext>
            </a:extLst>
          </p:cNvPr>
          <p:cNvPicPr>
            <a:picLocks noChangeAspect="1"/>
          </p:cNvPicPr>
          <p:nvPr/>
        </p:nvPicPr>
        <p:blipFill rotWithShape="1">
          <a:blip r:embed="rId2"/>
          <a:srcRect l="2702" b="-1215"/>
          <a:stretch/>
        </p:blipFill>
        <p:spPr>
          <a:xfrm>
            <a:off x="6156326" y="1401865"/>
            <a:ext cx="2471141" cy="1858388"/>
          </a:xfrm>
          <a:prstGeom prst="rect">
            <a:avLst/>
          </a:prstGeom>
        </p:spPr>
        <p:style>
          <a:lnRef idx="2">
            <a:schemeClr val="dk1"/>
          </a:lnRef>
          <a:fillRef idx="1">
            <a:schemeClr val="lt1"/>
          </a:fillRef>
          <a:effectRef idx="0">
            <a:schemeClr val="dk1"/>
          </a:effectRef>
          <a:fontRef idx="minor">
            <a:schemeClr val="dk1"/>
          </a:fontRef>
        </p:style>
      </p:pic>
      <p:pic>
        <p:nvPicPr>
          <p:cNvPr id="3" name="Picture 2">
            <a:extLst>
              <a:ext uri="{FF2B5EF4-FFF2-40B4-BE49-F238E27FC236}">
                <a16:creationId xmlns:a16="http://schemas.microsoft.com/office/drawing/2014/main" id="{7FBFE3C6-B149-ABEB-DEAB-80B1F4E383EB}"/>
              </a:ext>
            </a:extLst>
          </p:cNvPr>
          <p:cNvPicPr>
            <a:picLocks noChangeAspect="1"/>
          </p:cNvPicPr>
          <p:nvPr/>
        </p:nvPicPr>
        <p:blipFill rotWithShape="1">
          <a:blip r:embed="rId3"/>
          <a:srcRect l="2760" b="17399"/>
          <a:stretch/>
        </p:blipFill>
        <p:spPr>
          <a:xfrm>
            <a:off x="6393435" y="3650218"/>
            <a:ext cx="3779520" cy="1805918"/>
          </a:xfrm>
          <a:prstGeom prst="rect">
            <a:avLst/>
          </a:prstGeom>
        </p:spPr>
        <p:style>
          <a:lnRef idx="2">
            <a:schemeClr val="dk1"/>
          </a:lnRef>
          <a:fillRef idx="1">
            <a:schemeClr val="lt1"/>
          </a:fillRef>
          <a:effectRef idx="0">
            <a:schemeClr val="dk1"/>
          </a:effectRef>
          <a:fontRef idx="minor">
            <a:schemeClr val="dk1"/>
          </a:fontRef>
        </p:style>
      </p:pic>
      <p:pic>
        <p:nvPicPr>
          <p:cNvPr id="8" name="Picture 7">
            <a:extLst>
              <a:ext uri="{FF2B5EF4-FFF2-40B4-BE49-F238E27FC236}">
                <a16:creationId xmlns:a16="http://schemas.microsoft.com/office/drawing/2014/main" id="{06769C42-3337-7315-AC88-D1FE720001B7}"/>
              </a:ext>
            </a:extLst>
          </p:cNvPr>
          <p:cNvPicPr>
            <a:picLocks noChangeAspect="1"/>
          </p:cNvPicPr>
          <p:nvPr/>
        </p:nvPicPr>
        <p:blipFill rotWithShape="1">
          <a:blip r:embed="rId4"/>
          <a:srcRect b="28039"/>
          <a:stretch/>
        </p:blipFill>
        <p:spPr>
          <a:xfrm>
            <a:off x="2006563" y="3581731"/>
            <a:ext cx="3576104" cy="1946412"/>
          </a:xfrm>
          <a:prstGeom prst="rect">
            <a:avLst/>
          </a:prstGeom>
        </p:spPr>
        <p:style>
          <a:lnRef idx="2">
            <a:schemeClr val="dk1"/>
          </a:lnRef>
          <a:fillRef idx="1">
            <a:schemeClr val="lt1"/>
          </a:fillRef>
          <a:effectRef idx="0">
            <a:schemeClr val="dk1"/>
          </a:effectRef>
          <a:fontRef idx="minor">
            <a:schemeClr val="dk1"/>
          </a:fontRef>
        </p:style>
      </p:pic>
      <p:pic>
        <p:nvPicPr>
          <p:cNvPr id="9" name="Picture 8">
            <a:extLst>
              <a:ext uri="{FF2B5EF4-FFF2-40B4-BE49-F238E27FC236}">
                <a16:creationId xmlns:a16="http://schemas.microsoft.com/office/drawing/2014/main" id="{960F5F16-A60F-4061-8175-AE46CD7BF292}"/>
              </a:ext>
            </a:extLst>
          </p:cNvPr>
          <p:cNvPicPr>
            <a:picLocks noChangeAspect="1"/>
          </p:cNvPicPr>
          <p:nvPr/>
        </p:nvPicPr>
        <p:blipFill>
          <a:blip r:embed="rId5"/>
          <a:stretch>
            <a:fillRect/>
          </a:stretch>
        </p:blipFill>
        <p:spPr>
          <a:xfrm>
            <a:off x="1881761" y="1329859"/>
            <a:ext cx="3700907" cy="1940143"/>
          </a:xfrm>
          <a:prstGeom prst="rect">
            <a:avLst/>
          </a:prstGeom>
        </p:spPr>
        <p:style>
          <a:lnRef idx="2">
            <a:schemeClr val="dk1"/>
          </a:lnRef>
          <a:fillRef idx="1">
            <a:schemeClr val="lt1"/>
          </a:fillRef>
          <a:effectRef idx="0">
            <a:schemeClr val="dk1"/>
          </a:effectRef>
          <a:fontRef idx="minor">
            <a:schemeClr val="dk1"/>
          </a:fontRef>
        </p:style>
      </p:pic>
      <p:pic>
        <p:nvPicPr>
          <p:cNvPr id="10" name="Picture 9">
            <a:extLst>
              <a:ext uri="{FF2B5EF4-FFF2-40B4-BE49-F238E27FC236}">
                <a16:creationId xmlns:a16="http://schemas.microsoft.com/office/drawing/2014/main" id="{5F5FD09F-D131-20FF-641E-A7B9343A4999}"/>
              </a:ext>
            </a:extLst>
          </p:cNvPr>
          <p:cNvPicPr>
            <a:picLocks noChangeAspect="1"/>
          </p:cNvPicPr>
          <p:nvPr/>
        </p:nvPicPr>
        <p:blipFill>
          <a:blip r:embed="rId6"/>
          <a:stretch>
            <a:fillRect/>
          </a:stretch>
        </p:blipFill>
        <p:spPr>
          <a:xfrm>
            <a:off x="8543077" y="1320112"/>
            <a:ext cx="1767164" cy="2021894"/>
          </a:xfrm>
          <a:prstGeom prst="rect">
            <a:avLst/>
          </a:prstGeom>
        </p:spPr>
      </p:pic>
    </p:spTree>
    <p:extLst>
      <p:ext uri="{BB962C8B-B14F-4D97-AF65-F5344CB8AC3E}">
        <p14:creationId xmlns:p14="http://schemas.microsoft.com/office/powerpoint/2010/main" val="211981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D9F758-293A-8EC3-4A23-90BE913E8822}"/>
              </a:ext>
            </a:extLst>
          </p:cNvPr>
          <p:cNvPicPr>
            <a:picLocks noChangeAspect="1"/>
          </p:cNvPicPr>
          <p:nvPr/>
        </p:nvPicPr>
        <p:blipFill>
          <a:blip r:embed="rId2"/>
          <a:stretch>
            <a:fillRect/>
          </a:stretch>
        </p:blipFill>
        <p:spPr>
          <a:xfrm>
            <a:off x="2252962" y="1340422"/>
            <a:ext cx="3412907" cy="1920240"/>
          </a:xfrm>
          <a:prstGeom prst="rect">
            <a:avLst/>
          </a:prstGeom>
        </p:spPr>
        <p:style>
          <a:lnRef idx="2">
            <a:schemeClr val="dk1"/>
          </a:lnRef>
          <a:fillRef idx="1">
            <a:schemeClr val="lt1"/>
          </a:fillRef>
          <a:effectRef idx="0">
            <a:schemeClr val="dk1"/>
          </a:effectRef>
          <a:fontRef idx="minor">
            <a:schemeClr val="dk1"/>
          </a:fontRef>
        </p:style>
      </p:pic>
      <p:pic>
        <p:nvPicPr>
          <p:cNvPr id="5" name="Picture 4">
            <a:extLst>
              <a:ext uri="{FF2B5EF4-FFF2-40B4-BE49-F238E27FC236}">
                <a16:creationId xmlns:a16="http://schemas.microsoft.com/office/drawing/2014/main" id="{C4CBD47C-953C-410B-37E2-F5574AB076BF}"/>
              </a:ext>
            </a:extLst>
          </p:cNvPr>
          <p:cNvPicPr>
            <a:picLocks noChangeAspect="1"/>
          </p:cNvPicPr>
          <p:nvPr/>
        </p:nvPicPr>
        <p:blipFill>
          <a:blip r:embed="rId3"/>
          <a:stretch>
            <a:fillRect/>
          </a:stretch>
        </p:blipFill>
        <p:spPr>
          <a:xfrm>
            <a:off x="1982262" y="3553856"/>
            <a:ext cx="3999438" cy="1972379"/>
          </a:xfrm>
          <a:prstGeom prst="rect">
            <a:avLst/>
          </a:prstGeom>
        </p:spPr>
        <p:style>
          <a:lnRef idx="2">
            <a:schemeClr val="dk1"/>
          </a:lnRef>
          <a:fillRef idx="1">
            <a:schemeClr val="lt1"/>
          </a:fillRef>
          <a:effectRef idx="0">
            <a:schemeClr val="dk1"/>
          </a:effectRef>
          <a:fontRef idx="minor">
            <a:schemeClr val="dk1"/>
          </a:fontRef>
        </p:style>
      </p:pic>
      <p:pic>
        <p:nvPicPr>
          <p:cNvPr id="6" name="Picture 5">
            <a:extLst>
              <a:ext uri="{FF2B5EF4-FFF2-40B4-BE49-F238E27FC236}">
                <a16:creationId xmlns:a16="http://schemas.microsoft.com/office/drawing/2014/main" id="{04A3A483-71A4-61DA-B123-07E9E5F61799}"/>
              </a:ext>
            </a:extLst>
          </p:cNvPr>
          <p:cNvPicPr>
            <a:picLocks noChangeAspect="1"/>
          </p:cNvPicPr>
          <p:nvPr/>
        </p:nvPicPr>
        <p:blipFill rotWithShape="1">
          <a:blip r:embed="rId4"/>
          <a:srcRect l="43836" b="15711"/>
          <a:stretch/>
        </p:blipFill>
        <p:spPr>
          <a:xfrm>
            <a:off x="3670747" y="3553855"/>
            <a:ext cx="2211638" cy="1018106"/>
          </a:xfrm>
          <a:prstGeom prst="rect">
            <a:avLst/>
          </a:prstGeom>
        </p:spPr>
        <p:style>
          <a:lnRef idx="2">
            <a:schemeClr val="dk1"/>
          </a:lnRef>
          <a:fillRef idx="1">
            <a:schemeClr val="lt1"/>
          </a:fillRef>
          <a:effectRef idx="0">
            <a:schemeClr val="dk1"/>
          </a:effectRef>
          <a:fontRef idx="minor">
            <a:schemeClr val="dk1"/>
          </a:fontRef>
        </p:style>
      </p:pic>
      <p:pic>
        <p:nvPicPr>
          <p:cNvPr id="7" name="Picture 6">
            <a:extLst>
              <a:ext uri="{FF2B5EF4-FFF2-40B4-BE49-F238E27FC236}">
                <a16:creationId xmlns:a16="http://schemas.microsoft.com/office/drawing/2014/main" id="{77D3070F-B37D-5AD6-693D-5699A5FF8525}"/>
              </a:ext>
            </a:extLst>
          </p:cNvPr>
          <p:cNvPicPr>
            <a:picLocks noChangeAspect="1"/>
          </p:cNvPicPr>
          <p:nvPr/>
        </p:nvPicPr>
        <p:blipFill>
          <a:blip r:embed="rId5"/>
          <a:stretch>
            <a:fillRect/>
          </a:stretch>
        </p:blipFill>
        <p:spPr>
          <a:xfrm>
            <a:off x="6526829" y="3611841"/>
            <a:ext cx="3412907" cy="1920240"/>
          </a:xfrm>
          <a:prstGeom prst="rect">
            <a:avLst/>
          </a:prstGeom>
        </p:spPr>
        <p:style>
          <a:lnRef idx="2">
            <a:schemeClr val="dk1"/>
          </a:lnRef>
          <a:fillRef idx="1">
            <a:schemeClr val="lt1"/>
          </a:fillRef>
          <a:effectRef idx="0">
            <a:schemeClr val="dk1"/>
          </a:effectRef>
          <a:fontRef idx="minor">
            <a:schemeClr val="dk1"/>
          </a:fontRef>
        </p:style>
      </p:pic>
      <p:pic>
        <p:nvPicPr>
          <p:cNvPr id="9" name="Picture 8">
            <a:extLst>
              <a:ext uri="{FF2B5EF4-FFF2-40B4-BE49-F238E27FC236}">
                <a16:creationId xmlns:a16="http://schemas.microsoft.com/office/drawing/2014/main" id="{EACB93CF-1260-CDC0-7FC4-451BEDB64413}"/>
              </a:ext>
            </a:extLst>
          </p:cNvPr>
          <p:cNvPicPr>
            <a:picLocks noChangeAspect="1"/>
          </p:cNvPicPr>
          <p:nvPr/>
        </p:nvPicPr>
        <p:blipFill>
          <a:blip r:embed="rId6"/>
          <a:stretch>
            <a:fillRect/>
          </a:stretch>
        </p:blipFill>
        <p:spPr>
          <a:xfrm>
            <a:off x="6235786" y="1325920"/>
            <a:ext cx="3959774" cy="1991629"/>
          </a:xfrm>
          <a:prstGeom prst="rect">
            <a:avLst/>
          </a:prstGeom>
        </p:spPr>
      </p:pic>
    </p:spTree>
    <p:extLst>
      <p:ext uri="{BB962C8B-B14F-4D97-AF65-F5344CB8AC3E}">
        <p14:creationId xmlns:p14="http://schemas.microsoft.com/office/powerpoint/2010/main" val="157886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85D10D-2846-1416-E24F-C7C6EBE8DFA1}"/>
              </a:ext>
            </a:extLst>
          </p:cNvPr>
          <p:cNvSpPr/>
          <p:nvPr/>
        </p:nvSpPr>
        <p:spPr>
          <a:xfrm>
            <a:off x="6195581" y="925830"/>
            <a:ext cx="34289" cy="4998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Rockwell" panose="02060603020205020403"/>
            </a:endParaRPr>
          </a:p>
        </p:txBody>
      </p:sp>
      <p:sp>
        <p:nvSpPr>
          <p:cNvPr id="17" name="Rectangle 16">
            <a:extLst>
              <a:ext uri="{FF2B5EF4-FFF2-40B4-BE49-F238E27FC236}">
                <a16:creationId xmlns:a16="http://schemas.microsoft.com/office/drawing/2014/main" id="{195CD316-8D33-B209-D98A-E3007F0F6BAC}"/>
              </a:ext>
            </a:extLst>
          </p:cNvPr>
          <p:cNvSpPr/>
          <p:nvPr/>
        </p:nvSpPr>
        <p:spPr>
          <a:xfrm rot="16200000">
            <a:off x="6096390" y="-801576"/>
            <a:ext cx="57304" cy="90859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Rockwell" panose="02060603020205020403"/>
            </a:endParaRPr>
          </a:p>
        </p:txBody>
      </p:sp>
      <p:pic>
        <p:nvPicPr>
          <p:cNvPr id="7" name="Picture 6">
            <a:extLst>
              <a:ext uri="{FF2B5EF4-FFF2-40B4-BE49-F238E27FC236}">
                <a16:creationId xmlns:a16="http://schemas.microsoft.com/office/drawing/2014/main" id="{B65E9EFC-646D-B844-FC26-352C2AB48125}"/>
              </a:ext>
            </a:extLst>
          </p:cNvPr>
          <p:cNvPicPr>
            <a:picLocks noChangeAspect="1"/>
          </p:cNvPicPr>
          <p:nvPr/>
        </p:nvPicPr>
        <p:blipFill rotWithShape="1">
          <a:blip r:embed="rId2"/>
          <a:srcRect l="34" t="14692" r="-315" b="16056"/>
          <a:stretch/>
        </p:blipFill>
        <p:spPr>
          <a:xfrm>
            <a:off x="1607057" y="1254205"/>
            <a:ext cx="4513919" cy="2313460"/>
          </a:xfrm>
          <a:prstGeom prst="rect">
            <a:avLst/>
          </a:prstGeom>
        </p:spPr>
      </p:pic>
      <p:pic>
        <p:nvPicPr>
          <p:cNvPr id="9" name="Picture 8">
            <a:extLst>
              <a:ext uri="{FF2B5EF4-FFF2-40B4-BE49-F238E27FC236}">
                <a16:creationId xmlns:a16="http://schemas.microsoft.com/office/drawing/2014/main" id="{B9AFF64E-AF53-42D5-4341-C164B63F376E}"/>
              </a:ext>
            </a:extLst>
          </p:cNvPr>
          <p:cNvPicPr>
            <a:picLocks noChangeAspect="1"/>
          </p:cNvPicPr>
          <p:nvPr/>
        </p:nvPicPr>
        <p:blipFill rotWithShape="1">
          <a:blip r:embed="rId3"/>
          <a:srcRect l="1134" t="13257" r="2600" b="15842"/>
          <a:stretch/>
        </p:blipFill>
        <p:spPr>
          <a:xfrm>
            <a:off x="6387526" y="1254206"/>
            <a:ext cx="4280475" cy="2370765"/>
          </a:xfrm>
          <a:prstGeom prst="rect">
            <a:avLst/>
          </a:prstGeom>
        </p:spPr>
      </p:pic>
      <p:pic>
        <p:nvPicPr>
          <p:cNvPr id="11" name="Picture 10">
            <a:extLst>
              <a:ext uri="{FF2B5EF4-FFF2-40B4-BE49-F238E27FC236}">
                <a16:creationId xmlns:a16="http://schemas.microsoft.com/office/drawing/2014/main" id="{BEBF9D37-EC4D-6B11-54EA-057028A9A655}"/>
              </a:ext>
            </a:extLst>
          </p:cNvPr>
          <p:cNvPicPr>
            <a:picLocks noChangeAspect="1"/>
          </p:cNvPicPr>
          <p:nvPr/>
        </p:nvPicPr>
        <p:blipFill rotWithShape="1">
          <a:blip r:embed="rId4"/>
          <a:srcRect l="802" t="13258" r="6363" b="14070"/>
          <a:stretch/>
        </p:blipFill>
        <p:spPr>
          <a:xfrm>
            <a:off x="1638809" y="3857798"/>
            <a:ext cx="4513919" cy="1773229"/>
          </a:xfrm>
          <a:prstGeom prst="rect">
            <a:avLst/>
          </a:prstGeom>
        </p:spPr>
      </p:pic>
      <p:pic>
        <p:nvPicPr>
          <p:cNvPr id="12" name="Picture 11">
            <a:extLst>
              <a:ext uri="{FF2B5EF4-FFF2-40B4-BE49-F238E27FC236}">
                <a16:creationId xmlns:a16="http://schemas.microsoft.com/office/drawing/2014/main" id="{F808B70B-3628-B1D0-F358-099DADDA8383}"/>
              </a:ext>
            </a:extLst>
          </p:cNvPr>
          <p:cNvPicPr>
            <a:picLocks noChangeAspect="1"/>
          </p:cNvPicPr>
          <p:nvPr/>
        </p:nvPicPr>
        <p:blipFill rotWithShape="1">
          <a:blip r:embed="rId5"/>
          <a:srcRect t="19239" r="2601" b="10789"/>
          <a:stretch/>
        </p:blipFill>
        <p:spPr>
          <a:xfrm>
            <a:off x="6304474" y="3857798"/>
            <a:ext cx="4320674" cy="1773229"/>
          </a:xfrm>
          <a:prstGeom prst="rect">
            <a:avLst/>
          </a:prstGeom>
        </p:spPr>
      </p:pic>
    </p:spTree>
    <p:extLst>
      <p:ext uri="{BB962C8B-B14F-4D97-AF65-F5344CB8AC3E}">
        <p14:creationId xmlns:p14="http://schemas.microsoft.com/office/powerpoint/2010/main" val="416425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righ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ppt_x</p:attrName>
                                        </p:attrNameLst>
                                      </p:cBhvr>
                                      <p:tavLst>
                                        <p:tav tm="0">
                                          <p:val>
                                            <p:strVal val="#ppt_x-#ppt_w*1.125000"/>
                                          </p:val>
                                        </p:tav>
                                        <p:tav tm="100000">
                                          <p:val>
                                            <p:strVal val="#ppt_x"/>
                                          </p:val>
                                        </p:tav>
                                      </p:tavLst>
                                    </p:anim>
                                    <p:animEffect transition="in" filter="wipe(righ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ppt_x</p:attrName>
                                        </p:attrNameLst>
                                      </p:cBhvr>
                                      <p:tavLst>
                                        <p:tav tm="0">
                                          <p:val>
                                            <p:strVal val="#ppt_x-#ppt_w*1.125000"/>
                                          </p:val>
                                        </p:tav>
                                        <p:tav tm="100000">
                                          <p:val>
                                            <p:strVal val="#ppt_x"/>
                                          </p:val>
                                        </p:tav>
                                      </p:tavLst>
                                    </p:anim>
                                    <p:animEffect transition="in" filter="wipe(righ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4428</Words>
  <Application>Microsoft Office PowerPoint</Application>
  <PresentationFormat>Widescreen</PresentationFormat>
  <Paragraphs>416</Paragraphs>
  <Slides>54</Slides>
  <Notes>31</Notes>
  <HiddenSlides>2</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54</vt:i4>
      </vt:variant>
    </vt:vector>
  </HeadingPairs>
  <TitlesOfParts>
    <vt:vector size="72" baseType="lpstr">
      <vt:lpstr>Abadi</vt:lpstr>
      <vt:lpstr>Adobe Arabic</vt:lpstr>
      <vt:lpstr>Arial</vt:lpstr>
      <vt:lpstr>Arial Black</vt:lpstr>
      <vt:lpstr>Calibri</vt:lpstr>
      <vt:lpstr>Calibri Light</vt:lpstr>
      <vt:lpstr>Carlito_q_1</vt:lpstr>
      <vt:lpstr>Gill Sans MT</vt:lpstr>
      <vt:lpstr>Helvetica</vt:lpstr>
      <vt:lpstr>Impact</vt:lpstr>
      <vt:lpstr>OpenSymbol_g_1</vt:lpstr>
      <vt:lpstr>Plantin</vt:lpstr>
      <vt:lpstr>Poppins</vt:lpstr>
      <vt:lpstr>Rockwell</vt:lpstr>
      <vt:lpstr>Segoe UI Web (Arabic)</vt:lpstr>
      <vt:lpstr>Simplified Arabic</vt:lpstr>
      <vt:lpstr>SourceSansPro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STARTEGIES map  </vt:lpstr>
      <vt:lpstr>Diversification</vt:lpstr>
      <vt:lpstr>PowerPoint Presentation</vt:lpstr>
      <vt:lpstr>PowerPoint Presentation</vt:lpstr>
      <vt:lpstr>تحقيق ميزة تنافسية</vt:lpstr>
      <vt:lpstr>Understand Competitive Advantages</vt:lpstr>
      <vt:lpstr>PowerPoint Presentation</vt:lpstr>
      <vt:lpstr>تحقيق ميزة تنافسية  ١- الريادة في  التكلفة </vt:lpstr>
      <vt:lpstr>تحقيق ميزة تنافسية ٢- استراتيجية التمييز</vt:lpstr>
      <vt:lpstr>تحقيق ميزة تنافسية ٣-استراتيجية التركيز</vt:lpstr>
      <vt:lpstr> Porter's Generic Strategies:  Cost Leadership.</vt:lpstr>
      <vt:lpstr>PowerPoint Presentation</vt:lpstr>
      <vt:lpstr> Porter's Generic Strategies:  Differentiation.</vt:lpstr>
      <vt:lpstr> Porter's Generic Strategies:  Cost Focus.</vt:lpstr>
      <vt:lpstr>Porter's Generic Strategies: Differentiation Focus.</vt:lpstr>
      <vt:lpstr>Porter’s Generic Strategies recap </vt:lpstr>
      <vt:lpstr>PowerPoint Presentation</vt:lpstr>
      <vt:lpstr>What is the RIGHT strategy ?</vt:lpstr>
      <vt:lpstr>PowerPoint Presentation</vt:lpstr>
      <vt:lpstr>PowerPoint Presentation</vt:lpstr>
      <vt:lpstr>Understand the Startegy </vt:lpstr>
      <vt:lpstr>PowerPoint Presentation</vt:lpstr>
      <vt:lpstr>PowerPoint Presentation</vt:lpstr>
      <vt:lpstr>PowerPoint Presentation</vt:lpstr>
      <vt:lpstr>PowerPoint Presentation</vt:lpstr>
      <vt:lpstr>٧- أسس تجزئة / تقسيم أسواق المستهلك</vt:lpstr>
      <vt:lpstr>PowerPoint Presentation</vt:lpstr>
      <vt:lpstr>PowerPoint Presentation</vt:lpstr>
      <vt:lpstr>٦- معايير التجزئة الفعالة</vt:lpstr>
      <vt:lpstr>SEGMENT SYNERGIES  Multiple Segmentation</vt:lpstr>
      <vt:lpstr>PowerPoint Presentation</vt:lpstr>
      <vt:lpstr>Activity #4</vt:lpstr>
      <vt:lpstr>Mercedes Benz Definition of segmentation</vt:lpstr>
      <vt:lpstr>Mercedes Benz Definition of segmentation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Nour Fathy</dc:creator>
  <cp:lastModifiedBy>Nour Fathy</cp:lastModifiedBy>
  <cp:revision>1</cp:revision>
  <dcterms:created xsi:type="dcterms:W3CDTF">2025-10-30T12:06:49Z</dcterms:created>
  <dcterms:modified xsi:type="dcterms:W3CDTF">2025-10-30T12:16:08Z</dcterms:modified>
</cp:coreProperties>
</file>