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583" r:id="rId2"/>
    <p:sldId id="584" r:id="rId3"/>
    <p:sldId id="2146851240" r:id="rId4"/>
    <p:sldId id="2146850412" r:id="rId5"/>
    <p:sldId id="2146851243" r:id="rId6"/>
    <p:sldId id="2146850413" r:id="rId7"/>
    <p:sldId id="2146850414" r:id="rId8"/>
    <p:sldId id="2146850415" r:id="rId9"/>
    <p:sldId id="2146850417" r:id="rId10"/>
    <p:sldId id="2146850420" r:id="rId11"/>
    <p:sldId id="2146850421" r:id="rId12"/>
    <p:sldId id="2146850422" r:id="rId13"/>
    <p:sldId id="2146850465" r:id="rId14"/>
    <p:sldId id="2146850423" r:id="rId15"/>
    <p:sldId id="2146850424" r:id="rId16"/>
    <p:sldId id="2146850426" r:id="rId17"/>
    <p:sldId id="2146850434" r:id="rId18"/>
    <p:sldId id="2146850425" r:id="rId19"/>
    <p:sldId id="2146850427" r:id="rId20"/>
    <p:sldId id="2146850435" r:id="rId21"/>
    <p:sldId id="2146850428" r:id="rId22"/>
    <p:sldId id="2146850430" r:id="rId23"/>
    <p:sldId id="2146850431" r:id="rId24"/>
    <p:sldId id="2146850432" r:id="rId25"/>
    <p:sldId id="2146850433" r:id="rId26"/>
    <p:sldId id="2146850447" r:id="rId27"/>
    <p:sldId id="2146850449" r:id="rId28"/>
    <p:sldId id="2146850450" r:id="rId29"/>
    <p:sldId id="2146850451" r:id="rId30"/>
    <p:sldId id="2146850452" r:id="rId31"/>
    <p:sldId id="2146850453" r:id="rId32"/>
    <p:sldId id="2146850454" r:id="rId33"/>
    <p:sldId id="2146850456" r:id="rId34"/>
    <p:sldId id="2146850457" r:id="rId35"/>
    <p:sldId id="2146850458" r:id="rId36"/>
    <p:sldId id="2146851250" r:id="rId37"/>
    <p:sldId id="2146849349" r:id="rId38"/>
    <p:sldId id="2146849339" r:id="rId39"/>
    <p:sldId id="2146849369" r:id="rId40"/>
    <p:sldId id="2146851241" r:id="rId41"/>
    <p:sldId id="2146849216" r:id="rId42"/>
    <p:sldId id="2146849168" r:id="rId43"/>
    <p:sldId id="2146849169" r:id="rId44"/>
    <p:sldId id="575" r:id="rId45"/>
    <p:sldId id="2146849171" r:id="rId46"/>
    <p:sldId id="2146849172" r:id="rId47"/>
    <p:sldId id="2146851242" r:id="rId48"/>
    <p:sldId id="2146849174" r:id="rId49"/>
    <p:sldId id="2146850405" r:id="rId50"/>
    <p:sldId id="2146850406" r:id="rId51"/>
    <p:sldId id="340" r:id="rId52"/>
    <p:sldId id="2146849371" r:id="rId53"/>
    <p:sldId id="2146849372" r:id="rId54"/>
    <p:sldId id="2146849373" r:id="rId55"/>
    <p:sldId id="2146849375" r:id="rId56"/>
    <p:sldId id="2146849181" r:id="rId57"/>
    <p:sldId id="2146849180" r:id="rId58"/>
    <p:sldId id="2146849376" r:id="rId59"/>
    <p:sldId id="2146848854" r:id="rId60"/>
    <p:sldId id="2146850407" r:id="rId61"/>
    <p:sldId id="2146849185" r:id="rId62"/>
    <p:sldId id="2146849188" r:id="rId63"/>
    <p:sldId id="2146849194" r:id="rId64"/>
    <p:sldId id="2146849189" r:id="rId65"/>
    <p:sldId id="2146850408" r:id="rId66"/>
    <p:sldId id="2146850517" r:id="rId67"/>
    <p:sldId id="2146850515" r:id="rId68"/>
    <p:sldId id="2146850516" r:id="rId69"/>
    <p:sldId id="61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9D835142-4F1D-40B7-9099-C4243481852A}">
      <dgm:prSet custT="1"/>
      <dgm:spPr/>
      <dgm:t>
        <a:bodyPr/>
        <a:lstStyle/>
        <a:p>
          <a:pPr marL="228600" lvl="1" indent="-228600" algn="l" defTabSz="1066800">
            <a:lnSpc>
              <a:spcPct val="90000"/>
            </a:lnSpc>
            <a:spcBef>
              <a:spcPct val="0"/>
            </a:spcBef>
            <a:spcAft>
              <a:spcPct val="20000"/>
            </a:spcAft>
            <a:buChar char="•"/>
          </a:pPr>
          <a:r>
            <a:rPr lang="en-US" sz="1600" kern="1200" dirty="0">
              <a:solidFill>
                <a:prstClr val="black">
                  <a:hueOff val="0"/>
                  <a:satOff val="0"/>
                  <a:lumOff val="0"/>
                  <a:alphaOff val="0"/>
                </a:prstClr>
              </a:solidFill>
              <a:latin typeface="Calibri" panose="020F0502020204030204"/>
              <a:ea typeface="+mn-ea"/>
              <a:cs typeface="+mn-cs"/>
            </a:rPr>
            <a:t>Macroenvironment analysis |PESTEL|</a:t>
          </a:r>
        </a:p>
      </dgm:t>
    </dgm:pt>
    <dgm:pt modelId="{0B2E9A99-2D28-4245-BAC6-8714A75D7213}" type="parTrans" cxnId="{83BDC2DC-4F4B-4FCD-8FAB-0C2B43F90B9D}">
      <dgm:prSet/>
      <dgm:spPr/>
      <dgm:t>
        <a:bodyPr/>
        <a:lstStyle/>
        <a:p>
          <a:endParaRPr lang="en-US" sz="1200"/>
        </a:p>
      </dgm:t>
    </dgm:pt>
    <dgm:pt modelId="{45250521-2C86-47CF-873D-92C6A3C9545C}" type="sibTrans" cxnId="{83BDC2DC-4F4B-4FCD-8FAB-0C2B43F90B9D}">
      <dgm:prSet/>
      <dgm:spPr/>
      <dgm:t>
        <a:bodyPr/>
        <a:lstStyle/>
        <a:p>
          <a:endParaRPr lang="en-US" sz="1200"/>
        </a:p>
      </dgm:t>
    </dgm:pt>
    <dgm:pt modelId="{554480FB-5E92-493C-88BB-AA3F7896DA07}">
      <dgm:prSet custT="1"/>
      <dgm:spPr/>
      <dgm:t>
        <a:bodyPr/>
        <a:lstStyle/>
        <a:p>
          <a:r>
            <a:rPr lang="en-US" sz="1600" kern="1200" dirty="0">
              <a:solidFill>
                <a:prstClr val="white"/>
              </a:solidFill>
              <a:latin typeface="Impact" panose="020B0806030902050204"/>
              <a:ea typeface="+mn-ea"/>
              <a:cs typeface="+mn-cs"/>
            </a:rPr>
            <a:t>SWOT</a:t>
          </a:r>
          <a:r>
            <a:rPr lang="en-US" sz="400" kern="1200" dirty="0"/>
            <a:t> </a:t>
          </a:r>
          <a:r>
            <a:rPr lang="en-US" sz="1600" kern="1200" dirty="0"/>
            <a:t>Analysis |integration of internal and external analyses|</a:t>
          </a:r>
          <a:r>
            <a:rPr lang="en-US" sz="400" kern="1200" dirty="0"/>
            <a:t> </a:t>
          </a:r>
        </a:p>
      </dgm:t>
    </dgm:pt>
    <dgm:pt modelId="{4D11D107-DC48-447F-B6B1-348249EE7CA4}" type="parTrans" cxnId="{D15E3E1A-FA73-483D-BF59-3369CD7DB2CF}">
      <dgm:prSet/>
      <dgm:spPr/>
      <dgm:t>
        <a:bodyPr/>
        <a:lstStyle/>
        <a:p>
          <a:endParaRPr lang="en-US" sz="1200"/>
        </a:p>
      </dgm:t>
    </dgm:pt>
    <dgm:pt modelId="{78BDCDCA-4268-41E1-8F47-08AD6962C751}" type="sibTrans" cxnId="{D15E3E1A-FA73-483D-BF59-3369CD7DB2CF}">
      <dgm:prSet/>
      <dgm:spPr/>
      <dgm:t>
        <a:bodyPr/>
        <a:lstStyle/>
        <a:p>
          <a:endParaRPr lang="en-US" sz="1200"/>
        </a:p>
      </dgm:t>
    </dgm:pt>
    <dgm:pt modelId="{26D1820D-ED34-4E0B-8B10-314FA778A321}">
      <dgm:prSet custT="1"/>
      <dgm:spPr/>
      <dgm:t>
        <a:bodyPr/>
        <a:lstStyle/>
        <a:p>
          <a:pPr marL="228600" lvl="1" indent="-228600" algn="l" defTabSz="1066800">
            <a:lnSpc>
              <a:spcPct val="90000"/>
            </a:lnSpc>
            <a:spcBef>
              <a:spcPct val="0"/>
            </a:spcBef>
            <a:spcAft>
              <a:spcPct val="20000"/>
            </a:spcAft>
            <a:buChar char="•"/>
          </a:pPr>
          <a:r>
            <a:rPr lang="en-US" sz="1600" kern="1200" dirty="0">
              <a:solidFill>
                <a:prstClr val="black">
                  <a:hueOff val="0"/>
                  <a:satOff val="0"/>
                  <a:lumOff val="0"/>
                  <a:alphaOff val="0"/>
                </a:prstClr>
              </a:solidFill>
              <a:latin typeface="Calibri" panose="020F0502020204030204"/>
              <a:ea typeface="+mn-ea"/>
              <a:cs typeface="+mn-cs"/>
            </a:rPr>
            <a:t>Microenvironmental analysis |Porter 5 forces|</a:t>
          </a:r>
        </a:p>
      </dgm:t>
    </dgm:pt>
    <dgm:pt modelId="{5D22807D-A7A9-4496-9F20-D2940A0782D9}" type="parTrans" cxnId="{E70F38D5-7D53-4FDC-B82D-ED4AD1DBA2CF}">
      <dgm:prSet/>
      <dgm:spPr/>
      <dgm:t>
        <a:bodyPr/>
        <a:lstStyle/>
        <a:p>
          <a:endParaRPr lang="en-US" sz="1200"/>
        </a:p>
      </dgm:t>
    </dgm:pt>
    <dgm:pt modelId="{EECDD628-777E-4E80-8268-B9CF7DB27674}" type="sibTrans" cxnId="{E70F38D5-7D53-4FDC-B82D-ED4AD1DBA2CF}">
      <dgm:prSet/>
      <dgm:spPr/>
      <dgm:t>
        <a:bodyPr/>
        <a:lstStyle/>
        <a:p>
          <a:endParaRPr lang="en-US" sz="1200"/>
        </a:p>
      </dgm:t>
    </dgm:pt>
    <dgm:pt modelId="{8632DE3D-BF64-44AB-B8CE-9F87F5F0F9A6}">
      <dgm:prSet custT="1"/>
      <dgm:spPr/>
      <dgm:t>
        <a:bodyPr/>
        <a:lstStyle/>
        <a:p>
          <a:r>
            <a:rPr lang="en-US" sz="1600" kern="1200" dirty="0">
              <a:solidFill>
                <a:prstClr val="white"/>
              </a:solidFill>
              <a:latin typeface="Calibri" panose="020F0502020204030204"/>
              <a:ea typeface="+mn-ea"/>
              <a:cs typeface="+mn-cs"/>
            </a:rPr>
            <a:t>Analyzing Business enterprise</a:t>
          </a:r>
        </a:p>
        <a:p>
          <a:pPr>
            <a:buFont typeface="Arial" panose="020B0604020202020204" pitchFamily="34" charset="0"/>
            <a:buChar char="•"/>
          </a:pPr>
          <a:r>
            <a:rPr lang="en-US" sz="1600" kern="1200" dirty="0">
              <a:solidFill>
                <a:prstClr val="white"/>
              </a:solidFill>
              <a:latin typeface="Calibri" panose="020F0502020204030204"/>
              <a:ea typeface="+mn-ea"/>
              <a:cs typeface="+mn-cs"/>
            </a:rPr>
            <a:t>Analyzing  Portfolio </a:t>
          </a:r>
          <a:r>
            <a:rPr lang="en-US" sz="1600" kern="1200" dirty="0"/>
            <a:t>|internal environmental analysis|</a:t>
          </a:r>
        </a:p>
      </dgm:t>
    </dgm:pt>
    <dgm:pt modelId="{10188569-3BEE-458F-B2A2-2B60A200FDF1}" type="parTrans" cxnId="{10EC4505-7C13-48E2-9E23-9B7A22925AEF}">
      <dgm:prSet/>
      <dgm:spPr/>
      <dgm:t>
        <a:bodyPr/>
        <a:lstStyle/>
        <a:p>
          <a:endParaRPr lang="en-US" sz="1200"/>
        </a:p>
      </dgm:t>
    </dgm:pt>
    <dgm:pt modelId="{FFB76A7D-6DD0-4A54-95C9-7829B0444A5E}" type="sibTrans" cxnId="{10EC4505-7C13-48E2-9E23-9B7A22925AEF}">
      <dgm:prSet/>
      <dgm:spPr/>
      <dgm:t>
        <a:bodyPr/>
        <a:lstStyle/>
        <a:p>
          <a:endParaRPr lang="en-US" sz="1200"/>
        </a:p>
      </dgm:t>
    </dgm:pt>
    <dgm:pt modelId="{B79B4D79-2B96-8B44-9AFD-F36CB2CFB149}">
      <dgm:prSet custT="1"/>
      <dgm:spPr/>
      <dgm:t>
        <a:bodyPr/>
        <a:lstStyle/>
        <a:p>
          <a:r>
            <a:rPr lang="en-US" sz="1600" dirty="0"/>
            <a:t>PLC |product life cycle|</a:t>
          </a:r>
        </a:p>
      </dgm:t>
    </dgm:pt>
    <dgm:pt modelId="{6570CA07-E0DB-4649-BB95-70E75D7E8E80}" type="parTrans" cxnId="{3C63DD6D-5972-BB46-B8FD-E28140057404}">
      <dgm:prSet/>
      <dgm:spPr/>
      <dgm:t>
        <a:bodyPr/>
        <a:lstStyle/>
        <a:p>
          <a:endParaRPr lang="en-US" sz="1200"/>
        </a:p>
      </dgm:t>
    </dgm:pt>
    <dgm:pt modelId="{3D13594A-C0E1-144A-9DC1-C815EED8359D}" type="sibTrans" cxnId="{3C63DD6D-5972-BB46-B8FD-E28140057404}">
      <dgm:prSet/>
      <dgm:spPr/>
      <dgm:t>
        <a:bodyPr/>
        <a:lstStyle/>
        <a:p>
          <a:endParaRPr lang="en-US" sz="1200"/>
        </a:p>
      </dgm:t>
    </dgm:pt>
    <dgm:pt modelId="{C3E26AEC-6BDC-2248-A3FA-6635A15BDF65}">
      <dgm:prSet custT="1"/>
      <dgm:spPr/>
      <dgm:t>
        <a:bodyPr/>
        <a:lstStyle/>
        <a:p>
          <a:r>
            <a:rPr lang="en-US" sz="1600" dirty="0"/>
            <a:t>BCG |Growth share matrix|</a:t>
          </a:r>
        </a:p>
      </dgm:t>
    </dgm:pt>
    <dgm:pt modelId="{FF0C479F-0AD4-6A4E-ACA9-3238C7CAE089}" type="parTrans" cxnId="{197D5D81-2CCE-3947-96F5-70058A9E61DF}">
      <dgm:prSet/>
      <dgm:spPr/>
      <dgm:t>
        <a:bodyPr/>
        <a:lstStyle/>
        <a:p>
          <a:endParaRPr lang="en-US" sz="1200"/>
        </a:p>
      </dgm:t>
    </dgm:pt>
    <dgm:pt modelId="{36831632-5B0F-E141-865C-8A37E38245E5}" type="sibTrans" cxnId="{197D5D81-2CCE-3947-96F5-70058A9E61DF}">
      <dgm:prSet/>
      <dgm:spPr/>
      <dgm:t>
        <a:bodyPr/>
        <a:lstStyle/>
        <a:p>
          <a:endParaRPr lang="en-US" sz="1200"/>
        </a:p>
      </dgm:t>
    </dgm:pt>
    <dgm:pt modelId="{4DFE84D4-3960-AC43-8A68-D81321A49999}">
      <dgm:prSet custT="1"/>
      <dgm:spPr/>
      <dgm:t>
        <a:bodyPr/>
        <a:lstStyle/>
        <a:p>
          <a:r>
            <a:rPr lang="en-US" sz="1600" dirty="0"/>
            <a:t>GE/ analysis</a:t>
          </a:r>
        </a:p>
      </dgm:t>
    </dgm:pt>
    <dgm:pt modelId="{534F83A3-11D6-C243-8851-7A0AC8D7391E}" type="parTrans" cxnId="{DF6A458E-166F-1146-8902-B3C516E820E6}">
      <dgm:prSet/>
      <dgm:spPr/>
      <dgm:t>
        <a:bodyPr/>
        <a:lstStyle/>
        <a:p>
          <a:endParaRPr lang="en-US" sz="1200"/>
        </a:p>
      </dgm:t>
    </dgm:pt>
    <dgm:pt modelId="{F5C6578F-CC6A-1B4D-8ECD-F43646B4C8BD}" type="sibTrans" cxnId="{DF6A458E-166F-1146-8902-B3C516E820E6}">
      <dgm:prSet/>
      <dgm:spPr/>
      <dgm:t>
        <a:bodyPr/>
        <a:lstStyle/>
        <a:p>
          <a:endParaRPr lang="en-US" sz="1200"/>
        </a:p>
      </dgm:t>
    </dgm:pt>
    <dgm:pt modelId="{AA7A8FED-8C1D-D447-ABFD-F6F08E6D0535}">
      <dgm:prSet custT="1"/>
      <dgm:spPr/>
      <dgm:t>
        <a:bodyPr/>
        <a:lstStyle/>
        <a:p>
          <a:r>
            <a:rPr lang="en-US" altLang="en-US" sz="2000" dirty="0">
              <a:latin typeface="+mj-lt"/>
            </a:rPr>
            <a:t>Marketing Environment |</a:t>
          </a:r>
          <a:r>
            <a:rPr lang="en-US" sz="2000" dirty="0"/>
            <a:t>external environmental analysis|. </a:t>
          </a:r>
        </a:p>
      </dgm:t>
    </dgm:pt>
    <dgm:pt modelId="{1E67AB43-3BA8-F74C-AECE-D54B91722AD9}" type="parTrans" cxnId="{336FCC3A-0A1C-DD47-A3E1-18DE8B2E1432}">
      <dgm:prSet/>
      <dgm:spPr/>
      <dgm:t>
        <a:bodyPr/>
        <a:lstStyle/>
        <a:p>
          <a:endParaRPr lang="en-US" sz="1200"/>
        </a:p>
      </dgm:t>
    </dgm:pt>
    <dgm:pt modelId="{52A2456F-3ECB-3942-949D-4B2137F27A71}" type="sibTrans" cxnId="{336FCC3A-0A1C-DD47-A3E1-18DE8B2E1432}">
      <dgm:prSet/>
      <dgm:spPr/>
      <dgm:t>
        <a:bodyPr/>
        <a:lstStyle/>
        <a:p>
          <a:endParaRPr lang="en-US" sz="1200"/>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3">
        <dgm:presLayoutVars>
          <dgm:chMax val="0"/>
          <dgm:bulletEnabled val="1"/>
        </dgm:presLayoutVars>
      </dgm:prSet>
      <dgm:spPr/>
    </dgm:pt>
    <dgm:pt modelId="{26411FF9-FF83-D64E-9FFE-84C2B52E07C8}" type="pres">
      <dgm:prSet presAssocID="{AA7A8FED-8C1D-D447-ABFD-F6F08E6D0535}" presName="childText" presStyleLbl="revTx" presStyleIdx="0" presStyleCnt="2">
        <dgm:presLayoutVars>
          <dgm:bulletEnabled val="1"/>
        </dgm:presLayoutVars>
      </dgm:prSet>
      <dgm:spPr/>
    </dgm:pt>
    <dgm:pt modelId="{20362A1A-D917-45B3-A830-2DE440CF2242}" type="pres">
      <dgm:prSet presAssocID="{8632DE3D-BF64-44AB-B8CE-9F87F5F0F9A6}" presName="parentText" presStyleLbl="node1" presStyleIdx="1" presStyleCnt="3">
        <dgm:presLayoutVars>
          <dgm:chMax val="0"/>
          <dgm:bulletEnabled val="1"/>
        </dgm:presLayoutVars>
      </dgm:prSet>
      <dgm:spPr/>
    </dgm:pt>
    <dgm:pt modelId="{BA7F2752-3777-DA44-8C01-3A68CEA4D7F4}" type="pres">
      <dgm:prSet presAssocID="{8632DE3D-BF64-44AB-B8CE-9F87F5F0F9A6}" presName="childText" presStyleLbl="revTx" presStyleIdx="1" presStyleCnt="2">
        <dgm:presLayoutVars>
          <dgm:bulletEnabled val="1"/>
        </dgm:presLayoutVars>
      </dgm:prSet>
      <dgm:spPr/>
    </dgm:pt>
    <dgm:pt modelId="{F00E0C1A-1277-45A5-AC84-246FD1A1A749}" type="pres">
      <dgm:prSet presAssocID="{554480FB-5E92-493C-88BB-AA3F7896DA07}" presName="parentText" presStyleLbl="node1" presStyleIdx="2" presStyleCnt="3">
        <dgm:presLayoutVars>
          <dgm:chMax val="0"/>
          <dgm:bulletEnabled val="1"/>
        </dgm:presLayoutVars>
      </dgm:prSet>
      <dgm:spPr/>
    </dgm:pt>
  </dgm:ptLst>
  <dgm:cxnLst>
    <dgm:cxn modelId="{10EC4505-7C13-48E2-9E23-9B7A22925AEF}" srcId="{6342B91B-0CE1-4D3C-AB21-B63BA0AD5684}" destId="{8632DE3D-BF64-44AB-B8CE-9F87F5F0F9A6}" srcOrd="1" destOrd="0" parTransId="{10188569-3BEE-458F-B2A2-2B60A200FDF1}" sibTransId="{FFB76A7D-6DD0-4A54-95C9-7829B0444A5E}"/>
    <dgm:cxn modelId="{6CA51309-C7AB-3D4E-A8D3-2822D231A209}" type="presOf" srcId="{26D1820D-ED34-4E0B-8B10-314FA778A321}" destId="{26411FF9-FF83-D64E-9FFE-84C2B52E07C8}" srcOrd="0" destOrd="0" presId="urn:microsoft.com/office/officeart/2005/8/layout/vList2"/>
    <dgm:cxn modelId="{D15E3E1A-FA73-483D-BF59-3369CD7DB2CF}" srcId="{6342B91B-0CE1-4D3C-AB21-B63BA0AD5684}" destId="{554480FB-5E92-493C-88BB-AA3F7896DA07}" srcOrd="2" destOrd="0" parTransId="{4D11D107-DC48-447F-B6B1-348249EE7CA4}" sibTransId="{78BDCDCA-4268-41E1-8F47-08AD6962C751}"/>
    <dgm:cxn modelId="{336FCC3A-0A1C-DD47-A3E1-18DE8B2E1432}" srcId="{6342B91B-0CE1-4D3C-AB21-B63BA0AD5684}" destId="{AA7A8FED-8C1D-D447-ABFD-F6F08E6D0535}" srcOrd="0" destOrd="0" parTransId="{1E67AB43-3BA8-F74C-AECE-D54B91722AD9}" sibTransId="{52A2456F-3ECB-3942-949D-4B2137F27A71}"/>
    <dgm:cxn modelId="{A8F2A469-FA29-7B42-B7B8-558EB904CE8D}" type="presOf" srcId="{554480FB-5E92-493C-88BB-AA3F7896DA07}" destId="{F00E0C1A-1277-45A5-AC84-246FD1A1A749}" srcOrd="0" destOrd="0" presId="urn:microsoft.com/office/officeart/2005/8/layout/vList2"/>
    <dgm:cxn modelId="{3C63DD6D-5972-BB46-B8FD-E28140057404}" srcId="{8632DE3D-BF64-44AB-B8CE-9F87F5F0F9A6}" destId="{B79B4D79-2B96-8B44-9AFD-F36CB2CFB149}" srcOrd="0" destOrd="0" parTransId="{6570CA07-E0DB-4649-BB95-70E75D7E8E80}" sibTransId="{3D13594A-C0E1-144A-9DC1-C815EED8359D}"/>
    <dgm:cxn modelId="{197D5D81-2CCE-3947-96F5-70058A9E61DF}" srcId="{8632DE3D-BF64-44AB-B8CE-9F87F5F0F9A6}" destId="{C3E26AEC-6BDC-2248-A3FA-6635A15BDF65}" srcOrd="1" destOrd="0" parTransId="{FF0C479F-0AD4-6A4E-ACA9-3238C7CAE089}" sibTransId="{36831632-5B0F-E141-865C-8A37E38245E5}"/>
    <dgm:cxn modelId="{BDC45183-0536-4C4A-9D72-5F8E68E1F18E}" type="presOf" srcId="{8632DE3D-BF64-44AB-B8CE-9F87F5F0F9A6}" destId="{20362A1A-D917-45B3-A830-2DE440CF2242}" srcOrd="0" destOrd="0" presId="urn:microsoft.com/office/officeart/2005/8/layout/vList2"/>
    <dgm:cxn modelId="{DF6A458E-166F-1146-8902-B3C516E820E6}" srcId="{8632DE3D-BF64-44AB-B8CE-9F87F5F0F9A6}" destId="{4DFE84D4-3960-AC43-8A68-D81321A49999}" srcOrd="2" destOrd="0" parTransId="{534F83A3-11D6-C243-8851-7A0AC8D7391E}" sibTransId="{F5C6578F-CC6A-1B4D-8ECD-F43646B4C8BD}"/>
    <dgm:cxn modelId="{2D0B0C9C-BBA5-7D4C-92B5-927F9078E95A}" type="presOf" srcId="{AA7A8FED-8C1D-D447-ABFD-F6F08E6D0535}" destId="{08FC531F-43F6-AA48-AB3B-6F4F1CCE841E}" srcOrd="0" destOrd="0" presId="urn:microsoft.com/office/officeart/2005/8/layout/vList2"/>
    <dgm:cxn modelId="{B2EE1AA9-3904-6E4F-94D1-482E7DE26D94}" type="presOf" srcId="{4DFE84D4-3960-AC43-8A68-D81321A49999}" destId="{BA7F2752-3777-DA44-8C01-3A68CEA4D7F4}" srcOrd="0" destOrd="2" presId="urn:microsoft.com/office/officeart/2005/8/layout/vList2"/>
    <dgm:cxn modelId="{2B3293AE-96F5-2545-B1F2-47C4A46B6FE1}" type="presOf" srcId="{C3E26AEC-6BDC-2248-A3FA-6635A15BDF65}" destId="{BA7F2752-3777-DA44-8C01-3A68CEA4D7F4}" srcOrd="0" destOrd="1" presId="urn:microsoft.com/office/officeart/2005/8/layout/vList2"/>
    <dgm:cxn modelId="{0EA561C5-9877-5145-BD03-59AEE4CF2C73}" type="presOf" srcId="{B79B4D79-2B96-8B44-9AFD-F36CB2CFB149}" destId="{BA7F2752-3777-DA44-8C01-3A68CEA4D7F4}" srcOrd="0" destOrd="0" presId="urn:microsoft.com/office/officeart/2005/8/layout/vList2"/>
    <dgm:cxn modelId="{2DD468C9-D7FB-E04D-B6B7-A27E1347C49C}" type="presOf" srcId="{9D835142-4F1D-40B7-9099-C4243481852A}" destId="{26411FF9-FF83-D64E-9FFE-84C2B52E07C8}" srcOrd="0" destOrd="1" presId="urn:microsoft.com/office/officeart/2005/8/layout/vList2"/>
    <dgm:cxn modelId="{E70F38D5-7D53-4FDC-B82D-ED4AD1DBA2CF}" srcId="{AA7A8FED-8C1D-D447-ABFD-F6F08E6D0535}" destId="{26D1820D-ED34-4E0B-8B10-314FA778A321}" srcOrd="0" destOrd="0" parTransId="{5D22807D-A7A9-4496-9F20-D2940A0782D9}" sibTransId="{EECDD628-777E-4E80-8268-B9CF7DB27674}"/>
    <dgm:cxn modelId="{83BDC2DC-4F4B-4FCD-8FAB-0C2B43F90B9D}" srcId="{AA7A8FED-8C1D-D447-ABFD-F6F08E6D0535}" destId="{9D835142-4F1D-40B7-9099-C4243481852A}" srcOrd="1" destOrd="0" parTransId="{0B2E9A99-2D28-4245-BAC6-8714A75D7213}" sibTransId="{45250521-2C86-47CF-873D-92C6A3C9545C}"/>
    <dgm:cxn modelId="{EC1824F5-4922-4741-81E2-995DA5CC6C5C}" type="presOf" srcId="{6342B91B-0CE1-4D3C-AB21-B63BA0AD5684}" destId="{D241D699-D9BF-4E0D-86B0-CC1994057CDC}" srcOrd="0" destOrd="0" presId="urn:microsoft.com/office/officeart/2005/8/layout/vList2"/>
    <dgm:cxn modelId="{53E00503-D8F3-4D49-939B-D943BF8E23C9}" type="presParOf" srcId="{D241D699-D9BF-4E0D-86B0-CC1994057CDC}" destId="{08FC531F-43F6-AA48-AB3B-6F4F1CCE841E}" srcOrd="0" destOrd="0" presId="urn:microsoft.com/office/officeart/2005/8/layout/vList2"/>
    <dgm:cxn modelId="{3F4EB2AE-E565-6B4F-AE26-B597A9EE7AA9}" type="presParOf" srcId="{D241D699-D9BF-4E0D-86B0-CC1994057CDC}" destId="{26411FF9-FF83-D64E-9FFE-84C2B52E07C8}" srcOrd="1" destOrd="0" presId="urn:microsoft.com/office/officeart/2005/8/layout/vList2"/>
    <dgm:cxn modelId="{3BF68B5B-B413-7448-A603-5EFCCCF24A74}" type="presParOf" srcId="{D241D699-D9BF-4E0D-86B0-CC1994057CDC}" destId="{20362A1A-D917-45B3-A830-2DE440CF2242}" srcOrd="2" destOrd="0" presId="urn:microsoft.com/office/officeart/2005/8/layout/vList2"/>
    <dgm:cxn modelId="{876C5894-17E9-1C40-BEB3-B7C94291C3FB}" type="presParOf" srcId="{D241D699-D9BF-4E0D-86B0-CC1994057CDC}" destId="{BA7F2752-3777-DA44-8C01-3A68CEA4D7F4}" srcOrd="3" destOrd="0" presId="urn:microsoft.com/office/officeart/2005/8/layout/vList2"/>
    <dgm:cxn modelId="{58B1A163-CAE7-8644-802F-5051EEA865E5}" type="presParOf" srcId="{D241D699-D9BF-4E0D-86B0-CC1994057CDC}" destId="{F00E0C1A-1277-45A5-AC84-246FD1A1A7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9D835142-4F1D-40B7-9099-C4243481852A}">
      <dgm:prSet custT="1"/>
      <dgm:spPr/>
      <dgm:t>
        <a:bodyPr/>
        <a:lstStyle/>
        <a:p>
          <a:pPr marL="228600" lvl="1" indent="-228600" algn="l" defTabSz="1066800">
            <a:lnSpc>
              <a:spcPct val="90000"/>
            </a:lnSpc>
            <a:spcBef>
              <a:spcPct val="0"/>
            </a:spcBef>
            <a:spcAft>
              <a:spcPct val="20000"/>
            </a:spcAft>
            <a:buChar char="•"/>
          </a:pPr>
          <a:r>
            <a:rPr lang="en-US" sz="1800" kern="1200" dirty="0">
              <a:solidFill>
                <a:prstClr val="black">
                  <a:hueOff val="0"/>
                  <a:satOff val="0"/>
                  <a:lumOff val="0"/>
                  <a:alphaOff val="0"/>
                </a:prstClr>
              </a:solidFill>
              <a:latin typeface="Calibri" panose="020F0502020204030204"/>
              <a:ea typeface="+mn-ea"/>
              <a:cs typeface="+mn-cs"/>
            </a:rPr>
            <a:t>Macroenvironment analysis |PESTEL|</a:t>
          </a:r>
        </a:p>
      </dgm:t>
    </dgm:pt>
    <dgm:pt modelId="{0B2E9A99-2D28-4245-BAC6-8714A75D7213}" type="parTrans" cxnId="{83BDC2DC-4F4B-4FCD-8FAB-0C2B43F90B9D}">
      <dgm:prSet/>
      <dgm:spPr/>
      <dgm:t>
        <a:bodyPr/>
        <a:lstStyle/>
        <a:p>
          <a:endParaRPr lang="en-US" sz="1400"/>
        </a:p>
      </dgm:t>
    </dgm:pt>
    <dgm:pt modelId="{45250521-2C86-47CF-873D-92C6A3C9545C}" type="sibTrans" cxnId="{83BDC2DC-4F4B-4FCD-8FAB-0C2B43F90B9D}">
      <dgm:prSet/>
      <dgm:spPr/>
      <dgm:t>
        <a:bodyPr/>
        <a:lstStyle/>
        <a:p>
          <a:endParaRPr lang="en-US" sz="1400"/>
        </a:p>
      </dgm:t>
    </dgm:pt>
    <dgm:pt modelId="{554480FB-5E92-493C-88BB-AA3F7896DA07}">
      <dgm:prSet custT="1"/>
      <dgm:spPr/>
      <dgm:t>
        <a:bodyPr/>
        <a:lstStyle/>
        <a:p>
          <a:r>
            <a:rPr lang="en-US" sz="1800" kern="1200" dirty="0">
              <a:solidFill>
                <a:prstClr val="white"/>
              </a:solidFill>
              <a:latin typeface="Impact" panose="020B0806030902050204"/>
              <a:ea typeface="+mn-ea"/>
              <a:cs typeface="+mn-cs"/>
            </a:rPr>
            <a:t>SWOT</a:t>
          </a:r>
          <a:r>
            <a:rPr lang="en-US" sz="500" kern="1200" dirty="0"/>
            <a:t> </a:t>
          </a:r>
          <a:r>
            <a:rPr lang="en-US" sz="1800" kern="1200" dirty="0"/>
            <a:t>Analysis |integration of internal and external analyses|</a:t>
          </a:r>
          <a:r>
            <a:rPr lang="en-US" sz="500" kern="1200" dirty="0"/>
            <a:t> </a:t>
          </a:r>
        </a:p>
      </dgm:t>
    </dgm:pt>
    <dgm:pt modelId="{4D11D107-DC48-447F-B6B1-348249EE7CA4}" type="parTrans" cxnId="{D15E3E1A-FA73-483D-BF59-3369CD7DB2CF}">
      <dgm:prSet/>
      <dgm:spPr/>
      <dgm:t>
        <a:bodyPr/>
        <a:lstStyle/>
        <a:p>
          <a:endParaRPr lang="en-US" sz="1400"/>
        </a:p>
      </dgm:t>
    </dgm:pt>
    <dgm:pt modelId="{78BDCDCA-4268-41E1-8F47-08AD6962C751}" type="sibTrans" cxnId="{D15E3E1A-FA73-483D-BF59-3369CD7DB2CF}">
      <dgm:prSet/>
      <dgm:spPr/>
      <dgm:t>
        <a:bodyPr/>
        <a:lstStyle/>
        <a:p>
          <a:endParaRPr lang="en-US" sz="1400"/>
        </a:p>
      </dgm:t>
    </dgm:pt>
    <dgm:pt modelId="{26D1820D-ED34-4E0B-8B10-314FA778A321}">
      <dgm:prSet custT="1"/>
      <dgm:spPr/>
      <dgm:t>
        <a:bodyPr/>
        <a:lstStyle/>
        <a:p>
          <a:pPr marL="228600" lvl="1" indent="-228600" algn="l" defTabSz="1066800">
            <a:lnSpc>
              <a:spcPct val="90000"/>
            </a:lnSpc>
            <a:spcBef>
              <a:spcPct val="0"/>
            </a:spcBef>
            <a:spcAft>
              <a:spcPct val="20000"/>
            </a:spcAft>
            <a:buChar char="•"/>
          </a:pPr>
          <a:r>
            <a:rPr lang="en-US" sz="1800" kern="1200" dirty="0">
              <a:solidFill>
                <a:prstClr val="black">
                  <a:hueOff val="0"/>
                  <a:satOff val="0"/>
                  <a:lumOff val="0"/>
                  <a:alphaOff val="0"/>
                </a:prstClr>
              </a:solidFill>
              <a:latin typeface="Calibri" panose="020F0502020204030204"/>
              <a:ea typeface="+mn-ea"/>
              <a:cs typeface="+mn-cs"/>
            </a:rPr>
            <a:t>Microenvironmental analysis |Porter 5 forces|</a:t>
          </a:r>
        </a:p>
      </dgm:t>
    </dgm:pt>
    <dgm:pt modelId="{5D22807D-A7A9-4496-9F20-D2940A0782D9}" type="parTrans" cxnId="{E70F38D5-7D53-4FDC-B82D-ED4AD1DBA2CF}">
      <dgm:prSet/>
      <dgm:spPr/>
      <dgm:t>
        <a:bodyPr/>
        <a:lstStyle/>
        <a:p>
          <a:endParaRPr lang="en-US" sz="1400"/>
        </a:p>
      </dgm:t>
    </dgm:pt>
    <dgm:pt modelId="{EECDD628-777E-4E80-8268-B9CF7DB27674}" type="sibTrans" cxnId="{E70F38D5-7D53-4FDC-B82D-ED4AD1DBA2CF}">
      <dgm:prSet/>
      <dgm:spPr/>
      <dgm:t>
        <a:bodyPr/>
        <a:lstStyle/>
        <a:p>
          <a:endParaRPr lang="en-US" sz="1400"/>
        </a:p>
      </dgm:t>
    </dgm:pt>
    <dgm:pt modelId="{8632DE3D-BF64-44AB-B8CE-9F87F5F0F9A6}">
      <dgm:prSet custT="1"/>
      <dgm:spPr/>
      <dgm:t>
        <a:bodyPr/>
        <a:lstStyle/>
        <a:p>
          <a:r>
            <a:rPr lang="en-US" sz="1800" dirty="0"/>
            <a:t>business portfolio analysis |internal environmental analysis|</a:t>
          </a:r>
        </a:p>
      </dgm:t>
    </dgm:pt>
    <dgm:pt modelId="{10188569-3BEE-458F-B2A2-2B60A200FDF1}" type="parTrans" cxnId="{10EC4505-7C13-48E2-9E23-9B7A22925AEF}">
      <dgm:prSet/>
      <dgm:spPr/>
      <dgm:t>
        <a:bodyPr/>
        <a:lstStyle/>
        <a:p>
          <a:endParaRPr lang="en-US" sz="1400"/>
        </a:p>
      </dgm:t>
    </dgm:pt>
    <dgm:pt modelId="{FFB76A7D-6DD0-4A54-95C9-7829B0444A5E}" type="sibTrans" cxnId="{10EC4505-7C13-48E2-9E23-9B7A22925AEF}">
      <dgm:prSet/>
      <dgm:spPr/>
      <dgm:t>
        <a:bodyPr/>
        <a:lstStyle/>
        <a:p>
          <a:endParaRPr lang="en-US" sz="1400"/>
        </a:p>
      </dgm:t>
    </dgm:pt>
    <dgm:pt modelId="{B79B4D79-2B96-8B44-9AFD-F36CB2CFB149}">
      <dgm:prSet custT="1"/>
      <dgm:spPr/>
      <dgm:t>
        <a:bodyPr/>
        <a:lstStyle/>
        <a:p>
          <a:r>
            <a:rPr lang="en-US" sz="1800" dirty="0"/>
            <a:t>PLC |product life cycle|</a:t>
          </a:r>
        </a:p>
      </dgm:t>
    </dgm:pt>
    <dgm:pt modelId="{6570CA07-E0DB-4649-BB95-70E75D7E8E80}" type="parTrans" cxnId="{3C63DD6D-5972-BB46-B8FD-E28140057404}">
      <dgm:prSet/>
      <dgm:spPr/>
      <dgm:t>
        <a:bodyPr/>
        <a:lstStyle/>
        <a:p>
          <a:endParaRPr lang="en-US" sz="1400"/>
        </a:p>
      </dgm:t>
    </dgm:pt>
    <dgm:pt modelId="{3D13594A-C0E1-144A-9DC1-C815EED8359D}" type="sibTrans" cxnId="{3C63DD6D-5972-BB46-B8FD-E28140057404}">
      <dgm:prSet/>
      <dgm:spPr/>
      <dgm:t>
        <a:bodyPr/>
        <a:lstStyle/>
        <a:p>
          <a:endParaRPr lang="en-US" sz="1400"/>
        </a:p>
      </dgm:t>
    </dgm:pt>
    <dgm:pt modelId="{C3E26AEC-6BDC-2248-A3FA-6635A15BDF65}">
      <dgm:prSet custT="1"/>
      <dgm:spPr/>
      <dgm:t>
        <a:bodyPr/>
        <a:lstStyle/>
        <a:p>
          <a:r>
            <a:rPr lang="en-US" sz="1800" dirty="0"/>
            <a:t>BCG |Growth share matrix|</a:t>
          </a:r>
        </a:p>
      </dgm:t>
    </dgm:pt>
    <dgm:pt modelId="{FF0C479F-0AD4-6A4E-ACA9-3238C7CAE089}" type="parTrans" cxnId="{197D5D81-2CCE-3947-96F5-70058A9E61DF}">
      <dgm:prSet/>
      <dgm:spPr/>
      <dgm:t>
        <a:bodyPr/>
        <a:lstStyle/>
        <a:p>
          <a:endParaRPr lang="en-US" sz="1400"/>
        </a:p>
      </dgm:t>
    </dgm:pt>
    <dgm:pt modelId="{36831632-5B0F-E141-865C-8A37E38245E5}" type="sibTrans" cxnId="{197D5D81-2CCE-3947-96F5-70058A9E61DF}">
      <dgm:prSet/>
      <dgm:spPr/>
      <dgm:t>
        <a:bodyPr/>
        <a:lstStyle/>
        <a:p>
          <a:endParaRPr lang="en-US" sz="1400"/>
        </a:p>
      </dgm:t>
    </dgm:pt>
    <dgm:pt modelId="{AA7A8FED-8C1D-D447-ABFD-F6F08E6D0535}">
      <dgm:prSet custT="1"/>
      <dgm:spPr/>
      <dgm:t>
        <a:bodyPr/>
        <a:lstStyle/>
        <a:p>
          <a:r>
            <a:rPr lang="en-US" altLang="en-US" sz="1200" dirty="0">
              <a:latin typeface="+mj-lt"/>
            </a:rPr>
            <a:t>Marketing Environment |</a:t>
          </a:r>
          <a:r>
            <a:rPr lang="en-US" sz="1200" dirty="0"/>
            <a:t>external environmental analysis|. </a:t>
          </a:r>
        </a:p>
      </dgm:t>
    </dgm:pt>
    <dgm:pt modelId="{1E67AB43-3BA8-F74C-AECE-D54B91722AD9}" type="parTrans" cxnId="{336FCC3A-0A1C-DD47-A3E1-18DE8B2E1432}">
      <dgm:prSet/>
      <dgm:spPr/>
      <dgm:t>
        <a:bodyPr/>
        <a:lstStyle/>
        <a:p>
          <a:endParaRPr lang="en-US" sz="1400"/>
        </a:p>
      </dgm:t>
    </dgm:pt>
    <dgm:pt modelId="{52A2456F-3ECB-3942-949D-4B2137F27A71}" type="sibTrans" cxnId="{336FCC3A-0A1C-DD47-A3E1-18DE8B2E1432}">
      <dgm:prSet/>
      <dgm:spPr/>
      <dgm:t>
        <a:bodyPr/>
        <a:lstStyle/>
        <a:p>
          <a:endParaRPr lang="en-US" sz="1400"/>
        </a:p>
      </dgm:t>
    </dgm:pt>
    <dgm:pt modelId="{70E8ACAE-D0BE-4C4C-85A3-DAF28508EC03}">
      <dgm:prSet custT="1"/>
      <dgm:spPr/>
      <dgm:t>
        <a:bodyPr/>
        <a:lstStyle/>
        <a:p>
          <a:pPr marL="228600" lvl="1" indent="-228600" algn="l" defTabSz="1066800" rtl="0">
            <a:lnSpc>
              <a:spcPct val="90000"/>
            </a:lnSpc>
            <a:spcBef>
              <a:spcPct val="0"/>
            </a:spcBef>
            <a:spcAft>
              <a:spcPct val="20000"/>
            </a:spcAft>
            <a:buChar char="•"/>
          </a:pPr>
          <a:endParaRPr lang="en-US" sz="1800" kern="1200" dirty="0">
            <a:solidFill>
              <a:prstClr val="black">
                <a:hueOff val="0"/>
                <a:satOff val="0"/>
                <a:lumOff val="0"/>
                <a:alphaOff val="0"/>
              </a:prstClr>
            </a:solidFill>
            <a:latin typeface="Calibri" panose="020F0502020204030204"/>
            <a:ea typeface="+mn-ea"/>
            <a:cs typeface="+mn-cs"/>
          </a:endParaRPr>
        </a:p>
      </dgm:t>
    </dgm:pt>
    <dgm:pt modelId="{4EDB9904-A4CF-8F4D-A3D0-E73F782A730E}" type="parTrans" cxnId="{719C8658-41D1-4140-BE27-722161E831D6}">
      <dgm:prSet/>
      <dgm:spPr/>
      <dgm:t>
        <a:bodyPr/>
        <a:lstStyle/>
        <a:p>
          <a:endParaRPr lang="en-US" sz="1400"/>
        </a:p>
      </dgm:t>
    </dgm:pt>
    <dgm:pt modelId="{0197585D-D3A7-C346-B490-2ECA5F307EE7}" type="sibTrans" cxnId="{719C8658-41D1-4140-BE27-722161E831D6}">
      <dgm:prSet/>
      <dgm:spPr/>
      <dgm:t>
        <a:bodyPr/>
        <a:lstStyle/>
        <a:p>
          <a:endParaRPr lang="en-US" sz="1400"/>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3">
        <dgm:presLayoutVars>
          <dgm:chMax val="0"/>
          <dgm:bulletEnabled val="1"/>
        </dgm:presLayoutVars>
      </dgm:prSet>
      <dgm:spPr/>
    </dgm:pt>
    <dgm:pt modelId="{26411FF9-FF83-D64E-9FFE-84C2B52E07C8}" type="pres">
      <dgm:prSet presAssocID="{AA7A8FED-8C1D-D447-ABFD-F6F08E6D0535}" presName="childText" presStyleLbl="revTx" presStyleIdx="0" presStyleCnt="2">
        <dgm:presLayoutVars>
          <dgm:bulletEnabled val="1"/>
        </dgm:presLayoutVars>
      </dgm:prSet>
      <dgm:spPr/>
    </dgm:pt>
    <dgm:pt modelId="{20362A1A-D917-45B3-A830-2DE440CF2242}" type="pres">
      <dgm:prSet presAssocID="{8632DE3D-BF64-44AB-B8CE-9F87F5F0F9A6}" presName="parentText" presStyleLbl="node1" presStyleIdx="1" presStyleCnt="3">
        <dgm:presLayoutVars>
          <dgm:chMax val="0"/>
          <dgm:bulletEnabled val="1"/>
        </dgm:presLayoutVars>
      </dgm:prSet>
      <dgm:spPr/>
    </dgm:pt>
    <dgm:pt modelId="{BA7F2752-3777-DA44-8C01-3A68CEA4D7F4}" type="pres">
      <dgm:prSet presAssocID="{8632DE3D-BF64-44AB-B8CE-9F87F5F0F9A6}" presName="childText" presStyleLbl="revTx" presStyleIdx="1" presStyleCnt="2">
        <dgm:presLayoutVars>
          <dgm:bulletEnabled val="1"/>
        </dgm:presLayoutVars>
      </dgm:prSet>
      <dgm:spPr/>
    </dgm:pt>
    <dgm:pt modelId="{F00E0C1A-1277-45A5-AC84-246FD1A1A749}" type="pres">
      <dgm:prSet presAssocID="{554480FB-5E92-493C-88BB-AA3F7896DA07}" presName="parentText" presStyleLbl="node1" presStyleIdx="2" presStyleCnt="3">
        <dgm:presLayoutVars>
          <dgm:chMax val="0"/>
          <dgm:bulletEnabled val="1"/>
        </dgm:presLayoutVars>
      </dgm:prSet>
      <dgm:spPr/>
    </dgm:pt>
  </dgm:ptLst>
  <dgm:cxnLst>
    <dgm:cxn modelId="{4F23A804-B0E9-C748-B67E-2D52C8B2D6F3}" type="presOf" srcId="{B79B4D79-2B96-8B44-9AFD-F36CB2CFB149}" destId="{BA7F2752-3777-DA44-8C01-3A68CEA4D7F4}" srcOrd="0" destOrd="1" presId="urn:microsoft.com/office/officeart/2005/8/layout/vList2"/>
    <dgm:cxn modelId="{10EC4505-7C13-48E2-9E23-9B7A22925AEF}" srcId="{6342B91B-0CE1-4D3C-AB21-B63BA0AD5684}" destId="{8632DE3D-BF64-44AB-B8CE-9F87F5F0F9A6}" srcOrd="1" destOrd="0" parTransId="{10188569-3BEE-458F-B2A2-2B60A200FDF1}" sibTransId="{FFB76A7D-6DD0-4A54-95C9-7829B0444A5E}"/>
    <dgm:cxn modelId="{D15E3E1A-FA73-483D-BF59-3369CD7DB2CF}" srcId="{6342B91B-0CE1-4D3C-AB21-B63BA0AD5684}" destId="{554480FB-5E92-493C-88BB-AA3F7896DA07}" srcOrd="2" destOrd="0" parTransId="{4D11D107-DC48-447F-B6B1-348249EE7CA4}" sibTransId="{78BDCDCA-4268-41E1-8F47-08AD6962C751}"/>
    <dgm:cxn modelId="{4D8A6229-413D-3C46-9A50-F5AFAA976B03}" type="presOf" srcId="{AA7A8FED-8C1D-D447-ABFD-F6F08E6D0535}" destId="{08FC531F-43F6-AA48-AB3B-6F4F1CCE841E}" srcOrd="0" destOrd="0" presId="urn:microsoft.com/office/officeart/2005/8/layout/vList2"/>
    <dgm:cxn modelId="{336FCC3A-0A1C-DD47-A3E1-18DE8B2E1432}" srcId="{6342B91B-0CE1-4D3C-AB21-B63BA0AD5684}" destId="{AA7A8FED-8C1D-D447-ABFD-F6F08E6D0535}" srcOrd="0" destOrd="0" parTransId="{1E67AB43-3BA8-F74C-AECE-D54B91722AD9}" sibTransId="{52A2456F-3ECB-3942-949D-4B2137F27A71}"/>
    <dgm:cxn modelId="{F982FE67-C838-3241-8F91-1AB9245293D9}" type="presOf" srcId="{9D835142-4F1D-40B7-9099-C4243481852A}" destId="{26411FF9-FF83-D64E-9FFE-84C2B52E07C8}" srcOrd="0" destOrd="1" presId="urn:microsoft.com/office/officeart/2005/8/layout/vList2"/>
    <dgm:cxn modelId="{3C63DD6D-5972-BB46-B8FD-E28140057404}" srcId="{8632DE3D-BF64-44AB-B8CE-9F87F5F0F9A6}" destId="{B79B4D79-2B96-8B44-9AFD-F36CB2CFB149}" srcOrd="1" destOrd="0" parTransId="{6570CA07-E0DB-4649-BB95-70E75D7E8E80}" sibTransId="{3D13594A-C0E1-144A-9DC1-C815EED8359D}"/>
    <dgm:cxn modelId="{719C8658-41D1-4140-BE27-722161E831D6}" srcId="{AA7A8FED-8C1D-D447-ABFD-F6F08E6D0535}" destId="{70E8ACAE-D0BE-4C4C-85A3-DAF28508EC03}" srcOrd="2" destOrd="0" parTransId="{4EDB9904-A4CF-8F4D-A3D0-E73F782A730E}" sibTransId="{0197585D-D3A7-C346-B490-2ECA5F307EE7}"/>
    <dgm:cxn modelId="{95D5247C-59D4-2D4C-ABB6-AB8F5BD9E202}" type="presOf" srcId="{C3E26AEC-6BDC-2248-A3FA-6635A15BDF65}" destId="{BA7F2752-3777-DA44-8C01-3A68CEA4D7F4}" srcOrd="0" destOrd="0" presId="urn:microsoft.com/office/officeart/2005/8/layout/vList2"/>
    <dgm:cxn modelId="{197D5D81-2CCE-3947-96F5-70058A9E61DF}" srcId="{8632DE3D-BF64-44AB-B8CE-9F87F5F0F9A6}" destId="{C3E26AEC-6BDC-2248-A3FA-6635A15BDF65}" srcOrd="0" destOrd="0" parTransId="{FF0C479F-0AD4-6A4E-ACA9-3238C7CAE089}" sibTransId="{36831632-5B0F-E141-865C-8A37E38245E5}"/>
    <dgm:cxn modelId="{3FA68FA1-5C85-0C4C-843F-C569E9BA0023}" type="presOf" srcId="{26D1820D-ED34-4E0B-8B10-314FA778A321}" destId="{26411FF9-FF83-D64E-9FFE-84C2B52E07C8}" srcOrd="0" destOrd="0" presId="urn:microsoft.com/office/officeart/2005/8/layout/vList2"/>
    <dgm:cxn modelId="{045A69BA-4251-2340-B8C0-0D63FCC5315A}" type="presOf" srcId="{8632DE3D-BF64-44AB-B8CE-9F87F5F0F9A6}" destId="{20362A1A-D917-45B3-A830-2DE440CF2242}" srcOrd="0" destOrd="0" presId="urn:microsoft.com/office/officeart/2005/8/layout/vList2"/>
    <dgm:cxn modelId="{AC21CAD1-0E2D-664C-9F6B-86D2A877307B}" type="presOf" srcId="{554480FB-5E92-493C-88BB-AA3F7896DA07}" destId="{F00E0C1A-1277-45A5-AC84-246FD1A1A749}" srcOrd="0" destOrd="0" presId="urn:microsoft.com/office/officeart/2005/8/layout/vList2"/>
    <dgm:cxn modelId="{E70F38D5-7D53-4FDC-B82D-ED4AD1DBA2CF}" srcId="{AA7A8FED-8C1D-D447-ABFD-F6F08E6D0535}" destId="{26D1820D-ED34-4E0B-8B10-314FA778A321}" srcOrd="0" destOrd="0" parTransId="{5D22807D-A7A9-4496-9F20-D2940A0782D9}" sibTransId="{EECDD628-777E-4E80-8268-B9CF7DB27674}"/>
    <dgm:cxn modelId="{83BDC2DC-4F4B-4FCD-8FAB-0C2B43F90B9D}" srcId="{AA7A8FED-8C1D-D447-ABFD-F6F08E6D0535}" destId="{9D835142-4F1D-40B7-9099-C4243481852A}" srcOrd="1" destOrd="0" parTransId="{0B2E9A99-2D28-4245-BAC6-8714A75D7213}" sibTransId="{45250521-2C86-47CF-873D-92C6A3C9545C}"/>
    <dgm:cxn modelId="{5CCE73F4-921B-4B44-A36A-31DCAB53CD38}" type="presOf" srcId="{70E8ACAE-D0BE-4C4C-85A3-DAF28508EC03}" destId="{26411FF9-FF83-D64E-9FFE-84C2B52E07C8}" srcOrd="0" destOrd="2" presId="urn:microsoft.com/office/officeart/2005/8/layout/vList2"/>
    <dgm:cxn modelId="{EC1824F5-4922-4741-81E2-995DA5CC6C5C}" type="presOf" srcId="{6342B91B-0CE1-4D3C-AB21-B63BA0AD5684}" destId="{D241D699-D9BF-4E0D-86B0-CC1994057CDC}" srcOrd="0" destOrd="0" presId="urn:microsoft.com/office/officeart/2005/8/layout/vList2"/>
    <dgm:cxn modelId="{D7BA44D4-3E3F-5C4F-9DED-CBD818F4F8E2}" type="presParOf" srcId="{D241D699-D9BF-4E0D-86B0-CC1994057CDC}" destId="{08FC531F-43F6-AA48-AB3B-6F4F1CCE841E}" srcOrd="0" destOrd="0" presId="urn:microsoft.com/office/officeart/2005/8/layout/vList2"/>
    <dgm:cxn modelId="{E74B97DC-56EB-AA43-A09B-07F8F11B8694}" type="presParOf" srcId="{D241D699-D9BF-4E0D-86B0-CC1994057CDC}" destId="{26411FF9-FF83-D64E-9FFE-84C2B52E07C8}" srcOrd="1" destOrd="0" presId="urn:microsoft.com/office/officeart/2005/8/layout/vList2"/>
    <dgm:cxn modelId="{E319F40B-59CE-D248-8336-146642CDD02B}" type="presParOf" srcId="{D241D699-D9BF-4E0D-86B0-CC1994057CDC}" destId="{20362A1A-D917-45B3-A830-2DE440CF2242}" srcOrd="2" destOrd="0" presId="urn:microsoft.com/office/officeart/2005/8/layout/vList2"/>
    <dgm:cxn modelId="{0E71E6D7-D071-E44C-A831-E2F8EC6DE240}" type="presParOf" srcId="{D241D699-D9BF-4E0D-86B0-CC1994057CDC}" destId="{BA7F2752-3777-DA44-8C01-3A68CEA4D7F4}" srcOrd="3" destOrd="0" presId="urn:microsoft.com/office/officeart/2005/8/layout/vList2"/>
    <dgm:cxn modelId="{0E205B45-A509-2E49-AC7F-A159EA491254}" type="presParOf" srcId="{D241D699-D9BF-4E0D-86B0-CC1994057CDC}" destId="{F00E0C1A-1277-45A5-AC84-246FD1A1A7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E22606-9055-42BE-9A1E-68D724702088}" type="doc">
      <dgm:prSet loTypeId="urn:microsoft.com/office/officeart/2005/8/layout/list1" loCatId="list" qsTypeId="urn:microsoft.com/office/officeart/2005/8/quickstyle/simple1" qsCatId="simple" csTypeId="urn:microsoft.com/office/officeart/2005/8/colors/colorful3" csCatId="colorful"/>
      <dgm:spPr/>
      <dgm:t>
        <a:bodyPr/>
        <a:lstStyle/>
        <a:p>
          <a:endParaRPr lang="en-US"/>
        </a:p>
      </dgm:t>
    </dgm:pt>
    <dgm:pt modelId="{DA047501-3AED-418A-8E1B-A632D1CDB7FC}">
      <dgm:prSet/>
      <dgm:spPr/>
      <dgm:t>
        <a:bodyPr/>
        <a:lstStyle/>
        <a:p>
          <a:r>
            <a:rPr lang="en-US" dirty="0"/>
            <a:t>Advantages</a:t>
          </a:r>
        </a:p>
      </dgm:t>
    </dgm:pt>
    <dgm:pt modelId="{F5F26DC0-4510-40F4-9466-8302DE2B6FA8}" type="parTrans" cxnId="{A07FD1E3-E775-47A5-866A-56F2C788ED41}">
      <dgm:prSet/>
      <dgm:spPr/>
      <dgm:t>
        <a:bodyPr/>
        <a:lstStyle/>
        <a:p>
          <a:endParaRPr lang="en-US"/>
        </a:p>
      </dgm:t>
    </dgm:pt>
    <dgm:pt modelId="{99D0732F-E665-46FE-B5D6-7258FA385855}" type="sibTrans" cxnId="{A07FD1E3-E775-47A5-866A-56F2C788ED41}">
      <dgm:prSet/>
      <dgm:spPr/>
      <dgm:t>
        <a:bodyPr/>
        <a:lstStyle/>
        <a:p>
          <a:endParaRPr lang="en-US"/>
        </a:p>
      </dgm:t>
    </dgm:pt>
    <dgm:pt modelId="{96135D08-5602-4FA4-8628-7E967541F0E6}">
      <dgm:prSet/>
      <dgm:spPr/>
      <dgm:t>
        <a:bodyPr/>
        <a:lstStyle/>
        <a:p>
          <a:r>
            <a:rPr lang="en-US" dirty="0"/>
            <a:t>Low cost</a:t>
          </a:r>
        </a:p>
      </dgm:t>
    </dgm:pt>
    <dgm:pt modelId="{C3135F9E-0E40-4BC2-A610-11345FDDC04A}" type="parTrans" cxnId="{DADABEA7-E934-453E-8733-EFDBEA29EA5C}">
      <dgm:prSet/>
      <dgm:spPr/>
      <dgm:t>
        <a:bodyPr/>
        <a:lstStyle/>
        <a:p>
          <a:endParaRPr lang="en-US"/>
        </a:p>
      </dgm:t>
    </dgm:pt>
    <dgm:pt modelId="{0FB7931F-40BF-47A1-8751-7E73AE0CE0CE}" type="sibTrans" cxnId="{DADABEA7-E934-453E-8733-EFDBEA29EA5C}">
      <dgm:prSet/>
      <dgm:spPr/>
      <dgm:t>
        <a:bodyPr/>
        <a:lstStyle/>
        <a:p>
          <a:endParaRPr lang="en-US"/>
        </a:p>
      </dgm:t>
    </dgm:pt>
    <dgm:pt modelId="{F84F71AE-71FB-4AFC-82F2-8D53CAF2E9C4}">
      <dgm:prSet/>
      <dgm:spPr/>
      <dgm:t>
        <a:bodyPr/>
        <a:lstStyle/>
        <a:p>
          <a:r>
            <a:rPr lang="en-US" dirty="0"/>
            <a:t>Obtained quickly</a:t>
          </a:r>
        </a:p>
      </dgm:t>
    </dgm:pt>
    <dgm:pt modelId="{E0E70B88-7D62-4521-B980-FC66FA743895}" type="parTrans" cxnId="{610FDA5A-8959-4746-B63C-875BC0CE24CB}">
      <dgm:prSet/>
      <dgm:spPr/>
      <dgm:t>
        <a:bodyPr/>
        <a:lstStyle/>
        <a:p>
          <a:endParaRPr lang="en-US"/>
        </a:p>
      </dgm:t>
    </dgm:pt>
    <dgm:pt modelId="{5C8B3BD5-0EC6-4E53-A0FE-438A0EA18560}" type="sibTrans" cxnId="{610FDA5A-8959-4746-B63C-875BC0CE24CB}">
      <dgm:prSet/>
      <dgm:spPr/>
      <dgm:t>
        <a:bodyPr/>
        <a:lstStyle/>
        <a:p>
          <a:endParaRPr lang="en-US"/>
        </a:p>
      </dgm:t>
    </dgm:pt>
    <dgm:pt modelId="{C98958C5-9E94-49A6-BA19-34BCE5C2343E}">
      <dgm:prSet/>
      <dgm:spPr/>
      <dgm:t>
        <a:bodyPr/>
        <a:lstStyle/>
        <a:p>
          <a:r>
            <a:rPr lang="en-US" dirty="0"/>
            <a:t>Cannot collect otherwise</a:t>
          </a:r>
        </a:p>
      </dgm:t>
    </dgm:pt>
    <dgm:pt modelId="{CF113B71-2C80-46B7-BCBE-829218AD0BF1}" type="parTrans" cxnId="{4AC72925-E1F6-4840-9604-B38FAD280543}">
      <dgm:prSet/>
      <dgm:spPr/>
      <dgm:t>
        <a:bodyPr/>
        <a:lstStyle/>
        <a:p>
          <a:endParaRPr lang="en-US"/>
        </a:p>
      </dgm:t>
    </dgm:pt>
    <dgm:pt modelId="{A1D918B3-7C03-498F-9F5F-752DECD3E34F}" type="sibTrans" cxnId="{4AC72925-E1F6-4840-9604-B38FAD280543}">
      <dgm:prSet/>
      <dgm:spPr/>
      <dgm:t>
        <a:bodyPr/>
        <a:lstStyle/>
        <a:p>
          <a:endParaRPr lang="en-US"/>
        </a:p>
      </dgm:t>
    </dgm:pt>
    <dgm:pt modelId="{2A75C085-7E62-4136-951A-80F6BFFFAA54}">
      <dgm:prSet/>
      <dgm:spPr/>
      <dgm:t>
        <a:bodyPr/>
        <a:lstStyle/>
        <a:p>
          <a:r>
            <a:rPr lang="en-US" dirty="0"/>
            <a:t>Disadvantages</a:t>
          </a:r>
        </a:p>
      </dgm:t>
    </dgm:pt>
    <dgm:pt modelId="{321C6787-43B7-4DD8-BBAB-0431DABFD81B}" type="parTrans" cxnId="{725C0543-B6B5-4EEA-A3C5-3D3E4D654189}">
      <dgm:prSet/>
      <dgm:spPr/>
      <dgm:t>
        <a:bodyPr/>
        <a:lstStyle/>
        <a:p>
          <a:endParaRPr lang="en-US"/>
        </a:p>
      </dgm:t>
    </dgm:pt>
    <dgm:pt modelId="{C9AD45EE-9756-45CD-80DF-3D211476D44E}" type="sibTrans" cxnId="{725C0543-B6B5-4EEA-A3C5-3D3E4D654189}">
      <dgm:prSet/>
      <dgm:spPr/>
      <dgm:t>
        <a:bodyPr/>
        <a:lstStyle/>
        <a:p>
          <a:endParaRPr lang="en-US"/>
        </a:p>
      </dgm:t>
    </dgm:pt>
    <dgm:pt modelId="{2005FF1F-DB5B-4C87-8D9B-51DB1BB68186}">
      <dgm:prSet/>
      <dgm:spPr/>
      <dgm:t>
        <a:bodyPr/>
        <a:lstStyle/>
        <a:p>
          <a:r>
            <a:rPr lang="en-US" dirty="0"/>
            <a:t>Potentially Irrelevant</a:t>
          </a:r>
        </a:p>
      </dgm:t>
    </dgm:pt>
    <dgm:pt modelId="{0FA2FEA6-C3B4-4979-A142-2D67E8036DE2}" type="parTrans" cxnId="{DA60B3A4-ADD7-48C1-8D4C-C1BFB40C1D6C}">
      <dgm:prSet/>
      <dgm:spPr/>
      <dgm:t>
        <a:bodyPr/>
        <a:lstStyle/>
        <a:p>
          <a:endParaRPr lang="en-US"/>
        </a:p>
      </dgm:t>
    </dgm:pt>
    <dgm:pt modelId="{9064E1CB-73B2-4795-B9D5-DC8B8F2884CB}" type="sibTrans" cxnId="{DA60B3A4-ADD7-48C1-8D4C-C1BFB40C1D6C}">
      <dgm:prSet/>
      <dgm:spPr/>
      <dgm:t>
        <a:bodyPr/>
        <a:lstStyle/>
        <a:p>
          <a:endParaRPr lang="en-US"/>
        </a:p>
      </dgm:t>
    </dgm:pt>
    <dgm:pt modelId="{EFAC9A1A-A3E3-4C0E-865C-D2102F6D50BA}">
      <dgm:prSet/>
      <dgm:spPr/>
      <dgm:t>
        <a:bodyPr/>
        <a:lstStyle/>
        <a:p>
          <a:r>
            <a:rPr lang="en-US" dirty="0"/>
            <a:t>Inaccurate</a:t>
          </a:r>
        </a:p>
      </dgm:t>
    </dgm:pt>
    <dgm:pt modelId="{27E3C78F-6772-4901-9E41-612DADA10F29}" type="parTrans" cxnId="{DBF59613-01E1-42BD-B25A-21F0ED3A101B}">
      <dgm:prSet/>
      <dgm:spPr/>
      <dgm:t>
        <a:bodyPr/>
        <a:lstStyle/>
        <a:p>
          <a:endParaRPr lang="en-US"/>
        </a:p>
      </dgm:t>
    </dgm:pt>
    <dgm:pt modelId="{E7302319-4217-49D8-87BD-CDE85FD7882C}" type="sibTrans" cxnId="{DBF59613-01E1-42BD-B25A-21F0ED3A101B}">
      <dgm:prSet/>
      <dgm:spPr/>
      <dgm:t>
        <a:bodyPr/>
        <a:lstStyle/>
        <a:p>
          <a:endParaRPr lang="en-US"/>
        </a:p>
      </dgm:t>
    </dgm:pt>
    <dgm:pt modelId="{0493B48C-2AD0-4A43-A878-A416EDE4334D}">
      <dgm:prSet/>
      <dgm:spPr/>
      <dgm:t>
        <a:bodyPr/>
        <a:lstStyle/>
        <a:p>
          <a:r>
            <a:rPr lang="en-US" dirty="0"/>
            <a:t>Dated</a:t>
          </a:r>
        </a:p>
      </dgm:t>
    </dgm:pt>
    <dgm:pt modelId="{F7CC5567-513C-4F0A-9C68-343D877B712E}" type="parTrans" cxnId="{3FFB8E3C-33C4-4F8A-958A-D2DD14EB2DA5}">
      <dgm:prSet/>
      <dgm:spPr/>
      <dgm:t>
        <a:bodyPr/>
        <a:lstStyle/>
        <a:p>
          <a:endParaRPr lang="en-US"/>
        </a:p>
      </dgm:t>
    </dgm:pt>
    <dgm:pt modelId="{669E6610-8115-46DD-981C-369C22873CEB}" type="sibTrans" cxnId="{3FFB8E3C-33C4-4F8A-958A-D2DD14EB2DA5}">
      <dgm:prSet/>
      <dgm:spPr/>
      <dgm:t>
        <a:bodyPr/>
        <a:lstStyle/>
        <a:p>
          <a:endParaRPr lang="en-US"/>
        </a:p>
      </dgm:t>
    </dgm:pt>
    <dgm:pt modelId="{4A9B1DCE-EACB-4E1A-B56F-8C098900C6E3}">
      <dgm:prSet/>
      <dgm:spPr/>
      <dgm:t>
        <a:bodyPr/>
        <a:lstStyle/>
        <a:p>
          <a:r>
            <a:rPr lang="en-US" dirty="0"/>
            <a:t>Biased</a:t>
          </a:r>
        </a:p>
      </dgm:t>
    </dgm:pt>
    <dgm:pt modelId="{AC2115F8-FD6C-4DA7-B6A0-8E4B9FD96F98}" type="parTrans" cxnId="{2CF0C240-3003-4BF3-AD55-C18B4C7C1733}">
      <dgm:prSet/>
      <dgm:spPr/>
      <dgm:t>
        <a:bodyPr/>
        <a:lstStyle/>
        <a:p>
          <a:endParaRPr lang="en-US"/>
        </a:p>
      </dgm:t>
    </dgm:pt>
    <dgm:pt modelId="{E5664359-1925-4D19-B54D-3730F901F0D8}" type="sibTrans" cxnId="{2CF0C240-3003-4BF3-AD55-C18B4C7C1733}">
      <dgm:prSet/>
      <dgm:spPr/>
      <dgm:t>
        <a:bodyPr/>
        <a:lstStyle/>
        <a:p>
          <a:endParaRPr lang="en-US"/>
        </a:p>
      </dgm:t>
    </dgm:pt>
    <dgm:pt modelId="{AD623163-5DD8-E740-A062-8BAE22376B51}" type="pres">
      <dgm:prSet presAssocID="{F9E22606-9055-42BE-9A1E-68D724702088}" presName="linear" presStyleCnt="0">
        <dgm:presLayoutVars>
          <dgm:dir/>
          <dgm:animLvl val="lvl"/>
          <dgm:resizeHandles val="exact"/>
        </dgm:presLayoutVars>
      </dgm:prSet>
      <dgm:spPr/>
    </dgm:pt>
    <dgm:pt modelId="{A8970773-66A9-B04E-A001-58379387C015}" type="pres">
      <dgm:prSet presAssocID="{DA047501-3AED-418A-8E1B-A632D1CDB7FC}" presName="parentLin" presStyleCnt="0"/>
      <dgm:spPr/>
    </dgm:pt>
    <dgm:pt modelId="{8C6C8892-A16E-6544-B54D-27B8659496A4}" type="pres">
      <dgm:prSet presAssocID="{DA047501-3AED-418A-8E1B-A632D1CDB7FC}" presName="parentLeftMargin" presStyleLbl="node1" presStyleIdx="0" presStyleCnt="2"/>
      <dgm:spPr/>
    </dgm:pt>
    <dgm:pt modelId="{352E3326-7109-8949-877E-BCEB6B9D9ADD}" type="pres">
      <dgm:prSet presAssocID="{DA047501-3AED-418A-8E1B-A632D1CDB7FC}" presName="parentText" presStyleLbl="node1" presStyleIdx="0" presStyleCnt="2">
        <dgm:presLayoutVars>
          <dgm:chMax val="0"/>
          <dgm:bulletEnabled val="1"/>
        </dgm:presLayoutVars>
      </dgm:prSet>
      <dgm:spPr/>
    </dgm:pt>
    <dgm:pt modelId="{0BBE75D2-60A0-404F-8119-FF80C34FB3B9}" type="pres">
      <dgm:prSet presAssocID="{DA047501-3AED-418A-8E1B-A632D1CDB7FC}" presName="negativeSpace" presStyleCnt="0"/>
      <dgm:spPr/>
    </dgm:pt>
    <dgm:pt modelId="{64AFEA0E-50EC-F546-9F23-B2F2E053DA16}" type="pres">
      <dgm:prSet presAssocID="{DA047501-3AED-418A-8E1B-A632D1CDB7FC}" presName="childText" presStyleLbl="conFgAcc1" presStyleIdx="0" presStyleCnt="2">
        <dgm:presLayoutVars>
          <dgm:bulletEnabled val="1"/>
        </dgm:presLayoutVars>
      </dgm:prSet>
      <dgm:spPr/>
    </dgm:pt>
    <dgm:pt modelId="{03E3F727-C957-2E4C-AE0E-32F585F9A720}" type="pres">
      <dgm:prSet presAssocID="{99D0732F-E665-46FE-B5D6-7258FA385855}" presName="spaceBetweenRectangles" presStyleCnt="0"/>
      <dgm:spPr/>
    </dgm:pt>
    <dgm:pt modelId="{C1D68E13-1ACF-1040-B379-FBE6849BD1D2}" type="pres">
      <dgm:prSet presAssocID="{2A75C085-7E62-4136-951A-80F6BFFFAA54}" presName="parentLin" presStyleCnt="0"/>
      <dgm:spPr/>
    </dgm:pt>
    <dgm:pt modelId="{AC2CDEE9-09A4-CD43-B473-A99A2E251EDB}" type="pres">
      <dgm:prSet presAssocID="{2A75C085-7E62-4136-951A-80F6BFFFAA54}" presName="parentLeftMargin" presStyleLbl="node1" presStyleIdx="0" presStyleCnt="2"/>
      <dgm:spPr/>
    </dgm:pt>
    <dgm:pt modelId="{88E03045-7B3A-384D-BD8E-B23BFBB8BA46}" type="pres">
      <dgm:prSet presAssocID="{2A75C085-7E62-4136-951A-80F6BFFFAA54}" presName="parentText" presStyleLbl="node1" presStyleIdx="1" presStyleCnt="2" custLinFactNeighborX="6116" custLinFactNeighborY="4060">
        <dgm:presLayoutVars>
          <dgm:chMax val="0"/>
          <dgm:bulletEnabled val="1"/>
        </dgm:presLayoutVars>
      </dgm:prSet>
      <dgm:spPr/>
    </dgm:pt>
    <dgm:pt modelId="{BD2273F3-6550-DB42-AA2B-1E2BAF49A447}" type="pres">
      <dgm:prSet presAssocID="{2A75C085-7E62-4136-951A-80F6BFFFAA54}" presName="negativeSpace" presStyleCnt="0"/>
      <dgm:spPr/>
    </dgm:pt>
    <dgm:pt modelId="{1DD9C75A-5449-E447-9FF3-D299B46F7AF4}" type="pres">
      <dgm:prSet presAssocID="{2A75C085-7E62-4136-951A-80F6BFFFAA54}" presName="childText" presStyleLbl="conFgAcc1" presStyleIdx="1" presStyleCnt="2">
        <dgm:presLayoutVars>
          <dgm:bulletEnabled val="1"/>
        </dgm:presLayoutVars>
      </dgm:prSet>
      <dgm:spPr/>
    </dgm:pt>
  </dgm:ptLst>
  <dgm:cxnLst>
    <dgm:cxn modelId="{5483D612-427A-E44D-A705-0D234DCCFA14}" type="presOf" srcId="{C98958C5-9E94-49A6-BA19-34BCE5C2343E}" destId="{64AFEA0E-50EC-F546-9F23-B2F2E053DA16}" srcOrd="0" destOrd="2" presId="urn:microsoft.com/office/officeart/2005/8/layout/list1"/>
    <dgm:cxn modelId="{DBF59613-01E1-42BD-B25A-21F0ED3A101B}" srcId="{2A75C085-7E62-4136-951A-80F6BFFFAA54}" destId="{EFAC9A1A-A3E3-4C0E-865C-D2102F6D50BA}" srcOrd="1" destOrd="0" parTransId="{27E3C78F-6772-4901-9E41-612DADA10F29}" sibTransId="{E7302319-4217-49D8-87BD-CDE85FD7882C}"/>
    <dgm:cxn modelId="{2D51DE1E-91D2-2244-859A-927E331D4F0C}" type="presOf" srcId="{DA047501-3AED-418A-8E1B-A632D1CDB7FC}" destId="{8C6C8892-A16E-6544-B54D-27B8659496A4}" srcOrd="0" destOrd="0" presId="urn:microsoft.com/office/officeart/2005/8/layout/list1"/>
    <dgm:cxn modelId="{4AC72925-E1F6-4840-9604-B38FAD280543}" srcId="{DA047501-3AED-418A-8E1B-A632D1CDB7FC}" destId="{C98958C5-9E94-49A6-BA19-34BCE5C2343E}" srcOrd="2" destOrd="0" parTransId="{CF113B71-2C80-46B7-BCBE-829218AD0BF1}" sibTransId="{A1D918B3-7C03-498F-9F5F-752DECD3E34F}"/>
    <dgm:cxn modelId="{7A870429-20DB-BB4B-90E8-1C3BB11DEBE1}" type="presOf" srcId="{F9E22606-9055-42BE-9A1E-68D724702088}" destId="{AD623163-5DD8-E740-A062-8BAE22376B51}" srcOrd="0" destOrd="0" presId="urn:microsoft.com/office/officeart/2005/8/layout/list1"/>
    <dgm:cxn modelId="{3FFB8E3C-33C4-4F8A-958A-D2DD14EB2DA5}" srcId="{2A75C085-7E62-4136-951A-80F6BFFFAA54}" destId="{0493B48C-2AD0-4A43-A878-A416EDE4334D}" srcOrd="2" destOrd="0" parTransId="{F7CC5567-513C-4F0A-9C68-343D877B712E}" sibTransId="{669E6610-8115-46DD-981C-369C22873CEB}"/>
    <dgm:cxn modelId="{2CF0C240-3003-4BF3-AD55-C18B4C7C1733}" srcId="{2A75C085-7E62-4136-951A-80F6BFFFAA54}" destId="{4A9B1DCE-EACB-4E1A-B56F-8C098900C6E3}" srcOrd="3" destOrd="0" parTransId="{AC2115F8-FD6C-4DA7-B6A0-8E4B9FD96F98}" sibTransId="{E5664359-1925-4D19-B54D-3730F901F0D8}"/>
    <dgm:cxn modelId="{9AAB8C5E-4CF1-CE46-9624-2498C9BF780B}" type="presOf" srcId="{F84F71AE-71FB-4AFC-82F2-8D53CAF2E9C4}" destId="{64AFEA0E-50EC-F546-9F23-B2F2E053DA16}" srcOrd="0" destOrd="1" presId="urn:microsoft.com/office/officeart/2005/8/layout/list1"/>
    <dgm:cxn modelId="{725C0543-B6B5-4EEA-A3C5-3D3E4D654189}" srcId="{F9E22606-9055-42BE-9A1E-68D724702088}" destId="{2A75C085-7E62-4136-951A-80F6BFFFAA54}" srcOrd="1" destOrd="0" parTransId="{321C6787-43B7-4DD8-BBAB-0431DABFD81B}" sibTransId="{C9AD45EE-9756-45CD-80DF-3D211476D44E}"/>
    <dgm:cxn modelId="{610FDA5A-8959-4746-B63C-875BC0CE24CB}" srcId="{DA047501-3AED-418A-8E1B-A632D1CDB7FC}" destId="{F84F71AE-71FB-4AFC-82F2-8D53CAF2E9C4}" srcOrd="1" destOrd="0" parTransId="{E0E70B88-7D62-4521-B980-FC66FA743895}" sibTransId="{5C8B3BD5-0EC6-4E53-A0FE-438A0EA18560}"/>
    <dgm:cxn modelId="{7A381492-38F1-CD4E-B61E-6A5548D0D2E5}" type="presOf" srcId="{2005FF1F-DB5B-4C87-8D9B-51DB1BB68186}" destId="{1DD9C75A-5449-E447-9FF3-D299B46F7AF4}" srcOrd="0" destOrd="0" presId="urn:microsoft.com/office/officeart/2005/8/layout/list1"/>
    <dgm:cxn modelId="{DA60B3A4-ADD7-48C1-8D4C-C1BFB40C1D6C}" srcId="{2A75C085-7E62-4136-951A-80F6BFFFAA54}" destId="{2005FF1F-DB5B-4C87-8D9B-51DB1BB68186}" srcOrd="0" destOrd="0" parTransId="{0FA2FEA6-C3B4-4979-A142-2D67E8036DE2}" sibTransId="{9064E1CB-73B2-4795-B9D5-DC8B8F2884CB}"/>
    <dgm:cxn modelId="{DADABEA7-E934-453E-8733-EFDBEA29EA5C}" srcId="{DA047501-3AED-418A-8E1B-A632D1CDB7FC}" destId="{96135D08-5602-4FA4-8628-7E967541F0E6}" srcOrd="0" destOrd="0" parTransId="{C3135F9E-0E40-4BC2-A610-11345FDDC04A}" sibTransId="{0FB7931F-40BF-47A1-8751-7E73AE0CE0CE}"/>
    <dgm:cxn modelId="{DF71D9A8-9C52-314F-889F-202AC2EA1B31}" type="presOf" srcId="{DA047501-3AED-418A-8E1B-A632D1CDB7FC}" destId="{352E3326-7109-8949-877E-BCEB6B9D9ADD}" srcOrd="1" destOrd="0" presId="urn:microsoft.com/office/officeart/2005/8/layout/list1"/>
    <dgm:cxn modelId="{A57ECBB9-BF22-3C4D-8A58-3661356B2364}" type="presOf" srcId="{2A75C085-7E62-4136-951A-80F6BFFFAA54}" destId="{88E03045-7B3A-384D-BD8E-B23BFBB8BA46}" srcOrd="1" destOrd="0" presId="urn:microsoft.com/office/officeart/2005/8/layout/list1"/>
    <dgm:cxn modelId="{84B5F9BA-6D85-6D47-91A0-38AC1C567C27}" type="presOf" srcId="{4A9B1DCE-EACB-4E1A-B56F-8C098900C6E3}" destId="{1DD9C75A-5449-E447-9FF3-D299B46F7AF4}" srcOrd="0" destOrd="3" presId="urn:microsoft.com/office/officeart/2005/8/layout/list1"/>
    <dgm:cxn modelId="{AF55A6BC-907C-9342-A96F-67753A247D47}" type="presOf" srcId="{2A75C085-7E62-4136-951A-80F6BFFFAA54}" destId="{AC2CDEE9-09A4-CD43-B473-A99A2E251EDB}" srcOrd="0" destOrd="0" presId="urn:microsoft.com/office/officeart/2005/8/layout/list1"/>
    <dgm:cxn modelId="{591965C7-23B2-D84C-A24C-B508D617C158}" type="presOf" srcId="{96135D08-5602-4FA4-8628-7E967541F0E6}" destId="{64AFEA0E-50EC-F546-9F23-B2F2E053DA16}" srcOrd="0" destOrd="0" presId="urn:microsoft.com/office/officeart/2005/8/layout/list1"/>
    <dgm:cxn modelId="{A07FD1E3-E775-47A5-866A-56F2C788ED41}" srcId="{F9E22606-9055-42BE-9A1E-68D724702088}" destId="{DA047501-3AED-418A-8E1B-A632D1CDB7FC}" srcOrd="0" destOrd="0" parTransId="{F5F26DC0-4510-40F4-9466-8302DE2B6FA8}" sibTransId="{99D0732F-E665-46FE-B5D6-7258FA385855}"/>
    <dgm:cxn modelId="{4C043CE9-5F52-DE46-BE77-0DF6265F9579}" type="presOf" srcId="{EFAC9A1A-A3E3-4C0E-865C-D2102F6D50BA}" destId="{1DD9C75A-5449-E447-9FF3-D299B46F7AF4}" srcOrd="0" destOrd="1" presId="urn:microsoft.com/office/officeart/2005/8/layout/list1"/>
    <dgm:cxn modelId="{DB9CA2ED-2D0B-ED44-B93D-7AE132544F96}" type="presOf" srcId="{0493B48C-2AD0-4A43-A878-A416EDE4334D}" destId="{1DD9C75A-5449-E447-9FF3-D299B46F7AF4}" srcOrd="0" destOrd="2" presId="urn:microsoft.com/office/officeart/2005/8/layout/list1"/>
    <dgm:cxn modelId="{DEA1855F-BE2B-0A49-B300-9F81B8E1754C}" type="presParOf" srcId="{AD623163-5DD8-E740-A062-8BAE22376B51}" destId="{A8970773-66A9-B04E-A001-58379387C015}" srcOrd="0" destOrd="0" presId="urn:microsoft.com/office/officeart/2005/8/layout/list1"/>
    <dgm:cxn modelId="{F8E29374-A424-9C46-9FA3-CF8A87DFC94E}" type="presParOf" srcId="{A8970773-66A9-B04E-A001-58379387C015}" destId="{8C6C8892-A16E-6544-B54D-27B8659496A4}" srcOrd="0" destOrd="0" presId="urn:microsoft.com/office/officeart/2005/8/layout/list1"/>
    <dgm:cxn modelId="{8870B7F4-E6F1-D84E-86DF-EE488A75CAF2}" type="presParOf" srcId="{A8970773-66A9-B04E-A001-58379387C015}" destId="{352E3326-7109-8949-877E-BCEB6B9D9ADD}" srcOrd="1" destOrd="0" presId="urn:microsoft.com/office/officeart/2005/8/layout/list1"/>
    <dgm:cxn modelId="{5A40116B-2271-7943-9F6F-3AAF2FF3CD42}" type="presParOf" srcId="{AD623163-5DD8-E740-A062-8BAE22376B51}" destId="{0BBE75D2-60A0-404F-8119-FF80C34FB3B9}" srcOrd="1" destOrd="0" presId="urn:microsoft.com/office/officeart/2005/8/layout/list1"/>
    <dgm:cxn modelId="{47A13F3F-7F48-6946-813B-82BBF9B1A7BA}" type="presParOf" srcId="{AD623163-5DD8-E740-A062-8BAE22376B51}" destId="{64AFEA0E-50EC-F546-9F23-B2F2E053DA16}" srcOrd="2" destOrd="0" presId="urn:microsoft.com/office/officeart/2005/8/layout/list1"/>
    <dgm:cxn modelId="{2A27462E-6D79-8641-907B-29F51B859ACF}" type="presParOf" srcId="{AD623163-5DD8-E740-A062-8BAE22376B51}" destId="{03E3F727-C957-2E4C-AE0E-32F585F9A720}" srcOrd="3" destOrd="0" presId="urn:microsoft.com/office/officeart/2005/8/layout/list1"/>
    <dgm:cxn modelId="{0F9D62CD-8B81-E741-95D8-89F3D606C724}" type="presParOf" srcId="{AD623163-5DD8-E740-A062-8BAE22376B51}" destId="{C1D68E13-1ACF-1040-B379-FBE6849BD1D2}" srcOrd="4" destOrd="0" presId="urn:microsoft.com/office/officeart/2005/8/layout/list1"/>
    <dgm:cxn modelId="{B8C29981-6CDD-EC4B-9C84-0EE049102A73}" type="presParOf" srcId="{C1D68E13-1ACF-1040-B379-FBE6849BD1D2}" destId="{AC2CDEE9-09A4-CD43-B473-A99A2E251EDB}" srcOrd="0" destOrd="0" presId="urn:microsoft.com/office/officeart/2005/8/layout/list1"/>
    <dgm:cxn modelId="{2BD584D5-AB4F-184A-9A8A-2CC5276E2632}" type="presParOf" srcId="{C1D68E13-1ACF-1040-B379-FBE6849BD1D2}" destId="{88E03045-7B3A-384D-BD8E-B23BFBB8BA46}" srcOrd="1" destOrd="0" presId="urn:microsoft.com/office/officeart/2005/8/layout/list1"/>
    <dgm:cxn modelId="{999FFEED-3C7C-894B-9012-EF134F80CEF2}" type="presParOf" srcId="{AD623163-5DD8-E740-A062-8BAE22376B51}" destId="{BD2273F3-6550-DB42-AA2B-1E2BAF49A447}" srcOrd="5" destOrd="0" presId="urn:microsoft.com/office/officeart/2005/8/layout/list1"/>
    <dgm:cxn modelId="{DFA67D36-864E-7240-A375-EC808FE56E9F}" type="presParOf" srcId="{AD623163-5DD8-E740-A062-8BAE22376B51}" destId="{1DD9C75A-5449-E447-9FF3-D299B46F7AF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2BC66B-9181-4746-AF23-99F4708EE081}" type="doc">
      <dgm:prSet loTypeId="urn:microsoft.com/office/officeart/2005/8/layout/list1" loCatId="list" qsTypeId="urn:microsoft.com/office/officeart/2005/8/quickstyle/simple2" qsCatId="simple" csTypeId="urn:microsoft.com/office/officeart/2005/8/colors/colorful1" csCatId="colorful" phldr="1"/>
      <dgm:spPr/>
      <dgm:t>
        <a:bodyPr/>
        <a:lstStyle/>
        <a:p>
          <a:endParaRPr lang="en-US"/>
        </a:p>
      </dgm:t>
    </dgm:pt>
    <dgm:pt modelId="{78FB43D2-D433-4A94-9FB3-EABD8CC24428}">
      <dgm:prSet custT="1"/>
      <dgm:spPr/>
      <dgm:t>
        <a:bodyPr/>
        <a:lstStyle/>
        <a:p>
          <a:r>
            <a:rPr lang="en-US" sz="1800" b="1" dirty="0">
              <a:solidFill>
                <a:schemeClr val="tx1"/>
              </a:solidFill>
            </a:rPr>
            <a:t>Information that already exists</a:t>
          </a:r>
        </a:p>
      </dgm:t>
    </dgm:pt>
    <dgm:pt modelId="{1E2961EE-C6B2-4AE2-8883-7E45931E8FCF}" type="parTrans" cxnId="{CF1C9C24-18C9-4447-8192-EADD749A1DE1}">
      <dgm:prSet/>
      <dgm:spPr/>
      <dgm:t>
        <a:bodyPr/>
        <a:lstStyle/>
        <a:p>
          <a:endParaRPr lang="en-US" sz="2400"/>
        </a:p>
      </dgm:t>
    </dgm:pt>
    <dgm:pt modelId="{2557115D-AA19-487A-8620-6E3D498D43CD}" type="sibTrans" cxnId="{CF1C9C24-18C9-4447-8192-EADD749A1DE1}">
      <dgm:prSet/>
      <dgm:spPr/>
      <dgm:t>
        <a:bodyPr/>
        <a:lstStyle/>
        <a:p>
          <a:endParaRPr lang="en-US" sz="2400"/>
        </a:p>
      </dgm:t>
    </dgm:pt>
    <dgm:pt modelId="{E3A2022B-CE5B-4E6B-B5B7-708C33F25255}">
      <dgm:prSet custT="1"/>
      <dgm:spPr/>
      <dgm:t>
        <a:bodyPr/>
        <a:lstStyle/>
        <a:p>
          <a:r>
            <a:rPr lang="en-US" sz="1800" b="1" dirty="0">
              <a:solidFill>
                <a:schemeClr val="tx1"/>
              </a:solidFill>
            </a:rPr>
            <a:t>Collected for another purpose</a:t>
          </a:r>
        </a:p>
      </dgm:t>
    </dgm:pt>
    <dgm:pt modelId="{680A4C7C-1D1A-42DA-8A87-5CB06AF88B0C}" type="parTrans" cxnId="{2EDE2AD4-C96E-49BF-A618-A7576D4D960D}">
      <dgm:prSet/>
      <dgm:spPr/>
      <dgm:t>
        <a:bodyPr/>
        <a:lstStyle/>
        <a:p>
          <a:endParaRPr lang="en-US" sz="2400"/>
        </a:p>
      </dgm:t>
    </dgm:pt>
    <dgm:pt modelId="{BF1DD43A-9168-4603-BCD9-7D53F60DF474}" type="sibTrans" cxnId="{2EDE2AD4-C96E-49BF-A618-A7576D4D960D}">
      <dgm:prSet/>
      <dgm:spPr/>
      <dgm:t>
        <a:bodyPr/>
        <a:lstStyle/>
        <a:p>
          <a:endParaRPr lang="en-US" sz="2400"/>
        </a:p>
      </dgm:t>
    </dgm:pt>
    <dgm:pt modelId="{5BF89BD1-B87E-43B1-B6AC-5DD5AF257D33}">
      <dgm:prSet custT="1"/>
      <dgm:spPr/>
      <dgm:t>
        <a:bodyPr/>
        <a:lstStyle/>
        <a:p>
          <a:r>
            <a:rPr lang="en-US" sz="2400" dirty="0">
              <a:solidFill>
                <a:srgbClr val="0070C0"/>
              </a:solidFill>
            </a:rPr>
            <a:t>Sources:</a:t>
          </a:r>
        </a:p>
      </dgm:t>
    </dgm:pt>
    <dgm:pt modelId="{AAB16622-86F8-4DC9-A308-24C0278C0695}" type="parTrans" cxnId="{C762BB5B-A275-47DC-B15F-4DD5EC1CCB67}">
      <dgm:prSet/>
      <dgm:spPr/>
      <dgm:t>
        <a:bodyPr/>
        <a:lstStyle/>
        <a:p>
          <a:endParaRPr lang="en-US" sz="2400"/>
        </a:p>
      </dgm:t>
    </dgm:pt>
    <dgm:pt modelId="{656DADB3-7C96-44AC-B2A4-B422E9129ED4}" type="sibTrans" cxnId="{C762BB5B-A275-47DC-B15F-4DD5EC1CCB67}">
      <dgm:prSet/>
      <dgm:spPr/>
      <dgm:t>
        <a:bodyPr/>
        <a:lstStyle/>
        <a:p>
          <a:endParaRPr lang="en-US" sz="2400"/>
        </a:p>
      </dgm:t>
    </dgm:pt>
    <dgm:pt modelId="{C1150535-1645-4EEB-9C8B-E39C04B69B32}">
      <dgm:prSet custT="1"/>
      <dgm:spPr/>
      <dgm:t>
        <a:bodyPr/>
        <a:lstStyle/>
        <a:p>
          <a:r>
            <a:rPr lang="en-US" sz="1600" dirty="0"/>
            <a:t>Company’s internal database</a:t>
          </a:r>
        </a:p>
      </dgm:t>
    </dgm:pt>
    <dgm:pt modelId="{618E5646-4FFA-4B91-ACB4-D3BFFE86654A}" type="parTrans" cxnId="{B1D4FB0E-64A6-4BCD-8B1A-F84DD5B3429B}">
      <dgm:prSet/>
      <dgm:spPr/>
      <dgm:t>
        <a:bodyPr/>
        <a:lstStyle/>
        <a:p>
          <a:endParaRPr lang="en-US" sz="2400"/>
        </a:p>
      </dgm:t>
    </dgm:pt>
    <dgm:pt modelId="{EC756080-9714-46CA-BA02-647A16DFE7B7}" type="sibTrans" cxnId="{B1D4FB0E-64A6-4BCD-8B1A-F84DD5B3429B}">
      <dgm:prSet/>
      <dgm:spPr/>
      <dgm:t>
        <a:bodyPr/>
        <a:lstStyle/>
        <a:p>
          <a:endParaRPr lang="en-US" sz="2400"/>
        </a:p>
      </dgm:t>
    </dgm:pt>
    <dgm:pt modelId="{1E265374-0284-4216-85D4-CC13DAB3E898}">
      <dgm:prSet custT="1"/>
      <dgm:spPr/>
      <dgm:t>
        <a:bodyPr/>
        <a:lstStyle/>
        <a:p>
          <a:r>
            <a:rPr lang="en-US" sz="1600" dirty="0"/>
            <a:t>Purchased from outside suppliers</a:t>
          </a:r>
        </a:p>
      </dgm:t>
    </dgm:pt>
    <dgm:pt modelId="{9E39D2C0-8046-40D4-B429-31DE2465F47D}" type="parTrans" cxnId="{BF9AB48C-8344-4455-B0A2-2B594C5C94E4}">
      <dgm:prSet/>
      <dgm:spPr/>
      <dgm:t>
        <a:bodyPr/>
        <a:lstStyle/>
        <a:p>
          <a:endParaRPr lang="en-US" sz="2400"/>
        </a:p>
      </dgm:t>
    </dgm:pt>
    <dgm:pt modelId="{0200A084-3751-4F2F-9873-48D9FCAF2466}" type="sibTrans" cxnId="{BF9AB48C-8344-4455-B0A2-2B594C5C94E4}">
      <dgm:prSet/>
      <dgm:spPr/>
      <dgm:t>
        <a:bodyPr/>
        <a:lstStyle/>
        <a:p>
          <a:endParaRPr lang="en-US" sz="2400"/>
        </a:p>
      </dgm:t>
    </dgm:pt>
    <dgm:pt modelId="{CE85FB41-3B82-4B8F-8DDA-4A6BEBE834C6}">
      <dgm:prSet custT="1"/>
      <dgm:spPr/>
      <dgm:t>
        <a:bodyPr/>
        <a:lstStyle/>
        <a:p>
          <a:r>
            <a:rPr lang="en-US" sz="1600" dirty="0"/>
            <a:t>Commercial online databases</a:t>
          </a:r>
        </a:p>
      </dgm:t>
    </dgm:pt>
    <dgm:pt modelId="{3E3CBB8A-F929-4570-842E-17AEB37E481B}" type="parTrans" cxnId="{D7F732AD-7CD5-47DB-BEFC-1A017DC59874}">
      <dgm:prSet/>
      <dgm:spPr/>
      <dgm:t>
        <a:bodyPr/>
        <a:lstStyle/>
        <a:p>
          <a:endParaRPr lang="en-US" sz="2400"/>
        </a:p>
      </dgm:t>
    </dgm:pt>
    <dgm:pt modelId="{736FFD31-9F47-4931-8B58-8DA1EC1266ED}" type="sibTrans" cxnId="{D7F732AD-7CD5-47DB-BEFC-1A017DC59874}">
      <dgm:prSet/>
      <dgm:spPr/>
      <dgm:t>
        <a:bodyPr/>
        <a:lstStyle/>
        <a:p>
          <a:endParaRPr lang="en-US" sz="2400"/>
        </a:p>
      </dgm:t>
    </dgm:pt>
    <dgm:pt modelId="{7645B817-EF84-4A6E-9642-D99C9188C522}">
      <dgm:prSet custT="1"/>
      <dgm:spPr/>
      <dgm:t>
        <a:bodyPr/>
        <a:lstStyle/>
        <a:p>
          <a:r>
            <a:rPr lang="en-US" sz="1600" dirty="0"/>
            <a:t>Internet search engines</a:t>
          </a:r>
        </a:p>
      </dgm:t>
    </dgm:pt>
    <dgm:pt modelId="{2E150B29-00DB-4F86-8548-03E44FA9FD03}" type="parTrans" cxnId="{0B8064FF-2B26-4BBB-9D14-7298A181CA53}">
      <dgm:prSet/>
      <dgm:spPr/>
      <dgm:t>
        <a:bodyPr/>
        <a:lstStyle/>
        <a:p>
          <a:endParaRPr lang="en-US" sz="2400"/>
        </a:p>
      </dgm:t>
    </dgm:pt>
    <dgm:pt modelId="{FA90257A-A7EC-4BCD-8363-0DDFC101BB45}" type="sibTrans" cxnId="{0B8064FF-2B26-4BBB-9D14-7298A181CA53}">
      <dgm:prSet/>
      <dgm:spPr/>
      <dgm:t>
        <a:bodyPr/>
        <a:lstStyle/>
        <a:p>
          <a:endParaRPr lang="en-US" sz="2400"/>
        </a:p>
      </dgm:t>
    </dgm:pt>
    <dgm:pt modelId="{8FDDB54E-31C1-814D-AD7C-F3347A4CE540}" type="pres">
      <dgm:prSet presAssocID="{A72BC66B-9181-4746-AF23-99F4708EE081}" presName="linear" presStyleCnt="0">
        <dgm:presLayoutVars>
          <dgm:dir/>
          <dgm:animLvl val="lvl"/>
          <dgm:resizeHandles val="exact"/>
        </dgm:presLayoutVars>
      </dgm:prSet>
      <dgm:spPr/>
    </dgm:pt>
    <dgm:pt modelId="{CD1A8C52-6D7F-0043-B9C3-DBB253543FA1}" type="pres">
      <dgm:prSet presAssocID="{78FB43D2-D433-4A94-9FB3-EABD8CC24428}" presName="parentLin" presStyleCnt="0"/>
      <dgm:spPr/>
    </dgm:pt>
    <dgm:pt modelId="{0C631CDF-D982-564E-BE52-E32958AAD975}" type="pres">
      <dgm:prSet presAssocID="{78FB43D2-D433-4A94-9FB3-EABD8CC24428}" presName="parentLeftMargin" presStyleLbl="node1" presStyleIdx="0" presStyleCnt="3"/>
      <dgm:spPr/>
    </dgm:pt>
    <dgm:pt modelId="{20177B85-A765-214B-A5EB-0BBCF24D8F47}" type="pres">
      <dgm:prSet presAssocID="{78FB43D2-D433-4A94-9FB3-EABD8CC24428}" presName="parentText" presStyleLbl="node1" presStyleIdx="0" presStyleCnt="3">
        <dgm:presLayoutVars>
          <dgm:chMax val="0"/>
          <dgm:bulletEnabled val="1"/>
        </dgm:presLayoutVars>
      </dgm:prSet>
      <dgm:spPr/>
    </dgm:pt>
    <dgm:pt modelId="{C3833351-1EEF-FA4F-A765-019FB17FD19B}" type="pres">
      <dgm:prSet presAssocID="{78FB43D2-D433-4A94-9FB3-EABD8CC24428}" presName="negativeSpace" presStyleCnt="0"/>
      <dgm:spPr/>
    </dgm:pt>
    <dgm:pt modelId="{868682BC-EC65-1940-B9D7-B3E9E8C2C7E9}" type="pres">
      <dgm:prSet presAssocID="{78FB43D2-D433-4A94-9FB3-EABD8CC24428}" presName="childText" presStyleLbl="conFgAcc1" presStyleIdx="0" presStyleCnt="3">
        <dgm:presLayoutVars>
          <dgm:bulletEnabled val="1"/>
        </dgm:presLayoutVars>
      </dgm:prSet>
      <dgm:spPr/>
    </dgm:pt>
    <dgm:pt modelId="{F206A98A-2847-824E-859D-FEA74F3FBBC0}" type="pres">
      <dgm:prSet presAssocID="{2557115D-AA19-487A-8620-6E3D498D43CD}" presName="spaceBetweenRectangles" presStyleCnt="0"/>
      <dgm:spPr/>
    </dgm:pt>
    <dgm:pt modelId="{2BAB6B14-3BFB-844A-BA80-853DC1C58A79}" type="pres">
      <dgm:prSet presAssocID="{E3A2022B-CE5B-4E6B-B5B7-708C33F25255}" presName="parentLin" presStyleCnt="0"/>
      <dgm:spPr/>
    </dgm:pt>
    <dgm:pt modelId="{56647E4B-370F-E048-9401-D8AF28950913}" type="pres">
      <dgm:prSet presAssocID="{E3A2022B-CE5B-4E6B-B5B7-708C33F25255}" presName="parentLeftMargin" presStyleLbl="node1" presStyleIdx="0" presStyleCnt="3"/>
      <dgm:spPr/>
    </dgm:pt>
    <dgm:pt modelId="{3DB75D42-D6C7-FC41-8483-EAC769B1CBDA}" type="pres">
      <dgm:prSet presAssocID="{E3A2022B-CE5B-4E6B-B5B7-708C33F25255}" presName="parentText" presStyleLbl="node1" presStyleIdx="1" presStyleCnt="3">
        <dgm:presLayoutVars>
          <dgm:chMax val="0"/>
          <dgm:bulletEnabled val="1"/>
        </dgm:presLayoutVars>
      </dgm:prSet>
      <dgm:spPr/>
    </dgm:pt>
    <dgm:pt modelId="{3D973972-202E-C34F-B0D6-DF7E6D227505}" type="pres">
      <dgm:prSet presAssocID="{E3A2022B-CE5B-4E6B-B5B7-708C33F25255}" presName="negativeSpace" presStyleCnt="0"/>
      <dgm:spPr/>
    </dgm:pt>
    <dgm:pt modelId="{62488420-C7FC-3343-BF82-34133A3FED26}" type="pres">
      <dgm:prSet presAssocID="{E3A2022B-CE5B-4E6B-B5B7-708C33F25255}" presName="childText" presStyleLbl="conFgAcc1" presStyleIdx="1" presStyleCnt="3">
        <dgm:presLayoutVars>
          <dgm:bulletEnabled val="1"/>
        </dgm:presLayoutVars>
      </dgm:prSet>
      <dgm:spPr/>
    </dgm:pt>
    <dgm:pt modelId="{43F558CD-E422-B14C-8D39-135D506221E7}" type="pres">
      <dgm:prSet presAssocID="{BF1DD43A-9168-4603-BCD9-7D53F60DF474}" presName="spaceBetweenRectangles" presStyleCnt="0"/>
      <dgm:spPr/>
    </dgm:pt>
    <dgm:pt modelId="{63DE8FF9-4CC3-E24C-83A8-77D44C6569AB}" type="pres">
      <dgm:prSet presAssocID="{5BF89BD1-B87E-43B1-B6AC-5DD5AF257D33}" presName="parentLin" presStyleCnt="0"/>
      <dgm:spPr/>
    </dgm:pt>
    <dgm:pt modelId="{46EE2D5B-2092-D84D-8B77-76E4E85E01B8}" type="pres">
      <dgm:prSet presAssocID="{5BF89BD1-B87E-43B1-B6AC-5DD5AF257D33}" presName="parentLeftMargin" presStyleLbl="node1" presStyleIdx="1" presStyleCnt="3"/>
      <dgm:spPr/>
    </dgm:pt>
    <dgm:pt modelId="{444C0FA6-D21D-BB4C-A3F1-26FD5BA7BB4C}" type="pres">
      <dgm:prSet presAssocID="{5BF89BD1-B87E-43B1-B6AC-5DD5AF257D33}" presName="parentText" presStyleLbl="node1" presStyleIdx="2" presStyleCnt="3">
        <dgm:presLayoutVars>
          <dgm:chMax val="0"/>
          <dgm:bulletEnabled val="1"/>
        </dgm:presLayoutVars>
      </dgm:prSet>
      <dgm:spPr/>
    </dgm:pt>
    <dgm:pt modelId="{595ED943-C761-9844-85EE-81E253BEDE15}" type="pres">
      <dgm:prSet presAssocID="{5BF89BD1-B87E-43B1-B6AC-5DD5AF257D33}" presName="negativeSpace" presStyleCnt="0"/>
      <dgm:spPr/>
    </dgm:pt>
    <dgm:pt modelId="{531DE6F6-8B35-7F4B-BAA5-785C6FBF745A}" type="pres">
      <dgm:prSet presAssocID="{5BF89BD1-B87E-43B1-B6AC-5DD5AF257D33}" presName="childText" presStyleLbl="conFgAcc1" presStyleIdx="2" presStyleCnt="3" custLinFactY="6437" custLinFactNeighborX="3906" custLinFactNeighborY="100000">
        <dgm:presLayoutVars>
          <dgm:bulletEnabled val="1"/>
        </dgm:presLayoutVars>
      </dgm:prSet>
      <dgm:spPr/>
    </dgm:pt>
  </dgm:ptLst>
  <dgm:cxnLst>
    <dgm:cxn modelId="{B1D4FB0E-64A6-4BCD-8B1A-F84DD5B3429B}" srcId="{5BF89BD1-B87E-43B1-B6AC-5DD5AF257D33}" destId="{C1150535-1645-4EEB-9C8B-E39C04B69B32}" srcOrd="0" destOrd="0" parTransId="{618E5646-4FFA-4B91-ACB4-D3BFFE86654A}" sibTransId="{EC756080-9714-46CA-BA02-647A16DFE7B7}"/>
    <dgm:cxn modelId="{3BF7400F-6059-5F46-8A16-8B1725E90FCA}" type="presOf" srcId="{E3A2022B-CE5B-4E6B-B5B7-708C33F25255}" destId="{3DB75D42-D6C7-FC41-8483-EAC769B1CBDA}" srcOrd="1" destOrd="0" presId="urn:microsoft.com/office/officeart/2005/8/layout/list1"/>
    <dgm:cxn modelId="{DCB17E10-7E0D-CA4B-98B6-081BB1488A8F}" type="presOf" srcId="{7645B817-EF84-4A6E-9642-D99C9188C522}" destId="{531DE6F6-8B35-7F4B-BAA5-785C6FBF745A}" srcOrd="0" destOrd="3" presId="urn:microsoft.com/office/officeart/2005/8/layout/list1"/>
    <dgm:cxn modelId="{CF1C9C24-18C9-4447-8192-EADD749A1DE1}" srcId="{A72BC66B-9181-4746-AF23-99F4708EE081}" destId="{78FB43D2-D433-4A94-9FB3-EABD8CC24428}" srcOrd="0" destOrd="0" parTransId="{1E2961EE-C6B2-4AE2-8883-7E45931E8FCF}" sibTransId="{2557115D-AA19-487A-8620-6E3D498D43CD}"/>
    <dgm:cxn modelId="{6DA8F440-AFF3-064D-9435-D9C95A7AE628}" type="presOf" srcId="{5BF89BD1-B87E-43B1-B6AC-5DD5AF257D33}" destId="{444C0FA6-D21D-BB4C-A3F1-26FD5BA7BB4C}" srcOrd="1" destOrd="0" presId="urn:microsoft.com/office/officeart/2005/8/layout/list1"/>
    <dgm:cxn modelId="{C762BB5B-A275-47DC-B15F-4DD5EC1CCB67}" srcId="{A72BC66B-9181-4746-AF23-99F4708EE081}" destId="{5BF89BD1-B87E-43B1-B6AC-5DD5AF257D33}" srcOrd="2" destOrd="0" parTransId="{AAB16622-86F8-4DC9-A308-24C0278C0695}" sibTransId="{656DADB3-7C96-44AC-B2A4-B422E9129ED4}"/>
    <dgm:cxn modelId="{C5CBF85F-792C-2348-A8D5-B8A1B4331791}" type="presOf" srcId="{CE85FB41-3B82-4B8F-8DDA-4A6BEBE834C6}" destId="{531DE6F6-8B35-7F4B-BAA5-785C6FBF745A}" srcOrd="0" destOrd="2" presId="urn:microsoft.com/office/officeart/2005/8/layout/list1"/>
    <dgm:cxn modelId="{06B1A671-A092-0647-B32F-488BF4264457}" type="presOf" srcId="{E3A2022B-CE5B-4E6B-B5B7-708C33F25255}" destId="{56647E4B-370F-E048-9401-D8AF28950913}" srcOrd="0" destOrd="0" presId="urn:microsoft.com/office/officeart/2005/8/layout/list1"/>
    <dgm:cxn modelId="{BF9AB48C-8344-4455-B0A2-2B594C5C94E4}" srcId="{5BF89BD1-B87E-43B1-B6AC-5DD5AF257D33}" destId="{1E265374-0284-4216-85D4-CC13DAB3E898}" srcOrd="1" destOrd="0" parTransId="{9E39D2C0-8046-40D4-B429-31DE2465F47D}" sibTransId="{0200A084-3751-4F2F-9873-48D9FCAF2466}"/>
    <dgm:cxn modelId="{F90C4691-79C5-234B-BF8D-3F2698A99880}" type="presOf" srcId="{78FB43D2-D433-4A94-9FB3-EABD8CC24428}" destId="{0C631CDF-D982-564E-BE52-E32958AAD975}" srcOrd="0" destOrd="0" presId="urn:microsoft.com/office/officeart/2005/8/layout/list1"/>
    <dgm:cxn modelId="{CBC23B93-F775-484F-8B1E-336981300EAD}" type="presOf" srcId="{78FB43D2-D433-4A94-9FB3-EABD8CC24428}" destId="{20177B85-A765-214B-A5EB-0BBCF24D8F47}" srcOrd="1" destOrd="0" presId="urn:microsoft.com/office/officeart/2005/8/layout/list1"/>
    <dgm:cxn modelId="{E033C5AA-3AAD-AF4E-9AB3-86F50FA95BF6}" type="presOf" srcId="{5BF89BD1-B87E-43B1-B6AC-5DD5AF257D33}" destId="{46EE2D5B-2092-D84D-8B77-76E4E85E01B8}" srcOrd="0" destOrd="0" presId="urn:microsoft.com/office/officeart/2005/8/layout/list1"/>
    <dgm:cxn modelId="{D7F732AD-7CD5-47DB-BEFC-1A017DC59874}" srcId="{5BF89BD1-B87E-43B1-B6AC-5DD5AF257D33}" destId="{CE85FB41-3B82-4B8F-8DDA-4A6BEBE834C6}" srcOrd="2" destOrd="0" parTransId="{3E3CBB8A-F929-4570-842E-17AEB37E481B}" sibTransId="{736FFD31-9F47-4931-8B58-8DA1EC1266ED}"/>
    <dgm:cxn modelId="{6556B3AE-D6F8-B44A-8106-6B430956D897}" type="presOf" srcId="{A72BC66B-9181-4746-AF23-99F4708EE081}" destId="{8FDDB54E-31C1-814D-AD7C-F3347A4CE540}" srcOrd="0" destOrd="0" presId="urn:microsoft.com/office/officeart/2005/8/layout/list1"/>
    <dgm:cxn modelId="{D0F982C8-C4D9-F242-9CAD-50636680524A}" type="presOf" srcId="{1E265374-0284-4216-85D4-CC13DAB3E898}" destId="{531DE6F6-8B35-7F4B-BAA5-785C6FBF745A}" srcOrd="0" destOrd="1" presId="urn:microsoft.com/office/officeart/2005/8/layout/list1"/>
    <dgm:cxn modelId="{2EDE2AD4-C96E-49BF-A618-A7576D4D960D}" srcId="{A72BC66B-9181-4746-AF23-99F4708EE081}" destId="{E3A2022B-CE5B-4E6B-B5B7-708C33F25255}" srcOrd="1" destOrd="0" parTransId="{680A4C7C-1D1A-42DA-8A87-5CB06AF88B0C}" sibTransId="{BF1DD43A-9168-4603-BCD9-7D53F60DF474}"/>
    <dgm:cxn modelId="{122924ED-3557-EB4D-A74D-BC5E3D56DECE}" type="presOf" srcId="{C1150535-1645-4EEB-9C8B-E39C04B69B32}" destId="{531DE6F6-8B35-7F4B-BAA5-785C6FBF745A}" srcOrd="0" destOrd="0" presId="urn:microsoft.com/office/officeart/2005/8/layout/list1"/>
    <dgm:cxn modelId="{0B8064FF-2B26-4BBB-9D14-7298A181CA53}" srcId="{5BF89BD1-B87E-43B1-B6AC-5DD5AF257D33}" destId="{7645B817-EF84-4A6E-9642-D99C9188C522}" srcOrd="3" destOrd="0" parTransId="{2E150B29-00DB-4F86-8548-03E44FA9FD03}" sibTransId="{FA90257A-A7EC-4BCD-8363-0DDFC101BB45}"/>
    <dgm:cxn modelId="{2D6B8DC7-E64D-FF45-BBDA-8BB2CC4ACF7D}" type="presParOf" srcId="{8FDDB54E-31C1-814D-AD7C-F3347A4CE540}" destId="{CD1A8C52-6D7F-0043-B9C3-DBB253543FA1}" srcOrd="0" destOrd="0" presId="urn:microsoft.com/office/officeart/2005/8/layout/list1"/>
    <dgm:cxn modelId="{2FC71BA1-357B-444C-B7FA-98EE5A2DDDAE}" type="presParOf" srcId="{CD1A8C52-6D7F-0043-B9C3-DBB253543FA1}" destId="{0C631CDF-D982-564E-BE52-E32958AAD975}" srcOrd="0" destOrd="0" presId="urn:microsoft.com/office/officeart/2005/8/layout/list1"/>
    <dgm:cxn modelId="{9186BAD8-8BEC-1F42-B6E3-C42E22281612}" type="presParOf" srcId="{CD1A8C52-6D7F-0043-B9C3-DBB253543FA1}" destId="{20177B85-A765-214B-A5EB-0BBCF24D8F47}" srcOrd="1" destOrd="0" presId="urn:microsoft.com/office/officeart/2005/8/layout/list1"/>
    <dgm:cxn modelId="{6D79DE43-12D4-EE4C-AFDD-0FE47270BA4D}" type="presParOf" srcId="{8FDDB54E-31C1-814D-AD7C-F3347A4CE540}" destId="{C3833351-1EEF-FA4F-A765-019FB17FD19B}" srcOrd="1" destOrd="0" presId="urn:microsoft.com/office/officeart/2005/8/layout/list1"/>
    <dgm:cxn modelId="{E0E8665D-D25B-C14E-BE6F-826431872C7C}" type="presParOf" srcId="{8FDDB54E-31C1-814D-AD7C-F3347A4CE540}" destId="{868682BC-EC65-1940-B9D7-B3E9E8C2C7E9}" srcOrd="2" destOrd="0" presId="urn:microsoft.com/office/officeart/2005/8/layout/list1"/>
    <dgm:cxn modelId="{C1CDB945-4758-894C-A3FC-03B3AAC0EF19}" type="presParOf" srcId="{8FDDB54E-31C1-814D-AD7C-F3347A4CE540}" destId="{F206A98A-2847-824E-859D-FEA74F3FBBC0}" srcOrd="3" destOrd="0" presId="urn:microsoft.com/office/officeart/2005/8/layout/list1"/>
    <dgm:cxn modelId="{760190EF-31FA-464C-BAA2-956FB2C9B869}" type="presParOf" srcId="{8FDDB54E-31C1-814D-AD7C-F3347A4CE540}" destId="{2BAB6B14-3BFB-844A-BA80-853DC1C58A79}" srcOrd="4" destOrd="0" presId="urn:microsoft.com/office/officeart/2005/8/layout/list1"/>
    <dgm:cxn modelId="{FB68E442-1D82-414B-903F-0BCEC7998DD8}" type="presParOf" srcId="{2BAB6B14-3BFB-844A-BA80-853DC1C58A79}" destId="{56647E4B-370F-E048-9401-D8AF28950913}" srcOrd="0" destOrd="0" presId="urn:microsoft.com/office/officeart/2005/8/layout/list1"/>
    <dgm:cxn modelId="{E253BEA8-0C0C-8442-A8B2-80C05A94E797}" type="presParOf" srcId="{2BAB6B14-3BFB-844A-BA80-853DC1C58A79}" destId="{3DB75D42-D6C7-FC41-8483-EAC769B1CBDA}" srcOrd="1" destOrd="0" presId="urn:microsoft.com/office/officeart/2005/8/layout/list1"/>
    <dgm:cxn modelId="{42E61C90-FB6D-D64E-B999-3D84B30655D7}" type="presParOf" srcId="{8FDDB54E-31C1-814D-AD7C-F3347A4CE540}" destId="{3D973972-202E-C34F-B0D6-DF7E6D227505}" srcOrd="5" destOrd="0" presId="urn:microsoft.com/office/officeart/2005/8/layout/list1"/>
    <dgm:cxn modelId="{590F03A3-D32A-9942-AE62-B42F2B6BC70C}" type="presParOf" srcId="{8FDDB54E-31C1-814D-AD7C-F3347A4CE540}" destId="{62488420-C7FC-3343-BF82-34133A3FED26}" srcOrd="6" destOrd="0" presId="urn:microsoft.com/office/officeart/2005/8/layout/list1"/>
    <dgm:cxn modelId="{ABCF4C81-2626-F74A-A133-F3338D9A9880}" type="presParOf" srcId="{8FDDB54E-31C1-814D-AD7C-F3347A4CE540}" destId="{43F558CD-E422-B14C-8D39-135D506221E7}" srcOrd="7" destOrd="0" presId="urn:microsoft.com/office/officeart/2005/8/layout/list1"/>
    <dgm:cxn modelId="{C42D3EB6-5329-8949-B44F-8507AEF31B48}" type="presParOf" srcId="{8FDDB54E-31C1-814D-AD7C-F3347A4CE540}" destId="{63DE8FF9-4CC3-E24C-83A8-77D44C6569AB}" srcOrd="8" destOrd="0" presId="urn:microsoft.com/office/officeart/2005/8/layout/list1"/>
    <dgm:cxn modelId="{3EA0A3FB-E02E-F94D-B1CC-8F3DEF018B46}" type="presParOf" srcId="{63DE8FF9-4CC3-E24C-83A8-77D44C6569AB}" destId="{46EE2D5B-2092-D84D-8B77-76E4E85E01B8}" srcOrd="0" destOrd="0" presId="urn:microsoft.com/office/officeart/2005/8/layout/list1"/>
    <dgm:cxn modelId="{C70787D3-E3BC-A640-8CF6-ABD98E622666}" type="presParOf" srcId="{63DE8FF9-4CC3-E24C-83A8-77D44C6569AB}" destId="{444C0FA6-D21D-BB4C-A3F1-26FD5BA7BB4C}" srcOrd="1" destOrd="0" presId="urn:microsoft.com/office/officeart/2005/8/layout/list1"/>
    <dgm:cxn modelId="{70D76C75-E011-1D49-9077-7AED89B81AA1}" type="presParOf" srcId="{8FDDB54E-31C1-814D-AD7C-F3347A4CE540}" destId="{595ED943-C761-9844-85EE-81E253BEDE15}" srcOrd="9" destOrd="0" presId="urn:microsoft.com/office/officeart/2005/8/layout/list1"/>
    <dgm:cxn modelId="{7B80C7F2-1544-5F48-8D82-7EDC24B92AA4}" type="presParOf" srcId="{8FDDB54E-31C1-814D-AD7C-F3347A4CE540}" destId="{531DE6F6-8B35-7F4B-BAA5-785C6FBF745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37934"/>
          <a:ext cx="5872163" cy="9547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en-US" sz="2000" kern="1200" dirty="0">
              <a:latin typeface="+mj-lt"/>
            </a:rPr>
            <a:t>Marketing Environment |</a:t>
          </a:r>
          <a:r>
            <a:rPr lang="en-US" sz="2000" kern="1200" dirty="0"/>
            <a:t>external environmental analysis|. </a:t>
          </a:r>
        </a:p>
      </dsp:txBody>
      <dsp:txXfrm>
        <a:off x="46606" y="84540"/>
        <a:ext cx="5778951" cy="861508"/>
      </dsp:txXfrm>
    </dsp:sp>
    <dsp:sp modelId="{26411FF9-FF83-D64E-9FFE-84C2B52E07C8}">
      <dsp:nvSpPr>
        <dsp:cNvPr id="0" name=""/>
        <dsp:cNvSpPr/>
      </dsp:nvSpPr>
      <dsp:spPr>
        <a:xfrm>
          <a:off x="0" y="992654"/>
          <a:ext cx="5872163"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20320" rIns="113792" bIns="20320" numCol="1" spcCol="1270" anchor="t" anchorCtr="0">
          <a:noAutofit/>
        </a:bodyPr>
        <a:lstStyle/>
        <a:p>
          <a:pPr marL="228600" lvl="1" indent="-228600" algn="l" defTabSz="1066800">
            <a:lnSpc>
              <a:spcPct val="90000"/>
            </a:lnSpc>
            <a:spcBef>
              <a:spcPct val="0"/>
            </a:spcBef>
            <a:spcAft>
              <a:spcPct val="20000"/>
            </a:spcAft>
            <a:buChar char="•"/>
          </a:pPr>
          <a:r>
            <a:rPr lang="en-US" sz="1600" kern="1200" dirty="0">
              <a:solidFill>
                <a:prstClr val="black">
                  <a:hueOff val="0"/>
                  <a:satOff val="0"/>
                  <a:lumOff val="0"/>
                  <a:alphaOff val="0"/>
                </a:prstClr>
              </a:solidFill>
              <a:latin typeface="Calibri" panose="020F0502020204030204"/>
              <a:ea typeface="+mn-ea"/>
              <a:cs typeface="+mn-cs"/>
            </a:rPr>
            <a:t>Microenvironmental analysis |Porter 5 forces|</a:t>
          </a:r>
        </a:p>
        <a:p>
          <a:pPr marL="228600" lvl="1" indent="-228600" algn="l" defTabSz="1066800">
            <a:lnSpc>
              <a:spcPct val="90000"/>
            </a:lnSpc>
            <a:spcBef>
              <a:spcPct val="0"/>
            </a:spcBef>
            <a:spcAft>
              <a:spcPct val="20000"/>
            </a:spcAft>
            <a:buChar char="•"/>
          </a:pPr>
          <a:r>
            <a:rPr lang="en-US" sz="1600" kern="1200" dirty="0">
              <a:solidFill>
                <a:prstClr val="black">
                  <a:hueOff val="0"/>
                  <a:satOff val="0"/>
                  <a:lumOff val="0"/>
                  <a:alphaOff val="0"/>
                </a:prstClr>
              </a:solidFill>
              <a:latin typeface="Calibri" panose="020F0502020204030204"/>
              <a:ea typeface="+mn-ea"/>
              <a:cs typeface="+mn-cs"/>
            </a:rPr>
            <a:t>Macroenvironment analysis |PESTEL|</a:t>
          </a:r>
        </a:p>
      </dsp:txBody>
      <dsp:txXfrm>
        <a:off x="0" y="992654"/>
        <a:ext cx="5872163" cy="844560"/>
      </dsp:txXfrm>
    </dsp:sp>
    <dsp:sp modelId="{20362A1A-D917-45B3-A830-2DE440CF2242}">
      <dsp:nvSpPr>
        <dsp:cNvPr id="0" name=""/>
        <dsp:cNvSpPr/>
      </dsp:nvSpPr>
      <dsp:spPr>
        <a:xfrm>
          <a:off x="0" y="1837214"/>
          <a:ext cx="5872163" cy="954720"/>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prstClr val="white"/>
              </a:solidFill>
              <a:latin typeface="Calibri" panose="020F0502020204030204"/>
              <a:ea typeface="+mn-ea"/>
              <a:cs typeface="+mn-cs"/>
            </a:rPr>
            <a:t>Analyzing Business enterprise</a:t>
          </a:r>
        </a:p>
        <a:p>
          <a:pPr marL="0" lvl="0" indent="0" algn="l" defTabSz="711200">
            <a:lnSpc>
              <a:spcPct val="90000"/>
            </a:lnSpc>
            <a:spcBef>
              <a:spcPct val="0"/>
            </a:spcBef>
            <a:spcAft>
              <a:spcPct val="35000"/>
            </a:spcAft>
            <a:buFont typeface="Arial" panose="020B0604020202020204" pitchFamily="34" charset="0"/>
            <a:buNone/>
          </a:pPr>
          <a:r>
            <a:rPr lang="en-US" sz="1600" kern="1200" dirty="0">
              <a:solidFill>
                <a:prstClr val="white"/>
              </a:solidFill>
              <a:latin typeface="Calibri" panose="020F0502020204030204"/>
              <a:ea typeface="+mn-ea"/>
              <a:cs typeface="+mn-cs"/>
            </a:rPr>
            <a:t>Analyzing  Portfolio </a:t>
          </a:r>
          <a:r>
            <a:rPr lang="en-US" sz="1600" kern="1200" dirty="0"/>
            <a:t>|internal environmental analysis|</a:t>
          </a:r>
        </a:p>
      </dsp:txBody>
      <dsp:txXfrm>
        <a:off x="46606" y="1883820"/>
        <a:ext cx="5778951" cy="861508"/>
      </dsp:txXfrm>
    </dsp:sp>
    <dsp:sp modelId="{BA7F2752-3777-DA44-8C01-3A68CEA4D7F4}">
      <dsp:nvSpPr>
        <dsp:cNvPr id="0" name=""/>
        <dsp:cNvSpPr/>
      </dsp:nvSpPr>
      <dsp:spPr>
        <a:xfrm>
          <a:off x="0" y="2791934"/>
          <a:ext cx="5872163"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PLC |product life cycle|</a:t>
          </a:r>
        </a:p>
        <a:p>
          <a:pPr marL="171450" lvl="1" indent="-171450" algn="l" defTabSz="711200">
            <a:lnSpc>
              <a:spcPct val="90000"/>
            </a:lnSpc>
            <a:spcBef>
              <a:spcPct val="0"/>
            </a:spcBef>
            <a:spcAft>
              <a:spcPct val="20000"/>
            </a:spcAft>
            <a:buChar char="•"/>
          </a:pPr>
          <a:r>
            <a:rPr lang="en-US" sz="1600" kern="1200" dirty="0"/>
            <a:t>BCG |Growth share matrix|</a:t>
          </a:r>
        </a:p>
        <a:p>
          <a:pPr marL="171450" lvl="1" indent="-171450" algn="l" defTabSz="711200">
            <a:lnSpc>
              <a:spcPct val="90000"/>
            </a:lnSpc>
            <a:spcBef>
              <a:spcPct val="0"/>
            </a:spcBef>
            <a:spcAft>
              <a:spcPct val="20000"/>
            </a:spcAft>
            <a:buChar char="•"/>
          </a:pPr>
          <a:r>
            <a:rPr lang="en-US" sz="1600" kern="1200" dirty="0"/>
            <a:t>GE/ analysis</a:t>
          </a:r>
        </a:p>
      </dsp:txBody>
      <dsp:txXfrm>
        <a:off x="0" y="2791934"/>
        <a:ext cx="5872163" cy="844560"/>
      </dsp:txXfrm>
    </dsp:sp>
    <dsp:sp modelId="{F00E0C1A-1277-45A5-AC84-246FD1A1A749}">
      <dsp:nvSpPr>
        <dsp:cNvPr id="0" name=""/>
        <dsp:cNvSpPr/>
      </dsp:nvSpPr>
      <dsp:spPr>
        <a:xfrm>
          <a:off x="0" y="3636494"/>
          <a:ext cx="5872163" cy="95472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prstClr val="white"/>
              </a:solidFill>
              <a:latin typeface="Impact" panose="020B0806030902050204"/>
              <a:ea typeface="+mn-ea"/>
              <a:cs typeface="+mn-cs"/>
            </a:rPr>
            <a:t>SWOT</a:t>
          </a:r>
          <a:r>
            <a:rPr lang="en-US" sz="400" kern="1200" dirty="0"/>
            <a:t> </a:t>
          </a:r>
          <a:r>
            <a:rPr lang="en-US" sz="1600" kern="1200" dirty="0"/>
            <a:t>Analysis |integration of internal and external analyses|</a:t>
          </a:r>
          <a:r>
            <a:rPr lang="en-US" sz="400" kern="1200" dirty="0"/>
            <a:t> </a:t>
          </a:r>
        </a:p>
      </dsp:txBody>
      <dsp:txXfrm>
        <a:off x="46606" y="3683100"/>
        <a:ext cx="5778951" cy="861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12752"/>
          <a:ext cx="5872163" cy="6926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altLang="en-US" sz="1200" kern="1200" dirty="0">
              <a:latin typeface="+mj-lt"/>
            </a:rPr>
            <a:t>Marketing Environment |</a:t>
          </a:r>
          <a:r>
            <a:rPr lang="en-US" sz="1200" kern="1200" dirty="0"/>
            <a:t>external environmental analysis|. </a:t>
          </a:r>
        </a:p>
      </dsp:txBody>
      <dsp:txXfrm>
        <a:off x="33812" y="46564"/>
        <a:ext cx="5804539" cy="625016"/>
      </dsp:txXfrm>
    </dsp:sp>
    <dsp:sp modelId="{26411FF9-FF83-D64E-9FFE-84C2B52E07C8}">
      <dsp:nvSpPr>
        <dsp:cNvPr id="0" name=""/>
        <dsp:cNvSpPr/>
      </dsp:nvSpPr>
      <dsp:spPr>
        <a:xfrm>
          <a:off x="0" y="705392"/>
          <a:ext cx="5872163"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22860" rIns="128016" bIns="22860" numCol="1" spcCol="1270" anchor="t" anchorCtr="0">
          <a:noAutofit/>
        </a:bodyPr>
        <a:lstStyle/>
        <a:p>
          <a:pPr marL="228600" lvl="1" indent="-228600" algn="l" defTabSz="1066800">
            <a:lnSpc>
              <a:spcPct val="90000"/>
            </a:lnSpc>
            <a:spcBef>
              <a:spcPct val="0"/>
            </a:spcBef>
            <a:spcAft>
              <a:spcPct val="20000"/>
            </a:spcAft>
            <a:buChar char="•"/>
          </a:pPr>
          <a:r>
            <a:rPr lang="en-US" sz="1800" kern="1200" dirty="0">
              <a:solidFill>
                <a:prstClr val="black">
                  <a:hueOff val="0"/>
                  <a:satOff val="0"/>
                  <a:lumOff val="0"/>
                  <a:alphaOff val="0"/>
                </a:prstClr>
              </a:solidFill>
              <a:latin typeface="Calibri" panose="020F0502020204030204"/>
              <a:ea typeface="+mn-ea"/>
              <a:cs typeface="+mn-cs"/>
            </a:rPr>
            <a:t>Microenvironmental analysis |Porter 5 forces|</a:t>
          </a:r>
        </a:p>
        <a:p>
          <a:pPr marL="228600" lvl="1" indent="-228600" algn="l" defTabSz="1066800">
            <a:lnSpc>
              <a:spcPct val="90000"/>
            </a:lnSpc>
            <a:spcBef>
              <a:spcPct val="0"/>
            </a:spcBef>
            <a:spcAft>
              <a:spcPct val="20000"/>
            </a:spcAft>
            <a:buChar char="•"/>
          </a:pPr>
          <a:r>
            <a:rPr lang="en-US" sz="1800" kern="1200" dirty="0">
              <a:solidFill>
                <a:prstClr val="black">
                  <a:hueOff val="0"/>
                  <a:satOff val="0"/>
                  <a:lumOff val="0"/>
                  <a:alphaOff val="0"/>
                </a:prstClr>
              </a:solidFill>
              <a:latin typeface="Calibri" panose="020F0502020204030204"/>
              <a:ea typeface="+mn-ea"/>
              <a:cs typeface="+mn-cs"/>
            </a:rPr>
            <a:t>Macroenvironment analysis |PESTEL|</a:t>
          </a:r>
        </a:p>
        <a:p>
          <a:pPr marL="228600" lvl="1" indent="-228600" algn="l" defTabSz="1066800" rtl="0">
            <a:lnSpc>
              <a:spcPct val="90000"/>
            </a:lnSpc>
            <a:spcBef>
              <a:spcPct val="0"/>
            </a:spcBef>
            <a:spcAft>
              <a:spcPct val="20000"/>
            </a:spcAft>
            <a:buChar char="•"/>
          </a:pPr>
          <a:endParaRPr lang="en-US" sz="1800" kern="1200" dirty="0">
            <a:solidFill>
              <a:prstClr val="black">
                <a:hueOff val="0"/>
                <a:satOff val="0"/>
                <a:lumOff val="0"/>
                <a:alphaOff val="0"/>
              </a:prstClr>
            </a:solidFill>
            <a:latin typeface="Calibri" panose="020F0502020204030204"/>
            <a:ea typeface="+mn-ea"/>
            <a:cs typeface="+mn-cs"/>
          </a:endParaRPr>
        </a:p>
      </dsp:txBody>
      <dsp:txXfrm>
        <a:off x="0" y="705392"/>
        <a:ext cx="5872163" cy="919080"/>
      </dsp:txXfrm>
    </dsp:sp>
    <dsp:sp modelId="{20362A1A-D917-45B3-A830-2DE440CF2242}">
      <dsp:nvSpPr>
        <dsp:cNvPr id="0" name=""/>
        <dsp:cNvSpPr/>
      </dsp:nvSpPr>
      <dsp:spPr>
        <a:xfrm>
          <a:off x="0" y="1624472"/>
          <a:ext cx="5872163" cy="692640"/>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business portfolio analysis |internal environmental analysis|</a:t>
          </a:r>
        </a:p>
      </dsp:txBody>
      <dsp:txXfrm>
        <a:off x="33812" y="1658284"/>
        <a:ext cx="5804539" cy="625016"/>
      </dsp:txXfrm>
    </dsp:sp>
    <dsp:sp modelId="{BA7F2752-3777-DA44-8C01-3A68CEA4D7F4}">
      <dsp:nvSpPr>
        <dsp:cNvPr id="0" name=""/>
        <dsp:cNvSpPr/>
      </dsp:nvSpPr>
      <dsp:spPr>
        <a:xfrm>
          <a:off x="0" y="2317112"/>
          <a:ext cx="5872163"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4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BCG |Growth share matrix|</a:t>
          </a:r>
        </a:p>
        <a:p>
          <a:pPr marL="171450" lvl="1" indent="-171450" algn="l" defTabSz="800100">
            <a:lnSpc>
              <a:spcPct val="90000"/>
            </a:lnSpc>
            <a:spcBef>
              <a:spcPct val="0"/>
            </a:spcBef>
            <a:spcAft>
              <a:spcPct val="20000"/>
            </a:spcAft>
            <a:buChar char="•"/>
          </a:pPr>
          <a:r>
            <a:rPr lang="en-US" sz="1800" kern="1200" dirty="0"/>
            <a:t>PLC |product life cycle|</a:t>
          </a:r>
        </a:p>
      </dsp:txBody>
      <dsp:txXfrm>
        <a:off x="0" y="2317112"/>
        <a:ext cx="5872163" cy="612720"/>
      </dsp:txXfrm>
    </dsp:sp>
    <dsp:sp modelId="{F00E0C1A-1277-45A5-AC84-246FD1A1A749}">
      <dsp:nvSpPr>
        <dsp:cNvPr id="0" name=""/>
        <dsp:cNvSpPr/>
      </dsp:nvSpPr>
      <dsp:spPr>
        <a:xfrm>
          <a:off x="0" y="2929832"/>
          <a:ext cx="5872163" cy="69264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prstClr val="white"/>
              </a:solidFill>
              <a:latin typeface="Impact" panose="020B0806030902050204"/>
              <a:ea typeface="+mn-ea"/>
              <a:cs typeface="+mn-cs"/>
            </a:rPr>
            <a:t>SWOT</a:t>
          </a:r>
          <a:r>
            <a:rPr lang="en-US" sz="500" kern="1200" dirty="0"/>
            <a:t> </a:t>
          </a:r>
          <a:r>
            <a:rPr lang="en-US" sz="1800" kern="1200" dirty="0"/>
            <a:t>Analysis |integration of internal and external analyses|</a:t>
          </a:r>
          <a:r>
            <a:rPr lang="en-US" sz="500" kern="1200" dirty="0"/>
            <a:t> </a:t>
          </a:r>
        </a:p>
      </dsp:txBody>
      <dsp:txXfrm>
        <a:off x="33812" y="2963644"/>
        <a:ext cx="5804539" cy="625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FEA0E-50EC-F546-9F23-B2F2E053DA16}">
      <dsp:nvSpPr>
        <dsp:cNvPr id="0" name=""/>
        <dsp:cNvSpPr/>
      </dsp:nvSpPr>
      <dsp:spPr>
        <a:xfrm>
          <a:off x="0" y="285693"/>
          <a:ext cx="6172199" cy="1209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333248" rIns="47903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Low cost</a:t>
          </a:r>
        </a:p>
        <a:p>
          <a:pPr marL="171450" lvl="1" indent="-171450" algn="l" defTabSz="711200">
            <a:lnSpc>
              <a:spcPct val="90000"/>
            </a:lnSpc>
            <a:spcBef>
              <a:spcPct val="0"/>
            </a:spcBef>
            <a:spcAft>
              <a:spcPct val="15000"/>
            </a:spcAft>
            <a:buChar char="•"/>
          </a:pPr>
          <a:r>
            <a:rPr lang="en-US" sz="1600" kern="1200" dirty="0"/>
            <a:t>Obtained quickly</a:t>
          </a:r>
        </a:p>
        <a:p>
          <a:pPr marL="171450" lvl="1" indent="-171450" algn="l" defTabSz="711200">
            <a:lnSpc>
              <a:spcPct val="90000"/>
            </a:lnSpc>
            <a:spcBef>
              <a:spcPct val="0"/>
            </a:spcBef>
            <a:spcAft>
              <a:spcPct val="15000"/>
            </a:spcAft>
            <a:buChar char="•"/>
          </a:pPr>
          <a:r>
            <a:rPr lang="en-US" sz="1600" kern="1200" dirty="0"/>
            <a:t>Cannot collect otherwise</a:t>
          </a:r>
        </a:p>
      </dsp:txBody>
      <dsp:txXfrm>
        <a:off x="0" y="285693"/>
        <a:ext cx="6172199" cy="1209600"/>
      </dsp:txXfrm>
    </dsp:sp>
    <dsp:sp modelId="{352E3326-7109-8949-877E-BCEB6B9D9ADD}">
      <dsp:nvSpPr>
        <dsp:cNvPr id="0" name=""/>
        <dsp:cNvSpPr/>
      </dsp:nvSpPr>
      <dsp:spPr>
        <a:xfrm>
          <a:off x="308610" y="49533"/>
          <a:ext cx="4320540"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711200">
            <a:lnSpc>
              <a:spcPct val="90000"/>
            </a:lnSpc>
            <a:spcBef>
              <a:spcPct val="0"/>
            </a:spcBef>
            <a:spcAft>
              <a:spcPct val="35000"/>
            </a:spcAft>
            <a:buNone/>
          </a:pPr>
          <a:r>
            <a:rPr lang="en-US" sz="1600" kern="1200" dirty="0"/>
            <a:t>Advantages</a:t>
          </a:r>
        </a:p>
      </dsp:txBody>
      <dsp:txXfrm>
        <a:off x="331667" y="72590"/>
        <a:ext cx="4274426" cy="426206"/>
      </dsp:txXfrm>
    </dsp:sp>
    <dsp:sp modelId="{1DD9C75A-5449-E447-9FF3-D299B46F7AF4}">
      <dsp:nvSpPr>
        <dsp:cNvPr id="0" name=""/>
        <dsp:cNvSpPr/>
      </dsp:nvSpPr>
      <dsp:spPr>
        <a:xfrm>
          <a:off x="0" y="1817854"/>
          <a:ext cx="6172199" cy="14616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333248" rIns="47903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Potentially Irrelevant</a:t>
          </a:r>
        </a:p>
        <a:p>
          <a:pPr marL="171450" lvl="1" indent="-171450" algn="l" defTabSz="711200">
            <a:lnSpc>
              <a:spcPct val="90000"/>
            </a:lnSpc>
            <a:spcBef>
              <a:spcPct val="0"/>
            </a:spcBef>
            <a:spcAft>
              <a:spcPct val="15000"/>
            </a:spcAft>
            <a:buChar char="•"/>
          </a:pPr>
          <a:r>
            <a:rPr lang="en-US" sz="1600" kern="1200" dirty="0"/>
            <a:t>Inaccurate</a:t>
          </a:r>
        </a:p>
        <a:p>
          <a:pPr marL="171450" lvl="1" indent="-171450" algn="l" defTabSz="711200">
            <a:lnSpc>
              <a:spcPct val="90000"/>
            </a:lnSpc>
            <a:spcBef>
              <a:spcPct val="0"/>
            </a:spcBef>
            <a:spcAft>
              <a:spcPct val="15000"/>
            </a:spcAft>
            <a:buChar char="•"/>
          </a:pPr>
          <a:r>
            <a:rPr lang="en-US" sz="1600" kern="1200" dirty="0"/>
            <a:t>Dated</a:t>
          </a:r>
        </a:p>
        <a:p>
          <a:pPr marL="171450" lvl="1" indent="-171450" algn="l" defTabSz="711200">
            <a:lnSpc>
              <a:spcPct val="90000"/>
            </a:lnSpc>
            <a:spcBef>
              <a:spcPct val="0"/>
            </a:spcBef>
            <a:spcAft>
              <a:spcPct val="15000"/>
            </a:spcAft>
            <a:buChar char="•"/>
          </a:pPr>
          <a:r>
            <a:rPr lang="en-US" sz="1600" kern="1200" dirty="0"/>
            <a:t>Biased</a:t>
          </a:r>
        </a:p>
      </dsp:txBody>
      <dsp:txXfrm>
        <a:off x="0" y="1817854"/>
        <a:ext cx="6172199" cy="1461600"/>
      </dsp:txXfrm>
    </dsp:sp>
    <dsp:sp modelId="{88E03045-7B3A-384D-BD8E-B23BFBB8BA46}">
      <dsp:nvSpPr>
        <dsp:cNvPr id="0" name=""/>
        <dsp:cNvSpPr/>
      </dsp:nvSpPr>
      <dsp:spPr>
        <a:xfrm>
          <a:off x="327484" y="1600870"/>
          <a:ext cx="4320540" cy="47232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711200">
            <a:lnSpc>
              <a:spcPct val="90000"/>
            </a:lnSpc>
            <a:spcBef>
              <a:spcPct val="0"/>
            </a:spcBef>
            <a:spcAft>
              <a:spcPct val="35000"/>
            </a:spcAft>
            <a:buNone/>
          </a:pPr>
          <a:r>
            <a:rPr lang="en-US" sz="1600" kern="1200" dirty="0"/>
            <a:t>Disadvantages</a:t>
          </a:r>
        </a:p>
      </dsp:txBody>
      <dsp:txXfrm>
        <a:off x="350541" y="1623927"/>
        <a:ext cx="4274426"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682BC-EC65-1940-B9D7-B3E9E8C2C7E9}">
      <dsp:nvSpPr>
        <dsp:cNvPr id="0" name=""/>
        <dsp:cNvSpPr/>
      </dsp:nvSpPr>
      <dsp:spPr>
        <a:xfrm>
          <a:off x="0" y="337786"/>
          <a:ext cx="3826199"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177B85-A765-214B-A5EB-0BBCF24D8F47}">
      <dsp:nvSpPr>
        <dsp:cNvPr id="0" name=""/>
        <dsp:cNvSpPr/>
      </dsp:nvSpPr>
      <dsp:spPr>
        <a:xfrm>
          <a:off x="191309" y="57346"/>
          <a:ext cx="2678339" cy="5608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235" tIns="0" rIns="101235"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Information that already exists</a:t>
          </a:r>
        </a:p>
      </dsp:txBody>
      <dsp:txXfrm>
        <a:off x="218689" y="84726"/>
        <a:ext cx="2623579" cy="506120"/>
      </dsp:txXfrm>
    </dsp:sp>
    <dsp:sp modelId="{62488420-C7FC-3343-BF82-34133A3FED26}">
      <dsp:nvSpPr>
        <dsp:cNvPr id="0" name=""/>
        <dsp:cNvSpPr/>
      </dsp:nvSpPr>
      <dsp:spPr>
        <a:xfrm>
          <a:off x="0" y="1199626"/>
          <a:ext cx="3826199" cy="478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B75D42-D6C7-FC41-8483-EAC769B1CBDA}">
      <dsp:nvSpPr>
        <dsp:cNvPr id="0" name=""/>
        <dsp:cNvSpPr/>
      </dsp:nvSpPr>
      <dsp:spPr>
        <a:xfrm>
          <a:off x="191309" y="919186"/>
          <a:ext cx="2678339" cy="5608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235" tIns="0" rIns="101235"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Collected for another purpose</a:t>
          </a:r>
        </a:p>
      </dsp:txBody>
      <dsp:txXfrm>
        <a:off x="218689" y="946566"/>
        <a:ext cx="2623579" cy="506120"/>
      </dsp:txXfrm>
    </dsp:sp>
    <dsp:sp modelId="{531DE6F6-8B35-7F4B-BAA5-785C6FBF745A}">
      <dsp:nvSpPr>
        <dsp:cNvPr id="0" name=""/>
        <dsp:cNvSpPr/>
      </dsp:nvSpPr>
      <dsp:spPr>
        <a:xfrm>
          <a:off x="0" y="2118814"/>
          <a:ext cx="3826199" cy="1526174"/>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6956" tIns="395732" rIns="2969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Company’s internal database</a:t>
          </a:r>
        </a:p>
        <a:p>
          <a:pPr marL="171450" lvl="1" indent="-171450" algn="l" defTabSz="711200">
            <a:lnSpc>
              <a:spcPct val="90000"/>
            </a:lnSpc>
            <a:spcBef>
              <a:spcPct val="0"/>
            </a:spcBef>
            <a:spcAft>
              <a:spcPct val="15000"/>
            </a:spcAft>
            <a:buChar char="•"/>
          </a:pPr>
          <a:r>
            <a:rPr lang="en-US" sz="1600" kern="1200" dirty="0"/>
            <a:t>Purchased from outside suppliers</a:t>
          </a:r>
        </a:p>
        <a:p>
          <a:pPr marL="171450" lvl="1" indent="-171450" algn="l" defTabSz="711200">
            <a:lnSpc>
              <a:spcPct val="90000"/>
            </a:lnSpc>
            <a:spcBef>
              <a:spcPct val="0"/>
            </a:spcBef>
            <a:spcAft>
              <a:spcPct val="15000"/>
            </a:spcAft>
            <a:buChar char="•"/>
          </a:pPr>
          <a:r>
            <a:rPr lang="en-US" sz="1600" kern="1200" dirty="0"/>
            <a:t>Commercial online databases</a:t>
          </a:r>
        </a:p>
        <a:p>
          <a:pPr marL="171450" lvl="1" indent="-171450" algn="l" defTabSz="711200">
            <a:lnSpc>
              <a:spcPct val="90000"/>
            </a:lnSpc>
            <a:spcBef>
              <a:spcPct val="0"/>
            </a:spcBef>
            <a:spcAft>
              <a:spcPct val="15000"/>
            </a:spcAft>
            <a:buChar char="•"/>
          </a:pPr>
          <a:r>
            <a:rPr lang="en-US" sz="1600" kern="1200" dirty="0"/>
            <a:t>Internet search engines</a:t>
          </a:r>
        </a:p>
      </dsp:txBody>
      <dsp:txXfrm>
        <a:off x="0" y="2118814"/>
        <a:ext cx="3826199" cy="1526174"/>
      </dsp:txXfrm>
    </dsp:sp>
    <dsp:sp modelId="{444C0FA6-D21D-BB4C-A3F1-26FD5BA7BB4C}">
      <dsp:nvSpPr>
        <dsp:cNvPr id="0" name=""/>
        <dsp:cNvSpPr/>
      </dsp:nvSpPr>
      <dsp:spPr>
        <a:xfrm>
          <a:off x="191309" y="1781027"/>
          <a:ext cx="2678339" cy="5608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235" tIns="0" rIns="101235"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0070C0"/>
              </a:solidFill>
            </a:rPr>
            <a:t>Sources:</a:t>
          </a:r>
        </a:p>
      </dsp:txBody>
      <dsp:txXfrm>
        <a:off x="218689" y="1808407"/>
        <a:ext cx="2623579"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8T16:41:50.405"/>
    </inkml:context>
    <inkml:brush xml:id="br0">
      <inkml:brushProperty name="width" value="0.05292" units="cm"/>
      <inkml:brushProperty name="height" value="0.05292" units="cm"/>
      <inkml:brushProperty name="color" value="#FF0000"/>
    </inkml:brush>
  </inkml:definitions>
  <inkml:trace contextRef="#ctx0" brushRef="#br0">29348 3980 24575,'3'-4'0,"18"1"0,5 1 0,-2 4 0,3-1 0,-6-1 0,-1 0 0,6 2 0,-1-1 0,4-1 0,-3 0 0,4 0 0,-9 0 0,-2 0 0,2 0 0,3 0 0,-1 1 0,-8 0 0,-5 0 0,7-1 0,12 0 0,-5 0 0,0 0 0,-11 0 0,-6 0 0,-2 0 0,1 0 0,8 0 0,-7 0 0,8 0 0,-7 0 0,-3 0 0,6 0 0,1 0 0,0 0 0,6 0 0,-7 0 0,2 0 0,-6 0 0,-2 0 0,2 0 0,-4 1 0,5 1 0,-5 0 0,4 0 0,1-1 0,-2 3 0,1-2 0,-1 1 0,0-2 0,-1-1 0,6-2 0,-3 2 0,8 2 0,-3 2 0,3 4 0,-5-5 0,1 2 0,-6-3 0,3 3 0,-6-3 0,5 2 0,-2-3 0,1 4 0,14 1 0,-12 0 0,9 0 0,-12-3 0,-2-1 0,3 5 0,-2-4 0,4 3 0,-1-3 0,-4-1 0,4-1 0,-5-1 0,9 3 0,-5-1 0,8 2 0,-4 5 0,7 3 0,-6-2 0,6 2 0,-12-8 0,3 1 0,-6-1 0,1 0 0,-2-1 0,1 0 0,0-2 0,3 4 0,-3 1 0,3 0 0,-3 0 0,0-2 0,0-2 0,0-1 0,0-1 0,0 0 0,1 2 0,0-2 0,1 1 0,-1-1 0,3 0 0,-4 0 0,5 0 0,0 0 0,0 0 0,4 0 0,-3 0 0,3 0 0,5-1 0,0-5 0,-2 3 0,1-5 0,-9 7 0,1-2 0,-2 3 0,0 0 0,0 0 0,0-1 0,-1-1 0,-1 0 0,4-1 0,-3 2 0,3-3 0,-5 2 0,0-1 0,0 3 0,0-3 0,0 2 0,0-2 0,1 0 0,-1-2 0,2 2 0,-1-3 0,1 3 0,1-1 0,1 1 0,-3 0 0,1 0 0,-2 1 0,0 1 0,0 1 0,0 0 0,0 0 0,5 0 0,-3 0 0,5 0 0,-5 0 0,-1 0 0,-1 0 0,0 0 0,1 0 0,-1 0 0,3 0 0,-2 1 0,1-1 0,1 2 0,0-2 0,3 0 0,-3 0 0,0 0 0,3 0 0,0 1 0,1-1 0,-1 2 0,-3-4 0,0 2 0,-1-1 0,1 1 0,0 0 0,3-2 0,0-1 0,-2 0 0,-1-1 0,-3 0 0,-1 1 0,-2 0 0,0-1 0,0-1 0,3 1 0,0-1 0,-2 2 0,2 0 0,-3 0 0,4 0 0,-2 2 0,3-2 0,-1 1 0,-1 1 0,5-1 0,5 4 0,-2-3 0,13 2 0,-9-2 0,3 1 0,-8 0 0,-4 0 0,-3-2 0,-2 1 0,-2-2 0,-2 0 0,4-2 0,3 2 0,0 0 0,1 2 0,1 1 0,-2 0 0,7 0 0,-2 0 0,6 0 0,3 0 0,-6 0 0,-2 0 0,-2 0 0,-3-3 0,2 1 0,-3-1 0,-1 2 0,0 1 0,0 0 0,1 0 0,-1 0 0,0 0 0,4 0 0,-2 0 0,5-2 0,-6 2 0,2-1 0,0-2 0,8-3 0,-5-4 0,8-2 0,-11 5 0,1 1 0,-4 6 0,0 0 0,9 1 0,1 1 0,16 1 0,-14 0 0,4-2 0,-16 1 0,3-2 0,-3 0 0,3 0 0,6-3 0,-4 3 0,4-4 0,2 4 0,5-2 0,15 4 0,-10-1 0,7 0 0,-21-1 0,3 0 0,-2 0 0,-1-4 0,5-5 0,-4 0 0,1-3 0,-6 7 0,0 1 0,-3 2 0,0-3 0,3 3 0,2-3 0,2 5 0,-1 0 0,-4 0 0,-2 2 0,0-1 0,1 3 0,3-3 0,10 1 0,-5 0 0,9 1 0,-11 0 0,10 2 0,-13-1 0,7 0 0,-8-3 0,0 2 0,-3-3 0,1 2 0,2-2 0,-1 0 0,-1 0 0,4 0 0,-2 1 0,3 1 0,-5 1 0,1 0 0,-2-2 0,5-2 0,-2-2 0,4 0 0,-3 1 0,-2 1 0,1-1 0,-2 2 0,1-5 0,-1 4 0,1-3 0,-2 4 0,1-2 0,-1 2 0,2-1 0,-3 1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F356D0-B73F-4839-B06F-C6CB2A8F8C9B}"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11873-9E9C-4BF0-83BD-DADDF7A86043}" type="slidenum">
              <a:rPr lang="en-US" smtClean="0"/>
              <a:t>‹#›</a:t>
            </a:fld>
            <a:endParaRPr lang="en-US"/>
          </a:p>
        </p:txBody>
      </p:sp>
    </p:spTree>
    <p:extLst>
      <p:ext uri="{BB962C8B-B14F-4D97-AF65-F5344CB8AC3E}">
        <p14:creationId xmlns:p14="http://schemas.microsoft.com/office/powerpoint/2010/main" val="1625614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6986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4814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14306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98850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20223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99620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438C802-D3BC-584A-862D-E59E8CBA4F0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86941CB1-069C-CF4F-8FDC-940CD570D9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SA" sz="900" dirty="0"/>
              <a:t>SWOT analysis evaluates the company</a:t>
            </a:r>
            <a:r>
              <a:rPr lang="uk-UA" altLang="en-SA" sz="900" dirty="0"/>
              <a:t>'</a:t>
            </a:r>
            <a:r>
              <a:rPr lang="en-US" altLang="en-SA" sz="900" dirty="0"/>
              <a:t>s overall strengths (S), weaknesses (W), opportunities (0), and threats (T)</a:t>
            </a:r>
          </a:p>
          <a:p>
            <a:pPr lvl="1">
              <a:lnSpc>
                <a:spcPct val="80000"/>
              </a:lnSpc>
              <a:buFontTx/>
              <a:buChar char="•"/>
            </a:pPr>
            <a:r>
              <a:rPr lang="en-US" altLang="en-SA" sz="900" dirty="0"/>
              <a:t>Strengths</a:t>
            </a:r>
          </a:p>
          <a:p>
            <a:pPr lvl="2">
              <a:lnSpc>
                <a:spcPct val="80000"/>
              </a:lnSpc>
              <a:buFontTx/>
              <a:buChar char="•"/>
            </a:pPr>
            <a:r>
              <a:rPr lang="en-US" altLang="en-SA" sz="900" dirty="0"/>
              <a:t>Internal capabilities, resources, and positive situational factors that may help the company to serve its customers and achieve its objectives</a:t>
            </a:r>
          </a:p>
          <a:p>
            <a:pPr lvl="1">
              <a:lnSpc>
                <a:spcPct val="80000"/>
              </a:lnSpc>
              <a:buFontTx/>
              <a:buChar char="•"/>
            </a:pPr>
            <a:endParaRPr lang="en-US" altLang="en-SA" sz="900" dirty="0"/>
          </a:p>
          <a:p>
            <a:pPr lvl="1">
              <a:lnSpc>
                <a:spcPct val="80000"/>
              </a:lnSpc>
              <a:buFontTx/>
              <a:buChar char="•"/>
            </a:pPr>
            <a:r>
              <a:rPr lang="en-US" altLang="en-SA" sz="900" dirty="0"/>
              <a:t>Weaknesses</a:t>
            </a:r>
          </a:p>
          <a:p>
            <a:pPr lvl="2">
              <a:lnSpc>
                <a:spcPct val="80000"/>
              </a:lnSpc>
              <a:buFontTx/>
              <a:buChar char="•"/>
            </a:pPr>
            <a:r>
              <a:rPr lang="en-US" altLang="en-SA" sz="900" dirty="0"/>
              <a:t>Internal limitations and negative situational factors that may interfere with the company</a:t>
            </a:r>
            <a:r>
              <a:rPr lang="uk-UA" altLang="en-SA" sz="900" dirty="0"/>
              <a:t>'</a:t>
            </a:r>
            <a:r>
              <a:rPr lang="en-US" altLang="en-SA" sz="900" dirty="0"/>
              <a:t>s performance</a:t>
            </a:r>
          </a:p>
          <a:p>
            <a:pPr lvl="1">
              <a:lnSpc>
                <a:spcPct val="80000"/>
              </a:lnSpc>
              <a:buFontTx/>
              <a:buChar char="•"/>
            </a:pPr>
            <a:endParaRPr lang="en-US" altLang="en-SA" sz="900" dirty="0"/>
          </a:p>
          <a:p>
            <a:pPr lvl="1">
              <a:lnSpc>
                <a:spcPct val="80000"/>
              </a:lnSpc>
              <a:buFontTx/>
              <a:buChar char="•"/>
            </a:pPr>
            <a:r>
              <a:rPr lang="en-US" altLang="en-SA" sz="900" dirty="0"/>
              <a:t>Opportunities</a:t>
            </a:r>
          </a:p>
          <a:p>
            <a:pPr lvl="2">
              <a:lnSpc>
                <a:spcPct val="80000"/>
              </a:lnSpc>
              <a:buFontTx/>
              <a:buChar char="•"/>
            </a:pPr>
            <a:r>
              <a:rPr lang="en-US" altLang="en-SA" sz="900" dirty="0"/>
              <a:t>Favorable factors or trends in the external environment that the company may be able to exploit to its advantage</a:t>
            </a:r>
          </a:p>
          <a:p>
            <a:pPr lvl="1">
              <a:lnSpc>
                <a:spcPct val="80000"/>
              </a:lnSpc>
              <a:buFontTx/>
              <a:buChar char="•"/>
            </a:pPr>
            <a:endParaRPr lang="en-US" altLang="en-SA" sz="900" dirty="0"/>
          </a:p>
          <a:p>
            <a:pPr lvl="1">
              <a:lnSpc>
                <a:spcPct val="80000"/>
              </a:lnSpc>
              <a:buFontTx/>
              <a:buChar char="•"/>
            </a:pPr>
            <a:r>
              <a:rPr lang="en-US" altLang="en-SA" sz="900" dirty="0"/>
              <a:t>Threats</a:t>
            </a:r>
          </a:p>
          <a:p>
            <a:pPr lvl="2">
              <a:lnSpc>
                <a:spcPct val="80000"/>
              </a:lnSpc>
              <a:buFontTx/>
              <a:buChar char="•"/>
            </a:pPr>
            <a:r>
              <a:rPr lang="en-US" altLang="en-SA" sz="900" dirty="0"/>
              <a:t>Unfavorable external factors or trends that may present challenges to performance.</a:t>
            </a:r>
          </a:p>
          <a:p>
            <a:pPr>
              <a:lnSpc>
                <a:spcPct val="80000"/>
              </a:lnSpc>
              <a:buFontTx/>
              <a:buChar char="•"/>
            </a:pPr>
            <a:endParaRPr lang="en-US" altLang="en-SA" sz="900" dirty="0"/>
          </a:p>
          <a:p>
            <a:pPr lvl="1">
              <a:lnSpc>
                <a:spcPct val="80000"/>
              </a:lnSpc>
              <a:buFontTx/>
              <a:buChar char="•"/>
            </a:pPr>
            <a:r>
              <a:rPr lang="en-US" altLang="en-SA" sz="900" dirty="0"/>
              <a:t>Internal Environmental Analysis (Strengths and Weaknesses Analysis)</a:t>
            </a:r>
          </a:p>
          <a:p>
            <a:pPr lvl="2">
              <a:lnSpc>
                <a:spcPct val="80000"/>
              </a:lnSpc>
              <a:buFontTx/>
              <a:buChar char="•"/>
            </a:pPr>
            <a:r>
              <a:rPr lang="en-US" altLang="en-SA" sz="900" dirty="0"/>
              <a:t>Each business needs to evaluate its strengths and weaknesses periodically</a:t>
            </a:r>
          </a:p>
          <a:p>
            <a:pPr lvl="2">
              <a:lnSpc>
                <a:spcPct val="80000"/>
              </a:lnSpc>
              <a:buFontTx/>
              <a:buChar char="•"/>
            </a:pPr>
            <a:r>
              <a:rPr lang="en-US" altLang="en-SA" sz="900" dirty="0"/>
              <a:t>Management or an outside consultant reviews the business</a:t>
            </a:r>
            <a:r>
              <a:rPr lang="uk-UA" altLang="en-SA" sz="900" dirty="0"/>
              <a:t>'</a:t>
            </a:r>
            <a:r>
              <a:rPr lang="en-US" altLang="en-SA" sz="900" dirty="0"/>
              <a:t>s marketing, financial, manufacturing, and organizational competencies</a:t>
            </a:r>
          </a:p>
          <a:p>
            <a:pPr>
              <a:lnSpc>
                <a:spcPct val="80000"/>
              </a:lnSpc>
              <a:buFontTx/>
              <a:buChar char="•"/>
            </a:pPr>
            <a:endParaRPr lang="en-US" altLang="en-SA" sz="900" dirty="0"/>
          </a:p>
          <a:p>
            <a:pPr lvl="1">
              <a:lnSpc>
                <a:spcPct val="80000"/>
              </a:lnSpc>
              <a:buFontTx/>
              <a:buChar char="•"/>
            </a:pPr>
            <a:r>
              <a:rPr lang="en-US" altLang="en-SA" sz="900" dirty="0"/>
              <a:t>External Environmental Analysis (Opportunity and Threat Analysis)</a:t>
            </a:r>
          </a:p>
          <a:p>
            <a:pPr lvl="2">
              <a:lnSpc>
                <a:spcPct val="80000"/>
              </a:lnSpc>
              <a:buFontTx/>
              <a:buChar char="•"/>
            </a:pPr>
            <a:r>
              <a:rPr lang="en-US" altLang="en-SA" sz="900" dirty="0"/>
              <a:t>The business manager now knows the parts of the environment to monitor if the business is to achieve its goals</a:t>
            </a:r>
          </a:p>
          <a:p>
            <a:pPr lvl="2">
              <a:lnSpc>
                <a:spcPct val="80000"/>
              </a:lnSpc>
              <a:buFontTx/>
              <a:buChar char="•"/>
            </a:pPr>
            <a:r>
              <a:rPr lang="en-US" altLang="en-SA" sz="900" dirty="0"/>
              <a:t>Macroenvironmental forces</a:t>
            </a:r>
          </a:p>
          <a:p>
            <a:pPr lvl="3">
              <a:lnSpc>
                <a:spcPct val="80000"/>
              </a:lnSpc>
              <a:buFontTx/>
              <a:buChar char="•"/>
            </a:pPr>
            <a:r>
              <a:rPr lang="en-US" altLang="en-SA" sz="900" dirty="0"/>
              <a:t>Demographic-economic</a:t>
            </a:r>
          </a:p>
          <a:p>
            <a:pPr lvl="3">
              <a:lnSpc>
                <a:spcPct val="80000"/>
              </a:lnSpc>
              <a:buFontTx/>
              <a:buChar char="•"/>
            </a:pPr>
            <a:r>
              <a:rPr lang="en-US" altLang="en-SA" sz="900" dirty="0"/>
              <a:t>Technological</a:t>
            </a:r>
          </a:p>
          <a:p>
            <a:pPr lvl="3">
              <a:lnSpc>
                <a:spcPct val="80000"/>
              </a:lnSpc>
              <a:buFontTx/>
              <a:buChar char="•"/>
            </a:pPr>
            <a:r>
              <a:rPr lang="en-US" altLang="en-SA" sz="900" dirty="0"/>
              <a:t>Political-legal</a:t>
            </a:r>
          </a:p>
          <a:p>
            <a:pPr lvl="3">
              <a:lnSpc>
                <a:spcPct val="80000"/>
              </a:lnSpc>
              <a:buFontTx/>
              <a:buChar char="•"/>
            </a:pPr>
            <a:r>
              <a:rPr lang="en-US" altLang="en-SA" sz="900" dirty="0"/>
              <a:t>Social-cultural</a:t>
            </a:r>
          </a:p>
          <a:p>
            <a:pPr lvl="2">
              <a:lnSpc>
                <a:spcPct val="80000"/>
              </a:lnSpc>
              <a:buFontTx/>
              <a:buChar char="•"/>
            </a:pPr>
            <a:r>
              <a:rPr lang="en-US" altLang="en-SA" sz="900" dirty="0"/>
              <a:t>Microenvironmental forces</a:t>
            </a:r>
          </a:p>
          <a:p>
            <a:pPr lvl="3">
              <a:lnSpc>
                <a:spcPct val="80000"/>
              </a:lnSpc>
              <a:buFontTx/>
              <a:buChar char="•"/>
            </a:pPr>
            <a:r>
              <a:rPr lang="en-US" altLang="en-SA" sz="900" dirty="0"/>
              <a:t>Customers</a:t>
            </a:r>
          </a:p>
          <a:p>
            <a:pPr lvl="3">
              <a:lnSpc>
                <a:spcPct val="80000"/>
              </a:lnSpc>
              <a:buFontTx/>
              <a:buChar char="•"/>
            </a:pPr>
            <a:r>
              <a:rPr lang="en-US" altLang="en-SA" sz="900" dirty="0"/>
              <a:t>Competitors</a:t>
            </a:r>
          </a:p>
          <a:p>
            <a:pPr lvl="3">
              <a:lnSpc>
                <a:spcPct val="80000"/>
              </a:lnSpc>
              <a:buFontTx/>
              <a:buChar char="•"/>
            </a:pPr>
            <a:r>
              <a:rPr lang="en-US" altLang="en-SA" sz="900" dirty="0"/>
              <a:t>Distribution channels</a:t>
            </a:r>
          </a:p>
          <a:p>
            <a:pPr lvl="3">
              <a:lnSpc>
                <a:spcPct val="80000"/>
              </a:lnSpc>
              <a:buFontTx/>
              <a:buChar char="•"/>
            </a:pPr>
            <a:r>
              <a:rPr lang="en-US" altLang="en-SA" sz="900" dirty="0"/>
              <a:t>Supplies</a:t>
            </a:r>
          </a:p>
        </p:txBody>
      </p:sp>
      <p:sp>
        <p:nvSpPr>
          <p:cNvPr id="45060" name="Slide Number Placeholder 3">
            <a:extLst>
              <a:ext uri="{FF2B5EF4-FFF2-40B4-BE49-F238E27FC236}">
                <a16:creationId xmlns:a16="http://schemas.microsoft.com/office/drawing/2014/main" id="{0945C2AA-E6EF-DD42-A7C3-4A4FC9FED9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20A1D2-40C4-B941-B6F6-AE603514C12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07841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296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648A35EC-4699-9046-0834-DC74249A664D}"/>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ACAC03B4-7B9D-7C50-5852-901F1D8FB9A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4C6328EF-27ED-6C9A-DBCE-815DC9C197B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F5D4DF99-678D-6F39-F1D5-F35680EFF19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80636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7F2E8EA-5539-304D-A8A3-4F8C0646E8B3}"/>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0C730B76-EFC2-1644-8EF0-AACCBF1557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a:p>
        </p:txBody>
      </p:sp>
      <p:sp>
        <p:nvSpPr>
          <p:cNvPr id="35844" name="Slide Number Placeholder 3">
            <a:extLst>
              <a:ext uri="{FF2B5EF4-FFF2-40B4-BE49-F238E27FC236}">
                <a16:creationId xmlns:a16="http://schemas.microsoft.com/office/drawing/2014/main" id="{99D2BAF0-EF23-464C-80A0-E96813B3CC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BF58AA-7FB6-294D-ACBB-1067F05920D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892589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43647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Most marketing managers are overloaded with data and often overwhelmed by it</a:t>
            </a:r>
            <a:r>
              <a:rPr lang="en-US" altLang="en-US">
                <a:latin typeface="Arial" panose="020B0604020202020204" pitchFamily="34" charset="0"/>
              </a:rPr>
              <a:t>. M</a:t>
            </a:r>
            <a:r>
              <a:rPr lang="en-US" sz="1200" b="0" i="0" u="none" strike="noStrike" kern="1200" baseline="0">
                <a:solidFill>
                  <a:schemeClr val="tx1"/>
                </a:solidFill>
                <a:latin typeface="Arial" charset="0"/>
                <a:ea typeface="MS PGothic" panose="020B0600070205080204" pitchFamily="34" charset="-128"/>
                <a:cs typeface="ＭＳ Ｐゴシック" charset="0"/>
              </a:rPr>
              <a:t>arketers don’t need more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information; they need better information. And they need to make better use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of the information they already have.</a:t>
            </a:r>
          </a:p>
          <a:p>
            <a:endParaRPr lang="en-US" altLang="en-US" sz="1200" b="0" i="0" u="none" strike="noStrike" kern="1200" baseline="0">
              <a:solidFill>
                <a:schemeClr val="tx1"/>
              </a:solidFill>
              <a:latin typeface="Arial" charset="0"/>
              <a:ea typeface="MS PGothic" panose="020B0600070205080204" pitchFamily="34" charset="-128"/>
            </a:endParaRPr>
          </a:p>
          <a:p>
            <a:r>
              <a:rPr lang="en-US" altLang="en-US">
                <a:solidFill>
                  <a:srgbClr val="FF0000"/>
                </a:solidFill>
                <a:latin typeface="Arial" panose="020B0604020202020204" pitchFamily="34" charset="0"/>
              </a:rPr>
              <a:t>The real value of marketing res</a:t>
            </a:r>
          </a:p>
          <a:p>
            <a:endParaRPr lang="en-US" sz="1200" b="0" i="0" u="none" strike="noStrike" kern="1200" baseline="0">
              <a:solidFill>
                <a:schemeClr val="tx1"/>
              </a:solidFill>
              <a:latin typeface="Arial" charset="0"/>
              <a:ea typeface="MS PGothic" panose="020B0600070205080204" pitchFamily="34" charset="-128"/>
              <a:cs typeface="ＭＳ Ｐゴシック" charset="0"/>
            </a:endParaRPr>
          </a:p>
          <a:p>
            <a:r>
              <a:rPr lang="en-US" sz="1200" b="0" i="0" u="none" strike="noStrike" kern="1200" baseline="0">
                <a:solidFill>
                  <a:schemeClr val="tx1"/>
                </a:solidFill>
                <a:latin typeface="Arial" charset="0"/>
                <a:ea typeface="MS PGothic" panose="020B0600070205080204" pitchFamily="34" charset="-128"/>
                <a:cs typeface="ＭＳ Ｐゴシック" charset="0"/>
              </a:rPr>
              <a:t>Big data presents marketers with both big opportunities and big challenges. Companies that effectively tap this glut of big data can gain rich, timely customer insights.</a:t>
            </a:r>
          </a:p>
          <a:p>
            <a:r>
              <a:rPr lang="en-US" sz="1200" b="0" i="0" u="none" strike="noStrike" kern="1200" baseline="0">
                <a:solidFill>
                  <a:schemeClr val="tx1"/>
                </a:solidFill>
                <a:latin typeface="Arial" charset="0"/>
                <a:ea typeface="MS PGothic" panose="020B0600070205080204" pitchFamily="34" charset="-128"/>
                <a:cs typeface="ＭＳ Ｐゴシック" charset="0"/>
              </a:rPr>
              <a:t>Far from lacking information, most marketing managers are overloaded with data. Accessing and sifting through so much data is a daunting task. For example, when a large consumer brand such as Coca-Cola or Apple monitors online discussions about its brand in Tweets, blogs, social media posts, and other sources, it might take in a stunning 6 million public conversations a day, more than 2 billion a year arch</a:t>
            </a:r>
            <a:r>
              <a:rPr lang="en-US" altLang="en-US">
                <a:solidFill>
                  <a:srgbClr val="FF0000"/>
                </a:solidFill>
                <a:latin typeface="Arial" panose="020B0604020202020204" pitchFamily="34" charset="0"/>
              </a:rPr>
              <a:t> and marketing information lies in how it is used—in</a:t>
            </a:r>
            <a:r>
              <a:rPr lang="en-US" altLang="en-US" baseline="0">
                <a:solidFill>
                  <a:srgbClr val="FF0000"/>
                </a:solidFill>
                <a:latin typeface="Arial" panose="020B0604020202020204" pitchFamily="34" charset="0"/>
              </a:rPr>
              <a:t> </a:t>
            </a:r>
            <a:r>
              <a:rPr lang="en-US" altLang="en-US">
                <a:solidFill>
                  <a:srgbClr val="FF0000"/>
                </a:solidFill>
                <a:latin typeface="Arial" panose="020B0604020202020204" pitchFamily="34" charset="0"/>
              </a:rPr>
              <a:t>the customer insights that it provides.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835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Most marketing managers are overloaded with data and often overwhelmed by it</a:t>
            </a:r>
            <a:r>
              <a:rPr lang="en-US" altLang="en-US">
                <a:latin typeface="Arial" panose="020B0604020202020204" pitchFamily="34" charset="0"/>
              </a:rPr>
              <a:t>. M</a:t>
            </a:r>
            <a:r>
              <a:rPr lang="en-US" sz="1200" b="0" i="0" u="none" strike="noStrike" kern="1200" baseline="0">
                <a:solidFill>
                  <a:schemeClr val="tx1"/>
                </a:solidFill>
                <a:latin typeface="Arial" charset="0"/>
                <a:ea typeface="MS PGothic" panose="020B0600070205080204" pitchFamily="34" charset="-128"/>
                <a:cs typeface="ＭＳ Ｐゴシック" charset="0"/>
              </a:rPr>
              <a:t>arketers don’t need more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information; they need better information. And they need to make better use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of the information they already have.</a:t>
            </a:r>
          </a:p>
          <a:p>
            <a:endParaRPr lang="en-US" altLang="en-US" sz="1200" b="0" i="0" u="none" strike="noStrike" kern="1200" baseline="0">
              <a:solidFill>
                <a:schemeClr val="tx1"/>
              </a:solidFill>
              <a:latin typeface="Arial" charset="0"/>
              <a:ea typeface="MS PGothic" panose="020B0600070205080204" pitchFamily="34" charset="-128"/>
            </a:endParaRPr>
          </a:p>
          <a:p>
            <a:r>
              <a:rPr lang="en-US" altLang="en-US">
                <a:solidFill>
                  <a:srgbClr val="FF0000"/>
                </a:solidFill>
                <a:latin typeface="Arial" panose="020B0604020202020204" pitchFamily="34" charset="0"/>
              </a:rPr>
              <a:t>The real value of marketing res</a:t>
            </a:r>
          </a:p>
          <a:p>
            <a:endParaRPr lang="en-US" sz="1200" b="0" i="0" u="none" strike="noStrike" kern="1200" baseline="0">
              <a:solidFill>
                <a:schemeClr val="tx1"/>
              </a:solidFill>
              <a:latin typeface="Arial" charset="0"/>
              <a:ea typeface="MS PGothic" panose="020B0600070205080204" pitchFamily="34" charset="-128"/>
              <a:cs typeface="ＭＳ Ｐゴシック" charset="0"/>
            </a:endParaRPr>
          </a:p>
          <a:p>
            <a:r>
              <a:rPr lang="en-US" sz="1200" b="0" i="0" u="none" strike="noStrike" kern="1200" baseline="0">
                <a:solidFill>
                  <a:schemeClr val="tx1"/>
                </a:solidFill>
                <a:latin typeface="Arial" charset="0"/>
                <a:ea typeface="MS PGothic" panose="020B0600070205080204" pitchFamily="34" charset="-128"/>
                <a:cs typeface="ＭＳ Ｐゴシック" charset="0"/>
              </a:rPr>
              <a:t>Big data presents marketers with both big opportunities and big challenges. Companies that effectively tap this glut of big data can gain rich, timely customer insights.</a:t>
            </a:r>
          </a:p>
          <a:p>
            <a:r>
              <a:rPr lang="en-US" sz="1200" b="0" i="0" u="none" strike="noStrike" kern="1200" baseline="0">
                <a:solidFill>
                  <a:schemeClr val="tx1"/>
                </a:solidFill>
                <a:latin typeface="Arial" charset="0"/>
                <a:ea typeface="MS PGothic" panose="020B0600070205080204" pitchFamily="34" charset="-128"/>
                <a:cs typeface="ＭＳ Ｐゴシック" charset="0"/>
              </a:rPr>
              <a:t>Far from lacking information, most marketing managers are overloaded with data. Accessing and sifting through so much data is a daunting task. For example, when a large consumer brand such as Coca-Cola or Apple monitors online discussions about its brand in Tweets, blogs, social media posts, and other sources, it might take in a stunning 6 million public conversations a day, more than 2 billion a year arch</a:t>
            </a:r>
            <a:r>
              <a:rPr lang="en-US" altLang="en-US">
                <a:solidFill>
                  <a:srgbClr val="FF0000"/>
                </a:solidFill>
                <a:latin typeface="Arial" panose="020B0604020202020204" pitchFamily="34" charset="0"/>
              </a:rPr>
              <a:t> and marketing information lies in how it is used—in</a:t>
            </a:r>
            <a:r>
              <a:rPr lang="en-US" altLang="en-US" baseline="0">
                <a:solidFill>
                  <a:srgbClr val="FF0000"/>
                </a:solidFill>
                <a:latin typeface="Arial" panose="020B0604020202020204" pitchFamily="34" charset="0"/>
              </a:rPr>
              <a:t> </a:t>
            </a:r>
            <a:r>
              <a:rPr lang="en-US" altLang="en-US">
                <a:solidFill>
                  <a:srgbClr val="FF0000"/>
                </a:solidFill>
                <a:latin typeface="Arial" panose="020B0604020202020204" pitchFamily="34" charset="0"/>
              </a:rPr>
              <a:t>the customer insights that it provides.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042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Most marketing managers are overloaded with data and often overwhelmed by it</a:t>
            </a:r>
            <a:r>
              <a:rPr lang="en-US" altLang="en-US">
                <a:latin typeface="Arial" panose="020B0604020202020204" pitchFamily="34" charset="0"/>
              </a:rPr>
              <a:t>. M</a:t>
            </a:r>
            <a:r>
              <a:rPr lang="en-US" sz="1200" b="0" i="0" u="none" strike="noStrike" kern="1200" baseline="0">
                <a:solidFill>
                  <a:schemeClr val="tx1"/>
                </a:solidFill>
                <a:latin typeface="Arial" charset="0"/>
                <a:ea typeface="MS PGothic" panose="020B0600070205080204" pitchFamily="34" charset="-128"/>
                <a:cs typeface="ＭＳ Ｐゴシック" charset="0"/>
              </a:rPr>
              <a:t>arketers don’t need more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information; they need better information. And they need to make better use</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of the information they already have.</a:t>
            </a:r>
          </a:p>
          <a:p>
            <a:endParaRPr lang="en-US" altLang="en-US" sz="1200" b="0" i="0" u="none" strike="noStrike" kern="1200" baseline="0">
              <a:solidFill>
                <a:schemeClr val="tx1"/>
              </a:solidFill>
              <a:latin typeface="Arial" charset="0"/>
              <a:ea typeface="MS PGothic" panose="020B0600070205080204" pitchFamily="34" charset="-128"/>
            </a:endParaRPr>
          </a:p>
          <a:p>
            <a:r>
              <a:rPr lang="en-US" altLang="en-US">
                <a:solidFill>
                  <a:srgbClr val="FF0000"/>
                </a:solidFill>
                <a:latin typeface="Arial" panose="020B0604020202020204" pitchFamily="34" charset="0"/>
              </a:rPr>
              <a:t>The real value of marketing res</a:t>
            </a:r>
          </a:p>
          <a:p>
            <a:endParaRPr lang="en-US" sz="1200" b="0" i="0" u="none" strike="noStrike" kern="1200" baseline="0">
              <a:solidFill>
                <a:schemeClr val="tx1"/>
              </a:solidFill>
              <a:latin typeface="Arial" charset="0"/>
              <a:ea typeface="MS PGothic" panose="020B0600070205080204" pitchFamily="34" charset="-128"/>
              <a:cs typeface="ＭＳ Ｐゴシック" charset="0"/>
            </a:endParaRPr>
          </a:p>
          <a:p>
            <a:r>
              <a:rPr lang="en-US" sz="1200" b="0" i="0" u="none" strike="noStrike" kern="1200" baseline="0">
                <a:solidFill>
                  <a:schemeClr val="tx1"/>
                </a:solidFill>
                <a:latin typeface="Arial" charset="0"/>
                <a:ea typeface="MS PGothic" panose="020B0600070205080204" pitchFamily="34" charset="-128"/>
                <a:cs typeface="ＭＳ Ｐゴシック" charset="0"/>
              </a:rPr>
              <a:t>Big data presents marketers with both big opportunities and big challenges. Companies that effectively tap this glut of big data can gain rich, timely customer insights.</a:t>
            </a:r>
          </a:p>
          <a:p>
            <a:r>
              <a:rPr lang="en-US" sz="1200" b="0" i="0" u="none" strike="noStrike" kern="1200" baseline="0">
                <a:solidFill>
                  <a:schemeClr val="tx1"/>
                </a:solidFill>
                <a:latin typeface="Arial" charset="0"/>
                <a:ea typeface="MS PGothic" panose="020B0600070205080204" pitchFamily="34" charset="-128"/>
                <a:cs typeface="ＭＳ Ｐゴシック" charset="0"/>
              </a:rPr>
              <a:t>Far from lacking information, most marketing managers are overloaded with data. Accessing and sifting through so much data is a daunting task. For example, when a large consumer brand such as Coca-Cola or Apple monitors online discussions about its brand in Tweets, blogs, social media posts, and other sources, it might take in a stunning 6 million public conversations a day, more than 2 billion a year arch</a:t>
            </a:r>
            <a:r>
              <a:rPr lang="en-US" altLang="en-US">
                <a:solidFill>
                  <a:srgbClr val="FF0000"/>
                </a:solidFill>
                <a:latin typeface="Arial" panose="020B0604020202020204" pitchFamily="34" charset="0"/>
              </a:rPr>
              <a:t> and marketing information lies in how it is used—in</a:t>
            </a:r>
            <a:r>
              <a:rPr lang="en-US" altLang="en-US" baseline="0">
                <a:solidFill>
                  <a:srgbClr val="FF0000"/>
                </a:solidFill>
                <a:latin typeface="Arial" panose="020B0604020202020204" pitchFamily="34" charset="0"/>
              </a:rPr>
              <a:t> </a:t>
            </a:r>
            <a:r>
              <a:rPr lang="en-US" altLang="en-US">
                <a:solidFill>
                  <a:srgbClr val="FF0000"/>
                </a:solidFill>
                <a:latin typeface="Arial" panose="020B0604020202020204" pitchFamily="34" charset="0"/>
              </a:rPr>
              <a:t>the customer insights that it provides.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633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4">
              <a:defRPr/>
            </a:pPr>
            <a:r>
              <a:rPr lang="en-US">
                <a:solidFill>
                  <a:srgbClr val="38495C"/>
                </a:solidFill>
                <a:latin typeface="Cabin Condensed"/>
              </a:rPr>
              <a:t>| Identify what’s holding you back</a:t>
            </a:r>
          </a:p>
          <a:p>
            <a:pPr defTabSz="914354">
              <a:defRPr/>
            </a:pPr>
            <a:r>
              <a:rPr lang="en-US">
                <a:solidFill>
                  <a:srgbClr val="002D72"/>
                </a:solidFill>
                <a:latin typeface="F37Moon"/>
              </a:rPr>
              <a:t>One simple fact of the consumer goods industry is that businesses have to quickly identify and cut underperforming products in order to survive. analyzing a product line can provide early indicators as to which products should be taken off the shelves and which products consumers are coming back for.</a:t>
            </a:r>
          </a:p>
          <a:p>
            <a:endParaRPr lang="ar-SA"/>
          </a:p>
        </p:txBody>
      </p:sp>
      <p:sp>
        <p:nvSpPr>
          <p:cNvPr id="4" name="Slide Number Placeholder 3"/>
          <p:cNvSpPr>
            <a:spLocks noGrp="1"/>
          </p:cNvSpPr>
          <p:nvPr>
            <p:ph type="sldNum" sz="quarter" idx="5"/>
          </p:nvPr>
        </p:nvSpPr>
        <p:spPr/>
        <p:txBody>
          <a:bodyPr/>
          <a:lstStyle/>
          <a:p>
            <a:fld id="{B7B04708-339D-4029-92D9-66A17F2D35B7}" type="slidenum">
              <a:rPr lang="en-US" smtClean="0"/>
              <a:t>41</a:t>
            </a:fld>
            <a:endParaRPr lang="en-US"/>
          </a:p>
        </p:txBody>
      </p:sp>
    </p:spTree>
    <p:extLst>
      <p:ext uri="{BB962C8B-B14F-4D97-AF65-F5344CB8AC3E}">
        <p14:creationId xmlns:p14="http://schemas.microsoft.com/office/powerpoint/2010/main" val="2659571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This figure shows that the </a:t>
            </a:r>
            <a:r>
              <a:rPr lang="en-US" altLang="en-US" dirty="0">
                <a:solidFill>
                  <a:srgbClr val="FF0000"/>
                </a:solidFill>
                <a:latin typeface="Arial" panose="020B0604020202020204" pitchFamily="34" charset="0"/>
              </a:rPr>
              <a:t>MIS begins and ends with information users.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The information users are marketing managers, internal and external partners, and others who need marketing information</a:t>
            </a:r>
            <a:r>
              <a:rPr lang="en-US" altLang="en-US" dirty="0">
                <a:latin typeface="Arial" panose="020B0604020202020204" pitchFamily="34" charset="0"/>
              </a:rPr>
              <a:t>. Marketers start by assessing user information needs. Next, they develop needed information using internal company databases, marketing intelligence activities, and marketing research. </a:t>
            </a:r>
            <a:r>
              <a:rPr lang="en-US" altLang="en-US" dirty="0">
                <a:solidFill>
                  <a:srgbClr val="FF0000"/>
                </a:solidFill>
                <a:latin typeface="Arial" panose="020B0604020202020204" pitchFamily="34" charset="0"/>
              </a:rPr>
              <a:t>Finally, the MIS helps users to analyze and use the information to develop customer insights, make marketing decisions, and manage customer engagement and relationships.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057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a:solidFill>
                  <a:srgbClr val="FF0000"/>
                </a:solidFill>
                <a:latin typeface="Arial" panose="020B0604020202020204" pitchFamily="34" charset="0"/>
              </a:rPr>
              <a:t>Internal databases </a:t>
            </a:r>
            <a:r>
              <a:rPr lang="en-US" altLang="en-US">
                <a:solidFill>
                  <a:srgbClr val="FF0000"/>
                </a:solidFill>
                <a:latin typeface="Arial" panose="020B0604020202020204" pitchFamily="34" charset="0"/>
              </a:rPr>
              <a:t>usually can be accessed more quickly and cheaply than other information sources, but they also present some problems. Because internal information is often collected for other purposes, it may be incomplete or in the wrong form for making marketing decisions.</a:t>
            </a:r>
            <a:r>
              <a:rPr lang="en-US" altLang="en-US" baseline="0">
                <a:solidFill>
                  <a:srgbClr val="FF0000"/>
                </a:solidFill>
                <a:latin typeface="Arial" panose="020B0604020202020204" pitchFamily="34" charset="0"/>
              </a:rPr>
              <a:t> Data also ages quickly; k</a:t>
            </a:r>
            <a:r>
              <a:rPr lang="en-US" altLang="en-US">
                <a:solidFill>
                  <a:srgbClr val="FF0000"/>
                </a:solidFill>
                <a:latin typeface="Arial" panose="020B0604020202020204" pitchFamily="34" charset="0"/>
              </a:rPr>
              <a:t>eeping the database current requires a major effort.</a:t>
            </a:r>
            <a:r>
              <a:rPr lang="en-US" altLang="en-US" baseline="0">
                <a:solidFill>
                  <a:srgbClr val="FF0000"/>
                </a:solidFill>
                <a:latin typeface="Arial" panose="020B0604020202020204" pitchFamily="34" charset="0"/>
              </a:rPr>
              <a:t> Finally,</a:t>
            </a:r>
            <a:r>
              <a:rPr lang="en-US" altLang="en-US">
                <a:solidFill>
                  <a:srgbClr val="FF0000"/>
                </a:solidFill>
                <a:latin typeface="Arial" panose="020B0604020202020204" pitchFamily="34" charset="0"/>
              </a:rPr>
              <a:t> managing and mining the mountains of information that a large company produces requires highly sophisticated equipment and techniques.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035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5"/>
          </p:nvPr>
        </p:nvSpPr>
        <p:spPr/>
        <p:txBody>
          <a:bodyPr/>
          <a:lstStyle/>
          <a:p>
            <a:fld id="{B7B04708-339D-4029-92D9-66A17F2D35B7}" type="slidenum">
              <a:rPr lang="en-US" smtClean="0"/>
              <a:t>44</a:t>
            </a:fld>
            <a:endParaRPr lang="en-US"/>
          </a:p>
        </p:txBody>
      </p:sp>
    </p:spTree>
    <p:extLst>
      <p:ext uri="{BB962C8B-B14F-4D97-AF65-F5344CB8AC3E}">
        <p14:creationId xmlns:p14="http://schemas.microsoft.com/office/powerpoint/2010/main" val="3393360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a:latin typeface="Arial" panose="020B0604020202020204" pitchFamily="34" charset="0"/>
              </a:rPr>
              <a:t>The goal of competitive marketing intelligence is to improve strategic decision making by understanding the consumer environment, assessing and tracking competitors’ actions, and providing early warnings of opportunities and threats. </a:t>
            </a:r>
          </a:p>
          <a:p>
            <a:endParaRPr lang="en-US" altLang="en-US">
              <a:latin typeface="Arial" panose="020B0604020202020204" pitchFamily="34" charset="0"/>
            </a:endParaRPr>
          </a:p>
          <a:p>
            <a:r>
              <a:rPr lang="en-US" altLang="en-US">
                <a:latin typeface="Arial" panose="020B0604020202020204" pitchFamily="34" charset="0"/>
              </a:rPr>
              <a:t>Good marketing intelligence can help marketers gain insights into how consumers talk about and engage with their brands. </a:t>
            </a:r>
            <a:r>
              <a:rPr lang="en-US" sz="1200" b="0" i="0" u="none" strike="noStrike" kern="1200" baseline="0">
                <a:solidFill>
                  <a:schemeClr val="tx1"/>
                </a:solidFill>
                <a:latin typeface="Arial" charset="0"/>
                <a:ea typeface="MS PGothic" panose="020B0600070205080204" pitchFamily="34" charset="-128"/>
                <a:cs typeface="ＭＳ Ｐゴシック" charset="0"/>
              </a:rPr>
              <a:t>Many companies send out teams of trained observers to mix and mingle personally with customers as they use and talk about the company’s products. Other companies, like MasterCard, have set up sophisticated digital command centers that routinely monitor brand-related online consumer and marketplace activity.</a:t>
            </a:r>
          </a:p>
          <a:p>
            <a:r>
              <a:rPr lang="en-US" altLang="en-US">
                <a:solidFill>
                  <a:srgbClr val="FF0000"/>
                </a:solidFill>
                <a:latin typeface="Arial" panose="020B0604020202020204" pitchFamily="34" charset="0"/>
              </a:rPr>
              <a:t>Companies can monitor competitors’ Web sites and use the Internet to search specific competitor names, events, or trends and see what turns up. Tracking consumer conversations about competing brands is often as revealing as tracking conversations about the company’s own brands. </a:t>
            </a:r>
          </a:p>
          <a:p>
            <a:endParaRPr lang="en-US" altLang="en-US">
              <a:solidFill>
                <a:srgbClr val="FF0000"/>
              </a:solidFill>
              <a:latin typeface="Arial" panose="020B0604020202020204" pitchFamily="34" charset="0"/>
            </a:endParaRPr>
          </a:p>
          <a:p>
            <a:r>
              <a:rPr lang="en-US" altLang="en-US">
                <a:solidFill>
                  <a:srgbClr val="FF0000"/>
                </a:solidFill>
                <a:latin typeface="Arial" panose="020B0604020202020204" pitchFamily="34" charset="0"/>
              </a:rPr>
              <a:t>Companies can obtain important intelligence information from suppliers, resellers, and key customers. Intelligence seekers can pour through any of the thousands of online databases. For example, the U.S. Security and Exchange Commission’s database provides a huge stockpile of financial information on public competitors, and the U.S. Patent Office and Trademark database reveals patents that competitors have filed. </a:t>
            </a:r>
          </a:p>
          <a:p>
            <a:endParaRPr lang="en-US" altLang="en-US">
              <a:solidFill>
                <a:srgbClr val="FF0000"/>
              </a:solidFill>
              <a:latin typeface="Arial" panose="020B0604020202020204" pitchFamily="34" charset="0"/>
            </a:endParaRPr>
          </a:p>
          <a:p>
            <a:r>
              <a:rPr lang="en-US" altLang="en-US">
                <a:solidFill>
                  <a:srgbClr val="FF0000"/>
                </a:solidFill>
                <a:latin typeface="Arial" panose="020B0604020202020204" pitchFamily="34" charset="0"/>
              </a:rPr>
              <a:t>Some intelligence gathering techniques may involve questionable ethics. With all the legitimate intelligence sources now available, a company does not need to break the law or accepted codes of ethics to get good intelligence.</a:t>
            </a:r>
          </a:p>
          <a:p>
            <a:endParaRPr lang="en-US" altLang="en-US">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478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FF0000"/>
                </a:solidFill>
                <a:latin typeface="Arial" panose="020B0604020202020204" pitchFamily="34" charset="0"/>
              </a:rPr>
              <a:t>Companies use marketing research in a wide variety of situations. For example, marketing research gives marketers insights into customer motivations, purchase behavior, and satisfaction. It can help them to assess market potential and market share or measure the effectiveness of pricing, product, distribution, and promotion activities.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749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0527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3953D2CC-D365-ABF0-0F90-26926D6C812A}"/>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80769450-687C-4E2C-7277-8A0393A7B2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6634125C-7DF3-2B42-7189-86091370E24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27328B39-5B43-BB2C-0327-1C785246F63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32415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ar-SA" sz="1200" b="0" i="0" dirty="0">
                <a:effectLst/>
                <a:latin typeface="-apple-system"/>
              </a:rPr>
              <a:t>من معلومات لم مقابلات مع العملاء تسألهم عن إيه اللي ممكن يشجعهم يشتروا زيادة. هل يزودوا الشوكولاتة، يعملوا منتج السكر فيه قليل، يخلوه خفيف أكتر، تقيل أكتر، يعملوه </a:t>
            </a:r>
            <a:r>
              <a:rPr lang="ar-SA" sz="1200" b="0" i="0" dirty="0" err="1">
                <a:effectLst/>
                <a:latin typeface="-apple-system"/>
              </a:rPr>
              <a:t>صحي</a:t>
            </a:r>
            <a:r>
              <a:rPr lang="ar-SA" sz="1200" dirty="0" err="1">
                <a:latin typeface="-apple-system"/>
              </a:rPr>
              <a:t>عنبتكون</a:t>
            </a:r>
            <a:r>
              <a:rPr lang="ar-SA" sz="1200" dirty="0">
                <a:latin typeface="-apple-system"/>
              </a:rPr>
              <a:t> في الصباح الباكر </a:t>
            </a:r>
            <a:r>
              <a:rPr lang="ar-SA" sz="1200" dirty="0" err="1">
                <a:latin typeface="-apple-system"/>
              </a:rPr>
              <a:t>جدا"الميلك</a:t>
            </a:r>
            <a:r>
              <a:rPr lang="ar-SA" sz="1200" dirty="0">
                <a:latin typeface="-apple-system"/>
              </a:rPr>
              <a:t> شيك" </a:t>
            </a:r>
            <a:r>
              <a:rPr lang="ar-SA" sz="1200" b="0" i="0" dirty="0">
                <a:effectLst/>
                <a:latin typeface="-apple-system"/>
              </a:rPr>
              <a:t>أوقات </a:t>
            </a:r>
            <a:r>
              <a:rPr lang="ar-SA" sz="1200" b="0" i="0" dirty="0" err="1">
                <a:effectLst/>
                <a:latin typeface="-apple-system"/>
              </a:rPr>
              <a:t>الشراء</a:t>
            </a:r>
            <a:r>
              <a:rPr lang="ar-SA" sz="1200" dirty="0" err="1">
                <a:solidFill>
                  <a:srgbClr val="C00000"/>
                </a:solidFill>
                <a:latin typeface="-apple-system"/>
              </a:rPr>
              <a:t>تتراوح</a:t>
            </a:r>
            <a:r>
              <a:rPr lang="ar-SA" sz="1200" dirty="0">
                <a:solidFill>
                  <a:srgbClr val="C00000"/>
                </a:solidFill>
                <a:latin typeface="-apple-system"/>
              </a:rPr>
              <a:t> </a:t>
            </a:r>
            <a:r>
              <a:rPr lang="ar-SA" sz="1200" dirty="0" err="1">
                <a:solidFill>
                  <a:srgbClr val="C00000"/>
                </a:solidFill>
                <a:latin typeface="-apple-system"/>
              </a:rPr>
              <a:t>بين</a:t>
            </a:r>
            <a:r>
              <a:rPr lang="ar-SA" sz="1200" dirty="0" err="1">
                <a:latin typeface="-apple-system"/>
              </a:rPr>
              <a:t>الناس</a:t>
            </a:r>
            <a:r>
              <a:rPr lang="ar-SA" sz="1200" dirty="0">
                <a:latin typeface="-apple-system"/>
              </a:rPr>
              <a:t> </a:t>
            </a:r>
            <a:r>
              <a:rPr lang="ar-SA" sz="1200" dirty="0" err="1">
                <a:latin typeface="-apple-system"/>
              </a:rPr>
              <a:t>بيشتروا</a:t>
            </a:r>
            <a:r>
              <a:rPr lang="ar-SA" sz="1200" dirty="0">
                <a:latin typeface="-apple-system"/>
              </a:rPr>
              <a:t> المنتج </a:t>
            </a:r>
            <a:r>
              <a:rPr lang="ar-SA" sz="1200" dirty="0" err="1">
                <a:latin typeface="-apple-system"/>
              </a:rPr>
              <a:t>ليهماهي</a:t>
            </a:r>
            <a:r>
              <a:rPr lang="ar-SA" sz="1200" dirty="0">
                <a:latin typeface="-apple-system"/>
              </a:rPr>
              <a:t> </a:t>
            </a:r>
            <a:endParaRPr lang="ar-SA" sz="1200" dirty="0">
              <a:solidFill>
                <a:srgbClr val="C00000"/>
              </a:solidFill>
              <a:latin typeface="-apple-system"/>
            </a:endParaRP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endParaRPr lang="ar-SA"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ar-SA"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lang="ar-SA"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5549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Marketing research follows a process that has four steps: defining the problem and research objectives; developing the research plan; implementing the research plan; and interpreting and reporting the findings. Each of these stages is discussed in detail in the following slides.</a:t>
            </a:r>
          </a:p>
          <a:p>
            <a:r>
              <a:rPr lang="en-US" sz="1200" kern="1200" dirty="0">
                <a:solidFill>
                  <a:schemeClr val="tx1"/>
                </a:solidFill>
                <a:effectLst/>
                <a:latin typeface="Arial" charset="0"/>
                <a:ea typeface="MS PGothic" panose="020B0600070205080204" pitchFamily="34" charset="-128"/>
                <a:cs typeface="ＭＳ Ｐゴシック" charset="0"/>
              </a:rPr>
              <a:t>Marketing managers and researchers must work together closely to define the problem and agree on research objectives. </a:t>
            </a:r>
            <a:r>
              <a:rPr lang="en-US" altLang="en-US" dirty="0">
                <a:solidFill>
                  <a:srgbClr val="FF0000"/>
                </a:solidFill>
                <a:latin typeface="Arial" panose="020B0604020202020204" pitchFamily="34" charset="0"/>
              </a:rPr>
              <a:t>The manager best understands the decision for which information is needed, whereas the researcher best understands marketing research and how to obtain the information. Defining the problem and research objectives is often the hardest step in the research process.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After the problem has been defined carefully, the manager and the researcher must set the research objectives.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Managers often start with exploratory research and later follow with descriptive or causal research. The statement of the problem and research objectives guides the entire research process. The manager and the researcher should put the statement in writing to be certain that they agree on the purpose and expected results of the research.</a:t>
            </a:r>
          </a:p>
          <a:p>
            <a:endParaRPr lang="en-US" altLang="en-US" b="1"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414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2700" indent="-228589" defTabSz="914354">
              <a:lnSpc>
                <a:spcPct val="90000"/>
              </a:lnSpc>
              <a:buClr>
                <a:srgbClr val="44546A"/>
              </a:buClr>
              <a:tabLst>
                <a:tab pos="355582" algn="l"/>
              </a:tabLst>
              <a:defRPr/>
            </a:pPr>
            <a:r>
              <a:rPr lang="en-US" sz="2400" b="1" dirty="0">
                <a:solidFill>
                  <a:prstClr val="black"/>
                </a:solidFill>
                <a:latin typeface="Calibri" panose="020F0502020204030204"/>
              </a:rPr>
              <a:t>Expanded  Marketing research </a:t>
            </a:r>
            <a:r>
              <a:rPr lang="en-US" altLang="en-US" sz="2400" b="1" dirty="0">
                <a:solidFill>
                  <a:prstClr val="black"/>
                </a:solidFill>
                <a:latin typeface="Calibri" panose="020F0502020204030204"/>
              </a:rPr>
              <a:t>Process</a:t>
            </a:r>
            <a:endParaRPr lang="en-US" sz="2400" b="1" dirty="0">
              <a:solidFill>
                <a:prstClr val="black"/>
              </a:solidFill>
              <a:latin typeface="Calibri" panose="020F0502020204030204"/>
            </a:endParaRP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Define the problem/ Define research objectives</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Check secondary data secondary research desk research</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rPr>
              <a:t>Check the need for primary  data /primary research field  research</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Construct sample/ location </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Collect data </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Analysis of data </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Evaluate results</a:t>
            </a:r>
          </a:p>
          <a:p>
            <a:pPr marL="927054" lvl="1" indent="-342882" defTabSz="914354">
              <a:lnSpc>
                <a:spcPct val="90000"/>
              </a:lnSpc>
              <a:buClr>
                <a:srgbClr val="44546A"/>
              </a:buClr>
              <a:buFont typeface="+mj-lt"/>
              <a:buAutoNum type="arabicPeriod"/>
              <a:tabLst>
                <a:tab pos="355582" algn="l"/>
              </a:tabLst>
              <a:defRPr/>
            </a:pPr>
            <a:r>
              <a:rPr lang="en-US" sz="2400" b="1" dirty="0">
                <a:solidFill>
                  <a:prstClr val="black"/>
                </a:solidFill>
                <a:latin typeface="Calibri" panose="020F0502020204030204"/>
              </a:rPr>
              <a:t>Recommendation for actions.</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14024-5DC8-164C-AF67-13C187BE84E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258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Researchers usually start by gathering secondary data. The company’s internal database provides a good starting point.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Companies can buy secondary data from outside firms that supply high-quality data to suit a wide variety of marketing information needs.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altLang="en-US" dirty="0">
                <a:solidFill>
                  <a:srgbClr val="FF0000"/>
                </a:solidFill>
                <a:latin typeface="Arial" panose="020B0604020202020204" pitchFamily="34" charset="0"/>
              </a:rPr>
              <a:t>The company can also utilize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wide assortment of external information sources. Using commercial online databases, marketing researchers can conduct their own searches of secondary data sources. Internet search engines can also help in locating relevant secondary information sources. However, they can also be very frustrating and inefficient.</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02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Secondary data can usually be obtained more quickly and at a lower cost than primary data. Also, secondary sources can sometimes provide data an individual company cannot collect on its own, like data that is not available directly or would be too expensive to collect. For example, it would be too expensive for Red Bull</a:t>
            </a:r>
            <a:r>
              <a:rPr lang="ja-JP" altLang="en-US">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s marketers to conduct a continuing retail store audit to find out about the market shares, prices, and displays of competitors</a:t>
            </a:r>
            <a:r>
              <a:rPr lang="ja-JP" altLang="en-US">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 brands.</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However, secondary data can also present problems. Researchers can rarely obtain all the data they need from secondary sources.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Chipotle will not find existing information regarding consumer reactions about new drive-thru service that it has not yet installed. </a:t>
            </a:r>
            <a:r>
              <a:rPr lang="en-US" altLang="en-US" dirty="0">
                <a:solidFill>
                  <a:srgbClr val="FF0000"/>
                </a:solidFill>
                <a:latin typeface="Arial" panose="020B0604020202020204" pitchFamily="34" charset="0"/>
              </a:rPr>
              <a:t>Even when data can be found, the information might not be very usable.</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The researcher must evaluate secondary information carefully to make certain it is relevant, accurate, up-to-date, and impartial.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306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Researchers usually start by gathering secondary data. The company’s internal database provides a good starting point.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Companies can buy secondary data from outside firms that supply high-quality data to suit a wide variety of marketing information needs.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altLang="en-US" dirty="0">
                <a:solidFill>
                  <a:srgbClr val="FF0000"/>
                </a:solidFill>
                <a:latin typeface="Arial" panose="020B0604020202020204" pitchFamily="34" charset="0"/>
              </a:rPr>
              <a:t>The company can also utilize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wide assortment of external information sources. Using commercial online databases, marketing researchers can conduct their own searches of secondary data sources. Internet search engines can also help in locating relevant secondary information sources. However, they can also be very frustrating and inefficient.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372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This table shows that designing a plan for primary data collection calls for a number of decisions on research approaches, contact methods, the sampling plan, and research instruments.</a:t>
            </a:r>
            <a:r>
              <a:rPr lang="en-US" altLang="en-US" baseline="0" dirty="0">
                <a:solidFill>
                  <a:schemeClr val="tx1"/>
                </a:solidFill>
                <a:latin typeface="Arial" panose="020B0604020202020204" pitchFamily="34" charset="0"/>
              </a:rPr>
              <a:t> </a:t>
            </a:r>
            <a:r>
              <a:rPr lang="en-US" altLang="en-US" dirty="0">
                <a:solidFill>
                  <a:srgbClr val="FF0000"/>
                </a:solidFill>
                <a:latin typeface="Arial" panose="020B0604020202020204" pitchFamily="34" charset="0"/>
              </a:rPr>
              <a:t>The following slides discuss each of these decisions in detail.</a:t>
            </a:r>
          </a:p>
          <a:p>
            <a:r>
              <a:rPr lang="en-US" altLang="en-US" dirty="0">
                <a:solidFill>
                  <a:srgbClr val="FF0000"/>
                </a:solidFill>
                <a:latin typeface="Arial" panose="020B0604020202020204" pitchFamily="34" charset="0"/>
              </a:rPr>
              <a:t>Increasingly, researchers are collecting primary data through </a:t>
            </a:r>
            <a:r>
              <a:rPr lang="en-US" altLang="en-US" b="1" dirty="0">
                <a:solidFill>
                  <a:srgbClr val="FF0000"/>
                </a:solidFill>
                <a:latin typeface="Arial" panose="020B0604020202020204" pitchFamily="34" charset="0"/>
              </a:rPr>
              <a:t>online marketing research</a:t>
            </a:r>
            <a:r>
              <a:rPr lang="en-US" altLang="en-US" dirty="0">
                <a:solidFill>
                  <a:srgbClr val="FF0000"/>
                </a:solidFill>
                <a:latin typeface="Arial" panose="020B0604020202020204" pitchFamily="34" charset="0"/>
              </a:rPr>
              <a:t>. The Internet is especially well suited to quantitative research. Advantages of </a:t>
            </a:r>
            <a:r>
              <a:rPr lang="en-US" altLang="en-US" b="0" dirty="0">
                <a:solidFill>
                  <a:srgbClr val="FF0000"/>
                </a:solidFill>
                <a:latin typeface="Arial" panose="020B0604020202020204" pitchFamily="34" charset="0"/>
              </a:rPr>
              <a:t>Internet-based surveys are </a:t>
            </a:r>
            <a:r>
              <a:rPr lang="en-US" altLang="en-US" dirty="0">
                <a:solidFill>
                  <a:srgbClr val="FF0000"/>
                </a:solidFill>
                <a:latin typeface="Arial" panose="020B0604020202020204" pitchFamily="34" charset="0"/>
              </a:rPr>
              <a:t>speed and low costs. R</a:t>
            </a:r>
            <a:r>
              <a:rPr lang="en-US" sz="1200" b="0" i="0" u="none" strike="noStrike" kern="1200" baseline="0" dirty="0">
                <a:solidFill>
                  <a:schemeClr val="tx1"/>
                </a:solidFill>
                <a:latin typeface="Arial" charset="0"/>
                <a:ea typeface="MS PGothic" panose="020B0600070205080204" pitchFamily="34" charset="-128"/>
                <a:cs typeface="ＭＳ Ｐゴシック" charset="0"/>
              </a:rPr>
              <a:t>esearchers can quickly and easily distribute surveys to thousands of respondents and responses can be almost instantaneous.</a:t>
            </a:r>
            <a:r>
              <a:rPr lang="en-US" sz="1200" b="0" i="0" u="none" strike="noStrike" kern="1200" baseline="0" dirty="0">
                <a:solidFill>
                  <a:srgbClr val="FF0000"/>
                </a:solidFill>
                <a:latin typeface="Arial" panose="020B0604020202020204" pitchFamily="34" charset="0"/>
                <a:ea typeface="MS PGothic" panose="020B0600070205080204" pitchFamily="34" charset="-128"/>
                <a:cs typeface="ＭＳ Ｐゴシック" charset="0"/>
              </a:rPr>
              <a:t> </a:t>
            </a:r>
            <a:r>
              <a:rPr lang="en-US" altLang="en-US" dirty="0">
                <a:solidFill>
                  <a:srgbClr val="FF0000"/>
                </a:solidFill>
                <a:latin typeface="Arial" panose="020B0604020202020204" pitchFamily="34" charset="0"/>
              </a:rPr>
              <a:t>Internet-based</a:t>
            </a:r>
            <a:r>
              <a:rPr lang="en-US" altLang="en-US" baseline="0" dirty="0">
                <a:solidFill>
                  <a:srgbClr val="FF0000"/>
                </a:solidFill>
                <a:latin typeface="Arial" panose="020B0604020202020204" pitchFamily="34" charset="0"/>
              </a:rPr>
              <a:t> surveys</a:t>
            </a:r>
            <a:r>
              <a:rPr lang="en-US" altLang="en-US" dirty="0">
                <a:solidFill>
                  <a:srgbClr val="FF0000"/>
                </a:solidFill>
                <a:latin typeface="Arial" panose="020B0604020202020204" pitchFamily="34" charset="0"/>
              </a:rPr>
              <a:t> also tend to be more interactive and engaging, easier to complete, and less intrusive.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 primary qualitative Internet-based research approach is </a:t>
            </a:r>
            <a:r>
              <a:rPr lang="en-US" altLang="en-US" b="1" dirty="0">
                <a:solidFill>
                  <a:srgbClr val="FF0000"/>
                </a:solidFill>
                <a:latin typeface="Arial" panose="020B0604020202020204" pitchFamily="34" charset="0"/>
              </a:rPr>
              <a:t>online focus groups</a:t>
            </a:r>
            <a:r>
              <a:rPr lang="en-US" altLang="en-US" dirty="0">
                <a:solidFill>
                  <a:srgbClr val="FF0000"/>
                </a:solidFill>
                <a:latin typeface="Arial" panose="020B0604020202020204" pitchFamily="34" charset="0"/>
              </a:rPr>
              <a:t>. For example, </a:t>
            </a:r>
            <a:r>
              <a:rPr lang="en-US" altLang="en-US" dirty="0" err="1">
                <a:solidFill>
                  <a:srgbClr val="FF0000"/>
                </a:solidFill>
                <a:latin typeface="Arial" panose="020B0604020202020204" pitchFamily="34" charset="0"/>
              </a:rPr>
              <a:t>FocusVision’s</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InterVu</a:t>
            </a:r>
            <a:r>
              <a:rPr lang="en-US" altLang="en-US" dirty="0">
                <a:solidFill>
                  <a:srgbClr val="FF0000"/>
                </a:solidFill>
                <a:latin typeface="Arial" panose="020B0604020202020204" pitchFamily="34" charset="0"/>
              </a:rPr>
              <a:t> service lets focus group participants at remote locations see, hear, and react to each other in real-time, face-to-face discussions.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Both quantitative and qualitative Internet-based research have some drawbacks. One major problem is controlling who’s in the online sample. To overcome such sample and context problems, many online research firms use opt-in communities and respondent panels. Alternatively, many companies are now developing their own custom social networks and using them to gain customer inputs and insights.</a:t>
            </a:r>
          </a:p>
          <a:p>
            <a:endParaRPr lang="en-US" altLang="en-US" b="1"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029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Secondary data can usually be obtained more quickly and at a lower cost than primary data. Also, secondary sources can sometimes provide data an individual company cannot collect on its own, like data that is not available directly or would be too expensive to collect. For example, it would be too expensive for Red Bull</a:t>
            </a:r>
            <a:r>
              <a:rPr lang="ja-JP" altLang="en-US" dirty="0">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s marketers to conduct a continuing retail store audit to find out about the market shares, prices, and displays of competitors</a:t>
            </a:r>
            <a:r>
              <a:rPr lang="ja-JP" altLang="en-US" dirty="0">
                <a:solidFill>
                  <a:srgbClr val="FF0000"/>
                </a:solidFill>
                <a:latin typeface="Arial" panose="020B0604020202020204" pitchFamily="34" charset="0"/>
              </a:rPr>
              <a:t>’</a:t>
            </a:r>
            <a:r>
              <a:rPr lang="en-US" altLang="ja-JP" dirty="0">
                <a:solidFill>
                  <a:srgbClr val="FF0000"/>
                </a:solidFill>
                <a:latin typeface="Arial" panose="020B0604020202020204" pitchFamily="34" charset="0"/>
              </a:rPr>
              <a:t> brands.</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However, secondary data can also present problems. Researchers can rarely obtain all the data they need from secondary sources.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Chipotle will not find existing information regarding consumer reactions about new drive-thru service that it has not yet installed. </a:t>
            </a:r>
            <a:r>
              <a:rPr lang="en-US" altLang="en-US" dirty="0">
                <a:solidFill>
                  <a:srgbClr val="FF0000"/>
                </a:solidFill>
                <a:latin typeface="Arial" panose="020B0604020202020204" pitchFamily="34" charset="0"/>
              </a:rPr>
              <a:t>Even when data can be found, the information might not be very usable.</a:t>
            </a:r>
          </a:p>
          <a:p>
            <a:endParaRPr lang="en-US" altLang="en-US" dirty="0">
              <a:latin typeface="Arial" panose="020B0604020202020204" pitchFamily="34" charset="0"/>
            </a:endParaRPr>
          </a:p>
          <a:p>
            <a:r>
              <a:rPr lang="en-US" altLang="en-US" dirty="0">
                <a:solidFill>
                  <a:srgbClr val="FF0000"/>
                </a:solidFill>
                <a:latin typeface="Arial" panose="020B0604020202020204" pitchFamily="34" charset="0"/>
              </a:rPr>
              <a:t>The researcher must evaluate secondary information carefully to make certain it is relevant, accurate, up-to-date, and impartial.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048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ts val="0"/>
              </a:spcBef>
            </a:pPr>
            <a:r>
              <a:rPr lang="en-US" altLang="en-US" b="1" dirty="0">
                <a:solidFill>
                  <a:srgbClr val="FF0000"/>
                </a:solidFill>
                <a:latin typeface="Arial" panose="020B0604020202020204" pitchFamily="34" charset="0"/>
              </a:rPr>
              <a:t>Observational and ethnographic research </a:t>
            </a:r>
            <a:r>
              <a:rPr lang="en-US" altLang="en-US" dirty="0">
                <a:solidFill>
                  <a:srgbClr val="FF0000"/>
                </a:solidFill>
                <a:latin typeface="Arial" panose="020B0604020202020204" pitchFamily="34" charset="0"/>
              </a:rPr>
              <a:t>yield the kinds of details that don’t emerge from traditional research questionnaires or focus groups. For instance, Fisher-Price has established an observation lab in which it can observe the reactions children have to new toys. </a:t>
            </a:r>
          </a:p>
          <a:p>
            <a:pPr>
              <a:spcBef>
                <a:spcPts val="0"/>
              </a:spcBef>
            </a:pPr>
            <a:endParaRPr lang="en-US" altLang="en-US" dirty="0">
              <a:solidFill>
                <a:srgbClr val="FF0000"/>
              </a:solidFill>
              <a:latin typeface="Arial" panose="020B0604020202020204" pitchFamily="34" charset="0"/>
            </a:endParaRPr>
          </a:p>
          <a:p>
            <a:pPr>
              <a:spcBef>
                <a:spcPts val="0"/>
              </a:spcBef>
            </a:pPr>
            <a:r>
              <a:rPr lang="en-US" altLang="en-US" dirty="0">
                <a:solidFill>
                  <a:srgbClr val="FF0000"/>
                </a:solidFill>
                <a:latin typeface="Arial" panose="020B0604020202020204" pitchFamily="34" charset="0"/>
              </a:rPr>
              <a:t>A wide range of companies now </a:t>
            </a:r>
            <a:r>
              <a:rPr lang="en-US" altLang="en-US" b="0" dirty="0">
                <a:solidFill>
                  <a:srgbClr val="FF0000"/>
                </a:solidFill>
                <a:latin typeface="Arial" panose="020B0604020202020204" pitchFamily="34" charset="0"/>
              </a:rPr>
              <a:t>use ethnographic research.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Coors insights teams frequent bars and other locations in a top-secret, small-town location—they call it the “Outpost”—within a day’s drive of Chicago. The researchers use the town as a real-life lab</a:t>
            </a:r>
            <a:r>
              <a:rPr lang="en-US" altLang="en-US" dirty="0">
                <a:solidFill>
                  <a:srgbClr val="FF0000"/>
                </a:solidFill>
                <a:latin typeface="Arial" panose="020B0604020202020204" pitchFamily="34" charset="0"/>
              </a:rPr>
              <a:t>.</a:t>
            </a:r>
          </a:p>
          <a:p>
            <a:pPr>
              <a:spcBef>
                <a:spcPts val="0"/>
              </a:spcBef>
            </a:pPr>
            <a:endParaRPr lang="en-US" altLang="en-US" dirty="0">
              <a:solidFill>
                <a:srgbClr val="FF0000"/>
              </a:solidFill>
              <a:latin typeface="Arial" panose="020B0604020202020204" pitchFamily="34" charset="0"/>
            </a:endParaRPr>
          </a:p>
          <a:p>
            <a:pPr>
              <a:spcBef>
                <a:spcPts val="0"/>
              </a:spcBef>
            </a:pPr>
            <a:r>
              <a:rPr lang="en-US" altLang="en-US" b="1" dirty="0">
                <a:solidFill>
                  <a:srgbClr val="FF0000"/>
                </a:solidFill>
                <a:latin typeface="Arial" panose="020B0604020202020204" pitchFamily="34" charset="0"/>
              </a:rPr>
              <a:t>Survey research </a:t>
            </a:r>
            <a:r>
              <a:rPr lang="en-US" altLang="en-US" dirty="0">
                <a:solidFill>
                  <a:srgbClr val="FF0000"/>
                </a:solidFill>
                <a:latin typeface="Arial" panose="020B0604020202020204" pitchFamily="34" charset="0"/>
              </a:rPr>
              <a:t>is the approach best suited for gathering descriptive information. The major advantage of survey research is its flexibility. Surveys addressing almost any marketing question or decision can be conducted by phone or mail, in person, or online. The disadvantages of survey research are</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that people may be unwilling to respond to unknown interviewers or answer questions about topics they consider private.</a:t>
            </a:r>
          </a:p>
          <a:p>
            <a:pPr>
              <a:spcBef>
                <a:spcPts val="0"/>
              </a:spcBef>
            </a:pPr>
            <a:endParaRPr lang="en-US" altLang="en-US" dirty="0">
              <a:solidFill>
                <a:srgbClr val="FF0000"/>
              </a:solidFill>
              <a:latin typeface="Arial" panose="020B0604020202020204" pitchFamily="34" charset="0"/>
            </a:endParaRPr>
          </a:p>
          <a:p>
            <a:pPr>
              <a:spcBef>
                <a:spcPts val="0"/>
              </a:spcBef>
            </a:pPr>
            <a:r>
              <a:rPr lang="en-US" altLang="en-US" dirty="0">
                <a:solidFill>
                  <a:srgbClr val="FF0000"/>
                </a:solidFill>
                <a:latin typeface="Arial" panose="020B0604020202020204" pitchFamily="34" charset="0"/>
              </a:rPr>
              <a:t>Whereas observation is best suited for exploratory research and surveys for descriptive research, experimental research is best suited for gathering causal information. </a:t>
            </a:r>
            <a:r>
              <a:rPr lang="en-US" altLang="en-US" b="1" dirty="0">
                <a:solidFill>
                  <a:srgbClr val="FF0000"/>
                </a:solidFill>
                <a:latin typeface="Arial" panose="020B0604020202020204" pitchFamily="34" charset="0"/>
              </a:rPr>
              <a:t>Experimental research </a:t>
            </a:r>
            <a:r>
              <a:rPr lang="en-US" altLang="en-US" dirty="0">
                <a:solidFill>
                  <a:srgbClr val="FF0000"/>
                </a:solidFill>
                <a:latin typeface="Arial" panose="020B0604020202020204" pitchFamily="34" charset="0"/>
              </a:rPr>
              <a:t>tries to explain cause-and-effect relationships. For example, before adding a new sandwich to its menu, McDonald’s might use experiments to test the effects on sales of two different prices it might charge. </a:t>
            </a:r>
          </a:p>
          <a:p>
            <a:r>
              <a:rPr lang="en-US" altLang="en-US" b="1" dirty="0">
                <a:solidFill>
                  <a:srgbClr val="FF0000"/>
                </a:solidFill>
                <a:latin typeface="Arial" panose="020B0604020202020204" pitchFamily="34" charset="0"/>
              </a:rPr>
              <a:t>questionnaires </a:t>
            </a:r>
            <a:r>
              <a:rPr lang="en-US" altLang="en-US" dirty="0">
                <a:solidFill>
                  <a:srgbClr val="FF0000"/>
                </a:solidFill>
                <a:latin typeface="Arial" panose="020B0604020202020204" pitchFamily="34" charset="0"/>
              </a:rPr>
              <a:t>can be used to collect large amounts of information at a low cost per respondent. Respondents may give more honest answers to more personal questions on a mail questionnaire than to an unknown interviewer. However,</a:t>
            </a:r>
            <a:r>
              <a:rPr lang="en-US" altLang="en-US" baseline="0" dirty="0">
                <a:solidFill>
                  <a:srgbClr val="FF0000"/>
                </a:solidFill>
                <a:latin typeface="Arial" panose="020B0604020202020204" pitchFamily="34" charset="0"/>
              </a:rPr>
              <a:t> m</a:t>
            </a:r>
            <a:r>
              <a:rPr lang="en-US" altLang="en-US" dirty="0">
                <a:solidFill>
                  <a:srgbClr val="FF0000"/>
                </a:solidFill>
                <a:latin typeface="Arial" panose="020B0604020202020204" pitchFamily="34" charset="0"/>
              </a:rPr>
              <a:t>ail questionnaires are not very flexible. </a:t>
            </a:r>
          </a:p>
          <a:p>
            <a:endParaRPr lang="en-US" altLang="en-US" dirty="0">
              <a:solidFill>
                <a:srgbClr val="FF0000"/>
              </a:solidFill>
              <a:latin typeface="Arial" panose="020B0604020202020204" pitchFamily="34" charset="0"/>
            </a:endParaRPr>
          </a:p>
          <a:p>
            <a:r>
              <a:rPr lang="en-US" altLang="en-US" b="1" dirty="0">
                <a:solidFill>
                  <a:srgbClr val="FF0000"/>
                </a:solidFill>
                <a:latin typeface="Arial" panose="020B0604020202020204" pitchFamily="34" charset="0"/>
              </a:rPr>
              <a:t>Telephone interviewing </a:t>
            </a:r>
            <a:r>
              <a:rPr lang="en-US" altLang="en-US" dirty="0">
                <a:solidFill>
                  <a:srgbClr val="FF0000"/>
                </a:solidFill>
                <a:latin typeface="Arial" panose="020B0604020202020204" pitchFamily="34" charset="0"/>
              </a:rPr>
              <a:t>is one of the best methods for gathering information quickly, and it provides greater flexibility than mail questionnaires. Interviewers can explain difficult questions and, depending on the answers they receive, skip some questions or probe on others. However,</a:t>
            </a:r>
            <a:r>
              <a:rPr lang="en-US" altLang="en-US" baseline="0" dirty="0">
                <a:solidFill>
                  <a:srgbClr val="FF0000"/>
                </a:solidFill>
                <a:latin typeface="Arial" panose="020B0604020202020204" pitchFamily="34" charset="0"/>
              </a:rPr>
              <a:t> t</a:t>
            </a:r>
            <a:r>
              <a:rPr lang="en-US" altLang="en-US" dirty="0">
                <a:solidFill>
                  <a:srgbClr val="FF0000"/>
                </a:solidFill>
                <a:latin typeface="Arial" panose="020B0604020202020204" pitchFamily="34" charset="0"/>
              </a:rPr>
              <a:t>he method introduces interviewer bias, which is the way interviewers talk, how they ask questions, and other differences that may affect respondents’ answers.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Personal interviewing takes two forms: </a:t>
            </a:r>
            <a:r>
              <a:rPr lang="en-US" altLang="en-US" b="0" dirty="0">
                <a:solidFill>
                  <a:srgbClr val="FF0000"/>
                </a:solidFill>
                <a:latin typeface="Arial" panose="020B0604020202020204" pitchFamily="34" charset="0"/>
              </a:rPr>
              <a:t>individual interviewing and group interviewing. </a:t>
            </a:r>
            <a:r>
              <a:rPr lang="en-US" altLang="en-US" b="1" dirty="0">
                <a:solidFill>
                  <a:srgbClr val="FF0000"/>
                </a:solidFill>
                <a:latin typeface="Arial" panose="020B0604020202020204" pitchFamily="34" charset="0"/>
              </a:rPr>
              <a:t>Individual interviewing </a:t>
            </a:r>
            <a:r>
              <a:rPr lang="en-US" altLang="en-US" dirty="0">
                <a:solidFill>
                  <a:srgbClr val="FF0000"/>
                </a:solidFill>
                <a:latin typeface="Arial" panose="020B0604020202020204" pitchFamily="34" charset="0"/>
              </a:rPr>
              <a:t>involves talking with people in their homes or offices, on the street, or in shopping malls. Such interviewing is flexible. </a:t>
            </a:r>
            <a:r>
              <a:rPr lang="en-US" altLang="en-US" b="1" dirty="0">
                <a:solidFill>
                  <a:srgbClr val="FF0000"/>
                </a:solidFill>
                <a:latin typeface="Arial" panose="020B0604020202020204" pitchFamily="34" charset="0"/>
              </a:rPr>
              <a:t>Group interviewing </a:t>
            </a:r>
            <a:r>
              <a:rPr lang="en-US" altLang="en-US" dirty="0">
                <a:solidFill>
                  <a:srgbClr val="FF0000"/>
                </a:solidFill>
                <a:latin typeface="Arial" panose="020B0604020202020204" pitchFamily="34" charset="0"/>
              </a:rPr>
              <a:t>consists of inviting 6 to 10 people to meet with a trained moderator to talk about a product, service, or organization. Group interviewing is also referred to as focus group interviewing.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Some companies use </a:t>
            </a:r>
            <a:r>
              <a:rPr lang="en-US" altLang="en-US" b="1" dirty="0">
                <a:solidFill>
                  <a:srgbClr val="FF0000"/>
                </a:solidFill>
                <a:latin typeface="Arial" panose="020B0604020202020204" pitchFamily="34" charset="0"/>
              </a:rPr>
              <a:t>immersion groups</a:t>
            </a:r>
            <a:r>
              <a:rPr lang="en-US" altLang="en-US" b="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which are small groups of consumers who interact directly and informally with product designers without a focus group moderator present. For example</a:t>
            </a:r>
            <a:r>
              <a:rPr lang="en-US" altLang="en-US" b="0" dirty="0">
                <a:solidFill>
                  <a:srgbClr val="FF0000"/>
                </a:solidFill>
                <a:latin typeface="Arial" panose="020B0604020202020204" pitchFamily="34"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The Mom Complex uses “Mom Immersion Sessions” to help brand marketers understand and connect directly with their “mom customers” on important brand issues</a:t>
            </a:r>
            <a:endParaRPr lang="en-US" altLang="en-US"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36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13" name="Google Shape;71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7050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Marketing researchers usually draw conclusions about large groups of consumers by studying a small sample of the total consumer population. The sample should be representative of the population so that the researcher can make accurate estimates. Designing the sample requires three decisions. First, who is to be studied (unit)? Second, how many people should be included (size)? Finally, how should the people in the sample be chosen (procedure)?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022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researcher next puts the marketing research plan into action. This involves collecting, processing, and analyzing the information. Data collection can be carried out by the company’s marketing research staff or outside firms.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Researchers make sure that the plan is implemented correctly and must guard against problems with data collection techniques and technologies, data quality, and timeliness.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Researchers must also process and analyze the collected data to isolate important information and insights. They need to check data for accuracy and </a:t>
            </a:r>
            <a:r>
              <a:rPr lang="en-US" altLang="en-US" dirty="0" err="1">
                <a:solidFill>
                  <a:srgbClr val="FF0000"/>
                </a:solidFill>
                <a:latin typeface="Arial" panose="020B0604020202020204" pitchFamily="34" charset="0"/>
              </a:rPr>
              <a:t>comple</a:t>
            </a:r>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In collecting primary data, marketing researchers have a choice of </a:t>
            </a:r>
            <a:r>
              <a:rPr lang="en-US" altLang="en-US" b="0" dirty="0">
                <a:solidFill>
                  <a:srgbClr val="FF0000"/>
                </a:solidFill>
                <a:latin typeface="Arial" panose="020B0604020202020204" pitchFamily="34" charset="0"/>
              </a:rPr>
              <a:t>two main research instruments: questionnaires and mechanical instruments.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 </a:t>
            </a:r>
            <a:r>
              <a:rPr lang="en-US" altLang="en-US" b="1" dirty="0">
                <a:solidFill>
                  <a:srgbClr val="FF0000"/>
                </a:solidFill>
                <a:latin typeface="Arial" panose="020B0604020202020204" pitchFamily="34" charset="0"/>
              </a:rPr>
              <a:t>questionnaire</a:t>
            </a:r>
            <a:r>
              <a:rPr lang="en-US" altLang="en-US" dirty="0">
                <a:solidFill>
                  <a:srgbClr val="FF0000"/>
                </a:solidFill>
                <a:latin typeface="Arial" panose="020B0604020202020204" pitchFamily="34" charset="0"/>
              </a:rPr>
              <a:t> is by far the most common instrument used for research. </a:t>
            </a:r>
            <a:r>
              <a:rPr lang="en-US" altLang="en-US" b="1" dirty="0">
                <a:solidFill>
                  <a:srgbClr val="FF0000"/>
                </a:solidFill>
                <a:latin typeface="Arial" panose="020B0604020202020204" pitchFamily="34" charset="0"/>
              </a:rPr>
              <a:t>Closed-ended </a:t>
            </a:r>
            <a:r>
              <a:rPr lang="en-US" altLang="en-US" dirty="0">
                <a:solidFill>
                  <a:srgbClr val="FF0000"/>
                </a:solidFill>
                <a:latin typeface="Arial" panose="020B0604020202020204" pitchFamily="34" charset="0"/>
              </a:rPr>
              <a:t>questions include all the possible answers, and subjects make choices among them. </a:t>
            </a:r>
            <a:r>
              <a:rPr lang="en-US" altLang="en-US" b="1" dirty="0">
                <a:solidFill>
                  <a:srgbClr val="FF0000"/>
                </a:solidFill>
                <a:latin typeface="Arial" panose="020B0604020202020204" pitchFamily="34" charset="0"/>
              </a:rPr>
              <a:t>Open-ended </a:t>
            </a:r>
            <a:r>
              <a:rPr lang="en-US" altLang="en-US" b="0" dirty="0">
                <a:solidFill>
                  <a:srgbClr val="FF0000"/>
                </a:solidFill>
                <a:latin typeface="Arial" panose="020B0604020202020204" pitchFamily="34" charset="0"/>
              </a:rPr>
              <a:t>questions</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allow respondents to answer in their own words. Open-ended questions are especially useful in exploratory research, when the researcher is trying to find out what people think but is not measuring how many people think in a certain way. Closed-ended questions, on the other hand, provide answers that are easier to interpret and tabulate. Researchers should use care in the wording and ordering of questions.</a:t>
            </a:r>
          </a:p>
          <a:p>
            <a:endParaRPr lang="en-US" altLang="en-US" dirty="0">
              <a:solidFill>
                <a:srgbClr val="FF0000"/>
              </a:solidFill>
              <a:latin typeface="Arial" panose="020B0604020202020204" pitchFamily="34" charset="0"/>
            </a:endParaRPr>
          </a:p>
          <a:p>
            <a:r>
              <a:rPr lang="en-US" altLang="en-US" b="1" dirty="0">
                <a:solidFill>
                  <a:srgbClr val="FF0000"/>
                </a:solidFill>
                <a:latin typeface="Arial" panose="020B0604020202020204" pitchFamily="34" charset="0"/>
              </a:rPr>
              <a:t>Mechanical instruments</a:t>
            </a:r>
            <a:r>
              <a:rPr lang="en-US" altLang="en-US" b="1" baseline="0" dirty="0">
                <a:solidFill>
                  <a:srgbClr val="FF0000"/>
                </a:solidFill>
                <a:latin typeface="Arial" panose="020B0604020202020204" pitchFamily="34" charset="0"/>
              </a:rPr>
              <a:t> </a:t>
            </a:r>
            <a:r>
              <a:rPr lang="en-US" altLang="en-US" b="0" dirty="0">
                <a:solidFill>
                  <a:srgbClr val="FF0000"/>
                </a:solidFill>
                <a:latin typeface="Arial" panose="020B0604020202020204" pitchFamily="34" charset="0"/>
              </a:rPr>
              <a:t>are </a:t>
            </a:r>
            <a:r>
              <a:rPr lang="en-US" altLang="en-US" dirty="0">
                <a:solidFill>
                  <a:srgbClr val="FF0000"/>
                </a:solidFill>
                <a:latin typeface="Arial" panose="020B0604020202020204" pitchFamily="34" charset="0"/>
              </a:rPr>
              <a:t>used to monitor consumer behavior. For example, Time Warner’s </a:t>
            </a:r>
            <a:r>
              <a:rPr lang="en-US" altLang="en-US" dirty="0" err="1">
                <a:solidFill>
                  <a:srgbClr val="FF0000"/>
                </a:solidFill>
                <a:latin typeface="Arial" panose="020B0604020202020204" pitchFamily="34" charset="0"/>
              </a:rPr>
              <a:t>MediaLab</a:t>
            </a:r>
            <a:r>
              <a:rPr lang="en-US" altLang="en-US" dirty="0">
                <a:solidFill>
                  <a:srgbClr val="FF0000"/>
                </a:solidFill>
                <a:latin typeface="Arial" panose="020B0604020202020204" pitchFamily="34" charset="0"/>
              </a:rPr>
              <a:t> uses high-tech observation to capture the changing ways that today’s viewers are using and reacting to television and Web content.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Some researchers are applying </a:t>
            </a:r>
            <a:r>
              <a:rPr lang="en-US" altLang="en-US" b="1" dirty="0">
                <a:solidFill>
                  <a:srgbClr val="FF0000"/>
                </a:solidFill>
                <a:latin typeface="Arial" panose="020B0604020202020204" pitchFamily="34" charset="0"/>
              </a:rPr>
              <a:t>neuromarketing</a:t>
            </a:r>
            <a:r>
              <a:rPr lang="en-US" altLang="en-US" dirty="0">
                <a:solidFill>
                  <a:srgbClr val="FF0000"/>
                </a:solidFill>
                <a:latin typeface="Arial" panose="020B0604020202020204" pitchFamily="34" charset="0"/>
              </a:rPr>
              <a:t>, which involves measuring brain activity to learn how consumers feel and respond. For example, PepsiCo’s Frito-Lay worked with Nielsen’s </a:t>
            </a:r>
            <a:r>
              <a:rPr lang="en-US" altLang="en-US" dirty="0" err="1">
                <a:solidFill>
                  <a:srgbClr val="FF0000"/>
                </a:solidFill>
                <a:latin typeface="Arial" panose="020B0604020202020204" pitchFamily="34" charset="0"/>
              </a:rPr>
              <a:t>NeuroFocus</a:t>
            </a:r>
            <a:r>
              <a:rPr lang="en-US" altLang="en-US" dirty="0">
                <a:solidFill>
                  <a:srgbClr val="FF0000"/>
                </a:solidFill>
                <a:latin typeface="Arial" panose="020B0604020202020204" pitchFamily="34" charset="0"/>
              </a:rPr>
              <a:t> to assess consumer motivations underlying the success of its Cheetos snack brand.</a:t>
            </a:r>
          </a:p>
          <a:p>
            <a:r>
              <a:rPr lang="en-US" altLang="en-US" dirty="0" err="1">
                <a:solidFill>
                  <a:srgbClr val="FF0000"/>
                </a:solidFill>
                <a:latin typeface="Arial" panose="020B0604020202020204" pitchFamily="34" charset="0"/>
              </a:rPr>
              <a:t>teness</a:t>
            </a:r>
            <a:r>
              <a:rPr lang="en-US" altLang="en-US" dirty="0">
                <a:solidFill>
                  <a:srgbClr val="FF0000"/>
                </a:solidFill>
                <a:latin typeface="Arial" panose="020B0604020202020204" pitchFamily="34" charset="0"/>
              </a:rPr>
              <a:t> and code it for analysis. The researchers then tabulate the results and compute statistical measures.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270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researcher next puts the marketing research plan into action. This involves collecting, processing, and analyzing the information. Data collection can be carried out by the company’s marketing research staff or outside firms.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Researchers make sure that the plan is implemented correctly and must guard against problems with data collection techniques and technologies, data quality, and timeliness.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Researchers must also process and analyze the collected data to isolate important information and insights. They need to check data for accuracy and </a:t>
            </a:r>
            <a:r>
              <a:rPr lang="en-US" altLang="en-US" dirty="0" err="1">
                <a:solidFill>
                  <a:srgbClr val="FF0000"/>
                </a:solidFill>
                <a:latin typeface="Arial" panose="020B0604020202020204" pitchFamily="34" charset="0"/>
              </a:rPr>
              <a:t>comple</a:t>
            </a:r>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In collecting primary data, marketing researchers have a choice of </a:t>
            </a:r>
            <a:r>
              <a:rPr lang="en-US" altLang="en-US" b="0" dirty="0">
                <a:solidFill>
                  <a:srgbClr val="FF0000"/>
                </a:solidFill>
                <a:latin typeface="Arial" panose="020B0604020202020204" pitchFamily="34" charset="0"/>
              </a:rPr>
              <a:t>two main research instruments: questionnaires and mechanical instruments.</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A </a:t>
            </a:r>
            <a:r>
              <a:rPr lang="en-US" altLang="en-US" b="1" dirty="0">
                <a:solidFill>
                  <a:srgbClr val="FF0000"/>
                </a:solidFill>
                <a:latin typeface="Arial" panose="020B0604020202020204" pitchFamily="34" charset="0"/>
              </a:rPr>
              <a:t>questionnaire</a:t>
            </a:r>
            <a:r>
              <a:rPr lang="en-US" altLang="en-US" dirty="0">
                <a:solidFill>
                  <a:srgbClr val="FF0000"/>
                </a:solidFill>
                <a:latin typeface="Arial" panose="020B0604020202020204" pitchFamily="34" charset="0"/>
              </a:rPr>
              <a:t> is by far the most common instrument used for research. </a:t>
            </a:r>
            <a:r>
              <a:rPr lang="en-US" altLang="en-US" b="1" dirty="0">
                <a:solidFill>
                  <a:srgbClr val="FF0000"/>
                </a:solidFill>
                <a:latin typeface="Arial" panose="020B0604020202020204" pitchFamily="34" charset="0"/>
              </a:rPr>
              <a:t>Closed-ended </a:t>
            </a:r>
            <a:r>
              <a:rPr lang="en-US" altLang="en-US" dirty="0">
                <a:solidFill>
                  <a:srgbClr val="FF0000"/>
                </a:solidFill>
                <a:latin typeface="Arial" panose="020B0604020202020204" pitchFamily="34" charset="0"/>
              </a:rPr>
              <a:t>questions include all the possible answers, and subjects make choices among them. </a:t>
            </a:r>
            <a:r>
              <a:rPr lang="en-US" altLang="en-US" b="1" dirty="0">
                <a:solidFill>
                  <a:srgbClr val="FF0000"/>
                </a:solidFill>
                <a:latin typeface="Arial" panose="020B0604020202020204" pitchFamily="34" charset="0"/>
              </a:rPr>
              <a:t>Open-ended </a:t>
            </a:r>
            <a:r>
              <a:rPr lang="en-US" altLang="en-US" b="0" dirty="0">
                <a:solidFill>
                  <a:srgbClr val="FF0000"/>
                </a:solidFill>
                <a:latin typeface="Arial" panose="020B0604020202020204" pitchFamily="34" charset="0"/>
              </a:rPr>
              <a:t>questions</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allow respondents to answer in their own words. Open-ended questions are especially useful in exploratory research, when the researcher is trying to find out what people think but is not measuring how many people think in a certain way. Closed-ended questions, on the other hand, provide answers that are easier to interpret and tabulate. Researchers should use care in the wording and ordering of questions.</a:t>
            </a:r>
          </a:p>
          <a:p>
            <a:endParaRPr lang="en-US" altLang="en-US" dirty="0">
              <a:solidFill>
                <a:srgbClr val="FF0000"/>
              </a:solidFill>
              <a:latin typeface="Arial" panose="020B0604020202020204" pitchFamily="34" charset="0"/>
            </a:endParaRPr>
          </a:p>
          <a:p>
            <a:r>
              <a:rPr lang="en-US" altLang="en-US" b="1" dirty="0">
                <a:solidFill>
                  <a:srgbClr val="FF0000"/>
                </a:solidFill>
                <a:latin typeface="Arial" panose="020B0604020202020204" pitchFamily="34" charset="0"/>
              </a:rPr>
              <a:t>Mechanical instruments</a:t>
            </a:r>
            <a:r>
              <a:rPr lang="en-US" altLang="en-US" b="1" baseline="0" dirty="0">
                <a:solidFill>
                  <a:srgbClr val="FF0000"/>
                </a:solidFill>
                <a:latin typeface="Arial" panose="020B0604020202020204" pitchFamily="34" charset="0"/>
              </a:rPr>
              <a:t> </a:t>
            </a:r>
            <a:r>
              <a:rPr lang="en-US" altLang="en-US" b="0" dirty="0">
                <a:solidFill>
                  <a:srgbClr val="FF0000"/>
                </a:solidFill>
                <a:latin typeface="Arial" panose="020B0604020202020204" pitchFamily="34" charset="0"/>
              </a:rPr>
              <a:t>are </a:t>
            </a:r>
            <a:r>
              <a:rPr lang="en-US" altLang="en-US" dirty="0">
                <a:solidFill>
                  <a:srgbClr val="FF0000"/>
                </a:solidFill>
                <a:latin typeface="Arial" panose="020B0604020202020204" pitchFamily="34" charset="0"/>
              </a:rPr>
              <a:t>used to monitor consumer behavior. For example, Time Warner’s </a:t>
            </a:r>
            <a:r>
              <a:rPr lang="en-US" altLang="en-US" dirty="0" err="1">
                <a:solidFill>
                  <a:srgbClr val="FF0000"/>
                </a:solidFill>
                <a:latin typeface="Arial" panose="020B0604020202020204" pitchFamily="34" charset="0"/>
              </a:rPr>
              <a:t>MediaLab</a:t>
            </a:r>
            <a:r>
              <a:rPr lang="en-US" altLang="en-US" dirty="0">
                <a:solidFill>
                  <a:srgbClr val="FF0000"/>
                </a:solidFill>
                <a:latin typeface="Arial" panose="020B0604020202020204" pitchFamily="34" charset="0"/>
              </a:rPr>
              <a:t> uses high-tech observation to capture the changing ways that today’s viewers are using and reacting to television and Web content. </a:t>
            </a: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Some researchers are applying </a:t>
            </a:r>
            <a:r>
              <a:rPr lang="en-US" altLang="en-US" b="1" dirty="0">
                <a:solidFill>
                  <a:srgbClr val="FF0000"/>
                </a:solidFill>
                <a:latin typeface="Arial" panose="020B0604020202020204" pitchFamily="34" charset="0"/>
              </a:rPr>
              <a:t>neuromarketing</a:t>
            </a:r>
            <a:r>
              <a:rPr lang="en-US" altLang="en-US" dirty="0">
                <a:solidFill>
                  <a:srgbClr val="FF0000"/>
                </a:solidFill>
                <a:latin typeface="Arial" panose="020B0604020202020204" pitchFamily="34" charset="0"/>
              </a:rPr>
              <a:t>, which involves measuring brain activity to learn how consumers feel and respond. For example, PepsiCo’s Frito-Lay worked with Nielsen’s </a:t>
            </a:r>
            <a:r>
              <a:rPr lang="en-US" altLang="en-US" dirty="0" err="1">
                <a:solidFill>
                  <a:srgbClr val="FF0000"/>
                </a:solidFill>
                <a:latin typeface="Arial" panose="020B0604020202020204" pitchFamily="34" charset="0"/>
              </a:rPr>
              <a:t>NeuroFocus</a:t>
            </a:r>
            <a:r>
              <a:rPr lang="en-US" altLang="en-US" dirty="0">
                <a:solidFill>
                  <a:srgbClr val="FF0000"/>
                </a:solidFill>
                <a:latin typeface="Arial" panose="020B0604020202020204" pitchFamily="34" charset="0"/>
              </a:rPr>
              <a:t> to assess consumer motivations underlying the success of its Cheetos snack brand.</a:t>
            </a:r>
          </a:p>
          <a:p>
            <a:r>
              <a:rPr lang="en-US" altLang="en-US" dirty="0" err="1">
                <a:solidFill>
                  <a:srgbClr val="FF0000"/>
                </a:solidFill>
                <a:latin typeface="Arial" panose="020B0604020202020204" pitchFamily="34" charset="0"/>
              </a:rPr>
              <a:t>teness</a:t>
            </a:r>
            <a:r>
              <a:rPr lang="en-US" altLang="en-US" dirty="0">
                <a:solidFill>
                  <a:srgbClr val="FF0000"/>
                </a:solidFill>
                <a:latin typeface="Arial" panose="020B0604020202020204" pitchFamily="34" charset="0"/>
              </a:rPr>
              <a:t> and code it for analysis. The researchers then tabulate the results and compute statistical measures.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879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a:latin typeface="Arial" panose="020B0604020202020204" pitchFamily="34" charset="0"/>
              </a:rPr>
              <a:t>The market researcher must interpret the findings, draw conclusions, and report them to management. The researcher should present important findings and insights that are useful in the major decisions faced by management. </a:t>
            </a:r>
          </a:p>
          <a:p>
            <a:endParaRPr lang="en-US" altLang="en-US">
              <a:latin typeface="Arial" panose="020B0604020202020204" pitchFamily="34" charset="0"/>
            </a:endParaRPr>
          </a:p>
          <a:p>
            <a:r>
              <a:rPr lang="en-US" altLang="en-US">
                <a:latin typeface="Arial" panose="020B0604020202020204" pitchFamily="34" charset="0"/>
              </a:rPr>
              <a:t>The best research means little if the manager blindly accepts faulty interpretations from the researcher. In many cases, findings can be interpreted in different ways, and discussions between researchers and managers will help point to the best interpretations. Thus, managers and researchers must work together closely when interpreting research results, and both must share responsibility for the research process and resulting decisions.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81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market researcher must interpret the findings, draw conclusions, and report them to management. The researcher should present important findings and insights that are useful in the major decisions faced by management. </a:t>
            </a:r>
          </a:p>
          <a:p>
            <a:endParaRPr lang="en-US" altLang="en-US" dirty="0">
              <a:latin typeface="Arial" panose="020B0604020202020204" pitchFamily="34" charset="0"/>
            </a:endParaRPr>
          </a:p>
          <a:p>
            <a:r>
              <a:rPr lang="en-US" altLang="en-US" dirty="0">
                <a:latin typeface="Arial" panose="020B0604020202020204" pitchFamily="34" charset="0"/>
              </a:rPr>
              <a:t>The best research means little if the manager blindly accepts faulty interpretations from the researcher. In many cases, findings can be interpreted in different ways, and discussions between researchers and managers will help point to the best interpretations. Thus, managers and researchers must work together closely when interpreting research results, and both must share responsibility for the research process and resulting decisions.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48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62578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solidFill>
                  <a:srgbClr val="008000"/>
                </a:solidFill>
                <a:latin typeface="Arial"/>
                <a:ea typeface="Arial"/>
                <a:cs typeface="Arial"/>
                <a:sym typeface="Arial"/>
              </a:rPr>
              <a:t>A business portfolio is a collection of businesses and products that make up the company. The best </a:t>
            </a:r>
            <a:r>
              <a:rPr lang="en-US" b="1" dirty="0">
                <a:solidFill>
                  <a:srgbClr val="008000"/>
                </a:solidFill>
                <a:latin typeface="Arial"/>
                <a:ea typeface="Arial"/>
                <a:cs typeface="Arial"/>
                <a:sym typeface="Arial"/>
              </a:rPr>
              <a:t>business portfolio</a:t>
            </a:r>
            <a:r>
              <a:rPr lang="en-US" dirty="0">
                <a:solidFill>
                  <a:srgbClr val="008000"/>
                </a:solidFill>
                <a:latin typeface="Arial"/>
                <a:ea typeface="Arial"/>
                <a:cs typeface="Arial"/>
                <a:sym typeface="Arial"/>
              </a:rPr>
              <a:t> is the one that best fits the company’s strengths and weaknesses to opportunities in the environment.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Business portfolio planning involves two steps. First, the company must analyze its </a:t>
            </a:r>
            <a:r>
              <a:rPr lang="en-US" b="1" dirty="0">
                <a:solidFill>
                  <a:srgbClr val="008000"/>
                </a:solidFill>
                <a:latin typeface="Arial"/>
                <a:ea typeface="Arial"/>
                <a:cs typeface="Arial"/>
                <a:sym typeface="Arial"/>
              </a:rPr>
              <a:t>current</a:t>
            </a:r>
            <a:r>
              <a:rPr lang="en-US" dirty="0">
                <a:solidFill>
                  <a:srgbClr val="008000"/>
                </a:solidFill>
                <a:latin typeface="Arial"/>
                <a:ea typeface="Arial"/>
                <a:cs typeface="Arial"/>
                <a:sym typeface="Arial"/>
              </a:rPr>
              <a:t> business portfolio and determine which businesses should receive more, less, or no investment. Second, it must shape the </a:t>
            </a:r>
            <a:r>
              <a:rPr lang="en-US" b="1" dirty="0">
                <a:solidFill>
                  <a:srgbClr val="008000"/>
                </a:solidFill>
                <a:latin typeface="Arial"/>
                <a:ea typeface="Arial"/>
                <a:cs typeface="Arial"/>
                <a:sym typeface="Arial"/>
              </a:rPr>
              <a:t>future</a:t>
            </a:r>
            <a:r>
              <a:rPr lang="en-US" dirty="0">
                <a:solidFill>
                  <a:srgbClr val="008000"/>
                </a:solidFill>
                <a:latin typeface="Arial"/>
                <a:ea typeface="Arial"/>
                <a:cs typeface="Arial"/>
                <a:sym typeface="Arial"/>
              </a:rPr>
              <a:t> portfolio by developing strategies for growth and downsizing.</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major activity in strategic planning is business portfolio analysis, which is the process by which management evaluates the products and businesses that make up the company.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 </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purpose of strategic planning is to find ways in which the company can best use its strengths to take advantage of attractive opportunities in the environment. For this reason, most standard portfolio analysis methods evaluate SBUs on two important dimensions: the attractiveness of the SBU’s market or industry and the strength of the SBU’s position in that market or industry.</a:t>
            </a:r>
            <a:endParaRPr lang="en-US"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611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D8A6FF0-194F-984B-9A28-9B699DE9D45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354DAA26-4FFD-B74A-85D4-405E80EE3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SA" dirty="0"/>
          </a:p>
        </p:txBody>
      </p:sp>
      <p:sp>
        <p:nvSpPr>
          <p:cNvPr id="51204" name="Slide Number Placeholder 3">
            <a:extLst>
              <a:ext uri="{FF2B5EF4-FFF2-40B4-BE49-F238E27FC236}">
                <a16:creationId xmlns:a16="http://schemas.microsoft.com/office/drawing/2014/main" id="{A18E74C6-ABD3-6549-9850-083B86755B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1BC826-1828-A34F-8F79-7C8ED3C3A72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843298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D8A6FF0-194F-984B-9A28-9B699DE9D45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354DAA26-4FFD-B74A-85D4-405E80EE3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SA" dirty="0"/>
          </a:p>
        </p:txBody>
      </p:sp>
      <p:sp>
        <p:nvSpPr>
          <p:cNvPr id="51204" name="Slide Number Placeholder 3">
            <a:extLst>
              <a:ext uri="{FF2B5EF4-FFF2-40B4-BE49-F238E27FC236}">
                <a16:creationId xmlns:a16="http://schemas.microsoft.com/office/drawing/2014/main" id="{A18E74C6-ABD3-6549-9850-083B86755B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1BC826-1828-A34F-8F79-7C8ED3C3A72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534515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The best-known portfolio-planning method was developed by the Boston Consulting Group (BCG), a leading management consulting firm. This BCG Growth-Share matrix  shows the classification of company’s SBUs. Market growth rate provides a measure of market attractiveness. Relative market share serves as a measure of company strength in the market.</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a:t>
            </a:r>
            <a:r>
              <a:rPr lang="en-US" b="1" dirty="0">
                <a:solidFill>
                  <a:srgbClr val="008000"/>
                </a:solidFill>
                <a:latin typeface="Arial"/>
                <a:ea typeface="Arial"/>
                <a:cs typeface="Arial"/>
                <a:sym typeface="Arial"/>
              </a:rPr>
              <a:t>Growth-Share Matrix </a:t>
            </a:r>
            <a:r>
              <a:rPr lang="en-US" dirty="0">
                <a:solidFill>
                  <a:srgbClr val="008000"/>
                </a:solidFill>
                <a:latin typeface="Arial"/>
                <a:ea typeface="Arial"/>
                <a:cs typeface="Arial"/>
                <a:sym typeface="Arial"/>
              </a:rPr>
              <a:t>defines four types of SBUs:</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b="1" dirty="0">
                <a:solidFill>
                  <a:srgbClr val="008000"/>
                </a:solidFill>
                <a:latin typeface="Arial"/>
                <a:ea typeface="Arial"/>
                <a:cs typeface="Arial"/>
                <a:sym typeface="Arial"/>
              </a:rPr>
              <a:t>Stars</a:t>
            </a:r>
            <a:r>
              <a:rPr lang="en-US" dirty="0">
                <a:solidFill>
                  <a:srgbClr val="008000"/>
                </a:solidFill>
                <a:latin typeface="Arial"/>
                <a:ea typeface="Arial"/>
                <a:cs typeface="Arial"/>
                <a:sym typeface="Arial"/>
              </a:rPr>
              <a:t> are high-growth, high-share businesses or products.</a:t>
            </a:r>
            <a:endParaRPr dirty="0"/>
          </a:p>
          <a:p>
            <a:pPr marL="0" lvl="0" indent="0" algn="l" rtl="0">
              <a:spcBef>
                <a:spcPts val="0"/>
              </a:spcBef>
              <a:spcAft>
                <a:spcPts val="0"/>
              </a:spcAft>
              <a:buNone/>
            </a:pPr>
            <a:r>
              <a:rPr lang="en-US" b="1" dirty="0">
                <a:solidFill>
                  <a:srgbClr val="008000"/>
                </a:solidFill>
                <a:latin typeface="Arial"/>
                <a:ea typeface="Arial"/>
                <a:cs typeface="Arial"/>
                <a:sym typeface="Arial"/>
              </a:rPr>
              <a:t>Cash</a:t>
            </a:r>
            <a:r>
              <a:rPr lang="en-US" dirty="0">
                <a:solidFill>
                  <a:srgbClr val="008000"/>
                </a:solidFill>
                <a:latin typeface="Arial"/>
                <a:ea typeface="Arial"/>
                <a:cs typeface="Arial"/>
                <a:sym typeface="Arial"/>
              </a:rPr>
              <a:t> </a:t>
            </a:r>
            <a:r>
              <a:rPr lang="en-US" b="1" dirty="0">
                <a:solidFill>
                  <a:srgbClr val="008000"/>
                </a:solidFill>
                <a:latin typeface="Arial"/>
                <a:ea typeface="Arial"/>
                <a:cs typeface="Arial"/>
                <a:sym typeface="Arial"/>
              </a:rPr>
              <a:t>cows</a:t>
            </a:r>
            <a:r>
              <a:rPr lang="en-US" dirty="0">
                <a:solidFill>
                  <a:srgbClr val="008000"/>
                </a:solidFill>
                <a:latin typeface="Arial"/>
                <a:ea typeface="Arial"/>
                <a:cs typeface="Arial"/>
                <a:sym typeface="Arial"/>
              </a:rPr>
              <a:t>  are low-growth, high-share businesses or products. </a:t>
            </a:r>
            <a:endParaRPr dirty="0"/>
          </a:p>
          <a:p>
            <a:pPr marL="0" lvl="0" indent="0" algn="l" rtl="0">
              <a:spcBef>
                <a:spcPts val="0"/>
              </a:spcBef>
              <a:spcAft>
                <a:spcPts val="0"/>
              </a:spcAft>
              <a:buNone/>
            </a:pPr>
            <a:r>
              <a:rPr lang="en-US" b="1" dirty="0">
                <a:solidFill>
                  <a:srgbClr val="008000"/>
                </a:solidFill>
                <a:latin typeface="Arial"/>
                <a:ea typeface="Arial"/>
                <a:cs typeface="Arial"/>
                <a:sym typeface="Arial"/>
              </a:rPr>
              <a:t>Question marks</a:t>
            </a:r>
            <a:r>
              <a:rPr lang="en-US" dirty="0">
                <a:solidFill>
                  <a:srgbClr val="008000"/>
                </a:solidFill>
                <a:latin typeface="Arial"/>
                <a:ea typeface="Arial"/>
                <a:cs typeface="Arial"/>
                <a:sym typeface="Arial"/>
              </a:rPr>
              <a:t>, are low-share business units in high-growth markets. </a:t>
            </a:r>
            <a:endParaRPr dirty="0"/>
          </a:p>
          <a:p>
            <a:pPr marL="0" lvl="0" indent="0" algn="l" rtl="0">
              <a:spcBef>
                <a:spcPts val="0"/>
              </a:spcBef>
              <a:spcAft>
                <a:spcPts val="0"/>
              </a:spcAft>
              <a:buNone/>
            </a:pPr>
            <a:r>
              <a:rPr lang="en-US" b="1" dirty="0">
                <a:solidFill>
                  <a:srgbClr val="008000"/>
                </a:solidFill>
                <a:latin typeface="Arial"/>
                <a:ea typeface="Arial"/>
                <a:cs typeface="Arial"/>
                <a:sym typeface="Arial"/>
              </a:rPr>
              <a:t>Dogs</a:t>
            </a:r>
            <a:r>
              <a:rPr lang="en-US" dirty="0">
                <a:solidFill>
                  <a:srgbClr val="008000"/>
                </a:solidFill>
                <a:latin typeface="Arial"/>
                <a:ea typeface="Arial"/>
                <a:cs typeface="Arial"/>
                <a:sym typeface="Arial"/>
              </a:rPr>
              <a:t> are low-growth, low-share businesses and products.</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The 10 circles in this growth-share matrix would represent a company’s 10 current SBUs. The company must decide how much it will invest in each product or business SBU. It must decide whether to build, hold, harvest or divest.</a:t>
            </a:r>
            <a:endParaRPr dirty="0"/>
          </a:p>
        </p:txBody>
      </p:sp>
      <p:sp>
        <p:nvSpPr>
          <p:cNvPr id="226" name="Google Shape;22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392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7B66-9C97-4173-BB7E-554B6A7BE4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A61105-B74F-4204-82A2-D8CAEB77E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D416E5-CDAB-4FF0-A69B-910E1940D573}"/>
              </a:ext>
            </a:extLst>
          </p:cNvPr>
          <p:cNvSpPr>
            <a:spLocks noGrp="1"/>
          </p:cNvSpPr>
          <p:nvPr>
            <p:ph type="dt" sz="half" idx="10"/>
          </p:nvPr>
        </p:nvSpPr>
        <p:spPr/>
        <p:txBody>
          <a:bodyPr/>
          <a:lstStyle/>
          <a:p>
            <a:fld id="{0F030F3E-BEC3-45B1-A82C-20FC73352AC2}" type="datetimeFigureOut">
              <a:rPr lang="en-US" smtClean="0"/>
              <a:t>10/30/2025</a:t>
            </a:fld>
            <a:endParaRPr lang="en-US"/>
          </a:p>
        </p:txBody>
      </p:sp>
      <p:sp>
        <p:nvSpPr>
          <p:cNvPr id="5" name="Footer Placeholder 4">
            <a:extLst>
              <a:ext uri="{FF2B5EF4-FFF2-40B4-BE49-F238E27FC236}">
                <a16:creationId xmlns:a16="http://schemas.microsoft.com/office/drawing/2014/main" id="{A8A550F5-6C62-4038-B786-75123AB71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39B86-F7DB-4176-BC5F-DD5C8531EB25}"/>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1120149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8F1C-E692-4065-BE6A-3FC4F20904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CE5042-DCCB-452C-AC1B-ED15E70BA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F0AFD-9FF2-42E4-971E-5EDF358F26FA}"/>
              </a:ext>
            </a:extLst>
          </p:cNvPr>
          <p:cNvSpPr>
            <a:spLocks noGrp="1"/>
          </p:cNvSpPr>
          <p:nvPr>
            <p:ph type="dt" sz="half" idx="10"/>
          </p:nvPr>
        </p:nvSpPr>
        <p:spPr/>
        <p:txBody>
          <a:bodyPr/>
          <a:lstStyle/>
          <a:p>
            <a:fld id="{0F030F3E-BEC3-45B1-A82C-20FC73352AC2}" type="datetimeFigureOut">
              <a:rPr lang="en-US" smtClean="0"/>
              <a:t>10/30/2025</a:t>
            </a:fld>
            <a:endParaRPr lang="en-US"/>
          </a:p>
        </p:txBody>
      </p:sp>
      <p:sp>
        <p:nvSpPr>
          <p:cNvPr id="5" name="Footer Placeholder 4">
            <a:extLst>
              <a:ext uri="{FF2B5EF4-FFF2-40B4-BE49-F238E27FC236}">
                <a16:creationId xmlns:a16="http://schemas.microsoft.com/office/drawing/2014/main" id="{FFD1F564-FE60-4FF6-A77C-E7D60E3B9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8C249-0360-427F-960C-7AE997E4AC58}"/>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165152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F96AAA-C26D-4104-A3EC-6D7B2D1854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658A74-10BF-4F5F-8C5C-0BCC9EE0BD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36783-EB7C-46A3-A226-E8685CB2EA69}"/>
              </a:ext>
            </a:extLst>
          </p:cNvPr>
          <p:cNvSpPr>
            <a:spLocks noGrp="1"/>
          </p:cNvSpPr>
          <p:nvPr>
            <p:ph type="dt" sz="half" idx="10"/>
          </p:nvPr>
        </p:nvSpPr>
        <p:spPr/>
        <p:txBody>
          <a:bodyPr/>
          <a:lstStyle/>
          <a:p>
            <a:fld id="{0F030F3E-BEC3-45B1-A82C-20FC73352AC2}" type="datetimeFigureOut">
              <a:rPr lang="en-US" smtClean="0"/>
              <a:t>10/30/2025</a:t>
            </a:fld>
            <a:endParaRPr lang="en-US"/>
          </a:p>
        </p:txBody>
      </p:sp>
      <p:sp>
        <p:nvSpPr>
          <p:cNvPr id="5" name="Footer Placeholder 4">
            <a:extLst>
              <a:ext uri="{FF2B5EF4-FFF2-40B4-BE49-F238E27FC236}">
                <a16:creationId xmlns:a16="http://schemas.microsoft.com/office/drawing/2014/main" id="{18FFA533-D4C2-4435-BFE9-0D1CDA60D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AE095-224E-4014-ADF5-7534917AC915}"/>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3033984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8" name="Content Placeholder 4">
            <a:extLst>
              <a:ext uri="{FF2B5EF4-FFF2-40B4-BE49-F238E27FC236}">
                <a16:creationId xmlns:a16="http://schemas.microsoft.com/office/drawing/2014/main" id="{06209AFA-1CF4-47E6-B36A-8F1B9E7AC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13555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489356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9185-C0A3-4868-9306-FA10CE7DA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8364D-2E33-432A-B7E0-0EB471F55A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99104-2DA3-4535-BC42-8F7C52F3323F}"/>
              </a:ext>
            </a:extLst>
          </p:cNvPr>
          <p:cNvSpPr>
            <a:spLocks noGrp="1"/>
          </p:cNvSpPr>
          <p:nvPr>
            <p:ph type="dt" sz="half" idx="10"/>
          </p:nvPr>
        </p:nvSpPr>
        <p:spPr/>
        <p:txBody>
          <a:bodyPr/>
          <a:lstStyle/>
          <a:p>
            <a:fld id="{0F030F3E-BEC3-45B1-A82C-20FC73352AC2}" type="datetimeFigureOut">
              <a:rPr lang="en-US" smtClean="0"/>
              <a:t>10/30/2025</a:t>
            </a:fld>
            <a:endParaRPr lang="en-US"/>
          </a:p>
        </p:txBody>
      </p:sp>
      <p:sp>
        <p:nvSpPr>
          <p:cNvPr id="5" name="Footer Placeholder 4">
            <a:extLst>
              <a:ext uri="{FF2B5EF4-FFF2-40B4-BE49-F238E27FC236}">
                <a16:creationId xmlns:a16="http://schemas.microsoft.com/office/drawing/2014/main" id="{FF03B05A-6F0F-4831-8FD3-991E3BBFB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6273B-B449-4265-A2DF-F192F575E003}"/>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3851552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79677-B67A-43B4-804B-77A55F669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F1D236-7ABD-4FA6-AA4E-817C46CB29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DC110F-3A57-4813-B7E7-0AFE22B1D1B6}"/>
              </a:ext>
            </a:extLst>
          </p:cNvPr>
          <p:cNvSpPr>
            <a:spLocks noGrp="1"/>
          </p:cNvSpPr>
          <p:nvPr>
            <p:ph type="dt" sz="half" idx="10"/>
          </p:nvPr>
        </p:nvSpPr>
        <p:spPr/>
        <p:txBody>
          <a:bodyPr/>
          <a:lstStyle/>
          <a:p>
            <a:fld id="{0F030F3E-BEC3-45B1-A82C-20FC73352AC2}" type="datetimeFigureOut">
              <a:rPr lang="en-US" smtClean="0"/>
              <a:t>10/30/2025</a:t>
            </a:fld>
            <a:endParaRPr lang="en-US"/>
          </a:p>
        </p:txBody>
      </p:sp>
      <p:sp>
        <p:nvSpPr>
          <p:cNvPr id="5" name="Footer Placeholder 4">
            <a:extLst>
              <a:ext uri="{FF2B5EF4-FFF2-40B4-BE49-F238E27FC236}">
                <a16:creationId xmlns:a16="http://schemas.microsoft.com/office/drawing/2014/main" id="{BE7175B7-C7E8-4B44-858E-531D42219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850FB-A18D-4722-A4BD-5A377E1EDF1F}"/>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242495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1FC5B-9E4A-475F-B898-03B3DECA2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97C99-25FE-4A04-B789-D7D32DF03B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D868C5-541E-4097-B12C-6A63D956EF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60451C-47B1-4F42-BA00-3A8219E76824}"/>
              </a:ext>
            </a:extLst>
          </p:cNvPr>
          <p:cNvSpPr>
            <a:spLocks noGrp="1"/>
          </p:cNvSpPr>
          <p:nvPr>
            <p:ph type="dt" sz="half" idx="10"/>
          </p:nvPr>
        </p:nvSpPr>
        <p:spPr/>
        <p:txBody>
          <a:bodyPr/>
          <a:lstStyle/>
          <a:p>
            <a:fld id="{0F030F3E-BEC3-45B1-A82C-20FC73352AC2}" type="datetimeFigureOut">
              <a:rPr lang="en-US" smtClean="0"/>
              <a:t>10/30/2025</a:t>
            </a:fld>
            <a:endParaRPr lang="en-US"/>
          </a:p>
        </p:txBody>
      </p:sp>
      <p:sp>
        <p:nvSpPr>
          <p:cNvPr id="6" name="Footer Placeholder 5">
            <a:extLst>
              <a:ext uri="{FF2B5EF4-FFF2-40B4-BE49-F238E27FC236}">
                <a16:creationId xmlns:a16="http://schemas.microsoft.com/office/drawing/2014/main" id="{84F9AA0E-546E-46CE-B8FE-D98EE9A9D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43F8B-8FA2-4117-BD3F-9B92BD34C7C9}"/>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2090030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CE1E-E5B1-4016-83FA-A6F0003677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1726AD-631B-4423-BBA0-0AC374C1C0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0221DC-6915-4EF0-B40B-09E20D82AE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015F5C-D80E-48F8-A43E-49E2F207DC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C542E5-B578-4F0C-8962-AC41E470A7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E054BD-6DF0-493D-8E2E-8E982586777C}"/>
              </a:ext>
            </a:extLst>
          </p:cNvPr>
          <p:cNvSpPr>
            <a:spLocks noGrp="1"/>
          </p:cNvSpPr>
          <p:nvPr>
            <p:ph type="dt" sz="half" idx="10"/>
          </p:nvPr>
        </p:nvSpPr>
        <p:spPr/>
        <p:txBody>
          <a:bodyPr/>
          <a:lstStyle/>
          <a:p>
            <a:fld id="{0F030F3E-BEC3-45B1-A82C-20FC73352AC2}" type="datetimeFigureOut">
              <a:rPr lang="en-US" smtClean="0"/>
              <a:t>10/30/2025</a:t>
            </a:fld>
            <a:endParaRPr lang="en-US"/>
          </a:p>
        </p:txBody>
      </p:sp>
      <p:sp>
        <p:nvSpPr>
          <p:cNvPr id="8" name="Footer Placeholder 7">
            <a:extLst>
              <a:ext uri="{FF2B5EF4-FFF2-40B4-BE49-F238E27FC236}">
                <a16:creationId xmlns:a16="http://schemas.microsoft.com/office/drawing/2014/main" id="{B6DB7FEB-A7D7-4FEE-A35C-8DAC9C5500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579BA2-F457-4BEA-92CC-F0D6E61A97FE}"/>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327878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D1E31-653F-4546-973C-F94045A4A5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40523B-8334-455F-96F9-6029995F00B8}"/>
              </a:ext>
            </a:extLst>
          </p:cNvPr>
          <p:cNvSpPr>
            <a:spLocks noGrp="1"/>
          </p:cNvSpPr>
          <p:nvPr>
            <p:ph type="dt" sz="half" idx="10"/>
          </p:nvPr>
        </p:nvSpPr>
        <p:spPr/>
        <p:txBody>
          <a:bodyPr/>
          <a:lstStyle/>
          <a:p>
            <a:fld id="{0F030F3E-BEC3-45B1-A82C-20FC73352AC2}" type="datetimeFigureOut">
              <a:rPr lang="en-US" smtClean="0"/>
              <a:t>10/30/2025</a:t>
            </a:fld>
            <a:endParaRPr lang="en-US"/>
          </a:p>
        </p:txBody>
      </p:sp>
      <p:sp>
        <p:nvSpPr>
          <p:cNvPr id="4" name="Footer Placeholder 3">
            <a:extLst>
              <a:ext uri="{FF2B5EF4-FFF2-40B4-BE49-F238E27FC236}">
                <a16:creationId xmlns:a16="http://schemas.microsoft.com/office/drawing/2014/main" id="{D784A8F2-B831-45BA-9844-7BCC1DF54C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DAE71D-1BB3-47AD-8830-B1D86C1790FF}"/>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46981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2B8923-B663-45F7-B571-687D497560CE}"/>
              </a:ext>
            </a:extLst>
          </p:cNvPr>
          <p:cNvSpPr>
            <a:spLocks noGrp="1"/>
          </p:cNvSpPr>
          <p:nvPr>
            <p:ph type="dt" sz="half" idx="10"/>
          </p:nvPr>
        </p:nvSpPr>
        <p:spPr/>
        <p:txBody>
          <a:bodyPr/>
          <a:lstStyle/>
          <a:p>
            <a:fld id="{0F030F3E-BEC3-45B1-A82C-20FC73352AC2}" type="datetimeFigureOut">
              <a:rPr lang="en-US" smtClean="0"/>
              <a:t>10/30/2025</a:t>
            </a:fld>
            <a:endParaRPr lang="en-US"/>
          </a:p>
        </p:txBody>
      </p:sp>
      <p:sp>
        <p:nvSpPr>
          <p:cNvPr id="3" name="Footer Placeholder 2">
            <a:extLst>
              <a:ext uri="{FF2B5EF4-FFF2-40B4-BE49-F238E27FC236}">
                <a16:creationId xmlns:a16="http://schemas.microsoft.com/office/drawing/2014/main" id="{984DC362-86CC-4BC2-8C01-FB9B112459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263BCD-1B00-4052-9190-55424F5BA9A0}"/>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3179664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B3F5-085E-4565-956E-D3777734D6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7C0449-5ED4-4B17-AF2A-463269A59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B7AE7-B666-4091-BE5F-0AEDA775D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53D473-AE01-4B99-A0FB-BAE67D768B51}"/>
              </a:ext>
            </a:extLst>
          </p:cNvPr>
          <p:cNvSpPr>
            <a:spLocks noGrp="1"/>
          </p:cNvSpPr>
          <p:nvPr>
            <p:ph type="dt" sz="half" idx="10"/>
          </p:nvPr>
        </p:nvSpPr>
        <p:spPr/>
        <p:txBody>
          <a:bodyPr/>
          <a:lstStyle/>
          <a:p>
            <a:fld id="{0F030F3E-BEC3-45B1-A82C-20FC73352AC2}" type="datetimeFigureOut">
              <a:rPr lang="en-US" smtClean="0"/>
              <a:t>10/30/2025</a:t>
            </a:fld>
            <a:endParaRPr lang="en-US"/>
          </a:p>
        </p:txBody>
      </p:sp>
      <p:sp>
        <p:nvSpPr>
          <p:cNvPr id="6" name="Footer Placeholder 5">
            <a:extLst>
              <a:ext uri="{FF2B5EF4-FFF2-40B4-BE49-F238E27FC236}">
                <a16:creationId xmlns:a16="http://schemas.microsoft.com/office/drawing/2014/main" id="{8C5F4073-BCF9-40B0-9389-4D7573340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C7BA0-8090-42A9-A36B-BE98E9306416}"/>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1642420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3A73-A79A-4AB3-A81A-DAAFCC941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3C4659-130A-428D-8B2D-7BBB0DA9C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C4C2E4-9E5E-423B-A83A-EACE657FDC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12CFC-F11A-4D1B-B961-3CD68FA11BA0}"/>
              </a:ext>
            </a:extLst>
          </p:cNvPr>
          <p:cNvSpPr>
            <a:spLocks noGrp="1"/>
          </p:cNvSpPr>
          <p:nvPr>
            <p:ph type="dt" sz="half" idx="10"/>
          </p:nvPr>
        </p:nvSpPr>
        <p:spPr/>
        <p:txBody>
          <a:bodyPr/>
          <a:lstStyle/>
          <a:p>
            <a:fld id="{0F030F3E-BEC3-45B1-A82C-20FC73352AC2}" type="datetimeFigureOut">
              <a:rPr lang="en-US" smtClean="0"/>
              <a:t>10/30/2025</a:t>
            </a:fld>
            <a:endParaRPr lang="en-US"/>
          </a:p>
        </p:txBody>
      </p:sp>
      <p:sp>
        <p:nvSpPr>
          <p:cNvPr id="6" name="Footer Placeholder 5">
            <a:extLst>
              <a:ext uri="{FF2B5EF4-FFF2-40B4-BE49-F238E27FC236}">
                <a16:creationId xmlns:a16="http://schemas.microsoft.com/office/drawing/2014/main" id="{D7AA7B7B-1CA2-41FA-A545-E0BE460DD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B4B50-D727-433A-BEAC-0CA4AF0BFDEC}"/>
              </a:ext>
            </a:extLst>
          </p:cNvPr>
          <p:cNvSpPr>
            <a:spLocks noGrp="1"/>
          </p:cNvSpPr>
          <p:nvPr>
            <p:ph type="sldNum" sz="quarter" idx="12"/>
          </p:nvPr>
        </p:nvSpPr>
        <p:spPr/>
        <p:txBody>
          <a:bodyPr/>
          <a:lstStyle/>
          <a:p>
            <a:fld id="{77CED8B0-0CEF-4ABE-A32F-2480D7E93E36}" type="slidenum">
              <a:rPr lang="en-US" smtClean="0"/>
              <a:t>‹#›</a:t>
            </a:fld>
            <a:endParaRPr lang="en-US"/>
          </a:p>
        </p:txBody>
      </p:sp>
    </p:spTree>
    <p:extLst>
      <p:ext uri="{BB962C8B-B14F-4D97-AF65-F5344CB8AC3E}">
        <p14:creationId xmlns:p14="http://schemas.microsoft.com/office/powerpoint/2010/main" val="2690659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DBCE6-556E-4472-9861-F247DE1EFD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8FC4BF-2B41-4078-87B9-FE3CF31D17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86C50-30C8-4D68-B017-2A88DACFA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30F3E-BEC3-45B1-A82C-20FC73352AC2}" type="datetimeFigureOut">
              <a:rPr lang="en-US" smtClean="0"/>
              <a:t>10/30/2025</a:t>
            </a:fld>
            <a:endParaRPr lang="en-US"/>
          </a:p>
        </p:txBody>
      </p:sp>
      <p:sp>
        <p:nvSpPr>
          <p:cNvPr id="5" name="Footer Placeholder 4">
            <a:extLst>
              <a:ext uri="{FF2B5EF4-FFF2-40B4-BE49-F238E27FC236}">
                <a16:creationId xmlns:a16="http://schemas.microsoft.com/office/drawing/2014/main" id="{11889B60-4C03-4ABE-9F0C-E481FDA859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65F0B-5CA9-4DF6-8FC3-208C5272D1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ED8B0-0CEF-4ABE-A32F-2480D7E93E36}" type="slidenum">
              <a:rPr lang="en-US" smtClean="0"/>
              <a:t>‹#›</a:t>
            </a:fld>
            <a:endParaRPr lang="en-US"/>
          </a:p>
        </p:txBody>
      </p:sp>
      <p:pic>
        <p:nvPicPr>
          <p:cNvPr id="8" name="Picture 7">
            <a:extLst>
              <a:ext uri="{FF2B5EF4-FFF2-40B4-BE49-F238E27FC236}">
                <a16:creationId xmlns:a16="http://schemas.microsoft.com/office/drawing/2014/main" id="{309ADC4A-5A76-4991-A71C-3EAE44FFACC3}"/>
              </a:ext>
            </a:extLst>
          </p:cNvPr>
          <p:cNvPicPr>
            <a:picLocks noChangeAspect="1"/>
          </p:cNvPicPr>
          <p:nvPr userDrawn="1"/>
        </p:nvPicPr>
        <p:blipFill>
          <a:blip r:embed="rId15"/>
          <a:stretch>
            <a:fillRect/>
          </a:stretch>
        </p:blipFill>
        <p:spPr>
          <a:xfrm>
            <a:off x="0" y="4762"/>
            <a:ext cx="12192000" cy="6848475"/>
          </a:xfrm>
          <a:prstGeom prst="rect">
            <a:avLst/>
          </a:prstGeom>
        </p:spPr>
      </p:pic>
    </p:spTree>
    <p:extLst>
      <p:ext uri="{BB962C8B-B14F-4D97-AF65-F5344CB8AC3E}">
        <p14:creationId xmlns:p14="http://schemas.microsoft.com/office/powerpoint/2010/main" val="483136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1.emf"/><Relationship Id="rId4" Type="http://schemas.openxmlformats.org/officeDocument/2006/relationships/image" Target="../media/image50.emf"/></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hyperlink" Target="https://fortune.com/2012/07/30/amazons-recommendation-secret/" TargetMode="External"/><Relationship Id="rId4" Type="http://schemas.openxmlformats.org/officeDocument/2006/relationships/hyperlink" Target="https://techcrunch.com/2013/08/31/how-amazon-is-tackling-personalization-and-curation-for-sellers-on-its-marketplac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7.emf"/></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B9FAB-AB4C-4521-A4A2-1F7822913A6F}"/>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36C3A36D-FCAE-4683-AA93-B17ECD4941CB}"/>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CC71E476-6BDC-4A1F-9BE5-0931107D32A4}"/>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B998057F-105C-4868-BC84-9BD90AB45AE6}"/>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9A1C25D4-E7B1-4AC3-865A-B1D59EB76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8"/>
            <a:ext cx="12192000" cy="6852285"/>
          </a:xfrm>
          <a:prstGeom prst="rect">
            <a:avLst/>
          </a:prstGeom>
        </p:spPr>
      </p:pic>
      <p:sp>
        <p:nvSpPr>
          <p:cNvPr id="7" name="TextBox 6">
            <a:extLst>
              <a:ext uri="{FF2B5EF4-FFF2-40B4-BE49-F238E27FC236}">
                <a16:creationId xmlns:a16="http://schemas.microsoft.com/office/drawing/2014/main" id="{AB5DBA7B-B0D4-4F65-A82F-CDEA6F534523}"/>
              </a:ext>
            </a:extLst>
          </p:cNvPr>
          <p:cNvSpPr txBox="1"/>
          <p:nvPr/>
        </p:nvSpPr>
        <p:spPr>
          <a:xfrm>
            <a:off x="3624404" y="2603838"/>
            <a:ext cx="4635374" cy="461665"/>
          </a:xfrm>
          <a:prstGeom prst="rect">
            <a:avLst/>
          </a:prstGeom>
          <a:noFill/>
        </p:spPr>
        <p:txBody>
          <a:bodyPr wrap="square">
            <a:spAutoFit/>
          </a:bodyPr>
          <a:lstStyle/>
          <a:p>
            <a:pPr algn="ctr"/>
            <a:r>
              <a:rPr lang="en-US" sz="2400" dirty="0">
                <a:solidFill>
                  <a:schemeClr val="bg1"/>
                </a:solidFill>
                <a:latin typeface="Arial Black" panose="020B0A04020102020204" pitchFamily="34" charset="0"/>
                <a:cs typeface="Aharoni" panose="02010803020104030203" pitchFamily="2" charset="-79"/>
              </a:rPr>
              <a:t>Strategic Marketing</a:t>
            </a:r>
          </a:p>
        </p:txBody>
      </p:sp>
      <p:sp>
        <p:nvSpPr>
          <p:cNvPr id="8" name="TextBox 7">
            <a:extLst>
              <a:ext uri="{FF2B5EF4-FFF2-40B4-BE49-F238E27FC236}">
                <a16:creationId xmlns:a16="http://schemas.microsoft.com/office/drawing/2014/main" id="{881B8CCC-AE3F-4EF1-9B87-F73FC20ACF2F}"/>
              </a:ext>
            </a:extLst>
          </p:cNvPr>
          <p:cNvSpPr txBox="1"/>
          <p:nvPr/>
        </p:nvSpPr>
        <p:spPr>
          <a:xfrm>
            <a:off x="3624404" y="3423167"/>
            <a:ext cx="4635374"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cs typeface="Aharoni" panose="02010803020104030203" pitchFamily="2" charset="-79"/>
              </a:rPr>
              <a:t>Lecture 3</a:t>
            </a:r>
          </a:p>
        </p:txBody>
      </p:sp>
    </p:spTree>
    <p:extLst>
      <p:ext uri="{BB962C8B-B14F-4D97-AF65-F5344CB8AC3E}">
        <p14:creationId xmlns:p14="http://schemas.microsoft.com/office/powerpoint/2010/main" val="1136502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63CEFB-CF0B-3575-DAD2-6C6747618554}"/>
              </a:ext>
            </a:extLst>
          </p:cNvPr>
          <p:cNvPicPr>
            <a:picLocks noChangeAspect="1"/>
          </p:cNvPicPr>
          <p:nvPr/>
        </p:nvPicPr>
        <p:blipFill>
          <a:blip r:embed="rId2"/>
          <a:stretch>
            <a:fillRect/>
          </a:stretch>
        </p:blipFill>
        <p:spPr>
          <a:xfrm>
            <a:off x="2039060" y="3597338"/>
            <a:ext cx="3839315" cy="1920240"/>
          </a:xfrm>
          <a:prstGeom prst="rect">
            <a:avLst/>
          </a:prstGeom>
        </p:spPr>
      </p:pic>
      <p:pic>
        <p:nvPicPr>
          <p:cNvPr id="3" name="Picture 2">
            <a:extLst>
              <a:ext uri="{FF2B5EF4-FFF2-40B4-BE49-F238E27FC236}">
                <a16:creationId xmlns:a16="http://schemas.microsoft.com/office/drawing/2014/main" id="{709D2D24-D1C7-9AF3-8121-FC851B74D6C8}"/>
              </a:ext>
            </a:extLst>
          </p:cNvPr>
          <p:cNvPicPr>
            <a:picLocks noChangeAspect="1"/>
          </p:cNvPicPr>
          <p:nvPr/>
        </p:nvPicPr>
        <p:blipFill>
          <a:blip r:embed="rId3"/>
          <a:stretch>
            <a:fillRect/>
          </a:stretch>
        </p:blipFill>
        <p:spPr>
          <a:xfrm>
            <a:off x="6278753" y="1340422"/>
            <a:ext cx="3807357" cy="1920240"/>
          </a:xfrm>
          <a:prstGeom prst="rect">
            <a:avLst/>
          </a:prstGeom>
        </p:spPr>
      </p:pic>
      <p:pic>
        <p:nvPicPr>
          <p:cNvPr id="2" name="Picture 1">
            <a:extLst>
              <a:ext uri="{FF2B5EF4-FFF2-40B4-BE49-F238E27FC236}">
                <a16:creationId xmlns:a16="http://schemas.microsoft.com/office/drawing/2014/main" id="{35AF5684-77F2-7645-1DD0-BF11A386D3CE}"/>
              </a:ext>
            </a:extLst>
          </p:cNvPr>
          <p:cNvPicPr>
            <a:picLocks noChangeAspect="1"/>
          </p:cNvPicPr>
          <p:nvPr/>
        </p:nvPicPr>
        <p:blipFill>
          <a:blip r:embed="rId4"/>
          <a:stretch>
            <a:fillRect/>
          </a:stretch>
        </p:blipFill>
        <p:spPr>
          <a:xfrm>
            <a:off x="1971940" y="1340422"/>
            <a:ext cx="3412907" cy="1920240"/>
          </a:xfrm>
          <a:prstGeom prst="rect">
            <a:avLst/>
          </a:prstGeom>
        </p:spPr>
      </p:pic>
      <p:pic>
        <p:nvPicPr>
          <p:cNvPr id="6" name="Picture 5">
            <a:extLst>
              <a:ext uri="{FF2B5EF4-FFF2-40B4-BE49-F238E27FC236}">
                <a16:creationId xmlns:a16="http://schemas.microsoft.com/office/drawing/2014/main" id="{15E9EF5D-A58F-51EC-1BDF-F7658DED4A5A}"/>
              </a:ext>
            </a:extLst>
          </p:cNvPr>
          <p:cNvPicPr>
            <a:picLocks noChangeAspect="1"/>
          </p:cNvPicPr>
          <p:nvPr/>
        </p:nvPicPr>
        <p:blipFill rotWithShape="1">
          <a:blip r:embed="rId5"/>
          <a:srcRect l="2898" t="14347" r="2380" b="13441"/>
          <a:stretch/>
        </p:blipFill>
        <p:spPr>
          <a:xfrm>
            <a:off x="6278752" y="3597339"/>
            <a:ext cx="3909060" cy="1920240"/>
          </a:xfrm>
          <a:prstGeom prst="rect">
            <a:avLst/>
          </a:prstGeom>
        </p:spPr>
      </p:pic>
    </p:spTree>
    <p:extLst>
      <p:ext uri="{BB962C8B-B14F-4D97-AF65-F5344CB8AC3E}">
        <p14:creationId xmlns:p14="http://schemas.microsoft.com/office/powerpoint/2010/main" val="195022995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569914" y="1721977"/>
            <a:ext cx="2691971" cy="3635225"/>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p>
            <a:pPr marL="9525" defTabSz="685766">
              <a:lnSpc>
                <a:spcPct val="90000"/>
              </a:lnSpc>
              <a:spcBef>
                <a:spcPct val="0"/>
              </a:spcBef>
              <a:spcAft>
                <a:spcPts val="450"/>
              </a:spcAft>
              <a:defRPr/>
            </a:pPr>
            <a:r>
              <a:rPr lang="en-US" sz="2700" b="1" dirty="0">
                <a:solidFill>
                  <a:srgbClr val="C00000"/>
                </a:solidFill>
                <a:latin typeface="Calibri" panose="020F0502020204030204"/>
              </a:rPr>
              <a:t>STRATEGIC ENVIRONMENTAL ANALYSIS</a:t>
            </a:r>
            <a:endParaRPr lang="en-US" sz="2700" b="1" dirty="0">
              <a:solidFill>
                <a:prstClr val="black"/>
              </a:solidFill>
              <a:latin typeface="Abadi" panose="020B0604020104020204" pitchFamily="34" charset="0"/>
            </a:endParaRPr>
          </a:p>
        </p:txBody>
      </p:sp>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4610103" y="1371602"/>
          <a:ext cx="5872163" cy="4629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0631127-5498-AAEB-63AD-8A8B0640E47F}"/>
              </a:ext>
            </a:extLst>
          </p:cNvPr>
          <p:cNvSpPr txBox="1"/>
          <p:nvPr/>
        </p:nvSpPr>
        <p:spPr>
          <a:xfrm>
            <a:off x="4294551" y="1559529"/>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a:t>
            </a:r>
          </a:p>
        </p:txBody>
      </p:sp>
      <p:sp>
        <p:nvSpPr>
          <p:cNvPr id="3" name="TextBox 2">
            <a:extLst>
              <a:ext uri="{FF2B5EF4-FFF2-40B4-BE49-F238E27FC236}">
                <a16:creationId xmlns:a16="http://schemas.microsoft.com/office/drawing/2014/main" id="{CC95B007-A0FE-909C-C4EF-65470F595658}"/>
              </a:ext>
            </a:extLst>
          </p:cNvPr>
          <p:cNvSpPr txBox="1"/>
          <p:nvPr/>
        </p:nvSpPr>
        <p:spPr>
          <a:xfrm>
            <a:off x="4294551" y="3438782"/>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2</a:t>
            </a:r>
          </a:p>
        </p:txBody>
      </p:sp>
      <p:sp>
        <p:nvSpPr>
          <p:cNvPr id="4" name="TextBox 3">
            <a:extLst>
              <a:ext uri="{FF2B5EF4-FFF2-40B4-BE49-F238E27FC236}">
                <a16:creationId xmlns:a16="http://schemas.microsoft.com/office/drawing/2014/main" id="{0F7A8ED3-E64A-008D-0D9D-7EF15529D6A9}"/>
              </a:ext>
            </a:extLst>
          </p:cNvPr>
          <p:cNvSpPr txBox="1"/>
          <p:nvPr/>
        </p:nvSpPr>
        <p:spPr>
          <a:xfrm>
            <a:off x="4329476" y="5130249"/>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3</a:t>
            </a:r>
          </a:p>
        </p:txBody>
      </p:sp>
      <p:sp>
        <p:nvSpPr>
          <p:cNvPr id="7" name="Rounded Rectangle 6">
            <a:extLst>
              <a:ext uri="{FF2B5EF4-FFF2-40B4-BE49-F238E27FC236}">
                <a16:creationId xmlns:a16="http://schemas.microsoft.com/office/drawing/2014/main" id="{BB052362-AA22-012D-3C12-C1401882690F}"/>
              </a:ext>
            </a:extLst>
          </p:cNvPr>
          <p:cNvSpPr/>
          <p:nvPr/>
        </p:nvSpPr>
        <p:spPr>
          <a:xfrm>
            <a:off x="4229928" y="3072624"/>
            <a:ext cx="6392160" cy="1912872"/>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a:t>
            </a:r>
            <a:endParaRPr lang="ar-SA" sz="1350" dirty="0">
              <a:solidFill>
                <a:prstClr val="white"/>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7945810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00166B-851D-765D-2486-90ECE3FE94F4}"/>
              </a:ext>
            </a:extLst>
          </p:cNvPr>
          <p:cNvSpPr/>
          <p:nvPr/>
        </p:nvSpPr>
        <p:spPr>
          <a:xfrm>
            <a:off x="1613300" y="1430813"/>
            <a:ext cx="3042098" cy="4443076"/>
          </a:xfrm>
          <a:prstGeom prst="rect">
            <a:avLst/>
          </a:prstGeom>
        </p:spPr>
        <p:txBody>
          <a:bodyPr wrap="square">
            <a:spAutoFit/>
          </a:bodyPr>
          <a:lstStyle/>
          <a:p>
            <a:pPr marL="192015" indent="-192015" defTabSz="685766">
              <a:lnSpc>
                <a:spcPct val="110000"/>
              </a:lnSpc>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ea typeface="Arial"/>
                <a:cs typeface="Arial"/>
                <a:sym typeface="Arial"/>
              </a:rPr>
              <a:t>Business Portfolio is a </a:t>
            </a:r>
            <a:r>
              <a:rPr lang="en-US" sz="1050" dirty="0">
                <a:solidFill>
                  <a:schemeClr val="accent6">
                    <a:lumMod val="50000"/>
                  </a:schemeClr>
                </a:solidFill>
                <a:latin typeface="Gill Sans MT" panose="020B0502020104020203"/>
              </a:rPr>
              <a:t>Collection of businesses and products that make up the company</a:t>
            </a:r>
            <a:endParaRPr lang="en-US" sz="900" dirty="0">
              <a:solidFill>
                <a:schemeClr val="accent6">
                  <a:lumMod val="50000"/>
                </a:schemeClr>
              </a:solidFill>
              <a:latin typeface="Gill Sans MT" panose="020B0502020104020203"/>
            </a:endParaRPr>
          </a:p>
          <a:p>
            <a:pPr marL="192015"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Analyzing </a:t>
            </a:r>
            <a:r>
              <a:rPr lang="en-US" sz="1050" dirty="0">
                <a:solidFill>
                  <a:schemeClr val="accent6">
                    <a:lumMod val="50000"/>
                  </a:schemeClr>
                </a:solidFill>
                <a:latin typeface="Arial"/>
                <a:ea typeface="Arial"/>
                <a:cs typeface="Arial"/>
                <a:sym typeface="Arial"/>
              </a:rPr>
              <a:t>Business </a:t>
            </a:r>
            <a:r>
              <a:rPr lang="en-US" sz="1050" dirty="0">
                <a:solidFill>
                  <a:schemeClr val="accent6">
                    <a:lumMod val="50000"/>
                  </a:schemeClr>
                </a:solidFill>
                <a:latin typeface="Arial"/>
                <a:cs typeface="Arial"/>
              </a:rPr>
              <a:t>portfolios is  identifying  the key businesses that make up the company, called strategic business units (</a:t>
            </a:r>
            <a:r>
              <a:rPr lang="en-US" sz="1050" b="1" dirty="0">
                <a:solidFill>
                  <a:schemeClr val="accent6">
                    <a:lumMod val="50000"/>
                  </a:schemeClr>
                </a:solidFill>
                <a:latin typeface="Arial"/>
                <a:cs typeface="Arial"/>
              </a:rPr>
              <a:t>SBUs</a:t>
            </a:r>
            <a:r>
              <a:rPr lang="en-US" sz="1050" dirty="0">
                <a:solidFill>
                  <a:schemeClr val="accent6">
                    <a:lumMod val="50000"/>
                  </a:schemeClr>
                </a:solidFill>
                <a:latin typeface="Arial"/>
                <a:cs typeface="Arial"/>
              </a:rPr>
              <a:t>), a company division, a product line within a division, or sometimes a single product or brand. </a:t>
            </a:r>
          </a:p>
          <a:p>
            <a:pPr marL="192015"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Then the company assesses </a:t>
            </a:r>
            <a:r>
              <a:rPr lang="en-US" sz="1050" dirty="0" err="1">
                <a:solidFill>
                  <a:schemeClr val="accent6">
                    <a:lumMod val="50000"/>
                  </a:schemeClr>
                </a:solidFill>
                <a:latin typeface="Arial"/>
                <a:cs typeface="Arial"/>
              </a:rPr>
              <a:t>ts</a:t>
            </a:r>
            <a:r>
              <a:rPr lang="en-US" sz="1050" dirty="0">
                <a:solidFill>
                  <a:schemeClr val="accent6">
                    <a:lumMod val="50000"/>
                  </a:schemeClr>
                </a:solidFill>
                <a:latin typeface="Arial"/>
                <a:cs typeface="Arial"/>
              </a:rPr>
              <a:t> various SBUs and decides how much support each deserves in the future.</a:t>
            </a:r>
          </a:p>
          <a:p>
            <a:pPr marL="192015"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At last it must shape the future portfolio by developing strategies for growth and downsizing.</a:t>
            </a:r>
          </a:p>
          <a:p>
            <a:pPr marL="192015"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There are many models  , the major ones are</a:t>
            </a:r>
          </a:p>
          <a:p>
            <a:pPr marL="534915" lvl="1"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 PLC |product life cycle|</a:t>
            </a:r>
          </a:p>
          <a:p>
            <a:pPr marL="534915" lvl="1"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BCG |Growth share matrix|</a:t>
            </a:r>
          </a:p>
          <a:p>
            <a:pPr marL="534915" lvl="1" indent="-192015" defTabSz="685766">
              <a:lnSpc>
                <a:spcPct val="110000"/>
              </a:lnSpc>
              <a:spcBef>
                <a:spcPts val="1125"/>
              </a:spcBef>
              <a:buClr>
                <a:schemeClr val="accent5">
                  <a:lumMod val="50000"/>
                </a:schemeClr>
              </a:buClr>
              <a:buSzPts val="2400"/>
              <a:buFont typeface="Arial" panose="020B0604020202020204" pitchFamily="34" charset="0"/>
              <a:buChar char="•"/>
              <a:defRPr/>
            </a:pPr>
            <a:r>
              <a:rPr lang="en-US" sz="1050" dirty="0">
                <a:solidFill>
                  <a:schemeClr val="accent6">
                    <a:lumMod val="50000"/>
                  </a:schemeClr>
                </a:solidFill>
                <a:latin typeface="Arial"/>
                <a:cs typeface="Arial"/>
              </a:rPr>
              <a:t>GE/ McKinsey analysis</a:t>
            </a:r>
          </a:p>
        </p:txBody>
      </p:sp>
      <p:sp>
        <p:nvSpPr>
          <p:cNvPr id="6" name="Google Shape;221;p16">
            <a:extLst>
              <a:ext uri="{FF2B5EF4-FFF2-40B4-BE49-F238E27FC236}">
                <a16:creationId xmlns:a16="http://schemas.microsoft.com/office/drawing/2014/main" id="{923FFB18-9F3D-A1AA-0CEF-2130B7C94AE8}"/>
              </a:ext>
            </a:extLst>
          </p:cNvPr>
          <p:cNvSpPr txBox="1">
            <a:spLocks noGrp="1"/>
          </p:cNvSpPr>
          <p:nvPr>
            <p:ph type="title" idx="4294967295"/>
          </p:nvPr>
        </p:nvSpPr>
        <p:spPr>
          <a:xfrm>
            <a:off x="4522306" y="1020348"/>
            <a:ext cx="7516906" cy="673894"/>
          </a:xfrm>
          <a:prstGeom prst="rect">
            <a:avLst/>
          </a:prstGeom>
        </p:spPr>
        <p:txBody>
          <a:bodyPr spcFirstLastPara="1" vert="horz" lIns="68580" tIns="34290" rIns="68580" bIns="34290" rtlCol="0" anchor="b" anchorCtr="0">
            <a:normAutofit/>
          </a:bodyPr>
          <a:lstStyle/>
          <a:p>
            <a:pPr>
              <a:lnSpc>
                <a:spcPct val="90000"/>
              </a:lnSpc>
              <a:spcBef>
                <a:spcPct val="0"/>
              </a:spcBef>
              <a:buSzPts val="3600"/>
            </a:pPr>
            <a:r>
              <a:rPr lang="en-US" b="1" dirty="0">
                <a:solidFill>
                  <a:schemeClr val="accent6">
                    <a:lumMod val="50000"/>
                  </a:schemeClr>
                </a:solidFill>
                <a:latin typeface="Abadi" panose="020B0604020104020204" pitchFamily="34" charset="0"/>
                <a:sym typeface="Arial"/>
              </a:rPr>
              <a:t>Analyzing Business Portfolio</a:t>
            </a:r>
          </a:p>
        </p:txBody>
      </p:sp>
      <p:grpSp>
        <p:nvGrpSpPr>
          <p:cNvPr id="3" name="Group 2">
            <a:extLst>
              <a:ext uri="{FF2B5EF4-FFF2-40B4-BE49-F238E27FC236}">
                <a16:creationId xmlns:a16="http://schemas.microsoft.com/office/drawing/2014/main" id="{1DB700AB-F0D3-A55E-3DD0-B364B4EA7C67}"/>
              </a:ext>
            </a:extLst>
          </p:cNvPr>
          <p:cNvGrpSpPr/>
          <p:nvPr/>
        </p:nvGrpSpPr>
        <p:grpSpPr>
          <a:xfrm>
            <a:off x="4929992" y="1866860"/>
            <a:ext cx="5197682" cy="3366448"/>
            <a:chOff x="4541322" y="1346146"/>
            <a:chExt cx="7367587" cy="4488597"/>
          </a:xfrm>
        </p:grpSpPr>
        <p:pic>
          <p:nvPicPr>
            <p:cNvPr id="1026" name="Picture 2" descr="What is Product Line [Length, Width and Extension] - Super Heuristics">
              <a:extLst>
                <a:ext uri="{FF2B5EF4-FFF2-40B4-BE49-F238E27FC236}">
                  <a16:creationId xmlns:a16="http://schemas.microsoft.com/office/drawing/2014/main" id="{09622C34-1A87-0322-6A55-23D0F94B48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38" r="8062" b="6816"/>
            <a:stretch/>
          </p:blipFill>
          <p:spPr bwMode="auto">
            <a:xfrm>
              <a:off x="4541322" y="1346146"/>
              <a:ext cx="7367586" cy="4443057"/>
            </a:xfrm>
            <a:prstGeom prst="rect">
              <a:avLst/>
            </a:prstGeom>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E13C2FD-7640-CBBD-335F-6114B9B5B3EC}"/>
                </a:ext>
              </a:extLst>
            </p:cNvPr>
            <p:cNvSpPr/>
            <p:nvPr/>
          </p:nvSpPr>
          <p:spPr>
            <a:xfrm>
              <a:off x="9862457" y="5573486"/>
              <a:ext cx="2046452" cy="26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panose="020F0502020204030204"/>
                <a:cs typeface="Arial" panose="020B0604020202020204" pitchFamily="34" charset="0"/>
              </a:endParaRPr>
            </a:p>
          </p:txBody>
        </p:sp>
      </p:grpSp>
      <p:sp>
        <p:nvSpPr>
          <p:cNvPr id="4" name="TextBox 3">
            <a:extLst>
              <a:ext uri="{FF2B5EF4-FFF2-40B4-BE49-F238E27FC236}">
                <a16:creationId xmlns:a16="http://schemas.microsoft.com/office/drawing/2014/main" id="{4B681F1A-A20E-660F-F69B-0B2BE8B41032}"/>
              </a:ext>
            </a:extLst>
          </p:cNvPr>
          <p:cNvSpPr txBox="1"/>
          <p:nvPr/>
        </p:nvSpPr>
        <p:spPr>
          <a:xfrm>
            <a:off x="8007927" y="4991140"/>
            <a:ext cx="272832" cy="3000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50" dirty="0">
                <a:solidFill>
                  <a:schemeClr val="accent6">
                    <a:lumMod val="50000"/>
                  </a:schemeClr>
                </a:solidFill>
              </a:rPr>
              <a:t>7</a:t>
            </a:r>
            <a:endParaRPr lang="ar-SA" sz="1350" dirty="0">
              <a:solidFill>
                <a:schemeClr val="accent6">
                  <a:lumMod val="50000"/>
                </a:schemeClr>
              </a:solidFill>
            </a:endParaRPr>
          </a:p>
        </p:txBody>
      </p:sp>
      <p:sp>
        <p:nvSpPr>
          <p:cNvPr id="5" name="TextBox 4">
            <a:extLst>
              <a:ext uri="{FF2B5EF4-FFF2-40B4-BE49-F238E27FC236}">
                <a16:creationId xmlns:a16="http://schemas.microsoft.com/office/drawing/2014/main" id="{20D8D6B0-C094-B665-AAC2-7FF2AAD392BB}"/>
              </a:ext>
            </a:extLst>
          </p:cNvPr>
          <p:cNvSpPr txBox="1"/>
          <p:nvPr/>
        </p:nvSpPr>
        <p:spPr>
          <a:xfrm>
            <a:off x="6378039" y="4971843"/>
            <a:ext cx="471604" cy="3000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pPr defTabSz="685800">
              <a:defRPr/>
            </a:pPr>
            <a:r>
              <a:rPr lang="en-US" sz="1350" dirty="0">
                <a:solidFill>
                  <a:schemeClr val="accent6">
                    <a:lumMod val="50000"/>
                  </a:schemeClr>
                </a:solidFill>
                <a:latin typeface="Calibri" panose="020F0502020204030204"/>
              </a:rPr>
              <a:t>ABC</a:t>
            </a:r>
            <a:endParaRPr lang="ar-SA" sz="1350" dirty="0">
              <a:solidFill>
                <a:schemeClr val="accent6">
                  <a:lumMod val="50000"/>
                </a:schemeClr>
              </a:solidFill>
              <a:latin typeface="Calibri" panose="020F0502020204030204"/>
              <a:cs typeface="Arial" panose="020B0604020202020204" pitchFamily="34" charset="0"/>
            </a:endParaRPr>
          </a:p>
        </p:txBody>
      </p:sp>
      <p:sp>
        <p:nvSpPr>
          <p:cNvPr id="7" name="TextBox 6">
            <a:extLst>
              <a:ext uri="{FF2B5EF4-FFF2-40B4-BE49-F238E27FC236}">
                <a16:creationId xmlns:a16="http://schemas.microsoft.com/office/drawing/2014/main" id="{CFF2C815-7A62-1CE6-AEAB-7EF750F31450}"/>
              </a:ext>
            </a:extLst>
          </p:cNvPr>
          <p:cNvSpPr txBox="1"/>
          <p:nvPr/>
        </p:nvSpPr>
        <p:spPr>
          <a:xfrm>
            <a:off x="4580439" y="3652352"/>
            <a:ext cx="835700" cy="46166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defPPr>
              <a:defRPr lang="en-US"/>
            </a:defPPr>
            <a:lvl1pPr>
              <a:defRPr sz="1600" b="1"/>
            </a:lvl1pPr>
          </a:lstStyle>
          <a:p>
            <a:pPr defTabSz="685800">
              <a:defRPr/>
            </a:pPr>
            <a:r>
              <a:rPr lang="en-US" sz="1200" dirty="0">
                <a:solidFill>
                  <a:schemeClr val="accent6">
                    <a:lumMod val="50000"/>
                  </a:schemeClr>
                </a:solidFill>
                <a:latin typeface="Calibri" panose="020F0502020204030204"/>
              </a:rPr>
              <a:t>chocolates</a:t>
            </a:r>
            <a:endParaRPr lang="ar-SA" sz="1200" dirty="0">
              <a:solidFill>
                <a:schemeClr val="accent6">
                  <a:lumMod val="50000"/>
                </a:schemeClr>
              </a:solidFill>
              <a:latin typeface="Calibri" panose="020F0502020204030204"/>
              <a:cs typeface="Arial" panose="020B0604020202020204" pitchFamily="34" charset="0"/>
            </a:endParaRPr>
          </a:p>
        </p:txBody>
      </p:sp>
      <p:sp>
        <p:nvSpPr>
          <p:cNvPr id="9" name="TextBox 8">
            <a:extLst>
              <a:ext uri="{FF2B5EF4-FFF2-40B4-BE49-F238E27FC236}">
                <a16:creationId xmlns:a16="http://schemas.microsoft.com/office/drawing/2014/main" id="{A5173303-7831-A795-DBA3-3202C41C699F}"/>
              </a:ext>
            </a:extLst>
          </p:cNvPr>
          <p:cNvSpPr txBox="1"/>
          <p:nvPr/>
        </p:nvSpPr>
        <p:spPr>
          <a:xfrm>
            <a:off x="5109698" y="4459254"/>
            <a:ext cx="235253"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prstClr val="black"/>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solidFill>
                  <a:schemeClr val="accent6">
                    <a:lumMod val="50000"/>
                  </a:schemeClr>
                </a:solidFill>
              </a:rPr>
              <a:t>3</a:t>
            </a:r>
            <a:endParaRPr lang="ar-SA" sz="1200" dirty="0">
              <a:solidFill>
                <a:schemeClr val="accent6">
                  <a:lumMod val="50000"/>
                </a:schemeClr>
              </a:solidFill>
            </a:endParaRPr>
          </a:p>
        </p:txBody>
      </p:sp>
      <p:sp>
        <p:nvSpPr>
          <p:cNvPr id="11" name="TextBox 10">
            <a:extLst>
              <a:ext uri="{FF2B5EF4-FFF2-40B4-BE49-F238E27FC236}">
                <a16:creationId xmlns:a16="http://schemas.microsoft.com/office/drawing/2014/main" id="{8A08C8CE-F334-B99F-AD23-EC88E554494E}"/>
              </a:ext>
            </a:extLst>
          </p:cNvPr>
          <p:cNvSpPr txBox="1"/>
          <p:nvPr/>
        </p:nvSpPr>
        <p:spPr>
          <a:xfrm>
            <a:off x="10007865" y="3375353"/>
            <a:ext cx="660136" cy="461665"/>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Calibri" panose="020F0502020204030204"/>
              </a:defRPr>
            </a:lvl1pPr>
          </a:lstStyle>
          <a:p>
            <a:r>
              <a:rPr lang="en-US" sz="1200" dirty="0">
                <a:solidFill>
                  <a:schemeClr val="accent6">
                    <a:lumMod val="50000"/>
                  </a:schemeClr>
                </a:solidFill>
              </a:rPr>
              <a:t>Biscuits </a:t>
            </a:r>
            <a:endParaRPr lang="ar-SA" sz="1200" dirty="0">
              <a:solidFill>
                <a:schemeClr val="accent6">
                  <a:lumMod val="50000"/>
                </a:schemeClr>
              </a:solidFill>
            </a:endParaRPr>
          </a:p>
        </p:txBody>
      </p:sp>
      <p:sp>
        <p:nvSpPr>
          <p:cNvPr id="12" name="TextBox 11">
            <a:extLst>
              <a:ext uri="{FF2B5EF4-FFF2-40B4-BE49-F238E27FC236}">
                <a16:creationId xmlns:a16="http://schemas.microsoft.com/office/drawing/2014/main" id="{FF42EB58-4407-3961-DD07-FDB3C786BE1E}"/>
              </a:ext>
            </a:extLst>
          </p:cNvPr>
          <p:cNvSpPr txBox="1"/>
          <p:nvPr/>
        </p:nvSpPr>
        <p:spPr>
          <a:xfrm>
            <a:off x="10010048" y="4560572"/>
            <a:ext cx="235253" cy="276999"/>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prstClr val="black"/>
                </a:solidFill>
                <a:effectLst/>
                <a:uLnTx/>
                <a:uFillTx/>
                <a:latin typeface="Calibri" panose="020F0502020204030204"/>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200" dirty="0">
                <a:solidFill>
                  <a:schemeClr val="accent6">
                    <a:lumMod val="50000"/>
                  </a:schemeClr>
                </a:solidFill>
              </a:rPr>
              <a:t>3</a:t>
            </a:r>
            <a:endParaRPr lang="ar-SA" sz="1200" dirty="0">
              <a:solidFill>
                <a:schemeClr val="accent6">
                  <a:lumMod val="50000"/>
                </a:schemeClr>
              </a:solidFill>
            </a:endParaRPr>
          </a:p>
        </p:txBody>
      </p:sp>
    </p:spTree>
    <p:extLst>
      <p:ext uri="{BB962C8B-B14F-4D97-AF65-F5344CB8AC3E}">
        <p14:creationId xmlns:p14="http://schemas.microsoft.com/office/powerpoint/2010/main" val="316760883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3519F5-7FD1-5928-CFC7-0ABCF2D4B141}"/>
              </a:ext>
            </a:extLst>
          </p:cNvPr>
          <p:cNvPicPr>
            <a:picLocks noChangeAspect="1"/>
          </p:cNvPicPr>
          <p:nvPr/>
        </p:nvPicPr>
        <p:blipFill>
          <a:blip r:embed="rId2"/>
          <a:stretch>
            <a:fillRect/>
          </a:stretch>
        </p:blipFill>
        <p:spPr>
          <a:xfrm>
            <a:off x="2614084" y="1339850"/>
            <a:ext cx="6963835" cy="4178300"/>
          </a:xfrm>
          <a:prstGeom prst="rect">
            <a:avLst/>
          </a:prstGeom>
        </p:spPr>
      </p:pic>
    </p:spTree>
    <p:extLst>
      <p:ext uri="{BB962C8B-B14F-4D97-AF65-F5344CB8AC3E}">
        <p14:creationId xmlns:p14="http://schemas.microsoft.com/office/powerpoint/2010/main" val="3198300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C857661-08B0-1943-9226-D8544920EBD1}"/>
              </a:ext>
            </a:extLst>
          </p:cNvPr>
          <p:cNvSpPr>
            <a:spLocks noGrp="1"/>
          </p:cNvSpPr>
          <p:nvPr>
            <p:ph type="title" idx="4294967295"/>
          </p:nvPr>
        </p:nvSpPr>
        <p:spPr>
          <a:xfrm>
            <a:off x="537987" y="987696"/>
            <a:ext cx="8326040" cy="864394"/>
          </a:xfrm>
          <a:extLst>
            <a:ext uri="{909E8E84-426E-40DD-AFC4-6F175D3DCCD1}">
              <a14:hiddenFill xmlns:a14="http://schemas.microsoft.com/office/drawing/2010/main">
                <a:solidFill>
                  <a:srgbClr val="124C37"/>
                </a:solidFill>
              </a14:hiddenFill>
            </a:ext>
            <a:ext uri="{91240B29-F687-4F45-9708-019B960494DF}">
              <a14:hiddenLine xmlns:a14="http://schemas.microsoft.com/office/drawing/2010/main" w="9525">
                <a:solidFill>
                  <a:srgbClr val="124C37"/>
                </a:solidFill>
                <a:miter lim="800000"/>
                <a:headEnd/>
                <a:tailEnd/>
              </a14:hiddenLine>
            </a:ext>
          </a:extLst>
        </p:spPr>
        <p:txBody>
          <a:bodyPr vert="horz" lIns="68580" tIns="34290" rIns="68580" bIns="34290" rtlCol="0" anchor="ctr">
            <a:normAutofit/>
          </a:bodyPr>
          <a:lstStyle/>
          <a:p>
            <a:pPr algn="ctr"/>
            <a:r>
              <a:rPr lang="en-US" altLang="en-US" b="1" dirty="0">
                <a:latin typeface="Abadi" panose="020B0604020104020204" pitchFamily="34" charset="0"/>
              </a:rPr>
              <a:t>PLC-Product life cycle</a:t>
            </a:r>
          </a:p>
        </p:txBody>
      </p:sp>
      <p:sp>
        <p:nvSpPr>
          <p:cNvPr id="5" name="TextBox 4">
            <a:extLst>
              <a:ext uri="{FF2B5EF4-FFF2-40B4-BE49-F238E27FC236}">
                <a16:creationId xmlns:a16="http://schemas.microsoft.com/office/drawing/2014/main" id="{6F0F49F4-898B-4594-A83A-D3FDEBCEBC63}"/>
              </a:ext>
            </a:extLst>
          </p:cNvPr>
          <p:cNvSpPr txBox="1"/>
          <p:nvPr/>
        </p:nvSpPr>
        <p:spPr>
          <a:xfrm>
            <a:off x="1737413" y="1659425"/>
            <a:ext cx="5491695" cy="43396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sz="1600" cap="all">
                <a:solidFill>
                  <a:schemeClr val="dk1"/>
                </a:solidFill>
                <a:latin typeface="Verdana" panose="020B0604030504040204" pitchFamily="34" charset="0"/>
                <a:ea typeface="+mj-ea"/>
                <a:cs typeface="+mj-cs"/>
              </a:defRPr>
            </a:lvl1pPr>
            <a:lvl2pPr marL="685800" lvl="1" indent="-228600">
              <a:buFont typeface="Calibri" panose="020F0502020204030204" pitchFamily="34" charset="0"/>
              <a:buAutoNum type="arabicPeriod"/>
              <a:defRPr sz="1600" cap="all">
                <a:solidFill>
                  <a:schemeClr val="dk1"/>
                </a:solidFill>
                <a:latin typeface="Verdana" panose="020B0604030504040204" pitchFamily="34" charset="0"/>
                <a:ea typeface="+mj-ea"/>
                <a:cs typeface="+mj-cs"/>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884" lvl="1" indent="0" defTabSz="685766">
              <a:buNone/>
              <a:defRPr/>
            </a:pPr>
            <a:r>
              <a:rPr lang="en-US" altLang="en-SA" sz="1200" b="1" dirty="0">
                <a:solidFill>
                  <a:schemeClr val="accent5">
                    <a:lumMod val="50000"/>
                  </a:schemeClr>
                </a:solidFill>
              </a:rPr>
              <a:t>Product development</a:t>
            </a:r>
          </a:p>
          <a:p>
            <a:pPr marL="685766" lvl="2" defTabSz="685766">
              <a:defRPr/>
            </a:pPr>
            <a:r>
              <a:rPr lang="en-US" altLang="en-SA" sz="1200" dirty="0">
                <a:solidFill>
                  <a:schemeClr val="accent5">
                    <a:lumMod val="50000"/>
                  </a:schemeClr>
                </a:solidFill>
                <a:latin typeface="Abadi" panose="020B0604020104020204" pitchFamily="34" charset="0"/>
              </a:rPr>
              <a:t>Begins when the company finds and develops a new product idea</a:t>
            </a:r>
          </a:p>
          <a:p>
            <a:pPr marL="685766" lvl="2" defTabSz="685766">
              <a:defRPr/>
            </a:pPr>
            <a:r>
              <a:rPr lang="en-US" altLang="en-SA" sz="1200" dirty="0">
                <a:solidFill>
                  <a:schemeClr val="accent5">
                    <a:lumMod val="50000"/>
                  </a:schemeClr>
                </a:solidFill>
                <a:latin typeface="Abadi" panose="020B0604020104020204" pitchFamily="34" charset="0"/>
              </a:rPr>
              <a:t>During product development, sales are zero and the company's investment costs add up</a:t>
            </a:r>
          </a:p>
          <a:p>
            <a:pPr defTabSz="685766">
              <a:defRPr/>
            </a:pPr>
            <a:endParaRPr lang="en-US" altLang="en-SA" sz="1200" dirty="0">
              <a:solidFill>
                <a:schemeClr val="accent5">
                  <a:lumMod val="50000"/>
                </a:schemeClr>
              </a:solidFill>
            </a:endParaRPr>
          </a:p>
          <a:p>
            <a:pPr marL="342884" lvl="1" indent="0" defTabSz="685766">
              <a:buNone/>
              <a:defRPr/>
            </a:pPr>
            <a:r>
              <a:rPr lang="en-US" altLang="en-SA" sz="1200" b="1" dirty="0">
                <a:solidFill>
                  <a:schemeClr val="accent5">
                    <a:lumMod val="50000"/>
                  </a:schemeClr>
                </a:solidFill>
              </a:rPr>
              <a:t>Introduction </a:t>
            </a:r>
          </a:p>
          <a:p>
            <a:pPr marL="685766" lvl="2" defTabSz="685766">
              <a:defRPr/>
            </a:pPr>
            <a:r>
              <a:rPr lang="en-US" altLang="en-SA" sz="1200" dirty="0">
                <a:solidFill>
                  <a:schemeClr val="accent5">
                    <a:lumMod val="50000"/>
                  </a:schemeClr>
                </a:solidFill>
                <a:latin typeface="Abadi" panose="020B0604020104020204" pitchFamily="34" charset="0"/>
              </a:rPr>
              <a:t>A period of slow sales growth as the product is being introduced into the market</a:t>
            </a:r>
          </a:p>
          <a:p>
            <a:pPr marL="685766" lvl="2" defTabSz="685766">
              <a:defRPr/>
            </a:pPr>
            <a:r>
              <a:rPr lang="en-US" altLang="en-SA" sz="1200" dirty="0">
                <a:solidFill>
                  <a:schemeClr val="accent5">
                    <a:lumMod val="50000"/>
                  </a:schemeClr>
                </a:solidFill>
                <a:latin typeface="Abadi" panose="020B0604020104020204" pitchFamily="34" charset="0"/>
              </a:rPr>
              <a:t>Profits are nonexistent at this stage because of the heavy expenses of product introduction</a:t>
            </a:r>
          </a:p>
          <a:p>
            <a:pPr defTabSz="685766">
              <a:defRPr/>
            </a:pPr>
            <a:endParaRPr lang="en-US" altLang="en-SA" sz="1200" dirty="0">
              <a:solidFill>
                <a:schemeClr val="accent5">
                  <a:lumMod val="50000"/>
                </a:schemeClr>
              </a:solidFill>
            </a:endParaRPr>
          </a:p>
          <a:p>
            <a:pPr marL="342884" lvl="1" indent="0" defTabSz="685766">
              <a:buNone/>
              <a:defRPr/>
            </a:pPr>
            <a:r>
              <a:rPr lang="en-US" altLang="en-SA" sz="1200" b="1" dirty="0">
                <a:solidFill>
                  <a:schemeClr val="accent5">
                    <a:lumMod val="50000"/>
                  </a:schemeClr>
                </a:solidFill>
              </a:rPr>
              <a:t>Growth </a:t>
            </a:r>
          </a:p>
          <a:p>
            <a:pPr marL="685766" lvl="2" defTabSz="685766">
              <a:defRPr/>
            </a:pPr>
            <a:r>
              <a:rPr lang="en-US" altLang="en-SA" sz="1200" dirty="0">
                <a:solidFill>
                  <a:schemeClr val="accent5">
                    <a:lumMod val="50000"/>
                  </a:schemeClr>
                </a:solidFill>
                <a:latin typeface="Abadi" panose="020B0604020104020204" pitchFamily="34" charset="0"/>
              </a:rPr>
              <a:t>A period of rapid market acceptance and increasing profits</a:t>
            </a:r>
          </a:p>
          <a:p>
            <a:pPr defTabSz="685766">
              <a:defRPr/>
            </a:pPr>
            <a:endParaRPr lang="en-US" altLang="en-SA" sz="1200" dirty="0">
              <a:solidFill>
                <a:schemeClr val="accent5">
                  <a:lumMod val="50000"/>
                </a:schemeClr>
              </a:solidFill>
            </a:endParaRPr>
          </a:p>
          <a:p>
            <a:pPr marL="342884" lvl="1" indent="0" defTabSz="685766">
              <a:buNone/>
              <a:defRPr/>
            </a:pPr>
            <a:r>
              <a:rPr lang="en-US" altLang="en-SA" sz="1200" b="1" dirty="0">
                <a:solidFill>
                  <a:schemeClr val="accent5">
                    <a:lumMod val="50000"/>
                  </a:schemeClr>
                </a:solidFill>
              </a:rPr>
              <a:t>Maturity</a:t>
            </a:r>
          </a:p>
          <a:p>
            <a:pPr marL="685766" lvl="2" defTabSz="685766">
              <a:defRPr/>
            </a:pPr>
            <a:r>
              <a:rPr lang="en-US" altLang="en-SA" sz="1200" dirty="0">
                <a:solidFill>
                  <a:schemeClr val="accent5">
                    <a:lumMod val="50000"/>
                  </a:schemeClr>
                </a:solidFill>
                <a:latin typeface="Abadi" panose="020B0604020104020204" pitchFamily="34" charset="0"/>
              </a:rPr>
              <a:t>A period of slowdown in sales growth because the product has achieved acceptance by most of its potential buyers</a:t>
            </a:r>
          </a:p>
          <a:p>
            <a:pPr marL="685766" lvl="2" defTabSz="685766">
              <a:defRPr/>
            </a:pPr>
            <a:r>
              <a:rPr lang="en-US" altLang="en-SA" sz="1200" dirty="0">
                <a:solidFill>
                  <a:schemeClr val="accent5">
                    <a:lumMod val="50000"/>
                  </a:schemeClr>
                </a:solidFill>
                <a:latin typeface="Abadi" panose="020B0604020104020204" pitchFamily="34" charset="0"/>
              </a:rPr>
              <a:t>Although sales are still high, profits level off or decline because of increased marketing outlays to defend the product against competition</a:t>
            </a:r>
          </a:p>
          <a:p>
            <a:pPr marL="514325" lvl="1" indent="-171442" defTabSz="685766">
              <a:defRPr/>
            </a:pPr>
            <a:endParaRPr lang="en-US" altLang="en-SA" sz="1200" dirty="0">
              <a:solidFill>
                <a:schemeClr val="accent5">
                  <a:lumMod val="50000"/>
                </a:schemeClr>
              </a:solidFill>
            </a:endParaRPr>
          </a:p>
          <a:p>
            <a:pPr marL="342884" lvl="1" indent="0" defTabSz="685766">
              <a:buNone/>
              <a:defRPr/>
            </a:pPr>
            <a:r>
              <a:rPr lang="en-US" altLang="en-SA" sz="1200" b="1" dirty="0">
                <a:solidFill>
                  <a:schemeClr val="accent5">
                    <a:lumMod val="50000"/>
                  </a:schemeClr>
                </a:solidFill>
              </a:rPr>
              <a:t>Decline</a:t>
            </a:r>
          </a:p>
          <a:p>
            <a:pPr marL="685766" lvl="2" defTabSz="685766">
              <a:defRPr/>
            </a:pPr>
            <a:r>
              <a:rPr lang="en-US" altLang="en-SA" sz="1200" dirty="0">
                <a:solidFill>
                  <a:schemeClr val="accent5">
                    <a:lumMod val="50000"/>
                  </a:schemeClr>
                </a:solidFill>
                <a:latin typeface="Abadi" panose="020B0604020104020204" pitchFamily="34" charset="0"/>
              </a:rPr>
              <a:t>The period when sales fall off quickly and profits drop</a:t>
            </a:r>
          </a:p>
        </p:txBody>
      </p:sp>
      <p:pic>
        <p:nvPicPr>
          <p:cNvPr id="19459" name="Picture 1">
            <a:extLst>
              <a:ext uri="{FF2B5EF4-FFF2-40B4-BE49-F238E27FC236}">
                <a16:creationId xmlns:a16="http://schemas.microsoft.com/office/drawing/2014/main" id="{EC8ACF1B-6C92-EE47-8C6E-3013F29FB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400828" y="1659427"/>
            <a:ext cx="3053760" cy="1769575"/>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12DD8B-760F-4DFC-B3EA-2207D07EC990}"/>
              </a:ext>
            </a:extLst>
          </p:cNvPr>
          <p:cNvSpPr txBox="1"/>
          <p:nvPr/>
        </p:nvSpPr>
        <p:spPr>
          <a:xfrm>
            <a:off x="1633831" y="1258310"/>
            <a:ext cx="471604"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2.1 </a:t>
            </a:r>
          </a:p>
        </p:txBody>
      </p:sp>
      <p:pic>
        <p:nvPicPr>
          <p:cNvPr id="3" name="Picture 2">
            <a:extLst>
              <a:ext uri="{FF2B5EF4-FFF2-40B4-BE49-F238E27FC236}">
                <a16:creationId xmlns:a16="http://schemas.microsoft.com/office/drawing/2014/main" id="{682FF2FD-9B00-9906-F7DE-A39641237702}"/>
              </a:ext>
            </a:extLst>
          </p:cNvPr>
          <p:cNvPicPr>
            <a:picLocks noChangeAspect="1"/>
          </p:cNvPicPr>
          <p:nvPr/>
        </p:nvPicPr>
        <p:blipFill rotWithShape="1">
          <a:blip r:embed="rId4"/>
          <a:srcRect t="11653" r="-1112"/>
          <a:stretch/>
        </p:blipFill>
        <p:spPr>
          <a:xfrm>
            <a:off x="7400828" y="3510268"/>
            <a:ext cx="3053760" cy="228105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8420639"/>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checkerboard(across)">
                                      <p:cBhvr>
                                        <p:cTn id="18" dur="500"/>
                                        <p:tgtEl>
                                          <p:spTgt spid="5">
                                            <p:txEl>
                                              <p:pRg st="4" end="4"/>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checkerboard(across)">
                                      <p:cBhvr>
                                        <p:cTn id="21" dur="500"/>
                                        <p:tgtEl>
                                          <p:spTgt spid="5">
                                            <p:txEl>
                                              <p:pRg st="5" end="5"/>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checkerboard(across)">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checkerboard(across)">
                                      <p:cBhvr>
                                        <p:cTn id="29" dur="500"/>
                                        <p:tgtEl>
                                          <p:spTgt spid="5">
                                            <p:txEl>
                                              <p:pRg st="8" end="8"/>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checkerboard(across)">
                                      <p:cBhvr>
                                        <p:cTn id="32" dur="500"/>
                                        <p:tgtEl>
                                          <p:spTgt spid="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checkerboard(across)">
                                      <p:cBhvr>
                                        <p:cTn id="37" dur="500"/>
                                        <p:tgtEl>
                                          <p:spTgt spid="5">
                                            <p:txEl>
                                              <p:pRg st="11" end="11"/>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5">
                                            <p:txEl>
                                              <p:pRg st="12" end="12"/>
                                            </p:txEl>
                                          </p:spTgt>
                                        </p:tgtEl>
                                        <p:attrNameLst>
                                          <p:attrName>style.visibility</p:attrName>
                                        </p:attrNameLst>
                                      </p:cBhvr>
                                      <p:to>
                                        <p:strVal val="visible"/>
                                      </p:to>
                                    </p:set>
                                    <p:animEffect transition="in" filter="checkerboard(across)">
                                      <p:cBhvr>
                                        <p:cTn id="40" dur="500"/>
                                        <p:tgtEl>
                                          <p:spTgt spid="5">
                                            <p:txEl>
                                              <p:pRg st="12" end="12"/>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animEffect transition="in" filter="checkerboard(across)">
                                      <p:cBhvr>
                                        <p:cTn id="43" dur="500"/>
                                        <p:tgtEl>
                                          <p:spTgt spid="5">
                                            <p:txEl>
                                              <p:pRg st="13" end="1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5">
                                            <p:txEl>
                                              <p:pRg st="15" end="15"/>
                                            </p:txEl>
                                          </p:spTgt>
                                        </p:tgtEl>
                                        <p:attrNameLst>
                                          <p:attrName>style.visibility</p:attrName>
                                        </p:attrNameLst>
                                      </p:cBhvr>
                                      <p:to>
                                        <p:strVal val="visible"/>
                                      </p:to>
                                    </p:set>
                                    <p:animEffect transition="in" filter="checkerboard(across)">
                                      <p:cBhvr>
                                        <p:cTn id="48" dur="500"/>
                                        <p:tgtEl>
                                          <p:spTgt spid="5">
                                            <p:txEl>
                                              <p:pRg st="15" end="15"/>
                                            </p:txEl>
                                          </p:spTgt>
                                        </p:tgtEl>
                                      </p:cBhvr>
                                    </p:animEffect>
                                  </p:childTnLst>
                                </p:cTn>
                              </p:par>
                              <p:par>
                                <p:cTn id="49" presetID="5" presetClass="entr" presetSubtype="10" fill="hold" nodeType="withEffect">
                                  <p:stCondLst>
                                    <p:cond delay="0"/>
                                  </p:stCondLst>
                                  <p:childTnLst>
                                    <p:set>
                                      <p:cBhvr>
                                        <p:cTn id="50" dur="1" fill="hold">
                                          <p:stCondLst>
                                            <p:cond delay="0"/>
                                          </p:stCondLst>
                                        </p:cTn>
                                        <p:tgtEl>
                                          <p:spTgt spid="5">
                                            <p:txEl>
                                              <p:pRg st="16" end="16"/>
                                            </p:txEl>
                                          </p:spTgt>
                                        </p:tgtEl>
                                        <p:attrNameLst>
                                          <p:attrName>style.visibility</p:attrName>
                                        </p:attrNameLst>
                                      </p:cBhvr>
                                      <p:to>
                                        <p:strVal val="visible"/>
                                      </p:to>
                                    </p:set>
                                    <p:animEffect transition="in" filter="checkerboard(across)">
                                      <p:cBhvr>
                                        <p:cTn id="51"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C857661-08B0-1943-9226-D8544920EBD1}"/>
              </a:ext>
            </a:extLst>
          </p:cNvPr>
          <p:cNvSpPr>
            <a:spLocks noGrp="1"/>
          </p:cNvSpPr>
          <p:nvPr>
            <p:ph type="title" idx="4294967295"/>
          </p:nvPr>
        </p:nvSpPr>
        <p:spPr>
          <a:xfrm>
            <a:off x="457200" y="920069"/>
            <a:ext cx="9140458" cy="864394"/>
          </a:xfrm>
          <a:extLst>
            <a:ext uri="{909E8E84-426E-40DD-AFC4-6F175D3DCCD1}">
              <a14:hiddenFill xmlns:a14="http://schemas.microsoft.com/office/drawing/2010/main">
                <a:solidFill>
                  <a:srgbClr val="124C37"/>
                </a:solidFill>
              </a14:hiddenFill>
            </a:ext>
            <a:ext uri="{91240B29-F687-4F45-9708-019B960494DF}">
              <a14:hiddenLine xmlns:a14="http://schemas.microsoft.com/office/drawing/2010/main" w="9525">
                <a:solidFill>
                  <a:srgbClr val="124C37"/>
                </a:solidFill>
                <a:miter lim="800000"/>
                <a:headEnd/>
                <a:tailEnd/>
              </a14:hiddenLine>
            </a:ext>
          </a:extLst>
        </p:spPr>
        <p:txBody>
          <a:bodyPr vert="horz" lIns="68580" tIns="34290" rIns="68580" bIns="34290" rtlCol="0" anchor="ctr">
            <a:normAutofit/>
          </a:bodyPr>
          <a:lstStyle/>
          <a:p>
            <a:r>
              <a:rPr lang="en-US" altLang="en-US" sz="2000" b="1" dirty="0">
                <a:latin typeface="Abadi" panose="020B0604020104020204" pitchFamily="34" charset="0"/>
              </a:rPr>
              <a:t>PLC-Product life cycle. </a:t>
            </a:r>
            <a:br>
              <a:rPr lang="en-US" altLang="en-US" sz="2000" b="1" dirty="0">
                <a:latin typeface="Abadi" panose="020B0604020104020204" pitchFamily="34" charset="0"/>
              </a:rPr>
            </a:br>
            <a:r>
              <a:rPr lang="en-US" altLang="en-US" sz="2000" b="1" dirty="0">
                <a:latin typeface="Abadi" panose="020B0604020104020204" pitchFamily="34" charset="0"/>
              </a:rPr>
              <a:t>Management and strategies </a:t>
            </a:r>
          </a:p>
        </p:txBody>
      </p:sp>
      <p:pic>
        <p:nvPicPr>
          <p:cNvPr id="19459" name="Picture 1">
            <a:extLst>
              <a:ext uri="{FF2B5EF4-FFF2-40B4-BE49-F238E27FC236}">
                <a16:creationId xmlns:a16="http://schemas.microsoft.com/office/drawing/2014/main" id="{EC8ACF1B-6C92-EE47-8C6E-3013F29FB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400828" y="1659427"/>
            <a:ext cx="3053760" cy="1769575"/>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12DD8B-760F-4DFC-B3EA-2207D07EC990}"/>
              </a:ext>
            </a:extLst>
          </p:cNvPr>
          <p:cNvSpPr txBox="1"/>
          <p:nvPr/>
        </p:nvSpPr>
        <p:spPr>
          <a:xfrm>
            <a:off x="1212551" y="1755147"/>
            <a:ext cx="471604"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2.1 </a:t>
            </a:r>
          </a:p>
        </p:txBody>
      </p:sp>
      <p:pic>
        <p:nvPicPr>
          <p:cNvPr id="3" name="Picture 2">
            <a:extLst>
              <a:ext uri="{FF2B5EF4-FFF2-40B4-BE49-F238E27FC236}">
                <a16:creationId xmlns:a16="http://schemas.microsoft.com/office/drawing/2014/main" id="{682FF2FD-9B00-9906-F7DE-A39641237702}"/>
              </a:ext>
            </a:extLst>
          </p:cNvPr>
          <p:cNvPicPr>
            <a:picLocks noChangeAspect="1"/>
          </p:cNvPicPr>
          <p:nvPr/>
        </p:nvPicPr>
        <p:blipFill rotWithShape="1">
          <a:blip r:embed="rId4"/>
          <a:srcRect t="11653" r="-1112"/>
          <a:stretch/>
        </p:blipFill>
        <p:spPr>
          <a:xfrm>
            <a:off x="7400828" y="3510268"/>
            <a:ext cx="3053760" cy="2281058"/>
          </a:xfrm>
          <a:prstGeom prst="rect">
            <a:avLst/>
          </a:prstGeom>
        </p:spPr>
        <p:style>
          <a:lnRef idx="2">
            <a:schemeClr val="dk1"/>
          </a:lnRef>
          <a:fillRef idx="1">
            <a:schemeClr val="lt1"/>
          </a:fillRef>
          <a:effectRef idx="0">
            <a:schemeClr val="dk1"/>
          </a:effectRef>
          <a:fontRef idx="minor">
            <a:schemeClr val="dk1"/>
          </a:fontRef>
        </p:style>
      </p:pic>
      <p:grpSp>
        <p:nvGrpSpPr>
          <p:cNvPr id="6" name="Group 5">
            <a:extLst>
              <a:ext uri="{FF2B5EF4-FFF2-40B4-BE49-F238E27FC236}">
                <a16:creationId xmlns:a16="http://schemas.microsoft.com/office/drawing/2014/main" id="{4D0D1AB8-E08F-54FE-1020-F43701051225}"/>
              </a:ext>
            </a:extLst>
          </p:cNvPr>
          <p:cNvGrpSpPr/>
          <p:nvPr/>
        </p:nvGrpSpPr>
        <p:grpSpPr>
          <a:xfrm>
            <a:off x="1737413" y="1811669"/>
            <a:ext cx="5517245" cy="3979656"/>
            <a:chOff x="284549" y="1272559"/>
            <a:chExt cx="7356327" cy="5306208"/>
          </a:xfrm>
        </p:grpSpPr>
        <p:pic>
          <p:nvPicPr>
            <p:cNvPr id="14338" name="Picture 2" descr="Product Life Cycle in Marketing: Essential Product Marketing Strategies">
              <a:extLst>
                <a:ext uri="{FF2B5EF4-FFF2-40B4-BE49-F238E27FC236}">
                  <a16:creationId xmlns:a16="http://schemas.microsoft.com/office/drawing/2014/main" id="{510715E9-28CC-4D24-9683-CB349B6CF5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500"/>
            <a:stretch/>
          </p:blipFill>
          <p:spPr bwMode="auto">
            <a:xfrm>
              <a:off x="284549" y="1272559"/>
              <a:ext cx="7356327" cy="53062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F5B18C1-F1CC-F804-68F6-0626ECB58B25}"/>
                </a:ext>
              </a:extLst>
            </p:cNvPr>
            <p:cNvSpPr/>
            <p:nvPr/>
          </p:nvSpPr>
          <p:spPr>
            <a:xfrm>
              <a:off x="6501008" y="5874707"/>
              <a:ext cx="1089765" cy="433158"/>
            </a:xfrm>
            <a:prstGeom prst="rect">
              <a:avLst/>
            </a:prstGeom>
            <a:gradFill flip="none" rotWithShape="1">
              <a:gsLst>
                <a:gs pos="0">
                  <a:srgbClr val="7030A0">
                    <a:tint val="66000"/>
                    <a:satMod val="160000"/>
                  </a:srgbClr>
                </a:gs>
                <a:gs pos="0">
                  <a:srgbClr val="7030A0">
                    <a:tint val="44500"/>
                    <a:satMod val="160000"/>
                  </a:srgbClr>
                </a:gs>
                <a:gs pos="100000">
                  <a:srgbClr val="7030A0">
                    <a:tint val="23500"/>
                    <a:satMod val="160000"/>
                  </a:srgb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grpSp>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22B37423-E24C-455F-78E3-9227CE763015}"/>
                  </a:ext>
                </a:extLst>
              </p14:cNvPr>
              <p14:cNvContentPartPr/>
              <p14:nvPr/>
            </p14:nvContentPartPr>
            <p14:xfrm>
              <a:off x="9447960" y="1916730"/>
              <a:ext cx="953370" cy="96390"/>
            </p14:xfrm>
          </p:contentPart>
        </mc:Choice>
        <mc:Fallback>
          <p:pic>
            <p:nvPicPr>
              <p:cNvPr id="7" name="Ink 6">
                <a:extLst>
                  <a:ext uri="{FF2B5EF4-FFF2-40B4-BE49-F238E27FC236}">
                    <a16:creationId xmlns:a16="http://schemas.microsoft.com/office/drawing/2014/main" id="{22B37423-E24C-455F-78E3-9227CE763015}"/>
                  </a:ext>
                </a:extLst>
              </p:cNvPr>
              <p:cNvPicPr/>
              <p:nvPr/>
            </p:nvPicPr>
            <p:blipFill>
              <a:blip r:embed="rId7"/>
              <a:stretch>
                <a:fillRect/>
              </a:stretch>
            </p:blipFill>
            <p:spPr>
              <a:xfrm>
                <a:off x="9438603" y="1907379"/>
                <a:ext cx="972085" cy="115093"/>
              </a:xfrm>
              <a:prstGeom prst="rect">
                <a:avLst/>
              </a:prstGeom>
            </p:spPr>
          </p:pic>
        </mc:Fallback>
      </mc:AlternateContent>
    </p:spTree>
    <p:extLst>
      <p:ext uri="{BB962C8B-B14F-4D97-AF65-F5344CB8AC3E}">
        <p14:creationId xmlns:p14="http://schemas.microsoft.com/office/powerpoint/2010/main" val="325844123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7"/>
          <p:cNvSpPr txBox="1">
            <a:spLocks noGrp="1"/>
          </p:cNvSpPr>
          <p:nvPr>
            <p:ph type="title" idx="4294967295"/>
          </p:nvPr>
        </p:nvSpPr>
        <p:spPr>
          <a:xfrm>
            <a:off x="3505200" y="1064600"/>
            <a:ext cx="5608040" cy="800100"/>
          </a:xfrm>
          <a:prstGeom prst="rect">
            <a:avLst/>
          </a:prstGeom>
          <a:noFill/>
          <a:ln>
            <a:noFill/>
          </a:ln>
        </p:spPr>
        <p:txBody>
          <a:bodyPr spcFirstLastPara="1" vert="horz" wrap="square" lIns="0" tIns="0" rIns="0" bIns="0" rtlCol="0" anchor="t" anchorCtr="0">
            <a:noAutofit/>
          </a:bodyPr>
          <a:lstStyle/>
          <a:p>
            <a:pPr>
              <a:buSzPts val="3600"/>
            </a:pPr>
            <a:r>
              <a:rPr lang="en-US" sz="2700" dirty="0">
                <a:solidFill>
                  <a:schemeClr val="accent6">
                    <a:lumMod val="50000"/>
                  </a:schemeClr>
                </a:solidFill>
                <a:latin typeface="Abadi" panose="020B0604020104020204" pitchFamily="34" charset="0"/>
                <a:sym typeface="Arial"/>
              </a:rPr>
              <a:t>Growth-Share Matrix |BCG Matrix| </a:t>
            </a:r>
            <a:endParaRPr sz="2700" dirty="0">
              <a:solidFill>
                <a:schemeClr val="accent6">
                  <a:lumMod val="50000"/>
                </a:schemeClr>
              </a:solidFill>
              <a:latin typeface="Abadi" panose="020B0604020104020204" pitchFamily="34" charset="0"/>
              <a:sym typeface="Arial"/>
            </a:endParaRPr>
          </a:p>
        </p:txBody>
      </p:sp>
      <p:pic>
        <p:nvPicPr>
          <p:cNvPr id="229" name="Google Shape;229;p17" descr="The horizontal axis of the figure, labelled relative market share, is marked High on the left and Low on the right. The vertical axis, labelled market growth rate, is marked low on the lower end and High on the upper end.&#10;The details of the four cells are as follows:&#10;Star:&#10;• Market growth rate: High&#10;• Relative market share: High&#10;Question mark:&#10;• Market growth rate: High&#10;• Relative market share: Low&#10;Cash cow:&#10;• Market growth rate: Low&#10;• Relative market share: High&#10;Dog:&#10;• Market growth rate: Low&#10;• Relative market share: Low&#10;A text box pointing toward the vertical arm reads: Under the classic B C G portfolio planning approach, the company invests funds from mature, successful products and businesses (cash cows) to support promising products and businesses in faster-growing markets (stars and question marks), hoping to turn them into future cash cows.&#10;A text box pointing toward the cell “Dog” reads: The company must decide how much it will invest in each product or business (S B U). For each S B U, it must decide whether to build, hold, harvest, or divest.&#10;"/>
          <p:cNvPicPr preferRelativeResize="0"/>
          <p:nvPr/>
        </p:nvPicPr>
        <p:blipFill rotWithShape="1">
          <a:blip r:embed="rId3">
            <a:alphaModFix/>
          </a:blip>
          <a:srcRect l="31235" r="17840" b="-1451"/>
          <a:stretch/>
        </p:blipFill>
        <p:spPr>
          <a:xfrm>
            <a:off x="6973662" y="1732383"/>
            <a:ext cx="3363687" cy="3476337"/>
          </a:xfrm>
          <a:prstGeom prst="rect">
            <a:avLst/>
          </a:prstGeom>
          <a:ln/>
        </p:spPr>
        <p:style>
          <a:lnRef idx="2">
            <a:schemeClr val="dk1"/>
          </a:lnRef>
          <a:fillRef idx="1">
            <a:schemeClr val="lt1"/>
          </a:fillRef>
          <a:effectRef idx="0">
            <a:schemeClr val="dk1"/>
          </a:effectRef>
          <a:fontRef idx="minor">
            <a:schemeClr val="dk1"/>
          </a:fontRef>
        </p:style>
      </p:pic>
      <p:sp>
        <p:nvSpPr>
          <p:cNvPr id="2" name="Rectangle 1">
            <a:extLst>
              <a:ext uri="{FF2B5EF4-FFF2-40B4-BE49-F238E27FC236}">
                <a16:creationId xmlns:a16="http://schemas.microsoft.com/office/drawing/2014/main" id="{E38AD5C3-FF1C-52F1-E3C3-D651565293A2}"/>
              </a:ext>
            </a:extLst>
          </p:cNvPr>
          <p:cNvSpPr/>
          <p:nvPr/>
        </p:nvSpPr>
        <p:spPr>
          <a:xfrm>
            <a:off x="2291443" y="1732382"/>
            <a:ext cx="4572000" cy="346325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defTabSz="685766">
              <a:lnSpc>
                <a:spcPct val="90000"/>
              </a:lnSpc>
              <a:buSzPts val="2400"/>
              <a:defRPr/>
            </a:pPr>
            <a:r>
              <a:rPr lang="en-US" sz="1200" dirty="0">
                <a:solidFill>
                  <a:schemeClr val="accent6">
                    <a:lumMod val="50000"/>
                  </a:schemeClr>
                </a:solidFill>
                <a:latin typeface="Arial"/>
                <a:ea typeface="Arial"/>
                <a:cs typeface="Arial"/>
                <a:sym typeface="Arial"/>
              </a:rPr>
              <a:t>The best-known portfolio-planning method was developed by the </a:t>
            </a:r>
            <a:r>
              <a:rPr lang="en-US" sz="1200" b="1" dirty="0">
                <a:solidFill>
                  <a:schemeClr val="accent6">
                    <a:lumMod val="50000"/>
                  </a:schemeClr>
                </a:solidFill>
                <a:latin typeface="Arial"/>
                <a:ea typeface="Arial"/>
                <a:cs typeface="Arial"/>
                <a:sym typeface="Arial"/>
              </a:rPr>
              <a:t>Boston Consulting Group </a:t>
            </a:r>
            <a:r>
              <a:rPr lang="en-US" sz="1200" dirty="0">
                <a:solidFill>
                  <a:schemeClr val="accent6">
                    <a:lumMod val="50000"/>
                  </a:schemeClr>
                </a:solidFill>
                <a:latin typeface="Arial"/>
                <a:ea typeface="Arial"/>
                <a:cs typeface="Arial"/>
                <a:sym typeface="Arial"/>
              </a:rPr>
              <a:t>(</a:t>
            </a:r>
            <a:r>
              <a:rPr lang="en-US" sz="1200" b="1" dirty="0">
                <a:solidFill>
                  <a:schemeClr val="accent6">
                    <a:lumMod val="50000"/>
                  </a:schemeClr>
                </a:solidFill>
                <a:latin typeface="Arial"/>
                <a:ea typeface="Arial"/>
                <a:cs typeface="Arial"/>
                <a:sym typeface="Arial"/>
              </a:rPr>
              <a:t>BCG</a:t>
            </a:r>
            <a:r>
              <a:rPr lang="en-US" sz="1200" dirty="0">
                <a:solidFill>
                  <a:schemeClr val="accent6">
                    <a:lumMod val="50000"/>
                  </a:schemeClr>
                </a:solidFill>
                <a:latin typeface="Arial"/>
                <a:ea typeface="Arial"/>
                <a:cs typeface="Arial"/>
                <a:sym typeface="Arial"/>
              </a:rPr>
              <a:t>), a leading management consulting firm. </a:t>
            </a:r>
          </a:p>
          <a:p>
            <a:pPr defTabSz="685766">
              <a:lnSpc>
                <a:spcPct val="90000"/>
              </a:lnSpc>
              <a:buSzPts val="2400"/>
              <a:defRPr/>
            </a:pPr>
            <a:endParaRPr lang="en-US" sz="1200" dirty="0">
              <a:solidFill>
                <a:schemeClr val="accent6">
                  <a:lumMod val="50000"/>
                </a:schemeClr>
              </a:solidFill>
              <a:latin typeface="Arial"/>
              <a:ea typeface="Arial"/>
              <a:cs typeface="Arial"/>
              <a:sym typeface="Arial"/>
            </a:endParaRPr>
          </a:p>
          <a:p>
            <a:pPr defTabSz="685766">
              <a:lnSpc>
                <a:spcPct val="90000"/>
              </a:lnSpc>
              <a:buSzPts val="2400"/>
              <a:defRPr/>
            </a:pPr>
            <a:r>
              <a:rPr lang="en-US" sz="1200" dirty="0">
                <a:solidFill>
                  <a:schemeClr val="accent6">
                    <a:lumMod val="50000"/>
                  </a:schemeClr>
                </a:solidFill>
                <a:latin typeface="Arial"/>
                <a:ea typeface="Arial"/>
                <a:cs typeface="Arial"/>
                <a:sym typeface="Arial"/>
              </a:rPr>
              <a:t>This BCG Growth-Share matrix  shows the classification of company’s SBUs. </a:t>
            </a:r>
            <a:r>
              <a:rPr lang="en-US" sz="1200" u="sng" dirty="0">
                <a:solidFill>
                  <a:schemeClr val="accent6">
                    <a:lumMod val="50000"/>
                  </a:schemeClr>
                </a:solidFill>
                <a:latin typeface="Arial"/>
                <a:ea typeface="Arial"/>
                <a:cs typeface="Arial"/>
                <a:sym typeface="Arial"/>
              </a:rPr>
              <a:t>Market growth rate </a:t>
            </a:r>
            <a:r>
              <a:rPr lang="en-US" sz="1200" dirty="0">
                <a:solidFill>
                  <a:schemeClr val="accent6">
                    <a:lumMod val="50000"/>
                  </a:schemeClr>
                </a:solidFill>
                <a:latin typeface="Arial"/>
                <a:ea typeface="Arial"/>
                <a:cs typeface="Arial"/>
                <a:sym typeface="Arial"/>
              </a:rPr>
              <a:t>provides a measure of market attractiveness. </a:t>
            </a:r>
            <a:r>
              <a:rPr lang="en-US" sz="1200" u="sng" dirty="0">
                <a:solidFill>
                  <a:schemeClr val="accent6">
                    <a:lumMod val="50000"/>
                  </a:schemeClr>
                </a:solidFill>
                <a:latin typeface="Arial"/>
                <a:ea typeface="Arial"/>
                <a:cs typeface="Arial"/>
                <a:sym typeface="Arial"/>
              </a:rPr>
              <a:t>Relative market share </a:t>
            </a:r>
            <a:r>
              <a:rPr lang="en-US" sz="1200" dirty="0">
                <a:solidFill>
                  <a:schemeClr val="accent6">
                    <a:lumMod val="50000"/>
                  </a:schemeClr>
                </a:solidFill>
                <a:latin typeface="Arial"/>
                <a:ea typeface="Arial"/>
                <a:cs typeface="Arial"/>
                <a:sym typeface="Arial"/>
              </a:rPr>
              <a:t>serves as a measure of company strength in the market.</a:t>
            </a:r>
            <a:endParaRPr lang="en-US" sz="1200" dirty="0">
              <a:solidFill>
                <a:schemeClr val="accent6">
                  <a:lumMod val="50000"/>
                </a:schemeClr>
              </a:solidFill>
              <a:latin typeface="Arial"/>
              <a:ea typeface="Arial"/>
              <a:cs typeface="Arial"/>
            </a:endParaRPr>
          </a:p>
          <a:p>
            <a:pPr defTabSz="685766">
              <a:lnSpc>
                <a:spcPct val="90000"/>
              </a:lnSpc>
              <a:buSzPts val="2400"/>
              <a:defRPr/>
            </a:pPr>
            <a:endParaRPr lang="en-US" sz="1200" dirty="0">
              <a:solidFill>
                <a:schemeClr val="accent6">
                  <a:lumMod val="50000"/>
                </a:schemeClr>
              </a:solidFill>
              <a:latin typeface="Arial"/>
              <a:ea typeface="Arial"/>
              <a:cs typeface="Arial"/>
              <a:sym typeface="Arial"/>
            </a:endParaRPr>
          </a:p>
          <a:p>
            <a:pPr defTabSz="685766">
              <a:lnSpc>
                <a:spcPct val="90000"/>
              </a:lnSpc>
              <a:buSzPts val="2400"/>
              <a:defRPr/>
            </a:pPr>
            <a:r>
              <a:rPr lang="en-US" sz="1200" dirty="0">
                <a:solidFill>
                  <a:schemeClr val="accent6">
                    <a:lumMod val="50000"/>
                  </a:schemeClr>
                </a:solidFill>
                <a:latin typeface="Arial"/>
                <a:ea typeface="Arial"/>
                <a:cs typeface="Arial"/>
                <a:sym typeface="Arial"/>
              </a:rPr>
              <a:t>The Growth-Share Matrix defines four types of Products/ SBUs:</a:t>
            </a:r>
            <a:endParaRPr lang="en-US" sz="1200" dirty="0">
              <a:solidFill>
                <a:schemeClr val="accent6">
                  <a:lumMod val="50000"/>
                </a:schemeClr>
              </a:solidFill>
              <a:latin typeface="Arial"/>
              <a:ea typeface="Arial"/>
              <a:cs typeface="Arial"/>
            </a:endParaRPr>
          </a:p>
          <a:p>
            <a:pPr defTabSz="685766">
              <a:lnSpc>
                <a:spcPct val="90000"/>
              </a:lnSpc>
              <a:buSzPts val="2400"/>
              <a:defRPr/>
            </a:pPr>
            <a:endParaRPr lang="en-US" sz="1200" dirty="0">
              <a:solidFill>
                <a:schemeClr val="accent6">
                  <a:lumMod val="50000"/>
                </a:schemeClr>
              </a:solidFill>
              <a:latin typeface="Arial"/>
              <a:ea typeface="Arial"/>
              <a:cs typeface="Arial"/>
              <a:sym typeface="Arial"/>
            </a:endParaRPr>
          </a:p>
          <a:p>
            <a:pPr marL="214303" indent="-214303" defTabSz="685766">
              <a:lnSpc>
                <a:spcPct val="90000"/>
              </a:lnSpc>
              <a:buSzPts val="2400"/>
              <a:buFont typeface="Arial" panose="020B0604020202020204" pitchFamily="34" charset="0"/>
              <a:buChar char="•"/>
              <a:defRPr/>
            </a:pPr>
            <a:r>
              <a:rPr lang="en-US" sz="1200" dirty="0">
                <a:solidFill>
                  <a:schemeClr val="accent6">
                    <a:lumMod val="50000"/>
                  </a:schemeClr>
                </a:solidFill>
                <a:latin typeface="Arial"/>
                <a:ea typeface="Arial"/>
                <a:cs typeface="Arial"/>
                <a:sym typeface="Arial"/>
              </a:rPr>
              <a:t>Stars are high-growth, high-share businesses or products.</a:t>
            </a:r>
          </a:p>
          <a:p>
            <a:pPr marL="214303" indent="-214303" defTabSz="685766">
              <a:lnSpc>
                <a:spcPct val="90000"/>
              </a:lnSpc>
              <a:buSzPts val="2400"/>
              <a:buFont typeface="Arial" panose="020B0604020202020204" pitchFamily="34" charset="0"/>
              <a:buChar char="•"/>
              <a:defRPr/>
            </a:pPr>
            <a:endParaRPr lang="en-US" sz="1200" dirty="0">
              <a:solidFill>
                <a:schemeClr val="accent6">
                  <a:lumMod val="50000"/>
                </a:schemeClr>
              </a:solidFill>
              <a:latin typeface="Arial"/>
              <a:ea typeface="Arial"/>
              <a:cs typeface="Arial"/>
            </a:endParaRPr>
          </a:p>
          <a:p>
            <a:pPr marL="214303" indent="-214303" defTabSz="685766">
              <a:lnSpc>
                <a:spcPct val="90000"/>
              </a:lnSpc>
              <a:buSzPts val="2400"/>
              <a:buFont typeface="Arial" panose="020B0604020202020204" pitchFamily="34" charset="0"/>
              <a:buChar char="•"/>
              <a:defRPr/>
            </a:pPr>
            <a:r>
              <a:rPr lang="en-US" sz="1200" dirty="0">
                <a:solidFill>
                  <a:schemeClr val="accent6">
                    <a:lumMod val="50000"/>
                  </a:schemeClr>
                </a:solidFill>
                <a:latin typeface="Arial"/>
                <a:ea typeface="Arial"/>
                <a:cs typeface="Arial"/>
                <a:sym typeface="Arial"/>
              </a:rPr>
              <a:t>Cash cows  are low-growth, high-share businesses or products. </a:t>
            </a:r>
          </a:p>
          <a:p>
            <a:pPr marL="214303" indent="-214303" defTabSz="685766">
              <a:lnSpc>
                <a:spcPct val="90000"/>
              </a:lnSpc>
              <a:buSzPts val="2400"/>
              <a:buFont typeface="Arial" panose="020B0604020202020204" pitchFamily="34" charset="0"/>
              <a:buChar char="•"/>
              <a:defRPr/>
            </a:pPr>
            <a:endParaRPr lang="en-US" sz="1200" dirty="0">
              <a:solidFill>
                <a:schemeClr val="accent6">
                  <a:lumMod val="50000"/>
                </a:schemeClr>
              </a:solidFill>
              <a:latin typeface="Arial"/>
              <a:ea typeface="Arial"/>
              <a:cs typeface="Arial"/>
            </a:endParaRPr>
          </a:p>
          <a:p>
            <a:pPr marL="214303" indent="-214303" defTabSz="685766">
              <a:lnSpc>
                <a:spcPct val="90000"/>
              </a:lnSpc>
              <a:buSzPts val="2400"/>
              <a:buFont typeface="Arial" panose="020B0604020202020204" pitchFamily="34" charset="0"/>
              <a:buChar char="•"/>
              <a:defRPr/>
            </a:pPr>
            <a:r>
              <a:rPr lang="en-US" sz="1200" dirty="0">
                <a:solidFill>
                  <a:schemeClr val="accent6">
                    <a:lumMod val="50000"/>
                  </a:schemeClr>
                </a:solidFill>
                <a:latin typeface="Arial"/>
                <a:ea typeface="Arial"/>
                <a:cs typeface="Arial"/>
                <a:sym typeface="Arial"/>
              </a:rPr>
              <a:t>Question marks, are low-share business units in high-growth markets. </a:t>
            </a:r>
          </a:p>
          <a:p>
            <a:pPr marL="214303" indent="-214303" defTabSz="685766">
              <a:lnSpc>
                <a:spcPct val="90000"/>
              </a:lnSpc>
              <a:buSzPts val="2400"/>
              <a:buFont typeface="Arial" panose="020B0604020202020204" pitchFamily="34" charset="0"/>
              <a:buChar char="•"/>
              <a:defRPr/>
            </a:pPr>
            <a:endParaRPr lang="en-US" sz="1200" dirty="0">
              <a:solidFill>
                <a:schemeClr val="accent6">
                  <a:lumMod val="50000"/>
                </a:schemeClr>
              </a:solidFill>
              <a:latin typeface="Arial"/>
              <a:ea typeface="Arial"/>
              <a:cs typeface="Arial"/>
            </a:endParaRPr>
          </a:p>
          <a:p>
            <a:pPr marL="214303" indent="-214303" defTabSz="685766">
              <a:lnSpc>
                <a:spcPct val="90000"/>
              </a:lnSpc>
              <a:buSzPts val="2400"/>
              <a:buFont typeface="Arial" panose="020B0604020202020204" pitchFamily="34" charset="0"/>
              <a:buChar char="•"/>
              <a:defRPr/>
            </a:pPr>
            <a:r>
              <a:rPr lang="en-US" sz="1200" dirty="0">
                <a:solidFill>
                  <a:schemeClr val="accent6">
                    <a:lumMod val="50000"/>
                  </a:schemeClr>
                </a:solidFill>
                <a:latin typeface="Arial"/>
                <a:ea typeface="Arial"/>
                <a:cs typeface="Arial"/>
                <a:sym typeface="Arial"/>
              </a:rPr>
              <a:t>Dogs are low-growth, low-share businesses and products</a:t>
            </a:r>
            <a:r>
              <a:rPr lang="en-US" sz="1500" dirty="0">
                <a:solidFill>
                  <a:schemeClr val="accent6">
                    <a:lumMod val="50000"/>
                  </a:schemeClr>
                </a:solidFill>
                <a:latin typeface="Abadi" panose="020B0604020104020204" pitchFamily="34" charset="0"/>
                <a:ea typeface="Arial"/>
                <a:cs typeface="Arial"/>
                <a:sym typeface="Arial"/>
              </a:rPr>
              <a:t>.</a:t>
            </a:r>
          </a:p>
        </p:txBody>
      </p:sp>
      <p:sp>
        <p:nvSpPr>
          <p:cNvPr id="3" name="TextBox 2">
            <a:extLst>
              <a:ext uri="{FF2B5EF4-FFF2-40B4-BE49-F238E27FC236}">
                <a16:creationId xmlns:a16="http://schemas.microsoft.com/office/drawing/2014/main" id="{0CCFAB1A-AE8A-634A-B3FF-57146E6D9DEB}"/>
              </a:ext>
            </a:extLst>
          </p:cNvPr>
          <p:cNvSpPr txBox="1"/>
          <p:nvPr/>
        </p:nvSpPr>
        <p:spPr>
          <a:xfrm>
            <a:off x="2291443" y="1303069"/>
            <a:ext cx="471604"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schemeClr val="accent6">
                    <a:lumMod val="50000"/>
                  </a:schemeClr>
                </a:solidFill>
                <a:latin typeface="Calibri" panose="020F0502020204030204"/>
              </a:rPr>
              <a:t>2.2 </a:t>
            </a:r>
          </a:p>
        </p:txBody>
      </p:sp>
    </p:spTree>
    <p:extLst>
      <p:ext uri="{BB962C8B-B14F-4D97-AF65-F5344CB8AC3E}">
        <p14:creationId xmlns:p14="http://schemas.microsoft.com/office/powerpoint/2010/main" val="127302482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09F0C5-FA4E-5223-B109-D560E6BB6727}"/>
              </a:ext>
            </a:extLst>
          </p:cNvPr>
          <p:cNvSpPr txBox="1"/>
          <p:nvPr/>
        </p:nvSpPr>
        <p:spPr>
          <a:xfrm>
            <a:off x="1524001" y="1732382"/>
            <a:ext cx="5449661" cy="34163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800">
              <a:buFont typeface="+mj-lt"/>
              <a:buAutoNum type="arabicPeriod"/>
              <a:defRPr/>
            </a:pPr>
            <a:r>
              <a:rPr lang="en-US" sz="1200" b="1" dirty="0">
                <a:solidFill>
                  <a:schemeClr val="accent6">
                    <a:lumMod val="50000"/>
                  </a:schemeClr>
                </a:solidFill>
                <a:latin typeface="Open Sans" panose="020B0606030504020204" pitchFamily="34" charset="0"/>
              </a:rPr>
              <a:t>portfolio Analysis:</a:t>
            </a:r>
            <a:r>
              <a:rPr lang="en-US" sz="1200" dirty="0">
                <a:solidFill>
                  <a:schemeClr val="accent6">
                    <a:lumMod val="50000"/>
                  </a:schemeClr>
                </a:solidFill>
                <a:latin typeface="Open Sans" panose="020B0606030504020204" pitchFamily="34" charset="0"/>
              </a:rPr>
              <a:t> analyze product portfolio by categorizing products into four quadrants based on their market growth rate and relative market share. This segmentation offers a clear overview of each product’s performance and potential.</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Resource Allocation</a:t>
            </a:r>
            <a:r>
              <a:rPr lang="en-US" sz="1200" dirty="0">
                <a:solidFill>
                  <a:schemeClr val="accent6">
                    <a:lumMod val="50000"/>
                  </a:schemeClr>
                </a:solidFill>
                <a:latin typeface="Open Sans" panose="020B0606030504020204" pitchFamily="34" charset="0"/>
              </a:rPr>
              <a:t>: aids in effective resource allocation. It helps businesses prioritize investments, allocate budgets, and align resources with strategic goals.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Decision-Making Support: </a:t>
            </a:r>
            <a:r>
              <a:rPr lang="en-US" sz="1200" dirty="0">
                <a:solidFill>
                  <a:schemeClr val="accent6">
                    <a:lumMod val="50000"/>
                  </a:schemeClr>
                </a:solidFill>
                <a:latin typeface="Open Sans" panose="020B0606030504020204" pitchFamily="34" charset="0"/>
              </a:rPr>
              <a:t>The BCG Matrix simplifies complex data and presents it visually, making it easier for decision-makers in strategic decision-making by providing a structured framework.</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Strategic Direction</a:t>
            </a:r>
            <a:r>
              <a:rPr lang="en-US" sz="1200" dirty="0">
                <a:solidFill>
                  <a:schemeClr val="accent6">
                    <a:lumMod val="50000"/>
                  </a:schemeClr>
                </a:solidFill>
                <a:latin typeface="Open Sans" panose="020B0606030504020204" pitchFamily="34" charset="0"/>
              </a:rPr>
              <a:t>: With insights from the BCG Matrix, companies can identify growth drivers (Stars) and steady revenue generators (Cash Cows) within their portfolio. This enables the alignment of strategic priorities with business objectives.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Market Positioning</a:t>
            </a:r>
            <a:r>
              <a:rPr lang="en-US" sz="1200" dirty="0">
                <a:solidFill>
                  <a:schemeClr val="accent6">
                    <a:lumMod val="50000"/>
                  </a:schemeClr>
                </a:solidFill>
                <a:latin typeface="Open Sans" panose="020B0606030504020204" pitchFamily="34" charset="0"/>
              </a:rPr>
              <a:t>: The BCG Matrix helps identify products with growth potential (Question Marks) and those that may require divestment or repositioning (Dogs). This enables businesses to seize new opportunities and optimize their market positioning..</a:t>
            </a:r>
          </a:p>
        </p:txBody>
      </p:sp>
      <p:sp>
        <p:nvSpPr>
          <p:cNvPr id="4" name="Title 3">
            <a:extLst>
              <a:ext uri="{FF2B5EF4-FFF2-40B4-BE49-F238E27FC236}">
                <a16:creationId xmlns:a16="http://schemas.microsoft.com/office/drawing/2014/main" id="{7C557E8B-AD96-1295-06CD-6C6C9B07A542}"/>
              </a:ext>
            </a:extLst>
          </p:cNvPr>
          <p:cNvSpPr>
            <a:spLocks noGrp="1"/>
          </p:cNvSpPr>
          <p:nvPr>
            <p:ph type="title"/>
          </p:nvPr>
        </p:nvSpPr>
        <p:spPr>
          <a:xfrm>
            <a:off x="1828800" y="1066800"/>
            <a:ext cx="8992076" cy="435290"/>
          </a:xfrm>
        </p:spPr>
        <p:txBody>
          <a:bodyPr>
            <a:normAutofit fontScale="90000"/>
          </a:bodyPr>
          <a:lstStyle/>
          <a:p>
            <a:r>
              <a:rPr lang="en-US" b="1" u="sng" dirty="0">
                <a:solidFill>
                  <a:schemeClr val="accent6">
                    <a:lumMod val="50000"/>
                  </a:schemeClr>
                </a:solidFill>
                <a:latin typeface="Roboto" panose="020F0502020204030204" pitchFamily="34" charset="0"/>
              </a:rPr>
              <a:t>Benefits of a BCG matrix</a:t>
            </a:r>
            <a:r>
              <a:rPr lang="en-US" b="1" dirty="0">
                <a:solidFill>
                  <a:schemeClr val="accent6">
                    <a:lumMod val="50000"/>
                  </a:schemeClr>
                </a:solidFill>
                <a:latin typeface="Open Sans" panose="020B0606030504020204" pitchFamily="34" charset="0"/>
              </a:rPr>
              <a:t>:</a:t>
            </a:r>
            <a:endParaRPr lang="ar-SA" dirty="0">
              <a:solidFill>
                <a:schemeClr val="accent6">
                  <a:lumMod val="50000"/>
                </a:schemeClr>
              </a:solidFill>
            </a:endParaRPr>
          </a:p>
        </p:txBody>
      </p:sp>
      <p:pic>
        <p:nvPicPr>
          <p:cNvPr id="2" name="Google Shape;229;p17" descr="The horizontal axis of the figure, labelled relative market share, is marked High on the left and Low on the right. The vertical axis, labelled market growth rate, is marked low on the lower end and High on the upper end.&#10;The details of the four cells are as follows:&#10;Star:&#10;• Market growth rate: High&#10;• Relative market share: High&#10;Question mark:&#10;• Market growth rate: High&#10;• Relative market share: Low&#10;Cash cow:&#10;• Market growth rate: Low&#10;• Relative market share: High&#10;Dog:&#10;• Market growth rate: Low&#10;• Relative market share: Low&#10;A text box pointing toward the vertical arm reads: Under the classic B C G portfolio planning approach, the company invests funds from mature, successful products and businesses (cash cows) to support promising products and businesses in faster-growing markets (stars and question marks), hoping to turn them into future cash cows.&#10;A text box pointing toward the cell “Dog” reads: The company must decide how much it will invest in each product or business (S B U). For each S B U, it must decide whether to build, hold, harvest, or divest.&#10;">
            <a:extLst>
              <a:ext uri="{FF2B5EF4-FFF2-40B4-BE49-F238E27FC236}">
                <a16:creationId xmlns:a16="http://schemas.microsoft.com/office/drawing/2014/main" id="{603593B5-258F-331C-3E05-E3C2BFE8EE72}"/>
              </a:ext>
            </a:extLst>
          </p:cNvPr>
          <p:cNvPicPr preferRelativeResize="0"/>
          <p:nvPr/>
        </p:nvPicPr>
        <p:blipFill rotWithShape="1">
          <a:blip r:embed="rId2">
            <a:alphaModFix/>
          </a:blip>
          <a:srcRect l="31235" r="17840" b="-1451"/>
          <a:stretch/>
        </p:blipFill>
        <p:spPr>
          <a:xfrm>
            <a:off x="7152567" y="1690833"/>
            <a:ext cx="3363687" cy="3476337"/>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1288281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F2A905-9D41-8044-38FE-FF99AAA1B7B3}"/>
              </a:ext>
            </a:extLst>
          </p:cNvPr>
          <p:cNvSpPr>
            <a:spLocks noGrp="1"/>
          </p:cNvSpPr>
          <p:nvPr>
            <p:ph type="title"/>
          </p:nvPr>
        </p:nvSpPr>
        <p:spPr>
          <a:xfrm>
            <a:off x="1863874" y="1833046"/>
            <a:ext cx="8464252" cy="973836"/>
          </a:xfrm>
        </p:spPr>
        <p:txBody>
          <a:bodyPr vert="horz" lIns="68580" tIns="34290" rIns="68580" bIns="34290" rtlCol="0" anchor="b">
            <a:normAutofit fontScale="90000"/>
          </a:bodyPr>
          <a:lstStyle/>
          <a:p>
            <a:r>
              <a:rPr lang="en-US" b="1" dirty="0">
                <a:solidFill>
                  <a:schemeClr val="accent6">
                    <a:lumMod val="50000"/>
                  </a:schemeClr>
                </a:solidFill>
                <a:latin typeface="Abadi" panose="020B0604020104020204" pitchFamily="34" charset="0"/>
              </a:rPr>
              <a:t>Criticism / Limitations of the Product Life Cycle</a:t>
            </a:r>
            <a:br>
              <a:rPr lang="en-US" sz="3600" dirty="0">
                <a:solidFill>
                  <a:schemeClr val="accent6">
                    <a:lumMod val="50000"/>
                  </a:schemeClr>
                </a:solidFill>
              </a:rPr>
            </a:br>
            <a:endParaRPr lang="en-US" sz="3600" dirty="0">
              <a:solidFill>
                <a:schemeClr val="accent6">
                  <a:lumMod val="50000"/>
                </a:schemeClr>
              </a:solidFill>
            </a:endParaRPr>
          </a:p>
        </p:txBody>
      </p:sp>
      <p:sp>
        <p:nvSpPr>
          <p:cNvPr id="3" name="TextBox 2">
            <a:extLst>
              <a:ext uri="{FF2B5EF4-FFF2-40B4-BE49-F238E27FC236}">
                <a16:creationId xmlns:a16="http://schemas.microsoft.com/office/drawing/2014/main" id="{4A86700C-0261-016F-0806-5E3C2C065386}"/>
              </a:ext>
            </a:extLst>
          </p:cNvPr>
          <p:cNvSpPr txBox="1"/>
          <p:nvPr/>
        </p:nvSpPr>
        <p:spPr>
          <a:xfrm>
            <a:off x="1664918" y="2806882"/>
            <a:ext cx="4584527" cy="2729588"/>
          </a:xfrm>
          <a:prstGeom prst="rect">
            <a:avLst/>
          </a:prstGeom>
        </p:spPr>
        <p:txBody>
          <a:bodyPr vert="horz" lIns="68580" tIns="34290" rIns="68580" bIns="34290" rtlCol="0" anchor="ctr">
            <a:normAutofit/>
          </a:bodyPr>
          <a:lstStyle/>
          <a:p>
            <a:pPr indent="-171450" defTabSz="685800">
              <a:lnSpc>
                <a:spcPct val="90000"/>
              </a:lnSpc>
              <a:spcAft>
                <a:spcPts val="450"/>
              </a:spcAft>
              <a:buFont typeface="Arial" panose="020B0604020202020204" pitchFamily="34" charset="0"/>
              <a:buChar char="•"/>
              <a:defRPr/>
            </a:pPr>
            <a:r>
              <a:rPr lang="en-US" sz="1350" dirty="0">
                <a:solidFill>
                  <a:schemeClr val="accent6">
                    <a:lumMod val="50000"/>
                  </a:schemeClr>
                </a:solidFill>
                <a:latin typeface="Calibri" panose="020F0502020204030204"/>
              </a:rPr>
              <a:t>The product life cycle concept is that it in no way predicts the length of each phase, nor can it be used to forecast sales with any accuracy.</a:t>
            </a:r>
          </a:p>
          <a:p>
            <a:pPr indent="-171450" defTabSz="685800">
              <a:lnSpc>
                <a:spcPct val="90000"/>
              </a:lnSpc>
              <a:spcAft>
                <a:spcPts val="450"/>
              </a:spcAft>
              <a:buFont typeface="Arial" panose="020B0604020202020204" pitchFamily="34" charset="0"/>
              <a:buChar char="•"/>
              <a:defRPr/>
            </a:pPr>
            <a:r>
              <a:rPr lang="en-US" sz="1350" dirty="0">
                <a:solidFill>
                  <a:schemeClr val="accent6">
                    <a:lumMod val="50000"/>
                  </a:schemeClr>
                </a:solidFill>
                <a:latin typeface="Calibri" panose="020F0502020204030204"/>
              </a:rPr>
              <a:t>Another is that the model can be self-fulfilling: if a marketer decides that a product is approaching its Decline phase, and so stops actively marketing it, the product's sales will almost inevitably decline. This might not have happened had it been managed as if it was still in its Maturity phase.</a:t>
            </a:r>
          </a:p>
          <a:p>
            <a:pPr indent="-171450" defTabSz="685800">
              <a:lnSpc>
                <a:spcPct val="90000"/>
              </a:lnSpc>
              <a:spcAft>
                <a:spcPts val="450"/>
              </a:spcAft>
              <a:buFont typeface="Arial" panose="020B0604020202020204" pitchFamily="34" charset="0"/>
              <a:buChar char="•"/>
              <a:defRPr/>
            </a:pPr>
            <a:r>
              <a:rPr lang="en-US" sz="1350" dirty="0">
                <a:solidFill>
                  <a:schemeClr val="accent6">
                    <a:lumMod val="50000"/>
                  </a:schemeClr>
                </a:solidFill>
                <a:latin typeface="Calibri" panose="020F0502020204030204"/>
              </a:rPr>
              <a:t>Furthermore, it's possible that by improving a product aggressively on an ongoing basis, growth can continue for a long time. Just think of the market for smartphones, computers and tablets: successful manufacturers continue to launch new and better products year after year.</a:t>
            </a:r>
          </a:p>
        </p:txBody>
      </p:sp>
      <p:pic>
        <p:nvPicPr>
          <p:cNvPr id="5" name="Picture 4">
            <a:extLst>
              <a:ext uri="{FF2B5EF4-FFF2-40B4-BE49-F238E27FC236}">
                <a16:creationId xmlns:a16="http://schemas.microsoft.com/office/drawing/2014/main" id="{D8C859CF-F5C3-4C8A-8A42-114DC5C5DD0E}"/>
              </a:ext>
            </a:extLst>
          </p:cNvPr>
          <p:cNvPicPr>
            <a:picLocks noChangeAspect="1"/>
          </p:cNvPicPr>
          <p:nvPr/>
        </p:nvPicPr>
        <p:blipFill rotWithShape="1">
          <a:blip r:embed="rId2"/>
          <a:srcRect t="20415" r="57619"/>
          <a:stretch/>
        </p:blipFill>
        <p:spPr>
          <a:xfrm>
            <a:off x="6546520" y="2720442"/>
            <a:ext cx="3398174" cy="2785683"/>
          </a:xfrm>
          <a:prstGeom prst="rect">
            <a:avLst/>
          </a:prstGeom>
        </p:spPr>
      </p:pic>
    </p:spTree>
    <p:extLst>
      <p:ext uri="{BB962C8B-B14F-4D97-AF65-F5344CB8AC3E}">
        <p14:creationId xmlns:p14="http://schemas.microsoft.com/office/powerpoint/2010/main" val="78695867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0C4D5B-AF58-4039-9D77-BD431CF2F2EF}"/>
              </a:ext>
            </a:extLst>
          </p:cNvPr>
          <p:cNvSpPr>
            <a:spLocks noGrp="1"/>
          </p:cNvSpPr>
          <p:nvPr>
            <p:ph type="title" idx="4294967295"/>
          </p:nvPr>
        </p:nvSpPr>
        <p:spPr>
          <a:xfrm>
            <a:off x="2003161" y="1200151"/>
            <a:ext cx="8182230" cy="1026461"/>
          </a:xfrm>
        </p:spPr>
        <p:txBody>
          <a:bodyPr spcFirstLastPara="1" vert="horz" lIns="68580" tIns="34290" rIns="68580" bIns="34290" rtlCol="0" anchor="ctr" anchorCtr="0">
            <a:noAutofit/>
          </a:bodyPr>
          <a:lstStyle/>
          <a:p>
            <a:pPr algn="ctr">
              <a:buClr>
                <a:srgbClr val="007FA3"/>
              </a:buClr>
              <a:buSzPts val="3600"/>
            </a:pPr>
            <a:r>
              <a:rPr lang="en-US" sz="4000" dirty="0">
                <a:solidFill>
                  <a:schemeClr val="accent6">
                    <a:lumMod val="50000"/>
                  </a:schemeClr>
                </a:solidFill>
              </a:rPr>
              <a:t>BCG Matrix strategies &amp; Example</a:t>
            </a:r>
          </a:p>
        </p:txBody>
      </p:sp>
      <p:pic>
        <p:nvPicPr>
          <p:cNvPr id="15362" name="Picture 2" descr="Strategic Business Unit (Sbu) In Bcg Matrix">
            <a:extLst>
              <a:ext uri="{FF2B5EF4-FFF2-40B4-BE49-F238E27FC236}">
                <a16:creationId xmlns:a16="http://schemas.microsoft.com/office/drawing/2014/main" id="{10C394CE-70E2-E7B5-A9A9-2618677A88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07007" y="2277631"/>
            <a:ext cx="4267837" cy="37770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6969EAA-B72F-4BD9-9258-736195357A6A}"/>
              </a:ext>
            </a:extLst>
          </p:cNvPr>
          <p:cNvPicPr>
            <a:picLocks noChangeAspect="1"/>
          </p:cNvPicPr>
          <p:nvPr/>
        </p:nvPicPr>
        <p:blipFill>
          <a:blip r:embed="rId3"/>
          <a:stretch>
            <a:fillRect/>
          </a:stretch>
        </p:blipFill>
        <p:spPr>
          <a:xfrm>
            <a:off x="6214872" y="2569512"/>
            <a:ext cx="4210812" cy="3257867"/>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30376537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linds(horizont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743200" y="1030537"/>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400" b="1" dirty="0">
                <a:solidFill>
                  <a:schemeClr val="accent6">
                    <a:lumMod val="50000"/>
                  </a:schemeClr>
                </a:solidFill>
                <a:latin typeface="Arial"/>
                <a:ea typeface="Arial"/>
                <a:cs typeface="Arial"/>
                <a:sym typeface="Arial"/>
              </a:rPr>
              <a:t>Strategic marketing</a:t>
            </a:r>
            <a:endParaRPr sz="110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4400" b="1" dirty="0">
                <a:solidFill>
                  <a:schemeClr val="accent6">
                    <a:lumMod val="50000"/>
                  </a:schemeClr>
                </a:solidFill>
                <a:latin typeface="Arial"/>
                <a:ea typeface="Arial"/>
                <a:cs typeface="Arial"/>
                <a:sym typeface="Arial"/>
              </a:rPr>
              <a:t>Lecture # 3</a:t>
            </a:r>
            <a:endParaRPr sz="1100" dirty="0">
              <a:solidFill>
                <a:schemeClr val="accent6">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595850" y="2732154"/>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6:10</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557E8B-AD96-1295-06CD-6C6C9B07A542}"/>
              </a:ext>
            </a:extLst>
          </p:cNvPr>
          <p:cNvSpPr>
            <a:spLocks noGrp="1"/>
          </p:cNvSpPr>
          <p:nvPr>
            <p:ph type="title"/>
          </p:nvPr>
        </p:nvSpPr>
        <p:spPr>
          <a:xfrm>
            <a:off x="1528894" y="1066800"/>
            <a:ext cx="8992076" cy="435290"/>
          </a:xfrm>
        </p:spPr>
        <p:txBody>
          <a:bodyPr>
            <a:normAutofit fontScale="90000"/>
          </a:bodyPr>
          <a:lstStyle/>
          <a:p>
            <a:r>
              <a:rPr lang="en-US" b="1" u="sng" dirty="0">
                <a:solidFill>
                  <a:schemeClr val="accent6">
                    <a:lumMod val="50000"/>
                  </a:schemeClr>
                </a:solidFill>
                <a:latin typeface="Roboto" panose="020F0502020204030204" pitchFamily="34" charset="0"/>
              </a:rPr>
              <a:t>Limitations of a BCG matrix</a:t>
            </a:r>
            <a:r>
              <a:rPr lang="en-US" b="1" dirty="0">
                <a:solidFill>
                  <a:schemeClr val="accent6">
                    <a:lumMod val="50000"/>
                  </a:schemeClr>
                </a:solidFill>
                <a:latin typeface="Open Sans" panose="020B0606030504020204" pitchFamily="34" charset="0"/>
              </a:rPr>
              <a:t>:</a:t>
            </a:r>
            <a:endParaRPr lang="ar-SA" dirty="0">
              <a:solidFill>
                <a:schemeClr val="accent6">
                  <a:lumMod val="50000"/>
                </a:schemeClr>
              </a:solidFill>
            </a:endParaRPr>
          </a:p>
        </p:txBody>
      </p:sp>
      <p:sp>
        <p:nvSpPr>
          <p:cNvPr id="6" name="TextBox 5">
            <a:extLst>
              <a:ext uri="{FF2B5EF4-FFF2-40B4-BE49-F238E27FC236}">
                <a16:creationId xmlns:a16="http://schemas.microsoft.com/office/drawing/2014/main" id="{B38B7C6D-359B-F17D-DE06-48B31D96003A}"/>
              </a:ext>
            </a:extLst>
          </p:cNvPr>
          <p:cNvSpPr txBox="1"/>
          <p:nvPr/>
        </p:nvSpPr>
        <p:spPr>
          <a:xfrm>
            <a:off x="1752600" y="1690832"/>
            <a:ext cx="5217494"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800">
              <a:buFont typeface="+mj-lt"/>
              <a:buAutoNum type="arabicPeriod"/>
              <a:defRPr/>
            </a:pPr>
            <a:r>
              <a:rPr lang="en-US" sz="1200" b="1" dirty="0">
                <a:solidFill>
                  <a:schemeClr val="accent6">
                    <a:lumMod val="50000"/>
                  </a:schemeClr>
                </a:solidFill>
                <a:latin typeface="Open Sans" panose="020B0606030504020204" pitchFamily="34" charset="0"/>
              </a:rPr>
              <a:t>Oversimplification:</a:t>
            </a:r>
            <a:r>
              <a:rPr lang="en-US" sz="1200" dirty="0">
                <a:solidFill>
                  <a:schemeClr val="accent6">
                    <a:lumMod val="50000"/>
                  </a:schemeClr>
                </a:solidFill>
                <a:latin typeface="Open Sans" panose="020B0606030504020204" pitchFamily="34" charset="0"/>
              </a:rPr>
              <a:t> categorizing products into only four quadrants based on market growth rate and relative market share, the model overlooks the complexities and market environment. does not account for non-market factors, such as social, environmental, and ethical considerations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Incomplete Analysis:</a:t>
            </a:r>
            <a:r>
              <a:rPr lang="en-US" sz="1200" dirty="0">
                <a:solidFill>
                  <a:schemeClr val="accent6">
                    <a:lumMod val="50000"/>
                  </a:schemeClr>
                </a:solidFill>
                <a:latin typeface="Open Sans" panose="020B0606030504020204" pitchFamily="34" charset="0"/>
              </a:rPr>
              <a:t>  ignoring other crucial variables, such as competition, customer preferences.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Historical Focus: </a:t>
            </a:r>
            <a:r>
              <a:rPr lang="en-US" sz="1200" dirty="0">
                <a:solidFill>
                  <a:schemeClr val="accent6">
                    <a:lumMod val="50000"/>
                  </a:schemeClr>
                </a:solidFill>
                <a:latin typeface="Open Sans" panose="020B0606030504020204" pitchFamily="34" charset="0"/>
              </a:rPr>
              <a:t>The BCG Matrix relies heavily on historical data, analyzing a product’s past performance rather than providing insights into its future potential. </a:t>
            </a:r>
            <a:r>
              <a:rPr lang="en-US" sz="1200" b="1" dirty="0">
                <a:solidFill>
                  <a:schemeClr val="accent6">
                    <a:lumMod val="50000"/>
                  </a:schemeClr>
                </a:solidFill>
                <a:latin typeface="Open Sans" panose="020B0606030504020204" pitchFamily="34" charset="0"/>
              </a:rPr>
              <a:t>Lack of industry/ Market Dynamics</a:t>
            </a:r>
            <a:r>
              <a:rPr lang="en-US" sz="1200" dirty="0">
                <a:solidFill>
                  <a:schemeClr val="accent6">
                    <a:lumMod val="50000"/>
                  </a:schemeClr>
                </a:solidFill>
                <a:latin typeface="Open Sans" panose="020B0606030504020204" pitchFamily="34" charset="0"/>
              </a:rPr>
              <a:t>: does not account for the pace at which markets evolve or how quickly a product’s position may change. In dynamic industries, the model’s static analysis may lead to inaccurate strategic recommendations.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Ignores Synergy:</a:t>
            </a:r>
            <a:r>
              <a:rPr lang="en-US" sz="1200" dirty="0">
                <a:solidFill>
                  <a:schemeClr val="accent6">
                    <a:lumMod val="50000"/>
                  </a:schemeClr>
                </a:solidFill>
                <a:latin typeface="Open Sans" panose="020B0606030504020204" pitchFamily="34" charset="0"/>
              </a:rPr>
              <a:t> The BCG Matrix evaluates products in isolation, disregarding potential synergies and interdependencies among products within a company’s portfolio. A product considered a “dog” alone may add value when combined with other offerings.</a:t>
            </a:r>
          </a:p>
          <a:p>
            <a:pPr defTabSz="685800">
              <a:buFont typeface="+mj-lt"/>
              <a:buAutoNum type="arabicPeriod"/>
              <a:defRPr/>
            </a:pPr>
            <a:r>
              <a:rPr lang="en-US" sz="1200" b="1" dirty="0">
                <a:solidFill>
                  <a:schemeClr val="accent6">
                    <a:lumMod val="50000"/>
                  </a:schemeClr>
                </a:solidFill>
                <a:latin typeface="Open Sans" panose="020B0606030504020204" pitchFamily="34" charset="0"/>
              </a:rPr>
              <a:t>Not Suitable for Diverse Businesses: </a:t>
            </a:r>
            <a:r>
              <a:rPr lang="en-US" sz="1200" dirty="0">
                <a:solidFill>
                  <a:schemeClr val="accent6">
                    <a:lumMod val="50000"/>
                  </a:schemeClr>
                </a:solidFill>
                <a:latin typeface="Open Sans" panose="020B0606030504020204" pitchFamily="34" charset="0"/>
              </a:rPr>
              <a:t>The BCG Matrix is most effective for businesses with a single core market. Companies with diverse product lines or operating in multiple industries may find it challenging to use the matrix effectively.</a:t>
            </a:r>
          </a:p>
        </p:txBody>
      </p:sp>
      <p:pic>
        <p:nvPicPr>
          <p:cNvPr id="10" name="Google Shape;229;p17" descr="The horizontal axis of the figure, labelled relative market share, is marked High on the left and Low on the right. The vertical axis, labelled market growth rate, is marked low on the lower end and High on the upper end.&#10;The details of the four cells are as follows:&#10;Star:&#10;• Market growth rate: High&#10;• Relative market share: High&#10;Question mark:&#10;• Market growth rate: High&#10;• Relative market share: Low&#10;Cash cow:&#10;• Market growth rate: Low&#10;• Relative market share: High&#10;Dog:&#10;• Market growth rate: Low&#10;• Relative market share: Low&#10;A text box pointing toward the vertical arm reads: Under the classic B C G portfolio planning approach, the company invests funds from mature, successful products and businesses (cash cows) to support promising products and businesses in faster-growing markets (stars and question marks), hoping to turn them into future cash cows.&#10;A text box pointing toward the cell “Dog” reads: The company must decide how much it will invest in each product or business (S B U). For each S B U, it must decide whether to build, hold, harvest, or divest.&#10;">
            <a:extLst>
              <a:ext uri="{FF2B5EF4-FFF2-40B4-BE49-F238E27FC236}">
                <a16:creationId xmlns:a16="http://schemas.microsoft.com/office/drawing/2014/main" id="{FB844BA2-A297-485A-7697-BDEC64A622D5}"/>
              </a:ext>
            </a:extLst>
          </p:cNvPr>
          <p:cNvPicPr preferRelativeResize="0"/>
          <p:nvPr/>
        </p:nvPicPr>
        <p:blipFill rotWithShape="1">
          <a:blip r:embed="rId2">
            <a:alphaModFix/>
          </a:blip>
          <a:srcRect l="31235" r="17840" b="-1451"/>
          <a:stretch/>
        </p:blipFill>
        <p:spPr>
          <a:xfrm>
            <a:off x="7129321" y="1752601"/>
            <a:ext cx="3363687" cy="3476337"/>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2524020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0C4D5B-AF58-4039-9D77-BD431CF2F2EF}"/>
              </a:ext>
            </a:extLst>
          </p:cNvPr>
          <p:cNvSpPr>
            <a:spLocks noGrp="1"/>
          </p:cNvSpPr>
          <p:nvPr>
            <p:ph type="title" idx="4294967295"/>
          </p:nvPr>
        </p:nvSpPr>
        <p:spPr>
          <a:xfrm>
            <a:off x="1956595" y="1143000"/>
            <a:ext cx="8231981" cy="922734"/>
          </a:xfrm>
          <a:noFill/>
          <a:ln>
            <a:noFill/>
          </a:ln>
        </p:spPr>
        <p:txBody>
          <a:bodyPr spcFirstLastPara="1" vert="horz" wrap="square" lIns="0" tIns="0" rIns="0" bIns="0" rtlCol="0" anchor="t" anchorCtr="0">
            <a:noAutofit/>
          </a:bodyPr>
          <a:lstStyle/>
          <a:p>
            <a:pPr>
              <a:spcBef>
                <a:spcPts val="0"/>
              </a:spcBef>
              <a:buClr>
                <a:srgbClr val="007FA3"/>
              </a:buClr>
              <a:buSzPts val="3600"/>
              <a:buFont typeface="Times New Roman"/>
            </a:pPr>
            <a:r>
              <a:rPr lang="en-US" b="1" dirty="0">
                <a:solidFill>
                  <a:schemeClr val="accent6">
                    <a:lumMod val="50000"/>
                  </a:schemeClr>
                </a:solidFill>
                <a:latin typeface="Abadi" panose="020B0604020104020204" pitchFamily="34" charset="0"/>
              </a:rPr>
              <a:t>BCG Matrix Example</a:t>
            </a:r>
          </a:p>
        </p:txBody>
      </p:sp>
      <p:pic>
        <p:nvPicPr>
          <p:cNvPr id="11" name="Picture 10">
            <a:extLst>
              <a:ext uri="{FF2B5EF4-FFF2-40B4-BE49-F238E27FC236}">
                <a16:creationId xmlns:a16="http://schemas.microsoft.com/office/drawing/2014/main" id="{A6969EAA-B72F-4BD9-9258-736195357A6A}"/>
              </a:ext>
            </a:extLst>
          </p:cNvPr>
          <p:cNvPicPr>
            <a:picLocks noChangeAspect="1"/>
          </p:cNvPicPr>
          <p:nvPr/>
        </p:nvPicPr>
        <p:blipFill>
          <a:blip r:embed="rId2"/>
          <a:stretch>
            <a:fillRect/>
          </a:stretch>
        </p:blipFill>
        <p:spPr>
          <a:xfrm>
            <a:off x="2133601" y="1753372"/>
            <a:ext cx="4562905" cy="3351259"/>
          </a:xfrm>
          <a:prstGeom prst="rect">
            <a:avLst/>
          </a:prstGeom>
        </p:spPr>
        <p:style>
          <a:lnRef idx="2">
            <a:schemeClr val="accent1"/>
          </a:lnRef>
          <a:fillRef idx="1">
            <a:schemeClr val="lt1"/>
          </a:fillRef>
          <a:effectRef idx="0">
            <a:schemeClr val="accent1"/>
          </a:effectRef>
          <a:fontRef idx="minor">
            <a:schemeClr val="dk1"/>
          </a:fontRef>
        </p:style>
      </p:pic>
      <p:pic>
        <p:nvPicPr>
          <p:cNvPr id="2" name="Picture 1">
            <a:extLst>
              <a:ext uri="{FF2B5EF4-FFF2-40B4-BE49-F238E27FC236}">
                <a16:creationId xmlns:a16="http://schemas.microsoft.com/office/drawing/2014/main" id="{78065338-D203-8C2B-C644-6E0584700F1B}"/>
              </a:ext>
            </a:extLst>
          </p:cNvPr>
          <p:cNvPicPr>
            <a:picLocks noChangeAspect="1"/>
          </p:cNvPicPr>
          <p:nvPr/>
        </p:nvPicPr>
        <p:blipFill>
          <a:blip r:embed="rId3"/>
          <a:stretch>
            <a:fillRect/>
          </a:stretch>
        </p:blipFill>
        <p:spPr>
          <a:xfrm>
            <a:off x="6778832" y="1753371"/>
            <a:ext cx="3447509" cy="3356002"/>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093720751"/>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a:spLocks noGrp="1"/>
          </p:cNvSpPr>
          <p:nvPr>
            <p:ph type="title" idx="4294967295"/>
          </p:nvPr>
        </p:nvSpPr>
        <p:spPr>
          <a:xfrm>
            <a:off x="8023703" y="1295400"/>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a:bodyPr>
          <a:lstStyle/>
          <a:p>
            <a:pPr>
              <a:spcBef>
                <a:spcPts val="0"/>
              </a:spcBef>
              <a:buClr>
                <a:srgbClr val="0070C0"/>
              </a:buClr>
              <a:buSzPts val="4400"/>
            </a:pPr>
            <a:r>
              <a:rPr lang="en-US" sz="3300" dirty="0">
                <a:solidFill>
                  <a:srgbClr val="0070C0"/>
                </a:solidFill>
                <a:latin typeface="Arial"/>
                <a:ea typeface="Arial"/>
                <a:cs typeface="Arial"/>
                <a:sym typeface="Arial"/>
              </a:rPr>
              <a:t>Activity #2</a:t>
            </a:r>
            <a:endParaRPr dirty="0"/>
          </a:p>
        </p:txBody>
      </p:sp>
      <p:pic>
        <p:nvPicPr>
          <p:cNvPr id="387" name="Google Shape;387;p19"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219303" y="2255865"/>
            <a:ext cx="2146697" cy="2597944"/>
          </a:xfrm>
          <a:prstGeom prst="rect">
            <a:avLst/>
          </a:prstGeom>
          <a:noFill/>
          <a:ln>
            <a:noFill/>
          </a:ln>
        </p:spPr>
      </p:pic>
      <p:pic>
        <p:nvPicPr>
          <p:cNvPr id="388" name="Google Shape;388;p19" descr="Story Box Library | Search Results"/>
          <p:cNvPicPr preferRelativeResize="0"/>
          <p:nvPr/>
        </p:nvPicPr>
        <p:blipFill rotWithShape="1">
          <a:blip r:embed="rId4">
            <a:alphaModFix/>
          </a:blip>
          <a:srcRect/>
          <a:stretch/>
        </p:blipFill>
        <p:spPr>
          <a:xfrm>
            <a:off x="1774071" y="1793954"/>
            <a:ext cx="5306887" cy="3116264"/>
          </a:xfrm>
          <a:prstGeom prst="rect">
            <a:avLst/>
          </a:prstGeom>
          <a:noFill/>
          <a:ln>
            <a:noFill/>
          </a:ln>
        </p:spPr>
      </p:pic>
    </p:spTree>
    <p:extLst>
      <p:ext uri="{BB962C8B-B14F-4D97-AF65-F5344CB8AC3E}">
        <p14:creationId xmlns:p14="http://schemas.microsoft.com/office/powerpoint/2010/main" val="1809288161"/>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CG MATRIX WITH SIMPLE EXAMPLES – Beautiful Mind">
            <a:extLst>
              <a:ext uri="{FF2B5EF4-FFF2-40B4-BE49-F238E27FC236}">
                <a16:creationId xmlns:a16="http://schemas.microsoft.com/office/drawing/2014/main" id="{B33CE120-F16F-0356-8B1F-201F75909B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7" y="1339850"/>
            <a:ext cx="5571066" cy="4178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284CE08-8379-B50B-EBAA-141741C35556}"/>
              </a:ext>
            </a:extLst>
          </p:cNvPr>
          <p:cNvSpPr/>
          <p:nvPr/>
        </p:nvSpPr>
        <p:spPr>
          <a:xfrm>
            <a:off x="5262283" y="2363321"/>
            <a:ext cx="618565" cy="3496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ar-SA" sz="1350" dirty="0">
              <a:solidFill>
                <a:prstClr val="black"/>
              </a:solidFill>
              <a:latin typeface="Calibri" panose="020F0502020204030204"/>
              <a:cs typeface="Arial" panose="020B0604020202020204" pitchFamily="34" charset="0"/>
            </a:endParaRPr>
          </a:p>
        </p:txBody>
      </p:sp>
      <p:sp>
        <p:nvSpPr>
          <p:cNvPr id="3" name="Rectangle 2">
            <a:extLst>
              <a:ext uri="{FF2B5EF4-FFF2-40B4-BE49-F238E27FC236}">
                <a16:creationId xmlns:a16="http://schemas.microsoft.com/office/drawing/2014/main" id="{523DAEF2-088F-B181-79B3-5CAB81A52DB6}"/>
              </a:ext>
            </a:extLst>
          </p:cNvPr>
          <p:cNvSpPr/>
          <p:nvPr/>
        </p:nvSpPr>
        <p:spPr>
          <a:xfrm>
            <a:off x="7309555" y="1914319"/>
            <a:ext cx="734242" cy="5400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ar-SA" sz="1350" dirty="0">
              <a:solidFill>
                <a:prstClr val="black"/>
              </a:solidFill>
              <a:latin typeface="Calibri" panose="020F0502020204030204"/>
              <a:cs typeface="Arial" panose="020B0604020202020204" pitchFamily="34" charset="0"/>
            </a:endParaRPr>
          </a:p>
        </p:txBody>
      </p:sp>
      <p:sp>
        <p:nvSpPr>
          <p:cNvPr id="4" name="Rectangle 3">
            <a:extLst>
              <a:ext uri="{FF2B5EF4-FFF2-40B4-BE49-F238E27FC236}">
                <a16:creationId xmlns:a16="http://schemas.microsoft.com/office/drawing/2014/main" id="{8F67267A-8028-BB09-2B80-0656089510BD}"/>
              </a:ext>
            </a:extLst>
          </p:cNvPr>
          <p:cNvSpPr/>
          <p:nvPr/>
        </p:nvSpPr>
        <p:spPr>
          <a:xfrm>
            <a:off x="5124136" y="3924746"/>
            <a:ext cx="618565" cy="5400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ar-SA" sz="1350" dirty="0">
              <a:solidFill>
                <a:prstClr val="black"/>
              </a:solidFill>
              <a:latin typeface="Calibri" panose="020F0502020204030204"/>
              <a:cs typeface="Arial" panose="020B0604020202020204" pitchFamily="34" charset="0"/>
            </a:endParaRPr>
          </a:p>
        </p:txBody>
      </p:sp>
      <p:sp>
        <p:nvSpPr>
          <p:cNvPr id="5" name="Rectangle 4">
            <a:extLst>
              <a:ext uri="{FF2B5EF4-FFF2-40B4-BE49-F238E27FC236}">
                <a16:creationId xmlns:a16="http://schemas.microsoft.com/office/drawing/2014/main" id="{7FA0C818-9051-249E-3FE1-D7A9E036F78B}"/>
              </a:ext>
            </a:extLst>
          </p:cNvPr>
          <p:cNvSpPr/>
          <p:nvPr/>
        </p:nvSpPr>
        <p:spPr>
          <a:xfrm>
            <a:off x="7002835" y="3896563"/>
            <a:ext cx="618565" cy="5400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ar-SA" sz="135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687009129"/>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CG MATRIX WITH SIMPLE EXAMPLES – Beautiful Mind">
            <a:extLst>
              <a:ext uri="{FF2B5EF4-FFF2-40B4-BE49-F238E27FC236}">
                <a16:creationId xmlns:a16="http://schemas.microsoft.com/office/drawing/2014/main" id="{B33CE120-F16F-0356-8B1F-201F75909B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7" y="1339850"/>
            <a:ext cx="5571066"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92257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a:extLst>
              <a:ext uri="{FF2B5EF4-FFF2-40B4-BE49-F238E27FC236}">
                <a16:creationId xmlns:a16="http://schemas.microsoft.com/office/drawing/2014/main" id="{91D92872-86EA-D63E-A87A-2231E2604A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90029" y="1339850"/>
            <a:ext cx="6011942"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348629"/>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569914" y="1721977"/>
            <a:ext cx="2258615" cy="3635225"/>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p>
            <a:pPr marL="9525" algn="ctr" defTabSz="685766">
              <a:lnSpc>
                <a:spcPct val="90000"/>
              </a:lnSpc>
              <a:spcBef>
                <a:spcPct val="0"/>
              </a:spcBef>
              <a:spcAft>
                <a:spcPts val="450"/>
              </a:spcAft>
              <a:defRPr/>
            </a:pPr>
            <a:r>
              <a:rPr lang="en-US" sz="2700" b="1" dirty="0">
                <a:solidFill>
                  <a:schemeClr val="accent5">
                    <a:lumMod val="50000"/>
                  </a:schemeClr>
                </a:solidFill>
                <a:latin typeface="Calibri" panose="020F0502020204030204"/>
              </a:rPr>
              <a:t>Strategic environmental analysis</a:t>
            </a:r>
            <a:endParaRPr lang="en-US" sz="2700" b="1" cap="all" dirty="0">
              <a:solidFill>
                <a:schemeClr val="accent5">
                  <a:lumMod val="50000"/>
                </a:schemeClr>
              </a:solidFill>
              <a:latin typeface="Abadi" panose="020B0604020104020204" pitchFamily="34" charset="0"/>
            </a:endParaRPr>
          </a:p>
        </p:txBody>
      </p:sp>
      <p:graphicFrame>
        <p:nvGraphicFramePr>
          <p:cNvPr id="8" name="object 2">
            <a:extLst>
              <a:ext uri="{FF2B5EF4-FFF2-40B4-BE49-F238E27FC236}">
                <a16:creationId xmlns:a16="http://schemas.microsoft.com/office/drawing/2014/main" id="{723F56FA-39B2-43A8-87F7-E5DF59749864}"/>
              </a:ext>
            </a:extLst>
          </p:cNvPr>
          <p:cNvGraphicFramePr/>
          <p:nvPr/>
        </p:nvGraphicFramePr>
        <p:xfrm>
          <a:off x="4610103" y="1371604"/>
          <a:ext cx="5872163" cy="363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0631127-5498-AAEB-63AD-8A8B0640E47F}"/>
              </a:ext>
            </a:extLst>
          </p:cNvPr>
          <p:cNvSpPr txBox="1"/>
          <p:nvPr/>
        </p:nvSpPr>
        <p:spPr>
          <a:xfrm>
            <a:off x="4563102" y="1516354"/>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1</a:t>
            </a:r>
          </a:p>
        </p:txBody>
      </p:sp>
      <p:sp>
        <p:nvSpPr>
          <p:cNvPr id="3" name="TextBox 2">
            <a:extLst>
              <a:ext uri="{FF2B5EF4-FFF2-40B4-BE49-F238E27FC236}">
                <a16:creationId xmlns:a16="http://schemas.microsoft.com/office/drawing/2014/main" id="{CC95B007-A0FE-909C-C4EF-65470F595658}"/>
              </a:ext>
            </a:extLst>
          </p:cNvPr>
          <p:cNvSpPr txBox="1"/>
          <p:nvPr/>
        </p:nvSpPr>
        <p:spPr>
          <a:xfrm>
            <a:off x="4424366" y="2877766"/>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2</a:t>
            </a:r>
          </a:p>
        </p:txBody>
      </p:sp>
      <p:sp>
        <p:nvSpPr>
          <p:cNvPr id="4" name="TextBox 3">
            <a:extLst>
              <a:ext uri="{FF2B5EF4-FFF2-40B4-BE49-F238E27FC236}">
                <a16:creationId xmlns:a16="http://schemas.microsoft.com/office/drawing/2014/main" id="{0F7A8ED3-E64A-008D-0D9D-7EF15529D6A9}"/>
              </a:ext>
            </a:extLst>
          </p:cNvPr>
          <p:cNvSpPr txBox="1"/>
          <p:nvPr/>
        </p:nvSpPr>
        <p:spPr>
          <a:xfrm>
            <a:off x="4374219" y="4275109"/>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dirty="0">
                <a:solidFill>
                  <a:prstClr val="white"/>
                </a:solidFill>
                <a:latin typeface="Calibri" panose="020F0502020204030204"/>
              </a:rPr>
              <a:t>3</a:t>
            </a:r>
          </a:p>
        </p:txBody>
      </p:sp>
      <p:sp>
        <p:nvSpPr>
          <p:cNvPr id="5" name="Rounded Rectangle 4">
            <a:extLst>
              <a:ext uri="{FF2B5EF4-FFF2-40B4-BE49-F238E27FC236}">
                <a16:creationId xmlns:a16="http://schemas.microsoft.com/office/drawing/2014/main" id="{E31A9FD0-1A2B-3350-B735-1FF73DE8FB13}"/>
              </a:ext>
            </a:extLst>
          </p:cNvPr>
          <p:cNvSpPr/>
          <p:nvPr/>
        </p:nvSpPr>
        <p:spPr>
          <a:xfrm>
            <a:off x="4090105" y="3962595"/>
            <a:ext cx="6392160" cy="1379052"/>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a:cs typeface="Arial" panose="020B0604020202020204" pitchFamily="34" charset="0"/>
            </a:endParaRPr>
          </a:p>
        </p:txBody>
      </p:sp>
    </p:spTree>
    <p:extLst>
      <p:ext uri="{BB962C8B-B14F-4D97-AF65-F5344CB8AC3E}">
        <p14:creationId xmlns:p14="http://schemas.microsoft.com/office/powerpoint/2010/main" val="377055783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Line"/>
          <p:cNvSpPr/>
          <p:nvPr/>
        </p:nvSpPr>
        <p:spPr>
          <a:xfrm>
            <a:off x="3452959" y="2090508"/>
            <a:ext cx="4937670" cy="893"/>
          </a:xfrm>
          <a:prstGeom prst="line">
            <a:avLst/>
          </a:prstGeom>
          <a:solidFill>
            <a:srgbClr val="00E6B7"/>
          </a:solidFill>
          <a:ln w="6350">
            <a:solidFill>
              <a:srgbClr val="000000"/>
            </a:solidFill>
            <a:miter lim="400000"/>
          </a:ln>
        </p:spPr>
        <p:txBody>
          <a:bodyPr lIns="20092" tIns="20092" rIns="20092" bIns="20092" anchor="ctr"/>
          <a:lstStyle/>
          <a:p>
            <a:pPr defTabSz="180820" hangingPunct="0">
              <a:defRPr sz="1200">
                <a:latin typeface="Helvetica"/>
                <a:ea typeface="Helvetica"/>
                <a:cs typeface="Helvetica"/>
                <a:sym typeface="Helvetica"/>
              </a:defRPr>
            </a:pPr>
            <a:endParaRPr sz="475" kern="0">
              <a:solidFill>
                <a:schemeClr val="accent6">
                  <a:lumMod val="50000"/>
                </a:schemeClr>
              </a:solidFill>
              <a:latin typeface="Helvetica"/>
              <a:sym typeface="Helvetica"/>
            </a:endParaRPr>
          </a:p>
        </p:txBody>
      </p:sp>
      <p:sp>
        <p:nvSpPr>
          <p:cNvPr id="416" name="Figure 1. The SWOT Framework for Assessing a Company’s Market Position"/>
          <p:cNvSpPr txBox="1">
            <a:spLocks noGrp="1"/>
          </p:cNvSpPr>
          <p:nvPr>
            <p:ph type="title"/>
          </p:nvPr>
        </p:nvSpPr>
        <p:spPr>
          <a:xfrm>
            <a:off x="2591247" y="1391300"/>
            <a:ext cx="7737438" cy="417152"/>
          </a:xfrm>
          <a:prstGeom prst="rect">
            <a:avLst/>
          </a:prstGeom>
        </p:spPr>
        <p:txBody>
          <a:bodyPr>
            <a:normAutofit fontScale="90000"/>
          </a:bodyPr>
          <a:lstStyle>
            <a:lvl1pPr>
              <a:defRPr sz="2750"/>
            </a:lvl1pPr>
          </a:lstStyle>
          <a:p>
            <a:r>
              <a:rPr dirty="0">
                <a:solidFill>
                  <a:schemeClr val="accent6">
                    <a:lumMod val="50000"/>
                  </a:schemeClr>
                </a:solidFill>
              </a:rPr>
              <a:t>Figure </a:t>
            </a:r>
            <a:r>
              <a:rPr lang="en-US" dirty="0">
                <a:solidFill>
                  <a:schemeClr val="accent6">
                    <a:lumMod val="50000"/>
                  </a:schemeClr>
                </a:solidFill>
              </a:rPr>
              <a:t>5</a:t>
            </a:r>
            <a:r>
              <a:rPr dirty="0">
                <a:solidFill>
                  <a:schemeClr val="accent6">
                    <a:lumMod val="50000"/>
                  </a:schemeClr>
                </a:solidFill>
              </a:rPr>
              <a:t>. The SWOT Framework for Assessing a Company’s Market Position</a:t>
            </a:r>
          </a:p>
        </p:txBody>
      </p:sp>
      <p:pic>
        <p:nvPicPr>
          <p:cNvPr id="3" name="Picture 2">
            <a:extLst>
              <a:ext uri="{FF2B5EF4-FFF2-40B4-BE49-F238E27FC236}">
                <a16:creationId xmlns:a16="http://schemas.microsoft.com/office/drawing/2014/main" id="{DEA077C8-C1A9-9BFE-8FBD-D20462B1A7C8}"/>
              </a:ext>
            </a:extLst>
          </p:cNvPr>
          <p:cNvPicPr>
            <a:picLocks noChangeAspect="1"/>
          </p:cNvPicPr>
          <p:nvPr/>
        </p:nvPicPr>
        <p:blipFill>
          <a:blip r:embed="rId2"/>
          <a:stretch>
            <a:fillRect/>
          </a:stretch>
        </p:blipFill>
        <p:spPr>
          <a:xfrm>
            <a:off x="2591247" y="2282112"/>
            <a:ext cx="6941882" cy="3184588"/>
          </a:xfrm>
          <a:prstGeom prst="rect">
            <a:avLst/>
          </a:prstGeom>
        </p:spPr>
      </p:pic>
      <p:sp>
        <p:nvSpPr>
          <p:cNvPr id="4" name="TextBox 3">
            <a:extLst>
              <a:ext uri="{FF2B5EF4-FFF2-40B4-BE49-F238E27FC236}">
                <a16:creationId xmlns:a16="http://schemas.microsoft.com/office/drawing/2014/main" id="{9C610E3A-3D9B-3520-4F63-B403D47F1FE7}"/>
              </a:ext>
            </a:extLst>
          </p:cNvPr>
          <p:cNvSpPr txBox="1"/>
          <p:nvPr/>
        </p:nvSpPr>
        <p:spPr>
          <a:xfrm>
            <a:off x="4590249" y="4043485"/>
            <a:ext cx="4573203" cy="300082"/>
          </a:xfrm>
          <a:prstGeom prst="rect">
            <a:avLst/>
          </a:prstGeom>
          <a:noFill/>
        </p:spPr>
        <p:txBody>
          <a:bodyPr wrap="square">
            <a:spAutoFit/>
          </a:bodyPr>
          <a:lstStyle/>
          <a:p>
            <a:pPr defTabSz="685800">
              <a:defRPr/>
            </a:pPr>
            <a:r>
              <a:rPr lang="en-US" sz="1350" b="1" i="1" dirty="0">
                <a:solidFill>
                  <a:schemeClr val="accent6">
                    <a:lumMod val="50000"/>
                  </a:schemeClr>
                </a:solidFill>
                <a:latin typeface="Arial"/>
                <a:cs typeface="Arial"/>
              </a:rPr>
              <a:t>s</a:t>
            </a:r>
            <a:r>
              <a:rPr lang="en-US" sz="1350" b="1" i="1" spc="4" dirty="0">
                <a:solidFill>
                  <a:schemeClr val="accent6">
                    <a:lumMod val="50000"/>
                  </a:schemeClr>
                </a:solidFill>
                <a:latin typeface="Arial"/>
                <a:cs typeface="Arial"/>
              </a:rPr>
              <a:t>u</a:t>
            </a:r>
            <a:r>
              <a:rPr lang="en-US" sz="1350" b="1" i="1" dirty="0">
                <a:solidFill>
                  <a:schemeClr val="accent6">
                    <a:lumMod val="50000"/>
                  </a:schemeClr>
                </a:solidFill>
                <a:latin typeface="Arial"/>
                <a:cs typeface="Arial"/>
              </a:rPr>
              <a:t>p</a:t>
            </a:r>
            <a:r>
              <a:rPr lang="en-US" sz="1350" b="1" i="1" spc="4" dirty="0">
                <a:solidFill>
                  <a:schemeClr val="accent6">
                    <a:lumMod val="50000"/>
                  </a:schemeClr>
                </a:solidFill>
                <a:latin typeface="Arial"/>
                <a:cs typeface="Arial"/>
              </a:rPr>
              <a:t>e</a:t>
            </a:r>
            <a:r>
              <a:rPr lang="en-US" sz="1350" b="1" i="1" dirty="0">
                <a:solidFill>
                  <a:schemeClr val="accent6">
                    <a:lumMod val="50000"/>
                  </a:schemeClr>
                </a:solidFill>
                <a:latin typeface="Arial"/>
                <a:cs typeface="Arial"/>
              </a:rPr>
              <a:t>r</a:t>
            </a:r>
            <a:r>
              <a:rPr lang="en-US" sz="1350" b="1" i="1" spc="-8" dirty="0">
                <a:solidFill>
                  <a:schemeClr val="accent6">
                    <a:lumMod val="50000"/>
                  </a:schemeClr>
                </a:solidFill>
                <a:latin typeface="Arial"/>
                <a:cs typeface="Arial"/>
              </a:rPr>
              <a:t>i</a:t>
            </a:r>
            <a:r>
              <a:rPr lang="en-US" sz="1350" b="1" i="1" dirty="0">
                <a:solidFill>
                  <a:schemeClr val="accent6">
                    <a:lumMod val="50000"/>
                  </a:schemeClr>
                </a:solidFill>
                <a:latin typeface="Arial"/>
                <a:cs typeface="Arial"/>
              </a:rPr>
              <a:t>or</a:t>
            </a:r>
            <a:endParaRPr lang="ar-SA" sz="1350" dirty="0">
              <a:solidFill>
                <a:schemeClr val="accent6">
                  <a:lumMod val="50000"/>
                </a:schemeClr>
              </a:solidFill>
              <a:latin typeface="Calibri"/>
              <a:cs typeface="Arial" panose="020B0604020202020204" pitchFamily="34" charset="0"/>
            </a:endParaRPr>
          </a:p>
        </p:txBody>
      </p:sp>
      <p:sp>
        <p:nvSpPr>
          <p:cNvPr id="6" name="TextBox 5">
            <a:extLst>
              <a:ext uri="{FF2B5EF4-FFF2-40B4-BE49-F238E27FC236}">
                <a16:creationId xmlns:a16="http://schemas.microsoft.com/office/drawing/2014/main" id="{21E16827-1CEA-913E-56B3-42FAF9D68555}"/>
              </a:ext>
            </a:extLst>
          </p:cNvPr>
          <p:cNvSpPr txBox="1"/>
          <p:nvPr/>
        </p:nvSpPr>
        <p:spPr>
          <a:xfrm>
            <a:off x="6672915" y="4024098"/>
            <a:ext cx="4573203" cy="300082"/>
          </a:xfrm>
          <a:prstGeom prst="rect">
            <a:avLst/>
          </a:prstGeom>
          <a:noFill/>
        </p:spPr>
        <p:txBody>
          <a:bodyPr wrap="square">
            <a:spAutoFit/>
          </a:bodyPr>
          <a:lstStyle/>
          <a:p>
            <a:pPr defTabSz="685800">
              <a:defRPr/>
            </a:pPr>
            <a:r>
              <a:rPr lang="en-US" sz="1350" b="1" i="1" dirty="0">
                <a:solidFill>
                  <a:schemeClr val="accent6">
                    <a:lumMod val="50000"/>
                  </a:schemeClr>
                </a:solidFill>
                <a:latin typeface="Arial"/>
                <a:cs typeface="Arial"/>
              </a:rPr>
              <a:t>infe</a:t>
            </a:r>
            <a:r>
              <a:rPr lang="en-US" sz="1350" b="1" i="1" spc="-8" dirty="0">
                <a:solidFill>
                  <a:schemeClr val="accent6">
                    <a:lumMod val="50000"/>
                  </a:schemeClr>
                </a:solidFill>
                <a:latin typeface="Arial"/>
                <a:cs typeface="Arial"/>
              </a:rPr>
              <a:t>r</a:t>
            </a:r>
            <a:r>
              <a:rPr lang="en-US" sz="1350" b="1" i="1" dirty="0">
                <a:solidFill>
                  <a:schemeClr val="accent6">
                    <a:lumMod val="50000"/>
                  </a:schemeClr>
                </a:solidFill>
                <a:latin typeface="Arial"/>
                <a:cs typeface="Arial"/>
              </a:rPr>
              <a:t>ior</a:t>
            </a:r>
            <a:endParaRPr lang="ar-SA" sz="1350" dirty="0">
              <a:solidFill>
                <a:schemeClr val="accent6">
                  <a:lumMod val="50000"/>
                </a:schemeClr>
              </a:solidFill>
              <a:latin typeface="Calibri"/>
              <a:cs typeface="Arial" panose="020B0604020202020204" pitchFamily="34" charset="0"/>
            </a:endParaRPr>
          </a:p>
        </p:txBody>
      </p:sp>
    </p:spTree>
    <p:extLst>
      <p:ext uri="{BB962C8B-B14F-4D97-AF65-F5344CB8AC3E}">
        <p14:creationId xmlns:p14="http://schemas.microsoft.com/office/powerpoint/2010/main" val="259269349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BF3AA5-AB36-41CD-B3DB-5ADA88D9F382}"/>
              </a:ext>
            </a:extLst>
          </p:cNvPr>
          <p:cNvGrpSpPr/>
          <p:nvPr/>
        </p:nvGrpSpPr>
        <p:grpSpPr>
          <a:xfrm>
            <a:off x="8523307" y="1788928"/>
            <a:ext cx="1314338" cy="1029035"/>
            <a:chOff x="8534966" y="1981230"/>
            <a:chExt cx="1752451" cy="1372046"/>
          </a:xfrm>
        </p:grpSpPr>
        <p:sp>
          <p:nvSpPr>
            <p:cNvPr id="15" name="object 15"/>
            <p:cNvSpPr/>
            <p:nvPr/>
          </p:nvSpPr>
          <p:spPr>
            <a:xfrm>
              <a:off x="8534966" y="1981230"/>
              <a:ext cx="1752451" cy="1372046"/>
            </a:xfrm>
            <a:custGeom>
              <a:avLst/>
              <a:gdLst/>
              <a:ahLst/>
              <a:cxnLst/>
              <a:rect l="l" t="t" r="r" b="b"/>
              <a:pathLst>
                <a:path w="2492375" h="1951354">
                  <a:moveTo>
                    <a:pt x="0" y="975613"/>
                  </a:moveTo>
                  <a:lnTo>
                    <a:pt x="975487" y="0"/>
                  </a:lnTo>
                  <a:lnTo>
                    <a:pt x="975487" y="487806"/>
                  </a:lnTo>
                  <a:lnTo>
                    <a:pt x="2492375" y="487806"/>
                  </a:lnTo>
                  <a:lnTo>
                    <a:pt x="2492375" y="1463293"/>
                  </a:lnTo>
                  <a:lnTo>
                    <a:pt x="975487" y="1463293"/>
                  </a:lnTo>
                  <a:lnTo>
                    <a:pt x="975487" y="1951101"/>
                  </a:lnTo>
                  <a:lnTo>
                    <a:pt x="0" y="975613"/>
                  </a:lnTo>
                  <a:close/>
                </a:path>
              </a:pathLst>
            </a:custGeom>
            <a:ln w="38100">
              <a:solidFill>
                <a:srgbClr val="01478B"/>
              </a:solidFill>
            </a:ln>
          </p:spPr>
          <p:txBody>
            <a:bodyPr wrap="square" lIns="0" tIns="0" rIns="0" bIns="0" rtlCol="0"/>
            <a:lstStyle/>
            <a:p>
              <a:pPr defTabSz="482162">
                <a:defRPr/>
              </a:pPr>
              <a:endParaRPr sz="949">
                <a:solidFill>
                  <a:prstClr val="black"/>
                </a:solidFill>
                <a:latin typeface="Calibri"/>
              </a:endParaRPr>
            </a:p>
          </p:txBody>
        </p:sp>
        <p:sp>
          <p:nvSpPr>
            <p:cNvPr id="16" name="object 16"/>
            <p:cNvSpPr txBox="1"/>
            <p:nvPr/>
          </p:nvSpPr>
          <p:spPr>
            <a:xfrm>
              <a:off x="9078137" y="2399528"/>
              <a:ext cx="920204" cy="606149"/>
            </a:xfrm>
            <a:prstGeom prst="rect">
              <a:avLst/>
            </a:prstGeom>
          </p:spPr>
          <p:txBody>
            <a:bodyPr vert="horz" wrap="square" lIns="0" tIns="0" rIns="0" bIns="0" rtlCol="0">
              <a:spAutoFit/>
            </a:bodyPr>
            <a:lstStyle/>
            <a:p>
              <a:pPr marL="6697" marR="2679" defTabSz="482162">
                <a:defRPr/>
              </a:pPr>
              <a:r>
                <a:rPr sz="1477" b="1" spc="-8" dirty="0">
                  <a:solidFill>
                    <a:srgbClr val="014B90"/>
                  </a:solidFill>
                  <a:latin typeface="Arial"/>
                  <a:cs typeface="Arial"/>
                </a:rPr>
                <a:t>Internal F</a:t>
              </a:r>
              <a:r>
                <a:rPr sz="1477" b="1" spc="-16" dirty="0">
                  <a:solidFill>
                    <a:srgbClr val="014B90"/>
                  </a:solidFill>
                  <a:latin typeface="Arial"/>
                  <a:cs typeface="Arial"/>
                </a:rPr>
                <a:t>o</a:t>
              </a:r>
              <a:r>
                <a:rPr sz="1477" b="1" spc="-11" dirty="0">
                  <a:solidFill>
                    <a:srgbClr val="014B90"/>
                  </a:solidFill>
                  <a:latin typeface="Arial"/>
                  <a:cs typeface="Arial"/>
                </a:rPr>
                <a:t>cus</a:t>
              </a:r>
              <a:endParaRPr sz="1477" dirty="0">
                <a:solidFill>
                  <a:prstClr val="black"/>
                </a:solidFill>
                <a:latin typeface="Arial"/>
                <a:cs typeface="Arial"/>
              </a:endParaRPr>
            </a:p>
          </p:txBody>
        </p:sp>
      </p:grpSp>
      <p:graphicFrame>
        <p:nvGraphicFramePr>
          <p:cNvPr id="14" name="object 14"/>
          <p:cNvGraphicFramePr>
            <a:graphicFrameLocks noGrp="1"/>
          </p:cNvGraphicFramePr>
          <p:nvPr/>
        </p:nvGraphicFramePr>
        <p:xfrm>
          <a:off x="1697605" y="1783080"/>
          <a:ext cx="2560298" cy="2133600"/>
        </p:xfrm>
        <a:graphic>
          <a:graphicData uri="http://schemas.openxmlformats.org/drawingml/2006/table">
            <a:tbl>
              <a:tblPr firstRow="1" bandRow="1">
                <a:tableStyleId>{2D5ABB26-0587-4C30-8999-92F81FD0307C}</a:tableStyleId>
              </a:tblPr>
              <a:tblGrid>
                <a:gridCol w="2560298">
                  <a:extLst>
                    <a:ext uri="{9D8B030D-6E8A-4147-A177-3AD203B41FA5}">
                      <a16:colId xmlns:a16="http://schemas.microsoft.com/office/drawing/2014/main" val="20000"/>
                    </a:ext>
                  </a:extLst>
                </a:gridCol>
              </a:tblGrid>
              <a:tr h="2133600">
                <a:tc>
                  <a:txBody>
                    <a:bodyPr/>
                    <a:lstStyle/>
                    <a:p>
                      <a:pPr marL="73660">
                        <a:lnSpc>
                          <a:spcPct val="100000"/>
                        </a:lnSpc>
                      </a:pPr>
                      <a:r>
                        <a:rPr sz="1400" b="1" dirty="0">
                          <a:latin typeface="Arial"/>
                          <a:cs typeface="Arial"/>
                        </a:rPr>
                        <a:t>Stren</a:t>
                      </a:r>
                      <a:r>
                        <a:rPr sz="1400" b="1" spc="5" dirty="0">
                          <a:latin typeface="Arial"/>
                          <a:cs typeface="Arial"/>
                        </a:rPr>
                        <a:t>g</a:t>
                      </a:r>
                      <a:r>
                        <a:rPr sz="1400" b="1" dirty="0">
                          <a:latin typeface="Arial"/>
                          <a:cs typeface="Arial"/>
                        </a:rPr>
                        <a:t>ths</a:t>
                      </a:r>
                      <a:endParaRPr sz="1400" dirty="0">
                        <a:latin typeface="Arial"/>
                        <a:cs typeface="Arial"/>
                      </a:endParaRPr>
                    </a:p>
                    <a:p>
                      <a:pPr marL="360045" marR="222885" indent="-286385">
                        <a:lnSpc>
                          <a:spcPct val="100000"/>
                        </a:lnSpc>
                        <a:buFont typeface="Arial"/>
                        <a:buChar char="•"/>
                        <a:tabLst>
                          <a:tab pos="360680" algn="l"/>
                        </a:tabLst>
                      </a:pPr>
                      <a:r>
                        <a:rPr sz="1400" i="1" dirty="0">
                          <a:latin typeface="Arial"/>
                          <a:cs typeface="Arial"/>
                        </a:rPr>
                        <a:t>U</a:t>
                      </a:r>
                      <a:r>
                        <a:rPr sz="1400" i="1" spc="5" dirty="0">
                          <a:latin typeface="Arial"/>
                          <a:cs typeface="Arial"/>
                        </a:rPr>
                        <a:t>n</a:t>
                      </a:r>
                      <a:r>
                        <a:rPr sz="1400" i="1" dirty="0">
                          <a:latin typeface="Arial"/>
                          <a:cs typeface="Arial"/>
                        </a:rPr>
                        <a:t>ique</a:t>
                      </a:r>
                      <a:r>
                        <a:rPr sz="1400" i="1" spc="-10" dirty="0">
                          <a:latin typeface="Arial"/>
                          <a:cs typeface="Arial"/>
                        </a:rPr>
                        <a:t> </a:t>
                      </a:r>
                      <a:r>
                        <a:rPr sz="1400" i="1" dirty="0">
                          <a:latin typeface="Arial"/>
                          <a:cs typeface="Arial"/>
                        </a:rPr>
                        <a:t>res</a:t>
                      </a:r>
                      <a:r>
                        <a:rPr sz="1400" i="1" spc="5" dirty="0">
                          <a:latin typeface="Arial"/>
                          <a:cs typeface="Arial"/>
                        </a:rPr>
                        <a:t>o</a:t>
                      </a:r>
                      <a:r>
                        <a:rPr sz="1400" i="1" dirty="0">
                          <a:latin typeface="Arial"/>
                          <a:cs typeface="Arial"/>
                        </a:rPr>
                        <a:t>urc</a:t>
                      </a:r>
                      <a:r>
                        <a:rPr sz="1400" i="1" spc="5" dirty="0">
                          <a:latin typeface="Arial"/>
                          <a:cs typeface="Arial"/>
                        </a:rPr>
                        <a:t>e</a:t>
                      </a:r>
                      <a:r>
                        <a:rPr sz="1400" i="1" dirty="0">
                          <a:latin typeface="Arial"/>
                          <a:cs typeface="Arial"/>
                        </a:rPr>
                        <a:t>s, co</a:t>
                      </a:r>
                      <a:r>
                        <a:rPr sz="1400" i="1" spc="-20" dirty="0">
                          <a:latin typeface="Arial"/>
                          <a:cs typeface="Arial"/>
                        </a:rPr>
                        <a:t>m</a:t>
                      </a:r>
                      <a:r>
                        <a:rPr sz="1400" i="1" dirty="0">
                          <a:latin typeface="Arial"/>
                          <a:cs typeface="Arial"/>
                        </a:rPr>
                        <a:t>peten</a:t>
                      </a:r>
                      <a:r>
                        <a:rPr sz="1400" i="1" spc="5" dirty="0">
                          <a:latin typeface="Arial"/>
                          <a:cs typeface="Arial"/>
                        </a:rPr>
                        <a:t>c</a:t>
                      </a:r>
                      <a:r>
                        <a:rPr sz="1400" i="1" dirty="0">
                          <a:latin typeface="Arial"/>
                          <a:cs typeface="Arial"/>
                        </a:rPr>
                        <a:t>ies,</a:t>
                      </a:r>
                      <a:r>
                        <a:rPr sz="1400" i="1" spc="-15" dirty="0">
                          <a:latin typeface="Arial"/>
                          <a:cs typeface="Arial"/>
                        </a:rPr>
                        <a:t> </a:t>
                      </a:r>
                      <a:r>
                        <a:rPr sz="1400" i="1" dirty="0">
                          <a:latin typeface="Arial"/>
                          <a:cs typeface="Arial"/>
                        </a:rPr>
                        <a:t>ca</a:t>
                      </a:r>
                      <a:r>
                        <a:rPr sz="1400" i="1" spc="5" dirty="0">
                          <a:latin typeface="Arial"/>
                          <a:cs typeface="Arial"/>
                        </a:rPr>
                        <a:t>p</a:t>
                      </a:r>
                      <a:r>
                        <a:rPr sz="1400" i="1" dirty="0">
                          <a:latin typeface="Arial"/>
                          <a:cs typeface="Arial"/>
                        </a:rPr>
                        <a:t>abilit</a:t>
                      </a:r>
                      <a:r>
                        <a:rPr sz="1400" i="1" spc="-15" dirty="0">
                          <a:latin typeface="Arial"/>
                          <a:cs typeface="Arial"/>
                        </a:rPr>
                        <a:t>i</a:t>
                      </a:r>
                      <a:r>
                        <a:rPr sz="1400" i="1" dirty="0">
                          <a:latin typeface="Arial"/>
                          <a:cs typeface="Arial"/>
                        </a:rPr>
                        <a:t>es </a:t>
                      </a:r>
                      <a:r>
                        <a:rPr sz="1400" b="1" i="1" dirty="0">
                          <a:solidFill>
                            <a:srgbClr val="C00000"/>
                          </a:solidFill>
                          <a:latin typeface="Arial"/>
                          <a:cs typeface="Arial"/>
                        </a:rPr>
                        <a:t>s</a:t>
                      </a:r>
                      <a:r>
                        <a:rPr sz="1400" b="1" i="1" spc="5" dirty="0">
                          <a:solidFill>
                            <a:srgbClr val="C00000"/>
                          </a:solidFill>
                          <a:latin typeface="Arial"/>
                          <a:cs typeface="Arial"/>
                        </a:rPr>
                        <a:t>u</a:t>
                      </a:r>
                      <a:r>
                        <a:rPr sz="1400" b="1" i="1" dirty="0">
                          <a:solidFill>
                            <a:srgbClr val="C00000"/>
                          </a:solidFill>
                          <a:latin typeface="Arial"/>
                          <a:cs typeface="Arial"/>
                        </a:rPr>
                        <a:t>p</a:t>
                      </a:r>
                      <a:r>
                        <a:rPr sz="1400" b="1" i="1" spc="5" dirty="0">
                          <a:solidFill>
                            <a:srgbClr val="C00000"/>
                          </a:solidFill>
                          <a:latin typeface="Arial"/>
                          <a:cs typeface="Arial"/>
                        </a:rPr>
                        <a:t>e</a:t>
                      </a:r>
                      <a:r>
                        <a:rPr sz="1400" b="1" i="1" dirty="0">
                          <a:solidFill>
                            <a:srgbClr val="C00000"/>
                          </a:solidFill>
                          <a:latin typeface="Arial"/>
                          <a:cs typeface="Arial"/>
                        </a:rPr>
                        <a:t>r</a:t>
                      </a:r>
                      <a:r>
                        <a:rPr sz="1400" b="1" i="1" spc="-10" dirty="0">
                          <a:solidFill>
                            <a:srgbClr val="C00000"/>
                          </a:solidFill>
                          <a:latin typeface="Arial"/>
                          <a:cs typeface="Arial"/>
                        </a:rPr>
                        <a:t>i</a:t>
                      </a:r>
                      <a:r>
                        <a:rPr sz="1400" b="1" i="1" dirty="0">
                          <a:solidFill>
                            <a:srgbClr val="C00000"/>
                          </a:solidFill>
                          <a:latin typeface="Arial"/>
                          <a:cs typeface="Arial"/>
                        </a:rPr>
                        <a:t>or</a:t>
                      </a:r>
                      <a:r>
                        <a:rPr sz="1400" b="1" i="1" spc="-15" dirty="0">
                          <a:latin typeface="Arial"/>
                          <a:cs typeface="Arial"/>
                        </a:rPr>
                        <a:t> </a:t>
                      </a:r>
                      <a:r>
                        <a:rPr sz="1400" i="1" dirty="0">
                          <a:latin typeface="Arial"/>
                          <a:cs typeface="Arial"/>
                        </a:rPr>
                        <a:t>to</a:t>
                      </a:r>
                      <a:r>
                        <a:rPr sz="1400" i="1" spc="5" dirty="0">
                          <a:latin typeface="Arial"/>
                          <a:cs typeface="Arial"/>
                        </a:rPr>
                        <a:t> </a:t>
                      </a:r>
                      <a:r>
                        <a:rPr sz="1400" i="1" dirty="0">
                          <a:latin typeface="Arial"/>
                          <a:cs typeface="Arial"/>
                        </a:rPr>
                        <a:t>c</a:t>
                      </a:r>
                      <a:r>
                        <a:rPr sz="1400" i="1" spc="5" dirty="0">
                          <a:latin typeface="Arial"/>
                          <a:cs typeface="Arial"/>
                        </a:rPr>
                        <a:t>o</a:t>
                      </a:r>
                      <a:r>
                        <a:rPr sz="1400" i="1" spc="-25" dirty="0">
                          <a:latin typeface="Arial"/>
                          <a:cs typeface="Arial"/>
                        </a:rPr>
                        <a:t>m</a:t>
                      </a:r>
                      <a:r>
                        <a:rPr sz="1400" i="1" dirty="0">
                          <a:latin typeface="Arial"/>
                          <a:cs typeface="Arial"/>
                        </a:rPr>
                        <a:t>p</a:t>
                      </a:r>
                      <a:r>
                        <a:rPr sz="1400" i="1" spc="5" dirty="0">
                          <a:latin typeface="Arial"/>
                          <a:cs typeface="Arial"/>
                        </a:rPr>
                        <a:t>e</a:t>
                      </a:r>
                      <a:r>
                        <a:rPr sz="1400" i="1" dirty="0">
                          <a:latin typeface="Arial"/>
                          <a:cs typeface="Arial"/>
                        </a:rPr>
                        <a:t>ti</a:t>
                      </a:r>
                      <a:r>
                        <a:rPr sz="1400" i="1" spc="-15" dirty="0">
                          <a:latin typeface="Arial"/>
                          <a:cs typeface="Arial"/>
                        </a:rPr>
                        <a:t>t</a:t>
                      </a:r>
                      <a:r>
                        <a:rPr sz="1400" i="1" dirty="0">
                          <a:latin typeface="Arial"/>
                          <a:cs typeface="Arial"/>
                        </a:rPr>
                        <a:t>ion</a:t>
                      </a:r>
                      <a:r>
                        <a:rPr sz="1400" i="1" spc="-80" dirty="0">
                          <a:latin typeface="Arial"/>
                          <a:cs typeface="Arial"/>
                        </a:rPr>
                        <a:t> </a:t>
                      </a:r>
                      <a:r>
                        <a:rPr sz="1400" i="1" dirty="0">
                          <a:latin typeface="Arial"/>
                          <a:cs typeface="Arial"/>
                        </a:rPr>
                        <a:t>AND rele</a:t>
                      </a:r>
                      <a:r>
                        <a:rPr sz="1400" i="1" spc="5" dirty="0">
                          <a:latin typeface="Arial"/>
                          <a:cs typeface="Arial"/>
                        </a:rPr>
                        <a:t>v</a:t>
                      </a:r>
                      <a:r>
                        <a:rPr sz="1400" i="1" dirty="0">
                          <a:latin typeface="Arial"/>
                          <a:cs typeface="Arial"/>
                        </a:rPr>
                        <a:t>a</a:t>
                      </a:r>
                      <a:r>
                        <a:rPr sz="1400" i="1" spc="5" dirty="0">
                          <a:latin typeface="Arial"/>
                          <a:cs typeface="Arial"/>
                        </a:rPr>
                        <a:t>n</a:t>
                      </a:r>
                      <a:r>
                        <a:rPr sz="1400" i="1" dirty="0">
                          <a:latin typeface="Arial"/>
                          <a:cs typeface="Arial"/>
                        </a:rPr>
                        <a:t>t</a:t>
                      </a:r>
                      <a:r>
                        <a:rPr sz="1400" i="1" spc="-20" dirty="0">
                          <a:latin typeface="Arial"/>
                          <a:cs typeface="Arial"/>
                        </a:rPr>
                        <a:t> </a:t>
                      </a:r>
                      <a:r>
                        <a:rPr sz="1400" i="1" dirty="0">
                          <a:latin typeface="Arial"/>
                          <a:cs typeface="Arial"/>
                        </a:rPr>
                        <a:t>to</a:t>
                      </a:r>
                      <a:r>
                        <a:rPr sz="1400" i="1" spc="5" dirty="0">
                          <a:latin typeface="Arial"/>
                          <a:cs typeface="Arial"/>
                        </a:rPr>
                        <a:t> </a:t>
                      </a:r>
                      <a:r>
                        <a:rPr sz="1400" i="1" dirty="0">
                          <a:latin typeface="Arial"/>
                          <a:cs typeface="Arial"/>
                        </a:rPr>
                        <a:t>c</a:t>
                      </a:r>
                      <a:r>
                        <a:rPr sz="1400" i="1" spc="5" dirty="0">
                          <a:latin typeface="Arial"/>
                          <a:cs typeface="Arial"/>
                        </a:rPr>
                        <a:t>o</a:t>
                      </a:r>
                      <a:r>
                        <a:rPr sz="1400" i="1" dirty="0">
                          <a:latin typeface="Arial"/>
                          <a:cs typeface="Arial"/>
                        </a:rPr>
                        <a:t>n</a:t>
                      </a:r>
                      <a:r>
                        <a:rPr sz="1400" i="1" spc="5" dirty="0">
                          <a:latin typeface="Arial"/>
                          <a:cs typeface="Arial"/>
                        </a:rPr>
                        <a:t>s</a:t>
                      </a:r>
                      <a:r>
                        <a:rPr sz="1400" i="1" dirty="0">
                          <a:latin typeface="Arial"/>
                          <a:cs typeface="Arial"/>
                        </a:rPr>
                        <a:t>u</a:t>
                      </a:r>
                      <a:r>
                        <a:rPr sz="1400" i="1" spc="-20" dirty="0">
                          <a:latin typeface="Arial"/>
                          <a:cs typeface="Arial"/>
                        </a:rPr>
                        <a:t>m</a:t>
                      </a:r>
                      <a:r>
                        <a:rPr sz="1400" i="1" dirty="0">
                          <a:latin typeface="Arial"/>
                          <a:cs typeface="Arial"/>
                        </a:rPr>
                        <a:t>ers</a:t>
                      </a:r>
                      <a:endParaRPr sz="1400" dirty="0">
                        <a:latin typeface="Arial"/>
                        <a:cs typeface="Arial"/>
                      </a:endParaRPr>
                    </a:p>
                    <a:p>
                      <a:pPr marL="360045" marR="285750" indent="-286385">
                        <a:lnSpc>
                          <a:spcPct val="100000"/>
                        </a:lnSpc>
                        <a:buFont typeface="Arial"/>
                        <a:buChar char="•"/>
                        <a:tabLst>
                          <a:tab pos="360680" algn="l"/>
                        </a:tabLst>
                      </a:pPr>
                      <a:r>
                        <a:rPr sz="1400" i="1" dirty="0">
                          <a:latin typeface="Arial"/>
                          <a:cs typeface="Arial"/>
                        </a:rPr>
                        <a:t>NOT</a:t>
                      </a:r>
                      <a:r>
                        <a:rPr sz="1400" i="1" spc="-10" dirty="0">
                          <a:latin typeface="Arial"/>
                          <a:cs typeface="Arial"/>
                        </a:rPr>
                        <a:t> </a:t>
                      </a:r>
                      <a:r>
                        <a:rPr sz="1400" i="1" dirty="0">
                          <a:latin typeface="Arial"/>
                          <a:cs typeface="Arial"/>
                        </a:rPr>
                        <a:t>a long</a:t>
                      </a:r>
                      <a:r>
                        <a:rPr sz="1400" i="1" spc="5" dirty="0">
                          <a:latin typeface="Arial"/>
                          <a:cs typeface="Arial"/>
                        </a:rPr>
                        <a:t> </a:t>
                      </a:r>
                      <a:r>
                        <a:rPr sz="1400" i="1" dirty="0">
                          <a:latin typeface="Arial"/>
                          <a:cs typeface="Arial"/>
                        </a:rPr>
                        <a:t>l</a:t>
                      </a:r>
                      <a:r>
                        <a:rPr sz="1400" i="1" spc="-10" dirty="0">
                          <a:latin typeface="Arial"/>
                          <a:cs typeface="Arial"/>
                        </a:rPr>
                        <a:t>i</a:t>
                      </a:r>
                      <a:r>
                        <a:rPr sz="1400" i="1" dirty="0">
                          <a:latin typeface="Arial"/>
                          <a:cs typeface="Arial"/>
                        </a:rPr>
                        <a:t>st, but the</a:t>
                      </a:r>
                      <a:r>
                        <a:rPr sz="1400" i="1" spc="5" dirty="0">
                          <a:latin typeface="Arial"/>
                          <a:cs typeface="Arial"/>
                        </a:rPr>
                        <a:t> </a:t>
                      </a:r>
                      <a:r>
                        <a:rPr sz="1400" i="1" spc="-30" dirty="0">
                          <a:latin typeface="Arial"/>
                          <a:cs typeface="Arial"/>
                        </a:rPr>
                        <a:t>m</a:t>
                      </a:r>
                      <a:r>
                        <a:rPr sz="1400" i="1" dirty="0">
                          <a:latin typeface="Arial"/>
                          <a:cs typeface="Arial"/>
                        </a:rPr>
                        <a:t>o</a:t>
                      </a:r>
                      <a:r>
                        <a:rPr sz="1400" i="1" spc="5" dirty="0">
                          <a:latin typeface="Arial"/>
                          <a:cs typeface="Arial"/>
                        </a:rPr>
                        <a:t>s</a:t>
                      </a:r>
                      <a:r>
                        <a:rPr sz="1400" i="1" dirty="0">
                          <a:latin typeface="Arial"/>
                          <a:cs typeface="Arial"/>
                        </a:rPr>
                        <a:t>t c</a:t>
                      </a:r>
                      <a:r>
                        <a:rPr sz="1400" i="1" spc="5" dirty="0">
                          <a:latin typeface="Arial"/>
                          <a:cs typeface="Arial"/>
                        </a:rPr>
                        <a:t>u</a:t>
                      </a:r>
                      <a:r>
                        <a:rPr sz="1400" i="1" dirty="0">
                          <a:latin typeface="Arial"/>
                          <a:cs typeface="Arial"/>
                        </a:rPr>
                        <a:t>sto</a:t>
                      </a:r>
                      <a:r>
                        <a:rPr sz="1400" i="1" spc="-20" dirty="0">
                          <a:latin typeface="Arial"/>
                          <a:cs typeface="Arial"/>
                        </a:rPr>
                        <a:t>m</a:t>
                      </a:r>
                      <a:r>
                        <a:rPr sz="1400" i="1" dirty="0">
                          <a:latin typeface="Arial"/>
                          <a:cs typeface="Arial"/>
                        </a:rPr>
                        <a:t>e</a:t>
                      </a:r>
                      <a:r>
                        <a:rPr sz="1400" i="1" spc="-45" dirty="0">
                          <a:latin typeface="Arial"/>
                          <a:cs typeface="Arial"/>
                        </a:rPr>
                        <a:t>r</a:t>
                      </a:r>
                      <a:r>
                        <a:rPr sz="1400" i="1" spc="-5" dirty="0">
                          <a:latin typeface="Arial"/>
                          <a:cs typeface="Arial"/>
                        </a:rPr>
                        <a:t>-</a:t>
                      </a:r>
                      <a:r>
                        <a:rPr sz="1400" i="1" dirty="0">
                          <a:latin typeface="Arial"/>
                          <a:cs typeface="Arial"/>
                        </a:rPr>
                        <a:t>rele</a:t>
                      </a:r>
                      <a:r>
                        <a:rPr sz="1400" i="1" spc="5" dirty="0">
                          <a:latin typeface="Arial"/>
                          <a:cs typeface="Arial"/>
                        </a:rPr>
                        <a:t>v</a:t>
                      </a:r>
                      <a:r>
                        <a:rPr sz="1400" i="1" dirty="0">
                          <a:latin typeface="Arial"/>
                          <a:cs typeface="Arial"/>
                        </a:rPr>
                        <a:t>a</a:t>
                      </a:r>
                      <a:r>
                        <a:rPr sz="1400" i="1" spc="5" dirty="0">
                          <a:latin typeface="Arial"/>
                          <a:cs typeface="Arial"/>
                        </a:rPr>
                        <a:t>n</a:t>
                      </a:r>
                      <a:r>
                        <a:rPr sz="1400" i="1" dirty="0">
                          <a:latin typeface="Arial"/>
                          <a:cs typeface="Arial"/>
                        </a:rPr>
                        <a:t>t</a:t>
                      </a:r>
                      <a:r>
                        <a:rPr sz="1400" i="1" spc="-20" dirty="0">
                          <a:latin typeface="Arial"/>
                          <a:cs typeface="Arial"/>
                        </a:rPr>
                        <a:t> </a:t>
                      </a:r>
                      <a:r>
                        <a:rPr sz="1400" i="1" dirty="0">
                          <a:latin typeface="Arial"/>
                          <a:cs typeface="Arial"/>
                        </a:rPr>
                        <a:t>a</a:t>
                      </a:r>
                      <a:r>
                        <a:rPr sz="1400" i="1" spc="5" dirty="0">
                          <a:latin typeface="Arial"/>
                          <a:cs typeface="Arial"/>
                        </a:rPr>
                        <a:t>n</a:t>
                      </a:r>
                      <a:r>
                        <a:rPr sz="1400" i="1" dirty="0">
                          <a:latin typeface="Arial"/>
                          <a:cs typeface="Arial"/>
                        </a:rPr>
                        <a:t>d co</a:t>
                      </a:r>
                      <a:r>
                        <a:rPr sz="1400" i="1" spc="-20" dirty="0">
                          <a:latin typeface="Arial"/>
                          <a:cs typeface="Arial"/>
                        </a:rPr>
                        <a:t>m</a:t>
                      </a:r>
                      <a:r>
                        <a:rPr sz="1400" i="1" dirty="0">
                          <a:latin typeface="Arial"/>
                          <a:cs typeface="Arial"/>
                        </a:rPr>
                        <a:t>petit</a:t>
                      </a:r>
                      <a:r>
                        <a:rPr sz="1400" i="1" spc="-10" dirty="0">
                          <a:latin typeface="Arial"/>
                          <a:cs typeface="Arial"/>
                        </a:rPr>
                        <a:t>i</a:t>
                      </a:r>
                      <a:r>
                        <a:rPr sz="1400" i="1" dirty="0">
                          <a:latin typeface="Arial"/>
                          <a:cs typeface="Arial"/>
                        </a:rPr>
                        <a:t>vely</a:t>
                      </a:r>
                      <a:r>
                        <a:rPr sz="1400" i="1" spc="5" dirty="0">
                          <a:latin typeface="Arial"/>
                          <a:cs typeface="Arial"/>
                        </a:rPr>
                        <a:t> </a:t>
                      </a:r>
                      <a:r>
                        <a:rPr sz="1400" i="1" dirty="0">
                          <a:latin typeface="Arial"/>
                          <a:cs typeface="Arial"/>
                        </a:rPr>
                        <a:t>distinct</a:t>
                      </a:r>
                      <a:endParaRPr sz="14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408FAF9D-8274-4625-A9B2-720D517CB78C}"/>
              </a:ext>
            </a:extLst>
          </p:cNvPr>
          <p:cNvPicPr>
            <a:picLocks noChangeAspect="1"/>
          </p:cNvPicPr>
          <p:nvPr/>
        </p:nvPicPr>
        <p:blipFill rotWithShape="1">
          <a:blip r:embed="rId3"/>
          <a:srcRect l="1" r="47186" b="44097"/>
          <a:stretch/>
        </p:blipFill>
        <p:spPr>
          <a:xfrm>
            <a:off x="5283691" y="3026295"/>
            <a:ext cx="4730309" cy="1905129"/>
          </a:xfrm>
          <a:prstGeom prst="rect">
            <a:avLst/>
          </a:prstGeom>
        </p:spPr>
      </p:pic>
      <p:sp>
        <p:nvSpPr>
          <p:cNvPr id="4" name="object 13">
            <a:extLst>
              <a:ext uri="{FF2B5EF4-FFF2-40B4-BE49-F238E27FC236}">
                <a16:creationId xmlns:a16="http://schemas.microsoft.com/office/drawing/2014/main" id="{0F5C6198-8412-3E93-4436-BAF233E6807F}"/>
              </a:ext>
            </a:extLst>
          </p:cNvPr>
          <p:cNvSpPr txBox="1"/>
          <p:nvPr/>
        </p:nvSpPr>
        <p:spPr>
          <a:xfrm>
            <a:off x="3895716" y="1214085"/>
            <a:ext cx="7085416" cy="554440"/>
          </a:xfrm>
          <a:prstGeom prst="rect">
            <a:avLst/>
          </a:prstGeom>
          <a:ln>
            <a:no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defTabSz="685766">
              <a:defRPr/>
            </a:pPr>
            <a:r>
              <a:rPr sz="3000" dirty="0"/>
              <a:t>SWOT</a:t>
            </a:r>
            <a:r>
              <a:rPr lang="en-US" sz="3000" dirty="0"/>
              <a:t> </a:t>
            </a:r>
            <a:r>
              <a:rPr sz="3000" dirty="0"/>
              <a:t>Analysis	</a:t>
            </a:r>
          </a:p>
        </p:txBody>
      </p:sp>
    </p:spTree>
    <p:extLst>
      <p:ext uri="{BB962C8B-B14F-4D97-AF65-F5344CB8AC3E}">
        <p14:creationId xmlns:p14="http://schemas.microsoft.com/office/powerpoint/2010/main" val="333063489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3895716" y="1214085"/>
            <a:ext cx="7085416" cy="554440"/>
          </a:xfrm>
          <a:prstGeom prst="rect">
            <a:avLst/>
          </a:prstGeom>
          <a:ln>
            <a:no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defTabSz="685766">
              <a:defRPr/>
            </a:pPr>
            <a:r>
              <a:rPr sz="3000" dirty="0"/>
              <a:t>SWOT</a:t>
            </a:r>
            <a:r>
              <a:rPr lang="en-US" sz="3000" dirty="0"/>
              <a:t> </a:t>
            </a:r>
            <a:r>
              <a:rPr sz="3000" dirty="0"/>
              <a:t>Analysis	</a:t>
            </a:r>
          </a:p>
        </p:txBody>
      </p:sp>
      <p:graphicFrame>
        <p:nvGraphicFramePr>
          <p:cNvPr id="14" name="object 14"/>
          <p:cNvGraphicFramePr>
            <a:graphicFrameLocks noGrp="1"/>
          </p:cNvGraphicFramePr>
          <p:nvPr/>
        </p:nvGraphicFramePr>
        <p:xfrm>
          <a:off x="1610932" y="1780432"/>
          <a:ext cx="2297765" cy="2560320"/>
        </p:xfrm>
        <a:graphic>
          <a:graphicData uri="http://schemas.openxmlformats.org/drawingml/2006/table">
            <a:tbl>
              <a:tblPr firstRow="1" bandRow="1">
                <a:tableStyleId>{2D5ABB26-0587-4C30-8999-92F81FD0307C}</a:tableStyleId>
              </a:tblPr>
              <a:tblGrid>
                <a:gridCol w="2297765">
                  <a:extLst>
                    <a:ext uri="{9D8B030D-6E8A-4147-A177-3AD203B41FA5}">
                      <a16:colId xmlns:a16="http://schemas.microsoft.com/office/drawing/2014/main" val="20001"/>
                    </a:ext>
                  </a:extLst>
                </a:gridCol>
              </a:tblGrid>
              <a:tr h="2560320">
                <a:tc>
                  <a:txBody>
                    <a:bodyPr/>
                    <a:lstStyle/>
                    <a:p>
                      <a:pPr marL="74295">
                        <a:lnSpc>
                          <a:spcPct val="100000"/>
                        </a:lnSpc>
                      </a:pPr>
                      <a:r>
                        <a:rPr sz="1400" b="1" spc="-50" dirty="0">
                          <a:latin typeface="Arial"/>
                          <a:cs typeface="Arial"/>
                        </a:rPr>
                        <a:t>W</a:t>
                      </a:r>
                      <a:r>
                        <a:rPr sz="1400" b="1" dirty="0">
                          <a:latin typeface="Arial"/>
                          <a:cs typeface="Arial"/>
                        </a:rPr>
                        <a:t>e</a:t>
                      </a:r>
                      <a:r>
                        <a:rPr sz="1400" b="1" spc="5" dirty="0">
                          <a:latin typeface="Arial"/>
                          <a:cs typeface="Arial"/>
                        </a:rPr>
                        <a:t>a</a:t>
                      </a:r>
                      <a:r>
                        <a:rPr sz="1400" b="1" dirty="0">
                          <a:latin typeface="Arial"/>
                          <a:cs typeface="Arial"/>
                        </a:rPr>
                        <a:t>k</a:t>
                      </a:r>
                      <a:r>
                        <a:rPr sz="1400" b="1" spc="5" dirty="0">
                          <a:latin typeface="Arial"/>
                          <a:cs typeface="Arial"/>
                        </a:rPr>
                        <a:t>n</a:t>
                      </a:r>
                      <a:r>
                        <a:rPr sz="1400" b="1" dirty="0">
                          <a:latin typeface="Arial"/>
                          <a:cs typeface="Arial"/>
                        </a:rPr>
                        <a:t>e</a:t>
                      </a:r>
                      <a:r>
                        <a:rPr sz="1400" b="1" spc="5" dirty="0">
                          <a:latin typeface="Arial"/>
                          <a:cs typeface="Arial"/>
                        </a:rPr>
                        <a:t>s</a:t>
                      </a:r>
                      <a:r>
                        <a:rPr sz="1400" b="1" dirty="0">
                          <a:latin typeface="Arial"/>
                          <a:cs typeface="Arial"/>
                        </a:rPr>
                        <a:t>s</a:t>
                      </a:r>
                      <a:r>
                        <a:rPr sz="1400" b="1" spc="5" dirty="0">
                          <a:latin typeface="Arial"/>
                          <a:cs typeface="Arial"/>
                        </a:rPr>
                        <a:t>e</a:t>
                      </a:r>
                      <a:r>
                        <a:rPr sz="1400" b="1" dirty="0">
                          <a:latin typeface="Arial"/>
                          <a:cs typeface="Arial"/>
                        </a:rPr>
                        <a:t>s</a:t>
                      </a:r>
                      <a:endParaRPr sz="1400" dirty="0">
                        <a:latin typeface="Arial"/>
                        <a:cs typeface="Arial"/>
                      </a:endParaRPr>
                    </a:p>
                    <a:p>
                      <a:pPr marL="360680" marR="244475" indent="-286385">
                        <a:lnSpc>
                          <a:spcPct val="100000"/>
                        </a:lnSpc>
                        <a:buFont typeface="Arial"/>
                        <a:buChar char="•"/>
                        <a:tabLst>
                          <a:tab pos="361315" algn="l"/>
                        </a:tabLst>
                      </a:pPr>
                      <a:r>
                        <a:rPr sz="1400" i="1" dirty="0">
                          <a:latin typeface="Arial"/>
                          <a:cs typeface="Arial"/>
                        </a:rPr>
                        <a:t>R</a:t>
                      </a:r>
                      <a:r>
                        <a:rPr sz="1400" i="1" spc="5" dirty="0">
                          <a:latin typeface="Arial"/>
                          <a:cs typeface="Arial"/>
                        </a:rPr>
                        <a:t>e</a:t>
                      </a:r>
                      <a:r>
                        <a:rPr sz="1400" i="1" dirty="0">
                          <a:latin typeface="Arial"/>
                          <a:cs typeface="Arial"/>
                        </a:rPr>
                        <a:t>s</a:t>
                      </a:r>
                      <a:r>
                        <a:rPr sz="1400" i="1" spc="5" dirty="0">
                          <a:latin typeface="Arial"/>
                          <a:cs typeface="Arial"/>
                        </a:rPr>
                        <a:t>o</a:t>
                      </a:r>
                      <a:r>
                        <a:rPr sz="1400" i="1" dirty="0">
                          <a:latin typeface="Arial"/>
                          <a:cs typeface="Arial"/>
                        </a:rPr>
                        <a:t>urc</a:t>
                      </a:r>
                      <a:r>
                        <a:rPr sz="1400" i="1" spc="5" dirty="0">
                          <a:latin typeface="Arial"/>
                          <a:cs typeface="Arial"/>
                        </a:rPr>
                        <a:t>e</a:t>
                      </a:r>
                      <a:r>
                        <a:rPr sz="1400" i="1" dirty="0">
                          <a:latin typeface="Arial"/>
                          <a:cs typeface="Arial"/>
                        </a:rPr>
                        <a:t>s,</a:t>
                      </a:r>
                      <a:r>
                        <a:rPr sz="1400" i="1" spc="-40" dirty="0">
                          <a:latin typeface="Arial"/>
                          <a:cs typeface="Arial"/>
                        </a:rPr>
                        <a:t> </a:t>
                      </a:r>
                      <a:r>
                        <a:rPr sz="1400" i="1" dirty="0">
                          <a:latin typeface="Arial"/>
                          <a:cs typeface="Arial"/>
                        </a:rPr>
                        <a:t>c</a:t>
                      </a:r>
                      <a:r>
                        <a:rPr sz="1400" i="1" spc="5" dirty="0">
                          <a:latin typeface="Arial"/>
                          <a:cs typeface="Arial"/>
                        </a:rPr>
                        <a:t>a</a:t>
                      </a:r>
                      <a:r>
                        <a:rPr sz="1400" i="1" dirty="0">
                          <a:latin typeface="Arial"/>
                          <a:cs typeface="Arial"/>
                        </a:rPr>
                        <a:t>p</a:t>
                      </a:r>
                      <a:r>
                        <a:rPr sz="1400" i="1" spc="5" dirty="0">
                          <a:latin typeface="Arial"/>
                          <a:cs typeface="Arial"/>
                        </a:rPr>
                        <a:t>a</a:t>
                      </a:r>
                      <a:r>
                        <a:rPr sz="1400" i="1" dirty="0">
                          <a:latin typeface="Arial"/>
                          <a:cs typeface="Arial"/>
                        </a:rPr>
                        <a:t>bilit</a:t>
                      </a:r>
                      <a:r>
                        <a:rPr sz="1400" i="1" spc="-10" dirty="0">
                          <a:latin typeface="Arial"/>
                          <a:cs typeface="Arial"/>
                        </a:rPr>
                        <a:t>i</a:t>
                      </a:r>
                      <a:r>
                        <a:rPr sz="1400" i="1" dirty="0">
                          <a:latin typeface="Arial"/>
                          <a:cs typeface="Arial"/>
                        </a:rPr>
                        <a:t>e</a:t>
                      </a:r>
                      <a:r>
                        <a:rPr sz="1400" i="1" spc="5" dirty="0">
                          <a:latin typeface="Arial"/>
                          <a:cs typeface="Arial"/>
                        </a:rPr>
                        <a:t>s</a:t>
                      </a:r>
                      <a:r>
                        <a:rPr sz="1400" i="1" dirty="0">
                          <a:latin typeface="Arial"/>
                          <a:cs typeface="Arial"/>
                        </a:rPr>
                        <a:t>, co</a:t>
                      </a:r>
                      <a:r>
                        <a:rPr sz="1400" i="1" spc="-20" dirty="0">
                          <a:latin typeface="Arial"/>
                          <a:cs typeface="Arial"/>
                        </a:rPr>
                        <a:t>m</a:t>
                      </a:r>
                      <a:r>
                        <a:rPr sz="1400" i="1" dirty="0">
                          <a:latin typeface="Arial"/>
                          <a:cs typeface="Arial"/>
                        </a:rPr>
                        <a:t>peten</a:t>
                      </a:r>
                      <a:r>
                        <a:rPr sz="1400" i="1" spc="5" dirty="0">
                          <a:latin typeface="Arial"/>
                          <a:cs typeface="Arial"/>
                        </a:rPr>
                        <a:t>c</a:t>
                      </a:r>
                      <a:r>
                        <a:rPr sz="1400" i="1" dirty="0">
                          <a:latin typeface="Arial"/>
                          <a:cs typeface="Arial"/>
                        </a:rPr>
                        <a:t>ies,</a:t>
                      </a:r>
                      <a:r>
                        <a:rPr sz="1400" i="1" spc="-10" dirty="0">
                          <a:latin typeface="Arial"/>
                          <a:cs typeface="Arial"/>
                        </a:rPr>
                        <a:t> </a:t>
                      </a:r>
                      <a:r>
                        <a:rPr sz="1400" b="1" i="1" dirty="0">
                          <a:solidFill>
                            <a:srgbClr val="C00000"/>
                          </a:solidFill>
                          <a:latin typeface="Arial"/>
                          <a:cs typeface="Arial"/>
                        </a:rPr>
                        <a:t>infe</a:t>
                      </a:r>
                      <a:r>
                        <a:rPr sz="1400" b="1" i="1" spc="-10" dirty="0">
                          <a:solidFill>
                            <a:srgbClr val="C00000"/>
                          </a:solidFill>
                          <a:latin typeface="Arial"/>
                          <a:cs typeface="Arial"/>
                        </a:rPr>
                        <a:t>r</a:t>
                      </a:r>
                      <a:r>
                        <a:rPr sz="1400" b="1" i="1" dirty="0">
                          <a:solidFill>
                            <a:srgbClr val="C00000"/>
                          </a:solidFill>
                          <a:latin typeface="Arial"/>
                          <a:cs typeface="Arial"/>
                        </a:rPr>
                        <a:t>ior</a:t>
                      </a:r>
                      <a:r>
                        <a:rPr sz="1400" b="1" i="1" dirty="0">
                          <a:latin typeface="Arial"/>
                          <a:cs typeface="Arial"/>
                        </a:rPr>
                        <a:t> </a:t>
                      </a:r>
                      <a:r>
                        <a:rPr sz="1400" i="1" dirty="0">
                          <a:latin typeface="Arial"/>
                          <a:cs typeface="Arial"/>
                        </a:rPr>
                        <a:t>to c</a:t>
                      </a:r>
                      <a:r>
                        <a:rPr sz="1400" i="1" spc="5" dirty="0">
                          <a:latin typeface="Arial"/>
                          <a:cs typeface="Arial"/>
                        </a:rPr>
                        <a:t>o</a:t>
                      </a:r>
                      <a:r>
                        <a:rPr sz="1400" i="1" spc="-25" dirty="0">
                          <a:latin typeface="Arial"/>
                          <a:cs typeface="Arial"/>
                        </a:rPr>
                        <a:t>m</a:t>
                      </a:r>
                      <a:r>
                        <a:rPr sz="1400" i="1" dirty="0">
                          <a:latin typeface="Arial"/>
                          <a:cs typeface="Arial"/>
                        </a:rPr>
                        <a:t>p</a:t>
                      </a:r>
                      <a:r>
                        <a:rPr sz="1400" i="1" spc="5" dirty="0">
                          <a:latin typeface="Arial"/>
                          <a:cs typeface="Arial"/>
                        </a:rPr>
                        <a:t>e</a:t>
                      </a:r>
                      <a:r>
                        <a:rPr sz="1400" i="1" dirty="0">
                          <a:latin typeface="Arial"/>
                          <a:cs typeface="Arial"/>
                        </a:rPr>
                        <a:t>ti</a:t>
                      </a:r>
                      <a:r>
                        <a:rPr sz="1400" i="1" spc="-15" dirty="0">
                          <a:latin typeface="Arial"/>
                          <a:cs typeface="Arial"/>
                        </a:rPr>
                        <a:t>t</a:t>
                      </a:r>
                      <a:r>
                        <a:rPr sz="1400" i="1" dirty="0">
                          <a:latin typeface="Arial"/>
                          <a:cs typeface="Arial"/>
                        </a:rPr>
                        <a:t>ion</a:t>
                      </a:r>
                      <a:endParaRPr sz="1400" dirty="0">
                        <a:latin typeface="Arial"/>
                        <a:cs typeface="Arial"/>
                      </a:endParaRPr>
                    </a:p>
                    <a:p>
                      <a:pPr marL="360680" marR="388620" indent="-286385">
                        <a:lnSpc>
                          <a:spcPct val="100000"/>
                        </a:lnSpc>
                        <a:buFont typeface="Arial"/>
                        <a:buChar char="•"/>
                        <a:tabLst>
                          <a:tab pos="361315" algn="l"/>
                        </a:tabLst>
                      </a:pPr>
                      <a:r>
                        <a:rPr sz="1400" i="1" dirty="0">
                          <a:latin typeface="Arial"/>
                          <a:cs typeface="Arial"/>
                        </a:rPr>
                        <a:t>Ba</a:t>
                      </a:r>
                      <a:r>
                        <a:rPr sz="1400" i="1" spc="10" dirty="0">
                          <a:latin typeface="Arial"/>
                          <a:cs typeface="Arial"/>
                        </a:rPr>
                        <a:t>s</a:t>
                      </a:r>
                      <a:r>
                        <a:rPr sz="1400" i="1" dirty="0">
                          <a:latin typeface="Arial"/>
                          <a:cs typeface="Arial"/>
                        </a:rPr>
                        <a:t>ed</a:t>
                      </a:r>
                      <a:r>
                        <a:rPr sz="1400" i="1" spc="-10" dirty="0">
                          <a:latin typeface="Arial"/>
                          <a:cs typeface="Arial"/>
                        </a:rPr>
                        <a:t> </a:t>
                      </a:r>
                      <a:r>
                        <a:rPr sz="1400" i="1" dirty="0">
                          <a:latin typeface="Arial"/>
                          <a:cs typeface="Arial"/>
                        </a:rPr>
                        <a:t>on</a:t>
                      </a:r>
                      <a:r>
                        <a:rPr sz="1400" i="1" spc="5" dirty="0">
                          <a:latin typeface="Arial"/>
                          <a:cs typeface="Arial"/>
                        </a:rPr>
                        <a:t> </a:t>
                      </a:r>
                      <a:r>
                        <a:rPr sz="1400" i="1" dirty="0">
                          <a:latin typeface="Arial"/>
                          <a:cs typeface="Arial"/>
                        </a:rPr>
                        <a:t>un</a:t>
                      </a:r>
                      <a:r>
                        <a:rPr sz="1400" i="1" spc="5" dirty="0">
                          <a:latin typeface="Arial"/>
                          <a:cs typeface="Arial"/>
                        </a:rPr>
                        <a:t>d</a:t>
                      </a:r>
                      <a:r>
                        <a:rPr sz="1400" i="1" dirty="0">
                          <a:latin typeface="Arial"/>
                          <a:cs typeface="Arial"/>
                        </a:rPr>
                        <a:t>ersta</a:t>
                      </a:r>
                      <a:r>
                        <a:rPr sz="1400" i="1" spc="5" dirty="0">
                          <a:latin typeface="Arial"/>
                          <a:cs typeface="Arial"/>
                        </a:rPr>
                        <a:t>n</a:t>
                      </a:r>
                      <a:r>
                        <a:rPr sz="1400" i="1" dirty="0">
                          <a:latin typeface="Arial"/>
                          <a:cs typeface="Arial"/>
                        </a:rPr>
                        <a:t>ding c</a:t>
                      </a:r>
                      <a:r>
                        <a:rPr sz="1400" i="1" spc="5" dirty="0">
                          <a:latin typeface="Arial"/>
                          <a:cs typeface="Arial"/>
                        </a:rPr>
                        <a:t>u</a:t>
                      </a:r>
                      <a:r>
                        <a:rPr sz="1400" i="1" dirty="0">
                          <a:latin typeface="Arial"/>
                          <a:cs typeface="Arial"/>
                        </a:rPr>
                        <a:t>sto</a:t>
                      </a:r>
                      <a:r>
                        <a:rPr sz="1400" i="1" spc="-20" dirty="0">
                          <a:latin typeface="Arial"/>
                          <a:cs typeface="Arial"/>
                        </a:rPr>
                        <a:t>m</a:t>
                      </a:r>
                      <a:r>
                        <a:rPr sz="1400" i="1" dirty="0">
                          <a:latin typeface="Arial"/>
                          <a:cs typeface="Arial"/>
                        </a:rPr>
                        <a:t>er ne</a:t>
                      </a:r>
                      <a:r>
                        <a:rPr sz="1400" i="1" spc="5" dirty="0">
                          <a:latin typeface="Arial"/>
                          <a:cs typeface="Arial"/>
                        </a:rPr>
                        <a:t>e</a:t>
                      </a:r>
                      <a:r>
                        <a:rPr sz="1400" i="1" dirty="0">
                          <a:latin typeface="Arial"/>
                          <a:cs typeface="Arial"/>
                        </a:rPr>
                        <a:t>d</a:t>
                      </a:r>
                      <a:r>
                        <a:rPr sz="1400" i="1" spc="5" dirty="0">
                          <a:latin typeface="Arial"/>
                          <a:cs typeface="Arial"/>
                        </a:rPr>
                        <a:t>s</a:t>
                      </a:r>
                      <a:r>
                        <a:rPr sz="1400" i="1" dirty="0">
                          <a:latin typeface="Arial"/>
                          <a:cs typeface="Arial"/>
                        </a:rPr>
                        <a:t>/ req</a:t>
                      </a:r>
                      <a:r>
                        <a:rPr sz="1400" i="1" spc="5" dirty="0">
                          <a:latin typeface="Arial"/>
                          <a:cs typeface="Arial"/>
                        </a:rPr>
                        <a:t>u</a:t>
                      </a:r>
                      <a:r>
                        <a:rPr sz="1400" i="1" dirty="0">
                          <a:latin typeface="Arial"/>
                          <a:cs typeface="Arial"/>
                        </a:rPr>
                        <a:t>ire</a:t>
                      </a:r>
                      <a:r>
                        <a:rPr sz="1400" i="1" spc="-25" dirty="0">
                          <a:latin typeface="Arial"/>
                          <a:cs typeface="Arial"/>
                        </a:rPr>
                        <a:t>m</a:t>
                      </a:r>
                      <a:r>
                        <a:rPr sz="1400" i="1" dirty="0">
                          <a:latin typeface="Arial"/>
                          <a:cs typeface="Arial"/>
                        </a:rPr>
                        <a:t>e</a:t>
                      </a:r>
                      <a:r>
                        <a:rPr sz="1400" i="1" spc="5" dirty="0">
                          <a:latin typeface="Arial"/>
                          <a:cs typeface="Arial"/>
                        </a:rPr>
                        <a:t>n</a:t>
                      </a:r>
                      <a:r>
                        <a:rPr sz="1400" i="1" dirty="0">
                          <a:latin typeface="Arial"/>
                          <a:cs typeface="Arial"/>
                        </a:rPr>
                        <a:t>ts and distinctive</a:t>
                      </a:r>
                      <a:r>
                        <a:rPr sz="1400" i="1" spc="-25" dirty="0">
                          <a:latin typeface="Arial"/>
                          <a:cs typeface="Arial"/>
                        </a:rPr>
                        <a:t> </a:t>
                      </a:r>
                      <a:r>
                        <a:rPr sz="1400" i="1" dirty="0">
                          <a:latin typeface="Arial"/>
                          <a:cs typeface="Arial"/>
                        </a:rPr>
                        <a:t>co</a:t>
                      </a:r>
                      <a:r>
                        <a:rPr sz="1400" i="1" spc="-20" dirty="0">
                          <a:latin typeface="Arial"/>
                          <a:cs typeface="Arial"/>
                        </a:rPr>
                        <a:t>m</a:t>
                      </a:r>
                      <a:r>
                        <a:rPr sz="1400" i="1" dirty="0">
                          <a:latin typeface="Arial"/>
                          <a:cs typeface="Arial"/>
                        </a:rPr>
                        <a:t>peten</a:t>
                      </a:r>
                      <a:r>
                        <a:rPr sz="1400" i="1" spc="5" dirty="0">
                          <a:latin typeface="Arial"/>
                          <a:cs typeface="Arial"/>
                        </a:rPr>
                        <a:t>c</a:t>
                      </a:r>
                      <a:r>
                        <a:rPr sz="1400" i="1" dirty="0">
                          <a:latin typeface="Arial"/>
                          <a:cs typeface="Arial"/>
                        </a:rPr>
                        <a:t>ies</a:t>
                      </a:r>
                      <a:endParaRPr sz="14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82129CBE-BB4E-489E-8F60-D4481962D874}"/>
              </a:ext>
            </a:extLst>
          </p:cNvPr>
          <p:cNvPicPr>
            <a:picLocks noChangeAspect="1"/>
          </p:cNvPicPr>
          <p:nvPr/>
        </p:nvPicPr>
        <p:blipFill rotWithShape="1">
          <a:blip r:embed="rId3"/>
          <a:srcRect l="47640" b="44397"/>
          <a:stretch/>
        </p:blipFill>
        <p:spPr>
          <a:xfrm>
            <a:off x="5392908" y="3429000"/>
            <a:ext cx="4550403" cy="1838626"/>
          </a:xfrm>
          <a:prstGeom prst="rect">
            <a:avLst/>
          </a:prstGeom>
        </p:spPr>
      </p:pic>
      <p:pic>
        <p:nvPicPr>
          <p:cNvPr id="3" name="Picture 2">
            <a:extLst>
              <a:ext uri="{FF2B5EF4-FFF2-40B4-BE49-F238E27FC236}">
                <a16:creationId xmlns:a16="http://schemas.microsoft.com/office/drawing/2014/main" id="{0B55DB0F-0E38-4EB4-AA39-9355FDE52ADA}"/>
              </a:ext>
            </a:extLst>
          </p:cNvPr>
          <p:cNvPicPr>
            <a:picLocks noChangeAspect="1"/>
          </p:cNvPicPr>
          <p:nvPr/>
        </p:nvPicPr>
        <p:blipFill>
          <a:blip r:embed="rId4"/>
          <a:stretch>
            <a:fillRect/>
          </a:stretch>
        </p:blipFill>
        <p:spPr>
          <a:xfrm>
            <a:off x="8536168" y="1827946"/>
            <a:ext cx="1339712" cy="1056224"/>
          </a:xfrm>
          <a:prstGeom prst="rect">
            <a:avLst/>
          </a:prstGeom>
        </p:spPr>
      </p:pic>
    </p:spTree>
    <p:extLst>
      <p:ext uri="{BB962C8B-B14F-4D97-AF65-F5344CB8AC3E}">
        <p14:creationId xmlns:p14="http://schemas.microsoft.com/office/powerpoint/2010/main" val="186538710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3"/>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Rockwell"/>
              <a:ea typeface="Rockwell"/>
              <a:cs typeface="Rockwell"/>
              <a:sym typeface="Rockwell"/>
            </a:endParaRPr>
          </a:p>
        </p:txBody>
      </p:sp>
      <p:grpSp>
        <p:nvGrpSpPr>
          <p:cNvPr id="292" name="Google Shape;292;p13"/>
          <p:cNvGrpSpPr/>
          <p:nvPr/>
        </p:nvGrpSpPr>
        <p:grpSpPr>
          <a:xfrm>
            <a:off x="1741593" y="1722310"/>
            <a:ext cx="8702774" cy="1010043"/>
            <a:chOff x="110067" y="1282700"/>
            <a:chExt cx="11519030" cy="1718733"/>
          </a:xfrm>
        </p:grpSpPr>
        <p:pic>
          <p:nvPicPr>
            <p:cNvPr id="293" name="Google Shape;293;p13"/>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p:cNvPicPr preferRelativeResize="0"/>
          <p:nvPr/>
        </p:nvPicPr>
        <p:blipFill rotWithShape="1">
          <a:blip r:embed="rId4">
            <a:alphaModFix/>
          </a:blip>
          <a:srcRect t="45389" r="1537"/>
          <a:stretch/>
        </p:blipFill>
        <p:spPr>
          <a:xfrm>
            <a:off x="1598843" y="3353721"/>
            <a:ext cx="8639273" cy="1534047"/>
          </a:xfrm>
          <a:prstGeom prst="rect">
            <a:avLst/>
          </a:prstGeom>
          <a:noFill/>
          <a:ln>
            <a:noFill/>
          </a:ln>
        </p:spPr>
      </p:pic>
      <p:cxnSp>
        <p:nvCxnSpPr>
          <p:cNvPr id="297" name="Google Shape;297;p13"/>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299" name="Google Shape;299;p13"/>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0" name="Google Shape;300;p13"/>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1" name="Google Shape;301;p13"/>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2" name="Google Shape;302;p13"/>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1</a:t>
            </a:r>
            <a:endParaRPr sz="1050">
              <a:solidFill>
                <a:schemeClr val="accent6">
                  <a:lumMod val="50000"/>
                </a:schemeClr>
              </a:solidFill>
              <a:latin typeface="Arial"/>
              <a:ea typeface="Arial"/>
              <a:cs typeface="Arial"/>
              <a:sym typeface="Arial"/>
            </a:endParaRPr>
          </a:p>
        </p:txBody>
      </p:sp>
      <p:sp>
        <p:nvSpPr>
          <p:cNvPr id="303" name="Google Shape;303;p13"/>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2</a:t>
            </a:r>
            <a:endParaRPr sz="1050">
              <a:solidFill>
                <a:schemeClr val="accent6">
                  <a:lumMod val="50000"/>
                </a:schemeClr>
              </a:solidFill>
              <a:latin typeface="Arial"/>
              <a:ea typeface="Arial"/>
              <a:cs typeface="Arial"/>
              <a:sym typeface="Arial"/>
            </a:endParaRPr>
          </a:p>
        </p:txBody>
      </p:sp>
      <p:sp>
        <p:nvSpPr>
          <p:cNvPr id="304" name="Google Shape;304;p13"/>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3</a:t>
            </a:r>
            <a:endParaRPr sz="1050">
              <a:solidFill>
                <a:schemeClr val="accent6">
                  <a:lumMod val="50000"/>
                </a:schemeClr>
              </a:solidFill>
              <a:latin typeface="Arial"/>
              <a:ea typeface="Arial"/>
              <a:cs typeface="Arial"/>
              <a:sym typeface="Arial"/>
            </a:endParaRPr>
          </a:p>
        </p:txBody>
      </p:sp>
      <p:sp>
        <p:nvSpPr>
          <p:cNvPr id="305" name="Google Shape;305;p13"/>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4</a:t>
            </a:r>
            <a:endParaRPr sz="1050">
              <a:solidFill>
                <a:schemeClr val="accent6">
                  <a:lumMod val="50000"/>
                </a:schemeClr>
              </a:solidFill>
              <a:latin typeface="Arial"/>
              <a:ea typeface="Arial"/>
              <a:cs typeface="Arial"/>
              <a:sym typeface="Arial"/>
            </a:endParaRPr>
          </a:p>
        </p:txBody>
      </p:sp>
      <p:sp>
        <p:nvSpPr>
          <p:cNvPr id="306" name="Google Shape;306;p13"/>
          <p:cNvSpPr txBox="1"/>
          <p:nvPr/>
        </p:nvSpPr>
        <p:spPr>
          <a:xfrm>
            <a:off x="1848257" y="4572957"/>
            <a:ext cx="1415306" cy="79634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Needs and wants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Marketplace</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 offering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Strategic marketing analysis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Big data and MIS </a:t>
            </a:r>
          </a:p>
          <a:p>
            <a:pPr marL="214303" indent="-214303" defTabSz="685800">
              <a:buClr>
                <a:srgbClr val="000000"/>
              </a:buClr>
              <a:buSzPts val="900"/>
              <a:buFont typeface="Arial"/>
              <a:buChar char="•"/>
              <a:defRPr/>
            </a:pPr>
            <a:r>
              <a:rPr lang="en-US" sz="675">
                <a:solidFill>
                  <a:schemeClr val="accent6">
                    <a:lumMod val="50000"/>
                  </a:schemeClr>
                </a:solidFill>
                <a:latin typeface="Rockwell"/>
                <a:sym typeface="Rockwell"/>
              </a:rPr>
              <a:t>Marketing research</a:t>
            </a:r>
            <a:endParaRPr sz="1050">
              <a:solidFill>
                <a:schemeClr val="accent6">
                  <a:lumMod val="50000"/>
                </a:schemeClr>
              </a:solidFill>
              <a:latin typeface="Arial"/>
              <a:ea typeface="Arial"/>
              <a:cs typeface="Arial"/>
              <a:sym typeface="Arial"/>
            </a:endParaRPr>
          </a:p>
        </p:txBody>
      </p:sp>
      <p:sp>
        <p:nvSpPr>
          <p:cNvPr id="307" name="Google Shape;307;p13"/>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Grand marketing strategies competitive and growth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STP strategies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Differentiation and branding </a:t>
            </a:r>
            <a:endParaRPr sz="1050">
              <a:solidFill>
                <a:schemeClr val="accent6">
                  <a:lumMod val="50000"/>
                </a:schemeClr>
              </a:solidFill>
              <a:latin typeface="Arial"/>
              <a:ea typeface="Arial"/>
              <a:cs typeface="Arial"/>
              <a:sym typeface="Arial"/>
            </a:endParaRPr>
          </a:p>
        </p:txBody>
      </p:sp>
      <p:sp>
        <p:nvSpPr>
          <p:cNvPr id="308" name="Google Shape;308;p13"/>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Marketing MIX</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4Ps</a:t>
            </a:r>
            <a:endParaRPr sz="1050">
              <a:solidFill>
                <a:schemeClr val="accent6">
                  <a:lumMod val="50000"/>
                </a:schemeClr>
              </a:solidFill>
              <a:latin typeface="Arial"/>
              <a:ea typeface="Arial"/>
              <a:cs typeface="Arial"/>
              <a:sym typeface="Arial"/>
            </a:endParaRPr>
          </a:p>
        </p:txBody>
      </p:sp>
      <p:sp>
        <p:nvSpPr>
          <p:cNvPr id="309" name="Google Shape;309;p13"/>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CRM tools and systems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CUSTOMER RELATIONSHIP GROUPS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Marketing control</a:t>
            </a:r>
            <a:endParaRPr sz="1050" dirty="0">
              <a:solidFill>
                <a:schemeClr val="accent6">
                  <a:lumMod val="50000"/>
                </a:schemeClr>
              </a:solidFill>
              <a:latin typeface="Arial"/>
              <a:ea typeface="Arial"/>
              <a:cs typeface="Arial"/>
              <a:sym typeface="Arial"/>
            </a:endParaRPr>
          </a:p>
        </p:txBody>
      </p:sp>
      <p:sp>
        <p:nvSpPr>
          <p:cNvPr id="310" name="Google Shape;310;p13"/>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a:solidFill>
                  <a:schemeClr val="accent6">
                    <a:lumMod val="50000"/>
                  </a:schemeClr>
                </a:solidFill>
                <a:latin typeface="Rockwell"/>
                <a:ea typeface="Rockwell"/>
                <a:cs typeface="Rockwell"/>
                <a:sym typeface="Rockwell"/>
              </a:rPr>
              <a:t>- consumer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consumer markets</a:t>
            </a:r>
            <a:endParaRPr sz="1050">
              <a:solidFill>
                <a:schemeClr val="accent6">
                  <a:lumMod val="50000"/>
                </a:schemeClr>
              </a:solidFill>
              <a:latin typeface="Arial"/>
              <a:ea typeface="Arial"/>
              <a:cs typeface="Arial"/>
              <a:sym typeface="Arial"/>
            </a:endParaRPr>
          </a:p>
          <a:p>
            <a:pPr defTabSz="685800">
              <a:buClr>
                <a:srgbClr val="000000"/>
              </a:buClr>
              <a:buSzPts val="800"/>
              <a:defRPr/>
            </a:pPr>
            <a:r>
              <a:rPr lang="en-US" sz="600">
                <a:solidFill>
                  <a:schemeClr val="accent6">
                    <a:lumMod val="50000"/>
                  </a:schemeClr>
                </a:solidFill>
                <a:latin typeface="Rockwell"/>
                <a:ea typeface="Rockwell"/>
                <a:cs typeface="Rockwell"/>
                <a:sym typeface="Rockwell"/>
              </a:rPr>
              <a:t>- Business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Business Markets</a:t>
            </a:r>
            <a:endParaRPr sz="1050">
              <a:solidFill>
                <a:schemeClr val="accent6">
                  <a:lumMod val="50000"/>
                </a:schemeClr>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9392FD06-0221-BE62-F1BD-6440A686D9BD}"/>
              </a:ext>
            </a:extLst>
          </p:cNvPr>
          <p:cNvSpPr txBox="1">
            <a:spLocks/>
          </p:cNvSpPr>
          <p:nvPr/>
        </p:nvSpPr>
        <p:spPr>
          <a:xfrm>
            <a:off x="1717572" y="1032677"/>
            <a:ext cx="9005440" cy="700661"/>
          </a:xfrm>
          <a:prstGeom prst="rect">
            <a:avLst/>
          </a:prstGeom>
          <a:solidFill>
            <a:schemeClr val="bg1"/>
          </a:solidFill>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3200" dirty="0">
                <a:solidFill>
                  <a:schemeClr val="accent6">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3B6F8C9C-7EBF-5D68-7C00-18A671DA5D22}"/>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5</a:t>
            </a:r>
            <a:endParaRPr sz="1050">
              <a:solidFill>
                <a:schemeClr val="accent6">
                  <a:lumMod val="50000"/>
                </a:schemeClr>
              </a:solidFill>
              <a:latin typeface="Arial"/>
              <a:ea typeface="Arial"/>
              <a:cs typeface="Arial"/>
              <a:sym typeface="Arial"/>
            </a:endParaRPr>
          </a:p>
        </p:txBody>
      </p:sp>
      <p:sp>
        <p:nvSpPr>
          <p:cNvPr id="5" name="TextBox 4">
            <a:extLst>
              <a:ext uri="{FF2B5EF4-FFF2-40B4-BE49-F238E27FC236}">
                <a16:creationId xmlns:a16="http://schemas.microsoft.com/office/drawing/2014/main" id="{99765364-6C1F-0A61-A403-8D6BE02392B5}"/>
              </a:ext>
            </a:extLst>
          </p:cNvPr>
          <p:cNvSpPr txBox="1"/>
          <p:nvPr/>
        </p:nvSpPr>
        <p:spPr>
          <a:xfrm>
            <a:off x="6511258" y="5335418"/>
            <a:ext cx="4082785"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1350" dirty="0">
                <a:solidFill>
                  <a:schemeClr val="accent6">
                    <a:lumMod val="50000"/>
                  </a:schemeClr>
                </a:solidFill>
              </a:rPr>
              <a:t>Marketing An Introduction FOURTEENTH EDITION</a:t>
            </a:r>
          </a:p>
          <a:p>
            <a:r>
              <a:rPr lang="ar-SA" sz="1350" dirty="0">
                <a:solidFill>
                  <a:schemeClr val="accent6">
                    <a:lumMod val="50000"/>
                  </a:schemeClr>
                </a:solidFill>
              </a:rPr>
              <a:t>Gary Armstrong Philip Kotler</a:t>
            </a:r>
          </a:p>
        </p:txBody>
      </p:sp>
    </p:spTree>
    <p:extLst>
      <p:ext uri="{BB962C8B-B14F-4D97-AF65-F5344CB8AC3E}">
        <p14:creationId xmlns:p14="http://schemas.microsoft.com/office/powerpoint/2010/main" val="103418968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txBox="1">
            <a:spLocks noGrp="1"/>
          </p:cNvSpPr>
          <p:nvPr>
            <p:ph type="sldNum" sz="quarter" idx="12"/>
          </p:nvPr>
        </p:nvSpPr>
        <p:spPr>
          <a:xfrm>
            <a:off x="10134600" y="6400414"/>
            <a:ext cx="2743200" cy="276999"/>
          </a:xfrm>
          <a:prstGeom prst="rect">
            <a:avLst/>
          </a:prstGeom>
        </p:spPr>
        <p:txBody>
          <a:bodyPr vert="horz" wrap="square" lIns="91440" tIns="45720" rIns="91440" bIns="45720" rtlCol="0" anchor="ctr">
            <a:spAutoFit/>
          </a:bodyPr>
          <a:lstStyle>
            <a:defPPr>
              <a:defRPr lang="en-S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394" defTabSz="482162">
              <a:defRPr/>
            </a:pPr>
            <a:fld id="{FAE3ABE2-4526-A44E-86B8-6C0F27224191}" type="slidenum">
              <a:rPr lang="ar-SA" smtClean="0"/>
              <a:pPr marL="13394" defTabSz="482162">
                <a:defRPr/>
              </a:pPr>
              <a:t>30</a:t>
            </a:fld>
            <a:endParaRPr sz="633" dirty="0">
              <a:solidFill>
                <a:prstClr val="black"/>
              </a:solidFill>
              <a:latin typeface="Arial"/>
              <a:cs typeface="Arial"/>
            </a:endParaRPr>
          </a:p>
        </p:txBody>
      </p:sp>
      <p:pic>
        <p:nvPicPr>
          <p:cNvPr id="4" name="Picture 3">
            <a:extLst>
              <a:ext uri="{FF2B5EF4-FFF2-40B4-BE49-F238E27FC236}">
                <a16:creationId xmlns:a16="http://schemas.microsoft.com/office/drawing/2014/main" id="{80A3DDF6-BDD5-4506-B28C-A37E28E788DF}"/>
              </a:ext>
            </a:extLst>
          </p:cNvPr>
          <p:cNvPicPr>
            <a:picLocks noChangeAspect="1"/>
          </p:cNvPicPr>
          <p:nvPr/>
        </p:nvPicPr>
        <p:blipFill rotWithShape="1">
          <a:blip r:embed="rId3"/>
          <a:srcRect t="43739" r="47051"/>
          <a:stretch/>
        </p:blipFill>
        <p:spPr>
          <a:xfrm>
            <a:off x="5699826" y="3104273"/>
            <a:ext cx="4580086" cy="1851660"/>
          </a:xfrm>
          <a:prstGeom prst="rect">
            <a:avLst/>
          </a:prstGeom>
        </p:spPr>
      </p:pic>
      <p:pic>
        <p:nvPicPr>
          <p:cNvPr id="5" name="Picture 4">
            <a:extLst>
              <a:ext uri="{FF2B5EF4-FFF2-40B4-BE49-F238E27FC236}">
                <a16:creationId xmlns:a16="http://schemas.microsoft.com/office/drawing/2014/main" id="{15338BCA-6CFB-4FE7-A76C-129EE0BC611E}"/>
              </a:ext>
            </a:extLst>
          </p:cNvPr>
          <p:cNvPicPr>
            <a:picLocks noChangeAspect="1"/>
          </p:cNvPicPr>
          <p:nvPr/>
        </p:nvPicPr>
        <p:blipFill>
          <a:blip r:embed="rId4"/>
          <a:stretch>
            <a:fillRect/>
          </a:stretch>
        </p:blipFill>
        <p:spPr>
          <a:xfrm>
            <a:off x="8544142" y="1759666"/>
            <a:ext cx="1339712" cy="1056224"/>
          </a:xfrm>
          <a:prstGeom prst="rect">
            <a:avLst/>
          </a:prstGeom>
        </p:spPr>
      </p:pic>
      <p:graphicFrame>
        <p:nvGraphicFramePr>
          <p:cNvPr id="8" name="object 14">
            <a:extLst>
              <a:ext uri="{FF2B5EF4-FFF2-40B4-BE49-F238E27FC236}">
                <a16:creationId xmlns:a16="http://schemas.microsoft.com/office/drawing/2014/main" id="{61DEA62D-AB78-0665-7380-08211A71143B}"/>
              </a:ext>
            </a:extLst>
          </p:cNvPr>
          <p:cNvGraphicFramePr>
            <a:graphicFrameLocks noGrp="1"/>
          </p:cNvGraphicFramePr>
          <p:nvPr/>
        </p:nvGraphicFramePr>
        <p:xfrm>
          <a:off x="2205813" y="2451735"/>
          <a:ext cx="2560298" cy="1954530"/>
        </p:xfrm>
        <a:graphic>
          <a:graphicData uri="http://schemas.openxmlformats.org/drawingml/2006/table">
            <a:tbl>
              <a:tblPr firstRow="1" bandRow="1">
                <a:tableStyleId>{2D5ABB26-0587-4C30-8999-92F81FD0307C}</a:tableStyleId>
              </a:tblPr>
              <a:tblGrid>
                <a:gridCol w="2560298">
                  <a:extLst>
                    <a:ext uri="{9D8B030D-6E8A-4147-A177-3AD203B41FA5}">
                      <a16:colId xmlns:a16="http://schemas.microsoft.com/office/drawing/2014/main" val="20000"/>
                    </a:ext>
                  </a:extLst>
                </a:gridCol>
              </a:tblGrid>
              <a:tr h="1954530">
                <a:tc>
                  <a:txBody>
                    <a:bodyPr/>
                    <a:lstStyle/>
                    <a:p>
                      <a:pPr marL="73660">
                        <a:lnSpc>
                          <a:spcPct val="100000"/>
                        </a:lnSpc>
                      </a:pPr>
                      <a:r>
                        <a:rPr sz="1400" b="1" dirty="0">
                          <a:latin typeface="Arial"/>
                          <a:cs typeface="Arial"/>
                        </a:rPr>
                        <a:t>Op</a:t>
                      </a:r>
                      <a:r>
                        <a:rPr sz="1400" b="1" spc="10" dirty="0">
                          <a:latin typeface="Arial"/>
                          <a:cs typeface="Arial"/>
                        </a:rPr>
                        <a:t>p</a:t>
                      </a:r>
                      <a:r>
                        <a:rPr sz="1400" b="1" dirty="0">
                          <a:latin typeface="Arial"/>
                          <a:cs typeface="Arial"/>
                        </a:rPr>
                        <a:t>ortun</a:t>
                      </a:r>
                      <a:r>
                        <a:rPr sz="1400" b="1" spc="-15" dirty="0">
                          <a:latin typeface="Arial"/>
                          <a:cs typeface="Arial"/>
                        </a:rPr>
                        <a:t>i</a:t>
                      </a:r>
                      <a:r>
                        <a:rPr sz="1400" b="1" dirty="0">
                          <a:latin typeface="Arial"/>
                          <a:cs typeface="Arial"/>
                        </a:rPr>
                        <a:t>ties</a:t>
                      </a:r>
                      <a:endParaRPr sz="1400" dirty="0">
                        <a:latin typeface="Arial"/>
                        <a:cs typeface="Arial"/>
                      </a:endParaRPr>
                    </a:p>
                    <a:p>
                      <a:pPr marL="360045" marR="66675" indent="-286385">
                        <a:lnSpc>
                          <a:spcPct val="100000"/>
                        </a:lnSpc>
                        <a:buFont typeface="Arial"/>
                        <a:buChar char="•"/>
                        <a:tabLst>
                          <a:tab pos="360680" algn="l"/>
                        </a:tabLst>
                      </a:pPr>
                      <a:r>
                        <a:rPr sz="1400" i="1" dirty="0">
                          <a:latin typeface="Arial"/>
                          <a:cs typeface="Arial"/>
                        </a:rPr>
                        <a:t>Su</a:t>
                      </a:r>
                      <a:r>
                        <a:rPr sz="1400" i="1" spc="-15" dirty="0">
                          <a:latin typeface="Arial"/>
                          <a:cs typeface="Arial"/>
                        </a:rPr>
                        <a:t>m</a:t>
                      </a:r>
                      <a:r>
                        <a:rPr sz="1400" i="1" spc="-25" dirty="0">
                          <a:latin typeface="Arial"/>
                          <a:cs typeface="Arial"/>
                        </a:rPr>
                        <a:t>m</a:t>
                      </a:r>
                      <a:r>
                        <a:rPr sz="1400" i="1" dirty="0">
                          <a:latin typeface="Arial"/>
                          <a:cs typeface="Arial"/>
                        </a:rPr>
                        <a:t>ariz</a:t>
                      </a:r>
                      <a:r>
                        <a:rPr sz="1400" i="1" spc="5" dirty="0">
                          <a:latin typeface="Arial"/>
                          <a:cs typeface="Arial"/>
                        </a:rPr>
                        <a:t>e</a:t>
                      </a:r>
                      <a:r>
                        <a:rPr sz="1400" i="1" dirty="0">
                          <a:latin typeface="Arial"/>
                          <a:cs typeface="Arial"/>
                        </a:rPr>
                        <a:t>s</a:t>
                      </a:r>
                      <a:r>
                        <a:rPr sz="1400" i="1" spc="15" dirty="0">
                          <a:latin typeface="Arial"/>
                          <a:cs typeface="Arial"/>
                        </a:rPr>
                        <a:t> </a:t>
                      </a:r>
                      <a:r>
                        <a:rPr sz="1400" b="1" i="1" dirty="0">
                          <a:solidFill>
                            <a:srgbClr val="C00000"/>
                          </a:solidFill>
                          <a:latin typeface="Arial"/>
                          <a:cs typeface="Arial"/>
                        </a:rPr>
                        <a:t>fav</a:t>
                      </a:r>
                      <a:r>
                        <a:rPr sz="1400" b="1" i="1" spc="5" dirty="0">
                          <a:solidFill>
                            <a:srgbClr val="C00000"/>
                          </a:solidFill>
                          <a:latin typeface="Arial"/>
                          <a:cs typeface="Arial"/>
                        </a:rPr>
                        <a:t>o</a:t>
                      </a:r>
                      <a:r>
                        <a:rPr sz="1400" b="1" i="1" dirty="0">
                          <a:solidFill>
                            <a:srgbClr val="C00000"/>
                          </a:solidFill>
                          <a:latin typeface="Arial"/>
                          <a:cs typeface="Arial"/>
                        </a:rPr>
                        <a:t>rable</a:t>
                      </a:r>
                      <a:r>
                        <a:rPr sz="1400" b="1" i="1" spc="-10" dirty="0">
                          <a:latin typeface="Arial"/>
                          <a:cs typeface="Arial"/>
                        </a:rPr>
                        <a:t> </a:t>
                      </a:r>
                      <a:r>
                        <a:rPr sz="1400" i="1" dirty="0">
                          <a:latin typeface="Arial"/>
                          <a:cs typeface="Arial"/>
                        </a:rPr>
                        <a:t>tre</a:t>
                      </a:r>
                      <a:r>
                        <a:rPr sz="1400" i="1" spc="-15" dirty="0">
                          <a:latin typeface="Arial"/>
                          <a:cs typeface="Arial"/>
                        </a:rPr>
                        <a:t>n</a:t>
                      </a:r>
                      <a:r>
                        <a:rPr sz="1400" i="1" spc="-10" dirty="0">
                          <a:latin typeface="Arial"/>
                          <a:cs typeface="Arial"/>
                        </a:rPr>
                        <a:t>d</a:t>
                      </a:r>
                      <a:r>
                        <a:rPr sz="1400" i="1" dirty="0">
                          <a:latin typeface="Arial"/>
                          <a:cs typeface="Arial"/>
                        </a:rPr>
                        <a:t>s or de</a:t>
                      </a:r>
                      <a:r>
                        <a:rPr sz="1400" i="1" spc="5" dirty="0">
                          <a:latin typeface="Arial"/>
                          <a:cs typeface="Arial"/>
                        </a:rPr>
                        <a:t>v</a:t>
                      </a:r>
                      <a:r>
                        <a:rPr sz="1400" i="1" dirty="0">
                          <a:latin typeface="Arial"/>
                          <a:cs typeface="Arial"/>
                        </a:rPr>
                        <a:t>elo</a:t>
                      </a:r>
                      <a:r>
                        <a:rPr sz="1400" i="1" spc="5" dirty="0">
                          <a:latin typeface="Arial"/>
                          <a:cs typeface="Arial"/>
                        </a:rPr>
                        <a:t>p</a:t>
                      </a:r>
                      <a:r>
                        <a:rPr sz="1400" i="1" spc="-25" dirty="0">
                          <a:latin typeface="Arial"/>
                          <a:cs typeface="Arial"/>
                        </a:rPr>
                        <a:t>m</a:t>
                      </a:r>
                      <a:r>
                        <a:rPr sz="1400" i="1" dirty="0">
                          <a:latin typeface="Arial"/>
                          <a:cs typeface="Arial"/>
                        </a:rPr>
                        <a:t>e</a:t>
                      </a:r>
                      <a:r>
                        <a:rPr sz="1400" i="1" spc="5" dirty="0">
                          <a:latin typeface="Arial"/>
                          <a:cs typeface="Arial"/>
                        </a:rPr>
                        <a:t>n</a:t>
                      </a:r>
                      <a:r>
                        <a:rPr sz="1400" i="1" dirty="0">
                          <a:latin typeface="Arial"/>
                          <a:cs typeface="Arial"/>
                        </a:rPr>
                        <a:t>ts that l</a:t>
                      </a:r>
                      <a:r>
                        <a:rPr sz="1400" i="1" spc="5" dirty="0">
                          <a:latin typeface="Arial"/>
                          <a:cs typeface="Arial"/>
                        </a:rPr>
                        <a:t>e</a:t>
                      </a:r>
                      <a:r>
                        <a:rPr sz="1400" i="1" dirty="0">
                          <a:latin typeface="Arial"/>
                          <a:cs typeface="Arial"/>
                        </a:rPr>
                        <a:t>ad</a:t>
                      </a:r>
                      <a:r>
                        <a:rPr sz="1400" i="1" spc="-10" dirty="0">
                          <a:latin typeface="Arial"/>
                          <a:cs typeface="Arial"/>
                        </a:rPr>
                        <a:t> </a:t>
                      </a:r>
                      <a:r>
                        <a:rPr sz="1400" i="1" dirty="0">
                          <a:latin typeface="Arial"/>
                          <a:cs typeface="Arial"/>
                        </a:rPr>
                        <a:t>to hig</a:t>
                      </a:r>
                      <a:r>
                        <a:rPr sz="1400" i="1" spc="5" dirty="0">
                          <a:latin typeface="Arial"/>
                          <a:cs typeface="Arial"/>
                        </a:rPr>
                        <a:t>h</a:t>
                      </a:r>
                      <a:r>
                        <a:rPr sz="1400" i="1" dirty="0">
                          <a:latin typeface="Arial"/>
                          <a:cs typeface="Arial"/>
                        </a:rPr>
                        <a:t>er sal</a:t>
                      </a:r>
                      <a:r>
                        <a:rPr sz="1400" i="1" spc="5" dirty="0">
                          <a:latin typeface="Arial"/>
                          <a:cs typeface="Arial"/>
                        </a:rPr>
                        <a:t>e</a:t>
                      </a:r>
                      <a:r>
                        <a:rPr sz="1400" i="1" dirty="0">
                          <a:latin typeface="Arial"/>
                          <a:cs typeface="Arial"/>
                        </a:rPr>
                        <a:t>s,</a:t>
                      </a:r>
                      <a:r>
                        <a:rPr sz="1400" i="1" spc="-15" dirty="0">
                          <a:latin typeface="Arial"/>
                          <a:cs typeface="Arial"/>
                        </a:rPr>
                        <a:t> </a:t>
                      </a:r>
                      <a:r>
                        <a:rPr sz="1400" i="1" dirty="0">
                          <a:latin typeface="Arial"/>
                          <a:cs typeface="Arial"/>
                        </a:rPr>
                        <a:t>profits or new b</a:t>
                      </a:r>
                      <a:r>
                        <a:rPr sz="1400" i="1" spc="5" dirty="0">
                          <a:latin typeface="Arial"/>
                          <a:cs typeface="Arial"/>
                        </a:rPr>
                        <a:t>u</a:t>
                      </a:r>
                      <a:r>
                        <a:rPr sz="1400" i="1" dirty="0">
                          <a:latin typeface="Arial"/>
                          <a:cs typeface="Arial"/>
                        </a:rPr>
                        <a:t>si</a:t>
                      </a:r>
                      <a:r>
                        <a:rPr sz="1400" i="1" spc="5" dirty="0">
                          <a:latin typeface="Arial"/>
                          <a:cs typeface="Arial"/>
                        </a:rPr>
                        <a:t>n</a:t>
                      </a:r>
                      <a:r>
                        <a:rPr sz="1400" i="1" dirty="0">
                          <a:latin typeface="Arial"/>
                          <a:cs typeface="Arial"/>
                        </a:rPr>
                        <a:t>e</a:t>
                      </a:r>
                      <a:r>
                        <a:rPr sz="1400" i="1" spc="5" dirty="0">
                          <a:latin typeface="Arial"/>
                          <a:cs typeface="Arial"/>
                        </a:rPr>
                        <a:t>s</a:t>
                      </a:r>
                      <a:r>
                        <a:rPr sz="1400" i="1" dirty="0">
                          <a:latin typeface="Arial"/>
                          <a:cs typeface="Arial"/>
                        </a:rPr>
                        <a:t>s</a:t>
                      </a:r>
                      <a:r>
                        <a:rPr sz="1400" i="1" spc="-20" dirty="0">
                          <a:latin typeface="Arial"/>
                          <a:cs typeface="Arial"/>
                        </a:rPr>
                        <a:t> </a:t>
                      </a:r>
                      <a:r>
                        <a:rPr sz="1400" i="1" dirty="0">
                          <a:latin typeface="Arial"/>
                          <a:cs typeface="Arial"/>
                        </a:rPr>
                        <a:t>o</a:t>
                      </a:r>
                      <a:r>
                        <a:rPr sz="1400" i="1" spc="5" dirty="0">
                          <a:latin typeface="Arial"/>
                          <a:cs typeface="Arial"/>
                        </a:rPr>
                        <a:t>p</a:t>
                      </a:r>
                      <a:r>
                        <a:rPr sz="1400" i="1" dirty="0">
                          <a:latin typeface="Arial"/>
                          <a:cs typeface="Arial"/>
                        </a:rPr>
                        <a:t>p</a:t>
                      </a:r>
                      <a:r>
                        <a:rPr sz="1400" i="1" spc="5" dirty="0">
                          <a:latin typeface="Arial"/>
                          <a:cs typeface="Arial"/>
                        </a:rPr>
                        <a:t>o</a:t>
                      </a:r>
                      <a:r>
                        <a:rPr sz="1400" i="1" dirty="0">
                          <a:latin typeface="Arial"/>
                          <a:cs typeface="Arial"/>
                        </a:rPr>
                        <a:t>rtunities</a:t>
                      </a:r>
                      <a:endParaRPr sz="1400" dirty="0">
                        <a:latin typeface="Arial"/>
                        <a:cs typeface="Arial"/>
                      </a:endParaRPr>
                    </a:p>
                    <a:p>
                      <a:pPr marL="360045" marR="487045" indent="-286385">
                        <a:lnSpc>
                          <a:spcPct val="100000"/>
                        </a:lnSpc>
                        <a:buFont typeface="Arial"/>
                        <a:buChar char="•"/>
                        <a:tabLst>
                          <a:tab pos="360680" algn="l"/>
                        </a:tabLst>
                      </a:pPr>
                      <a:r>
                        <a:rPr sz="1400" i="1" dirty="0">
                          <a:latin typeface="Arial"/>
                          <a:cs typeface="Arial"/>
                        </a:rPr>
                        <a:t>D</a:t>
                      </a:r>
                      <a:r>
                        <a:rPr sz="1400" i="1" spc="5" dirty="0">
                          <a:latin typeface="Arial"/>
                          <a:cs typeface="Arial"/>
                        </a:rPr>
                        <a:t>e</a:t>
                      </a:r>
                      <a:r>
                        <a:rPr sz="1400" i="1" dirty="0">
                          <a:latin typeface="Arial"/>
                          <a:cs typeface="Arial"/>
                        </a:rPr>
                        <a:t>s</a:t>
                      </a:r>
                      <a:r>
                        <a:rPr sz="1400" i="1" spc="10" dirty="0">
                          <a:latin typeface="Arial"/>
                          <a:cs typeface="Arial"/>
                        </a:rPr>
                        <a:t>c</a:t>
                      </a:r>
                      <a:r>
                        <a:rPr sz="1400" i="1" dirty="0">
                          <a:latin typeface="Arial"/>
                          <a:cs typeface="Arial"/>
                        </a:rPr>
                        <a:t>ribe</a:t>
                      </a:r>
                      <a:r>
                        <a:rPr sz="1400" i="1" spc="-25" dirty="0">
                          <a:latin typeface="Arial"/>
                          <a:cs typeface="Arial"/>
                        </a:rPr>
                        <a:t> </a:t>
                      </a:r>
                      <a:r>
                        <a:rPr sz="1400" i="1" dirty="0">
                          <a:latin typeface="Arial"/>
                          <a:cs typeface="Arial"/>
                        </a:rPr>
                        <a:t>e</a:t>
                      </a:r>
                      <a:r>
                        <a:rPr sz="1400" i="1" spc="5" dirty="0">
                          <a:latin typeface="Arial"/>
                          <a:cs typeface="Arial"/>
                        </a:rPr>
                        <a:t>x</a:t>
                      </a:r>
                      <a:r>
                        <a:rPr sz="1400" i="1" dirty="0">
                          <a:latin typeface="Arial"/>
                          <a:cs typeface="Arial"/>
                        </a:rPr>
                        <a:t>ternal</a:t>
                      </a:r>
                      <a:r>
                        <a:rPr sz="1400" i="1" spc="-15" dirty="0">
                          <a:latin typeface="Arial"/>
                          <a:cs typeface="Arial"/>
                        </a:rPr>
                        <a:t> </a:t>
                      </a:r>
                      <a:r>
                        <a:rPr sz="1400" i="1" dirty="0">
                          <a:latin typeface="Arial"/>
                          <a:cs typeface="Arial"/>
                        </a:rPr>
                        <a:t>situ</a:t>
                      </a:r>
                      <a:r>
                        <a:rPr sz="1400" i="1" spc="5" dirty="0">
                          <a:latin typeface="Arial"/>
                          <a:cs typeface="Arial"/>
                        </a:rPr>
                        <a:t>a</a:t>
                      </a:r>
                      <a:r>
                        <a:rPr sz="1400" i="1" dirty="0">
                          <a:latin typeface="Arial"/>
                          <a:cs typeface="Arial"/>
                        </a:rPr>
                        <a:t>tion, n</a:t>
                      </a:r>
                      <a:r>
                        <a:rPr sz="1400" i="1" spc="5" dirty="0">
                          <a:latin typeface="Arial"/>
                          <a:cs typeface="Arial"/>
                        </a:rPr>
                        <a:t>o</a:t>
                      </a:r>
                      <a:r>
                        <a:rPr sz="1400" i="1" dirty="0">
                          <a:latin typeface="Arial"/>
                          <a:cs typeface="Arial"/>
                        </a:rPr>
                        <a:t>t</a:t>
                      </a:r>
                      <a:r>
                        <a:rPr sz="1400" i="1" spc="-10" dirty="0">
                          <a:latin typeface="Arial"/>
                          <a:cs typeface="Arial"/>
                        </a:rPr>
                        <a:t> </a:t>
                      </a:r>
                      <a:r>
                        <a:rPr sz="1400" i="1" dirty="0">
                          <a:latin typeface="Arial"/>
                          <a:cs typeface="Arial"/>
                        </a:rPr>
                        <a:t>d</a:t>
                      </a:r>
                      <a:r>
                        <a:rPr sz="1400" i="1" spc="5" dirty="0">
                          <a:latin typeface="Arial"/>
                          <a:cs typeface="Arial"/>
                        </a:rPr>
                        <a:t>e</a:t>
                      </a:r>
                      <a:r>
                        <a:rPr sz="1400" i="1" dirty="0">
                          <a:latin typeface="Arial"/>
                          <a:cs typeface="Arial"/>
                        </a:rPr>
                        <a:t>sired</a:t>
                      </a:r>
                      <a:r>
                        <a:rPr sz="1400" i="1" spc="-10" dirty="0">
                          <a:latin typeface="Arial"/>
                          <a:cs typeface="Arial"/>
                        </a:rPr>
                        <a:t> </a:t>
                      </a:r>
                      <a:r>
                        <a:rPr sz="1400" i="1" dirty="0">
                          <a:latin typeface="Arial"/>
                          <a:cs typeface="Arial"/>
                        </a:rPr>
                        <a:t>a</a:t>
                      </a:r>
                      <a:r>
                        <a:rPr sz="1400" i="1" spc="5" dirty="0">
                          <a:latin typeface="Arial"/>
                          <a:cs typeface="Arial"/>
                        </a:rPr>
                        <a:t>c</a:t>
                      </a:r>
                      <a:r>
                        <a:rPr sz="1400" i="1" dirty="0">
                          <a:latin typeface="Arial"/>
                          <a:cs typeface="Arial"/>
                        </a:rPr>
                        <a:t>tion/strategy</a:t>
                      </a:r>
                      <a:endParaRPr sz="1400" dirty="0">
                        <a:latin typeface="Arial"/>
                        <a:cs typeface="Arial"/>
                      </a:endParaRPr>
                    </a:p>
                  </a:txBody>
                  <a:tcPr marL="0" marR="0" marT="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1"/>
                  </a:ext>
                </a:extLst>
              </a:tr>
            </a:tbl>
          </a:graphicData>
        </a:graphic>
      </p:graphicFrame>
      <p:sp>
        <p:nvSpPr>
          <p:cNvPr id="3" name="object 13">
            <a:extLst>
              <a:ext uri="{FF2B5EF4-FFF2-40B4-BE49-F238E27FC236}">
                <a16:creationId xmlns:a16="http://schemas.microsoft.com/office/drawing/2014/main" id="{B0E9077B-AA6F-B730-3C47-D3764ACD813F}"/>
              </a:ext>
            </a:extLst>
          </p:cNvPr>
          <p:cNvSpPr txBox="1"/>
          <p:nvPr/>
        </p:nvSpPr>
        <p:spPr>
          <a:xfrm>
            <a:off x="3895716" y="1214085"/>
            <a:ext cx="7085416" cy="554440"/>
          </a:xfrm>
          <a:prstGeom prst="rect">
            <a:avLst/>
          </a:prstGeom>
          <a:ln>
            <a:no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defTabSz="685766">
              <a:defRPr/>
            </a:pPr>
            <a:r>
              <a:rPr sz="3000" dirty="0"/>
              <a:t>SWOT</a:t>
            </a:r>
            <a:r>
              <a:rPr lang="en-US" sz="3000" dirty="0"/>
              <a:t> </a:t>
            </a:r>
            <a:r>
              <a:rPr sz="3000" dirty="0"/>
              <a:t>Analysis	</a:t>
            </a:r>
          </a:p>
        </p:txBody>
      </p:sp>
    </p:spTree>
    <p:extLst>
      <p:ext uri="{BB962C8B-B14F-4D97-AF65-F5344CB8AC3E}">
        <p14:creationId xmlns:p14="http://schemas.microsoft.com/office/powerpoint/2010/main" val="22287204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4"/>
          <p:cNvGraphicFramePr>
            <a:graphicFrameLocks noGrp="1"/>
          </p:cNvGraphicFramePr>
          <p:nvPr/>
        </p:nvGraphicFramePr>
        <p:xfrm>
          <a:off x="2194094" y="2660639"/>
          <a:ext cx="2297765" cy="1954530"/>
        </p:xfrm>
        <a:graphic>
          <a:graphicData uri="http://schemas.openxmlformats.org/drawingml/2006/table">
            <a:tbl>
              <a:tblPr firstRow="1" bandRow="1">
                <a:tableStyleId>{2D5ABB26-0587-4C30-8999-92F81FD0307C}</a:tableStyleId>
              </a:tblPr>
              <a:tblGrid>
                <a:gridCol w="2297765">
                  <a:extLst>
                    <a:ext uri="{9D8B030D-6E8A-4147-A177-3AD203B41FA5}">
                      <a16:colId xmlns:a16="http://schemas.microsoft.com/office/drawing/2014/main" val="20001"/>
                    </a:ext>
                  </a:extLst>
                </a:gridCol>
              </a:tblGrid>
              <a:tr h="1954530">
                <a:tc>
                  <a:txBody>
                    <a:bodyPr/>
                    <a:lstStyle/>
                    <a:p>
                      <a:pPr marL="74295">
                        <a:lnSpc>
                          <a:spcPct val="100000"/>
                        </a:lnSpc>
                      </a:pPr>
                      <a:r>
                        <a:rPr sz="1400" b="1" dirty="0">
                          <a:latin typeface="Arial"/>
                          <a:cs typeface="Arial"/>
                        </a:rPr>
                        <a:t>T</a:t>
                      </a:r>
                      <a:r>
                        <a:rPr sz="1400" b="1" spc="5" dirty="0">
                          <a:latin typeface="Arial"/>
                          <a:cs typeface="Arial"/>
                        </a:rPr>
                        <a:t>h</a:t>
                      </a:r>
                      <a:r>
                        <a:rPr sz="1400" b="1" dirty="0">
                          <a:latin typeface="Arial"/>
                          <a:cs typeface="Arial"/>
                        </a:rPr>
                        <a:t>reats</a:t>
                      </a:r>
                      <a:endParaRPr sz="1400" dirty="0">
                        <a:latin typeface="Arial"/>
                        <a:cs typeface="Arial"/>
                      </a:endParaRPr>
                    </a:p>
                    <a:p>
                      <a:pPr marL="360680" marR="169545" indent="-286385">
                        <a:lnSpc>
                          <a:spcPct val="100000"/>
                        </a:lnSpc>
                        <a:buFont typeface="Arial"/>
                        <a:buChar char="•"/>
                        <a:tabLst>
                          <a:tab pos="361315" algn="l"/>
                        </a:tabLst>
                      </a:pPr>
                      <a:r>
                        <a:rPr sz="1400" i="1" dirty="0">
                          <a:latin typeface="Arial"/>
                          <a:cs typeface="Arial"/>
                        </a:rPr>
                        <a:t>Su</a:t>
                      </a:r>
                      <a:r>
                        <a:rPr sz="1400" i="1" spc="-15" dirty="0">
                          <a:latin typeface="Arial"/>
                          <a:cs typeface="Arial"/>
                        </a:rPr>
                        <a:t>m</a:t>
                      </a:r>
                      <a:r>
                        <a:rPr sz="1400" i="1" spc="-25" dirty="0">
                          <a:latin typeface="Arial"/>
                          <a:cs typeface="Arial"/>
                        </a:rPr>
                        <a:t>m</a:t>
                      </a:r>
                      <a:r>
                        <a:rPr sz="1400" i="1" dirty="0">
                          <a:latin typeface="Arial"/>
                          <a:cs typeface="Arial"/>
                        </a:rPr>
                        <a:t>ariz</a:t>
                      </a:r>
                      <a:r>
                        <a:rPr sz="1400" i="1" spc="5" dirty="0">
                          <a:latin typeface="Arial"/>
                          <a:cs typeface="Arial"/>
                        </a:rPr>
                        <a:t>e</a:t>
                      </a:r>
                      <a:r>
                        <a:rPr sz="1400" i="1" dirty="0">
                          <a:latin typeface="Arial"/>
                          <a:cs typeface="Arial"/>
                        </a:rPr>
                        <a:t>s</a:t>
                      </a:r>
                      <a:r>
                        <a:rPr sz="1400" i="1" spc="15" dirty="0">
                          <a:latin typeface="Arial"/>
                          <a:cs typeface="Arial"/>
                        </a:rPr>
                        <a:t> </a:t>
                      </a:r>
                      <a:r>
                        <a:rPr sz="1400" b="1" i="1" dirty="0">
                          <a:solidFill>
                            <a:srgbClr val="C00000"/>
                          </a:solidFill>
                          <a:latin typeface="Arial"/>
                          <a:cs typeface="Arial"/>
                        </a:rPr>
                        <a:t>u</a:t>
                      </a:r>
                      <a:r>
                        <a:rPr sz="1400" b="1" i="1" spc="5" dirty="0">
                          <a:solidFill>
                            <a:srgbClr val="C00000"/>
                          </a:solidFill>
                          <a:latin typeface="Arial"/>
                          <a:cs typeface="Arial"/>
                        </a:rPr>
                        <a:t>n</a:t>
                      </a:r>
                      <a:r>
                        <a:rPr sz="1400" b="1" i="1" dirty="0">
                          <a:solidFill>
                            <a:srgbClr val="C00000"/>
                          </a:solidFill>
                          <a:latin typeface="Arial"/>
                          <a:cs typeface="Arial"/>
                        </a:rPr>
                        <a:t>fav</a:t>
                      </a:r>
                      <a:r>
                        <a:rPr sz="1400" b="1" i="1" spc="5" dirty="0">
                          <a:solidFill>
                            <a:srgbClr val="C00000"/>
                          </a:solidFill>
                          <a:latin typeface="Arial"/>
                          <a:cs typeface="Arial"/>
                        </a:rPr>
                        <a:t>o</a:t>
                      </a:r>
                      <a:r>
                        <a:rPr sz="1400" b="1" i="1" dirty="0">
                          <a:solidFill>
                            <a:srgbClr val="C00000"/>
                          </a:solidFill>
                          <a:latin typeface="Arial"/>
                          <a:cs typeface="Arial"/>
                        </a:rPr>
                        <a:t>rable</a:t>
                      </a:r>
                      <a:r>
                        <a:rPr sz="1400" b="1" i="1" dirty="0">
                          <a:latin typeface="Arial"/>
                          <a:cs typeface="Arial"/>
                        </a:rPr>
                        <a:t> </a:t>
                      </a:r>
                      <a:r>
                        <a:rPr sz="1400" i="1" dirty="0">
                          <a:latin typeface="Arial"/>
                          <a:cs typeface="Arial"/>
                        </a:rPr>
                        <a:t>trends</a:t>
                      </a:r>
                      <a:r>
                        <a:rPr sz="1400" i="1" spc="5" dirty="0">
                          <a:latin typeface="Arial"/>
                          <a:cs typeface="Arial"/>
                        </a:rPr>
                        <a:t> </a:t>
                      </a:r>
                      <a:r>
                        <a:rPr sz="1400" i="1" dirty="0">
                          <a:latin typeface="Arial"/>
                          <a:cs typeface="Arial"/>
                        </a:rPr>
                        <a:t>or dev</a:t>
                      </a:r>
                      <a:r>
                        <a:rPr sz="1400" i="1" spc="10" dirty="0">
                          <a:latin typeface="Arial"/>
                          <a:cs typeface="Arial"/>
                        </a:rPr>
                        <a:t>e</a:t>
                      </a:r>
                      <a:r>
                        <a:rPr sz="1400" i="1" dirty="0">
                          <a:latin typeface="Arial"/>
                          <a:cs typeface="Arial"/>
                        </a:rPr>
                        <a:t>lop</a:t>
                      </a:r>
                      <a:r>
                        <a:rPr sz="1400" i="1" spc="-20" dirty="0">
                          <a:latin typeface="Arial"/>
                          <a:cs typeface="Arial"/>
                        </a:rPr>
                        <a:t>m</a:t>
                      </a:r>
                      <a:r>
                        <a:rPr sz="1400" i="1" dirty="0">
                          <a:latin typeface="Arial"/>
                          <a:cs typeface="Arial"/>
                        </a:rPr>
                        <a:t>e</a:t>
                      </a:r>
                      <a:r>
                        <a:rPr sz="1400" i="1" spc="5" dirty="0">
                          <a:latin typeface="Arial"/>
                          <a:cs typeface="Arial"/>
                        </a:rPr>
                        <a:t>n</a:t>
                      </a:r>
                      <a:r>
                        <a:rPr sz="1400" i="1" dirty="0">
                          <a:latin typeface="Arial"/>
                          <a:cs typeface="Arial"/>
                        </a:rPr>
                        <a:t>ts that</a:t>
                      </a:r>
                      <a:r>
                        <a:rPr sz="1400" i="1" spc="5" dirty="0">
                          <a:latin typeface="Arial"/>
                          <a:cs typeface="Arial"/>
                        </a:rPr>
                        <a:t> </a:t>
                      </a:r>
                      <a:r>
                        <a:rPr sz="1400" i="1" dirty="0">
                          <a:latin typeface="Arial"/>
                          <a:cs typeface="Arial"/>
                        </a:rPr>
                        <a:t>threaten</a:t>
                      </a:r>
                      <a:r>
                        <a:rPr sz="1400" i="1" spc="5" dirty="0">
                          <a:latin typeface="Arial"/>
                          <a:cs typeface="Arial"/>
                        </a:rPr>
                        <a:t> </a:t>
                      </a:r>
                      <a:r>
                        <a:rPr sz="1400" i="1" dirty="0">
                          <a:latin typeface="Arial"/>
                          <a:cs typeface="Arial"/>
                        </a:rPr>
                        <a:t>sal</a:t>
                      </a:r>
                      <a:r>
                        <a:rPr sz="1400" i="1" spc="5" dirty="0">
                          <a:latin typeface="Arial"/>
                          <a:cs typeface="Arial"/>
                        </a:rPr>
                        <a:t>e</a:t>
                      </a:r>
                      <a:r>
                        <a:rPr sz="1400" i="1" dirty="0">
                          <a:latin typeface="Arial"/>
                          <a:cs typeface="Arial"/>
                        </a:rPr>
                        <a:t>s,</a:t>
                      </a:r>
                      <a:r>
                        <a:rPr sz="1400" i="1" spc="-15" dirty="0">
                          <a:latin typeface="Arial"/>
                          <a:cs typeface="Arial"/>
                        </a:rPr>
                        <a:t> </a:t>
                      </a:r>
                      <a:r>
                        <a:rPr sz="1400" i="1" dirty="0">
                          <a:latin typeface="Arial"/>
                          <a:cs typeface="Arial"/>
                        </a:rPr>
                        <a:t>profits or li</a:t>
                      </a:r>
                      <a:r>
                        <a:rPr sz="1400" i="1" spc="-30" dirty="0">
                          <a:latin typeface="Arial"/>
                          <a:cs typeface="Arial"/>
                        </a:rPr>
                        <a:t>m</a:t>
                      </a:r>
                      <a:r>
                        <a:rPr sz="1400" i="1" dirty="0">
                          <a:latin typeface="Arial"/>
                          <a:cs typeface="Arial"/>
                        </a:rPr>
                        <a:t>its</a:t>
                      </a:r>
                      <a:r>
                        <a:rPr sz="1400" i="1" spc="5" dirty="0">
                          <a:latin typeface="Arial"/>
                          <a:cs typeface="Arial"/>
                        </a:rPr>
                        <a:t> </a:t>
                      </a:r>
                      <a:r>
                        <a:rPr sz="1400" i="1" dirty="0">
                          <a:latin typeface="Arial"/>
                          <a:cs typeface="Arial"/>
                        </a:rPr>
                        <a:t>n</a:t>
                      </a:r>
                      <a:r>
                        <a:rPr sz="1400" i="1" spc="5" dirty="0">
                          <a:latin typeface="Arial"/>
                          <a:cs typeface="Arial"/>
                        </a:rPr>
                        <a:t>e</a:t>
                      </a:r>
                      <a:r>
                        <a:rPr sz="1400" i="1" dirty="0">
                          <a:latin typeface="Arial"/>
                          <a:cs typeface="Arial"/>
                        </a:rPr>
                        <a:t>w b</a:t>
                      </a:r>
                      <a:r>
                        <a:rPr sz="1400" i="1" spc="5" dirty="0">
                          <a:latin typeface="Arial"/>
                          <a:cs typeface="Arial"/>
                        </a:rPr>
                        <a:t>u</a:t>
                      </a:r>
                      <a:r>
                        <a:rPr sz="1400" i="1" dirty="0">
                          <a:latin typeface="Arial"/>
                          <a:cs typeface="Arial"/>
                        </a:rPr>
                        <a:t>si</a:t>
                      </a:r>
                      <a:r>
                        <a:rPr sz="1400" i="1" spc="5" dirty="0">
                          <a:latin typeface="Arial"/>
                          <a:cs typeface="Arial"/>
                        </a:rPr>
                        <a:t>n</a:t>
                      </a:r>
                      <a:r>
                        <a:rPr sz="1400" i="1" dirty="0">
                          <a:latin typeface="Arial"/>
                          <a:cs typeface="Arial"/>
                        </a:rPr>
                        <a:t>e</a:t>
                      </a:r>
                      <a:r>
                        <a:rPr sz="1400" i="1" spc="5" dirty="0">
                          <a:latin typeface="Arial"/>
                          <a:cs typeface="Arial"/>
                        </a:rPr>
                        <a:t>s</a:t>
                      </a:r>
                      <a:r>
                        <a:rPr sz="1400" i="1" dirty="0">
                          <a:latin typeface="Arial"/>
                          <a:cs typeface="Arial"/>
                        </a:rPr>
                        <a:t>s o</a:t>
                      </a:r>
                      <a:r>
                        <a:rPr sz="1400" i="1" spc="5" dirty="0">
                          <a:latin typeface="Arial"/>
                          <a:cs typeface="Arial"/>
                        </a:rPr>
                        <a:t>p</a:t>
                      </a:r>
                      <a:r>
                        <a:rPr sz="1400" i="1" dirty="0">
                          <a:latin typeface="Arial"/>
                          <a:cs typeface="Arial"/>
                        </a:rPr>
                        <a:t>p</a:t>
                      </a:r>
                      <a:r>
                        <a:rPr sz="1400" i="1" spc="5" dirty="0">
                          <a:latin typeface="Arial"/>
                          <a:cs typeface="Arial"/>
                        </a:rPr>
                        <a:t>o</a:t>
                      </a:r>
                      <a:r>
                        <a:rPr sz="1400" i="1" dirty="0">
                          <a:latin typeface="Arial"/>
                          <a:cs typeface="Arial"/>
                        </a:rPr>
                        <a:t>rtunities</a:t>
                      </a:r>
                      <a:endParaRPr sz="1400" dirty="0">
                        <a:latin typeface="Arial"/>
                        <a:cs typeface="Arial"/>
                      </a:endParaRPr>
                    </a:p>
                    <a:p>
                      <a:pPr marL="360680" indent="-286385">
                        <a:lnSpc>
                          <a:spcPct val="100000"/>
                        </a:lnSpc>
                        <a:buFont typeface="Arial"/>
                        <a:buChar char="•"/>
                        <a:tabLst>
                          <a:tab pos="361315" algn="l"/>
                        </a:tabLst>
                      </a:pPr>
                      <a:r>
                        <a:rPr sz="1400" i="1" dirty="0">
                          <a:latin typeface="Arial"/>
                          <a:cs typeface="Arial"/>
                        </a:rPr>
                        <a:t>R</a:t>
                      </a:r>
                      <a:r>
                        <a:rPr sz="1400" i="1" spc="5" dirty="0">
                          <a:latin typeface="Arial"/>
                          <a:cs typeface="Arial"/>
                        </a:rPr>
                        <a:t>e</a:t>
                      </a:r>
                      <a:r>
                        <a:rPr sz="1400" i="1" dirty="0">
                          <a:latin typeface="Arial"/>
                          <a:cs typeface="Arial"/>
                        </a:rPr>
                        <a:t>c</a:t>
                      </a:r>
                      <a:r>
                        <a:rPr sz="1400" i="1" spc="5" dirty="0">
                          <a:latin typeface="Arial"/>
                          <a:cs typeface="Arial"/>
                        </a:rPr>
                        <a:t>o</a:t>
                      </a:r>
                      <a:r>
                        <a:rPr sz="1400" i="1" dirty="0">
                          <a:latin typeface="Arial"/>
                          <a:cs typeface="Arial"/>
                        </a:rPr>
                        <a:t>g</a:t>
                      </a:r>
                      <a:r>
                        <a:rPr sz="1400" i="1" spc="5" dirty="0">
                          <a:latin typeface="Arial"/>
                          <a:cs typeface="Arial"/>
                        </a:rPr>
                        <a:t>n</a:t>
                      </a:r>
                      <a:r>
                        <a:rPr sz="1400" i="1" dirty="0">
                          <a:latin typeface="Arial"/>
                          <a:cs typeface="Arial"/>
                        </a:rPr>
                        <a:t>ize</a:t>
                      </a:r>
                      <a:r>
                        <a:rPr sz="1400" i="1" spc="-35" dirty="0">
                          <a:latin typeface="Arial"/>
                          <a:cs typeface="Arial"/>
                        </a:rPr>
                        <a:t> </a:t>
                      </a:r>
                      <a:r>
                        <a:rPr sz="1400" i="1" dirty="0">
                          <a:latin typeface="Arial"/>
                          <a:cs typeface="Arial"/>
                        </a:rPr>
                        <a:t>threats to</a:t>
                      </a:r>
                      <a:endParaRPr sz="1400" dirty="0">
                        <a:latin typeface="Arial"/>
                        <a:cs typeface="Arial"/>
                      </a:endParaRPr>
                    </a:p>
                    <a:p>
                      <a:pPr marL="360680">
                        <a:lnSpc>
                          <a:spcPct val="100000"/>
                        </a:lnSpc>
                      </a:pPr>
                      <a:r>
                        <a:rPr sz="1400" i="1" dirty="0">
                          <a:latin typeface="Arial"/>
                          <a:cs typeface="Arial"/>
                        </a:rPr>
                        <a:t>av</a:t>
                      </a:r>
                      <a:r>
                        <a:rPr sz="1400" i="1" spc="5" dirty="0">
                          <a:latin typeface="Arial"/>
                          <a:cs typeface="Arial"/>
                        </a:rPr>
                        <a:t>o</a:t>
                      </a:r>
                      <a:r>
                        <a:rPr sz="1400" i="1" dirty="0">
                          <a:latin typeface="Arial"/>
                          <a:cs typeface="Arial"/>
                        </a:rPr>
                        <a:t>id</a:t>
                      </a:r>
                      <a:r>
                        <a:rPr sz="1400" i="1" spc="-15" dirty="0">
                          <a:latin typeface="Arial"/>
                          <a:cs typeface="Arial"/>
                        </a:rPr>
                        <a:t> </a:t>
                      </a:r>
                      <a:r>
                        <a:rPr sz="1400" i="1" dirty="0">
                          <a:latin typeface="Arial"/>
                          <a:cs typeface="Arial"/>
                        </a:rPr>
                        <a:t>or </a:t>
                      </a:r>
                      <a:r>
                        <a:rPr sz="1400" i="1" spc="-10" dirty="0">
                          <a:latin typeface="Arial"/>
                          <a:cs typeface="Arial"/>
                        </a:rPr>
                        <a:t>l</a:t>
                      </a:r>
                      <a:r>
                        <a:rPr sz="1400" i="1" dirty="0">
                          <a:latin typeface="Arial"/>
                          <a:cs typeface="Arial"/>
                        </a:rPr>
                        <a:t>i</a:t>
                      </a:r>
                      <a:r>
                        <a:rPr sz="1400" i="1" spc="-30" dirty="0">
                          <a:latin typeface="Arial"/>
                          <a:cs typeface="Arial"/>
                        </a:rPr>
                        <a:t>m</a:t>
                      </a:r>
                      <a:r>
                        <a:rPr sz="1400" i="1" dirty="0">
                          <a:latin typeface="Arial"/>
                          <a:cs typeface="Arial"/>
                        </a:rPr>
                        <a:t>it</a:t>
                      </a:r>
                      <a:r>
                        <a:rPr sz="1400" i="1" spc="10" dirty="0">
                          <a:latin typeface="Arial"/>
                          <a:cs typeface="Arial"/>
                        </a:rPr>
                        <a:t> </a:t>
                      </a:r>
                      <a:r>
                        <a:rPr sz="1400" i="1" dirty="0">
                          <a:latin typeface="Arial"/>
                          <a:cs typeface="Arial"/>
                        </a:rPr>
                        <a:t>i</a:t>
                      </a:r>
                      <a:r>
                        <a:rPr sz="1400" i="1" spc="-30" dirty="0">
                          <a:latin typeface="Arial"/>
                          <a:cs typeface="Arial"/>
                        </a:rPr>
                        <a:t>m</a:t>
                      </a:r>
                      <a:r>
                        <a:rPr sz="1400" i="1" dirty="0">
                          <a:latin typeface="Arial"/>
                          <a:cs typeface="Arial"/>
                        </a:rPr>
                        <a:t>pa</a:t>
                      </a:r>
                      <a:r>
                        <a:rPr sz="1400" i="1" spc="5" dirty="0">
                          <a:latin typeface="Arial"/>
                          <a:cs typeface="Arial"/>
                        </a:rPr>
                        <a:t>c</a:t>
                      </a:r>
                      <a:r>
                        <a:rPr sz="1400" i="1" dirty="0">
                          <a:latin typeface="Arial"/>
                          <a:cs typeface="Arial"/>
                        </a:rPr>
                        <a:t>t</a:t>
                      </a:r>
                      <a:endParaRPr sz="1400" dirty="0">
                        <a:latin typeface="Arial"/>
                        <a:cs typeface="Arial"/>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1"/>
                  </a:ext>
                </a:extLst>
              </a:tr>
            </a:tbl>
          </a:graphicData>
        </a:graphic>
      </p:graphicFrame>
      <p:pic>
        <p:nvPicPr>
          <p:cNvPr id="23" name="Picture 22">
            <a:extLst>
              <a:ext uri="{FF2B5EF4-FFF2-40B4-BE49-F238E27FC236}">
                <a16:creationId xmlns:a16="http://schemas.microsoft.com/office/drawing/2014/main" id="{A0FD4D9F-E4CC-47C1-BF8A-C190FDA2A3BE}"/>
              </a:ext>
            </a:extLst>
          </p:cNvPr>
          <p:cNvPicPr>
            <a:picLocks noChangeAspect="1"/>
          </p:cNvPicPr>
          <p:nvPr/>
        </p:nvPicPr>
        <p:blipFill rotWithShape="1">
          <a:blip r:embed="rId3"/>
          <a:srcRect l="48104" t="44414" r="-968" b="425"/>
          <a:stretch/>
        </p:blipFill>
        <p:spPr>
          <a:xfrm>
            <a:off x="5451022" y="3032672"/>
            <a:ext cx="4663907" cy="1851660"/>
          </a:xfrm>
          <a:prstGeom prst="rect">
            <a:avLst/>
          </a:prstGeom>
        </p:spPr>
      </p:pic>
      <p:pic>
        <p:nvPicPr>
          <p:cNvPr id="24" name="Picture 23">
            <a:extLst>
              <a:ext uri="{FF2B5EF4-FFF2-40B4-BE49-F238E27FC236}">
                <a16:creationId xmlns:a16="http://schemas.microsoft.com/office/drawing/2014/main" id="{43AB15F1-750F-4281-A71D-782523DA11A8}"/>
              </a:ext>
            </a:extLst>
          </p:cNvPr>
          <p:cNvPicPr>
            <a:picLocks noChangeAspect="1"/>
          </p:cNvPicPr>
          <p:nvPr/>
        </p:nvPicPr>
        <p:blipFill>
          <a:blip r:embed="rId4"/>
          <a:stretch>
            <a:fillRect/>
          </a:stretch>
        </p:blipFill>
        <p:spPr>
          <a:xfrm>
            <a:off x="8273011" y="1748872"/>
            <a:ext cx="1339712" cy="1056224"/>
          </a:xfrm>
          <a:prstGeom prst="rect">
            <a:avLst/>
          </a:prstGeom>
        </p:spPr>
      </p:pic>
      <p:sp>
        <p:nvSpPr>
          <p:cNvPr id="2" name="object 13">
            <a:extLst>
              <a:ext uri="{FF2B5EF4-FFF2-40B4-BE49-F238E27FC236}">
                <a16:creationId xmlns:a16="http://schemas.microsoft.com/office/drawing/2014/main" id="{523C2182-56C3-FFEB-1B3D-9332AB228288}"/>
              </a:ext>
            </a:extLst>
          </p:cNvPr>
          <p:cNvSpPr txBox="1"/>
          <p:nvPr/>
        </p:nvSpPr>
        <p:spPr>
          <a:xfrm>
            <a:off x="3895716" y="1214085"/>
            <a:ext cx="7085416" cy="554440"/>
          </a:xfrm>
          <a:prstGeom prst="rect">
            <a:avLst/>
          </a:prstGeom>
          <a:ln>
            <a:no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marR="0" lvl="0" indent="0" algn="ctr" fontAlgn="auto">
              <a:lnSpc>
                <a:spcPct val="90000"/>
              </a:lnSpc>
              <a:spcBef>
                <a:spcPct val="0"/>
              </a:spcBef>
              <a:spcAft>
                <a:spcPts val="0"/>
              </a:spcAft>
              <a:buClrTx/>
              <a:buSzTx/>
              <a:buFontTx/>
              <a:buNone/>
              <a:tabLst/>
              <a:defRPr sz="4000" b="1" cap="all" baseline="0">
                <a:solidFill>
                  <a:srgbClr val="C00000"/>
                </a:solidFill>
                <a:effectLst/>
                <a:latin typeface="Abadi" panose="020B0604020104020204" pitchFamily="34" charset="0"/>
                <a:ea typeface="+mj-ea"/>
                <a:cs typeface="+mj-cs"/>
              </a:defRPr>
            </a:lvl1pPr>
          </a:lstStyle>
          <a:p>
            <a:pPr defTabSz="685766">
              <a:defRPr/>
            </a:pPr>
            <a:r>
              <a:rPr sz="3000" dirty="0"/>
              <a:t>SWOT</a:t>
            </a:r>
            <a:r>
              <a:rPr lang="en-US" sz="3000" dirty="0"/>
              <a:t> </a:t>
            </a:r>
            <a:r>
              <a:rPr sz="3000" dirty="0"/>
              <a:t>Analysis	</a:t>
            </a:r>
          </a:p>
        </p:txBody>
      </p:sp>
    </p:spTree>
    <p:extLst>
      <p:ext uri="{BB962C8B-B14F-4D97-AF65-F5344CB8AC3E}">
        <p14:creationId xmlns:p14="http://schemas.microsoft.com/office/powerpoint/2010/main" val="268379901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2264D3A-795C-4CFD-B3DA-EA55F5D2F5D8}"/>
              </a:ext>
            </a:extLst>
          </p:cNvPr>
          <p:cNvPicPr>
            <a:picLocks noChangeAspect="1"/>
          </p:cNvPicPr>
          <p:nvPr/>
        </p:nvPicPr>
        <p:blipFill>
          <a:blip r:embed="rId3"/>
          <a:stretch>
            <a:fillRect/>
          </a:stretch>
        </p:blipFill>
        <p:spPr>
          <a:xfrm>
            <a:off x="4030936" y="1587584"/>
            <a:ext cx="3190207" cy="2027155"/>
          </a:xfrm>
          <a:prstGeom prst="rect">
            <a:avLst/>
          </a:prstGeom>
        </p:spPr>
      </p:pic>
      <p:pic>
        <p:nvPicPr>
          <p:cNvPr id="3" name="Picture 2">
            <a:extLst>
              <a:ext uri="{FF2B5EF4-FFF2-40B4-BE49-F238E27FC236}">
                <a16:creationId xmlns:a16="http://schemas.microsoft.com/office/drawing/2014/main" id="{D13CA4BA-A4B4-F0C5-1E42-C129F92F05C5}"/>
              </a:ext>
            </a:extLst>
          </p:cNvPr>
          <p:cNvPicPr>
            <a:picLocks noChangeAspect="1"/>
          </p:cNvPicPr>
          <p:nvPr/>
        </p:nvPicPr>
        <p:blipFill>
          <a:blip r:embed="rId4"/>
          <a:stretch>
            <a:fillRect/>
          </a:stretch>
        </p:blipFill>
        <p:spPr>
          <a:xfrm>
            <a:off x="4050250" y="3614739"/>
            <a:ext cx="3207801" cy="1761537"/>
          </a:xfrm>
          <a:prstGeom prst="rect">
            <a:avLst/>
          </a:prstGeom>
        </p:spPr>
      </p:pic>
      <p:pic>
        <p:nvPicPr>
          <p:cNvPr id="15" name="Picture 14">
            <a:extLst>
              <a:ext uri="{FF2B5EF4-FFF2-40B4-BE49-F238E27FC236}">
                <a16:creationId xmlns:a16="http://schemas.microsoft.com/office/drawing/2014/main" id="{BE8DC06A-A769-EA2A-93C4-3611C7288086}"/>
              </a:ext>
            </a:extLst>
          </p:cNvPr>
          <p:cNvPicPr>
            <a:picLocks noChangeAspect="1"/>
          </p:cNvPicPr>
          <p:nvPr/>
        </p:nvPicPr>
        <p:blipFill>
          <a:blip r:embed="rId5"/>
          <a:stretch>
            <a:fillRect/>
          </a:stretch>
        </p:blipFill>
        <p:spPr>
          <a:xfrm>
            <a:off x="7258050" y="1158718"/>
            <a:ext cx="3368186" cy="2908141"/>
          </a:xfrm>
          <a:prstGeom prst="rect">
            <a:avLst/>
          </a:prstGeom>
        </p:spPr>
      </p:pic>
      <p:pic>
        <p:nvPicPr>
          <p:cNvPr id="4" name="Picture 3">
            <a:extLst>
              <a:ext uri="{FF2B5EF4-FFF2-40B4-BE49-F238E27FC236}">
                <a16:creationId xmlns:a16="http://schemas.microsoft.com/office/drawing/2014/main" id="{0E1E1276-F864-BD31-EAB3-55E5A2D390D9}"/>
              </a:ext>
            </a:extLst>
          </p:cNvPr>
          <p:cNvPicPr>
            <a:picLocks noChangeAspect="1"/>
          </p:cNvPicPr>
          <p:nvPr/>
        </p:nvPicPr>
        <p:blipFill rotWithShape="1">
          <a:blip r:embed="rId6"/>
          <a:srcRect l="1" r="324" b="610"/>
          <a:stretch/>
        </p:blipFill>
        <p:spPr>
          <a:xfrm>
            <a:off x="7258051" y="3948469"/>
            <a:ext cx="3330683" cy="1259006"/>
          </a:xfrm>
          <a:prstGeom prst="rect">
            <a:avLst/>
          </a:prstGeom>
        </p:spPr>
      </p:pic>
      <p:sp>
        <p:nvSpPr>
          <p:cNvPr id="16386" name="Title 1">
            <a:extLst>
              <a:ext uri="{FF2B5EF4-FFF2-40B4-BE49-F238E27FC236}">
                <a16:creationId xmlns:a16="http://schemas.microsoft.com/office/drawing/2014/main" id="{86F6DAFF-CCC2-234D-8B1A-122F2A4565F1}"/>
              </a:ext>
            </a:extLst>
          </p:cNvPr>
          <p:cNvSpPr>
            <a:spLocks noGrp="1"/>
          </p:cNvSpPr>
          <p:nvPr>
            <p:ph type="title" idx="4294967295"/>
          </p:nvPr>
        </p:nvSpPr>
        <p:spPr>
          <a:xfrm>
            <a:off x="1603268" y="2377397"/>
            <a:ext cx="2156262" cy="2027155"/>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p>
            <a:pPr algn="ctr"/>
            <a:r>
              <a:rPr lang="en-US" altLang="en-US" sz="1950" cap="all">
                <a:solidFill>
                  <a:schemeClr val="bg1"/>
                </a:solidFill>
                <a:latin typeface="+mj-lt"/>
                <a:ea typeface="+mj-ea"/>
                <a:cs typeface="+mj-cs"/>
              </a:rPr>
              <a:t>SWOT Analysis</a:t>
            </a:r>
          </a:p>
        </p:txBody>
      </p:sp>
    </p:spTree>
    <p:extLst>
      <p:ext uri="{BB962C8B-B14F-4D97-AF65-F5344CB8AC3E}">
        <p14:creationId xmlns:p14="http://schemas.microsoft.com/office/powerpoint/2010/main" val="361536944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6324602" y="1219189"/>
            <a:ext cx="3729047" cy="1059228"/>
          </a:xfrm>
        </p:spPr>
        <p:style>
          <a:lnRef idx="2">
            <a:schemeClr val="dk1"/>
          </a:lnRef>
          <a:fillRef idx="1">
            <a:schemeClr val="lt1"/>
          </a:fillRef>
          <a:effectRef idx="0">
            <a:schemeClr val="dk1"/>
          </a:effectRef>
          <a:fontRef idx="minor">
            <a:schemeClr val="dk1"/>
          </a:fontRef>
        </p:style>
        <p:txBody>
          <a:bodyPr>
            <a:normAutofit/>
          </a:bodyPr>
          <a:lstStyle/>
          <a:p>
            <a:pPr algn="ctr"/>
            <a:r>
              <a:rPr lang="en-US" sz="3300" dirty="0">
                <a:solidFill>
                  <a:srgbClr val="C00000"/>
                </a:solidFill>
                <a:latin typeface="Abadi" panose="020B0604020104020204" pitchFamily="34" charset="0"/>
              </a:rPr>
              <a:t>Activity #4</a:t>
            </a:r>
            <a:br>
              <a:rPr lang="en-US" sz="3300" dirty="0">
                <a:solidFill>
                  <a:srgbClr val="C00000"/>
                </a:solidFill>
                <a:latin typeface="Abadi" panose="020B0604020104020204" pitchFamily="34" charset="0"/>
              </a:rPr>
            </a:br>
            <a:r>
              <a:rPr lang="en-US" sz="3300" dirty="0">
                <a:solidFill>
                  <a:srgbClr val="C00000"/>
                </a:solidFill>
                <a:latin typeface="Abadi" panose="020B0604020104020204" pitchFamily="34" charset="0"/>
              </a:rPr>
              <a:t>SOWT practice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248577" y="2370751"/>
            <a:ext cx="2146697" cy="259794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1779" y="2278417"/>
            <a:ext cx="4918423" cy="269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29340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 Teams&#10;&#10;Description automatically generated">
            <a:extLst>
              <a:ext uri="{FF2B5EF4-FFF2-40B4-BE49-F238E27FC236}">
                <a16:creationId xmlns:a16="http://schemas.microsoft.com/office/drawing/2014/main" id="{99F37766-3E8B-477A-969B-CBAE44E2DE38}"/>
              </a:ext>
            </a:extLst>
          </p:cNvPr>
          <p:cNvPicPr>
            <a:picLocks noGrp="1" noChangeAspect="1"/>
          </p:cNvPicPr>
          <p:nvPr>
            <p:ph idx="4294967295"/>
          </p:nvPr>
        </p:nvPicPr>
        <p:blipFill rotWithShape="1">
          <a:blip r:embed="rId3"/>
          <a:srcRect l="-1" t="14635" r="52848" b="51830"/>
          <a:stretch/>
        </p:blipFill>
        <p:spPr>
          <a:xfrm>
            <a:off x="6096001" y="4600424"/>
            <a:ext cx="4101703" cy="709409"/>
          </a:xfrm>
          <a:prstGeom prst="rect">
            <a:avLst/>
          </a:prstGeom>
        </p:spPr>
      </p:pic>
      <p:pic>
        <p:nvPicPr>
          <p:cNvPr id="6" name="Picture 5">
            <a:extLst>
              <a:ext uri="{FF2B5EF4-FFF2-40B4-BE49-F238E27FC236}">
                <a16:creationId xmlns:a16="http://schemas.microsoft.com/office/drawing/2014/main" id="{D933B24D-DDAA-BC3B-0045-234C1E046FEA}"/>
              </a:ext>
            </a:extLst>
          </p:cNvPr>
          <p:cNvPicPr>
            <a:picLocks noChangeAspect="1"/>
          </p:cNvPicPr>
          <p:nvPr/>
        </p:nvPicPr>
        <p:blipFill>
          <a:blip r:embed="rId4"/>
          <a:stretch>
            <a:fillRect/>
          </a:stretch>
        </p:blipFill>
        <p:spPr>
          <a:xfrm>
            <a:off x="1606750" y="3006613"/>
            <a:ext cx="4182843" cy="2185873"/>
          </a:xfrm>
          <a:prstGeom prst="rect">
            <a:avLst/>
          </a:prstGeom>
        </p:spPr>
      </p:pic>
      <p:sp>
        <p:nvSpPr>
          <p:cNvPr id="18" name="object 13">
            <a:extLst>
              <a:ext uri="{FF2B5EF4-FFF2-40B4-BE49-F238E27FC236}">
                <a16:creationId xmlns:a16="http://schemas.microsoft.com/office/drawing/2014/main" id="{AF6AB9DD-13DD-1F34-02E7-1A185EF51185}"/>
              </a:ext>
            </a:extLst>
          </p:cNvPr>
          <p:cNvSpPr txBox="1"/>
          <p:nvPr/>
        </p:nvSpPr>
        <p:spPr>
          <a:xfrm>
            <a:off x="1606750" y="1676429"/>
            <a:ext cx="2341021" cy="1275311"/>
          </a:xfrm>
          <a:prstGeom prst="rect">
            <a:avLst/>
          </a:prstGeom>
          <a:ln>
            <a:solidFill>
              <a:srgbClr val="124C37"/>
            </a:solid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algn="ctr">
              <a:lnSpc>
                <a:spcPct val="90000"/>
              </a:lnSpc>
              <a:spcBef>
                <a:spcPct val="0"/>
              </a:spcBef>
              <a:buNone/>
              <a:defRPr sz="4000" b="0" cap="all" baseline="0">
                <a:effectLst/>
                <a:latin typeface="Abadi" panose="020B0604020104020204" pitchFamily="34" charset="0"/>
                <a:ea typeface="+mj-ea"/>
                <a:cs typeface="+mj-cs"/>
              </a:defRPr>
            </a:lvl1pPr>
          </a:lstStyle>
          <a:p>
            <a:pPr defTabSz="685800">
              <a:defRPr/>
            </a:pPr>
            <a:r>
              <a:rPr lang="en-US" sz="3000" b="1" dirty="0">
                <a:solidFill>
                  <a:srgbClr val="0070C0"/>
                </a:solidFill>
              </a:rPr>
              <a:t>AIRBUS </a:t>
            </a:r>
            <a:r>
              <a:rPr sz="3000" b="1" dirty="0">
                <a:solidFill>
                  <a:srgbClr val="0070C0"/>
                </a:solidFill>
              </a:rPr>
              <a:t>SWO</a:t>
            </a:r>
            <a:r>
              <a:rPr lang="en-US" sz="3000" b="1" dirty="0">
                <a:solidFill>
                  <a:srgbClr val="0070C0"/>
                </a:solidFill>
              </a:rPr>
              <a:t>T</a:t>
            </a:r>
            <a:endParaRPr sz="3000" b="1" dirty="0">
              <a:solidFill>
                <a:srgbClr val="0070C0"/>
              </a:solidFill>
            </a:endParaRPr>
          </a:p>
        </p:txBody>
      </p:sp>
      <p:pic>
        <p:nvPicPr>
          <p:cNvPr id="2" name="Content Placeholder 3" descr="Graphical user interface, application, Teams&#10;&#10;Description automatically generated">
            <a:extLst>
              <a:ext uri="{FF2B5EF4-FFF2-40B4-BE49-F238E27FC236}">
                <a16:creationId xmlns:a16="http://schemas.microsoft.com/office/drawing/2014/main" id="{D8CD2FE0-EC37-4BDE-75DD-A9A05AF0DE83}"/>
              </a:ext>
            </a:extLst>
          </p:cNvPr>
          <p:cNvPicPr>
            <a:picLocks noChangeAspect="1"/>
          </p:cNvPicPr>
          <p:nvPr/>
        </p:nvPicPr>
        <p:blipFill rotWithShape="1">
          <a:blip r:embed="rId3"/>
          <a:srcRect l="51480" t="62695" r="1368"/>
          <a:stretch/>
        </p:blipFill>
        <p:spPr>
          <a:xfrm>
            <a:off x="6096000" y="2259181"/>
            <a:ext cx="4101084" cy="1232941"/>
          </a:xfrm>
          <a:prstGeom prst="rect">
            <a:avLst/>
          </a:prstGeom>
        </p:spPr>
      </p:pic>
      <p:pic>
        <p:nvPicPr>
          <p:cNvPr id="3" name="Content Placeholder 3" descr="Graphical user interface, application, Teams&#10;&#10;Description automatically generated">
            <a:extLst>
              <a:ext uri="{FF2B5EF4-FFF2-40B4-BE49-F238E27FC236}">
                <a16:creationId xmlns:a16="http://schemas.microsoft.com/office/drawing/2014/main" id="{12284229-D684-1C14-EED6-3941F81E7DFA}"/>
              </a:ext>
            </a:extLst>
          </p:cNvPr>
          <p:cNvPicPr>
            <a:picLocks noChangeAspect="1"/>
          </p:cNvPicPr>
          <p:nvPr/>
        </p:nvPicPr>
        <p:blipFill rotWithShape="1">
          <a:blip r:embed="rId3"/>
          <a:srcRect l="50376" t="12975" r="2470" b="53491"/>
          <a:stretch/>
        </p:blipFill>
        <p:spPr>
          <a:xfrm>
            <a:off x="6096000" y="3492120"/>
            <a:ext cx="4101084" cy="1108304"/>
          </a:xfrm>
          <a:prstGeom prst="rect">
            <a:avLst/>
          </a:prstGeom>
        </p:spPr>
      </p:pic>
      <p:pic>
        <p:nvPicPr>
          <p:cNvPr id="5" name="Content Placeholder 3" descr="Graphical user interface, application, Teams&#10;&#10;Description automatically generated">
            <a:extLst>
              <a:ext uri="{FF2B5EF4-FFF2-40B4-BE49-F238E27FC236}">
                <a16:creationId xmlns:a16="http://schemas.microsoft.com/office/drawing/2014/main" id="{840A0F28-4F83-4F2B-2748-A8C5472DC2D5}"/>
              </a:ext>
            </a:extLst>
          </p:cNvPr>
          <p:cNvPicPr>
            <a:picLocks noChangeAspect="1"/>
          </p:cNvPicPr>
          <p:nvPr/>
        </p:nvPicPr>
        <p:blipFill rotWithShape="1">
          <a:blip r:embed="rId3"/>
          <a:srcRect t="66466" r="52847"/>
          <a:stretch/>
        </p:blipFill>
        <p:spPr>
          <a:xfrm>
            <a:off x="6096000" y="1093197"/>
            <a:ext cx="4101084" cy="1108304"/>
          </a:xfrm>
          <a:prstGeom prst="rect">
            <a:avLst/>
          </a:prstGeom>
        </p:spPr>
      </p:pic>
    </p:spTree>
    <p:extLst>
      <p:ext uri="{BB962C8B-B14F-4D97-AF65-F5344CB8AC3E}">
        <p14:creationId xmlns:p14="http://schemas.microsoft.com/office/powerpoint/2010/main" val="151433720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 Teams&#10;&#10;Description automatically generated">
            <a:extLst>
              <a:ext uri="{FF2B5EF4-FFF2-40B4-BE49-F238E27FC236}">
                <a16:creationId xmlns:a16="http://schemas.microsoft.com/office/drawing/2014/main" id="{99F37766-3E8B-477A-969B-CBAE44E2DE38}"/>
              </a:ext>
            </a:extLst>
          </p:cNvPr>
          <p:cNvPicPr>
            <a:picLocks noGrp="1" noChangeAspect="1"/>
          </p:cNvPicPr>
          <p:nvPr>
            <p:ph idx="4294967295"/>
          </p:nvPr>
        </p:nvPicPr>
        <p:blipFill>
          <a:blip r:embed="rId2"/>
          <a:stretch>
            <a:fillRect/>
          </a:stretch>
        </p:blipFill>
        <p:spPr>
          <a:xfrm>
            <a:off x="1660244" y="2048386"/>
            <a:ext cx="8697515" cy="3251210"/>
          </a:xfrm>
          <a:prstGeom prst="rect">
            <a:avLst/>
          </a:prstGeom>
        </p:spPr>
      </p:pic>
      <p:pic>
        <p:nvPicPr>
          <p:cNvPr id="6" name="Picture 5">
            <a:extLst>
              <a:ext uri="{FF2B5EF4-FFF2-40B4-BE49-F238E27FC236}">
                <a16:creationId xmlns:a16="http://schemas.microsoft.com/office/drawing/2014/main" id="{D933B24D-DDAA-BC3B-0045-234C1E046FEA}"/>
              </a:ext>
            </a:extLst>
          </p:cNvPr>
          <p:cNvPicPr>
            <a:picLocks noChangeAspect="1"/>
          </p:cNvPicPr>
          <p:nvPr/>
        </p:nvPicPr>
        <p:blipFill>
          <a:blip r:embed="rId3"/>
          <a:stretch>
            <a:fillRect/>
          </a:stretch>
        </p:blipFill>
        <p:spPr>
          <a:xfrm>
            <a:off x="5781068" y="1293128"/>
            <a:ext cx="2120825" cy="648638"/>
          </a:xfrm>
          <a:prstGeom prst="rect">
            <a:avLst/>
          </a:prstGeom>
        </p:spPr>
      </p:pic>
      <p:sp>
        <p:nvSpPr>
          <p:cNvPr id="18" name="object 13">
            <a:extLst>
              <a:ext uri="{FF2B5EF4-FFF2-40B4-BE49-F238E27FC236}">
                <a16:creationId xmlns:a16="http://schemas.microsoft.com/office/drawing/2014/main" id="{AF6AB9DD-13DD-1F34-02E7-1A185EF51185}"/>
              </a:ext>
            </a:extLst>
          </p:cNvPr>
          <p:cNvSpPr txBox="1"/>
          <p:nvPr/>
        </p:nvSpPr>
        <p:spPr>
          <a:xfrm>
            <a:off x="8055429" y="1293129"/>
            <a:ext cx="2455491" cy="554440"/>
          </a:xfrm>
          <a:prstGeom prst="rect">
            <a:avLst/>
          </a:prstGeom>
          <a:ln>
            <a:solidFill>
              <a:srgbClr val="124C37"/>
            </a:solidFill>
          </a:ln>
          <a:extLst>
            <a:ext uri="{909E8E84-426E-40DD-AFC4-6F175D3DCCD1}">
              <a14:hiddenFill xmlns:a14="http://schemas.microsoft.com/office/drawing/2010/main">
                <a:solidFill>
                  <a:srgbClr val="124C37"/>
                </a:solidFill>
              </a14:hiddenFill>
            </a:ext>
          </a:extLst>
        </p:spPr>
        <p:txBody>
          <a:bodyPr vert="horz" lIns="68580" tIns="34290" rIns="68580" bIns="34290" rtlCol="0" anchor="ctr">
            <a:noAutofit/>
          </a:bodyPr>
          <a:lstStyle>
            <a:defPPr>
              <a:defRPr lang="en-SA"/>
            </a:defPPr>
            <a:lvl1pPr algn="ctr">
              <a:lnSpc>
                <a:spcPct val="90000"/>
              </a:lnSpc>
              <a:spcBef>
                <a:spcPct val="0"/>
              </a:spcBef>
              <a:buNone/>
              <a:defRPr sz="4000" b="0" cap="all" baseline="0">
                <a:effectLst/>
                <a:latin typeface="Abadi" panose="020B0604020104020204" pitchFamily="34" charset="0"/>
                <a:ea typeface="+mj-ea"/>
                <a:cs typeface="+mj-cs"/>
              </a:defRPr>
            </a:lvl1pPr>
          </a:lstStyle>
          <a:p>
            <a:pPr algn="r" defTabSz="685800">
              <a:defRPr/>
            </a:pPr>
            <a:r>
              <a:rPr lang="en-US" sz="3000" dirty="0">
                <a:solidFill>
                  <a:srgbClr val="0070C0"/>
                </a:solidFill>
              </a:rPr>
              <a:t>AIRBUS </a:t>
            </a:r>
            <a:r>
              <a:rPr sz="3000" dirty="0">
                <a:solidFill>
                  <a:srgbClr val="0070C0"/>
                </a:solidFill>
              </a:rPr>
              <a:t>SWO</a:t>
            </a:r>
            <a:r>
              <a:rPr lang="en-US" sz="3000" dirty="0">
                <a:solidFill>
                  <a:srgbClr val="0070C0"/>
                </a:solidFill>
              </a:rPr>
              <a:t>T</a:t>
            </a:r>
            <a:endParaRPr sz="3000" dirty="0">
              <a:solidFill>
                <a:srgbClr val="0070C0"/>
              </a:solidFill>
            </a:endParaRPr>
          </a:p>
        </p:txBody>
      </p:sp>
    </p:spTree>
    <p:extLst>
      <p:ext uri="{BB962C8B-B14F-4D97-AF65-F5344CB8AC3E}">
        <p14:creationId xmlns:p14="http://schemas.microsoft.com/office/powerpoint/2010/main" val="351949691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45444359-39BD-1A1D-8E2B-6FFEDD8D42D4}"/>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202AEDA6-1553-CCAD-2994-29CE630561DA}"/>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6B66C621-027B-F037-C377-C4A24C8B1608}"/>
              </a:ext>
            </a:extLst>
          </p:cNvPr>
          <p:cNvGrpSpPr/>
          <p:nvPr/>
        </p:nvGrpSpPr>
        <p:grpSpPr>
          <a:xfrm>
            <a:off x="1562350" y="1663991"/>
            <a:ext cx="8702774" cy="1342610"/>
            <a:chOff x="110067" y="1282700"/>
            <a:chExt cx="11519030" cy="1718733"/>
          </a:xfrm>
        </p:grpSpPr>
        <p:pic>
          <p:nvPicPr>
            <p:cNvPr id="293" name="Google Shape;293;p13">
              <a:extLst>
                <a:ext uri="{FF2B5EF4-FFF2-40B4-BE49-F238E27FC236}">
                  <a16:creationId xmlns:a16="http://schemas.microsoft.com/office/drawing/2014/main" id="{1E46A916-687D-E703-39E7-E41B5AE5DD82}"/>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6F5FD550-0F00-BD84-60BA-9B0CFC6EA74C}"/>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30DC9366-4C09-052A-3A8C-2277B73A584A}"/>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A396E761-D5CC-B990-3A3B-655031FD6967}"/>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00B30144-FEB4-A65F-82EC-540B2AAF16C6}"/>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52A317CD-438A-49B8-A5D9-333B800B9C3F}"/>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8E841F10-BC0F-3C70-D5AB-4D153C768365}"/>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C63F7A00-13E8-648D-0818-7D2B9B8DA362}"/>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BC049297-7C99-9BC9-97A3-03E8BB8F130F}"/>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2B10F229-9409-E699-11C9-571831222585}"/>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D4782BDB-7949-5448-6B7A-1BF3D0E43B82}"/>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3670C629-9A11-F769-716C-5F4367676EE6}"/>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C0779945-DD28-CC55-455B-33025547FD85}"/>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C704CC17-F651-7768-D442-0628744DF13E}"/>
              </a:ext>
            </a:extLst>
          </p:cNvPr>
          <p:cNvSpPr txBox="1"/>
          <p:nvPr/>
        </p:nvSpPr>
        <p:spPr>
          <a:xfrm>
            <a:off x="1848257" y="4572957"/>
            <a:ext cx="1415306" cy="79634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p>
          <a:p>
            <a:pPr marL="214303" indent="-214303" defTabSz="685800">
              <a:buClr>
                <a:srgbClr val="000000"/>
              </a:buClr>
              <a:buSzPts val="900"/>
              <a:buFont typeface="Arial"/>
              <a:buChar char="•"/>
              <a:defRPr/>
            </a:pPr>
            <a:r>
              <a:rPr lang="en-US" sz="675">
                <a:latin typeface="Rockwell"/>
                <a:sym typeface="Rockwell"/>
              </a:rPr>
              <a:t>Marketing research</a:t>
            </a:r>
            <a:endParaRPr sz="1050">
              <a:solidFill>
                <a:srgbClr val="000000"/>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9F779002-A064-20CD-866A-357F3C866941}"/>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FB4FE5B4-D18F-F799-3D7F-B40D0BC46F82}"/>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17F2D2B2-5C11-03E9-0045-F90F51650CD1}"/>
              </a:ext>
            </a:extLst>
          </p:cNvPr>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CRM tools and systems</a:t>
            </a:r>
            <a:endParaRPr sz="1050" dirty="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CUSTOMER RELATIONSHIP GROUPS</a:t>
            </a:r>
            <a:endParaRPr sz="1050" dirty="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Marketing control</a:t>
            </a:r>
            <a:endParaRPr sz="1050" dirty="0">
              <a:solidFill>
                <a:srgbClr val="000000"/>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964A2C07-E794-2253-AA7D-50E8784DF3D8}"/>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a:solidFill>
                  <a:srgbClr val="000000"/>
                </a:solidFill>
                <a:latin typeface="Rockwell"/>
                <a:ea typeface="Rockwell"/>
                <a:cs typeface="Rockwell"/>
                <a:sym typeface="Rockwell"/>
              </a:rPr>
              <a:t>- consumer buyer </a:t>
            </a:r>
            <a:r>
              <a:rPr lang="en-US" sz="600" err="1">
                <a:solidFill>
                  <a:srgbClr val="000000"/>
                </a:solidFill>
                <a:latin typeface="Rockwell"/>
                <a:ea typeface="Rockwell"/>
                <a:cs typeface="Rockwell"/>
                <a:sym typeface="Rockwell"/>
              </a:rPr>
              <a:t>behaviour</a:t>
            </a:r>
            <a:r>
              <a:rPr lang="en-US" sz="600">
                <a:solidFill>
                  <a:srgbClr val="000000"/>
                </a:solidFill>
                <a:latin typeface="Rockwell"/>
                <a:ea typeface="Rockwell"/>
                <a:cs typeface="Rockwell"/>
                <a:sym typeface="Rockwell"/>
              </a:rPr>
              <a:t> and consumer markets</a:t>
            </a:r>
            <a:endParaRPr sz="1050">
              <a:solidFill>
                <a:srgbClr val="000000"/>
              </a:solidFill>
              <a:latin typeface="Arial"/>
              <a:ea typeface="Arial"/>
              <a:cs typeface="Arial"/>
              <a:sym typeface="Arial"/>
            </a:endParaRPr>
          </a:p>
          <a:p>
            <a:pPr defTabSz="685800">
              <a:buClr>
                <a:srgbClr val="000000"/>
              </a:buClr>
              <a:buSzPts val="800"/>
              <a:defRPr/>
            </a:pPr>
            <a:r>
              <a:rPr lang="en-US" sz="600">
                <a:solidFill>
                  <a:srgbClr val="000000"/>
                </a:solidFill>
                <a:latin typeface="Rockwell"/>
                <a:ea typeface="Rockwell"/>
                <a:cs typeface="Rockwell"/>
                <a:sym typeface="Rockwell"/>
              </a:rPr>
              <a:t>- Business Buyer </a:t>
            </a:r>
            <a:r>
              <a:rPr lang="en-US" sz="600" err="1">
                <a:solidFill>
                  <a:srgbClr val="000000"/>
                </a:solidFill>
                <a:latin typeface="Rockwell"/>
                <a:ea typeface="Rockwell"/>
                <a:cs typeface="Rockwell"/>
                <a:sym typeface="Rockwell"/>
              </a:rPr>
              <a:t>Behaviour</a:t>
            </a:r>
            <a:r>
              <a:rPr lang="en-US" sz="600">
                <a:solidFill>
                  <a:srgbClr val="000000"/>
                </a:solidFill>
                <a:latin typeface="Rockwell"/>
                <a:ea typeface="Rockwell"/>
                <a:cs typeface="Rockwell"/>
                <a:sym typeface="Rockwell"/>
              </a:rPr>
              <a:t> and Business Markets</a:t>
            </a:r>
            <a:endParaRPr sz="1050">
              <a:solidFill>
                <a:srgbClr val="000000"/>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2C7ED85E-CBDA-F242-FCF0-0A95E1B24136}"/>
              </a:ext>
            </a:extLst>
          </p:cNvPr>
          <p:cNvSpPr txBox="1">
            <a:spLocks/>
          </p:cNvSpPr>
          <p:nvPr/>
        </p:nvSpPr>
        <p:spPr>
          <a:xfrm>
            <a:off x="1588602" y="1146541"/>
            <a:ext cx="9005440" cy="908483"/>
          </a:xfrm>
          <a:prstGeom prst="rect">
            <a:avLst/>
          </a:prstGeom>
          <a:solidFill>
            <a:schemeClr val="bg1"/>
          </a:solid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3200" dirty="0">
                <a:solidFill>
                  <a:schemeClr val="accent5">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684ACE23-8F74-959D-3BC9-806CCECF94C9}"/>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5</a:t>
            </a:r>
            <a:endParaRPr sz="105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0CD2174C-9D76-107A-49EC-B9943DC0D4BB}"/>
              </a:ext>
            </a:extLst>
          </p:cNvPr>
          <p:cNvSpPr txBox="1"/>
          <p:nvPr/>
        </p:nvSpPr>
        <p:spPr>
          <a:xfrm>
            <a:off x="5644184" y="5479007"/>
            <a:ext cx="4698656"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1350" err="1"/>
              <a:t>Marketing</a:t>
            </a:r>
            <a:r>
              <a:rPr lang="ar-SA" sz="1350"/>
              <a:t> </a:t>
            </a:r>
            <a:r>
              <a:rPr lang="ar-SA" sz="1350" err="1"/>
              <a:t>An</a:t>
            </a:r>
            <a:r>
              <a:rPr lang="ar-SA" sz="1350"/>
              <a:t> </a:t>
            </a:r>
            <a:r>
              <a:rPr lang="ar-SA" sz="1350" err="1"/>
              <a:t>Introduction</a:t>
            </a:r>
            <a:r>
              <a:rPr lang="ar-SA" sz="1350"/>
              <a:t> FOURTEENTH EDITION</a:t>
            </a:r>
          </a:p>
          <a:p>
            <a:r>
              <a:rPr lang="ar-SA" sz="1350" err="1">
                <a:solidFill>
                  <a:srgbClr val="C00000"/>
                </a:solidFill>
              </a:rPr>
              <a:t>Gary</a:t>
            </a:r>
            <a:r>
              <a:rPr lang="ar-SA" sz="1350">
                <a:solidFill>
                  <a:srgbClr val="C00000"/>
                </a:solidFill>
              </a:rPr>
              <a:t> </a:t>
            </a:r>
            <a:r>
              <a:rPr lang="ar-SA" sz="1350" err="1">
                <a:solidFill>
                  <a:srgbClr val="C00000"/>
                </a:solidFill>
              </a:rPr>
              <a:t>Armstrong</a:t>
            </a:r>
            <a:r>
              <a:rPr lang="ar-SA" sz="1350">
                <a:solidFill>
                  <a:srgbClr val="C00000"/>
                </a:solidFill>
              </a:rPr>
              <a:t> </a:t>
            </a:r>
            <a:r>
              <a:rPr lang="ar-SA" sz="1350" err="1">
                <a:solidFill>
                  <a:srgbClr val="C00000"/>
                </a:solidFill>
              </a:rPr>
              <a:t>Philip</a:t>
            </a:r>
            <a:r>
              <a:rPr lang="ar-SA" sz="1350">
                <a:solidFill>
                  <a:srgbClr val="C00000"/>
                </a:solidFill>
              </a:rPr>
              <a:t> </a:t>
            </a:r>
            <a:r>
              <a:rPr lang="ar-SA" sz="1350" err="1">
                <a:solidFill>
                  <a:srgbClr val="C00000"/>
                </a:solidFill>
              </a:rPr>
              <a:t>Kotler</a:t>
            </a:r>
            <a:endParaRPr lang="ar-SA" sz="1350">
              <a:solidFill>
                <a:srgbClr val="C00000"/>
              </a:solidFill>
            </a:endParaRPr>
          </a:p>
        </p:txBody>
      </p:sp>
    </p:spTree>
    <p:extLst>
      <p:ext uri="{BB962C8B-B14F-4D97-AF65-F5344CB8AC3E}">
        <p14:creationId xmlns:p14="http://schemas.microsoft.com/office/powerpoint/2010/main" val="18793837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DF7B086-B0C4-584E-87D8-C129756CCF36}"/>
              </a:ext>
            </a:extLst>
          </p:cNvPr>
          <p:cNvSpPr>
            <a:spLocks noGrp="1" noChangeArrowheads="1"/>
          </p:cNvSpPr>
          <p:nvPr>
            <p:ph type="title" idx="4294967295"/>
          </p:nvPr>
        </p:nvSpPr>
        <p:spPr>
          <a:xfrm>
            <a:off x="5929312" y="1210867"/>
            <a:ext cx="4738688" cy="439340"/>
          </a:xfrm>
          <a:solidFill>
            <a:schemeClr val="bg1"/>
          </a:solidFill>
          <a:ln>
            <a:solidFill>
              <a:srgbClr val="124C37"/>
            </a:solidFill>
          </a:ln>
        </p:spPr>
        <p:txBody>
          <a:bodyPr vert="horz" lIns="68580" tIns="34290" rIns="68580" bIns="34290" rtlCol="0" anchor="ctr">
            <a:noAutofit/>
          </a:bodyPr>
          <a:lstStyle/>
          <a:p>
            <a:r>
              <a:rPr lang="en-US" altLang="en-US" sz="2100" cap="all">
                <a:solidFill>
                  <a:srgbClr val="B80E0F"/>
                </a:solidFill>
                <a:latin typeface="Impact" panose="020B0806030902050204"/>
                <a:ea typeface="+mn-ea"/>
                <a:cs typeface="+mn-cs"/>
              </a:rPr>
              <a:t>1- Understanding customer </a:t>
            </a:r>
            <a:r>
              <a:rPr lang="en-US" altLang="en-US" sz="1800" cap="all">
                <a:solidFill>
                  <a:srgbClr val="B80E0F"/>
                </a:solidFill>
                <a:latin typeface="Impact" panose="020B0806030902050204"/>
                <a:ea typeface="+mn-ea"/>
                <a:cs typeface="+mn-cs"/>
              </a:rPr>
              <a:t>needs/wants</a:t>
            </a:r>
            <a:r>
              <a:rPr lang="en-US" altLang="en-US" sz="2100" cap="all">
                <a:solidFill>
                  <a:srgbClr val="B80E0F"/>
                </a:solidFill>
                <a:latin typeface="Impact" panose="020B0806030902050204"/>
                <a:ea typeface="+mn-ea"/>
                <a:cs typeface="+mn-cs"/>
              </a:rPr>
              <a:t>.</a:t>
            </a:r>
          </a:p>
        </p:txBody>
      </p:sp>
      <p:pic>
        <p:nvPicPr>
          <p:cNvPr id="2" name="Picture 1">
            <a:extLst>
              <a:ext uri="{FF2B5EF4-FFF2-40B4-BE49-F238E27FC236}">
                <a16:creationId xmlns:a16="http://schemas.microsoft.com/office/drawing/2014/main" id="{FB0B8AFF-B67B-4AC3-8903-A5641F9AA941}"/>
              </a:ext>
            </a:extLst>
          </p:cNvPr>
          <p:cNvPicPr>
            <a:picLocks noChangeAspect="1"/>
          </p:cNvPicPr>
          <p:nvPr/>
        </p:nvPicPr>
        <p:blipFill rotWithShape="1">
          <a:blip r:embed="rId3"/>
          <a:srcRect t="20126" r="82966" b="24570"/>
          <a:stretch/>
        </p:blipFill>
        <p:spPr>
          <a:xfrm>
            <a:off x="1652373" y="1649992"/>
            <a:ext cx="1948622" cy="3396603"/>
          </a:xfrm>
          <a:prstGeom prst="rect">
            <a:avLst/>
          </a:prstGeom>
        </p:spPr>
      </p:pic>
      <p:pic>
        <p:nvPicPr>
          <p:cNvPr id="11" name="Picture 10">
            <a:extLst>
              <a:ext uri="{FF2B5EF4-FFF2-40B4-BE49-F238E27FC236}">
                <a16:creationId xmlns:a16="http://schemas.microsoft.com/office/drawing/2014/main" id="{BB29438D-D6E1-442E-AB16-3D9B85F7A1F1}"/>
              </a:ext>
            </a:extLst>
          </p:cNvPr>
          <p:cNvPicPr>
            <a:picLocks noChangeAspect="1"/>
          </p:cNvPicPr>
          <p:nvPr/>
        </p:nvPicPr>
        <p:blipFill>
          <a:blip r:embed="rId4"/>
          <a:stretch>
            <a:fillRect/>
          </a:stretch>
        </p:blipFill>
        <p:spPr>
          <a:xfrm>
            <a:off x="3672647" y="1792500"/>
            <a:ext cx="6795330" cy="2928759"/>
          </a:xfrm>
          <a:prstGeom prst="rect">
            <a:avLst/>
          </a:prstGeom>
        </p:spPr>
      </p:pic>
      <p:sp>
        <p:nvSpPr>
          <p:cNvPr id="17" name="TextBox 16">
            <a:extLst>
              <a:ext uri="{FF2B5EF4-FFF2-40B4-BE49-F238E27FC236}">
                <a16:creationId xmlns:a16="http://schemas.microsoft.com/office/drawing/2014/main" id="{60595361-1F02-42DA-A92F-DD5EFDF9878F}"/>
              </a:ext>
            </a:extLst>
          </p:cNvPr>
          <p:cNvSpPr txBox="1"/>
          <p:nvPr/>
        </p:nvSpPr>
        <p:spPr>
          <a:xfrm>
            <a:off x="3672648" y="4724789"/>
            <a:ext cx="6866981" cy="461665"/>
          </a:xfrm>
          <a:prstGeom prst="rect">
            <a:avLst/>
          </a:prstGeom>
          <a:solidFill>
            <a:schemeClr val="bg1"/>
          </a:solidFill>
        </p:spPr>
        <p:txBody>
          <a:bodyPr wrap="square">
            <a:spAutoFit/>
          </a:bodyPr>
          <a:lstStyle/>
          <a:p>
            <a:pPr algn="ctr" defTabSz="685766">
              <a:defRPr/>
            </a:pPr>
            <a:r>
              <a:rPr lang="en-US" sz="1200">
                <a:solidFill>
                  <a:srgbClr val="C00000"/>
                </a:solidFill>
                <a:latin typeface="Impact" panose="020B0806030902050204"/>
              </a:rPr>
              <a:t>Geoffrey Moore is an American organizational theorist, management consultant and author, known for his work Crossing the Chasm: Marketing and Selling High-Tech Products to Mainstream</a:t>
            </a:r>
          </a:p>
        </p:txBody>
      </p:sp>
    </p:spTree>
    <p:extLst>
      <p:ext uri="{BB962C8B-B14F-4D97-AF65-F5344CB8AC3E}">
        <p14:creationId xmlns:p14="http://schemas.microsoft.com/office/powerpoint/2010/main" val="215198219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77878" y="857251"/>
            <a:ext cx="6690122" cy="801291"/>
          </a:xfrm>
        </p:spPr>
        <p:txBody>
          <a:bodyPr anchor="b">
            <a:normAutofit/>
          </a:bodyPr>
          <a:lstStyle/>
          <a:p>
            <a:pPr algn="ctr"/>
            <a:r>
              <a:rPr lang="en-US" altLang="en-US" sz="2400" dirty="0">
                <a:solidFill>
                  <a:schemeClr val="accent6">
                    <a:lumMod val="50000"/>
                  </a:schemeClr>
                </a:solidFill>
                <a:latin typeface="Abadi" panose="020B0604020104020204" pitchFamily="34" charset="0"/>
              </a:rPr>
              <a:t>Managing Marketing Information</a:t>
            </a:r>
            <a:endParaRPr lang="en-US" sz="24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524002" y="1812132"/>
            <a:ext cx="5183981" cy="3558779"/>
          </a:xfrm>
        </p:spPr>
        <p:style>
          <a:lnRef idx="2">
            <a:schemeClr val="accent1"/>
          </a:lnRef>
          <a:fillRef idx="1">
            <a:schemeClr val="lt1"/>
          </a:fillRef>
          <a:effectRef idx="0">
            <a:schemeClr val="accent1"/>
          </a:effectRef>
          <a:fontRef idx="minor">
            <a:schemeClr val="dk1"/>
          </a:fontRef>
        </p:style>
        <p:txBody>
          <a:bodyPr>
            <a:noAutofit/>
          </a:bodyPr>
          <a:lstStyle/>
          <a:p>
            <a:pPr>
              <a:defRPr/>
            </a:pPr>
            <a:r>
              <a:rPr lang="en-US" altLang="en-US" sz="2000" b="1" dirty="0">
                <a:solidFill>
                  <a:schemeClr val="accent6">
                    <a:lumMod val="50000"/>
                  </a:schemeClr>
                </a:solidFill>
              </a:rPr>
              <a:t>Information</a:t>
            </a:r>
            <a:r>
              <a:rPr lang="en-US" altLang="en-US" sz="2000" dirty="0">
                <a:solidFill>
                  <a:schemeClr val="accent6">
                    <a:lumMod val="50000"/>
                  </a:schemeClr>
                </a:solidFill>
              </a:rPr>
              <a:t> is generated by </a:t>
            </a:r>
            <a:r>
              <a:rPr lang="en-US" altLang="en-US" sz="2000" b="1" dirty="0">
                <a:solidFill>
                  <a:schemeClr val="accent6">
                    <a:lumMod val="50000"/>
                  </a:schemeClr>
                </a:solidFill>
              </a:rPr>
              <a:t>Big Data</a:t>
            </a:r>
            <a:r>
              <a:rPr lang="en-US" altLang="en-US" sz="2000" dirty="0">
                <a:solidFill>
                  <a:schemeClr val="accent6">
                    <a:lumMod val="50000"/>
                  </a:schemeClr>
                </a:solidFill>
              </a:rPr>
              <a:t> could help marketers in decision making</a:t>
            </a:r>
          </a:p>
          <a:p>
            <a:pPr>
              <a:defRPr/>
            </a:pPr>
            <a:r>
              <a:rPr lang="en-US" sz="2000" dirty="0">
                <a:solidFill>
                  <a:schemeClr val="accent6">
                    <a:lumMod val="50000"/>
                  </a:schemeClr>
                </a:solidFill>
              </a:rPr>
              <a:t>Right information, in the right form, at the right time help </a:t>
            </a:r>
            <a:r>
              <a:rPr lang="en-US" altLang="en-US" sz="2000" b="1" dirty="0">
                <a:solidFill>
                  <a:schemeClr val="accent6">
                    <a:lumMod val="50000"/>
                  </a:schemeClr>
                </a:solidFill>
              </a:rPr>
              <a:t>M</a:t>
            </a:r>
            <a:r>
              <a:rPr lang="en-US" sz="2000" b="1" dirty="0">
                <a:solidFill>
                  <a:schemeClr val="accent6">
                    <a:lumMod val="50000"/>
                  </a:schemeClr>
                </a:solidFill>
              </a:rPr>
              <a:t>arketer</a:t>
            </a:r>
            <a:r>
              <a:rPr lang="en-US" sz="2000" dirty="0">
                <a:solidFill>
                  <a:schemeClr val="accent6">
                    <a:lumMod val="50000"/>
                  </a:schemeClr>
                </a:solidFill>
              </a:rPr>
              <a:t> to create customer value, engagement and stronger customer relationships.</a:t>
            </a:r>
            <a:endParaRPr lang="en-US" altLang="en-US" sz="2000" dirty="0">
              <a:solidFill>
                <a:schemeClr val="accent6">
                  <a:lumMod val="50000"/>
                </a:schemeClr>
              </a:solidFill>
            </a:endParaRPr>
          </a:p>
          <a:p>
            <a:pPr>
              <a:defRPr/>
            </a:pPr>
            <a:r>
              <a:rPr lang="en-US" sz="2000" b="1" dirty="0">
                <a:solidFill>
                  <a:schemeClr val="accent6">
                    <a:lumMod val="50000"/>
                  </a:schemeClr>
                </a:solidFill>
                <a:latin typeface="COELRA+Arial-BoldMT"/>
              </a:rPr>
              <a:t>For example</a:t>
            </a:r>
            <a:r>
              <a:rPr lang="en-US" sz="2000" dirty="0">
                <a:solidFill>
                  <a:schemeClr val="accent6">
                    <a:lumMod val="50000"/>
                  </a:schemeClr>
                </a:solidFill>
                <a:latin typeface="MLWAMC+ArialMT"/>
              </a:rPr>
              <a:t>, </a:t>
            </a:r>
            <a:r>
              <a:rPr lang="en-US" sz="2000" b="1" dirty="0">
                <a:solidFill>
                  <a:schemeClr val="accent6">
                    <a:lumMod val="50000"/>
                  </a:schemeClr>
                </a:solidFill>
                <a:latin typeface="COELRA+Arial-BoldMT"/>
              </a:rPr>
              <a:t>Coca-Cola or Apple </a:t>
            </a:r>
            <a:r>
              <a:rPr lang="en-US" sz="2000" dirty="0">
                <a:solidFill>
                  <a:schemeClr val="accent6">
                    <a:lumMod val="50000"/>
                  </a:schemeClr>
                </a:solidFill>
                <a:latin typeface="MLWAMC+ArialMT"/>
              </a:rPr>
              <a:t>monitors online discussions about its brand in Tweets, blogs, social media posts, and other sources, to  gain valuable </a:t>
            </a:r>
            <a:r>
              <a:rPr lang="en-US" sz="2000" dirty="0">
                <a:solidFill>
                  <a:schemeClr val="accent6">
                    <a:lumMod val="50000"/>
                  </a:schemeClr>
                </a:solidFill>
              </a:rPr>
              <a:t>information</a:t>
            </a:r>
            <a:r>
              <a:rPr lang="en-US" sz="2000" dirty="0">
                <a:solidFill>
                  <a:schemeClr val="accent6">
                    <a:lumMod val="50000"/>
                  </a:schemeClr>
                </a:solidFill>
                <a:latin typeface="MLWAMC+ArialMT"/>
              </a:rPr>
              <a:t> about</a:t>
            </a:r>
          </a:p>
          <a:p>
            <a:pPr lvl="1">
              <a:defRPr/>
            </a:pPr>
            <a:r>
              <a:rPr lang="en-US" altLang="en-US" sz="1100" b="1" dirty="0">
                <a:solidFill>
                  <a:schemeClr val="accent6">
                    <a:lumMod val="50000"/>
                  </a:schemeClr>
                </a:solidFill>
              </a:rPr>
              <a:t>Customer insights about the current and future products</a:t>
            </a:r>
          </a:p>
          <a:p>
            <a:pPr lvl="1">
              <a:defRPr/>
            </a:pPr>
            <a:r>
              <a:rPr lang="en-US" altLang="en-US" sz="1100" b="1" dirty="0">
                <a:solidFill>
                  <a:schemeClr val="accent6">
                    <a:lumMod val="50000"/>
                  </a:schemeClr>
                </a:solidFill>
              </a:rPr>
              <a:t>Market insights</a:t>
            </a:r>
            <a:endParaRPr lang="en-US" sz="1100" b="1" dirty="0">
              <a:solidFill>
                <a:schemeClr val="accent6">
                  <a:lumMod val="50000"/>
                </a:schemeClr>
              </a:solidFill>
              <a:latin typeface="MLWAMC+ArialMT"/>
            </a:endParaRPr>
          </a:p>
        </p:txBody>
      </p:sp>
      <p:pic>
        <p:nvPicPr>
          <p:cNvPr id="2050" name="Picture 2" descr="What Is The Difference Between Data And Information?">
            <a:extLst>
              <a:ext uri="{FF2B5EF4-FFF2-40B4-BE49-F238E27FC236}">
                <a16:creationId xmlns:a16="http://schemas.microsoft.com/office/drawing/2014/main" id="{E10AA373-749A-C821-E4ED-1E6C42265D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57" t="14111" r="6339" b="9073"/>
          <a:stretch/>
        </p:blipFill>
        <p:spPr bwMode="auto">
          <a:xfrm>
            <a:off x="6707583" y="1776658"/>
            <a:ext cx="3960421" cy="330469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24FD76B5-3787-53B5-95AF-025A7CD48E5B}"/>
              </a:ext>
            </a:extLst>
          </p:cNvPr>
          <p:cNvSpPr/>
          <p:nvPr/>
        </p:nvSpPr>
        <p:spPr>
          <a:xfrm>
            <a:off x="6870062" y="5081344"/>
            <a:ext cx="3747407" cy="8321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350">
              <a:solidFill>
                <a:schemeClr val="accent6">
                  <a:lumMod val="50000"/>
                </a:schemeClr>
              </a:solidFill>
            </a:endParaRPr>
          </a:p>
        </p:txBody>
      </p:sp>
    </p:spTree>
    <p:extLst>
      <p:ext uri="{BB962C8B-B14F-4D97-AF65-F5344CB8AC3E}">
        <p14:creationId xmlns:p14="http://schemas.microsoft.com/office/powerpoint/2010/main" val="38140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6341F4-520D-01A5-C62F-904476ED4EC4}"/>
              </a:ext>
            </a:extLst>
          </p:cNvPr>
          <p:cNvSpPr txBox="1"/>
          <p:nvPr/>
        </p:nvSpPr>
        <p:spPr>
          <a:xfrm>
            <a:off x="2010700" y="1329203"/>
            <a:ext cx="2629121" cy="1216741"/>
          </a:xfrm>
          <a:prstGeom prst="rect">
            <a:avLst/>
          </a:prstGeom>
        </p:spPr>
        <p:txBody>
          <a:bodyPr vert="horz" lIns="68580" tIns="34290" rIns="68580" bIns="34290" rtlCol="0" anchor="ctr">
            <a:noAutofit/>
          </a:bodyPr>
          <a:lstStyle/>
          <a:p>
            <a:pPr defTabSz="685766">
              <a:lnSpc>
                <a:spcPct val="90000"/>
              </a:lnSpc>
              <a:spcBef>
                <a:spcPct val="0"/>
              </a:spcBef>
              <a:spcAft>
                <a:spcPts val="450"/>
              </a:spcAft>
              <a:defRPr/>
            </a:pPr>
            <a:r>
              <a:rPr lang="en-US" sz="3000" cap="all" spc="-113" dirty="0">
                <a:solidFill>
                  <a:schemeClr val="accent6">
                    <a:lumMod val="50000"/>
                  </a:schemeClr>
                </a:solidFill>
                <a:latin typeface="Impact" panose="020B0806030902050204"/>
              </a:rPr>
              <a:t>Big data </a:t>
            </a:r>
          </a:p>
        </p:txBody>
      </p:sp>
      <p:sp>
        <p:nvSpPr>
          <p:cNvPr id="6" name="Content Placeholder 2">
            <a:extLst>
              <a:ext uri="{FF2B5EF4-FFF2-40B4-BE49-F238E27FC236}">
                <a16:creationId xmlns:a16="http://schemas.microsoft.com/office/drawing/2014/main" id="{6748519B-1E81-8A7B-57BF-7D8CDA8D0432}"/>
              </a:ext>
            </a:extLst>
          </p:cNvPr>
          <p:cNvSpPr txBox="1">
            <a:spLocks/>
          </p:cNvSpPr>
          <p:nvPr/>
        </p:nvSpPr>
        <p:spPr>
          <a:xfrm>
            <a:off x="1448991" y="2323444"/>
            <a:ext cx="3729038" cy="283906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2" indent="-171442" defTabSz="685766">
              <a:defRPr/>
            </a:pPr>
            <a:r>
              <a:rPr lang="en-US" sz="1200" b="1">
                <a:solidFill>
                  <a:schemeClr val="accent6">
                    <a:lumMod val="50000"/>
                  </a:schemeClr>
                </a:solidFill>
                <a:latin typeface="Calibri" panose="020F0502020204030204"/>
              </a:rPr>
              <a:t>Big data </a:t>
            </a:r>
            <a:r>
              <a:rPr lang="en-US" sz="1275">
                <a:solidFill>
                  <a:schemeClr val="accent6">
                    <a:lumMod val="50000"/>
                  </a:schemeClr>
                </a:solidFill>
                <a:latin typeface="Calibri" panose="020F0502020204030204"/>
              </a:rPr>
              <a:t>refers to the huge data sets generated by sophisticated information generation, collection, storage, and analysis technologies. </a:t>
            </a:r>
            <a:r>
              <a:rPr lang="en-US" sz="1275" i="1">
                <a:solidFill>
                  <a:schemeClr val="accent6">
                    <a:lumMod val="50000"/>
                  </a:schemeClr>
                </a:solidFill>
                <a:latin typeface="Calibri" panose="020F0502020204030204"/>
              </a:rPr>
              <a:t>.</a:t>
            </a:r>
          </a:p>
          <a:p>
            <a:pPr marL="214303" indent="-171442" defTabSz="685766">
              <a:defRPr/>
            </a:pPr>
            <a:r>
              <a:rPr lang="en-US" altLang="en-US" sz="1200" i="1">
                <a:solidFill>
                  <a:schemeClr val="accent6">
                    <a:lumMod val="50000"/>
                  </a:schemeClr>
                </a:solidFill>
                <a:latin typeface="Calibri" panose="020F0502020204030204"/>
              </a:rPr>
              <a:t>An average of 6 million public conversations a day, more than 2 billion a year arch and marketing information lies in how it is used and in the customer insights that it provides.</a:t>
            </a:r>
          </a:p>
          <a:p>
            <a:pPr marL="214303" indent="-171442" defTabSz="685766">
              <a:defRPr/>
            </a:pPr>
            <a:r>
              <a:rPr lang="en-US" sz="1200" i="1">
                <a:solidFill>
                  <a:schemeClr val="accent6">
                    <a:lumMod val="50000"/>
                  </a:schemeClr>
                </a:solidFill>
                <a:latin typeface="Calibri" panose="020F0502020204030204"/>
              </a:rPr>
              <a:t>Analyzing the wealth of data about customers as Browsing history, purchase. patterns, returns, campaign response patterns etc.</a:t>
            </a:r>
            <a:endParaRPr lang="en-US" sz="1200">
              <a:solidFill>
                <a:schemeClr val="accent6">
                  <a:lumMod val="50000"/>
                </a:schemeClr>
              </a:solidFill>
              <a:latin typeface="Calibri" panose="020F0502020204030204"/>
            </a:endParaRPr>
          </a:p>
          <a:p>
            <a:pPr marL="214303" indent="-171442" defTabSz="685766">
              <a:defRPr/>
            </a:pPr>
            <a:r>
              <a:rPr lang="en-US" sz="1200" i="1">
                <a:solidFill>
                  <a:schemeClr val="accent6">
                    <a:lumMod val="50000"/>
                  </a:schemeClr>
                </a:solidFill>
                <a:latin typeface="Calibri" panose="020F0502020204030204"/>
              </a:rPr>
              <a:t>Companies that effectively tap this glut of big data can gain rich, timely customer insights</a:t>
            </a:r>
          </a:p>
        </p:txBody>
      </p:sp>
      <p:pic>
        <p:nvPicPr>
          <p:cNvPr id="4100" name="Picture 4" descr="App Analytics | Mobile Data Analytics Tools | data.ai, formerly App Annie">
            <a:extLst>
              <a:ext uri="{FF2B5EF4-FFF2-40B4-BE49-F238E27FC236}">
                <a16:creationId xmlns:a16="http://schemas.microsoft.com/office/drawing/2014/main" id="{0A816107-AD80-EC3A-052D-23C2F16134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99571" y="3143690"/>
            <a:ext cx="5156325" cy="213860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102" name="Picture 6" descr="App Annie - Reviews, News and Ratings">
            <a:extLst>
              <a:ext uri="{FF2B5EF4-FFF2-40B4-BE49-F238E27FC236}">
                <a16:creationId xmlns:a16="http://schemas.microsoft.com/office/drawing/2014/main" id="{07DF2036-EB1F-DE03-547D-11692BC25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5703" y="1275591"/>
            <a:ext cx="3981450" cy="11525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A9B2FD5-793A-F302-3480-009098D56207}"/>
              </a:ext>
            </a:extLst>
          </p:cNvPr>
          <p:cNvSpPr txBox="1"/>
          <p:nvPr/>
        </p:nvSpPr>
        <p:spPr>
          <a:xfrm>
            <a:off x="5499571" y="2543529"/>
            <a:ext cx="5156324" cy="507831"/>
          </a:xfrm>
          <a:prstGeom prst="rect">
            <a:avLst/>
          </a:prstGeom>
          <a:noFill/>
        </p:spPr>
        <p:txBody>
          <a:bodyPr wrap="square">
            <a:spAutoFit/>
          </a:bodyPr>
          <a:lstStyle/>
          <a:p>
            <a:pPr defTabSz="685766">
              <a:defRPr/>
            </a:pPr>
            <a:r>
              <a:rPr lang="en-US" sz="1350" dirty="0">
                <a:solidFill>
                  <a:schemeClr val="accent6">
                    <a:lumMod val="50000"/>
                  </a:schemeClr>
                </a:solidFill>
                <a:latin typeface="Outfit"/>
              </a:rPr>
              <a:t>The 1st Unified Data AI Company to combine consumer and market data with the power of artificial intelligence to fuel insights.</a:t>
            </a:r>
            <a:endParaRPr lang="en-GB" sz="1350"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205046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anim calcmode="lin" valueType="num">
                                      <p:cBhvr additive="base">
                                        <p:cTn id="23" dur="500" fill="hold"/>
                                        <p:tgtEl>
                                          <p:spTgt spid="4102"/>
                                        </p:tgtEl>
                                        <p:attrNameLst>
                                          <p:attrName>ppt_x</p:attrName>
                                        </p:attrNameLst>
                                      </p:cBhvr>
                                      <p:tavLst>
                                        <p:tav tm="0">
                                          <p:val>
                                            <p:strVal val="#ppt_x"/>
                                          </p:val>
                                        </p:tav>
                                        <p:tav tm="100000">
                                          <p:val>
                                            <p:strVal val="#ppt_x"/>
                                          </p:val>
                                        </p:tav>
                                      </p:tavLst>
                                    </p:anim>
                                    <p:anim calcmode="lin" valueType="num">
                                      <p:cBhvr additive="base">
                                        <p:cTn id="24" dur="500" fill="hold"/>
                                        <p:tgtEl>
                                          <p:spTgt spid="410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4100"/>
                                        </p:tgtEl>
                                        <p:attrNameLst>
                                          <p:attrName>style.visibility</p:attrName>
                                        </p:attrNameLst>
                                      </p:cBhvr>
                                      <p:to>
                                        <p:strVal val="visible"/>
                                      </p:to>
                                    </p:set>
                                    <p:animEffect transition="in" filter="checkerboard(across)">
                                      <p:cBhvr>
                                        <p:cTn id="3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DD7225-4A1D-154E-F742-D99B1CB110BD}"/>
              </a:ext>
            </a:extLst>
          </p:cNvPr>
          <p:cNvPicPr>
            <a:picLocks noChangeAspect="1"/>
          </p:cNvPicPr>
          <p:nvPr/>
        </p:nvPicPr>
        <p:blipFill rotWithShape="1">
          <a:blip r:embed="rId2"/>
          <a:srcRect l="2702" b="-1215"/>
          <a:stretch/>
        </p:blipFill>
        <p:spPr>
          <a:xfrm>
            <a:off x="6156326" y="1401865"/>
            <a:ext cx="2471141" cy="1858388"/>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7FBFE3C6-B149-ABEB-DEAB-80B1F4E383EB}"/>
              </a:ext>
            </a:extLst>
          </p:cNvPr>
          <p:cNvPicPr>
            <a:picLocks noChangeAspect="1"/>
          </p:cNvPicPr>
          <p:nvPr/>
        </p:nvPicPr>
        <p:blipFill rotWithShape="1">
          <a:blip r:embed="rId3"/>
          <a:srcRect l="2760" b="17399"/>
          <a:stretch/>
        </p:blipFill>
        <p:spPr>
          <a:xfrm>
            <a:off x="6393435" y="3650218"/>
            <a:ext cx="3779520" cy="1805918"/>
          </a:xfrm>
          <a:prstGeom prst="rect">
            <a:avLst/>
          </a:prstGeom>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06769C42-3337-7315-AC88-D1FE720001B7}"/>
              </a:ext>
            </a:extLst>
          </p:cNvPr>
          <p:cNvPicPr>
            <a:picLocks noChangeAspect="1"/>
          </p:cNvPicPr>
          <p:nvPr/>
        </p:nvPicPr>
        <p:blipFill rotWithShape="1">
          <a:blip r:embed="rId4"/>
          <a:srcRect b="28039"/>
          <a:stretch/>
        </p:blipFill>
        <p:spPr>
          <a:xfrm>
            <a:off x="2006563" y="3581731"/>
            <a:ext cx="3576104" cy="1946412"/>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960F5F16-A60F-4061-8175-AE46CD7BF292}"/>
              </a:ext>
            </a:extLst>
          </p:cNvPr>
          <p:cNvPicPr>
            <a:picLocks noChangeAspect="1"/>
          </p:cNvPicPr>
          <p:nvPr/>
        </p:nvPicPr>
        <p:blipFill>
          <a:blip r:embed="rId5"/>
          <a:stretch>
            <a:fillRect/>
          </a:stretch>
        </p:blipFill>
        <p:spPr>
          <a:xfrm>
            <a:off x="1881761" y="1329859"/>
            <a:ext cx="3700907" cy="1940143"/>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5F5FD09F-D131-20FF-641E-A7B9343A4999}"/>
              </a:ext>
            </a:extLst>
          </p:cNvPr>
          <p:cNvPicPr>
            <a:picLocks noChangeAspect="1"/>
          </p:cNvPicPr>
          <p:nvPr/>
        </p:nvPicPr>
        <p:blipFill>
          <a:blip r:embed="rId6"/>
          <a:stretch>
            <a:fillRect/>
          </a:stretch>
        </p:blipFill>
        <p:spPr>
          <a:xfrm>
            <a:off x="8543077" y="1320112"/>
            <a:ext cx="1767164" cy="2021894"/>
          </a:xfrm>
          <a:prstGeom prst="rect">
            <a:avLst/>
          </a:prstGeom>
        </p:spPr>
      </p:pic>
    </p:spTree>
    <p:extLst>
      <p:ext uri="{BB962C8B-B14F-4D97-AF65-F5344CB8AC3E}">
        <p14:creationId xmlns:p14="http://schemas.microsoft.com/office/powerpoint/2010/main" val="149777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6341F4-520D-01A5-C62F-904476ED4EC4}"/>
              </a:ext>
            </a:extLst>
          </p:cNvPr>
          <p:cNvSpPr txBox="1"/>
          <p:nvPr/>
        </p:nvSpPr>
        <p:spPr>
          <a:xfrm>
            <a:off x="2152651" y="1796796"/>
            <a:ext cx="3042398" cy="829818"/>
          </a:xfrm>
          <a:prstGeom prst="rect">
            <a:avLst/>
          </a:prstGeom>
        </p:spPr>
        <p:txBody>
          <a:bodyPr vert="horz" lIns="68580" tIns="34290" rIns="68580" bIns="34290" rtlCol="0" anchor="ctr">
            <a:noAutofit/>
          </a:bodyPr>
          <a:lstStyle/>
          <a:p>
            <a:pPr defTabSz="685766">
              <a:lnSpc>
                <a:spcPct val="90000"/>
              </a:lnSpc>
              <a:spcBef>
                <a:spcPct val="0"/>
              </a:spcBef>
              <a:spcAft>
                <a:spcPts val="450"/>
              </a:spcAft>
              <a:defRPr/>
            </a:pPr>
            <a:r>
              <a:rPr lang="en-US" sz="3000" cap="all" spc="-113" dirty="0">
                <a:solidFill>
                  <a:schemeClr val="accent6">
                    <a:lumMod val="50000"/>
                  </a:schemeClr>
                </a:solidFill>
                <a:latin typeface="Impact" panose="020B0806030902050204"/>
              </a:rPr>
              <a:t>Customer and Market  insights.</a:t>
            </a:r>
          </a:p>
        </p:txBody>
      </p:sp>
      <p:sp>
        <p:nvSpPr>
          <p:cNvPr id="6" name="Content Placeholder 2">
            <a:extLst>
              <a:ext uri="{FF2B5EF4-FFF2-40B4-BE49-F238E27FC236}">
                <a16:creationId xmlns:a16="http://schemas.microsoft.com/office/drawing/2014/main" id="{6748519B-1E81-8A7B-57BF-7D8CDA8D0432}"/>
              </a:ext>
            </a:extLst>
          </p:cNvPr>
          <p:cNvSpPr txBox="1">
            <a:spLocks/>
          </p:cNvSpPr>
          <p:nvPr/>
        </p:nvSpPr>
        <p:spPr>
          <a:xfrm>
            <a:off x="2152651" y="2626614"/>
            <a:ext cx="3042398" cy="25717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2" indent="-171442" defTabSz="685766">
              <a:defRPr/>
            </a:pPr>
            <a:r>
              <a:rPr lang="en-US" sz="1125" dirty="0">
                <a:solidFill>
                  <a:schemeClr val="accent6">
                    <a:lumMod val="50000"/>
                  </a:schemeClr>
                </a:solidFill>
                <a:latin typeface="Calibri" panose="020F0502020204030204"/>
              </a:rPr>
              <a:t>It is important to understand Customer needs, but it is crucial to understand </a:t>
            </a:r>
            <a:r>
              <a:rPr lang="en-US" sz="1125" b="1" u="sng" dirty="0">
                <a:solidFill>
                  <a:schemeClr val="accent6">
                    <a:lumMod val="50000"/>
                  </a:schemeClr>
                </a:solidFill>
                <a:latin typeface="Calibri" panose="020F0502020204030204"/>
              </a:rPr>
              <a:t>CUSTOMER AND MARKET INSIGHTS </a:t>
            </a:r>
            <a:r>
              <a:rPr lang="en-US" sz="1125" dirty="0">
                <a:solidFill>
                  <a:schemeClr val="accent6">
                    <a:lumMod val="50000"/>
                  </a:schemeClr>
                </a:solidFill>
                <a:latin typeface="Calibri" panose="020F0502020204030204"/>
              </a:rPr>
              <a:t>.</a:t>
            </a:r>
          </a:p>
          <a:p>
            <a:pPr marL="171442" indent="-171442" defTabSz="685766">
              <a:defRPr/>
            </a:pPr>
            <a:r>
              <a:rPr lang="en-US" sz="1125" dirty="0">
                <a:solidFill>
                  <a:schemeClr val="accent6">
                    <a:lumMod val="50000"/>
                  </a:schemeClr>
                </a:solidFill>
                <a:latin typeface="Calibri" panose="020F0502020204030204"/>
              </a:rPr>
              <a:t>It is an interpretation of consumer and market trends through having a deep understanding customers, needs, behaviors and  preferences </a:t>
            </a:r>
          </a:p>
          <a:p>
            <a:pPr marL="171442" indent="-171442" defTabSz="685766">
              <a:defRPr/>
            </a:pPr>
            <a:r>
              <a:rPr lang="en-US" sz="1200" dirty="0">
                <a:solidFill>
                  <a:schemeClr val="accent6">
                    <a:lumMod val="50000"/>
                  </a:schemeClr>
                </a:solidFill>
                <a:latin typeface="Calibri" panose="020F0502020204030204"/>
              </a:rPr>
              <a:t>Marketers can communicate with customers  in a highly personalized way provide them with added value that leads to long-term relationships.</a:t>
            </a:r>
            <a:endParaRPr lang="en-US" altLang="en-US" sz="1200" dirty="0">
              <a:solidFill>
                <a:schemeClr val="accent6">
                  <a:lumMod val="50000"/>
                </a:schemeClr>
              </a:solidFill>
              <a:latin typeface="Calibri" panose="020F0502020204030204"/>
            </a:endParaRPr>
          </a:p>
          <a:p>
            <a:pPr marL="171442" indent="-171442" defTabSz="685766">
              <a:defRPr/>
            </a:pPr>
            <a:r>
              <a:rPr lang="en-US" altLang="en-US" sz="1200" dirty="0">
                <a:solidFill>
                  <a:schemeClr val="accent6">
                    <a:lumMod val="50000"/>
                  </a:schemeClr>
                </a:solidFill>
                <a:latin typeface="Calibri" panose="020F0502020204030204"/>
              </a:rPr>
              <a:t>It has Became the basis for creating customer value, engagement, and relationships</a:t>
            </a:r>
            <a:r>
              <a:rPr lang="en-US" altLang="en-US" sz="1125" dirty="0">
                <a:solidFill>
                  <a:schemeClr val="accent6">
                    <a:lumMod val="50000"/>
                  </a:schemeClr>
                </a:solidFill>
                <a:latin typeface="Calibri" panose="020F0502020204030204"/>
              </a:rPr>
              <a:t>.</a:t>
            </a:r>
          </a:p>
        </p:txBody>
      </p:sp>
      <p:pic>
        <p:nvPicPr>
          <p:cNvPr id="7" name="Picture 6">
            <a:extLst>
              <a:ext uri="{FF2B5EF4-FFF2-40B4-BE49-F238E27FC236}">
                <a16:creationId xmlns:a16="http://schemas.microsoft.com/office/drawing/2014/main" id="{766FC960-4F5A-C115-50E9-D777C7DBE148}"/>
              </a:ext>
            </a:extLst>
          </p:cNvPr>
          <p:cNvPicPr>
            <a:picLocks noChangeAspect="1"/>
          </p:cNvPicPr>
          <p:nvPr/>
        </p:nvPicPr>
        <p:blipFill rotWithShape="1">
          <a:blip r:embed="rId3"/>
          <a:srcRect b="18151"/>
          <a:stretch/>
        </p:blipFill>
        <p:spPr>
          <a:xfrm>
            <a:off x="5909031" y="1442529"/>
            <a:ext cx="2155251" cy="1434021"/>
          </a:xfrm>
          <a:prstGeom prst="rect">
            <a:avLst/>
          </a:prstGeom>
        </p:spPr>
      </p:pic>
      <p:pic>
        <p:nvPicPr>
          <p:cNvPr id="3074" name="Picture 2" descr="Snickers: Snickers • Ads of the World™ | Part of The Clio Network">
            <a:extLst>
              <a:ext uri="{FF2B5EF4-FFF2-40B4-BE49-F238E27FC236}">
                <a16:creationId xmlns:a16="http://schemas.microsoft.com/office/drawing/2014/main" id="{9A314742-800C-2D38-8519-1FDFBB05870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45776" y="1395259"/>
            <a:ext cx="2155251" cy="15256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اوريو #فكها #ذوقها #غرقها... - شركة البركه للتجاره والتوزيع | فيسبوك">
            <a:extLst>
              <a:ext uri="{FF2B5EF4-FFF2-40B4-BE49-F238E27FC236}">
                <a16:creationId xmlns:a16="http://schemas.microsoft.com/office/drawing/2014/main" id="{6E2107EE-FDAE-C595-9D62-22CA0AEED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031" y="2872298"/>
            <a:ext cx="1800225" cy="2326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اعلان جبنة باندا">
            <a:extLst>
              <a:ext uri="{FF2B5EF4-FFF2-40B4-BE49-F238E27FC236}">
                <a16:creationId xmlns:a16="http://schemas.microsoft.com/office/drawing/2014/main" id="{C7BBF826-51BC-7042-DA9A-29FD32F7F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6949" y="3001614"/>
            <a:ext cx="2718939" cy="228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1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ppt_x"/>
                                          </p:val>
                                        </p:tav>
                                        <p:tav tm="100000">
                                          <p:val>
                                            <p:strVal val="#ppt_x"/>
                                          </p:val>
                                        </p:tav>
                                      </p:tavLst>
                                    </p:anim>
                                    <p:anim calcmode="lin" valueType="num">
                                      <p:cBhvr additive="base">
                                        <p:cTn id="2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52C401-8D15-1557-3792-EAE6651CD935}"/>
              </a:ext>
            </a:extLst>
          </p:cNvPr>
          <p:cNvPicPr>
            <a:picLocks noChangeAspect="1"/>
          </p:cNvPicPr>
          <p:nvPr/>
        </p:nvPicPr>
        <p:blipFill rotWithShape="1">
          <a:blip r:embed="rId3"/>
          <a:srcRect b="13040"/>
          <a:stretch/>
        </p:blipFill>
        <p:spPr>
          <a:xfrm>
            <a:off x="1662792" y="3276600"/>
            <a:ext cx="8867429" cy="1954072"/>
          </a:xfrm>
          <a:prstGeom prst="rect">
            <a:avLst/>
          </a:prstGeom>
        </p:spPr>
      </p:pic>
      <p:sp>
        <p:nvSpPr>
          <p:cNvPr id="2" name="TextBox 1">
            <a:extLst>
              <a:ext uri="{FF2B5EF4-FFF2-40B4-BE49-F238E27FC236}">
                <a16:creationId xmlns:a16="http://schemas.microsoft.com/office/drawing/2014/main" id="{D766BACD-6D89-9FAC-71DF-B76B71CDCE0C}"/>
              </a:ext>
            </a:extLst>
          </p:cNvPr>
          <p:cNvSpPr txBox="1"/>
          <p:nvPr/>
        </p:nvSpPr>
        <p:spPr>
          <a:xfrm>
            <a:off x="4114801" y="1212419"/>
            <a:ext cx="5360225" cy="829818"/>
          </a:xfrm>
          <a:prstGeom prst="rect">
            <a:avLst/>
          </a:prstGeom>
        </p:spPr>
        <p:txBody>
          <a:bodyPr vert="horz" lIns="68580" tIns="34290" rIns="68580" bIns="34290" rtlCol="0" anchor="ctr">
            <a:noAutofit/>
          </a:bodyPr>
          <a:lstStyle/>
          <a:p>
            <a:pPr algn="ctr" defTabSz="685766">
              <a:lnSpc>
                <a:spcPct val="90000"/>
              </a:lnSpc>
              <a:spcBef>
                <a:spcPct val="0"/>
              </a:spcBef>
              <a:spcAft>
                <a:spcPts val="450"/>
              </a:spcAft>
              <a:defRPr/>
            </a:pPr>
            <a:r>
              <a:rPr lang="en-US" sz="2400" cap="all" spc="-113" dirty="0">
                <a:solidFill>
                  <a:schemeClr val="accent6">
                    <a:lumMod val="50000"/>
                  </a:schemeClr>
                </a:solidFill>
                <a:latin typeface="Impact" panose="020B0806030902050204"/>
              </a:rPr>
              <a:t>Successful companies took decisions Customer and Market  insights.</a:t>
            </a:r>
          </a:p>
        </p:txBody>
      </p:sp>
      <p:sp>
        <p:nvSpPr>
          <p:cNvPr id="7" name="TextBox 6">
            <a:extLst>
              <a:ext uri="{FF2B5EF4-FFF2-40B4-BE49-F238E27FC236}">
                <a16:creationId xmlns:a16="http://schemas.microsoft.com/office/drawing/2014/main" id="{BC06C4E5-E92D-7902-A75E-0C6ACF83BAA2}"/>
              </a:ext>
            </a:extLst>
          </p:cNvPr>
          <p:cNvSpPr txBox="1"/>
          <p:nvPr/>
        </p:nvSpPr>
        <p:spPr>
          <a:xfrm>
            <a:off x="1801586" y="2133601"/>
            <a:ext cx="8866415" cy="715581"/>
          </a:xfrm>
          <a:prstGeom prst="rect">
            <a:avLst/>
          </a:prstGeom>
          <a:noFill/>
        </p:spPr>
        <p:txBody>
          <a:bodyPr wrap="square">
            <a:spAutoFit/>
          </a:bodyPr>
          <a:lstStyle/>
          <a:p>
            <a:pPr defTabSz="685766">
              <a:defRPr/>
            </a:pPr>
            <a:r>
              <a:rPr lang="en-US" sz="1350" b="1" dirty="0">
                <a:solidFill>
                  <a:schemeClr val="accent6">
                    <a:lumMod val="50000"/>
                  </a:schemeClr>
                </a:solidFill>
                <a:latin typeface="Cabin Condensed"/>
              </a:rPr>
              <a:t>Coca-Cola </a:t>
            </a:r>
            <a:r>
              <a:rPr lang="en-US" sz="1350" dirty="0">
                <a:solidFill>
                  <a:schemeClr val="accent6">
                    <a:lumMod val="50000"/>
                  </a:schemeClr>
                </a:solidFill>
                <a:latin typeface="F37Moon"/>
              </a:rPr>
              <a:t>a result of revenue, but with social listening tools, announced it would be removing Zico, its coconut water product, just as they did with </a:t>
            </a:r>
            <a:r>
              <a:rPr lang="en-US" sz="1350" dirty="0" err="1">
                <a:solidFill>
                  <a:schemeClr val="accent6">
                    <a:lumMod val="50000"/>
                  </a:schemeClr>
                </a:solidFill>
                <a:latin typeface="F37Moon"/>
              </a:rPr>
              <a:t>Odwalla</a:t>
            </a:r>
            <a:r>
              <a:rPr lang="en-US" sz="1350" dirty="0">
                <a:solidFill>
                  <a:schemeClr val="accent6">
                    <a:lumMod val="50000"/>
                  </a:schemeClr>
                </a:solidFill>
                <a:latin typeface="F37Moon"/>
              </a:rPr>
              <a:t>, as they had not grown over a three-year period. By sacrificing these beverages, This decision is often the brand has decided to bet on more successful ranges like Minute Maid and Topo Chico.</a:t>
            </a:r>
          </a:p>
        </p:txBody>
      </p:sp>
    </p:spTree>
    <p:extLst>
      <p:ext uri="{BB962C8B-B14F-4D97-AF65-F5344CB8AC3E}">
        <p14:creationId xmlns:p14="http://schemas.microsoft.com/office/powerpoint/2010/main" val="137046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93539" y="893752"/>
            <a:ext cx="7604522" cy="1311128"/>
          </a:xfrm>
        </p:spPr>
        <p:txBody>
          <a:bodyPr wrap="square">
            <a:spAutoFit/>
          </a:bodyPr>
          <a:lstStyle/>
          <a:p>
            <a:r>
              <a:rPr lang="en-US" altLang="en-US" b="1" dirty="0">
                <a:solidFill>
                  <a:schemeClr val="accent6">
                    <a:lumMod val="50000"/>
                  </a:schemeClr>
                </a:solidFill>
                <a:latin typeface="Abadi" panose="020B0604020104020204" pitchFamily="34" charset="0"/>
              </a:rPr>
              <a:t>The Marketing Information System</a:t>
            </a:r>
            <a:r>
              <a:rPr lang="en-US" altLang="en-US" sz="3300" dirty="0">
                <a:solidFill>
                  <a:schemeClr val="accent6">
                    <a:lumMod val="50000"/>
                  </a:schemeClr>
                </a:solidFill>
                <a:latin typeface="Abadi" panose="020B0604020104020204" pitchFamily="34" charset="0"/>
              </a:rPr>
              <a:t> (MIS)</a:t>
            </a:r>
            <a:r>
              <a:rPr lang="en-US" altLang="en-US" b="1" dirty="0">
                <a:solidFill>
                  <a:schemeClr val="accent6">
                    <a:lumMod val="50000"/>
                  </a:schemeClr>
                </a:solidFill>
                <a:latin typeface="Abadi" panose="020B0604020104020204" pitchFamily="34" charset="0"/>
              </a:rPr>
              <a:t> </a:t>
            </a:r>
            <a:endParaRPr lang="en-US" b="1" dirty="0">
              <a:solidFill>
                <a:schemeClr val="accent6">
                  <a:lumMod val="50000"/>
                </a:schemeClr>
              </a:solidFill>
              <a:latin typeface="Abadi" panose="020B0604020104020204" pitchFamily="34" charset="0"/>
            </a:endParaRPr>
          </a:p>
        </p:txBody>
      </p:sp>
      <p:pic>
        <p:nvPicPr>
          <p:cNvPr id="3074" name="Picture 2" descr="The details are as follows:&#10;• Marketing managers and other information users: Obtaining customer and market insights from marketing information&#10;• Marketing information system&#10;• Assessing information needs&#10;• Developing needed information&#10;• Internal databases&#10;• Marketing intelligence&#10;• Marketing research&#10;• Analyzing and using information&#10;• Marketing environment&#10;• Target markets&#10;• Marketing channels&#10;• Competitors&#10;• Publics&#10;• Macroenvironment forces&#10;Note: This chapter is all about managing marketing information to gain customer insights. And this important figure organizes the entire chapter. Marketers start by assessing user information needs. Then they develop the needed information using internal data, marketing intelligence, and marketing research processes. Finally, they make the information available to users in the right form at the right tim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96" t="-1" b="-2093"/>
          <a:stretch/>
        </p:blipFill>
        <p:spPr bwMode="auto">
          <a:xfrm>
            <a:off x="4620929" y="2140767"/>
            <a:ext cx="5724097" cy="323636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B69EAE25-E7D2-4B55-84FD-1E9A4589C6AC}"/>
              </a:ext>
            </a:extLst>
          </p:cNvPr>
          <p:cNvSpPr txBox="1">
            <a:spLocks/>
          </p:cNvSpPr>
          <p:nvPr/>
        </p:nvSpPr>
        <p:spPr>
          <a:xfrm>
            <a:off x="1588971" y="2384059"/>
            <a:ext cx="2548289" cy="2804561"/>
          </a:xfrm>
          <a:prstGeom prst="rect">
            <a:avLst/>
          </a:prstGeom>
          <a:noFill/>
          <a:ln>
            <a:noFill/>
          </a:ln>
        </p:spPr>
        <p:txBody>
          <a:bodyPr spcFirstLastPara="1" wrap="square" lIns="68569" tIns="34275" rIns="68569" bIns="34275" anchor="t" anchorCtr="0">
            <a:normAutofit fontScale="85000" lnSpcReduction="2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tabLst>
                <a:tab pos="0" algn="l"/>
              </a:tabLst>
            </a:pPr>
            <a:r>
              <a:rPr lang="en-US" altLang="en-US" sz="1500" dirty="0">
                <a:solidFill>
                  <a:schemeClr val="accent6">
                    <a:lumMod val="50000"/>
                  </a:schemeClr>
                </a:solidFill>
                <a:latin typeface="Abadi" panose="020B0604020104020204" pitchFamily="34" charset="0"/>
              </a:rPr>
              <a:t>It is essential for companies to design effective marketing information systems that consists of people , systems , and procedures to</a:t>
            </a:r>
          </a:p>
          <a:p>
            <a:pPr marL="685766" lvl="1" indent="-342884">
              <a:buSzPct val="100000"/>
              <a:buFont typeface="+mj-lt"/>
              <a:buAutoNum type="arabicPeriod"/>
              <a:tabLst>
                <a:tab pos="0" algn="l"/>
              </a:tabLst>
            </a:pPr>
            <a:r>
              <a:rPr lang="en-US" altLang="en-US" sz="1350" dirty="0">
                <a:solidFill>
                  <a:schemeClr val="accent6">
                    <a:lumMod val="50000"/>
                  </a:schemeClr>
                </a:solidFill>
                <a:latin typeface="Abadi" panose="020B0604020104020204" pitchFamily="34" charset="0"/>
              </a:rPr>
              <a:t>Assess information needs </a:t>
            </a:r>
          </a:p>
          <a:p>
            <a:pPr marL="685766" lvl="1" indent="-342884">
              <a:buSzPct val="100000"/>
              <a:buFont typeface="+mj-lt"/>
              <a:buAutoNum type="arabicPeriod"/>
              <a:tabLst>
                <a:tab pos="0" algn="l"/>
              </a:tabLst>
            </a:pPr>
            <a:r>
              <a:rPr lang="en-US" altLang="en-US" sz="1350" dirty="0">
                <a:solidFill>
                  <a:schemeClr val="accent6">
                    <a:lumMod val="50000"/>
                  </a:schemeClr>
                </a:solidFill>
                <a:latin typeface="Abadi" panose="020B0604020104020204" pitchFamily="34" charset="0"/>
              </a:rPr>
              <a:t>Develop the needed information</a:t>
            </a:r>
          </a:p>
          <a:p>
            <a:pPr marL="685766" lvl="1" indent="-342884">
              <a:buSzPct val="100000"/>
              <a:buFont typeface="+mj-lt"/>
              <a:buAutoNum type="arabicPeriod"/>
              <a:tabLst>
                <a:tab pos="0" algn="l"/>
              </a:tabLst>
            </a:pPr>
            <a:r>
              <a:rPr lang="en-US" altLang="en-US" sz="1350" dirty="0">
                <a:solidFill>
                  <a:schemeClr val="accent6">
                    <a:lumMod val="50000"/>
                  </a:schemeClr>
                </a:solidFill>
                <a:latin typeface="Abadi" panose="020B0604020104020204" pitchFamily="34" charset="0"/>
              </a:rPr>
              <a:t>Help decision makers with the right </a:t>
            </a:r>
          </a:p>
          <a:p>
            <a:pPr marL="0" indent="-18">
              <a:buSzPct val="100000"/>
              <a:buNone/>
              <a:tabLst>
                <a:tab pos="0" algn="l"/>
              </a:tabLst>
            </a:pPr>
            <a:r>
              <a:rPr lang="en-US" altLang="en-US" sz="1650" dirty="0">
                <a:solidFill>
                  <a:schemeClr val="accent6">
                    <a:lumMod val="50000"/>
                  </a:schemeClr>
                </a:solidFill>
                <a:latin typeface="Abadi" panose="020B0604020104020204" pitchFamily="34" charset="0"/>
              </a:rPr>
              <a:t>information, in the right form, at the right time to help them to create customer value, engagement and stronger customer relationships. </a:t>
            </a:r>
          </a:p>
        </p:txBody>
      </p:sp>
    </p:spTree>
    <p:extLst>
      <p:ext uri="{BB962C8B-B14F-4D97-AF65-F5344CB8AC3E}">
        <p14:creationId xmlns:p14="http://schemas.microsoft.com/office/powerpoint/2010/main" val="16855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07223" y="1706811"/>
            <a:ext cx="4302919" cy="990600"/>
          </a:xfrm>
        </p:spPr>
        <p:txBody>
          <a:bodyPr>
            <a:normAutofit/>
          </a:bodyPr>
          <a:lstStyle/>
          <a:p>
            <a:pPr algn="ctr"/>
            <a:r>
              <a:rPr lang="en-US" altLang="en-US" sz="2700" dirty="0">
                <a:solidFill>
                  <a:schemeClr val="accent6">
                    <a:lumMod val="50000"/>
                  </a:schemeClr>
                </a:solidFill>
                <a:latin typeface="Abadi" panose="020B0604020104020204" pitchFamily="34" charset="0"/>
              </a:rPr>
              <a:t>Internal Databases</a:t>
            </a:r>
            <a:endParaRPr lang="en-US" sz="27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507222" y="2947189"/>
            <a:ext cx="6042422" cy="2671763"/>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b="1" dirty="0">
                <a:solidFill>
                  <a:schemeClr val="accent6">
                    <a:lumMod val="50000"/>
                  </a:schemeClr>
                </a:solidFill>
              </a:rPr>
              <a:t>Internal databases </a:t>
            </a:r>
            <a:r>
              <a:rPr lang="en-US" dirty="0">
                <a:solidFill>
                  <a:schemeClr val="accent6">
                    <a:lumMod val="50000"/>
                  </a:schemeClr>
                </a:solidFill>
              </a:rPr>
              <a:t>are collections of consumer and market information obtained within the company  from</a:t>
            </a:r>
          </a:p>
          <a:p>
            <a:pPr lvl="1">
              <a:lnSpc>
                <a:spcPct val="100000"/>
              </a:lnSpc>
            </a:pPr>
            <a:r>
              <a:rPr lang="en-US" sz="800" dirty="0">
                <a:solidFill>
                  <a:schemeClr val="accent6">
                    <a:lumMod val="50000"/>
                  </a:schemeClr>
                </a:solidFill>
              </a:rPr>
              <a:t>Company Record</a:t>
            </a:r>
          </a:p>
          <a:p>
            <a:pPr lvl="1">
              <a:lnSpc>
                <a:spcPct val="100000"/>
              </a:lnSpc>
            </a:pPr>
            <a:r>
              <a:rPr lang="en-US" sz="800" dirty="0">
                <a:solidFill>
                  <a:schemeClr val="accent6">
                    <a:lumMod val="50000"/>
                  </a:schemeClr>
                </a:solidFill>
              </a:rPr>
              <a:t>Point-of-Sale </a:t>
            </a:r>
          </a:p>
          <a:p>
            <a:pPr lvl="1">
              <a:lnSpc>
                <a:spcPct val="100000"/>
              </a:lnSpc>
            </a:pPr>
            <a:r>
              <a:rPr lang="en-US" sz="800" dirty="0">
                <a:solidFill>
                  <a:schemeClr val="accent6">
                    <a:lumMod val="50000"/>
                  </a:schemeClr>
                </a:solidFill>
              </a:rPr>
              <a:t>Employees' feedback</a:t>
            </a:r>
            <a:endParaRPr lang="en-US" dirty="0">
              <a:solidFill>
                <a:schemeClr val="accent6">
                  <a:lumMod val="50000"/>
                </a:schemeClr>
              </a:solidFill>
            </a:endParaRPr>
          </a:p>
          <a:p>
            <a:pPr>
              <a:lnSpc>
                <a:spcPct val="100000"/>
              </a:lnSpc>
            </a:pPr>
            <a:r>
              <a:rPr lang="en-US" sz="1200" dirty="0">
                <a:solidFill>
                  <a:schemeClr val="accent6">
                    <a:lumMod val="50000"/>
                  </a:schemeClr>
                </a:solidFill>
              </a:rPr>
              <a:t>Pros :</a:t>
            </a:r>
          </a:p>
          <a:p>
            <a:pPr lvl="1">
              <a:lnSpc>
                <a:spcPct val="100000"/>
              </a:lnSpc>
            </a:pPr>
            <a:r>
              <a:rPr lang="en-US" sz="1100" dirty="0">
                <a:solidFill>
                  <a:schemeClr val="accent6">
                    <a:lumMod val="50000"/>
                  </a:schemeClr>
                </a:solidFill>
              </a:rPr>
              <a:t>Data can be accessed more quickly and cheaply than other information sources, </a:t>
            </a:r>
          </a:p>
          <a:p>
            <a:pPr>
              <a:lnSpc>
                <a:spcPct val="100000"/>
              </a:lnSpc>
            </a:pPr>
            <a:r>
              <a:rPr lang="en-US" sz="1200" dirty="0">
                <a:solidFill>
                  <a:schemeClr val="accent6">
                    <a:lumMod val="50000"/>
                  </a:schemeClr>
                </a:solidFill>
              </a:rPr>
              <a:t>Cons : </a:t>
            </a:r>
          </a:p>
          <a:p>
            <a:pPr lvl="1">
              <a:lnSpc>
                <a:spcPct val="100000"/>
              </a:lnSpc>
            </a:pPr>
            <a:r>
              <a:rPr lang="en-US" sz="1200" dirty="0">
                <a:solidFill>
                  <a:schemeClr val="accent6">
                    <a:lumMod val="50000"/>
                  </a:schemeClr>
                </a:solidFill>
              </a:rPr>
              <a:t>Data also ages quickly; keeping the database current requires a major effort.</a:t>
            </a:r>
          </a:p>
          <a:p>
            <a:pPr lvl="1">
              <a:lnSpc>
                <a:spcPct val="100000"/>
              </a:lnSpc>
            </a:pPr>
            <a:r>
              <a:rPr lang="en-US" sz="1200" dirty="0">
                <a:solidFill>
                  <a:schemeClr val="accent6">
                    <a:lumMod val="50000"/>
                  </a:schemeClr>
                </a:solidFill>
              </a:rPr>
              <a:t>Data may be incomplete or in the wrong form for making marketing decisions</a:t>
            </a:r>
          </a:p>
        </p:txBody>
      </p:sp>
      <p:grpSp>
        <p:nvGrpSpPr>
          <p:cNvPr id="5" name="Group 4">
            <a:extLst>
              <a:ext uri="{FF2B5EF4-FFF2-40B4-BE49-F238E27FC236}">
                <a16:creationId xmlns:a16="http://schemas.microsoft.com/office/drawing/2014/main" id="{E6CA46EB-C2AE-E211-1B82-4BCA2F0239A1}"/>
              </a:ext>
            </a:extLst>
          </p:cNvPr>
          <p:cNvGrpSpPr/>
          <p:nvPr/>
        </p:nvGrpSpPr>
        <p:grpSpPr>
          <a:xfrm>
            <a:off x="7549209" y="2592855"/>
            <a:ext cx="2884343" cy="3026096"/>
            <a:chOff x="7281579" y="428458"/>
            <a:chExt cx="4783750" cy="6054710"/>
          </a:xfrm>
        </p:grpSpPr>
        <p:pic>
          <p:nvPicPr>
            <p:cNvPr id="1026" name="Picture 2" descr="Customer Service Automation | Flologic|Intelligent Automation|AI|OCR">
              <a:extLst>
                <a:ext uri="{FF2B5EF4-FFF2-40B4-BE49-F238E27FC236}">
                  <a16:creationId xmlns:a16="http://schemas.microsoft.com/office/drawing/2014/main" id="{B55081D0-F517-3974-F8E0-7C655104A2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92" b="6322"/>
            <a:stretch/>
          </p:blipFill>
          <p:spPr bwMode="auto">
            <a:xfrm>
              <a:off x="7281580" y="428458"/>
              <a:ext cx="4783749" cy="3883696"/>
            </a:xfrm>
            <a:prstGeom prst="rect">
              <a:avLst/>
            </a:prstGeom>
          </p:spPr>
          <p:style>
            <a:lnRef idx="2">
              <a:schemeClr val="accent1"/>
            </a:lnRef>
            <a:fillRef idx="1">
              <a:schemeClr val="lt1"/>
            </a:fillRef>
            <a:effectRef idx="0">
              <a:schemeClr val="accent1"/>
            </a:effectRef>
            <a:fontRef idx="minor">
              <a:schemeClr val="dk1"/>
            </a:fontRef>
          </p:style>
        </p:pic>
        <p:pic>
          <p:nvPicPr>
            <p:cNvPr id="4" name="Picture 3">
              <a:extLst>
                <a:ext uri="{FF2B5EF4-FFF2-40B4-BE49-F238E27FC236}">
                  <a16:creationId xmlns:a16="http://schemas.microsoft.com/office/drawing/2014/main" id="{D0B49A1F-2595-542F-9048-392B21C88F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64" t="3270" r="5341" b="8201"/>
            <a:stretch/>
          </p:blipFill>
          <p:spPr>
            <a:xfrm>
              <a:off x="7281579" y="4312154"/>
              <a:ext cx="4783749" cy="2171014"/>
            </a:xfrm>
            <a:prstGeom prst="rect">
              <a:avLst/>
            </a:prstGeom>
          </p:spPr>
          <p:style>
            <a:lnRef idx="2">
              <a:schemeClr val="accent1"/>
            </a:lnRef>
            <a:fillRef idx="1">
              <a:schemeClr val="lt1"/>
            </a:fillRef>
            <a:effectRef idx="0">
              <a:schemeClr val="accent1"/>
            </a:effectRef>
            <a:fontRef idx="minor">
              <a:schemeClr val="dk1"/>
            </a:fontRef>
          </p:style>
        </p:pic>
      </p:grpSp>
      <p:sp>
        <p:nvSpPr>
          <p:cNvPr id="6" name="TextBox 5">
            <a:extLst>
              <a:ext uri="{FF2B5EF4-FFF2-40B4-BE49-F238E27FC236}">
                <a16:creationId xmlns:a16="http://schemas.microsoft.com/office/drawing/2014/main" id="{82F06EB6-1571-C4F6-188C-1B7571103BBE}"/>
              </a:ext>
            </a:extLst>
          </p:cNvPr>
          <p:cNvSpPr txBox="1"/>
          <p:nvPr/>
        </p:nvSpPr>
        <p:spPr>
          <a:xfrm>
            <a:off x="1783324" y="2007737"/>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a:solidFill>
                  <a:schemeClr val="accent6">
                    <a:lumMod val="50000"/>
                  </a:schemeClr>
                </a:solidFill>
                <a:latin typeface="Calibri" panose="020F0502020204030204"/>
              </a:rPr>
              <a:t>1</a:t>
            </a:r>
          </a:p>
        </p:txBody>
      </p:sp>
      <p:pic>
        <p:nvPicPr>
          <p:cNvPr id="7" name="Picture 6">
            <a:extLst>
              <a:ext uri="{FF2B5EF4-FFF2-40B4-BE49-F238E27FC236}">
                <a16:creationId xmlns:a16="http://schemas.microsoft.com/office/drawing/2014/main" id="{D0E43E98-8B1C-82A1-2ADC-ABF453AB8C55}"/>
              </a:ext>
            </a:extLst>
          </p:cNvPr>
          <p:cNvPicPr>
            <a:picLocks noChangeAspect="1"/>
          </p:cNvPicPr>
          <p:nvPr/>
        </p:nvPicPr>
        <p:blipFill rotWithShape="1">
          <a:blip r:embed="rId5"/>
          <a:srcRect l="-2572" t="17663" r="11206" b="15131"/>
          <a:stretch/>
        </p:blipFill>
        <p:spPr>
          <a:xfrm>
            <a:off x="7549209" y="1134513"/>
            <a:ext cx="2884343" cy="983346"/>
          </a:xfrm>
          <a:prstGeom prst="rect">
            <a:avLst/>
          </a:prstGeom>
        </p:spPr>
        <p:style>
          <a:lnRef idx="2">
            <a:schemeClr val="accent1"/>
          </a:lnRef>
          <a:fillRef idx="1">
            <a:schemeClr val="lt1"/>
          </a:fillRef>
          <a:effectRef idx="0">
            <a:schemeClr val="accent1"/>
          </a:effectRef>
          <a:fontRef idx="minor">
            <a:schemeClr val="dk1"/>
          </a:fontRef>
        </p:style>
      </p:pic>
      <p:sp>
        <p:nvSpPr>
          <p:cNvPr id="9" name="TextBox 8">
            <a:extLst>
              <a:ext uri="{FF2B5EF4-FFF2-40B4-BE49-F238E27FC236}">
                <a16:creationId xmlns:a16="http://schemas.microsoft.com/office/drawing/2014/main" id="{2DBE4C8F-1722-B811-03D7-AD7CBE81C698}"/>
              </a:ext>
            </a:extLst>
          </p:cNvPr>
          <p:cNvSpPr txBox="1"/>
          <p:nvPr/>
        </p:nvSpPr>
        <p:spPr>
          <a:xfrm>
            <a:off x="1583423" y="1347281"/>
            <a:ext cx="6250175" cy="983346"/>
          </a:xfrm>
          <a:prstGeom prst="rect">
            <a:avLst/>
          </a:prstGeom>
        </p:spPr>
        <p:txBody>
          <a:bodyPr vert="horz" lIns="68580" tIns="34290" rIns="68580" bIns="34290" rtlCol="0" anchor="ctr">
            <a:normAutofit/>
          </a:bodyPr>
          <a:lstStyle>
            <a:lvl1pPr algn="ctr">
              <a:lnSpc>
                <a:spcPct val="90000"/>
              </a:lnSpc>
              <a:spcBef>
                <a:spcPct val="0"/>
              </a:spcBef>
              <a:buNone/>
              <a:defRPr sz="4400" b="1">
                <a:solidFill>
                  <a:srgbClr val="C00000"/>
                </a:solidFill>
                <a:latin typeface="Abadi" panose="020B0604020104020204" pitchFamily="34" charset="0"/>
                <a:ea typeface="+mj-ea"/>
                <a:cs typeface="+mj-cs"/>
              </a:defRPr>
            </a:lvl1pPr>
          </a:lstStyle>
          <a:p>
            <a:r>
              <a:rPr lang="en-US" altLang="en-US" sz="2400" dirty="0">
                <a:solidFill>
                  <a:schemeClr val="accent6">
                    <a:lumMod val="50000"/>
                  </a:schemeClr>
                </a:solidFill>
              </a:rPr>
              <a:t>IMS - developing needed information</a:t>
            </a:r>
            <a:endParaRPr lang="ar-SA" sz="2400" dirty="0">
              <a:solidFill>
                <a:schemeClr val="accent6">
                  <a:lumMod val="50000"/>
                </a:schemeClr>
              </a:solidFill>
            </a:endParaRPr>
          </a:p>
        </p:txBody>
      </p:sp>
    </p:spTree>
    <p:extLst>
      <p:ext uri="{BB962C8B-B14F-4D97-AF65-F5344CB8AC3E}">
        <p14:creationId xmlns:p14="http://schemas.microsoft.com/office/powerpoint/2010/main" val="229099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AC7D-FFD8-4989-B91B-72C4509AF928}"/>
              </a:ext>
            </a:extLst>
          </p:cNvPr>
          <p:cNvSpPr>
            <a:spLocks noGrp="1"/>
          </p:cNvSpPr>
          <p:nvPr>
            <p:ph type="title" idx="4294967295"/>
          </p:nvPr>
        </p:nvSpPr>
        <p:spPr>
          <a:xfrm>
            <a:off x="7784307" y="4268392"/>
            <a:ext cx="2883694" cy="913209"/>
          </a:xfrm>
        </p:spPr>
        <p:style>
          <a:lnRef idx="2">
            <a:schemeClr val="accent1"/>
          </a:lnRef>
          <a:fillRef idx="1">
            <a:schemeClr val="lt1"/>
          </a:fillRef>
          <a:effectRef idx="0">
            <a:schemeClr val="accent1"/>
          </a:effectRef>
          <a:fontRef idx="minor">
            <a:schemeClr val="dk1"/>
          </a:fontRef>
        </p:style>
        <p:txBody>
          <a:bodyPr vert="horz" lIns="68580" tIns="34290" rIns="68580" bIns="34290" rtlCol="0" anchor="t">
            <a:normAutofit/>
          </a:bodyPr>
          <a:lstStyle/>
          <a:p>
            <a:pPr algn="ctr"/>
            <a:r>
              <a:rPr lang="en-US" sz="1800">
                <a:solidFill>
                  <a:schemeClr val="accent6">
                    <a:lumMod val="50000"/>
                  </a:schemeClr>
                </a:solidFill>
              </a:rPr>
              <a:t>Amazon is very successful in using personalized marketing</a:t>
            </a:r>
          </a:p>
        </p:txBody>
      </p:sp>
      <p:pic>
        <p:nvPicPr>
          <p:cNvPr id="5" name="Content Placeholder 4">
            <a:extLst>
              <a:ext uri="{FF2B5EF4-FFF2-40B4-BE49-F238E27FC236}">
                <a16:creationId xmlns:a16="http://schemas.microsoft.com/office/drawing/2014/main" id="{A7AF4296-C1CB-4BB3-8D7B-27AB5185FAE3}"/>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7388917" y="2305379"/>
            <a:ext cx="2989659" cy="1937147"/>
          </a:xfrm>
          <a:prstGeom prst="rect">
            <a:avLst/>
          </a:prstGeom>
        </p:spPr>
      </p:pic>
      <p:sp>
        <p:nvSpPr>
          <p:cNvPr id="11" name="TextBox 10">
            <a:extLst>
              <a:ext uri="{FF2B5EF4-FFF2-40B4-BE49-F238E27FC236}">
                <a16:creationId xmlns:a16="http://schemas.microsoft.com/office/drawing/2014/main" id="{7705494F-7637-4C12-A157-AB4395BE21EB}"/>
              </a:ext>
            </a:extLst>
          </p:cNvPr>
          <p:cNvSpPr txBox="1"/>
          <p:nvPr/>
        </p:nvSpPr>
        <p:spPr>
          <a:xfrm>
            <a:off x="1847681" y="2664153"/>
            <a:ext cx="3924719" cy="2798737"/>
          </a:xfrm>
          <a:prstGeom prst="rect">
            <a:avLst/>
          </a:prstGeom>
        </p:spPr>
        <p:txBody>
          <a:bodyPr vert="horz" lIns="68580" tIns="34290" rIns="68580" bIns="34290" rtlCol="0">
            <a:normAutofit/>
          </a:bodyPr>
          <a:lstStyle/>
          <a:p>
            <a:pPr indent="-171442" defTabSz="685766">
              <a:lnSpc>
                <a:spcPct val="110000"/>
              </a:lnSpc>
              <a:spcBef>
                <a:spcPts val="525"/>
              </a:spcBef>
              <a:buClr>
                <a:srgbClr val="44546A"/>
              </a:buClr>
              <a:defRPr/>
            </a:pPr>
            <a:r>
              <a:rPr lang="en-US" sz="1350" dirty="0">
                <a:solidFill>
                  <a:schemeClr val="accent6">
                    <a:lumMod val="50000"/>
                  </a:schemeClr>
                </a:solidFill>
                <a:latin typeface="Calibri" panose="020F0502020204030204"/>
              </a:rPr>
              <a:t>Amazon’s recommendation algorithm consistently makes</a:t>
            </a:r>
            <a:r>
              <a:rPr lang="en-US" sz="1350" dirty="0">
                <a:solidFill>
                  <a:schemeClr val="accent6">
                    <a:lumMod val="50000"/>
                  </a:schemeClr>
                </a:solidFill>
                <a:latin typeface="Calibri" panose="020F0502020204030204"/>
                <a:hlinkClick r:id="rId4">
                  <a:extLst>
                    <a:ext uri="{A12FA001-AC4F-418D-AE19-62706E023703}">
                      <ahyp:hlinkClr xmlns:ahyp="http://schemas.microsoft.com/office/drawing/2018/hyperlinkcolor" val="tx"/>
                    </a:ext>
                  </a:extLst>
                </a:hlinkClick>
              </a:rPr>
              <a:t> headlines</a:t>
            </a:r>
            <a:r>
              <a:rPr lang="en-US" sz="1350" dirty="0">
                <a:solidFill>
                  <a:schemeClr val="accent6">
                    <a:lumMod val="50000"/>
                  </a:schemeClr>
                </a:solidFill>
                <a:latin typeface="Calibri" panose="020F0502020204030204"/>
              </a:rPr>
              <a:t> for its strategic approach to personalized marketing</a:t>
            </a:r>
          </a:p>
          <a:p>
            <a:pPr indent="-171442" defTabSz="685766">
              <a:lnSpc>
                <a:spcPct val="110000"/>
              </a:lnSpc>
              <a:spcBef>
                <a:spcPts val="525"/>
              </a:spcBef>
              <a:buClr>
                <a:srgbClr val="44546A"/>
              </a:buClr>
              <a:defRPr/>
            </a:pPr>
            <a:r>
              <a:rPr lang="en-US" sz="1350" i="1" dirty="0">
                <a:solidFill>
                  <a:schemeClr val="accent6">
                    <a:lumMod val="50000"/>
                  </a:schemeClr>
                </a:solidFill>
                <a:latin typeface="Calibri" panose="020F0502020204030204"/>
              </a:rPr>
              <a:t>Cleverly encouraging impulse buying by highlighting key tastes and products to match, it’s a tactic that pays off.</a:t>
            </a:r>
          </a:p>
          <a:p>
            <a:pPr indent="-171442" defTabSz="685766">
              <a:lnSpc>
                <a:spcPct val="110000"/>
              </a:lnSpc>
              <a:spcBef>
                <a:spcPts val="525"/>
              </a:spcBef>
              <a:buClr>
                <a:srgbClr val="44546A"/>
              </a:buClr>
              <a:defRPr/>
            </a:pPr>
            <a:r>
              <a:rPr lang="en-US" sz="1350" dirty="0">
                <a:solidFill>
                  <a:schemeClr val="accent6">
                    <a:lumMod val="50000"/>
                  </a:schemeClr>
                </a:solidFill>
                <a:latin typeface="Calibri" panose="020F0502020204030204"/>
              </a:rPr>
              <a:t>The company reported a</a:t>
            </a:r>
            <a:r>
              <a:rPr lang="en-US" sz="1350" dirty="0">
                <a:solidFill>
                  <a:schemeClr val="accent6">
                    <a:lumMod val="50000"/>
                  </a:schemeClr>
                </a:solidFill>
                <a:latin typeface="Calibri" panose="020F0502020204030204"/>
                <a:hlinkClick r:id="rId5">
                  <a:extLst>
                    <a:ext uri="{A12FA001-AC4F-418D-AE19-62706E023703}">
                      <ahyp:hlinkClr xmlns:ahyp="http://schemas.microsoft.com/office/drawing/2018/hyperlinkcolor" val="tx"/>
                    </a:ext>
                  </a:extLst>
                </a:hlinkClick>
              </a:rPr>
              <a:t> 29% sales increase</a:t>
            </a:r>
            <a:r>
              <a:rPr lang="en-US" sz="1350" dirty="0">
                <a:solidFill>
                  <a:schemeClr val="accent6">
                    <a:lumMod val="50000"/>
                  </a:schemeClr>
                </a:solidFill>
                <a:latin typeface="Calibri" panose="020F0502020204030204"/>
              </a:rPr>
              <a:t> to $12.83 billion during its second fiscal quarter, up from $9.9 billion during the same time the previous year.</a:t>
            </a:r>
          </a:p>
          <a:p>
            <a:pPr indent="-171442" defTabSz="685766">
              <a:lnSpc>
                <a:spcPct val="110000"/>
              </a:lnSpc>
              <a:spcBef>
                <a:spcPts val="525"/>
              </a:spcBef>
              <a:buClr>
                <a:srgbClr val="44546A"/>
              </a:buClr>
              <a:defRPr/>
            </a:pPr>
            <a:endParaRPr lang="en-US" sz="1350" dirty="0">
              <a:solidFill>
                <a:schemeClr val="accent6">
                  <a:lumMod val="50000"/>
                </a:schemeClr>
              </a:solidFill>
              <a:latin typeface="Calibri" panose="020F0502020204030204"/>
            </a:endParaRPr>
          </a:p>
        </p:txBody>
      </p:sp>
      <p:sp>
        <p:nvSpPr>
          <p:cNvPr id="3" name="Title 1">
            <a:extLst>
              <a:ext uri="{FF2B5EF4-FFF2-40B4-BE49-F238E27FC236}">
                <a16:creationId xmlns:a16="http://schemas.microsoft.com/office/drawing/2014/main" id="{624A5ED4-B047-D284-5B38-D29500939CB3}"/>
              </a:ext>
            </a:extLst>
          </p:cNvPr>
          <p:cNvSpPr txBox="1">
            <a:spLocks/>
          </p:cNvSpPr>
          <p:nvPr/>
        </p:nvSpPr>
        <p:spPr>
          <a:xfrm>
            <a:off x="1695102" y="1678454"/>
            <a:ext cx="3993789" cy="1230672"/>
          </a:xfrm>
          <a:prstGeom prst="rect">
            <a:avLst/>
          </a:prstGeom>
        </p:spPr>
        <p:txBody>
          <a:bodyPr vert="horz" lIns="68580" tIns="34290" rIns="68580" bIns="34290" rtlCol="0" anchor="t">
            <a:normAutofit fontScale="97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defTabSz="685766">
              <a:defRPr/>
            </a:pPr>
            <a:r>
              <a:rPr lang="en-US" altLang="en-US" sz="2700" b="1">
                <a:solidFill>
                  <a:schemeClr val="accent6">
                    <a:lumMod val="50000"/>
                  </a:schemeClr>
                </a:solidFill>
                <a:latin typeface="Abadi" panose="020B0604020104020204" pitchFamily="34" charset="0"/>
              </a:rPr>
              <a:t>Examples of using Internal Databases</a:t>
            </a:r>
            <a:endParaRPr lang="en-US" sz="2700" b="1">
              <a:solidFill>
                <a:schemeClr val="accent6">
                  <a:lumMod val="50000"/>
                </a:schemeClr>
              </a:solidFill>
              <a:latin typeface="Abadi" panose="020B0604020104020204" pitchFamily="34" charset="0"/>
            </a:endParaRPr>
          </a:p>
        </p:txBody>
      </p:sp>
      <p:pic>
        <p:nvPicPr>
          <p:cNvPr id="4" name="Picture 3">
            <a:extLst>
              <a:ext uri="{FF2B5EF4-FFF2-40B4-BE49-F238E27FC236}">
                <a16:creationId xmlns:a16="http://schemas.microsoft.com/office/drawing/2014/main" id="{8947E25F-2B05-4306-8405-9FC8B3EF00C6}"/>
              </a:ext>
            </a:extLst>
          </p:cNvPr>
          <p:cNvPicPr>
            <a:picLocks noChangeAspect="1"/>
          </p:cNvPicPr>
          <p:nvPr/>
        </p:nvPicPr>
        <p:blipFill rotWithShape="1">
          <a:blip r:embed="rId6"/>
          <a:srcRect l="-2572" t="17663" r="11206" b="15131"/>
          <a:stretch/>
        </p:blipFill>
        <p:spPr>
          <a:xfrm>
            <a:off x="7565987" y="1155160"/>
            <a:ext cx="2884343" cy="1046588"/>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7511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227535"/>
            <a:ext cx="5403056" cy="1284684"/>
          </a:xfrm>
        </p:spPr>
        <p:txBody>
          <a:bodyPr vert="horz" lIns="68580" tIns="34290" rIns="68580" bIns="34290" rtlCol="0" anchor="b">
            <a:noAutofit/>
          </a:bodyPr>
          <a:lstStyle/>
          <a:p>
            <a:pPr algn="ctr"/>
            <a:r>
              <a:rPr lang="en-US" altLang="en-US" sz="2000">
                <a:solidFill>
                  <a:schemeClr val="accent6">
                    <a:lumMod val="50000"/>
                  </a:schemeClr>
                </a:solidFill>
                <a:latin typeface="Abadi" panose="020B0604020104020204" pitchFamily="34" charset="0"/>
              </a:rPr>
              <a:t>Competitive Marketing Intelligence</a:t>
            </a:r>
            <a:endParaRPr lang="en-US" sz="200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658157" y="2663453"/>
            <a:ext cx="5412581" cy="2521744"/>
          </a:xfr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p>
            <a:pPr marL="0">
              <a:buNone/>
            </a:pPr>
            <a:r>
              <a:rPr lang="en-US" sz="1800" b="1" dirty="0">
                <a:solidFill>
                  <a:schemeClr val="accent6">
                    <a:lumMod val="50000"/>
                  </a:schemeClr>
                </a:solidFill>
              </a:rPr>
              <a:t>Systematic monitoring, collection, and analysis of information </a:t>
            </a:r>
            <a:r>
              <a:rPr lang="en-US" sz="1800" dirty="0">
                <a:solidFill>
                  <a:schemeClr val="accent6">
                    <a:lumMod val="50000"/>
                  </a:schemeClr>
                </a:solidFill>
              </a:rPr>
              <a:t>about consumers, competitors, and developments in the marketing environment</a:t>
            </a:r>
          </a:p>
          <a:p>
            <a:pPr>
              <a:lnSpc>
                <a:spcPct val="100000"/>
              </a:lnSpc>
            </a:pPr>
            <a:r>
              <a:rPr lang="en-US" altLang="en-US" sz="1800" dirty="0">
                <a:solidFill>
                  <a:schemeClr val="accent6">
                    <a:lumMod val="50000"/>
                  </a:schemeClr>
                </a:solidFill>
              </a:rPr>
              <a:t>Offers insights about consumer opinions and their association with the brand</a:t>
            </a:r>
          </a:p>
          <a:p>
            <a:pPr>
              <a:lnSpc>
                <a:spcPct val="100000"/>
              </a:lnSpc>
            </a:pPr>
            <a:r>
              <a:rPr lang="en-US" altLang="en-US" sz="1800" dirty="0">
                <a:solidFill>
                  <a:schemeClr val="accent6">
                    <a:lumMod val="50000"/>
                  </a:schemeClr>
                </a:solidFill>
              </a:rPr>
              <a:t>Provides early warnings of competitor strategies and potential competitive strengths and weaknesses</a:t>
            </a:r>
            <a:endParaRPr lang="en-US" sz="1800" dirty="0">
              <a:solidFill>
                <a:schemeClr val="accent6">
                  <a:lumMod val="50000"/>
                </a:schemeClr>
              </a:solidFill>
            </a:endParaRPr>
          </a:p>
          <a:p>
            <a:pPr marL="0" indent="0">
              <a:buNone/>
            </a:pPr>
            <a:endParaRPr lang="en-US" sz="1800" dirty="0">
              <a:solidFill>
                <a:schemeClr val="accent6">
                  <a:lumMod val="50000"/>
                </a:schemeClr>
              </a:solidFill>
            </a:endParaRPr>
          </a:p>
        </p:txBody>
      </p:sp>
      <p:sp>
        <p:nvSpPr>
          <p:cNvPr id="4" name="Rectangle 3">
            <a:extLst>
              <a:ext uri="{FF2B5EF4-FFF2-40B4-BE49-F238E27FC236}">
                <a16:creationId xmlns:a16="http://schemas.microsoft.com/office/drawing/2014/main" id="{6BAB55C5-0E47-4FA6-587F-0487D410B1E4}"/>
              </a:ext>
            </a:extLst>
          </p:cNvPr>
          <p:cNvSpPr/>
          <p:nvPr/>
        </p:nvSpPr>
        <p:spPr>
          <a:xfrm>
            <a:off x="7435770" y="3497366"/>
            <a:ext cx="3098074" cy="16634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685766">
              <a:defRPr/>
            </a:pPr>
            <a:r>
              <a:rPr lang="en-US" sz="1000" b="1" dirty="0">
                <a:solidFill>
                  <a:schemeClr val="accent6">
                    <a:lumMod val="50000"/>
                  </a:schemeClr>
                </a:solidFill>
                <a:latin typeface="Calibri" panose="020F0502020204030204"/>
              </a:rPr>
              <a:t>Techniques</a:t>
            </a:r>
            <a:endParaRPr lang="en-US" sz="1000" dirty="0">
              <a:solidFill>
                <a:schemeClr val="accent6">
                  <a:lumMod val="50000"/>
                </a:schemeClr>
              </a:solidFill>
              <a:latin typeface="Calibri" panose="020F0502020204030204"/>
            </a:endParaRPr>
          </a:p>
          <a:p>
            <a:pPr marL="214303" indent="-171442" defTabSz="685766">
              <a:lnSpc>
                <a:spcPct val="150000"/>
              </a:lnSpc>
              <a:spcBef>
                <a:spcPts val="750"/>
              </a:spcBef>
              <a:buFont typeface="Arial" panose="020B0604020202020204" pitchFamily="34" charset="0"/>
              <a:buChar char="•"/>
              <a:defRPr/>
            </a:pPr>
            <a:r>
              <a:rPr lang="en-US" sz="800" dirty="0">
                <a:solidFill>
                  <a:schemeClr val="accent6">
                    <a:lumMod val="50000"/>
                  </a:schemeClr>
                </a:solidFill>
                <a:latin typeface="Calibri" panose="020F0502020204030204"/>
              </a:rPr>
              <a:t>Observing consumers first-hand</a:t>
            </a:r>
          </a:p>
          <a:p>
            <a:pPr marL="214303" indent="-171442" defTabSz="685766">
              <a:lnSpc>
                <a:spcPct val="150000"/>
              </a:lnSpc>
              <a:spcBef>
                <a:spcPts val="750"/>
              </a:spcBef>
              <a:buFont typeface="Arial" panose="020B0604020202020204" pitchFamily="34" charset="0"/>
              <a:buChar char="•"/>
              <a:defRPr/>
            </a:pPr>
            <a:r>
              <a:rPr lang="en-US" sz="800" dirty="0">
                <a:solidFill>
                  <a:schemeClr val="accent6">
                    <a:lumMod val="50000"/>
                  </a:schemeClr>
                </a:solidFill>
                <a:latin typeface="Calibri" panose="020F0502020204030204"/>
              </a:rPr>
              <a:t>Quizzing the company’s own employees</a:t>
            </a:r>
          </a:p>
          <a:p>
            <a:pPr marL="214303" indent="-171442" defTabSz="685766">
              <a:lnSpc>
                <a:spcPct val="150000"/>
              </a:lnSpc>
              <a:spcBef>
                <a:spcPts val="750"/>
              </a:spcBef>
              <a:buFont typeface="Arial" panose="020B0604020202020204" pitchFamily="34" charset="0"/>
              <a:buChar char="•"/>
              <a:defRPr/>
            </a:pPr>
            <a:r>
              <a:rPr lang="en-US" sz="800" dirty="0">
                <a:solidFill>
                  <a:schemeClr val="accent6">
                    <a:lumMod val="50000"/>
                  </a:schemeClr>
                </a:solidFill>
                <a:latin typeface="Calibri" panose="020F0502020204030204"/>
              </a:rPr>
              <a:t>Benchmarking competitors’ products</a:t>
            </a:r>
          </a:p>
          <a:p>
            <a:pPr marL="214303" indent="-171442" defTabSz="685766">
              <a:lnSpc>
                <a:spcPct val="150000"/>
              </a:lnSpc>
              <a:spcBef>
                <a:spcPts val="750"/>
              </a:spcBef>
              <a:buFont typeface="Arial" panose="020B0604020202020204" pitchFamily="34" charset="0"/>
              <a:buChar char="•"/>
              <a:defRPr/>
            </a:pPr>
            <a:r>
              <a:rPr lang="en-US" sz="800" dirty="0">
                <a:solidFill>
                  <a:schemeClr val="accent6">
                    <a:lumMod val="50000"/>
                  </a:schemeClr>
                </a:solidFill>
                <a:latin typeface="Calibri" panose="020F0502020204030204"/>
              </a:rPr>
              <a:t>Monitoring social media buzz</a:t>
            </a:r>
          </a:p>
          <a:p>
            <a:pPr marL="214303" indent="-171442" defTabSz="685766">
              <a:lnSpc>
                <a:spcPct val="150000"/>
              </a:lnSpc>
              <a:spcBef>
                <a:spcPts val="750"/>
              </a:spcBef>
              <a:buFont typeface="Arial" panose="020B0604020202020204" pitchFamily="34" charset="0"/>
              <a:buChar char="•"/>
              <a:defRPr/>
            </a:pPr>
            <a:r>
              <a:rPr lang="en-US" sz="800" dirty="0">
                <a:solidFill>
                  <a:schemeClr val="accent6">
                    <a:lumMod val="50000"/>
                  </a:schemeClr>
                </a:solidFill>
                <a:latin typeface="Calibri" panose="020F0502020204030204"/>
              </a:rPr>
              <a:t>Mystery shopping </a:t>
            </a:r>
          </a:p>
        </p:txBody>
      </p:sp>
      <p:pic>
        <p:nvPicPr>
          <p:cNvPr id="5" name="Content Placeholder 7">
            <a:extLst>
              <a:ext uri="{FF2B5EF4-FFF2-40B4-BE49-F238E27FC236}">
                <a16:creationId xmlns:a16="http://schemas.microsoft.com/office/drawing/2014/main" id="{0834600B-4711-8EC6-6559-24257F1D7D37}"/>
              </a:ext>
            </a:extLst>
          </p:cNvPr>
          <p:cNvPicPr>
            <a:picLocks noChangeAspect="1"/>
          </p:cNvPicPr>
          <p:nvPr/>
        </p:nvPicPr>
        <p:blipFill rotWithShape="1">
          <a:blip r:embed="rId3">
            <a:extLst>
              <a:ext uri="{28A0092B-C50C-407E-A947-70E740481C1C}">
                <a14:useLocalDpi xmlns:a14="http://schemas.microsoft.com/office/drawing/2010/main" val="0"/>
              </a:ext>
            </a:extLst>
          </a:blip>
          <a:srcRect l="12572" b="706"/>
          <a:stretch/>
        </p:blipFill>
        <p:spPr>
          <a:xfrm>
            <a:off x="7468699" y="2212681"/>
            <a:ext cx="3055313" cy="1284685"/>
          </a:xfrm>
          <a:prstGeom prst="rect">
            <a:avLst/>
          </a:prstGeom>
        </p:spPr>
        <p:style>
          <a:lnRef idx="2">
            <a:schemeClr val="accent1"/>
          </a:lnRef>
          <a:fillRef idx="1">
            <a:schemeClr val="lt1"/>
          </a:fillRef>
          <a:effectRef idx="0">
            <a:schemeClr val="accent1"/>
          </a:effectRef>
          <a:fontRef idx="minor">
            <a:schemeClr val="dk1"/>
          </a:fontRef>
        </p:style>
      </p:pic>
      <p:sp>
        <p:nvSpPr>
          <p:cNvPr id="6" name="TextBox 5">
            <a:extLst>
              <a:ext uri="{FF2B5EF4-FFF2-40B4-BE49-F238E27FC236}">
                <a16:creationId xmlns:a16="http://schemas.microsoft.com/office/drawing/2014/main" id="{FA04F299-CCD9-D10E-A69F-D852A40558B7}"/>
              </a:ext>
            </a:extLst>
          </p:cNvPr>
          <p:cNvSpPr txBox="1"/>
          <p:nvPr/>
        </p:nvSpPr>
        <p:spPr>
          <a:xfrm>
            <a:off x="1085316" y="2012890"/>
            <a:ext cx="276038"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400" dirty="0">
                <a:solidFill>
                  <a:schemeClr val="accent6">
                    <a:lumMod val="50000"/>
                  </a:schemeClr>
                </a:solidFill>
                <a:latin typeface="Calibri" panose="020F0502020204030204"/>
              </a:rPr>
              <a:t>2</a:t>
            </a:r>
          </a:p>
        </p:txBody>
      </p:sp>
      <p:pic>
        <p:nvPicPr>
          <p:cNvPr id="7" name="Picture 6">
            <a:extLst>
              <a:ext uri="{FF2B5EF4-FFF2-40B4-BE49-F238E27FC236}">
                <a16:creationId xmlns:a16="http://schemas.microsoft.com/office/drawing/2014/main" id="{0D14BD9C-2F2D-6213-FFF6-E1B6D75752C1}"/>
              </a:ext>
            </a:extLst>
          </p:cNvPr>
          <p:cNvPicPr>
            <a:picLocks noChangeAspect="1"/>
          </p:cNvPicPr>
          <p:nvPr/>
        </p:nvPicPr>
        <p:blipFill rotWithShape="1">
          <a:blip r:embed="rId4"/>
          <a:srcRect l="-2572" t="17663" r="11206" b="15131"/>
          <a:stretch/>
        </p:blipFill>
        <p:spPr>
          <a:xfrm>
            <a:off x="7468699" y="1155160"/>
            <a:ext cx="3055313" cy="1046588"/>
          </a:xfrm>
          <a:prstGeom prst="rect">
            <a:avLst/>
          </a:prstGeom>
        </p:spPr>
        <p:style>
          <a:lnRef idx="2">
            <a:schemeClr val="accent1"/>
          </a:lnRef>
          <a:fillRef idx="1">
            <a:schemeClr val="lt1"/>
          </a:fillRef>
          <a:effectRef idx="0">
            <a:schemeClr val="accent1"/>
          </a:effectRef>
          <a:fontRef idx="minor">
            <a:schemeClr val="dk1"/>
          </a:fontRef>
        </p:style>
      </p:pic>
      <p:sp>
        <p:nvSpPr>
          <p:cNvPr id="8" name="TextBox 7">
            <a:extLst>
              <a:ext uri="{FF2B5EF4-FFF2-40B4-BE49-F238E27FC236}">
                <a16:creationId xmlns:a16="http://schemas.microsoft.com/office/drawing/2014/main" id="{5B76EC64-6792-8A1C-FF6C-F9A2D781FF4D}"/>
              </a:ext>
            </a:extLst>
          </p:cNvPr>
          <p:cNvSpPr txBox="1"/>
          <p:nvPr/>
        </p:nvSpPr>
        <p:spPr>
          <a:xfrm>
            <a:off x="1169268" y="1378769"/>
            <a:ext cx="6250175" cy="983346"/>
          </a:xfrm>
          <a:prstGeom prst="rect">
            <a:avLst/>
          </a:prstGeom>
        </p:spPr>
        <p:txBody>
          <a:bodyPr vert="horz" lIns="68580" tIns="34290" rIns="68580" bIns="34290" rtlCol="0" anchor="ctr">
            <a:normAutofit/>
          </a:bodyPr>
          <a:lstStyle>
            <a:lvl1pPr algn="ctr">
              <a:lnSpc>
                <a:spcPct val="90000"/>
              </a:lnSpc>
              <a:spcBef>
                <a:spcPct val="0"/>
              </a:spcBef>
              <a:buNone/>
              <a:defRPr sz="4400" b="1">
                <a:solidFill>
                  <a:srgbClr val="C00000"/>
                </a:solidFill>
                <a:latin typeface="Abadi" panose="020B0604020104020204" pitchFamily="34" charset="0"/>
                <a:ea typeface="+mj-ea"/>
                <a:cs typeface="+mj-cs"/>
              </a:defRPr>
            </a:lvl1pPr>
          </a:lstStyle>
          <a:p>
            <a:r>
              <a:rPr lang="en-US" altLang="en-US" sz="2000" dirty="0">
                <a:solidFill>
                  <a:schemeClr val="accent6">
                    <a:lumMod val="50000"/>
                  </a:schemeClr>
                </a:solidFill>
              </a:rPr>
              <a:t>IMS - developing needed information</a:t>
            </a:r>
            <a:endParaRPr lang="ar-SA" sz="2000" dirty="0">
              <a:solidFill>
                <a:schemeClr val="accent6">
                  <a:lumMod val="50000"/>
                </a:schemeClr>
              </a:solidFill>
            </a:endParaRPr>
          </a:p>
        </p:txBody>
      </p:sp>
    </p:spTree>
    <p:extLst>
      <p:ext uri="{BB962C8B-B14F-4D97-AF65-F5344CB8AC3E}">
        <p14:creationId xmlns:p14="http://schemas.microsoft.com/office/powerpoint/2010/main" val="264926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2271356"/>
            <a:ext cx="4694635" cy="466281"/>
          </a:xfrm>
        </p:spPr>
        <p:txBody>
          <a:bodyPr wrap="square">
            <a:spAutoFit/>
          </a:bodyPr>
          <a:lstStyle/>
          <a:p>
            <a:r>
              <a:rPr lang="en-US" altLang="en-US" sz="2700">
                <a:solidFill>
                  <a:schemeClr val="accent6">
                    <a:lumMod val="50000"/>
                  </a:schemeClr>
                </a:solidFill>
                <a:latin typeface="Abadi" panose="020B0604020104020204" pitchFamily="34" charset="0"/>
              </a:rPr>
              <a:t>The Marketing Research</a:t>
            </a:r>
            <a:endParaRPr lang="en-US" sz="270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1524000" y="2781302"/>
            <a:ext cx="5980510" cy="817147"/>
          </a:xfrm>
        </p:spPr>
        <p:style>
          <a:lnRef idx="2">
            <a:schemeClr val="dk1"/>
          </a:lnRef>
          <a:fillRef idx="1">
            <a:schemeClr val="lt1"/>
          </a:fillRef>
          <a:effectRef idx="0">
            <a:schemeClr val="dk1"/>
          </a:effectRef>
          <a:fontRef idx="minor">
            <a:schemeClr val="dk1"/>
          </a:fontRef>
        </p:style>
        <p:txBody>
          <a:bodyPr vert="horz" wrap="square" lIns="68580" tIns="34290" rIns="68580" bIns="34290" rtlCol="0">
            <a:spAutoFit/>
          </a:bodyPr>
          <a:lstStyle/>
          <a:p>
            <a:pPr marL="0" indent="0">
              <a:buNone/>
            </a:pPr>
            <a:r>
              <a:rPr lang="en-US" altLang="en-US" sz="1800">
                <a:solidFill>
                  <a:schemeClr val="accent6">
                    <a:lumMod val="50000"/>
                  </a:schemeClr>
                </a:solidFill>
              </a:rPr>
              <a:t>Systematic design, collection, analysis, and reporting of data relevant to a specific marketing situation facing an organization</a:t>
            </a:r>
          </a:p>
        </p:txBody>
      </p:sp>
      <p:pic>
        <p:nvPicPr>
          <p:cNvPr id="4" name="Picture 3">
            <a:extLst>
              <a:ext uri="{FF2B5EF4-FFF2-40B4-BE49-F238E27FC236}">
                <a16:creationId xmlns:a16="http://schemas.microsoft.com/office/drawing/2014/main" id="{83FD91FC-5D2D-8D78-ACEB-8FE0D92345A5}"/>
              </a:ext>
            </a:extLst>
          </p:cNvPr>
          <p:cNvPicPr>
            <a:picLocks noChangeAspect="1"/>
          </p:cNvPicPr>
          <p:nvPr/>
        </p:nvPicPr>
        <p:blipFill>
          <a:blip r:embed="rId3"/>
          <a:stretch>
            <a:fillRect/>
          </a:stretch>
        </p:blipFill>
        <p:spPr>
          <a:xfrm>
            <a:off x="7687298" y="2781301"/>
            <a:ext cx="2884343" cy="2486420"/>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67F31D66-CAB6-84BD-70AD-EF2F8DA6F0CF}"/>
              </a:ext>
            </a:extLst>
          </p:cNvPr>
          <p:cNvSpPr txBox="1"/>
          <p:nvPr/>
        </p:nvSpPr>
        <p:spPr>
          <a:xfrm>
            <a:off x="1165371" y="2287325"/>
            <a:ext cx="282450" cy="3231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685766">
              <a:defRPr/>
            </a:pPr>
            <a:r>
              <a:rPr lang="en-SA" sz="1500">
                <a:solidFill>
                  <a:schemeClr val="accent6">
                    <a:lumMod val="50000"/>
                  </a:schemeClr>
                </a:solidFill>
                <a:latin typeface="Calibri" panose="020F0502020204030204"/>
              </a:rPr>
              <a:t>3</a:t>
            </a:r>
          </a:p>
        </p:txBody>
      </p:sp>
      <p:pic>
        <p:nvPicPr>
          <p:cNvPr id="6" name="Picture 5">
            <a:extLst>
              <a:ext uri="{FF2B5EF4-FFF2-40B4-BE49-F238E27FC236}">
                <a16:creationId xmlns:a16="http://schemas.microsoft.com/office/drawing/2014/main" id="{120D7A2B-0271-772E-C1FB-AB3594CDA4B3}"/>
              </a:ext>
            </a:extLst>
          </p:cNvPr>
          <p:cNvPicPr>
            <a:picLocks noChangeAspect="1"/>
          </p:cNvPicPr>
          <p:nvPr/>
        </p:nvPicPr>
        <p:blipFill rotWithShape="1">
          <a:blip r:embed="rId4"/>
          <a:srcRect l="-2572" t="17663" r="11206" b="15131"/>
          <a:stretch/>
        </p:blipFill>
        <p:spPr>
          <a:xfrm>
            <a:off x="7687299" y="1324373"/>
            <a:ext cx="2884343" cy="1046588"/>
          </a:xfrm>
          <a:prstGeom prst="rect">
            <a:avLst/>
          </a:prstGeom>
        </p:spPr>
        <p:style>
          <a:lnRef idx="2">
            <a:schemeClr val="accent1"/>
          </a:lnRef>
          <a:fillRef idx="1">
            <a:schemeClr val="lt1"/>
          </a:fillRef>
          <a:effectRef idx="0">
            <a:schemeClr val="accent1"/>
          </a:effectRef>
          <a:fontRef idx="minor">
            <a:schemeClr val="dk1"/>
          </a:fontRef>
        </p:style>
      </p:pic>
      <p:sp>
        <p:nvSpPr>
          <p:cNvPr id="7" name="TextBox 6">
            <a:extLst>
              <a:ext uri="{FF2B5EF4-FFF2-40B4-BE49-F238E27FC236}">
                <a16:creationId xmlns:a16="http://schemas.microsoft.com/office/drawing/2014/main" id="{6EEC443E-52BC-64C2-0BF7-90C64189CF47}"/>
              </a:ext>
            </a:extLst>
          </p:cNvPr>
          <p:cNvSpPr txBox="1"/>
          <p:nvPr/>
        </p:nvSpPr>
        <p:spPr>
          <a:xfrm>
            <a:off x="849297" y="1499997"/>
            <a:ext cx="6250175" cy="983346"/>
          </a:xfrm>
          <a:prstGeom prst="rect">
            <a:avLst/>
          </a:prstGeom>
        </p:spPr>
        <p:txBody>
          <a:bodyPr vert="horz" lIns="68580" tIns="34290" rIns="68580" bIns="34290" rtlCol="0" anchor="ctr">
            <a:normAutofit/>
          </a:bodyPr>
          <a:lstStyle>
            <a:lvl1pPr algn="ctr">
              <a:lnSpc>
                <a:spcPct val="90000"/>
              </a:lnSpc>
              <a:spcBef>
                <a:spcPct val="0"/>
              </a:spcBef>
              <a:buNone/>
              <a:defRPr sz="4400" b="1">
                <a:solidFill>
                  <a:srgbClr val="C00000"/>
                </a:solidFill>
                <a:latin typeface="Abadi" panose="020B0604020104020204" pitchFamily="34" charset="0"/>
                <a:ea typeface="+mj-ea"/>
                <a:cs typeface="+mj-cs"/>
              </a:defRPr>
            </a:lvl1pPr>
          </a:lstStyle>
          <a:p>
            <a:r>
              <a:rPr lang="en-US" altLang="en-US" sz="2400" dirty="0">
                <a:solidFill>
                  <a:schemeClr val="accent6">
                    <a:lumMod val="50000"/>
                  </a:schemeClr>
                </a:solidFill>
              </a:rPr>
              <a:t>IMS - developing needed information</a:t>
            </a:r>
            <a:endParaRPr lang="ar-SA" sz="2400" dirty="0">
              <a:solidFill>
                <a:schemeClr val="accent6">
                  <a:lumMod val="50000"/>
                </a:schemeClr>
              </a:solidFill>
            </a:endParaRPr>
          </a:p>
        </p:txBody>
      </p:sp>
      <p:sp>
        <p:nvSpPr>
          <p:cNvPr id="9" name="TextBox 8">
            <a:extLst>
              <a:ext uri="{FF2B5EF4-FFF2-40B4-BE49-F238E27FC236}">
                <a16:creationId xmlns:a16="http://schemas.microsoft.com/office/drawing/2014/main" id="{F9722E57-BA0F-31A6-5001-F024979E3D90}"/>
              </a:ext>
            </a:extLst>
          </p:cNvPr>
          <p:cNvSpPr txBox="1"/>
          <p:nvPr/>
        </p:nvSpPr>
        <p:spPr>
          <a:xfrm>
            <a:off x="1584910" y="3763321"/>
            <a:ext cx="5980663" cy="152349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spAutoFit/>
          </a:bodyPr>
          <a:lstStyle>
            <a:lvl1pPr indent="0">
              <a:lnSpc>
                <a:spcPct val="90000"/>
              </a:lnSpc>
              <a:spcBef>
                <a:spcPts val="1000"/>
              </a:spcBef>
              <a:buFont typeface="Arial" panose="020B0604020202020204" pitchFamily="34" charset="0"/>
              <a:buNone/>
              <a:defRPr sz="2800">
                <a:solidFill>
                  <a:srgbClr val="000000"/>
                </a:solidFill>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algn="r" rtl="1"/>
            <a:r>
              <a:rPr lang="ar-EG" sz="2100" dirty="0">
                <a:solidFill>
                  <a:schemeClr val="accent6">
                    <a:lumMod val="50000"/>
                  </a:schemeClr>
                </a:solidFill>
              </a:rPr>
              <a:t>تعريف أبحاث التسويق من الجمعية الأمريكية للتسويق </a:t>
            </a:r>
            <a:r>
              <a:rPr lang="en-US" sz="2100" dirty="0">
                <a:solidFill>
                  <a:schemeClr val="accent6">
                    <a:lumMod val="50000"/>
                  </a:schemeClr>
                </a:solidFill>
              </a:rPr>
              <a:t>:AMA</a:t>
            </a:r>
            <a:r>
              <a:rPr lang="ar-EG" sz="2100" dirty="0">
                <a:solidFill>
                  <a:schemeClr val="accent6">
                    <a:lumMod val="50000"/>
                  </a:schemeClr>
                </a:solidFill>
              </a:rPr>
              <a:t>انها الأداة التي تربط المُسوق</a:t>
            </a:r>
            <a:r>
              <a:rPr lang="ar-SA" sz="2100" dirty="0">
                <a:solidFill>
                  <a:schemeClr val="accent6">
                    <a:lumMod val="50000"/>
                  </a:schemeClr>
                </a:solidFill>
              </a:rPr>
              <a:t>ين</a:t>
            </a:r>
            <a:r>
              <a:rPr lang="ar-EG" sz="2100" dirty="0">
                <a:solidFill>
                  <a:schemeClr val="accent6">
                    <a:lumMod val="50000"/>
                  </a:schemeClr>
                </a:solidFill>
              </a:rPr>
              <a:t> باللعملاء وذلك من خلال جمع المعلومات التي تساعد المسوقين في اكتشاف فرص آوحلول مشاكل تسويقيه. كما يمكن استخدام هذه الأبحاث في تقييم الإجراءات المتبعة في عملية التسويق، ومراقبة الأداء بها وتحسينها.</a:t>
            </a:r>
            <a:endParaRPr lang="en-IN" sz="2100" dirty="0">
              <a:solidFill>
                <a:schemeClr val="accent6">
                  <a:lumMod val="50000"/>
                </a:schemeClr>
              </a:solidFill>
            </a:endParaRPr>
          </a:p>
        </p:txBody>
      </p:sp>
    </p:spTree>
    <p:extLst>
      <p:ext uri="{BB962C8B-B14F-4D97-AF65-F5344CB8AC3E}">
        <p14:creationId xmlns:p14="http://schemas.microsoft.com/office/powerpoint/2010/main" val="286146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9">
            <a:extLst>
              <a:ext uri="{FF2B5EF4-FFF2-40B4-BE49-F238E27FC236}">
                <a16:creationId xmlns:a16="http://schemas.microsoft.com/office/drawing/2014/main" id="{9E6F58A5-15E5-7D58-58E6-232A2E3C50A0}"/>
              </a:ext>
            </a:extLst>
          </p:cNvPr>
          <p:cNvSpPr txBox="1"/>
          <p:nvPr/>
        </p:nvSpPr>
        <p:spPr>
          <a:xfrm>
            <a:off x="6281196" y="2057495"/>
            <a:ext cx="3969019" cy="3453638"/>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defPPr>
              <a:defRPr lang="en-US"/>
            </a:defPPr>
            <a:lvl1pPr marL="228600" marR="1118235"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1pPr>
            <a:lvl2pPr marL="228600" marR="5080" lvl="1"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2pPr>
            <a:lvl3pPr marL="685800" marR="1118235" lvl="2"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3pPr>
          </a:lstStyle>
          <a:p>
            <a:pPr marL="0" marR="838634" indent="0" defTabSz="685766">
              <a:buClr>
                <a:srgbClr val="44546A"/>
              </a:buClr>
              <a:buNone/>
              <a:defRPr/>
            </a:pPr>
            <a:r>
              <a:rPr lang="en-US" sz="1125">
                <a:solidFill>
                  <a:schemeClr val="accent6">
                    <a:lumMod val="50000"/>
                  </a:schemeClr>
                </a:solidFill>
                <a:latin typeface="Calibri" panose="020F0502020204030204"/>
              </a:rPr>
              <a:t>To Forecast future trends &amp; anticipate future customer need</a:t>
            </a:r>
          </a:p>
          <a:p>
            <a:pPr marL="0" marR="838634" indent="0" defTabSz="685766">
              <a:buClr>
                <a:srgbClr val="44546A"/>
              </a:buClr>
              <a:buNone/>
              <a:defRPr/>
            </a:pPr>
            <a:r>
              <a:rPr lang="en-US" sz="1125">
                <a:solidFill>
                  <a:schemeClr val="accent6">
                    <a:lumMod val="50000"/>
                  </a:schemeClr>
                </a:solidFill>
                <a:latin typeface="Calibri" panose="020F0502020204030204"/>
              </a:rPr>
              <a:t>To have an always update on the vast changes : </a:t>
            </a:r>
          </a:p>
          <a:p>
            <a:pPr marL="342884" marR="838634" lvl="2" indent="0" defTabSz="685766">
              <a:buClr>
                <a:srgbClr val="44546A"/>
              </a:buClr>
              <a:buNone/>
              <a:defRPr/>
            </a:pPr>
            <a:r>
              <a:rPr sz="1125">
                <a:solidFill>
                  <a:schemeClr val="accent6">
                    <a:lumMod val="50000"/>
                  </a:schemeClr>
                </a:solidFill>
                <a:latin typeface="Calibri" panose="020F0502020204030204"/>
              </a:rPr>
              <a:t>Changes in technology</a:t>
            </a:r>
          </a:p>
          <a:p>
            <a:pPr marL="342884" marR="838634" lvl="2" indent="0" defTabSz="685766">
              <a:buClr>
                <a:srgbClr val="44546A"/>
              </a:buClr>
              <a:buNone/>
              <a:defRPr/>
            </a:pPr>
            <a:r>
              <a:rPr sz="1125">
                <a:solidFill>
                  <a:schemeClr val="accent6">
                    <a:lumMod val="50000"/>
                  </a:schemeClr>
                </a:solidFill>
                <a:latin typeface="Calibri" panose="020F0502020204030204"/>
              </a:rPr>
              <a:t>Changes in consumer tastes </a:t>
            </a:r>
            <a:endParaRPr lang="en-US" sz="1125">
              <a:solidFill>
                <a:schemeClr val="accent6">
                  <a:lumMod val="50000"/>
                </a:schemeClr>
              </a:solidFill>
              <a:latin typeface="Calibri" panose="020F0502020204030204"/>
            </a:endParaRPr>
          </a:p>
          <a:p>
            <a:pPr marL="342884" marR="838634" lvl="2" indent="0" defTabSz="685766">
              <a:buClr>
                <a:srgbClr val="44546A"/>
              </a:buClr>
              <a:buNone/>
              <a:defRPr/>
            </a:pPr>
            <a:r>
              <a:rPr lang="en-US" sz="1125">
                <a:solidFill>
                  <a:schemeClr val="accent6">
                    <a:lumMod val="50000"/>
                  </a:schemeClr>
                </a:solidFill>
                <a:latin typeface="Calibri" panose="020F0502020204030204"/>
              </a:rPr>
              <a:t>Changes in </a:t>
            </a:r>
            <a:r>
              <a:rPr sz="1125">
                <a:solidFill>
                  <a:schemeClr val="accent6">
                    <a:lumMod val="50000"/>
                  </a:schemeClr>
                </a:solidFill>
                <a:latin typeface="Calibri" panose="020F0502020204030204"/>
              </a:rPr>
              <a:t>Market demand</a:t>
            </a:r>
          </a:p>
          <a:p>
            <a:pPr marL="342884" marR="838634" lvl="2" indent="0" defTabSz="685766">
              <a:buClr>
                <a:srgbClr val="44546A"/>
              </a:buClr>
              <a:buNone/>
              <a:defRPr/>
            </a:pPr>
            <a:r>
              <a:rPr sz="1125">
                <a:solidFill>
                  <a:schemeClr val="accent6">
                    <a:lumMod val="50000"/>
                  </a:schemeClr>
                </a:solidFill>
                <a:latin typeface="Calibri" panose="020F0502020204030204"/>
              </a:rPr>
              <a:t>Changes in the product ranges of competitors </a:t>
            </a:r>
            <a:endParaRPr lang="en-US" sz="1125">
              <a:solidFill>
                <a:schemeClr val="accent6">
                  <a:lumMod val="50000"/>
                </a:schemeClr>
              </a:solidFill>
              <a:latin typeface="Calibri" panose="020F0502020204030204"/>
            </a:endParaRPr>
          </a:p>
          <a:p>
            <a:pPr marL="342884" marR="838634" lvl="2" indent="0" defTabSz="685766">
              <a:buClr>
                <a:srgbClr val="44546A"/>
              </a:buClr>
              <a:buNone/>
              <a:defRPr/>
            </a:pPr>
            <a:r>
              <a:rPr sz="1125">
                <a:solidFill>
                  <a:schemeClr val="accent6">
                    <a:lumMod val="50000"/>
                  </a:schemeClr>
                </a:solidFill>
                <a:latin typeface="Calibri" panose="020F0502020204030204"/>
              </a:rPr>
              <a:t>Changes in economic conditions</a:t>
            </a:r>
            <a:endParaRPr lang="en-US" sz="1125">
              <a:solidFill>
                <a:schemeClr val="accent6">
                  <a:lumMod val="50000"/>
                </a:schemeClr>
              </a:solidFill>
              <a:latin typeface="Calibri" panose="020F0502020204030204"/>
            </a:endParaRPr>
          </a:p>
          <a:p>
            <a:pPr marL="0" lvl="1" indent="0" defTabSz="685766">
              <a:buClr>
                <a:srgbClr val="44546A"/>
              </a:buClr>
              <a:buNone/>
              <a:defRPr/>
            </a:pPr>
            <a:r>
              <a:rPr sz="1125">
                <a:solidFill>
                  <a:schemeClr val="accent6">
                    <a:lumMod val="50000"/>
                  </a:schemeClr>
                </a:solidFill>
                <a:latin typeface="Calibri" panose="020F0502020204030204"/>
              </a:rPr>
              <a:t> </a:t>
            </a:r>
            <a:r>
              <a:rPr lang="en-US" sz="1125">
                <a:solidFill>
                  <a:schemeClr val="accent6">
                    <a:lumMod val="50000"/>
                  </a:schemeClr>
                </a:solidFill>
                <a:latin typeface="Calibri" panose="020F0502020204030204"/>
              </a:rPr>
              <a:t>Changes </a:t>
            </a:r>
            <a:r>
              <a:rPr sz="1125">
                <a:solidFill>
                  <a:schemeClr val="accent6">
                    <a:lumMod val="50000"/>
                  </a:schemeClr>
                </a:solidFill>
                <a:latin typeface="Calibri" panose="020F0502020204030204"/>
              </a:rPr>
              <a:t>Distribution channels</a:t>
            </a:r>
            <a:endParaRPr lang="en-US" sz="1125">
              <a:solidFill>
                <a:schemeClr val="accent6">
                  <a:lumMod val="50000"/>
                </a:schemeClr>
              </a:solidFill>
              <a:latin typeface="Calibri" panose="020F0502020204030204"/>
            </a:endParaRPr>
          </a:p>
          <a:p>
            <a:pPr marL="0" marR="838634" indent="0" defTabSz="685766">
              <a:buClr>
                <a:srgbClr val="44546A"/>
              </a:buClr>
              <a:buNone/>
              <a:defRPr/>
            </a:pPr>
            <a:r>
              <a:rPr lang="en-US" sz="1125">
                <a:solidFill>
                  <a:schemeClr val="accent6">
                    <a:lumMod val="50000"/>
                  </a:schemeClr>
                </a:solidFill>
                <a:latin typeface="Calibri" panose="020F0502020204030204"/>
              </a:rPr>
              <a:t>To Reduce the risk of new product business failure:</a:t>
            </a:r>
          </a:p>
          <a:p>
            <a:pPr marL="0" marR="838634" indent="0" defTabSz="685766">
              <a:buClr>
                <a:srgbClr val="44546A"/>
              </a:buClr>
              <a:buNone/>
              <a:defRPr/>
            </a:pPr>
            <a:endParaRPr lang="en-US" sz="1125">
              <a:solidFill>
                <a:schemeClr val="accent6">
                  <a:lumMod val="50000"/>
                </a:schemeClr>
              </a:solidFill>
              <a:latin typeface="Calibri" panose="020F0502020204030204"/>
            </a:endParaRPr>
          </a:p>
          <a:p>
            <a:pPr marL="0" marR="838634" indent="0" defTabSz="685766">
              <a:buClr>
                <a:srgbClr val="44546A"/>
              </a:buClr>
              <a:buNone/>
              <a:defRPr/>
            </a:pPr>
            <a:endParaRPr lang="en-US" sz="1125">
              <a:solidFill>
                <a:schemeClr val="accent6">
                  <a:lumMod val="50000"/>
                </a:schemeClr>
              </a:solidFill>
              <a:latin typeface="Calibri" panose="020F0502020204030204"/>
            </a:endParaRPr>
          </a:p>
          <a:p>
            <a:pPr marL="0" marR="838634" indent="0" defTabSz="685766">
              <a:buClr>
                <a:srgbClr val="44546A"/>
              </a:buClr>
              <a:buNone/>
              <a:defRPr/>
            </a:pPr>
            <a:endParaRPr lang="en-US" sz="1125">
              <a:solidFill>
                <a:schemeClr val="accent6">
                  <a:lumMod val="50000"/>
                </a:schemeClr>
              </a:solidFill>
              <a:latin typeface="Calibri" panose="020F0502020204030204"/>
            </a:endParaRPr>
          </a:p>
        </p:txBody>
      </p:sp>
      <p:sp>
        <p:nvSpPr>
          <p:cNvPr id="12" name="object 5">
            <a:extLst>
              <a:ext uri="{FF2B5EF4-FFF2-40B4-BE49-F238E27FC236}">
                <a16:creationId xmlns:a16="http://schemas.microsoft.com/office/drawing/2014/main" id="{7CF7F152-B737-4E45-880C-0CB1AB981285}"/>
              </a:ext>
            </a:extLst>
          </p:cNvPr>
          <p:cNvSpPr txBox="1"/>
          <p:nvPr/>
        </p:nvSpPr>
        <p:spPr>
          <a:xfrm>
            <a:off x="2527260" y="1449219"/>
            <a:ext cx="8114874" cy="495585"/>
          </a:xfrm>
          <a:prstGeom prst="rect">
            <a:avLst/>
          </a:prstGeom>
        </p:spPr>
        <p:txBody>
          <a:bodyPr vert="horz" lIns="68580" tIns="34290" rIns="68580" bIns="34290" rtlCol="0" anchor="t">
            <a:spAutoFit/>
          </a:bodyPr>
          <a:lstStyle>
            <a:lvl1pPr defTabSz="914400">
              <a:lnSpc>
                <a:spcPct val="90000"/>
              </a:lnSpc>
              <a:spcBef>
                <a:spcPct val="0"/>
              </a:spcBef>
              <a:buNone/>
              <a:defRPr sz="3600" cap="all" spc="200" baseline="0">
                <a:solidFill>
                  <a:schemeClr val="tx2"/>
                </a:solidFill>
                <a:latin typeface="+mj-lt"/>
                <a:ea typeface="+mj-ea"/>
                <a:cs typeface="+mj-cs"/>
              </a:defRPr>
            </a:lvl1pPr>
          </a:lstStyle>
          <a:p>
            <a:pPr defTabSz="685766">
              <a:defRPr/>
            </a:pPr>
            <a:r>
              <a:rPr lang="en-US" sz="3000" b="1" dirty="0">
                <a:solidFill>
                  <a:schemeClr val="accent6">
                    <a:lumMod val="50000"/>
                  </a:schemeClr>
                </a:solidFill>
                <a:latin typeface="Abadi" panose="020B0604020104020204" pitchFamily="34" charset="0"/>
              </a:rPr>
              <a:t>The need for Marketing</a:t>
            </a:r>
            <a:r>
              <a:rPr sz="3000" b="1" dirty="0">
                <a:solidFill>
                  <a:schemeClr val="accent6">
                    <a:lumMod val="50000"/>
                  </a:schemeClr>
                </a:solidFill>
                <a:latin typeface="Abadi" panose="020B0604020104020204" pitchFamily="34" charset="0"/>
              </a:rPr>
              <a:t> Research</a:t>
            </a:r>
          </a:p>
        </p:txBody>
      </p:sp>
      <p:sp>
        <p:nvSpPr>
          <p:cNvPr id="13" name="object 9">
            <a:extLst>
              <a:ext uri="{FF2B5EF4-FFF2-40B4-BE49-F238E27FC236}">
                <a16:creationId xmlns:a16="http://schemas.microsoft.com/office/drawing/2014/main" id="{7647B269-2BF8-BD80-FE28-4B87DCB0528E}"/>
              </a:ext>
            </a:extLst>
          </p:cNvPr>
          <p:cNvSpPr txBox="1"/>
          <p:nvPr/>
        </p:nvSpPr>
        <p:spPr>
          <a:xfrm>
            <a:off x="1752601" y="2085244"/>
            <a:ext cx="4343400" cy="3146887"/>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171442" marR="838634" indent="-171442" defTabSz="685766">
              <a:lnSpc>
                <a:spcPct val="150000"/>
              </a:lnSpc>
              <a:spcBef>
                <a:spcPts val="525"/>
              </a:spcBef>
              <a:buClr>
                <a:srgbClr val="44546A"/>
              </a:buClr>
              <a:buFont typeface="Arial" panose="020B0604020202020204" pitchFamily="34" charset="0"/>
              <a:buChar char="•"/>
              <a:defRPr/>
            </a:pPr>
            <a:r>
              <a:rPr lang="en-US" sz="1200" dirty="0">
                <a:solidFill>
                  <a:schemeClr val="accent6">
                    <a:lumMod val="50000"/>
                  </a:schemeClr>
                </a:solidFill>
                <a:latin typeface="Calibri" panose="020F0502020204030204"/>
              </a:rPr>
              <a:t>To Forecast future trends &amp; anticipate future customer need</a:t>
            </a:r>
          </a:p>
          <a:p>
            <a:pPr marL="171442" marR="838634" indent="-171442" defTabSz="685766">
              <a:lnSpc>
                <a:spcPct val="150000"/>
              </a:lnSpc>
              <a:spcBef>
                <a:spcPts val="525"/>
              </a:spcBef>
              <a:buClr>
                <a:srgbClr val="44546A"/>
              </a:buClr>
              <a:buFont typeface="Arial" panose="020B0604020202020204" pitchFamily="34" charset="0"/>
              <a:buChar char="•"/>
              <a:defRPr/>
            </a:pPr>
            <a:r>
              <a:rPr lang="en-US" sz="1200" dirty="0">
                <a:solidFill>
                  <a:schemeClr val="accent6">
                    <a:lumMod val="50000"/>
                  </a:schemeClr>
                </a:solidFill>
                <a:latin typeface="Calibri" panose="020F0502020204030204"/>
              </a:rPr>
              <a:t>To have an always update on the vast changes : </a:t>
            </a:r>
          </a:p>
          <a:p>
            <a:pPr marL="514325" marR="838634" lvl="2" indent="-171442" defTabSz="685766">
              <a:lnSpc>
                <a:spcPct val="150000"/>
              </a:lnSpc>
              <a:spcBef>
                <a:spcPts val="525"/>
              </a:spcBef>
              <a:buClr>
                <a:srgbClr val="44546A"/>
              </a:buClr>
              <a:buFont typeface="Arial" panose="020B0604020202020204" pitchFamily="34" charset="0"/>
              <a:buChar char="•"/>
              <a:defRPr/>
            </a:pPr>
            <a:r>
              <a:rPr sz="1050" dirty="0">
                <a:solidFill>
                  <a:schemeClr val="accent6">
                    <a:lumMod val="50000"/>
                  </a:schemeClr>
                </a:solidFill>
                <a:latin typeface="Calibri" panose="020F0502020204030204"/>
              </a:rPr>
              <a:t>Changes in technology</a:t>
            </a:r>
          </a:p>
          <a:p>
            <a:pPr marL="514325" marR="1389152" lvl="2" indent="-171442" defTabSz="685766">
              <a:lnSpc>
                <a:spcPct val="150000"/>
              </a:lnSpc>
              <a:spcBef>
                <a:spcPts val="525"/>
              </a:spcBef>
              <a:buClr>
                <a:srgbClr val="44546A"/>
              </a:buClr>
              <a:buFont typeface="Arial" panose="020B0604020202020204" pitchFamily="34" charset="0"/>
              <a:buChar char="•"/>
              <a:defRPr/>
            </a:pPr>
            <a:r>
              <a:rPr sz="1050" dirty="0">
                <a:solidFill>
                  <a:schemeClr val="accent6">
                    <a:lumMod val="50000"/>
                  </a:schemeClr>
                </a:solidFill>
                <a:latin typeface="Calibri" panose="020F0502020204030204"/>
              </a:rPr>
              <a:t>Changes in consumer tastes </a:t>
            </a:r>
            <a:endParaRPr lang="en-US" sz="1050" dirty="0">
              <a:solidFill>
                <a:schemeClr val="accent6">
                  <a:lumMod val="50000"/>
                </a:schemeClr>
              </a:solidFill>
              <a:latin typeface="Calibri" panose="020F0502020204030204"/>
            </a:endParaRPr>
          </a:p>
          <a:p>
            <a:pPr marL="514325" marR="1389152" lvl="2" indent="-171442" defTabSz="685766">
              <a:lnSpc>
                <a:spcPct val="150000"/>
              </a:lnSpc>
              <a:spcBef>
                <a:spcPts val="525"/>
              </a:spcBef>
              <a:buClr>
                <a:srgbClr val="44546A"/>
              </a:buClr>
              <a:buFont typeface="Arial" panose="020B0604020202020204" pitchFamily="34" charset="0"/>
              <a:buChar char="•"/>
              <a:defRPr/>
            </a:pPr>
            <a:r>
              <a:rPr lang="en-US" sz="1050" dirty="0">
                <a:solidFill>
                  <a:schemeClr val="accent6">
                    <a:lumMod val="50000"/>
                  </a:schemeClr>
                </a:solidFill>
                <a:latin typeface="Calibri" panose="020F0502020204030204"/>
              </a:rPr>
              <a:t>Changes in </a:t>
            </a:r>
            <a:r>
              <a:rPr sz="1050" dirty="0">
                <a:solidFill>
                  <a:schemeClr val="accent6">
                    <a:lumMod val="50000"/>
                  </a:schemeClr>
                </a:solidFill>
                <a:latin typeface="Calibri" panose="020F0502020204030204"/>
              </a:rPr>
              <a:t>Market demand</a:t>
            </a:r>
          </a:p>
          <a:p>
            <a:pPr marL="514325" marR="3810" lvl="2" indent="-171442" defTabSz="685766">
              <a:lnSpc>
                <a:spcPct val="150000"/>
              </a:lnSpc>
              <a:spcBef>
                <a:spcPts val="525"/>
              </a:spcBef>
              <a:buClr>
                <a:srgbClr val="44546A"/>
              </a:buClr>
              <a:buFont typeface="Arial" panose="020B0604020202020204" pitchFamily="34" charset="0"/>
              <a:buChar char="•"/>
              <a:defRPr/>
            </a:pPr>
            <a:r>
              <a:rPr sz="1050" dirty="0">
                <a:solidFill>
                  <a:schemeClr val="accent6">
                    <a:lumMod val="50000"/>
                  </a:schemeClr>
                </a:solidFill>
                <a:latin typeface="Calibri" panose="020F0502020204030204"/>
              </a:rPr>
              <a:t>Changes in the product ranges of competitors </a:t>
            </a:r>
            <a:endParaRPr lang="en-US" sz="1050" dirty="0">
              <a:solidFill>
                <a:schemeClr val="accent6">
                  <a:lumMod val="50000"/>
                </a:schemeClr>
              </a:solidFill>
              <a:latin typeface="Calibri" panose="020F0502020204030204"/>
            </a:endParaRPr>
          </a:p>
          <a:p>
            <a:pPr marL="514325" marR="3810" lvl="2" indent="-171442" defTabSz="685766">
              <a:lnSpc>
                <a:spcPct val="150000"/>
              </a:lnSpc>
              <a:spcBef>
                <a:spcPts val="525"/>
              </a:spcBef>
              <a:buClr>
                <a:srgbClr val="44546A"/>
              </a:buClr>
              <a:buFont typeface="Arial" panose="020B0604020202020204" pitchFamily="34" charset="0"/>
              <a:buChar char="•"/>
              <a:defRPr/>
            </a:pPr>
            <a:r>
              <a:rPr sz="1050" dirty="0">
                <a:solidFill>
                  <a:schemeClr val="accent6">
                    <a:lumMod val="50000"/>
                  </a:schemeClr>
                </a:solidFill>
                <a:latin typeface="Calibri" panose="020F0502020204030204"/>
              </a:rPr>
              <a:t>Changes in economic conditions</a:t>
            </a:r>
            <a:endParaRPr lang="en-US" sz="1350" dirty="0">
              <a:solidFill>
                <a:schemeClr val="accent6">
                  <a:lumMod val="50000"/>
                </a:schemeClr>
              </a:solidFill>
              <a:latin typeface="Calibri" panose="020F0502020204030204"/>
            </a:endParaRPr>
          </a:p>
          <a:p>
            <a:pPr marL="514325" marR="3810" lvl="2" indent="-171442" defTabSz="685766">
              <a:lnSpc>
                <a:spcPct val="150000"/>
              </a:lnSpc>
              <a:spcBef>
                <a:spcPts val="525"/>
              </a:spcBef>
              <a:buClr>
                <a:srgbClr val="44546A"/>
              </a:buClr>
              <a:buFont typeface="Arial" panose="020B0604020202020204" pitchFamily="34" charset="0"/>
              <a:buChar char="•"/>
              <a:defRPr/>
            </a:pPr>
            <a:r>
              <a:rPr sz="1200" dirty="0">
                <a:solidFill>
                  <a:schemeClr val="accent6">
                    <a:lumMod val="50000"/>
                  </a:schemeClr>
                </a:solidFill>
                <a:latin typeface="Calibri" panose="020F0502020204030204"/>
              </a:rPr>
              <a:t> </a:t>
            </a:r>
            <a:r>
              <a:rPr lang="en-US" sz="1350" dirty="0">
                <a:solidFill>
                  <a:schemeClr val="accent6">
                    <a:lumMod val="50000"/>
                  </a:schemeClr>
                </a:solidFill>
                <a:latin typeface="Calibri" panose="020F0502020204030204"/>
              </a:rPr>
              <a:t>Changes </a:t>
            </a:r>
            <a:r>
              <a:rPr sz="1350" dirty="0">
                <a:solidFill>
                  <a:schemeClr val="accent6">
                    <a:lumMod val="50000"/>
                  </a:schemeClr>
                </a:solidFill>
                <a:latin typeface="Calibri" panose="020F0502020204030204"/>
              </a:rPr>
              <a:t>Distribution channels</a:t>
            </a:r>
            <a:endParaRPr lang="en-US" sz="1350" dirty="0">
              <a:solidFill>
                <a:schemeClr val="accent6">
                  <a:lumMod val="50000"/>
                </a:schemeClr>
              </a:solidFill>
              <a:latin typeface="Calibri" panose="020F0502020204030204"/>
            </a:endParaRPr>
          </a:p>
          <a:p>
            <a:pPr marL="514325" marR="3810" lvl="2" indent="-171442" defTabSz="685766">
              <a:lnSpc>
                <a:spcPct val="150000"/>
              </a:lnSpc>
              <a:spcBef>
                <a:spcPts val="525"/>
              </a:spcBef>
              <a:buClr>
                <a:srgbClr val="44546A"/>
              </a:buClr>
              <a:buFont typeface="Arial" panose="020B0604020202020204" pitchFamily="34" charset="0"/>
              <a:buChar char="•"/>
              <a:defRPr/>
            </a:pPr>
            <a:r>
              <a:rPr lang="en-US" sz="1350" dirty="0">
                <a:solidFill>
                  <a:schemeClr val="accent6">
                    <a:lumMod val="50000"/>
                  </a:schemeClr>
                </a:solidFill>
                <a:latin typeface="Calibri" panose="020F0502020204030204"/>
              </a:rPr>
              <a:t>To Reduce the risk of new product business failure</a:t>
            </a:r>
          </a:p>
        </p:txBody>
      </p:sp>
      <p:pic>
        <p:nvPicPr>
          <p:cNvPr id="15" name="Picture 14">
            <a:extLst>
              <a:ext uri="{FF2B5EF4-FFF2-40B4-BE49-F238E27FC236}">
                <a16:creationId xmlns:a16="http://schemas.microsoft.com/office/drawing/2014/main" id="{6F34123F-CF6C-83E9-DE3D-D127CC143EAF}"/>
              </a:ext>
            </a:extLst>
          </p:cNvPr>
          <p:cNvPicPr>
            <a:picLocks noChangeAspect="1"/>
          </p:cNvPicPr>
          <p:nvPr/>
        </p:nvPicPr>
        <p:blipFill>
          <a:blip r:embed="rId3"/>
          <a:stretch>
            <a:fillRect/>
          </a:stretch>
        </p:blipFill>
        <p:spPr>
          <a:xfrm>
            <a:off x="6281196" y="2057495"/>
            <a:ext cx="3969019" cy="3453638"/>
          </a:xfrm>
          <a:prstGeom prst="rect">
            <a:avLst/>
          </a:prstGeom>
        </p:spPr>
      </p:pic>
    </p:spTree>
    <p:extLst>
      <p:ext uri="{BB962C8B-B14F-4D97-AF65-F5344CB8AC3E}">
        <p14:creationId xmlns:p14="http://schemas.microsoft.com/office/powerpoint/2010/main" val="33275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0999-EC9F-F79A-600E-42C6B16B15A2}"/>
              </a:ext>
            </a:extLst>
          </p:cNvPr>
          <p:cNvSpPr>
            <a:spLocks noGrp="1"/>
          </p:cNvSpPr>
          <p:nvPr>
            <p:ph type="title" idx="4294967295"/>
          </p:nvPr>
        </p:nvSpPr>
        <p:spPr>
          <a:xfrm>
            <a:off x="1457322" y="1674936"/>
            <a:ext cx="6394847" cy="675085"/>
          </a:xfrm>
        </p:spPr>
        <p:txBody>
          <a:bodyPr anchor="b">
            <a:normAutofit fontScale="90000"/>
          </a:bodyPr>
          <a:lstStyle/>
          <a:p>
            <a:r>
              <a:rPr lang="en-US" altLang="en-US" b="1" dirty="0">
                <a:solidFill>
                  <a:schemeClr val="accent6">
                    <a:lumMod val="50000"/>
                  </a:schemeClr>
                </a:solidFill>
                <a:latin typeface="Abadi" panose="020B0604020104020204" pitchFamily="34" charset="0"/>
              </a:rPr>
              <a:t>Marketing Research Approaches</a:t>
            </a:r>
            <a:br>
              <a:rPr lang="en-US" altLang="en-US" sz="1500" dirty="0">
                <a:solidFill>
                  <a:schemeClr val="accent6">
                    <a:lumMod val="50000"/>
                  </a:schemeClr>
                </a:solidFill>
              </a:rPr>
            </a:br>
            <a:endParaRPr lang="en-SA" sz="1500" dirty="0">
              <a:solidFill>
                <a:schemeClr val="accent6">
                  <a:lumMod val="50000"/>
                </a:schemeClr>
              </a:solidFill>
            </a:endParaRPr>
          </a:p>
        </p:txBody>
      </p:sp>
      <p:sp>
        <p:nvSpPr>
          <p:cNvPr id="3" name="Content Placeholder 2">
            <a:extLst>
              <a:ext uri="{FF2B5EF4-FFF2-40B4-BE49-F238E27FC236}">
                <a16:creationId xmlns:a16="http://schemas.microsoft.com/office/drawing/2014/main" id="{F05B2EC1-1DBE-5D60-A227-8FD07C2AFF34}"/>
              </a:ext>
            </a:extLst>
          </p:cNvPr>
          <p:cNvSpPr>
            <a:spLocks noGrp="1"/>
          </p:cNvSpPr>
          <p:nvPr>
            <p:ph idx="4294967295"/>
          </p:nvPr>
        </p:nvSpPr>
        <p:spPr>
          <a:xfrm>
            <a:off x="1236678" y="2806598"/>
            <a:ext cx="4416029" cy="2583656"/>
          </a:xfrm>
        </p:spPr>
        <p:txBody>
          <a:bodyPr>
            <a:noAutofit/>
          </a:bodyPr>
          <a:lstStyle/>
          <a:p>
            <a:pPr marL="685766" lvl="1" indent="-342884">
              <a:buFont typeface="+mj-lt"/>
              <a:buAutoNum type="arabicPeriod"/>
            </a:pPr>
            <a:r>
              <a:rPr lang="en-US" altLang="en-US" dirty="0">
                <a:solidFill>
                  <a:schemeClr val="accent6">
                    <a:lumMod val="50000"/>
                  </a:schemeClr>
                </a:solidFill>
              </a:rPr>
              <a:t>Companies might Use their own research departments</a:t>
            </a:r>
          </a:p>
          <a:p>
            <a:pPr marL="685766" lvl="1" indent="-342884">
              <a:buFont typeface="+mj-lt"/>
              <a:buAutoNum type="arabicPeriod"/>
            </a:pPr>
            <a:r>
              <a:rPr lang="en-US" altLang="en-US" dirty="0">
                <a:solidFill>
                  <a:schemeClr val="accent6">
                    <a:lumMod val="50000"/>
                  </a:schemeClr>
                </a:solidFill>
              </a:rPr>
              <a:t>Companies might Purchase data collected by outside firms</a:t>
            </a:r>
          </a:p>
          <a:p>
            <a:pPr marL="685766" lvl="1" indent="-342884">
              <a:buFont typeface="+mj-lt"/>
              <a:buAutoNum type="arabicPeriod"/>
            </a:pPr>
            <a:r>
              <a:rPr lang="en-US" altLang="en-US" dirty="0">
                <a:solidFill>
                  <a:schemeClr val="accent6">
                    <a:lumMod val="50000"/>
                  </a:schemeClr>
                </a:solidFill>
              </a:rPr>
              <a:t>Companies might Hire outside research specialists</a:t>
            </a:r>
          </a:p>
          <a:p>
            <a:pPr marL="342884" indent="-342884">
              <a:buFont typeface="+mj-lt"/>
              <a:buAutoNum type="arabicPeriod"/>
            </a:pPr>
            <a:endParaRPr lang="en-SA" sz="2400" dirty="0">
              <a:solidFill>
                <a:schemeClr val="accent6">
                  <a:lumMod val="50000"/>
                </a:schemeClr>
              </a:solidFill>
            </a:endParaRPr>
          </a:p>
        </p:txBody>
      </p:sp>
      <p:sp>
        <p:nvSpPr>
          <p:cNvPr id="6" name="TextBox 5">
            <a:extLst>
              <a:ext uri="{FF2B5EF4-FFF2-40B4-BE49-F238E27FC236}">
                <a16:creationId xmlns:a16="http://schemas.microsoft.com/office/drawing/2014/main" id="{F71CAB98-E0C3-3728-2873-91C72CF2044F}"/>
              </a:ext>
            </a:extLst>
          </p:cNvPr>
          <p:cNvSpPr txBox="1"/>
          <p:nvPr/>
        </p:nvSpPr>
        <p:spPr>
          <a:xfrm>
            <a:off x="5940030" y="1674936"/>
            <a:ext cx="1756171" cy="3170035"/>
          </a:xfrm>
          <a:prstGeom prst="rect">
            <a:avLst/>
          </a:prstGeom>
          <a:noFill/>
        </p:spPr>
        <p:txBody>
          <a:bodyPr wrap="square">
            <a:spAutoFit/>
          </a:bodyPr>
          <a:lstStyle/>
          <a:p>
            <a:pPr defTabSz="685766">
              <a:lnSpc>
                <a:spcPct val="150000"/>
              </a:lnSpc>
              <a:defRPr/>
            </a:pPr>
            <a:r>
              <a:rPr lang="en-US" sz="1350" b="1" dirty="0">
                <a:solidFill>
                  <a:schemeClr val="accent6">
                    <a:lumMod val="50000"/>
                  </a:schemeClr>
                </a:solidFill>
                <a:latin typeface="Google Sans"/>
              </a:rPr>
              <a:t>List Of Top Market Research Companies</a:t>
            </a:r>
            <a:endParaRPr lang="en-US" sz="1350" dirty="0">
              <a:solidFill>
                <a:schemeClr val="accent6">
                  <a:lumMod val="50000"/>
                </a:schemeClr>
              </a:solidFill>
              <a:latin typeface="Google Sans"/>
            </a:endParaRP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Nielsen.</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IQVIA.</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Kantar.</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Gartner.</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IPSOS.</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GfK.</a:t>
            </a:r>
          </a:p>
          <a:p>
            <a:pPr defTabSz="685766">
              <a:lnSpc>
                <a:spcPct val="150000"/>
              </a:lnSpc>
              <a:buFont typeface="Arial" panose="020B0604020202020204" pitchFamily="34" charset="0"/>
              <a:buChar char="•"/>
              <a:defRPr/>
            </a:pPr>
            <a:r>
              <a:rPr lang="en-US" sz="1350" dirty="0">
                <a:solidFill>
                  <a:schemeClr val="accent6">
                    <a:lumMod val="50000"/>
                  </a:schemeClr>
                </a:solidFill>
                <a:latin typeface="arial" panose="020B0604020202020204" pitchFamily="34" charset="0"/>
              </a:rPr>
              <a:t>IRI.</a:t>
            </a:r>
          </a:p>
          <a:p>
            <a:pPr defTabSz="685766">
              <a:lnSpc>
                <a:spcPct val="150000"/>
              </a:lnSpc>
              <a:buFont typeface="Arial" panose="020B0604020202020204" pitchFamily="34" charset="0"/>
              <a:buChar char="•"/>
              <a:defRPr/>
            </a:pPr>
            <a:r>
              <a:rPr lang="en-US" sz="1350" dirty="0" err="1">
                <a:solidFill>
                  <a:schemeClr val="accent6">
                    <a:lumMod val="50000"/>
                  </a:schemeClr>
                </a:solidFill>
                <a:latin typeface="arial" panose="020B0604020202020204" pitchFamily="34" charset="0"/>
              </a:rPr>
              <a:t>Dynata</a:t>
            </a:r>
            <a:r>
              <a:rPr lang="en-US" sz="1350" dirty="0">
                <a:solidFill>
                  <a:schemeClr val="accent6">
                    <a:lumMod val="50000"/>
                  </a:schemeClr>
                </a:solidFill>
                <a:latin typeface="arial" panose="020B0604020202020204" pitchFamily="34" charset="0"/>
              </a:rPr>
              <a:t>.</a:t>
            </a:r>
          </a:p>
        </p:txBody>
      </p:sp>
      <p:pic>
        <p:nvPicPr>
          <p:cNvPr id="5" name="Picture 4">
            <a:extLst>
              <a:ext uri="{FF2B5EF4-FFF2-40B4-BE49-F238E27FC236}">
                <a16:creationId xmlns:a16="http://schemas.microsoft.com/office/drawing/2014/main" id="{727F2B74-3C25-17B8-E5FE-EAC16CF263DD}"/>
              </a:ext>
            </a:extLst>
          </p:cNvPr>
          <p:cNvPicPr>
            <a:picLocks noChangeAspect="1"/>
          </p:cNvPicPr>
          <p:nvPr/>
        </p:nvPicPr>
        <p:blipFill>
          <a:blip r:embed="rId2"/>
          <a:stretch>
            <a:fillRect/>
          </a:stretch>
        </p:blipFill>
        <p:spPr>
          <a:xfrm>
            <a:off x="7852169" y="1437686"/>
            <a:ext cx="2686796" cy="1996439"/>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5A717178-FB11-D965-2477-0402456F60D0}"/>
              </a:ext>
            </a:extLst>
          </p:cNvPr>
          <p:cNvSpPr txBox="1"/>
          <p:nvPr/>
        </p:nvSpPr>
        <p:spPr>
          <a:xfrm>
            <a:off x="7852169" y="3677779"/>
            <a:ext cx="2686796" cy="1338828"/>
          </a:xfrm>
          <a:prstGeom prst="rect">
            <a:avLst/>
          </a:prstGeom>
        </p:spPr>
        <p:txBody>
          <a:bodyPr wrap="square">
            <a:spAutoFit/>
          </a:bodyPr>
          <a:lstStyle/>
          <a:p>
            <a:pPr algn="ctr" defTabSz="685800" rtl="1">
              <a:defRPr/>
            </a:pPr>
            <a:r>
              <a:rPr lang="ar-SA" sz="1350" b="1" dirty="0">
                <a:solidFill>
                  <a:schemeClr val="accent6">
                    <a:lumMod val="50000"/>
                  </a:schemeClr>
                </a:solidFill>
                <a:latin typeface="Calibri" panose="020F0502020204030204"/>
                <a:cs typeface="Adobe Arabic" panose="02040503050201020203" pitchFamily="18" charset="-78"/>
              </a:rPr>
              <a:t>تجاوز الإنفاق على أبحاث التسويق </a:t>
            </a:r>
            <a:r>
              <a:rPr lang="en-US" sz="1350" b="1" dirty="0">
                <a:solidFill>
                  <a:schemeClr val="accent6">
                    <a:lumMod val="50000"/>
                  </a:schemeClr>
                </a:solidFill>
                <a:latin typeface="Calibri" panose="020F0502020204030204"/>
                <a:cs typeface="Adobe Arabic" panose="02040503050201020203" pitchFamily="18" charset="-78"/>
              </a:rPr>
              <a:t>70</a:t>
            </a:r>
            <a:r>
              <a:rPr lang="ar-SA" sz="1350" b="1" dirty="0">
                <a:solidFill>
                  <a:schemeClr val="accent6">
                    <a:lumMod val="50000"/>
                  </a:schemeClr>
                </a:solidFill>
                <a:latin typeface="Calibri" panose="020F0502020204030204"/>
                <a:cs typeface="Adobe Arabic" panose="02040503050201020203" pitchFamily="18" charset="-78"/>
              </a:rPr>
              <a:t> مليار دولار على مستوى العالم في عام </a:t>
            </a:r>
            <a:r>
              <a:rPr lang="en-US" sz="1350" b="1" dirty="0">
                <a:solidFill>
                  <a:schemeClr val="accent6">
                    <a:lumMod val="50000"/>
                  </a:schemeClr>
                </a:solidFill>
                <a:latin typeface="Calibri" panose="020F0502020204030204"/>
                <a:cs typeface="Adobe Arabic" panose="02040503050201020203" pitchFamily="18" charset="-78"/>
              </a:rPr>
              <a:t>2022</a:t>
            </a:r>
            <a:r>
              <a:rPr lang="ar-SA" sz="1350" b="1" dirty="0">
                <a:solidFill>
                  <a:schemeClr val="accent6">
                    <a:lumMod val="50000"/>
                  </a:schemeClr>
                </a:solidFill>
                <a:latin typeface="Calibri" panose="020F0502020204030204"/>
                <a:cs typeface="Adobe Arabic" panose="02040503050201020203" pitchFamily="18" charset="-78"/>
              </a:rPr>
              <a:t> ، وفقا ل </a:t>
            </a:r>
            <a:r>
              <a:rPr lang="en-US" sz="1350" b="1" dirty="0">
                <a:solidFill>
                  <a:schemeClr val="accent6">
                    <a:lumMod val="50000"/>
                  </a:schemeClr>
                </a:solidFill>
                <a:latin typeface="Calibri" panose="020F0502020204030204"/>
                <a:cs typeface="Adobe Arabic" panose="02040503050201020203" pitchFamily="18" charset="-78"/>
              </a:rPr>
              <a:t>، ESOMAR </a:t>
            </a:r>
            <a:r>
              <a:rPr lang="ar-SA" sz="1350" b="1" dirty="0">
                <a:solidFill>
                  <a:schemeClr val="accent6">
                    <a:lumMod val="50000"/>
                  </a:schemeClr>
                </a:solidFill>
                <a:latin typeface="Calibri" panose="020F0502020204030204"/>
                <a:cs typeface="Adobe Arabic" panose="02040503050201020203" pitchFamily="18" charset="-78"/>
              </a:rPr>
              <a:t>وهي المنظمة العالمية التي تتولى تحديد أسس وإجراءات إعداد بحوث التسويق ودراسات السوق، حيث أصدرت “الكود المهني لبحوث التسويق. </a:t>
            </a:r>
          </a:p>
        </p:txBody>
      </p:sp>
    </p:spTree>
    <p:extLst>
      <p:ext uri="{BB962C8B-B14F-4D97-AF65-F5344CB8AC3E}">
        <p14:creationId xmlns:p14="http://schemas.microsoft.com/office/powerpoint/2010/main" val="397020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p:cNvPicPr>
          <p:nvPr/>
        </p:nvPicPr>
        <p:blipFill rotWithShape="1">
          <a:blip r:embed="rId2"/>
          <a:srcRect t="10055" r="2" b="15670"/>
          <a:stretch/>
        </p:blipFill>
        <p:spPr bwMode="auto">
          <a:xfrm>
            <a:off x="2047342" y="1614702"/>
            <a:ext cx="5127638" cy="2390577"/>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p:spPr>
      </p:pic>
      <p:pic>
        <p:nvPicPr>
          <p:cNvPr id="4" name="Picture 6" descr="Off School - good quality, fun activities and learning opportunities">
            <a:extLst>
              <a:ext uri="{FF2B5EF4-FFF2-40B4-BE49-F238E27FC236}">
                <a16:creationId xmlns:a16="http://schemas.microsoft.com/office/drawing/2014/main" id="{2CFBF2D8-48F8-E604-25CA-6A770EB370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76" r="-2" b="9869"/>
          <a:stretch/>
        </p:blipFill>
        <p:spPr bwMode="auto">
          <a:xfrm>
            <a:off x="7264154" y="1436667"/>
            <a:ext cx="2924422"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Story Box Library | Search Results">
            <a:extLst>
              <a:ext uri="{FF2B5EF4-FFF2-40B4-BE49-F238E27FC236}">
                <a16:creationId xmlns:a16="http://schemas.microsoft.com/office/drawing/2014/main" id="{D856A4A1-D610-2C48-9A2D-66F4C3EFB8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31" r="-2" b="22700"/>
          <a:stretch/>
        </p:blipFill>
        <p:spPr bwMode="auto">
          <a:xfrm>
            <a:off x="2133600" y="4094443"/>
            <a:ext cx="4518039" cy="1182683"/>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5" name="TextBox 1"/>
          <p:cNvSpPr txBox="1"/>
          <p:nvPr/>
        </p:nvSpPr>
        <p:spPr>
          <a:xfrm>
            <a:off x="6281738" y="3854348"/>
            <a:ext cx="4129361" cy="1182683"/>
          </a:xfrm>
          <a:prstGeom prst="rect">
            <a:avLst/>
          </a:prstGeom>
        </p:spPr>
        <p:txBody>
          <a:bodyPr vert="horz" lIns="68580" tIns="34290" rIns="68580" bIns="34290" rtlCol="0" anchor="b">
            <a:normAutofit/>
          </a:bodyPr>
          <a:lstStyle/>
          <a:p>
            <a:pPr defTabSz="685800">
              <a:lnSpc>
                <a:spcPct val="90000"/>
              </a:lnSpc>
              <a:spcBef>
                <a:spcPct val="0"/>
              </a:spcBef>
              <a:spcAft>
                <a:spcPts val="450"/>
              </a:spcAft>
              <a:defRPr/>
            </a:pPr>
            <a:r>
              <a:rPr lang="en-US" altLang="zh-CN" sz="3300" dirty="0">
                <a:solidFill>
                  <a:prstClr val="black"/>
                </a:solidFill>
                <a:latin typeface="Calibri Light" panose="020F0302020204030204"/>
                <a:ea typeface="等线 Light" panose="02010600030101010101" pitchFamily="2" charset="-122"/>
              </a:rPr>
              <a:t>Case study # 1</a:t>
            </a:r>
          </a:p>
        </p:txBody>
      </p:sp>
      <p:sp>
        <p:nvSpPr>
          <p:cNvPr id="2" name="TextBox 1"/>
          <p:cNvSpPr txBox="1"/>
          <p:nvPr/>
        </p:nvSpPr>
        <p:spPr>
          <a:xfrm>
            <a:off x="3521634" y="2377382"/>
            <a:ext cx="126638" cy="495007"/>
          </a:xfrm>
          <a:prstGeom prst="rect">
            <a:avLst/>
          </a:prstGeom>
          <a:noFill/>
        </p:spPr>
        <p:txBody>
          <a:bodyPr wrap="none" lIns="0" tIns="0" rIns="0" rtlCol="0">
            <a:spAutoFit/>
          </a:bodyPr>
          <a:lstStyle/>
          <a:p>
            <a:pPr defTabSz="685766">
              <a:lnSpc>
                <a:spcPts val="3544"/>
              </a:lnSpc>
              <a:spcAft>
                <a:spcPts val="450"/>
              </a:spcAft>
              <a:defRPr/>
            </a:pPr>
            <a:r>
              <a:rPr lang="en-US" altLang="zh-CN" sz="3540" dirty="0">
                <a:solidFill>
                  <a:srgbClr val="000000"/>
                </a:solidFill>
                <a:latin typeface="Arial Unicode MS" pitchFamily="18" charset="0"/>
                <a:ea typeface="宋体" panose="02010600030101010101" pitchFamily="2" charset="-122"/>
                <a:cs typeface="Arial Unicode MS" pitchFamily="18" charset="0"/>
              </a:rPr>
              <a:t> </a:t>
            </a:r>
            <a:endParaRPr lang="en-US" altLang="zh-CN" sz="3540">
              <a:solidFill>
                <a:srgbClr val="000000"/>
              </a:solidFill>
              <a:latin typeface="Arial Unicode MS" pitchFamily="18" charset="0"/>
              <a:ea typeface="宋体" panose="02010600030101010101" pitchFamily="2" charset="-122"/>
              <a:cs typeface="Arial Unicode MS" pitchFamily="18" charset="0"/>
            </a:endParaRPr>
          </a:p>
        </p:txBody>
      </p:sp>
    </p:spTree>
    <p:extLst>
      <p:ext uri="{BB962C8B-B14F-4D97-AF65-F5344CB8AC3E}">
        <p14:creationId xmlns:p14="http://schemas.microsoft.com/office/powerpoint/2010/main" val="2610108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18CC985C-BD24-1B66-FAA2-380AFCFFCB49}"/>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A75698E4-44EB-ED36-449E-6565869882B2}"/>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5343191F-B517-6F2C-EE92-EC702B657C6A}"/>
              </a:ext>
            </a:extLst>
          </p:cNvPr>
          <p:cNvGrpSpPr/>
          <p:nvPr/>
        </p:nvGrpSpPr>
        <p:grpSpPr>
          <a:xfrm>
            <a:off x="1562350" y="1815191"/>
            <a:ext cx="8702774" cy="1191410"/>
            <a:chOff x="110067" y="1282700"/>
            <a:chExt cx="11519030" cy="1718733"/>
          </a:xfrm>
        </p:grpSpPr>
        <p:pic>
          <p:nvPicPr>
            <p:cNvPr id="293" name="Google Shape;293;p13">
              <a:extLst>
                <a:ext uri="{FF2B5EF4-FFF2-40B4-BE49-F238E27FC236}">
                  <a16:creationId xmlns:a16="http://schemas.microsoft.com/office/drawing/2014/main" id="{C137DCCF-4675-91D5-D454-892BA9D4F497}"/>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E5B19A48-40EE-379A-976D-8853EA766168}"/>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D16B98B3-9242-B88F-CE4E-BF9BC26F8183}"/>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7EE6F93E-AB3B-0BFA-C796-962BAD69B721}"/>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D022578B-CF53-2838-5431-28467A5A88D6}"/>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BB4C34A0-BEF5-B677-8C0D-B604298A5761}"/>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6E75EE85-1705-3308-7903-C821B649ADE5}"/>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42A353E8-35A6-C275-FC2E-DFC56585283D}"/>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4CEBCA9B-15E1-B936-6152-9C1001E0B65B}"/>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62BB903F-CF48-4E91-217A-83B6FDCA5E14}"/>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1</a:t>
            </a:r>
            <a:endParaRPr sz="1050">
              <a:solidFill>
                <a:schemeClr val="accent6">
                  <a:lumMod val="50000"/>
                </a:schemeClr>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0B61A2F2-4D9C-0519-41CF-23DC4F9CF22B}"/>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2</a:t>
            </a:r>
            <a:endParaRPr sz="1050">
              <a:solidFill>
                <a:schemeClr val="accent6">
                  <a:lumMod val="50000"/>
                </a:schemeClr>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E971C656-76C1-6963-AEA2-C86E88B01574}"/>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3</a:t>
            </a:r>
            <a:endParaRPr sz="1050">
              <a:solidFill>
                <a:schemeClr val="accent6">
                  <a:lumMod val="50000"/>
                </a:schemeClr>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7EAA782C-D6E9-212A-97F4-B4210F279319}"/>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4</a:t>
            </a:r>
            <a:endParaRPr sz="1050">
              <a:solidFill>
                <a:schemeClr val="accent6">
                  <a:lumMod val="50000"/>
                </a:schemeClr>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BA345704-9839-B97F-E05F-B1500ACD85DE}"/>
              </a:ext>
            </a:extLst>
          </p:cNvPr>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Needs and wants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Marketplace</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 offering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Strategic marketing analysis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Big data and MIS </a:t>
            </a:r>
            <a:endParaRPr sz="1050">
              <a:solidFill>
                <a:schemeClr val="accent6">
                  <a:lumMod val="50000"/>
                </a:schemeClr>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E62A8BAA-41BC-09C3-0C08-9C28CCA9CCE4}"/>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Grand marketing strategies competitive and growth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STP strategies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Differentiation and branding </a:t>
            </a:r>
            <a:endParaRPr sz="1050">
              <a:solidFill>
                <a:schemeClr val="accent6">
                  <a:lumMod val="50000"/>
                </a:schemeClr>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AB8A2C8A-A42D-95C4-C5A0-B17A284A49A3}"/>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Marketing MIX</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4Ps</a:t>
            </a:r>
            <a:endParaRPr sz="1050">
              <a:solidFill>
                <a:schemeClr val="accent6">
                  <a:lumMod val="50000"/>
                </a:schemeClr>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36C8564F-F20F-A4EF-7737-27AD7A926FF6}"/>
              </a:ext>
            </a:extLst>
          </p:cNvPr>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chemeClr val="accent6">
                    <a:lumMod val="50000"/>
                  </a:schemeClr>
                </a:solidFill>
                <a:latin typeface="Rockwell"/>
                <a:ea typeface="Rockwell"/>
                <a:cs typeface="Rockwell"/>
                <a:sym typeface="Rockwell"/>
              </a:rPr>
              <a:t>CRM tools and systems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chemeClr val="accent6">
                    <a:lumMod val="50000"/>
                  </a:schemeClr>
                </a:solidFill>
                <a:latin typeface="Rockwell"/>
                <a:ea typeface="Rockwell"/>
                <a:cs typeface="Rockwell"/>
                <a:sym typeface="Rockwell"/>
              </a:rPr>
              <a:t>CUSTOMER RELATIONSHIP GROUPS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chemeClr val="accent6">
                    <a:lumMod val="50000"/>
                  </a:schemeClr>
                </a:solidFill>
                <a:latin typeface="Rockwell"/>
                <a:ea typeface="Rockwell"/>
                <a:cs typeface="Rockwell"/>
                <a:sym typeface="Rockwell"/>
              </a:rPr>
              <a:t>Marketing control</a:t>
            </a:r>
            <a:endParaRPr sz="1050">
              <a:solidFill>
                <a:schemeClr val="accent6">
                  <a:lumMod val="50000"/>
                </a:schemeClr>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6800C1D5-62B0-3AD5-C80B-D68F7CED63CE}"/>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chemeClr val="accent6">
                    <a:lumMod val="50000"/>
                  </a:schemeClr>
                </a:solidFill>
                <a:latin typeface="Rockwell"/>
                <a:ea typeface="Rockwell"/>
                <a:cs typeface="Rockwell"/>
                <a:sym typeface="Rockwell"/>
              </a:rPr>
              <a:t>- consumer buyer </a:t>
            </a:r>
            <a:r>
              <a:rPr lang="en-US" sz="600" dirty="0" err="1">
                <a:solidFill>
                  <a:schemeClr val="accent6">
                    <a:lumMod val="50000"/>
                  </a:schemeClr>
                </a:solidFill>
                <a:latin typeface="Rockwell"/>
                <a:ea typeface="Rockwell"/>
                <a:cs typeface="Rockwell"/>
                <a:sym typeface="Rockwell"/>
              </a:rPr>
              <a:t>behaviour</a:t>
            </a:r>
            <a:r>
              <a:rPr lang="en-US" sz="600" dirty="0">
                <a:solidFill>
                  <a:schemeClr val="accent6">
                    <a:lumMod val="50000"/>
                  </a:schemeClr>
                </a:solidFill>
                <a:latin typeface="Rockwell"/>
                <a:ea typeface="Rockwell"/>
                <a:cs typeface="Rockwell"/>
                <a:sym typeface="Rockwell"/>
              </a:rPr>
              <a:t> and consumer markets</a:t>
            </a:r>
            <a:endParaRPr sz="1050" dirty="0">
              <a:solidFill>
                <a:schemeClr val="accent6">
                  <a:lumMod val="50000"/>
                </a:schemeClr>
              </a:solidFill>
              <a:latin typeface="Arial"/>
              <a:ea typeface="Arial"/>
              <a:cs typeface="Arial"/>
              <a:sym typeface="Arial"/>
            </a:endParaRPr>
          </a:p>
          <a:p>
            <a:pPr defTabSz="685800">
              <a:buClr>
                <a:srgbClr val="000000"/>
              </a:buClr>
              <a:buSzPts val="800"/>
              <a:defRPr/>
            </a:pPr>
            <a:r>
              <a:rPr lang="en-US" sz="600" dirty="0">
                <a:solidFill>
                  <a:schemeClr val="accent6">
                    <a:lumMod val="50000"/>
                  </a:schemeClr>
                </a:solidFill>
                <a:latin typeface="Rockwell"/>
                <a:ea typeface="Rockwell"/>
                <a:cs typeface="Rockwell"/>
                <a:sym typeface="Rockwell"/>
              </a:rPr>
              <a:t>- Business Buyer </a:t>
            </a:r>
            <a:r>
              <a:rPr lang="en-US" sz="600" dirty="0" err="1">
                <a:solidFill>
                  <a:schemeClr val="accent6">
                    <a:lumMod val="50000"/>
                  </a:schemeClr>
                </a:solidFill>
                <a:latin typeface="Rockwell"/>
                <a:ea typeface="Rockwell"/>
                <a:cs typeface="Rockwell"/>
                <a:sym typeface="Rockwell"/>
              </a:rPr>
              <a:t>Behaviour</a:t>
            </a:r>
            <a:r>
              <a:rPr lang="en-US" sz="600" dirty="0">
                <a:solidFill>
                  <a:schemeClr val="accent6">
                    <a:lumMod val="50000"/>
                  </a:schemeClr>
                </a:solidFill>
                <a:latin typeface="Rockwell"/>
                <a:ea typeface="Rockwell"/>
                <a:cs typeface="Rockwell"/>
                <a:sym typeface="Rockwell"/>
              </a:rPr>
              <a:t> and Business Markets</a:t>
            </a:r>
            <a:endParaRPr sz="1050" dirty="0">
              <a:solidFill>
                <a:schemeClr val="accent6">
                  <a:lumMod val="50000"/>
                </a:schemeClr>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3852628E-DBDE-A468-8383-3AD4F26C346F}"/>
              </a:ext>
            </a:extLst>
          </p:cNvPr>
          <p:cNvSpPr txBox="1">
            <a:spLocks/>
          </p:cNvSpPr>
          <p:nvPr/>
        </p:nvSpPr>
        <p:spPr>
          <a:xfrm>
            <a:off x="1659626" y="1145867"/>
            <a:ext cx="9005440" cy="597489"/>
          </a:xfrm>
          <a:prstGeom prst="rect">
            <a:avLst/>
          </a:prstGeom>
          <a:solidFill>
            <a:schemeClr val="bg1"/>
          </a:solidFill>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2400" dirty="0">
                <a:solidFill>
                  <a:schemeClr val="accent6">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7A608AB7-2585-1794-389B-E964B4CB6D2A}"/>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dirty="0">
                <a:solidFill>
                  <a:schemeClr val="accent6">
                    <a:lumMod val="50000"/>
                  </a:schemeClr>
                </a:solidFill>
                <a:latin typeface="Impact"/>
                <a:ea typeface="Impact"/>
                <a:cs typeface="Impact"/>
                <a:sym typeface="Impact"/>
              </a:rPr>
              <a:t>5</a:t>
            </a:r>
            <a:endParaRPr sz="1050" dirty="0">
              <a:solidFill>
                <a:schemeClr val="accent6">
                  <a:lumMod val="50000"/>
                </a:schemeClr>
              </a:solidFill>
              <a:latin typeface="Arial"/>
              <a:ea typeface="Arial"/>
              <a:cs typeface="Arial"/>
              <a:sym typeface="Arial"/>
            </a:endParaRPr>
          </a:p>
        </p:txBody>
      </p:sp>
      <p:sp>
        <p:nvSpPr>
          <p:cNvPr id="5" name="TextBox 4">
            <a:extLst>
              <a:ext uri="{FF2B5EF4-FFF2-40B4-BE49-F238E27FC236}">
                <a16:creationId xmlns:a16="http://schemas.microsoft.com/office/drawing/2014/main" id="{7901C4F1-490E-B689-A19A-CAC6B8CE9D22}"/>
              </a:ext>
            </a:extLst>
          </p:cNvPr>
          <p:cNvSpPr txBox="1"/>
          <p:nvPr/>
        </p:nvSpPr>
        <p:spPr>
          <a:xfrm>
            <a:off x="6511257" y="5335418"/>
            <a:ext cx="4698656" cy="507831"/>
          </a:xfrm>
          <a:prstGeom prst="rect">
            <a:avLst/>
          </a:prstGeom>
          <a:noFill/>
        </p:spPr>
        <p:txBody>
          <a:bodyPr wrap="square">
            <a:spAutoFit/>
          </a:bodyPr>
          <a:lstStyle/>
          <a:p>
            <a:r>
              <a:rPr lang="ar-SA" sz="1350" dirty="0" err="1">
                <a:solidFill>
                  <a:schemeClr val="accent6">
                    <a:lumMod val="50000"/>
                  </a:schemeClr>
                </a:solidFill>
              </a:rPr>
              <a:t>Marketing</a:t>
            </a:r>
            <a:r>
              <a:rPr lang="ar-SA" sz="1350" dirty="0">
                <a:solidFill>
                  <a:schemeClr val="accent6">
                    <a:lumMod val="50000"/>
                  </a:schemeClr>
                </a:solidFill>
              </a:rPr>
              <a:t> </a:t>
            </a:r>
            <a:r>
              <a:rPr lang="ar-SA" sz="1350" dirty="0" err="1">
                <a:solidFill>
                  <a:schemeClr val="accent6">
                    <a:lumMod val="50000"/>
                  </a:schemeClr>
                </a:solidFill>
              </a:rPr>
              <a:t>An</a:t>
            </a:r>
            <a:r>
              <a:rPr lang="ar-SA" sz="1350" dirty="0">
                <a:solidFill>
                  <a:schemeClr val="accent6">
                    <a:lumMod val="50000"/>
                  </a:schemeClr>
                </a:solidFill>
              </a:rPr>
              <a:t> </a:t>
            </a:r>
            <a:r>
              <a:rPr lang="ar-SA" sz="1350" dirty="0" err="1">
                <a:solidFill>
                  <a:schemeClr val="accent6">
                    <a:lumMod val="50000"/>
                  </a:schemeClr>
                </a:solidFill>
              </a:rPr>
              <a:t>Introduction</a:t>
            </a:r>
            <a:r>
              <a:rPr lang="ar-SA" sz="1350" dirty="0">
                <a:solidFill>
                  <a:schemeClr val="accent6">
                    <a:lumMod val="50000"/>
                  </a:schemeClr>
                </a:solidFill>
              </a:rPr>
              <a:t> FOURTEENTH EDITION</a:t>
            </a:r>
          </a:p>
          <a:p>
            <a:r>
              <a:rPr lang="ar-SA" sz="1350" dirty="0" err="1">
                <a:solidFill>
                  <a:schemeClr val="accent6">
                    <a:lumMod val="50000"/>
                  </a:schemeClr>
                </a:solidFill>
              </a:rPr>
              <a:t>Gary</a:t>
            </a:r>
            <a:r>
              <a:rPr lang="ar-SA" sz="1350" dirty="0">
                <a:solidFill>
                  <a:schemeClr val="accent6">
                    <a:lumMod val="50000"/>
                  </a:schemeClr>
                </a:solidFill>
              </a:rPr>
              <a:t> </a:t>
            </a:r>
            <a:r>
              <a:rPr lang="ar-SA" sz="1350" dirty="0" err="1">
                <a:solidFill>
                  <a:schemeClr val="accent6">
                    <a:lumMod val="50000"/>
                  </a:schemeClr>
                </a:solidFill>
              </a:rPr>
              <a:t>Armstrong</a:t>
            </a:r>
            <a:r>
              <a:rPr lang="ar-SA" sz="1350" dirty="0">
                <a:solidFill>
                  <a:schemeClr val="accent6">
                    <a:lumMod val="50000"/>
                  </a:schemeClr>
                </a:solidFill>
              </a:rPr>
              <a:t> </a:t>
            </a:r>
            <a:r>
              <a:rPr lang="ar-SA" sz="1350" dirty="0" err="1">
                <a:solidFill>
                  <a:schemeClr val="accent6">
                    <a:lumMod val="50000"/>
                  </a:schemeClr>
                </a:solidFill>
              </a:rPr>
              <a:t>Philip</a:t>
            </a:r>
            <a:r>
              <a:rPr lang="ar-SA" sz="1350" dirty="0">
                <a:solidFill>
                  <a:schemeClr val="accent6">
                    <a:lumMod val="50000"/>
                  </a:schemeClr>
                </a:solidFill>
              </a:rPr>
              <a:t> </a:t>
            </a:r>
            <a:r>
              <a:rPr lang="ar-SA" sz="1350" dirty="0" err="1">
                <a:solidFill>
                  <a:schemeClr val="accent6">
                    <a:lumMod val="50000"/>
                  </a:schemeClr>
                </a:solidFill>
              </a:rPr>
              <a:t>Kotler</a:t>
            </a:r>
            <a:endParaRPr lang="ar-SA" sz="1350" dirty="0">
              <a:solidFill>
                <a:schemeClr val="accent6">
                  <a:lumMod val="50000"/>
                </a:schemeClr>
              </a:solidFill>
            </a:endParaRPr>
          </a:p>
        </p:txBody>
      </p:sp>
    </p:spTree>
    <p:extLst>
      <p:ext uri="{BB962C8B-B14F-4D97-AF65-F5344CB8AC3E}">
        <p14:creationId xmlns:p14="http://schemas.microsoft.com/office/powerpoint/2010/main" val="151006973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21" descr="13 McDonald's fast-food items everyone should try from around the world |  Business Insider Africa"/>
          <p:cNvPicPr preferRelativeResize="0">
            <a:picLocks noGrp="1"/>
          </p:cNvPicPr>
          <p:nvPr>
            <p:ph type="body" idx="4294967295"/>
          </p:nvPr>
        </p:nvPicPr>
        <p:blipFill rotWithShape="1">
          <a:blip r:embed="rId3">
            <a:alphaModFix/>
          </a:blip>
          <a:srcRect/>
          <a:stretch/>
        </p:blipFill>
        <p:spPr>
          <a:xfrm>
            <a:off x="6316266" y="2025918"/>
            <a:ext cx="4199334" cy="3263504"/>
          </a:xfrm>
          <a:prstGeom prst="rect">
            <a:avLst/>
          </a:prstGeom>
          <a:noFill/>
          <a:ln>
            <a:noFill/>
          </a:ln>
        </p:spPr>
      </p:pic>
      <p:sp>
        <p:nvSpPr>
          <p:cNvPr id="458" name="Google Shape;458;p21"/>
          <p:cNvSpPr txBox="1"/>
          <p:nvPr/>
        </p:nvSpPr>
        <p:spPr>
          <a:xfrm>
            <a:off x="2667000" y="1370294"/>
            <a:ext cx="7456158" cy="396568"/>
          </a:xfrm>
          <a:prstGeom prst="rect">
            <a:avLst/>
          </a:prstGeom>
          <a:noFill/>
          <a:ln>
            <a:noFill/>
          </a:ln>
        </p:spPr>
        <p:txBody>
          <a:bodyPr spcFirstLastPara="1" wrap="square" lIns="0" tIns="0" rIns="0" bIns="34275" anchor="t" anchorCtr="0">
            <a:spAutoFit/>
          </a:bodyPr>
          <a:lstStyle/>
          <a:p>
            <a:pPr algn="ctr" defTabSz="685800">
              <a:lnSpc>
                <a:spcPct val="98156"/>
              </a:lnSpc>
              <a:buClr>
                <a:srgbClr val="C00000"/>
              </a:buClr>
              <a:buSzPts val="3200"/>
              <a:defRPr/>
            </a:pPr>
            <a:r>
              <a:rPr lang="ar-SA" sz="2400" b="1" dirty="0">
                <a:solidFill>
                  <a:schemeClr val="accent6">
                    <a:lumMod val="50000"/>
                  </a:schemeClr>
                </a:solidFill>
                <a:latin typeface="Arimo"/>
                <a:ea typeface="Arimo"/>
                <a:cs typeface="Arimo"/>
                <a:sym typeface="Arimo"/>
              </a:rPr>
              <a:t>THE NEED FOR MARKETING RESEARCH</a:t>
            </a:r>
            <a:endParaRPr sz="1050" dirty="0">
              <a:solidFill>
                <a:schemeClr val="accent6">
                  <a:lumMod val="50000"/>
                </a:schemeClr>
              </a:solidFill>
              <a:latin typeface="Arial"/>
              <a:ea typeface="Arial"/>
              <a:cs typeface="Arial"/>
              <a:sym typeface="Arial"/>
            </a:endParaRPr>
          </a:p>
        </p:txBody>
      </p:sp>
      <p:sp>
        <p:nvSpPr>
          <p:cNvPr id="3" name="TextBox 2">
            <a:extLst>
              <a:ext uri="{FF2B5EF4-FFF2-40B4-BE49-F238E27FC236}">
                <a16:creationId xmlns:a16="http://schemas.microsoft.com/office/drawing/2014/main" id="{C59384AD-657F-EFCF-1A0A-0E07F3F781F8}"/>
              </a:ext>
            </a:extLst>
          </p:cNvPr>
          <p:cNvSpPr txBox="1"/>
          <p:nvPr/>
        </p:nvSpPr>
        <p:spPr>
          <a:xfrm>
            <a:off x="2119993" y="2527580"/>
            <a:ext cx="3486150" cy="2308324"/>
          </a:xfrm>
          <a:prstGeom prst="rect">
            <a:avLst/>
          </a:prstGeom>
          <a:noFill/>
        </p:spPr>
        <p:txBody>
          <a:bodyPr wrap="square">
            <a:spAutoFit/>
          </a:bodyPr>
          <a:lstStyle/>
          <a:p>
            <a:pPr algn="ctr" defTabSz="685800" rtl="1">
              <a:defRPr/>
            </a:pPr>
            <a:r>
              <a:rPr lang="ar-SA" sz="2400" dirty="0">
                <a:solidFill>
                  <a:schemeClr val="accent6">
                    <a:lumMod val="50000"/>
                  </a:schemeClr>
                </a:solidFill>
                <a:latin typeface="-apple-system"/>
                <a:cs typeface="Arial" panose="020B0604020202020204" pitchFamily="34" charset="0"/>
              </a:rPr>
              <a:t>في احدي المدن الأمريكية حاولت ماكدونالدز مضاعفه مبيعات الفترة الصباحية و لم تنجح أي طريقه من طرقهم المعروفة كالعروض ومهاره البائعين وغيره .يا تري ماذا فعلت ماكدونالدز</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53E268-A5CD-C9D8-153C-8DBDA667222D}"/>
              </a:ext>
            </a:extLst>
          </p:cNvPr>
          <p:cNvSpPr txBox="1"/>
          <p:nvPr/>
        </p:nvSpPr>
        <p:spPr>
          <a:xfrm>
            <a:off x="1784604" y="1397675"/>
            <a:ext cx="8883396" cy="4062651"/>
          </a:xfrm>
          <a:prstGeom prst="rect">
            <a:avLst/>
          </a:prstGeom>
          <a:noFill/>
        </p:spPr>
        <p:txBody>
          <a:bodyPr wrap="square">
            <a:spAutoFit/>
          </a:bodyPr>
          <a:lstStyle/>
          <a:p>
            <a:pPr algn="r" defTabSz="685800" rtl="1">
              <a:defRPr/>
            </a:pPr>
            <a:r>
              <a:rPr lang="ar-SA" sz="1500" b="1" dirty="0">
                <a:solidFill>
                  <a:schemeClr val="accent6">
                    <a:lumMod val="50000"/>
                  </a:schemeClr>
                </a:solidFill>
                <a:latin typeface="-apple-system"/>
                <a:cs typeface="Arial" panose="020B0604020202020204" pitchFamily="34" charset="0"/>
              </a:rPr>
              <a:t> </a:t>
            </a:r>
            <a:r>
              <a:rPr lang="ar-SA" sz="1500" dirty="0">
                <a:solidFill>
                  <a:schemeClr val="accent6">
                    <a:lumMod val="50000"/>
                  </a:schemeClr>
                </a:solidFill>
                <a:latin typeface="-apple-system"/>
                <a:cs typeface="Arial" panose="020B0604020202020204" pitchFamily="34" charset="0"/>
              </a:rPr>
              <a:t>حاولت ماكدونالدز تزود مبيعات الفترة الصباحية في احدي المدن الأمريكية و لم تنجح أي طريقه من طرقهم المعروفة كالعروض ومهاره البائعين.</a:t>
            </a:r>
          </a:p>
          <a:p>
            <a:pPr algn="r" defTabSz="685800" rtl="1">
              <a:defRPr/>
            </a:pPr>
            <a:r>
              <a:rPr lang="ar-SA" sz="1500" dirty="0">
                <a:solidFill>
                  <a:schemeClr val="accent6">
                    <a:lumMod val="50000"/>
                  </a:schemeClr>
                </a:solidFill>
                <a:latin typeface="-apple-system"/>
                <a:cs typeface="Arial" panose="020B0604020202020204" pitchFamily="34" charset="0"/>
              </a:rPr>
              <a:t>.ماكدونالدز طلبوا من </a:t>
            </a:r>
            <a:r>
              <a:rPr lang="en-US" sz="1500" dirty="0">
                <a:solidFill>
                  <a:schemeClr val="accent6">
                    <a:lumMod val="50000"/>
                  </a:schemeClr>
                </a:solidFill>
                <a:latin typeface="-apple-system"/>
              </a:rPr>
              <a:t>Harvard Business School </a:t>
            </a:r>
            <a:r>
              <a:rPr lang="ar-SA" sz="1500" dirty="0">
                <a:solidFill>
                  <a:schemeClr val="accent6">
                    <a:lumMod val="50000"/>
                  </a:schemeClr>
                </a:solidFill>
                <a:latin typeface="-apple-system"/>
                <a:cs typeface="Arial" panose="020B0604020202020204" pitchFamily="34" charset="0"/>
              </a:rPr>
              <a:t>يساعدوهم، </a:t>
            </a:r>
          </a:p>
          <a:p>
            <a:pPr algn="r" defTabSz="685800" rtl="1">
              <a:defRPr/>
            </a:pPr>
            <a:r>
              <a:rPr lang="ar-SA" sz="1500" dirty="0">
                <a:solidFill>
                  <a:schemeClr val="accent6">
                    <a:lumMod val="50000"/>
                  </a:schemeClr>
                </a:solidFill>
                <a:latin typeface="-apple-system"/>
                <a:cs typeface="Arial" panose="020B0604020202020204" pitchFamily="34" charset="0"/>
              </a:rPr>
              <a:t> هارفارد قامت بعمل بحث ثانوي ( بحث مكتبي ) بتحليل المبيعات ووجدوا أن عينة كبيرة من مبيعات الفترة الصباحية بتكون من مبيعات </a:t>
            </a:r>
            <a:r>
              <a:rPr lang="ar-SA" sz="1500" dirty="0" err="1">
                <a:solidFill>
                  <a:schemeClr val="accent6">
                    <a:lumMod val="50000"/>
                  </a:schemeClr>
                </a:solidFill>
                <a:latin typeface="-apple-system"/>
                <a:cs typeface="Arial" panose="020B0604020202020204" pitchFamily="34" charset="0"/>
              </a:rPr>
              <a:t>الميلك</a:t>
            </a:r>
            <a:r>
              <a:rPr lang="ar-SA" sz="1500" dirty="0">
                <a:solidFill>
                  <a:schemeClr val="accent6">
                    <a:lumMod val="50000"/>
                  </a:schemeClr>
                </a:solidFill>
                <a:latin typeface="-apple-system"/>
                <a:cs typeface="Arial" panose="020B0604020202020204" pitchFamily="34" charset="0"/>
              </a:rPr>
              <a:t> شيك.</a:t>
            </a:r>
          </a:p>
          <a:p>
            <a:pPr algn="r" defTabSz="685800" rtl="1">
              <a:defRPr/>
            </a:pPr>
            <a:r>
              <a:rPr lang="ar-SA" sz="1500" dirty="0">
                <a:solidFill>
                  <a:schemeClr val="accent6">
                    <a:lumMod val="50000"/>
                  </a:schemeClr>
                </a:solidFill>
                <a:latin typeface="-apple-system"/>
                <a:cs typeface="Arial" panose="020B0604020202020204" pitchFamily="34" charset="0"/>
              </a:rPr>
              <a:t>هارفارد كملت بعمل بحث </a:t>
            </a:r>
            <a:r>
              <a:rPr lang="ar-SA" sz="1500" dirty="0" err="1">
                <a:solidFill>
                  <a:schemeClr val="accent6">
                    <a:lumMod val="50000"/>
                  </a:schemeClr>
                </a:solidFill>
                <a:latin typeface="-apple-system"/>
                <a:cs typeface="Arial" panose="020B0604020202020204" pitchFamily="34" charset="0"/>
              </a:rPr>
              <a:t>آولي</a:t>
            </a:r>
            <a:r>
              <a:rPr lang="ar-SA" sz="1500" dirty="0">
                <a:solidFill>
                  <a:schemeClr val="accent6">
                    <a:lumMod val="50000"/>
                  </a:schemeClr>
                </a:solidFill>
                <a:latin typeface="-apple-system"/>
                <a:cs typeface="Arial" panose="020B0604020202020204" pitchFamily="34" charset="0"/>
              </a:rPr>
              <a:t>  (بحث في السوق) وعملت مقابلات مع العملاء وسألوا العملاء خلال الدراسة كالاتي </a:t>
            </a:r>
            <a:endParaRPr lang="ar-SA" sz="1500" dirty="0">
              <a:solidFill>
                <a:schemeClr val="accent6">
                  <a:lumMod val="50000"/>
                </a:schemeClr>
              </a:solidFill>
              <a:latin typeface="Calibri" panose="020F0502020204030204"/>
              <a:cs typeface="Arial" panose="020B0604020202020204" pitchFamily="34" charset="0"/>
            </a:endParaRPr>
          </a:p>
          <a:p>
            <a:pPr marL="257175" lvl="2" indent="-257175"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 "لماذا تشتري </a:t>
            </a:r>
            <a:r>
              <a:rPr lang="ar-SA" sz="1500" dirty="0" err="1">
                <a:solidFill>
                  <a:schemeClr val="accent6">
                    <a:lumMod val="50000"/>
                  </a:schemeClr>
                </a:solidFill>
                <a:latin typeface="-apple-system"/>
                <a:cs typeface="Arial" panose="020B0604020202020204" pitchFamily="34" charset="0"/>
              </a:rPr>
              <a:t>الميلك</a:t>
            </a:r>
            <a:r>
              <a:rPr lang="ar-SA" sz="1500" dirty="0">
                <a:solidFill>
                  <a:schemeClr val="accent6">
                    <a:lumMod val="50000"/>
                  </a:schemeClr>
                </a:solidFill>
                <a:latin typeface="-apple-system"/>
                <a:cs typeface="Arial" panose="020B0604020202020204" pitchFamily="34" charset="0"/>
              </a:rPr>
              <a:t> شيك في الصباح الباكر جدا "، </a:t>
            </a:r>
          </a:p>
          <a:p>
            <a:pPr marL="342900" lvl="3"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فالعملاء قالوا لهم أن مشوار الشغل طويل وممل جدا، ومحتاجين حاجة تسليهم على الطريق وتشبعهم لحد ما يفطروا.</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وكان السؤال الثاني، طب لو ما اشتريت ميلك شيك ممكن تشتري إيه؟</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  فالعملاء قالوا ومحتاجين  حاجه سهل يمسكوها وهم في السيارة</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وكان السؤال الثالث هل ممكن احد الاختيارات  الأتية  سندوتشات (فالعملاء قالوا صعبة في التناول للسائق)</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هل ممكن دونات أو قهوة  (فالعملاء قالوا ممكن خطر جد وقد ونصل الشغل ببقع)</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 وكان السؤال الرابع ايه البديل فالعملاء ردوا ممكن  حاجات جافه مثل بسكوت </a:t>
            </a:r>
            <a:r>
              <a:rPr lang="ar-SA" sz="1500" dirty="0" err="1">
                <a:solidFill>
                  <a:schemeClr val="accent6">
                    <a:lumMod val="50000"/>
                  </a:schemeClr>
                </a:solidFill>
                <a:latin typeface="-apple-system"/>
                <a:cs typeface="Arial" panose="020B0604020202020204" pitchFamily="34" charset="0"/>
              </a:rPr>
              <a:t>اوشوكولاتة</a:t>
            </a:r>
            <a:r>
              <a:rPr lang="ar-SA" sz="1500" dirty="0">
                <a:solidFill>
                  <a:schemeClr val="accent6">
                    <a:lumMod val="50000"/>
                  </a:schemeClr>
                </a:solidFill>
                <a:latin typeface="-apple-system"/>
                <a:cs typeface="Arial" panose="020B0604020202020204" pitchFamily="34" charset="0"/>
              </a:rPr>
              <a:t> سنيكرز مثلا (بس بتخلص بسرعة).</a:t>
            </a:r>
          </a:p>
          <a:p>
            <a:pPr marL="342900" lvl="2" indent="-342900" algn="r" defTabSz="685800" rtl="1">
              <a:buFont typeface="Wingdings" pitchFamily="2" charset="2"/>
              <a:buChar char="ü"/>
              <a:defRPr/>
            </a:pPr>
            <a:r>
              <a:rPr lang="ar-SA" sz="1500" dirty="0">
                <a:solidFill>
                  <a:schemeClr val="accent6">
                    <a:lumMod val="50000"/>
                  </a:schemeClr>
                </a:solidFill>
                <a:latin typeface="-apple-system"/>
                <a:cs typeface="Arial" panose="020B0604020202020204" pitchFamily="34" charset="0"/>
              </a:rPr>
              <a:t>وكان السؤال الاخير ايه التحسينات المطلوبة . هل ممكن تخليه أكبر حجما،  يزودوا الشوكولاتة، يعملوا منتج السكر فيه قليل، يخلوه خفيف أكتر، تقيل أكتر، يعملوه صحيا و تزود فيه قطعة فاكهة زاي وكمان اخدت اقتراحات بتنفيذ الطلب والدفع أسرع حتي لا تتعطل الموظفين علي أوقات الدوام، </a:t>
            </a:r>
          </a:p>
          <a:p>
            <a:pPr marL="342900" lvl="2" indent="-342900" algn="r" defTabSz="685800" rtl="1">
              <a:buFont typeface="Wingdings" pitchFamily="2" charset="2"/>
              <a:buChar char="ü"/>
              <a:defRPr/>
            </a:pPr>
            <a:r>
              <a:rPr lang="ar-SA" dirty="0">
                <a:solidFill>
                  <a:schemeClr val="accent6">
                    <a:lumMod val="50000"/>
                  </a:schemeClr>
                </a:solidFill>
                <a:latin typeface="-apple-system"/>
                <a:cs typeface="Arial" panose="020B0604020202020204" pitchFamily="34" charset="0"/>
              </a:rPr>
              <a:t>   وهنا فقط استطاعت ماكدونالدز فهم المشكلة و فهم حلها و ما هو احتياج العملاء ، وقدرت تزود مبيعاته ٧ اضعاف </a:t>
            </a:r>
          </a:p>
        </p:txBody>
      </p:sp>
    </p:spTree>
    <p:extLst>
      <p:ext uri="{BB962C8B-B14F-4D97-AF65-F5344CB8AC3E}">
        <p14:creationId xmlns:p14="http://schemas.microsoft.com/office/powerpoint/2010/main" val="241776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3 McDonald's fast-food items everyone should try from around the world |  Business Insider Africa">
            <a:extLst>
              <a:ext uri="{FF2B5EF4-FFF2-40B4-BE49-F238E27FC236}">
                <a16:creationId xmlns:a16="http://schemas.microsoft.com/office/drawing/2014/main" id="{DE260438-E1BE-3440-F098-B895337F3A39}"/>
              </a:ext>
            </a:extLst>
          </p:cNvPr>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316267" y="2100264"/>
            <a:ext cx="4215257" cy="31583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D9BAA2-6945-0CE9-7262-E88E2F81496D}"/>
              </a:ext>
            </a:extLst>
          </p:cNvPr>
          <p:cNvSpPr txBox="1"/>
          <p:nvPr/>
        </p:nvSpPr>
        <p:spPr>
          <a:xfrm>
            <a:off x="2732417" y="1422375"/>
            <a:ext cx="7456158" cy="353943"/>
          </a:xfrm>
          <a:prstGeom prst="rect">
            <a:avLst/>
          </a:prstGeom>
          <a:noFill/>
        </p:spPr>
        <p:txBody>
          <a:bodyPr wrap="square" lIns="0" tIns="0" rIns="0" rtlCol="0">
            <a:spAutoFit/>
          </a:bodyPr>
          <a:lstStyle/>
          <a:p>
            <a:pPr algn="ctr" defTabSz="685766">
              <a:lnSpc>
                <a:spcPts val="2356"/>
              </a:lnSpc>
              <a:defRPr/>
            </a:pPr>
            <a:r>
              <a:rPr lang="en-US" altLang="zh-CN" sz="2400" b="1" dirty="0">
                <a:solidFill>
                  <a:schemeClr val="accent6">
                    <a:lumMod val="50000"/>
                  </a:schemeClr>
                </a:solidFill>
                <a:latin typeface="Arial Unicode MS" pitchFamily="18" charset="0"/>
                <a:ea typeface="宋体" panose="02010600030101010101" pitchFamily="2" charset="-122"/>
                <a:cs typeface="Arial Unicode MS" pitchFamily="18" charset="0"/>
              </a:rPr>
              <a:t>THE NEED FOR MARKETING RESEARCH</a:t>
            </a:r>
          </a:p>
        </p:txBody>
      </p:sp>
      <p:pic>
        <p:nvPicPr>
          <p:cNvPr id="4" name="Picture 3">
            <a:extLst>
              <a:ext uri="{FF2B5EF4-FFF2-40B4-BE49-F238E27FC236}">
                <a16:creationId xmlns:a16="http://schemas.microsoft.com/office/drawing/2014/main" id="{697DEFE4-DA64-1758-B8B7-04C999A3B2FF}"/>
              </a:ext>
            </a:extLst>
          </p:cNvPr>
          <p:cNvPicPr>
            <a:picLocks noChangeAspect="1"/>
          </p:cNvPicPr>
          <p:nvPr/>
        </p:nvPicPr>
        <p:blipFill>
          <a:blip r:embed="rId3"/>
          <a:stretch>
            <a:fillRect/>
          </a:stretch>
        </p:blipFill>
        <p:spPr>
          <a:xfrm>
            <a:off x="2016745" y="2100263"/>
            <a:ext cx="3943350" cy="3341320"/>
          </a:xfrm>
          <a:prstGeom prst="rect">
            <a:avLst/>
          </a:prstGeom>
        </p:spPr>
      </p:pic>
    </p:spTree>
    <p:extLst>
      <p:ext uri="{BB962C8B-B14F-4D97-AF65-F5344CB8AC3E}">
        <p14:creationId xmlns:p14="http://schemas.microsoft.com/office/powerpoint/2010/main" val="483969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93753" y="631857"/>
            <a:ext cx="3826763" cy="1258491"/>
          </a:xfrm>
        </p:spPr>
        <p:txBody>
          <a:bodyPr vert="horz" lIns="68580" tIns="34290" rIns="68580" bIns="34290" rtlCol="0" anchor="b">
            <a:normAutofit/>
          </a:bodyPr>
          <a:lstStyle/>
          <a:p>
            <a:r>
              <a:rPr lang="en-US" altLang="en-US" sz="3200" b="1" dirty="0">
                <a:solidFill>
                  <a:schemeClr val="accent6">
                    <a:lumMod val="50000"/>
                  </a:schemeClr>
                </a:solidFill>
                <a:latin typeface="Abadi" panose="020B0604020104020204" pitchFamily="34" charset="0"/>
              </a:rPr>
              <a:t>The Marketing Research stages </a:t>
            </a:r>
            <a:endParaRPr lang="en-US" sz="3200" b="1" dirty="0">
              <a:solidFill>
                <a:schemeClr val="accent6">
                  <a:lumMod val="50000"/>
                </a:schemeClr>
              </a:solidFill>
              <a:latin typeface="Abadi" panose="020B0604020104020204" pitchFamily="34" charset="0"/>
            </a:endParaRPr>
          </a:p>
        </p:txBody>
      </p:sp>
      <p:sp>
        <p:nvSpPr>
          <p:cNvPr id="4" name="object 3">
            <a:extLst>
              <a:ext uri="{FF2B5EF4-FFF2-40B4-BE49-F238E27FC236}">
                <a16:creationId xmlns:a16="http://schemas.microsoft.com/office/drawing/2014/main" id="{83F85B2D-FC58-B4F9-D0C5-15DDD99F6D82}"/>
              </a:ext>
            </a:extLst>
          </p:cNvPr>
          <p:cNvSpPr txBox="1">
            <a:spLocks/>
          </p:cNvSpPr>
          <p:nvPr/>
        </p:nvSpPr>
        <p:spPr>
          <a:xfrm>
            <a:off x="1593754" y="1890349"/>
            <a:ext cx="4344671" cy="4110403"/>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9525" indent="-171442" defTabSz="685766">
              <a:lnSpc>
                <a:spcPct val="90000"/>
              </a:lnSpc>
              <a:spcBef>
                <a:spcPts val="525"/>
              </a:spcBef>
              <a:buClr>
                <a:srgbClr val="44546A"/>
              </a:buClr>
              <a:tabLst>
                <a:tab pos="266687" algn="l"/>
              </a:tabLst>
              <a:defRPr/>
            </a:pPr>
            <a:r>
              <a:rPr lang="en-US" sz="1800" b="1" dirty="0">
                <a:solidFill>
                  <a:schemeClr val="accent6">
                    <a:lumMod val="50000"/>
                  </a:schemeClr>
                </a:solidFill>
                <a:latin typeface="Calibri" panose="020F0502020204030204"/>
              </a:rPr>
              <a:t>Expanded  Marketing research </a:t>
            </a:r>
            <a:r>
              <a:rPr lang="en-US" altLang="en-US" sz="1800" b="1" dirty="0">
                <a:solidFill>
                  <a:schemeClr val="accent6">
                    <a:lumMod val="50000"/>
                  </a:schemeClr>
                </a:solidFill>
                <a:latin typeface="Calibri" panose="020F0502020204030204"/>
              </a:rPr>
              <a:t>Process</a:t>
            </a:r>
            <a:endParaRPr lang="en-US" sz="1800" b="1" dirty="0">
              <a:solidFill>
                <a:schemeClr val="accent6">
                  <a:lumMod val="50000"/>
                </a:schemeClr>
              </a:solidFill>
              <a:latin typeface="Calibri" panose="020F0502020204030204"/>
            </a:endParaRP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Define the problem/ Define research objectives</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Check secondary data secondary research desk research</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Check the need for primary  data /primary research field research/ which methods ?</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Construct sample/ location </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Collect data </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Analysis of data </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Evaluate results</a:t>
            </a:r>
          </a:p>
          <a:p>
            <a:pPr marL="695291" lvl="1" indent="-257162" defTabSz="685766">
              <a:lnSpc>
                <a:spcPct val="90000"/>
              </a:lnSpc>
              <a:spcBef>
                <a:spcPts val="525"/>
              </a:spcBef>
              <a:buClr>
                <a:srgbClr val="44546A"/>
              </a:buClr>
              <a:buFont typeface="+mj-lt"/>
              <a:buAutoNum type="arabicPeriod"/>
              <a:tabLst>
                <a:tab pos="266687" algn="l"/>
              </a:tabLst>
              <a:defRPr/>
            </a:pPr>
            <a:r>
              <a:rPr lang="en-US" b="1" dirty="0">
                <a:solidFill>
                  <a:schemeClr val="accent6">
                    <a:lumMod val="50000"/>
                  </a:schemeClr>
                </a:solidFill>
                <a:latin typeface="Calibri" panose="020F0502020204030204"/>
              </a:rPr>
              <a:t>Recommendation for actions.</a:t>
            </a:r>
          </a:p>
        </p:txBody>
      </p:sp>
      <p:pic>
        <p:nvPicPr>
          <p:cNvPr id="3" name="Picture 2">
            <a:extLst>
              <a:ext uri="{FF2B5EF4-FFF2-40B4-BE49-F238E27FC236}">
                <a16:creationId xmlns:a16="http://schemas.microsoft.com/office/drawing/2014/main" id="{DFF0E8CB-8E9B-0F7F-2773-1D9A5716CB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9" r="16077"/>
          <a:stretch/>
        </p:blipFill>
        <p:spPr>
          <a:xfrm>
            <a:off x="5938425" y="1150142"/>
            <a:ext cx="4344671" cy="4807159"/>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74F50715-B168-FF9C-B9AA-8E4AE9216642}"/>
              </a:ext>
            </a:extLst>
          </p:cNvPr>
          <p:cNvSpPr txBox="1"/>
          <p:nvPr/>
        </p:nvSpPr>
        <p:spPr>
          <a:xfrm>
            <a:off x="6964298" y="5769917"/>
            <a:ext cx="3703703" cy="230832"/>
          </a:xfrm>
          <a:prstGeom prst="rect">
            <a:avLst/>
          </a:prstGeom>
          <a:noFill/>
        </p:spPr>
        <p:txBody>
          <a:bodyPr wrap="square">
            <a:spAutoFit/>
          </a:bodyPr>
          <a:lstStyle/>
          <a:p>
            <a:pPr defTabSz="685800">
              <a:defRPr/>
            </a:pPr>
            <a:r>
              <a:rPr lang="en-US" sz="900" dirty="0">
                <a:solidFill>
                  <a:schemeClr val="accent6">
                    <a:lumMod val="50000"/>
                  </a:schemeClr>
                </a:solidFill>
                <a:latin typeface="Calibri" panose="020F0502020204030204" pitchFamily="34" charset="0"/>
                <a:ea typeface="Calibri" panose="020F0502020204030204" pitchFamily="34" charset="0"/>
              </a:rPr>
              <a:t>Proctor, T., 2014, Strategic Marketing: An Introduction, Routledge</a:t>
            </a:r>
            <a:r>
              <a:rPr lang="en-SA" sz="900" dirty="0">
                <a:solidFill>
                  <a:schemeClr val="accent6">
                    <a:lumMod val="50000"/>
                  </a:schemeClr>
                </a:solidFill>
                <a:latin typeface="Calibri" panose="020F0502020204030204"/>
              </a:rPr>
              <a:t> </a:t>
            </a:r>
            <a:endParaRPr lang="en-US" sz="900"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275183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76EF82-BA07-66AF-942E-D71A33FCEA67}"/>
              </a:ext>
            </a:extLst>
          </p:cNvPr>
          <p:cNvSpPr txBox="1">
            <a:spLocks/>
          </p:cNvSpPr>
          <p:nvPr/>
        </p:nvSpPr>
        <p:spPr>
          <a:xfrm>
            <a:off x="1831226" y="1147886"/>
            <a:ext cx="5558742" cy="633714"/>
          </a:xfrm>
          <a:prstGeom prst="rect">
            <a:avLst/>
          </a:prstGeom>
        </p:spPr>
        <p:txBody>
          <a:bodyPr vert="horz" lIns="68580" tIns="34290" rIns="68580" bIns="34290" rtlCol="0" anchor="b">
            <a:normAutofit fontScale="92500"/>
          </a:bodyPr>
          <a:lstStyle>
            <a:lvl1pPr>
              <a:lnSpc>
                <a:spcPct val="90000"/>
              </a:lnSpc>
              <a:spcBef>
                <a:spcPct val="0"/>
              </a:spcBef>
              <a:buNone/>
              <a:defRPr sz="4400" b="1">
                <a:solidFill>
                  <a:srgbClr val="C00000"/>
                </a:solidFill>
                <a:latin typeface="Abadi" panose="020B0604020104020204" pitchFamily="34" charset="0"/>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US" altLang="en-US" sz="3300" dirty="0">
                <a:solidFill>
                  <a:schemeClr val="accent6">
                    <a:lumMod val="50000"/>
                  </a:schemeClr>
                </a:solidFill>
              </a:rPr>
              <a:t>1- Define the Research Problem</a:t>
            </a:r>
          </a:p>
        </p:txBody>
      </p:sp>
      <p:pic>
        <p:nvPicPr>
          <p:cNvPr id="7" name="Picture 6">
            <a:extLst>
              <a:ext uri="{FF2B5EF4-FFF2-40B4-BE49-F238E27FC236}">
                <a16:creationId xmlns:a16="http://schemas.microsoft.com/office/drawing/2014/main" id="{1ADA59D2-F9F0-4EAC-ACB0-317DA4263C0F}"/>
              </a:ext>
            </a:extLst>
          </p:cNvPr>
          <p:cNvPicPr>
            <a:picLocks noChangeAspect="1"/>
          </p:cNvPicPr>
          <p:nvPr/>
        </p:nvPicPr>
        <p:blipFill>
          <a:blip r:embed="rId3"/>
          <a:stretch>
            <a:fillRect/>
          </a:stretch>
        </p:blipFill>
        <p:spPr>
          <a:xfrm>
            <a:off x="1629688" y="2173082"/>
            <a:ext cx="5283166" cy="2853155"/>
          </a:xfrm>
          <a:prstGeom prst="rect">
            <a:avLst/>
          </a:prstGeom>
        </p:spPr>
        <p:style>
          <a:lnRef idx="2">
            <a:schemeClr val="accent1"/>
          </a:lnRef>
          <a:fillRef idx="1">
            <a:schemeClr val="lt1"/>
          </a:fillRef>
          <a:effectRef idx="0">
            <a:schemeClr val="accent1"/>
          </a:effectRef>
          <a:fontRef idx="minor">
            <a:schemeClr val="dk1"/>
          </a:fontRef>
        </p:style>
      </p:pic>
      <p:pic>
        <p:nvPicPr>
          <p:cNvPr id="12292" name="Picture 4" descr="Defining Your Research Problem - Enago Academy">
            <a:extLst>
              <a:ext uri="{FF2B5EF4-FFF2-40B4-BE49-F238E27FC236}">
                <a16:creationId xmlns:a16="http://schemas.microsoft.com/office/drawing/2014/main" id="{3AEF777A-BE24-7D79-2C8B-A78AAABB089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30471" y="2173081"/>
            <a:ext cx="3084726" cy="285315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E9DCE0A9-F93D-E330-A44F-260B73EBB887}"/>
              </a:ext>
            </a:extLst>
          </p:cNvPr>
          <p:cNvSpPr/>
          <p:nvPr/>
        </p:nvSpPr>
        <p:spPr>
          <a:xfrm>
            <a:off x="1847305" y="2881419"/>
            <a:ext cx="4741064" cy="547583"/>
          </a:xfrm>
          <a:custGeom>
            <a:avLst/>
            <a:gdLst>
              <a:gd name="connsiteX0" fmla="*/ 0 w 4741064"/>
              <a:gd name="connsiteY0" fmla="*/ 91266 h 547583"/>
              <a:gd name="connsiteX1" fmla="*/ 91266 w 4741064"/>
              <a:gd name="connsiteY1" fmla="*/ 0 h 547583"/>
              <a:gd name="connsiteX2" fmla="*/ 752253 w 4741064"/>
              <a:gd name="connsiteY2" fmla="*/ 0 h 547583"/>
              <a:gd name="connsiteX3" fmla="*/ 1276484 w 4741064"/>
              <a:gd name="connsiteY3" fmla="*/ 0 h 547583"/>
              <a:gd name="connsiteX4" fmla="*/ 1755130 w 4741064"/>
              <a:gd name="connsiteY4" fmla="*/ 0 h 547583"/>
              <a:gd name="connsiteX5" fmla="*/ 2370532 w 4741064"/>
              <a:gd name="connsiteY5" fmla="*/ 0 h 547583"/>
              <a:gd name="connsiteX6" fmla="*/ 2894763 w 4741064"/>
              <a:gd name="connsiteY6" fmla="*/ 0 h 547583"/>
              <a:gd name="connsiteX7" fmla="*/ 3555750 w 4741064"/>
              <a:gd name="connsiteY7" fmla="*/ 0 h 547583"/>
              <a:gd name="connsiteX8" fmla="*/ 4034396 w 4741064"/>
              <a:gd name="connsiteY8" fmla="*/ 0 h 547583"/>
              <a:gd name="connsiteX9" fmla="*/ 4649798 w 4741064"/>
              <a:gd name="connsiteY9" fmla="*/ 0 h 547583"/>
              <a:gd name="connsiteX10" fmla="*/ 4741064 w 4741064"/>
              <a:gd name="connsiteY10" fmla="*/ 91266 h 547583"/>
              <a:gd name="connsiteX11" fmla="*/ 4741064 w 4741064"/>
              <a:gd name="connsiteY11" fmla="*/ 456317 h 547583"/>
              <a:gd name="connsiteX12" fmla="*/ 4649798 w 4741064"/>
              <a:gd name="connsiteY12" fmla="*/ 547583 h 547583"/>
              <a:gd name="connsiteX13" fmla="*/ 4079982 w 4741064"/>
              <a:gd name="connsiteY13" fmla="*/ 547583 h 547583"/>
              <a:gd name="connsiteX14" fmla="*/ 3601336 w 4741064"/>
              <a:gd name="connsiteY14" fmla="*/ 547583 h 547583"/>
              <a:gd name="connsiteX15" fmla="*/ 3031519 w 4741064"/>
              <a:gd name="connsiteY15" fmla="*/ 547583 h 547583"/>
              <a:gd name="connsiteX16" fmla="*/ 2370532 w 4741064"/>
              <a:gd name="connsiteY16" fmla="*/ 547583 h 547583"/>
              <a:gd name="connsiteX17" fmla="*/ 1800716 w 4741064"/>
              <a:gd name="connsiteY17" fmla="*/ 547583 h 547583"/>
              <a:gd name="connsiteX18" fmla="*/ 1367655 w 4741064"/>
              <a:gd name="connsiteY18" fmla="*/ 547583 h 547583"/>
              <a:gd name="connsiteX19" fmla="*/ 889009 w 4741064"/>
              <a:gd name="connsiteY19" fmla="*/ 547583 h 547583"/>
              <a:gd name="connsiteX20" fmla="*/ 91266 w 4741064"/>
              <a:gd name="connsiteY20" fmla="*/ 547583 h 547583"/>
              <a:gd name="connsiteX21" fmla="*/ 0 w 4741064"/>
              <a:gd name="connsiteY21" fmla="*/ 456317 h 547583"/>
              <a:gd name="connsiteX22" fmla="*/ 0 w 4741064"/>
              <a:gd name="connsiteY22" fmla="*/ 91266 h 54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41064" h="547583" extrusionOk="0">
                <a:moveTo>
                  <a:pt x="0" y="91266"/>
                </a:moveTo>
                <a:cubicBezTo>
                  <a:pt x="-12354" y="33241"/>
                  <a:pt x="34925" y="2228"/>
                  <a:pt x="91266" y="0"/>
                </a:cubicBezTo>
                <a:cubicBezTo>
                  <a:pt x="261509" y="-32103"/>
                  <a:pt x="442808" y="20178"/>
                  <a:pt x="752253" y="0"/>
                </a:cubicBezTo>
                <a:cubicBezTo>
                  <a:pt x="1061698" y="-20178"/>
                  <a:pt x="1138094" y="38975"/>
                  <a:pt x="1276484" y="0"/>
                </a:cubicBezTo>
                <a:cubicBezTo>
                  <a:pt x="1414874" y="-38975"/>
                  <a:pt x="1579605" y="955"/>
                  <a:pt x="1755130" y="0"/>
                </a:cubicBezTo>
                <a:cubicBezTo>
                  <a:pt x="1930655" y="-955"/>
                  <a:pt x="2221378" y="47951"/>
                  <a:pt x="2370532" y="0"/>
                </a:cubicBezTo>
                <a:cubicBezTo>
                  <a:pt x="2519686" y="-47951"/>
                  <a:pt x="2758474" y="32053"/>
                  <a:pt x="2894763" y="0"/>
                </a:cubicBezTo>
                <a:cubicBezTo>
                  <a:pt x="3031052" y="-32053"/>
                  <a:pt x="3362078" y="3973"/>
                  <a:pt x="3555750" y="0"/>
                </a:cubicBezTo>
                <a:cubicBezTo>
                  <a:pt x="3749422" y="-3973"/>
                  <a:pt x="3882251" y="14205"/>
                  <a:pt x="4034396" y="0"/>
                </a:cubicBezTo>
                <a:cubicBezTo>
                  <a:pt x="4186541" y="-14205"/>
                  <a:pt x="4432596" y="50068"/>
                  <a:pt x="4649798" y="0"/>
                </a:cubicBezTo>
                <a:cubicBezTo>
                  <a:pt x="4713634" y="3229"/>
                  <a:pt x="4734792" y="39847"/>
                  <a:pt x="4741064" y="91266"/>
                </a:cubicBezTo>
                <a:cubicBezTo>
                  <a:pt x="4768777" y="261204"/>
                  <a:pt x="4738605" y="274349"/>
                  <a:pt x="4741064" y="456317"/>
                </a:cubicBezTo>
                <a:cubicBezTo>
                  <a:pt x="4749189" y="498693"/>
                  <a:pt x="4708604" y="542166"/>
                  <a:pt x="4649798" y="547583"/>
                </a:cubicBezTo>
                <a:cubicBezTo>
                  <a:pt x="4418787" y="552663"/>
                  <a:pt x="4214571" y="539846"/>
                  <a:pt x="4079982" y="547583"/>
                </a:cubicBezTo>
                <a:cubicBezTo>
                  <a:pt x="3945393" y="555320"/>
                  <a:pt x="3767419" y="546589"/>
                  <a:pt x="3601336" y="547583"/>
                </a:cubicBezTo>
                <a:cubicBezTo>
                  <a:pt x="3435253" y="548577"/>
                  <a:pt x="3231093" y="511073"/>
                  <a:pt x="3031519" y="547583"/>
                </a:cubicBezTo>
                <a:cubicBezTo>
                  <a:pt x="2831945" y="584093"/>
                  <a:pt x="2620522" y="540239"/>
                  <a:pt x="2370532" y="547583"/>
                </a:cubicBezTo>
                <a:cubicBezTo>
                  <a:pt x="2120542" y="554927"/>
                  <a:pt x="2072712" y="485506"/>
                  <a:pt x="1800716" y="547583"/>
                </a:cubicBezTo>
                <a:cubicBezTo>
                  <a:pt x="1528720" y="609660"/>
                  <a:pt x="1509612" y="525181"/>
                  <a:pt x="1367655" y="547583"/>
                </a:cubicBezTo>
                <a:cubicBezTo>
                  <a:pt x="1225698" y="569985"/>
                  <a:pt x="1083160" y="518977"/>
                  <a:pt x="889009" y="547583"/>
                </a:cubicBezTo>
                <a:cubicBezTo>
                  <a:pt x="694858" y="576189"/>
                  <a:pt x="268512" y="473674"/>
                  <a:pt x="91266" y="547583"/>
                </a:cubicBezTo>
                <a:cubicBezTo>
                  <a:pt x="51391" y="545355"/>
                  <a:pt x="308" y="509650"/>
                  <a:pt x="0" y="456317"/>
                </a:cubicBezTo>
                <a:cubicBezTo>
                  <a:pt x="-13730" y="351531"/>
                  <a:pt x="6165" y="253838"/>
                  <a:pt x="0" y="91266"/>
                </a:cubicBezTo>
                <a:close/>
              </a:path>
            </a:pathLst>
          </a:custGeom>
          <a:noFill/>
          <a:ln>
            <a:solidFill>
              <a:srgbClr val="FF00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GB" sz="1350">
              <a:solidFill>
                <a:schemeClr val="accent6">
                  <a:lumMod val="50000"/>
                </a:schemeClr>
              </a:solidFill>
              <a:latin typeface="Calibri" panose="020F0502020204030204"/>
            </a:endParaRPr>
          </a:p>
        </p:txBody>
      </p:sp>
      <p:sp>
        <p:nvSpPr>
          <p:cNvPr id="4" name="Rounded Rectangle 3">
            <a:extLst>
              <a:ext uri="{FF2B5EF4-FFF2-40B4-BE49-F238E27FC236}">
                <a16:creationId xmlns:a16="http://schemas.microsoft.com/office/drawing/2014/main" id="{E61CCF7D-733B-94F0-8C02-2F8B8FBB5851}"/>
              </a:ext>
            </a:extLst>
          </p:cNvPr>
          <p:cNvSpPr/>
          <p:nvPr/>
        </p:nvSpPr>
        <p:spPr>
          <a:xfrm>
            <a:off x="1847306" y="4137339"/>
            <a:ext cx="4741063" cy="781958"/>
          </a:xfrm>
          <a:custGeom>
            <a:avLst/>
            <a:gdLst>
              <a:gd name="connsiteX0" fmla="*/ 0 w 4741063"/>
              <a:gd name="connsiteY0" fmla="*/ 130329 h 781958"/>
              <a:gd name="connsiteX1" fmla="*/ 130329 w 4741063"/>
              <a:gd name="connsiteY1" fmla="*/ 0 h 781958"/>
              <a:gd name="connsiteX2" fmla="*/ 779988 w 4741063"/>
              <a:gd name="connsiteY2" fmla="*/ 0 h 781958"/>
              <a:gd name="connsiteX3" fmla="*/ 1295234 w 4741063"/>
              <a:gd name="connsiteY3" fmla="*/ 0 h 781958"/>
              <a:gd name="connsiteX4" fmla="*/ 1765677 w 4741063"/>
              <a:gd name="connsiteY4" fmla="*/ 0 h 781958"/>
              <a:gd name="connsiteX5" fmla="*/ 2370532 w 4741063"/>
              <a:gd name="connsiteY5" fmla="*/ 0 h 781958"/>
              <a:gd name="connsiteX6" fmla="*/ 2885778 w 4741063"/>
              <a:gd name="connsiteY6" fmla="*/ 0 h 781958"/>
              <a:gd name="connsiteX7" fmla="*/ 3535437 w 4741063"/>
              <a:gd name="connsiteY7" fmla="*/ 0 h 781958"/>
              <a:gd name="connsiteX8" fmla="*/ 4005879 w 4741063"/>
              <a:gd name="connsiteY8" fmla="*/ 0 h 781958"/>
              <a:gd name="connsiteX9" fmla="*/ 4610734 w 4741063"/>
              <a:gd name="connsiteY9" fmla="*/ 0 h 781958"/>
              <a:gd name="connsiteX10" fmla="*/ 4741063 w 4741063"/>
              <a:gd name="connsiteY10" fmla="*/ 130329 h 781958"/>
              <a:gd name="connsiteX11" fmla="*/ 4741063 w 4741063"/>
              <a:gd name="connsiteY11" fmla="*/ 651629 h 781958"/>
              <a:gd name="connsiteX12" fmla="*/ 4610734 w 4741063"/>
              <a:gd name="connsiteY12" fmla="*/ 781958 h 781958"/>
              <a:gd name="connsiteX13" fmla="*/ 4050683 w 4741063"/>
              <a:gd name="connsiteY13" fmla="*/ 781958 h 781958"/>
              <a:gd name="connsiteX14" fmla="*/ 3580241 w 4741063"/>
              <a:gd name="connsiteY14" fmla="*/ 781958 h 781958"/>
              <a:gd name="connsiteX15" fmla="*/ 3020190 w 4741063"/>
              <a:gd name="connsiteY15" fmla="*/ 781958 h 781958"/>
              <a:gd name="connsiteX16" fmla="*/ 2370532 w 4741063"/>
              <a:gd name="connsiteY16" fmla="*/ 781958 h 781958"/>
              <a:gd name="connsiteX17" fmla="*/ 1810481 w 4741063"/>
              <a:gd name="connsiteY17" fmla="*/ 781958 h 781958"/>
              <a:gd name="connsiteX18" fmla="*/ 1384842 w 4741063"/>
              <a:gd name="connsiteY18" fmla="*/ 781958 h 781958"/>
              <a:gd name="connsiteX19" fmla="*/ 914400 w 4741063"/>
              <a:gd name="connsiteY19" fmla="*/ 781958 h 781958"/>
              <a:gd name="connsiteX20" fmla="*/ 130329 w 4741063"/>
              <a:gd name="connsiteY20" fmla="*/ 781958 h 781958"/>
              <a:gd name="connsiteX21" fmla="*/ 0 w 4741063"/>
              <a:gd name="connsiteY21" fmla="*/ 651629 h 781958"/>
              <a:gd name="connsiteX22" fmla="*/ 0 w 4741063"/>
              <a:gd name="connsiteY22" fmla="*/ 130329 h 78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41063" h="781958" extrusionOk="0">
                <a:moveTo>
                  <a:pt x="0" y="130329"/>
                </a:moveTo>
                <a:cubicBezTo>
                  <a:pt x="-14991" y="49103"/>
                  <a:pt x="45618" y="4779"/>
                  <a:pt x="130329" y="0"/>
                </a:cubicBezTo>
                <a:cubicBezTo>
                  <a:pt x="310266" y="-58323"/>
                  <a:pt x="580590" y="43727"/>
                  <a:pt x="779988" y="0"/>
                </a:cubicBezTo>
                <a:cubicBezTo>
                  <a:pt x="979386" y="-43727"/>
                  <a:pt x="1071700" y="21820"/>
                  <a:pt x="1295234" y="0"/>
                </a:cubicBezTo>
                <a:cubicBezTo>
                  <a:pt x="1518768" y="-21820"/>
                  <a:pt x="1635226" y="11365"/>
                  <a:pt x="1765677" y="0"/>
                </a:cubicBezTo>
                <a:cubicBezTo>
                  <a:pt x="1896128" y="-11365"/>
                  <a:pt x="2098310" y="42546"/>
                  <a:pt x="2370532" y="0"/>
                </a:cubicBezTo>
                <a:cubicBezTo>
                  <a:pt x="2642754" y="-42546"/>
                  <a:pt x="2691209" y="38362"/>
                  <a:pt x="2885778" y="0"/>
                </a:cubicBezTo>
                <a:cubicBezTo>
                  <a:pt x="3080347" y="-38362"/>
                  <a:pt x="3266668" y="31097"/>
                  <a:pt x="3535437" y="0"/>
                </a:cubicBezTo>
                <a:cubicBezTo>
                  <a:pt x="3804206" y="-31097"/>
                  <a:pt x="3789619" y="18830"/>
                  <a:pt x="4005879" y="0"/>
                </a:cubicBezTo>
                <a:cubicBezTo>
                  <a:pt x="4222139" y="-18830"/>
                  <a:pt x="4353842" y="12407"/>
                  <a:pt x="4610734" y="0"/>
                </a:cubicBezTo>
                <a:cubicBezTo>
                  <a:pt x="4703508" y="5000"/>
                  <a:pt x="4734851" y="57345"/>
                  <a:pt x="4741063" y="130329"/>
                </a:cubicBezTo>
                <a:cubicBezTo>
                  <a:pt x="4760224" y="278316"/>
                  <a:pt x="4689365" y="438769"/>
                  <a:pt x="4741063" y="651629"/>
                </a:cubicBezTo>
                <a:cubicBezTo>
                  <a:pt x="4754217" y="710610"/>
                  <a:pt x="4690896" y="776681"/>
                  <a:pt x="4610734" y="781958"/>
                </a:cubicBezTo>
                <a:cubicBezTo>
                  <a:pt x="4337151" y="782798"/>
                  <a:pt x="4241750" y="717828"/>
                  <a:pt x="4050683" y="781958"/>
                </a:cubicBezTo>
                <a:cubicBezTo>
                  <a:pt x="3859616" y="846088"/>
                  <a:pt x="3806871" y="758816"/>
                  <a:pt x="3580241" y="781958"/>
                </a:cubicBezTo>
                <a:cubicBezTo>
                  <a:pt x="3353611" y="805100"/>
                  <a:pt x="3227487" y="725046"/>
                  <a:pt x="3020190" y="781958"/>
                </a:cubicBezTo>
                <a:cubicBezTo>
                  <a:pt x="2812893" y="838870"/>
                  <a:pt x="2504514" y="708084"/>
                  <a:pt x="2370532" y="781958"/>
                </a:cubicBezTo>
                <a:cubicBezTo>
                  <a:pt x="2236550" y="855832"/>
                  <a:pt x="1991663" y="762601"/>
                  <a:pt x="1810481" y="781958"/>
                </a:cubicBezTo>
                <a:cubicBezTo>
                  <a:pt x="1629299" y="801315"/>
                  <a:pt x="1472670" y="737983"/>
                  <a:pt x="1384842" y="781958"/>
                </a:cubicBezTo>
                <a:cubicBezTo>
                  <a:pt x="1297014" y="825933"/>
                  <a:pt x="1024143" y="761243"/>
                  <a:pt x="914400" y="781958"/>
                </a:cubicBezTo>
                <a:cubicBezTo>
                  <a:pt x="804657" y="802673"/>
                  <a:pt x="437589" y="715636"/>
                  <a:pt x="130329" y="781958"/>
                </a:cubicBezTo>
                <a:cubicBezTo>
                  <a:pt x="69911" y="779512"/>
                  <a:pt x="518" y="728525"/>
                  <a:pt x="0" y="651629"/>
                </a:cubicBezTo>
                <a:cubicBezTo>
                  <a:pt x="-41331" y="467485"/>
                  <a:pt x="17606" y="363877"/>
                  <a:pt x="0" y="130329"/>
                </a:cubicBezTo>
                <a:close/>
              </a:path>
            </a:pathLst>
          </a:custGeom>
          <a:noFill/>
          <a:ln>
            <a:solidFill>
              <a:srgbClr val="FF00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GB" sz="135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388529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A3B4-A674-4655-8274-3F2AF4863418}"/>
              </a:ext>
            </a:extLst>
          </p:cNvPr>
          <p:cNvSpPr>
            <a:spLocks noGrp="1"/>
          </p:cNvSpPr>
          <p:nvPr>
            <p:ph type="title" idx="4294967295"/>
          </p:nvPr>
        </p:nvSpPr>
        <p:spPr>
          <a:xfrm>
            <a:off x="1935360" y="2078198"/>
            <a:ext cx="8321279" cy="609600"/>
          </a:xfrm>
        </p:spPr>
        <p:txBody>
          <a:bodyPr vert="horz" lIns="68580" tIns="34290" rIns="68580" bIns="34290" rtlCol="0" anchor="b">
            <a:normAutofit fontScale="90000"/>
          </a:bodyPr>
          <a:lstStyle/>
          <a:p>
            <a:r>
              <a:rPr lang="en-US" b="1" dirty="0">
                <a:solidFill>
                  <a:schemeClr val="accent6">
                    <a:lumMod val="50000"/>
                  </a:schemeClr>
                </a:solidFill>
                <a:latin typeface="Abadi" panose="020B0604020104020204" pitchFamily="34" charset="0"/>
                <a:ea typeface="+mj-ea"/>
                <a:cs typeface="+mj-cs"/>
              </a:rPr>
              <a:t>Check secondary data secondary research desk research1/3</a:t>
            </a:r>
            <a:br>
              <a:rPr lang="en-US" b="1" dirty="0">
                <a:solidFill>
                  <a:schemeClr val="accent6">
                    <a:lumMod val="50000"/>
                  </a:schemeClr>
                </a:solidFill>
                <a:latin typeface="Abadi" panose="020B0604020104020204" pitchFamily="34" charset="0"/>
                <a:ea typeface="+mj-ea"/>
                <a:cs typeface="+mj-cs"/>
              </a:rPr>
            </a:br>
            <a:endParaRPr lang="en-US" b="1" dirty="0">
              <a:solidFill>
                <a:schemeClr val="accent6">
                  <a:lumMod val="50000"/>
                </a:schemeClr>
              </a:solidFill>
              <a:latin typeface="Abadi" panose="020B0604020104020204" pitchFamily="34" charset="0"/>
              <a:ea typeface="+mj-ea"/>
              <a:cs typeface="+mj-cs"/>
            </a:endParaRPr>
          </a:p>
        </p:txBody>
      </p:sp>
      <p:pic>
        <p:nvPicPr>
          <p:cNvPr id="6" name="Picture 5">
            <a:extLst>
              <a:ext uri="{FF2B5EF4-FFF2-40B4-BE49-F238E27FC236}">
                <a16:creationId xmlns:a16="http://schemas.microsoft.com/office/drawing/2014/main" id="{3BCBD6F2-D6F6-D241-DF20-132380BBD4FB}"/>
              </a:ext>
            </a:extLst>
          </p:cNvPr>
          <p:cNvPicPr>
            <a:picLocks noChangeAspect="1"/>
          </p:cNvPicPr>
          <p:nvPr/>
        </p:nvPicPr>
        <p:blipFill rotWithShape="1">
          <a:blip r:embed="rId3"/>
          <a:srcRect b="58164"/>
          <a:stretch/>
        </p:blipFill>
        <p:spPr>
          <a:xfrm>
            <a:off x="1638463" y="2247375"/>
            <a:ext cx="8992486" cy="2969252"/>
          </a:xfrm>
          <a:prstGeom prst="rect">
            <a:avLst/>
          </a:prstGeom>
        </p:spPr>
      </p:pic>
    </p:spTree>
    <p:extLst>
      <p:ext uri="{BB962C8B-B14F-4D97-AF65-F5344CB8AC3E}">
        <p14:creationId xmlns:p14="http://schemas.microsoft.com/office/powerpoint/2010/main" val="302993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F6B92820-A1BE-B647-796E-39F6A12A3B31}"/>
              </a:ext>
            </a:extLst>
          </p:cNvPr>
          <p:cNvGraphicFramePr>
            <a:graphicFrameLocks noGrp="1"/>
          </p:cNvGraphicFramePr>
          <p:nvPr>
            <p:ph idx="4294967295"/>
          </p:nvPr>
        </p:nvGraphicFramePr>
        <p:xfrm>
          <a:off x="4495800" y="1950244"/>
          <a:ext cx="6172200" cy="332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386" name="Picture 2" descr="Primary vs Secondary Data: Difference between them with definition and  comparison chart - YouTube">
            <a:extLst>
              <a:ext uri="{FF2B5EF4-FFF2-40B4-BE49-F238E27FC236}">
                <a16:creationId xmlns:a16="http://schemas.microsoft.com/office/drawing/2014/main" id="{5EF01992-343B-C965-51BB-A28F5B8EF9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a:stretch/>
        </p:blipFill>
        <p:spPr bwMode="auto">
          <a:xfrm>
            <a:off x="1752600" y="2682019"/>
            <a:ext cx="2363178" cy="26467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AD7A2CE-0B87-449B-B67C-FD7834E52699}"/>
              </a:ext>
            </a:extLst>
          </p:cNvPr>
          <p:cNvSpPr txBox="1">
            <a:spLocks/>
          </p:cNvSpPr>
          <p:nvPr/>
        </p:nvSpPr>
        <p:spPr>
          <a:xfrm>
            <a:off x="1669075" y="1000356"/>
            <a:ext cx="8650705" cy="949889"/>
          </a:xfrm>
          <a:prstGeom prst="rect">
            <a:avLst/>
          </a:prstGeom>
          <a:ln w="1270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defTabSz="685800">
              <a:defRPr/>
            </a:pPr>
            <a:r>
              <a:rPr lang="en-US" sz="2700" b="1" dirty="0">
                <a:solidFill>
                  <a:schemeClr val="accent6">
                    <a:lumMod val="50000"/>
                  </a:schemeClr>
                </a:solidFill>
                <a:latin typeface="Abadi" panose="020B0604020104020204" pitchFamily="34" charset="0"/>
              </a:rPr>
              <a:t>2- Check secondary data secondary research desk research,</a:t>
            </a:r>
          </a:p>
          <a:p>
            <a:pPr defTabSz="685800">
              <a:defRPr/>
            </a:pPr>
            <a:r>
              <a:rPr lang="en-US" sz="2700" b="1" dirty="0">
                <a:solidFill>
                  <a:schemeClr val="accent6">
                    <a:lumMod val="50000"/>
                  </a:schemeClr>
                </a:solidFill>
                <a:latin typeface="Abadi" panose="020B0604020104020204" pitchFamily="34" charset="0"/>
              </a:rPr>
              <a:t> 3/3</a:t>
            </a:r>
            <a:br>
              <a:rPr lang="en-US" sz="2700" b="1" dirty="0">
                <a:solidFill>
                  <a:schemeClr val="accent6">
                    <a:lumMod val="50000"/>
                  </a:schemeClr>
                </a:solidFill>
                <a:latin typeface="Abadi" panose="020B0604020104020204" pitchFamily="34" charset="0"/>
              </a:rPr>
            </a:br>
            <a:endParaRPr lang="en-US" sz="2700" b="1" dirty="0">
              <a:solidFill>
                <a:schemeClr val="accent6">
                  <a:lumMod val="50000"/>
                </a:schemeClr>
              </a:solidFill>
              <a:latin typeface="Abadi" panose="020B0604020104020204" pitchFamily="34" charset="0"/>
            </a:endParaRPr>
          </a:p>
        </p:txBody>
      </p:sp>
    </p:spTree>
    <p:extLst>
      <p:ext uri="{BB962C8B-B14F-4D97-AF65-F5344CB8AC3E}">
        <p14:creationId xmlns:p14="http://schemas.microsoft.com/office/powerpoint/2010/main" val="382546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3470" y="1229461"/>
            <a:ext cx="8650705" cy="746522"/>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a:bodyPr>
          <a:lstStyle/>
          <a:p>
            <a:r>
              <a:rPr lang="en-US" sz="1400" dirty="0">
                <a:solidFill>
                  <a:schemeClr val="accent6">
                    <a:lumMod val="50000"/>
                  </a:schemeClr>
                </a:solidFill>
                <a:latin typeface="Abadi" panose="020B0604020104020204" pitchFamily="34" charset="0"/>
                <a:ea typeface="+mj-ea"/>
                <a:cs typeface="+mj-cs"/>
              </a:rPr>
              <a:t>2- Check secondary data secondary research desk research 2/3</a:t>
            </a:r>
            <a:br>
              <a:rPr lang="en-US" sz="1400" dirty="0">
                <a:solidFill>
                  <a:schemeClr val="accent6">
                    <a:lumMod val="50000"/>
                  </a:schemeClr>
                </a:solidFill>
                <a:latin typeface="Abadi" panose="020B0604020104020204" pitchFamily="34" charset="0"/>
                <a:ea typeface="+mj-ea"/>
                <a:cs typeface="+mj-cs"/>
              </a:rPr>
            </a:br>
            <a:endParaRPr lang="en-US" sz="1400" dirty="0">
              <a:solidFill>
                <a:schemeClr val="accent6">
                  <a:lumMod val="50000"/>
                </a:schemeClr>
              </a:solidFill>
              <a:latin typeface="Abadi" panose="020B0604020104020204" pitchFamily="34" charset="0"/>
              <a:ea typeface="+mj-ea"/>
              <a:cs typeface="+mj-cs"/>
            </a:endParaRPr>
          </a:p>
        </p:txBody>
      </p:sp>
      <p:graphicFrame>
        <p:nvGraphicFramePr>
          <p:cNvPr id="5" name="Content Placeholder 2">
            <a:extLst>
              <a:ext uri="{FF2B5EF4-FFF2-40B4-BE49-F238E27FC236}">
                <a16:creationId xmlns:a16="http://schemas.microsoft.com/office/drawing/2014/main" id="{AADCA31B-AF40-E1A0-05A0-AB74AE834967}"/>
              </a:ext>
            </a:extLst>
          </p:cNvPr>
          <p:cNvGraphicFramePr>
            <a:graphicFrameLocks noGrp="1"/>
          </p:cNvGraphicFramePr>
          <p:nvPr>
            <p:ph idx="4294967295"/>
            <p:extLst>
              <p:ext uri="{D42A27DB-BD31-4B8C-83A1-F6EECF244321}">
                <p14:modId xmlns:p14="http://schemas.microsoft.com/office/powerpoint/2010/main" val="1858077185"/>
              </p:ext>
            </p:extLst>
          </p:nvPr>
        </p:nvGraphicFramePr>
        <p:xfrm>
          <a:off x="1620582" y="1975984"/>
          <a:ext cx="3826199" cy="3644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8DE9648F-3DA3-144D-729B-F32632020A7E}"/>
              </a:ext>
            </a:extLst>
          </p:cNvPr>
          <p:cNvGrpSpPr/>
          <p:nvPr/>
        </p:nvGrpSpPr>
        <p:grpSpPr>
          <a:xfrm>
            <a:off x="5446781" y="2332980"/>
            <a:ext cx="5143501" cy="3287992"/>
            <a:chOff x="4449801" y="1282165"/>
            <a:chExt cx="6980200" cy="4819678"/>
          </a:xfrm>
          <a:solidFill>
            <a:schemeClr val="bg1"/>
          </a:solidFill>
        </p:grpSpPr>
        <p:pic>
          <p:nvPicPr>
            <p:cNvPr id="6" name="Picture 5">
              <a:extLst>
                <a:ext uri="{FF2B5EF4-FFF2-40B4-BE49-F238E27FC236}">
                  <a16:creationId xmlns:a16="http://schemas.microsoft.com/office/drawing/2014/main" id="{9259A2C7-C62A-DEF9-B928-B7915A9FE87A}"/>
                </a:ext>
              </a:extLst>
            </p:cNvPr>
            <p:cNvPicPr>
              <a:picLocks noChangeAspect="1"/>
            </p:cNvPicPr>
            <p:nvPr/>
          </p:nvPicPr>
          <p:blipFill rotWithShape="1">
            <a:blip r:embed="rId8"/>
            <a:srcRect l="-1" t="15292" r="-903"/>
            <a:stretch/>
          </p:blipFill>
          <p:spPr>
            <a:xfrm>
              <a:off x="4449801" y="1282165"/>
              <a:ext cx="6980200" cy="4180788"/>
            </a:xfrm>
            <a:prstGeom prst="rect">
              <a:avLst/>
            </a:prstGeom>
            <a:grpFill/>
          </p:spPr>
          <p:style>
            <a:lnRef idx="2">
              <a:schemeClr val="accent1"/>
            </a:lnRef>
            <a:fillRef idx="1">
              <a:schemeClr val="lt1"/>
            </a:fillRef>
            <a:effectRef idx="0">
              <a:schemeClr val="accent1"/>
            </a:effectRef>
            <a:fontRef idx="minor">
              <a:schemeClr val="dk1"/>
            </a:fontRef>
          </p:style>
        </p:pic>
        <p:sp>
          <p:nvSpPr>
            <p:cNvPr id="8" name="TextBox 7">
              <a:extLst>
                <a:ext uri="{FF2B5EF4-FFF2-40B4-BE49-F238E27FC236}">
                  <a16:creationId xmlns:a16="http://schemas.microsoft.com/office/drawing/2014/main" id="{E8749D90-2459-8399-E3FE-C7779325D964}"/>
                </a:ext>
              </a:extLst>
            </p:cNvPr>
            <p:cNvSpPr txBox="1"/>
            <p:nvPr/>
          </p:nvSpPr>
          <p:spPr>
            <a:xfrm>
              <a:off x="4449801" y="5740922"/>
              <a:ext cx="6980200" cy="360921"/>
            </a:xfrm>
            <a:prstGeom prst="rect">
              <a:avLst/>
            </a:prstGeom>
            <a:grpFill/>
          </p:spPr>
          <p:style>
            <a:lnRef idx="2">
              <a:schemeClr val="accent1"/>
            </a:lnRef>
            <a:fillRef idx="1">
              <a:schemeClr val="lt1"/>
            </a:fillRef>
            <a:effectRef idx="0">
              <a:schemeClr val="accent1"/>
            </a:effectRef>
            <a:fontRef idx="minor">
              <a:schemeClr val="dk1"/>
            </a:fontRef>
          </p:style>
          <p:txBody>
            <a:bodyPr wrap="square">
              <a:spAutoFit/>
            </a:bodyPr>
            <a:lstStyle/>
            <a:p>
              <a:pPr algn="ctr" defTabSz="685766">
                <a:defRPr/>
              </a:pPr>
              <a:r>
                <a:rPr lang="en-US" altLang="ko-KR" sz="1000">
                  <a:solidFill>
                    <a:schemeClr val="accent6">
                      <a:lumMod val="50000"/>
                    </a:schemeClr>
                  </a:solidFill>
                  <a:latin typeface="Calibri Light" panose="020F0302020204030204"/>
                  <a:ea typeface="맑은 고딕" panose="020B0503020000020004" pitchFamily="34" charset="-127"/>
                </a:rPr>
                <a:t>Sources:  of Secondary Data</a:t>
              </a:r>
              <a:endParaRPr lang="en-US" sz="1000">
                <a:solidFill>
                  <a:schemeClr val="accent6">
                    <a:lumMod val="50000"/>
                  </a:schemeClr>
                </a:solidFill>
                <a:latin typeface="Calibri" panose="020F0502020204030204"/>
              </a:endParaRPr>
            </a:p>
          </p:txBody>
        </p:sp>
      </p:grpSp>
    </p:spTree>
    <p:extLst>
      <p:ext uri="{BB962C8B-B14F-4D97-AF65-F5344CB8AC3E}">
        <p14:creationId xmlns:p14="http://schemas.microsoft.com/office/powerpoint/2010/main" val="248134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8CCFA-CD6E-4123-5D81-763CEFA59E54}"/>
              </a:ext>
            </a:extLst>
          </p:cNvPr>
          <p:cNvSpPr>
            <a:spLocks noGrp="1"/>
          </p:cNvSpPr>
          <p:nvPr>
            <p:ph type="title" idx="4294967295"/>
          </p:nvPr>
        </p:nvSpPr>
        <p:spPr>
          <a:xfrm>
            <a:off x="1634293" y="1326573"/>
            <a:ext cx="9035106" cy="807244"/>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r>
              <a:rPr lang="en-US" sz="2700" dirty="0">
                <a:solidFill>
                  <a:schemeClr val="accent6">
                    <a:lumMod val="50000"/>
                  </a:schemeClr>
                </a:solidFill>
                <a:latin typeface="Abadi" panose="020B0604020104020204" pitchFamily="34" charset="0"/>
                <a:ea typeface="+mj-ea"/>
                <a:cs typeface="+mj-cs"/>
              </a:rPr>
              <a:t>3- Check the need for primary  data /primary research field research/ which methods 1/2</a:t>
            </a:r>
            <a:br>
              <a:rPr lang="en-US" sz="2700" dirty="0">
                <a:solidFill>
                  <a:schemeClr val="accent6">
                    <a:lumMod val="50000"/>
                  </a:schemeClr>
                </a:solidFill>
                <a:latin typeface="Abadi" panose="020B0604020104020204" pitchFamily="34" charset="0"/>
                <a:ea typeface="+mj-ea"/>
                <a:cs typeface="+mj-cs"/>
              </a:rPr>
            </a:br>
            <a:endParaRPr lang="en-US" sz="2700" dirty="0">
              <a:solidFill>
                <a:schemeClr val="accent6">
                  <a:lumMod val="50000"/>
                </a:schemeClr>
              </a:solidFill>
              <a:latin typeface="Abadi" panose="020B0604020104020204" pitchFamily="34" charset="0"/>
              <a:ea typeface="+mj-ea"/>
              <a:cs typeface="+mj-cs"/>
            </a:endParaRPr>
          </a:p>
        </p:txBody>
      </p:sp>
      <p:pic>
        <p:nvPicPr>
          <p:cNvPr id="7" name="Picture 6">
            <a:extLst>
              <a:ext uri="{FF2B5EF4-FFF2-40B4-BE49-F238E27FC236}">
                <a16:creationId xmlns:a16="http://schemas.microsoft.com/office/drawing/2014/main" id="{6CA48C2B-E3D4-AE98-C07B-0B4A9CD47E62}"/>
              </a:ext>
            </a:extLst>
          </p:cNvPr>
          <p:cNvPicPr>
            <a:picLocks noChangeAspect="1"/>
          </p:cNvPicPr>
          <p:nvPr/>
        </p:nvPicPr>
        <p:blipFill rotWithShape="1">
          <a:blip r:embed="rId3"/>
          <a:srcRect l="4858" t="22498" r="50979" b="10327"/>
          <a:stretch/>
        </p:blipFill>
        <p:spPr>
          <a:xfrm>
            <a:off x="3838091" y="2027514"/>
            <a:ext cx="1978820" cy="3145543"/>
          </a:xfrm>
          <a:prstGeom prst="rect">
            <a:avLst/>
          </a:prstGeom>
        </p:spPr>
        <p:style>
          <a:lnRef idx="2">
            <a:schemeClr val="accent1"/>
          </a:lnRef>
          <a:fillRef idx="1">
            <a:schemeClr val="lt1"/>
          </a:fillRef>
          <a:effectRef idx="0">
            <a:schemeClr val="accent1"/>
          </a:effectRef>
          <a:fontRef idx="minor">
            <a:schemeClr val="dk1"/>
          </a:fontRef>
        </p:style>
      </p:pic>
      <p:pic>
        <p:nvPicPr>
          <p:cNvPr id="9" name="Picture 2" descr="Primary vs Secondary Data: Difference between them with definition and  comparison chart - YouTube">
            <a:extLst>
              <a:ext uri="{FF2B5EF4-FFF2-40B4-BE49-F238E27FC236}">
                <a16:creationId xmlns:a16="http://schemas.microsoft.com/office/drawing/2014/main" id="{56ED5AD7-35B1-2BC6-DC5C-A566D33C1B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 t="-2025" r="58276" b="12955"/>
          <a:stretch/>
        </p:blipFill>
        <p:spPr bwMode="auto">
          <a:xfrm>
            <a:off x="1632895" y="2133817"/>
            <a:ext cx="1978820" cy="23574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E27176-E5D4-B4BC-2190-D7EF3384C639}"/>
              </a:ext>
            </a:extLst>
          </p:cNvPr>
          <p:cNvPicPr>
            <a:picLocks noChangeAspect="1"/>
          </p:cNvPicPr>
          <p:nvPr/>
        </p:nvPicPr>
        <p:blipFill rotWithShape="1">
          <a:blip r:embed="rId5"/>
          <a:srcRect t="19163"/>
          <a:stretch/>
        </p:blipFill>
        <p:spPr>
          <a:xfrm>
            <a:off x="5816912" y="2027515"/>
            <a:ext cx="4851089" cy="3145543"/>
          </a:xfrm>
          <a:prstGeom prst="rect">
            <a:avLst/>
          </a:prstGeom>
        </p:spPr>
      </p:pic>
    </p:spTree>
    <p:extLst>
      <p:ext uri="{BB962C8B-B14F-4D97-AF65-F5344CB8AC3E}">
        <p14:creationId xmlns:p14="http://schemas.microsoft.com/office/powerpoint/2010/main" val="4276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5207" y="1764586"/>
            <a:ext cx="7680403" cy="632222"/>
          </a:xfr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pPr algn="ctr"/>
            <a:r>
              <a:rPr lang="en-US" altLang="en-US" sz="2400" dirty="0">
                <a:solidFill>
                  <a:schemeClr val="accent5">
                    <a:lumMod val="50000"/>
                  </a:schemeClr>
                </a:solidFill>
                <a:latin typeface="Abadi" panose="020B0604020104020204" pitchFamily="34" charset="0"/>
                <a:ea typeface="+mj-ea"/>
                <a:cs typeface="+mj-cs"/>
              </a:rPr>
              <a:t>Secondary /primary Research </a:t>
            </a:r>
            <a:r>
              <a:rPr lang="en-US" sz="2400" dirty="0">
                <a:solidFill>
                  <a:schemeClr val="accent5">
                    <a:lumMod val="50000"/>
                  </a:schemeClr>
                </a:solidFill>
                <a:latin typeface="Abadi" panose="020B0604020104020204" pitchFamily="34" charset="0"/>
                <a:ea typeface="+mj-ea"/>
                <a:cs typeface="+mj-cs"/>
              </a:rPr>
              <a:t>Advantages and Disadvantages</a:t>
            </a:r>
          </a:p>
        </p:txBody>
      </p:sp>
      <p:pic>
        <p:nvPicPr>
          <p:cNvPr id="9" name="Picture 8">
            <a:extLst>
              <a:ext uri="{FF2B5EF4-FFF2-40B4-BE49-F238E27FC236}">
                <a16:creationId xmlns:a16="http://schemas.microsoft.com/office/drawing/2014/main" id="{8E39E9F9-4498-403D-B7E4-AC08F07D23F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93035" y="2556020"/>
            <a:ext cx="7064749" cy="2537394"/>
          </a:xfrm>
          <a:prstGeom prst="rect">
            <a:avLst/>
          </a:prstGeom>
        </p:spPr>
      </p:pic>
    </p:spTree>
    <p:extLst>
      <p:ext uri="{BB962C8B-B14F-4D97-AF65-F5344CB8AC3E}">
        <p14:creationId xmlns:p14="http://schemas.microsoft.com/office/powerpoint/2010/main" val="353326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9F758-293A-8EC3-4A23-90BE913E8822}"/>
              </a:ext>
            </a:extLst>
          </p:cNvPr>
          <p:cNvPicPr>
            <a:picLocks noChangeAspect="1"/>
          </p:cNvPicPr>
          <p:nvPr/>
        </p:nvPicPr>
        <p:blipFill>
          <a:blip r:embed="rId2"/>
          <a:stretch>
            <a:fillRect/>
          </a:stretch>
        </p:blipFill>
        <p:spPr>
          <a:xfrm>
            <a:off x="2252962" y="1340422"/>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C4CBD47C-953C-410B-37E2-F5574AB076BF}"/>
              </a:ext>
            </a:extLst>
          </p:cNvPr>
          <p:cNvPicPr>
            <a:picLocks noChangeAspect="1"/>
          </p:cNvPicPr>
          <p:nvPr/>
        </p:nvPicPr>
        <p:blipFill>
          <a:blip r:embed="rId3"/>
          <a:stretch>
            <a:fillRect/>
          </a:stretch>
        </p:blipFill>
        <p:spPr>
          <a:xfrm>
            <a:off x="1982262" y="3553856"/>
            <a:ext cx="3999438" cy="1972379"/>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04A3A483-71A4-61DA-B123-07E9E5F61799}"/>
              </a:ext>
            </a:extLst>
          </p:cNvPr>
          <p:cNvPicPr>
            <a:picLocks noChangeAspect="1"/>
          </p:cNvPicPr>
          <p:nvPr/>
        </p:nvPicPr>
        <p:blipFill rotWithShape="1">
          <a:blip r:embed="rId4"/>
          <a:srcRect l="43836" b="15711"/>
          <a:stretch/>
        </p:blipFill>
        <p:spPr>
          <a:xfrm>
            <a:off x="3670747" y="3553855"/>
            <a:ext cx="2211638" cy="1018106"/>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77D3070F-B37D-5AD6-693D-5699A5FF8525}"/>
              </a:ext>
            </a:extLst>
          </p:cNvPr>
          <p:cNvPicPr>
            <a:picLocks noChangeAspect="1"/>
          </p:cNvPicPr>
          <p:nvPr/>
        </p:nvPicPr>
        <p:blipFill>
          <a:blip r:embed="rId5"/>
          <a:stretch>
            <a:fillRect/>
          </a:stretch>
        </p:blipFill>
        <p:spPr>
          <a:xfrm>
            <a:off x="6526829" y="3611841"/>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EACB93CF-1260-CDC0-7FC4-451BEDB64413}"/>
              </a:ext>
            </a:extLst>
          </p:cNvPr>
          <p:cNvPicPr>
            <a:picLocks noChangeAspect="1"/>
          </p:cNvPicPr>
          <p:nvPr/>
        </p:nvPicPr>
        <p:blipFill>
          <a:blip r:embed="rId6"/>
          <a:stretch>
            <a:fillRect/>
          </a:stretch>
        </p:blipFill>
        <p:spPr>
          <a:xfrm>
            <a:off x="6235786" y="1325920"/>
            <a:ext cx="3959774" cy="1991629"/>
          </a:xfrm>
          <a:prstGeom prst="rect">
            <a:avLst/>
          </a:prstGeom>
        </p:spPr>
      </p:pic>
    </p:spTree>
    <p:extLst>
      <p:ext uri="{BB962C8B-B14F-4D97-AF65-F5344CB8AC3E}">
        <p14:creationId xmlns:p14="http://schemas.microsoft.com/office/powerpoint/2010/main" val="423575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05368" y="1960735"/>
            <a:ext cx="3757233" cy="4015012"/>
          </a:xfr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p>
            <a:pPr marL="0" indent="0">
              <a:buClr>
                <a:schemeClr val="tx2"/>
              </a:buClr>
              <a:buNone/>
            </a:pPr>
            <a:r>
              <a:rPr lang="en-US" sz="600" b="1" dirty="0">
                <a:solidFill>
                  <a:schemeClr val="accent6">
                    <a:lumMod val="50000"/>
                  </a:schemeClr>
                </a:solidFill>
              </a:rPr>
              <a:t>Experimental research</a:t>
            </a:r>
          </a:p>
          <a:p>
            <a:pPr>
              <a:buClr>
                <a:schemeClr val="tx2"/>
              </a:buClr>
            </a:pPr>
            <a:r>
              <a:rPr lang="en-US" sz="600" dirty="0">
                <a:solidFill>
                  <a:schemeClr val="accent6">
                    <a:lumMod val="50000"/>
                  </a:schemeClr>
                </a:solidFill>
              </a:rPr>
              <a:t>Selecting matched groups of subjects, giving them different treatments, controlling related factors, and checking for differences in group responses</a:t>
            </a:r>
          </a:p>
          <a:p>
            <a:pPr>
              <a:buClr>
                <a:schemeClr val="tx2"/>
              </a:buClr>
            </a:pPr>
            <a:endParaRPr lang="en-US" sz="600" dirty="0">
              <a:solidFill>
                <a:schemeClr val="accent6">
                  <a:lumMod val="50000"/>
                </a:schemeClr>
              </a:solidFill>
            </a:endParaRPr>
          </a:p>
          <a:p>
            <a:pPr marL="0" indent="0">
              <a:buClr>
                <a:schemeClr val="tx2"/>
              </a:buClr>
              <a:buNone/>
            </a:pPr>
            <a:r>
              <a:rPr lang="en-US" sz="600" b="1" dirty="0">
                <a:solidFill>
                  <a:schemeClr val="accent6">
                    <a:lumMod val="50000"/>
                  </a:schemeClr>
                </a:solidFill>
              </a:rPr>
              <a:t>Observational research</a:t>
            </a:r>
          </a:p>
          <a:p>
            <a:pPr>
              <a:buClr>
                <a:schemeClr val="tx2"/>
              </a:buClr>
            </a:pPr>
            <a:r>
              <a:rPr lang="en-US" sz="600" dirty="0">
                <a:solidFill>
                  <a:schemeClr val="accent6">
                    <a:lumMod val="50000"/>
                  </a:schemeClr>
                </a:solidFill>
              </a:rPr>
              <a:t>Gathering primary data by observing relevant people, actions, and situations</a:t>
            </a:r>
          </a:p>
          <a:p>
            <a:pPr>
              <a:buClr>
                <a:schemeClr val="tx2"/>
              </a:buClr>
            </a:pPr>
            <a:endParaRPr lang="en-US" sz="600" dirty="0">
              <a:solidFill>
                <a:schemeClr val="accent6">
                  <a:lumMod val="50000"/>
                </a:schemeClr>
              </a:solidFill>
            </a:endParaRPr>
          </a:p>
          <a:p>
            <a:pPr marL="0" indent="0">
              <a:buClr>
                <a:schemeClr val="tx2"/>
              </a:buClr>
              <a:buNone/>
            </a:pPr>
            <a:r>
              <a:rPr lang="en-US" sz="600" b="1" dirty="0">
                <a:solidFill>
                  <a:schemeClr val="accent6">
                    <a:lumMod val="50000"/>
                  </a:schemeClr>
                </a:solidFill>
              </a:rPr>
              <a:t>Survey research</a:t>
            </a:r>
          </a:p>
          <a:p>
            <a:pPr>
              <a:buClr>
                <a:schemeClr val="tx2"/>
              </a:buClr>
            </a:pPr>
            <a:r>
              <a:rPr lang="en-US" sz="600" dirty="0">
                <a:solidFill>
                  <a:schemeClr val="accent6">
                    <a:lumMod val="50000"/>
                  </a:schemeClr>
                </a:solidFill>
              </a:rPr>
              <a:t>Asking people questions about their knowledge, attitudes, preferences, and buying behaviors</a:t>
            </a:r>
          </a:p>
          <a:p>
            <a:pPr>
              <a:buClr>
                <a:schemeClr val="tx2"/>
              </a:buClr>
            </a:pPr>
            <a:r>
              <a:rPr lang="en-US" altLang="en-US" sz="600" dirty="0">
                <a:solidFill>
                  <a:schemeClr val="accent6">
                    <a:lumMod val="50000"/>
                  </a:schemeClr>
                </a:solidFill>
              </a:rPr>
              <a:t>Mail questionnaires are used to collect large amounts of information at a low cost per respondent</a:t>
            </a:r>
          </a:p>
          <a:p>
            <a:pPr>
              <a:buClr>
                <a:schemeClr val="tx2"/>
              </a:buClr>
            </a:pPr>
            <a:endParaRPr lang="en-US" sz="600" dirty="0">
              <a:solidFill>
                <a:schemeClr val="accent6">
                  <a:lumMod val="50000"/>
                </a:schemeClr>
              </a:solidFill>
            </a:endParaRPr>
          </a:p>
          <a:p>
            <a:pPr marL="0" indent="0">
              <a:buClr>
                <a:schemeClr val="tx2"/>
              </a:buClr>
              <a:buNone/>
            </a:pPr>
            <a:r>
              <a:rPr lang="en-US" altLang="en-US" sz="600" b="1" dirty="0">
                <a:solidFill>
                  <a:schemeClr val="accent6">
                    <a:lumMod val="50000"/>
                  </a:schemeClr>
                </a:solidFill>
              </a:rPr>
              <a:t>Interviewing </a:t>
            </a:r>
            <a:r>
              <a:rPr lang="en-US" sz="600" b="1" dirty="0">
                <a:solidFill>
                  <a:schemeClr val="accent6">
                    <a:lumMod val="50000"/>
                  </a:schemeClr>
                </a:solidFill>
              </a:rPr>
              <a:t>research </a:t>
            </a:r>
            <a:r>
              <a:rPr lang="en-US" altLang="en-US" sz="600" b="1" dirty="0">
                <a:solidFill>
                  <a:schemeClr val="accent6">
                    <a:lumMod val="50000"/>
                  </a:schemeClr>
                </a:solidFill>
              </a:rPr>
              <a:t>methods include;</a:t>
            </a:r>
          </a:p>
          <a:p>
            <a:pPr lvl="1">
              <a:buClr>
                <a:schemeClr val="tx2"/>
              </a:buClr>
            </a:pPr>
            <a:r>
              <a:rPr lang="en-US" altLang="en-US" sz="600" dirty="0">
                <a:solidFill>
                  <a:schemeClr val="accent6">
                    <a:lumMod val="50000"/>
                  </a:schemeClr>
                </a:solidFill>
              </a:rPr>
              <a:t>Individual interviewing</a:t>
            </a:r>
          </a:p>
          <a:p>
            <a:pPr lvl="1">
              <a:buClr>
                <a:schemeClr val="tx2"/>
              </a:buClr>
            </a:pPr>
            <a:r>
              <a:rPr lang="en-US" altLang="en-US" sz="600" dirty="0">
                <a:solidFill>
                  <a:schemeClr val="accent6">
                    <a:lumMod val="50000"/>
                  </a:schemeClr>
                </a:solidFill>
              </a:rPr>
              <a:t>Group interviewing</a:t>
            </a:r>
          </a:p>
          <a:p>
            <a:pPr lvl="1">
              <a:buClr>
                <a:schemeClr val="tx2"/>
              </a:buClr>
            </a:pPr>
            <a:r>
              <a:rPr lang="en-US" altLang="en-US" sz="600" dirty="0">
                <a:solidFill>
                  <a:schemeClr val="accent6">
                    <a:lumMod val="50000"/>
                  </a:schemeClr>
                </a:solidFill>
              </a:rPr>
              <a:t>F-F or Telephone interviewing </a:t>
            </a:r>
            <a:endParaRPr lang="en-US" sz="600" dirty="0">
              <a:solidFill>
                <a:schemeClr val="accent6">
                  <a:lumMod val="50000"/>
                </a:schemeClr>
              </a:solidFill>
            </a:endParaRPr>
          </a:p>
          <a:p>
            <a:pPr>
              <a:buClr>
                <a:schemeClr val="tx2"/>
              </a:buClr>
            </a:pPr>
            <a:endParaRPr lang="en-US" sz="600" dirty="0">
              <a:solidFill>
                <a:schemeClr val="accent6">
                  <a:lumMod val="50000"/>
                </a:schemeClr>
              </a:solidFill>
            </a:endParaRPr>
          </a:p>
        </p:txBody>
      </p:sp>
      <p:pic>
        <p:nvPicPr>
          <p:cNvPr id="4" name="Picture 3">
            <a:extLst>
              <a:ext uri="{FF2B5EF4-FFF2-40B4-BE49-F238E27FC236}">
                <a16:creationId xmlns:a16="http://schemas.microsoft.com/office/drawing/2014/main" id="{10E43872-9BA9-AFF0-0E84-845C3EF6E6C5}"/>
              </a:ext>
            </a:extLst>
          </p:cNvPr>
          <p:cNvPicPr>
            <a:picLocks noChangeAspect="1"/>
          </p:cNvPicPr>
          <p:nvPr/>
        </p:nvPicPr>
        <p:blipFill>
          <a:blip r:embed="rId3"/>
          <a:stretch>
            <a:fillRect/>
          </a:stretch>
        </p:blipFill>
        <p:spPr>
          <a:xfrm>
            <a:off x="5715001" y="2103016"/>
            <a:ext cx="4671633" cy="1634281"/>
          </a:xfrm>
          <a:prstGeom prst="rect">
            <a:avLst/>
          </a:prstGeom>
          <a:effectLst/>
        </p:spPr>
      </p:pic>
      <p:pic>
        <p:nvPicPr>
          <p:cNvPr id="6" name="Picture 5">
            <a:extLst>
              <a:ext uri="{FF2B5EF4-FFF2-40B4-BE49-F238E27FC236}">
                <a16:creationId xmlns:a16="http://schemas.microsoft.com/office/drawing/2014/main" id="{BDD37A00-6679-FE3F-71DA-267656516C38}"/>
              </a:ext>
            </a:extLst>
          </p:cNvPr>
          <p:cNvPicPr>
            <a:picLocks noChangeAspect="1"/>
          </p:cNvPicPr>
          <p:nvPr/>
        </p:nvPicPr>
        <p:blipFill>
          <a:blip r:embed="rId4"/>
          <a:stretch>
            <a:fillRect/>
          </a:stretch>
        </p:blipFill>
        <p:spPr>
          <a:xfrm>
            <a:off x="5715001" y="3737296"/>
            <a:ext cx="4671633" cy="1568534"/>
          </a:xfrm>
          <a:prstGeom prst="rect">
            <a:avLst/>
          </a:prstGeom>
        </p:spPr>
      </p:pic>
      <p:sp>
        <p:nvSpPr>
          <p:cNvPr id="2" name="Title 1">
            <a:extLst>
              <a:ext uri="{FF2B5EF4-FFF2-40B4-BE49-F238E27FC236}">
                <a16:creationId xmlns:a16="http://schemas.microsoft.com/office/drawing/2014/main" id="{7D85BC57-2040-CCF7-8EFA-269A7BD22F18}"/>
              </a:ext>
            </a:extLst>
          </p:cNvPr>
          <p:cNvSpPr txBox="1">
            <a:spLocks/>
          </p:cNvSpPr>
          <p:nvPr/>
        </p:nvSpPr>
        <p:spPr>
          <a:xfrm>
            <a:off x="1656663" y="1191241"/>
            <a:ext cx="8729970" cy="807244"/>
          </a:xfrm>
          <a:prstGeom prst="rect">
            <a:avLst/>
          </a:prstGeom>
          <a:ln w="1270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defTabSz="685800">
              <a:defRPr/>
            </a:pPr>
            <a:r>
              <a:rPr lang="en-US" sz="1800" b="1" dirty="0">
                <a:solidFill>
                  <a:schemeClr val="accent6">
                    <a:lumMod val="50000"/>
                  </a:schemeClr>
                </a:solidFill>
                <a:latin typeface="Abadi" panose="020B0604020104020204" pitchFamily="34" charset="0"/>
              </a:rPr>
              <a:t>3- Check the need for primary  data /primary research field research/ which methods 2/2</a:t>
            </a:r>
            <a:br>
              <a:rPr lang="en-US" sz="1800" b="1" dirty="0">
                <a:solidFill>
                  <a:schemeClr val="accent6">
                    <a:lumMod val="50000"/>
                  </a:schemeClr>
                </a:solidFill>
                <a:latin typeface="Abadi" panose="020B0604020104020204" pitchFamily="34" charset="0"/>
              </a:rPr>
            </a:br>
            <a:endParaRPr lang="en-US" sz="1800" b="1" dirty="0">
              <a:solidFill>
                <a:schemeClr val="accent6">
                  <a:lumMod val="50000"/>
                </a:schemeClr>
              </a:solidFill>
              <a:latin typeface="Abadi" panose="020B0604020104020204" pitchFamily="34" charset="0"/>
            </a:endParaRPr>
          </a:p>
        </p:txBody>
      </p:sp>
    </p:spTree>
    <p:extLst>
      <p:ext uri="{BB962C8B-B14F-4D97-AF65-F5344CB8AC3E}">
        <p14:creationId xmlns:p14="http://schemas.microsoft.com/office/powerpoint/2010/main" val="15129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68044" y="2015645"/>
            <a:ext cx="3394472" cy="3044491"/>
          </a:xfrm>
        </p:spPr>
        <p:style>
          <a:lnRef idx="2">
            <a:schemeClr val="accent1"/>
          </a:lnRef>
          <a:fillRef idx="1">
            <a:schemeClr val="lt1"/>
          </a:fillRef>
          <a:effectRef idx="0">
            <a:schemeClr val="accent1"/>
          </a:effectRef>
          <a:fontRef idx="minor">
            <a:schemeClr val="dk1"/>
          </a:fontRef>
        </p:style>
        <p:txBody>
          <a:bodyPr>
            <a:normAutofit/>
          </a:bodyPr>
          <a:lstStyle/>
          <a:p>
            <a:pPr marL="0" indent="0">
              <a:lnSpc>
                <a:spcPct val="150000"/>
              </a:lnSpc>
              <a:buNone/>
            </a:pPr>
            <a:r>
              <a:rPr lang="en-US" altLang="en-US" sz="1050" dirty="0">
                <a:solidFill>
                  <a:schemeClr val="accent6">
                    <a:lumMod val="50000"/>
                  </a:schemeClr>
                </a:solidFill>
              </a:rPr>
              <a:t>A</a:t>
            </a:r>
            <a:r>
              <a:rPr lang="en-US" altLang="en-US" sz="1050" b="1" dirty="0">
                <a:solidFill>
                  <a:schemeClr val="accent6">
                    <a:lumMod val="50000"/>
                  </a:schemeClr>
                </a:solidFill>
              </a:rPr>
              <a:t> sample </a:t>
            </a:r>
            <a:r>
              <a:rPr lang="en-US" altLang="en-US" sz="1050" dirty="0">
                <a:solidFill>
                  <a:schemeClr val="accent6">
                    <a:lumMod val="50000"/>
                  </a:schemeClr>
                </a:solidFill>
              </a:rPr>
              <a:t>is a</a:t>
            </a:r>
            <a:r>
              <a:rPr lang="en-US" altLang="en-US" sz="1050" b="1" dirty="0">
                <a:solidFill>
                  <a:schemeClr val="accent6">
                    <a:lumMod val="50000"/>
                  </a:schemeClr>
                </a:solidFill>
              </a:rPr>
              <a:t> </a:t>
            </a:r>
            <a:r>
              <a:rPr lang="en-US" altLang="en-US" sz="1050" dirty="0">
                <a:solidFill>
                  <a:schemeClr val="accent6">
                    <a:lumMod val="50000"/>
                  </a:schemeClr>
                </a:solidFill>
              </a:rPr>
              <a:t>segment of the population selected to represent the population.</a:t>
            </a:r>
          </a:p>
          <a:p>
            <a:pPr marL="0" indent="0">
              <a:lnSpc>
                <a:spcPct val="150000"/>
              </a:lnSpc>
              <a:buNone/>
            </a:pPr>
            <a:r>
              <a:rPr lang="en-US" altLang="en-US" sz="1050" dirty="0">
                <a:solidFill>
                  <a:schemeClr val="accent6">
                    <a:lumMod val="50000"/>
                  </a:schemeClr>
                </a:solidFill>
              </a:rPr>
              <a:t>Decisions required for sampling design:</a:t>
            </a:r>
          </a:p>
          <a:p>
            <a:pPr marL="685766" lvl="1" indent="-342884">
              <a:lnSpc>
                <a:spcPct val="150000"/>
              </a:lnSpc>
              <a:buFont typeface="+mj-lt"/>
              <a:buAutoNum type="arabicPeriod"/>
            </a:pPr>
            <a:r>
              <a:rPr lang="en-US" altLang="en-US" sz="1050" dirty="0">
                <a:solidFill>
                  <a:schemeClr val="accent6">
                    <a:lumMod val="50000"/>
                  </a:schemeClr>
                </a:solidFill>
              </a:rPr>
              <a:t>Sampling unit - People to be studied</a:t>
            </a:r>
          </a:p>
          <a:p>
            <a:pPr marL="685766" lvl="1" indent="-342884">
              <a:lnSpc>
                <a:spcPct val="150000"/>
              </a:lnSpc>
              <a:buFont typeface="+mj-lt"/>
              <a:buAutoNum type="arabicPeriod"/>
            </a:pPr>
            <a:r>
              <a:rPr lang="en-US" altLang="en-US" sz="1050" dirty="0">
                <a:solidFill>
                  <a:schemeClr val="accent6">
                    <a:lumMod val="50000"/>
                  </a:schemeClr>
                </a:solidFill>
              </a:rPr>
              <a:t>Sample size - Number of people to be studied</a:t>
            </a:r>
          </a:p>
          <a:p>
            <a:pPr marL="685766" lvl="1" indent="-342884">
              <a:lnSpc>
                <a:spcPct val="150000"/>
              </a:lnSpc>
              <a:buFont typeface="+mj-lt"/>
              <a:buAutoNum type="arabicPeriod"/>
            </a:pPr>
            <a:r>
              <a:rPr lang="en-US" altLang="en-US" sz="1050" dirty="0">
                <a:solidFill>
                  <a:schemeClr val="accent6">
                    <a:lumMod val="50000"/>
                  </a:schemeClr>
                </a:solidFill>
              </a:rPr>
              <a:t>Sampling procedure - Methods of choosing the people to be studied fall under two basic categories: </a:t>
            </a:r>
          </a:p>
          <a:p>
            <a:pPr marL="1028649" lvl="2" indent="-342884">
              <a:lnSpc>
                <a:spcPct val="150000"/>
              </a:lnSpc>
              <a:buFont typeface="+mj-lt"/>
              <a:buAutoNum type="arabicPeriod"/>
            </a:pPr>
            <a:r>
              <a:rPr lang="en-US" altLang="en-US" sz="825" dirty="0">
                <a:solidFill>
                  <a:schemeClr val="accent6">
                    <a:lumMod val="50000"/>
                  </a:schemeClr>
                </a:solidFill>
              </a:rPr>
              <a:t>probability samples </a:t>
            </a:r>
          </a:p>
          <a:p>
            <a:pPr marL="1028649" lvl="2" indent="-342884">
              <a:lnSpc>
                <a:spcPct val="150000"/>
              </a:lnSpc>
              <a:buFont typeface="+mj-lt"/>
              <a:buAutoNum type="arabicPeriod"/>
            </a:pPr>
            <a:r>
              <a:rPr lang="en-US" altLang="en-US" sz="825" dirty="0">
                <a:solidFill>
                  <a:schemeClr val="accent6">
                    <a:lumMod val="50000"/>
                  </a:schemeClr>
                </a:solidFill>
              </a:rPr>
              <a:t>nonprobability samples</a:t>
            </a:r>
          </a:p>
        </p:txBody>
      </p:sp>
      <p:sp>
        <p:nvSpPr>
          <p:cNvPr id="2" name="Title 1"/>
          <p:cNvSpPr>
            <a:spLocks noGrp="1"/>
          </p:cNvSpPr>
          <p:nvPr>
            <p:ph type="title" idx="4294967295"/>
          </p:nvPr>
        </p:nvSpPr>
        <p:spPr>
          <a:xfrm>
            <a:off x="1822510" y="1193028"/>
            <a:ext cx="4273490" cy="604838"/>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r>
              <a:rPr lang="en-US" altLang="en-US" sz="2700" dirty="0">
                <a:solidFill>
                  <a:schemeClr val="accent6">
                    <a:lumMod val="50000"/>
                  </a:schemeClr>
                </a:solidFill>
                <a:latin typeface="Abadi" panose="020B0604020104020204" pitchFamily="34" charset="0"/>
                <a:ea typeface="+mj-ea"/>
                <a:cs typeface="+mj-cs"/>
              </a:rPr>
              <a:t>4- Construct sample/ location </a:t>
            </a:r>
            <a:br>
              <a:rPr lang="en-US" altLang="en-US" sz="2700" dirty="0">
                <a:solidFill>
                  <a:schemeClr val="accent6">
                    <a:lumMod val="50000"/>
                  </a:schemeClr>
                </a:solidFill>
                <a:latin typeface="Abadi" panose="020B0604020104020204" pitchFamily="34" charset="0"/>
                <a:ea typeface="+mj-ea"/>
                <a:cs typeface="+mj-cs"/>
              </a:rPr>
            </a:br>
            <a:endParaRPr lang="en-US" sz="2700" dirty="0">
              <a:solidFill>
                <a:schemeClr val="accent6">
                  <a:lumMod val="50000"/>
                </a:schemeClr>
              </a:solidFill>
              <a:latin typeface="Abadi" panose="020B0604020104020204" pitchFamily="34" charset="0"/>
              <a:ea typeface="+mj-ea"/>
              <a:cs typeface="+mj-cs"/>
            </a:endParaRPr>
          </a:p>
        </p:txBody>
      </p:sp>
      <p:pic>
        <p:nvPicPr>
          <p:cNvPr id="7170" name="Picture 2" descr="The Beginner's Guide to Statistical Analysis | 5 Steps &amp; Examples">
            <a:extLst>
              <a:ext uri="{FF2B5EF4-FFF2-40B4-BE49-F238E27FC236}">
                <a16:creationId xmlns:a16="http://schemas.microsoft.com/office/drawing/2014/main" id="{64F2ACA0-6E92-9F9B-AD79-A90A3FF0BB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6" t="7120" r="8370" b="14016"/>
          <a:stretch/>
        </p:blipFill>
        <p:spPr bwMode="auto">
          <a:xfrm>
            <a:off x="5241728" y="2015644"/>
            <a:ext cx="5301853" cy="2178512"/>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4">
            <a:extLst>
              <a:ext uri="{FF2B5EF4-FFF2-40B4-BE49-F238E27FC236}">
                <a16:creationId xmlns:a16="http://schemas.microsoft.com/office/drawing/2014/main" id="{4C5C2A50-9461-BD9D-376B-8DF97A2BBDF2}"/>
              </a:ext>
            </a:extLst>
          </p:cNvPr>
          <p:cNvPicPr>
            <a:picLocks noChangeAspect="1"/>
          </p:cNvPicPr>
          <p:nvPr/>
        </p:nvPicPr>
        <p:blipFill>
          <a:blip r:embed="rId4"/>
          <a:stretch>
            <a:fillRect/>
          </a:stretch>
        </p:blipFill>
        <p:spPr>
          <a:xfrm>
            <a:off x="5241727" y="4335193"/>
            <a:ext cx="5301852" cy="1449884"/>
          </a:xfrm>
          <a:prstGeom prst="rect">
            <a:avLst/>
          </a:prstGeom>
        </p:spPr>
      </p:pic>
    </p:spTree>
    <p:extLst>
      <p:ext uri="{BB962C8B-B14F-4D97-AF65-F5344CB8AC3E}">
        <p14:creationId xmlns:p14="http://schemas.microsoft.com/office/powerpoint/2010/main" val="40228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40937" y="1738324"/>
            <a:ext cx="2804732" cy="4077632"/>
          </a:xfr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p>
            <a:r>
              <a:rPr lang="en-US" altLang="en-US" sz="1400" dirty="0">
                <a:solidFill>
                  <a:schemeClr val="accent6">
                    <a:lumMod val="50000"/>
                  </a:schemeClr>
                </a:solidFill>
                <a:latin typeface="Arial" panose="020B0604020202020204" pitchFamily="34" charset="0"/>
              </a:rPr>
              <a:t>The researcher next puts the marketing research plan into action by collecting the data through an instrument </a:t>
            </a:r>
            <a:endParaRPr lang="en-US" sz="1200" dirty="0">
              <a:solidFill>
                <a:schemeClr val="accent6">
                  <a:lumMod val="50000"/>
                </a:schemeClr>
              </a:solidFill>
            </a:endParaRPr>
          </a:p>
          <a:p>
            <a:r>
              <a:rPr lang="en-US" sz="1200" dirty="0">
                <a:solidFill>
                  <a:schemeClr val="accent6">
                    <a:lumMod val="50000"/>
                  </a:schemeClr>
                </a:solidFill>
              </a:rPr>
              <a:t>Research Instruments could be a </a:t>
            </a:r>
            <a:r>
              <a:rPr lang="en-US" altLang="en-US" sz="1200" dirty="0">
                <a:solidFill>
                  <a:schemeClr val="accent6">
                    <a:lumMod val="50000"/>
                  </a:schemeClr>
                </a:solidFill>
              </a:rPr>
              <a:t>Questionnaires  that either  administered in person F-F, by phone, by e-mail, or online</a:t>
            </a:r>
            <a:endParaRPr lang="en-US" sz="1200" dirty="0">
              <a:solidFill>
                <a:schemeClr val="accent6">
                  <a:lumMod val="50000"/>
                </a:schemeClr>
              </a:solidFill>
            </a:endParaRPr>
          </a:p>
          <a:p>
            <a:pPr lvl="1"/>
            <a:r>
              <a:rPr lang="en-US" altLang="en-US" sz="1200" dirty="0">
                <a:solidFill>
                  <a:schemeClr val="accent6">
                    <a:lumMod val="50000"/>
                  </a:schemeClr>
                </a:solidFill>
              </a:rPr>
              <a:t>Closed-ended questions</a:t>
            </a:r>
          </a:p>
          <a:p>
            <a:pPr lvl="1"/>
            <a:r>
              <a:rPr lang="en-US" altLang="en-US" sz="1200" dirty="0">
                <a:solidFill>
                  <a:schemeClr val="accent6">
                    <a:lumMod val="50000"/>
                  </a:schemeClr>
                </a:solidFill>
              </a:rPr>
              <a:t>Open-ended question</a:t>
            </a:r>
          </a:p>
          <a:p>
            <a:pPr lvl="1"/>
            <a:r>
              <a:rPr lang="en-US" sz="1200" dirty="0">
                <a:solidFill>
                  <a:schemeClr val="accent6">
                    <a:lumMod val="50000"/>
                  </a:schemeClr>
                </a:solidFill>
              </a:rPr>
              <a:t>Likert scale </a:t>
            </a:r>
          </a:p>
          <a:p>
            <a:r>
              <a:rPr lang="en-US" altLang="en-US" sz="1200" dirty="0">
                <a:solidFill>
                  <a:schemeClr val="accent6">
                    <a:lumMod val="50000"/>
                  </a:schemeClr>
                </a:solidFill>
              </a:rPr>
              <a:t>Mechanical instruments include</a:t>
            </a:r>
          </a:p>
          <a:p>
            <a:pPr lvl="1">
              <a:buSzPct val="100000"/>
            </a:pPr>
            <a:r>
              <a:rPr lang="en-US" altLang="en-US" sz="1200" dirty="0">
                <a:solidFill>
                  <a:schemeClr val="accent6">
                    <a:lumMod val="50000"/>
                  </a:schemeClr>
                </a:solidFill>
              </a:rPr>
              <a:t>People meters</a:t>
            </a:r>
          </a:p>
          <a:p>
            <a:pPr lvl="1">
              <a:buSzPct val="100000"/>
            </a:pPr>
            <a:r>
              <a:rPr lang="en-US" altLang="en-US" sz="1200" dirty="0">
                <a:solidFill>
                  <a:schemeClr val="accent6">
                    <a:lumMod val="50000"/>
                  </a:schemeClr>
                </a:solidFill>
              </a:rPr>
              <a:t>Checkout scanners</a:t>
            </a:r>
          </a:p>
        </p:txBody>
      </p:sp>
      <p:sp>
        <p:nvSpPr>
          <p:cNvPr id="2" name="Title 1"/>
          <p:cNvSpPr>
            <a:spLocks noGrp="1"/>
          </p:cNvSpPr>
          <p:nvPr>
            <p:ph type="title" idx="4294967295"/>
          </p:nvPr>
        </p:nvSpPr>
        <p:spPr>
          <a:xfrm>
            <a:off x="2743201" y="1046938"/>
            <a:ext cx="5301853" cy="387196"/>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r>
              <a:rPr lang="en-US" altLang="en-US" sz="2700" dirty="0">
                <a:solidFill>
                  <a:schemeClr val="accent6">
                    <a:lumMod val="50000"/>
                  </a:schemeClr>
                </a:solidFill>
                <a:latin typeface="Abadi" panose="020B0604020104020204" pitchFamily="34" charset="0"/>
                <a:ea typeface="+mj-ea"/>
                <a:cs typeface="+mj-cs"/>
              </a:rPr>
              <a:t>5-Data collection</a:t>
            </a:r>
            <a:endParaRPr lang="en-US" sz="2700" dirty="0">
              <a:solidFill>
                <a:schemeClr val="accent6">
                  <a:lumMod val="50000"/>
                </a:schemeClr>
              </a:solidFill>
              <a:latin typeface="Abadi" panose="020B0604020104020204" pitchFamily="34" charset="0"/>
              <a:ea typeface="+mj-ea"/>
              <a:cs typeface="+mj-cs"/>
            </a:endParaRPr>
          </a:p>
        </p:txBody>
      </p:sp>
      <p:pic>
        <p:nvPicPr>
          <p:cNvPr id="8" name="Picture 7">
            <a:extLst>
              <a:ext uri="{FF2B5EF4-FFF2-40B4-BE49-F238E27FC236}">
                <a16:creationId xmlns:a16="http://schemas.microsoft.com/office/drawing/2014/main" id="{37D2DD9D-F20E-6539-2BB0-D306F9C1A659}"/>
              </a:ext>
            </a:extLst>
          </p:cNvPr>
          <p:cNvPicPr>
            <a:picLocks noChangeAspect="1"/>
          </p:cNvPicPr>
          <p:nvPr/>
        </p:nvPicPr>
        <p:blipFill rotWithShape="1">
          <a:blip r:embed="rId3"/>
          <a:srcRect l="3813" t="6265" r="1911" b="-835"/>
          <a:stretch/>
        </p:blipFill>
        <p:spPr>
          <a:xfrm>
            <a:off x="5046539" y="2057400"/>
            <a:ext cx="3996895" cy="1753834"/>
          </a:xfrm>
          <a:prstGeom prst="rect">
            <a:avLst/>
          </a:prstGeom>
          <a:effectLst/>
        </p:spPr>
      </p:pic>
      <p:pic>
        <p:nvPicPr>
          <p:cNvPr id="4" name="Picture 4" descr="Better Analyse Your Survey Results Through Cross Tabulation - SmartSurvey">
            <a:extLst>
              <a:ext uri="{FF2B5EF4-FFF2-40B4-BE49-F238E27FC236}">
                <a16:creationId xmlns:a16="http://schemas.microsoft.com/office/drawing/2014/main" id="{7E0ABB0F-AE2E-BCF6-C65F-69B2E46AB2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32" t="66" r="13242" b="71998"/>
          <a:stretch/>
        </p:blipFill>
        <p:spPr bwMode="auto">
          <a:xfrm>
            <a:off x="4645669" y="3958012"/>
            <a:ext cx="5980864" cy="78836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24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31075" y="2159776"/>
            <a:ext cx="2628900" cy="2838450"/>
          </a:xfr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20000"/>
          </a:bodyPr>
          <a:lstStyle/>
          <a:p>
            <a:pPr marL="342900" lvl="1" indent="0">
              <a:buSzPct val="100000"/>
              <a:buNone/>
            </a:pPr>
            <a:endParaRPr lang="en-US" sz="2100" dirty="0">
              <a:solidFill>
                <a:schemeClr val="accent6">
                  <a:lumMod val="50000"/>
                </a:schemeClr>
              </a:solidFill>
            </a:endParaRPr>
          </a:p>
          <a:p>
            <a:pPr lvl="1">
              <a:buSzPct val="100000"/>
            </a:pPr>
            <a:r>
              <a:rPr lang="en-US" sz="2100" dirty="0">
                <a:solidFill>
                  <a:schemeClr val="accent6">
                    <a:lumMod val="50000"/>
                  </a:schemeClr>
                </a:solidFill>
              </a:rPr>
              <a:t>Compute statistical measures</a:t>
            </a:r>
          </a:p>
          <a:p>
            <a:pPr lvl="1">
              <a:buSzPct val="100000"/>
            </a:pPr>
            <a:endParaRPr lang="en-US" sz="2100" dirty="0">
              <a:solidFill>
                <a:schemeClr val="accent6">
                  <a:lumMod val="50000"/>
                </a:schemeClr>
              </a:solidFill>
            </a:endParaRPr>
          </a:p>
          <a:p>
            <a:pPr lvl="1">
              <a:buSzPct val="100000"/>
            </a:pPr>
            <a:r>
              <a:rPr lang="en-US" sz="2100" b="1" dirty="0">
                <a:solidFill>
                  <a:schemeClr val="accent6">
                    <a:lumMod val="50000"/>
                  </a:schemeClr>
                </a:solidFill>
              </a:rPr>
              <a:t>SPSS</a:t>
            </a:r>
            <a:r>
              <a:rPr lang="en-US" sz="2100" dirty="0">
                <a:solidFill>
                  <a:schemeClr val="accent6">
                    <a:lumMod val="50000"/>
                  </a:schemeClr>
                </a:solidFill>
              </a:rPr>
              <a:t> is the dominant  used  software statistical package.</a:t>
            </a:r>
          </a:p>
          <a:p>
            <a:pPr lvl="1">
              <a:buSzPct val="100000"/>
            </a:pPr>
            <a:endParaRPr lang="en-US" sz="2100" dirty="0">
              <a:solidFill>
                <a:schemeClr val="accent6">
                  <a:lumMod val="50000"/>
                </a:schemeClr>
              </a:solidFill>
            </a:endParaRPr>
          </a:p>
          <a:p>
            <a:pPr lvl="1">
              <a:buSzPct val="100000"/>
            </a:pPr>
            <a:r>
              <a:rPr lang="en-US" sz="2100" dirty="0">
                <a:solidFill>
                  <a:schemeClr val="accent6">
                    <a:lumMod val="50000"/>
                  </a:schemeClr>
                </a:solidFill>
              </a:rPr>
              <a:t>Tabulate results</a:t>
            </a:r>
          </a:p>
          <a:p>
            <a:pPr marL="342884" lvl="1">
              <a:buSzPct val="100000"/>
            </a:pPr>
            <a:endParaRPr lang="en-US" altLang="en-US" sz="2100" dirty="0">
              <a:solidFill>
                <a:schemeClr val="accent6">
                  <a:lumMod val="50000"/>
                </a:schemeClr>
              </a:solidFill>
            </a:endParaRPr>
          </a:p>
        </p:txBody>
      </p:sp>
      <p:sp>
        <p:nvSpPr>
          <p:cNvPr id="2" name="Title 1"/>
          <p:cNvSpPr>
            <a:spLocks noGrp="1"/>
          </p:cNvSpPr>
          <p:nvPr>
            <p:ph type="title" idx="4294967295"/>
          </p:nvPr>
        </p:nvSpPr>
        <p:spPr>
          <a:xfrm>
            <a:off x="1831076" y="1218081"/>
            <a:ext cx="5301853" cy="447675"/>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a:bodyPr>
          <a:lstStyle/>
          <a:p>
            <a:r>
              <a:rPr lang="en-US" altLang="en-US" sz="2700" dirty="0">
                <a:solidFill>
                  <a:schemeClr val="accent6">
                    <a:lumMod val="50000"/>
                  </a:schemeClr>
                </a:solidFill>
                <a:latin typeface="Abadi" panose="020B0604020104020204" pitchFamily="34" charset="0"/>
                <a:ea typeface="+mj-ea"/>
                <a:cs typeface="+mj-cs"/>
              </a:rPr>
              <a:t>6-Analysing the data</a:t>
            </a:r>
            <a:endParaRPr lang="en-US" sz="2700" dirty="0">
              <a:solidFill>
                <a:schemeClr val="accent6">
                  <a:lumMod val="50000"/>
                </a:schemeClr>
              </a:solidFill>
              <a:latin typeface="Abadi" panose="020B0604020104020204" pitchFamily="34" charset="0"/>
              <a:ea typeface="+mj-ea"/>
              <a:cs typeface="+mj-cs"/>
            </a:endParaRPr>
          </a:p>
        </p:txBody>
      </p:sp>
      <p:pic>
        <p:nvPicPr>
          <p:cNvPr id="4" name="Picture 4" descr="Better Analyse Your Survey Results Through Cross Tabulation - SmartSurvey">
            <a:extLst>
              <a:ext uri="{FF2B5EF4-FFF2-40B4-BE49-F238E27FC236}">
                <a16:creationId xmlns:a16="http://schemas.microsoft.com/office/drawing/2014/main" id="{7558408B-C9BA-5EA3-98EA-475F3A6204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51" b="3557"/>
          <a:stretch/>
        </p:blipFill>
        <p:spPr bwMode="auto">
          <a:xfrm>
            <a:off x="5578399" y="3427783"/>
            <a:ext cx="4514498" cy="17644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Google Shape;575;p29">
            <a:extLst>
              <a:ext uri="{FF2B5EF4-FFF2-40B4-BE49-F238E27FC236}">
                <a16:creationId xmlns:a16="http://schemas.microsoft.com/office/drawing/2014/main" id="{3714650C-5821-DD85-C02B-FEC20B949E56}"/>
              </a:ext>
            </a:extLst>
          </p:cNvPr>
          <p:cNvPicPr preferRelativeResize="0"/>
          <p:nvPr/>
        </p:nvPicPr>
        <p:blipFill rotWithShape="1">
          <a:blip r:embed="rId4">
            <a:alphaModFix/>
          </a:blip>
          <a:srcRect r="18203" b="6975"/>
          <a:stretch/>
        </p:blipFill>
        <p:spPr>
          <a:xfrm>
            <a:off x="5578399" y="1892923"/>
            <a:ext cx="4428295" cy="1534861"/>
          </a:xfrm>
          <a:prstGeom prst="rect">
            <a:avLst/>
          </a:prstGeom>
          <a:noFill/>
          <a:ln>
            <a:noFill/>
          </a:ln>
        </p:spPr>
      </p:pic>
    </p:spTree>
    <p:extLst>
      <p:ext uri="{BB962C8B-B14F-4D97-AF65-F5344CB8AC3E}">
        <p14:creationId xmlns:p14="http://schemas.microsoft.com/office/powerpoint/2010/main" val="64081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1857540"/>
            <a:ext cx="4792236" cy="4075503"/>
          </a:xfrm>
        </p:spPr>
        <p:txBody>
          <a:bodyPr>
            <a:normAutofit/>
          </a:bodyPr>
          <a:lstStyle/>
          <a:p>
            <a:r>
              <a:rPr lang="en-US" altLang="en-US" sz="1200" dirty="0">
                <a:solidFill>
                  <a:schemeClr val="accent6">
                    <a:lumMod val="50000"/>
                  </a:schemeClr>
                </a:solidFill>
              </a:rPr>
              <a:t>Responsibilities of the market researcher:</a:t>
            </a:r>
          </a:p>
          <a:p>
            <a:pPr lvl="1"/>
            <a:r>
              <a:rPr lang="en-US" altLang="en-US" sz="1200" dirty="0">
                <a:solidFill>
                  <a:schemeClr val="accent6">
                    <a:lumMod val="50000"/>
                  </a:schemeClr>
                </a:solidFill>
              </a:rPr>
              <a:t>Interpret the findings</a:t>
            </a:r>
          </a:p>
          <a:p>
            <a:pPr lvl="1"/>
            <a:r>
              <a:rPr lang="en-US" altLang="en-US" sz="1200" dirty="0">
                <a:solidFill>
                  <a:schemeClr val="accent6">
                    <a:lumMod val="50000"/>
                  </a:schemeClr>
                </a:solidFill>
              </a:rPr>
              <a:t>Draw conclusions</a:t>
            </a:r>
          </a:p>
          <a:p>
            <a:pPr lvl="1"/>
            <a:r>
              <a:rPr lang="en-US" altLang="en-US" sz="1200" dirty="0">
                <a:solidFill>
                  <a:schemeClr val="accent6">
                    <a:lumMod val="50000"/>
                  </a:schemeClr>
                </a:solidFill>
              </a:rPr>
              <a:t>Report findings to management</a:t>
            </a:r>
          </a:p>
          <a:p>
            <a:r>
              <a:rPr lang="en-US" altLang="en-US" sz="1200" dirty="0">
                <a:solidFill>
                  <a:schemeClr val="accent6">
                    <a:lumMod val="50000"/>
                  </a:schemeClr>
                </a:solidFill>
              </a:rPr>
              <a:t>Responsibilities of marketing managers and researchers:</a:t>
            </a:r>
          </a:p>
          <a:p>
            <a:pPr lvl="1"/>
            <a:r>
              <a:rPr lang="en-US" altLang="en-US" sz="1200" dirty="0">
                <a:solidFill>
                  <a:schemeClr val="accent6">
                    <a:lumMod val="50000"/>
                  </a:schemeClr>
                </a:solidFill>
              </a:rPr>
              <a:t>Work together closely when interpreting research results</a:t>
            </a:r>
          </a:p>
          <a:p>
            <a:r>
              <a:rPr lang="en-US" altLang="en-US" sz="1200" dirty="0">
                <a:solidFill>
                  <a:schemeClr val="accent6">
                    <a:lumMod val="50000"/>
                  </a:schemeClr>
                </a:solidFill>
              </a:rPr>
              <a:t>Share responsibility for the research process and resulting decisions,</a:t>
            </a:r>
          </a:p>
          <a:p>
            <a:pPr lvl="1"/>
            <a:r>
              <a:rPr lang="en-US" sz="1000" dirty="0">
                <a:solidFill>
                  <a:schemeClr val="accent6">
                    <a:lumMod val="50000"/>
                  </a:schemeClr>
                </a:solidFill>
                <a:latin typeface="-apple-system"/>
              </a:rPr>
              <a:t>A solicited feedback from internal /external stakeholders, such as Key clients, managers, or colleagues. </a:t>
            </a:r>
          </a:p>
          <a:p>
            <a:pPr lvl="1"/>
            <a:r>
              <a:rPr lang="en-US" sz="1000" dirty="0">
                <a:solidFill>
                  <a:schemeClr val="accent6">
                    <a:lumMod val="50000"/>
                  </a:schemeClr>
                </a:solidFill>
                <a:latin typeface="-apple-system"/>
              </a:rPr>
              <a:t>They could rate your report on various criteria, such as relevance, clarity, accuracy, and impact</a:t>
            </a:r>
          </a:p>
          <a:p>
            <a:pPr lvl="1"/>
            <a:r>
              <a:rPr lang="en-US" sz="1000" dirty="0">
                <a:solidFill>
                  <a:schemeClr val="accent6">
                    <a:lumMod val="50000"/>
                  </a:schemeClr>
                </a:solidFill>
                <a:latin typeface="-apple-system"/>
              </a:rPr>
              <a:t>They might provide comments and suggestions on how to improve your report, or what additional information they would like to see. </a:t>
            </a:r>
            <a:endParaRPr lang="en-US" altLang="en-US" sz="1200" dirty="0">
              <a:solidFill>
                <a:schemeClr val="accent6">
                  <a:lumMod val="50000"/>
                </a:schemeClr>
              </a:solidFill>
            </a:endParaRPr>
          </a:p>
        </p:txBody>
      </p:sp>
      <p:sp>
        <p:nvSpPr>
          <p:cNvPr id="2" name="Title 1"/>
          <p:cNvSpPr>
            <a:spLocks noGrp="1"/>
          </p:cNvSpPr>
          <p:nvPr>
            <p:ph type="title" idx="4294967295"/>
          </p:nvPr>
        </p:nvSpPr>
        <p:spPr>
          <a:xfrm>
            <a:off x="1752600" y="1143001"/>
            <a:ext cx="5528600" cy="401297"/>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r>
              <a:rPr lang="en-US" altLang="en-US" sz="2700" dirty="0">
                <a:solidFill>
                  <a:schemeClr val="accent6">
                    <a:lumMod val="50000"/>
                  </a:schemeClr>
                </a:solidFill>
                <a:latin typeface="Abadi" panose="020B0604020104020204" pitchFamily="34" charset="0"/>
                <a:ea typeface="+mj-ea"/>
                <a:cs typeface="+mj-cs"/>
              </a:rPr>
              <a:t>7-Evaluate the results.</a:t>
            </a:r>
            <a:endParaRPr lang="en-US" sz="2700" dirty="0">
              <a:solidFill>
                <a:schemeClr val="accent6">
                  <a:lumMod val="50000"/>
                </a:schemeClr>
              </a:solidFill>
              <a:latin typeface="Abadi" panose="020B0604020104020204" pitchFamily="34" charset="0"/>
              <a:ea typeface="+mj-ea"/>
              <a:cs typeface="+mj-cs"/>
            </a:endParaRPr>
          </a:p>
        </p:txBody>
      </p:sp>
      <p:pic>
        <p:nvPicPr>
          <p:cNvPr id="6" name="Picture 5">
            <a:extLst>
              <a:ext uri="{FF2B5EF4-FFF2-40B4-BE49-F238E27FC236}">
                <a16:creationId xmlns:a16="http://schemas.microsoft.com/office/drawing/2014/main" id="{65CCF2AE-649B-A037-7CCA-92244523CDB7}"/>
              </a:ext>
            </a:extLst>
          </p:cNvPr>
          <p:cNvPicPr>
            <a:picLocks noChangeAspect="1"/>
          </p:cNvPicPr>
          <p:nvPr/>
        </p:nvPicPr>
        <p:blipFill rotWithShape="1">
          <a:blip r:embed="rId3"/>
          <a:srcRect r="927" b="32857"/>
          <a:stretch/>
        </p:blipFill>
        <p:spPr>
          <a:xfrm>
            <a:off x="6416599" y="1656891"/>
            <a:ext cx="3914078" cy="3519952"/>
          </a:xfrm>
          <a:prstGeom prst="rect">
            <a:avLst/>
          </a:prstGeom>
        </p:spPr>
      </p:pic>
    </p:spTree>
    <p:extLst>
      <p:ext uri="{BB962C8B-B14F-4D97-AF65-F5344CB8AC3E}">
        <p14:creationId xmlns:p14="http://schemas.microsoft.com/office/powerpoint/2010/main" val="220491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52600" y="2286001"/>
            <a:ext cx="4037410" cy="2839641"/>
          </a:xfrm>
        </p:spPr>
        <p:txBody>
          <a:bodyPr>
            <a:normAutofit/>
          </a:bodyPr>
          <a:lstStyle/>
          <a:p>
            <a:r>
              <a:rPr lang="en-US" altLang="en-US" sz="1950" dirty="0">
                <a:solidFill>
                  <a:schemeClr val="accent6">
                    <a:lumMod val="50000"/>
                  </a:schemeClr>
                </a:solidFill>
              </a:rPr>
              <a:t>Responsibilities of the market manager </a:t>
            </a:r>
          </a:p>
          <a:p>
            <a:pPr lvl="1"/>
            <a:r>
              <a:rPr lang="en-US" altLang="en-US" sz="1500" dirty="0">
                <a:solidFill>
                  <a:schemeClr val="accent6">
                    <a:lumMod val="50000"/>
                  </a:schemeClr>
                </a:solidFill>
              </a:rPr>
              <a:t>Distributing the  market research finding and recommendations must be  available for decision making.</a:t>
            </a:r>
          </a:p>
          <a:p>
            <a:pPr lvl="1"/>
            <a:r>
              <a:rPr lang="en-US" altLang="en-US" sz="1500" dirty="0">
                <a:solidFill>
                  <a:schemeClr val="accent6">
                    <a:lumMod val="50000"/>
                  </a:schemeClr>
                </a:solidFill>
              </a:rPr>
              <a:t>Escalating Non-routine information for special situations.</a:t>
            </a:r>
          </a:p>
          <a:p>
            <a:pPr lvl="1"/>
            <a:r>
              <a:rPr lang="en-US" altLang="en-US" sz="1500" dirty="0">
                <a:solidFill>
                  <a:schemeClr val="accent6">
                    <a:lumMod val="50000"/>
                  </a:schemeClr>
                </a:solidFill>
              </a:rPr>
              <a:t>Getting consensus on action plan .</a:t>
            </a:r>
          </a:p>
          <a:p>
            <a:pPr lvl="1"/>
            <a:r>
              <a:rPr lang="en-US" altLang="en-US" sz="1500" dirty="0">
                <a:solidFill>
                  <a:schemeClr val="accent6">
                    <a:lumMod val="50000"/>
                  </a:schemeClr>
                </a:solidFill>
              </a:rPr>
              <a:t>Taking plan into actions </a:t>
            </a:r>
          </a:p>
          <a:p>
            <a:pPr lvl="1"/>
            <a:r>
              <a:rPr lang="en-US" altLang="en-US" sz="1500" dirty="0">
                <a:solidFill>
                  <a:schemeClr val="accent6">
                    <a:lumMod val="50000"/>
                  </a:schemeClr>
                </a:solidFill>
              </a:rPr>
              <a:t>Monitor progress </a:t>
            </a:r>
          </a:p>
        </p:txBody>
      </p:sp>
      <p:sp>
        <p:nvSpPr>
          <p:cNvPr id="2" name="Title 1"/>
          <p:cNvSpPr>
            <a:spLocks noGrp="1"/>
          </p:cNvSpPr>
          <p:nvPr>
            <p:ph type="title" idx="4294967295"/>
          </p:nvPr>
        </p:nvSpPr>
        <p:spPr>
          <a:xfrm>
            <a:off x="1552663" y="1168057"/>
            <a:ext cx="7300619" cy="401297"/>
          </a:xfr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b">
            <a:normAutofit fontScale="90000"/>
          </a:bodyPr>
          <a:lstStyle/>
          <a:p>
            <a:r>
              <a:rPr lang="en-US" altLang="en-US" sz="2700" dirty="0">
                <a:solidFill>
                  <a:schemeClr val="accent6">
                    <a:lumMod val="50000"/>
                  </a:schemeClr>
                </a:solidFill>
                <a:latin typeface="Abadi" panose="020B0604020104020204" pitchFamily="34" charset="0"/>
                <a:ea typeface="+mj-ea"/>
                <a:cs typeface="+mj-cs"/>
              </a:rPr>
              <a:t>8- Recommendation for actions. and Reporting</a:t>
            </a:r>
            <a:endParaRPr lang="en-US" sz="2700" dirty="0">
              <a:solidFill>
                <a:schemeClr val="accent6">
                  <a:lumMod val="50000"/>
                </a:schemeClr>
              </a:solidFill>
              <a:latin typeface="Abadi" panose="020B0604020104020204" pitchFamily="34" charset="0"/>
              <a:ea typeface="+mj-ea"/>
              <a:cs typeface="+mj-cs"/>
            </a:endParaRPr>
          </a:p>
        </p:txBody>
      </p:sp>
      <p:pic>
        <p:nvPicPr>
          <p:cNvPr id="10246" name="Picture 6" descr="Communicating Marketing Research Findings - ppt video online download">
            <a:extLst>
              <a:ext uri="{FF2B5EF4-FFF2-40B4-BE49-F238E27FC236}">
                <a16:creationId xmlns:a16="http://schemas.microsoft.com/office/drawing/2014/main" id="{C84E62EE-A75E-7B26-C911-45A7BAF03D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3361"/>
          <a:stretch/>
        </p:blipFill>
        <p:spPr bwMode="auto">
          <a:xfrm>
            <a:off x="6984748" y="1857540"/>
            <a:ext cx="3196334" cy="3444391"/>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11154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p:cNvPicPr>
          <p:nvPr/>
        </p:nvPicPr>
        <p:blipFill rotWithShape="1">
          <a:blip r:embed="rId2"/>
          <a:srcRect t="10055" r="2" b="15670"/>
          <a:stretch/>
        </p:blipFill>
        <p:spPr bwMode="auto">
          <a:xfrm>
            <a:off x="1524016" y="1614702"/>
            <a:ext cx="5650965" cy="2390577"/>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p:spPr>
      </p:pic>
      <p:pic>
        <p:nvPicPr>
          <p:cNvPr id="4" name="Picture 6" descr="Off School - good quality, fun activities and learning opportunities">
            <a:extLst>
              <a:ext uri="{FF2B5EF4-FFF2-40B4-BE49-F238E27FC236}">
                <a16:creationId xmlns:a16="http://schemas.microsoft.com/office/drawing/2014/main" id="{2CFBF2D8-48F8-E604-25CA-6A770EB370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76" r="-2" b="9869"/>
          <a:stretch/>
        </p:blipFill>
        <p:spPr bwMode="auto">
          <a:xfrm>
            <a:off x="7264154" y="1436667"/>
            <a:ext cx="3022847"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Story Box Library | Search Results">
            <a:extLst>
              <a:ext uri="{FF2B5EF4-FFF2-40B4-BE49-F238E27FC236}">
                <a16:creationId xmlns:a16="http://schemas.microsoft.com/office/drawing/2014/main" id="{D856A4A1-D610-2C48-9A2D-66F4C3EFB8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31" r="-2" b="22700"/>
          <a:stretch/>
        </p:blipFill>
        <p:spPr bwMode="auto">
          <a:xfrm>
            <a:off x="1524001" y="4094443"/>
            <a:ext cx="5127638" cy="1182683"/>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5" name="TextBox 1"/>
          <p:cNvSpPr txBox="1"/>
          <p:nvPr/>
        </p:nvSpPr>
        <p:spPr>
          <a:xfrm>
            <a:off x="6281738" y="3854348"/>
            <a:ext cx="4129361" cy="1182683"/>
          </a:xfrm>
          <a:prstGeom prst="rect">
            <a:avLst/>
          </a:prstGeom>
        </p:spPr>
        <p:txBody>
          <a:bodyPr vert="horz" lIns="68580" tIns="34290" rIns="68580" bIns="34290" rtlCol="0" anchor="b">
            <a:normAutofit/>
          </a:bodyPr>
          <a:lstStyle/>
          <a:p>
            <a:pPr defTabSz="685800">
              <a:lnSpc>
                <a:spcPct val="90000"/>
              </a:lnSpc>
              <a:spcBef>
                <a:spcPct val="0"/>
              </a:spcBef>
              <a:spcAft>
                <a:spcPts val="450"/>
              </a:spcAft>
              <a:defRPr/>
            </a:pPr>
            <a:r>
              <a:rPr lang="en-US" altLang="zh-CN" sz="3300" dirty="0">
                <a:solidFill>
                  <a:prstClr val="black"/>
                </a:solidFill>
                <a:latin typeface="Calibri Light" panose="020F0302020204030204"/>
                <a:ea typeface="等线 Light" panose="02010600030101010101" pitchFamily="2" charset="-122"/>
              </a:rPr>
              <a:t>Case study # 1</a:t>
            </a:r>
          </a:p>
        </p:txBody>
      </p:sp>
      <p:sp>
        <p:nvSpPr>
          <p:cNvPr id="2" name="TextBox 1"/>
          <p:cNvSpPr txBox="1"/>
          <p:nvPr/>
        </p:nvSpPr>
        <p:spPr>
          <a:xfrm>
            <a:off x="3521634" y="2377382"/>
            <a:ext cx="126638" cy="495007"/>
          </a:xfrm>
          <a:prstGeom prst="rect">
            <a:avLst/>
          </a:prstGeom>
          <a:noFill/>
        </p:spPr>
        <p:txBody>
          <a:bodyPr wrap="none" lIns="0" tIns="0" rIns="0" rtlCol="0">
            <a:spAutoFit/>
          </a:bodyPr>
          <a:lstStyle/>
          <a:p>
            <a:pPr defTabSz="685766">
              <a:lnSpc>
                <a:spcPts val="3544"/>
              </a:lnSpc>
              <a:spcAft>
                <a:spcPts val="450"/>
              </a:spcAft>
              <a:defRPr/>
            </a:pPr>
            <a:r>
              <a:rPr lang="en-US" altLang="zh-CN" sz="3540" dirty="0">
                <a:solidFill>
                  <a:srgbClr val="000000"/>
                </a:solidFill>
                <a:latin typeface="Arial Unicode MS" pitchFamily="18" charset="0"/>
                <a:ea typeface="宋体" panose="02010600030101010101" pitchFamily="2" charset="-122"/>
                <a:cs typeface="Arial Unicode MS" pitchFamily="18" charset="0"/>
              </a:rPr>
              <a:t> </a:t>
            </a:r>
            <a:endParaRPr lang="en-US" altLang="zh-CN" sz="3540">
              <a:solidFill>
                <a:srgbClr val="000000"/>
              </a:solidFill>
              <a:latin typeface="Arial Unicode MS" pitchFamily="18" charset="0"/>
              <a:ea typeface="宋体" panose="02010600030101010101" pitchFamily="2" charset="-122"/>
              <a:cs typeface="Arial Unicode MS" pitchFamily="18" charset="0"/>
            </a:endParaRPr>
          </a:p>
        </p:txBody>
      </p:sp>
    </p:spTree>
    <p:extLst>
      <p:ext uri="{BB962C8B-B14F-4D97-AF65-F5344CB8AC3E}">
        <p14:creationId xmlns:p14="http://schemas.microsoft.com/office/powerpoint/2010/main" val="25529386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Case Studies can Improve your Knowledge! – Assignment Writing Help |  Blog">
            <a:extLst>
              <a:ext uri="{FF2B5EF4-FFF2-40B4-BE49-F238E27FC236}">
                <a16:creationId xmlns:a16="http://schemas.microsoft.com/office/drawing/2014/main" id="{BAB0FA34-98CD-C3A3-CCB1-0758BA04B4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06600" y="1558100"/>
            <a:ext cx="8178800" cy="37418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790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0AC1-049F-663E-C532-9A80B26680A4}"/>
              </a:ext>
            </a:extLst>
          </p:cNvPr>
          <p:cNvSpPr>
            <a:spLocks noGrp="1"/>
          </p:cNvSpPr>
          <p:nvPr>
            <p:ph type="title"/>
          </p:nvPr>
        </p:nvSpPr>
        <p:spPr>
          <a:xfrm>
            <a:off x="1524002" y="4376970"/>
            <a:ext cx="9235793" cy="1776330"/>
          </a:xfrm>
        </p:spPr>
        <p:txBody>
          <a:bodyPr anchor="t">
            <a:noAutofit/>
          </a:bodyPr>
          <a:lstStyle/>
          <a:p>
            <a:pPr lvl="0"/>
            <a:r>
              <a:rPr lang="en-US" sz="2100" dirty="0">
                <a:solidFill>
                  <a:schemeClr val="bg1"/>
                </a:solidFill>
              </a:rPr>
              <a:t>https://</a:t>
            </a:r>
            <a:r>
              <a:rPr lang="en-US" sz="2100" dirty="0" err="1">
                <a:solidFill>
                  <a:schemeClr val="bg1"/>
                </a:solidFill>
              </a:rPr>
              <a:t>mr.okhtein.com</a:t>
            </a:r>
            <a:br>
              <a:rPr lang="en-US" sz="2100" dirty="0">
                <a:solidFill>
                  <a:schemeClr val="bg1"/>
                </a:solidFill>
              </a:rPr>
            </a:br>
            <a:r>
              <a:rPr lang="en-US" sz="2100" dirty="0">
                <a:solidFill>
                  <a:schemeClr val="bg1"/>
                </a:solidFill>
              </a:rPr>
              <a:t> Designed in Egypt, sourced from the world's finest materials, and crafted by artisans. Shop now our latest bags, sunglasses, and small leather goods.</a:t>
            </a:r>
            <a:br>
              <a:rPr lang="en-US" sz="2100" dirty="0">
                <a:solidFill>
                  <a:schemeClr val="bg1"/>
                </a:solidFill>
              </a:rPr>
            </a:br>
            <a:endParaRPr lang="ar-SA" sz="2100" dirty="0">
              <a:solidFill>
                <a:schemeClr val="bg1"/>
              </a:solidFill>
            </a:endParaRPr>
          </a:p>
        </p:txBody>
      </p:sp>
      <p:pic>
        <p:nvPicPr>
          <p:cNvPr id="2054" name="Picture 6" descr="Okhtein Wins the Vogue Arabia Fashion Prize! - What Women Want">
            <a:extLst>
              <a:ext uri="{FF2B5EF4-FFF2-40B4-BE49-F238E27FC236}">
                <a16:creationId xmlns:a16="http://schemas.microsoft.com/office/drawing/2014/main" id="{AE0431F3-1F69-49E9-084B-03D86A400D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92" r="15371" b="-2"/>
          <a:stretch/>
        </p:blipFill>
        <p:spPr bwMode="auto">
          <a:xfrm>
            <a:off x="1641724" y="1676400"/>
            <a:ext cx="3000360" cy="292866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Ten Questions for Aya &amp; Mounaz Abdel Raouf - Cairo Gossip">
            <a:extLst>
              <a:ext uri="{FF2B5EF4-FFF2-40B4-BE49-F238E27FC236}">
                <a16:creationId xmlns:a16="http://schemas.microsoft.com/office/drawing/2014/main" id="{4DAD67D2-F04F-7BC9-3521-7F9B69AD7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25" r="46761"/>
          <a:stretch/>
        </p:blipFill>
        <p:spPr bwMode="auto">
          <a:xfrm>
            <a:off x="4642085" y="1828801"/>
            <a:ext cx="2857499" cy="292866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The Mini Studded">
            <a:extLst>
              <a:ext uri="{FF2B5EF4-FFF2-40B4-BE49-F238E27FC236}">
                <a16:creationId xmlns:a16="http://schemas.microsoft.com/office/drawing/2014/main" id="{F3E41D3B-69E5-2F5E-20D3-FBD9AB53CD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695" r="2" b="7871"/>
          <a:stretch/>
        </p:blipFill>
        <p:spPr bwMode="auto">
          <a:xfrm>
            <a:off x="7549902" y="1828801"/>
            <a:ext cx="3000375" cy="3006307"/>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8A9547DF-56C1-0F29-CF6D-4105ACD4F58C}"/>
              </a:ext>
            </a:extLst>
          </p:cNvPr>
          <p:cNvSpPr>
            <a:spLocks noChangeArrowheads="1"/>
          </p:cNvSpPr>
          <p:nvPr/>
        </p:nvSpPr>
        <p:spPr bwMode="auto">
          <a:xfrm>
            <a:off x="1524001" y="704701"/>
            <a:ext cx="65" cy="30510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82127" rIns="0" bIns="1428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SA" altLang="en-SA" sz="1350" dirty="0">
              <a:solidFill>
                <a:prstClr val="black"/>
              </a:solidFill>
            </a:endParaRPr>
          </a:p>
        </p:txBody>
      </p:sp>
    </p:spTree>
    <p:extLst>
      <p:ext uri="{BB962C8B-B14F-4D97-AF65-F5344CB8AC3E}">
        <p14:creationId xmlns:p14="http://schemas.microsoft.com/office/powerpoint/2010/main" val="156079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CF27-36F9-4B2B-8D98-E73F1F8A96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9F8CE3-D1D2-42F3-8724-2AA7EA50742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025BAA6-BA16-4E77-9279-C551C09D936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8762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202817" y="1068305"/>
            <a:ext cx="34289" cy="499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390" y="-801576"/>
            <a:ext cx="57304" cy="9085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pic>
        <p:nvPicPr>
          <p:cNvPr id="7" name="Picture 6">
            <a:extLst>
              <a:ext uri="{FF2B5EF4-FFF2-40B4-BE49-F238E27FC236}">
                <a16:creationId xmlns:a16="http://schemas.microsoft.com/office/drawing/2014/main" id="{B65E9EFC-646D-B844-FC26-352C2AB48125}"/>
              </a:ext>
            </a:extLst>
          </p:cNvPr>
          <p:cNvPicPr>
            <a:picLocks noChangeAspect="1"/>
          </p:cNvPicPr>
          <p:nvPr/>
        </p:nvPicPr>
        <p:blipFill rotWithShape="1">
          <a:blip r:embed="rId2"/>
          <a:srcRect l="34" t="14692" r="-315" b="16056"/>
          <a:stretch/>
        </p:blipFill>
        <p:spPr>
          <a:xfrm>
            <a:off x="1607057" y="1254205"/>
            <a:ext cx="4513919" cy="2313460"/>
          </a:xfrm>
          <a:prstGeom prst="rect">
            <a:avLst/>
          </a:prstGeom>
        </p:spPr>
      </p:pic>
      <p:pic>
        <p:nvPicPr>
          <p:cNvPr id="9" name="Picture 8">
            <a:extLst>
              <a:ext uri="{FF2B5EF4-FFF2-40B4-BE49-F238E27FC236}">
                <a16:creationId xmlns:a16="http://schemas.microsoft.com/office/drawing/2014/main" id="{B9AFF64E-AF53-42D5-4341-C164B63F376E}"/>
              </a:ext>
            </a:extLst>
          </p:cNvPr>
          <p:cNvPicPr>
            <a:picLocks noChangeAspect="1"/>
          </p:cNvPicPr>
          <p:nvPr/>
        </p:nvPicPr>
        <p:blipFill rotWithShape="1">
          <a:blip r:embed="rId3"/>
          <a:srcRect l="1134" t="13257" r="2600" b="15842"/>
          <a:stretch/>
        </p:blipFill>
        <p:spPr>
          <a:xfrm>
            <a:off x="6387526" y="1254206"/>
            <a:ext cx="4280475" cy="2370765"/>
          </a:xfrm>
          <a:prstGeom prst="rect">
            <a:avLst/>
          </a:prstGeom>
        </p:spPr>
      </p:pic>
      <p:pic>
        <p:nvPicPr>
          <p:cNvPr id="11" name="Picture 10">
            <a:extLst>
              <a:ext uri="{FF2B5EF4-FFF2-40B4-BE49-F238E27FC236}">
                <a16:creationId xmlns:a16="http://schemas.microsoft.com/office/drawing/2014/main" id="{BEBF9D37-EC4D-6B11-54EA-057028A9A655}"/>
              </a:ext>
            </a:extLst>
          </p:cNvPr>
          <p:cNvPicPr>
            <a:picLocks noChangeAspect="1"/>
          </p:cNvPicPr>
          <p:nvPr/>
        </p:nvPicPr>
        <p:blipFill rotWithShape="1">
          <a:blip r:embed="rId4"/>
          <a:srcRect l="802" t="13258" r="6363" b="14070"/>
          <a:stretch/>
        </p:blipFill>
        <p:spPr>
          <a:xfrm>
            <a:off x="1638809" y="3857798"/>
            <a:ext cx="4513919" cy="1773229"/>
          </a:xfrm>
          <a:prstGeom prst="rect">
            <a:avLst/>
          </a:prstGeom>
        </p:spPr>
      </p:pic>
      <p:pic>
        <p:nvPicPr>
          <p:cNvPr id="12" name="Picture 11">
            <a:extLst>
              <a:ext uri="{FF2B5EF4-FFF2-40B4-BE49-F238E27FC236}">
                <a16:creationId xmlns:a16="http://schemas.microsoft.com/office/drawing/2014/main" id="{F808B70B-3628-B1D0-F358-099DADDA8383}"/>
              </a:ext>
            </a:extLst>
          </p:cNvPr>
          <p:cNvPicPr>
            <a:picLocks noChangeAspect="1"/>
          </p:cNvPicPr>
          <p:nvPr/>
        </p:nvPicPr>
        <p:blipFill rotWithShape="1">
          <a:blip r:embed="rId5"/>
          <a:srcRect t="19239" r="2601" b="10789"/>
          <a:stretch/>
        </p:blipFill>
        <p:spPr>
          <a:xfrm>
            <a:off x="6304474" y="3857798"/>
            <a:ext cx="4320674" cy="1773229"/>
          </a:xfrm>
          <a:prstGeom prst="rect">
            <a:avLst/>
          </a:prstGeom>
        </p:spPr>
      </p:pic>
    </p:spTree>
    <p:extLst>
      <p:ext uri="{BB962C8B-B14F-4D97-AF65-F5344CB8AC3E}">
        <p14:creationId xmlns:p14="http://schemas.microsoft.com/office/powerpoint/2010/main" val="200907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4"/>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Calibri"/>
              <a:ea typeface="Calibri"/>
              <a:cs typeface="Calibri"/>
              <a:sym typeface="Calibri"/>
            </a:endParaRPr>
          </a:p>
        </p:txBody>
      </p:sp>
      <p:sp>
        <p:nvSpPr>
          <p:cNvPr id="716" name="Google Shape;716;p44"/>
          <p:cNvSpPr txBox="1">
            <a:spLocks noGrp="1"/>
          </p:cNvSpPr>
          <p:nvPr>
            <p:ph type="body" idx="4294967295"/>
          </p:nvPr>
        </p:nvSpPr>
        <p:spPr>
          <a:xfrm>
            <a:off x="1580846" y="2975641"/>
            <a:ext cx="8721395" cy="3025111"/>
          </a:xfrm>
          <a:prstGeom prst="rect">
            <a:avLst/>
          </a:prstGeom>
          <a:solidFill>
            <a:schemeClr val="bg1"/>
          </a:solidFill>
          <a:ln>
            <a:noFill/>
          </a:ln>
        </p:spPr>
        <p:txBody>
          <a:bodyPr spcFirstLastPara="1" vert="horz" wrap="square" lIns="68569" tIns="34275" rIns="68569" bIns="34275" rtlCol="0" anchor="t" anchorCtr="0">
            <a:noAutofit/>
          </a:bodyPr>
          <a:lstStyle/>
          <a:p>
            <a:pPr>
              <a:lnSpc>
                <a:spcPct val="150000"/>
              </a:lnSpc>
              <a:buFont typeface="+mj-lt"/>
              <a:buAutoNum type="arabicPeriod"/>
            </a:pPr>
            <a:r>
              <a:rPr lang="en-US" sz="1050" dirty="0">
                <a:solidFill>
                  <a:schemeClr val="accent6">
                    <a:lumMod val="50000"/>
                  </a:schemeClr>
                </a:solidFill>
              </a:rPr>
              <a:t>Where are we now? What is the business doing now, Identification: What is current strategy? Assumptions: What assumptions about the company’s relative position, strengths and weaknesses, competitors and industry trends must be made for the current strategy to be viable?</a:t>
            </a:r>
          </a:p>
          <a:p>
            <a:pPr>
              <a:lnSpc>
                <a:spcPct val="150000"/>
              </a:lnSpc>
              <a:buFont typeface="+mj-lt"/>
              <a:buAutoNum type="arabicPeriod"/>
            </a:pPr>
            <a:r>
              <a:rPr lang="en-US" sz="1050" dirty="0">
                <a:solidFill>
                  <a:schemeClr val="accent6">
                    <a:lumMod val="50000"/>
                  </a:schemeClr>
                </a:solidFill>
              </a:rPr>
              <a:t> What is happening in the environment? Industry analysis: What are the key factors influencing competitive success? What are the important industry opportunities and threats? Competitor analysis: What are the capabilities and limitations of existing and potential competitors, and what are their probable future moves? Societal analysis: What important government, social and political factors will present opportunities or threats? what are the firm’s strengths and weaknesses relative to present and future competition?</a:t>
            </a:r>
          </a:p>
          <a:p>
            <a:pPr>
              <a:lnSpc>
                <a:spcPct val="150000"/>
              </a:lnSpc>
              <a:buFont typeface="+mj-lt"/>
              <a:buAutoNum type="arabicPeriod"/>
            </a:pPr>
            <a:r>
              <a:rPr lang="en-US" sz="1050" dirty="0">
                <a:solidFill>
                  <a:schemeClr val="accent6">
                    <a:lumMod val="50000"/>
                  </a:schemeClr>
                </a:solidFill>
              </a:rPr>
              <a:t>What should the business be doing? Tests of assumptions and strategy: How do the assumptions embodied in the current strategy compare with the analysis indicated above? How does the strategy meet the tests indicated above? Strategic alternatives: What are the strategic alternatives given the analysis above? (Is the current strategy one of these?) Strategic choice: Which alternative best relates the company’s situation to external opportunities and threats?</a:t>
            </a:r>
          </a:p>
        </p:txBody>
      </p:sp>
      <p:sp>
        <p:nvSpPr>
          <p:cNvPr id="717" name="Google Shape;717;p44"/>
          <p:cNvSpPr txBox="1"/>
          <p:nvPr/>
        </p:nvSpPr>
        <p:spPr>
          <a:xfrm>
            <a:off x="8524542" y="1661719"/>
            <a:ext cx="2009140" cy="79241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68569" tIns="34275" rIns="68569" bIns="34275" anchor="t" anchorCtr="0">
            <a:normAutofit/>
          </a:bodyPr>
          <a:lstStyle/>
          <a:p>
            <a:pPr defTabSz="685800">
              <a:lnSpc>
                <a:spcPct val="200000"/>
              </a:lnSpc>
              <a:buClr>
                <a:srgbClr val="2A1A00"/>
              </a:buClr>
              <a:buSzPct val="100000"/>
              <a:defRPr/>
            </a:pPr>
            <a:r>
              <a:rPr lang="en-US" sz="788" dirty="0">
                <a:solidFill>
                  <a:schemeClr val="accent6">
                    <a:lumMod val="50000"/>
                  </a:schemeClr>
                </a:solidFill>
                <a:latin typeface="Verdana"/>
                <a:ea typeface="Verdana"/>
                <a:cs typeface="Verdana"/>
                <a:sym typeface="Verdana"/>
              </a:rPr>
              <a:t>The marketing </a:t>
            </a:r>
            <a:r>
              <a:rPr lang="en-US" sz="788" b="1" dirty="0">
                <a:solidFill>
                  <a:schemeClr val="accent6">
                    <a:lumMod val="50000"/>
                  </a:schemeClr>
                </a:solidFill>
                <a:latin typeface="Verdana"/>
                <a:ea typeface="Verdana"/>
                <a:cs typeface="Verdana"/>
                <a:sym typeface="Verdana"/>
              </a:rPr>
              <a:t>logic/how </a:t>
            </a:r>
            <a:r>
              <a:rPr lang="en-US" sz="788" dirty="0">
                <a:solidFill>
                  <a:schemeClr val="accent6">
                    <a:lumMod val="50000"/>
                  </a:schemeClr>
                </a:solidFill>
                <a:latin typeface="Verdana"/>
                <a:ea typeface="Verdana"/>
                <a:cs typeface="Verdana"/>
                <a:sym typeface="Verdana"/>
              </a:rPr>
              <a:t>the company creates the customer value</a:t>
            </a:r>
            <a:endParaRPr sz="450" dirty="0">
              <a:solidFill>
                <a:schemeClr val="accent6">
                  <a:lumMod val="50000"/>
                </a:schemeClr>
              </a:solidFill>
              <a:latin typeface="Arial"/>
              <a:ea typeface="Arial"/>
              <a:cs typeface="Arial"/>
              <a:sym typeface="Arial"/>
            </a:endParaRPr>
          </a:p>
        </p:txBody>
      </p:sp>
      <p:pic>
        <p:nvPicPr>
          <p:cNvPr id="718" name="Google Shape;718;p44"/>
          <p:cNvPicPr preferRelativeResize="0"/>
          <p:nvPr/>
        </p:nvPicPr>
        <p:blipFill rotWithShape="1">
          <a:blip r:embed="rId3">
            <a:alphaModFix/>
          </a:blip>
          <a:srcRect l="18958" t="39967" r="2587" b="10901"/>
          <a:stretch/>
        </p:blipFill>
        <p:spPr>
          <a:xfrm>
            <a:off x="1524001" y="1677809"/>
            <a:ext cx="6930825"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719" name="Google Shape;719;p44"/>
          <p:cNvSpPr txBox="1"/>
          <p:nvPr/>
        </p:nvSpPr>
        <p:spPr>
          <a:xfrm>
            <a:off x="1524000" y="1895648"/>
            <a:ext cx="4869180"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Calibri"/>
              <a:ea typeface="Calibri"/>
              <a:cs typeface="Calibri"/>
              <a:sym typeface="Calibri"/>
            </a:endParaRPr>
          </a:p>
        </p:txBody>
      </p:sp>
      <p:sp>
        <p:nvSpPr>
          <p:cNvPr id="720" name="Google Shape;720;p44"/>
          <p:cNvSpPr txBox="1"/>
          <p:nvPr/>
        </p:nvSpPr>
        <p:spPr>
          <a:xfrm>
            <a:off x="2286000" y="1072928"/>
            <a:ext cx="5177958" cy="360068"/>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2800"/>
              <a:defRPr/>
            </a:pPr>
            <a:r>
              <a:rPr lang="en-US" sz="2100" b="1" dirty="0">
                <a:solidFill>
                  <a:schemeClr val="accent6">
                    <a:lumMod val="50000"/>
                  </a:schemeClr>
                </a:solidFill>
                <a:latin typeface="Calibri"/>
                <a:ea typeface="Calibri"/>
                <a:cs typeface="Calibri"/>
                <a:sym typeface="Calibri"/>
              </a:rPr>
              <a:t>PLANNING MARKETING STRATEGIES</a:t>
            </a:r>
            <a:endParaRPr sz="1200" dirty="0">
              <a:solidFill>
                <a:schemeClr val="accent6">
                  <a:lumMod val="50000"/>
                </a:schemeClr>
              </a:solidFill>
              <a:latin typeface="Calibri"/>
              <a:ea typeface="Calibri"/>
              <a:cs typeface="Calibri"/>
              <a:sym typeface="Calibri"/>
            </a:endParaRPr>
          </a:p>
        </p:txBody>
      </p:sp>
      <p:sp>
        <p:nvSpPr>
          <p:cNvPr id="4" name="TextBox 3">
            <a:extLst>
              <a:ext uri="{FF2B5EF4-FFF2-40B4-BE49-F238E27FC236}">
                <a16:creationId xmlns:a16="http://schemas.microsoft.com/office/drawing/2014/main" id="{BF432CA2-15B7-5584-236B-5D1DF6BD7248}"/>
              </a:ext>
            </a:extLst>
          </p:cNvPr>
          <p:cNvSpPr txBox="1"/>
          <p:nvPr/>
        </p:nvSpPr>
        <p:spPr>
          <a:xfrm>
            <a:off x="4719055" y="5668446"/>
            <a:ext cx="5884345" cy="253916"/>
          </a:xfrm>
          <a:prstGeom prst="rect">
            <a:avLst/>
          </a:prstGeom>
          <a:noFill/>
        </p:spPr>
        <p:txBody>
          <a:bodyPr wrap="square">
            <a:spAutoFit/>
          </a:bodyPr>
          <a:lstStyle/>
          <a:p>
            <a:pPr defTabSz="685800">
              <a:defRPr/>
            </a:pPr>
            <a:r>
              <a:rPr lang="en-US" sz="1050" dirty="0">
                <a:solidFill>
                  <a:schemeClr val="accent6">
                    <a:lumMod val="50000"/>
                  </a:schemeClr>
                </a:solidFill>
                <a:latin typeface="Calibri" panose="020F0502020204030204" pitchFamily="34" charset="0"/>
                <a:ea typeface="Calibri" panose="020F0502020204030204" pitchFamily="34" charset="0"/>
              </a:rPr>
              <a:t>Proctor, T., 2014, Strategic Marketing: An Introduction, Routledge</a:t>
            </a:r>
            <a:r>
              <a:rPr lang="en-SA" sz="1050" dirty="0">
                <a:solidFill>
                  <a:schemeClr val="accent6">
                    <a:lumMod val="50000"/>
                  </a:schemeClr>
                </a:solidFill>
                <a:latin typeface="Calibri"/>
              </a:rPr>
              <a:t> </a:t>
            </a:r>
            <a:endParaRPr lang="en-US" sz="1050" dirty="0">
              <a:solidFill>
                <a:schemeClr val="accent6">
                  <a:lumMod val="50000"/>
                </a:schemeClr>
              </a:solidFill>
              <a:latin typeface="Calibri"/>
            </a:endParaRPr>
          </a:p>
        </p:txBody>
      </p:sp>
      <p:sp>
        <p:nvSpPr>
          <p:cNvPr id="5" name="TextBox 4">
            <a:extLst>
              <a:ext uri="{FF2B5EF4-FFF2-40B4-BE49-F238E27FC236}">
                <a16:creationId xmlns:a16="http://schemas.microsoft.com/office/drawing/2014/main" id="{49CB6A98-4436-7E0E-96D3-2016EFF9D3D7}"/>
              </a:ext>
            </a:extLst>
          </p:cNvPr>
          <p:cNvSpPr txBox="1"/>
          <p:nvPr/>
        </p:nvSpPr>
        <p:spPr>
          <a:xfrm>
            <a:off x="1663433" y="2635092"/>
            <a:ext cx="4663440" cy="299569"/>
          </a:xfrm>
          <a:prstGeom prst="rect">
            <a:avLst/>
          </a:prstGeom>
          <a:noFill/>
        </p:spPr>
        <p:txBody>
          <a:bodyPr wrap="square">
            <a:spAutoFit/>
          </a:bodyPr>
          <a:lstStyle/>
          <a:p>
            <a:pPr defTabSz="685800">
              <a:lnSpc>
                <a:spcPct val="110000"/>
              </a:lnSpc>
              <a:buClr>
                <a:srgbClr val="2A1A00"/>
              </a:buClr>
              <a:buSzPct val="100000"/>
              <a:defRPr/>
            </a:pPr>
            <a:r>
              <a:rPr lang="en-US" sz="1350" b="1" dirty="0">
                <a:solidFill>
                  <a:schemeClr val="accent6">
                    <a:lumMod val="50000"/>
                  </a:schemeClr>
                </a:solidFill>
                <a:latin typeface="Verdana"/>
                <a:ea typeface="Verdana"/>
                <a:cs typeface="Verdana"/>
                <a:sym typeface="Verdana"/>
              </a:rPr>
              <a:t>Marketing strategy formulation </a:t>
            </a:r>
          </a:p>
        </p:txBody>
      </p:sp>
    </p:spTree>
    <p:extLst>
      <p:ext uri="{BB962C8B-B14F-4D97-AF65-F5344CB8AC3E}">
        <p14:creationId xmlns:p14="http://schemas.microsoft.com/office/powerpoint/2010/main" val="2351895065"/>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6">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16">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across)">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 grpId="0" animBg="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BCB1A63-D2E7-F0A2-8980-D22217C714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81760" y="1294298"/>
            <a:ext cx="4166955" cy="1927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C4EDA70-74D9-179F-10F4-9631E820905D}"/>
              </a:ext>
            </a:extLst>
          </p:cNvPr>
          <p:cNvPicPr>
            <a:picLocks noChangeAspect="1"/>
          </p:cNvPicPr>
          <p:nvPr/>
        </p:nvPicPr>
        <p:blipFill rotWithShape="1">
          <a:blip r:embed="rId3"/>
          <a:srcRect r="4268" b="13847"/>
          <a:stretch/>
        </p:blipFill>
        <p:spPr>
          <a:xfrm>
            <a:off x="6193145" y="1217296"/>
            <a:ext cx="3959177" cy="2004218"/>
          </a:xfrm>
          <a:prstGeom prst="rect">
            <a:avLst/>
          </a:prstGeom>
        </p:spPr>
      </p:pic>
      <p:pic>
        <p:nvPicPr>
          <p:cNvPr id="3" name="Picture 2">
            <a:extLst>
              <a:ext uri="{FF2B5EF4-FFF2-40B4-BE49-F238E27FC236}">
                <a16:creationId xmlns:a16="http://schemas.microsoft.com/office/drawing/2014/main" id="{DF3C4FB1-E9C3-B15A-E98F-BCC64E31452E}"/>
              </a:ext>
            </a:extLst>
          </p:cNvPr>
          <p:cNvPicPr>
            <a:picLocks noChangeAspect="1"/>
          </p:cNvPicPr>
          <p:nvPr/>
        </p:nvPicPr>
        <p:blipFill rotWithShape="1">
          <a:blip r:embed="rId4"/>
          <a:srcRect l="296" t="13886" r="11879" b="14127"/>
          <a:stretch/>
        </p:blipFill>
        <p:spPr>
          <a:xfrm>
            <a:off x="1881761" y="3203276"/>
            <a:ext cx="8142971" cy="2360429"/>
          </a:xfrm>
          <a:prstGeom prst="rect">
            <a:avLst/>
          </a:prstGeom>
        </p:spPr>
      </p:pic>
    </p:spTree>
    <p:extLst>
      <p:ext uri="{BB962C8B-B14F-4D97-AF65-F5344CB8AC3E}">
        <p14:creationId xmlns:p14="http://schemas.microsoft.com/office/powerpoint/2010/main" val="148582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heckerboard(across)">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7798</Words>
  <Application>Microsoft Office PowerPoint</Application>
  <PresentationFormat>Widescreen</PresentationFormat>
  <Paragraphs>628</Paragraphs>
  <Slides>69</Slides>
  <Notes>44</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69</vt:i4>
      </vt:variant>
    </vt:vector>
  </HeadingPairs>
  <TitlesOfParts>
    <vt:vector size="95" baseType="lpstr">
      <vt:lpstr>Abadi</vt:lpstr>
      <vt:lpstr>-apple-system</vt:lpstr>
      <vt:lpstr>Arial</vt:lpstr>
      <vt:lpstr>Arial</vt:lpstr>
      <vt:lpstr>Arial Black</vt:lpstr>
      <vt:lpstr>Arial Unicode MS</vt:lpstr>
      <vt:lpstr>Arimo</vt:lpstr>
      <vt:lpstr>Cabin Condensed</vt:lpstr>
      <vt:lpstr>Calibri</vt:lpstr>
      <vt:lpstr>Calibri Light</vt:lpstr>
      <vt:lpstr>COELRA+Arial-BoldMT</vt:lpstr>
      <vt:lpstr>F37Moon</vt:lpstr>
      <vt:lpstr>Gill Sans MT</vt:lpstr>
      <vt:lpstr>Google Sans</vt:lpstr>
      <vt:lpstr>Helvetica</vt:lpstr>
      <vt:lpstr>Impact</vt:lpstr>
      <vt:lpstr>MLWAMC+ArialMT</vt:lpstr>
      <vt:lpstr>Open Sans</vt:lpstr>
      <vt:lpstr>Outfit</vt:lpstr>
      <vt:lpstr>Roboto</vt:lpstr>
      <vt:lpstr>Rockwell</vt:lpstr>
      <vt:lpstr>Segoe UI Web (Arabic)</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Analyzing Business Portfolio</vt:lpstr>
      <vt:lpstr>PowerPoint Presentation</vt:lpstr>
      <vt:lpstr>PLC-Product life cycle</vt:lpstr>
      <vt:lpstr>PLC-Product life cycle.  Management and strategies </vt:lpstr>
      <vt:lpstr>Growth-Share Matrix |BCG Matrix| </vt:lpstr>
      <vt:lpstr>Benefits of a BCG matrix:</vt:lpstr>
      <vt:lpstr>Criticism / Limitations of the Product Life Cycle </vt:lpstr>
      <vt:lpstr>BCG Matrix strategies &amp; Example</vt:lpstr>
      <vt:lpstr>Limitations of a BCG matrix:</vt:lpstr>
      <vt:lpstr>BCG Matrix Example</vt:lpstr>
      <vt:lpstr>Activity #2</vt:lpstr>
      <vt:lpstr>PowerPoint Presentation</vt:lpstr>
      <vt:lpstr>PowerPoint Presentation</vt:lpstr>
      <vt:lpstr>PowerPoint Presentation</vt:lpstr>
      <vt:lpstr>PowerPoint Presentation</vt:lpstr>
      <vt:lpstr>Figure 5. The SWOT Framework for Assessing a Company’s Market Position</vt:lpstr>
      <vt:lpstr>PowerPoint Presentation</vt:lpstr>
      <vt:lpstr>PowerPoint Presentation</vt:lpstr>
      <vt:lpstr>PowerPoint Presentation</vt:lpstr>
      <vt:lpstr>PowerPoint Presentation</vt:lpstr>
      <vt:lpstr>SWOT Analysis</vt:lpstr>
      <vt:lpstr>Activity #4 SOWT practice </vt:lpstr>
      <vt:lpstr>PowerPoint Presentation</vt:lpstr>
      <vt:lpstr>PowerPoint Presentation</vt:lpstr>
      <vt:lpstr>PowerPoint Presentation</vt:lpstr>
      <vt:lpstr>1- Understanding customer needs/wants.</vt:lpstr>
      <vt:lpstr>Managing Marketing Information</vt:lpstr>
      <vt:lpstr>PowerPoint Presentation</vt:lpstr>
      <vt:lpstr>PowerPoint Presentation</vt:lpstr>
      <vt:lpstr>PowerPoint Presentation</vt:lpstr>
      <vt:lpstr>The Marketing Information System (MIS) </vt:lpstr>
      <vt:lpstr>Internal Databases</vt:lpstr>
      <vt:lpstr>Amazon is very successful in using personalized marketing</vt:lpstr>
      <vt:lpstr>Competitive Marketing Intelligence</vt:lpstr>
      <vt:lpstr>The Marketing Research</vt:lpstr>
      <vt:lpstr>PowerPoint Presentation</vt:lpstr>
      <vt:lpstr>Marketing Research Approaches </vt:lpstr>
      <vt:lpstr>PowerPoint Presentation</vt:lpstr>
      <vt:lpstr>PowerPoint Presentation</vt:lpstr>
      <vt:lpstr>PowerPoint Presentation</vt:lpstr>
      <vt:lpstr>PowerPoint Presentation</vt:lpstr>
      <vt:lpstr>The Marketing Research stages </vt:lpstr>
      <vt:lpstr>PowerPoint Presentation</vt:lpstr>
      <vt:lpstr>Check secondary data secondary research desk research1/3 </vt:lpstr>
      <vt:lpstr>PowerPoint Presentation</vt:lpstr>
      <vt:lpstr>2- Check secondary data secondary research desk research 2/3 </vt:lpstr>
      <vt:lpstr>3- Check the need for primary  data /primary research field research/ which methods 1/2 </vt:lpstr>
      <vt:lpstr>Secondary /primary Research Advantages and Disadvantages</vt:lpstr>
      <vt:lpstr>PowerPoint Presentation</vt:lpstr>
      <vt:lpstr>4- Construct sample/ location  </vt:lpstr>
      <vt:lpstr>5-Data collection</vt:lpstr>
      <vt:lpstr>6-Analysing the data</vt:lpstr>
      <vt:lpstr>7-Evaluate the results.</vt:lpstr>
      <vt:lpstr>8- Recommendation for actions. and Reporting</vt:lpstr>
      <vt:lpstr>PowerPoint Presentation</vt:lpstr>
      <vt:lpstr>PowerPoint Presentation</vt:lpstr>
      <vt:lpstr>https://mr.okhtein.com  Designed in Egypt, sourced from the world's finest materials, and crafted by artisans. Shop now our latest bags, sunglasses, and small leather goods.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 Fathy</cp:lastModifiedBy>
  <cp:revision>1</cp:revision>
  <dcterms:created xsi:type="dcterms:W3CDTF">2025-10-30T11:45:45Z</dcterms:created>
  <dcterms:modified xsi:type="dcterms:W3CDTF">2025-10-30T11:51:44Z</dcterms:modified>
</cp:coreProperties>
</file>