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4.jpg" ContentType="image/jpg"/>
  <Override PartName="/ppt/media/image55.jpg" ContentType="image/jpg"/>
  <Override PartName="/ppt/media/image56.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687" r:id="rId2"/>
    <p:sldId id="2146850361" r:id="rId3"/>
    <p:sldId id="326" r:id="rId4"/>
    <p:sldId id="2146850362" r:id="rId5"/>
    <p:sldId id="2146849438" r:id="rId6"/>
    <p:sldId id="260" r:id="rId7"/>
    <p:sldId id="2146849444" r:id="rId8"/>
    <p:sldId id="2146850336" r:id="rId9"/>
    <p:sldId id="2146850351" r:id="rId10"/>
    <p:sldId id="261" r:id="rId11"/>
    <p:sldId id="650" r:id="rId12"/>
    <p:sldId id="2146850352" r:id="rId13"/>
    <p:sldId id="2146850355" r:id="rId14"/>
    <p:sldId id="2146849445" r:id="rId15"/>
    <p:sldId id="2146850356" r:id="rId16"/>
    <p:sldId id="2146849437" r:id="rId17"/>
    <p:sldId id="2146850333" r:id="rId18"/>
    <p:sldId id="652" r:id="rId19"/>
    <p:sldId id="2146849441" r:id="rId20"/>
    <p:sldId id="2146849203" r:id="rId21"/>
    <p:sldId id="2146849443" r:id="rId22"/>
    <p:sldId id="2146850353" r:id="rId23"/>
    <p:sldId id="262" r:id="rId24"/>
    <p:sldId id="2146850359" r:id="rId25"/>
    <p:sldId id="2146849433" r:id="rId26"/>
    <p:sldId id="2146850357" r:id="rId27"/>
    <p:sldId id="2146850358" r:id="rId28"/>
    <p:sldId id="2146849436" r:id="rId29"/>
    <p:sldId id="263" r:id="rId30"/>
    <p:sldId id="2146850363" r:id="rId31"/>
    <p:sldId id="2146849440" r:id="rId32"/>
    <p:sldId id="297" r:id="rId33"/>
    <p:sldId id="298" r:id="rId34"/>
    <p:sldId id="299" r:id="rId35"/>
    <p:sldId id="2146849448" r:id="rId36"/>
    <p:sldId id="301" r:id="rId37"/>
    <p:sldId id="304" r:id="rId38"/>
    <p:sldId id="305" r:id="rId39"/>
    <p:sldId id="306" r:id="rId40"/>
    <p:sldId id="2146850364" r:id="rId41"/>
    <p:sldId id="2146849449" r:id="rId42"/>
    <p:sldId id="303" r:id="rId43"/>
    <p:sldId id="2146848821" r:id="rId44"/>
    <p:sldId id="2146849184" r:id="rId45"/>
    <p:sldId id="2146849183" r:id="rId46"/>
    <p:sldId id="2146850360" r:id="rId47"/>
    <p:sldId id="308" r:id="rId48"/>
    <p:sldId id="309" r:id="rId49"/>
    <p:sldId id="310" r:id="rId50"/>
    <p:sldId id="2146849434" r:id="rId51"/>
    <p:sldId id="2146850365" r:id="rId52"/>
    <p:sldId id="2146849450" r:id="rId53"/>
    <p:sldId id="2146849210" r:id="rId54"/>
    <p:sldId id="312" r:id="rId55"/>
    <p:sldId id="2146850366" r:id="rId56"/>
    <p:sldId id="313" r:id="rId57"/>
    <p:sldId id="314" r:id="rId58"/>
    <p:sldId id="315" r:id="rId59"/>
    <p:sldId id="316" r:id="rId60"/>
    <p:sldId id="317" r:id="rId61"/>
    <p:sldId id="2146849451" r:id="rId62"/>
    <p:sldId id="2146851293" r:id="rId63"/>
    <p:sldId id="2146851294" r:id="rId64"/>
    <p:sldId id="2146851295" r:id="rId65"/>
    <p:sldId id="318" r:id="rId66"/>
    <p:sldId id="790" r:id="rId67"/>
    <p:sldId id="68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B887E-0C15-4589-BE76-ED2F6E7A2E7F}"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0B305CE-C93D-4C1E-8090-4E0630583664}">
      <dgm:prSet/>
      <dgm:spPr/>
      <dgm:t>
        <a:bodyPr/>
        <a:lstStyle/>
        <a:p>
          <a:r>
            <a:rPr lang="ar-EG"/>
            <a:t>مفهوم الإنتاج.</a:t>
          </a:r>
          <a:endParaRPr lang="en-US"/>
        </a:p>
      </dgm:t>
    </dgm:pt>
    <dgm:pt modelId="{20260B9D-4922-4A3B-B6A9-711DF6CA16E6}" type="parTrans" cxnId="{4A05559C-C6C9-4B0F-9DA0-947A0144CD1E}">
      <dgm:prSet/>
      <dgm:spPr/>
      <dgm:t>
        <a:bodyPr/>
        <a:lstStyle/>
        <a:p>
          <a:endParaRPr lang="en-US"/>
        </a:p>
      </dgm:t>
    </dgm:pt>
    <dgm:pt modelId="{A7FE3157-E367-45D4-B0DB-E9DDE8C4A581}" type="sibTrans" cxnId="{4A05559C-C6C9-4B0F-9DA0-947A0144CD1E}">
      <dgm:prSet/>
      <dgm:spPr/>
      <dgm:t>
        <a:bodyPr/>
        <a:lstStyle/>
        <a:p>
          <a:endParaRPr lang="en-US"/>
        </a:p>
      </dgm:t>
    </dgm:pt>
    <dgm:pt modelId="{F60C0393-1396-483F-B322-84820BEF89E4}">
      <dgm:prSet/>
      <dgm:spPr/>
      <dgm:t>
        <a:bodyPr/>
        <a:lstStyle/>
        <a:p>
          <a:r>
            <a:rPr lang="ar-EG"/>
            <a:t>مفهوم المنتج.</a:t>
          </a:r>
          <a:endParaRPr lang="en-US"/>
        </a:p>
      </dgm:t>
    </dgm:pt>
    <dgm:pt modelId="{9D2C0B6F-F126-4B19-8BBF-9727B22BFF2C}" type="parTrans" cxnId="{EEB3FEB9-C9C2-4F5F-A4C4-6A3B818AECC6}">
      <dgm:prSet/>
      <dgm:spPr/>
      <dgm:t>
        <a:bodyPr/>
        <a:lstStyle/>
        <a:p>
          <a:endParaRPr lang="en-US"/>
        </a:p>
      </dgm:t>
    </dgm:pt>
    <dgm:pt modelId="{5CDF5333-3BDE-4515-A091-00DBB5DEBA31}" type="sibTrans" cxnId="{EEB3FEB9-C9C2-4F5F-A4C4-6A3B818AECC6}">
      <dgm:prSet/>
      <dgm:spPr/>
      <dgm:t>
        <a:bodyPr/>
        <a:lstStyle/>
        <a:p>
          <a:endParaRPr lang="en-US"/>
        </a:p>
      </dgm:t>
    </dgm:pt>
    <dgm:pt modelId="{86E932F6-8B6B-42A9-95F0-E62508758075}">
      <dgm:prSet/>
      <dgm:spPr/>
      <dgm:t>
        <a:bodyPr/>
        <a:lstStyle/>
        <a:p>
          <a:r>
            <a:rPr lang="ar-EG"/>
            <a:t>مفهوم البيع.</a:t>
          </a:r>
          <a:endParaRPr lang="en-US"/>
        </a:p>
      </dgm:t>
    </dgm:pt>
    <dgm:pt modelId="{E70CFF1E-6E77-425E-9440-E242B0C89A41}" type="parTrans" cxnId="{4BC40EBB-DB09-45BB-B8A2-084DF8040A2F}">
      <dgm:prSet/>
      <dgm:spPr/>
      <dgm:t>
        <a:bodyPr/>
        <a:lstStyle/>
        <a:p>
          <a:endParaRPr lang="en-US"/>
        </a:p>
      </dgm:t>
    </dgm:pt>
    <dgm:pt modelId="{A983B7F0-02E8-4085-AFC7-BA89B0190761}" type="sibTrans" cxnId="{4BC40EBB-DB09-45BB-B8A2-084DF8040A2F}">
      <dgm:prSet/>
      <dgm:spPr/>
      <dgm:t>
        <a:bodyPr/>
        <a:lstStyle/>
        <a:p>
          <a:endParaRPr lang="en-US"/>
        </a:p>
      </dgm:t>
    </dgm:pt>
    <dgm:pt modelId="{91F0CB19-327B-48DB-BE79-DA5FEA160374}">
      <dgm:prSet/>
      <dgm:spPr/>
      <dgm:t>
        <a:bodyPr/>
        <a:lstStyle/>
        <a:p>
          <a:r>
            <a:rPr lang="ar-EG" dirty="0"/>
            <a:t>المفهوم الحديث للتسويق</a:t>
          </a:r>
          <a:endParaRPr lang="en-US" dirty="0"/>
        </a:p>
      </dgm:t>
    </dgm:pt>
    <dgm:pt modelId="{C75B88D3-E441-4C41-96A8-0B9BA4AB43FC}" type="parTrans" cxnId="{30AC6297-1A3C-4BBC-93D2-C9096FDE358A}">
      <dgm:prSet/>
      <dgm:spPr/>
      <dgm:t>
        <a:bodyPr/>
        <a:lstStyle/>
        <a:p>
          <a:endParaRPr lang="en-US"/>
        </a:p>
      </dgm:t>
    </dgm:pt>
    <dgm:pt modelId="{0F857F8F-FE47-4AE5-B287-2EA79C50D2D0}" type="sibTrans" cxnId="{30AC6297-1A3C-4BBC-93D2-C9096FDE358A}">
      <dgm:prSet/>
      <dgm:spPr/>
      <dgm:t>
        <a:bodyPr/>
        <a:lstStyle/>
        <a:p>
          <a:endParaRPr lang="en-US"/>
        </a:p>
      </dgm:t>
    </dgm:pt>
    <dgm:pt modelId="{5BF9BF43-C121-4902-B1B4-DE16F24C1038}">
      <dgm:prSet/>
      <dgm:spPr/>
      <dgm:t>
        <a:bodyPr/>
        <a:lstStyle/>
        <a:p>
          <a:r>
            <a:rPr lang="ar-EG" dirty="0"/>
            <a:t>المفهوم الاجتماعي للتسويق .</a:t>
          </a:r>
          <a:endParaRPr lang="en-US" dirty="0"/>
        </a:p>
      </dgm:t>
    </dgm:pt>
    <dgm:pt modelId="{23070B33-3E30-42F6-AAE9-04FC06DFDB58}" type="parTrans" cxnId="{1B945113-2111-457C-BA50-07A2004C2442}">
      <dgm:prSet/>
      <dgm:spPr/>
      <dgm:t>
        <a:bodyPr/>
        <a:lstStyle/>
        <a:p>
          <a:endParaRPr lang="en-US"/>
        </a:p>
      </dgm:t>
    </dgm:pt>
    <dgm:pt modelId="{F9951FCB-3769-4597-9C9F-1E55C2228C50}" type="sibTrans" cxnId="{1B945113-2111-457C-BA50-07A2004C2442}">
      <dgm:prSet/>
      <dgm:spPr/>
      <dgm:t>
        <a:bodyPr/>
        <a:lstStyle/>
        <a:p>
          <a:endParaRPr lang="en-US"/>
        </a:p>
      </dgm:t>
    </dgm:pt>
    <dgm:pt modelId="{55D63960-A618-E74A-A726-4521B9D75820}">
      <dgm:prSet/>
      <dgm:spPr/>
      <dgm:t>
        <a:bodyPr/>
        <a:lstStyle/>
        <a:p>
          <a:r>
            <a:rPr lang="ar-EG" dirty="0">
              <a:latin typeface="Adobe Arabic" panose="02040503050201020203" pitchFamily="18" charset="-78"/>
              <a:cs typeface="Adobe Arabic" panose="02040503050201020203" pitchFamily="18" charset="-78"/>
            </a:rPr>
            <a:t>التسويق الشمولي</a:t>
          </a:r>
          <a:endParaRPr lang="en-US" dirty="0"/>
        </a:p>
      </dgm:t>
    </dgm:pt>
    <dgm:pt modelId="{CAB04EA4-C6AF-A34A-B924-FB934E7CE69F}" type="parTrans" cxnId="{B41052CE-7E88-0A48-B24B-EF14EFFCA1EA}">
      <dgm:prSet/>
      <dgm:spPr/>
      <dgm:t>
        <a:bodyPr/>
        <a:lstStyle/>
        <a:p>
          <a:endParaRPr lang="en-US"/>
        </a:p>
      </dgm:t>
    </dgm:pt>
    <dgm:pt modelId="{A6259256-FD9B-DB43-A159-CC69A547DD8E}" type="sibTrans" cxnId="{B41052CE-7E88-0A48-B24B-EF14EFFCA1EA}">
      <dgm:prSet/>
      <dgm:spPr/>
      <dgm:t>
        <a:bodyPr/>
        <a:lstStyle/>
        <a:p>
          <a:endParaRPr lang="en-US"/>
        </a:p>
      </dgm:t>
    </dgm:pt>
    <dgm:pt modelId="{7AC07B04-32DA-3D4C-A668-5E41AA63FBA6}" type="pres">
      <dgm:prSet presAssocID="{9CBB887E-0C15-4589-BE76-ED2F6E7A2E7F}" presName="linear" presStyleCnt="0">
        <dgm:presLayoutVars>
          <dgm:dir/>
          <dgm:animLvl val="lvl"/>
          <dgm:resizeHandles val="exact"/>
        </dgm:presLayoutVars>
      </dgm:prSet>
      <dgm:spPr/>
    </dgm:pt>
    <dgm:pt modelId="{BC51B237-ED4A-8846-8EAE-3F433A03B57C}" type="pres">
      <dgm:prSet presAssocID="{30B305CE-C93D-4C1E-8090-4E0630583664}" presName="parentLin" presStyleCnt="0"/>
      <dgm:spPr/>
    </dgm:pt>
    <dgm:pt modelId="{96DF89BD-D2DF-8F46-81D3-687CB7334318}" type="pres">
      <dgm:prSet presAssocID="{30B305CE-C93D-4C1E-8090-4E0630583664}" presName="parentLeftMargin" presStyleLbl="node1" presStyleIdx="0" presStyleCnt="6"/>
      <dgm:spPr/>
    </dgm:pt>
    <dgm:pt modelId="{49FAF96E-0AA4-BE4C-BB72-BD91731464D7}" type="pres">
      <dgm:prSet presAssocID="{30B305CE-C93D-4C1E-8090-4E0630583664}" presName="parentText" presStyleLbl="node1" presStyleIdx="0" presStyleCnt="6">
        <dgm:presLayoutVars>
          <dgm:chMax val="0"/>
          <dgm:bulletEnabled val="1"/>
        </dgm:presLayoutVars>
      </dgm:prSet>
      <dgm:spPr/>
    </dgm:pt>
    <dgm:pt modelId="{8EE71624-C0DA-7D41-882B-17C88DAA7C76}" type="pres">
      <dgm:prSet presAssocID="{30B305CE-C93D-4C1E-8090-4E0630583664}" presName="negativeSpace" presStyleCnt="0"/>
      <dgm:spPr/>
    </dgm:pt>
    <dgm:pt modelId="{522B9508-0854-B343-A66C-97F894C3CE19}" type="pres">
      <dgm:prSet presAssocID="{30B305CE-C93D-4C1E-8090-4E0630583664}" presName="childText" presStyleLbl="conFgAcc1" presStyleIdx="0" presStyleCnt="6">
        <dgm:presLayoutVars>
          <dgm:bulletEnabled val="1"/>
        </dgm:presLayoutVars>
      </dgm:prSet>
      <dgm:spPr/>
    </dgm:pt>
    <dgm:pt modelId="{6343BDB0-8C63-C840-86E6-C6A69433EDE9}" type="pres">
      <dgm:prSet presAssocID="{A7FE3157-E367-45D4-B0DB-E9DDE8C4A581}" presName="spaceBetweenRectangles" presStyleCnt="0"/>
      <dgm:spPr/>
    </dgm:pt>
    <dgm:pt modelId="{868952C6-5877-BE47-BFF8-C9B5A132C35E}" type="pres">
      <dgm:prSet presAssocID="{F60C0393-1396-483F-B322-84820BEF89E4}" presName="parentLin" presStyleCnt="0"/>
      <dgm:spPr/>
    </dgm:pt>
    <dgm:pt modelId="{6CCB4ACE-99D1-274E-BA50-CCFD02021609}" type="pres">
      <dgm:prSet presAssocID="{F60C0393-1396-483F-B322-84820BEF89E4}" presName="parentLeftMargin" presStyleLbl="node1" presStyleIdx="0" presStyleCnt="6"/>
      <dgm:spPr/>
    </dgm:pt>
    <dgm:pt modelId="{2F7365C5-98A5-3C4A-B860-22504FC12B5C}" type="pres">
      <dgm:prSet presAssocID="{F60C0393-1396-483F-B322-84820BEF89E4}" presName="parentText" presStyleLbl="node1" presStyleIdx="1" presStyleCnt="6">
        <dgm:presLayoutVars>
          <dgm:chMax val="0"/>
          <dgm:bulletEnabled val="1"/>
        </dgm:presLayoutVars>
      </dgm:prSet>
      <dgm:spPr/>
    </dgm:pt>
    <dgm:pt modelId="{BDFF464A-119F-C940-AABD-B91FFAB8BF66}" type="pres">
      <dgm:prSet presAssocID="{F60C0393-1396-483F-B322-84820BEF89E4}" presName="negativeSpace" presStyleCnt="0"/>
      <dgm:spPr/>
    </dgm:pt>
    <dgm:pt modelId="{2AB6B987-9618-914B-B275-D7B5154D0374}" type="pres">
      <dgm:prSet presAssocID="{F60C0393-1396-483F-B322-84820BEF89E4}" presName="childText" presStyleLbl="conFgAcc1" presStyleIdx="1" presStyleCnt="6">
        <dgm:presLayoutVars>
          <dgm:bulletEnabled val="1"/>
        </dgm:presLayoutVars>
        <dgm:style>
          <a:lnRef idx="2">
            <a:schemeClr val="dk1"/>
          </a:lnRef>
          <a:fillRef idx="1">
            <a:schemeClr val="lt1"/>
          </a:fillRef>
          <a:effectRef idx="0">
            <a:schemeClr val="dk1"/>
          </a:effectRef>
          <a:fontRef idx="minor">
            <a:schemeClr val="dk1"/>
          </a:fontRef>
        </dgm:style>
      </dgm:prSet>
      <dgm:spPr/>
    </dgm:pt>
    <dgm:pt modelId="{F7F78A59-F88C-A44F-906F-49891240E17C}" type="pres">
      <dgm:prSet presAssocID="{5CDF5333-3BDE-4515-A091-00DBB5DEBA31}" presName="spaceBetweenRectangles" presStyleCnt="0"/>
      <dgm:spPr/>
    </dgm:pt>
    <dgm:pt modelId="{4E75B352-7315-844A-B746-BD4B29E670DB}" type="pres">
      <dgm:prSet presAssocID="{86E932F6-8B6B-42A9-95F0-E62508758075}" presName="parentLin" presStyleCnt="0"/>
      <dgm:spPr/>
    </dgm:pt>
    <dgm:pt modelId="{38AA8A11-7818-0B45-B7B7-9359A2A9940D}" type="pres">
      <dgm:prSet presAssocID="{86E932F6-8B6B-42A9-95F0-E62508758075}" presName="parentLeftMargin" presStyleLbl="node1" presStyleIdx="1" presStyleCnt="6"/>
      <dgm:spPr/>
    </dgm:pt>
    <dgm:pt modelId="{27688A07-F7DE-D64F-8F82-51FE528F10BB}" type="pres">
      <dgm:prSet presAssocID="{86E932F6-8B6B-42A9-95F0-E62508758075}" presName="parentText" presStyleLbl="node1" presStyleIdx="2" presStyleCnt="6">
        <dgm:presLayoutVars>
          <dgm:chMax val="0"/>
          <dgm:bulletEnabled val="1"/>
        </dgm:presLayoutVars>
      </dgm:prSet>
      <dgm:spPr/>
    </dgm:pt>
    <dgm:pt modelId="{6FF54C6D-E512-BD4D-AB6E-9C88150F4B07}" type="pres">
      <dgm:prSet presAssocID="{86E932F6-8B6B-42A9-95F0-E62508758075}" presName="negativeSpace" presStyleCnt="0"/>
      <dgm:spPr/>
    </dgm:pt>
    <dgm:pt modelId="{E3F96CC9-7174-9244-A42F-2CA9DABDF750}" type="pres">
      <dgm:prSet presAssocID="{86E932F6-8B6B-42A9-95F0-E62508758075}" presName="childText" presStyleLbl="conFgAcc1" presStyleIdx="2" presStyleCnt="6">
        <dgm:presLayoutVars>
          <dgm:bulletEnabled val="1"/>
        </dgm:presLayoutVars>
      </dgm:prSet>
      <dgm:spPr/>
    </dgm:pt>
    <dgm:pt modelId="{0D6E2A97-49AB-D243-A3E5-04563B52ED01}" type="pres">
      <dgm:prSet presAssocID="{A983B7F0-02E8-4085-AFC7-BA89B0190761}" presName="spaceBetweenRectangles" presStyleCnt="0"/>
      <dgm:spPr/>
    </dgm:pt>
    <dgm:pt modelId="{EC7B1608-577E-7B46-9FD5-5E372D18E831}" type="pres">
      <dgm:prSet presAssocID="{91F0CB19-327B-48DB-BE79-DA5FEA160374}" presName="parentLin" presStyleCnt="0"/>
      <dgm:spPr/>
    </dgm:pt>
    <dgm:pt modelId="{047768AC-B74C-024B-B5B4-1093B8DE33C6}" type="pres">
      <dgm:prSet presAssocID="{91F0CB19-327B-48DB-BE79-DA5FEA160374}" presName="parentLeftMargin" presStyleLbl="node1" presStyleIdx="2" presStyleCnt="6"/>
      <dgm:spPr/>
    </dgm:pt>
    <dgm:pt modelId="{2D3D888D-D407-C74C-B8E7-5143509060CF}" type="pres">
      <dgm:prSet presAssocID="{91F0CB19-327B-48DB-BE79-DA5FEA160374}" presName="parentText" presStyleLbl="node1" presStyleIdx="3" presStyleCnt="6">
        <dgm:presLayoutVars>
          <dgm:chMax val="0"/>
          <dgm:bulletEnabled val="1"/>
        </dgm:presLayoutVars>
      </dgm:prSet>
      <dgm:spPr/>
    </dgm:pt>
    <dgm:pt modelId="{37B067C2-7E26-EE4A-896F-C9175256CEFF}" type="pres">
      <dgm:prSet presAssocID="{91F0CB19-327B-48DB-BE79-DA5FEA160374}" presName="negativeSpace" presStyleCnt="0"/>
      <dgm:spPr/>
    </dgm:pt>
    <dgm:pt modelId="{FC7C1ACF-1164-6646-85DE-8EA367698820}" type="pres">
      <dgm:prSet presAssocID="{91F0CB19-327B-48DB-BE79-DA5FEA160374}" presName="childText" presStyleLbl="conFgAcc1" presStyleIdx="3" presStyleCnt="6">
        <dgm:presLayoutVars>
          <dgm:bulletEnabled val="1"/>
        </dgm:presLayoutVars>
      </dgm:prSet>
      <dgm:spPr/>
    </dgm:pt>
    <dgm:pt modelId="{43DBDB10-367B-644D-9CB3-08A7B3AE6420}" type="pres">
      <dgm:prSet presAssocID="{0F857F8F-FE47-4AE5-B287-2EA79C50D2D0}" presName="spaceBetweenRectangles" presStyleCnt="0"/>
      <dgm:spPr/>
    </dgm:pt>
    <dgm:pt modelId="{66E1FB6B-A039-394B-B857-E98648E243FD}" type="pres">
      <dgm:prSet presAssocID="{5BF9BF43-C121-4902-B1B4-DE16F24C1038}" presName="parentLin" presStyleCnt="0"/>
      <dgm:spPr/>
    </dgm:pt>
    <dgm:pt modelId="{8B85474F-712F-7544-803C-221C792E1DDA}" type="pres">
      <dgm:prSet presAssocID="{5BF9BF43-C121-4902-B1B4-DE16F24C1038}" presName="parentLeftMargin" presStyleLbl="node1" presStyleIdx="3" presStyleCnt="6"/>
      <dgm:spPr/>
    </dgm:pt>
    <dgm:pt modelId="{756725AE-E9DF-2E45-B956-13408F703D44}" type="pres">
      <dgm:prSet presAssocID="{5BF9BF43-C121-4902-B1B4-DE16F24C1038}" presName="parentText" presStyleLbl="node1" presStyleIdx="4" presStyleCnt="6">
        <dgm:presLayoutVars>
          <dgm:chMax val="0"/>
          <dgm:bulletEnabled val="1"/>
        </dgm:presLayoutVars>
      </dgm:prSet>
      <dgm:spPr/>
    </dgm:pt>
    <dgm:pt modelId="{239EBBD3-1BB8-A546-9510-FCFF09A8A9CE}" type="pres">
      <dgm:prSet presAssocID="{5BF9BF43-C121-4902-B1B4-DE16F24C1038}" presName="negativeSpace" presStyleCnt="0"/>
      <dgm:spPr/>
    </dgm:pt>
    <dgm:pt modelId="{B1EC216A-0927-074C-874E-4867B2C730A5}" type="pres">
      <dgm:prSet presAssocID="{5BF9BF43-C121-4902-B1B4-DE16F24C1038}" presName="childText" presStyleLbl="conFgAcc1" presStyleIdx="4" presStyleCnt="6">
        <dgm:presLayoutVars>
          <dgm:bulletEnabled val="1"/>
        </dgm:presLayoutVars>
      </dgm:prSet>
      <dgm:spPr/>
    </dgm:pt>
    <dgm:pt modelId="{0D47B323-9D20-394B-89AE-30E5DA21E82A}" type="pres">
      <dgm:prSet presAssocID="{F9951FCB-3769-4597-9C9F-1E55C2228C50}" presName="spaceBetweenRectangles" presStyleCnt="0"/>
      <dgm:spPr/>
    </dgm:pt>
    <dgm:pt modelId="{903128CF-1395-ED4B-9191-810EE4BED01A}" type="pres">
      <dgm:prSet presAssocID="{55D63960-A618-E74A-A726-4521B9D75820}" presName="parentLin" presStyleCnt="0"/>
      <dgm:spPr/>
    </dgm:pt>
    <dgm:pt modelId="{9DC3575C-6B1D-3A42-BE47-8A3D12A6B23F}" type="pres">
      <dgm:prSet presAssocID="{55D63960-A618-E74A-A726-4521B9D75820}" presName="parentLeftMargin" presStyleLbl="node1" presStyleIdx="4" presStyleCnt="6"/>
      <dgm:spPr/>
    </dgm:pt>
    <dgm:pt modelId="{5853C83B-8FB2-9547-A58D-29CF7FFB13F3}" type="pres">
      <dgm:prSet presAssocID="{55D63960-A618-E74A-A726-4521B9D75820}" presName="parentText" presStyleLbl="node1" presStyleIdx="5" presStyleCnt="6">
        <dgm:presLayoutVars>
          <dgm:chMax val="0"/>
          <dgm:bulletEnabled val="1"/>
        </dgm:presLayoutVars>
      </dgm:prSet>
      <dgm:spPr/>
    </dgm:pt>
    <dgm:pt modelId="{38B15E53-4654-F940-86F8-7D4FAF8D1FBB}" type="pres">
      <dgm:prSet presAssocID="{55D63960-A618-E74A-A726-4521B9D75820}" presName="negativeSpace" presStyleCnt="0"/>
      <dgm:spPr/>
    </dgm:pt>
    <dgm:pt modelId="{3B2A2CF0-C387-4144-B2AD-508D00C0BACA}" type="pres">
      <dgm:prSet presAssocID="{55D63960-A618-E74A-A726-4521B9D75820}" presName="childText" presStyleLbl="conFgAcc1" presStyleIdx="5" presStyleCnt="6">
        <dgm:presLayoutVars>
          <dgm:bulletEnabled val="1"/>
        </dgm:presLayoutVars>
      </dgm:prSet>
      <dgm:spPr/>
    </dgm:pt>
  </dgm:ptLst>
  <dgm:cxnLst>
    <dgm:cxn modelId="{F29A9A01-3BF1-AE4D-AFD3-CEF23955D3E0}" type="presOf" srcId="{91F0CB19-327B-48DB-BE79-DA5FEA160374}" destId="{2D3D888D-D407-C74C-B8E7-5143509060CF}" srcOrd="1" destOrd="0" presId="urn:microsoft.com/office/officeart/2005/8/layout/list1"/>
    <dgm:cxn modelId="{0008AE10-BE93-2243-8475-AACC83B78A43}" type="presOf" srcId="{F60C0393-1396-483F-B322-84820BEF89E4}" destId="{2F7365C5-98A5-3C4A-B860-22504FC12B5C}" srcOrd="1" destOrd="0" presId="urn:microsoft.com/office/officeart/2005/8/layout/list1"/>
    <dgm:cxn modelId="{1B945113-2111-457C-BA50-07A2004C2442}" srcId="{9CBB887E-0C15-4589-BE76-ED2F6E7A2E7F}" destId="{5BF9BF43-C121-4902-B1B4-DE16F24C1038}" srcOrd="4" destOrd="0" parTransId="{23070B33-3E30-42F6-AAE9-04FC06DFDB58}" sibTransId="{F9951FCB-3769-4597-9C9F-1E55C2228C50}"/>
    <dgm:cxn modelId="{C6061C18-DF8D-C340-9DEA-D1074ECFA715}" type="presOf" srcId="{30B305CE-C93D-4C1E-8090-4E0630583664}" destId="{96DF89BD-D2DF-8F46-81D3-687CB7334318}" srcOrd="0" destOrd="0" presId="urn:microsoft.com/office/officeart/2005/8/layout/list1"/>
    <dgm:cxn modelId="{5FA6BE30-DF32-C644-9F82-F515245B8ECE}" type="presOf" srcId="{55D63960-A618-E74A-A726-4521B9D75820}" destId="{9DC3575C-6B1D-3A42-BE47-8A3D12A6B23F}" srcOrd="0" destOrd="0" presId="urn:microsoft.com/office/officeart/2005/8/layout/list1"/>
    <dgm:cxn modelId="{C143B834-8FBB-924E-9B73-1FD72F65AB78}" type="presOf" srcId="{5BF9BF43-C121-4902-B1B4-DE16F24C1038}" destId="{8B85474F-712F-7544-803C-221C792E1DDA}" srcOrd="0" destOrd="0" presId="urn:microsoft.com/office/officeart/2005/8/layout/list1"/>
    <dgm:cxn modelId="{1CEBFB45-A963-CE4A-880C-8F52F64CABBD}" type="presOf" srcId="{86E932F6-8B6B-42A9-95F0-E62508758075}" destId="{27688A07-F7DE-D64F-8F82-51FE528F10BB}" srcOrd="1" destOrd="0" presId="urn:microsoft.com/office/officeart/2005/8/layout/list1"/>
    <dgm:cxn modelId="{E528CC4A-FBC9-9141-B1CE-42F1F400D195}" type="presOf" srcId="{5BF9BF43-C121-4902-B1B4-DE16F24C1038}" destId="{756725AE-E9DF-2E45-B956-13408F703D44}" srcOrd="1" destOrd="0" presId="urn:microsoft.com/office/officeart/2005/8/layout/list1"/>
    <dgm:cxn modelId="{F685CA72-5FAE-5349-B0C3-CBB8022DC351}" type="presOf" srcId="{9CBB887E-0C15-4589-BE76-ED2F6E7A2E7F}" destId="{7AC07B04-32DA-3D4C-A668-5E41AA63FBA6}" srcOrd="0" destOrd="0" presId="urn:microsoft.com/office/officeart/2005/8/layout/list1"/>
    <dgm:cxn modelId="{ECA89275-CECD-674F-A86D-8FF1E30B2333}" type="presOf" srcId="{55D63960-A618-E74A-A726-4521B9D75820}" destId="{5853C83B-8FB2-9547-A58D-29CF7FFB13F3}" srcOrd="1" destOrd="0" presId="urn:microsoft.com/office/officeart/2005/8/layout/list1"/>
    <dgm:cxn modelId="{4F708E90-CF86-A947-BB04-C8DB3D767E33}" type="presOf" srcId="{F60C0393-1396-483F-B322-84820BEF89E4}" destId="{6CCB4ACE-99D1-274E-BA50-CCFD02021609}" srcOrd="0" destOrd="0" presId="urn:microsoft.com/office/officeart/2005/8/layout/list1"/>
    <dgm:cxn modelId="{30AC6297-1A3C-4BBC-93D2-C9096FDE358A}" srcId="{9CBB887E-0C15-4589-BE76-ED2F6E7A2E7F}" destId="{91F0CB19-327B-48DB-BE79-DA5FEA160374}" srcOrd="3" destOrd="0" parTransId="{C75B88D3-E441-4C41-96A8-0B9BA4AB43FC}" sibTransId="{0F857F8F-FE47-4AE5-B287-2EA79C50D2D0}"/>
    <dgm:cxn modelId="{4A05559C-C6C9-4B0F-9DA0-947A0144CD1E}" srcId="{9CBB887E-0C15-4589-BE76-ED2F6E7A2E7F}" destId="{30B305CE-C93D-4C1E-8090-4E0630583664}" srcOrd="0" destOrd="0" parTransId="{20260B9D-4922-4A3B-B6A9-711DF6CA16E6}" sibTransId="{A7FE3157-E367-45D4-B0DB-E9DDE8C4A581}"/>
    <dgm:cxn modelId="{EEB3FEB9-C9C2-4F5F-A4C4-6A3B818AECC6}" srcId="{9CBB887E-0C15-4589-BE76-ED2F6E7A2E7F}" destId="{F60C0393-1396-483F-B322-84820BEF89E4}" srcOrd="1" destOrd="0" parTransId="{9D2C0B6F-F126-4B19-8BBF-9727B22BFF2C}" sibTransId="{5CDF5333-3BDE-4515-A091-00DBB5DEBA31}"/>
    <dgm:cxn modelId="{4BC40EBB-DB09-45BB-B8A2-084DF8040A2F}" srcId="{9CBB887E-0C15-4589-BE76-ED2F6E7A2E7F}" destId="{86E932F6-8B6B-42A9-95F0-E62508758075}" srcOrd="2" destOrd="0" parTransId="{E70CFF1E-6E77-425E-9440-E242B0C89A41}" sibTransId="{A983B7F0-02E8-4085-AFC7-BA89B0190761}"/>
    <dgm:cxn modelId="{B41052CE-7E88-0A48-B24B-EF14EFFCA1EA}" srcId="{9CBB887E-0C15-4589-BE76-ED2F6E7A2E7F}" destId="{55D63960-A618-E74A-A726-4521B9D75820}" srcOrd="5" destOrd="0" parTransId="{CAB04EA4-C6AF-A34A-B924-FB934E7CE69F}" sibTransId="{A6259256-FD9B-DB43-A159-CC69A547DD8E}"/>
    <dgm:cxn modelId="{6DAC7BE7-80D6-1141-A98A-A3B52FA95690}" type="presOf" srcId="{91F0CB19-327B-48DB-BE79-DA5FEA160374}" destId="{047768AC-B74C-024B-B5B4-1093B8DE33C6}" srcOrd="0" destOrd="0" presId="urn:microsoft.com/office/officeart/2005/8/layout/list1"/>
    <dgm:cxn modelId="{0E6DC2EA-DDE5-2240-B63C-C95CFCD239FA}" type="presOf" srcId="{86E932F6-8B6B-42A9-95F0-E62508758075}" destId="{38AA8A11-7818-0B45-B7B7-9359A2A9940D}" srcOrd="0" destOrd="0" presId="urn:microsoft.com/office/officeart/2005/8/layout/list1"/>
    <dgm:cxn modelId="{78B009F7-56D9-CF4A-995D-B71D3C1F73B7}" type="presOf" srcId="{30B305CE-C93D-4C1E-8090-4E0630583664}" destId="{49FAF96E-0AA4-BE4C-BB72-BD91731464D7}" srcOrd="1" destOrd="0" presId="urn:microsoft.com/office/officeart/2005/8/layout/list1"/>
    <dgm:cxn modelId="{A5812C44-86F4-BC4A-8349-F7A70F2124B3}" type="presParOf" srcId="{7AC07B04-32DA-3D4C-A668-5E41AA63FBA6}" destId="{BC51B237-ED4A-8846-8EAE-3F433A03B57C}" srcOrd="0" destOrd="0" presId="urn:microsoft.com/office/officeart/2005/8/layout/list1"/>
    <dgm:cxn modelId="{7AF86CCD-9CB5-A64E-891C-7C178A31627F}" type="presParOf" srcId="{BC51B237-ED4A-8846-8EAE-3F433A03B57C}" destId="{96DF89BD-D2DF-8F46-81D3-687CB7334318}" srcOrd="0" destOrd="0" presId="urn:microsoft.com/office/officeart/2005/8/layout/list1"/>
    <dgm:cxn modelId="{01163C23-4253-5248-B6D2-2D49BD6DE6E4}" type="presParOf" srcId="{BC51B237-ED4A-8846-8EAE-3F433A03B57C}" destId="{49FAF96E-0AA4-BE4C-BB72-BD91731464D7}" srcOrd="1" destOrd="0" presId="urn:microsoft.com/office/officeart/2005/8/layout/list1"/>
    <dgm:cxn modelId="{CE9867F9-E53F-5A48-A366-C4FEC6A0C63B}" type="presParOf" srcId="{7AC07B04-32DA-3D4C-A668-5E41AA63FBA6}" destId="{8EE71624-C0DA-7D41-882B-17C88DAA7C76}" srcOrd="1" destOrd="0" presId="urn:microsoft.com/office/officeart/2005/8/layout/list1"/>
    <dgm:cxn modelId="{3FD0A54A-6839-1B43-A26F-FAD49B5B5DC9}" type="presParOf" srcId="{7AC07B04-32DA-3D4C-A668-5E41AA63FBA6}" destId="{522B9508-0854-B343-A66C-97F894C3CE19}" srcOrd="2" destOrd="0" presId="urn:microsoft.com/office/officeart/2005/8/layout/list1"/>
    <dgm:cxn modelId="{2AFD3910-0A5C-0B46-9AE2-71333DBEF8BD}" type="presParOf" srcId="{7AC07B04-32DA-3D4C-A668-5E41AA63FBA6}" destId="{6343BDB0-8C63-C840-86E6-C6A69433EDE9}" srcOrd="3" destOrd="0" presId="urn:microsoft.com/office/officeart/2005/8/layout/list1"/>
    <dgm:cxn modelId="{730D2D55-96E7-8141-8D3B-B0BF86FAF938}" type="presParOf" srcId="{7AC07B04-32DA-3D4C-A668-5E41AA63FBA6}" destId="{868952C6-5877-BE47-BFF8-C9B5A132C35E}" srcOrd="4" destOrd="0" presId="urn:microsoft.com/office/officeart/2005/8/layout/list1"/>
    <dgm:cxn modelId="{023235AD-D25D-1C41-8CC6-A819D935850D}" type="presParOf" srcId="{868952C6-5877-BE47-BFF8-C9B5A132C35E}" destId="{6CCB4ACE-99D1-274E-BA50-CCFD02021609}" srcOrd="0" destOrd="0" presId="urn:microsoft.com/office/officeart/2005/8/layout/list1"/>
    <dgm:cxn modelId="{0CA8AC88-2A17-204A-9437-30F4A2242401}" type="presParOf" srcId="{868952C6-5877-BE47-BFF8-C9B5A132C35E}" destId="{2F7365C5-98A5-3C4A-B860-22504FC12B5C}" srcOrd="1" destOrd="0" presId="urn:microsoft.com/office/officeart/2005/8/layout/list1"/>
    <dgm:cxn modelId="{EE5DC475-02E0-144E-AF5F-185E9F4D898F}" type="presParOf" srcId="{7AC07B04-32DA-3D4C-A668-5E41AA63FBA6}" destId="{BDFF464A-119F-C940-AABD-B91FFAB8BF66}" srcOrd="5" destOrd="0" presId="urn:microsoft.com/office/officeart/2005/8/layout/list1"/>
    <dgm:cxn modelId="{5C1BE828-AD7F-7949-893C-7434CB0A2EF7}" type="presParOf" srcId="{7AC07B04-32DA-3D4C-A668-5E41AA63FBA6}" destId="{2AB6B987-9618-914B-B275-D7B5154D0374}" srcOrd="6" destOrd="0" presId="urn:microsoft.com/office/officeart/2005/8/layout/list1"/>
    <dgm:cxn modelId="{A46285B4-3DF2-234D-A7AA-80DD1FE67F35}" type="presParOf" srcId="{7AC07B04-32DA-3D4C-A668-5E41AA63FBA6}" destId="{F7F78A59-F88C-A44F-906F-49891240E17C}" srcOrd="7" destOrd="0" presId="urn:microsoft.com/office/officeart/2005/8/layout/list1"/>
    <dgm:cxn modelId="{97DB1644-E9B7-174F-9C1F-466F680B922C}" type="presParOf" srcId="{7AC07B04-32DA-3D4C-A668-5E41AA63FBA6}" destId="{4E75B352-7315-844A-B746-BD4B29E670DB}" srcOrd="8" destOrd="0" presId="urn:microsoft.com/office/officeart/2005/8/layout/list1"/>
    <dgm:cxn modelId="{B292D545-A296-3447-A1A8-9D3192F46EF9}" type="presParOf" srcId="{4E75B352-7315-844A-B746-BD4B29E670DB}" destId="{38AA8A11-7818-0B45-B7B7-9359A2A9940D}" srcOrd="0" destOrd="0" presId="urn:microsoft.com/office/officeart/2005/8/layout/list1"/>
    <dgm:cxn modelId="{E3B1F873-6DCA-F24C-A445-E9FD03A6E36A}" type="presParOf" srcId="{4E75B352-7315-844A-B746-BD4B29E670DB}" destId="{27688A07-F7DE-D64F-8F82-51FE528F10BB}" srcOrd="1" destOrd="0" presId="urn:microsoft.com/office/officeart/2005/8/layout/list1"/>
    <dgm:cxn modelId="{07B862C9-9FEC-BE42-91A1-17A283102D47}" type="presParOf" srcId="{7AC07B04-32DA-3D4C-A668-5E41AA63FBA6}" destId="{6FF54C6D-E512-BD4D-AB6E-9C88150F4B07}" srcOrd="9" destOrd="0" presId="urn:microsoft.com/office/officeart/2005/8/layout/list1"/>
    <dgm:cxn modelId="{358DAC20-A52D-0B45-A68A-9E3864DFEFF1}" type="presParOf" srcId="{7AC07B04-32DA-3D4C-A668-5E41AA63FBA6}" destId="{E3F96CC9-7174-9244-A42F-2CA9DABDF750}" srcOrd="10" destOrd="0" presId="urn:microsoft.com/office/officeart/2005/8/layout/list1"/>
    <dgm:cxn modelId="{07D87060-6E1E-DA47-A19E-E7A04C86FD9C}" type="presParOf" srcId="{7AC07B04-32DA-3D4C-A668-5E41AA63FBA6}" destId="{0D6E2A97-49AB-D243-A3E5-04563B52ED01}" srcOrd="11" destOrd="0" presId="urn:microsoft.com/office/officeart/2005/8/layout/list1"/>
    <dgm:cxn modelId="{1E9C4E30-B920-8644-984D-EBC709DDBA12}" type="presParOf" srcId="{7AC07B04-32DA-3D4C-A668-5E41AA63FBA6}" destId="{EC7B1608-577E-7B46-9FD5-5E372D18E831}" srcOrd="12" destOrd="0" presId="urn:microsoft.com/office/officeart/2005/8/layout/list1"/>
    <dgm:cxn modelId="{980AD235-A2FD-2346-8720-F2529358F200}" type="presParOf" srcId="{EC7B1608-577E-7B46-9FD5-5E372D18E831}" destId="{047768AC-B74C-024B-B5B4-1093B8DE33C6}" srcOrd="0" destOrd="0" presId="urn:microsoft.com/office/officeart/2005/8/layout/list1"/>
    <dgm:cxn modelId="{F1A3CAC9-7CDA-1A4C-AAF6-58B313F73877}" type="presParOf" srcId="{EC7B1608-577E-7B46-9FD5-5E372D18E831}" destId="{2D3D888D-D407-C74C-B8E7-5143509060CF}" srcOrd="1" destOrd="0" presId="urn:microsoft.com/office/officeart/2005/8/layout/list1"/>
    <dgm:cxn modelId="{C7C4AB72-D186-724C-88EA-47A0D220956C}" type="presParOf" srcId="{7AC07B04-32DA-3D4C-A668-5E41AA63FBA6}" destId="{37B067C2-7E26-EE4A-896F-C9175256CEFF}" srcOrd="13" destOrd="0" presId="urn:microsoft.com/office/officeart/2005/8/layout/list1"/>
    <dgm:cxn modelId="{25FEC478-A8D7-304A-B14B-2E0DAE3D03B9}" type="presParOf" srcId="{7AC07B04-32DA-3D4C-A668-5E41AA63FBA6}" destId="{FC7C1ACF-1164-6646-85DE-8EA367698820}" srcOrd="14" destOrd="0" presId="urn:microsoft.com/office/officeart/2005/8/layout/list1"/>
    <dgm:cxn modelId="{0BE51FE0-FEC0-DA4C-9A69-2160F676FFFC}" type="presParOf" srcId="{7AC07B04-32DA-3D4C-A668-5E41AA63FBA6}" destId="{43DBDB10-367B-644D-9CB3-08A7B3AE6420}" srcOrd="15" destOrd="0" presId="urn:microsoft.com/office/officeart/2005/8/layout/list1"/>
    <dgm:cxn modelId="{8C48F13E-3D0C-7248-B2A3-4C4AE8980C62}" type="presParOf" srcId="{7AC07B04-32DA-3D4C-A668-5E41AA63FBA6}" destId="{66E1FB6B-A039-394B-B857-E98648E243FD}" srcOrd="16" destOrd="0" presId="urn:microsoft.com/office/officeart/2005/8/layout/list1"/>
    <dgm:cxn modelId="{BD6EA7D6-18F2-9546-95E8-C602B4B951F3}" type="presParOf" srcId="{66E1FB6B-A039-394B-B857-E98648E243FD}" destId="{8B85474F-712F-7544-803C-221C792E1DDA}" srcOrd="0" destOrd="0" presId="urn:microsoft.com/office/officeart/2005/8/layout/list1"/>
    <dgm:cxn modelId="{0E60F718-06E7-3E46-94CA-B55401A7947A}" type="presParOf" srcId="{66E1FB6B-A039-394B-B857-E98648E243FD}" destId="{756725AE-E9DF-2E45-B956-13408F703D44}" srcOrd="1" destOrd="0" presId="urn:microsoft.com/office/officeart/2005/8/layout/list1"/>
    <dgm:cxn modelId="{BD698A61-8179-D04B-9C99-7F4D36C9C265}" type="presParOf" srcId="{7AC07B04-32DA-3D4C-A668-5E41AA63FBA6}" destId="{239EBBD3-1BB8-A546-9510-FCFF09A8A9CE}" srcOrd="17" destOrd="0" presId="urn:microsoft.com/office/officeart/2005/8/layout/list1"/>
    <dgm:cxn modelId="{3F19599E-FA20-2D48-9059-F55066A791CA}" type="presParOf" srcId="{7AC07B04-32DA-3D4C-A668-5E41AA63FBA6}" destId="{B1EC216A-0927-074C-874E-4867B2C730A5}" srcOrd="18" destOrd="0" presId="urn:microsoft.com/office/officeart/2005/8/layout/list1"/>
    <dgm:cxn modelId="{987D0E1D-D2B9-5248-A8E0-47A43E43A15C}" type="presParOf" srcId="{7AC07B04-32DA-3D4C-A668-5E41AA63FBA6}" destId="{0D47B323-9D20-394B-89AE-30E5DA21E82A}" srcOrd="19" destOrd="0" presId="urn:microsoft.com/office/officeart/2005/8/layout/list1"/>
    <dgm:cxn modelId="{6C657629-C86B-4445-AF63-DDB85FD498B1}" type="presParOf" srcId="{7AC07B04-32DA-3D4C-A668-5E41AA63FBA6}" destId="{903128CF-1395-ED4B-9191-810EE4BED01A}" srcOrd="20" destOrd="0" presId="urn:microsoft.com/office/officeart/2005/8/layout/list1"/>
    <dgm:cxn modelId="{5D6B0F6E-6B16-D64D-A938-750FDE117281}" type="presParOf" srcId="{903128CF-1395-ED4B-9191-810EE4BED01A}" destId="{9DC3575C-6B1D-3A42-BE47-8A3D12A6B23F}" srcOrd="0" destOrd="0" presId="urn:microsoft.com/office/officeart/2005/8/layout/list1"/>
    <dgm:cxn modelId="{490A55EC-07CA-8D47-984A-0D95EBD5393F}" type="presParOf" srcId="{903128CF-1395-ED4B-9191-810EE4BED01A}" destId="{5853C83B-8FB2-9547-A58D-29CF7FFB13F3}" srcOrd="1" destOrd="0" presId="urn:microsoft.com/office/officeart/2005/8/layout/list1"/>
    <dgm:cxn modelId="{A008DDFD-70C8-134F-BDC1-81280078385A}" type="presParOf" srcId="{7AC07B04-32DA-3D4C-A668-5E41AA63FBA6}" destId="{38B15E53-4654-F940-86F8-7D4FAF8D1FBB}" srcOrd="21" destOrd="0" presId="urn:microsoft.com/office/officeart/2005/8/layout/list1"/>
    <dgm:cxn modelId="{CAD22751-A962-6740-9D4C-2C419762BAFF}" type="presParOf" srcId="{7AC07B04-32DA-3D4C-A668-5E41AA63FBA6}" destId="{3B2A2CF0-C387-4144-B2AD-508D00C0BACA}" srcOrd="22"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B9508-0854-B343-A66C-97F894C3CE19}">
      <dsp:nvSpPr>
        <dsp:cNvPr id="0" name=""/>
        <dsp:cNvSpPr/>
      </dsp:nvSpPr>
      <dsp:spPr>
        <a:xfrm>
          <a:off x="0" y="284957"/>
          <a:ext cx="297536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FAF96E-0AA4-BE4C-BB72-BD91731464D7}">
      <dsp:nvSpPr>
        <dsp:cNvPr id="0" name=""/>
        <dsp:cNvSpPr/>
      </dsp:nvSpPr>
      <dsp:spPr>
        <a:xfrm>
          <a:off x="148768" y="63557"/>
          <a:ext cx="2082758"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a:t>مفهوم الإنتاج.</a:t>
          </a:r>
          <a:endParaRPr lang="en-US" sz="1500" kern="1200"/>
        </a:p>
      </dsp:txBody>
      <dsp:txXfrm>
        <a:off x="170384" y="85173"/>
        <a:ext cx="2039526" cy="399568"/>
      </dsp:txXfrm>
    </dsp:sp>
    <dsp:sp modelId="{2AB6B987-9618-914B-B275-D7B5154D0374}">
      <dsp:nvSpPr>
        <dsp:cNvPr id="0" name=""/>
        <dsp:cNvSpPr/>
      </dsp:nvSpPr>
      <dsp:spPr>
        <a:xfrm>
          <a:off x="0" y="965358"/>
          <a:ext cx="2975369" cy="37800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2F7365C5-98A5-3C4A-B860-22504FC12B5C}">
      <dsp:nvSpPr>
        <dsp:cNvPr id="0" name=""/>
        <dsp:cNvSpPr/>
      </dsp:nvSpPr>
      <dsp:spPr>
        <a:xfrm>
          <a:off x="148768" y="743957"/>
          <a:ext cx="2082758"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a:t>مفهوم المنتج.</a:t>
          </a:r>
          <a:endParaRPr lang="en-US" sz="1500" kern="1200"/>
        </a:p>
      </dsp:txBody>
      <dsp:txXfrm>
        <a:off x="170384" y="765573"/>
        <a:ext cx="2039526" cy="399568"/>
      </dsp:txXfrm>
    </dsp:sp>
    <dsp:sp modelId="{E3F96CC9-7174-9244-A42F-2CA9DABDF750}">
      <dsp:nvSpPr>
        <dsp:cNvPr id="0" name=""/>
        <dsp:cNvSpPr/>
      </dsp:nvSpPr>
      <dsp:spPr>
        <a:xfrm>
          <a:off x="0" y="1645758"/>
          <a:ext cx="2975369"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88A07-F7DE-D64F-8F82-51FE528F10BB}">
      <dsp:nvSpPr>
        <dsp:cNvPr id="0" name=""/>
        <dsp:cNvSpPr/>
      </dsp:nvSpPr>
      <dsp:spPr>
        <a:xfrm>
          <a:off x="148768" y="1424358"/>
          <a:ext cx="2082758"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a:t>مفهوم البيع.</a:t>
          </a:r>
          <a:endParaRPr lang="en-US" sz="1500" kern="1200"/>
        </a:p>
      </dsp:txBody>
      <dsp:txXfrm>
        <a:off x="170384" y="1445974"/>
        <a:ext cx="2039526" cy="399568"/>
      </dsp:txXfrm>
    </dsp:sp>
    <dsp:sp modelId="{FC7C1ACF-1164-6646-85DE-8EA367698820}">
      <dsp:nvSpPr>
        <dsp:cNvPr id="0" name=""/>
        <dsp:cNvSpPr/>
      </dsp:nvSpPr>
      <dsp:spPr>
        <a:xfrm>
          <a:off x="0" y="2326158"/>
          <a:ext cx="2975369"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D888D-D407-C74C-B8E7-5143509060CF}">
      <dsp:nvSpPr>
        <dsp:cNvPr id="0" name=""/>
        <dsp:cNvSpPr/>
      </dsp:nvSpPr>
      <dsp:spPr>
        <a:xfrm>
          <a:off x="148768" y="2104758"/>
          <a:ext cx="2082758"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dirty="0"/>
            <a:t>المفهوم الحديث للتسويق</a:t>
          </a:r>
          <a:endParaRPr lang="en-US" sz="1500" kern="1200" dirty="0"/>
        </a:p>
      </dsp:txBody>
      <dsp:txXfrm>
        <a:off x="170384" y="2126374"/>
        <a:ext cx="2039526" cy="399568"/>
      </dsp:txXfrm>
    </dsp:sp>
    <dsp:sp modelId="{B1EC216A-0927-074C-874E-4867B2C730A5}">
      <dsp:nvSpPr>
        <dsp:cNvPr id="0" name=""/>
        <dsp:cNvSpPr/>
      </dsp:nvSpPr>
      <dsp:spPr>
        <a:xfrm>
          <a:off x="0" y="3006558"/>
          <a:ext cx="2975369"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6725AE-E9DF-2E45-B956-13408F703D44}">
      <dsp:nvSpPr>
        <dsp:cNvPr id="0" name=""/>
        <dsp:cNvSpPr/>
      </dsp:nvSpPr>
      <dsp:spPr>
        <a:xfrm>
          <a:off x="148768" y="2785158"/>
          <a:ext cx="2082758"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dirty="0"/>
            <a:t>المفهوم الاجتماعي للتسويق .</a:t>
          </a:r>
          <a:endParaRPr lang="en-US" sz="1500" kern="1200" dirty="0"/>
        </a:p>
      </dsp:txBody>
      <dsp:txXfrm>
        <a:off x="170384" y="2806774"/>
        <a:ext cx="2039526" cy="399568"/>
      </dsp:txXfrm>
    </dsp:sp>
    <dsp:sp modelId="{3B2A2CF0-C387-4144-B2AD-508D00C0BACA}">
      <dsp:nvSpPr>
        <dsp:cNvPr id="0" name=""/>
        <dsp:cNvSpPr/>
      </dsp:nvSpPr>
      <dsp:spPr>
        <a:xfrm>
          <a:off x="0" y="3686958"/>
          <a:ext cx="297536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53C83B-8FB2-9547-A58D-29CF7FFB13F3}">
      <dsp:nvSpPr>
        <dsp:cNvPr id="0" name=""/>
        <dsp:cNvSpPr/>
      </dsp:nvSpPr>
      <dsp:spPr>
        <a:xfrm>
          <a:off x="148768" y="3465558"/>
          <a:ext cx="2082758"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23" tIns="0" rIns="78723" bIns="0" numCol="1" spcCol="1270" anchor="ctr" anchorCtr="0">
          <a:noAutofit/>
        </a:bodyPr>
        <a:lstStyle/>
        <a:p>
          <a:pPr marL="0" lvl="0" indent="0" algn="l" defTabSz="666750">
            <a:lnSpc>
              <a:spcPct val="90000"/>
            </a:lnSpc>
            <a:spcBef>
              <a:spcPct val="0"/>
            </a:spcBef>
            <a:spcAft>
              <a:spcPct val="35000"/>
            </a:spcAft>
            <a:buNone/>
          </a:pPr>
          <a:r>
            <a:rPr lang="ar-EG" sz="1500" kern="1200" dirty="0">
              <a:latin typeface="Adobe Arabic" panose="02040503050201020203" pitchFamily="18" charset="-78"/>
              <a:cs typeface="Adobe Arabic" panose="02040503050201020203" pitchFamily="18" charset="-78"/>
            </a:rPr>
            <a:t>التسويق الشمولي</a:t>
          </a:r>
          <a:endParaRPr lang="en-US" sz="1500" kern="1200" dirty="0"/>
        </a:p>
      </dsp:txBody>
      <dsp:txXfrm>
        <a:off x="170384" y="3487174"/>
        <a:ext cx="2039526"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A6FE4-1AC1-463D-8B55-CEE580B4B01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3365E-489C-40BA-AB67-48C69D054ED7}" type="slidenum">
              <a:rPr lang="en-US" smtClean="0"/>
              <a:t>‹#›</a:t>
            </a:fld>
            <a:endParaRPr lang="en-US"/>
          </a:p>
        </p:txBody>
      </p:sp>
    </p:spTree>
    <p:extLst>
      <p:ext uri="{BB962C8B-B14F-4D97-AF65-F5344CB8AC3E}">
        <p14:creationId xmlns:p14="http://schemas.microsoft.com/office/powerpoint/2010/main" val="352278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1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0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546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64585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MS PGothic" panose="020B0600070205080204" pitchFamily="34" charset="-128"/>
                <a:cs typeface="ＭＳ Ｐゴシック" charset="0"/>
              </a:rPr>
              <a:t>This important figure shows marketing in a nutshell. By creating value </a:t>
            </a:r>
            <a:r>
              <a:rPr lang="en-US" b="1" dirty="0">
                <a:latin typeface="Arial" charset="0"/>
                <a:ea typeface="MS PGothic" panose="020B0600070205080204" pitchFamily="34" charset="-128"/>
                <a:cs typeface="ＭＳ Ｐゴシック" charset="0"/>
              </a:rPr>
              <a:t>for</a:t>
            </a:r>
            <a:r>
              <a:rPr lang="en-US" dirty="0">
                <a:latin typeface="Arial" charset="0"/>
                <a:ea typeface="MS PGothic" panose="020B0600070205080204" pitchFamily="34" charset="-128"/>
                <a:cs typeface="ＭＳ Ｐゴシック" charset="0"/>
              </a:rPr>
              <a:t> customers, marketers capture value </a:t>
            </a:r>
            <a:r>
              <a:rPr lang="en-US" b="1" dirty="0">
                <a:latin typeface="Arial" charset="0"/>
                <a:ea typeface="MS PGothic" panose="020B0600070205080204" pitchFamily="34" charset="-128"/>
                <a:cs typeface="ＭＳ Ｐゴシック" charset="0"/>
              </a:rPr>
              <a:t>from</a:t>
            </a:r>
            <a:r>
              <a:rPr lang="en-US" dirty="0">
                <a:latin typeface="Arial" charset="0"/>
                <a:ea typeface="MS PGothic" panose="020B0600070205080204" pitchFamily="34" charset="-128"/>
                <a:cs typeface="ＭＳ Ｐゴシック" charset="0"/>
              </a:rPr>
              <a:t> customers in return. This five-step process forms the marketing framework for the rest of the chapter and the remainder of the text.</a:t>
            </a:r>
          </a:p>
          <a:p>
            <a:endParaRPr lang="en-US" altLang="en-US" dirty="0">
              <a:latin typeface="Arial" charset="0"/>
              <a:ea typeface="MS PGothic" panose="020B0600070205080204" pitchFamily="34" charset="-128"/>
            </a:endParaRPr>
          </a:p>
          <a:p>
            <a:r>
              <a:rPr lang="en-US" altLang="en-US" dirty="0">
                <a:solidFill>
                  <a:schemeClr val="tx1"/>
                </a:solidFill>
                <a:latin typeface="Arial" panose="020B0604020202020204" pitchFamily="34" charset="0"/>
              </a:rPr>
              <a:t>This figure presents a simple, five-step model of the marketing process for creating and capturing customer value. In the first four steps, companies work to understand consumers, create customer value, and build strong customer relationships. In the final step, companies reap the rewards of creating superior customer value. The rewards are in the form of sales, profits, and long-term customer equity.</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243255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488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Strategic market management is motivated by the assumption that the planning cycle is inadequate to deal with the rapid rate of change that can occur in a firm’s external </a:t>
            </a:r>
            <a:r>
              <a:rPr lang="en-US" dirty="0" err="1">
                <a:latin typeface="Arial"/>
                <a:ea typeface="Arial"/>
                <a:cs typeface="Arial"/>
                <a:sym typeface="Arial"/>
              </a:rPr>
              <a:t>environment.To</a:t>
            </a:r>
            <a:r>
              <a:rPr lang="en-US" dirty="0">
                <a:latin typeface="Arial"/>
                <a:ea typeface="Arial"/>
                <a:cs typeface="Arial"/>
                <a:sym typeface="Arial"/>
              </a:rPr>
              <a:t> cope with strategic surprises and fast-developing threats and opportunities, strategic decisions need to be precipitated and made outside the planning cycle.</a:t>
            </a:r>
          </a:p>
          <a:p>
            <a:pPr marL="0" lvl="0" indent="0" algn="l" rtl="0">
              <a:lnSpc>
                <a:spcPct val="100000"/>
              </a:lnSpc>
              <a:spcBef>
                <a:spcPts val="0"/>
              </a:spcBef>
              <a:spcAft>
                <a:spcPts val="0"/>
              </a:spcAft>
              <a:buSzPts val="1400"/>
              <a:buNone/>
            </a:pPr>
            <a:r>
              <a:rPr lang="en-US" dirty="0">
                <a:latin typeface="Arial"/>
                <a:ea typeface="Arial"/>
                <a:cs typeface="Arial"/>
                <a:sym typeface="Arial"/>
              </a:rPr>
              <a:t>It is useful to have a real time information </a:t>
            </a:r>
            <a:r>
              <a:rPr lang="en-US" dirty="0" err="1">
                <a:latin typeface="Arial"/>
                <a:ea typeface="Arial"/>
                <a:cs typeface="Arial"/>
                <a:sym typeface="Arial"/>
              </a:rPr>
              <a:t>sToday</a:t>
            </a:r>
            <a:r>
              <a:rPr lang="en-US" dirty="0">
                <a:latin typeface="Arial"/>
                <a:ea typeface="Arial"/>
                <a:cs typeface="Arial"/>
                <a:sym typeface="Arial"/>
              </a:rPr>
              <a:t>, marketing must be understood not in the old sense of making a sale—“telling and selling”—but in the new sense of </a:t>
            </a:r>
            <a:r>
              <a:rPr lang="en-US" i="1" dirty="0">
                <a:latin typeface="Arial"/>
                <a:ea typeface="Arial"/>
                <a:cs typeface="Arial"/>
                <a:sym typeface="Arial"/>
              </a:rPr>
              <a:t>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I</a:t>
            </a:r>
            <a:r>
              <a:rPr lang="en-US" dirty="0">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 must find the game plan for long-run survival and growth that makes the most sense given its specific situation, opportunities, objectives, and resources. </a:t>
            </a:r>
            <a:endParaRPr dirty="0"/>
          </a:p>
          <a:p>
            <a:pPr marL="0" lvl="0" indent="0" algn="l" rtl="0">
              <a:lnSpc>
                <a:spcPct val="100000"/>
              </a:lnSpc>
              <a:spcBef>
                <a:spcPts val="0"/>
              </a:spcBef>
              <a:spcAft>
                <a:spcPts val="0"/>
              </a:spcAft>
              <a:buSzPts val="1400"/>
              <a:buNone/>
            </a:pPr>
            <a:r>
              <a:rPr lang="en-US" dirty="0"/>
              <a:t>-</a:t>
            </a:r>
            <a:endParaRPr dirty="0"/>
          </a:p>
        </p:txBody>
      </p:sp>
      <p:sp>
        <p:nvSpPr>
          <p:cNvPr id="169" name="Google Shape;1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4905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dirty="0">
                <a:solidFill>
                  <a:srgbClr val="008000"/>
                </a:solidFill>
                <a:latin typeface="Arial"/>
                <a:ea typeface="Arial"/>
                <a:cs typeface="Arial"/>
                <a:sym typeface="Arial"/>
              </a:rPr>
              <a:t>strategic planning</a:t>
            </a:r>
            <a:r>
              <a:rPr lang="en-US" dirty="0"/>
              <a:t>—</a:t>
            </a:r>
            <a:r>
              <a:rPr lang="en-US" dirty="0">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This is the </a:t>
            </a:r>
            <a:r>
              <a:rPr lang="en-US" altLang="en-US" dirty="0" err="1">
                <a:solidFill>
                  <a:srgbClr val="008000"/>
                </a:solidFill>
                <a:latin typeface="Arial" panose="020B0604020202020204" pitchFamily="34" charset="0"/>
              </a:rPr>
              <a:t>focusof</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strategic planning</a:t>
            </a:r>
            <a:r>
              <a:rPr lang="en-US" dirty="0"/>
              <a:t>—</a:t>
            </a:r>
            <a:r>
              <a:rPr lang="en-US" altLang="en-US" dirty="0">
                <a:solidFill>
                  <a:srgbClr val="008000"/>
                </a:solidFill>
                <a:latin typeface="Arial" panose="020B0604020202020204" pitchFamily="34" charset="0"/>
              </a:rPr>
              <a:t>the process of developing and maintaining a strategic fit between the organization’s goals, capabilities and its changing marketing opportunities. </a:t>
            </a:r>
          </a:p>
          <a:p>
            <a:pPr marL="285750" indent="-285750">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Game plan for long-run survival and growth</a:t>
            </a:r>
            <a:endParaRPr lang="ar-EG"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200" dirty="0">
              <a:latin typeface="Calibri" panose="020F0502020204030204" pitchFamily="34" charset="0"/>
              <a:cs typeface="Calibri" panose="020F0502020204030204" pitchFamily="34" charset="0"/>
            </a:endParaRPr>
          </a:p>
          <a:p>
            <a:pPr marL="285750" indent="-285750" algn="just">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process of developing and  maintaining a strategic fit between the organization’s  goals, capabilities and its changing marketing  opportunities.</a:t>
            </a:r>
          </a:p>
          <a:p>
            <a:pPr>
              <a:lnSpc>
                <a:spcPct val="100000"/>
              </a:lnSpc>
              <a:tabLst>
                <a:tab pos="0" algn="l"/>
              </a:tabLst>
            </a:pPr>
            <a:endParaRPr lang="en-US" sz="1200" dirty="0"/>
          </a:p>
          <a:p>
            <a:pPr>
              <a:lnSpc>
                <a:spcPct val="100000"/>
              </a:lnSpc>
              <a:tabLst>
                <a:tab pos="0" algn="l"/>
              </a:tabLst>
            </a:pPr>
            <a:r>
              <a:rPr lang="en-US" sz="1200" dirty="0"/>
              <a:t>helps </a:t>
            </a:r>
            <a:r>
              <a:rPr lang="en-IN" altLang="en-US" sz="1200" dirty="0"/>
              <a:t>to maintain a strategic fit between its goals and capabilities and changing marketing opportunities.</a:t>
            </a:r>
            <a:r>
              <a:rPr lang="en-US" sz="1200" dirty="0"/>
              <a:t> </a:t>
            </a:r>
          </a:p>
          <a:p>
            <a:pPr>
              <a:lnSpc>
                <a:spcPct val="100000"/>
              </a:lnSpc>
              <a:tabLst>
                <a:tab pos="0" algn="l"/>
              </a:tabLst>
            </a:pPr>
            <a:r>
              <a:rPr lang="en-US" sz="1200" dirty="0"/>
              <a:t>.</a:t>
            </a:r>
            <a:r>
              <a:rPr lang="en-IN" altLang="en-US" sz="1200" dirty="0"/>
              <a:t> </a:t>
            </a:r>
            <a:endParaRPr lang="en-SA" dirty="0"/>
          </a:p>
          <a:p>
            <a:endParaRPr lang="en-US" altLang="en-SA" dirty="0">
              <a:latin typeface="Times" pitchFamily="2" charset="0"/>
            </a:endParaRPr>
          </a:p>
          <a:p>
            <a:pPr marL="0" lvl="0" indent="0" algn="l" rtl="0">
              <a:spcBef>
                <a:spcPts val="0"/>
              </a:spcBef>
              <a:spcAft>
                <a:spcPts val="0"/>
              </a:spcAft>
              <a:buNone/>
            </a:pPr>
            <a:endParaRPr dirty="0">
              <a:solidFill>
                <a:srgbClr val="008000"/>
              </a:solidFill>
              <a:latin typeface="Arial"/>
              <a:ea typeface="Arial"/>
              <a:cs typeface="Arial"/>
              <a:sym typeface="Arial"/>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24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dirty="0">
                <a:solidFill>
                  <a:srgbClr val="008000"/>
                </a:solidFill>
                <a:latin typeface="Arial"/>
                <a:ea typeface="Arial"/>
                <a:cs typeface="Arial"/>
                <a:sym typeface="Arial"/>
              </a:rPr>
              <a:t>strategic planning</a:t>
            </a:r>
            <a:r>
              <a:rPr lang="en-US" dirty="0"/>
              <a:t>—</a:t>
            </a:r>
            <a:r>
              <a:rPr lang="en-US" dirty="0">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This is the </a:t>
            </a:r>
            <a:r>
              <a:rPr lang="en-US" altLang="en-US" dirty="0" err="1">
                <a:solidFill>
                  <a:srgbClr val="008000"/>
                </a:solidFill>
                <a:latin typeface="Arial" panose="020B0604020202020204" pitchFamily="34" charset="0"/>
              </a:rPr>
              <a:t>focusof</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strategic planning</a:t>
            </a:r>
            <a:r>
              <a:rPr lang="en-US" dirty="0"/>
              <a:t>—</a:t>
            </a:r>
            <a:r>
              <a:rPr lang="en-US" altLang="en-US" dirty="0">
                <a:solidFill>
                  <a:srgbClr val="008000"/>
                </a:solidFill>
                <a:latin typeface="Arial" panose="020B0604020202020204" pitchFamily="34" charset="0"/>
              </a:rPr>
              <a:t>the process of developing and maintaining a strategic fit between the organization’s goals, capabilities and its changing marketing opportunities. </a:t>
            </a:r>
          </a:p>
          <a:p>
            <a:pPr marL="285750" indent="-285750">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Game plan for long-run survival and growth</a:t>
            </a:r>
            <a:endParaRPr lang="ar-EG"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200" dirty="0">
              <a:latin typeface="Calibri" panose="020F0502020204030204" pitchFamily="34" charset="0"/>
              <a:cs typeface="Calibri" panose="020F0502020204030204" pitchFamily="34" charset="0"/>
            </a:endParaRPr>
          </a:p>
          <a:p>
            <a:pPr marL="285750" indent="-285750" algn="just">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process of developing and  maintaining a strategic fit between the organization’s  goals, capabilities and its changing marketing  opportunities.</a:t>
            </a:r>
          </a:p>
          <a:p>
            <a:pPr>
              <a:lnSpc>
                <a:spcPct val="100000"/>
              </a:lnSpc>
              <a:tabLst>
                <a:tab pos="0" algn="l"/>
              </a:tabLst>
            </a:pPr>
            <a:endParaRPr lang="en-US" sz="1200" dirty="0"/>
          </a:p>
          <a:p>
            <a:pPr>
              <a:lnSpc>
                <a:spcPct val="100000"/>
              </a:lnSpc>
              <a:tabLst>
                <a:tab pos="0" algn="l"/>
              </a:tabLst>
            </a:pPr>
            <a:r>
              <a:rPr lang="en-US" sz="1200" dirty="0"/>
              <a:t>helps </a:t>
            </a:r>
            <a:r>
              <a:rPr lang="en-IN" altLang="en-US" sz="1200" dirty="0"/>
              <a:t>to maintain a strategic fit between its goals and capabilities and changing marketing opportunities.</a:t>
            </a:r>
            <a:r>
              <a:rPr lang="en-US" sz="1200" dirty="0"/>
              <a:t> </a:t>
            </a:r>
          </a:p>
          <a:p>
            <a:pPr>
              <a:lnSpc>
                <a:spcPct val="100000"/>
              </a:lnSpc>
              <a:tabLst>
                <a:tab pos="0" algn="l"/>
              </a:tabLst>
            </a:pPr>
            <a:r>
              <a:rPr lang="en-US" sz="1200" dirty="0"/>
              <a:t>.</a:t>
            </a:r>
            <a:r>
              <a:rPr lang="en-IN" altLang="en-US" sz="1200" dirty="0"/>
              <a:t> </a:t>
            </a:r>
            <a:endParaRPr lang="en-SA" dirty="0"/>
          </a:p>
          <a:p>
            <a:endParaRPr lang="en-US" altLang="en-SA" dirty="0">
              <a:latin typeface="Times" pitchFamily="2" charset="0"/>
            </a:endParaRPr>
          </a:p>
          <a:p>
            <a:pPr marL="0" lvl="0" indent="0" algn="l" rtl="0">
              <a:spcBef>
                <a:spcPts val="0"/>
              </a:spcBef>
              <a:spcAft>
                <a:spcPts val="0"/>
              </a:spcAft>
              <a:buNone/>
            </a:pPr>
            <a:endParaRPr dirty="0">
              <a:solidFill>
                <a:srgbClr val="008000"/>
              </a:solidFill>
              <a:latin typeface="Arial"/>
              <a:ea typeface="Arial"/>
              <a:cs typeface="Arial"/>
              <a:sym typeface="Arial"/>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22110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Strategic Focus (Leadership, Management, Planning)</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People (Personnel, Staff, Learning, Development)</a:t>
            </a:r>
            <a:endParaRPr/>
          </a:p>
          <a:p>
            <a:pPr marL="0" lvl="0" indent="0" algn="l" rtl="0">
              <a:lnSpc>
                <a:spcPct val="100000"/>
              </a:lnSpc>
              <a:spcBef>
                <a:spcPts val="0"/>
              </a:spcBef>
              <a:spcAft>
                <a:spcPts val="0"/>
              </a:spcAft>
              <a:buClr>
                <a:schemeClr val="dk1"/>
              </a:buClr>
              <a:buSzPts val="1200"/>
              <a:buFont typeface="Calibri"/>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Marketing (Customer Relations, Sales, Responsiveness)</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Operations (Processes, Work)</a:t>
            </a:r>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Finances (Assets, Facilities, Equipment</a:t>
            </a:r>
            <a:endParaRPr/>
          </a:p>
          <a:p>
            <a:pPr marL="0" lvl="0" indent="0" algn="l" rtl="0">
              <a:lnSpc>
                <a:spcPct val="100000"/>
              </a:lnSpc>
              <a:spcBef>
                <a:spcPts val="0"/>
              </a:spcBef>
              <a:spcAft>
                <a:spcPts val="0"/>
              </a:spcAft>
              <a:buSzPts val="1400"/>
              <a:buNone/>
            </a:pPr>
            <a:endParaRPr/>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064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b="0" i="0" u="none" strike="noStrike" dirty="0">
                <a:solidFill>
                  <a:srgbClr val="000000"/>
                </a:solidFill>
                <a:effectLst/>
                <a:latin typeface="Segoe UI Web (Arabic)"/>
              </a:rPr>
              <a:t>المحاضر</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3745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28047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0226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p:txBody>
      </p:sp>
      <p:sp>
        <p:nvSpPr>
          <p:cNvPr id="591" name="Google Shape;5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504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05" name="Google Shape;60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998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A mission statement refers to the organization’s purpose. What it wants to accomplish in the larger environment. Forging a sound mission begins with the following questions: What is</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Who is the customer? What do consumers value? What should</a:t>
            </a:r>
            <a:r>
              <a:rPr lang="en-US" i="1">
                <a:solidFill>
                  <a:srgbClr val="008000"/>
                </a:solidFill>
                <a:latin typeface="Arial"/>
                <a:ea typeface="Arial"/>
                <a:cs typeface="Arial"/>
                <a:sym typeface="Arial"/>
              </a:rPr>
              <a:t> </a:t>
            </a:r>
            <a:r>
              <a:rPr lang="en-US">
                <a:solidFill>
                  <a:srgbClr val="008000"/>
                </a:solidFill>
                <a:latin typeface="Arial"/>
                <a:ea typeface="Arial"/>
                <a:cs typeface="Arial"/>
                <a:sym typeface="Arial"/>
              </a:rPr>
              <a:t>our business be? Successful companies continuously raise these questions and answer them carefully and completely.</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market oriented and defined in terms of satisfying basic customer needs.</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Mission statements should be meaningful and specific, yet motivating. They should emphasize the company’s strengths and tell forcefully how it intends to win in the marketplace. For example, Google’s mission is to give people a window into the world’s information, wherever it may be found. </a:t>
            </a:r>
            <a:endParaRPr/>
          </a:p>
          <a:p>
            <a:pPr marL="0" lvl="0" indent="0" algn="l" rtl="0">
              <a:lnSpc>
                <a:spcPct val="100000"/>
              </a:lnSpc>
              <a:spcBef>
                <a:spcPts val="0"/>
              </a:spcBef>
              <a:spcAft>
                <a:spcPts val="0"/>
              </a:spcAft>
              <a:buClr>
                <a:schemeClr val="dk1"/>
              </a:buClr>
              <a:buSzPts val="1200"/>
              <a:buFont typeface="Calibri"/>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Clr>
                <a:srgbClr val="008000"/>
              </a:buClr>
              <a:buSzPts val="1200"/>
              <a:buFont typeface="Arial"/>
              <a:buNone/>
            </a:pPr>
            <a:r>
              <a:rPr lang="en-US">
                <a:solidFill>
                  <a:srgbClr val="008000"/>
                </a:solidFill>
                <a:latin typeface="Arial"/>
                <a:ea typeface="Arial"/>
                <a:cs typeface="Arial"/>
                <a:sym typeface="Arial"/>
              </a:rPr>
              <a:t>Finally, a company’s mission should focus on customers and the customer experience it seeks to create. For example, </a:t>
            </a:r>
            <a:r>
              <a:rPr lang="en-US" sz="1200" b="0" i="0" u="none" strike="noStrike">
                <a:solidFill>
                  <a:schemeClr val="dk1"/>
                </a:solidFill>
                <a:latin typeface="Arial"/>
                <a:ea typeface="Arial"/>
                <a:cs typeface="Arial"/>
                <a:sym typeface="Arial"/>
              </a:rPr>
              <a:t>Buffalo Wild Wings chain’s mission is to provide a total eating and social environment that “fuels the sports fan experience.”</a:t>
            </a:r>
            <a:endParaRPr b="0">
              <a:solidFill>
                <a:srgbClr val="008000"/>
              </a:solidFill>
              <a:latin typeface="Arial"/>
              <a:ea typeface="Arial"/>
              <a:cs typeface="Arial"/>
              <a:sym typeface="Arial"/>
            </a:endParaRPr>
          </a:p>
        </p:txBody>
      </p:sp>
      <p:sp>
        <p:nvSpPr>
          <p:cNvPr id="621" name="Google Shape;62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7556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646" name="Google Shape;64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5718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514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02" name="Google Shape;70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9996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a:solidFill>
                  <a:srgbClr val="008000"/>
                </a:solidFill>
                <a:latin typeface="Arial"/>
                <a:ea typeface="Arial"/>
                <a:cs typeface="Arial"/>
                <a:sym typeface="Arial"/>
              </a:rPr>
              <a:t>strategic planning</a:t>
            </a:r>
            <a:r>
              <a:rPr lang="en-US"/>
              <a:t>—</a:t>
            </a:r>
            <a:r>
              <a:rPr lang="en-US">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408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solidFill>
                  <a:srgbClr val="008000"/>
                </a:solidFill>
                <a:latin typeface="Arial" panose="020B0604020202020204" pitchFamily="34" charset="0"/>
              </a:rPr>
              <a:t>Competitive advantage</a:t>
            </a:r>
            <a:r>
              <a:rPr lang="en-US" altLang="en-US">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a:solidFill>
                <a:srgbClr val="008000"/>
              </a:solidFill>
              <a:latin typeface="Arial" panose="020B0604020202020204" pitchFamily="34" charset="0"/>
            </a:endParaRPr>
          </a:p>
          <a:p>
            <a:r>
              <a:rPr lang="en-US" altLang="en-US">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a:solidFill>
                  <a:srgbClr val="008000"/>
                </a:solidFill>
                <a:latin typeface="Arial" panose="020B0604020202020204" pitchFamily="34" charset="0"/>
              </a:rPr>
              <a:t>product differentiation</a:t>
            </a:r>
            <a:r>
              <a:rPr lang="en-US" altLang="en-US">
                <a:solidFill>
                  <a:srgbClr val="008000"/>
                </a:solidFill>
                <a:latin typeface="Arial" panose="020B0604020202020204" pitchFamily="34" charset="0"/>
              </a:rPr>
              <a:t>, brands can be differentiated on features, performance, or style and design. Some companies gain </a:t>
            </a:r>
            <a:r>
              <a:rPr lang="en-US" altLang="en-US" b="1">
                <a:solidFill>
                  <a:srgbClr val="008000"/>
                </a:solidFill>
                <a:latin typeface="Arial" panose="020B0604020202020204" pitchFamily="34" charset="0"/>
              </a:rPr>
              <a:t>services differentiation </a:t>
            </a:r>
            <a:r>
              <a:rPr lang="en-US" altLang="en-US">
                <a:solidFill>
                  <a:srgbClr val="008000"/>
                </a:solidFill>
                <a:latin typeface="Arial" panose="020B0604020202020204" pitchFamily="34" charset="0"/>
              </a:rPr>
              <a:t>through speedy, convenient</a:t>
            </a:r>
            <a:r>
              <a:rPr lang="en-US" altLang="en-US" baseline="0">
                <a:solidFill>
                  <a:srgbClr val="008000"/>
                </a:solidFill>
                <a:latin typeface="Arial" panose="020B0604020202020204" pitchFamily="34" charset="0"/>
              </a:rPr>
              <a:t> service</a:t>
            </a:r>
            <a:r>
              <a:rPr lang="en-US" altLang="en-US">
                <a:solidFill>
                  <a:srgbClr val="008000"/>
                </a:solidFill>
                <a:latin typeface="Arial" panose="020B0604020202020204" pitchFamily="34" charset="0"/>
              </a:rPr>
              <a:t>. </a:t>
            </a:r>
          </a:p>
          <a:p>
            <a:endParaRPr lang="en-US" altLang="en-US">
              <a:solidFill>
                <a:srgbClr val="008000"/>
              </a:solidFill>
              <a:latin typeface="Arial" panose="020B0604020202020204" pitchFamily="34" charset="0"/>
            </a:endParaRPr>
          </a:p>
          <a:p>
            <a:r>
              <a:rPr lang="en-US" altLang="en-US">
                <a:solidFill>
                  <a:srgbClr val="008000"/>
                </a:solidFill>
                <a:latin typeface="Arial" panose="020B0604020202020204" pitchFamily="34" charset="0"/>
              </a:rPr>
              <a:t>Firms that practice </a:t>
            </a:r>
            <a:r>
              <a:rPr lang="en-US" altLang="en-US" b="1">
                <a:solidFill>
                  <a:srgbClr val="008000"/>
                </a:solidFill>
                <a:latin typeface="Arial" panose="020B0604020202020204" pitchFamily="34" charset="0"/>
              </a:rPr>
              <a:t>channel differentiation </a:t>
            </a:r>
            <a:r>
              <a:rPr lang="en-US" altLang="en-US">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a:solidFill>
                  <a:srgbClr val="008000"/>
                </a:solidFill>
                <a:latin typeface="Arial" panose="020B0604020202020204" pitchFamily="34" charset="0"/>
              </a:rPr>
              <a:t>people differentiation </a:t>
            </a:r>
            <a:r>
              <a:rPr lang="en-US" altLang="en-US">
                <a:solidFill>
                  <a:srgbClr val="008000"/>
                </a:solidFill>
                <a:latin typeface="Arial" panose="020B0604020202020204" pitchFamily="34" charset="0"/>
              </a:rPr>
              <a:t>that is, hiring and training better people than their competitors. </a:t>
            </a:r>
          </a:p>
          <a:p>
            <a:endParaRPr lang="en-US" altLang="en-US">
              <a:solidFill>
                <a:srgbClr val="008000"/>
              </a:solidFill>
              <a:latin typeface="Arial" panose="020B0604020202020204" pitchFamily="34" charset="0"/>
            </a:endParaRPr>
          </a:p>
          <a:p>
            <a:r>
              <a:rPr lang="en-US" altLang="en-US">
                <a:solidFill>
                  <a:srgbClr val="008000"/>
                </a:solidFill>
                <a:latin typeface="Arial" panose="020B0604020202020204" pitchFamily="34" charset="0"/>
              </a:rPr>
              <a:t>Even when competing offers look the same, buyers may perceive a difference based on company or brand </a:t>
            </a:r>
            <a:r>
              <a:rPr lang="en-US" altLang="en-US" b="1">
                <a:solidFill>
                  <a:srgbClr val="008000"/>
                </a:solidFill>
                <a:latin typeface="Arial" panose="020B0604020202020204" pitchFamily="34" charset="0"/>
              </a:rPr>
              <a:t>image differentiation</a:t>
            </a:r>
            <a:r>
              <a:rPr lang="en-US" altLang="en-US">
                <a:solidFill>
                  <a:srgbClr val="008000"/>
                </a:solidFill>
                <a:latin typeface="Arial" panose="020B0604020202020204" pitchFamily="34" charset="0"/>
              </a:rPr>
              <a:t>. A company or brand image should convey a product</a:t>
            </a:r>
            <a:r>
              <a:rPr lang="ja-JP" altLang="en-US">
                <a:solidFill>
                  <a:srgbClr val="008000"/>
                </a:solidFill>
                <a:latin typeface="Arial" panose="020B0604020202020204" pitchFamily="34" charset="0"/>
              </a:rPr>
              <a:t>’</a:t>
            </a:r>
            <a:r>
              <a:rPr lang="en-US" altLang="ja-JP">
                <a:solidFill>
                  <a:srgbClr val="008000"/>
                </a:solidFill>
                <a:latin typeface="Arial" panose="020B0604020202020204" pitchFamily="34" charset="0"/>
              </a:rPr>
              <a:t>s distinctive benefits and positioning.</a:t>
            </a:r>
            <a:endParaRPr lang="en-US" altLang="en-US">
              <a:solidFill>
                <a:srgbClr val="008000"/>
              </a:solidFill>
              <a:latin typeface="Arial" panose="020B0604020202020204" pitchFamily="34" charset="0"/>
            </a:endParaRPr>
          </a:p>
          <a:p>
            <a:r>
              <a:rPr lang="en-US" altLang="en-US" sz="1200"/>
              <a:t>Identifying Possible Value Differences</a:t>
            </a:r>
            <a:r>
              <a:rPr lang="en-US" sz="1200">
                <a:solidFill>
                  <a:srgbClr val="000000"/>
                </a:solidFill>
              </a:rPr>
              <a:t> </a:t>
            </a:r>
            <a:endParaRPr lang="en-IN"/>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2213" y="554038"/>
            <a:ext cx="4916487" cy="2767012"/>
          </a:xfrm>
        </p:spPr>
      </p:sp>
      <p:sp>
        <p:nvSpPr>
          <p:cNvPr id="3" name="Notes Placeholder 2"/>
          <p:cNvSpPr>
            <a:spLocks noGrp="1"/>
          </p:cNvSpPr>
          <p:nvPr>
            <p:ph type="body" idx="1"/>
          </p:nvPr>
        </p:nvSpPr>
        <p:spPr/>
        <p:txBody>
          <a:bodyPr/>
          <a:lstStyle/>
          <a:p>
            <a:r>
              <a:rPr lang="en-US" b="0"/>
              <a:t>Trainer</a:t>
            </a:r>
            <a:r>
              <a:rPr lang="en-US" b="0" baseline="0"/>
              <a:t> notes:</a:t>
            </a:r>
            <a:endParaRPr lang="en-US" b="0"/>
          </a:p>
          <a:p>
            <a:endParaRPr lang="en-GB" baseline="0"/>
          </a:p>
          <a:p>
            <a:pPr marL="171450" indent="-171450">
              <a:buFont typeface="Arial" panose="020B0604020202020204" pitchFamily="34" charset="0"/>
              <a:buChar char="•"/>
            </a:pPr>
            <a:r>
              <a:rPr lang="en-GB" baseline="0"/>
              <a:t>We have a lot to cover today and for us to have a productive and fun session can I ask you to follow these basic ground rules:</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Be open to receive the new approaches and learning</a:t>
            </a:r>
          </a:p>
          <a:p>
            <a:pPr marL="171450" indent="-171450">
              <a:buFont typeface="Arial" panose="020B0604020202020204" pitchFamily="34" charset="0"/>
              <a:buChar char="•"/>
            </a:pPr>
            <a:r>
              <a:rPr lang="en-GB" baseline="0"/>
              <a:t>Participate actively, sharing your experiences along the way</a:t>
            </a:r>
          </a:p>
          <a:p>
            <a:pPr marL="171450" indent="-171450">
              <a:buFont typeface="Arial" panose="020B0604020202020204" pitchFamily="34" charset="0"/>
              <a:buChar char="•"/>
            </a:pPr>
            <a:r>
              <a:rPr lang="en-GB" baseline="0"/>
              <a:t>Respect all points of view – there is learning for all us when we have different opinions</a:t>
            </a:r>
          </a:p>
          <a:p>
            <a:pPr marL="171450" indent="-171450">
              <a:buFont typeface="Arial" panose="020B0604020202020204" pitchFamily="34" charset="0"/>
              <a:buChar char="•"/>
            </a:pPr>
            <a:r>
              <a:rPr lang="en-GB" baseline="0"/>
              <a:t>Let’s all keep to time</a:t>
            </a:r>
          </a:p>
          <a:p>
            <a:pPr marL="171450" indent="-171450">
              <a:buFont typeface="Arial" panose="020B0604020202020204" pitchFamily="34" charset="0"/>
              <a:buChar char="•"/>
            </a:pPr>
            <a:r>
              <a:rPr lang="en-GB" baseline="0"/>
              <a:t>Please switch off distractions(mobiles, laptops etc, there will be regular breaks to make calls etc)</a:t>
            </a:r>
          </a:p>
          <a:p>
            <a:pPr marL="171450" indent="-171450">
              <a:buFont typeface="Arial" panose="020B0604020202020204" pitchFamily="34" charset="0"/>
              <a:buChar char="•"/>
            </a:pPr>
            <a:endParaRPr lang="en-GB" baseline="0"/>
          </a:p>
          <a:p>
            <a:pPr marL="171450" indent="-171450">
              <a:buFont typeface="Arial" panose="020B0604020202020204" pitchFamily="34" charset="0"/>
              <a:buChar char="•"/>
            </a:pPr>
            <a:r>
              <a:rPr lang="en-GB" baseline="0"/>
              <a:t>Thanks in advance for following these ground rules</a:t>
            </a:r>
            <a:br>
              <a:rPr lang="en-GB" baseline="0"/>
            </a:br>
            <a:endParaRPr lang="en-GB" baseline="0"/>
          </a:p>
        </p:txBody>
      </p:sp>
    </p:spTree>
    <p:extLst>
      <p:ext uri="{BB962C8B-B14F-4D97-AF65-F5344CB8AC3E}">
        <p14:creationId xmlns:p14="http://schemas.microsoft.com/office/powerpoint/2010/main" val="2830233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8000"/>
                </a:solidFill>
                <a:latin typeface="Arial"/>
                <a:ea typeface="Arial"/>
                <a:cs typeface="Arial"/>
                <a:sym typeface="Arial"/>
              </a:rPr>
              <a:t>Companies must find the game plan for long-run survival and growth that makes the most sense given its specific situation, opportunities, objectives, and resources. This is the focus of </a:t>
            </a:r>
            <a:r>
              <a:rPr lang="en-US" b="1" dirty="0">
                <a:solidFill>
                  <a:srgbClr val="008000"/>
                </a:solidFill>
                <a:latin typeface="Arial"/>
                <a:ea typeface="Arial"/>
                <a:cs typeface="Arial"/>
                <a:sym typeface="Arial"/>
              </a:rPr>
              <a:t>strategic planning</a:t>
            </a:r>
            <a:r>
              <a:rPr lang="en-US" dirty="0"/>
              <a:t>—</a:t>
            </a:r>
            <a:r>
              <a:rPr lang="en-US" dirty="0">
                <a:solidFill>
                  <a:srgbClr val="008000"/>
                </a:solidFill>
                <a:latin typeface="Arial"/>
                <a:ea typeface="Arial"/>
                <a:cs typeface="Arial"/>
                <a:sym typeface="Arial"/>
              </a:rPr>
              <a:t>the process of developing and maintaining a strategic fit between the organization’s goals, capabilities and its changing marketing opportunities. </a:t>
            </a:r>
            <a:endParaRPr dirty="0"/>
          </a:p>
          <a:p>
            <a:pPr marL="0" lvl="0" indent="0" algn="l" rtl="0">
              <a:spcBef>
                <a:spcPts val="0"/>
              </a:spcBef>
              <a:spcAft>
                <a:spcPts val="0"/>
              </a:spcAft>
              <a:buNone/>
            </a:pPr>
            <a:endParaRPr dirty="0">
              <a:solidFill>
                <a:srgbClr val="008000"/>
              </a:solidFill>
              <a:latin typeface="Arial"/>
              <a:ea typeface="Arial"/>
              <a:cs typeface="Arial"/>
              <a:sym typeface="Arial"/>
            </a:endParaRPr>
          </a:p>
          <a:p>
            <a:pPr marL="0" lvl="0" indent="0" algn="l" rtl="0">
              <a:spcBef>
                <a:spcPts val="0"/>
              </a:spcBef>
              <a:spcAft>
                <a:spcPts val="0"/>
              </a:spcAft>
              <a:buNone/>
            </a:pPr>
            <a:r>
              <a:rPr lang="en-US" dirty="0">
                <a:solidFill>
                  <a:srgbClr val="008000"/>
                </a:solidFill>
                <a:latin typeface="Arial"/>
                <a:ea typeface="Arial"/>
                <a:cs typeface="Arial"/>
                <a:sym typeface="Arial"/>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This is the </a:t>
            </a:r>
            <a:r>
              <a:rPr lang="en-US" altLang="en-US" dirty="0" err="1">
                <a:solidFill>
                  <a:srgbClr val="008000"/>
                </a:solidFill>
                <a:latin typeface="Arial" panose="020B0604020202020204" pitchFamily="34" charset="0"/>
              </a:rPr>
              <a:t>focusof</a:t>
            </a:r>
            <a:r>
              <a:rPr lang="en-US" altLang="en-US" dirty="0">
                <a:solidFill>
                  <a:srgbClr val="008000"/>
                </a:solidFill>
                <a:latin typeface="Arial" panose="020B0604020202020204" pitchFamily="34" charset="0"/>
              </a:rPr>
              <a:t> </a:t>
            </a:r>
            <a:r>
              <a:rPr lang="en-US" altLang="en-US" b="1" dirty="0">
                <a:solidFill>
                  <a:srgbClr val="008000"/>
                </a:solidFill>
                <a:latin typeface="Arial" panose="020B0604020202020204" pitchFamily="34" charset="0"/>
              </a:rPr>
              <a:t>strategic planning</a:t>
            </a:r>
            <a:r>
              <a:rPr lang="en-US" dirty="0"/>
              <a:t>—</a:t>
            </a:r>
            <a:r>
              <a:rPr lang="en-US" altLang="en-US" dirty="0">
                <a:solidFill>
                  <a:srgbClr val="008000"/>
                </a:solidFill>
                <a:latin typeface="Arial" panose="020B0604020202020204" pitchFamily="34" charset="0"/>
              </a:rPr>
              <a:t>the process of developing and maintaining a strategic fit between the organization’s goals, capabilities and its changing marketing opportunities. </a:t>
            </a:r>
          </a:p>
          <a:p>
            <a:pPr marL="285750" indent="-285750">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Game plan for long-run survival and growth</a:t>
            </a:r>
            <a:endParaRPr lang="ar-EG"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200" dirty="0">
              <a:latin typeface="Calibri" panose="020F0502020204030204" pitchFamily="34" charset="0"/>
              <a:cs typeface="Calibri" panose="020F0502020204030204" pitchFamily="34" charset="0"/>
            </a:endParaRPr>
          </a:p>
          <a:p>
            <a:pPr marL="285750" indent="-285750" algn="just">
              <a:spcBef>
                <a:spcPts val="0"/>
              </a:spcBef>
              <a:buSzPts val="240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process of developing and  maintaining a strategic fit between the organization’s  goals, capabilities and its changing marketing  opportunities.</a:t>
            </a:r>
          </a:p>
          <a:p>
            <a:pPr>
              <a:lnSpc>
                <a:spcPct val="100000"/>
              </a:lnSpc>
              <a:tabLst>
                <a:tab pos="0" algn="l"/>
              </a:tabLst>
            </a:pPr>
            <a:endParaRPr lang="en-US" sz="1200" dirty="0"/>
          </a:p>
          <a:p>
            <a:pPr>
              <a:lnSpc>
                <a:spcPct val="100000"/>
              </a:lnSpc>
              <a:tabLst>
                <a:tab pos="0" algn="l"/>
              </a:tabLst>
            </a:pPr>
            <a:r>
              <a:rPr lang="en-US" sz="1200" dirty="0"/>
              <a:t>helps </a:t>
            </a:r>
            <a:r>
              <a:rPr lang="en-IN" altLang="en-US" sz="1200" dirty="0"/>
              <a:t>to maintain a strategic fit between its goals and capabilities and changing marketing opportunities.</a:t>
            </a:r>
            <a:r>
              <a:rPr lang="en-US" sz="1200" dirty="0"/>
              <a:t> </a:t>
            </a:r>
          </a:p>
          <a:p>
            <a:pPr>
              <a:lnSpc>
                <a:spcPct val="100000"/>
              </a:lnSpc>
              <a:tabLst>
                <a:tab pos="0" algn="l"/>
              </a:tabLst>
            </a:pPr>
            <a:r>
              <a:rPr lang="en-US" sz="1200" dirty="0"/>
              <a:t>.</a:t>
            </a:r>
            <a:r>
              <a:rPr lang="en-IN" altLang="en-US" sz="1200" dirty="0"/>
              <a:t> </a:t>
            </a:r>
            <a:endParaRPr lang="en-SA" dirty="0"/>
          </a:p>
          <a:p>
            <a:endParaRPr lang="en-US" altLang="en-SA" dirty="0">
              <a:latin typeface="Times" pitchFamily="2" charset="0"/>
            </a:endParaRPr>
          </a:p>
          <a:p>
            <a:pPr marL="0" lvl="0" indent="0" algn="l" rtl="0">
              <a:spcBef>
                <a:spcPts val="0"/>
              </a:spcBef>
              <a:spcAft>
                <a:spcPts val="0"/>
              </a:spcAft>
              <a:buNone/>
            </a:pPr>
            <a:endParaRPr dirty="0">
              <a:solidFill>
                <a:srgbClr val="008000"/>
              </a:solidFill>
              <a:latin typeface="Arial"/>
              <a:ea typeface="Arial"/>
              <a:cs typeface="Arial"/>
              <a:sym typeface="Arial"/>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98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8232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A6255-341E-074C-827D-BFE52D4C6E45}"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471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50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404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281d7fb39e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281d7fb39e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g2281d7fb39e_1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071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281d7fb39e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2281d7fb39e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2281d7fb39e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42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65191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Strategic market management is motivated by the assumption that the planning cycle is inadequate to deal with the rapid rate of change that can occur in a firm’s external </a:t>
            </a:r>
            <a:r>
              <a:rPr lang="en-US" dirty="0" err="1">
                <a:latin typeface="Arial"/>
                <a:ea typeface="Arial"/>
                <a:cs typeface="Arial"/>
                <a:sym typeface="Arial"/>
              </a:rPr>
              <a:t>environment.To</a:t>
            </a:r>
            <a:r>
              <a:rPr lang="en-US" dirty="0">
                <a:latin typeface="Arial"/>
                <a:ea typeface="Arial"/>
                <a:cs typeface="Arial"/>
                <a:sym typeface="Arial"/>
              </a:rPr>
              <a:t> cope with strategic surprises and fast-developing threats and opportunities, strategic decisions need to be precipitated and made outside the planning cycle.</a:t>
            </a:r>
          </a:p>
          <a:p>
            <a:pPr marL="0" lvl="0" indent="0" algn="l" rtl="0">
              <a:lnSpc>
                <a:spcPct val="100000"/>
              </a:lnSpc>
              <a:spcBef>
                <a:spcPts val="0"/>
              </a:spcBef>
              <a:spcAft>
                <a:spcPts val="0"/>
              </a:spcAft>
              <a:buSzPts val="1400"/>
              <a:buNone/>
            </a:pPr>
            <a:r>
              <a:rPr lang="en-US" dirty="0">
                <a:latin typeface="Arial"/>
                <a:ea typeface="Arial"/>
                <a:cs typeface="Arial"/>
                <a:sym typeface="Arial"/>
              </a:rPr>
              <a:t>It is useful to have a real time information </a:t>
            </a:r>
            <a:r>
              <a:rPr lang="en-US" dirty="0" err="1">
                <a:latin typeface="Arial"/>
                <a:ea typeface="Arial"/>
                <a:cs typeface="Arial"/>
                <a:sym typeface="Arial"/>
              </a:rPr>
              <a:t>sToday</a:t>
            </a:r>
            <a:r>
              <a:rPr lang="en-US" dirty="0">
                <a:latin typeface="Arial"/>
                <a:ea typeface="Arial"/>
                <a:cs typeface="Arial"/>
                <a:sym typeface="Arial"/>
              </a:rPr>
              <a:t>, marketing must be understood not in the old sense of making a sale—“telling and selling”—but in the new sense of </a:t>
            </a:r>
            <a:r>
              <a:rPr lang="en-US" i="1" dirty="0">
                <a:latin typeface="Arial"/>
                <a:ea typeface="Arial"/>
                <a:cs typeface="Arial"/>
                <a:sym typeface="Arial"/>
              </a:rPr>
              <a:t>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I</a:t>
            </a:r>
            <a:r>
              <a:rPr lang="en-US" dirty="0">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dirty="0"/>
          </a:p>
          <a:p>
            <a:pPr marL="0" lvl="0" indent="0" algn="l" rtl="0">
              <a:lnSpc>
                <a:spcPct val="100000"/>
              </a:lnSpc>
              <a:spcBef>
                <a:spcPts val="0"/>
              </a:spcBef>
              <a:spcAft>
                <a:spcPts val="0"/>
              </a:spcAft>
              <a:buSzPts val="1400"/>
              <a:buNone/>
            </a:pP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dirty="0">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8000"/>
                </a:solidFill>
                <a:latin typeface="Arial"/>
                <a:ea typeface="Arial"/>
                <a:cs typeface="Arial"/>
                <a:sym typeface="Arial"/>
              </a:rPr>
              <a:t> must find the game plan for long-run survival and growth that makes the most sense given its specific situation, opportunities, objectives, and resources. </a:t>
            </a:r>
            <a:endParaRPr dirty="0"/>
          </a:p>
          <a:p>
            <a:pPr marL="0" lvl="0" indent="0" algn="l" rtl="0">
              <a:lnSpc>
                <a:spcPct val="100000"/>
              </a:lnSpc>
              <a:spcBef>
                <a:spcPts val="0"/>
              </a:spcBef>
              <a:spcAft>
                <a:spcPts val="0"/>
              </a:spcAft>
              <a:buSzPts val="1400"/>
              <a:buNone/>
            </a:pPr>
            <a:r>
              <a:rPr lang="en-US" dirty="0"/>
              <a:t>-</a:t>
            </a:r>
            <a:endParaRPr dirty="0"/>
          </a:p>
        </p:txBody>
      </p:sp>
      <p:sp>
        <p:nvSpPr>
          <p:cNvPr id="169" name="Google Shape;1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02266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961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atin typeface="Arial" panose="020B0604020202020204" pitchFamily="34" charset="0"/>
              </a:rPr>
              <a:t>The production concept is one of the oldest concepts in business. It holds that consumers prefer products that are widely available and inexpensive. Managers of production-oriented businesses concentrate on achieving high production efficiency, low costs, and mass distribution.</a:t>
            </a:r>
          </a:p>
          <a:p>
            <a:pPr eaLnBrk="1" hangingPunct="1"/>
            <a:endParaRPr lang="en-US">
              <a:latin typeface="Arial" panose="020B0604020202020204" pitchFamily="34" charset="0"/>
            </a:endParaRPr>
          </a:p>
          <a:p>
            <a:pPr eaLnBrk="1" hangingPunct="1"/>
            <a:r>
              <a:rPr lang="en-US">
                <a:latin typeface="Arial" panose="020B0604020202020204" pitchFamily="34" charset="0"/>
              </a:rPr>
              <a:t>The product concept proposes that consumers favor products offering the most quality, performance, or innovative features.</a:t>
            </a:r>
          </a:p>
          <a:p>
            <a:pPr eaLnBrk="1" hangingPunct="1"/>
            <a:endParaRPr lang="en-US">
              <a:latin typeface="Arial" panose="020B0604020202020204" pitchFamily="34" charset="0"/>
            </a:endParaRPr>
          </a:p>
          <a:p>
            <a:pPr eaLnBrk="1" hangingPunct="1"/>
            <a:r>
              <a:rPr lang="en-US">
                <a:latin typeface="Arial" panose="020B0604020202020204" pitchFamily="34" charset="0"/>
              </a:rPr>
              <a:t>The selling concept holds that consumers and businesses, if left alone, won</a:t>
            </a:r>
            <a:r>
              <a:rPr lang="ja-JP" altLang="en-US">
                <a:latin typeface="Arial" panose="020B0604020202020204" pitchFamily="34" charset="0"/>
              </a:rPr>
              <a:t>’</a:t>
            </a:r>
            <a:r>
              <a:rPr lang="en-US" altLang="ja-JP">
                <a:latin typeface="Arial" panose="020B0604020202020204" pitchFamily="34" charset="0"/>
              </a:rPr>
              <a:t>t buy enough of the organization</a:t>
            </a:r>
            <a:r>
              <a:rPr lang="ja-JP" altLang="en-US">
                <a:latin typeface="Arial" panose="020B0604020202020204" pitchFamily="34" charset="0"/>
              </a:rPr>
              <a:t>’</a:t>
            </a:r>
            <a:r>
              <a:rPr lang="en-US" altLang="ja-JP">
                <a:latin typeface="Arial" panose="020B0604020202020204" pitchFamily="34" charset="0"/>
              </a:rPr>
              <a:t>s products. It is practiced most aggressively with unsought goods—goods buyers don</a:t>
            </a:r>
            <a:r>
              <a:rPr lang="ja-JP" altLang="en-US">
                <a:latin typeface="Arial" panose="020B0604020202020204" pitchFamily="34" charset="0"/>
              </a:rPr>
              <a:t>’</a:t>
            </a:r>
            <a:r>
              <a:rPr lang="en-US" altLang="ja-JP">
                <a:latin typeface="Arial" panose="020B0604020202020204" pitchFamily="34" charset="0"/>
              </a:rPr>
              <a:t>t normally think of buying such as insurance and cemetery plots—and when firms with overcapacity aim to sell what they make, rather than make what the market wants.</a:t>
            </a:r>
          </a:p>
          <a:p>
            <a:pPr eaLnBrk="1" hangingPunct="1"/>
            <a:endParaRPr lang="en-US" altLang="ja-JP">
              <a:latin typeface="Arial" panose="020B0604020202020204" pitchFamily="34" charset="0"/>
            </a:endParaRPr>
          </a:p>
          <a:p>
            <a:pPr eaLnBrk="1" hangingPunct="1"/>
            <a:r>
              <a:rPr lang="en-US" altLang="ja-JP">
                <a:latin typeface="Arial" panose="020B0604020202020204" pitchFamily="34" charset="0"/>
              </a:rPr>
              <a:t>The marketing concept emerged in the mid-1950s as a customer-centered, sense-and respond philosophy. The job is to find not the right customers for your products, but the right products for your customers.</a:t>
            </a:r>
            <a:endParaRPr lang="en-US">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360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73" name="Google Shape;77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209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82" name="Google Shape;78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941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791" name="Google Shape;79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5254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00" name="Google Shape;80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114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9" name="Google Shape;80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Many leading business and marketing thinkers are now preaching the concept of shared value, which recognizes that societal needs, not just economic needs, define markets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A growing number of companies known for their hardnosed approaches to business are rethinking the interactions between society and corporate performance. </a:t>
            </a:r>
            <a:endParaRPr/>
          </a:p>
          <a:p>
            <a:pPr marL="457200" lvl="1" indent="-76200" algn="l" rtl="0">
              <a:lnSpc>
                <a:spcPct val="100000"/>
              </a:lnSpc>
              <a:spcBef>
                <a:spcPts val="0"/>
              </a:spcBef>
              <a:spcAft>
                <a:spcPts val="0"/>
              </a:spcAft>
              <a:buClr>
                <a:schemeClr val="dk1"/>
              </a:buClr>
              <a:buSzPts val="1200"/>
              <a:buFont typeface="Calibri"/>
              <a:buChar char="•"/>
            </a:pPr>
            <a:r>
              <a:rPr lang="en-US"/>
              <a:t>They are concerned not just with short-term economic gains but also with the well-being of their customers, the depletion of natural resources vital to their businesses, the viability of key suppliers, and the economic well-being of the communities in which they produce and sell.</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One prominent marketer calls this Marketing 3.0. "Marketing 3.0 organizations are values-driven," he says. "I'm not talking about being value-driven. I'm talking about 'values' plural, where values amount to caring about the state of the world."</a:t>
            </a:r>
            <a:endParaRPr/>
          </a:p>
          <a:p>
            <a:pPr marL="457200" lvl="1" indent="-76200" algn="l" rtl="0">
              <a:lnSpc>
                <a:spcPct val="100000"/>
              </a:lnSpc>
              <a:spcBef>
                <a:spcPts val="0"/>
              </a:spcBef>
              <a:spcAft>
                <a:spcPts val="0"/>
              </a:spcAft>
              <a:buClr>
                <a:schemeClr val="dk1"/>
              </a:buClr>
              <a:buSzPts val="1200"/>
              <a:buFont typeface="Calibri"/>
              <a:buChar char="•"/>
            </a:pPr>
            <a:r>
              <a:rPr lang="en-US"/>
              <a:t>As this slide shows [Figure 1–4 in the text] shows, companies should balance three considerations in setting their marketing strategies: consumer wants, company profits, and society's interests.</a:t>
            </a:r>
            <a:endParaRPr/>
          </a:p>
        </p:txBody>
      </p:sp>
      <p:sp>
        <p:nvSpPr>
          <p:cNvPr id="810" name="Google Shape;81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9348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417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69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Today, marketing must be understood not in the old sense of making a sale—“telling and selling”—but in the new sense of </a:t>
            </a:r>
            <a:r>
              <a:rPr lang="en-US" i="1">
                <a:latin typeface="Arial"/>
                <a:ea typeface="Arial"/>
                <a:cs typeface="Arial"/>
                <a:sym typeface="Arial"/>
              </a:rPr>
              <a:t>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I</a:t>
            </a:r>
            <a:r>
              <a:rPr lang="en-US">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Marketing is the process by which companies create value </a:t>
            </a:r>
            <a:r>
              <a:rPr lang="en-US" altLang="en-US" b="1" dirty="0">
                <a:latin typeface="Arial" panose="020B0604020202020204" pitchFamily="34" charset="0"/>
              </a:rPr>
              <a:t>for </a:t>
            </a:r>
            <a:r>
              <a:rPr lang="en-US" altLang="en-US" dirty="0">
                <a:latin typeface="Arial" panose="020B0604020202020204" pitchFamily="34" charset="0"/>
              </a:rPr>
              <a:t>customers and build strong customer relationships in order to capture value </a:t>
            </a:r>
            <a:r>
              <a:rPr lang="en-US" altLang="en-US" b="1" dirty="0">
                <a:latin typeface="Arial" panose="020B0604020202020204" pitchFamily="34" charset="0"/>
              </a:rPr>
              <a:t>from</a:t>
            </a:r>
            <a:r>
              <a:rPr lang="en-US" altLang="en-US" dirty="0">
                <a:latin typeface="Arial" panose="020B0604020202020204" pitchFamily="34" charset="0"/>
              </a:rPr>
              <a:t> customers in return. The dual goal of marketing is to </a:t>
            </a:r>
            <a:r>
              <a:rPr lang="en-US" altLang="en-US" b="1" dirty="0">
                <a:latin typeface="Arial" panose="020B0604020202020204" pitchFamily="34" charset="0"/>
              </a:rPr>
              <a:t>attract</a:t>
            </a:r>
            <a:r>
              <a:rPr lang="en-US" altLang="en-US" dirty="0">
                <a:latin typeface="Arial" panose="020B0604020202020204" pitchFamily="34" charset="0"/>
              </a:rPr>
              <a:t> new customers by promising superior value and to </a:t>
            </a:r>
            <a:r>
              <a:rPr lang="en-US" altLang="en-US" b="1" dirty="0">
                <a:latin typeface="Arial" panose="020B0604020202020204" pitchFamily="34" charset="0"/>
              </a:rPr>
              <a:t>keep </a:t>
            </a:r>
            <a:r>
              <a:rPr lang="en-US" altLang="en-US" dirty="0">
                <a:latin typeface="Arial" panose="020B0604020202020204" pitchFamily="34" charset="0"/>
              </a:rPr>
              <a:t>and </a:t>
            </a:r>
            <a:r>
              <a:rPr lang="en-US" altLang="en-US" b="1" dirty="0">
                <a:latin typeface="Arial" panose="020B0604020202020204" pitchFamily="34" charset="0"/>
              </a:rPr>
              <a:t>grow</a:t>
            </a:r>
            <a:r>
              <a:rPr lang="en-US" altLang="en-US" dirty="0">
                <a:latin typeface="Arial" panose="020B0604020202020204" pitchFamily="34" charset="0"/>
              </a:rPr>
              <a:t> current customers by delivering satisfaction.</a:t>
            </a:r>
          </a:p>
          <a:p>
            <a:endParaRPr lang="en-US" altLang="en-US" dirty="0">
              <a:latin typeface="Arial" panose="020B0604020202020204" pitchFamily="34" charset="0"/>
            </a:endParaRPr>
          </a:p>
          <a:p>
            <a:r>
              <a:rPr lang="en-US" altLang="en-US" dirty="0">
                <a:latin typeface="Arial" panose="020B0604020202020204" pitchFamily="34" charset="0"/>
              </a:rPr>
              <a:t>Sound marketing is critical to the success of every organization.  Marketing is used by large for-profit firms, such as Google, Target, Coca-Cola and Microsoft as well</a:t>
            </a:r>
            <a:r>
              <a:rPr lang="en-US" altLang="en-US" baseline="0" dirty="0">
                <a:latin typeface="Arial" panose="020B0604020202020204" pitchFamily="34" charset="0"/>
              </a:rPr>
              <a:t> as</a:t>
            </a:r>
            <a:r>
              <a:rPr lang="en-US" altLang="en-US" dirty="0">
                <a:latin typeface="Arial" panose="020B0604020202020204" pitchFamily="34" charset="0"/>
              </a:rPr>
              <a:t> not-for-profit organizations, such as colleges, hospitals, museums, symphony orchestras, and even churches.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21699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Today, marketing must be understood not in the old sense of making a sale—“telling and selling”—but in the new sense of </a:t>
            </a:r>
            <a:r>
              <a:rPr lang="en-US" i="1">
                <a:latin typeface="Arial"/>
                <a:ea typeface="Arial"/>
                <a:cs typeface="Arial"/>
                <a:sym typeface="Arial"/>
              </a:rPr>
              <a:t>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rgbClr val="008000"/>
                </a:solidFill>
                <a:latin typeface="Arial"/>
                <a:ea typeface="Arial"/>
                <a:cs typeface="Arial"/>
                <a:sym typeface="Arial"/>
              </a:rPr>
              <a:t>I</a:t>
            </a:r>
            <a:r>
              <a:rPr lang="en-US">
                <a:latin typeface="Arial"/>
                <a:ea typeface="Arial"/>
                <a:cs typeface="Arial"/>
                <a:sym typeface="Arial"/>
              </a:rPr>
              <a:t>n the traditional form, marketing is seen in abundance at shopping malls and in magazine, television, and direct-mail advertisements. Therefore, marketing in the old sense refers to making a sale—“telling and selling.”</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In the contemporary form, marketers have assembled a host of new marketing approaches—imaginative Web sites, mobile  phone apps, blogs, online videos, and social media. Thus, marketing in the new sense involves satisfying customer needs.</a:t>
            </a:r>
            <a:endParaRPr/>
          </a:p>
          <a:p>
            <a:pPr marL="0" lvl="0" indent="0" algn="l" rtl="0">
              <a:lnSpc>
                <a:spcPct val="100000"/>
              </a:lnSpc>
              <a:spcBef>
                <a:spcPts val="0"/>
              </a:spcBef>
              <a:spcAft>
                <a:spcPts val="0"/>
              </a:spcAft>
              <a:buSzPts val="1400"/>
              <a:buNone/>
            </a:pP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There is much more to marketing than meets the consumer’s casual eye. Behind it all is a massive network of people, technologies, and activities competing for your attention and purchases.</a:t>
            </a:r>
            <a:endParaRPr>
              <a:solidFill>
                <a:srgbClr val="008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890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1" spc="-140" dirty="0">
                <a:solidFill>
                  <a:schemeClr val="bg1">
                    <a:lumMod val="50000"/>
                  </a:schemeClr>
                </a:solidFill>
                <a:latin typeface="Arial"/>
                <a:cs typeface="Arial"/>
              </a:rPr>
              <a:t>Mastering</a:t>
            </a:r>
            <a:r>
              <a:rPr lang="en-US" sz="1200" spc="-50" dirty="0">
                <a:solidFill>
                  <a:schemeClr val="bg1">
                    <a:lumMod val="50000"/>
                  </a:schemeClr>
                </a:solidFill>
                <a:latin typeface="Arial"/>
                <a:cs typeface="Arial"/>
              </a:rPr>
              <a:t> </a:t>
            </a:r>
            <a:r>
              <a:rPr lang="en-US" sz="1200" b="1" i="1" spc="-150" dirty="0">
                <a:solidFill>
                  <a:schemeClr val="bg1">
                    <a:lumMod val="50000"/>
                  </a:schemeClr>
                </a:solidFill>
                <a:latin typeface="Arial"/>
                <a:cs typeface="Arial"/>
              </a:rPr>
              <a:t>strategy</a:t>
            </a:r>
            <a:r>
              <a:rPr lang="en-US" sz="1200" spc="-50" dirty="0">
                <a:solidFill>
                  <a:schemeClr val="bg1">
                    <a:lumMod val="50000"/>
                  </a:schemeClr>
                </a:solidFill>
                <a:latin typeface="Arial"/>
                <a:cs typeface="Arial"/>
              </a:rPr>
              <a:t> </a:t>
            </a:r>
            <a:r>
              <a:rPr lang="en-US" sz="1200" b="1" i="1" spc="-250" dirty="0">
                <a:solidFill>
                  <a:schemeClr val="bg1">
                    <a:lumMod val="50000"/>
                  </a:schemeClr>
                </a:solidFill>
                <a:latin typeface="Arial"/>
                <a:cs typeface="Arial"/>
              </a:rPr>
              <a:t>is</a:t>
            </a:r>
            <a:r>
              <a:rPr lang="en-US" sz="1200" spc="-50" dirty="0">
                <a:solidFill>
                  <a:schemeClr val="bg1">
                    <a:lumMod val="50000"/>
                  </a:schemeClr>
                </a:solidFill>
                <a:latin typeface="Arial"/>
                <a:cs typeface="Arial"/>
              </a:rPr>
              <a:t> </a:t>
            </a:r>
            <a:r>
              <a:rPr lang="en-US" sz="1200" b="1" i="1" spc="-135" dirty="0">
                <a:solidFill>
                  <a:schemeClr val="bg1">
                    <a:lumMod val="50000"/>
                  </a:schemeClr>
                </a:solidFill>
                <a:latin typeface="Arial"/>
                <a:cs typeface="Arial"/>
              </a:rPr>
              <a:t>therefore</a:t>
            </a:r>
            <a:r>
              <a:rPr lang="en-US" sz="1200" spc="-35" dirty="0">
                <a:solidFill>
                  <a:schemeClr val="bg1">
                    <a:lumMod val="50000"/>
                  </a:schemeClr>
                </a:solidFill>
                <a:latin typeface="Arial"/>
                <a:cs typeface="Arial"/>
              </a:rPr>
              <a:t> </a:t>
            </a:r>
            <a:r>
              <a:rPr lang="en-US" sz="1200" b="1" i="1" spc="-85" dirty="0">
                <a:solidFill>
                  <a:schemeClr val="bg1">
                    <a:lumMod val="50000"/>
                  </a:schemeClr>
                </a:solidFill>
                <a:latin typeface="Arial"/>
                <a:cs typeface="Arial"/>
              </a:rPr>
              <a:t>part</a:t>
            </a:r>
            <a:r>
              <a:rPr lang="en-US" sz="1200" spc="-60" dirty="0">
                <a:solidFill>
                  <a:schemeClr val="bg1">
                    <a:lumMod val="50000"/>
                  </a:schemeClr>
                </a:solidFill>
                <a:latin typeface="Arial"/>
                <a:cs typeface="Arial"/>
              </a:rPr>
              <a:t> </a:t>
            </a:r>
            <a:r>
              <a:rPr lang="en-US" sz="1200" b="1" i="1" spc="-25" dirty="0">
                <a:solidFill>
                  <a:schemeClr val="bg1">
                    <a:lumMod val="50000"/>
                  </a:schemeClr>
                </a:solidFill>
                <a:latin typeface="Arial"/>
                <a:cs typeface="Arial"/>
              </a:rPr>
              <a:t>art</a:t>
            </a:r>
            <a:r>
              <a:rPr lang="en-US" sz="1200" spc="-50" dirty="0">
                <a:solidFill>
                  <a:schemeClr val="bg1">
                    <a:lumMod val="50000"/>
                  </a:schemeClr>
                </a:solidFill>
                <a:latin typeface="Arial"/>
                <a:cs typeface="Arial"/>
              </a:rPr>
              <a:t> </a:t>
            </a:r>
            <a:r>
              <a:rPr lang="en-US" sz="1200" b="1" i="1" spc="-170" dirty="0">
                <a:solidFill>
                  <a:schemeClr val="bg1">
                    <a:lumMod val="50000"/>
                  </a:schemeClr>
                </a:solidFill>
                <a:latin typeface="Arial"/>
                <a:cs typeface="Arial"/>
              </a:rPr>
              <a:t>and</a:t>
            </a:r>
            <a:r>
              <a:rPr lang="en-US" sz="1200" spc="-85" dirty="0">
                <a:solidFill>
                  <a:schemeClr val="bg1">
                    <a:lumMod val="50000"/>
                  </a:schemeClr>
                </a:solidFill>
                <a:latin typeface="Arial"/>
                <a:cs typeface="Arial"/>
              </a:rPr>
              <a:t> </a:t>
            </a:r>
            <a:r>
              <a:rPr lang="en-US" sz="1200" b="1" i="1" spc="-85" dirty="0">
                <a:solidFill>
                  <a:schemeClr val="bg1">
                    <a:lumMod val="50000"/>
                  </a:schemeClr>
                </a:solidFill>
                <a:latin typeface="Arial"/>
                <a:cs typeface="Arial"/>
              </a:rPr>
              <a:t>part</a:t>
            </a:r>
            <a:r>
              <a:rPr lang="en-US" sz="1200" spc="-60" dirty="0">
                <a:solidFill>
                  <a:schemeClr val="bg1">
                    <a:lumMod val="50000"/>
                  </a:schemeClr>
                </a:solidFill>
                <a:latin typeface="Arial"/>
                <a:cs typeface="Arial"/>
              </a:rPr>
              <a:t> </a:t>
            </a:r>
            <a:r>
              <a:rPr lang="en-US" sz="1200" b="1" i="1" spc="-80" dirty="0">
                <a:solidFill>
                  <a:schemeClr val="bg1">
                    <a:lumMod val="50000"/>
                  </a:schemeClr>
                </a:solidFill>
                <a:latin typeface="Arial"/>
                <a:cs typeface="Arial"/>
              </a:rPr>
              <a:t>science</a:t>
            </a:r>
            <a:endParaRPr dirty="0"/>
          </a:p>
        </p:txBody>
      </p:sp>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8293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20E3-8EDC-48A4-987E-14E5EFB8CAFD}"/>
              </a:ext>
            </a:extLst>
          </p:cNvPr>
          <p:cNvSpPr>
            <a:spLocks noGrp="1"/>
          </p:cNvSpPr>
          <p:nvPr>
            <p:ph type="ctrTitle"/>
          </p:nvPr>
        </p:nvSpPr>
        <p:spPr>
          <a:xfrm>
            <a:off x="1524000" y="1122363"/>
            <a:ext cx="9144000" cy="2387600"/>
          </a:xfrm>
        </p:spPr>
        <p:txBody>
          <a:bodyPr anchor="b"/>
          <a:lstStyle>
            <a:lvl1pPr algn="ctr">
              <a:defRPr sz="6000">
                <a:solidFill>
                  <a:schemeClr val="accent5">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3D10385-81B5-46B5-8622-F250C4CB9D87}"/>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01AED-620C-412F-AEF3-F169EB737A75}"/>
              </a:ext>
            </a:extLst>
          </p:cNvPr>
          <p:cNvSpPr>
            <a:spLocks noGrp="1"/>
          </p:cNvSpPr>
          <p:nvPr>
            <p:ph type="dt" sz="half" idx="10"/>
          </p:nvPr>
        </p:nvSpPr>
        <p:spPr/>
        <p:txBody>
          <a:bodyPr/>
          <a:lstStyle>
            <a:lvl1pPr>
              <a:defRPr>
                <a:solidFill>
                  <a:schemeClr val="accent5">
                    <a:lumMod val="50000"/>
                  </a:schemeClr>
                </a:solidFill>
              </a:defRPr>
            </a:lvl1pPr>
          </a:lstStyle>
          <a:p>
            <a:fld id="{D29B10AB-E61B-4924-8AF6-D96933F36B39}" type="datetimeFigureOut">
              <a:rPr lang="en-US" smtClean="0"/>
              <a:pPr/>
              <a:t>10/30/2025</a:t>
            </a:fld>
            <a:endParaRPr lang="en-US"/>
          </a:p>
        </p:txBody>
      </p:sp>
      <p:sp>
        <p:nvSpPr>
          <p:cNvPr id="5" name="Footer Placeholder 4">
            <a:extLst>
              <a:ext uri="{FF2B5EF4-FFF2-40B4-BE49-F238E27FC236}">
                <a16:creationId xmlns:a16="http://schemas.microsoft.com/office/drawing/2014/main" id="{767A9BDE-7C55-4A46-9E9A-2D1163041216}"/>
              </a:ext>
            </a:extLst>
          </p:cNvPr>
          <p:cNvSpPr>
            <a:spLocks noGrp="1"/>
          </p:cNvSpPr>
          <p:nvPr>
            <p:ph type="ftr" sz="quarter" idx="11"/>
          </p:nvPr>
        </p:nvSpPr>
        <p:spPr/>
        <p:txBody>
          <a:bodyPr/>
          <a:lstStyle>
            <a:lvl1pPr>
              <a:defRPr>
                <a:solidFill>
                  <a:schemeClr val="accent5">
                    <a:lumMod val="50000"/>
                  </a:schemeClr>
                </a:solidFill>
              </a:defRPr>
            </a:lvl1pPr>
          </a:lstStyle>
          <a:p>
            <a:endParaRPr lang="en-US"/>
          </a:p>
        </p:txBody>
      </p:sp>
      <p:sp>
        <p:nvSpPr>
          <p:cNvPr id="6" name="Slide Number Placeholder 5">
            <a:extLst>
              <a:ext uri="{FF2B5EF4-FFF2-40B4-BE49-F238E27FC236}">
                <a16:creationId xmlns:a16="http://schemas.microsoft.com/office/drawing/2014/main" id="{0BB26375-422A-4AC0-9A73-5EBC38B97A0F}"/>
              </a:ext>
            </a:extLst>
          </p:cNvPr>
          <p:cNvSpPr>
            <a:spLocks noGrp="1"/>
          </p:cNvSpPr>
          <p:nvPr>
            <p:ph type="sldNum" sz="quarter" idx="12"/>
          </p:nvPr>
        </p:nvSpPr>
        <p:spPr/>
        <p:txBody>
          <a:bodyPr/>
          <a:lstStyle>
            <a:lvl1pPr>
              <a:defRPr>
                <a:solidFill>
                  <a:schemeClr val="accent5">
                    <a:lumMod val="50000"/>
                  </a:schemeClr>
                </a:solidFill>
              </a:defRPr>
            </a:lvl1pPr>
          </a:lstStyle>
          <a:p>
            <a:fld id="{E90763F0-C524-42BC-8FA3-353D36F91F53}" type="slidenum">
              <a:rPr lang="en-US" smtClean="0"/>
              <a:pPr/>
              <a:t>‹#›</a:t>
            </a:fld>
            <a:endParaRPr lang="en-US"/>
          </a:p>
        </p:txBody>
      </p:sp>
    </p:spTree>
    <p:extLst>
      <p:ext uri="{BB962C8B-B14F-4D97-AF65-F5344CB8AC3E}">
        <p14:creationId xmlns:p14="http://schemas.microsoft.com/office/powerpoint/2010/main" val="104599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7942-2A1A-4B9D-9FF7-019CFA944A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A84DF9-BA7B-40F5-A5C9-E464D3AC7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E0384-19E0-4420-A5BA-2C80B99B9F3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009EF589-DFF4-489C-B6F7-4483DAD37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DF954-91B3-438D-925D-69610FF178FA}"/>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3491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466F3-485C-4E92-89FE-CE4066D06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910D7-C597-4B22-A46C-9C7FF461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F468E-B64F-438C-ABDD-EB1DE0FB5CC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B6C9822D-8E24-4C2D-ACF5-E98E81CC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5EFF0-2B30-4C04-8161-B060A7B1C3C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77131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3046" y="490993"/>
            <a:ext cx="9412605" cy="415498"/>
          </a:xfrm>
          <a:prstGeom prst="rect">
            <a:avLst/>
          </a:prstGeom>
        </p:spPr>
        <p:txBody>
          <a:bodyPr wrap="square" lIns="0" tIns="0" rIns="0" bIns="0">
            <a:spAutoFit/>
          </a:bodyPr>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
        <p:nvSpPr>
          <p:cNvPr id="3" name="Holder 3"/>
          <p:cNvSpPr>
            <a:spLocks noGrp="1"/>
          </p:cNvSpPr>
          <p:nvPr>
            <p:ph type="subTitle" idx="4"/>
          </p:nvPr>
        </p:nvSpPr>
        <p:spPr>
          <a:xfrm>
            <a:off x="424685" y="3538475"/>
            <a:ext cx="5922645" cy="387798"/>
          </a:xfrm>
          <a:prstGeom prst="rect">
            <a:avLst/>
          </a:prstGeom>
        </p:spPr>
        <p:txBody>
          <a:bodyPr wrap="square" lIns="0" tIns="0" rIns="0" bIns="0">
            <a:spAutoFit/>
          </a:bodyPr>
          <a:lstStyle>
            <a:lvl1pPr>
              <a:defRPr b="0" i="0">
                <a:solidFill>
                  <a:schemeClr val="bg1"/>
                </a:solidFill>
              </a:defRPr>
            </a:lvl1pPr>
          </a:lstStyle>
          <a:p>
            <a:endParaRPr/>
          </a:p>
        </p:txBody>
      </p:sp>
    </p:spTree>
    <p:extLst>
      <p:ext uri="{BB962C8B-B14F-4D97-AF65-F5344CB8AC3E}">
        <p14:creationId xmlns:p14="http://schemas.microsoft.com/office/powerpoint/2010/main" val="4107400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190500" algn="l">
              <a:lnSpc>
                <a:spcPct val="90000"/>
              </a:lnSpc>
              <a:spcBef>
                <a:spcPts val="750"/>
              </a:spcBef>
              <a:spcAft>
                <a:spcPts val="0"/>
              </a:spcAft>
              <a:buClr>
                <a:srgbClr val="007FA3"/>
              </a:buClr>
              <a:buSzPts val="400"/>
              <a:buChar char="•"/>
              <a:defRPr sz="1200"/>
            </a:lvl1pPr>
            <a:lvl2pPr marL="685800" lvl="1" indent="-247650" algn="l">
              <a:lnSpc>
                <a:spcPct val="90000"/>
              </a:lnSpc>
              <a:spcBef>
                <a:spcPts val="375"/>
              </a:spcBef>
              <a:spcAft>
                <a:spcPts val="0"/>
              </a:spcAft>
              <a:buClr>
                <a:srgbClr val="007FA3"/>
              </a:buClr>
              <a:buSzPts val="1600"/>
              <a:buChar char="•"/>
              <a:defRPr sz="1200"/>
            </a:lvl2pPr>
            <a:lvl3pPr marL="1028700" lvl="2" indent="-247650" algn="l">
              <a:lnSpc>
                <a:spcPct val="90000"/>
              </a:lnSpc>
              <a:spcBef>
                <a:spcPts val="375"/>
              </a:spcBef>
              <a:spcAft>
                <a:spcPts val="0"/>
              </a:spcAft>
              <a:buClr>
                <a:srgbClr val="007FA3"/>
              </a:buClr>
              <a:buSzPts val="1600"/>
              <a:buChar char="•"/>
              <a:defRPr sz="1200"/>
            </a:lvl3pPr>
            <a:lvl4pPr marL="1371600" lvl="3" indent="-247650" algn="l">
              <a:lnSpc>
                <a:spcPct val="90000"/>
              </a:lnSpc>
              <a:spcBef>
                <a:spcPts val="375"/>
              </a:spcBef>
              <a:spcAft>
                <a:spcPts val="0"/>
              </a:spcAft>
              <a:buClr>
                <a:srgbClr val="007FA3"/>
              </a:buClr>
              <a:buSzPts val="1600"/>
              <a:buChar char="•"/>
              <a:defRPr sz="1200"/>
            </a:lvl4pPr>
            <a:lvl5pPr marL="1714500" lvl="4" indent="-247650" algn="l">
              <a:lnSpc>
                <a:spcPct val="90000"/>
              </a:lnSpc>
              <a:spcBef>
                <a:spcPts val="375"/>
              </a:spcBef>
              <a:spcAft>
                <a:spcPts val="0"/>
              </a:spcAft>
              <a:buClr>
                <a:srgbClr val="007FA3"/>
              </a:buClr>
              <a:buSzPts val="1600"/>
              <a:buChar char="•"/>
              <a:defRPr sz="1200"/>
            </a:lvl5pPr>
            <a:lvl6pPr marL="2057400" lvl="5" indent="-247650" algn="l">
              <a:lnSpc>
                <a:spcPct val="90000"/>
              </a:lnSpc>
              <a:spcBef>
                <a:spcPts val="375"/>
              </a:spcBef>
              <a:spcAft>
                <a:spcPts val="0"/>
              </a:spcAft>
              <a:buClr>
                <a:srgbClr val="007FA3"/>
              </a:buClr>
              <a:buSzPts val="1600"/>
              <a:buChar char="•"/>
              <a:defRPr sz="1200"/>
            </a:lvl6pPr>
            <a:lvl7pPr marL="2400300" lvl="6" indent="-247650" algn="l">
              <a:lnSpc>
                <a:spcPct val="90000"/>
              </a:lnSpc>
              <a:spcBef>
                <a:spcPts val="375"/>
              </a:spcBef>
              <a:spcAft>
                <a:spcPts val="0"/>
              </a:spcAft>
              <a:buClr>
                <a:srgbClr val="007FA3"/>
              </a:buClr>
              <a:buSzPts val="1600"/>
              <a:buChar char="•"/>
              <a:defRPr sz="1200"/>
            </a:lvl7pPr>
            <a:lvl8pPr marL="2743200" lvl="7" indent="-247650" algn="l">
              <a:lnSpc>
                <a:spcPct val="90000"/>
              </a:lnSpc>
              <a:spcBef>
                <a:spcPts val="375"/>
              </a:spcBef>
              <a:spcAft>
                <a:spcPts val="0"/>
              </a:spcAft>
              <a:buClr>
                <a:srgbClr val="007FA3"/>
              </a:buClr>
              <a:buSzPts val="1600"/>
              <a:buChar char="•"/>
              <a:defRPr sz="1200"/>
            </a:lvl8pPr>
            <a:lvl9pPr marL="3086100" lvl="8" indent="-247650" algn="l">
              <a:lnSpc>
                <a:spcPct val="90000"/>
              </a:lnSpc>
              <a:spcBef>
                <a:spcPts val="375"/>
              </a:spcBef>
              <a:spcAft>
                <a:spcPts val="0"/>
              </a:spcAft>
              <a:buClr>
                <a:srgbClr val="007FA3"/>
              </a:buClr>
              <a:buSzPts val="1600"/>
              <a:buChar char="•"/>
              <a:defRPr sz="1200"/>
            </a:lvl9pPr>
          </a:lstStyle>
          <a:p>
            <a:endParaRPr/>
          </a:p>
        </p:txBody>
      </p:sp>
      <p:sp>
        <p:nvSpPr>
          <p:cNvPr id="24" name="Google Shape;24;p62"/>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5" name="Google Shape;25;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endParaRPr>
          </a:p>
        </p:txBody>
      </p:sp>
      <p:sp>
        <p:nvSpPr>
          <p:cNvPr id="26" name="Google Shape;2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242520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E845-579A-4662-A4E7-09497F3AA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2042D-525A-49E3-91C4-AC5605B71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63038-9B06-46F5-916B-E8A8F6C3DA2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FD18A2B6-8A3C-4505-8468-E2A0A7BBA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F3A72-479B-4ACB-8761-E9151787B0F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41675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7FD8-057E-41CE-848D-66C6B20A8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8ACEB6-8275-45F1-9CA3-9E0B64237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C43A8-53BC-42F9-9F6A-06214159AFD1}"/>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82876930-2F10-4918-BE39-22DBB334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73259-CC83-4158-A2D0-64571B6AD83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98509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BB0C-72A5-4203-81DF-B2D9A2FCC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00342-C4B1-4EF7-85A1-C4464E94DA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D47AF-CE9D-44FF-95D4-6C734C8B68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2DAAC-678D-41B8-93B4-00A972555B29}"/>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6" name="Footer Placeholder 5">
            <a:extLst>
              <a:ext uri="{FF2B5EF4-FFF2-40B4-BE49-F238E27FC236}">
                <a16:creationId xmlns:a16="http://schemas.microsoft.com/office/drawing/2014/main" id="{5199D9AA-1FC7-46E3-AA6F-59D7B6C85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98625-CC55-41D1-8866-82F179A6F075}"/>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7609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9371-E8D7-4586-B3AE-6D894F246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1D6A9-1746-4FD6-B517-F543382ADE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563089-9A2D-481E-A536-CDF57E918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5DCB1-5D66-493E-82EF-16C3F915D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EE20D-E058-485A-898F-05EA9EEFF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68972-E1EE-4630-8ED4-F489A73AFE70}"/>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8" name="Footer Placeholder 7">
            <a:extLst>
              <a:ext uri="{FF2B5EF4-FFF2-40B4-BE49-F238E27FC236}">
                <a16:creationId xmlns:a16="http://schemas.microsoft.com/office/drawing/2014/main" id="{70386943-F620-4539-B614-6B8590ADA1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9D7214-2AF1-4E30-A66F-E8BF82C9ABF2}"/>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6444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84A6-B254-4C21-B838-879522D2F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BF6F01-3C7F-40C2-BBC3-2D2FFEBAD21C}"/>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4" name="Footer Placeholder 3">
            <a:extLst>
              <a:ext uri="{FF2B5EF4-FFF2-40B4-BE49-F238E27FC236}">
                <a16:creationId xmlns:a16="http://schemas.microsoft.com/office/drawing/2014/main" id="{3A1A6637-99C3-42A1-8950-F50BBC95D2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8B4D5B-6DC5-40E9-8C94-C8158A462CA8}"/>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91146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CD447-2BF2-49C6-8531-300BDEB861BF}"/>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3" name="Footer Placeholder 2">
            <a:extLst>
              <a:ext uri="{FF2B5EF4-FFF2-40B4-BE49-F238E27FC236}">
                <a16:creationId xmlns:a16="http://schemas.microsoft.com/office/drawing/2014/main" id="{50156066-4A81-44C3-B579-A8FE50BEA4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1FA10D-55C0-4F81-A357-ECD39C8F45BE}"/>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3770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722A-BC4E-4FA1-93E4-091159CDA9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E18BC-376E-499F-BBAB-3A7000DD7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A37DC-C7DB-48CC-97B4-202624386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2223F-C95B-4415-BBC9-5448C08EDF3F}"/>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6" name="Footer Placeholder 5">
            <a:extLst>
              <a:ext uri="{FF2B5EF4-FFF2-40B4-BE49-F238E27FC236}">
                <a16:creationId xmlns:a16="http://schemas.microsoft.com/office/drawing/2014/main" id="{B202BDE0-37D0-468F-A9C0-67B8DF40F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D843D-97CE-482C-80D7-58F544323B66}"/>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55258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2F87-68AE-45CA-99EF-22E564A5A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89A5A-F279-407A-B7C5-05A2194EF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507B2C-4183-4452-923E-7E56DFD89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4C3D5-6DEC-4B03-8158-6FE048432B98}"/>
              </a:ext>
            </a:extLst>
          </p:cNvPr>
          <p:cNvSpPr>
            <a:spLocks noGrp="1"/>
          </p:cNvSpPr>
          <p:nvPr>
            <p:ph type="dt" sz="half" idx="10"/>
          </p:nvPr>
        </p:nvSpPr>
        <p:spPr/>
        <p:txBody>
          <a:bodyPr/>
          <a:lstStyle/>
          <a:p>
            <a:fld id="{D29B10AB-E61B-4924-8AF6-D96933F36B39}" type="datetimeFigureOut">
              <a:rPr lang="en-US" smtClean="0"/>
              <a:t>10/30/2025</a:t>
            </a:fld>
            <a:endParaRPr lang="en-US"/>
          </a:p>
        </p:txBody>
      </p:sp>
      <p:sp>
        <p:nvSpPr>
          <p:cNvPr id="6" name="Footer Placeholder 5">
            <a:extLst>
              <a:ext uri="{FF2B5EF4-FFF2-40B4-BE49-F238E27FC236}">
                <a16:creationId xmlns:a16="http://schemas.microsoft.com/office/drawing/2014/main" id="{D271AB95-BC90-4506-AB27-2A9B31820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2220A-5FFC-46DB-A1E1-B4DB8A49FF09}"/>
              </a:ext>
            </a:extLst>
          </p:cNvPr>
          <p:cNvSpPr>
            <a:spLocks noGrp="1"/>
          </p:cNvSpPr>
          <p:nvPr>
            <p:ph type="sldNum" sz="quarter" idx="12"/>
          </p:nvPr>
        </p:nvSpPr>
        <p:spPr/>
        <p:txBody>
          <a:bodyPr/>
          <a:lstStyle/>
          <a:p>
            <a:fld id="{E90763F0-C524-42BC-8FA3-353D36F91F53}" type="slidenum">
              <a:rPr lang="en-US" smtClean="0"/>
              <a:t>‹#›</a:t>
            </a:fld>
            <a:endParaRPr lang="en-US"/>
          </a:p>
        </p:txBody>
      </p:sp>
    </p:spTree>
    <p:extLst>
      <p:ext uri="{BB962C8B-B14F-4D97-AF65-F5344CB8AC3E}">
        <p14:creationId xmlns:p14="http://schemas.microsoft.com/office/powerpoint/2010/main" val="1813683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55B65-A64D-4CF0-9CF5-D9C58A1C4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FC3A2-FF85-4256-A65E-719851E1F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4F6DD-BDBC-4D14-82A3-5690F1205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10AB-E61B-4924-8AF6-D96933F36B39}" type="datetimeFigureOut">
              <a:rPr lang="en-US" smtClean="0"/>
              <a:t>10/30/2025</a:t>
            </a:fld>
            <a:endParaRPr lang="en-US"/>
          </a:p>
        </p:txBody>
      </p:sp>
      <p:sp>
        <p:nvSpPr>
          <p:cNvPr id="5" name="Footer Placeholder 4">
            <a:extLst>
              <a:ext uri="{FF2B5EF4-FFF2-40B4-BE49-F238E27FC236}">
                <a16:creationId xmlns:a16="http://schemas.microsoft.com/office/drawing/2014/main" id="{908EF175-ACD7-4FFD-A2B1-417E3DCFB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3C39D4-32E9-40A3-94F5-D6C73DC93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763F0-C524-42BC-8FA3-353D36F91F53}" type="slidenum">
              <a:rPr lang="en-US" smtClean="0"/>
              <a:t>‹#›</a:t>
            </a:fld>
            <a:endParaRPr lang="en-US"/>
          </a:p>
        </p:txBody>
      </p:sp>
      <p:pic>
        <p:nvPicPr>
          <p:cNvPr id="7" name="Content Placeholder 4">
            <a:extLst>
              <a:ext uri="{FF2B5EF4-FFF2-40B4-BE49-F238E27FC236}">
                <a16:creationId xmlns:a16="http://schemas.microsoft.com/office/drawing/2014/main" id="{E64A67B9-835C-4E40-B313-242F5C5B973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350681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ama.org/publications/JournalOfMarketingResearch/Pages/current-issue.aspx" TargetMode="External"/><Relationship Id="rId3" Type="http://schemas.openxmlformats.org/officeDocument/2006/relationships/image" Target="../media/image42.jpeg"/><Relationship Id="rId7" Type="http://schemas.openxmlformats.org/officeDocument/2006/relationships/hyperlink" Target="https://www.cim.co.uk/"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hyperlink" Target="http://managementstudyguide.com/market-segmentation.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differencebetween.com/difference-between-selling-concept-and-vs-marketing-concep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5.xml.rels><?xml version="1.0" encoding="UTF-8" standalone="yes"?>
<Relationships xmlns="http://schemas.openxmlformats.org/package/2006/relationships"><Relationship Id="rId3" Type="http://schemas.openxmlformats.org/officeDocument/2006/relationships/hyperlink" Target="https://about.linkedin.com/" TargetMode="External"/><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hyperlink" Target="https://www.ted.com/about/our-organiza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BB25-DD49-D25B-E7EE-91749F7BD7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A4E3E-1A5A-AE71-3C4D-671DAC997E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5B4788-5A6A-0346-5786-EDB3E19DCEF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3585F2C-DEAD-C106-9C44-E356F1AEAEC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1B0D204-3C80-3350-852B-806D7FFD4C22}"/>
              </a:ext>
            </a:extLst>
          </p:cNvPr>
          <p:cNvSpPr txBox="1"/>
          <p:nvPr/>
        </p:nvSpPr>
        <p:spPr>
          <a:xfrm>
            <a:off x="3635827" y="2055813"/>
            <a:ext cx="4632960" cy="1323439"/>
          </a:xfrm>
          <a:prstGeom prst="rect">
            <a:avLst/>
          </a:prstGeom>
          <a:noFill/>
        </p:spPr>
        <p:txBody>
          <a:bodyPr wrap="square">
            <a:spAutoFit/>
          </a:bodyPr>
          <a:lstStyle/>
          <a:p>
            <a:pPr algn="ctr"/>
            <a:r>
              <a:rPr lang="en-US" sz="4000" dirty="0">
                <a:solidFill>
                  <a:schemeClr val="bg1"/>
                </a:solidFill>
                <a:latin typeface="Aharoni" panose="02010803020104030203" pitchFamily="2" charset="-79"/>
                <a:cs typeface="Aharoni" panose="02010803020104030203" pitchFamily="2" charset="-79"/>
              </a:rPr>
              <a:t>Strategic Marketing</a:t>
            </a:r>
          </a:p>
        </p:txBody>
      </p:sp>
      <p:sp>
        <p:nvSpPr>
          <p:cNvPr id="7" name="TextBox 6">
            <a:extLst>
              <a:ext uri="{FF2B5EF4-FFF2-40B4-BE49-F238E27FC236}">
                <a16:creationId xmlns:a16="http://schemas.microsoft.com/office/drawing/2014/main" id="{F8DBEDDC-FA39-136D-F0C7-04A7493A967A}"/>
              </a:ext>
            </a:extLst>
          </p:cNvPr>
          <p:cNvSpPr txBox="1"/>
          <p:nvPr/>
        </p:nvSpPr>
        <p:spPr>
          <a:xfrm>
            <a:off x="3696787" y="3609440"/>
            <a:ext cx="4572000" cy="523220"/>
          </a:xfrm>
          <a:prstGeom prst="rect">
            <a:avLst/>
          </a:prstGeom>
          <a:noFill/>
        </p:spPr>
        <p:txBody>
          <a:bodyPr wrap="square">
            <a:spAutoFit/>
          </a:bodyPr>
          <a:lstStyle/>
          <a:p>
            <a:pPr algn="ctr"/>
            <a:r>
              <a:rPr lang="en-US" sz="2800" dirty="0">
                <a:solidFill>
                  <a:schemeClr val="bg1"/>
                </a:solidFill>
                <a:latin typeface="Arial Black" panose="020B0A04020102020204" pitchFamily="34" charset="0"/>
              </a:rPr>
              <a:t>Lecture 1</a:t>
            </a:r>
          </a:p>
        </p:txBody>
      </p:sp>
    </p:spTree>
    <p:extLst>
      <p:ext uri="{BB962C8B-B14F-4D97-AF65-F5344CB8AC3E}">
        <p14:creationId xmlns:p14="http://schemas.microsoft.com/office/powerpoint/2010/main" val="419848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a:stretch/>
        </p:blipFill>
        <p:spPr>
          <a:xfrm>
            <a:off x="8353039" y="4089386"/>
            <a:ext cx="2119015" cy="1080784"/>
          </a:xfrm>
          <a:prstGeom prst="rect">
            <a:avLst/>
          </a:prstGeom>
          <a:noFill/>
          <a:ln>
            <a:noFill/>
          </a:ln>
        </p:spPr>
      </p:pic>
      <p:pic>
        <p:nvPicPr>
          <p:cNvPr id="158" name="Google Shape;158;p5"/>
          <p:cNvPicPr preferRelativeResize="0"/>
          <p:nvPr/>
        </p:nvPicPr>
        <p:blipFill rotWithShape="1">
          <a:blip r:embed="rId4">
            <a:alphaModFix/>
          </a:blip>
          <a:srcRect/>
          <a:stretch/>
        </p:blipFill>
        <p:spPr>
          <a:xfrm>
            <a:off x="1779198" y="1918463"/>
            <a:ext cx="2864283" cy="1688057"/>
          </a:xfrm>
          <a:prstGeom prst="rect">
            <a:avLst/>
          </a:prstGeom>
          <a:noFill/>
          <a:ln>
            <a:noFill/>
          </a:ln>
        </p:spPr>
      </p:pic>
      <p:pic>
        <p:nvPicPr>
          <p:cNvPr id="159" name="Google Shape;159;p5"/>
          <p:cNvPicPr preferRelativeResize="0"/>
          <p:nvPr/>
        </p:nvPicPr>
        <p:blipFill rotWithShape="1">
          <a:blip r:embed="rId5">
            <a:alphaModFix/>
          </a:blip>
          <a:srcRect/>
          <a:stretch/>
        </p:blipFill>
        <p:spPr>
          <a:xfrm>
            <a:off x="7502152" y="1918463"/>
            <a:ext cx="2375545" cy="1688057"/>
          </a:xfrm>
          <a:prstGeom prst="rect">
            <a:avLst/>
          </a:prstGeom>
          <a:noFill/>
          <a:ln>
            <a:noFill/>
          </a:ln>
        </p:spPr>
      </p:pic>
      <p:sp>
        <p:nvSpPr>
          <p:cNvPr id="160" name="Google Shape;160;p5"/>
          <p:cNvSpPr txBox="1">
            <a:spLocks noGrp="1"/>
          </p:cNvSpPr>
          <p:nvPr>
            <p:ph type="title" idx="4294967295"/>
          </p:nvPr>
        </p:nvSpPr>
        <p:spPr>
          <a:xfrm>
            <a:off x="350086" y="1010132"/>
            <a:ext cx="8586788" cy="863203"/>
          </a:xfrm>
          <a:prstGeom prst="rect">
            <a:avLst/>
          </a:prstGeom>
          <a:noFill/>
          <a:ln>
            <a:noFill/>
          </a:ln>
        </p:spPr>
        <p:txBody>
          <a:bodyPr spcFirstLastPara="1" vert="horz" wrap="square" lIns="68569" tIns="34275" rIns="68569" bIns="34275" rtlCol="0" anchor="ctr" anchorCtr="0">
            <a:normAutofit/>
          </a:bodyPr>
          <a:lstStyle/>
          <a:p>
            <a:pPr algn="r">
              <a:spcBef>
                <a:spcPts val="0"/>
              </a:spcBef>
              <a:buClr>
                <a:srgbClr val="B80E0F"/>
              </a:buClr>
              <a:buSzPts val="6600"/>
            </a:pPr>
            <a:r>
              <a:rPr lang="en-US" sz="4800" dirty="0">
                <a:solidFill>
                  <a:srgbClr val="003A1A"/>
                </a:solidFill>
                <a:latin typeface="Impact"/>
                <a:ea typeface="Impact"/>
                <a:cs typeface="Impact"/>
                <a:sym typeface="Impact"/>
              </a:rPr>
              <a:t>WHAT is Marketing?</a:t>
            </a:r>
            <a:endParaRPr dirty="0">
              <a:solidFill>
                <a:srgbClr val="003A1A"/>
              </a:solidFill>
              <a:latin typeface="Calibri"/>
              <a:ea typeface="Calibri"/>
              <a:cs typeface="Calibri"/>
              <a:sym typeface="Calibri"/>
            </a:endParaRPr>
          </a:p>
        </p:txBody>
      </p:sp>
      <p:pic>
        <p:nvPicPr>
          <p:cNvPr id="161" name="Google Shape;161;p5"/>
          <p:cNvPicPr preferRelativeResize="0"/>
          <p:nvPr/>
        </p:nvPicPr>
        <p:blipFill rotWithShape="1">
          <a:blip r:embed="rId6">
            <a:alphaModFix/>
          </a:blip>
          <a:srcRect/>
          <a:stretch/>
        </p:blipFill>
        <p:spPr>
          <a:xfrm>
            <a:off x="4579735" y="1918463"/>
            <a:ext cx="2667356" cy="1688057"/>
          </a:xfrm>
          <a:prstGeom prst="rect">
            <a:avLst/>
          </a:prstGeom>
          <a:noFill/>
          <a:ln>
            <a:noFill/>
          </a:ln>
        </p:spPr>
      </p:pic>
      <p:pic>
        <p:nvPicPr>
          <p:cNvPr id="162" name="Google Shape;162;p5"/>
          <p:cNvPicPr preferRelativeResize="0"/>
          <p:nvPr/>
        </p:nvPicPr>
        <p:blipFill rotWithShape="1">
          <a:blip r:embed="rId7">
            <a:alphaModFix/>
          </a:blip>
          <a:srcRect/>
          <a:stretch/>
        </p:blipFill>
        <p:spPr>
          <a:xfrm>
            <a:off x="1629589" y="4095860"/>
            <a:ext cx="2560343" cy="1093487"/>
          </a:xfrm>
          <a:prstGeom prst="rect">
            <a:avLst/>
          </a:prstGeom>
          <a:noFill/>
          <a:ln>
            <a:noFill/>
          </a:ln>
        </p:spPr>
      </p:pic>
      <p:pic>
        <p:nvPicPr>
          <p:cNvPr id="164" name="Google Shape;164;p5"/>
          <p:cNvPicPr preferRelativeResize="0"/>
          <p:nvPr/>
        </p:nvPicPr>
        <p:blipFill rotWithShape="1">
          <a:blip r:embed="rId8">
            <a:alphaModFix/>
          </a:blip>
          <a:srcRect/>
          <a:stretch/>
        </p:blipFill>
        <p:spPr>
          <a:xfrm>
            <a:off x="4215917" y="4059172"/>
            <a:ext cx="1783324" cy="1160389"/>
          </a:xfrm>
          <a:prstGeom prst="rect">
            <a:avLst/>
          </a:prstGeom>
          <a:noFill/>
          <a:ln>
            <a:noFill/>
          </a:ln>
        </p:spPr>
      </p:pic>
      <p:pic>
        <p:nvPicPr>
          <p:cNvPr id="165" name="Google Shape;165;p5"/>
          <p:cNvPicPr preferRelativeResize="0"/>
          <p:nvPr/>
        </p:nvPicPr>
        <p:blipFill rotWithShape="1">
          <a:blip r:embed="rId9">
            <a:alphaModFix/>
          </a:blip>
          <a:srcRect l="-2280" t="18691" r="7758" b="15484"/>
          <a:stretch/>
        </p:blipFill>
        <p:spPr>
          <a:xfrm>
            <a:off x="5999242" y="4089386"/>
            <a:ext cx="2151107" cy="1099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500"/>
                                        <p:tgtEl>
                                          <p:spTgt spid="15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p:tgtEl>
                                          <p:spTgt spid="16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 calcmode="lin" valueType="num">
                                      <p:cBhvr additive="base">
                                        <p:cTn id="16" dur="500"/>
                                        <p:tgtEl>
                                          <p:spTgt spid="15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 calcmode="lin" valueType="num">
                                      <p:cBhvr additive="base">
                                        <p:cTn id="19" dur="500"/>
                                        <p:tgtEl>
                                          <p:spTgt spid="15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500"/>
                                        <p:tgtEl>
                                          <p:spTgt spid="16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030" y="1371845"/>
            <a:ext cx="3821940" cy="508946"/>
          </a:xfrm>
        </p:spPr>
        <p:txBody>
          <a:bodyPr>
            <a:normAutofit fontScale="90000"/>
          </a:bodyPr>
          <a:lstStyle/>
          <a:p>
            <a:r>
              <a:rPr lang="en-US" altLang="en-US" dirty="0">
                <a:solidFill>
                  <a:srgbClr val="003A1A"/>
                </a:solidFill>
                <a:latin typeface="+mj-lt"/>
              </a:rPr>
              <a:t>What Is Marketing?</a:t>
            </a:r>
            <a:endParaRPr lang="en-US" dirty="0">
              <a:solidFill>
                <a:srgbClr val="003A1A"/>
              </a:solidFill>
              <a:latin typeface="+mj-lt"/>
            </a:endParaRPr>
          </a:p>
        </p:txBody>
      </p:sp>
      <p:sp>
        <p:nvSpPr>
          <p:cNvPr id="3" name="Content Placeholder 2"/>
          <p:cNvSpPr>
            <a:spLocks noGrp="1"/>
          </p:cNvSpPr>
          <p:nvPr>
            <p:ph idx="1"/>
          </p:nvPr>
        </p:nvSpPr>
        <p:spPr>
          <a:xfrm>
            <a:off x="1981200" y="2430712"/>
            <a:ext cx="8229600" cy="2010807"/>
          </a:xfrm>
        </p:spPr>
        <p:txBody>
          <a:bodyPr>
            <a:spAutoFit/>
          </a:bodyPr>
          <a:lstStyle/>
          <a:p>
            <a:pPr>
              <a:buClr>
                <a:schemeClr val="accent5">
                  <a:lumMod val="50000"/>
                </a:schemeClr>
              </a:buClr>
            </a:pPr>
            <a:r>
              <a:rPr lang="en-US" sz="2400" dirty="0">
                <a:solidFill>
                  <a:srgbClr val="003A1A"/>
                </a:solidFill>
              </a:rPr>
              <a:t>Marketing is engaging customers and managing profitable customer relationships.</a:t>
            </a:r>
          </a:p>
          <a:p>
            <a:pPr>
              <a:buClr>
                <a:schemeClr val="accent5">
                  <a:lumMod val="50000"/>
                </a:schemeClr>
              </a:buClr>
            </a:pPr>
            <a:r>
              <a:rPr lang="en-US" altLang="en-US" sz="2400" dirty="0">
                <a:solidFill>
                  <a:srgbClr val="003A1A"/>
                </a:solidFill>
              </a:rPr>
              <a:t>Goals of Marketing</a:t>
            </a:r>
          </a:p>
          <a:p>
            <a:pPr lvl="1">
              <a:buClr>
                <a:schemeClr val="accent5">
                  <a:lumMod val="50000"/>
                </a:schemeClr>
              </a:buClr>
              <a:buFont typeface="Arial" panose="020B0604020202020204" pitchFamily="34" charset="0"/>
              <a:buChar char="•"/>
            </a:pPr>
            <a:r>
              <a:rPr lang="en-US" altLang="en-US" dirty="0">
                <a:solidFill>
                  <a:srgbClr val="003A1A"/>
                </a:solidFill>
              </a:rPr>
              <a:t>Attract new customers by promising superior value</a:t>
            </a:r>
          </a:p>
          <a:p>
            <a:pPr lvl="1">
              <a:buClr>
                <a:schemeClr val="accent5">
                  <a:lumMod val="50000"/>
                </a:schemeClr>
              </a:buClr>
              <a:buFont typeface="Arial" panose="020B0604020202020204" pitchFamily="34" charset="0"/>
              <a:buChar char="•"/>
            </a:pPr>
            <a:r>
              <a:rPr lang="en-US" altLang="en-US" dirty="0">
                <a:solidFill>
                  <a:srgbClr val="003A1A"/>
                </a:solidFill>
              </a:rPr>
              <a:t>Keep and grow current customers by delivering satisfaction</a:t>
            </a:r>
            <a:endParaRPr lang="en-US" dirty="0">
              <a:solidFill>
                <a:srgbClr val="003A1A"/>
              </a:solidFill>
            </a:endParaRPr>
          </a:p>
        </p:txBody>
      </p:sp>
    </p:spTree>
    <p:extLst>
      <p:ext uri="{BB962C8B-B14F-4D97-AF65-F5344CB8AC3E}">
        <p14:creationId xmlns:p14="http://schemas.microsoft.com/office/powerpoint/2010/main" val="121553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p:nvPr/>
        </p:nvPicPr>
        <p:blipFill rotWithShape="1">
          <a:blip r:embed="rId3">
            <a:alphaModFix/>
          </a:blip>
          <a:srcRect/>
          <a:stretch/>
        </p:blipFill>
        <p:spPr>
          <a:xfrm>
            <a:off x="8334832" y="3848910"/>
            <a:ext cx="2119015" cy="1080784"/>
          </a:xfrm>
          <a:prstGeom prst="rect">
            <a:avLst/>
          </a:prstGeom>
          <a:noFill/>
          <a:ln>
            <a:noFill/>
          </a:ln>
        </p:spPr>
      </p:pic>
      <p:pic>
        <p:nvPicPr>
          <p:cNvPr id="158" name="Google Shape;158;p5"/>
          <p:cNvPicPr preferRelativeResize="0"/>
          <p:nvPr/>
        </p:nvPicPr>
        <p:blipFill rotWithShape="1">
          <a:blip r:embed="rId4">
            <a:alphaModFix/>
          </a:blip>
          <a:srcRect/>
          <a:stretch/>
        </p:blipFill>
        <p:spPr>
          <a:xfrm>
            <a:off x="3741018" y="2177004"/>
            <a:ext cx="2453411" cy="1432106"/>
          </a:xfrm>
          <a:prstGeom prst="rect">
            <a:avLst/>
          </a:prstGeom>
          <a:noFill/>
          <a:ln>
            <a:noFill/>
          </a:ln>
        </p:spPr>
      </p:pic>
      <p:pic>
        <p:nvPicPr>
          <p:cNvPr id="159" name="Google Shape;159;p5"/>
          <p:cNvPicPr preferRelativeResize="0"/>
          <p:nvPr/>
        </p:nvPicPr>
        <p:blipFill rotWithShape="1">
          <a:blip r:embed="rId5">
            <a:alphaModFix/>
          </a:blip>
          <a:srcRect/>
          <a:stretch/>
        </p:blipFill>
        <p:spPr>
          <a:xfrm>
            <a:off x="8388230" y="2240453"/>
            <a:ext cx="2012219" cy="1460430"/>
          </a:xfrm>
          <a:prstGeom prst="rect">
            <a:avLst/>
          </a:prstGeom>
          <a:noFill/>
          <a:ln>
            <a:noFill/>
          </a:ln>
        </p:spPr>
      </p:pic>
      <p:sp>
        <p:nvSpPr>
          <p:cNvPr id="160" name="Google Shape;160;p5"/>
          <p:cNvSpPr txBox="1">
            <a:spLocks noGrp="1"/>
          </p:cNvSpPr>
          <p:nvPr>
            <p:ph type="title" idx="4294967295"/>
          </p:nvPr>
        </p:nvSpPr>
        <p:spPr>
          <a:xfrm>
            <a:off x="1613507" y="1097695"/>
            <a:ext cx="8586788" cy="863203"/>
          </a:xfrm>
          <a:prstGeom prst="rect">
            <a:avLst/>
          </a:prstGeom>
          <a:noFill/>
          <a:ln>
            <a:noFill/>
          </a:ln>
        </p:spPr>
        <p:txBody>
          <a:bodyPr spcFirstLastPara="1" vert="horz" wrap="square" lIns="68569" tIns="34275" rIns="68569" bIns="34275" rtlCol="0" anchor="ctr" anchorCtr="0">
            <a:normAutofit/>
          </a:bodyPr>
          <a:lstStyle/>
          <a:p>
            <a:pPr algn="r">
              <a:spcBef>
                <a:spcPts val="0"/>
              </a:spcBef>
              <a:buClr>
                <a:srgbClr val="B80E0F"/>
              </a:buClr>
              <a:buSzPts val="6600"/>
            </a:pPr>
            <a:r>
              <a:rPr lang="en-US" dirty="0">
                <a:solidFill>
                  <a:srgbClr val="003A1A"/>
                </a:solidFill>
                <a:latin typeface="Impact"/>
              </a:rPr>
              <a:t>Why </a:t>
            </a:r>
            <a:r>
              <a:rPr lang="en-US" dirty="0">
                <a:solidFill>
                  <a:srgbClr val="003A1A"/>
                </a:solidFill>
                <a:latin typeface="Impact"/>
                <a:ea typeface="Impact"/>
                <a:cs typeface="Impact"/>
                <a:sym typeface="Impact"/>
              </a:rPr>
              <a:t>Marketing</a:t>
            </a:r>
            <a:r>
              <a:rPr lang="en-US" dirty="0">
                <a:solidFill>
                  <a:srgbClr val="003A1A"/>
                </a:solidFill>
                <a:latin typeface="Impact"/>
              </a:rPr>
              <a:t> </a:t>
            </a:r>
            <a:r>
              <a:rPr lang="en-US" dirty="0">
                <a:solidFill>
                  <a:srgbClr val="003A1A"/>
                </a:solidFill>
                <a:latin typeface="Impact"/>
                <a:ea typeface="Impact"/>
                <a:cs typeface="Impact"/>
                <a:sym typeface="Impact"/>
              </a:rPr>
              <a:t>is </a:t>
            </a:r>
            <a:r>
              <a:rPr lang="en-US" dirty="0">
                <a:solidFill>
                  <a:srgbClr val="003A1A"/>
                </a:solidFill>
                <a:latin typeface="Impact"/>
              </a:rPr>
              <a:t>important ?</a:t>
            </a:r>
            <a:r>
              <a:rPr lang="en-US" dirty="0">
                <a:solidFill>
                  <a:srgbClr val="003A1A"/>
                </a:solidFill>
                <a:latin typeface="Impact"/>
                <a:ea typeface="Impact"/>
                <a:cs typeface="Impact"/>
                <a:sym typeface="Impact"/>
              </a:rPr>
              <a:t>?</a:t>
            </a:r>
            <a:endParaRPr sz="4000" dirty="0">
              <a:solidFill>
                <a:srgbClr val="003A1A"/>
              </a:solidFill>
              <a:latin typeface="Calibri"/>
              <a:ea typeface="Calibri"/>
              <a:cs typeface="Calibri"/>
              <a:sym typeface="Calibri"/>
            </a:endParaRPr>
          </a:p>
        </p:txBody>
      </p:sp>
      <p:pic>
        <p:nvPicPr>
          <p:cNvPr id="161" name="Google Shape;161;p5"/>
          <p:cNvPicPr preferRelativeResize="0"/>
          <p:nvPr/>
        </p:nvPicPr>
        <p:blipFill rotWithShape="1">
          <a:blip r:embed="rId6">
            <a:alphaModFix/>
          </a:blip>
          <a:srcRect/>
          <a:stretch/>
        </p:blipFill>
        <p:spPr>
          <a:xfrm>
            <a:off x="5811769" y="2196531"/>
            <a:ext cx="2495058" cy="1754207"/>
          </a:xfrm>
          <a:prstGeom prst="rect">
            <a:avLst/>
          </a:prstGeom>
          <a:noFill/>
          <a:ln>
            <a:noFill/>
          </a:ln>
        </p:spPr>
      </p:pic>
      <p:pic>
        <p:nvPicPr>
          <p:cNvPr id="162" name="Google Shape;162;p5"/>
          <p:cNvPicPr preferRelativeResize="0"/>
          <p:nvPr/>
        </p:nvPicPr>
        <p:blipFill rotWithShape="1">
          <a:blip r:embed="rId7">
            <a:alphaModFix/>
          </a:blip>
          <a:srcRect/>
          <a:stretch/>
        </p:blipFill>
        <p:spPr>
          <a:xfrm>
            <a:off x="1629587" y="4359267"/>
            <a:ext cx="2560343" cy="1093487"/>
          </a:xfrm>
          <a:prstGeom prst="rect">
            <a:avLst/>
          </a:prstGeom>
          <a:noFill/>
          <a:ln>
            <a:noFill/>
          </a:ln>
        </p:spPr>
      </p:pic>
      <p:sp>
        <p:nvSpPr>
          <p:cNvPr id="163" name="Google Shape;163;p5"/>
          <p:cNvSpPr txBox="1"/>
          <p:nvPr/>
        </p:nvSpPr>
        <p:spPr>
          <a:xfrm>
            <a:off x="1541597" y="2012730"/>
            <a:ext cx="2736325" cy="191587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marL="257175" indent="-257175" defTabSz="685800">
              <a:buClr>
                <a:srgbClr val="000000"/>
              </a:buClr>
              <a:buSzPts val="2400"/>
              <a:buFont typeface="Arial" panose="020B0604020202020204" pitchFamily="34" charset="0"/>
              <a:buChar char="•"/>
              <a:defRPr/>
            </a:pPr>
            <a:r>
              <a:rPr lang="en-US" sz="1500" b="1" dirty="0">
                <a:solidFill>
                  <a:srgbClr val="003A1A"/>
                </a:solidFill>
                <a:latin typeface="Calibri"/>
                <a:ea typeface="Calibri"/>
                <a:cs typeface="Calibri"/>
                <a:sym typeface="Calibri"/>
              </a:rPr>
              <a:t>Marketing is all about customers  </a:t>
            </a:r>
          </a:p>
          <a:p>
            <a:pPr marL="257175" indent="-257175">
              <a:buClr>
                <a:srgbClr val="000000"/>
              </a:buClr>
              <a:buSzPts val="2400"/>
              <a:buFont typeface="Arial" panose="020B0604020202020204" pitchFamily="34" charset="0"/>
              <a:buChar char="•"/>
              <a:defRPr/>
            </a:pPr>
            <a:r>
              <a:rPr lang="en-US" sz="1500" b="1" dirty="0">
                <a:solidFill>
                  <a:srgbClr val="003A1A"/>
                </a:solidFill>
                <a:latin typeface="Calibri"/>
                <a:ea typeface="Calibri"/>
                <a:cs typeface="Calibri"/>
                <a:sym typeface="Calibri"/>
              </a:rPr>
              <a:t>Marketing is how to </a:t>
            </a:r>
            <a:r>
              <a:rPr lang="en-US" sz="1500" b="1" dirty="0">
                <a:solidFill>
                  <a:srgbClr val="003A1A"/>
                </a:solidFill>
                <a:ea typeface="Calibri"/>
                <a:cs typeface="Calibri"/>
                <a:sym typeface="Calibri"/>
              </a:rPr>
              <a:t>engage customers, and satisfying customer’s  wants </a:t>
            </a:r>
            <a:r>
              <a:rPr lang="en-US" sz="1500" b="1" dirty="0">
                <a:solidFill>
                  <a:srgbClr val="003A1A"/>
                </a:solidFill>
                <a:latin typeface="Calibri"/>
                <a:ea typeface="Calibri"/>
                <a:cs typeface="Calibri"/>
                <a:sym typeface="Calibri"/>
              </a:rPr>
              <a:t>and needs</a:t>
            </a:r>
          </a:p>
          <a:p>
            <a:pPr marL="257175" indent="-257175">
              <a:buClr>
                <a:srgbClr val="000000"/>
              </a:buClr>
              <a:buSzPts val="2400"/>
              <a:buFont typeface="Arial" panose="020B0604020202020204" pitchFamily="34" charset="0"/>
              <a:buChar char="•"/>
              <a:defRPr/>
            </a:pPr>
            <a:r>
              <a:rPr lang="en-US" sz="1500" b="1" dirty="0">
                <a:solidFill>
                  <a:srgbClr val="003A1A"/>
                </a:solidFill>
                <a:ea typeface="Calibri"/>
                <a:cs typeface="Calibri"/>
                <a:sym typeface="Calibri"/>
              </a:rPr>
              <a:t>Marketing</a:t>
            </a:r>
            <a:r>
              <a:rPr lang="en-US" sz="1500" b="1" dirty="0">
                <a:solidFill>
                  <a:srgbClr val="003A1A"/>
                </a:solidFill>
                <a:latin typeface="Calibri"/>
                <a:ea typeface="Calibri"/>
                <a:cs typeface="Calibri"/>
                <a:sym typeface="Calibri"/>
              </a:rPr>
              <a:t> is facilitating the achievement of an organization’s </a:t>
            </a:r>
            <a:r>
              <a:rPr lang="en-US" sz="1350" b="1" dirty="0">
                <a:solidFill>
                  <a:srgbClr val="003A1A"/>
                </a:solidFill>
                <a:latin typeface="Calibri" panose="020F0502020204030204"/>
                <a:ea typeface="Calibri"/>
                <a:cs typeface="Calibri"/>
                <a:sym typeface="Calibri"/>
              </a:rPr>
              <a:t>objectives</a:t>
            </a:r>
            <a:r>
              <a:rPr lang="en-US" sz="1500" b="1" dirty="0">
                <a:solidFill>
                  <a:srgbClr val="003A1A"/>
                </a:solidFill>
                <a:latin typeface="Calibri" panose="020F0502020204030204"/>
                <a:ea typeface="Calibri"/>
                <a:cs typeface="Calibri"/>
                <a:sym typeface="Calibri"/>
              </a:rPr>
              <a:t> </a:t>
            </a:r>
            <a:endParaRPr sz="900" dirty="0">
              <a:solidFill>
                <a:srgbClr val="003A1A"/>
              </a:solidFill>
              <a:latin typeface="Arial"/>
              <a:ea typeface="Arial"/>
              <a:cs typeface="Arial"/>
              <a:sym typeface="Arial"/>
            </a:endParaRPr>
          </a:p>
        </p:txBody>
      </p:sp>
      <p:pic>
        <p:nvPicPr>
          <p:cNvPr id="164" name="Google Shape;164;p5"/>
          <p:cNvPicPr preferRelativeResize="0"/>
          <p:nvPr/>
        </p:nvPicPr>
        <p:blipFill rotWithShape="1">
          <a:blip r:embed="rId8">
            <a:alphaModFix/>
          </a:blip>
          <a:srcRect/>
          <a:stretch/>
        </p:blipFill>
        <p:spPr>
          <a:xfrm>
            <a:off x="4189929" y="4326587"/>
            <a:ext cx="1783324" cy="1160389"/>
          </a:xfrm>
          <a:prstGeom prst="rect">
            <a:avLst/>
          </a:prstGeom>
          <a:noFill/>
          <a:ln>
            <a:noFill/>
          </a:ln>
        </p:spPr>
      </p:pic>
      <p:pic>
        <p:nvPicPr>
          <p:cNvPr id="165" name="Google Shape;165;p5"/>
          <p:cNvPicPr preferRelativeResize="0"/>
          <p:nvPr/>
        </p:nvPicPr>
        <p:blipFill rotWithShape="1">
          <a:blip r:embed="rId9">
            <a:alphaModFix/>
          </a:blip>
          <a:srcRect l="-2280" t="18691" r="7758" b="15484"/>
          <a:stretch/>
        </p:blipFill>
        <p:spPr>
          <a:xfrm>
            <a:off x="5999242" y="4382952"/>
            <a:ext cx="2151107" cy="806395"/>
          </a:xfrm>
          <a:prstGeom prst="rect">
            <a:avLst/>
          </a:prstGeom>
          <a:noFill/>
          <a:ln>
            <a:noFill/>
          </a:ln>
        </p:spPr>
      </p:pic>
    </p:spTree>
    <p:extLst>
      <p:ext uri="{BB962C8B-B14F-4D97-AF65-F5344CB8AC3E}">
        <p14:creationId xmlns:p14="http://schemas.microsoft.com/office/powerpoint/2010/main" val="17248861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 calcmode="lin" valueType="num">
                                      <p:cBhvr additive="base">
                                        <p:cTn id="10" dur="500"/>
                                        <p:tgtEl>
                                          <p:spTgt spid="15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p:tgtEl>
                                          <p:spTgt spid="16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 calcmode="lin" valueType="num">
                                      <p:cBhvr additive="base">
                                        <p:cTn id="16" dur="500"/>
                                        <p:tgtEl>
                                          <p:spTgt spid="15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anim calcmode="lin" valueType="num">
                                      <p:cBhvr additive="base">
                                        <p:cTn id="19" dur="500"/>
                                        <p:tgtEl>
                                          <p:spTgt spid="15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500"/>
                                        <p:tgtEl>
                                          <p:spTgt spid="16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3"/>
                                        </p:tgtEl>
                                        <p:attrNameLst>
                                          <p:attrName>style.visibility</p:attrName>
                                        </p:attrNameLst>
                                      </p:cBhvr>
                                      <p:to>
                                        <p:strVal val="visible"/>
                                      </p:to>
                                    </p:set>
                                    <p:anim calcmode="lin" valueType="num">
                                      <p:cBhvr additive="base">
                                        <p:cTn id="33"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212" name="Google Shape;212;p8"/>
          <p:cNvSpPr txBox="1">
            <a:spLocks noGrp="1"/>
          </p:cNvSpPr>
          <p:nvPr>
            <p:ph type="title" idx="4294967295"/>
          </p:nvPr>
        </p:nvSpPr>
        <p:spPr>
          <a:xfrm>
            <a:off x="1951044" y="811267"/>
            <a:ext cx="9199960" cy="858666"/>
          </a:xfrm>
          <a:prstGeom prst="rect">
            <a:avLst/>
          </a:prstGeom>
          <a:noFill/>
          <a:ln>
            <a:noFill/>
          </a:ln>
        </p:spPr>
        <p:txBody>
          <a:bodyPr spcFirstLastPara="1" vert="horz" wrap="square" lIns="68569" tIns="34275" rIns="68569" bIns="34275" rtlCol="0" anchor="t" anchorCtr="0">
            <a:spAutoFit/>
          </a:bodyPr>
          <a:lstStyle/>
          <a:p>
            <a:pPr algn="l" rtl="0">
              <a:lnSpc>
                <a:spcPct val="90000"/>
              </a:lnSpc>
              <a:buClr>
                <a:srgbClr val="C00000"/>
              </a:buClr>
              <a:buSzPts val="4400"/>
            </a:pPr>
            <a:r>
              <a:rPr lang="en-US" sz="2700" dirty="0">
                <a:solidFill>
                  <a:srgbClr val="003A1A"/>
                </a:solidFill>
              </a:rPr>
              <a:t> </a:t>
            </a:r>
            <a:br>
              <a:rPr lang="en-US" sz="2700" dirty="0">
                <a:solidFill>
                  <a:srgbClr val="003A1A"/>
                </a:solidFill>
              </a:rPr>
            </a:br>
            <a:r>
              <a:rPr lang="en-US" sz="3000" dirty="0">
                <a:solidFill>
                  <a:srgbClr val="003A1A"/>
                </a:solidFill>
                <a:latin typeface="Impact"/>
                <a:ea typeface="Impact"/>
                <a:cs typeface="Impact"/>
              </a:rPr>
              <a:t>Mastering Strategic marketing </a:t>
            </a:r>
            <a:r>
              <a:rPr lang="en-US" sz="3000" dirty="0">
                <a:solidFill>
                  <a:srgbClr val="003A1A"/>
                </a:solidFill>
                <a:latin typeface="Impact"/>
                <a:ea typeface="Impact"/>
                <a:cs typeface="Impact"/>
                <a:sym typeface="Impact"/>
              </a:rPr>
              <a:t>is it an art or since ?</a:t>
            </a:r>
            <a:endParaRPr sz="1050" dirty="0">
              <a:solidFill>
                <a:srgbClr val="003A1A"/>
              </a:solidFill>
            </a:endParaRPr>
          </a:p>
        </p:txBody>
      </p:sp>
      <p:sp>
        <p:nvSpPr>
          <p:cNvPr id="213" name="Google Shape;213;p8"/>
          <p:cNvSpPr txBox="1">
            <a:spLocks noGrp="1"/>
          </p:cNvSpPr>
          <p:nvPr>
            <p:ph type="body" idx="4294967295"/>
          </p:nvPr>
        </p:nvSpPr>
        <p:spPr>
          <a:xfrm>
            <a:off x="1597691" y="1838476"/>
            <a:ext cx="5224049" cy="2411015"/>
          </a:xfrm>
          <a:prstGeom prst="rect">
            <a:avLst/>
          </a:prstGeom>
          <a:noFill/>
          <a:ln>
            <a:noFill/>
          </a:ln>
        </p:spPr>
        <p:txBody>
          <a:bodyPr spcFirstLastPara="1" vert="horz" wrap="square" lIns="68569" tIns="34275" rIns="68569" bIns="34275" rtlCol="0" anchor="t" anchorCtr="0">
            <a:noAutofit/>
          </a:bodyPr>
          <a:lstStyle/>
          <a:p>
            <a:pPr marL="0" indent="0">
              <a:spcBef>
                <a:spcPts val="0"/>
              </a:spcBef>
              <a:buClr>
                <a:schemeClr val="dk1"/>
              </a:buClr>
              <a:buSzPct val="100000"/>
              <a:buNone/>
            </a:pPr>
            <a:r>
              <a:rPr lang="en-US" sz="4500" b="1" dirty="0">
                <a:solidFill>
                  <a:srgbClr val="003A1A"/>
                </a:solidFill>
                <a:latin typeface="Calibri"/>
                <a:ea typeface="Calibri"/>
                <a:cs typeface="Calibri"/>
                <a:sym typeface="Calibri"/>
              </a:rPr>
              <a:t>It is both art and science ;</a:t>
            </a:r>
            <a:endParaRPr sz="4500" dirty="0">
              <a:solidFill>
                <a:srgbClr val="003A1A"/>
              </a:solidFill>
            </a:endParaRPr>
          </a:p>
          <a:p>
            <a:pPr marL="728663" lvl="1" indent="-385763">
              <a:spcBef>
                <a:spcPts val="750"/>
              </a:spcBef>
              <a:buSzPct val="100000"/>
              <a:buFont typeface="+mj-lt"/>
              <a:buAutoNum type="arabicPeriod"/>
            </a:pPr>
            <a:r>
              <a:rPr lang="en-US" sz="3000" b="1" dirty="0">
                <a:solidFill>
                  <a:srgbClr val="003A1A"/>
                </a:solidFill>
                <a:ea typeface="Calibri"/>
                <a:cs typeface="Calibri"/>
                <a:sym typeface="Calibri"/>
              </a:rPr>
              <a:t>Strategic skills</a:t>
            </a:r>
          </a:p>
          <a:p>
            <a:pPr marL="728663" lvl="1" indent="-385763">
              <a:spcBef>
                <a:spcPts val="750"/>
              </a:spcBef>
              <a:buSzPct val="100000"/>
              <a:buFont typeface="+mj-lt"/>
              <a:buAutoNum type="arabicPeriod"/>
            </a:pPr>
            <a:r>
              <a:rPr lang="en-US" sz="3000" b="1" dirty="0">
                <a:solidFill>
                  <a:srgbClr val="003A1A"/>
                </a:solidFill>
                <a:ea typeface="Calibri"/>
                <a:cs typeface="Calibri"/>
                <a:sym typeface="Calibri"/>
              </a:rPr>
              <a:t>Strategic </a:t>
            </a:r>
            <a:r>
              <a:rPr lang="en-US" sz="3000" b="1" dirty="0">
                <a:solidFill>
                  <a:srgbClr val="003A1A"/>
                </a:solidFill>
                <a:latin typeface="Calibri"/>
                <a:ea typeface="Calibri"/>
                <a:cs typeface="Calibri"/>
                <a:sym typeface="Calibri"/>
              </a:rPr>
              <a:t>process</a:t>
            </a:r>
            <a:endParaRPr sz="3000" dirty="0">
              <a:solidFill>
                <a:srgbClr val="003A1A"/>
              </a:solidFill>
            </a:endParaRPr>
          </a:p>
        </p:txBody>
      </p:sp>
      <p:sp>
        <p:nvSpPr>
          <p:cNvPr id="2" name="object 6">
            <a:extLst>
              <a:ext uri="{FF2B5EF4-FFF2-40B4-BE49-F238E27FC236}">
                <a16:creationId xmlns:a16="http://schemas.microsoft.com/office/drawing/2014/main" id="{46D967A5-7B37-3D8D-5C1C-4DC0CA3EA51F}"/>
              </a:ext>
            </a:extLst>
          </p:cNvPr>
          <p:cNvSpPr txBox="1"/>
          <p:nvPr/>
        </p:nvSpPr>
        <p:spPr>
          <a:xfrm>
            <a:off x="6295231" y="1446749"/>
            <a:ext cx="3893344" cy="2339775"/>
          </a:xfrm>
          <a:prstGeom prst="rect">
            <a:avLst/>
          </a:prstGeom>
        </p:spPr>
        <p:txBody>
          <a:bodyPr vert="horz" wrap="square" lIns="0" tIns="9049" rIns="0" bIns="0" rtlCol="0">
            <a:spAutoFit/>
          </a:bodyPr>
          <a:lstStyle/>
          <a:p>
            <a:pPr defTabSz="685800">
              <a:defRPr/>
            </a:pPr>
            <a:endParaRPr sz="1425" kern="0" dirty="0">
              <a:solidFill>
                <a:srgbClr val="003A1A"/>
              </a:solidFill>
              <a:latin typeface="Arial"/>
              <a:cs typeface="Arial"/>
            </a:endParaRPr>
          </a:p>
          <a:p>
            <a:pPr defTabSz="685800">
              <a:spcBef>
                <a:spcPts val="4"/>
              </a:spcBef>
              <a:defRPr/>
            </a:pPr>
            <a:endParaRPr sz="1200" kern="0" dirty="0">
              <a:solidFill>
                <a:srgbClr val="003A1A"/>
              </a:solidFill>
              <a:latin typeface="Arial"/>
              <a:cs typeface="Arial"/>
            </a:endParaRPr>
          </a:p>
          <a:p>
            <a:pPr marL="224314" marR="3810" indent="-215265" defTabSz="685800">
              <a:lnSpc>
                <a:spcPct val="90100"/>
              </a:lnSpc>
              <a:buClr>
                <a:srgbClr val="FF051F"/>
              </a:buClr>
              <a:buFont typeface="Arial"/>
              <a:buChar char="•"/>
              <a:tabLst>
                <a:tab pos="224314" algn="l"/>
                <a:tab pos="224790" algn="l"/>
              </a:tabLst>
              <a:defRPr/>
            </a:pPr>
            <a:r>
              <a:rPr lang="en-US" sz="1650" kern="0" spc="-75" dirty="0">
                <a:solidFill>
                  <a:srgbClr val="003A1A"/>
                </a:solidFill>
                <a:latin typeface="Tahoma"/>
                <a:cs typeface="Tahoma"/>
              </a:rPr>
              <a:t>There are </a:t>
            </a:r>
            <a:r>
              <a:rPr sz="1650" kern="0" spc="-75" dirty="0">
                <a:solidFill>
                  <a:srgbClr val="003A1A"/>
                </a:solidFill>
                <a:latin typeface="Tahoma"/>
                <a:cs typeface="Tahoma"/>
              </a:rPr>
              <a:t>six</a:t>
            </a:r>
            <a:r>
              <a:rPr sz="1650" kern="0" spc="-19" dirty="0">
                <a:solidFill>
                  <a:srgbClr val="003A1A"/>
                </a:solidFill>
                <a:latin typeface="Arial"/>
                <a:cs typeface="Arial"/>
              </a:rPr>
              <a:t> </a:t>
            </a:r>
            <a:r>
              <a:rPr sz="1650" kern="0" spc="-8" dirty="0">
                <a:solidFill>
                  <a:srgbClr val="003A1A"/>
                </a:solidFill>
                <a:latin typeface="Tahoma"/>
                <a:cs typeface="Tahoma"/>
              </a:rPr>
              <a:t>specific</a:t>
            </a:r>
            <a:r>
              <a:rPr sz="1650" kern="0" spc="-8" dirty="0">
                <a:solidFill>
                  <a:srgbClr val="003A1A"/>
                </a:solidFill>
                <a:latin typeface="Arial"/>
                <a:cs typeface="Arial"/>
              </a:rPr>
              <a:t> </a:t>
            </a:r>
            <a:r>
              <a:rPr sz="1650" kern="0" spc="-68" dirty="0">
                <a:solidFill>
                  <a:srgbClr val="003A1A"/>
                </a:solidFill>
                <a:latin typeface="Tahoma"/>
                <a:cs typeface="Tahoma"/>
              </a:rPr>
              <a:t>strategic</a:t>
            </a:r>
            <a:r>
              <a:rPr sz="1650" kern="0" spc="-49" dirty="0">
                <a:solidFill>
                  <a:srgbClr val="003A1A"/>
                </a:solidFill>
                <a:latin typeface="Arial"/>
                <a:cs typeface="Arial"/>
              </a:rPr>
              <a:t> </a:t>
            </a:r>
            <a:r>
              <a:rPr sz="1650" kern="0" spc="-41" dirty="0">
                <a:solidFill>
                  <a:srgbClr val="003A1A"/>
                </a:solidFill>
                <a:latin typeface="Tahoma"/>
                <a:cs typeface="Tahoma"/>
              </a:rPr>
              <a:t>skills</a:t>
            </a:r>
            <a:r>
              <a:rPr lang="en-US" sz="1650" spc="-71" dirty="0">
                <a:solidFill>
                  <a:srgbClr val="003A1A"/>
                </a:solidFill>
                <a:latin typeface="Arial"/>
                <a:cs typeface="Arial"/>
              </a:rPr>
              <a:t>;</a:t>
            </a:r>
            <a:r>
              <a:rPr lang="en-US" sz="1650" dirty="0">
                <a:solidFill>
                  <a:srgbClr val="003A1A"/>
                </a:solidFill>
                <a:latin typeface="Tahoma"/>
                <a:cs typeface="Tahoma"/>
              </a:rPr>
              <a:t> in simplicity </a:t>
            </a:r>
            <a:r>
              <a:rPr lang="en-US" sz="1650" kern="0" spc="-109" dirty="0">
                <a:solidFill>
                  <a:srgbClr val="003A1A"/>
                </a:solidFill>
                <a:latin typeface="Tahoma"/>
                <a:cs typeface="Tahoma"/>
              </a:rPr>
              <a:t>It</a:t>
            </a:r>
            <a:r>
              <a:rPr lang="en-US" sz="1650" kern="0" spc="-41" dirty="0">
                <a:solidFill>
                  <a:srgbClr val="003A1A"/>
                </a:solidFill>
                <a:latin typeface="Arial"/>
                <a:cs typeface="Arial"/>
              </a:rPr>
              <a:t> </a:t>
            </a:r>
            <a:r>
              <a:rPr lang="en-US" sz="1650" kern="0" spc="-23" dirty="0">
                <a:solidFill>
                  <a:srgbClr val="003A1A"/>
                </a:solidFill>
                <a:latin typeface="Tahoma"/>
                <a:cs typeface="Tahoma"/>
              </a:rPr>
              <a:t>is</a:t>
            </a:r>
            <a:r>
              <a:rPr lang="en-US" sz="1650" kern="0" spc="-94" dirty="0">
                <a:solidFill>
                  <a:srgbClr val="003A1A"/>
                </a:solidFill>
                <a:latin typeface="Arial"/>
                <a:cs typeface="Arial"/>
              </a:rPr>
              <a:t> </a:t>
            </a:r>
            <a:r>
              <a:rPr lang="en-US" sz="1650" kern="0" spc="-26" dirty="0">
                <a:solidFill>
                  <a:srgbClr val="003A1A"/>
                </a:solidFill>
                <a:latin typeface="Tahoma"/>
                <a:cs typeface="Tahoma"/>
              </a:rPr>
              <a:t>the</a:t>
            </a:r>
            <a:r>
              <a:rPr lang="en-US" sz="1650" kern="0" spc="-64" dirty="0">
                <a:solidFill>
                  <a:srgbClr val="003A1A"/>
                </a:solidFill>
                <a:latin typeface="Arial"/>
                <a:cs typeface="Arial"/>
              </a:rPr>
              <a:t> </a:t>
            </a:r>
            <a:r>
              <a:rPr lang="en-US" sz="1650" kern="0" spc="-26" dirty="0">
                <a:solidFill>
                  <a:srgbClr val="003A1A"/>
                </a:solidFill>
                <a:latin typeface="Tahoma"/>
                <a:cs typeface="Tahoma"/>
              </a:rPr>
              <a:t>ability</a:t>
            </a:r>
            <a:r>
              <a:rPr lang="en-US" sz="1650" kern="0" spc="-75" dirty="0">
                <a:solidFill>
                  <a:srgbClr val="003A1A"/>
                </a:solidFill>
                <a:latin typeface="Arial"/>
                <a:cs typeface="Arial"/>
              </a:rPr>
              <a:t> </a:t>
            </a:r>
            <a:r>
              <a:rPr lang="en-US" sz="1650" kern="0" spc="-19" dirty="0">
                <a:solidFill>
                  <a:srgbClr val="003A1A"/>
                </a:solidFill>
                <a:latin typeface="Tahoma"/>
                <a:cs typeface="Tahoma"/>
              </a:rPr>
              <a:t>to</a:t>
            </a:r>
            <a:r>
              <a:rPr sz="1650" kern="0" spc="-19" dirty="0">
                <a:solidFill>
                  <a:srgbClr val="003A1A"/>
                </a:solidFill>
                <a:latin typeface="Tahoma"/>
                <a:cs typeface="Tahoma"/>
              </a:rPr>
              <a:t>:</a:t>
            </a:r>
            <a:endParaRPr sz="1650" kern="0" dirty="0">
              <a:solidFill>
                <a:srgbClr val="003A1A"/>
              </a:solidFill>
              <a:latin typeface="Tahoma"/>
              <a:cs typeface="Tahoma"/>
            </a:endParaRPr>
          </a:p>
          <a:p>
            <a:pPr marL="694849" lvl="1" indent="-342900" defTabSz="685800">
              <a:spcBef>
                <a:spcPts val="214"/>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anticipate</a:t>
            </a:r>
            <a:endParaRPr sz="1425" kern="0" dirty="0">
              <a:solidFill>
                <a:srgbClr val="003A1A"/>
              </a:solidFill>
              <a:latin typeface="Tahoma"/>
              <a:cs typeface="Tahoma"/>
            </a:endParaRPr>
          </a:p>
          <a:p>
            <a:pPr marL="694849" lvl="1" indent="-342900" defTabSz="685800">
              <a:spcBef>
                <a:spcPts val="206"/>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challenge</a:t>
            </a:r>
            <a:endParaRPr sz="1425" kern="0" dirty="0">
              <a:solidFill>
                <a:srgbClr val="003A1A"/>
              </a:solidFill>
              <a:latin typeface="Tahoma"/>
              <a:cs typeface="Tahoma"/>
            </a:endParaRPr>
          </a:p>
          <a:p>
            <a:pPr marL="694849" lvl="1" indent="-342900" defTabSz="685800">
              <a:spcBef>
                <a:spcPts val="203"/>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interpret</a:t>
            </a:r>
            <a:endParaRPr sz="1425" kern="0" dirty="0">
              <a:solidFill>
                <a:srgbClr val="003A1A"/>
              </a:solidFill>
              <a:latin typeface="Tahoma"/>
              <a:cs typeface="Tahoma"/>
            </a:endParaRPr>
          </a:p>
          <a:p>
            <a:pPr marL="694849" lvl="1" indent="-342900" defTabSz="685800">
              <a:spcBef>
                <a:spcPts val="206"/>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decide</a:t>
            </a:r>
            <a:endParaRPr sz="1425" kern="0" dirty="0">
              <a:solidFill>
                <a:srgbClr val="003A1A"/>
              </a:solidFill>
              <a:latin typeface="Tahoma"/>
              <a:cs typeface="Tahoma"/>
            </a:endParaRPr>
          </a:p>
          <a:p>
            <a:pPr marL="694849" lvl="1" indent="-342900" defTabSz="685800">
              <a:spcBef>
                <a:spcPts val="206"/>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align</a:t>
            </a:r>
            <a:endParaRPr sz="1425" kern="0" dirty="0">
              <a:solidFill>
                <a:srgbClr val="003A1A"/>
              </a:solidFill>
              <a:latin typeface="Tahoma"/>
              <a:cs typeface="Tahoma"/>
            </a:endParaRPr>
          </a:p>
          <a:p>
            <a:pPr marL="694849" lvl="1" indent="-342900" defTabSz="685800">
              <a:spcBef>
                <a:spcPts val="199"/>
              </a:spcBef>
              <a:buClr>
                <a:schemeClr val="accent5">
                  <a:lumMod val="50000"/>
                </a:schemeClr>
              </a:buClr>
              <a:buFont typeface="+mj-lt"/>
              <a:buAutoNum type="arabicPeriod"/>
              <a:tabLst>
                <a:tab pos="567214" algn="l"/>
                <a:tab pos="567690" algn="l"/>
              </a:tabLst>
              <a:defRPr/>
            </a:pPr>
            <a:r>
              <a:rPr sz="1425" kern="0" spc="-8" dirty="0">
                <a:solidFill>
                  <a:srgbClr val="003A1A"/>
                </a:solidFill>
                <a:latin typeface="Tahoma"/>
                <a:cs typeface="Tahoma"/>
              </a:rPr>
              <a:t>learn</a:t>
            </a:r>
            <a:endParaRPr sz="1425" kern="0" dirty="0">
              <a:solidFill>
                <a:srgbClr val="003A1A"/>
              </a:solidFill>
              <a:latin typeface="Tahoma"/>
              <a:cs typeface="Tahoma"/>
            </a:endParaRPr>
          </a:p>
        </p:txBody>
      </p:sp>
      <p:grpSp>
        <p:nvGrpSpPr>
          <p:cNvPr id="38" name="Group 37">
            <a:extLst>
              <a:ext uri="{FF2B5EF4-FFF2-40B4-BE49-F238E27FC236}">
                <a16:creationId xmlns:a16="http://schemas.microsoft.com/office/drawing/2014/main" id="{76AEC1DC-D717-AC27-A44E-4AAA5561F6FE}"/>
              </a:ext>
            </a:extLst>
          </p:cNvPr>
          <p:cNvGrpSpPr/>
          <p:nvPr/>
        </p:nvGrpSpPr>
        <p:grpSpPr>
          <a:xfrm>
            <a:off x="1988143" y="4480895"/>
            <a:ext cx="7650901" cy="1531949"/>
            <a:chOff x="618855" y="4831525"/>
            <a:chExt cx="10201201" cy="2042599"/>
          </a:xfrm>
        </p:grpSpPr>
        <p:grpSp>
          <p:nvGrpSpPr>
            <p:cNvPr id="3" name="object 4">
              <a:extLst>
                <a:ext uri="{FF2B5EF4-FFF2-40B4-BE49-F238E27FC236}">
                  <a16:creationId xmlns:a16="http://schemas.microsoft.com/office/drawing/2014/main" id="{F5F11E9A-7DCB-DDAF-C3F2-A7E264C61AF8}"/>
                </a:ext>
              </a:extLst>
            </p:cNvPr>
            <p:cNvGrpSpPr/>
            <p:nvPr/>
          </p:nvGrpSpPr>
          <p:grpSpPr>
            <a:xfrm>
              <a:off x="618855" y="4867371"/>
              <a:ext cx="2045335" cy="1262380"/>
              <a:chOff x="1120126" y="2101574"/>
              <a:chExt cx="2045335" cy="1262380"/>
            </a:xfrm>
          </p:grpSpPr>
          <p:pic>
            <p:nvPicPr>
              <p:cNvPr id="4" name="object 5">
                <a:extLst>
                  <a:ext uri="{FF2B5EF4-FFF2-40B4-BE49-F238E27FC236}">
                    <a16:creationId xmlns:a16="http://schemas.microsoft.com/office/drawing/2014/main" id="{04D4FC75-24B6-BEC7-6C9C-1C7822FD0AA5}"/>
                  </a:ext>
                </a:extLst>
              </p:cNvPr>
              <p:cNvPicPr/>
              <p:nvPr/>
            </p:nvPicPr>
            <p:blipFill>
              <a:blip r:embed="rId3" cstate="print"/>
              <a:stretch>
                <a:fillRect/>
              </a:stretch>
            </p:blipFill>
            <p:spPr>
              <a:xfrm>
                <a:off x="1120126" y="2101574"/>
                <a:ext cx="2036091" cy="1258867"/>
              </a:xfrm>
              <a:prstGeom prst="rect">
                <a:avLst/>
              </a:prstGeom>
            </p:spPr>
          </p:pic>
          <p:pic>
            <p:nvPicPr>
              <p:cNvPr id="5" name="object 6">
                <a:extLst>
                  <a:ext uri="{FF2B5EF4-FFF2-40B4-BE49-F238E27FC236}">
                    <a16:creationId xmlns:a16="http://schemas.microsoft.com/office/drawing/2014/main" id="{E8E7C1A2-66F4-99F3-86AC-AFCB2EF22D44}"/>
                  </a:ext>
                </a:extLst>
              </p:cNvPr>
              <p:cNvPicPr/>
              <p:nvPr/>
            </p:nvPicPr>
            <p:blipFill>
              <a:blip r:embed="rId4" cstate="print"/>
              <a:stretch>
                <a:fillRect/>
              </a:stretch>
            </p:blipFill>
            <p:spPr>
              <a:xfrm>
                <a:off x="1164336" y="2145779"/>
                <a:ext cx="2001012" cy="1217688"/>
              </a:xfrm>
              <a:prstGeom prst="rect">
                <a:avLst/>
              </a:prstGeom>
            </p:spPr>
          </p:pic>
          <p:pic>
            <p:nvPicPr>
              <p:cNvPr id="6" name="object 7">
                <a:extLst>
                  <a:ext uri="{FF2B5EF4-FFF2-40B4-BE49-F238E27FC236}">
                    <a16:creationId xmlns:a16="http://schemas.microsoft.com/office/drawing/2014/main" id="{20BCCC8F-322F-9937-A19D-7D0A45EA4FF5}"/>
                  </a:ext>
                </a:extLst>
              </p:cNvPr>
              <p:cNvPicPr/>
              <p:nvPr/>
            </p:nvPicPr>
            <p:blipFill>
              <a:blip r:embed="rId5" cstate="print"/>
              <a:stretch>
                <a:fillRect/>
              </a:stretch>
            </p:blipFill>
            <p:spPr>
              <a:xfrm>
                <a:off x="1170434" y="2132075"/>
                <a:ext cx="1940049" cy="1162812"/>
              </a:xfrm>
              <a:prstGeom prst="rect">
                <a:avLst/>
              </a:prstGeom>
            </p:spPr>
          </p:pic>
        </p:grpSp>
        <p:grpSp>
          <p:nvGrpSpPr>
            <p:cNvPr id="7" name="object 9">
              <a:extLst>
                <a:ext uri="{FF2B5EF4-FFF2-40B4-BE49-F238E27FC236}">
                  <a16:creationId xmlns:a16="http://schemas.microsoft.com/office/drawing/2014/main" id="{36610678-D08F-EB13-47C3-ED79AEA891F3}"/>
                </a:ext>
              </a:extLst>
            </p:cNvPr>
            <p:cNvGrpSpPr/>
            <p:nvPr/>
          </p:nvGrpSpPr>
          <p:grpSpPr>
            <a:xfrm>
              <a:off x="2742348" y="5163751"/>
              <a:ext cx="524510" cy="594995"/>
              <a:chOff x="3244595" y="2433789"/>
              <a:chExt cx="524510" cy="594995"/>
            </a:xfrm>
          </p:grpSpPr>
          <p:pic>
            <p:nvPicPr>
              <p:cNvPr id="8" name="object 10">
                <a:extLst>
                  <a:ext uri="{FF2B5EF4-FFF2-40B4-BE49-F238E27FC236}">
                    <a16:creationId xmlns:a16="http://schemas.microsoft.com/office/drawing/2014/main" id="{B6D8068A-AE2C-5DF5-C767-554CE14C305F}"/>
                  </a:ext>
                </a:extLst>
              </p:cNvPr>
              <p:cNvPicPr/>
              <p:nvPr/>
            </p:nvPicPr>
            <p:blipFill>
              <a:blip r:embed="rId6" cstate="print"/>
              <a:stretch>
                <a:fillRect/>
              </a:stretch>
            </p:blipFill>
            <p:spPr>
              <a:xfrm>
                <a:off x="3244595" y="2433789"/>
                <a:ext cx="524268" cy="594398"/>
              </a:xfrm>
              <a:prstGeom prst="rect">
                <a:avLst/>
              </a:prstGeom>
            </p:spPr>
          </p:pic>
          <p:pic>
            <p:nvPicPr>
              <p:cNvPr id="9" name="object 11">
                <a:extLst>
                  <a:ext uri="{FF2B5EF4-FFF2-40B4-BE49-F238E27FC236}">
                    <a16:creationId xmlns:a16="http://schemas.microsoft.com/office/drawing/2014/main" id="{96A261E8-45FB-5E99-2632-E7618E6E116A}"/>
                  </a:ext>
                </a:extLst>
              </p:cNvPr>
              <p:cNvPicPr/>
              <p:nvPr/>
            </p:nvPicPr>
            <p:blipFill>
              <a:blip r:embed="rId7" cstate="print"/>
              <a:stretch>
                <a:fillRect/>
              </a:stretch>
            </p:blipFill>
            <p:spPr>
              <a:xfrm>
                <a:off x="3304031" y="2473451"/>
                <a:ext cx="409956" cy="481584"/>
              </a:xfrm>
              <a:prstGeom prst="rect">
                <a:avLst/>
              </a:prstGeom>
            </p:spPr>
          </p:pic>
        </p:grpSp>
        <p:grpSp>
          <p:nvGrpSpPr>
            <p:cNvPr id="10" name="object 12">
              <a:extLst>
                <a:ext uri="{FF2B5EF4-FFF2-40B4-BE49-F238E27FC236}">
                  <a16:creationId xmlns:a16="http://schemas.microsoft.com/office/drawing/2014/main" id="{97EB5D77-0596-52EC-9D48-6C61E1F834EF}"/>
                </a:ext>
              </a:extLst>
            </p:cNvPr>
            <p:cNvGrpSpPr/>
            <p:nvPr/>
          </p:nvGrpSpPr>
          <p:grpSpPr>
            <a:xfrm>
              <a:off x="3332116" y="4831525"/>
              <a:ext cx="2035175" cy="1266825"/>
              <a:chOff x="3834363" y="2101563"/>
              <a:chExt cx="2035175" cy="1266825"/>
            </a:xfrm>
          </p:grpSpPr>
          <p:pic>
            <p:nvPicPr>
              <p:cNvPr id="11" name="object 13">
                <a:extLst>
                  <a:ext uri="{FF2B5EF4-FFF2-40B4-BE49-F238E27FC236}">
                    <a16:creationId xmlns:a16="http://schemas.microsoft.com/office/drawing/2014/main" id="{71F48C49-5B80-D59C-DE19-2CC88D32D058}"/>
                  </a:ext>
                </a:extLst>
              </p:cNvPr>
              <p:cNvPicPr/>
              <p:nvPr/>
            </p:nvPicPr>
            <p:blipFill>
              <a:blip r:embed="rId8" cstate="print"/>
              <a:stretch>
                <a:fillRect/>
              </a:stretch>
            </p:blipFill>
            <p:spPr>
              <a:xfrm>
                <a:off x="3834363" y="2101563"/>
                <a:ext cx="2034580" cy="1266476"/>
              </a:xfrm>
              <a:prstGeom prst="rect">
                <a:avLst/>
              </a:prstGeom>
            </p:spPr>
          </p:pic>
          <p:pic>
            <p:nvPicPr>
              <p:cNvPr id="12" name="object 14">
                <a:extLst>
                  <a:ext uri="{FF2B5EF4-FFF2-40B4-BE49-F238E27FC236}">
                    <a16:creationId xmlns:a16="http://schemas.microsoft.com/office/drawing/2014/main" id="{64E8DF9D-A69B-F086-E9B4-8864E8C3A9B5}"/>
                  </a:ext>
                </a:extLst>
              </p:cNvPr>
              <p:cNvPicPr/>
              <p:nvPr/>
            </p:nvPicPr>
            <p:blipFill>
              <a:blip r:embed="rId9" cstate="print"/>
              <a:stretch>
                <a:fillRect/>
              </a:stretch>
            </p:blipFill>
            <p:spPr>
              <a:xfrm>
                <a:off x="3977639" y="2145779"/>
                <a:ext cx="1805940" cy="1217688"/>
              </a:xfrm>
              <a:prstGeom prst="rect">
                <a:avLst/>
              </a:prstGeom>
            </p:spPr>
          </p:pic>
          <p:pic>
            <p:nvPicPr>
              <p:cNvPr id="13" name="object 15">
                <a:extLst>
                  <a:ext uri="{FF2B5EF4-FFF2-40B4-BE49-F238E27FC236}">
                    <a16:creationId xmlns:a16="http://schemas.microsoft.com/office/drawing/2014/main" id="{34842B8D-7E98-379C-ACC6-3E0DCBAEBFEC}"/>
                  </a:ext>
                </a:extLst>
              </p:cNvPr>
              <p:cNvPicPr/>
              <p:nvPr/>
            </p:nvPicPr>
            <p:blipFill>
              <a:blip r:embed="rId10" cstate="print"/>
              <a:stretch>
                <a:fillRect/>
              </a:stretch>
            </p:blipFill>
            <p:spPr>
              <a:xfrm>
                <a:off x="3884676" y="2132075"/>
                <a:ext cx="1938528" cy="1162812"/>
              </a:xfrm>
              <a:prstGeom prst="rect">
                <a:avLst/>
              </a:prstGeom>
            </p:spPr>
          </p:pic>
        </p:grpSp>
        <p:sp>
          <p:nvSpPr>
            <p:cNvPr id="14" name="object 16">
              <a:extLst>
                <a:ext uri="{FF2B5EF4-FFF2-40B4-BE49-F238E27FC236}">
                  <a16:creationId xmlns:a16="http://schemas.microsoft.com/office/drawing/2014/main" id="{B241999A-9782-33F6-8921-0ED4E9DF4DEB}"/>
                </a:ext>
              </a:extLst>
            </p:cNvPr>
            <p:cNvSpPr txBox="1"/>
            <p:nvPr/>
          </p:nvSpPr>
          <p:spPr>
            <a:xfrm>
              <a:off x="757670" y="5014450"/>
              <a:ext cx="1811803" cy="887936"/>
            </a:xfrm>
            <a:prstGeom prst="rect">
              <a:avLst/>
            </a:prstGeom>
          </p:spPr>
          <p:txBody>
            <a:bodyPr vert="horz" wrap="square" lIns="0" tIns="28575" rIns="0" bIns="0" rtlCol="0">
              <a:spAutoFit/>
            </a:bodyPr>
            <a:lstStyle/>
            <a:p>
              <a:pPr marL="9525" marR="3810" algn="ctr" defTabSz="685800">
                <a:lnSpc>
                  <a:spcPct val="91800"/>
                </a:lnSpc>
                <a:spcBef>
                  <a:spcPts val="225"/>
                </a:spcBef>
                <a:defRPr/>
              </a:pPr>
              <a:r>
                <a:rPr sz="1500" kern="0" spc="-56" dirty="0">
                  <a:solidFill>
                    <a:srgbClr val="003A1A"/>
                  </a:solidFill>
                  <a:latin typeface="Tahoma"/>
                  <a:cs typeface="Tahoma"/>
                </a:rPr>
                <a:t>Environment</a:t>
              </a:r>
              <a:r>
                <a:rPr sz="1500" kern="0" spc="-56" dirty="0">
                  <a:solidFill>
                    <a:srgbClr val="003A1A"/>
                  </a:solidFill>
                  <a:latin typeface="Arial"/>
                  <a:cs typeface="Arial"/>
                </a:rPr>
                <a:t> </a:t>
              </a:r>
              <a:r>
                <a:rPr lang="en-US" sz="1500" kern="0" spc="-60" dirty="0">
                  <a:solidFill>
                    <a:srgbClr val="003A1A"/>
                  </a:solidFill>
                  <a:latin typeface="Tahoma"/>
                  <a:cs typeface="Tahoma"/>
                </a:rPr>
                <a:t>&amp;</a:t>
              </a:r>
              <a:r>
                <a:rPr sz="1500" kern="0" spc="-30" dirty="0">
                  <a:solidFill>
                    <a:srgbClr val="003A1A"/>
                  </a:solidFill>
                  <a:latin typeface="Arial"/>
                  <a:cs typeface="Arial"/>
                </a:rPr>
                <a:t> </a:t>
              </a:r>
              <a:r>
                <a:rPr sz="1500" kern="0" spc="-15" dirty="0">
                  <a:solidFill>
                    <a:srgbClr val="003A1A"/>
                  </a:solidFill>
                  <a:latin typeface="Tahoma"/>
                  <a:cs typeface="Tahoma"/>
                </a:rPr>
                <a:t>Internal</a:t>
              </a:r>
              <a:r>
                <a:rPr sz="1500" kern="0" spc="-15" dirty="0">
                  <a:solidFill>
                    <a:srgbClr val="003A1A"/>
                  </a:solidFill>
                  <a:latin typeface="Arial"/>
                  <a:cs typeface="Arial"/>
                </a:rPr>
                <a:t> </a:t>
              </a:r>
              <a:r>
                <a:rPr sz="1500" kern="0" spc="-8" dirty="0">
                  <a:solidFill>
                    <a:srgbClr val="003A1A"/>
                  </a:solidFill>
                  <a:latin typeface="Tahoma"/>
                  <a:cs typeface="Tahoma"/>
                </a:rPr>
                <a:t>Scanning</a:t>
              </a:r>
              <a:endParaRPr sz="1500" kern="0" dirty="0">
                <a:solidFill>
                  <a:srgbClr val="003A1A"/>
                </a:solidFill>
                <a:latin typeface="Tahoma"/>
                <a:cs typeface="Tahoma"/>
              </a:endParaRPr>
            </a:p>
          </p:txBody>
        </p:sp>
        <p:grpSp>
          <p:nvGrpSpPr>
            <p:cNvPr id="15" name="object 17">
              <a:extLst>
                <a:ext uri="{FF2B5EF4-FFF2-40B4-BE49-F238E27FC236}">
                  <a16:creationId xmlns:a16="http://schemas.microsoft.com/office/drawing/2014/main" id="{C6E3E9CF-8ED4-44C0-2C3E-A42F7501E92C}"/>
                </a:ext>
              </a:extLst>
            </p:cNvPr>
            <p:cNvGrpSpPr/>
            <p:nvPr/>
          </p:nvGrpSpPr>
          <p:grpSpPr>
            <a:xfrm>
              <a:off x="5456593" y="5163751"/>
              <a:ext cx="524510" cy="594995"/>
              <a:chOff x="5958840" y="2433789"/>
              <a:chExt cx="524510" cy="594995"/>
            </a:xfrm>
          </p:grpSpPr>
          <p:pic>
            <p:nvPicPr>
              <p:cNvPr id="16" name="object 18">
                <a:extLst>
                  <a:ext uri="{FF2B5EF4-FFF2-40B4-BE49-F238E27FC236}">
                    <a16:creationId xmlns:a16="http://schemas.microsoft.com/office/drawing/2014/main" id="{7F261A35-CD3A-252D-5C2D-20E01C7B1A55}"/>
                  </a:ext>
                </a:extLst>
              </p:cNvPr>
              <p:cNvPicPr/>
              <p:nvPr/>
            </p:nvPicPr>
            <p:blipFill>
              <a:blip r:embed="rId6" cstate="print"/>
              <a:stretch>
                <a:fillRect/>
              </a:stretch>
            </p:blipFill>
            <p:spPr>
              <a:xfrm>
                <a:off x="5958840" y="2433789"/>
                <a:ext cx="524268" cy="594398"/>
              </a:xfrm>
              <a:prstGeom prst="rect">
                <a:avLst/>
              </a:prstGeom>
            </p:spPr>
          </p:pic>
          <p:pic>
            <p:nvPicPr>
              <p:cNvPr id="17" name="object 19">
                <a:extLst>
                  <a:ext uri="{FF2B5EF4-FFF2-40B4-BE49-F238E27FC236}">
                    <a16:creationId xmlns:a16="http://schemas.microsoft.com/office/drawing/2014/main" id="{2BE95969-8E26-EBA0-87ED-00B83B30E066}"/>
                  </a:ext>
                </a:extLst>
              </p:cNvPr>
              <p:cNvPicPr/>
              <p:nvPr/>
            </p:nvPicPr>
            <p:blipFill>
              <a:blip r:embed="rId11" cstate="print"/>
              <a:stretch>
                <a:fillRect/>
              </a:stretch>
            </p:blipFill>
            <p:spPr>
              <a:xfrm>
                <a:off x="6018276" y="2473451"/>
                <a:ext cx="409956" cy="481584"/>
              </a:xfrm>
              <a:prstGeom prst="rect">
                <a:avLst/>
              </a:prstGeom>
            </p:spPr>
          </p:pic>
        </p:grpSp>
        <p:grpSp>
          <p:nvGrpSpPr>
            <p:cNvPr id="18" name="object 20">
              <a:extLst>
                <a:ext uri="{FF2B5EF4-FFF2-40B4-BE49-F238E27FC236}">
                  <a16:creationId xmlns:a16="http://schemas.microsoft.com/office/drawing/2014/main" id="{614FC23C-A4E8-721E-CDD2-8C032DB28B4D}"/>
                </a:ext>
              </a:extLst>
            </p:cNvPr>
            <p:cNvGrpSpPr/>
            <p:nvPr/>
          </p:nvGrpSpPr>
          <p:grpSpPr>
            <a:xfrm>
              <a:off x="6046361" y="4831525"/>
              <a:ext cx="2035175" cy="1266825"/>
              <a:chOff x="6548608" y="2101563"/>
              <a:chExt cx="2035175" cy="1266825"/>
            </a:xfrm>
          </p:grpSpPr>
          <p:pic>
            <p:nvPicPr>
              <p:cNvPr id="19" name="object 21">
                <a:extLst>
                  <a:ext uri="{FF2B5EF4-FFF2-40B4-BE49-F238E27FC236}">
                    <a16:creationId xmlns:a16="http://schemas.microsoft.com/office/drawing/2014/main" id="{E98DF2A5-FFB7-2DA4-0ABC-2BBDB794A657}"/>
                  </a:ext>
                </a:extLst>
              </p:cNvPr>
              <p:cNvPicPr/>
              <p:nvPr/>
            </p:nvPicPr>
            <p:blipFill>
              <a:blip r:embed="rId8" cstate="print"/>
              <a:stretch>
                <a:fillRect/>
              </a:stretch>
            </p:blipFill>
            <p:spPr>
              <a:xfrm>
                <a:off x="6548608" y="2101563"/>
                <a:ext cx="2034580" cy="1266476"/>
              </a:xfrm>
              <a:prstGeom prst="rect">
                <a:avLst/>
              </a:prstGeom>
            </p:spPr>
          </p:pic>
          <p:pic>
            <p:nvPicPr>
              <p:cNvPr id="20" name="object 22">
                <a:extLst>
                  <a:ext uri="{FF2B5EF4-FFF2-40B4-BE49-F238E27FC236}">
                    <a16:creationId xmlns:a16="http://schemas.microsoft.com/office/drawing/2014/main" id="{99951963-25D4-7A16-1607-D86BCA25C66E}"/>
                  </a:ext>
                </a:extLst>
              </p:cNvPr>
              <p:cNvPicPr/>
              <p:nvPr/>
            </p:nvPicPr>
            <p:blipFill>
              <a:blip r:embed="rId12" cstate="print"/>
              <a:stretch>
                <a:fillRect/>
              </a:stretch>
            </p:blipFill>
            <p:spPr>
              <a:xfrm>
                <a:off x="6722364" y="2284488"/>
                <a:ext cx="1687068" cy="938771"/>
              </a:xfrm>
              <a:prstGeom prst="rect">
                <a:avLst/>
              </a:prstGeom>
            </p:spPr>
          </p:pic>
          <p:pic>
            <p:nvPicPr>
              <p:cNvPr id="21" name="object 23">
                <a:extLst>
                  <a:ext uri="{FF2B5EF4-FFF2-40B4-BE49-F238E27FC236}">
                    <a16:creationId xmlns:a16="http://schemas.microsoft.com/office/drawing/2014/main" id="{0AA76D59-9EC2-8354-4C02-6A5D711D064A}"/>
                  </a:ext>
                </a:extLst>
              </p:cNvPr>
              <p:cNvPicPr/>
              <p:nvPr/>
            </p:nvPicPr>
            <p:blipFill>
              <a:blip r:embed="rId13" cstate="print"/>
              <a:stretch>
                <a:fillRect/>
              </a:stretch>
            </p:blipFill>
            <p:spPr>
              <a:xfrm>
                <a:off x="6598920" y="2132075"/>
                <a:ext cx="1938528" cy="1162812"/>
              </a:xfrm>
              <a:prstGeom prst="rect">
                <a:avLst/>
              </a:prstGeom>
            </p:spPr>
          </p:pic>
        </p:grpSp>
        <p:sp>
          <p:nvSpPr>
            <p:cNvPr id="22" name="object 24">
              <a:extLst>
                <a:ext uri="{FF2B5EF4-FFF2-40B4-BE49-F238E27FC236}">
                  <a16:creationId xmlns:a16="http://schemas.microsoft.com/office/drawing/2014/main" id="{FCC32C9E-198E-A985-61EA-877A1B22FD33}"/>
                </a:ext>
              </a:extLst>
            </p:cNvPr>
            <p:cNvSpPr txBox="1"/>
            <p:nvPr/>
          </p:nvSpPr>
          <p:spPr>
            <a:xfrm>
              <a:off x="3699039" y="5042549"/>
              <a:ext cx="1287780" cy="624316"/>
            </a:xfrm>
            <a:prstGeom prst="rect">
              <a:avLst/>
            </a:prstGeom>
          </p:spPr>
          <p:txBody>
            <a:bodyPr vert="horz" wrap="square" lIns="0" tIns="31909" rIns="0" bIns="0" rtlCol="0">
              <a:spAutoFit/>
            </a:bodyPr>
            <a:lstStyle/>
            <a:p>
              <a:pPr marL="9525" marR="3810" indent="154305" defTabSz="685800">
                <a:lnSpc>
                  <a:spcPts val="1658"/>
                </a:lnSpc>
                <a:spcBef>
                  <a:spcPts val="251"/>
                </a:spcBef>
                <a:defRPr/>
              </a:pPr>
              <a:r>
                <a:rPr sz="1500" kern="0" spc="-8">
                  <a:solidFill>
                    <a:srgbClr val="003A1A"/>
                  </a:solidFill>
                  <a:latin typeface="Tahoma"/>
                  <a:cs typeface="Tahoma"/>
                </a:rPr>
                <a:t>Strategy</a:t>
              </a:r>
              <a:r>
                <a:rPr sz="1500" kern="0" spc="-8">
                  <a:solidFill>
                    <a:srgbClr val="003A1A"/>
                  </a:solidFill>
                  <a:latin typeface="Arial"/>
                  <a:cs typeface="Arial"/>
                </a:rPr>
                <a:t> </a:t>
              </a:r>
              <a:r>
                <a:rPr sz="1500" kern="0" spc="-45">
                  <a:solidFill>
                    <a:srgbClr val="003A1A"/>
                  </a:solidFill>
                  <a:latin typeface="Tahoma"/>
                  <a:cs typeface="Tahoma"/>
                </a:rPr>
                <a:t>Formulation</a:t>
              </a:r>
              <a:endParaRPr sz="1500" kern="0">
                <a:solidFill>
                  <a:srgbClr val="003A1A"/>
                </a:solidFill>
                <a:latin typeface="Tahoma"/>
                <a:cs typeface="Tahoma"/>
              </a:endParaRPr>
            </a:p>
          </p:txBody>
        </p:sp>
        <p:grpSp>
          <p:nvGrpSpPr>
            <p:cNvPr id="23" name="object 25">
              <a:extLst>
                <a:ext uri="{FF2B5EF4-FFF2-40B4-BE49-F238E27FC236}">
                  <a16:creationId xmlns:a16="http://schemas.microsoft.com/office/drawing/2014/main" id="{A0452CC7-2290-9346-2991-646172379BA0}"/>
                </a:ext>
              </a:extLst>
            </p:cNvPr>
            <p:cNvGrpSpPr/>
            <p:nvPr/>
          </p:nvGrpSpPr>
          <p:grpSpPr>
            <a:xfrm>
              <a:off x="8170836" y="4831525"/>
              <a:ext cx="2649220" cy="1266825"/>
              <a:chOff x="8673083" y="2101563"/>
              <a:chExt cx="2649220" cy="1266825"/>
            </a:xfrm>
          </p:grpSpPr>
          <p:pic>
            <p:nvPicPr>
              <p:cNvPr id="24" name="object 26">
                <a:extLst>
                  <a:ext uri="{FF2B5EF4-FFF2-40B4-BE49-F238E27FC236}">
                    <a16:creationId xmlns:a16="http://schemas.microsoft.com/office/drawing/2014/main" id="{0E660C8C-1257-E457-9DB0-E252B7275D61}"/>
                  </a:ext>
                </a:extLst>
              </p:cNvPr>
              <p:cNvPicPr/>
              <p:nvPr/>
            </p:nvPicPr>
            <p:blipFill>
              <a:blip r:embed="rId6" cstate="print"/>
              <a:stretch>
                <a:fillRect/>
              </a:stretch>
            </p:blipFill>
            <p:spPr>
              <a:xfrm>
                <a:off x="8673083" y="2433789"/>
                <a:ext cx="524268" cy="594398"/>
              </a:xfrm>
              <a:prstGeom prst="rect">
                <a:avLst/>
              </a:prstGeom>
            </p:spPr>
          </p:pic>
          <p:pic>
            <p:nvPicPr>
              <p:cNvPr id="25" name="object 27">
                <a:extLst>
                  <a:ext uri="{FF2B5EF4-FFF2-40B4-BE49-F238E27FC236}">
                    <a16:creationId xmlns:a16="http://schemas.microsoft.com/office/drawing/2014/main" id="{C570FF59-E036-2D41-0029-1AA388A5097D}"/>
                  </a:ext>
                </a:extLst>
              </p:cNvPr>
              <p:cNvPicPr/>
              <p:nvPr/>
            </p:nvPicPr>
            <p:blipFill>
              <a:blip r:embed="rId14" cstate="print"/>
              <a:stretch>
                <a:fillRect/>
              </a:stretch>
            </p:blipFill>
            <p:spPr>
              <a:xfrm>
                <a:off x="8732519" y="2473451"/>
                <a:ext cx="409956" cy="481584"/>
              </a:xfrm>
              <a:prstGeom prst="rect">
                <a:avLst/>
              </a:prstGeom>
            </p:spPr>
          </p:pic>
          <p:pic>
            <p:nvPicPr>
              <p:cNvPr id="26" name="object 28">
                <a:extLst>
                  <a:ext uri="{FF2B5EF4-FFF2-40B4-BE49-F238E27FC236}">
                    <a16:creationId xmlns:a16="http://schemas.microsoft.com/office/drawing/2014/main" id="{4905B28E-5259-92F1-2B78-78D1AF3E39DE}"/>
                  </a:ext>
                </a:extLst>
              </p:cNvPr>
              <p:cNvPicPr/>
              <p:nvPr/>
            </p:nvPicPr>
            <p:blipFill>
              <a:blip r:embed="rId8" cstate="print"/>
              <a:stretch>
                <a:fillRect/>
              </a:stretch>
            </p:blipFill>
            <p:spPr>
              <a:xfrm>
                <a:off x="9262851" y="2101563"/>
                <a:ext cx="2034580" cy="1266476"/>
              </a:xfrm>
              <a:prstGeom prst="rect">
                <a:avLst/>
              </a:prstGeom>
            </p:spPr>
          </p:pic>
          <p:pic>
            <p:nvPicPr>
              <p:cNvPr id="27" name="object 29">
                <a:extLst>
                  <a:ext uri="{FF2B5EF4-FFF2-40B4-BE49-F238E27FC236}">
                    <a16:creationId xmlns:a16="http://schemas.microsoft.com/office/drawing/2014/main" id="{FFB5A256-6926-DA6F-D42B-6709DEDC0FC6}"/>
                  </a:ext>
                </a:extLst>
              </p:cNvPr>
              <p:cNvPicPr/>
              <p:nvPr/>
            </p:nvPicPr>
            <p:blipFill>
              <a:blip r:embed="rId15" cstate="print"/>
              <a:stretch>
                <a:fillRect/>
              </a:stretch>
            </p:blipFill>
            <p:spPr>
              <a:xfrm>
                <a:off x="9238487" y="2284488"/>
                <a:ext cx="2083307" cy="938771"/>
              </a:xfrm>
              <a:prstGeom prst="rect">
                <a:avLst/>
              </a:prstGeom>
            </p:spPr>
          </p:pic>
          <p:pic>
            <p:nvPicPr>
              <p:cNvPr id="28" name="object 30">
                <a:extLst>
                  <a:ext uri="{FF2B5EF4-FFF2-40B4-BE49-F238E27FC236}">
                    <a16:creationId xmlns:a16="http://schemas.microsoft.com/office/drawing/2014/main" id="{712D6704-95C0-2E57-D63C-1815739136B0}"/>
                  </a:ext>
                </a:extLst>
              </p:cNvPr>
              <p:cNvPicPr/>
              <p:nvPr/>
            </p:nvPicPr>
            <p:blipFill>
              <a:blip r:embed="rId10" cstate="print"/>
              <a:stretch>
                <a:fillRect/>
              </a:stretch>
            </p:blipFill>
            <p:spPr>
              <a:xfrm>
                <a:off x="9313163" y="2132075"/>
                <a:ext cx="1938528" cy="1162812"/>
              </a:xfrm>
              <a:prstGeom prst="rect">
                <a:avLst/>
              </a:prstGeom>
            </p:spPr>
          </p:pic>
        </p:grpSp>
        <p:sp>
          <p:nvSpPr>
            <p:cNvPr id="29" name="object 31">
              <a:extLst>
                <a:ext uri="{FF2B5EF4-FFF2-40B4-BE49-F238E27FC236}">
                  <a16:creationId xmlns:a16="http://schemas.microsoft.com/office/drawing/2014/main" id="{A8E414F4-DC78-352B-E3E2-E4427BAB2922}"/>
                </a:ext>
              </a:extLst>
            </p:cNvPr>
            <p:cNvSpPr txBox="1"/>
            <p:nvPr/>
          </p:nvSpPr>
          <p:spPr>
            <a:xfrm>
              <a:off x="6259729" y="5124278"/>
              <a:ext cx="1684020" cy="624316"/>
            </a:xfrm>
            <a:prstGeom prst="rect">
              <a:avLst/>
            </a:prstGeom>
          </p:spPr>
          <p:txBody>
            <a:bodyPr vert="horz" wrap="square" lIns="0" tIns="31909" rIns="0" bIns="0" rtlCol="0">
              <a:spAutoFit/>
            </a:bodyPr>
            <a:lstStyle/>
            <a:p>
              <a:pPr marL="9525" marR="3810" indent="302895" defTabSz="685800">
                <a:lnSpc>
                  <a:spcPts val="1658"/>
                </a:lnSpc>
                <a:spcBef>
                  <a:spcPts val="251"/>
                </a:spcBef>
                <a:defRPr/>
              </a:pPr>
              <a:r>
                <a:rPr sz="1500" kern="0" spc="-8">
                  <a:solidFill>
                    <a:srgbClr val="003A1A"/>
                  </a:solidFill>
                  <a:latin typeface="Tahoma"/>
                  <a:cs typeface="Tahoma"/>
                </a:rPr>
                <a:t>Strategy</a:t>
              </a:r>
              <a:r>
                <a:rPr sz="1500" kern="0" spc="-8">
                  <a:solidFill>
                    <a:srgbClr val="003A1A"/>
                  </a:solidFill>
                  <a:latin typeface="Arial"/>
                  <a:cs typeface="Arial"/>
                </a:rPr>
                <a:t> </a:t>
              </a:r>
              <a:r>
                <a:rPr sz="1500" kern="0" spc="-56">
                  <a:solidFill>
                    <a:srgbClr val="003A1A"/>
                  </a:solidFill>
                  <a:latin typeface="Tahoma"/>
                  <a:cs typeface="Tahoma"/>
                </a:rPr>
                <a:t>Implementation</a:t>
              </a:r>
              <a:endParaRPr sz="1500" kern="0">
                <a:solidFill>
                  <a:srgbClr val="003A1A"/>
                </a:solidFill>
                <a:latin typeface="Tahoma"/>
                <a:cs typeface="Tahoma"/>
              </a:endParaRPr>
            </a:p>
          </p:txBody>
        </p:sp>
        <p:grpSp>
          <p:nvGrpSpPr>
            <p:cNvPr id="30" name="object 32">
              <a:extLst>
                <a:ext uri="{FF2B5EF4-FFF2-40B4-BE49-F238E27FC236}">
                  <a16:creationId xmlns:a16="http://schemas.microsoft.com/office/drawing/2014/main" id="{D2831E34-A0AA-2B88-511F-BB3A7852AEE0}"/>
                </a:ext>
              </a:extLst>
            </p:cNvPr>
            <p:cNvGrpSpPr/>
            <p:nvPr/>
          </p:nvGrpSpPr>
          <p:grpSpPr>
            <a:xfrm>
              <a:off x="1325029" y="6110219"/>
              <a:ext cx="8890000" cy="763905"/>
              <a:chOff x="1827276" y="3380257"/>
              <a:chExt cx="8890000" cy="763905"/>
            </a:xfrm>
          </p:grpSpPr>
          <p:pic>
            <p:nvPicPr>
              <p:cNvPr id="31" name="object 33">
                <a:extLst>
                  <a:ext uri="{FF2B5EF4-FFF2-40B4-BE49-F238E27FC236}">
                    <a16:creationId xmlns:a16="http://schemas.microsoft.com/office/drawing/2014/main" id="{361F9059-A556-6911-EEF0-A6143E29FD5C}"/>
                  </a:ext>
                </a:extLst>
              </p:cNvPr>
              <p:cNvPicPr/>
              <p:nvPr/>
            </p:nvPicPr>
            <p:blipFill>
              <a:blip r:embed="rId16" cstate="print"/>
              <a:stretch>
                <a:fillRect/>
              </a:stretch>
            </p:blipFill>
            <p:spPr>
              <a:xfrm>
                <a:off x="1827276" y="3380257"/>
                <a:ext cx="609587" cy="537946"/>
              </a:xfrm>
              <a:prstGeom prst="rect">
                <a:avLst/>
              </a:prstGeom>
            </p:spPr>
          </p:pic>
          <p:pic>
            <p:nvPicPr>
              <p:cNvPr id="32" name="object 34">
                <a:extLst>
                  <a:ext uri="{FF2B5EF4-FFF2-40B4-BE49-F238E27FC236}">
                    <a16:creationId xmlns:a16="http://schemas.microsoft.com/office/drawing/2014/main" id="{8E7498D2-1251-421E-A3FE-BA4BDC6BC15B}"/>
                  </a:ext>
                </a:extLst>
              </p:cNvPr>
              <p:cNvPicPr/>
              <p:nvPr/>
            </p:nvPicPr>
            <p:blipFill>
              <a:blip r:embed="rId17" cstate="print"/>
              <a:stretch>
                <a:fillRect/>
              </a:stretch>
            </p:blipFill>
            <p:spPr>
              <a:xfrm>
                <a:off x="1886712" y="3419855"/>
                <a:ext cx="495300" cy="425196"/>
              </a:xfrm>
              <a:prstGeom prst="rect">
                <a:avLst/>
              </a:prstGeom>
            </p:spPr>
          </p:pic>
          <p:pic>
            <p:nvPicPr>
              <p:cNvPr id="33" name="object 35">
                <a:extLst>
                  <a:ext uri="{FF2B5EF4-FFF2-40B4-BE49-F238E27FC236}">
                    <a16:creationId xmlns:a16="http://schemas.microsoft.com/office/drawing/2014/main" id="{68D9AAB2-A725-D030-89AF-605F802319F6}"/>
                  </a:ext>
                </a:extLst>
              </p:cNvPr>
              <p:cNvPicPr/>
              <p:nvPr/>
            </p:nvPicPr>
            <p:blipFill>
              <a:blip r:embed="rId18" cstate="print"/>
              <a:stretch>
                <a:fillRect/>
              </a:stretch>
            </p:blipFill>
            <p:spPr>
              <a:xfrm>
                <a:off x="10107168" y="3429012"/>
                <a:ext cx="609587" cy="454139"/>
              </a:xfrm>
              <a:prstGeom prst="rect">
                <a:avLst/>
              </a:prstGeom>
            </p:spPr>
          </p:pic>
          <p:pic>
            <p:nvPicPr>
              <p:cNvPr id="34" name="object 36">
                <a:extLst>
                  <a:ext uri="{FF2B5EF4-FFF2-40B4-BE49-F238E27FC236}">
                    <a16:creationId xmlns:a16="http://schemas.microsoft.com/office/drawing/2014/main" id="{1239F435-9AEE-90AC-AFEE-3BA1CD8E04C0}"/>
                  </a:ext>
                </a:extLst>
              </p:cNvPr>
              <p:cNvPicPr/>
              <p:nvPr/>
            </p:nvPicPr>
            <p:blipFill>
              <a:blip r:embed="rId19" cstate="print"/>
              <a:stretch>
                <a:fillRect/>
              </a:stretch>
            </p:blipFill>
            <p:spPr>
              <a:xfrm>
                <a:off x="10166604" y="3468623"/>
                <a:ext cx="495300" cy="341376"/>
              </a:xfrm>
              <a:prstGeom prst="rect">
                <a:avLst/>
              </a:prstGeom>
            </p:spPr>
          </p:pic>
          <p:pic>
            <p:nvPicPr>
              <p:cNvPr id="35" name="object 37">
                <a:extLst>
                  <a:ext uri="{FF2B5EF4-FFF2-40B4-BE49-F238E27FC236}">
                    <a16:creationId xmlns:a16="http://schemas.microsoft.com/office/drawing/2014/main" id="{E8D91354-5893-158A-8EA6-2D3B5AE3AE1D}"/>
                  </a:ext>
                </a:extLst>
              </p:cNvPr>
              <p:cNvPicPr/>
              <p:nvPr/>
            </p:nvPicPr>
            <p:blipFill>
              <a:blip r:embed="rId20" cstate="print"/>
              <a:stretch>
                <a:fillRect/>
              </a:stretch>
            </p:blipFill>
            <p:spPr>
              <a:xfrm>
                <a:off x="1958340" y="3805364"/>
                <a:ext cx="8551164" cy="338391"/>
              </a:xfrm>
              <a:prstGeom prst="rect">
                <a:avLst/>
              </a:prstGeom>
            </p:spPr>
          </p:pic>
          <p:pic>
            <p:nvPicPr>
              <p:cNvPr id="36" name="object 38">
                <a:extLst>
                  <a:ext uri="{FF2B5EF4-FFF2-40B4-BE49-F238E27FC236}">
                    <a16:creationId xmlns:a16="http://schemas.microsoft.com/office/drawing/2014/main" id="{27145394-1540-C0C5-9951-BB2301E1DD86}"/>
                  </a:ext>
                </a:extLst>
              </p:cNvPr>
              <p:cNvPicPr/>
              <p:nvPr/>
            </p:nvPicPr>
            <p:blipFill>
              <a:blip r:embed="rId21" cstate="print"/>
              <a:stretch>
                <a:fillRect/>
              </a:stretch>
            </p:blipFill>
            <p:spPr>
              <a:xfrm>
                <a:off x="2017776" y="3845054"/>
                <a:ext cx="8436864" cy="225549"/>
              </a:xfrm>
              <a:prstGeom prst="rect">
                <a:avLst/>
              </a:prstGeom>
            </p:spPr>
          </p:pic>
        </p:grpSp>
        <p:sp>
          <p:nvSpPr>
            <p:cNvPr id="37" name="object 8">
              <a:extLst>
                <a:ext uri="{FF2B5EF4-FFF2-40B4-BE49-F238E27FC236}">
                  <a16:creationId xmlns:a16="http://schemas.microsoft.com/office/drawing/2014/main" id="{A0437955-4873-A95F-E1BB-53653DBD27AB}"/>
                </a:ext>
              </a:extLst>
            </p:cNvPr>
            <p:cNvSpPr txBox="1"/>
            <p:nvPr/>
          </p:nvSpPr>
          <p:spPr>
            <a:xfrm>
              <a:off x="9017697" y="4941805"/>
              <a:ext cx="1549400" cy="887936"/>
            </a:xfrm>
            <a:prstGeom prst="rect">
              <a:avLst/>
            </a:prstGeom>
          </p:spPr>
          <p:txBody>
            <a:bodyPr vert="horz" wrap="square" lIns="0" tIns="28575" rIns="0" bIns="0" rtlCol="0">
              <a:spAutoFit/>
            </a:bodyPr>
            <a:lstStyle/>
            <a:p>
              <a:pPr marL="9049" marR="3810" algn="ctr" defTabSz="685800">
                <a:lnSpc>
                  <a:spcPct val="91800"/>
                </a:lnSpc>
                <a:spcBef>
                  <a:spcPts val="225"/>
                </a:spcBef>
                <a:defRPr/>
              </a:pPr>
              <a:r>
                <a:rPr sz="1500" kern="0" spc="-56">
                  <a:solidFill>
                    <a:srgbClr val="003A1A"/>
                  </a:solidFill>
                  <a:latin typeface="Tahoma"/>
                  <a:cs typeface="Tahoma"/>
                </a:rPr>
                <a:t>Understanding</a:t>
              </a:r>
              <a:r>
                <a:rPr sz="1500" kern="0" spc="-56">
                  <a:solidFill>
                    <a:srgbClr val="003A1A"/>
                  </a:solidFill>
                  <a:latin typeface="Arial"/>
                  <a:cs typeface="Arial"/>
                </a:rPr>
                <a:t> </a:t>
              </a:r>
              <a:r>
                <a:rPr sz="1500" kern="0" spc="-75">
                  <a:solidFill>
                    <a:srgbClr val="003A1A"/>
                  </a:solidFill>
                  <a:latin typeface="Tahoma"/>
                  <a:cs typeface="Tahoma"/>
                </a:rPr>
                <a:t>Strategy</a:t>
              </a:r>
              <a:r>
                <a:rPr sz="1500" kern="0" spc="-4">
                  <a:solidFill>
                    <a:srgbClr val="003A1A"/>
                  </a:solidFill>
                  <a:latin typeface="Arial"/>
                  <a:cs typeface="Arial"/>
                </a:rPr>
                <a:t> </a:t>
              </a:r>
              <a:r>
                <a:rPr sz="1500" kern="0" spc="-38">
                  <a:solidFill>
                    <a:srgbClr val="003A1A"/>
                  </a:solidFill>
                  <a:latin typeface="Tahoma"/>
                  <a:cs typeface="Tahoma"/>
                </a:rPr>
                <a:t>&amp;</a:t>
              </a:r>
              <a:r>
                <a:rPr sz="1500" kern="0" spc="-38">
                  <a:solidFill>
                    <a:srgbClr val="003A1A"/>
                  </a:solidFill>
                  <a:latin typeface="Arial"/>
                  <a:cs typeface="Arial"/>
                </a:rPr>
                <a:t> </a:t>
              </a:r>
              <a:r>
                <a:rPr sz="1500" kern="0" spc="-8">
                  <a:solidFill>
                    <a:srgbClr val="003A1A"/>
                  </a:solidFill>
                  <a:latin typeface="Tahoma"/>
                  <a:cs typeface="Tahoma"/>
                </a:rPr>
                <a:t>Performance</a:t>
              </a:r>
              <a:endParaRPr sz="1500" kern="0">
                <a:solidFill>
                  <a:srgbClr val="003A1A"/>
                </a:solidFill>
                <a:latin typeface="Tahoma"/>
                <a:cs typeface="Tahoma"/>
              </a:endParaRPr>
            </a:p>
          </p:txBody>
        </p:sp>
      </p:grpSp>
      <p:pic>
        <p:nvPicPr>
          <p:cNvPr id="39" name="Picture 38">
            <a:extLst>
              <a:ext uri="{FF2B5EF4-FFF2-40B4-BE49-F238E27FC236}">
                <a16:creationId xmlns:a16="http://schemas.microsoft.com/office/drawing/2014/main" id="{3EB3A276-B436-0E98-A1B1-845FB3FFC966}"/>
              </a:ext>
            </a:extLst>
          </p:cNvPr>
          <p:cNvPicPr>
            <a:picLocks noChangeAspect="1"/>
          </p:cNvPicPr>
          <p:nvPr/>
        </p:nvPicPr>
        <p:blipFill>
          <a:blip r:embed="rId22"/>
          <a:stretch>
            <a:fillRect/>
          </a:stretch>
        </p:blipFill>
        <p:spPr>
          <a:xfrm>
            <a:off x="8179402" y="2714976"/>
            <a:ext cx="2164505" cy="1213310"/>
          </a:xfrm>
          <a:prstGeom prst="rect">
            <a:avLst/>
          </a:prstGeom>
        </p:spPr>
      </p:pic>
    </p:spTree>
    <p:extLst>
      <p:ext uri="{BB962C8B-B14F-4D97-AF65-F5344CB8AC3E}">
        <p14:creationId xmlns:p14="http://schemas.microsoft.com/office/powerpoint/2010/main" val="20773800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1524001" y="761238"/>
            <a:ext cx="9393011" cy="1515200"/>
          </a:xfrm>
          <a:prstGeom prst="rect">
            <a:avLst/>
          </a:prstGeom>
          <a:noFill/>
          <a:ln>
            <a:noFill/>
          </a:ln>
        </p:spPr>
        <p:txBody>
          <a:bodyPr spcFirstLastPara="1" wrap="square" lIns="68569" tIns="34275" rIns="68569" bIns="34275" anchor="ctr" anchorCtr="0">
            <a:normAutofit/>
          </a:bodyPr>
          <a:lstStyle/>
          <a:p>
            <a:pPr defTabSz="685800">
              <a:lnSpc>
                <a:spcPct val="70000"/>
              </a:lnSpc>
              <a:buClr>
                <a:srgbClr val="000000"/>
              </a:buClr>
              <a:buSzPts val="6000"/>
              <a:defRPr/>
            </a:pPr>
            <a:r>
              <a:rPr lang="en-US" sz="2700" dirty="0">
                <a:solidFill>
                  <a:srgbClr val="003A1A"/>
                </a:solidFill>
                <a:latin typeface="Impact"/>
                <a:ea typeface="Impact"/>
                <a:cs typeface="Impact"/>
                <a:sym typeface="Impact"/>
              </a:rPr>
              <a:t> What we need to achieve after Studying   STRATEGIC-MARKETING? </a:t>
            </a:r>
            <a:endParaRPr sz="750" dirty="0">
              <a:solidFill>
                <a:srgbClr val="003A1A"/>
              </a:solidFill>
              <a:latin typeface="Arial"/>
              <a:ea typeface="Arial"/>
              <a:cs typeface="Arial"/>
              <a:sym typeface="Arial"/>
            </a:endParaRPr>
          </a:p>
        </p:txBody>
      </p:sp>
      <p:grpSp>
        <p:nvGrpSpPr>
          <p:cNvPr id="141" name="Google Shape;141;p4"/>
          <p:cNvGrpSpPr/>
          <p:nvPr/>
        </p:nvGrpSpPr>
        <p:grpSpPr>
          <a:xfrm>
            <a:off x="4219431" y="3363543"/>
            <a:ext cx="1433513" cy="1359986"/>
            <a:chOff x="3181355" y="1533259"/>
            <a:chExt cx="1787391" cy="1813315"/>
          </a:xfrm>
        </p:grpSpPr>
        <p:sp>
          <p:nvSpPr>
            <p:cNvPr id="146" name="Google Shape;146;p4"/>
            <p:cNvSpPr/>
            <p:nvPr/>
          </p:nvSpPr>
          <p:spPr>
            <a:xfrm>
              <a:off x="3181355" y="1533259"/>
              <a:ext cx="1787391" cy="1813315"/>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a:solidFill>
                  <a:srgbClr val="003A1A"/>
                </a:solidFill>
                <a:latin typeface="Calibri" panose="020F0502020204030204"/>
              </a:endParaRPr>
            </a:p>
          </p:txBody>
        </p:sp>
        <p:sp>
          <p:nvSpPr>
            <p:cNvPr id="147" name="Google Shape;147;p4"/>
            <p:cNvSpPr txBox="1"/>
            <p:nvPr/>
          </p:nvSpPr>
          <p:spPr>
            <a:xfrm>
              <a:off x="3293265" y="1860165"/>
              <a:ext cx="1565050" cy="1250018"/>
            </a:xfrm>
            <a:prstGeom prst="rect">
              <a:avLst/>
            </a:prstGeom>
            <a:noFill/>
            <a:ln>
              <a:noFill/>
            </a:ln>
          </p:spPr>
          <p:txBody>
            <a:bodyPr spcFirstLastPara="1" wrap="square" lIns="15225" tIns="15225" rIns="15225" bIns="15225" anchor="ctr" anchorCtr="0">
              <a:noAutofit/>
            </a:bodyPr>
            <a:lstStyle/>
            <a:p>
              <a:pPr algn="ctr" defTabSz="685800">
                <a:lnSpc>
                  <a:spcPct val="90000"/>
                </a:lnSpc>
                <a:buClr>
                  <a:srgbClr val="000000"/>
                </a:buClr>
                <a:buSzPts val="1600"/>
                <a:defRPr/>
              </a:pPr>
              <a:r>
                <a:rPr lang="en-US" sz="1500" b="1" dirty="0">
                  <a:solidFill>
                    <a:srgbClr val="003A1A"/>
                  </a:solidFill>
                  <a:latin typeface="Arial"/>
                  <a:ea typeface="Arial"/>
                  <a:cs typeface="Arial"/>
                  <a:sym typeface="Arial"/>
                </a:rPr>
                <a:t>Marketing understanding in academic context.  </a:t>
              </a:r>
              <a:endParaRPr lang="en-US" sz="1500" dirty="0">
                <a:solidFill>
                  <a:srgbClr val="003A1A"/>
                </a:solidFill>
                <a:latin typeface="Calibri" panose="020F0502020204030204"/>
              </a:endParaRPr>
            </a:p>
          </p:txBody>
        </p:sp>
      </p:grpSp>
      <p:sp>
        <p:nvSpPr>
          <p:cNvPr id="3" name="TextBox 2">
            <a:extLst>
              <a:ext uri="{FF2B5EF4-FFF2-40B4-BE49-F238E27FC236}">
                <a16:creationId xmlns:a16="http://schemas.microsoft.com/office/drawing/2014/main" id="{7C38C9B4-0AB2-FD8B-A927-8109DB90015B}"/>
              </a:ext>
            </a:extLst>
          </p:cNvPr>
          <p:cNvSpPr txBox="1"/>
          <p:nvPr/>
        </p:nvSpPr>
        <p:spPr>
          <a:xfrm>
            <a:off x="5821064" y="4581565"/>
            <a:ext cx="4846937" cy="646331"/>
          </a:xfrm>
          <a:prstGeom prst="rect">
            <a:avLst/>
          </a:prstGeom>
          <a:noFill/>
        </p:spPr>
        <p:txBody>
          <a:bodyPr wrap="square">
            <a:spAutoFit/>
          </a:bodyPr>
          <a:lstStyle/>
          <a:p>
            <a:r>
              <a:rPr lang="en-US" dirty="0">
                <a:solidFill>
                  <a:srgbClr val="003A1A"/>
                </a:solidFill>
              </a:rPr>
              <a:t>Marketing</a:t>
            </a:r>
            <a:r>
              <a:rPr lang="ar-SA" dirty="0">
                <a:solidFill>
                  <a:srgbClr val="003A1A"/>
                </a:solidFill>
              </a:rPr>
              <a:t> </a:t>
            </a:r>
            <a:r>
              <a:rPr lang="en-US" dirty="0">
                <a:solidFill>
                  <a:srgbClr val="003A1A"/>
                </a:solidFill>
              </a:rPr>
              <a:t>is</a:t>
            </a:r>
            <a:r>
              <a:rPr lang="ar-SA" dirty="0">
                <a:solidFill>
                  <a:srgbClr val="003A1A"/>
                </a:solidFill>
                <a:latin typeface="Segoe UI" panose="020B0502040204020203" pitchFamily="34" charset="0"/>
              </a:rPr>
              <a:t> </a:t>
            </a:r>
            <a:r>
              <a:rPr lang="en-US" dirty="0">
                <a:solidFill>
                  <a:srgbClr val="003A1A"/>
                </a:solidFill>
                <a:latin typeface="Segoe UI" panose="020B0502040204020203" pitchFamily="34" charset="0"/>
              </a:rPr>
              <a:t>a branch of knowledge, typically studied in higher education</a:t>
            </a:r>
            <a:endParaRPr lang="en-US" dirty="0">
              <a:solidFill>
                <a:srgbClr val="003A1A"/>
              </a:solidFill>
            </a:endParaRPr>
          </a:p>
        </p:txBody>
      </p:sp>
    </p:spTree>
    <p:extLst>
      <p:ext uri="{BB962C8B-B14F-4D97-AF65-F5344CB8AC3E}">
        <p14:creationId xmlns:p14="http://schemas.microsoft.com/office/powerpoint/2010/main" val="295653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212" name="Google Shape;212;p8"/>
          <p:cNvSpPr txBox="1">
            <a:spLocks noGrp="1"/>
          </p:cNvSpPr>
          <p:nvPr>
            <p:ph type="title" idx="4294967295"/>
          </p:nvPr>
        </p:nvSpPr>
        <p:spPr>
          <a:xfrm>
            <a:off x="1812239" y="704850"/>
            <a:ext cx="8855765" cy="1087190"/>
          </a:xfrm>
          <a:prstGeom prst="rect">
            <a:avLst/>
          </a:prstGeom>
          <a:noFill/>
          <a:ln>
            <a:noFill/>
          </a:ln>
        </p:spPr>
        <p:txBody>
          <a:bodyPr spcFirstLastPara="1" vert="horz" wrap="square" lIns="68569" tIns="34275" rIns="68569" bIns="34275" rtlCol="0" anchor="t" anchorCtr="0">
            <a:spAutoFit/>
          </a:bodyPr>
          <a:lstStyle/>
          <a:p>
            <a:pPr algn="r">
              <a:spcBef>
                <a:spcPts val="0"/>
              </a:spcBef>
              <a:buClr>
                <a:srgbClr val="C00000"/>
              </a:buClr>
              <a:buSzPts val="4400"/>
            </a:pPr>
            <a:r>
              <a:rPr lang="en-US" sz="3300" dirty="0">
                <a:solidFill>
                  <a:srgbClr val="003A1A"/>
                </a:solidFill>
              </a:rPr>
              <a:t> </a:t>
            </a:r>
            <a:br>
              <a:rPr lang="en-US" sz="3300" dirty="0">
                <a:solidFill>
                  <a:srgbClr val="003A1A"/>
                </a:solidFill>
              </a:rPr>
            </a:br>
            <a:r>
              <a:rPr lang="en-US" sz="4050" dirty="0">
                <a:solidFill>
                  <a:srgbClr val="003A1A"/>
                </a:solidFill>
                <a:latin typeface="Impact"/>
                <a:ea typeface="Impact"/>
                <a:cs typeface="Impact"/>
                <a:sym typeface="Impact"/>
              </a:rPr>
              <a:t> MARKETING as SINCE</a:t>
            </a:r>
            <a:endParaRPr dirty="0">
              <a:solidFill>
                <a:srgbClr val="003A1A"/>
              </a:solidFill>
            </a:endParaRPr>
          </a:p>
        </p:txBody>
      </p:sp>
      <p:sp>
        <p:nvSpPr>
          <p:cNvPr id="213" name="Google Shape;213;p8"/>
          <p:cNvSpPr txBox="1">
            <a:spLocks noGrp="1"/>
          </p:cNvSpPr>
          <p:nvPr>
            <p:ph type="body" idx="4294967295"/>
          </p:nvPr>
        </p:nvSpPr>
        <p:spPr>
          <a:xfrm>
            <a:off x="1524003" y="2363395"/>
            <a:ext cx="3940969" cy="2411015"/>
          </a:xfrm>
          <a:prstGeom prst="rect">
            <a:avLst/>
          </a:prstGeom>
          <a:noFill/>
          <a:ln>
            <a:noFill/>
          </a:ln>
        </p:spPr>
        <p:txBody>
          <a:bodyPr spcFirstLastPara="1" vert="horz" wrap="square" lIns="68569" tIns="34275" rIns="68569" bIns="34275" rtlCol="0" anchor="t" anchorCtr="0">
            <a:normAutofit fontScale="85000" lnSpcReduction="20000"/>
          </a:bodyPr>
          <a:lstStyle/>
          <a:p>
            <a:pPr marL="0" indent="0">
              <a:spcBef>
                <a:spcPts val="0"/>
              </a:spcBef>
              <a:buClr>
                <a:schemeClr val="dk1"/>
              </a:buClr>
              <a:buSzPct val="100000"/>
              <a:buNone/>
            </a:pPr>
            <a:r>
              <a:rPr lang="en-US" b="1" dirty="0">
                <a:solidFill>
                  <a:srgbClr val="003A1A"/>
                </a:solidFill>
                <a:latin typeface="Calibri"/>
                <a:ea typeface="Calibri"/>
                <a:cs typeface="Calibri"/>
                <a:sym typeface="Calibri"/>
              </a:rPr>
              <a:t>Marketing is The art and science of finding, engaging , retaining, and managing relationships with customer</a:t>
            </a:r>
            <a:endParaRPr b="1" dirty="0">
              <a:solidFill>
                <a:srgbClr val="003A1A"/>
              </a:solidFill>
              <a:latin typeface="Calibri"/>
              <a:ea typeface="Calibri"/>
              <a:cs typeface="Calibri"/>
              <a:sym typeface="Calibri"/>
            </a:endParaRPr>
          </a:p>
          <a:p>
            <a:pPr marL="0" indent="0">
              <a:spcBef>
                <a:spcPts val="750"/>
              </a:spcBef>
              <a:buClr>
                <a:schemeClr val="dk1"/>
              </a:buClr>
              <a:buSzPct val="100000"/>
              <a:buNone/>
            </a:pPr>
            <a:r>
              <a:rPr lang="en-US" b="1" dirty="0">
                <a:solidFill>
                  <a:srgbClr val="003A1A"/>
                </a:solidFill>
                <a:latin typeface="Calibri"/>
                <a:ea typeface="Calibri"/>
                <a:cs typeface="Calibri"/>
                <a:sym typeface="Calibri"/>
              </a:rPr>
              <a:t>Marketing as a science has</a:t>
            </a:r>
            <a:endParaRPr dirty="0">
              <a:solidFill>
                <a:srgbClr val="003A1A"/>
              </a:solidFill>
            </a:endParaRPr>
          </a:p>
          <a:p>
            <a:pPr marL="728663" lvl="1" indent="-385763">
              <a:spcBef>
                <a:spcPts val="750"/>
              </a:spcBef>
              <a:buClr>
                <a:schemeClr val="dk1"/>
              </a:buClr>
              <a:buSzPct val="100000"/>
              <a:buFont typeface="+mj-lt"/>
              <a:buAutoNum type="arabicPeriod"/>
            </a:pPr>
            <a:r>
              <a:rPr lang="en-US" b="1" dirty="0">
                <a:solidFill>
                  <a:srgbClr val="003A1A"/>
                </a:solidFill>
                <a:latin typeface="Calibri"/>
                <a:ea typeface="Calibri"/>
                <a:cs typeface="Calibri"/>
                <a:sym typeface="Calibri"/>
              </a:rPr>
              <a:t>A Marketing process </a:t>
            </a:r>
            <a:endParaRPr dirty="0">
              <a:solidFill>
                <a:srgbClr val="003A1A"/>
              </a:solidFill>
            </a:endParaRPr>
          </a:p>
          <a:p>
            <a:pPr marL="728663" lvl="1" indent="-385763">
              <a:spcBef>
                <a:spcPts val="750"/>
              </a:spcBef>
              <a:buClr>
                <a:schemeClr val="dk1"/>
              </a:buClr>
              <a:buSzPct val="100000"/>
              <a:buFont typeface="+mj-lt"/>
              <a:buAutoNum type="arabicPeriod"/>
            </a:pPr>
            <a:r>
              <a:rPr lang="en-US" b="1" dirty="0">
                <a:solidFill>
                  <a:srgbClr val="003A1A"/>
                </a:solidFill>
                <a:latin typeface="Calibri"/>
                <a:ea typeface="Calibri"/>
                <a:cs typeface="Calibri"/>
                <a:sym typeface="Calibri"/>
              </a:rPr>
              <a:t>A Marketing management </a:t>
            </a:r>
            <a:endParaRPr dirty="0">
              <a:solidFill>
                <a:srgbClr val="003A1A"/>
              </a:solidFill>
            </a:endParaRPr>
          </a:p>
          <a:p>
            <a:pPr marL="728663" lvl="1" indent="-385763">
              <a:spcBef>
                <a:spcPts val="750"/>
              </a:spcBef>
              <a:buClr>
                <a:schemeClr val="dk1"/>
              </a:buClr>
              <a:buSzPct val="100000"/>
              <a:buFont typeface="+mj-lt"/>
              <a:buAutoNum type="arabicPeriod"/>
            </a:pPr>
            <a:r>
              <a:rPr lang="en-US" b="1" dirty="0">
                <a:solidFill>
                  <a:srgbClr val="003A1A"/>
                </a:solidFill>
                <a:latin typeface="Calibri"/>
                <a:ea typeface="Calibri"/>
                <a:cs typeface="Calibri"/>
                <a:sym typeface="Calibri"/>
              </a:rPr>
              <a:t>A marketing Plan </a:t>
            </a:r>
            <a:endParaRPr b="1" dirty="0">
              <a:solidFill>
                <a:srgbClr val="003A1A"/>
              </a:solidFill>
              <a:latin typeface="Calibri"/>
              <a:ea typeface="Calibri"/>
              <a:cs typeface="Calibri"/>
              <a:sym typeface="Calibri"/>
            </a:endParaRPr>
          </a:p>
          <a:p>
            <a:pPr marL="0" indent="0">
              <a:spcBef>
                <a:spcPts val="750"/>
              </a:spcBef>
              <a:buClr>
                <a:schemeClr val="dk1"/>
              </a:buClr>
              <a:buSzPct val="100000"/>
              <a:buNone/>
            </a:pPr>
            <a:endParaRPr b="1" dirty="0">
              <a:solidFill>
                <a:srgbClr val="003A1A"/>
              </a:solidFill>
              <a:latin typeface="Calibri"/>
              <a:ea typeface="Calibri"/>
              <a:cs typeface="Calibri"/>
              <a:sym typeface="Calibri"/>
            </a:endParaRPr>
          </a:p>
        </p:txBody>
      </p:sp>
      <p:pic>
        <p:nvPicPr>
          <p:cNvPr id="214" name="Google Shape;214;p8"/>
          <p:cNvPicPr preferRelativeResize="0"/>
          <p:nvPr/>
        </p:nvPicPr>
        <p:blipFill rotWithShape="1">
          <a:blip r:embed="rId3">
            <a:alphaModFix/>
          </a:blip>
          <a:srcRect l="5532" r="6837" b="2855"/>
          <a:stretch/>
        </p:blipFill>
        <p:spPr>
          <a:xfrm>
            <a:off x="5688676" y="2477509"/>
            <a:ext cx="4590704" cy="2120468"/>
          </a:xfrm>
          <a:prstGeom prst="rect">
            <a:avLst/>
          </a:prstGeom>
          <a:noFill/>
          <a:ln>
            <a:noFill/>
          </a:ln>
        </p:spPr>
      </p:pic>
    </p:spTree>
    <p:extLst>
      <p:ext uri="{BB962C8B-B14F-4D97-AF65-F5344CB8AC3E}">
        <p14:creationId xmlns:p14="http://schemas.microsoft.com/office/powerpoint/2010/main" val="347036527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4DCA3-E4F9-3D38-83C7-F38011AF1EC0}"/>
              </a:ext>
            </a:extLst>
          </p:cNvPr>
          <p:cNvPicPr>
            <a:picLocks noChangeAspect="1"/>
          </p:cNvPicPr>
          <p:nvPr/>
        </p:nvPicPr>
        <p:blipFill rotWithShape="1">
          <a:blip r:embed="rId3"/>
          <a:srcRect t="10943" r="3" b="25754"/>
          <a:stretch/>
        </p:blipFill>
        <p:spPr>
          <a:xfrm>
            <a:off x="8771856" y="1095567"/>
            <a:ext cx="1743745" cy="2579797"/>
          </a:xfrm>
          <a:prstGeom prst="rect">
            <a:avLst/>
          </a:prstGeom>
        </p:spPr>
      </p:pic>
      <p:pic>
        <p:nvPicPr>
          <p:cNvPr id="9" name="Picture 8">
            <a:extLst>
              <a:ext uri="{FF2B5EF4-FFF2-40B4-BE49-F238E27FC236}">
                <a16:creationId xmlns:a16="http://schemas.microsoft.com/office/drawing/2014/main" id="{EEE4B354-AB5C-A1D3-4C7D-AC318E248D5D}"/>
              </a:ext>
            </a:extLst>
          </p:cNvPr>
          <p:cNvPicPr>
            <a:picLocks noChangeAspect="1"/>
          </p:cNvPicPr>
          <p:nvPr/>
        </p:nvPicPr>
        <p:blipFill rotWithShape="1">
          <a:blip r:embed="rId4"/>
          <a:srcRect l="5140" r="6565" b="3"/>
          <a:stretch/>
        </p:blipFill>
        <p:spPr>
          <a:xfrm>
            <a:off x="3203465" y="1076232"/>
            <a:ext cx="1884771" cy="2571740"/>
          </a:xfrm>
          <a:prstGeom prst="rect">
            <a:avLst/>
          </a:prstGeom>
        </p:spPr>
      </p:pic>
      <p:pic>
        <p:nvPicPr>
          <p:cNvPr id="11" name="Picture 10">
            <a:extLst>
              <a:ext uri="{FF2B5EF4-FFF2-40B4-BE49-F238E27FC236}">
                <a16:creationId xmlns:a16="http://schemas.microsoft.com/office/drawing/2014/main" id="{634A83FD-872C-13E6-E77F-B403D4213707}"/>
              </a:ext>
            </a:extLst>
          </p:cNvPr>
          <p:cNvPicPr>
            <a:picLocks noChangeAspect="1"/>
          </p:cNvPicPr>
          <p:nvPr/>
        </p:nvPicPr>
        <p:blipFill rotWithShape="1">
          <a:blip r:embed="rId5"/>
          <a:srcRect t="2501" r="-1" b="8124"/>
          <a:stretch/>
        </p:blipFill>
        <p:spPr>
          <a:xfrm>
            <a:off x="6930047" y="1086467"/>
            <a:ext cx="1884769" cy="2571740"/>
          </a:xfrm>
          <a:prstGeom prst="rect">
            <a:avLst/>
          </a:prstGeom>
        </p:spPr>
      </p:pic>
      <p:pic>
        <p:nvPicPr>
          <p:cNvPr id="15" name="Picture 14">
            <a:extLst>
              <a:ext uri="{FF2B5EF4-FFF2-40B4-BE49-F238E27FC236}">
                <a16:creationId xmlns:a16="http://schemas.microsoft.com/office/drawing/2014/main" id="{08779DA7-DDD7-90CF-9CE6-D791091DF6CC}"/>
              </a:ext>
            </a:extLst>
          </p:cNvPr>
          <p:cNvPicPr>
            <a:picLocks noChangeAspect="1"/>
          </p:cNvPicPr>
          <p:nvPr/>
        </p:nvPicPr>
        <p:blipFill rotWithShape="1">
          <a:blip r:embed="rId6"/>
          <a:srcRect l="5129" r="3" b="3"/>
          <a:stretch/>
        </p:blipFill>
        <p:spPr>
          <a:xfrm>
            <a:off x="5028662" y="1076233"/>
            <a:ext cx="1884769" cy="2571741"/>
          </a:xfrm>
          <a:prstGeom prst="rect">
            <a:avLst/>
          </a:prstGeom>
        </p:spPr>
      </p:pic>
      <p:sp>
        <p:nvSpPr>
          <p:cNvPr id="5" name="TextBox 4">
            <a:extLst>
              <a:ext uri="{FF2B5EF4-FFF2-40B4-BE49-F238E27FC236}">
                <a16:creationId xmlns:a16="http://schemas.microsoft.com/office/drawing/2014/main" id="{AF2F6C2C-20FF-EA1C-22CB-6C1F51C115DE}"/>
              </a:ext>
            </a:extLst>
          </p:cNvPr>
          <p:cNvSpPr txBox="1"/>
          <p:nvPr/>
        </p:nvSpPr>
        <p:spPr>
          <a:xfrm>
            <a:off x="4672204" y="4045333"/>
            <a:ext cx="5627991" cy="1543085"/>
          </a:xfrm>
          <a:prstGeom prst="rect">
            <a:avLst/>
          </a:prstGeom>
        </p:spPr>
        <p:txBody>
          <a:bodyPr vert="horz" lIns="68580" tIns="34290" rIns="68580" bIns="34290" rtlCol="0" anchor="ctr">
            <a:normAutofit lnSpcReduction="10000"/>
          </a:bodyPr>
          <a:lstStyle/>
          <a:p>
            <a:pPr marL="85725" defTabSz="685800">
              <a:lnSpc>
                <a:spcPct val="90000"/>
              </a:lnSpc>
              <a:spcAft>
                <a:spcPts val="450"/>
              </a:spcAft>
              <a:defRPr/>
            </a:pPr>
            <a:r>
              <a:rPr lang="en-US" sz="675" b="1" dirty="0">
                <a:solidFill>
                  <a:srgbClr val="003A1A"/>
                </a:solidFill>
                <a:highlight>
                  <a:srgbClr val="FFFF00"/>
                </a:highlight>
                <a:latin typeface="Calibri" panose="020F0502020204030204"/>
              </a:rPr>
              <a:t>Books</a:t>
            </a:r>
          </a:p>
          <a:p>
            <a:pPr marL="257175" indent="-171450" defTabSz="685800">
              <a:lnSpc>
                <a:spcPct val="90000"/>
              </a:lnSpc>
              <a:spcAft>
                <a:spcPts val="450"/>
              </a:spcAft>
              <a:buFont typeface="+mj-lt"/>
              <a:buAutoNum type="arabicPeriod"/>
              <a:defRPr/>
            </a:pPr>
            <a:r>
              <a:rPr lang="en-US" sz="675" dirty="0">
                <a:solidFill>
                  <a:srgbClr val="003A1A"/>
                </a:solidFill>
                <a:highlight>
                  <a:srgbClr val="FFFF00"/>
                </a:highlight>
                <a:latin typeface="Calibri" panose="020F0502020204030204"/>
              </a:rPr>
              <a:t>Marketing An Introduction Fourteenth Edition</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Strategic Marketing: An Introduction, </a:t>
            </a:r>
            <a:r>
              <a:rPr lang="en-US" sz="600" b="1" u="sng" dirty="0">
                <a:solidFill>
                  <a:srgbClr val="003A1A"/>
                </a:solidFill>
                <a:latin typeface="Calibri" panose="020F0502020204030204"/>
              </a:rPr>
              <a:t>Proctor, T., </a:t>
            </a:r>
            <a:r>
              <a:rPr lang="en-US" sz="675" dirty="0">
                <a:solidFill>
                  <a:srgbClr val="003A1A"/>
                </a:solidFill>
                <a:latin typeface="Calibri" panose="020F0502020204030204"/>
              </a:rPr>
              <a:t>2014,,</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Strategic Marketing Management, </a:t>
            </a:r>
            <a:r>
              <a:rPr lang="en-US" sz="600" b="1" u="sng" dirty="0" err="1">
                <a:solidFill>
                  <a:srgbClr val="003A1A"/>
                </a:solidFill>
                <a:latin typeface="Calibri" panose="020F0502020204030204"/>
              </a:rPr>
              <a:t>Chernev</a:t>
            </a:r>
            <a:r>
              <a:rPr lang="en-US" sz="600" b="1" u="sng" dirty="0">
                <a:solidFill>
                  <a:srgbClr val="003A1A"/>
                </a:solidFill>
                <a:latin typeface="Calibri" panose="020F0502020204030204"/>
              </a:rPr>
              <a:t>, A., </a:t>
            </a:r>
            <a:r>
              <a:rPr lang="en-US" sz="675" dirty="0">
                <a:solidFill>
                  <a:srgbClr val="003A1A"/>
                </a:solidFill>
                <a:latin typeface="Calibri" panose="020F0502020204030204"/>
              </a:rPr>
              <a:t>2018,, Cerebellum Press</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H2H Marketing </a:t>
            </a:r>
            <a:r>
              <a:rPr lang="en-US" sz="600" b="1" u="sng" dirty="0">
                <a:solidFill>
                  <a:srgbClr val="003A1A"/>
                </a:solidFill>
                <a:latin typeface="Calibri" panose="020F0502020204030204"/>
              </a:rPr>
              <a:t>Kotler, P.</a:t>
            </a:r>
            <a:r>
              <a:rPr lang="en-US" sz="675" dirty="0">
                <a:solidFill>
                  <a:srgbClr val="003A1A"/>
                </a:solidFill>
                <a:latin typeface="Calibri" panose="020F0502020204030204"/>
              </a:rPr>
              <a:t>, </a:t>
            </a:r>
            <a:r>
              <a:rPr lang="en-US" sz="675" dirty="0" err="1">
                <a:solidFill>
                  <a:srgbClr val="003A1A"/>
                </a:solidFill>
                <a:latin typeface="Calibri" panose="020F0502020204030204"/>
              </a:rPr>
              <a:t>Pfoertsch</a:t>
            </a:r>
            <a:r>
              <a:rPr lang="en-US" sz="675" dirty="0">
                <a:solidFill>
                  <a:srgbClr val="003A1A"/>
                </a:solidFill>
                <a:latin typeface="Calibri" panose="020F0502020204030204"/>
              </a:rPr>
              <a:t>, W. and </a:t>
            </a:r>
            <a:r>
              <a:rPr lang="en-US" sz="675" dirty="0" err="1">
                <a:solidFill>
                  <a:srgbClr val="003A1A"/>
                </a:solidFill>
                <a:latin typeface="Calibri" panose="020F0502020204030204"/>
              </a:rPr>
              <a:t>Sponholz</a:t>
            </a:r>
            <a:r>
              <a:rPr lang="en-US" sz="675" dirty="0">
                <a:solidFill>
                  <a:srgbClr val="003A1A"/>
                </a:solidFill>
                <a:latin typeface="Calibri" panose="020F0502020204030204"/>
              </a:rPr>
              <a:t>, U., 2021, : The Genesis of Human-to-Human Marketing, Cham: Springe</a:t>
            </a:r>
          </a:p>
          <a:p>
            <a:pPr marL="257175" indent="-171450" defTabSz="685800">
              <a:lnSpc>
                <a:spcPct val="90000"/>
              </a:lnSpc>
              <a:spcAft>
                <a:spcPts val="450"/>
              </a:spcAft>
              <a:buFont typeface="+mj-lt"/>
              <a:buAutoNum type="arabicPeriod"/>
              <a:defRPr/>
            </a:pPr>
            <a:r>
              <a:rPr lang="en-US" sz="675" dirty="0">
                <a:solidFill>
                  <a:srgbClr val="003A1A"/>
                </a:solidFill>
                <a:latin typeface="Calibri" panose="020F0502020204030204"/>
              </a:rPr>
              <a:t>The New Rules of Marketing and PR, </a:t>
            </a:r>
            <a:r>
              <a:rPr lang="en-US" sz="675" b="1" u="sng" dirty="0">
                <a:solidFill>
                  <a:srgbClr val="003A1A"/>
                </a:solidFill>
                <a:latin typeface="Calibri" panose="020F0502020204030204"/>
              </a:rPr>
              <a:t>Routledge Scott</a:t>
            </a:r>
            <a:r>
              <a:rPr lang="en-US" sz="675" dirty="0">
                <a:solidFill>
                  <a:srgbClr val="003A1A"/>
                </a:solidFill>
                <a:latin typeface="Calibri" panose="020F0502020204030204"/>
              </a:rPr>
              <a:t>, D.M., 2022, : How to Use Content Marketing, Podcasting, Social Media, AI, Live Video, and Newsjacking to Reach Buyers Directly, John Wiley &amp; Sons</a:t>
            </a:r>
          </a:p>
          <a:p>
            <a:pPr defTabSz="685800">
              <a:lnSpc>
                <a:spcPct val="90000"/>
              </a:lnSpc>
              <a:spcAft>
                <a:spcPts val="450"/>
              </a:spcAft>
              <a:defRPr/>
            </a:pPr>
            <a:r>
              <a:rPr lang="en-US" sz="675" b="1" dirty="0">
                <a:solidFill>
                  <a:srgbClr val="003A1A"/>
                </a:solidFill>
                <a:latin typeface="Calibri" panose="020F0502020204030204"/>
              </a:rPr>
              <a:t>Websites</a:t>
            </a:r>
            <a:endParaRPr lang="en-US" sz="675" dirty="0">
              <a:solidFill>
                <a:srgbClr val="003A1A"/>
              </a:solidFill>
              <a:latin typeface="Calibri" panose="020F0502020204030204"/>
            </a:endParaRPr>
          </a:p>
          <a:p>
            <a:pPr marL="514350" lvl="1" indent="-171450" defTabSz="685800">
              <a:buFont typeface="+mj-lt"/>
              <a:buAutoNum type="arabicPeriod"/>
              <a:defRPr/>
            </a:pPr>
            <a:r>
              <a:rPr lang="en-US" sz="675" dirty="0">
                <a:solidFill>
                  <a:srgbClr val="003A1A"/>
                </a:solidFill>
                <a:latin typeface="Arial" panose="020B0604020202020204" pitchFamily="34" charset="0"/>
                <a:hlinkClick r:id="rId7">
                  <a:extLst>
                    <a:ext uri="{A12FA001-AC4F-418D-AE19-62706E023703}">
                      <ahyp:hlinkClr xmlns:ahyp="http://schemas.microsoft.com/office/drawing/2018/hyperlinkcolor" val="tx"/>
                    </a:ext>
                  </a:extLst>
                </a:hlinkClick>
              </a:rPr>
              <a:t>https://www.cim.co.uk</a:t>
            </a:r>
            <a:r>
              <a:rPr lang="en-US" sz="675" dirty="0">
                <a:solidFill>
                  <a:srgbClr val="003A1A"/>
                </a:solidFill>
                <a:latin typeface="Arial" panose="020B0604020202020204" pitchFamily="34" charset="0"/>
              </a:rPr>
              <a:t> / - Chartered Institute of Marketing</a:t>
            </a:r>
          </a:p>
          <a:p>
            <a:pPr marL="514350" lvl="1" indent="-171450" defTabSz="685800">
              <a:buFont typeface="+mj-lt"/>
              <a:buAutoNum type="arabicPeriod"/>
              <a:defRPr/>
            </a:pPr>
            <a:r>
              <a:rPr lang="en-US" sz="675" dirty="0">
                <a:solidFill>
                  <a:srgbClr val="003A1A"/>
                </a:solidFill>
                <a:latin typeface="Arial" panose="020B0604020202020204" pitchFamily="34" charset="0"/>
                <a:hlinkClick r:id="rId8">
                  <a:extLst>
                    <a:ext uri="{A12FA001-AC4F-418D-AE19-62706E023703}">
                      <ahyp:hlinkClr xmlns:ahyp="http://schemas.microsoft.com/office/drawing/2018/hyperlinkcolor" val="tx"/>
                    </a:ext>
                  </a:extLst>
                </a:hlinkClick>
              </a:rPr>
              <a:t>https://www.ama.org/publications/JournalOfMarketingResearch/Pages/current-issue.aspx</a:t>
            </a:r>
            <a:r>
              <a:rPr lang="en-US" sz="675" dirty="0">
                <a:solidFill>
                  <a:srgbClr val="003A1A"/>
                </a:solidFill>
                <a:latin typeface="Arial" panose="020B0604020202020204" pitchFamily="34" charset="0"/>
              </a:rPr>
              <a:t>  - Journal of Marketing Research:</a:t>
            </a:r>
          </a:p>
          <a:p>
            <a:pPr marL="514350" lvl="1" indent="-171450" defTabSz="685800">
              <a:buFont typeface="+mj-lt"/>
              <a:buAutoNum type="arabicPeriod"/>
              <a:defRPr/>
            </a:pPr>
            <a:r>
              <a:rPr lang="en-US" sz="675" dirty="0">
                <a:solidFill>
                  <a:srgbClr val="003A1A"/>
                </a:solidFill>
                <a:latin typeface="Arial" panose="020B0604020202020204" pitchFamily="34" charset="0"/>
                <a:hlinkClick r:id="rId9">
                  <a:extLst>
                    <a:ext uri="{A12FA001-AC4F-418D-AE19-62706E023703}">
                      <ahyp:hlinkClr xmlns:ahyp="http://schemas.microsoft.com/office/drawing/2018/hyperlinkcolor" val="tx"/>
                    </a:ext>
                  </a:extLst>
                </a:hlinkClick>
              </a:rPr>
              <a:t>http://managementstudyguide.com/market-segmentation.htm</a:t>
            </a:r>
            <a:r>
              <a:rPr lang="en-US" sz="675" dirty="0">
                <a:solidFill>
                  <a:srgbClr val="003A1A"/>
                </a:solidFill>
                <a:latin typeface="Arial" panose="020B0604020202020204" pitchFamily="34" charset="0"/>
              </a:rPr>
              <a:t>  - Management Study Guide</a:t>
            </a:r>
          </a:p>
        </p:txBody>
      </p:sp>
      <p:sp>
        <p:nvSpPr>
          <p:cNvPr id="20" name="TextBox 19">
            <a:extLst>
              <a:ext uri="{FF2B5EF4-FFF2-40B4-BE49-F238E27FC236}">
                <a16:creationId xmlns:a16="http://schemas.microsoft.com/office/drawing/2014/main" id="{F3BC6ED0-0DFD-CF5C-827E-9D526151E9E6}"/>
              </a:ext>
            </a:extLst>
          </p:cNvPr>
          <p:cNvSpPr txBox="1"/>
          <p:nvPr/>
        </p:nvSpPr>
        <p:spPr>
          <a:xfrm>
            <a:off x="1891807" y="4343400"/>
            <a:ext cx="1999167" cy="553998"/>
          </a:xfrm>
          <a:prstGeom prst="rect">
            <a:avLst/>
          </a:prstGeom>
          <a:noFill/>
        </p:spPr>
        <p:txBody>
          <a:bodyPr wrap="square">
            <a:spAutoFit/>
          </a:bodyPr>
          <a:lstStyle/>
          <a:p>
            <a:pPr defTabSz="685800">
              <a:defRPr/>
            </a:pPr>
            <a:r>
              <a:rPr lang="en-US" sz="3000" dirty="0">
                <a:solidFill>
                  <a:srgbClr val="003A1A"/>
                </a:solidFill>
                <a:latin typeface="Calibri" panose="020F0502020204030204"/>
              </a:rPr>
              <a:t>Resources</a:t>
            </a:r>
          </a:p>
        </p:txBody>
      </p:sp>
      <p:pic>
        <p:nvPicPr>
          <p:cNvPr id="2" name="Picture 1">
            <a:extLst>
              <a:ext uri="{FF2B5EF4-FFF2-40B4-BE49-F238E27FC236}">
                <a16:creationId xmlns:a16="http://schemas.microsoft.com/office/drawing/2014/main" id="{92CC12D4-2095-0C0B-A091-C75E2A41FAB8}"/>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569684" y="1095566"/>
            <a:ext cx="1617165" cy="2552400"/>
          </a:xfrm>
          <a:prstGeom prst="rect">
            <a:avLst/>
          </a:prstGeom>
        </p:spPr>
      </p:pic>
    </p:spTree>
    <p:extLst>
      <p:ext uri="{BB962C8B-B14F-4D97-AF65-F5344CB8AC3E}">
        <p14:creationId xmlns:p14="http://schemas.microsoft.com/office/powerpoint/2010/main" val="36392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5"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كتاب كوتلر يتحدث عن التسويق - مكتبة نور‬‎">
            <a:extLst>
              <a:ext uri="{FF2B5EF4-FFF2-40B4-BE49-F238E27FC236}">
                <a16:creationId xmlns:a16="http://schemas.microsoft.com/office/drawing/2014/main" id="{370AD90B-414B-E403-57E0-20C9A1EB87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400" y="1905000"/>
            <a:ext cx="3968750" cy="3968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D0186A-2557-0CFE-AA6D-E92E7E2A7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71" t="16725" r="2706" b="39151"/>
          <a:stretch/>
        </p:blipFill>
        <p:spPr bwMode="auto">
          <a:xfrm>
            <a:off x="5715000" y="2133601"/>
            <a:ext cx="4791332" cy="3058297"/>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3408AD56-8D8E-5872-BF27-E04C279FF46C}"/>
              </a:ext>
            </a:extLst>
          </p:cNvPr>
          <p:cNvSpPr/>
          <p:nvPr/>
        </p:nvSpPr>
        <p:spPr>
          <a:xfrm>
            <a:off x="1595052" y="1126010"/>
            <a:ext cx="1353065" cy="685800"/>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350" dirty="0"/>
              <a:t>extra</a:t>
            </a:r>
            <a:endParaRPr lang="ar-SA" sz="1350" dirty="0"/>
          </a:p>
        </p:txBody>
      </p:sp>
    </p:spTree>
    <p:extLst>
      <p:ext uri="{BB962C8B-B14F-4D97-AF65-F5344CB8AC3E}">
        <p14:creationId xmlns:p14="http://schemas.microsoft.com/office/powerpoint/2010/main" val="2352588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724013" y="1537492"/>
            <a:ext cx="4743974" cy="1107996"/>
          </a:xfrm>
        </p:spPr>
        <p:txBody>
          <a:bodyPr wrap="square">
            <a:spAutoFit/>
          </a:bodyPr>
          <a:lstStyle/>
          <a:p>
            <a:pPr algn="ctr"/>
            <a:r>
              <a:rPr lang="en-US" sz="2400" dirty="0"/>
              <a:t>Figure 1.1</a:t>
            </a:r>
            <a:r>
              <a:rPr lang="en-IN" sz="2400" dirty="0"/>
              <a:t> </a:t>
            </a:r>
            <a:r>
              <a:rPr lang="en-US" sz="2400" dirty="0"/>
              <a:t>The Marketing Process: Creating and Capturing Customer Value</a:t>
            </a:r>
          </a:p>
        </p:txBody>
      </p:sp>
      <p:pic>
        <p:nvPicPr>
          <p:cNvPr id="2050" name="Picture 2" descr="The heading above the chart reads: Create value for customers and build customer relationships.&#10;The stages of the flow chart from the left to the right are as follows:&#10;• Understand the marketplace and customer needs and wants&#10;• Design a customer value-driven marketing strategy&#10;• Construct an integrated marketing program that delivers superior value&#10;• Engage customers, build profitable relationships, and create customer delight&#10;• Capture value from customers in return: capture value from customers to create profits and customer equity&#10;Note: This important figure shows marketing in a nutshell. By creating value for customers, marketers capture value from customers in return. This five-step process forms the marketing framework for the rest of the chapter and the remainder of the tex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883" y="3760392"/>
            <a:ext cx="7972952" cy="213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54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Rockwell"/>
              <a:ea typeface="Rockwell"/>
              <a:cs typeface="Rockwell"/>
              <a:sym typeface="Rockwell"/>
            </a:endParaRPr>
          </a:p>
        </p:txBody>
      </p:sp>
      <p:grpSp>
        <p:nvGrpSpPr>
          <p:cNvPr id="292" name="Google Shape;292;p13"/>
          <p:cNvGrpSpPr/>
          <p:nvPr/>
        </p:nvGrpSpPr>
        <p:grpSpPr>
          <a:xfrm>
            <a:off x="1562350" y="1663991"/>
            <a:ext cx="8702774" cy="1342610"/>
            <a:chOff x="110067" y="1282700"/>
            <a:chExt cx="11519030" cy="1718733"/>
          </a:xfrm>
        </p:grpSpPr>
        <p:pic>
          <p:nvPicPr>
            <p:cNvPr id="293" name="Google Shape;293;p13"/>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99" name="Google Shape;299;p13"/>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00" name="Google Shape;300;p13"/>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01" name="Google Shape;301;p13"/>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302" name="Google Shape;302;p13"/>
          <p:cNvSpPr/>
          <p:nvPr/>
        </p:nvSpPr>
        <p:spPr>
          <a:xfrm>
            <a:off x="1511741" y="1942235"/>
            <a:ext cx="235893"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dirty="0">
                <a:solidFill>
                  <a:srgbClr val="003A1A"/>
                </a:solidFill>
                <a:latin typeface="Impact"/>
                <a:ea typeface="Impact"/>
                <a:cs typeface="Impact"/>
                <a:sym typeface="Impact"/>
              </a:rPr>
              <a:t>1</a:t>
            </a:r>
            <a:endParaRPr sz="1050" dirty="0">
              <a:solidFill>
                <a:srgbClr val="003A1A"/>
              </a:solidFill>
              <a:latin typeface="Arial"/>
              <a:ea typeface="Arial"/>
              <a:cs typeface="Arial"/>
              <a:sym typeface="Arial"/>
            </a:endParaRPr>
          </a:p>
        </p:txBody>
      </p:sp>
      <p:sp>
        <p:nvSpPr>
          <p:cNvPr id="303" name="Google Shape;303;p13"/>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003A1A"/>
                </a:solidFill>
                <a:latin typeface="Impact"/>
                <a:ea typeface="Impact"/>
                <a:cs typeface="Impact"/>
                <a:sym typeface="Impact"/>
              </a:rPr>
              <a:t>2</a:t>
            </a:r>
            <a:endParaRPr sz="1050">
              <a:solidFill>
                <a:srgbClr val="003A1A"/>
              </a:solidFill>
              <a:latin typeface="Arial"/>
              <a:ea typeface="Arial"/>
              <a:cs typeface="Arial"/>
              <a:sym typeface="Arial"/>
            </a:endParaRPr>
          </a:p>
        </p:txBody>
      </p:sp>
      <p:sp>
        <p:nvSpPr>
          <p:cNvPr id="304" name="Google Shape;304;p13"/>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003A1A"/>
                </a:solidFill>
                <a:latin typeface="Impact"/>
                <a:ea typeface="Impact"/>
                <a:cs typeface="Impact"/>
                <a:sym typeface="Impact"/>
              </a:rPr>
              <a:t>3</a:t>
            </a:r>
            <a:endParaRPr sz="1050">
              <a:solidFill>
                <a:srgbClr val="003A1A"/>
              </a:solidFill>
              <a:latin typeface="Arial"/>
              <a:ea typeface="Arial"/>
              <a:cs typeface="Arial"/>
              <a:sym typeface="Arial"/>
            </a:endParaRPr>
          </a:p>
        </p:txBody>
      </p:sp>
      <p:sp>
        <p:nvSpPr>
          <p:cNvPr id="305" name="Google Shape;305;p13"/>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003A1A"/>
                </a:solidFill>
                <a:latin typeface="Impact"/>
                <a:ea typeface="Impact"/>
                <a:cs typeface="Impact"/>
                <a:sym typeface="Impact"/>
              </a:rPr>
              <a:t>4</a:t>
            </a:r>
            <a:endParaRPr sz="1050">
              <a:solidFill>
                <a:srgbClr val="003A1A"/>
              </a:solidFill>
              <a:latin typeface="Arial"/>
              <a:ea typeface="Arial"/>
              <a:cs typeface="Arial"/>
              <a:sym typeface="Arial"/>
            </a:endParaRPr>
          </a:p>
        </p:txBody>
      </p:sp>
      <p:sp>
        <p:nvSpPr>
          <p:cNvPr id="306" name="Google Shape;306;p13"/>
          <p:cNvSpPr txBox="1"/>
          <p:nvPr/>
        </p:nvSpPr>
        <p:spPr>
          <a:xfrm>
            <a:off x="1909393" y="4642920"/>
            <a:ext cx="1415306" cy="692467"/>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Needs and wants</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Marketplace</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Market offering  </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Strategic marketing analysis </a:t>
            </a:r>
            <a:endParaRPr sz="1050">
              <a:solidFill>
                <a:srgbClr val="003A1A"/>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3A1A"/>
                </a:solidFill>
                <a:latin typeface="Rockwell"/>
                <a:ea typeface="Rockwell"/>
                <a:cs typeface="Rockwell"/>
                <a:sym typeface="Rockwell"/>
              </a:rPr>
              <a:t>Big data and MIS </a:t>
            </a:r>
            <a:endParaRPr sz="1050">
              <a:solidFill>
                <a:srgbClr val="003A1A"/>
              </a:solidFill>
              <a:latin typeface="Arial"/>
              <a:ea typeface="Arial"/>
              <a:cs typeface="Arial"/>
              <a:sym typeface="Arial"/>
            </a:endParaRPr>
          </a:p>
        </p:txBody>
      </p:sp>
      <p:sp>
        <p:nvSpPr>
          <p:cNvPr id="307" name="Google Shape;307;p13"/>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Grand marketing strategies competitive and growth  </a:t>
            </a:r>
            <a:endParaRPr sz="1050">
              <a:solidFill>
                <a:srgbClr val="003A1A"/>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STP strategies</a:t>
            </a:r>
            <a:endParaRPr sz="1050">
              <a:solidFill>
                <a:srgbClr val="003A1A"/>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Differentiation and branding </a:t>
            </a:r>
            <a:endParaRPr sz="1050">
              <a:solidFill>
                <a:srgbClr val="003A1A"/>
              </a:solidFill>
              <a:latin typeface="Arial"/>
              <a:ea typeface="Arial"/>
              <a:cs typeface="Arial"/>
              <a:sym typeface="Arial"/>
            </a:endParaRPr>
          </a:p>
        </p:txBody>
      </p:sp>
      <p:sp>
        <p:nvSpPr>
          <p:cNvPr id="308" name="Google Shape;308;p13"/>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Marketing MIX</a:t>
            </a:r>
            <a:endParaRPr sz="1050">
              <a:solidFill>
                <a:srgbClr val="003A1A"/>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3A1A"/>
                </a:solidFill>
                <a:latin typeface="Rockwell"/>
                <a:ea typeface="Rockwell"/>
                <a:cs typeface="Rockwell"/>
                <a:sym typeface="Rockwell"/>
              </a:rPr>
              <a:t>4Ps</a:t>
            </a:r>
            <a:endParaRPr sz="1050">
              <a:solidFill>
                <a:srgbClr val="003A1A"/>
              </a:solidFill>
              <a:latin typeface="Arial"/>
              <a:ea typeface="Arial"/>
              <a:cs typeface="Arial"/>
              <a:sym typeface="Arial"/>
            </a:endParaRPr>
          </a:p>
        </p:txBody>
      </p:sp>
      <p:sp>
        <p:nvSpPr>
          <p:cNvPr id="309" name="Google Shape;309;p13"/>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a:solidFill>
                  <a:srgbClr val="003A1A"/>
                </a:solidFill>
                <a:latin typeface="Rockwell"/>
                <a:ea typeface="Rockwell"/>
                <a:cs typeface="Rockwell"/>
                <a:sym typeface="Rockwell"/>
              </a:rPr>
              <a:t>CRM tools and systems</a:t>
            </a:r>
            <a:endParaRPr sz="1050">
              <a:solidFill>
                <a:srgbClr val="003A1A"/>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3A1A"/>
                </a:solidFill>
                <a:latin typeface="Rockwell"/>
                <a:ea typeface="Rockwell"/>
                <a:cs typeface="Rockwell"/>
                <a:sym typeface="Rockwell"/>
              </a:rPr>
              <a:t>CUSTOMER RELATIONSHIP GROUPS</a:t>
            </a:r>
            <a:endParaRPr sz="1050">
              <a:solidFill>
                <a:srgbClr val="003A1A"/>
              </a:solidFill>
              <a:latin typeface="Arial"/>
              <a:ea typeface="Arial"/>
              <a:cs typeface="Arial"/>
              <a:sym typeface="Arial"/>
            </a:endParaRPr>
          </a:p>
          <a:p>
            <a:pPr marL="214303" indent="-214303" defTabSz="685800">
              <a:buClr>
                <a:srgbClr val="000000"/>
              </a:buClr>
              <a:buSzPts val="1400"/>
              <a:buFont typeface="Arial"/>
              <a:buChar char="•"/>
              <a:defRPr/>
            </a:pPr>
            <a:r>
              <a:rPr lang="en-US" sz="1050">
                <a:solidFill>
                  <a:srgbClr val="003A1A"/>
                </a:solidFill>
                <a:latin typeface="Rockwell"/>
                <a:ea typeface="Rockwell"/>
                <a:cs typeface="Rockwell"/>
                <a:sym typeface="Rockwell"/>
              </a:rPr>
              <a:t>Marketing control</a:t>
            </a:r>
            <a:endParaRPr sz="1050">
              <a:solidFill>
                <a:srgbClr val="003A1A"/>
              </a:solidFill>
              <a:latin typeface="Arial"/>
              <a:ea typeface="Arial"/>
              <a:cs typeface="Arial"/>
              <a:sym typeface="Arial"/>
            </a:endParaRPr>
          </a:p>
        </p:txBody>
      </p:sp>
      <p:sp>
        <p:nvSpPr>
          <p:cNvPr id="310" name="Google Shape;310;p13"/>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dirty="0">
                <a:solidFill>
                  <a:srgbClr val="003A1A"/>
                </a:solidFill>
                <a:latin typeface="Rockwell"/>
                <a:ea typeface="Rockwell"/>
                <a:cs typeface="Rockwell"/>
                <a:sym typeface="Rockwell"/>
              </a:rPr>
              <a:t>- consumer buyer </a:t>
            </a:r>
            <a:r>
              <a:rPr lang="en-US" sz="600" dirty="0" err="1">
                <a:solidFill>
                  <a:srgbClr val="003A1A"/>
                </a:solidFill>
                <a:latin typeface="Rockwell"/>
                <a:ea typeface="Rockwell"/>
                <a:cs typeface="Rockwell"/>
                <a:sym typeface="Rockwell"/>
              </a:rPr>
              <a:t>behaviour</a:t>
            </a:r>
            <a:r>
              <a:rPr lang="en-US" sz="600" dirty="0">
                <a:solidFill>
                  <a:srgbClr val="003A1A"/>
                </a:solidFill>
                <a:latin typeface="Rockwell"/>
                <a:ea typeface="Rockwell"/>
                <a:cs typeface="Rockwell"/>
                <a:sym typeface="Rockwell"/>
              </a:rPr>
              <a:t> and consumer markets</a:t>
            </a:r>
            <a:endParaRPr sz="1050" dirty="0">
              <a:solidFill>
                <a:srgbClr val="003A1A"/>
              </a:solidFill>
              <a:latin typeface="Arial"/>
              <a:ea typeface="Arial"/>
              <a:cs typeface="Arial"/>
              <a:sym typeface="Arial"/>
            </a:endParaRPr>
          </a:p>
          <a:p>
            <a:pPr defTabSz="685800">
              <a:buClr>
                <a:srgbClr val="000000"/>
              </a:buClr>
              <a:buSzPts val="800"/>
              <a:defRPr/>
            </a:pPr>
            <a:r>
              <a:rPr lang="en-US" sz="600" dirty="0">
                <a:solidFill>
                  <a:srgbClr val="003A1A"/>
                </a:solidFill>
                <a:latin typeface="Rockwell"/>
                <a:ea typeface="Rockwell"/>
                <a:cs typeface="Rockwell"/>
                <a:sym typeface="Rockwell"/>
              </a:rPr>
              <a:t>- Business Buyer </a:t>
            </a:r>
            <a:r>
              <a:rPr lang="en-US" sz="600" dirty="0" err="1">
                <a:solidFill>
                  <a:srgbClr val="003A1A"/>
                </a:solidFill>
                <a:latin typeface="Rockwell"/>
                <a:ea typeface="Rockwell"/>
                <a:cs typeface="Rockwell"/>
                <a:sym typeface="Rockwell"/>
              </a:rPr>
              <a:t>Behaviour</a:t>
            </a:r>
            <a:r>
              <a:rPr lang="en-US" sz="600" dirty="0">
                <a:solidFill>
                  <a:srgbClr val="003A1A"/>
                </a:solidFill>
                <a:latin typeface="Rockwell"/>
                <a:ea typeface="Rockwell"/>
                <a:cs typeface="Rockwell"/>
                <a:sym typeface="Rockwell"/>
              </a:rPr>
              <a:t> and Business Markets</a:t>
            </a:r>
            <a:endParaRPr sz="1050" dirty="0">
              <a:solidFill>
                <a:srgbClr val="003A1A"/>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9392FD06-0221-BE62-F1BD-6440A686D9BD}"/>
              </a:ext>
            </a:extLst>
          </p:cNvPr>
          <p:cNvSpPr txBox="1">
            <a:spLocks/>
          </p:cNvSpPr>
          <p:nvPr/>
        </p:nvSpPr>
        <p:spPr>
          <a:xfrm>
            <a:off x="1588602" y="916783"/>
            <a:ext cx="9005440" cy="113824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300" dirty="0">
                <a:solidFill>
                  <a:srgbClr val="003A1A"/>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3B6F8C9C-7EBF-5D68-7C00-18A671DA5D22}"/>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dirty="0">
                <a:solidFill>
                  <a:srgbClr val="003A1A"/>
                </a:solidFill>
                <a:latin typeface="Impact"/>
                <a:ea typeface="Impact"/>
                <a:cs typeface="Impact"/>
                <a:sym typeface="Impact"/>
              </a:rPr>
              <a:t>5</a:t>
            </a:r>
            <a:endParaRPr sz="1050" dirty="0">
              <a:solidFill>
                <a:srgbClr val="003A1A"/>
              </a:solidFill>
              <a:latin typeface="Arial"/>
              <a:ea typeface="Arial"/>
              <a:cs typeface="Arial"/>
              <a:sym typeface="Arial"/>
            </a:endParaRPr>
          </a:p>
        </p:txBody>
      </p:sp>
      <p:sp>
        <p:nvSpPr>
          <p:cNvPr id="5" name="TextBox 4">
            <a:extLst>
              <a:ext uri="{FF2B5EF4-FFF2-40B4-BE49-F238E27FC236}">
                <a16:creationId xmlns:a16="http://schemas.microsoft.com/office/drawing/2014/main" id="{99765364-6C1F-0A61-A403-8D6BE02392B5}"/>
              </a:ext>
            </a:extLst>
          </p:cNvPr>
          <p:cNvSpPr txBox="1"/>
          <p:nvPr/>
        </p:nvSpPr>
        <p:spPr>
          <a:xfrm>
            <a:off x="6511257" y="5335418"/>
            <a:ext cx="4698656" cy="507831"/>
          </a:xfrm>
          <a:prstGeom prst="rect">
            <a:avLst/>
          </a:prstGeom>
          <a:noFill/>
        </p:spPr>
        <p:txBody>
          <a:bodyPr wrap="square">
            <a:spAutoFit/>
          </a:bodyPr>
          <a:lstStyle/>
          <a:p>
            <a:r>
              <a:rPr lang="ar-SA" sz="1350" dirty="0" err="1">
                <a:solidFill>
                  <a:srgbClr val="003A1A"/>
                </a:solidFill>
              </a:rPr>
              <a:t>Marketing</a:t>
            </a:r>
            <a:r>
              <a:rPr lang="ar-SA" sz="1350" dirty="0">
                <a:solidFill>
                  <a:srgbClr val="003A1A"/>
                </a:solidFill>
              </a:rPr>
              <a:t> </a:t>
            </a:r>
            <a:r>
              <a:rPr lang="ar-SA" sz="1350" dirty="0" err="1">
                <a:solidFill>
                  <a:srgbClr val="003A1A"/>
                </a:solidFill>
              </a:rPr>
              <a:t>An</a:t>
            </a:r>
            <a:r>
              <a:rPr lang="ar-SA" sz="1350" dirty="0">
                <a:solidFill>
                  <a:srgbClr val="003A1A"/>
                </a:solidFill>
              </a:rPr>
              <a:t> </a:t>
            </a:r>
            <a:r>
              <a:rPr lang="ar-SA" sz="1350" dirty="0" err="1">
                <a:solidFill>
                  <a:srgbClr val="003A1A"/>
                </a:solidFill>
              </a:rPr>
              <a:t>Introduction</a:t>
            </a:r>
            <a:r>
              <a:rPr lang="ar-SA" sz="1350" dirty="0">
                <a:solidFill>
                  <a:srgbClr val="003A1A"/>
                </a:solidFill>
              </a:rPr>
              <a:t> FOURTEENTH EDITION</a:t>
            </a:r>
          </a:p>
          <a:p>
            <a:r>
              <a:rPr lang="ar-SA" sz="1350" dirty="0" err="1">
                <a:solidFill>
                  <a:srgbClr val="003A1A"/>
                </a:solidFill>
              </a:rPr>
              <a:t>Gary</a:t>
            </a:r>
            <a:r>
              <a:rPr lang="ar-SA" sz="1350" dirty="0">
                <a:solidFill>
                  <a:srgbClr val="003A1A"/>
                </a:solidFill>
              </a:rPr>
              <a:t> </a:t>
            </a:r>
            <a:r>
              <a:rPr lang="ar-SA" sz="1350" dirty="0" err="1">
                <a:solidFill>
                  <a:srgbClr val="003A1A"/>
                </a:solidFill>
              </a:rPr>
              <a:t>Armstrong</a:t>
            </a:r>
            <a:r>
              <a:rPr lang="ar-SA" sz="1350" dirty="0">
                <a:solidFill>
                  <a:srgbClr val="003A1A"/>
                </a:solidFill>
              </a:rPr>
              <a:t> </a:t>
            </a:r>
            <a:r>
              <a:rPr lang="ar-SA" sz="1350" dirty="0" err="1">
                <a:solidFill>
                  <a:srgbClr val="003A1A"/>
                </a:solidFill>
              </a:rPr>
              <a:t>Philip</a:t>
            </a:r>
            <a:r>
              <a:rPr lang="ar-SA" sz="1350" dirty="0">
                <a:solidFill>
                  <a:srgbClr val="003A1A"/>
                </a:solidFill>
              </a:rPr>
              <a:t> </a:t>
            </a:r>
            <a:r>
              <a:rPr lang="ar-SA" sz="1350" dirty="0" err="1">
                <a:solidFill>
                  <a:srgbClr val="003A1A"/>
                </a:solidFill>
              </a:rPr>
              <a:t>Kotler</a:t>
            </a:r>
            <a:endParaRPr lang="ar-SA" sz="1350" dirty="0">
              <a:solidFill>
                <a:srgbClr val="003A1A"/>
              </a:solidFill>
            </a:endParaRPr>
          </a:p>
        </p:txBody>
      </p:sp>
    </p:spTree>
    <p:extLst>
      <p:ext uri="{BB962C8B-B14F-4D97-AF65-F5344CB8AC3E}">
        <p14:creationId xmlns:p14="http://schemas.microsoft.com/office/powerpoint/2010/main" val="8785723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057400" y="1166589"/>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rgbClr val="003A1A"/>
                </a:solidFill>
                <a:latin typeface="Arial"/>
                <a:ea typeface="Arial"/>
                <a:cs typeface="Arial"/>
                <a:sym typeface="Arial"/>
              </a:rPr>
              <a:t>Strategic marketing</a:t>
            </a:r>
            <a:endParaRPr sz="1050" dirty="0">
              <a:solidFill>
                <a:srgbClr val="003A1A"/>
              </a:solidFill>
              <a:latin typeface="Calibri" panose="020F0502020204030204"/>
            </a:endParaRPr>
          </a:p>
          <a:p>
            <a:pPr defTabSz="685800">
              <a:spcBef>
                <a:spcPts val="750"/>
              </a:spcBef>
              <a:buClr>
                <a:srgbClr val="0070C0"/>
              </a:buClr>
              <a:buSzPts val="7200"/>
              <a:defRPr/>
            </a:pPr>
            <a:r>
              <a:rPr lang="en-US" sz="4000" b="1" dirty="0">
                <a:solidFill>
                  <a:srgbClr val="003A1A"/>
                </a:solidFill>
                <a:latin typeface="Arial"/>
                <a:ea typeface="Arial"/>
                <a:cs typeface="Arial"/>
                <a:sym typeface="Arial"/>
              </a:rPr>
              <a:t>Lecture # 1</a:t>
            </a:r>
            <a:endParaRPr sz="1050" dirty="0">
              <a:solidFill>
                <a:srgbClr val="003A1A"/>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767528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Line"/>
          <p:cNvSpPr/>
          <p:nvPr/>
        </p:nvSpPr>
        <p:spPr>
          <a:xfrm>
            <a:off x="3620738" y="1947895"/>
            <a:ext cx="4937670" cy="893"/>
          </a:xfrm>
          <a:prstGeom prst="line">
            <a:avLst/>
          </a:prstGeom>
          <a:solidFill>
            <a:srgbClr val="00E6B7"/>
          </a:solidFill>
          <a:ln w="6350">
            <a:solidFill>
              <a:srgbClr val="000000"/>
            </a:solidFill>
            <a:miter lim="400000"/>
          </a:ln>
        </p:spPr>
        <p:txBody>
          <a:bodyPr lIns="20092" tIns="20092" rIns="20092" bIns="20092" anchor="ctr"/>
          <a:lstStyle/>
          <a:p>
            <a:pPr defTabSz="180820" hangingPunct="0">
              <a:defRPr sz="1200">
                <a:latin typeface="Helvetica"/>
                <a:ea typeface="Helvetica"/>
                <a:cs typeface="Helvetica"/>
                <a:sym typeface="Helvetica"/>
              </a:defRPr>
            </a:pPr>
            <a:endParaRPr sz="475" kern="0">
              <a:solidFill>
                <a:srgbClr val="003A1A"/>
              </a:solidFill>
              <a:latin typeface="Helvetica"/>
              <a:sym typeface="Helvetica"/>
            </a:endParaRPr>
          </a:p>
        </p:txBody>
      </p:sp>
      <p:sp>
        <p:nvSpPr>
          <p:cNvPr id="431" name="Figure 2. The G-STIC Framework for Marketing Management"/>
          <p:cNvSpPr txBox="1">
            <a:spLocks noGrp="1"/>
          </p:cNvSpPr>
          <p:nvPr>
            <p:ph type="title"/>
          </p:nvPr>
        </p:nvSpPr>
        <p:spPr>
          <a:xfrm>
            <a:off x="1838325" y="953722"/>
            <a:ext cx="8710180" cy="994172"/>
          </a:xfrm>
          <a:prstGeom prst="rect">
            <a:avLst/>
          </a:prstGeom>
          <a:solidFill>
            <a:schemeClr val="bg1"/>
          </a:solidFill>
        </p:spPr>
        <p:txBody>
          <a:bodyPr>
            <a:normAutofit/>
          </a:bodyPr>
          <a:lstStyle/>
          <a:p>
            <a:pPr marL="557213" indent="-557213">
              <a:buFont typeface="+mj-lt"/>
              <a:buAutoNum type="arabicPeriod" startAt="2"/>
            </a:pPr>
            <a:r>
              <a:rPr dirty="0">
                <a:solidFill>
                  <a:srgbClr val="003A1A"/>
                </a:solidFill>
              </a:rPr>
              <a:t>The Marketing Management</a:t>
            </a:r>
          </a:p>
        </p:txBody>
      </p:sp>
      <p:pic>
        <p:nvPicPr>
          <p:cNvPr id="2" name="Picture 1">
            <a:extLst>
              <a:ext uri="{FF2B5EF4-FFF2-40B4-BE49-F238E27FC236}">
                <a16:creationId xmlns:a16="http://schemas.microsoft.com/office/drawing/2014/main" id="{9D91292D-4318-3274-A9A1-59149D74C0E9}"/>
              </a:ext>
            </a:extLst>
          </p:cNvPr>
          <p:cNvPicPr>
            <a:picLocks noChangeAspect="1"/>
          </p:cNvPicPr>
          <p:nvPr/>
        </p:nvPicPr>
        <p:blipFill>
          <a:blip r:embed="rId2"/>
          <a:stretch>
            <a:fillRect/>
          </a:stretch>
        </p:blipFill>
        <p:spPr>
          <a:xfrm>
            <a:off x="6787846" y="2159789"/>
            <a:ext cx="3760658" cy="3115973"/>
          </a:xfrm>
          <a:prstGeom prst="rect">
            <a:avLst/>
          </a:prstGeom>
        </p:spPr>
      </p:pic>
      <p:sp>
        <p:nvSpPr>
          <p:cNvPr id="3" name="TextBox 2">
            <a:extLst>
              <a:ext uri="{FF2B5EF4-FFF2-40B4-BE49-F238E27FC236}">
                <a16:creationId xmlns:a16="http://schemas.microsoft.com/office/drawing/2014/main" id="{88C46F1F-71E6-CC51-1839-BA5BBC13FA47}"/>
              </a:ext>
            </a:extLst>
          </p:cNvPr>
          <p:cNvSpPr txBox="1"/>
          <p:nvPr/>
        </p:nvSpPr>
        <p:spPr>
          <a:xfrm>
            <a:off x="7200818" y="5544181"/>
            <a:ext cx="3467183" cy="383182"/>
          </a:xfrm>
          <a:prstGeom prst="rect">
            <a:avLst/>
          </a:prstGeom>
          <a:noFill/>
        </p:spPr>
        <p:txBody>
          <a:bodyPr wrap="square">
            <a:spAutoFit/>
          </a:bodyPr>
          <a:lstStyle/>
          <a:p>
            <a:pPr marL="85725">
              <a:lnSpc>
                <a:spcPct val="90000"/>
              </a:lnSpc>
              <a:spcAft>
                <a:spcPts val="450"/>
              </a:spcAft>
              <a:defRPr/>
            </a:pPr>
            <a:r>
              <a:rPr lang="en-US" sz="1050" dirty="0">
                <a:solidFill>
                  <a:srgbClr val="003A1A"/>
                </a:solidFill>
                <a:latin typeface="Calibri" panose="020F0502020204030204"/>
              </a:rPr>
              <a:t>Strategic Marketing Management, </a:t>
            </a:r>
            <a:r>
              <a:rPr lang="en-US" sz="900" b="1" u="sng" dirty="0" err="1">
                <a:solidFill>
                  <a:srgbClr val="003A1A"/>
                </a:solidFill>
                <a:latin typeface="Calibri" panose="020F0502020204030204"/>
              </a:rPr>
              <a:t>Chernev</a:t>
            </a:r>
            <a:r>
              <a:rPr lang="en-US" sz="900" b="1" u="sng" dirty="0">
                <a:solidFill>
                  <a:srgbClr val="003A1A"/>
                </a:solidFill>
                <a:latin typeface="Calibri" panose="020F0502020204030204"/>
              </a:rPr>
              <a:t>, A., </a:t>
            </a:r>
            <a:r>
              <a:rPr lang="en-US" sz="1050" dirty="0">
                <a:solidFill>
                  <a:srgbClr val="003A1A"/>
                </a:solidFill>
                <a:latin typeface="Calibri" panose="020F0502020204030204"/>
              </a:rPr>
              <a:t>2018,, Cerebellum Press</a:t>
            </a:r>
            <a:r>
              <a:rPr lang="en-US" sz="1050" b="1" u="sng" dirty="0">
                <a:solidFill>
                  <a:srgbClr val="003A1A"/>
                </a:solidFill>
              </a:rPr>
              <a:t>G-STIC</a:t>
            </a:r>
            <a:r>
              <a:rPr lang="en-US" sz="1050" dirty="0">
                <a:solidFill>
                  <a:srgbClr val="003A1A"/>
                </a:solidFill>
              </a:rPr>
              <a:t> Framework </a:t>
            </a:r>
            <a:endParaRPr lang="en-US" sz="1050" dirty="0">
              <a:solidFill>
                <a:srgbClr val="003A1A"/>
              </a:solidFill>
              <a:latin typeface="Calibri" panose="020F0502020204030204"/>
            </a:endParaRPr>
          </a:p>
        </p:txBody>
      </p:sp>
      <p:pic>
        <p:nvPicPr>
          <p:cNvPr id="4" name="Picture 2" descr="The details are as follows:&#10;• Analysis&#10;• Planning&#10;• Develop strategic plans&#10;• Develop marketing plans&#10;• Implementation and organization&#10;• Carry out the plans&#10;• Control &#10;• Measure results&#10;• Evaluate results&#10;• Take corrective action&#10;• From “Control”, and arrow leads backward to “Implementation and Organization” as well as to “Planning”&#10;• “Analysis” is also connected directly to “Implementation and Organization” as well as to “Control”.&#10;A text box pointing to “Planning” reads: The first part of the chapter dealt with this—developing company-wide and marketing strategies and plans.&#10;A text box pointing to “Control” reads: We’ll close the chapter by looking at how marketers manage those strategies and plans—how they implement marketing strategies and programs and evaluate the results.&#10;">
            <a:extLst>
              <a:ext uri="{FF2B5EF4-FFF2-40B4-BE49-F238E27FC236}">
                <a16:creationId xmlns:a16="http://schemas.microsoft.com/office/drawing/2014/main" id="{0B02A667-0CF9-42CD-41DE-4AEA29BD68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12" r="17172" b="3972"/>
          <a:stretch/>
        </p:blipFill>
        <p:spPr bwMode="auto">
          <a:xfrm>
            <a:off x="1838325" y="2430197"/>
            <a:ext cx="4673443" cy="2340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25BCD8-5786-6857-3D3B-FF761D089E62}"/>
              </a:ext>
            </a:extLst>
          </p:cNvPr>
          <p:cNvSpPr txBox="1"/>
          <p:nvPr/>
        </p:nvSpPr>
        <p:spPr>
          <a:xfrm>
            <a:off x="1813112" y="5335277"/>
            <a:ext cx="4698656" cy="460126"/>
          </a:xfrm>
          <a:prstGeom prst="rect">
            <a:avLst/>
          </a:prstGeom>
          <a:noFill/>
        </p:spPr>
        <p:txBody>
          <a:bodyPr wrap="square">
            <a:spAutoFit/>
          </a:bodyPr>
          <a:lstStyle>
            <a:defPPr>
              <a:defRPr lang="en-SA"/>
            </a:defPPr>
            <a:lvl1pPr marL="114300" lvl="0">
              <a:lnSpc>
                <a:spcPct val="90000"/>
              </a:lnSpc>
              <a:spcAft>
                <a:spcPts val="600"/>
              </a:spcAft>
              <a:defRPr kumimoji="0" sz="1400" b="0" i="0" u="none" strike="noStrike" cap="none" spc="0" normalizeH="0" baseline="0">
                <a:ln>
                  <a:noFill/>
                </a:ln>
                <a:solidFill>
                  <a:prstClr val="black"/>
                </a:solidFill>
                <a:effectLst/>
                <a:uLnTx/>
                <a:uFillTx/>
                <a:latin typeface="Calibri" panose="020F0502020204030204"/>
              </a:defRPr>
            </a:lvl1pPr>
          </a:lstStyle>
          <a:p>
            <a:r>
              <a:rPr lang="ar-SA" sz="1050" dirty="0" err="1">
                <a:solidFill>
                  <a:srgbClr val="003A1A"/>
                </a:solidFill>
              </a:rPr>
              <a:t>Marketing</a:t>
            </a:r>
            <a:r>
              <a:rPr lang="ar-SA" sz="1050" dirty="0">
                <a:solidFill>
                  <a:srgbClr val="003A1A"/>
                </a:solidFill>
              </a:rPr>
              <a:t> </a:t>
            </a:r>
            <a:r>
              <a:rPr lang="ar-SA" sz="1050" dirty="0" err="1">
                <a:solidFill>
                  <a:srgbClr val="003A1A"/>
                </a:solidFill>
              </a:rPr>
              <a:t>An</a:t>
            </a:r>
            <a:r>
              <a:rPr lang="ar-SA" sz="1050" dirty="0">
                <a:solidFill>
                  <a:srgbClr val="003A1A"/>
                </a:solidFill>
              </a:rPr>
              <a:t> </a:t>
            </a:r>
            <a:r>
              <a:rPr lang="ar-SA" sz="1050" dirty="0" err="1">
                <a:solidFill>
                  <a:srgbClr val="003A1A"/>
                </a:solidFill>
              </a:rPr>
              <a:t>Introduction</a:t>
            </a:r>
            <a:r>
              <a:rPr lang="ar-SA" sz="1050" dirty="0">
                <a:solidFill>
                  <a:srgbClr val="003A1A"/>
                </a:solidFill>
              </a:rPr>
              <a:t> FOURTEENTH EDITION</a:t>
            </a:r>
          </a:p>
          <a:p>
            <a:r>
              <a:rPr lang="ar-SA" sz="1050" dirty="0" err="1">
                <a:solidFill>
                  <a:srgbClr val="003A1A"/>
                </a:solidFill>
              </a:rPr>
              <a:t>Gary</a:t>
            </a:r>
            <a:r>
              <a:rPr lang="ar-SA" sz="1050" dirty="0">
                <a:solidFill>
                  <a:srgbClr val="003A1A"/>
                </a:solidFill>
              </a:rPr>
              <a:t> </a:t>
            </a:r>
            <a:r>
              <a:rPr lang="ar-SA" sz="1050" dirty="0" err="1">
                <a:solidFill>
                  <a:srgbClr val="003A1A"/>
                </a:solidFill>
              </a:rPr>
              <a:t>Armstrong</a:t>
            </a:r>
            <a:r>
              <a:rPr lang="ar-SA" sz="1050" dirty="0">
                <a:solidFill>
                  <a:srgbClr val="003A1A"/>
                </a:solidFill>
              </a:rPr>
              <a:t> </a:t>
            </a:r>
            <a:r>
              <a:rPr lang="ar-SA" sz="1050" dirty="0" err="1">
                <a:solidFill>
                  <a:srgbClr val="003A1A"/>
                </a:solidFill>
              </a:rPr>
              <a:t>Philip</a:t>
            </a:r>
            <a:r>
              <a:rPr lang="ar-SA" sz="1050" dirty="0">
                <a:solidFill>
                  <a:srgbClr val="003A1A"/>
                </a:solidFill>
              </a:rPr>
              <a:t> </a:t>
            </a:r>
            <a:r>
              <a:rPr lang="ar-SA" sz="1050" dirty="0" err="1">
                <a:solidFill>
                  <a:srgbClr val="003A1A"/>
                </a:solidFill>
              </a:rPr>
              <a:t>Kotler</a:t>
            </a:r>
            <a:endParaRPr lang="ar-SA" sz="1050" dirty="0">
              <a:solidFill>
                <a:srgbClr val="003A1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 name="Group"/>
          <p:cNvGrpSpPr/>
          <p:nvPr/>
        </p:nvGrpSpPr>
        <p:grpSpPr>
          <a:xfrm>
            <a:off x="4973926" y="1828800"/>
            <a:ext cx="5237021" cy="3637358"/>
            <a:chOff x="0" y="0"/>
            <a:chExt cx="8766893" cy="8998273"/>
          </a:xfrm>
        </p:grpSpPr>
        <p:sp>
          <p:nvSpPr>
            <p:cNvPr id="495" name="What are the key  aspects of the markets in  which the company competes?"/>
            <p:cNvSpPr/>
            <p:nvPr/>
          </p:nvSpPr>
          <p:spPr>
            <a:xfrm>
              <a:off x="4648796" y="1239700"/>
              <a:ext cx="4098073"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What are the key </a:t>
              </a:r>
              <a:br>
                <a:rPr sz="593" kern="0" dirty="0">
                  <a:solidFill>
                    <a:srgbClr val="003A1A"/>
                  </a:solidFill>
                  <a:latin typeface="Century Gothic"/>
                  <a:sym typeface="Century Gothic"/>
                </a:rPr>
              </a:br>
              <a:r>
                <a:rPr sz="593" kern="0" dirty="0">
                  <a:solidFill>
                    <a:srgbClr val="003A1A"/>
                  </a:solidFill>
                  <a:latin typeface="Century Gothic"/>
                  <a:sym typeface="Century Gothic"/>
                </a:rPr>
                <a:t>aspects of the markets in </a:t>
              </a:r>
              <a:br>
                <a:rPr sz="593" kern="0" dirty="0">
                  <a:solidFill>
                    <a:srgbClr val="003A1A"/>
                  </a:solidFill>
                  <a:latin typeface="Century Gothic"/>
                  <a:sym typeface="Century Gothic"/>
                </a:rPr>
              </a:br>
              <a:r>
                <a:rPr sz="593" kern="0" dirty="0">
                  <a:solidFill>
                    <a:srgbClr val="003A1A"/>
                  </a:solidFill>
                  <a:latin typeface="Century Gothic"/>
                  <a:sym typeface="Century Gothic"/>
                </a:rPr>
                <a:t>which the company competes?</a:t>
              </a:r>
            </a:p>
          </p:txBody>
        </p:sp>
        <p:sp>
          <p:nvSpPr>
            <p:cNvPr id="496" name="What are the  company’s history, culture, resources, offerings, and ongoing activities?"/>
            <p:cNvSpPr/>
            <p:nvPr/>
          </p:nvSpPr>
          <p:spPr>
            <a:xfrm>
              <a:off x="458691" y="1235161"/>
              <a:ext cx="3922758"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What are the </a:t>
              </a:r>
              <a:br>
                <a:rPr sz="593" kern="0" dirty="0">
                  <a:solidFill>
                    <a:srgbClr val="003A1A"/>
                  </a:solidFill>
                  <a:latin typeface="Century Gothic"/>
                  <a:sym typeface="Century Gothic"/>
                </a:rPr>
              </a:br>
              <a:r>
                <a:rPr sz="593" kern="0" dirty="0">
                  <a:solidFill>
                    <a:srgbClr val="003A1A"/>
                  </a:solidFill>
                  <a:latin typeface="Century Gothic"/>
                  <a:sym typeface="Century Gothic"/>
                </a:rPr>
                <a:t>company’s history, culture, resources, offerings, and ongoing activities?</a:t>
              </a:r>
            </a:p>
          </p:txBody>
        </p:sp>
        <p:sp>
          <p:nvSpPr>
            <p:cNvPr id="497" name="What is the key  performance metric the company  aims to achieve with the offering?"/>
            <p:cNvSpPr/>
            <p:nvPr/>
          </p:nvSpPr>
          <p:spPr>
            <a:xfrm>
              <a:off x="464513" y="2468635"/>
              <a:ext cx="3922758"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What is the key </a:t>
              </a:r>
              <a:br>
                <a:rPr sz="593" kern="0" dirty="0">
                  <a:solidFill>
                    <a:srgbClr val="003A1A"/>
                  </a:solidFill>
                  <a:latin typeface="Century Gothic"/>
                  <a:sym typeface="Century Gothic"/>
                </a:rPr>
              </a:br>
              <a:r>
                <a:rPr sz="593" kern="0" dirty="0">
                  <a:solidFill>
                    <a:srgbClr val="003A1A"/>
                  </a:solidFill>
                  <a:latin typeface="Century Gothic"/>
                  <a:sym typeface="Century Gothic"/>
                </a:rPr>
                <a:t>performance metric the company </a:t>
              </a:r>
              <a:br>
                <a:rPr sz="593" kern="0" dirty="0">
                  <a:solidFill>
                    <a:srgbClr val="003A1A"/>
                  </a:solidFill>
                  <a:latin typeface="Century Gothic"/>
                  <a:sym typeface="Century Gothic"/>
                </a:rPr>
              </a:br>
              <a:r>
                <a:rPr sz="593" kern="0" dirty="0">
                  <a:solidFill>
                    <a:srgbClr val="003A1A"/>
                  </a:solidFill>
                  <a:latin typeface="Century Gothic"/>
                  <a:sym typeface="Century Gothic"/>
                </a:rPr>
                <a:t>aims to achieve with the offering?</a:t>
              </a:r>
            </a:p>
          </p:txBody>
        </p:sp>
        <p:sp>
          <p:nvSpPr>
            <p:cNvPr id="498" name="How will the  company evaluate the  progress toward its goal?"/>
            <p:cNvSpPr/>
            <p:nvPr/>
          </p:nvSpPr>
          <p:spPr>
            <a:xfrm>
              <a:off x="471391" y="7403524"/>
              <a:ext cx="3922758"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How will the </a:t>
              </a:r>
              <a:br>
                <a:rPr sz="593" kern="0">
                  <a:solidFill>
                    <a:srgbClr val="003A1A"/>
                  </a:solidFill>
                  <a:latin typeface="Century Gothic"/>
                  <a:sym typeface="Century Gothic"/>
                </a:rPr>
              </a:br>
              <a:r>
                <a:rPr sz="593" kern="0">
                  <a:solidFill>
                    <a:srgbClr val="003A1A"/>
                  </a:solidFill>
                  <a:latin typeface="Century Gothic"/>
                  <a:sym typeface="Century Gothic"/>
                </a:rPr>
                <a:t>company evaluate the </a:t>
              </a:r>
              <a:br>
                <a:rPr sz="593" kern="0">
                  <a:solidFill>
                    <a:srgbClr val="003A1A"/>
                  </a:solidFill>
                  <a:latin typeface="Century Gothic"/>
                  <a:sym typeface="Century Gothic"/>
                </a:rPr>
              </a:br>
              <a:r>
                <a:rPr sz="593" kern="0">
                  <a:solidFill>
                    <a:srgbClr val="003A1A"/>
                  </a:solidFill>
                  <a:latin typeface="Century Gothic"/>
                  <a:sym typeface="Century Gothic"/>
                </a:rPr>
                <a:t>progress toward its goal?</a:t>
              </a:r>
            </a:p>
          </p:txBody>
        </p:sp>
        <p:sp>
          <p:nvSpPr>
            <p:cNvPr id="499" name="How is the company  offering being developed?"/>
            <p:cNvSpPr/>
            <p:nvPr/>
          </p:nvSpPr>
          <p:spPr>
            <a:xfrm>
              <a:off x="466927" y="6175470"/>
              <a:ext cx="3703273"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How is the company </a:t>
              </a:r>
              <a:br>
                <a:rPr sz="593" kern="0" dirty="0">
                  <a:solidFill>
                    <a:srgbClr val="003A1A"/>
                  </a:solidFill>
                  <a:latin typeface="Century Gothic"/>
                  <a:sym typeface="Century Gothic"/>
                </a:rPr>
              </a:br>
              <a:r>
                <a:rPr sz="593" kern="0" dirty="0">
                  <a:solidFill>
                    <a:srgbClr val="003A1A"/>
                  </a:solidFill>
                  <a:latin typeface="Century Gothic"/>
                  <a:sym typeface="Century Gothic"/>
                </a:rPr>
                <a:t>offering being developed?</a:t>
              </a:r>
            </a:p>
          </p:txBody>
        </p:sp>
        <p:sp>
          <p:nvSpPr>
            <p:cNvPr id="500" name="Who are the  target customers,  competitors, and collaborators? What are the company’s resources and context?"/>
            <p:cNvSpPr/>
            <p:nvPr/>
          </p:nvSpPr>
          <p:spPr>
            <a:xfrm>
              <a:off x="468977" y="3607789"/>
              <a:ext cx="4098073" cy="891443"/>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Who are the </a:t>
              </a:r>
              <a:br>
                <a:rPr sz="593" kern="0">
                  <a:solidFill>
                    <a:srgbClr val="003A1A"/>
                  </a:solidFill>
                  <a:latin typeface="Century Gothic"/>
                  <a:sym typeface="Century Gothic"/>
                </a:rPr>
              </a:br>
              <a:r>
                <a:rPr sz="593" kern="0">
                  <a:solidFill>
                    <a:srgbClr val="003A1A"/>
                  </a:solidFill>
                  <a:latin typeface="Century Gothic"/>
                  <a:sym typeface="Century Gothic"/>
                </a:rPr>
                <a:t>target customers, </a:t>
              </a:r>
              <a:br>
                <a:rPr sz="593" kern="0">
                  <a:solidFill>
                    <a:srgbClr val="003A1A"/>
                  </a:solidFill>
                  <a:latin typeface="Century Gothic"/>
                  <a:sym typeface="Century Gothic"/>
                </a:rPr>
              </a:br>
              <a:r>
                <a:rPr sz="593" kern="0">
                  <a:solidFill>
                    <a:srgbClr val="003A1A"/>
                  </a:solidFill>
                  <a:latin typeface="Century Gothic"/>
                  <a:sym typeface="Century Gothic"/>
                </a:rPr>
                <a:t>competitors, and collaborators? What are the company’s resources and context?</a:t>
              </a:r>
            </a:p>
          </p:txBody>
        </p:sp>
        <p:sp>
          <p:nvSpPr>
            <p:cNvPr id="501" name="Company"/>
            <p:cNvSpPr/>
            <p:nvPr/>
          </p:nvSpPr>
          <p:spPr>
            <a:xfrm>
              <a:off x="2795724" y="1113183"/>
              <a:ext cx="1771651" cy="306508"/>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Company</a:t>
              </a:r>
            </a:p>
          </p:txBody>
        </p:sp>
        <p:sp>
          <p:nvSpPr>
            <p:cNvPr id="502" name="Rectangle"/>
            <p:cNvSpPr/>
            <p:nvPr/>
          </p:nvSpPr>
          <p:spPr>
            <a:xfrm>
              <a:off x="379948" y="4889891"/>
              <a:ext cx="8379349" cy="846716"/>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03" name="Tactics"/>
            <p:cNvSpPr/>
            <p:nvPr/>
          </p:nvSpPr>
          <p:spPr>
            <a:xfrm>
              <a:off x="381154" y="4579027"/>
              <a:ext cx="2032001" cy="306508"/>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Tactics</a:t>
              </a:r>
            </a:p>
          </p:txBody>
        </p:sp>
        <p:sp>
          <p:nvSpPr>
            <p:cNvPr id="504" name="Goal"/>
            <p:cNvSpPr/>
            <p:nvPr/>
          </p:nvSpPr>
          <p:spPr>
            <a:xfrm>
              <a:off x="381154" y="2027680"/>
              <a:ext cx="2032001" cy="306507"/>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Goal</a:t>
              </a:r>
            </a:p>
          </p:txBody>
        </p:sp>
        <p:sp>
          <p:nvSpPr>
            <p:cNvPr id="505" name="Rectangle"/>
            <p:cNvSpPr/>
            <p:nvPr/>
          </p:nvSpPr>
          <p:spPr>
            <a:xfrm>
              <a:off x="379948" y="2339125"/>
              <a:ext cx="4181376"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06" name="What are the criteria  (temporal and quantitative)  for reaching the goal?"/>
            <p:cNvSpPr/>
            <p:nvPr/>
          </p:nvSpPr>
          <p:spPr>
            <a:xfrm>
              <a:off x="4648796" y="2479769"/>
              <a:ext cx="3922758"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are the criteria </a:t>
              </a:r>
              <a:br>
                <a:rPr sz="593" kern="0">
                  <a:solidFill>
                    <a:srgbClr val="003A1A"/>
                  </a:solidFill>
                  <a:latin typeface="Century Gothic"/>
                  <a:sym typeface="Century Gothic"/>
                </a:rPr>
              </a:br>
              <a:r>
                <a:rPr sz="593" kern="0">
                  <a:solidFill>
                    <a:srgbClr val="003A1A"/>
                  </a:solidFill>
                  <a:latin typeface="Century Gothic"/>
                  <a:sym typeface="Century Gothic"/>
                </a:rPr>
                <a:t>(temporal and quantitative) </a:t>
              </a:r>
              <a:br>
                <a:rPr sz="593" kern="0">
                  <a:solidFill>
                    <a:srgbClr val="003A1A"/>
                  </a:solidFill>
                  <a:latin typeface="Century Gothic"/>
                  <a:sym typeface="Century Gothic"/>
                </a:rPr>
              </a:br>
              <a:r>
                <a:rPr sz="593" kern="0">
                  <a:solidFill>
                    <a:srgbClr val="003A1A"/>
                  </a:solidFill>
                  <a:latin typeface="Century Gothic"/>
                  <a:sym typeface="Century Gothic"/>
                </a:rPr>
                <a:t>for reaching the goal?</a:t>
              </a:r>
            </a:p>
          </p:txBody>
        </p:sp>
        <p:sp>
          <p:nvSpPr>
            <p:cNvPr id="507" name="Benchmarks"/>
            <p:cNvSpPr/>
            <p:nvPr/>
          </p:nvSpPr>
          <p:spPr>
            <a:xfrm>
              <a:off x="6919404" y="2335972"/>
              <a:ext cx="1840490"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Benchmarks</a:t>
              </a:r>
            </a:p>
          </p:txBody>
        </p:sp>
        <p:sp>
          <p:nvSpPr>
            <p:cNvPr id="508" name="Rectangle"/>
            <p:cNvSpPr/>
            <p:nvPr/>
          </p:nvSpPr>
          <p:spPr>
            <a:xfrm>
              <a:off x="4564230" y="2337559"/>
              <a:ext cx="4194077"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09" name="Target market"/>
            <p:cNvSpPr/>
            <p:nvPr/>
          </p:nvSpPr>
          <p:spPr>
            <a:xfrm>
              <a:off x="2795725" y="3565592"/>
              <a:ext cx="177165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Target market</a:t>
              </a:r>
            </a:p>
          </p:txBody>
        </p:sp>
        <p:sp>
          <p:nvSpPr>
            <p:cNvPr id="510" name="Strategy"/>
            <p:cNvSpPr/>
            <p:nvPr/>
          </p:nvSpPr>
          <p:spPr>
            <a:xfrm>
              <a:off x="385618" y="3255734"/>
              <a:ext cx="2032001" cy="306507"/>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Strategy</a:t>
              </a:r>
            </a:p>
          </p:txBody>
        </p:sp>
        <p:sp>
          <p:nvSpPr>
            <p:cNvPr id="511" name="Rectangle"/>
            <p:cNvSpPr/>
            <p:nvPr/>
          </p:nvSpPr>
          <p:spPr>
            <a:xfrm>
              <a:off x="384412" y="3565613"/>
              <a:ext cx="4181376" cy="9483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12" name="What value does the  offering create for target customers, collaborators, and company stakeholders?"/>
            <p:cNvSpPr/>
            <p:nvPr/>
          </p:nvSpPr>
          <p:spPr>
            <a:xfrm>
              <a:off x="4653260" y="3758623"/>
              <a:ext cx="4016017"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value does the </a:t>
              </a:r>
              <a:br>
                <a:rPr sz="593" kern="0">
                  <a:solidFill>
                    <a:srgbClr val="003A1A"/>
                  </a:solidFill>
                  <a:latin typeface="Century Gothic"/>
                  <a:sym typeface="Century Gothic"/>
                </a:rPr>
              </a:br>
              <a:r>
                <a:rPr sz="593" kern="0">
                  <a:solidFill>
                    <a:srgbClr val="003A1A"/>
                  </a:solidFill>
                  <a:latin typeface="Century Gothic"/>
                  <a:sym typeface="Century Gothic"/>
                </a:rPr>
                <a:t>offering create for target customers, collaborators, and company stakeholders? </a:t>
              </a:r>
            </a:p>
          </p:txBody>
        </p:sp>
        <p:sp>
          <p:nvSpPr>
            <p:cNvPr id="513" name="Value proposition"/>
            <p:cNvSpPr/>
            <p:nvPr/>
          </p:nvSpPr>
          <p:spPr>
            <a:xfrm>
              <a:off x="6923868" y="3564026"/>
              <a:ext cx="1840490"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Value proposition</a:t>
              </a:r>
            </a:p>
          </p:txBody>
        </p:sp>
        <p:sp>
          <p:nvSpPr>
            <p:cNvPr id="514" name="Rectangle"/>
            <p:cNvSpPr/>
            <p:nvPr/>
          </p:nvSpPr>
          <p:spPr>
            <a:xfrm>
              <a:off x="4568694" y="3565613"/>
              <a:ext cx="4194076" cy="9483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15" name="Development"/>
            <p:cNvSpPr/>
            <p:nvPr/>
          </p:nvSpPr>
          <p:spPr>
            <a:xfrm>
              <a:off x="2795620" y="6107873"/>
              <a:ext cx="177165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Development </a:t>
              </a:r>
            </a:p>
          </p:txBody>
        </p:sp>
        <p:sp>
          <p:nvSpPr>
            <p:cNvPr id="516" name="Implementation"/>
            <p:cNvSpPr/>
            <p:nvPr/>
          </p:nvSpPr>
          <p:spPr>
            <a:xfrm>
              <a:off x="380837" y="5803342"/>
              <a:ext cx="2032001" cy="306507"/>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Implementation</a:t>
              </a:r>
            </a:p>
          </p:txBody>
        </p:sp>
        <p:sp>
          <p:nvSpPr>
            <p:cNvPr id="517" name="Rectangle"/>
            <p:cNvSpPr/>
            <p:nvPr/>
          </p:nvSpPr>
          <p:spPr>
            <a:xfrm>
              <a:off x="382362" y="6109460"/>
              <a:ext cx="4181376"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18" name="What processes will be…"/>
            <p:cNvSpPr/>
            <p:nvPr/>
          </p:nvSpPr>
          <p:spPr>
            <a:xfrm>
              <a:off x="4651209" y="6186604"/>
              <a:ext cx="3922758" cy="737802"/>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processes will be </a:t>
              </a:r>
            </a:p>
            <a:p>
              <a:pPr defTabSz="231047" hangingPunct="0">
                <a:lnSpc>
                  <a:spcPct val="90000"/>
                </a:lnSpc>
                <a:spcBef>
                  <a:spcPts val="40"/>
                </a:spcBef>
                <a:defRPr sz="1500"/>
              </a:pPr>
              <a:r>
                <a:rPr sz="593" kern="0">
                  <a:solidFill>
                    <a:srgbClr val="003A1A"/>
                  </a:solidFill>
                  <a:latin typeface="Century Gothic"/>
                  <a:sym typeface="Century Gothic"/>
                </a:rPr>
                <a:t>used to bring the offering to market?</a:t>
              </a:r>
            </a:p>
          </p:txBody>
        </p:sp>
        <p:sp>
          <p:nvSpPr>
            <p:cNvPr id="519" name="Deployment"/>
            <p:cNvSpPr/>
            <p:nvPr/>
          </p:nvSpPr>
          <p:spPr>
            <a:xfrm>
              <a:off x="6920796" y="6106307"/>
              <a:ext cx="184049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Deployment</a:t>
              </a:r>
            </a:p>
          </p:txBody>
        </p:sp>
        <p:sp>
          <p:nvSpPr>
            <p:cNvPr id="520" name="Rectangle"/>
            <p:cNvSpPr/>
            <p:nvPr/>
          </p:nvSpPr>
          <p:spPr>
            <a:xfrm>
              <a:off x="4566644" y="6107895"/>
              <a:ext cx="4194077" cy="846716"/>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21" name="Performance"/>
            <p:cNvSpPr/>
            <p:nvPr/>
          </p:nvSpPr>
          <p:spPr>
            <a:xfrm>
              <a:off x="2797118" y="7335926"/>
              <a:ext cx="1771651" cy="306508"/>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Performance</a:t>
              </a:r>
            </a:p>
          </p:txBody>
        </p:sp>
        <p:sp>
          <p:nvSpPr>
            <p:cNvPr id="522" name="Control"/>
            <p:cNvSpPr/>
            <p:nvPr/>
          </p:nvSpPr>
          <p:spPr>
            <a:xfrm>
              <a:off x="384857" y="7032418"/>
              <a:ext cx="2032001" cy="306508"/>
            </a:xfrm>
            <a:prstGeom prst="roundRect">
              <a:avLst>
                <a:gd name="adj" fmla="val 0"/>
              </a:avLst>
            </a:prstGeom>
            <a:solidFill>
              <a:srgbClr val="253A6C"/>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defRPr b="1">
                  <a:solidFill>
                    <a:srgbClr val="FFFFFF"/>
                  </a:solidFill>
                </a:defRPr>
              </a:lvl1pPr>
            </a:lstStyle>
            <a:p>
              <a:pPr defTabSz="231047" hangingPunct="0">
                <a:defRPr/>
              </a:pPr>
              <a:r>
                <a:rPr sz="633" kern="0">
                  <a:solidFill>
                    <a:srgbClr val="003A1A"/>
                  </a:solidFill>
                  <a:latin typeface="Century Gothic"/>
                  <a:sym typeface="Century Gothic"/>
                </a:rPr>
                <a:t> Control</a:t>
              </a:r>
            </a:p>
          </p:txBody>
        </p:sp>
        <p:sp>
          <p:nvSpPr>
            <p:cNvPr id="523" name="Rectangle"/>
            <p:cNvSpPr/>
            <p:nvPr/>
          </p:nvSpPr>
          <p:spPr>
            <a:xfrm>
              <a:off x="386826" y="7337514"/>
              <a:ext cx="4181376" cy="846716"/>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24" name="How will the company…"/>
            <p:cNvSpPr/>
            <p:nvPr/>
          </p:nvSpPr>
          <p:spPr>
            <a:xfrm>
              <a:off x="4655673" y="7452758"/>
              <a:ext cx="3922759" cy="737801"/>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dirty="0">
                  <a:solidFill>
                    <a:srgbClr val="003A1A"/>
                  </a:solidFill>
                  <a:latin typeface="Century Gothic"/>
                  <a:sym typeface="Century Gothic"/>
                </a:rPr>
                <a:t>How will the company </a:t>
              </a:r>
            </a:p>
            <a:p>
              <a:pPr defTabSz="231047" hangingPunct="0">
                <a:lnSpc>
                  <a:spcPct val="90000"/>
                </a:lnSpc>
                <a:spcBef>
                  <a:spcPts val="40"/>
                </a:spcBef>
                <a:defRPr sz="1500"/>
              </a:pPr>
              <a:r>
                <a:rPr sz="593" kern="0" dirty="0">
                  <a:solidFill>
                    <a:srgbClr val="003A1A"/>
                  </a:solidFill>
                  <a:latin typeface="Century Gothic"/>
                  <a:sym typeface="Century Gothic"/>
                </a:rPr>
                <a:t>monitor the environment to identify </a:t>
              </a:r>
            </a:p>
            <a:p>
              <a:pPr defTabSz="231047" hangingPunct="0">
                <a:lnSpc>
                  <a:spcPct val="90000"/>
                </a:lnSpc>
                <a:spcBef>
                  <a:spcPts val="40"/>
                </a:spcBef>
                <a:defRPr sz="1500"/>
              </a:pPr>
              <a:r>
                <a:rPr sz="593" kern="0" dirty="0">
                  <a:solidFill>
                    <a:srgbClr val="003A1A"/>
                  </a:solidFill>
                  <a:latin typeface="Century Gothic"/>
                  <a:sym typeface="Century Gothic"/>
                </a:rPr>
                <a:t>new opportunities and threats?</a:t>
              </a:r>
            </a:p>
          </p:txBody>
        </p:sp>
        <p:sp>
          <p:nvSpPr>
            <p:cNvPr id="525" name="Environment"/>
            <p:cNvSpPr/>
            <p:nvPr/>
          </p:nvSpPr>
          <p:spPr>
            <a:xfrm>
              <a:off x="6922474" y="7334360"/>
              <a:ext cx="1840490" cy="306508"/>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Environment </a:t>
              </a:r>
            </a:p>
          </p:txBody>
        </p:sp>
        <p:sp>
          <p:nvSpPr>
            <p:cNvPr id="526" name="Rectangle"/>
            <p:cNvSpPr/>
            <p:nvPr/>
          </p:nvSpPr>
          <p:spPr>
            <a:xfrm>
              <a:off x="4571108" y="7335948"/>
              <a:ext cx="4194076" cy="846717"/>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27" name="Market offering"/>
            <p:cNvSpPr/>
            <p:nvPr/>
          </p:nvSpPr>
          <p:spPr>
            <a:xfrm>
              <a:off x="6926402" y="4888303"/>
              <a:ext cx="1840491" cy="306507"/>
            </a:xfrm>
            <a:prstGeom prst="roundRect">
              <a:avLst>
                <a:gd name="adj" fmla="val 0"/>
              </a:avLst>
            </a:prstGeom>
            <a:solidFill>
              <a:srgbClr val="FFD67E"/>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Market offering</a:t>
              </a:r>
            </a:p>
          </p:txBody>
        </p:sp>
        <p:sp>
          <p:nvSpPr>
            <p:cNvPr id="528" name="What are the product, service, brand, price, incentives,…"/>
            <p:cNvSpPr/>
            <p:nvPr/>
          </p:nvSpPr>
          <p:spPr>
            <a:xfrm>
              <a:off x="453056" y="5082101"/>
              <a:ext cx="8244605" cy="565922"/>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defTabSz="231047" hangingPunct="0">
                <a:lnSpc>
                  <a:spcPct val="90000"/>
                </a:lnSpc>
                <a:spcBef>
                  <a:spcPts val="40"/>
                </a:spcBef>
                <a:defRPr sz="1500"/>
              </a:pPr>
              <a:r>
                <a:rPr sz="593" kern="0">
                  <a:solidFill>
                    <a:srgbClr val="003A1A"/>
                  </a:solidFill>
                  <a:latin typeface="Century Gothic"/>
                  <a:sym typeface="Century Gothic"/>
                </a:rPr>
                <a:t>What are the product, service, brand, price, incentives, </a:t>
              </a:r>
            </a:p>
            <a:p>
              <a:pPr defTabSz="231047" hangingPunct="0">
                <a:lnSpc>
                  <a:spcPct val="90000"/>
                </a:lnSpc>
                <a:spcBef>
                  <a:spcPts val="40"/>
                </a:spcBef>
                <a:defRPr sz="1500"/>
              </a:pPr>
              <a:r>
                <a:rPr sz="593" kern="0">
                  <a:solidFill>
                    <a:srgbClr val="003A1A"/>
                  </a:solidFill>
                  <a:latin typeface="Century Gothic"/>
                  <a:sym typeface="Century Gothic"/>
                </a:rPr>
                <a:t>communication, and distribution aspects of the offering?</a:t>
              </a:r>
            </a:p>
          </p:txBody>
        </p:sp>
        <p:grpSp>
          <p:nvGrpSpPr>
            <p:cNvPr id="531" name="Group"/>
            <p:cNvGrpSpPr/>
            <p:nvPr/>
          </p:nvGrpSpPr>
          <p:grpSpPr>
            <a:xfrm>
              <a:off x="379948" y="0"/>
              <a:ext cx="8379350" cy="726791"/>
              <a:chOff x="0" y="9525"/>
              <a:chExt cx="8379349" cy="726789"/>
            </a:xfrm>
          </p:grpSpPr>
          <p:sp>
            <p:nvSpPr>
              <p:cNvPr id="529" name="Rectangle"/>
              <p:cNvSpPr/>
              <p:nvPr/>
            </p:nvSpPr>
            <p:spPr>
              <a:xfrm>
                <a:off x="0" y="317213"/>
                <a:ext cx="8379349" cy="419101"/>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30" name="Executive Summary"/>
              <p:cNvSpPr/>
              <p:nvPr/>
            </p:nvSpPr>
            <p:spPr>
              <a:xfrm>
                <a:off x="1205" y="9525"/>
                <a:ext cx="2031688" cy="306507"/>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lvl1pPr>
              </a:lstStyle>
              <a:p>
                <a:pPr defTabSz="231047" hangingPunct="0">
                  <a:defRPr/>
                </a:pPr>
                <a:r>
                  <a:rPr sz="633" kern="0">
                    <a:solidFill>
                      <a:srgbClr val="003A1A"/>
                    </a:solidFill>
                    <a:latin typeface="Century Gothic"/>
                    <a:sym typeface="Century Gothic"/>
                  </a:rPr>
                  <a:t> Executive Summary</a:t>
                </a:r>
              </a:p>
            </p:txBody>
          </p:sp>
        </p:grpSp>
        <p:grpSp>
          <p:nvGrpSpPr>
            <p:cNvPr id="534" name="Group"/>
            <p:cNvGrpSpPr/>
            <p:nvPr/>
          </p:nvGrpSpPr>
          <p:grpSpPr>
            <a:xfrm>
              <a:off x="379948" y="8266024"/>
              <a:ext cx="8379350" cy="723616"/>
              <a:chOff x="0" y="12700"/>
              <a:chExt cx="8379349" cy="723614"/>
            </a:xfrm>
          </p:grpSpPr>
          <p:sp>
            <p:nvSpPr>
              <p:cNvPr id="532" name="Rectangle"/>
              <p:cNvSpPr/>
              <p:nvPr/>
            </p:nvSpPr>
            <p:spPr>
              <a:xfrm>
                <a:off x="0" y="317213"/>
                <a:ext cx="8379349" cy="419101"/>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33" name="Exhibits"/>
              <p:cNvSpPr/>
              <p:nvPr/>
            </p:nvSpPr>
            <p:spPr>
              <a:xfrm>
                <a:off x="1205" y="12700"/>
                <a:ext cx="2032001" cy="306507"/>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lvl1pPr>
              </a:lstStyle>
              <a:p>
                <a:pPr defTabSz="231047" hangingPunct="0">
                  <a:defRPr/>
                </a:pPr>
                <a:r>
                  <a:rPr sz="633" kern="0" dirty="0">
                    <a:solidFill>
                      <a:srgbClr val="003A1A"/>
                    </a:solidFill>
                    <a:latin typeface="Century Gothic"/>
                    <a:sym typeface="Century Gothic"/>
                  </a:rPr>
                  <a:t> Exhibits</a:t>
                </a:r>
              </a:p>
            </p:txBody>
          </p:sp>
        </p:grpSp>
        <p:sp>
          <p:nvSpPr>
            <p:cNvPr id="535" name="Rectangle"/>
            <p:cNvSpPr/>
            <p:nvPr/>
          </p:nvSpPr>
          <p:spPr>
            <a:xfrm>
              <a:off x="379948" y="1114365"/>
              <a:ext cx="8379349" cy="850901"/>
            </a:xfrm>
            <a:prstGeom prst="roundRect">
              <a:avLst>
                <a:gd name="adj" fmla="val 0"/>
              </a:avLst>
            </a:prstGeom>
            <a:noFill/>
            <a:ln w="9525" cap="flat">
              <a:solidFill>
                <a:srgbClr val="000000"/>
              </a:solidFill>
              <a:prstDash val="solid"/>
              <a:miter lim="400000"/>
            </a:ln>
            <a:effectLst/>
          </p:spPr>
          <p:txBody>
            <a:bodyPr wrap="square" lIns="15069" tIns="15069" rIns="15069" bIns="15069" numCol="1" anchor="t">
              <a:noAutofit/>
            </a:bodyPr>
            <a:lstStyle/>
            <a:p>
              <a:pPr defTabSz="361640" hangingPunct="0">
                <a:buClr>
                  <a:srgbClr val="000000"/>
                </a:buClr>
                <a:defRPr b="1">
                  <a:uFill>
                    <a:solidFill>
                      <a:srgbClr val="000000"/>
                    </a:solidFill>
                  </a:uFill>
                  <a:latin typeface="Tahoma"/>
                  <a:ea typeface="Tahoma"/>
                  <a:cs typeface="Tahoma"/>
                  <a:sym typeface="Tahoma"/>
                </a:defRPr>
              </a:pPr>
              <a:endParaRPr sz="633" b="1" kern="0">
                <a:solidFill>
                  <a:srgbClr val="003A1A"/>
                </a:solidFill>
                <a:uFill>
                  <a:solidFill>
                    <a:srgbClr val="000000"/>
                  </a:solidFill>
                </a:uFill>
                <a:latin typeface="Tahoma"/>
                <a:ea typeface="Tahoma"/>
                <a:cs typeface="Tahoma"/>
                <a:sym typeface="Tahoma"/>
              </a:endParaRPr>
            </a:p>
          </p:txBody>
        </p:sp>
        <p:sp>
          <p:nvSpPr>
            <p:cNvPr id="536" name="Situation Overview"/>
            <p:cNvSpPr/>
            <p:nvPr/>
          </p:nvSpPr>
          <p:spPr>
            <a:xfrm>
              <a:off x="381154" y="807969"/>
              <a:ext cx="2032001" cy="306508"/>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lvl1pPr>
            </a:lstStyle>
            <a:p>
              <a:pPr defTabSz="231047" hangingPunct="0">
                <a:defRPr/>
              </a:pPr>
              <a:r>
                <a:rPr sz="633" kern="0">
                  <a:solidFill>
                    <a:srgbClr val="003A1A"/>
                  </a:solidFill>
                  <a:latin typeface="Century Gothic"/>
                  <a:sym typeface="Century Gothic"/>
                </a:rPr>
                <a:t> Situation Overview</a:t>
              </a:r>
            </a:p>
          </p:txBody>
        </p:sp>
        <p:sp>
          <p:nvSpPr>
            <p:cNvPr id="537" name="Line"/>
            <p:cNvSpPr/>
            <p:nvPr/>
          </p:nvSpPr>
          <p:spPr>
            <a:xfrm flipV="1">
              <a:off x="4569622" y="1112757"/>
              <a:ext cx="1" cy="854117"/>
            </a:xfrm>
            <a:prstGeom prst="line">
              <a:avLst/>
            </a:prstGeom>
            <a:noFill/>
            <a:ln w="9525" cap="flat">
              <a:solidFill>
                <a:srgbClr val="000000"/>
              </a:solidFill>
              <a:prstDash val="solid"/>
              <a:miter lim="400000"/>
            </a:ln>
            <a:effectLst/>
          </p:spPr>
          <p:txBody>
            <a:bodyPr wrap="square" lIns="20092" tIns="20092" rIns="20092" bIns="20092" numCol="1" anchor="ctr">
              <a:noAutofit/>
            </a:bodyPr>
            <a:lstStyle/>
            <a:p>
              <a:pPr algn="ctr" defTabSz="231047" hangingPunct="0">
                <a:defRPr sz="3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187" kern="0">
                <a:solidFill>
                  <a:srgbClr val="003A1A"/>
                </a:solidFill>
                <a:effectLst>
                  <a:outerShdw blurRad="38100" dist="12700" dir="5400000" rotWithShape="0">
                    <a:srgbClr val="000000">
                      <a:alpha val="50000"/>
                    </a:srgbClr>
                  </a:outerShdw>
                </a:effectLst>
                <a:latin typeface="Gill Sans"/>
                <a:cs typeface="Gill Sans"/>
                <a:sym typeface="Gill Sans"/>
              </a:endParaRPr>
            </a:p>
          </p:txBody>
        </p:sp>
        <p:sp>
          <p:nvSpPr>
            <p:cNvPr id="538" name="Market"/>
            <p:cNvSpPr/>
            <p:nvPr/>
          </p:nvSpPr>
          <p:spPr>
            <a:xfrm>
              <a:off x="6919404" y="1113346"/>
              <a:ext cx="1840490"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Market</a:t>
              </a:r>
            </a:p>
          </p:txBody>
        </p:sp>
        <p:sp>
          <p:nvSpPr>
            <p:cNvPr id="539" name="Focus"/>
            <p:cNvSpPr/>
            <p:nvPr/>
          </p:nvSpPr>
          <p:spPr>
            <a:xfrm>
              <a:off x="2795724" y="2336674"/>
              <a:ext cx="1771651" cy="306507"/>
            </a:xfrm>
            <a:prstGeom prst="roundRect">
              <a:avLst>
                <a:gd name="adj" fmla="val 0"/>
              </a:avLst>
            </a:prstGeom>
            <a:solidFill>
              <a:srgbClr val="FFD37D"/>
            </a:solidFill>
            <a:ln w="6350"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a:solidFill>
                    <a:srgbClr val="003A1A"/>
                  </a:solidFill>
                  <a:latin typeface="Century Gothic"/>
                  <a:sym typeface="Century Gothic"/>
                </a:rPr>
                <a:t>Focus</a:t>
              </a:r>
            </a:p>
          </p:txBody>
        </p:sp>
        <p:sp>
          <p:nvSpPr>
            <p:cNvPr id="540" name="What are the key aspects of the company’s marketing plan?"/>
            <p:cNvSpPr/>
            <p:nvPr/>
          </p:nvSpPr>
          <p:spPr>
            <a:xfrm>
              <a:off x="478456" y="283923"/>
              <a:ext cx="8244605" cy="426334"/>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spcBef>
                  <a:spcPts val="100"/>
                </a:spcBef>
                <a:defRPr sz="1500"/>
              </a:lvl1pPr>
            </a:lstStyle>
            <a:p>
              <a:pPr defTabSz="231047" hangingPunct="0">
                <a:spcBef>
                  <a:spcPts val="40"/>
                </a:spcBef>
                <a:defRPr/>
              </a:pPr>
              <a:r>
                <a:rPr sz="593" kern="0" dirty="0">
                  <a:solidFill>
                    <a:srgbClr val="003A1A"/>
                  </a:solidFill>
                  <a:latin typeface="Century Gothic"/>
                  <a:sym typeface="Century Gothic"/>
                </a:rPr>
                <a:t>What are the key aspects of the company’s marketing plan?</a:t>
              </a:r>
            </a:p>
          </p:txBody>
        </p:sp>
        <p:sp>
          <p:nvSpPr>
            <p:cNvPr id="541" name="What are the details/evidence supporting the company’s action plan?"/>
            <p:cNvSpPr/>
            <p:nvPr/>
          </p:nvSpPr>
          <p:spPr>
            <a:xfrm>
              <a:off x="476271" y="8571939"/>
              <a:ext cx="8244604" cy="426334"/>
            </a:xfrm>
            <a:prstGeom prst="roundRect">
              <a:avLst>
                <a:gd name="adj" fmla="val 0"/>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a:lnSpc>
                  <a:spcPct val="90000"/>
                </a:lnSpc>
                <a:spcBef>
                  <a:spcPts val="100"/>
                </a:spcBef>
                <a:defRPr sz="1500"/>
              </a:lvl1pPr>
            </a:lstStyle>
            <a:p>
              <a:pPr defTabSz="231047" hangingPunct="0">
                <a:spcBef>
                  <a:spcPts val="40"/>
                </a:spcBef>
                <a:defRPr/>
              </a:pPr>
              <a:r>
                <a:rPr sz="593" kern="0">
                  <a:solidFill>
                    <a:srgbClr val="003A1A"/>
                  </a:solidFill>
                  <a:latin typeface="Century Gothic"/>
                  <a:sym typeface="Century Gothic"/>
                </a:rPr>
                <a:t>What are the details/evidence supporting the company’s action plan?</a:t>
              </a:r>
            </a:p>
          </p:txBody>
        </p:sp>
        <p:sp>
          <p:nvSpPr>
            <p:cNvPr id="542" name="G-STIC Action Plan"/>
            <p:cNvSpPr/>
            <p:nvPr/>
          </p:nvSpPr>
          <p:spPr>
            <a:xfrm rot="16200000">
              <a:off x="-2916092" y="4951956"/>
              <a:ext cx="6138691" cy="306507"/>
            </a:xfrm>
            <a:prstGeom prst="roundRect">
              <a:avLst>
                <a:gd name="adj" fmla="val 0"/>
              </a:avLst>
            </a:prstGeom>
            <a:solidFill>
              <a:schemeClr val="accent1">
                <a:hueOff val="71527"/>
                <a:satOff val="-27511"/>
                <a:lumOff val="32816"/>
              </a:schemeClr>
            </a:solidFill>
            <a:ln w="9525" cap="flat">
              <a:solidFill>
                <a:srgbClr val="000000"/>
              </a:solidFill>
              <a:prstDash val="solid"/>
              <a:round/>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lvl1pPr>
            </a:lstStyle>
            <a:p>
              <a:pPr algn="ctr" defTabSz="231047" hangingPunct="0">
                <a:defRPr/>
              </a:pPr>
              <a:r>
                <a:rPr sz="633" kern="0" dirty="0">
                  <a:solidFill>
                    <a:srgbClr val="003A1A"/>
                  </a:solidFill>
                  <a:latin typeface="Century Gothic"/>
                  <a:sym typeface="Century Gothic"/>
                </a:rPr>
                <a:t>G-STIC Action Plan</a:t>
              </a:r>
            </a:p>
          </p:txBody>
        </p:sp>
      </p:grpSp>
      <p:sp>
        <p:nvSpPr>
          <p:cNvPr id="544" name="Figure 5. The Marketing Plan"/>
          <p:cNvSpPr txBox="1">
            <a:spLocks noGrp="1"/>
          </p:cNvSpPr>
          <p:nvPr>
            <p:ph type="title" idx="4294967295"/>
          </p:nvPr>
        </p:nvSpPr>
        <p:spPr>
          <a:xfrm>
            <a:off x="1559505" y="1163206"/>
            <a:ext cx="9143999" cy="476448"/>
          </a:xfrm>
          <a:prstGeom prst="rect">
            <a:avLst/>
          </a:prstGeom>
          <a:noFill/>
        </p:spPr>
        <p:txBody>
          <a:bodyPr vert="horz" lIns="68580" tIns="34290" rIns="68580" bIns="34290" rtlCol="0" anchor="ctr">
            <a:normAutofit fontScale="90000"/>
          </a:bodyPr>
          <a:lstStyle>
            <a:lvl1pPr>
              <a:defRPr sz="2800"/>
            </a:lvl1pPr>
          </a:lstStyle>
          <a:p>
            <a:pPr>
              <a:buSzPct val="112000"/>
            </a:pPr>
            <a:r>
              <a:rPr dirty="0">
                <a:solidFill>
                  <a:srgbClr val="003A1A"/>
                </a:solidFill>
              </a:rPr>
              <a:t> </a:t>
            </a:r>
            <a:r>
              <a:rPr lang="en-US" sz="3300" dirty="0">
                <a:solidFill>
                  <a:srgbClr val="003A1A"/>
                </a:solidFill>
              </a:rPr>
              <a:t>3- </a:t>
            </a:r>
            <a:r>
              <a:rPr sz="3300" dirty="0">
                <a:solidFill>
                  <a:srgbClr val="003A1A"/>
                </a:solidFill>
              </a:rPr>
              <a:t>The Marketing Plan</a:t>
            </a:r>
          </a:p>
        </p:txBody>
      </p:sp>
      <p:sp>
        <p:nvSpPr>
          <p:cNvPr id="3" name="TextBox 2">
            <a:extLst>
              <a:ext uri="{FF2B5EF4-FFF2-40B4-BE49-F238E27FC236}">
                <a16:creationId xmlns:a16="http://schemas.microsoft.com/office/drawing/2014/main" id="{99FA8749-457C-8E99-BD73-AFA04BC16941}"/>
              </a:ext>
            </a:extLst>
          </p:cNvPr>
          <p:cNvSpPr txBox="1"/>
          <p:nvPr/>
        </p:nvSpPr>
        <p:spPr>
          <a:xfrm>
            <a:off x="1532939" y="5758065"/>
            <a:ext cx="8351520" cy="237757"/>
          </a:xfrm>
          <a:prstGeom prst="rect">
            <a:avLst/>
          </a:prstGeom>
          <a:noFill/>
        </p:spPr>
        <p:txBody>
          <a:bodyPr wrap="square">
            <a:spAutoFit/>
          </a:bodyPr>
          <a:lstStyle/>
          <a:p>
            <a:pPr marL="85725" defTabSz="685800">
              <a:lnSpc>
                <a:spcPct val="90000"/>
              </a:lnSpc>
              <a:spcAft>
                <a:spcPts val="450"/>
              </a:spcAft>
              <a:defRPr/>
            </a:pPr>
            <a:r>
              <a:rPr lang="en-US" sz="1050" dirty="0">
                <a:solidFill>
                  <a:srgbClr val="003A1A"/>
                </a:solidFill>
                <a:latin typeface="Calibri" panose="020F0502020204030204"/>
              </a:rPr>
              <a:t>Strategic Marketing Management, </a:t>
            </a:r>
            <a:r>
              <a:rPr lang="en-US" sz="900" b="1" u="sng" dirty="0" err="1">
                <a:solidFill>
                  <a:srgbClr val="003A1A"/>
                </a:solidFill>
                <a:latin typeface="Calibri" panose="020F0502020204030204"/>
              </a:rPr>
              <a:t>Chernev</a:t>
            </a:r>
            <a:r>
              <a:rPr lang="en-US" sz="900" b="1" u="sng" dirty="0">
                <a:solidFill>
                  <a:srgbClr val="003A1A"/>
                </a:solidFill>
                <a:latin typeface="Calibri" panose="020F0502020204030204"/>
              </a:rPr>
              <a:t>, A., </a:t>
            </a:r>
            <a:r>
              <a:rPr lang="en-US" sz="1050" dirty="0">
                <a:solidFill>
                  <a:srgbClr val="003A1A"/>
                </a:solidFill>
                <a:latin typeface="Calibri" panose="020F0502020204030204"/>
              </a:rPr>
              <a:t>2018,, Cerebellum Press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4086608" y="2982088"/>
            <a:ext cx="3813047" cy="2049398"/>
          </a:xfrm>
          <a:prstGeom prst="rect">
            <a:avLst/>
          </a:prstGeom>
        </p:spPr>
      </p:pic>
      <p:pic>
        <p:nvPicPr>
          <p:cNvPr id="5" name="object 5"/>
          <p:cNvPicPr/>
          <p:nvPr/>
        </p:nvPicPr>
        <p:blipFill>
          <a:blip r:embed="rId3" cstate="print"/>
          <a:stretch>
            <a:fillRect/>
          </a:stretch>
        </p:blipFill>
        <p:spPr>
          <a:xfrm>
            <a:off x="2073254" y="3003510"/>
            <a:ext cx="1279246" cy="2127715"/>
          </a:xfrm>
          <a:prstGeom prst="rect">
            <a:avLst/>
          </a:prstGeom>
        </p:spPr>
      </p:pic>
      <p:pic>
        <p:nvPicPr>
          <p:cNvPr id="6" name="object 6"/>
          <p:cNvPicPr/>
          <p:nvPr/>
        </p:nvPicPr>
        <p:blipFill>
          <a:blip r:embed="rId4" cstate="print"/>
          <a:stretch>
            <a:fillRect/>
          </a:stretch>
        </p:blipFill>
        <p:spPr>
          <a:xfrm>
            <a:off x="8604015" y="2984383"/>
            <a:ext cx="1497652" cy="1572153"/>
          </a:xfrm>
          <a:prstGeom prst="rect">
            <a:avLst/>
          </a:prstGeom>
        </p:spPr>
      </p:pic>
      <p:pic>
        <p:nvPicPr>
          <p:cNvPr id="7" name="Picture 2" descr="Adapt or die: Inspiration comes in different ways. | by Carson McKee |  Medium">
            <a:extLst>
              <a:ext uri="{FF2B5EF4-FFF2-40B4-BE49-F238E27FC236}">
                <a16:creationId xmlns:a16="http://schemas.microsoft.com/office/drawing/2014/main" id="{42C73D61-7D5F-3945-F888-4FBBBF72D5A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22013" y="2983612"/>
            <a:ext cx="4142232" cy="2084224"/>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3">
            <a:extLst>
              <a:ext uri="{FF2B5EF4-FFF2-40B4-BE49-F238E27FC236}">
                <a16:creationId xmlns:a16="http://schemas.microsoft.com/office/drawing/2014/main" id="{B8507CB8-0CBD-1C15-4D41-C37B88BE89AB}"/>
              </a:ext>
            </a:extLst>
          </p:cNvPr>
          <p:cNvSpPr txBox="1">
            <a:spLocks/>
          </p:cNvSpPr>
          <p:nvPr/>
        </p:nvSpPr>
        <p:spPr>
          <a:xfrm>
            <a:off x="1826284" y="1085907"/>
            <a:ext cx="8464868" cy="470802"/>
          </a:xfrm>
          <a:prstGeom prst="rect">
            <a:avLst/>
          </a:prstGeom>
        </p:spPr>
        <p:txBody>
          <a:bodyPr vert="horz" wrap="square" lIns="0" tIns="9049" rIns="0" bIns="0" rtlCol="0">
            <a:spAutoFit/>
          </a:bodyPr>
          <a:lstStyle>
            <a:lvl1pPr>
              <a:defRPr sz="4000" b="0" i="0">
                <a:solidFill>
                  <a:srgbClr val="0070C0"/>
                </a:solidFill>
                <a:latin typeface="Segoe UI Black" panose="020B0A02040204020203" pitchFamily="34" charset="0"/>
                <a:ea typeface="Segoe UI Black" panose="020B0A02040204020203" pitchFamily="34" charset="0"/>
                <a:cs typeface="Tahoma"/>
              </a:defRPr>
            </a:lvl1pPr>
          </a:lstStyle>
          <a:p>
            <a:pPr marL="9525">
              <a:spcBef>
                <a:spcPts val="71"/>
              </a:spcBef>
            </a:pPr>
            <a:r>
              <a:rPr lang="en-US" sz="3000" spc="-161" dirty="0">
                <a:solidFill>
                  <a:srgbClr val="003A1A"/>
                </a:solidFill>
              </a:rPr>
              <a:t>Strategic</a:t>
            </a:r>
            <a:r>
              <a:rPr lang="en-US" sz="3000" spc="-105" dirty="0">
                <a:solidFill>
                  <a:srgbClr val="003A1A"/>
                </a:solidFill>
                <a:latin typeface="Arial"/>
                <a:cs typeface="Arial"/>
              </a:rPr>
              <a:t> </a:t>
            </a:r>
            <a:r>
              <a:rPr lang="en-US" sz="3000" spc="-143" dirty="0">
                <a:solidFill>
                  <a:srgbClr val="003A1A"/>
                </a:solidFill>
              </a:rPr>
              <a:t>marketing</a:t>
            </a:r>
            <a:r>
              <a:rPr lang="en-US" sz="3000" spc="-116" dirty="0">
                <a:solidFill>
                  <a:srgbClr val="003A1A"/>
                </a:solidFill>
                <a:latin typeface="Arial"/>
                <a:cs typeface="Arial"/>
              </a:rPr>
              <a:t> </a:t>
            </a:r>
            <a:r>
              <a:rPr lang="en-US" sz="3000" spc="-233" dirty="0">
                <a:solidFill>
                  <a:srgbClr val="003A1A"/>
                </a:solidFill>
              </a:rPr>
              <a:t>concept</a:t>
            </a:r>
          </a:p>
        </p:txBody>
      </p:sp>
    </p:spTree>
    <p:extLst>
      <p:ext uri="{BB962C8B-B14F-4D97-AF65-F5344CB8AC3E}">
        <p14:creationId xmlns:p14="http://schemas.microsoft.com/office/powerpoint/2010/main" val="186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2130891" y="1600958"/>
            <a:ext cx="2743200" cy="1234440"/>
          </a:xfrm>
          <a:prstGeom prst="rect">
            <a:avLst/>
          </a:prstGeom>
        </p:spPr>
        <p:txBody>
          <a:bodyPr spcFirstLastPara="1" vert="horz" lIns="68580" tIns="34290" rIns="68580" bIns="34290" rtlCol="0" anchor="ctr" anchorCtr="0">
            <a:normAutofit/>
          </a:bodyPr>
          <a:lstStyle/>
          <a:p>
            <a:pPr algn="ctr" defTabSz="685800">
              <a:lnSpc>
                <a:spcPct val="90000"/>
              </a:lnSpc>
              <a:spcBef>
                <a:spcPct val="0"/>
              </a:spcBef>
              <a:spcAft>
                <a:spcPts val="450"/>
              </a:spcAft>
              <a:buClr>
                <a:srgbClr val="B80E0F"/>
              </a:buClr>
              <a:buSzPts val="5400"/>
              <a:defRPr/>
            </a:pPr>
            <a:r>
              <a:rPr lang="en-US" sz="2700" b="1" dirty="0">
                <a:solidFill>
                  <a:srgbClr val="003A1A"/>
                </a:solidFill>
                <a:latin typeface="Calibri Light" panose="020F0302020204030204"/>
                <a:sym typeface="Impact"/>
              </a:rPr>
              <a:t>STRATEGIC MARKETING</a:t>
            </a:r>
          </a:p>
        </p:txBody>
      </p:sp>
      <p:pic>
        <p:nvPicPr>
          <p:cNvPr id="5" name="Picture 2" descr="Adapt or die: Inspiration comes in different ways. | by Carson McKee |  Medium">
            <a:extLst>
              <a:ext uri="{FF2B5EF4-FFF2-40B4-BE49-F238E27FC236}">
                <a16:creationId xmlns:a16="http://schemas.microsoft.com/office/drawing/2014/main" id="{33CD134F-6F0B-0B22-208A-2902DC2AE4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0990" y="1112226"/>
            <a:ext cx="4604408" cy="2316774"/>
          </a:xfrm>
          <a:prstGeom prst="rect">
            <a:avLst/>
          </a:prstGeom>
          <a:noFill/>
          <a:extLst>
            <a:ext uri="{909E8E84-426E-40DD-AFC4-6F175D3DCCD1}">
              <a14:hiddenFill xmlns:a14="http://schemas.microsoft.com/office/drawing/2010/main">
                <a:solidFill>
                  <a:srgbClr val="FFFFFF"/>
                </a:solidFill>
              </a14:hiddenFill>
            </a:ext>
          </a:extLst>
        </p:spPr>
      </p:pic>
      <p:sp>
        <p:nvSpPr>
          <p:cNvPr id="176" name="Google Shape;176;p6"/>
          <p:cNvSpPr/>
          <p:nvPr/>
        </p:nvSpPr>
        <p:spPr>
          <a:xfrm>
            <a:off x="1758618" y="3429001"/>
            <a:ext cx="8763879" cy="2524154"/>
          </a:xfrm>
          <a:prstGeom prst="rect">
            <a:avLst/>
          </a:prstGeom>
        </p:spPr>
        <p:txBody>
          <a:bodyPr spcFirstLastPara="1" vert="horz" lIns="68580" tIns="34290" rIns="68580" bIns="34290" rtlCol="0" anchor="ctr" anchorCtr="0">
            <a:noAutofit/>
          </a:bodyPr>
          <a:lstStyle/>
          <a:p>
            <a:pPr marL="171442" indent="-171450" defTabSz="685800">
              <a:lnSpc>
                <a:spcPct val="150000"/>
              </a:lnSpc>
              <a:spcBef>
                <a:spcPts val="525"/>
              </a:spcBef>
              <a:buClr>
                <a:srgbClr val="454545"/>
              </a:buClr>
              <a:buSzPts val="1800"/>
              <a:buFont typeface="Arial" panose="020B0604020202020204" pitchFamily="34" charset="0"/>
              <a:buChar char="•"/>
              <a:defRPr/>
            </a:pPr>
            <a:r>
              <a:rPr lang="en-US" dirty="0">
                <a:solidFill>
                  <a:srgbClr val="003A1A"/>
                </a:solidFill>
                <a:latin typeface="Calibri" panose="020F0502020204030204"/>
                <a:sym typeface="Calibri"/>
              </a:rPr>
              <a:t>Strategic marketing is motivated by the assumption of the rapid rate of change that can occur in a firm’s external environment. </a:t>
            </a:r>
          </a:p>
          <a:p>
            <a:pPr marL="171442" indent="-171450" defTabSz="685800">
              <a:lnSpc>
                <a:spcPct val="150000"/>
              </a:lnSpc>
              <a:spcBef>
                <a:spcPts val="525"/>
              </a:spcBef>
              <a:buClr>
                <a:srgbClr val="454545"/>
              </a:buClr>
              <a:buSzPts val="1800"/>
              <a:buFont typeface="Arial" panose="020B0604020202020204" pitchFamily="34" charset="0"/>
              <a:buChar char="•"/>
              <a:defRPr/>
            </a:pPr>
            <a:r>
              <a:rPr lang="en-US" dirty="0">
                <a:solidFill>
                  <a:srgbClr val="003A1A"/>
                </a:solidFill>
                <a:latin typeface="Calibri" panose="020F0502020204030204"/>
                <a:sym typeface="Calibri"/>
              </a:rPr>
              <a:t>Strategic market management  is all about how To cope with strategic surprises and fast-developing threats and opportunities, </a:t>
            </a:r>
          </a:p>
          <a:p>
            <a:pPr marL="171442" indent="-171450" defTabSz="685800">
              <a:lnSpc>
                <a:spcPct val="150000"/>
              </a:lnSpc>
              <a:spcBef>
                <a:spcPts val="525"/>
              </a:spcBef>
              <a:buClr>
                <a:srgbClr val="454545"/>
              </a:buClr>
              <a:buSzPts val="1800"/>
              <a:buFont typeface="Arial" panose="020B0604020202020204" pitchFamily="34" charset="0"/>
              <a:buChar char="•"/>
              <a:defRPr/>
            </a:pPr>
            <a:r>
              <a:rPr lang="en-US" dirty="0">
                <a:solidFill>
                  <a:srgbClr val="003A1A"/>
                </a:solidFill>
                <a:latin typeface="Calibri" panose="020F0502020204030204"/>
                <a:sym typeface="Calibri"/>
              </a:rPr>
              <a:t>Strategic market management is to be proactive rather than simply reactive to environmental change. </a:t>
            </a:r>
          </a:p>
        </p:txBody>
      </p:sp>
    </p:spTree>
    <p:extLst>
      <p:ext uri="{BB962C8B-B14F-4D97-AF65-F5344CB8AC3E}">
        <p14:creationId xmlns:p14="http://schemas.microsoft.com/office/powerpoint/2010/main" val="286473658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6">
                                            <p:txEl>
                                              <p:pRg st="0" end="0"/>
                                            </p:txEl>
                                          </p:spTgt>
                                        </p:tgtEl>
                                        <p:attrNameLst>
                                          <p:attrName>style.visibility</p:attrName>
                                        </p:attrNameLst>
                                      </p:cBhvr>
                                      <p:to>
                                        <p:strVal val="visible"/>
                                      </p:to>
                                    </p:set>
                                    <p:anim calcmode="lin" valueType="num">
                                      <p:cBhvr additive="base">
                                        <p:cTn id="23" dur="500" fill="hold"/>
                                        <p:tgtEl>
                                          <p:spTgt spid="17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6">
                                            <p:txEl>
                                              <p:pRg st="1" end="1"/>
                                            </p:txEl>
                                          </p:spTgt>
                                        </p:tgtEl>
                                        <p:attrNameLst>
                                          <p:attrName>style.visibility</p:attrName>
                                        </p:attrNameLst>
                                      </p:cBhvr>
                                      <p:to>
                                        <p:strVal val="visible"/>
                                      </p:to>
                                    </p:set>
                                    <p:anim calcmode="lin" valueType="num">
                                      <p:cBhvr additive="base">
                                        <p:cTn id="27" dur="500" fill="hold"/>
                                        <p:tgtEl>
                                          <p:spTgt spid="17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6">
                                            <p:txEl>
                                              <p:pRg st="2" end="2"/>
                                            </p:txEl>
                                          </p:spTgt>
                                        </p:tgtEl>
                                        <p:attrNameLst>
                                          <p:attrName>style.visibility</p:attrName>
                                        </p:attrNameLst>
                                      </p:cBhvr>
                                      <p:to>
                                        <p:strVal val="visible"/>
                                      </p:to>
                                    </p:set>
                                    <p:anim calcmode="lin" valueType="num">
                                      <p:cBhvr additive="base">
                                        <p:cTn id="31" dur="500" fill="hold"/>
                                        <p:tgtEl>
                                          <p:spTgt spid="17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6" name="TextBox 5">
            <a:extLst>
              <a:ext uri="{FF2B5EF4-FFF2-40B4-BE49-F238E27FC236}">
                <a16:creationId xmlns:a16="http://schemas.microsoft.com/office/drawing/2014/main" id="{575A3B57-629C-3AF7-AC88-958CEB79195B}"/>
              </a:ext>
            </a:extLst>
          </p:cNvPr>
          <p:cNvSpPr txBox="1"/>
          <p:nvPr/>
        </p:nvSpPr>
        <p:spPr>
          <a:xfrm>
            <a:off x="1722522" y="2101715"/>
            <a:ext cx="3429000" cy="4293483"/>
          </a:xfrm>
          <a:prstGeom prst="rect">
            <a:avLst/>
          </a:prstGeom>
          <a:noFill/>
        </p:spPr>
        <p:txBody>
          <a:bodyPr wrap="square">
            <a:spAutoFit/>
          </a:bodyPr>
          <a:lstStyle/>
          <a:p>
            <a:pPr>
              <a:defRPr/>
            </a:pPr>
            <a:r>
              <a:rPr lang="en-US" altLang="en-US" sz="2100" b="1" dirty="0">
                <a:solidFill>
                  <a:srgbClr val="003A1A"/>
                </a:solidFill>
                <a:latin typeface="Calibri" panose="020F0502020204030204"/>
              </a:rPr>
              <a:t>The goal of strategic marketing is to cope with dynamic Marketing environment</a:t>
            </a:r>
            <a:r>
              <a:rPr lang="en-US" altLang="en-US" sz="2100" dirty="0">
                <a:solidFill>
                  <a:srgbClr val="003A1A"/>
                </a:solidFill>
                <a:latin typeface="Verdana" panose="020B0604030504040204" pitchFamily="34" charset="0"/>
                <a:ea typeface="MS PGothic" panose="020B0600070205080204" pitchFamily="34" charset="-128"/>
              </a:rPr>
              <a:t> &amp; </a:t>
            </a:r>
            <a:r>
              <a:rPr lang="en-US" altLang="en-US" sz="2100" b="1" dirty="0">
                <a:solidFill>
                  <a:srgbClr val="003A1A"/>
                </a:solidFill>
                <a:latin typeface="Calibri" panose="020F0502020204030204"/>
              </a:rPr>
              <a:t>delivering value more effectively and efficiently than competitors.</a:t>
            </a:r>
          </a:p>
          <a:p>
            <a:pPr>
              <a:defRPr/>
            </a:pPr>
            <a:r>
              <a:rPr lang="en-US" altLang="en-US" sz="2100" b="1" dirty="0">
                <a:solidFill>
                  <a:srgbClr val="003A1A"/>
                </a:solidFill>
                <a:latin typeface="Calibri" panose="020F0502020204030204"/>
              </a:rPr>
              <a:t>This is can’t be done without undertaken a situation analysis to develop a concise</a:t>
            </a:r>
          </a:p>
          <a:p>
            <a:pPr>
              <a:defRPr/>
            </a:pPr>
            <a:r>
              <a:rPr lang="en-US" altLang="en-US" sz="2100" b="1" dirty="0">
                <a:solidFill>
                  <a:srgbClr val="003A1A"/>
                </a:solidFill>
                <a:latin typeface="Calibri" panose="020F0502020204030204"/>
              </a:rPr>
              <a:t>understanding of the marketing environment </a:t>
            </a:r>
          </a:p>
          <a:p>
            <a:pPr>
              <a:defRPr/>
            </a:pPr>
            <a:r>
              <a:rPr lang="en-US" altLang="en-US" sz="2100" b="1" dirty="0">
                <a:solidFill>
                  <a:srgbClr val="003A1A"/>
                </a:solidFill>
                <a:latin typeface="Calibri" panose="020F0502020204030204"/>
              </a:rPr>
              <a:t> </a:t>
            </a:r>
          </a:p>
          <a:p>
            <a:pPr defTabSz="685800">
              <a:defRPr/>
            </a:pPr>
            <a:endParaRPr lang="en-US" sz="2100" dirty="0">
              <a:solidFill>
                <a:srgbClr val="003A1A"/>
              </a:solidFill>
              <a:latin typeface="Calibri" panose="020F0502020204030204"/>
            </a:endParaRPr>
          </a:p>
        </p:txBody>
      </p:sp>
      <p:pic>
        <p:nvPicPr>
          <p:cNvPr id="4" name="Picture 3">
            <a:extLst>
              <a:ext uri="{FF2B5EF4-FFF2-40B4-BE49-F238E27FC236}">
                <a16:creationId xmlns:a16="http://schemas.microsoft.com/office/drawing/2014/main" id="{51BBFBFE-E619-C755-5D41-79CFF03D1AC1}"/>
              </a:ext>
            </a:extLst>
          </p:cNvPr>
          <p:cNvPicPr>
            <a:picLocks noChangeAspect="1"/>
          </p:cNvPicPr>
          <p:nvPr/>
        </p:nvPicPr>
        <p:blipFill>
          <a:blip r:embed="rId3"/>
          <a:stretch>
            <a:fillRect/>
          </a:stretch>
        </p:blipFill>
        <p:spPr>
          <a:xfrm>
            <a:off x="5542887" y="1118938"/>
            <a:ext cx="4803486" cy="3946337"/>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E8061624-92F7-17E8-8505-B0228FB93EB4}"/>
              </a:ext>
            </a:extLst>
          </p:cNvPr>
          <p:cNvSpPr txBox="1"/>
          <p:nvPr/>
        </p:nvSpPr>
        <p:spPr>
          <a:xfrm>
            <a:off x="5864513" y="5545165"/>
            <a:ext cx="4481861" cy="216982"/>
          </a:xfrm>
          <a:prstGeom prst="rect">
            <a:avLst/>
          </a:prstGeom>
          <a:noFill/>
        </p:spPr>
        <p:txBody>
          <a:bodyPr wrap="square">
            <a:spAutoFit/>
          </a:bodyPr>
          <a:lstStyle/>
          <a:p>
            <a:pPr marL="85725" algn="ctr" defTabSz="685800">
              <a:lnSpc>
                <a:spcPct val="90000"/>
              </a:lnSpc>
              <a:spcAft>
                <a:spcPts val="450"/>
              </a:spcAft>
              <a:defRPr/>
            </a:pPr>
            <a:r>
              <a:rPr lang="en-US" sz="900" dirty="0">
                <a:solidFill>
                  <a:srgbClr val="003A1A"/>
                </a:solidFill>
                <a:latin typeface="Calibri" panose="020F0502020204030204"/>
              </a:rPr>
              <a:t>Strategic Marketing: An Introduction, </a:t>
            </a:r>
            <a:r>
              <a:rPr lang="en-US" sz="825" b="1" u="sng" dirty="0">
                <a:solidFill>
                  <a:srgbClr val="003A1A"/>
                </a:solidFill>
                <a:latin typeface="Calibri" panose="020F0502020204030204"/>
              </a:rPr>
              <a:t>Proctor, T., </a:t>
            </a:r>
            <a:r>
              <a:rPr lang="en-US" sz="900" dirty="0">
                <a:solidFill>
                  <a:srgbClr val="003A1A"/>
                </a:solidFill>
                <a:latin typeface="Calibri" panose="020F0502020204030204"/>
              </a:rPr>
              <a:t>2014,,</a:t>
            </a:r>
          </a:p>
        </p:txBody>
      </p:sp>
    </p:spTree>
    <p:extLst>
      <p:ext uri="{BB962C8B-B14F-4D97-AF65-F5344CB8AC3E}">
        <p14:creationId xmlns:p14="http://schemas.microsoft.com/office/powerpoint/2010/main" val="6043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TextBox 2">
            <a:extLst>
              <a:ext uri="{FF2B5EF4-FFF2-40B4-BE49-F238E27FC236}">
                <a16:creationId xmlns:a16="http://schemas.microsoft.com/office/drawing/2014/main" id="{ECAA5BC9-CD78-E814-1852-FE0C974ED998}"/>
              </a:ext>
            </a:extLst>
          </p:cNvPr>
          <p:cNvSpPr txBox="1"/>
          <p:nvPr/>
        </p:nvSpPr>
        <p:spPr>
          <a:xfrm>
            <a:off x="1644656" y="3418591"/>
            <a:ext cx="4686881" cy="2354152"/>
          </a:xfrm>
          <a:prstGeom prst="rect">
            <a:avLst/>
          </a:prstGeom>
          <a:solidFill>
            <a:schemeClr val="accent2">
              <a:lumMod val="20000"/>
              <a:lumOff val="80000"/>
            </a:schemeClr>
          </a:solidFill>
          <a:ln w="9525">
            <a:solidFill>
              <a:srgbClr val="000000"/>
            </a:solidFill>
            <a:miter lim="800000"/>
            <a:headEnd/>
            <a:tailEnd/>
          </a:ln>
        </p:spPr>
        <p:style>
          <a:lnRef idx="2">
            <a:schemeClr val="accent4">
              <a:shade val="15000"/>
            </a:schemeClr>
          </a:lnRef>
          <a:fillRef idx="1">
            <a:schemeClr val="accent4"/>
          </a:fillRef>
          <a:effectRef idx="0">
            <a:schemeClr val="accent4"/>
          </a:effectRef>
          <a:fontRef idx="minor">
            <a:schemeClr val="lt1"/>
          </a:fontRef>
        </p:style>
        <p:txBody>
          <a:bodyPr vert="horz" lIns="68580" tIns="34290" rIns="68580" bIns="34290" rtlCol="0">
            <a:noAutofit/>
          </a:bodyPr>
          <a:lstStyle/>
          <a:p>
            <a:pPr indent="-171450" defTabSz="685800">
              <a:spcBef>
                <a:spcPts val="525"/>
              </a:spcBef>
              <a:buClr>
                <a:srgbClr val="2A1A00"/>
              </a:buClr>
              <a:defRPr/>
            </a:pPr>
            <a:r>
              <a:rPr lang="en-US" altLang="en-US" sz="2100" b="1" dirty="0">
                <a:solidFill>
                  <a:srgbClr val="003A1A"/>
                </a:solidFill>
                <a:latin typeface="Gill Sans MT" panose="020B0502020104020203"/>
              </a:rPr>
              <a:t>STRATEGIC FIT</a:t>
            </a:r>
            <a:endParaRPr lang="en-US" sz="2100" dirty="0">
              <a:solidFill>
                <a:srgbClr val="003A1A"/>
              </a:solidFill>
              <a:latin typeface="Calibri" panose="020F0502020204030204"/>
            </a:endParaRPr>
          </a:p>
          <a:p>
            <a:pPr marL="42863" defTabSz="685800">
              <a:spcBef>
                <a:spcPts val="525"/>
              </a:spcBef>
              <a:buClr>
                <a:srgbClr val="2A1A00"/>
              </a:buClr>
              <a:defRPr/>
            </a:pPr>
            <a:r>
              <a:rPr lang="en-US" altLang="en-US" sz="2100" b="1" dirty="0">
                <a:solidFill>
                  <a:srgbClr val="003A1A"/>
                </a:solidFill>
                <a:latin typeface="Gill Sans MT" panose="020B0502020104020203"/>
              </a:rPr>
              <a:t>Th</a:t>
            </a:r>
            <a:r>
              <a:rPr lang="en-US" altLang="en-US" sz="2100" dirty="0">
                <a:solidFill>
                  <a:srgbClr val="003A1A"/>
                </a:solidFill>
                <a:latin typeface="Gill Sans MT" panose="020B0502020104020203"/>
              </a:rPr>
              <a:t>e process of developing and maintaining an alignment  between the organization’s goals, capabilities and its changing marketing opportunities and threats.</a:t>
            </a:r>
            <a:endParaRPr lang="en-US" sz="2100" dirty="0">
              <a:solidFill>
                <a:srgbClr val="003A1A"/>
              </a:solidFill>
              <a:latin typeface="Calibri" panose="020F0502020204030204"/>
            </a:endParaRPr>
          </a:p>
        </p:txBody>
      </p:sp>
      <p:pic>
        <p:nvPicPr>
          <p:cNvPr id="9" name="Picture 8" descr="M02NF001">
            <a:extLst>
              <a:ext uri="{FF2B5EF4-FFF2-40B4-BE49-F238E27FC236}">
                <a16:creationId xmlns:a16="http://schemas.microsoft.com/office/drawing/2014/main" id="{E5A133D8-BB67-5289-0675-55866DDDD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1" t="3984" r="5318" b="5702"/>
          <a:stretch/>
        </p:blipFill>
        <p:spPr bwMode="auto">
          <a:xfrm>
            <a:off x="6017795" y="3429000"/>
            <a:ext cx="4447242" cy="2354152"/>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accent2">
              <a:lumMod val="20000"/>
              <a:lumOff val="80000"/>
            </a:schemeClr>
          </a:solidFill>
          <a:ln w="9525">
            <a:solidFill>
              <a:srgbClr val="000000"/>
            </a:solidFill>
            <a:miter lim="800000"/>
            <a:headEnd/>
            <a:tailEnd/>
          </a:ln>
        </p:spPr>
      </p:pic>
      <p:pic>
        <p:nvPicPr>
          <p:cNvPr id="2" name="Picture 2" descr="Adapt or die: Inspiration comes in different ways. | by Carson McKee |  Medium">
            <a:extLst>
              <a:ext uri="{FF2B5EF4-FFF2-40B4-BE49-F238E27FC236}">
                <a16:creationId xmlns:a16="http://schemas.microsoft.com/office/drawing/2014/main" id="{0E6DFEB1-3342-3320-F095-622C3183A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815" y="1219200"/>
            <a:ext cx="3142223" cy="2078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5A3B57-629C-3AF7-AC88-958CEB79195B}"/>
              </a:ext>
            </a:extLst>
          </p:cNvPr>
          <p:cNvSpPr txBox="1"/>
          <p:nvPr/>
        </p:nvSpPr>
        <p:spPr>
          <a:xfrm>
            <a:off x="1726965" y="1073493"/>
            <a:ext cx="5490297" cy="2354491"/>
          </a:xfrm>
          <a:prstGeom prst="rect">
            <a:avLst/>
          </a:prstGeom>
          <a:noFill/>
        </p:spPr>
        <p:txBody>
          <a:bodyPr wrap="square">
            <a:spAutoFit/>
          </a:bodyPr>
          <a:lstStyle/>
          <a:p>
            <a:pPr>
              <a:defRPr/>
            </a:pPr>
            <a:r>
              <a:rPr lang="en-US" altLang="en-US" sz="2100" b="1" dirty="0">
                <a:solidFill>
                  <a:srgbClr val="003A1A"/>
                </a:solidFill>
                <a:latin typeface="Calibri" panose="020F0502020204030204"/>
              </a:rPr>
              <a:t>strategic marketing is a </a:t>
            </a:r>
            <a:r>
              <a:rPr lang="en-US" altLang="en-US" sz="2100" dirty="0">
                <a:solidFill>
                  <a:srgbClr val="003A1A"/>
                </a:solidFill>
                <a:latin typeface="Verdana" panose="020B0604030504040204" pitchFamily="34" charset="0"/>
                <a:ea typeface="MS PGothic" panose="020B0600070205080204" pitchFamily="34" charset="-128"/>
              </a:rPr>
              <a:t>Continuous process of assessing , determining the needs and wants of target markets and Adapting the firm to take advantage of changing market opportunities /avoid threats.</a:t>
            </a:r>
          </a:p>
          <a:p>
            <a:pPr defTabSz="685800">
              <a:defRPr/>
            </a:pPr>
            <a:endParaRPr lang="en-US" sz="2100" dirty="0">
              <a:solidFill>
                <a:srgbClr val="003A1A"/>
              </a:solidFill>
              <a:latin typeface="Calibri" panose="020F0502020204030204"/>
            </a:endParaRPr>
          </a:p>
        </p:txBody>
      </p:sp>
    </p:spTree>
    <p:extLst>
      <p:ext uri="{BB962C8B-B14F-4D97-AF65-F5344CB8AC3E}">
        <p14:creationId xmlns:p14="http://schemas.microsoft.com/office/powerpoint/2010/main" val="3256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AC55-5F49-E271-D6B5-C41488BB8CD7}"/>
              </a:ext>
            </a:extLst>
          </p:cNvPr>
          <p:cNvSpPr>
            <a:spLocks noGrp="1"/>
          </p:cNvSpPr>
          <p:nvPr>
            <p:ph type="title"/>
          </p:nvPr>
        </p:nvSpPr>
        <p:spPr>
          <a:xfrm>
            <a:off x="1981200" y="1063229"/>
            <a:ext cx="8229600" cy="857250"/>
          </a:xfrm>
        </p:spPr>
        <p:txBody>
          <a:bodyPr vert="horz" lIns="68580" tIns="34290" rIns="68580" bIns="34290" rtlCol="0" anchor="ctr">
            <a:normAutofit/>
          </a:bodyPr>
          <a:lstStyle/>
          <a:p>
            <a:r>
              <a:rPr lang="zh-CN" altLang="en-US" b="1" kern="1200" dirty="0">
                <a:solidFill>
                  <a:srgbClr val="003A1A"/>
                </a:solidFill>
                <a:effectLst/>
                <a:latin typeface="+mj-lt"/>
                <a:ea typeface="+mj-ea"/>
                <a:cs typeface="+mj-cs"/>
              </a:rPr>
              <a:t>STRATEGIC WINDOWS </a:t>
            </a:r>
            <a:endParaRPr lang="zh-CN" altLang="en-US" kern="1200" dirty="0">
              <a:solidFill>
                <a:srgbClr val="003A1A"/>
              </a:solidFill>
              <a:latin typeface="+mj-lt"/>
              <a:ea typeface="+mj-ea"/>
              <a:cs typeface="+mj-cs"/>
            </a:endParaRPr>
          </a:p>
        </p:txBody>
      </p:sp>
      <p:sp>
        <p:nvSpPr>
          <p:cNvPr id="6" name="TextBox 5">
            <a:extLst>
              <a:ext uri="{FF2B5EF4-FFF2-40B4-BE49-F238E27FC236}">
                <a16:creationId xmlns:a16="http://schemas.microsoft.com/office/drawing/2014/main" id="{A1861F01-DE5B-8A62-F3F4-6C2DCE5C2683}"/>
              </a:ext>
            </a:extLst>
          </p:cNvPr>
          <p:cNvSpPr txBox="1"/>
          <p:nvPr/>
        </p:nvSpPr>
        <p:spPr>
          <a:xfrm>
            <a:off x="1757917" y="2057401"/>
            <a:ext cx="4038600" cy="3394472"/>
          </a:xfrm>
          <a:prstGeom prst="rect">
            <a:avLst/>
          </a:prstGeom>
        </p:spPr>
        <p:txBody>
          <a:bodyPr vert="horz" lIns="68580" tIns="34290" rIns="68580" bIns="34290" rtlCol="0">
            <a:normAutofit fontScale="92500" lnSpcReduction="10000"/>
          </a:bodyPr>
          <a:lstStyle/>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a:p>
            <a:pPr defTabSz="685800">
              <a:lnSpc>
                <a:spcPct val="90000"/>
              </a:lnSpc>
              <a:spcBef>
                <a:spcPct val="20000"/>
              </a:spcBef>
              <a:defRPr/>
            </a:pPr>
            <a:r>
              <a:rPr lang="zh-CN" altLang="en-US" dirty="0">
                <a:solidFill>
                  <a:srgbClr val="003A1A"/>
                </a:solidFill>
                <a:latin typeface="Calibri" panose="020F0502020204030204"/>
                <a:ea typeface="等线" panose="02010600030101010101" pitchFamily="2" charset="-122"/>
              </a:rPr>
              <a:t>Organizations need to look at some of the ways in which conditions can be made easier for the implementation of strategies in general terms.</a:t>
            </a:r>
            <a:endParaRPr lang="en-US" altLang="zh-CN" dirty="0">
              <a:solidFill>
                <a:srgbClr val="003A1A"/>
              </a:solidFill>
              <a:latin typeface="Calibri" panose="020F0502020204030204"/>
              <a:ea typeface="等线" panose="02010600030101010101" pitchFamily="2" charset="-122"/>
            </a:endParaRPr>
          </a:p>
          <a:p>
            <a:pPr marL="214313" indent="-214313" defTabSz="685800">
              <a:lnSpc>
                <a:spcPct val="90000"/>
              </a:lnSpc>
              <a:spcBef>
                <a:spcPct val="20000"/>
              </a:spcBef>
              <a:buFont typeface="Arial" panose="020B0604020202020204" pitchFamily="34" charset="0"/>
              <a:buChar char="•"/>
              <a:defRPr/>
            </a:pPr>
            <a:r>
              <a:rPr lang="en-US" altLang="zh-CN" dirty="0">
                <a:solidFill>
                  <a:srgbClr val="003A1A"/>
                </a:solidFill>
                <a:latin typeface="Calibri" panose="020F0502020204030204"/>
                <a:ea typeface="等线" panose="02010600030101010101" pitchFamily="2" charset="-122"/>
              </a:rPr>
              <a:t>A</a:t>
            </a:r>
            <a:r>
              <a:rPr lang="zh-CN" altLang="en-US" dirty="0">
                <a:solidFill>
                  <a:srgbClr val="003A1A"/>
                </a:solidFill>
                <a:latin typeface="Calibri" panose="020F0502020204030204"/>
                <a:ea typeface="等线" panose="02010600030101010101" pitchFamily="2" charset="-122"/>
              </a:rPr>
              <a:t>nsoff grid (market penetration, product-market expansion and diversification) </a:t>
            </a:r>
            <a:endParaRPr lang="en-US" altLang="zh-CN" dirty="0">
              <a:solidFill>
                <a:srgbClr val="003A1A"/>
              </a:solidFill>
              <a:latin typeface="Calibri" panose="020F0502020204030204"/>
              <a:ea typeface="等线" panose="02010600030101010101" pitchFamily="2" charset="-122"/>
            </a:endParaRPr>
          </a:p>
          <a:p>
            <a:pPr marL="214313" indent="-214313" defTabSz="685800">
              <a:lnSpc>
                <a:spcPct val="90000"/>
              </a:lnSpc>
              <a:spcBef>
                <a:spcPct val="20000"/>
              </a:spcBef>
              <a:buFont typeface="Arial" panose="020B0604020202020204" pitchFamily="34" charset="0"/>
              <a:buChar char="•"/>
              <a:defRPr/>
            </a:pPr>
            <a:r>
              <a:rPr lang="zh-CN" altLang="en-US" dirty="0">
                <a:solidFill>
                  <a:srgbClr val="003A1A"/>
                </a:solidFill>
                <a:latin typeface="Calibri" panose="020F0502020204030204"/>
                <a:ea typeface="等线" panose="02010600030101010101" pitchFamily="2" charset="-122"/>
              </a:rPr>
              <a:t>vertical integration strategies and to explore the rationale behind these strategies. </a:t>
            </a:r>
            <a:endParaRPr lang="en-US" altLang="zh-CN" dirty="0">
              <a:solidFill>
                <a:srgbClr val="003A1A"/>
              </a:solidFill>
              <a:latin typeface="Calibri" panose="020F0502020204030204"/>
              <a:ea typeface="等线" panose="02010600030101010101" pitchFamily="2" charset="-122"/>
            </a:endParaRPr>
          </a:p>
          <a:p>
            <a:pPr marL="214313" indent="-214313" defTabSz="685800">
              <a:lnSpc>
                <a:spcPct val="90000"/>
              </a:lnSpc>
              <a:spcBef>
                <a:spcPct val="20000"/>
              </a:spcBef>
              <a:buFont typeface="Arial" panose="020B0604020202020204" pitchFamily="34" charset="0"/>
              <a:buChar char="•"/>
              <a:defRPr/>
            </a:pPr>
            <a:r>
              <a:rPr lang="zh-CN" altLang="en-US" dirty="0">
                <a:solidFill>
                  <a:srgbClr val="003A1A"/>
                </a:solidFill>
                <a:latin typeface="Calibri" panose="020F0502020204030204"/>
                <a:ea typeface="等线" panose="02010600030101010101" pitchFamily="2" charset="-122"/>
              </a:rPr>
              <a:t>strategic alliances and networks as a means of gaining entry to new markets and businesses or rationalizing in terms of resource utilization so that profitability is improved. </a:t>
            </a:r>
          </a:p>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a:p>
            <a:pPr defTabSz="685800">
              <a:lnSpc>
                <a:spcPct val="90000"/>
              </a:lnSpc>
              <a:spcBef>
                <a:spcPct val="20000"/>
              </a:spcBef>
              <a:defRPr/>
            </a:pPr>
            <a:endParaRPr lang="zh-CN" altLang="en-US" dirty="0">
              <a:solidFill>
                <a:srgbClr val="003A1A"/>
              </a:solidFill>
              <a:latin typeface="Calibri"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A6F7FE2A-8F15-B2D0-722B-226C3CE580D2}"/>
              </a:ext>
            </a:extLst>
          </p:cNvPr>
          <p:cNvPicPr>
            <a:picLocks noChangeAspect="1"/>
          </p:cNvPicPr>
          <p:nvPr/>
        </p:nvPicPr>
        <p:blipFill>
          <a:blip r:embed="rId2"/>
          <a:stretch>
            <a:fillRect/>
          </a:stretch>
        </p:blipFill>
        <p:spPr>
          <a:xfrm>
            <a:off x="6324600" y="1933762"/>
            <a:ext cx="4038600" cy="3394472"/>
          </a:xfrm>
          <a:prstGeom prst="rect">
            <a:avLst/>
          </a:prstGeom>
          <a:noFill/>
        </p:spPr>
      </p:pic>
      <p:sp>
        <p:nvSpPr>
          <p:cNvPr id="4" name="TextBox 3">
            <a:extLst>
              <a:ext uri="{FF2B5EF4-FFF2-40B4-BE49-F238E27FC236}">
                <a16:creationId xmlns:a16="http://schemas.microsoft.com/office/drawing/2014/main" id="{661BC147-9F5C-B458-2519-908F6B67EC43}"/>
              </a:ext>
            </a:extLst>
          </p:cNvPr>
          <p:cNvSpPr txBox="1"/>
          <p:nvPr/>
        </p:nvSpPr>
        <p:spPr>
          <a:xfrm>
            <a:off x="12224147" y="-1757363"/>
            <a:ext cx="184731" cy="300082"/>
          </a:xfrm>
          <a:prstGeom prst="rect">
            <a:avLst/>
          </a:prstGeom>
          <a:noFill/>
        </p:spPr>
        <p:txBody>
          <a:bodyPr wrap="none" rtlCol="0">
            <a:spAutoFit/>
          </a:bodyPr>
          <a:lstStyle/>
          <a:p>
            <a:pPr defTabSz="685800">
              <a:defRPr/>
            </a:pPr>
            <a:endParaRPr lang="en-US" sz="1350" dirty="0">
              <a:solidFill>
                <a:srgbClr val="003A1A"/>
              </a:solidFill>
              <a:latin typeface="Calibri"/>
            </a:endParaRPr>
          </a:p>
        </p:txBody>
      </p:sp>
    </p:spTree>
    <p:extLst>
      <p:ext uri="{BB962C8B-B14F-4D97-AF65-F5344CB8AC3E}">
        <p14:creationId xmlns:p14="http://schemas.microsoft.com/office/powerpoint/2010/main" val="227981313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ACFBC7-DA8C-ABDA-C6FA-FBFBE7389E34}"/>
              </a:ext>
            </a:extLst>
          </p:cNvPr>
          <p:cNvPicPr>
            <a:picLocks noChangeAspect="1"/>
          </p:cNvPicPr>
          <p:nvPr/>
        </p:nvPicPr>
        <p:blipFill rotWithShape="1">
          <a:blip r:embed="rId2">
            <a:alphaModFix amt="40000"/>
          </a:blip>
          <a:srcRect l="8209" r="9851"/>
          <a:stretch/>
        </p:blipFill>
        <p:spPr>
          <a:xfrm>
            <a:off x="1593639" y="1801152"/>
            <a:ext cx="5804323" cy="4151046"/>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61DA361B-712B-8E38-8127-C2B0DC2C7371}"/>
              </a:ext>
            </a:extLst>
          </p:cNvPr>
          <p:cNvSpPr txBox="1"/>
          <p:nvPr/>
        </p:nvSpPr>
        <p:spPr>
          <a:xfrm>
            <a:off x="1613212" y="1083193"/>
            <a:ext cx="3325826" cy="633371"/>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p>
            <a:pPr>
              <a:lnSpc>
                <a:spcPct val="90000"/>
              </a:lnSpc>
              <a:spcAft>
                <a:spcPts val="450"/>
              </a:spcAft>
            </a:pPr>
            <a:r>
              <a:rPr lang="en-US" sz="2700" b="1" dirty="0">
                <a:solidFill>
                  <a:srgbClr val="003A1A"/>
                </a:solidFill>
              </a:rPr>
              <a:t>boycott breathes new life into 100-year-old Egyptian soda brand</a:t>
            </a:r>
          </a:p>
        </p:txBody>
      </p:sp>
      <p:pic>
        <p:nvPicPr>
          <p:cNvPr id="11" name="Picture 10">
            <a:extLst>
              <a:ext uri="{FF2B5EF4-FFF2-40B4-BE49-F238E27FC236}">
                <a16:creationId xmlns:a16="http://schemas.microsoft.com/office/drawing/2014/main" id="{54B67E94-238A-7E0A-14F0-9DFC8AEFC4B2}"/>
              </a:ext>
            </a:extLst>
          </p:cNvPr>
          <p:cNvPicPr>
            <a:picLocks noChangeAspect="1"/>
          </p:cNvPicPr>
          <p:nvPr/>
        </p:nvPicPr>
        <p:blipFill rotWithShape="1">
          <a:blip r:embed="rId3"/>
          <a:srcRect l="14919" r="19871"/>
          <a:stretch/>
        </p:blipFill>
        <p:spPr>
          <a:xfrm>
            <a:off x="6193499" y="1752600"/>
            <a:ext cx="3995077" cy="424815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2927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754642" y="1143001"/>
            <a:ext cx="8682717" cy="5032147"/>
          </a:xfrm>
          <a:prstGeom prst="rect">
            <a:avLst/>
          </a:prstGeom>
          <a:noFill/>
        </p:spPr>
        <p:txBody>
          <a:bodyPr wrap="square">
            <a:spAutoFit/>
          </a:bodyPr>
          <a:lstStyle/>
          <a:p>
            <a:pPr defTabSz="685800">
              <a:defRPr/>
            </a:pPr>
            <a:r>
              <a:rPr lang="en-US" sz="3300" dirty="0">
                <a:solidFill>
                  <a:srgbClr val="003A1A"/>
                </a:solidFill>
                <a:latin typeface="Calibri Light" panose="020F0302020204030204"/>
              </a:rPr>
              <a:t>Strategic Marketing Assignment</a:t>
            </a:r>
          </a:p>
          <a:p>
            <a:pPr defTabSz="685800">
              <a:defRPr/>
            </a:pPr>
            <a:r>
              <a:rPr lang="en-US" sz="1200" dirty="0">
                <a:solidFill>
                  <a:srgbClr val="003A1A"/>
                </a:solidFill>
                <a:latin typeface="Arial" panose="020B0604020202020204" pitchFamily="34" charset="0"/>
              </a:rPr>
              <a:t>You have been accepted onto a (FLDP) within a Large organization. The sole representative from the Marketing Department.</a:t>
            </a:r>
          </a:p>
          <a:p>
            <a:pPr defTabSz="685800">
              <a:defRPr/>
            </a:pPr>
            <a:r>
              <a:rPr lang="en-US" sz="1200" dirty="0">
                <a:solidFill>
                  <a:srgbClr val="003A1A"/>
                </a:solidFill>
                <a:latin typeface="Arial" panose="020B0604020202020204" pitchFamily="34" charset="0"/>
              </a:rPr>
              <a:t>The company is currently successful but is going through a period of </a:t>
            </a:r>
            <a:r>
              <a:rPr lang="en-US" sz="1200" dirty="0">
                <a:solidFill>
                  <a:srgbClr val="003A1A"/>
                </a:solidFill>
                <a:highlight>
                  <a:srgbClr val="FFFF00"/>
                </a:highlight>
                <a:latin typeface="Arial" panose="020B0604020202020204" pitchFamily="34" charset="0"/>
              </a:rPr>
              <a:t>intense</a:t>
            </a:r>
            <a:r>
              <a:rPr lang="en-US" sz="1200" dirty="0">
                <a:solidFill>
                  <a:srgbClr val="003A1A"/>
                </a:solidFill>
                <a:latin typeface="Arial" panose="020B0604020202020204" pitchFamily="34" charset="0"/>
              </a:rPr>
              <a:t> </a:t>
            </a:r>
            <a:r>
              <a:rPr lang="en-US" sz="1200" dirty="0">
                <a:solidFill>
                  <a:srgbClr val="003A1A"/>
                </a:solidFill>
                <a:highlight>
                  <a:srgbClr val="FFFF00"/>
                </a:highlight>
                <a:latin typeface="Arial" panose="020B0604020202020204" pitchFamily="34" charset="0"/>
              </a:rPr>
              <a:t>change</a:t>
            </a:r>
            <a:r>
              <a:rPr lang="en-US" sz="1200" dirty="0">
                <a:solidFill>
                  <a:srgbClr val="003A1A"/>
                </a:solidFill>
                <a:latin typeface="Arial" panose="020B0604020202020204" pitchFamily="34" charset="0"/>
              </a:rPr>
              <a:t>. There are </a:t>
            </a:r>
            <a:r>
              <a:rPr lang="en-US" sz="1200" dirty="0">
                <a:solidFill>
                  <a:srgbClr val="003A1A"/>
                </a:solidFill>
                <a:highlight>
                  <a:srgbClr val="FFFF00"/>
                </a:highlight>
                <a:latin typeface="Arial" panose="020B0604020202020204" pitchFamily="34" charset="0"/>
              </a:rPr>
              <a:t>new competitors entering the market</a:t>
            </a:r>
            <a:r>
              <a:rPr lang="en-US" sz="1200" dirty="0">
                <a:solidFill>
                  <a:srgbClr val="003A1A"/>
                </a:solidFill>
                <a:latin typeface="Arial" panose="020B0604020202020204" pitchFamily="34" charset="0"/>
              </a:rPr>
              <a:t>, whilst </a:t>
            </a:r>
            <a:r>
              <a:rPr lang="en-US" sz="1200" dirty="0">
                <a:solidFill>
                  <a:srgbClr val="003A1A"/>
                </a:solidFill>
                <a:highlight>
                  <a:srgbClr val="FFFF00"/>
                </a:highlight>
                <a:latin typeface="Arial" panose="020B0604020202020204" pitchFamily="34" charset="0"/>
              </a:rPr>
              <a:t>new technologies are changing both production</a:t>
            </a:r>
            <a:r>
              <a:rPr lang="en-US" sz="1200" dirty="0">
                <a:solidFill>
                  <a:srgbClr val="003A1A"/>
                </a:solidFill>
                <a:latin typeface="Arial" panose="020B0604020202020204" pitchFamily="34" charset="0"/>
              </a:rPr>
              <a:t> capabilities and </a:t>
            </a:r>
            <a:r>
              <a:rPr lang="en-US" sz="1200" dirty="0">
                <a:solidFill>
                  <a:srgbClr val="003A1A"/>
                </a:solidFill>
                <a:highlight>
                  <a:srgbClr val="FFFF00"/>
                </a:highlight>
                <a:latin typeface="Arial" panose="020B0604020202020204" pitchFamily="34" charset="0"/>
              </a:rPr>
              <a:t>consumer preferences</a:t>
            </a:r>
            <a:r>
              <a:rPr lang="en-US" sz="1200" dirty="0">
                <a:solidFill>
                  <a:srgbClr val="003A1A"/>
                </a:solidFill>
                <a:latin typeface="Arial" panose="020B0604020202020204" pitchFamily="34" charset="0"/>
              </a:rPr>
              <a:t>.</a:t>
            </a:r>
          </a:p>
          <a:p>
            <a:pPr defTabSz="685800">
              <a:defRPr/>
            </a:pPr>
            <a:endParaRPr lang="en-US" sz="1200" b="1" dirty="0">
              <a:solidFill>
                <a:srgbClr val="003A1A"/>
              </a:solidFill>
              <a:latin typeface="Arial" panose="020B0604020202020204" pitchFamily="34" charset="0"/>
            </a:endParaRPr>
          </a:p>
          <a:p>
            <a:pPr defTabSz="685800">
              <a:defRPr/>
            </a:pPr>
            <a:r>
              <a:rPr lang="en-US" sz="1200" b="1" dirty="0">
                <a:solidFill>
                  <a:srgbClr val="003A1A"/>
                </a:solidFill>
                <a:latin typeface="Arial" panose="020B0604020202020204" pitchFamily="34" charset="0"/>
              </a:rPr>
              <a:t>Task 1</a:t>
            </a:r>
            <a:endParaRPr lang="en-US" sz="1200" dirty="0">
              <a:solidFill>
                <a:srgbClr val="003A1A"/>
              </a:solidFill>
              <a:latin typeface="Arial" panose="020B0604020202020204" pitchFamily="34" charset="0"/>
            </a:endParaRPr>
          </a:p>
          <a:p>
            <a:pPr defTabSz="685800">
              <a:defRPr/>
            </a:pPr>
            <a:r>
              <a:rPr lang="en-US" sz="900" dirty="0">
                <a:solidFill>
                  <a:srgbClr val="003A1A"/>
                </a:solidFill>
                <a:latin typeface="Arial" panose="020B0604020202020204" pitchFamily="34" charset="0"/>
              </a:rPr>
              <a:t>prepare a presentation with accompanying </a:t>
            </a:r>
            <a:r>
              <a:rPr lang="en-US" sz="900" dirty="0" err="1">
                <a:solidFill>
                  <a:srgbClr val="003A1A"/>
                </a:solidFill>
                <a:latin typeface="Arial" panose="020B0604020202020204" pitchFamily="34" charset="0"/>
              </a:rPr>
              <a:t>notes.The</a:t>
            </a:r>
            <a:r>
              <a:rPr lang="en-US" sz="900" dirty="0">
                <a:solidFill>
                  <a:srgbClr val="003A1A"/>
                </a:solidFill>
                <a:latin typeface="Arial" panose="020B0604020202020204" pitchFamily="34" charset="0"/>
              </a:rPr>
              <a:t> content of the presentation and notes should:</a:t>
            </a:r>
          </a:p>
          <a:p>
            <a:pPr defTabSz="685800">
              <a:defRPr/>
            </a:pPr>
            <a:r>
              <a:rPr lang="en-US" sz="900" dirty="0">
                <a:solidFill>
                  <a:srgbClr val="003A1A"/>
                </a:solidFill>
                <a:latin typeface="Helvetica" pitchFamily="2" charset="0"/>
              </a:rPr>
              <a:t>•</a:t>
            </a:r>
            <a:r>
              <a:rPr lang="en-US" sz="900" dirty="0">
                <a:solidFill>
                  <a:srgbClr val="003A1A"/>
                </a:solidFill>
                <a:latin typeface="Arial" panose="020B0604020202020204" pitchFamily="34" charset="0"/>
              </a:rPr>
              <a:t> </a:t>
            </a:r>
            <a:r>
              <a:rPr lang="en-US" sz="900" dirty="0" err="1">
                <a:solidFill>
                  <a:srgbClr val="003A1A"/>
                </a:solidFill>
                <a:latin typeface="Arial" panose="020B0604020202020204" pitchFamily="34" charset="0"/>
              </a:rPr>
              <a:t>Analyse</a:t>
            </a:r>
            <a:r>
              <a:rPr lang="en-US" sz="900" dirty="0">
                <a:solidFill>
                  <a:srgbClr val="003A1A"/>
                </a:solidFill>
                <a:latin typeface="Arial" panose="020B0604020202020204" pitchFamily="34" charset="0"/>
              </a:rPr>
              <a:t> the relationship between corporate and marketing strategies</a:t>
            </a:r>
          </a:p>
          <a:p>
            <a:pPr defTabSz="685800">
              <a:defRPr/>
            </a:pPr>
            <a:r>
              <a:rPr lang="en-US" sz="900" dirty="0">
                <a:solidFill>
                  <a:srgbClr val="003A1A"/>
                </a:solidFill>
                <a:latin typeface="Helvetica" pitchFamily="2" charset="0"/>
              </a:rPr>
              <a:t>•</a:t>
            </a:r>
            <a:r>
              <a:rPr lang="en-US" sz="900" dirty="0">
                <a:solidFill>
                  <a:srgbClr val="003A1A"/>
                </a:solidFill>
                <a:latin typeface="Arial" panose="020B0604020202020204" pitchFamily="34" charset="0"/>
              </a:rPr>
              <a:t> Explain how marketing strategies can contribute to competitive advantage</a:t>
            </a:r>
          </a:p>
          <a:p>
            <a:pPr defTabSz="685800">
              <a:defRPr/>
            </a:pPr>
            <a:r>
              <a:rPr lang="en-US" sz="900" b="1" dirty="0">
                <a:solidFill>
                  <a:srgbClr val="003A1A"/>
                </a:solidFill>
                <a:latin typeface="Arial" panose="020B0604020202020204" pitchFamily="34" charset="0"/>
              </a:rPr>
              <a:t>Extension activities</a:t>
            </a:r>
            <a:endParaRPr lang="en-US" sz="900" dirty="0">
              <a:solidFill>
                <a:srgbClr val="003A1A"/>
              </a:solidFill>
              <a:latin typeface="Arial" panose="020B0604020202020204" pitchFamily="34" charset="0"/>
            </a:endParaRPr>
          </a:p>
          <a:p>
            <a:pPr defTabSz="685800">
              <a:defRPr/>
            </a:pPr>
            <a:r>
              <a:rPr lang="en-US" sz="900" dirty="0">
                <a:solidFill>
                  <a:srgbClr val="003A1A"/>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900" dirty="0">
                <a:solidFill>
                  <a:srgbClr val="003A1A"/>
                </a:solidFill>
                <a:latin typeface="Arial" panose="020B0604020202020204" pitchFamily="34" charset="0"/>
              </a:rPr>
              <a:t>formulation of marketing strategy.</a:t>
            </a:r>
          </a:p>
          <a:p>
            <a:pPr defTabSz="685800">
              <a:defRPr/>
            </a:pPr>
            <a:endParaRPr lang="en-US" sz="600" b="1" dirty="0">
              <a:solidFill>
                <a:srgbClr val="003A1A"/>
              </a:solidFill>
              <a:latin typeface="Arial" panose="020B0604020202020204" pitchFamily="34" charset="0"/>
            </a:endParaRPr>
          </a:p>
          <a:p>
            <a:pPr defTabSz="685800">
              <a:defRPr/>
            </a:pPr>
            <a:r>
              <a:rPr lang="en-US" sz="1200" b="1" dirty="0">
                <a:solidFill>
                  <a:srgbClr val="003A1A"/>
                </a:solidFill>
                <a:latin typeface="Arial" panose="020B0604020202020204" pitchFamily="34" charset="0"/>
              </a:rPr>
              <a:t>Task 2</a:t>
            </a:r>
          </a:p>
          <a:p>
            <a:pPr defTabSz="685800">
              <a:defRPr/>
            </a:pPr>
            <a:r>
              <a:rPr lang="en-US" sz="900" dirty="0">
                <a:solidFill>
                  <a:srgbClr val="003A1A"/>
                </a:solidFill>
                <a:latin typeface="Arial" panose="020B0604020202020204" pitchFamily="34" charset="0"/>
              </a:rPr>
              <a:t> prepare a handout to be used by future participants in the</a:t>
            </a:r>
          </a:p>
          <a:p>
            <a:pPr defTabSz="685800">
              <a:defRPr/>
            </a:pPr>
            <a:r>
              <a:rPr lang="en-US" sz="900" dirty="0">
                <a:solidFill>
                  <a:srgbClr val="003A1A"/>
                </a:solidFill>
                <a:latin typeface="Arial" panose="020B0604020202020204" pitchFamily="34" charset="0"/>
              </a:rPr>
              <a:t>FLDP. on Strategic Marketing; Your contribution to the handout should:</a:t>
            </a:r>
          </a:p>
          <a:p>
            <a:pPr defTabSz="685800">
              <a:defRPr/>
            </a:pPr>
            <a:r>
              <a:rPr lang="en-US" sz="900" dirty="0">
                <a:solidFill>
                  <a:srgbClr val="003A1A"/>
                </a:solidFill>
                <a:latin typeface="Arial" panose="020B0604020202020204" pitchFamily="34" charset="0"/>
              </a:rPr>
              <a:t>• </a:t>
            </a:r>
            <a:r>
              <a:rPr lang="en-US" sz="900" dirty="0">
                <a:solidFill>
                  <a:srgbClr val="003A1A"/>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900" dirty="0">
                <a:solidFill>
                  <a:srgbClr val="003A1A"/>
                </a:solidFill>
                <a:latin typeface="Helvetica" pitchFamily="2" charset="0"/>
              </a:rPr>
              <a:t>• Evaluate the role of relationship marketing in customer behavior analysis</a:t>
            </a:r>
          </a:p>
          <a:p>
            <a:pPr defTabSz="685800">
              <a:defRPr/>
            </a:pPr>
            <a:r>
              <a:rPr lang="en-US" sz="900" b="1" dirty="0">
                <a:solidFill>
                  <a:srgbClr val="003A1A"/>
                </a:solidFill>
                <a:latin typeface="Arial" panose="020B0604020202020204" pitchFamily="34" charset="0"/>
              </a:rPr>
              <a:t>Extension activities</a:t>
            </a:r>
          </a:p>
          <a:p>
            <a:pPr defTabSz="685800">
              <a:defRPr/>
            </a:pPr>
            <a:r>
              <a:rPr lang="en-US" sz="900" dirty="0">
                <a:solidFill>
                  <a:srgbClr val="003A1A"/>
                </a:solidFill>
                <a:latin typeface="Arial" panose="020B0604020202020204" pitchFamily="34" charset="0"/>
              </a:rPr>
              <a:t>you must also analyze the influences on, and the psychology of, consumer behavior.</a:t>
            </a:r>
          </a:p>
          <a:p>
            <a:pPr defTabSz="685800">
              <a:defRPr/>
            </a:pPr>
            <a:endParaRPr lang="en-US" sz="900" dirty="0">
              <a:solidFill>
                <a:srgbClr val="003A1A"/>
              </a:solidFill>
              <a:latin typeface="Arial" panose="020B0604020202020204" pitchFamily="34" charset="0"/>
            </a:endParaRPr>
          </a:p>
          <a:p>
            <a:pPr defTabSz="685800">
              <a:defRPr/>
            </a:pPr>
            <a:r>
              <a:rPr lang="en-US" sz="1200" b="1" dirty="0">
                <a:solidFill>
                  <a:srgbClr val="003A1A"/>
                </a:solidFill>
                <a:latin typeface="Arial" panose="020B0604020202020204" pitchFamily="34" charset="0"/>
              </a:rPr>
              <a:t>Task 3</a:t>
            </a:r>
          </a:p>
          <a:p>
            <a:pPr defTabSz="685800">
              <a:defRPr/>
            </a:pPr>
            <a:r>
              <a:rPr lang="en-US" sz="900" dirty="0">
                <a:solidFill>
                  <a:srgbClr val="003A1A"/>
                </a:solidFill>
                <a:latin typeface="Arial" panose="020B0604020202020204" pitchFamily="34" charset="0"/>
              </a:rPr>
              <a:t>You are required to develop a</a:t>
            </a:r>
          </a:p>
          <a:p>
            <a:pPr defTabSz="685800">
              <a:defRPr/>
            </a:pPr>
            <a:r>
              <a:rPr lang="en-US" sz="900" dirty="0">
                <a:solidFill>
                  <a:srgbClr val="003A1A"/>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900" dirty="0">
                <a:solidFill>
                  <a:srgbClr val="003A1A"/>
                </a:solidFill>
                <a:latin typeface="Arial" panose="020B0604020202020204" pitchFamily="34" charset="0"/>
              </a:rPr>
              <a:t>For the selected and named </a:t>
            </a:r>
            <a:r>
              <a:rPr lang="en-US" sz="900" dirty="0" err="1">
                <a:solidFill>
                  <a:srgbClr val="003A1A"/>
                </a:solidFill>
                <a:latin typeface="Arial" panose="020B0604020202020204" pitchFamily="34" charset="0"/>
              </a:rPr>
              <a:t>organisation</a:t>
            </a:r>
            <a:r>
              <a:rPr lang="en-US" sz="900" dirty="0">
                <a:solidFill>
                  <a:srgbClr val="003A1A"/>
                </a:solidFill>
                <a:latin typeface="Arial" panose="020B0604020202020204" pitchFamily="34" charset="0"/>
              </a:rPr>
              <a:t> you must:</a:t>
            </a:r>
          </a:p>
          <a:p>
            <a:pPr defTabSz="685800">
              <a:defRPr/>
            </a:pPr>
            <a:r>
              <a:rPr lang="en-US" sz="900" dirty="0">
                <a:solidFill>
                  <a:srgbClr val="003A1A"/>
                </a:solidFill>
                <a:latin typeface="Arial" panose="020B0604020202020204" pitchFamily="34" charset="0"/>
              </a:rPr>
              <a:t>• </a:t>
            </a:r>
            <a:r>
              <a:rPr lang="en-US" sz="900" dirty="0">
                <a:solidFill>
                  <a:srgbClr val="003A1A"/>
                </a:solidFill>
                <a:latin typeface="Helvetica" pitchFamily="2" charset="0"/>
              </a:rPr>
              <a:t>Analyze the key considerations in creating a marketing strategy</a:t>
            </a:r>
          </a:p>
          <a:p>
            <a:pPr defTabSz="685800">
              <a:defRPr/>
            </a:pPr>
            <a:r>
              <a:rPr lang="en-US" sz="900" dirty="0">
                <a:solidFill>
                  <a:srgbClr val="003A1A"/>
                </a:solidFill>
                <a:latin typeface="Helvetica" pitchFamily="2" charset="0"/>
              </a:rPr>
              <a:t>• Explain how the marketing strategy should address competitive forces</a:t>
            </a:r>
          </a:p>
          <a:p>
            <a:pPr defTabSz="685800">
              <a:defRPr/>
            </a:pPr>
            <a:r>
              <a:rPr lang="en-US" sz="900" dirty="0">
                <a:solidFill>
                  <a:srgbClr val="003A1A"/>
                </a:solidFill>
                <a:latin typeface="Helvetica" pitchFamily="2" charset="0"/>
              </a:rPr>
              <a:t>• Develop a strategic marketing plan for your named organization using an appropriate</a:t>
            </a:r>
          </a:p>
          <a:p>
            <a:pPr defTabSz="685800">
              <a:defRPr/>
            </a:pPr>
            <a:r>
              <a:rPr lang="en-US" sz="900" dirty="0">
                <a:solidFill>
                  <a:srgbClr val="003A1A"/>
                </a:solidFill>
                <a:latin typeface="Helvetica" pitchFamily="2" charset="0"/>
              </a:rPr>
              <a:t>format (include KPIs that will support monitoring)</a:t>
            </a:r>
          </a:p>
          <a:p>
            <a:pPr defTabSz="685800">
              <a:defRPr/>
            </a:pPr>
            <a:r>
              <a:rPr lang="en-US" sz="900" dirty="0">
                <a:solidFill>
                  <a:srgbClr val="003A1A"/>
                </a:solidFill>
                <a:latin typeface="Helvetica" pitchFamily="2" charset="0"/>
              </a:rPr>
              <a:t>• Develop a risk register and associated contingency plans</a:t>
            </a:r>
          </a:p>
        </p:txBody>
      </p:sp>
    </p:spTree>
    <p:extLst>
      <p:ext uri="{BB962C8B-B14F-4D97-AF65-F5344CB8AC3E}">
        <p14:creationId xmlns:p14="http://schemas.microsoft.com/office/powerpoint/2010/main" val="37623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2" end="2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3" end="2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4" end="2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5" end="2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6" end="2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7" end="2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Rockwell"/>
              <a:ea typeface="Rockwell"/>
              <a:cs typeface="Rockwell"/>
              <a:sym typeface="Rockwell"/>
            </a:endParaRPr>
          </a:p>
        </p:txBody>
      </p:sp>
      <p:sp>
        <p:nvSpPr>
          <p:cNvPr id="185" name="Google Shape;185;p7"/>
          <p:cNvSpPr txBox="1">
            <a:spLocks noGrp="1"/>
          </p:cNvSpPr>
          <p:nvPr>
            <p:ph type="title" idx="4294967295"/>
          </p:nvPr>
        </p:nvSpPr>
        <p:spPr>
          <a:xfrm>
            <a:off x="1914595" y="1584685"/>
            <a:ext cx="9248775" cy="601363"/>
          </a:xfrm>
          <a:prstGeom prst="rect">
            <a:avLst/>
          </a:prstGeo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003A1A"/>
                </a:solidFill>
                <a:latin typeface="Impact"/>
                <a:ea typeface="Impact"/>
                <a:cs typeface="Impact"/>
                <a:sym typeface="Impact"/>
              </a:rPr>
              <a:t>Strategic Marketing  IS a Key Success Factors for business</a:t>
            </a:r>
            <a:endParaRPr sz="2700" dirty="0">
              <a:solidFill>
                <a:srgbClr val="003A1A"/>
              </a:solidFill>
              <a:latin typeface="Impact"/>
              <a:ea typeface="Impact"/>
              <a:cs typeface="Impact"/>
              <a:sym typeface="Impact"/>
            </a:endParaRPr>
          </a:p>
        </p:txBody>
      </p:sp>
      <p:grpSp>
        <p:nvGrpSpPr>
          <p:cNvPr id="186" name="Google Shape;186;p7"/>
          <p:cNvGrpSpPr/>
          <p:nvPr/>
        </p:nvGrpSpPr>
        <p:grpSpPr>
          <a:xfrm>
            <a:off x="6910420" y="2466048"/>
            <a:ext cx="2641382" cy="2642584"/>
            <a:chOff x="2303078" y="69"/>
            <a:chExt cx="3521843" cy="3523445"/>
          </a:xfrm>
        </p:grpSpPr>
        <p:sp>
          <p:nvSpPr>
            <p:cNvPr id="187" name="Google Shape;187;p7"/>
            <p:cNvSpPr/>
            <p:nvPr/>
          </p:nvSpPr>
          <p:spPr>
            <a:xfrm>
              <a:off x="2708483" y="405475"/>
              <a:ext cx="2711030" cy="2711030"/>
            </a:xfrm>
            <a:prstGeom prst="blockArc">
              <a:avLst>
                <a:gd name="adj1" fmla="val 10795840"/>
                <a:gd name="adj2" fmla="val 16200003"/>
                <a:gd name="adj3" fmla="val 4641"/>
              </a:avLst>
            </a:prstGeom>
            <a:solidFill>
              <a:srgbClr val="599BD5"/>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88" name="Google Shape;188;p7"/>
            <p:cNvSpPr/>
            <p:nvPr/>
          </p:nvSpPr>
          <p:spPr>
            <a:xfrm>
              <a:off x="2708484" y="407077"/>
              <a:ext cx="2711030" cy="2711030"/>
            </a:xfrm>
            <a:prstGeom prst="blockArc">
              <a:avLst>
                <a:gd name="adj1" fmla="val 5400000"/>
                <a:gd name="adj2" fmla="val 10800000"/>
                <a:gd name="adj3" fmla="val 4641"/>
              </a:avLst>
            </a:prstGeom>
            <a:solidFill>
              <a:schemeClr val="accent4"/>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89" name="Google Shape;189;p7"/>
            <p:cNvSpPr/>
            <p:nvPr/>
          </p:nvSpPr>
          <p:spPr>
            <a:xfrm>
              <a:off x="2708484" y="407077"/>
              <a:ext cx="2711030" cy="2711030"/>
            </a:xfrm>
            <a:prstGeom prst="blockArc">
              <a:avLst>
                <a:gd name="adj1" fmla="val 0"/>
                <a:gd name="adj2" fmla="val 5400000"/>
                <a:gd name="adj3" fmla="val 4641"/>
              </a:avLst>
            </a:prstGeom>
            <a:solidFill>
              <a:schemeClr val="accent3"/>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0" name="Google Shape;190;p7"/>
            <p:cNvSpPr/>
            <p:nvPr/>
          </p:nvSpPr>
          <p:spPr>
            <a:xfrm>
              <a:off x="2708485" y="405475"/>
              <a:ext cx="2711030" cy="2711030"/>
            </a:xfrm>
            <a:prstGeom prst="blockArc">
              <a:avLst>
                <a:gd name="adj1" fmla="val 16199997"/>
                <a:gd name="adj2" fmla="val 4160"/>
                <a:gd name="adj3" fmla="val 4641"/>
              </a:avLst>
            </a:prstGeom>
            <a:solidFill>
              <a:schemeClr val="accent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1" name="Google Shape;191;p7"/>
            <p:cNvSpPr/>
            <p:nvPr/>
          </p:nvSpPr>
          <p:spPr>
            <a:xfrm>
              <a:off x="3439914" y="1138507"/>
              <a:ext cx="1248171" cy="124817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2" name="Google Shape;192;p7"/>
            <p:cNvSpPr txBox="1"/>
            <p:nvPr/>
          </p:nvSpPr>
          <p:spPr>
            <a:xfrm>
              <a:off x="3622704" y="1321297"/>
              <a:ext cx="882591" cy="882591"/>
            </a:xfrm>
            <a:prstGeom prst="rect">
              <a:avLst/>
            </a:prstGeom>
            <a:noFill/>
            <a:ln>
              <a:noFill/>
            </a:ln>
          </p:spPr>
          <p:txBody>
            <a:bodyPr spcFirstLastPara="1" wrap="square" lIns="14288" tIns="14288" rIns="14288" bIns="14288" anchor="ctr" anchorCtr="0">
              <a:noAutofit/>
            </a:bodyPr>
            <a:lstStyle/>
            <a:p>
              <a:pPr algn="ctr" defTabSz="685800">
                <a:lnSpc>
                  <a:spcPct val="90000"/>
                </a:lnSpc>
                <a:buClr>
                  <a:prstClr val="white"/>
                </a:buClr>
                <a:buSzPts val="1500"/>
                <a:defRPr/>
              </a:pPr>
              <a:r>
                <a:rPr lang="en-US" sz="1125">
                  <a:solidFill>
                    <a:srgbClr val="003A1A"/>
                  </a:solidFill>
                  <a:latin typeface="Calibri"/>
                  <a:ea typeface="Calibri"/>
                  <a:cs typeface="Calibri"/>
                  <a:sym typeface="Calibri"/>
                </a:rPr>
                <a:t>Marketing</a:t>
              </a:r>
              <a:endParaRPr sz="1050">
                <a:solidFill>
                  <a:srgbClr val="003A1A"/>
                </a:solidFill>
                <a:latin typeface="Arial"/>
                <a:ea typeface="Arial"/>
                <a:cs typeface="Arial"/>
                <a:sym typeface="Arial"/>
              </a:endParaRPr>
            </a:p>
          </p:txBody>
        </p:sp>
        <p:sp>
          <p:nvSpPr>
            <p:cNvPr id="193" name="Google Shape;193;p7"/>
            <p:cNvSpPr/>
            <p:nvPr/>
          </p:nvSpPr>
          <p:spPr>
            <a:xfrm>
              <a:off x="3627139" y="69"/>
              <a:ext cx="873720" cy="87372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4" name="Google Shape;194;p7"/>
            <p:cNvSpPr txBox="1"/>
            <p:nvPr/>
          </p:nvSpPr>
          <p:spPr>
            <a:xfrm>
              <a:off x="3755092" y="128022"/>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Strategic Focus</a:t>
              </a:r>
              <a:endParaRPr sz="1050">
                <a:solidFill>
                  <a:srgbClr val="003A1A"/>
                </a:solidFill>
                <a:latin typeface="Arial"/>
                <a:ea typeface="Arial"/>
                <a:cs typeface="Arial"/>
                <a:sym typeface="Arial"/>
              </a:endParaRPr>
            </a:p>
          </p:txBody>
        </p:sp>
        <p:sp>
          <p:nvSpPr>
            <p:cNvPr id="195" name="Google Shape;195;p7"/>
            <p:cNvSpPr/>
            <p:nvPr/>
          </p:nvSpPr>
          <p:spPr>
            <a:xfrm>
              <a:off x="4951201" y="1325732"/>
              <a:ext cx="873720" cy="87372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6" name="Google Shape;196;p7"/>
            <p:cNvSpPr txBox="1"/>
            <p:nvPr/>
          </p:nvSpPr>
          <p:spPr>
            <a:xfrm>
              <a:off x="5079154" y="1453685"/>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Finances</a:t>
              </a:r>
              <a:endParaRPr sz="1050">
                <a:solidFill>
                  <a:srgbClr val="003A1A"/>
                </a:solidFill>
                <a:latin typeface="Arial"/>
                <a:ea typeface="Arial"/>
                <a:cs typeface="Arial"/>
                <a:sym typeface="Arial"/>
              </a:endParaRPr>
            </a:p>
          </p:txBody>
        </p:sp>
        <p:sp>
          <p:nvSpPr>
            <p:cNvPr id="197" name="Google Shape;197;p7"/>
            <p:cNvSpPr/>
            <p:nvPr/>
          </p:nvSpPr>
          <p:spPr>
            <a:xfrm>
              <a:off x="3627139" y="2649794"/>
              <a:ext cx="873720" cy="87372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98" name="Google Shape;198;p7"/>
            <p:cNvSpPr txBox="1"/>
            <p:nvPr/>
          </p:nvSpPr>
          <p:spPr>
            <a:xfrm>
              <a:off x="3755092" y="2777747"/>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Operations</a:t>
              </a:r>
              <a:endParaRPr sz="1050">
                <a:solidFill>
                  <a:srgbClr val="003A1A"/>
                </a:solidFill>
                <a:latin typeface="Arial"/>
                <a:ea typeface="Arial"/>
                <a:cs typeface="Arial"/>
                <a:sym typeface="Arial"/>
              </a:endParaRPr>
            </a:p>
          </p:txBody>
        </p:sp>
        <p:sp>
          <p:nvSpPr>
            <p:cNvPr id="199" name="Google Shape;199;p7"/>
            <p:cNvSpPr/>
            <p:nvPr/>
          </p:nvSpPr>
          <p:spPr>
            <a:xfrm>
              <a:off x="2303078" y="1325732"/>
              <a:ext cx="873720" cy="87372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200" name="Google Shape;200;p7"/>
            <p:cNvSpPr txBox="1"/>
            <p:nvPr/>
          </p:nvSpPr>
          <p:spPr>
            <a:xfrm>
              <a:off x="2431031" y="1453685"/>
              <a:ext cx="617814" cy="617814"/>
            </a:xfrm>
            <a:prstGeom prst="rect">
              <a:avLst/>
            </a:prstGeom>
            <a:noFill/>
            <a:ln>
              <a:noFill/>
            </a:ln>
          </p:spPr>
          <p:txBody>
            <a:bodyPr spcFirstLastPara="1" wrap="square" lIns="9525" tIns="9525" rIns="9525" bIns="9525" anchor="ctr" anchorCtr="0">
              <a:noAutofit/>
            </a:bodyPr>
            <a:lstStyle/>
            <a:p>
              <a:pPr algn="ctr" defTabSz="685800">
                <a:lnSpc>
                  <a:spcPct val="90000"/>
                </a:lnSpc>
                <a:buClr>
                  <a:prstClr val="white"/>
                </a:buClr>
                <a:buSzPts val="1000"/>
                <a:defRPr/>
              </a:pPr>
              <a:r>
                <a:rPr lang="en-US" sz="750">
                  <a:solidFill>
                    <a:srgbClr val="003A1A"/>
                  </a:solidFill>
                  <a:latin typeface="Calibri"/>
                  <a:ea typeface="Calibri"/>
                  <a:cs typeface="Calibri"/>
                  <a:sym typeface="Calibri"/>
                </a:rPr>
                <a:t>People</a:t>
              </a:r>
              <a:endParaRPr sz="1050">
                <a:solidFill>
                  <a:srgbClr val="003A1A"/>
                </a:solidFill>
                <a:latin typeface="Arial"/>
                <a:ea typeface="Arial"/>
                <a:cs typeface="Arial"/>
                <a:sym typeface="Arial"/>
              </a:endParaRPr>
            </a:p>
          </p:txBody>
        </p:sp>
      </p:grpSp>
      <p:grpSp>
        <p:nvGrpSpPr>
          <p:cNvPr id="201" name="Google Shape;201;p7"/>
          <p:cNvGrpSpPr/>
          <p:nvPr/>
        </p:nvGrpSpPr>
        <p:grpSpPr>
          <a:xfrm>
            <a:off x="7368216" y="3100522"/>
            <a:ext cx="1725790" cy="1467158"/>
            <a:chOff x="7246180" y="2171951"/>
            <a:chExt cx="3393269" cy="3498228"/>
          </a:xfrm>
        </p:grpSpPr>
        <p:sp>
          <p:nvSpPr>
            <p:cNvPr id="202" name="Google Shape;202;p7"/>
            <p:cNvSpPr/>
            <p:nvPr/>
          </p:nvSpPr>
          <p:spPr>
            <a:xfrm rot="-5400000">
              <a:off x="9907929" y="3460830"/>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03" name="Google Shape;203;p7"/>
            <p:cNvSpPr/>
            <p:nvPr/>
          </p:nvSpPr>
          <p:spPr>
            <a:xfrm>
              <a:off x="8700498" y="4691771"/>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04" name="Google Shape;204;p7"/>
            <p:cNvSpPr/>
            <p:nvPr/>
          </p:nvSpPr>
          <p:spPr>
            <a:xfrm rot="10800000">
              <a:off x="8709623" y="2171951"/>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sp>
          <p:nvSpPr>
            <p:cNvPr id="205" name="Google Shape;205;p7"/>
            <p:cNvSpPr/>
            <p:nvPr/>
          </p:nvSpPr>
          <p:spPr>
            <a:xfrm rot="5400000">
              <a:off x="7493068" y="3460830"/>
              <a:ext cx="484632" cy="978408"/>
            </a:xfrm>
            <a:prstGeom prst="downArrow">
              <a:avLst>
                <a:gd name="adj1" fmla="val 50000"/>
                <a:gd name="adj2" fmla="val 50000"/>
              </a:avLst>
            </a:prstGeom>
            <a:solidFill>
              <a:srgbClr val="FF0000"/>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Impact"/>
                <a:ea typeface="Impact"/>
                <a:cs typeface="Impact"/>
                <a:sym typeface="Impact"/>
              </a:endParaRPr>
            </a:p>
          </p:txBody>
        </p:sp>
      </p:grpSp>
      <p:pic>
        <p:nvPicPr>
          <p:cNvPr id="13" name="Picture 12">
            <a:extLst>
              <a:ext uri="{FF2B5EF4-FFF2-40B4-BE49-F238E27FC236}">
                <a16:creationId xmlns:a16="http://schemas.microsoft.com/office/drawing/2014/main" id="{58EE1E2A-3A05-2682-5C4E-0D2395385C3E}"/>
              </a:ext>
            </a:extLst>
          </p:cNvPr>
          <p:cNvPicPr>
            <a:picLocks noChangeAspect="1"/>
          </p:cNvPicPr>
          <p:nvPr/>
        </p:nvPicPr>
        <p:blipFill>
          <a:blip r:embed="rId3"/>
          <a:stretch>
            <a:fillRect/>
          </a:stretch>
        </p:blipFill>
        <p:spPr>
          <a:xfrm>
            <a:off x="2147958" y="2479850"/>
            <a:ext cx="4391025" cy="2705100"/>
          </a:xfrm>
          <a:prstGeom prst="rect">
            <a:avLst/>
          </a:prstGeom>
        </p:spPr>
      </p:pic>
    </p:spTree>
    <p:extLst>
      <p:ext uri="{BB962C8B-B14F-4D97-AF65-F5344CB8AC3E}">
        <p14:creationId xmlns:p14="http://schemas.microsoft.com/office/powerpoint/2010/main" val="38671953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500"/>
                                        <p:tgtEl>
                                          <p:spTgt spid="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819" y="857250"/>
            <a:ext cx="8575844" cy="744182"/>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vert="horz" lIns="68580" tIns="34290" rIns="68580" bIns="34290" rtlCol="0" anchor="ctr">
            <a:normAutofit/>
          </a:bodyPr>
          <a:lstStyle/>
          <a:p>
            <a:pPr algn="ctr" defTabSz="685800">
              <a:lnSpc>
                <a:spcPct val="90000"/>
              </a:lnSpc>
              <a:spcBef>
                <a:spcPct val="0"/>
              </a:spcBef>
              <a:spcAft>
                <a:spcPts val="450"/>
              </a:spcAft>
              <a:defRPr/>
            </a:pPr>
            <a:r>
              <a:rPr lang="en-US" sz="4800" dirty="0">
                <a:solidFill>
                  <a:srgbClr val="003A1A"/>
                </a:solidFill>
                <a:latin typeface="Calibri Light" panose="020F0302020204030204"/>
              </a:rPr>
              <a:t>Introduction </a:t>
            </a:r>
            <a:endParaRPr lang="en-US" sz="2550" b="1" dirty="0">
              <a:solidFill>
                <a:srgbClr val="003A1A"/>
              </a:solidFill>
              <a:latin typeface="Calibri Light" panose="020F0302020204030204"/>
            </a:endParaRPr>
          </a:p>
        </p:txBody>
      </p:sp>
      <p:sp>
        <p:nvSpPr>
          <p:cNvPr id="3" name="Rectangle 2"/>
          <p:cNvSpPr/>
          <p:nvPr/>
        </p:nvSpPr>
        <p:spPr>
          <a:xfrm>
            <a:off x="1600200" y="1669013"/>
            <a:ext cx="2918926" cy="4231208"/>
          </a:xfrm>
          <a:prstGeom prst="rect">
            <a:avLst/>
          </a:prstGeom>
          <a:ln>
            <a:solidFill>
              <a:srgbClr val="336600"/>
            </a:solid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a:bodyPr>
          <a:lstStyle/>
          <a:p>
            <a:pPr algn="ctr" defTabSz="257175">
              <a:defRPr/>
            </a:pPr>
            <a:endParaRPr lang="ar-SA" sz="33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257175">
              <a:defRPr/>
            </a:pPr>
            <a:endParaRPr lang="ar-SA" sz="33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defTabSz="257175">
              <a:defRPr/>
            </a:pPr>
            <a:r>
              <a:rPr lang="ar-SA" sz="3300" dirty="0">
                <a:solidFill>
                  <a:schemeClr val="tx1"/>
                </a:solidFill>
                <a:latin typeface="Arial" panose="020B0604020202020204" pitchFamily="34" charset="0"/>
                <a:ea typeface="Calibri" panose="020F0502020204030204" pitchFamily="34" charset="0"/>
                <a:cs typeface="Arial" panose="020B0604020202020204" pitchFamily="34" charset="0"/>
              </a:rPr>
              <a:t>د. علي يحيي</a:t>
            </a:r>
            <a:endParaRPr lang="en-US" sz="33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98B103B3-4E66-FBE2-B37B-85C4A1A33811}"/>
              </a:ext>
            </a:extLst>
          </p:cNvPr>
          <p:cNvSpPr txBox="1"/>
          <p:nvPr/>
        </p:nvSpPr>
        <p:spPr>
          <a:xfrm>
            <a:off x="4519126" y="1669013"/>
            <a:ext cx="5920274" cy="4231208"/>
          </a:xfrm>
          <a:prstGeom prst="rect">
            <a:avLst/>
          </a:prstGeom>
          <a:ln>
            <a:solidFill>
              <a:srgbClr val="336600"/>
            </a:solid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rmAutofit fontScale="92500" lnSpcReduction="10000"/>
          </a:bodyPr>
          <a:lstStyle>
            <a:defPPr>
              <a:defRPr lang="en-SA"/>
            </a:defPPr>
            <a:lvl1pPr algn="ctr" defTabSz="342900">
              <a:defRPr sz="4400">
                <a:latin typeface="Arial" panose="020B0604020202020204" pitchFamily="34" charset="0"/>
                <a:ea typeface="Calibri" panose="020F050202020403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428625" indent="-428625" algn="r" defTabSz="257175" rtl="1">
              <a:buFont typeface="Arial" panose="020B0604020202020204" pitchFamily="34" charset="0"/>
              <a:buChar char="•"/>
              <a:defRPr/>
            </a:pPr>
            <a:r>
              <a:rPr lang="ar-SA" sz="2100" dirty="0">
                <a:solidFill>
                  <a:schemeClr val="tx1"/>
                </a:solidFill>
              </a:rPr>
              <a:t>المدير العام لواحدة من شركات الأدوية الإقليمية ومحاضر بالمركز الثقافي المصري</a:t>
            </a:r>
            <a:endParaRPr lang="en-US" sz="2100" dirty="0">
              <a:solidFill>
                <a:schemeClr val="tx1"/>
              </a:solidFill>
            </a:endParaRPr>
          </a:p>
          <a:p>
            <a:pPr marL="428625" indent="-428625" algn="r" rtl="1">
              <a:buFont typeface="Arial" panose="020B0604020202020204" pitchFamily="34" charset="0"/>
              <a:buChar char="•"/>
              <a:defRPr/>
            </a:pPr>
            <a:r>
              <a:rPr lang="ar-SA" sz="2100" dirty="0">
                <a:solidFill>
                  <a:schemeClr val="tx1"/>
                </a:solidFill>
              </a:rPr>
              <a:t>أكثر من ٢٧ عاما من الخبرة في الإدارة العامة، البيع والتسويق في مصر ،مجلس التعاون الخليجي ، الشرق الأوسط وشمال افريقيا</a:t>
            </a:r>
          </a:p>
          <a:p>
            <a:pPr marL="428625" indent="-428625" algn="r" defTabSz="257175" rtl="1">
              <a:buFont typeface="Arial" panose="020B0604020202020204" pitchFamily="34" charset="0"/>
              <a:buChar char="•"/>
              <a:defRPr/>
            </a:pPr>
            <a:r>
              <a:rPr lang="ar-SA" sz="2100" dirty="0">
                <a:solidFill>
                  <a:schemeClr val="tx1"/>
                </a:solidFill>
              </a:rPr>
              <a:t>شغلت أكثر من ١٣ منصب في اداره. التسويق والمبيعات والإدارة العامة في ٩ شركات ادويه عالمية واقليميه في صناعة الأدوية </a:t>
            </a:r>
          </a:p>
          <a:p>
            <a:pPr marL="428625" indent="-428625" algn="r" defTabSz="257175" rtl="1">
              <a:buFont typeface="Arial" panose="020B0604020202020204" pitchFamily="34" charset="0"/>
              <a:buChar char="•"/>
              <a:defRPr/>
            </a:pPr>
            <a:r>
              <a:rPr lang="ar-SA" sz="2100" dirty="0">
                <a:solidFill>
                  <a:schemeClr val="tx1"/>
                </a:solidFill>
              </a:rPr>
              <a:t>حاصل على  دبلومه</a:t>
            </a:r>
            <a:r>
              <a:rPr lang="en-US" sz="2100" dirty="0">
                <a:solidFill>
                  <a:schemeClr val="tx1"/>
                </a:solidFill>
              </a:rPr>
              <a:t> </a:t>
            </a:r>
            <a:r>
              <a:rPr lang="ar-SA" sz="2100" dirty="0">
                <a:solidFill>
                  <a:schemeClr val="tx1"/>
                </a:solidFill>
              </a:rPr>
              <a:t>التسويق الدولي من الملحق الثقافي البريطاني بالعجوزة </a:t>
            </a:r>
          </a:p>
          <a:p>
            <a:pPr marL="428625" indent="-428625" algn="r" defTabSz="257175" rtl="1">
              <a:buFont typeface="Arial" panose="020B0604020202020204" pitchFamily="34" charset="0"/>
              <a:buChar char="•"/>
              <a:defRPr/>
            </a:pPr>
            <a:r>
              <a:rPr lang="ar-SA" sz="2100" dirty="0">
                <a:solidFill>
                  <a:schemeClr val="tx1"/>
                </a:solidFill>
              </a:rPr>
              <a:t>حاصل على  دبلومه</a:t>
            </a:r>
            <a:r>
              <a:rPr lang="en-US" sz="2100" dirty="0">
                <a:solidFill>
                  <a:schemeClr val="tx1"/>
                </a:solidFill>
              </a:rPr>
              <a:t> </a:t>
            </a:r>
            <a:r>
              <a:rPr lang="ar-SA" sz="2100" dirty="0">
                <a:solidFill>
                  <a:schemeClr val="tx1"/>
                </a:solidFill>
              </a:rPr>
              <a:t>الإدارة العليا من جامعه- </a:t>
            </a:r>
            <a:r>
              <a:rPr lang="en-US" sz="2100" dirty="0">
                <a:solidFill>
                  <a:schemeClr val="tx1"/>
                </a:solidFill>
              </a:rPr>
              <a:t>ESCP</a:t>
            </a:r>
            <a:r>
              <a:rPr lang="en-US" sz="825" dirty="0">
                <a:solidFill>
                  <a:schemeClr val="tx1"/>
                </a:solidFill>
              </a:rPr>
              <a:t> </a:t>
            </a:r>
            <a:r>
              <a:rPr lang="ar-SA" sz="2100" dirty="0">
                <a:solidFill>
                  <a:schemeClr val="tx1"/>
                </a:solidFill>
              </a:rPr>
              <a:t>باريس</a:t>
            </a:r>
          </a:p>
          <a:p>
            <a:pPr marL="428625" indent="-428625" algn="r" defTabSz="257175" rtl="1">
              <a:buFont typeface="Arial" panose="020B0604020202020204" pitchFamily="34" charset="0"/>
              <a:buChar char="•"/>
              <a:defRPr/>
            </a:pPr>
            <a:r>
              <a:rPr lang="ar-SA" sz="2100" dirty="0">
                <a:solidFill>
                  <a:schemeClr val="tx1"/>
                </a:solidFill>
              </a:rPr>
              <a:t>حاصل على درجه الماجستير</a:t>
            </a:r>
            <a:r>
              <a:rPr lang="en-US" sz="2100" dirty="0">
                <a:solidFill>
                  <a:schemeClr val="tx1"/>
                </a:solidFill>
              </a:rPr>
              <a:t> </a:t>
            </a:r>
            <a:r>
              <a:rPr lang="ar-SA" sz="2100" dirty="0">
                <a:solidFill>
                  <a:schemeClr val="tx1"/>
                </a:solidFill>
              </a:rPr>
              <a:t>في التسويق من الأكاديمية البحرية للعلوم والتكنولوجيا والنقل البحري -</a:t>
            </a:r>
            <a:r>
              <a:rPr lang="en-US" sz="2100" dirty="0">
                <a:solidFill>
                  <a:schemeClr val="tx1"/>
                </a:solidFill>
              </a:rPr>
              <a:t>AAGSB</a:t>
            </a:r>
            <a:r>
              <a:rPr lang="ar-SA" sz="2100" dirty="0">
                <a:solidFill>
                  <a:schemeClr val="tx1"/>
                </a:solidFill>
              </a:rPr>
              <a:t> القاهرة</a:t>
            </a:r>
          </a:p>
          <a:p>
            <a:pPr marL="428625" indent="-428625" algn="r" rtl="1">
              <a:buFont typeface="Arial" panose="020B0604020202020204" pitchFamily="34" charset="0"/>
              <a:buChar char="•"/>
              <a:defRPr/>
            </a:pPr>
            <a:r>
              <a:rPr lang="ar-SA" sz="2100" dirty="0">
                <a:solidFill>
                  <a:schemeClr val="tx1"/>
                </a:solidFill>
              </a:rPr>
              <a:t>حاصل على درجه الدكتوراه</a:t>
            </a:r>
            <a:r>
              <a:rPr lang="en-US" sz="2100" dirty="0">
                <a:solidFill>
                  <a:schemeClr val="tx1"/>
                </a:solidFill>
              </a:rPr>
              <a:t> </a:t>
            </a:r>
            <a:r>
              <a:rPr lang="ar-SA" sz="2100" dirty="0">
                <a:solidFill>
                  <a:schemeClr val="tx1"/>
                </a:solidFill>
              </a:rPr>
              <a:t>في إدارة الأعمال</a:t>
            </a:r>
            <a:endParaRPr lang="en-US" sz="2100" dirty="0">
              <a:solidFill>
                <a:schemeClr val="tx1"/>
              </a:solidFill>
            </a:endParaRPr>
          </a:p>
          <a:p>
            <a:pPr marL="428625" indent="-428625" algn="r" rtl="1">
              <a:buFont typeface="Arial" panose="020B0604020202020204" pitchFamily="34" charset="0"/>
              <a:buChar char="•"/>
              <a:defRPr/>
            </a:pPr>
            <a:r>
              <a:rPr lang="en-US" sz="2100" dirty="0">
                <a:solidFill>
                  <a:schemeClr val="tx1"/>
                </a:solidFill>
              </a:rPr>
              <a:t>dual accreditation</a:t>
            </a:r>
          </a:p>
          <a:p>
            <a:pPr marL="428625" indent="-428625" algn="r" rtl="1">
              <a:buFont typeface="Arial" panose="020B0604020202020204" pitchFamily="34" charset="0"/>
              <a:buChar char="•"/>
              <a:defRPr/>
            </a:pPr>
            <a:r>
              <a:rPr lang="en-US" sz="1950" dirty="0">
                <a:solidFill>
                  <a:schemeClr val="tx1"/>
                </a:solidFill>
              </a:rPr>
              <a:t>IBSS </a:t>
            </a:r>
            <a:r>
              <a:rPr lang="ar-SA" sz="1950" dirty="0">
                <a:solidFill>
                  <a:schemeClr val="tx1"/>
                </a:solidFill>
              </a:rPr>
              <a:t>الدنمارك </a:t>
            </a:r>
            <a:endParaRPr lang="en-US" sz="1950" dirty="0">
              <a:solidFill>
                <a:schemeClr val="tx1"/>
              </a:solidFill>
            </a:endParaRPr>
          </a:p>
          <a:p>
            <a:pPr marL="428625" indent="-428625" algn="r" rtl="1">
              <a:buFont typeface="Arial" panose="020B0604020202020204" pitchFamily="34" charset="0"/>
              <a:buChar char="•"/>
              <a:defRPr/>
            </a:pPr>
            <a:r>
              <a:rPr lang="en-US" sz="1950" dirty="0">
                <a:solidFill>
                  <a:schemeClr val="tx1"/>
                </a:solidFill>
              </a:rPr>
              <a:t>IBAS </a:t>
            </a:r>
            <a:r>
              <a:rPr lang="ar-SA" sz="1950" dirty="0">
                <a:solidFill>
                  <a:schemeClr val="tx1"/>
                </a:solidFill>
              </a:rPr>
              <a:t>سويسرا</a:t>
            </a:r>
          </a:p>
        </p:txBody>
      </p:sp>
      <p:pic>
        <p:nvPicPr>
          <p:cNvPr id="2050" name="Picture 2">
            <a:extLst>
              <a:ext uri="{FF2B5EF4-FFF2-40B4-BE49-F238E27FC236}">
                <a16:creationId xmlns:a16="http://schemas.microsoft.com/office/drawing/2014/main" id="{33AB3F5B-4A13-CB09-499D-9FB22E7E38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25" t="13750" r="13300"/>
          <a:stretch/>
        </p:blipFill>
        <p:spPr bwMode="auto">
          <a:xfrm>
            <a:off x="1677818" y="1865871"/>
            <a:ext cx="1257300" cy="156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2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362201" y="990600"/>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solidFill>
                  <a:srgbClr val="003A1A"/>
                </a:solidFill>
              </a:rPr>
              <a:t>Interaction between marketing</a:t>
            </a:r>
            <a:r>
              <a:rPr lang="en-US" sz="2700" dirty="0">
                <a:solidFill>
                  <a:srgbClr val="003A1A"/>
                </a:solidFill>
              </a:rPr>
              <a:t> </a:t>
            </a:r>
            <a:r>
              <a:rPr sz="2700" dirty="0">
                <a:solidFill>
                  <a:srgbClr val="003A1A"/>
                </a:solidFill>
              </a:rPr>
              <a:t>and corporate strategy</a:t>
            </a:r>
          </a:p>
        </p:txBody>
      </p:sp>
      <p:pic>
        <p:nvPicPr>
          <p:cNvPr id="4" name="Picture 4"/>
          <p:cNvPicPr>
            <a:picLocks/>
          </p:cNvPicPr>
          <p:nvPr/>
        </p:nvPicPr>
        <p:blipFill>
          <a:blip r:embed="rId3" cstate="print"/>
          <a:srcRect/>
          <a:stretch>
            <a:fillRect/>
          </a:stretch>
        </p:blipFill>
        <p:spPr bwMode="auto">
          <a:xfrm>
            <a:off x="3017275" y="2277819"/>
            <a:ext cx="6157451" cy="3708251"/>
          </a:xfrm>
          <a:prstGeom prst="rect">
            <a:avLst/>
          </a:prstGeom>
          <a:noFill/>
        </p:spPr>
      </p:pic>
    </p:spTree>
    <p:extLst>
      <p:ext uri="{BB962C8B-B14F-4D97-AF65-F5344CB8AC3E}">
        <p14:creationId xmlns:p14="http://schemas.microsoft.com/office/powerpoint/2010/main" val="4041066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Rockwell"/>
              <a:ea typeface="Rockwell"/>
              <a:cs typeface="Rockwell"/>
              <a:sym typeface="Rockwell"/>
            </a:endParaRPr>
          </a:p>
        </p:txBody>
      </p:sp>
      <p:sp>
        <p:nvSpPr>
          <p:cNvPr id="185" name="Google Shape;185;p7"/>
          <p:cNvSpPr txBox="1">
            <a:spLocks noGrp="1"/>
          </p:cNvSpPr>
          <p:nvPr>
            <p:ph type="title" idx="4294967295"/>
          </p:nvPr>
        </p:nvSpPr>
        <p:spPr>
          <a:xfrm>
            <a:off x="1596878" y="1036652"/>
            <a:ext cx="9248775" cy="601363"/>
          </a:xfrm>
          <a:prstGeom prst="rect">
            <a:avLst/>
          </a:prstGeo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003A1A"/>
                </a:solidFill>
                <a:latin typeface="Impact"/>
                <a:ea typeface="Impact"/>
                <a:cs typeface="Impact"/>
                <a:sym typeface="Impact"/>
              </a:rPr>
              <a:t>Marketing Strategies and Corporate Strategies </a:t>
            </a:r>
            <a:endParaRPr sz="2700" dirty="0">
              <a:solidFill>
                <a:srgbClr val="003A1A"/>
              </a:solidFill>
              <a:latin typeface="Impact"/>
              <a:ea typeface="Impact"/>
              <a:cs typeface="Impact"/>
              <a:sym typeface="Impact"/>
            </a:endParaRPr>
          </a:p>
        </p:txBody>
      </p:sp>
      <p:grpSp>
        <p:nvGrpSpPr>
          <p:cNvPr id="4" name="Group 3">
            <a:extLst>
              <a:ext uri="{FF2B5EF4-FFF2-40B4-BE49-F238E27FC236}">
                <a16:creationId xmlns:a16="http://schemas.microsoft.com/office/drawing/2014/main" id="{12E4BBF7-68E2-F698-3D9B-27D535E21096}"/>
              </a:ext>
            </a:extLst>
          </p:cNvPr>
          <p:cNvGrpSpPr/>
          <p:nvPr/>
        </p:nvGrpSpPr>
        <p:grpSpPr>
          <a:xfrm>
            <a:off x="1596878" y="2226411"/>
            <a:ext cx="4397825" cy="2707877"/>
            <a:chOff x="97169" y="1876036"/>
            <a:chExt cx="5863767" cy="3610503"/>
          </a:xfrm>
        </p:grpSpPr>
        <p:pic>
          <p:nvPicPr>
            <p:cNvPr id="206" name="Google Shape;206;p7"/>
            <p:cNvPicPr preferRelativeResize="0"/>
            <p:nvPr/>
          </p:nvPicPr>
          <p:blipFill rotWithShape="1">
            <a:blip r:embed="rId3">
              <a:alphaModFix/>
            </a:blip>
            <a:srcRect r="6701"/>
            <a:stretch/>
          </p:blipFill>
          <p:spPr>
            <a:xfrm>
              <a:off x="97169" y="1876036"/>
              <a:ext cx="5863767" cy="3610503"/>
            </a:xfrm>
            <a:prstGeom prst="rect">
              <a:avLst/>
            </a:prstGeom>
            <a:noFill/>
            <a:ln>
              <a:noFill/>
            </a:ln>
          </p:spPr>
        </p:pic>
        <p:sp>
          <p:nvSpPr>
            <p:cNvPr id="2" name="TextBox 1">
              <a:extLst>
                <a:ext uri="{FF2B5EF4-FFF2-40B4-BE49-F238E27FC236}">
                  <a16:creationId xmlns:a16="http://schemas.microsoft.com/office/drawing/2014/main" id="{A0644425-2C24-E34C-5327-52A16809D505}"/>
                </a:ext>
              </a:extLst>
            </p:cNvPr>
            <p:cNvSpPr txBox="1"/>
            <p:nvPr/>
          </p:nvSpPr>
          <p:spPr>
            <a:xfrm>
              <a:off x="298177" y="2016481"/>
              <a:ext cx="1241865" cy="400109"/>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sp>
          <p:nvSpPr>
            <p:cNvPr id="3" name="TextBox 2">
              <a:extLst>
                <a:ext uri="{FF2B5EF4-FFF2-40B4-BE49-F238E27FC236}">
                  <a16:creationId xmlns:a16="http://schemas.microsoft.com/office/drawing/2014/main" id="{1A4B87D6-FB47-44AB-5E48-3C8D4C49005C}"/>
                </a:ext>
              </a:extLst>
            </p:cNvPr>
            <p:cNvSpPr txBox="1"/>
            <p:nvPr/>
          </p:nvSpPr>
          <p:spPr>
            <a:xfrm>
              <a:off x="183797" y="3473559"/>
              <a:ext cx="1144489" cy="400109"/>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grpSp>
      <p:sp>
        <p:nvSpPr>
          <p:cNvPr id="6" name="TextBox 5">
            <a:extLst>
              <a:ext uri="{FF2B5EF4-FFF2-40B4-BE49-F238E27FC236}">
                <a16:creationId xmlns:a16="http://schemas.microsoft.com/office/drawing/2014/main" id="{0639EFBA-E909-9002-86FE-D73D28EE205A}"/>
              </a:ext>
            </a:extLst>
          </p:cNvPr>
          <p:cNvSpPr txBox="1"/>
          <p:nvPr/>
        </p:nvSpPr>
        <p:spPr>
          <a:xfrm>
            <a:off x="6279017" y="1772443"/>
            <a:ext cx="4242101" cy="1546577"/>
          </a:xfrm>
          <a:prstGeom prst="rect">
            <a:avLst/>
          </a:prstGeom>
          <a:noFill/>
        </p:spPr>
        <p:txBody>
          <a:bodyPr wrap="square">
            <a:spAutoFit/>
          </a:bodyPr>
          <a:lstStyle/>
          <a:p>
            <a:pPr defTabSz="685800">
              <a:defRPr/>
            </a:pPr>
            <a:r>
              <a:rPr lang="en-US" sz="1350" b="1" dirty="0">
                <a:solidFill>
                  <a:srgbClr val="003A1A"/>
                </a:solidFill>
                <a:latin typeface="Open Sans" panose="020B0606030504020204" pitchFamily="34" charset="0"/>
              </a:rPr>
              <a:t>What is Corporate Strategy?</a:t>
            </a:r>
          </a:p>
          <a:p>
            <a:pPr marL="214313" indent="-214313" algn="just" defTabSz="685800">
              <a:buFont typeface="Arial" panose="020B0604020202020204" pitchFamily="34" charset="0"/>
              <a:buChar char="•"/>
              <a:defRPr/>
            </a:pPr>
            <a:r>
              <a:rPr lang="en-US" sz="1350" u="sng" dirty="0">
                <a:solidFill>
                  <a:srgbClr val="003A1A"/>
                </a:solidFill>
                <a:latin typeface="Open Sans" panose="020B0606030504020204" pitchFamily="34" charset="0"/>
              </a:rPr>
              <a:t>Corporate</a:t>
            </a:r>
            <a:r>
              <a:rPr lang="en-US" sz="1350" dirty="0">
                <a:solidFill>
                  <a:srgbClr val="003A1A"/>
                </a:solidFill>
                <a:latin typeface="Open Sans" panose="020B0606030504020204" pitchFamily="34" charset="0"/>
              </a:rPr>
              <a:t> (organization).So, corporate strategy is the overall strategy for the company. </a:t>
            </a:r>
          </a:p>
          <a:p>
            <a:pPr marL="214313" indent="-214313" algn="just" defTabSz="685800">
              <a:buFont typeface="Arial" panose="020B0604020202020204" pitchFamily="34" charset="0"/>
              <a:buChar char="•"/>
              <a:defRPr/>
            </a:pPr>
            <a:r>
              <a:rPr lang="en-US" sz="1350" dirty="0">
                <a:solidFill>
                  <a:srgbClr val="003A1A"/>
                </a:solidFill>
                <a:latin typeface="Open Sans" panose="020B0606030504020204" pitchFamily="34" charset="0"/>
              </a:rPr>
              <a:t>It gives the direction for the company to travel in future. The corporate strategy can be defined as the long-term planning for an organization giving the direction and the goal. </a:t>
            </a:r>
          </a:p>
        </p:txBody>
      </p:sp>
      <p:sp>
        <p:nvSpPr>
          <p:cNvPr id="8" name="TextBox 7">
            <a:extLst>
              <a:ext uri="{FF2B5EF4-FFF2-40B4-BE49-F238E27FC236}">
                <a16:creationId xmlns:a16="http://schemas.microsoft.com/office/drawing/2014/main" id="{ECC43F45-D7AD-8287-69CD-385B1756EBAC}"/>
              </a:ext>
            </a:extLst>
          </p:cNvPr>
          <p:cNvSpPr txBox="1"/>
          <p:nvPr/>
        </p:nvSpPr>
        <p:spPr>
          <a:xfrm>
            <a:off x="6288053" y="3536933"/>
            <a:ext cx="4242101" cy="2169825"/>
          </a:xfrm>
          <a:prstGeom prst="rect">
            <a:avLst/>
          </a:prstGeom>
          <a:noFill/>
        </p:spPr>
        <p:txBody>
          <a:bodyPr wrap="square">
            <a:spAutoFit/>
          </a:bodyPr>
          <a:lstStyle/>
          <a:p>
            <a:pPr defTabSz="685800">
              <a:defRPr/>
            </a:pPr>
            <a:r>
              <a:rPr lang="en-US" sz="1350" b="1" dirty="0">
                <a:solidFill>
                  <a:srgbClr val="003A1A"/>
                </a:solidFill>
                <a:latin typeface="Open Sans" panose="020B0606030504020204" pitchFamily="34" charset="0"/>
              </a:rPr>
              <a:t>What is Marketing Strategy?</a:t>
            </a:r>
          </a:p>
          <a:p>
            <a:pPr marL="214313" indent="-214313" defTabSz="685800">
              <a:buFont typeface="Arial" panose="020B0604020202020204" pitchFamily="34" charset="0"/>
              <a:buChar char="•"/>
              <a:defRPr/>
            </a:pPr>
            <a:r>
              <a:rPr lang="en-US" sz="1350" dirty="0">
                <a:solidFill>
                  <a:srgbClr val="003A1A"/>
                </a:solidFill>
                <a:latin typeface="Open Sans" panose="020B0606030504020204" pitchFamily="34" charset="0"/>
                <a:hlinkClick r:id="rId4">
                  <a:extLst>
                    <a:ext uri="{A12FA001-AC4F-418D-AE19-62706E023703}">
                      <ahyp:hlinkClr xmlns:ahyp="http://schemas.microsoft.com/office/drawing/2018/hyperlinkcolor" val="tx"/>
                    </a:ext>
                  </a:extLst>
                </a:hlinkClick>
              </a:rPr>
              <a:t>Marketing</a:t>
            </a:r>
            <a:r>
              <a:rPr lang="en-US" sz="1350" dirty="0">
                <a:solidFill>
                  <a:srgbClr val="003A1A"/>
                </a:solidFill>
                <a:latin typeface="Open Sans" panose="020B0606030504020204" pitchFamily="34" charset="0"/>
              </a:rPr>
              <a:t> is an essential function for any organization, Sales is part of the marketing function and  The key task for a marketing department is increasing sales and improving the competitive advantage. </a:t>
            </a:r>
          </a:p>
          <a:p>
            <a:pPr marL="214313" indent="-214313" defTabSz="685800">
              <a:buFont typeface="Arial" panose="020B0604020202020204" pitchFamily="34" charset="0"/>
              <a:buChar char="•"/>
              <a:defRPr/>
            </a:pPr>
            <a:r>
              <a:rPr lang="en-US" sz="1350" dirty="0">
                <a:solidFill>
                  <a:srgbClr val="003A1A"/>
                </a:solidFill>
                <a:latin typeface="Open Sans" panose="020B0606030504020204" pitchFamily="34" charset="0"/>
              </a:rPr>
              <a:t>The marketing strategy can be defined as the fundamental goal of increasing sales and enhancing the competitive advantage in a sustainable manner.</a:t>
            </a:r>
          </a:p>
        </p:txBody>
      </p:sp>
    </p:spTree>
    <p:extLst>
      <p:ext uri="{BB962C8B-B14F-4D97-AF65-F5344CB8AC3E}">
        <p14:creationId xmlns:p14="http://schemas.microsoft.com/office/powerpoint/2010/main" val="21697633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36"/>
          <p:cNvSpPr txBox="1">
            <a:spLocks noGrp="1"/>
          </p:cNvSpPr>
          <p:nvPr>
            <p:ph type="title" idx="4294967295"/>
          </p:nvPr>
        </p:nvSpPr>
        <p:spPr>
          <a:xfrm>
            <a:off x="1574136" y="1245853"/>
            <a:ext cx="2333625" cy="1066415"/>
          </a:xfrm>
          <a:prstGeom prst="rect">
            <a:avLst/>
          </a:prstGeom>
          <a:solidFill>
            <a:schemeClr val="lt1"/>
          </a:solidFill>
          <a:ln>
            <a:noFill/>
          </a:ln>
        </p:spPr>
        <p:txBody>
          <a:bodyPr spcFirstLastPara="1" vert="horz" wrap="square" lIns="68569" tIns="34275" rIns="68569" bIns="34275" rtlCol="0" anchor="t" anchorCtr="0">
            <a:spAutoFit/>
          </a:bodyPr>
          <a:lstStyle/>
          <a:p>
            <a:pPr>
              <a:spcBef>
                <a:spcPts val="0"/>
              </a:spcBef>
              <a:buClr>
                <a:srgbClr val="C00000"/>
              </a:buClr>
              <a:buSzPts val="1800"/>
            </a:pPr>
            <a:r>
              <a:rPr lang="en-US" sz="2400" dirty="0">
                <a:solidFill>
                  <a:srgbClr val="003A1A"/>
                </a:solidFill>
              </a:rPr>
              <a:t>Understand STRATEGIC PLANNING</a:t>
            </a:r>
            <a:endParaRPr sz="2400" dirty="0">
              <a:solidFill>
                <a:srgbClr val="003A1A"/>
              </a:solidFill>
            </a:endParaRPr>
          </a:p>
        </p:txBody>
      </p:sp>
      <p:sp>
        <p:nvSpPr>
          <p:cNvPr id="595" name="Google Shape;595;p36"/>
          <p:cNvSpPr txBox="1">
            <a:spLocks noGrp="1"/>
          </p:cNvSpPr>
          <p:nvPr>
            <p:ph type="body" idx="4294967295"/>
          </p:nvPr>
        </p:nvSpPr>
        <p:spPr>
          <a:xfrm>
            <a:off x="1524001" y="2027638"/>
            <a:ext cx="3642122" cy="3744515"/>
          </a:xfrm>
          <a:prstGeom prst="rect">
            <a:avLst/>
          </a:prstGeom>
          <a:noFill/>
          <a:ln>
            <a:noFill/>
          </a:ln>
        </p:spPr>
        <p:txBody>
          <a:bodyPr spcFirstLastPara="1" vert="horz" wrap="square" lIns="68569" tIns="34275" rIns="68569" bIns="34275" rtlCol="0" anchor="t" anchorCtr="0">
            <a:normAutofit/>
          </a:bodyPr>
          <a:lstStyle/>
          <a:p>
            <a:pPr marL="0" indent="0">
              <a:spcBef>
                <a:spcPts val="0"/>
              </a:spcBef>
              <a:buClr>
                <a:schemeClr val="dk1"/>
              </a:buClr>
              <a:buSzPts val="2400"/>
              <a:buNone/>
            </a:pPr>
            <a:endParaRPr sz="1800" dirty="0">
              <a:solidFill>
                <a:srgbClr val="003A1A"/>
              </a:solidFill>
            </a:endParaRPr>
          </a:p>
          <a:p>
            <a:pPr marL="0" indent="0">
              <a:spcBef>
                <a:spcPts val="750"/>
              </a:spcBef>
              <a:buClr>
                <a:schemeClr val="dk1"/>
              </a:buClr>
              <a:buSzPts val="2800"/>
              <a:buNone/>
            </a:pPr>
            <a:r>
              <a:rPr lang="en-US" b="1" dirty="0">
                <a:solidFill>
                  <a:srgbClr val="003A1A"/>
                </a:solidFill>
              </a:rPr>
              <a:t>4. steps in strategic planning. </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defining company’s overall purpose and mission.</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 The mission is turned into detailed objectives.</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 Then, decides businesses portfolio of and products.</a:t>
            </a:r>
            <a:endParaRPr dirty="0">
              <a:solidFill>
                <a:srgbClr val="003A1A"/>
              </a:solidFill>
            </a:endParaRPr>
          </a:p>
          <a:p>
            <a:pPr marL="342884" indent="-342884">
              <a:spcBef>
                <a:spcPts val="750"/>
              </a:spcBef>
              <a:buSzPts val="2100"/>
              <a:buFont typeface="Calibri"/>
              <a:buAutoNum type="arabicPeriod"/>
            </a:pPr>
            <a:r>
              <a:rPr lang="en-US" sz="1575" dirty="0">
                <a:solidFill>
                  <a:srgbClr val="003A1A"/>
                </a:solidFill>
              </a:rPr>
              <a:t>DECIDING THE STRATEGY per each function  </a:t>
            </a:r>
            <a:endParaRPr dirty="0">
              <a:solidFill>
                <a:srgbClr val="003A1A"/>
              </a:solidFill>
            </a:endParaRPr>
          </a:p>
        </p:txBody>
      </p:sp>
      <p:pic>
        <p:nvPicPr>
          <p:cNvPr id="596" name="Google Shape;596;p36"/>
          <p:cNvPicPr preferRelativeResize="0"/>
          <p:nvPr/>
        </p:nvPicPr>
        <p:blipFill rotWithShape="1">
          <a:blip r:embed="rId3">
            <a:alphaModFix/>
          </a:blip>
          <a:srcRect l="18958" t="39967" r="2587" b="10901"/>
          <a:stretch/>
        </p:blipFill>
        <p:spPr>
          <a:xfrm>
            <a:off x="4337695" y="1519852"/>
            <a:ext cx="5949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597" name="Google Shape;597;p36"/>
          <p:cNvSpPr txBox="1"/>
          <p:nvPr/>
        </p:nvSpPr>
        <p:spPr>
          <a:xfrm>
            <a:off x="1569071" y="5211192"/>
            <a:ext cx="9053861" cy="25388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1600"/>
              <a:defRPr/>
            </a:pPr>
            <a:r>
              <a:rPr lang="en-US" sz="1200" dirty="0">
                <a:solidFill>
                  <a:srgbClr val="003A1A"/>
                </a:solidFill>
                <a:latin typeface="Gill Sans"/>
                <a:ea typeface="Gill Sans"/>
                <a:cs typeface="Gill Sans"/>
                <a:sym typeface="Gill Sans"/>
              </a:rPr>
              <a:t>Goal of  </a:t>
            </a:r>
            <a:r>
              <a:rPr lang="en-US" sz="1200" b="1" dirty="0">
                <a:solidFill>
                  <a:srgbClr val="003A1A"/>
                </a:solidFill>
                <a:latin typeface="Gill Sans"/>
                <a:ea typeface="Gill Sans"/>
                <a:cs typeface="Gill Sans"/>
                <a:sym typeface="Gill Sans"/>
              </a:rPr>
              <a:t>Strategic marketing   is Adapting</a:t>
            </a:r>
            <a:r>
              <a:rPr lang="en-US" sz="1200" dirty="0">
                <a:solidFill>
                  <a:srgbClr val="003A1A"/>
                </a:solidFill>
                <a:latin typeface="Gill Sans"/>
                <a:ea typeface="Gill Sans"/>
                <a:cs typeface="Gill Sans"/>
                <a:sym typeface="Gill Sans"/>
              </a:rPr>
              <a:t> the firm to take advantage of changing marketing opportunities /threats</a:t>
            </a:r>
            <a:endParaRPr sz="1200" dirty="0">
              <a:solidFill>
                <a:srgbClr val="003A1A"/>
              </a:solidFill>
              <a:latin typeface="Gill Sans"/>
              <a:ea typeface="Gill Sans"/>
              <a:cs typeface="Gill Sans"/>
              <a:sym typeface="Gill Sans"/>
            </a:endParaRPr>
          </a:p>
        </p:txBody>
      </p:sp>
      <p:sp>
        <p:nvSpPr>
          <p:cNvPr id="598" name="Google Shape;598;p36"/>
          <p:cNvSpPr/>
          <p:nvPr/>
        </p:nvSpPr>
        <p:spPr>
          <a:xfrm>
            <a:off x="4337698" y="1519852"/>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
        <p:nvSpPr>
          <p:cNvPr id="599" name="Google Shape;599;p36"/>
          <p:cNvSpPr/>
          <p:nvPr/>
        </p:nvSpPr>
        <p:spPr>
          <a:xfrm>
            <a:off x="5619712" y="1519852"/>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
        <p:nvSpPr>
          <p:cNvPr id="600" name="Google Shape;600;p36"/>
          <p:cNvSpPr/>
          <p:nvPr/>
        </p:nvSpPr>
        <p:spPr>
          <a:xfrm>
            <a:off x="7050184" y="1527456"/>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3</a:t>
            </a:r>
            <a:endParaRPr sz="1050">
              <a:solidFill>
                <a:srgbClr val="003A1A"/>
              </a:solidFill>
              <a:latin typeface="Arial"/>
              <a:ea typeface="Arial"/>
              <a:cs typeface="Arial"/>
              <a:sym typeface="Arial"/>
            </a:endParaRPr>
          </a:p>
        </p:txBody>
      </p:sp>
      <p:sp>
        <p:nvSpPr>
          <p:cNvPr id="601" name="Google Shape;601;p36"/>
          <p:cNvSpPr/>
          <p:nvPr/>
        </p:nvSpPr>
        <p:spPr>
          <a:xfrm>
            <a:off x="8638613" y="1519852"/>
            <a:ext cx="306415" cy="34621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400"/>
              <a:defRPr/>
            </a:pPr>
            <a:r>
              <a:rPr lang="en-US">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grpSp>
        <p:nvGrpSpPr>
          <p:cNvPr id="2" name="Group 1">
            <a:extLst>
              <a:ext uri="{FF2B5EF4-FFF2-40B4-BE49-F238E27FC236}">
                <a16:creationId xmlns:a16="http://schemas.microsoft.com/office/drawing/2014/main" id="{B657AAA5-A1A4-0298-C323-FE5C23DECCF8}"/>
              </a:ext>
            </a:extLst>
          </p:cNvPr>
          <p:cNvGrpSpPr/>
          <p:nvPr/>
        </p:nvGrpSpPr>
        <p:grpSpPr>
          <a:xfrm>
            <a:off x="5926127" y="2647832"/>
            <a:ext cx="3824819" cy="2117192"/>
            <a:chOff x="97169" y="1876036"/>
            <a:chExt cx="5863767" cy="3610503"/>
          </a:xfrm>
        </p:grpSpPr>
        <p:pic>
          <p:nvPicPr>
            <p:cNvPr id="3" name="Google Shape;206;p7">
              <a:extLst>
                <a:ext uri="{FF2B5EF4-FFF2-40B4-BE49-F238E27FC236}">
                  <a16:creationId xmlns:a16="http://schemas.microsoft.com/office/drawing/2014/main" id="{A9C53C1F-2A06-1F1A-75CD-220027C889E3}"/>
                </a:ext>
              </a:extLst>
            </p:cNvPr>
            <p:cNvPicPr preferRelativeResize="0"/>
            <p:nvPr/>
          </p:nvPicPr>
          <p:blipFill rotWithShape="1">
            <a:blip r:embed="rId4">
              <a:alphaModFix/>
            </a:blip>
            <a:srcRect r="6701"/>
            <a:stretch/>
          </p:blipFill>
          <p:spPr>
            <a:xfrm>
              <a:off x="97169" y="1876036"/>
              <a:ext cx="5863767" cy="3610503"/>
            </a:xfrm>
            <a:prstGeom prst="rect">
              <a:avLst/>
            </a:prstGeom>
            <a:noFill/>
            <a:ln>
              <a:noFill/>
            </a:ln>
          </p:spPr>
        </p:pic>
        <p:sp>
          <p:nvSpPr>
            <p:cNvPr id="4" name="TextBox 3">
              <a:extLst>
                <a:ext uri="{FF2B5EF4-FFF2-40B4-BE49-F238E27FC236}">
                  <a16:creationId xmlns:a16="http://schemas.microsoft.com/office/drawing/2014/main" id="{1C1D4D43-14D8-A15A-ED6C-42BCCFDA9B56}"/>
                </a:ext>
              </a:extLst>
            </p:cNvPr>
            <p:cNvSpPr txBox="1"/>
            <p:nvPr/>
          </p:nvSpPr>
          <p:spPr>
            <a:xfrm>
              <a:off x="298178" y="2016482"/>
              <a:ext cx="1241865" cy="511738"/>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sp>
          <p:nvSpPr>
            <p:cNvPr id="5" name="TextBox 4">
              <a:extLst>
                <a:ext uri="{FF2B5EF4-FFF2-40B4-BE49-F238E27FC236}">
                  <a16:creationId xmlns:a16="http://schemas.microsoft.com/office/drawing/2014/main" id="{B584C1FA-0F45-5771-0B7A-83E1238F81D4}"/>
                </a:ext>
              </a:extLst>
            </p:cNvPr>
            <p:cNvSpPr txBox="1"/>
            <p:nvPr/>
          </p:nvSpPr>
          <p:spPr>
            <a:xfrm>
              <a:off x="183797" y="3473560"/>
              <a:ext cx="1144490" cy="511738"/>
            </a:xfrm>
            <a:prstGeom prst="rect">
              <a:avLst/>
            </a:prstGeom>
            <a:solidFill>
              <a:schemeClr val="bg1"/>
            </a:solidFill>
          </p:spPr>
          <p:txBody>
            <a:bodyPr wrap="square" rtlCol="0">
              <a:spAutoFit/>
            </a:bodyPr>
            <a:lstStyle/>
            <a:p>
              <a:pPr defTabSz="685800">
                <a:defRPr/>
              </a:pPr>
              <a:endParaRPr lang="en-US" sz="1350" dirty="0">
                <a:solidFill>
                  <a:srgbClr val="003A1A"/>
                </a:solidFill>
                <a:latin typeface="Calibri" panose="020F0502020204030204"/>
              </a:endParaRPr>
            </a:p>
          </p:txBody>
        </p:sp>
      </p:grpSp>
    </p:spTree>
    <p:extLst>
      <p:ext uri="{BB962C8B-B14F-4D97-AF65-F5344CB8AC3E}">
        <p14:creationId xmlns:p14="http://schemas.microsoft.com/office/powerpoint/2010/main" val="1253201301"/>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 calcmode="lin" valueType="num">
                                      <p:cBhvr additive="base">
                                        <p:cTn id="7" dur="500"/>
                                        <p:tgtEl>
                                          <p:spTgt spid="5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7"/>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08" name="Google Shape;608;p37"/>
          <p:cNvSpPr txBox="1">
            <a:spLocks noGrp="1"/>
          </p:cNvSpPr>
          <p:nvPr>
            <p:ph type="body" idx="4294967295"/>
          </p:nvPr>
        </p:nvSpPr>
        <p:spPr>
          <a:xfrm>
            <a:off x="1524001" y="3429001"/>
            <a:ext cx="2453879" cy="2050256"/>
          </a:xfrm>
          <a:prstGeom prst="rect">
            <a:avLst/>
          </a:prstGeom>
          <a:noFill/>
          <a:ln>
            <a:noFill/>
          </a:ln>
        </p:spPr>
        <p:txBody>
          <a:bodyPr spcFirstLastPara="1" vert="horz" wrap="square" lIns="68569" tIns="34275" rIns="68569" bIns="34275" rtlCol="0" anchor="t" anchorCtr="0">
            <a:normAutofit/>
          </a:bodyPr>
          <a:lstStyle/>
          <a:p>
            <a:pPr marL="95246" indent="0" algn="ctr">
              <a:spcBef>
                <a:spcPts val="750"/>
              </a:spcBef>
              <a:buClr>
                <a:schemeClr val="dk1"/>
              </a:buClr>
              <a:buSzPts val="2400"/>
              <a:buNone/>
            </a:pPr>
            <a:r>
              <a:rPr lang="en-US" sz="1800">
                <a:solidFill>
                  <a:srgbClr val="003A1A"/>
                </a:solidFill>
              </a:rPr>
              <a:t>Vision Statement is </a:t>
            </a:r>
            <a:r>
              <a:rPr lang="en-US" sz="1800">
                <a:solidFill>
                  <a:srgbClr val="003A1A"/>
                </a:solidFill>
                <a:latin typeface="Kaushan Script"/>
                <a:ea typeface="Kaushan Script"/>
                <a:cs typeface="Kaushan Script"/>
                <a:sym typeface="Kaushan Script"/>
              </a:rPr>
              <a:t>A brief description of what a company desires to achieve in the future</a:t>
            </a:r>
            <a:endParaRPr sz="1800">
              <a:solidFill>
                <a:srgbClr val="003A1A"/>
              </a:solidFill>
            </a:endParaRPr>
          </a:p>
          <a:p>
            <a:pPr marL="192015" indent="-57150" algn="ctr">
              <a:spcBef>
                <a:spcPts val="525"/>
              </a:spcBef>
              <a:buClr>
                <a:schemeClr val="dk2"/>
              </a:buClr>
              <a:buSzPts val="2400"/>
              <a:buNone/>
            </a:pPr>
            <a:endParaRPr sz="1800">
              <a:solidFill>
                <a:srgbClr val="003A1A"/>
              </a:solidFill>
            </a:endParaRPr>
          </a:p>
        </p:txBody>
      </p:sp>
      <p:sp>
        <p:nvSpPr>
          <p:cNvPr id="609" name="Google Shape;609;p37"/>
          <p:cNvSpPr txBox="1"/>
          <p:nvPr/>
        </p:nvSpPr>
        <p:spPr>
          <a:xfrm>
            <a:off x="2336364" y="1471003"/>
            <a:ext cx="8267034" cy="817116"/>
          </a:xfrm>
          <a:prstGeom prst="rect">
            <a:avLst/>
          </a:prstGeom>
          <a:noFill/>
          <a:ln>
            <a:noFill/>
          </a:ln>
        </p:spPr>
        <p:txBody>
          <a:bodyPr spcFirstLastPara="1" wrap="square" lIns="68569" tIns="34275" rIns="68569" bIns="34275" anchor="t" anchorCtr="0">
            <a:spAutoFit/>
          </a:bodyPr>
          <a:lstStyle/>
          <a:p>
            <a:pPr algn="r" defTabSz="685800">
              <a:lnSpc>
                <a:spcPct val="90000"/>
              </a:lnSpc>
              <a:buClr>
                <a:srgbClr val="C00000"/>
              </a:buClr>
              <a:buSzPts val="3600"/>
              <a:defRPr/>
            </a:pPr>
            <a:r>
              <a:rPr lang="en-US" sz="2700" b="1">
                <a:solidFill>
                  <a:srgbClr val="003A1A"/>
                </a:solidFill>
                <a:latin typeface="Calibri"/>
                <a:ea typeface="Calibri"/>
                <a:cs typeface="Calibri"/>
                <a:sym typeface="Calibri"/>
              </a:rPr>
              <a:t>INTRODUCTION TO STRATEGIC MARKETING</a:t>
            </a:r>
            <a:r>
              <a:rPr lang="en-US" sz="2700">
                <a:solidFill>
                  <a:srgbClr val="003A1A"/>
                </a:solidFill>
                <a:latin typeface="Calibri"/>
                <a:ea typeface="Calibri"/>
                <a:cs typeface="Calibri"/>
                <a:sym typeface="Calibri"/>
              </a:rPr>
              <a:t>, </a:t>
            </a:r>
            <a:endParaRPr sz="1050">
              <a:solidFill>
                <a:srgbClr val="003A1A"/>
              </a:solidFill>
              <a:latin typeface="Arial"/>
              <a:ea typeface="Arial"/>
              <a:cs typeface="Arial"/>
              <a:sym typeface="Arial"/>
            </a:endParaRPr>
          </a:p>
          <a:p>
            <a:pPr algn="r" defTabSz="685800">
              <a:lnSpc>
                <a:spcPct val="90000"/>
              </a:lnSpc>
              <a:buClr>
                <a:srgbClr val="0070C0"/>
              </a:buClr>
              <a:buSzPts val="3600"/>
              <a:defRPr/>
            </a:pPr>
            <a:r>
              <a:rPr lang="en-US" sz="2700">
                <a:solidFill>
                  <a:srgbClr val="003A1A"/>
                </a:solidFill>
                <a:latin typeface="Calibri"/>
                <a:ea typeface="Calibri"/>
                <a:cs typeface="Calibri"/>
                <a:sym typeface="Calibri"/>
              </a:rPr>
              <a:t>VISION STATEMENT</a:t>
            </a:r>
            <a:endParaRPr sz="2700">
              <a:solidFill>
                <a:srgbClr val="003A1A"/>
              </a:solidFill>
              <a:latin typeface="Calibri"/>
              <a:ea typeface="Calibri"/>
              <a:cs typeface="Calibri"/>
              <a:sym typeface="Calibri"/>
            </a:endParaRPr>
          </a:p>
        </p:txBody>
      </p:sp>
      <p:grpSp>
        <p:nvGrpSpPr>
          <p:cNvPr id="610" name="Google Shape;610;p37"/>
          <p:cNvGrpSpPr/>
          <p:nvPr/>
        </p:nvGrpSpPr>
        <p:grpSpPr>
          <a:xfrm>
            <a:off x="4919922" y="3140520"/>
            <a:ext cx="4842208" cy="2171032"/>
            <a:chOff x="5107496" y="1621745"/>
            <a:chExt cx="6456277" cy="2894709"/>
          </a:xfrm>
        </p:grpSpPr>
        <p:pic>
          <p:nvPicPr>
            <p:cNvPr id="611" name="Google Shape;611;p37" descr="How to Write the Perfect Vision Statement [Plus Examples]"/>
            <p:cNvPicPr preferRelativeResize="0"/>
            <p:nvPr/>
          </p:nvPicPr>
          <p:blipFill rotWithShape="1">
            <a:blip r:embed="rId3">
              <a:alphaModFix/>
            </a:blip>
            <a:srcRect l="6885" t="14042" r="6884" b="14367"/>
            <a:stretch/>
          </p:blipFill>
          <p:spPr>
            <a:xfrm>
              <a:off x="5107496" y="1621745"/>
              <a:ext cx="6456277" cy="2894709"/>
            </a:xfrm>
            <a:prstGeom prst="rect">
              <a:avLst/>
            </a:prstGeom>
            <a:noFill/>
            <a:ln>
              <a:noFill/>
            </a:ln>
          </p:spPr>
        </p:pic>
        <p:sp>
          <p:nvSpPr>
            <p:cNvPr id="612" name="Google Shape;612;p37"/>
            <p:cNvSpPr/>
            <p:nvPr/>
          </p:nvSpPr>
          <p:spPr>
            <a:xfrm>
              <a:off x="5386389" y="2527489"/>
              <a:ext cx="6115050" cy="587186"/>
            </a:xfrm>
            <a:prstGeom prst="rect">
              <a:avLst/>
            </a:prstGeom>
            <a:solidFill>
              <a:schemeClr val="lt2"/>
            </a:solidFill>
            <a:ln>
              <a:noFill/>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3A1A"/>
                </a:solidFill>
                <a:latin typeface="Calibri"/>
                <a:ea typeface="Calibri"/>
                <a:cs typeface="Calibri"/>
                <a:sym typeface="Calibri"/>
              </a:endParaRPr>
            </a:p>
          </p:txBody>
        </p:sp>
      </p:grpSp>
      <p:pic>
        <p:nvPicPr>
          <p:cNvPr id="613" name="Google Shape;613;p37" descr="Vision Statement - Definition and Example of Vision Statement"/>
          <p:cNvPicPr preferRelativeResize="0"/>
          <p:nvPr/>
        </p:nvPicPr>
        <p:blipFill rotWithShape="1">
          <a:blip r:embed="rId4">
            <a:alphaModFix/>
          </a:blip>
          <a:srcRect r="1999" b="81335"/>
          <a:stretch/>
        </p:blipFill>
        <p:spPr>
          <a:xfrm>
            <a:off x="4877831" y="3011892"/>
            <a:ext cx="5088811" cy="1077029"/>
          </a:xfrm>
          <a:prstGeom prst="rect">
            <a:avLst/>
          </a:prstGeom>
          <a:noFill/>
          <a:ln>
            <a:noFill/>
          </a:ln>
        </p:spPr>
      </p:pic>
      <p:pic>
        <p:nvPicPr>
          <p:cNvPr id="614" name="Google Shape;614;p37"/>
          <p:cNvPicPr preferRelativeResize="0"/>
          <p:nvPr/>
        </p:nvPicPr>
        <p:blipFill rotWithShape="1">
          <a:blip r:embed="rId5">
            <a:alphaModFix/>
          </a:blip>
          <a:srcRect l="18958" t="39967" r="2587" b="10901"/>
          <a:stretch/>
        </p:blipFill>
        <p:spPr>
          <a:xfrm>
            <a:off x="4611471" y="2232322"/>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615" name="Google Shape;615;p37"/>
          <p:cNvSpPr txBox="1"/>
          <p:nvPr/>
        </p:nvSpPr>
        <p:spPr>
          <a:xfrm>
            <a:off x="5638802" y="2216465"/>
            <a:ext cx="4473824"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16" name="Google Shape;616;p37"/>
          <p:cNvSpPr txBox="1"/>
          <p:nvPr/>
        </p:nvSpPr>
        <p:spPr>
          <a:xfrm>
            <a:off x="1795143" y="2175909"/>
            <a:ext cx="2713017" cy="734017"/>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3200"/>
              <a:defRPr/>
            </a:pPr>
            <a:r>
              <a:rPr lang="en-US" sz="2400" b="1">
                <a:solidFill>
                  <a:srgbClr val="003A1A"/>
                </a:solidFill>
                <a:latin typeface="Calibri"/>
                <a:ea typeface="Calibri"/>
                <a:cs typeface="Calibri"/>
                <a:sym typeface="Calibri"/>
              </a:rPr>
              <a:t>DEFINING THE COMPANY MISSION</a:t>
            </a:r>
            <a:endParaRPr sz="1050">
              <a:solidFill>
                <a:srgbClr val="003A1A"/>
              </a:solidFill>
              <a:latin typeface="Arial"/>
              <a:ea typeface="Arial"/>
              <a:cs typeface="Arial"/>
              <a:sym typeface="Arial"/>
            </a:endParaRPr>
          </a:p>
        </p:txBody>
      </p:sp>
      <p:sp>
        <p:nvSpPr>
          <p:cNvPr id="617" name="Google Shape;617;p37"/>
          <p:cNvSpPr/>
          <p:nvPr/>
        </p:nvSpPr>
        <p:spPr>
          <a:xfrm>
            <a:off x="1691832" y="1830200"/>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1842820904"/>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500"/>
                                        <p:tgtEl>
                                          <p:spTgt spid="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8"/>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24" name="Google Shape;624;p38"/>
          <p:cNvSpPr txBox="1">
            <a:spLocks noGrp="1"/>
          </p:cNvSpPr>
          <p:nvPr>
            <p:ph type="body" idx="4294967295"/>
          </p:nvPr>
        </p:nvSpPr>
        <p:spPr>
          <a:xfrm>
            <a:off x="1524001" y="2914652"/>
            <a:ext cx="2453879" cy="2356247"/>
          </a:xfrm>
          <a:prstGeom prst="rect">
            <a:avLst/>
          </a:prstGeom>
          <a:noFill/>
          <a:ln>
            <a:noFill/>
          </a:ln>
        </p:spPr>
        <p:txBody>
          <a:bodyPr spcFirstLastPara="1" vert="horz" wrap="square" lIns="68569" tIns="34275" rIns="68569" bIns="34275" rtlCol="0" anchor="t" anchorCtr="0">
            <a:normAutofit fontScale="77500" lnSpcReduction="20000"/>
          </a:bodyPr>
          <a:lstStyle/>
          <a:p>
            <a:pPr marL="192015" indent="-171450">
              <a:spcBef>
                <a:spcPts val="525"/>
              </a:spcBef>
              <a:buClr>
                <a:schemeClr val="dk2"/>
              </a:buClr>
              <a:buSzPct val="129032"/>
            </a:pPr>
            <a:r>
              <a:rPr lang="en-US" sz="1800">
                <a:solidFill>
                  <a:srgbClr val="003A1A"/>
                </a:solidFill>
              </a:rPr>
              <a:t>A </a:t>
            </a:r>
            <a:r>
              <a:rPr lang="en-US" sz="1800">
                <a:solidFill>
                  <a:srgbClr val="003A1A"/>
                </a:solidFill>
                <a:highlight>
                  <a:srgbClr val="FFFF00"/>
                </a:highlight>
              </a:rPr>
              <a:t>purposeful, Statement </a:t>
            </a:r>
            <a:r>
              <a:rPr lang="en-US" sz="1800">
                <a:solidFill>
                  <a:srgbClr val="003A1A"/>
                </a:solidFill>
              </a:rPr>
              <a:t>that specifying what an organization wants to accomplish in the larger environment. </a:t>
            </a:r>
            <a:endParaRPr>
              <a:solidFill>
                <a:srgbClr val="003A1A"/>
              </a:solidFill>
            </a:endParaRPr>
          </a:p>
          <a:p>
            <a:pPr marL="192015" indent="-171450">
              <a:spcBef>
                <a:spcPts val="525"/>
              </a:spcBef>
              <a:buClr>
                <a:schemeClr val="dk2"/>
              </a:buClr>
              <a:buSzPct val="129032"/>
            </a:pPr>
            <a:r>
              <a:rPr lang="en-US" sz="1800">
                <a:solidFill>
                  <a:srgbClr val="003A1A"/>
                </a:solidFill>
                <a:highlight>
                  <a:srgbClr val="FFFF00"/>
                </a:highlight>
              </a:rPr>
              <a:t>Focus on customers and the customer experience</a:t>
            </a:r>
            <a:endParaRPr>
              <a:solidFill>
                <a:srgbClr val="003A1A"/>
              </a:solidFill>
            </a:endParaRPr>
          </a:p>
          <a:p>
            <a:pPr marL="192015" indent="-171450">
              <a:spcBef>
                <a:spcPts val="525"/>
              </a:spcBef>
              <a:buClr>
                <a:schemeClr val="dk2"/>
              </a:buClr>
              <a:buSzPct val="129032"/>
            </a:pPr>
            <a:r>
              <a:rPr lang="en-US" sz="1800">
                <a:solidFill>
                  <a:srgbClr val="003A1A"/>
                </a:solidFill>
              </a:rPr>
              <a:t>should </a:t>
            </a:r>
            <a:r>
              <a:rPr lang="en-US" sz="1800">
                <a:solidFill>
                  <a:srgbClr val="003A1A"/>
                </a:solidFill>
                <a:highlight>
                  <a:srgbClr val="FFFF00"/>
                </a:highlight>
              </a:rPr>
              <a:t>be Market oriented</a:t>
            </a:r>
            <a:r>
              <a:rPr lang="en-US" sz="1800">
                <a:solidFill>
                  <a:srgbClr val="003A1A"/>
                </a:solidFill>
              </a:rPr>
              <a:t>—defined in terms of satisfying basic customer needs</a:t>
            </a:r>
            <a:endParaRPr>
              <a:solidFill>
                <a:srgbClr val="003A1A"/>
              </a:solidFill>
            </a:endParaRPr>
          </a:p>
          <a:p>
            <a:pPr marL="192015" indent="-171450">
              <a:spcBef>
                <a:spcPts val="525"/>
              </a:spcBef>
              <a:buClr>
                <a:schemeClr val="dk2"/>
              </a:buClr>
              <a:buSzPct val="129032"/>
            </a:pPr>
            <a:r>
              <a:rPr lang="en-US" sz="1800">
                <a:solidFill>
                  <a:srgbClr val="003A1A"/>
                </a:solidFill>
              </a:rPr>
              <a:t>should </a:t>
            </a:r>
            <a:r>
              <a:rPr lang="en-US" sz="1800" u="sng">
                <a:solidFill>
                  <a:srgbClr val="003A1A"/>
                </a:solidFill>
              </a:rPr>
              <a:t>not</a:t>
            </a:r>
            <a:r>
              <a:rPr lang="en-US" sz="1800">
                <a:solidFill>
                  <a:srgbClr val="003A1A"/>
                </a:solidFill>
              </a:rPr>
              <a:t> </a:t>
            </a:r>
            <a:r>
              <a:rPr lang="en-US" sz="1800">
                <a:solidFill>
                  <a:srgbClr val="003A1A"/>
                </a:solidFill>
                <a:highlight>
                  <a:srgbClr val="FFFF00"/>
                </a:highlight>
              </a:rPr>
              <a:t>be product oriented—!</a:t>
            </a:r>
            <a:endParaRPr>
              <a:solidFill>
                <a:srgbClr val="003A1A"/>
              </a:solidFill>
            </a:endParaRPr>
          </a:p>
          <a:p>
            <a:pPr marL="192015" indent="-57150">
              <a:spcBef>
                <a:spcPts val="525"/>
              </a:spcBef>
              <a:buClr>
                <a:schemeClr val="dk2"/>
              </a:buClr>
              <a:buSzPct val="129032"/>
              <a:buNone/>
            </a:pPr>
            <a:endParaRPr sz="1800">
              <a:solidFill>
                <a:srgbClr val="003A1A"/>
              </a:solidFill>
            </a:endParaRPr>
          </a:p>
        </p:txBody>
      </p:sp>
      <p:graphicFrame>
        <p:nvGraphicFramePr>
          <p:cNvPr id="625" name="Google Shape;625;p38"/>
          <p:cNvGraphicFramePr/>
          <p:nvPr/>
        </p:nvGraphicFramePr>
        <p:xfrm>
          <a:off x="4967629" y="4516391"/>
          <a:ext cx="4842206" cy="589331"/>
        </p:xfrm>
        <a:graphic>
          <a:graphicData uri="http://schemas.openxmlformats.org/drawingml/2006/table">
            <a:tbl>
              <a:tblPr>
                <a:noFill/>
              </a:tblPr>
              <a:tblGrid>
                <a:gridCol w="4842206">
                  <a:extLst>
                    <a:ext uri="{9D8B030D-6E8A-4147-A177-3AD203B41FA5}">
                      <a16:colId xmlns:a16="http://schemas.microsoft.com/office/drawing/2014/main" val="20000"/>
                    </a:ext>
                  </a:extLst>
                </a:gridCol>
              </a:tblGrid>
              <a:tr h="189206">
                <a:tc>
                  <a:txBody>
                    <a:bodyPr/>
                    <a:lstStyle/>
                    <a:p>
                      <a:pPr marL="0" marR="0" lvl="0" indent="0" algn="ctr" rtl="0">
                        <a:lnSpc>
                          <a:spcPct val="115000"/>
                        </a:lnSpc>
                        <a:spcBef>
                          <a:spcPts val="0"/>
                        </a:spcBef>
                        <a:spcAft>
                          <a:spcPts val="0"/>
                        </a:spcAft>
                        <a:buClr>
                          <a:srgbClr val="000000"/>
                        </a:buClr>
                        <a:buSzPts val="1500"/>
                        <a:buFont typeface="Arial"/>
                        <a:buNone/>
                      </a:pPr>
                      <a:r>
                        <a:rPr lang="en-US" sz="1100" b="1" i="0" u="none" strike="noStrike" cap="none">
                          <a:solidFill>
                            <a:schemeClr val="dk1"/>
                          </a:solidFill>
                          <a:latin typeface="Arial"/>
                          <a:ea typeface="Arial"/>
                          <a:cs typeface="Arial"/>
                          <a:sym typeface="Arial"/>
                        </a:rPr>
                        <a:t>Product-Oriented Definition</a:t>
                      </a:r>
                      <a:endParaRPr sz="1700" b="0" i="0" u="none" strike="noStrike" cap="none">
                        <a:solidFill>
                          <a:schemeClr val="dk1"/>
                        </a:solidFill>
                        <a:latin typeface="Arial"/>
                        <a:ea typeface="Arial"/>
                        <a:cs typeface="Arial"/>
                        <a:sym typeface="Arial"/>
                      </a:endParaRPr>
                    </a:p>
                  </a:txBody>
                  <a:tcPr marL="62250" marR="62250" marT="885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00125">
                <a:tc>
                  <a:txBody>
                    <a:bodyPr/>
                    <a:lstStyle/>
                    <a:p>
                      <a:pPr marL="0" marR="0" lvl="0" indent="0" algn="ctr" rtl="0">
                        <a:lnSpc>
                          <a:spcPct val="100000"/>
                        </a:lnSpc>
                        <a:spcBef>
                          <a:spcPts val="0"/>
                        </a:spcBef>
                        <a:spcAft>
                          <a:spcPts val="0"/>
                        </a:spcAft>
                        <a:buClr>
                          <a:srgbClr val="000000"/>
                        </a:buClr>
                        <a:buSzPts val="1500"/>
                        <a:buFont typeface="Arial"/>
                        <a:buNone/>
                      </a:pPr>
                      <a:r>
                        <a:rPr lang="en-US" sz="1100" b="0" i="0" u="none" strike="noStrike" cap="none">
                          <a:solidFill>
                            <a:schemeClr val="dk1"/>
                          </a:solidFill>
                          <a:latin typeface="Arial"/>
                          <a:ea typeface="Arial"/>
                          <a:cs typeface="Arial"/>
                          <a:sym typeface="Arial"/>
                        </a:rPr>
                        <a:t>We sell coffee and snacks.</a:t>
                      </a:r>
                      <a:endParaRPr sz="1700" b="0" i="0" u="none" strike="noStrike" cap="none">
                        <a:latin typeface="Arial"/>
                        <a:ea typeface="Arial"/>
                        <a:cs typeface="Arial"/>
                        <a:sym typeface="Arial"/>
                      </a:endParaRPr>
                    </a:p>
                  </a:txBody>
                  <a:tcPr marL="83044" marR="83044" marT="41569" marB="41569">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4EAE4"/>
                    </a:solidFill>
                  </a:tcPr>
                </a:tc>
                <a:extLst>
                  <a:ext uri="{0D108BD9-81ED-4DB2-BD59-A6C34878D82A}">
                    <a16:rowId xmlns:a16="http://schemas.microsoft.com/office/drawing/2014/main" val="10001"/>
                  </a:ext>
                </a:extLst>
              </a:tr>
            </a:tbl>
          </a:graphicData>
        </a:graphic>
      </p:graphicFrame>
      <p:pic>
        <p:nvPicPr>
          <p:cNvPr id="626" name="Google Shape;626;p38" descr="How to Write the Perfect Vision Statement [Plus Examples]"/>
          <p:cNvPicPr preferRelativeResize="0"/>
          <p:nvPr/>
        </p:nvPicPr>
        <p:blipFill rotWithShape="1">
          <a:blip r:embed="rId3">
            <a:alphaModFix/>
          </a:blip>
          <a:srcRect l="6885" t="14042" r="6884" b="14367"/>
          <a:stretch/>
        </p:blipFill>
        <p:spPr>
          <a:xfrm>
            <a:off x="4967627" y="2839881"/>
            <a:ext cx="4842208" cy="1712949"/>
          </a:xfrm>
          <a:prstGeom prst="rect">
            <a:avLst/>
          </a:prstGeom>
          <a:noFill/>
          <a:ln>
            <a:noFill/>
          </a:ln>
        </p:spPr>
      </p:pic>
      <p:sp>
        <p:nvSpPr>
          <p:cNvPr id="627" name="Google Shape;627;p38"/>
          <p:cNvSpPr txBox="1"/>
          <p:nvPr/>
        </p:nvSpPr>
        <p:spPr>
          <a:xfrm>
            <a:off x="5412470" y="2809585"/>
            <a:ext cx="4593264" cy="308131"/>
          </a:xfrm>
          <a:prstGeom prst="rect">
            <a:avLst/>
          </a:prstGeom>
          <a:noFill/>
          <a:ln>
            <a:noFill/>
          </a:ln>
        </p:spPr>
        <p:txBody>
          <a:bodyPr spcFirstLastPara="1" wrap="square" lIns="68569" tIns="34275" rIns="68569" bIns="34275" anchor="t" anchorCtr="0">
            <a:spAutoFit/>
          </a:bodyPr>
          <a:lstStyle/>
          <a:p>
            <a:pPr algn="ctr" defTabSz="685800">
              <a:lnSpc>
                <a:spcPct val="115000"/>
              </a:lnSpc>
              <a:buClr>
                <a:srgbClr val="000000"/>
              </a:buClr>
              <a:buSzPts val="1800"/>
              <a:defRPr/>
            </a:pPr>
            <a:r>
              <a:rPr lang="en-US" sz="1350" b="1">
                <a:solidFill>
                  <a:srgbClr val="003A1A"/>
                </a:solidFill>
                <a:latin typeface="Arial"/>
                <a:ea typeface="Arial"/>
                <a:cs typeface="Arial"/>
                <a:sym typeface="Arial"/>
              </a:rPr>
              <a:t>Market-Oriented Definition</a:t>
            </a:r>
            <a:endParaRPr sz="2100">
              <a:solidFill>
                <a:srgbClr val="003A1A"/>
              </a:solidFill>
              <a:latin typeface="Arial"/>
              <a:ea typeface="Arial"/>
              <a:cs typeface="Arial"/>
              <a:sym typeface="Arial"/>
            </a:endParaRPr>
          </a:p>
        </p:txBody>
      </p:sp>
      <p:sp>
        <p:nvSpPr>
          <p:cNvPr id="628" name="Google Shape;628;p38"/>
          <p:cNvSpPr txBox="1"/>
          <p:nvPr/>
        </p:nvSpPr>
        <p:spPr>
          <a:xfrm>
            <a:off x="2273769" y="1374116"/>
            <a:ext cx="8267034" cy="734017"/>
          </a:xfrm>
          <a:prstGeom prst="rect">
            <a:avLst/>
          </a:prstGeom>
          <a:noFill/>
          <a:ln>
            <a:noFill/>
          </a:ln>
        </p:spPr>
        <p:txBody>
          <a:bodyPr spcFirstLastPara="1" wrap="square" lIns="68569" tIns="34275" rIns="68569" bIns="34275" anchor="t" anchorCtr="0">
            <a:spAutoFit/>
          </a:bodyPr>
          <a:lstStyle/>
          <a:p>
            <a:pPr algn="r" defTabSz="685800">
              <a:lnSpc>
                <a:spcPct val="90000"/>
              </a:lnSpc>
              <a:buClr>
                <a:srgbClr val="C00000"/>
              </a:buClr>
              <a:buSzPts val="3200"/>
              <a:defRPr/>
            </a:pPr>
            <a:r>
              <a:rPr lang="en-US" sz="2400" b="1">
                <a:solidFill>
                  <a:srgbClr val="003A1A"/>
                </a:solidFill>
                <a:latin typeface="Calibri"/>
                <a:ea typeface="Calibri"/>
                <a:cs typeface="Calibri"/>
                <a:sym typeface="Calibri"/>
              </a:rPr>
              <a:t>INTRODUCTION TO STRATEGIC MARKETING</a:t>
            </a:r>
            <a:r>
              <a:rPr lang="en-US" sz="2400">
                <a:solidFill>
                  <a:srgbClr val="003A1A"/>
                </a:solidFill>
                <a:latin typeface="Calibri"/>
                <a:ea typeface="Calibri"/>
                <a:cs typeface="Calibri"/>
                <a:sym typeface="Calibri"/>
              </a:rPr>
              <a:t> </a:t>
            </a:r>
            <a:endParaRPr sz="1050">
              <a:solidFill>
                <a:srgbClr val="003A1A"/>
              </a:solidFill>
              <a:latin typeface="Arial"/>
              <a:ea typeface="Arial"/>
              <a:cs typeface="Arial"/>
              <a:sym typeface="Arial"/>
            </a:endParaRPr>
          </a:p>
          <a:p>
            <a:pPr algn="r" defTabSz="685800">
              <a:lnSpc>
                <a:spcPct val="90000"/>
              </a:lnSpc>
              <a:buClr>
                <a:srgbClr val="0070C0"/>
              </a:buClr>
              <a:buSzPts val="3200"/>
              <a:defRPr/>
            </a:pPr>
            <a:r>
              <a:rPr lang="en-US" sz="2400">
                <a:solidFill>
                  <a:srgbClr val="003A1A"/>
                </a:solidFill>
                <a:latin typeface="Calibri"/>
                <a:ea typeface="Calibri"/>
                <a:cs typeface="Calibri"/>
                <a:sym typeface="Calibri"/>
              </a:rPr>
              <a:t>MISSION STATEMENT</a:t>
            </a:r>
            <a:endParaRPr sz="2400">
              <a:solidFill>
                <a:srgbClr val="003A1A"/>
              </a:solidFill>
              <a:latin typeface="Calibri"/>
              <a:ea typeface="Calibri"/>
              <a:cs typeface="Calibri"/>
              <a:sym typeface="Calibri"/>
            </a:endParaRPr>
          </a:p>
        </p:txBody>
      </p:sp>
      <p:sp>
        <p:nvSpPr>
          <p:cNvPr id="629" name="Google Shape;629;p38"/>
          <p:cNvSpPr txBox="1"/>
          <p:nvPr/>
        </p:nvSpPr>
        <p:spPr>
          <a:xfrm>
            <a:off x="1832211" y="2007953"/>
            <a:ext cx="2713017" cy="734017"/>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3200"/>
              <a:defRPr/>
            </a:pPr>
            <a:r>
              <a:rPr lang="en-US" sz="2400" b="1" dirty="0">
                <a:solidFill>
                  <a:srgbClr val="003A1A"/>
                </a:solidFill>
                <a:latin typeface="Calibri"/>
                <a:ea typeface="Calibri"/>
                <a:cs typeface="Calibri"/>
                <a:sym typeface="Calibri"/>
              </a:rPr>
              <a:t>DEFINING THE COMPANY MISSION</a:t>
            </a:r>
            <a:endParaRPr sz="1050" dirty="0">
              <a:solidFill>
                <a:srgbClr val="003A1A"/>
              </a:solidFill>
              <a:latin typeface="Arial"/>
              <a:ea typeface="Arial"/>
              <a:cs typeface="Arial"/>
              <a:sym typeface="Arial"/>
            </a:endParaRPr>
          </a:p>
        </p:txBody>
      </p:sp>
      <p:pic>
        <p:nvPicPr>
          <p:cNvPr id="630" name="Google Shape;630;p38"/>
          <p:cNvPicPr preferRelativeResize="0"/>
          <p:nvPr/>
        </p:nvPicPr>
        <p:blipFill rotWithShape="1">
          <a:blip r:embed="rId4">
            <a:alphaModFix/>
          </a:blip>
          <a:srcRect l="18958" t="39967" r="2587" b="10901"/>
          <a:stretch/>
        </p:blipFill>
        <p:spPr>
          <a:xfrm>
            <a:off x="4967628" y="2194489"/>
            <a:ext cx="5397844" cy="605881"/>
          </a:xfrm>
          <a:prstGeom prst="rect">
            <a:avLst/>
          </a:prstGeom>
          <a:solidFill>
            <a:schemeClr val="lt1"/>
          </a:solidFill>
          <a:ln w="12700" cap="flat" cmpd="sng">
            <a:solidFill>
              <a:schemeClr val="dk1"/>
            </a:solidFill>
            <a:prstDash val="solid"/>
            <a:miter lim="800000"/>
            <a:headEnd type="none" w="sm" len="sm"/>
            <a:tailEnd type="none" w="sm" len="sm"/>
          </a:ln>
        </p:spPr>
      </p:pic>
      <p:sp>
        <p:nvSpPr>
          <p:cNvPr id="631" name="Google Shape;631;p38"/>
          <p:cNvSpPr txBox="1"/>
          <p:nvPr/>
        </p:nvSpPr>
        <p:spPr>
          <a:xfrm>
            <a:off x="5994963" y="2234000"/>
            <a:ext cx="436482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32" name="Google Shape;632;p38"/>
          <p:cNvSpPr/>
          <p:nvPr/>
        </p:nvSpPr>
        <p:spPr>
          <a:xfrm>
            <a:off x="1581990" y="1634849"/>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1925936221"/>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 calcmode="lin" valueType="num">
                                      <p:cBhvr additive="base">
                                        <p:cTn id="7" dur="500"/>
                                        <p:tgtEl>
                                          <p:spTgt spid="62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191CC-E49F-9400-98BA-330F4FB3650C}"/>
              </a:ext>
            </a:extLst>
          </p:cNvPr>
          <p:cNvPicPr>
            <a:picLocks noChangeAspect="1"/>
          </p:cNvPicPr>
          <p:nvPr/>
        </p:nvPicPr>
        <p:blipFill rotWithShape="1">
          <a:blip r:embed="rId2"/>
          <a:srcRect r="104" b="23593"/>
          <a:stretch/>
        </p:blipFill>
        <p:spPr>
          <a:xfrm>
            <a:off x="2006600" y="1746862"/>
            <a:ext cx="4024884" cy="3723952"/>
          </a:xfrm>
          <a:prstGeom prst="rect">
            <a:avLst/>
          </a:prstGeom>
        </p:spPr>
      </p:pic>
      <p:sp>
        <p:nvSpPr>
          <p:cNvPr id="5" name="Rectangle 4">
            <a:extLst>
              <a:ext uri="{FF2B5EF4-FFF2-40B4-BE49-F238E27FC236}">
                <a16:creationId xmlns:a16="http://schemas.microsoft.com/office/drawing/2014/main" id="{91370B6E-7CC8-135D-CEFB-8E191F4B3081}"/>
              </a:ext>
            </a:extLst>
          </p:cNvPr>
          <p:cNvSpPr/>
          <p:nvPr/>
        </p:nvSpPr>
        <p:spPr>
          <a:xfrm>
            <a:off x="3997038" y="2976996"/>
            <a:ext cx="1776845" cy="187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6" name="Rectangle 5">
            <a:extLst>
              <a:ext uri="{FF2B5EF4-FFF2-40B4-BE49-F238E27FC236}">
                <a16:creationId xmlns:a16="http://schemas.microsoft.com/office/drawing/2014/main" id="{A8C9B0E4-8F4F-EA66-8761-E48519141FA3}"/>
              </a:ext>
            </a:extLst>
          </p:cNvPr>
          <p:cNvSpPr/>
          <p:nvPr/>
        </p:nvSpPr>
        <p:spPr>
          <a:xfrm>
            <a:off x="4059458" y="3112077"/>
            <a:ext cx="1776845" cy="41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7" name="Rectangle 6">
            <a:extLst>
              <a:ext uri="{FF2B5EF4-FFF2-40B4-BE49-F238E27FC236}">
                <a16:creationId xmlns:a16="http://schemas.microsoft.com/office/drawing/2014/main" id="{3B5CB5A4-00AB-614D-F052-FCDE1222E5EC}"/>
              </a:ext>
            </a:extLst>
          </p:cNvPr>
          <p:cNvSpPr/>
          <p:nvPr/>
        </p:nvSpPr>
        <p:spPr>
          <a:xfrm>
            <a:off x="3997037" y="3472121"/>
            <a:ext cx="1776845" cy="187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9" name="Rectangle 8">
            <a:extLst>
              <a:ext uri="{FF2B5EF4-FFF2-40B4-BE49-F238E27FC236}">
                <a16:creationId xmlns:a16="http://schemas.microsoft.com/office/drawing/2014/main" id="{EF37D235-ACA9-FC21-FD87-9BD567F53A70}"/>
              </a:ext>
            </a:extLst>
          </p:cNvPr>
          <p:cNvSpPr/>
          <p:nvPr/>
        </p:nvSpPr>
        <p:spPr>
          <a:xfrm>
            <a:off x="3997037" y="3697084"/>
            <a:ext cx="1776845" cy="322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1" name="Rectangle 10">
            <a:extLst>
              <a:ext uri="{FF2B5EF4-FFF2-40B4-BE49-F238E27FC236}">
                <a16:creationId xmlns:a16="http://schemas.microsoft.com/office/drawing/2014/main" id="{B97E551C-CDA6-D14A-816F-7677A05DA7C2}"/>
              </a:ext>
            </a:extLst>
          </p:cNvPr>
          <p:cNvSpPr/>
          <p:nvPr/>
        </p:nvSpPr>
        <p:spPr>
          <a:xfrm>
            <a:off x="3997036" y="4053643"/>
            <a:ext cx="1776845" cy="287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3" name="Rectangle 12">
            <a:extLst>
              <a:ext uri="{FF2B5EF4-FFF2-40B4-BE49-F238E27FC236}">
                <a16:creationId xmlns:a16="http://schemas.microsoft.com/office/drawing/2014/main" id="{2A219DCC-86D7-8632-C273-304316FB2698}"/>
              </a:ext>
            </a:extLst>
          </p:cNvPr>
          <p:cNvSpPr/>
          <p:nvPr/>
        </p:nvSpPr>
        <p:spPr>
          <a:xfrm>
            <a:off x="3997035" y="4410201"/>
            <a:ext cx="1776845" cy="287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5" name="Rectangle 14">
            <a:extLst>
              <a:ext uri="{FF2B5EF4-FFF2-40B4-BE49-F238E27FC236}">
                <a16:creationId xmlns:a16="http://schemas.microsoft.com/office/drawing/2014/main" id="{CCC79226-E8B3-0B45-E7CC-256595120229}"/>
              </a:ext>
            </a:extLst>
          </p:cNvPr>
          <p:cNvSpPr/>
          <p:nvPr/>
        </p:nvSpPr>
        <p:spPr>
          <a:xfrm>
            <a:off x="3997034" y="4745453"/>
            <a:ext cx="1776845" cy="4819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6" name="Rectangle 15">
            <a:extLst>
              <a:ext uri="{FF2B5EF4-FFF2-40B4-BE49-F238E27FC236}">
                <a16:creationId xmlns:a16="http://schemas.microsoft.com/office/drawing/2014/main" id="{DB5AC6B6-E792-328A-9A99-73B257A45142}"/>
              </a:ext>
            </a:extLst>
          </p:cNvPr>
          <p:cNvSpPr/>
          <p:nvPr/>
        </p:nvSpPr>
        <p:spPr>
          <a:xfrm>
            <a:off x="3997034" y="5220430"/>
            <a:ext cx="1776845" cy="1870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3A1A"/>
              </a:solidFill>
              <a:latin typeface="Calibri" panose="020F0502020204030204"/>
            </a:endParaRPr>
          </a:p>
        </p:txBody>
      </p:sp>
      <p:sp>
        <p:nvSpPr>
          <p:cNvPr id="17" name="Google Shape;640;p39">
            <a:extLst>
              <a:ext uri="{FF2B5EF4-FFF2-40B4-BE49-F238E27FC236}">
                <a16:creationId xmlns:a16="http://schemas.microsoft.com/office/drawing/2014/main" id="{FB03C6C9-3996-B5C7-0B66-F96AC5575079}"/>
              </a:ext>
            </a:extLst>
          </p:cNvPr>
          <p:cNvSpPr txBox="1"/>
          <p:nvPr/>
        </p:nvSpPr>
        <p:spPr>
          <a:xfrm>
            <a:off x="6156327" y="1734208"/>
            <a:ext cx="4121867" cy="3673259"/>
          </a:xfrm>
          <a:prstGeom prst="rect">
            <a:avLst/>
          </a:prstGeom>
          <a:solidFill>
            <a:schemeClr val="bg1"/>
          </a:solidFill>
          <a:ln>
            <a:noFill/>
          </a:ln>
        </p:spPr>
        <p:txBody>
          <a:bodyPr spcFirstLastPara="1" wrap="square" lIns="0" tIns="0" rIns="0" bIns="0" anchor="t" anchorCtr="0">
            <a:normAutofit/>
          </a:bodyPr>
          <a:lstStyle/>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rPr>
              <a:t>Google:</a:t>
            </a:r>
            <a:r>
              <a:rPr lang="en-US" sz="1350" b="1" dirty="0">
                <a:solidFill>
                  <a:srgbClr val="003A1A"/>
                </a:solidFill>
                <a:latin typeface="Arial"/>
                <a:ea typeface="Arial"/>
                <a:cs typeface="Arial"/>
                <a:sym typeface="Arial"/>
              </a:rPr>
              <a:t> </a:t>
            </a:r>
            <a:r>
              <a:rPr lang="en-US" sz="1350" dirty="0">
                <a:solidFill>
                  <a:srgbClr val="003A1A"/>
                </a:solidFill>
                <a:latin typeface="Arial"/>
                <a:ea typeface="Arial"/>
                <a:cs typeface="Arial"/>
                <a:sym typeface="Arial"/>
              </a:rPr>
              <a:t>“To </a:t>
            </a:r>
            <a:r>
              <a:rPr lang="en-US" sz="1350" b="1" u="sng" dirty="0">
                <a:solidFill>
                  <a:srgbClr val="003A1A"/>
                </a:solidFill>
                <a:latin typeface="Arial"/>
                <a:ea typeface="Arial"/>
                <a:cs typeface="Arial"/>
                <a:sym typeface="Arial"/>
              </a:rPr>
              <a:t>organize</a:t>
            </a:r>
            <a:r>
              <a:rPr lang="en-US" sz="1350" dirty="0">
                <a:solidFill>
                  <a:srgbClr val="003A1A"/>
                </a:solidFill>
                <a:latin typeface="Arial"/>
                <a:ea typeface="Arial"/>
                <a:cs typeface="Arial"/>
                <a:sym typeface="Arial"/>
              </a:rPr>
              <a:t> the world's information and make it universally accessible and useful.”</a:t>
            </a:r>
            <a:r>
              <a:rPr lang="en-US" sz="1350" b="1" dirty="0">
                <a:solidFill>
                  <a:srgbClr val="003A1A"/>
                </a:solidFill>
                <a:latin typeface="Arial"/>
                <a:ea typeface="Arial"/>
                <a:cs typeface="Arial"/>
                <a:sym typeface="Arial"/>
              </a:rPr>
              <a:t> </a:t>
            </a:r>
            <a:endParaRPr sz="1050" dirty="0">
              <a:solidFill>
                <a:srgbClr val="003A1A"/>
              </a:solidFill>
              <a:latin typeface="Arial"/>
              <a:ea typeface="Arial"/>
              <a:cs typeface="Arial"/>
              <a:sym typeface="Arial"/>
            </a:endParaRPr>
          </a:p>
          <a:p>
            <a:pPr marL="342884" indent="-247638" defTabSz="685800">
              <a:lnSpc>
                <a:spcPct val="110000"/>
              </a:lnSpc>
              <a:spcBef>
                <a:spcPts val="1125"/>
              </a:spcBef>
              <a:buClr>
                <a:schemeClr val="accent5">
                  <a:lumMod val="50000"/>
                </a:schemeClr>
              </a:buClr>
              <a:buSzPts val="1600"/>
              <a:buFont typeface="Arial"/>
              <a:buChar char="•"/>
              <a:defRPr/>
            </a:pPr>
            <a:endParaRPr lang="en-US" sz="1350" b="1" u="sng" dirty="0">
              <a:solidFill>
                <a:srgbClr val="003A1A"/>
              </a:solidFill>
              <a:latin typeface="Arial"/>
              <a:ea typeface="Arial"/>
              <a:cs typeface="Arial"/>
              <a:sym typeface="Arial"/>
              <a:hlinkClick r:id="" action="ppaction://noaction">
                <a:extLst>
                  <a:ext uri="{A12FA001-AC4F-418D-AE19-62706E023703}">
                    <ahyp:hlinkClr xmlns:ahyp="http://schemas.microsoft.com/office/drawing/2018/hyperlinkcolor" val="tx"/>
                  </a:ext>
                </a:extLst>
              </a:hlinkClick>
            </a:endParaRPr>
          </a:p>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hlinkClick r:id="" action="ppaction://noaction">
                  <a:extLst>
                    <a:ext uri="{A12FA001-AC4F-418D-AE19-62706E023703}">
                      <ahyp:hlinkClr xmlns:ahyp="http://schemas.microsoft.com/office/drawing/2018/hyperlinkcolor" val="tx"/>
                    </a:ext>
                  </a:extLst>
                </a:hlinkClick>
              </a:rPr>
              <a:t>Microsoft</a:t>
            </a:r>
            <a:r>
              <a:rPr lang="en-US" sz="1350" b="1" dirty="0">
                <a:solidFill>
                  <a:srgbClr val="003A1A"/>
                </a:solidFill>
                <a:latin typeface="Arial"/>
                <a:ea typeface="Arial"/>
                <a:cs typeface="Arial"/>
                <a:sym typeface="Arial"/>
              </a:rPr>
              <a:t>:</a:t>
            </a:r>
            <a:r>
              <a:rPr lang="en-US" sz="1350" dirty="0">
                <a:solidFill>
                  <a:srgbClr val="003A1A"/>
                </a:solidFill>
                <a:latin typeface="Arial"/>
                <a:ea typeface="Arial"/>
                <a:cs typeface="Arial"/>
                <a:sym typeface="Arial"/>
              </a:rPr>
              <a:t> “To </a:t>
            </a:r>
            <a:r>
              <a:rPr lang="en-US" sz="1350" b="1" u="sng" dirty="0">
                <a:solidFill>
                  <a:srgbClr val="003A1A"/>
                </a:solidFill>
                <a:latin typeface="Arial"/>
                <a:ea typeface="Arial"/>
                <a:cs typeface="Arial"/>
                <a:sym typeface="Arial"/>
              </a:rPr>
              <a:t>empower</a:t>
            </a:r>
            <a:r>
              <a:rPr lang="en-US" sz="1350" dirty="0">
                <a:solidFill>
                  <a:srgbClr val="003A1A"/>
                </a:solidFill>
                <a:latin typeface="Arial"/>
                <a:ea typeface="Arial"/>
                <a:cs typeface="Arial"/>
                <a:sym typeface="Arial"/>
              </a:rPr>
              <a:t> every person and every organization on the planet to achieve more.” </a:t>
            </a:r>
            <a:br>
              <a:rPr lang="en-US" sz="1350" dirty="0">
                <a:solidFill>
                  <a:srgbClr val="003A1A"/>
                </a:solidFill>
                <a:latin typeface="Arial"/>
                <a:ea typeface="Arial"/>
                <a:cs typeface="Arial"/>
                <a:sym typeface="Arial"/>
              </a:rPr>
            </a:br>
            <a:endParaRPr sz="1350" dirty="0">
              <a:solidFill>
                <a:srgbClr val="003A1A"/>
              </a:solidFill>
              <a:latin typeface="Arial"/>
              <a:ea typeface="Arial"/>
              <a:cs typeface="Arial"/>
              <a:sym typeface="Arial"/>
            </a:endParaRPr>
          </a:p>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hlinkClick r:id="rId3">
                  <a:extLst>
                    <a:ext uri="{A12FA001-AC4F-418D-AE19-62706E023703}">
                      <ahyp:hlinkClr xmlns:ahyp="http://schemas.microsoft.com/office/drawing/2018/hyperlinkcolor" val="tx"/>
                    </a:ext>
                  </a:extLst>
                </a:hlinkClick>
              </a:rPr>
              <a:t>LinkedIn</a:t>
            </a:r>
            <a:r>
              <a:rPr lang="en-US" sz="1350" b="1" dirty="0">
                <a:solidFill>
                  <a:srgbClr val="003A1A"/>
                </a:solidFill>
                <a:latin typeface="Arial"/>
                <a:ea typeface="Arial"/>
                <a:cs typeface="Arial"/>
                <a:sym typeface="Arial"/>
              </a:rPr>
              <a:t>:</a:t>
            </a:r>
            <a:r>
              <a:rPr lang="en-US" sz="1350" dirty="0">
                <a:solidFill>
                  <a:srgbClr val="003A1A"/>
                </a:solidFill>
                <a:latin typeface="Arial"/>
                <a:ea typeface="Arial"/>
                <a:cs typeface="Arial"/>
                <a:sym typeface="Arial"/>
              </a:rPr>
              <a:t> “</a:t>
            </a:r>
            <a:r>
              <a:rPr lang="en-US" sz="1350" b="1" u="sng" dirty="0">
                <a:solidFill>
                  <a:srgbClr val="003A1A"/>
                </a:solidFill>
                <a:latin typeface="Arial"/>
                <a:ea typeface="Arial"/>
                <a:cs typeface="Arial"/>
                <a:sym typeface="Arial"/>
              </a:rPr>
              <a:t>Connect</a:t>
            </a:r>
            <a:r>
              <a:rPr lang="en-US" sz="1350" dirty="0">
                <a:solidFill>
                  <a:srgbClr val="003A1A"/>
                </a:solidFill>
                <a:latin typeface="Arial"/>
                <a:ea typeface="Arial"/>
                <a:cs typeface="Arial"/>
                <a:sym typeface="Arial"/>
              </a:rPr>
              <a:t> the world’s professionals to make them more productive and successful.”</a:t>
            </a:r>
          </a:p>
          <a:p>
            <a:pPr marL="342884" indent="-247638" defTabSz="685800">
              <a:lnSpc>
                <a:spcPct val="110000"/>
              </a:lnSpc>
              <a:spcBef>
                <a:spcPts val="1125"/>
              </a:spcBef>
              <a:buClr>
                <a:schemeClr val="accent5">
                  <a:lumMod val="50000"/>
                </a:schemeClr>
              </a:buClr>
              <a:buSzPts val="1600"/>
              <a:buFont typeface="Arial"/>
              <a:buChar char="•"/>
              <a:defRPr/>
            </a:pPr>
            <a:endParaRPr sz="1350" b="1" u="sng" dirty="0">
              <a:solidFill>
                <a:srgbClr val="003A1A"/>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342884" indent="-247638" defTabSz="685800">
              <a:lnSpc>
                <a:spcPct val="110000"/>
              </a:lnSpc>
              <a:spcBef>
                <a:spcPts val="1125"/>
              </a:spcBef>
              <a:buClr>
                <a:schemeClr val="accent5">
                  <a:lumMod val="50000"/>
                </a:schemeClr>
              </a:buClr>
              <a:buSzPts val="1600"/>
              <a:buFont typeface="Arial"/>
              <a:buChar char="•"/>
              <a:defRPr/>
            </a:pPr>
            <a:r>
              <a:rPr lang="en-US" sz="1350" b="1" u="sng" dirty="0">
                <a:solidFill>
                  <a:srgbClr val="003A1A"/>
                </a:solidFill>
                <a:latin typeface="Arial"/>
                <a:ea typeface="Arial"/>
                <a:cs typeface="Arial"/>
                <a:sym typeface="Arial"/>
                <a:hlinkClick r:id="rId4">
                  <a:extLst>
                    <a:ext uri="{A12FA001-AC4F-418D-AE19-62706E023703}">
                      <ahyp:hlinkClr xmlns:ahyp="http://schemas.microsoft.com/office/drawing/2018/hyperlinkcolor" val="tx"/>
                    </a:ext>
                  </a:extLst>
                </a:hlinkClick>
              </a:rPr>
              <a:t>TED</a:t>
            </a:r>
            <a:r>
              <a:rPr lang="en-US" sz="1350" b="1" dirty="0">
                <a:solidFill>
                  <a:srgbClr val="003A1A"/>
                </a:solidFill>
                <a:latin typeface="Arial"/>
                <a:ea typeface="Arial"/>
                <a:cs typeface="Arial"/>
                <a:sym typeface="Arial"/>
              </a:rPr>
              <a:t>: </a:t>
            </a:r>
            <a:r>
              <a:rPr lang="en-US" sz="1350" dirty="0">
                <a:solidFill>
                  <a:srgbClr val="003A1A"/>
                </a:solidFill>
                <a:latin typeface="Arial"/>
                <a:ea typeface="Arial"/>
                <a:cs typeface="Arial"/>
                <a:sym typeface="Arial"/>
              </a:rPr>
              <a:t>“</a:t>
            </a:r>
            <a:r>
              <a:rPr lang="en-US" sz="1350" b="1" u="sng" dirty="0">
                <a:solidFill>
                  <a:srgbClr val="003A1A"/>
                </a:solidFill>
                <a:latin typeface="Arial"/>
                <a:ea typeface="Arial"/>
                <a:cs typeface="Arial"/>
                <a:sym typeface="Arial"/>
              </a:rPr>
              <a:t>Spread</a:t>
            </a:r>
            <a:r>
              <a:rPr lang="en-US" sz="1350" dirty="0">
                <a:solidFill>
                  <a:srgbClr val="003A1A"/>
                </a:solidFill>
                <a:latin typeface="Arial"/>
                <a:ea typeface="Arial"/>
                <a:cs typeface="Arial"/>
                <a:sym typeface="Arial"/>
              </a:rPr>
              <a:t> ideas.</a:t>
            </a:r>
            <a:endParaRPr sz="1050" dirty="0">
              <a:solidFill>
                <a:srgbClr val="003A1A"/>
              </a:solidFill>
              <a:latin typeface="Arial"/>
              <a:ea typeface="Arial"/>
              <a:cs typeface="Arial"/>
              <a:sym typeface="Arial"/>
            </a:endParaRPr>
          </a:p>
        </p:txBody>
      </p:sp>
      <p:sp>
        <p:nvSpPr>
          <p:cNvPr id="18" name="Google Shape;642;p39">
            <a:extLst>
              <a:ext uri="{FF2B5EF4-FFF2-40B4-BE49-F238E27FC236}">
                <a16:creationId xmlns:a16="http://schemas.microsoft.com/office/drawing/2014/main" id="{87F97032-6133-BF0B-97D8-3223597EA480}"/>
              </a:ext>
            </a:extLst>
          </p:cNvPr>
          <p:cNvSpPr txBox="1"/>
          <p:nvPr/>
        </p:nvSpPr>
        <p:spPr>
          <a:xfrm>
            <a:off x="2006601" y="1253111"/>
            <a:ext cx="8271593" cy="318518"/>
          </a:xfrm>
          <a:prstGeom prst="rect">
            <a:avLst/>
          </a:prstGeom>
          <a:solidFill>
            <a:schemeClr val="bg1"/>
          </a:solidFill>
          <a:ln>
            <a:noFill/>
          </a:ln>
        </p:spPr>
        <p:txBody>
          <a:bodyPr spcFirstLastPara="1" wrap="square" lIns="68569" tIns="34275" rIns="68569" bIns="34275" anchor="t" anchorCtr="0">
            <a:spAutoFit/>
          </a:bodyPr>
          <a:lstStyle/>
          <a:p>
            <a:pPr algn="ctr" defTabSz="685800">
              <a:lnSpc>
                <a:spcPct val="90000"/>
              </a:lnSpc>
              <a:buClr>
                <a:srgbClr val="C00000"/>
              </a:buClr>
              <a:buSzPts val="3600"/>
              <a:defRPr/>
            </a:pPr>
            <a:r>
              <a:rPr lang="en-US" b="1" dirty="0">
                <a:solidFill>
                  <a:srgbClr val="003A1A"/>
                </a:solidFill>
                <a:latin typeface="Calibri"/>
                <a:ea typeface="Calibri"/>
                <a:cs typeface="Calibri"/>
                <a:sym typeface="Calibri"/>
              </a:rPr>
              <a:t>MISSION STATEMENT, Market-Oriented Mission Statement examples</a:t>
            </a:r>
            <a:endParaRPr b="1" dirty="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48428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17">
                                            <p:bg/>
                                          </p:spTgt>
                                        </p:tgtEl>
                                        <p:attrNameLst>
                                          <p:attrName>style.visibility</p:attrName>
                                        </p:attrNameLst>
                                      </p:cBhvr>
                                      <p:to>
                                        <p:strVal val="visible"/>
                                      </p:to>
                                    </p:set>
                                    <p:anim calcmode="lin" valueType="num">
                                      <p:cBhvr additive="base">
                                        <p:cTn id="37"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 calcmode="lin" valueType="num">
                                      <p:cBhvr additive="base">
                                        <p:cTn id="4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 calcmode="lin" valueType="num">
                                      <p:cBhvr additive="base">
                                        <p:cTn id="4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xEl>
                                              <p:pRg st="3" end="3"/>
                                            </p:txEl>
                                          </p:spTgt>
                                        </p:tgtEl>
                                        <p:attrNameLst>
                                          <p:attrName>style.visibility</p:attrName>
                                        </p:attrNameLst>
                                      </p:cBhvr>
                                      <p:to>
                                        <p:strVal val="visible"/>
                                      </p:to>
                                    </p:set>
                                    <p:anim calcmode="lin" valueType="num">
                                      <p:cBhvr additive="base">
                                        <p:cTn id="4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xEl>
                                              <p:pRg st="5" end="5"/>
                                            </p:txEl>
                                          </p:spTgt>
                                        </p:tgtEl>
                                        <p:attrNameLst>
                                          <p:attrName>style.visibility</p:attrName>
                                        </p:attrNameLst>
                                      </p:cBhvr>
                                      <p:to>
                                        <p:strVal val="visible"/>
                                      </p:to>
                                    </p:set>
                                    <p:anim calcmode="lin" valueType="num">
                                      <p:cBhvr additive="base">
                                        <p:cTn id="53"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3" grpId="0" animBg="1"/>
      <p:bldP spid="15" grpId="0" animBg="1"/>
      <p:bldP spid="16" grpId="0" animBg="1"/>
      <p:bldP spid="17"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0"/>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49" name="Google Shape;649;p40"/>
          <p:cNvSpPr/>
          <p:nvPr/>
        </p:nvSpPr>
        <p:spPr>
          <a:xfrm>
            <a:off x="1676403" y="2753870"/>
            <a:ext cx="5267093" cy="241834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2000"/>
              <a:defRPr/>
            </a:pPr>
            <a:endParaRPr sz="1500">
              <a:solidFill>
                <a:srgbClr val="003A1A"/>
              </a:solidFill>
              <a:latin typeface="Calibri"/>
              <a:ea typeface="Calibri"/>
              <a:cs typeface="Calibri"/>
              <a:sym typeface="Calibri"/>
            </a:endParaRPr>
          </a:p>
        </p:txBody>
      </p:sp>
      <p:sp>
        <p:nvSpPr>
          <p:cNvPr id="650" name="Google Shape;650;p40"/>
          <p:cNvSpPr txBox="1"/>
          <p:nvPr/>
        </p:nvSpPr>
        <p:spPr>
          <a:xfrm>
            <a:off x="1712941" y="2059171"/>
            <a:ext cx="5307218" cy="3807740"/>
          </a:xfrm>
          <a:prstGeom prst="rect">
            <a:avLst/>
          </a:prstGeom>
          <a:noFill/>
          <a:ln>
            <a:noFill/>
          </a:ln>
        </p:spPr>
        <p:txBody>
          <a:bodyPr spcFirstLastPara="1" wrap="square" lIns="68569" tIns="34275" rIns="68569" bIns="34275" anchor="ctr" anchorCtr="0">
            <a:noAutofit/>
          </a:bodyPr>
          <a:lstStyle/>
          <a:p>
            <a:pPr marL="215255" marR="3810" indent="-34282" defTabSz="685800">
              <a:buClr>
                <a:srgbClr val="5B9BD5"/>
              </a:buClr>
              <a:buSzPts val="2880"/>
              <a:defRPr/>
            </a:pPr>
            <a:endParaRPr sz="1350" dirty="0">
              <a:solidFill>
                <a:srgbClr val="003A1A"/>
              </a:solidFill>
              <a:latin typeface="Arial"/>
              <a:ea typeface="Arial"/>
              <a:cs typeface="Arial"/>
              <a:sym typeface="Arial"/>
            </a:endParaRPr>
          </a:p>
          <a:p>
            <a:pPr marL="43813" marR="3810" defTabSz="685800">
              <a:spcBef>
                <a:spcPts val="469"/>
              </a:spcBef>
              <a:buClr>
                <a:srgbClr val="5B9BD5"/>
              </a:buClr>
              <a:buSzPts val="3200"/>
              <a:defRPr/>
            </a:pPr>
            <a:r>
              <a:rPr lang="en-US" sz="1500" b="1" dirty="0">
                <a:solidFill>
                  <a:srgbClr val="003A1A"/>
                </a:solidFill>
                <a:latin typeface="Arial"/>
                <a:ea typeface="Arial"/>
                <a:cs typeface="Arial"/>
                <a:sym typeface="Arial"/>
              </a:rPr>
              <a:t>GOAL</a:t>
            </a:r>
            <a:r>
              <a:rPr lang="en-US" sz="1500" dirty="0">
                <a:solidFill>
                  <a:srgbClr val="003A1A"/>
                </a:solidFill>
                <a:latin typeface="Arial"/>
                <a:ea typeface="Arial"/>
                <a:cs typeface="Arial"/>
                <a:sym typeface="Arial"/>
              </a:rPr>
              <a:t> IS DEFINED AS THE DESTINATION , A BROAD PLAN TOWARDS WHICH THE ACTIONS ARE DIRECTED. </a:t>
            </a:r>
            <a:endParaRPr sz="1050" dirty="0">
              <a:solidFill>
                <a:srgbClr val="003A1A"/>
              </a:solidFill>
              <a:latin typeface="Arial"/>
              <a:ea typeface="Arial"/>
              <a:cs typeface="Arial"/>
              <a:sym typeface="Arial"/>
            </a:endParaRPr>
          </a:p>
          <a:p>
            <a:pPr marL="215255" marR="3810" indent="-19042" defTabSz="685800">
              <a:spcBef>
                <a:spcPts val="469"/>
              </a:spcBef>
              <a:buClr>
                <a:srgbClr val="5B9BD5"/>
              </a:buClr>
              <a:buSzPts val="3200"/>
              <a:defRPr/>
            </a:pPr>
            <a:endParaRPr sz="1500" dirty="0">
              <a:solidFill>
                <a:srgbClr val="003A1A"/>
              </a:solidFill>
              <a:latin typeface="Arial"/>
              <a:ea typeface="Arial"/>
              <a:cs typeface="Arial"/>
              <a:sym typeface="Arial"/>
            </a:endParaRPr>
          </a:p>
          <a:p>
            <a:pPr marL="43813" marR="3810" defTabSz="685800">
              <a:spcBef>
                <a:spcPts val="469"/>
              </a:spcBef>
              <a:buClr>
                <a:srgbClr val="5B9BD5"/>
              </a:buClr>
              <a:buSzPts val="3200"/>
              <a:defRPr/>
            </a:pPr>
            <a:r>
              <a:rPr lang="en-US" sz="1500" b="1" dirty="0">
                <a:solidFill>
                  <a:srgbClr val="003A1A"/>
                </a:solidFill>
                <a:latin typeface="Arial"/>
                <a:ea typeface="Arial"/>
                <a:cs typeface="Arial"/>
                <a:sym typeface="Arial"/>
              </a:rPr>
              <a:t>OBJECTIVES</a:t>
            </a:r>
            <a:r>
              <a:rPr lang="en-US" sz="1500" dirty="0">
                <a:solidFill>
                  <a:srgbClr val="003A1A"/>
                </a:solidFill>
                <a:latin typeface="Arial"/>
                <a:ea typeface="Arial"/>
                <a:cs typeface="Arial"/>
                <a:sym typeface="Arial"/>
              </a:rPr>
              <a:t>: ARE QUANTIFIED GOALS </a:t>
            </a:r>
            <a:r>
              <a:rPr lang="en-US" sz="1500" b="1" dirty="0">
                <a:solidFill>
                  <a:srgbClr val="003A1A"/>
                </a:solidFill>
                <a:highlight>
                  <a:srgbClr val="FFFF00"/>
                </a:highlight>
                <a:latin typeface="Arial"/>
                <a:ea typeface="Arial"/>
                <a:cs typeface="Arial"/>
                <a:sym typeface="Arial"/>
              </a:rPr>
              <a:t>SMART</a:t>
            </a:r>
            <a:r>
              <a:rPr lang="en-US" sz="1500" dirty="0">
                <a:solidFill>
                  <a:srgbClr val="003A1A"/>
                </a:solidFill>
                <a:latin typeface="Arial"/>
                <a:ea typeface="Arial"/>
                <a:cs typeface="Arial"/>
                <a:sym typeface="Arial"/>
              </a:rPr>
              <a:t> SPECIFIC, MEASURABLE W/MEASUREMENT, ACHIEVABLE, RELEVANT AND TIME ORIENTED</a:t>
            </a:r>
            <a:endParaRPr sz="1050" dirty="0">
              <a:solidFill>
                <a:srgbClr val="003A1A"/>
              </a:solidFill>
              <a:latin typeface="Arial"/>
              <a:ea typeface="Arial"/>
              <a:cs typeface="Arial"/>
              <a:sym typeface="Arial"/>
            </a:endParaRPr>
          </a:p>
          <a:p>
            <a:pPr marL="215255" marR="3810" indent="-19042" defTabSz="685800">
              <a:spcBef>
                <a:spcPts val="469"/>
              </a:spcBef>
              <a:buClr>
                <a:srgbClr val="5B9BD5"/>
              </a:buClr>
              <a:buSzPts val="3200"/>
              <a:defRPr/>
            </a:pPr>
            <a:endParaRPr sz="1500" dirty="0">
              <a:solidFill>
                <a:srgbClr val="003A1A"/>
              </a:solidFill>
              <a:latin typeface="Arial"/>
              <a:ea typeface="Arial"/>
              <a:cs typeface="Arial"/>
              <a:sym typeface="Arial"/>
            </a:endParaRPr>
          </a:p>
          <a:p>
            <a:pPr indent="137160" defTabSz="685800">
              <a:lnSpc>
                <a:spcPct val="110000"/>
              </a:lnSpc>
              <a:spcBef>
                <a:spcPts val="3"/>
              </a:spcBef>
              <a:buClr>
                <a:srgbClr val="5B9BD5"/>
              </a:buClr>
              <a:buSzPts val="2880"/>
              <a:defRPr/>
            </a:pPr>
            <a:endParaRPr sz="1350" dirty="0">
              <a:solidFill>
                <a:srgbClr val="003A1A"/>
              </a:solidFill>
              <a:latin typeface="Arial"/>
              <a:ea typeface="Arial"/>
              <a:cs typeface="Arial"/>
              <a:sym typeface="Arial"/>
            </a:endParaRPr>
          </a:p>
        </p:txBody>
      </p:sp>
      <p:pic>
        <p:nvPicPr>
          <p:cNvPr id="651" name="Google Shape;651;p40"/>
          <p:cNvPicPr preferRelativeResize="0"/>
          <p:nvPr/>
        </p:nvPicPr>
        <p:blipFill rotWithShape="1">
          <a:blip r:embed="rId3">
            <a:alphaModFix/>
          </a:blip>
          <a:srcRect l="22809" t="16127" r="20596" b="51076"/>
          <a:stretch/>
        </p:blipFill>
        <p:spPr>
          <a:xfrm>
            <a:off x="7099206" y="2753870"/>
            <a:ext cx="3139509" cy="2418347"/>
          </a:xfrm>
          <a:prstGeom prst="rect">
            <a:avLst/>
          </a:prstGeom>
          <a:noFill/>
          <a:ln w="57150" cap="flat" cmpd="thinThick">
            <a:solidFill>
              <a:srgbClr val="7F7F7F"/>
            </a:solidFill>
            <a:prstDash val="solid"/>
            <a:miter lim="800000"/>
            <a:headEnd type="none" w="sm" len="sm"/>
            <a:tailEnd type="none" w="sm" len="sm"/>
          </a:ln>
        </p:spPr>
      </p:pic>
      <p:sp>
        <p:nvSpPr>
          <p:cNvPr id="652" name="Google Shape;652;p40"/>
          <p:cNvSpPr txBox="1"/>
          <p:nvPr/>
        </p:nvSpPr>
        <p:spPr>
          <a:xfrm>
            <a:off x="2041645" y="1857393"/>
            <a:ext cx="2811254" cy="817116"/>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3600"/>
              <a:defRPr/>
            </a:pPr>
            <a:r>
              <a:rPr lang="en-US" sz="2700" b="1" dirty="0">
                <a:solidFill>
                  <a:srgbClr val="003A1A"/>
                </a:solidFill>
                <a:latin typeface="Calibri"/>
                <a:ea typeface="Calibri"/>
                <a:cs typeface="Calibri"/>
                <a:sym typeface="Calibri"/>
              </a:rPr>
              <a:t>SETTING GOALS, AND OBJECTIVES </a:t>
            </a:r>
            <a:endParaRPr sz="1050" dirty="0">
              <a:solidFill>
                <a:srgbClr val="003A1A"/>
              </a:solidFill>
              <a:latin typeface="Arial"/>
              <a:ea typeface="Arial"/>
              <a:cs typeface="Arial"/>
              <a:sym typeface="Arial"/>
            </a:endParaRPr>
          </a:p>
        </p:txBody>
      </p:sp>
      <p:pic>
        <p:nvPicPr>
          <p:cNvPr id="653" name="Google Shape;653;p40"/>
          <p:cNvPicPr preferRelativeResize="0"/>
          <p:nvPr/>
        </p:nvPicPr>
        <p:blipFill rotWithShape="1">
          <a:blip r:embed="rId4">
            <a:alphaModFix/>
          </a:blip>
          <a:srcRect l="18958" t="39967" r="2587" b="10901"/>
          <a:stretch/>
        </p:blipFill>
        <p:spPr>
          <a:xfrm>
            <a:off x="4852899" y="1534777"/>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654" name="Google Shape;654;p40"/>
          <p:cNvSpPr txBox="1"/>
          <p:nvPr/>
        </p:nvSpPr>
        <p:spPr>
          <a:xfrm>
            <a:off x="7569535" y="1760824"/>
            <a:ext cx="268120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55" name="Google Shape;655;p40"/>
          <p:cNvSpPr/>
          <p:nvPr/>
        </p:nvSpPr>
        <p:spPr>
          <a:xfrm>
            <a:off x="1676403" y="1618862"/>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
        <p:nvSpPr>
          <p:cNvPr id="2" name="Google Shape;654;p40">
            <a:extLst>
              <a:ext uri="{FF2B5EF4-FFF2-40B4-BE49-F238E27FC236}">
                <a16:creationId xmlns:a16="http://schemas.microsoft.com/office/drawing/2014/main" id="{7EE67F02-9018-0F91-66DB-FB58EF32CE97}"/>
              </a:ext>
            </a:extLst>
          </p:cNvPr>
          <p:cNvSpPr txBox="1"/>
          <p:nvPr/>
        </p:nvSpPr>
        <p:spPr>
          <a:xfrm>
            <a:off x="4823303" y="1796819"/>
            <a:ext cx="1272698"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18113870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3"/>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grpSp>
        <p:nvGrpSpPr>
          <p:cNvPr id="690" name="Google Shape;690;p43"/>
          <p:cNvGrpSpPr/>
          <p:nvPr/>
        </p:nvGrpSpPr>
        <p:grpSpPr>
          <a:xfrm>
            <a:off x="5060295" y="1813999"/>
            <a:ext cx="4943338" cy="1816397"/>
            <a:chOff x="4711748" y="1557338"/>
            <a:chExt cx="6065109" cy="3880860"/>
          </a:xfrm>
        </p:grpSpPr>
        <p:pic>
          <p:nvPicPr>
            <p:cNvPr id="691" name="Google Shape;691;p43" descr="The Product Mix - Product Mix Decisions"/>
            <p:cNvPicPr preferRelativeResize="0"/>
            <p:nvPr/>
          </p:nvPicPr>
          <p:blipFill rotWithShape="1">
            <a:blip r:embed="rId3">
              <a:alphaModFix/>
            </a:blip>
            <a:srcRect t="20052" r="160"/>
            <a:stretch/>
          </p:blipFill>
          <p:spPr>
            <a:xfrm>
              <a:off x="4711748" y="2220686"/>
              <a:ext cx="6065109" cy="3217512"/>
            </a:xfrm>
            <a:prstGeom prst="rect">
              <a:avLst/>
            </a:prstGeom>
            <a:noFill/>
            <a:ln>
              <a:noFill/>
            </a:ln>
          </p:spPr>
        </p:pic>
        <p:sp>
          <p:nvSpPr>
            <p:cNvPr id="692" name="Google Shape;692;p43"/>
            <p:cNvSpPr txBox="1"/>
            <p:nvPr/>
          </p:nvSpPr>
          <p:spPr>
            <a:xfrm>
              <a:off x="7372350" y="1557338"/>
              <a:ext cx="1371171" cy="4931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1400"/>
                <a:defRPr/>
              </a:pPr>
              <a:r>
                <a:rPr lang="en-US" sz="1050">
                  <a:solidFill>
                    <a:srgbClr val="003A1A"/>
                  </a:solidFill>
                  <a:latin typeface="Gill Sans"/>
                  <a:ea typeface="Gill Sans"/>
                  <a:cs typeface="Gill Sans"/>
                  <a:sym typeface="Gill Sans"/>
                </a:rPr>
                <a:t>Business Portfolio</a:t>
              </a:r>
              <a:endParaRPr sz="1050">
                <a:solidFill>
                  <a:srgbClr val="003A1A"/>
                </a:solidFill>
                <a:latin typeface="Gill Sans"/>
                <a:ea typeface="Gill Sans"/>
                <a:cs typeface="Gill Sans"/>
                <a:sym typeface="Gill Sans"/>
              </a:endParaRPr>
            </a:p>
          </p:txBody>
        </p:sp>
        <p:cxnSp>
          <p:nvCxnSpPr>
            <p:cNvPr id="693" name="Google Shape;693;p43"/>
            <p:cNvCxnSpPr>
              <a:stCxn id="692" idx="2"/>
            </p:cNvCxnSpPr>
            <p:nvPr/>
          </p:nvCxnSpPr>
          <p:spPr>
            <a:xfrm flipH="1">
              <a:off x="7948436" y="2050463"/>
              <a:ext cx="109499" cy="170165"/>
            </a:xfrm>
            <a:prstGeom prst="straightConnector1">
              <a:avLst/>
            </a:prstGeom>
            <a:noFill/>
            <a:ln w="9525" cap="flat" cmpd="sng">
              <a:solidFill>
                <a:schemeClr val="dk1"/>
              </a:solidFill>
              <a:prstDash val="solid"/>
              <a:miter lim="800000"/>
              <a:headEnd type="none" w="sm" len="sm"/>
              <a:tailEnd type="none" w="sm" len="sm"/>
            </a:ln>
          </p:spPr>
        </p:cxnSp>
      </p:grpSp>
      <p:sp>
        <p:nvSpPr>
          <p:cNvPr id="694" name="Google Shape;694;p43"/>
          <p:cNvSpPr txBox="1"/>
          <p:nvPr/>
        </p:nvSpPr>
        <p:spPr>
          <a:xfrm>
            <a:off x="2070450" y="1666876"/>
            <a:ext cx="2709000" cy="1184329"/>
          </a:xfrm>
          <a:prstGeom prst="rect">
            <a:avLst/>
          </a:prstGeom>
          <a:solidFill>
            <a:schemeClr val="lt1"/>
          </a:solidFill>
          <a:ln w="12700" cap="flat" cmpd="sng">
            <a:solidFill>
              <a:schemeClr val="accent6">
                <a:lumMod val="50000"/>
              </a:schemeClr>
            </a:solidFill>
            <a:prstDash val="solid"/>
            <a:miter lim="800000"/>
            <a:headEnd type="none" w="sm" len="sm"/>
            <a:tailEnd type="none" w="sm" len="sm"/>
          </a:ln>
        </p:spPr>
        <p:txBody>
          <a:bodyPr spcFirstLastPara="1" wrap="square" lIns="0" tIns="0" rIns="0" bIns="0" anchor="t" anchorCtr="0">
            <a:noAutofit/>
          </a:bodyPr>
          <a:lstStyle/>
          <a:p>
            <a:pPr algn="ctr" defTabSz="685800">
              <a:lnSpc>
                <a:spcPct val="90000"/>
              </a:lnSpc>
              <a:buClr>
                <a:srgbClr val="007FA3"/>
              </a:buClr>
              <a:buSzPts val="3600"/>
              <a:defRPr/>
            </a:pPr>
            <a:r>
              <a:rPr lang="en-US" sz="2400" b="1" dirty="0">
                <a:solidFill>
                  <a:srgbClr val="003A1A"/>
                </a:solidFill>
                <a:latin typeface="Arial"/>
                <a:ea typeface="Arial"/>
                <a:cs typeface="Arial"/>
                <a:sym typeface="Arial"/>
              </a:rPr>
              <a:t>DESIGNING BUSINESS PORTFOLIO</a:t>
            </a:r>
            <a:endParaRPr sz="1050" dirty="0">
              <a:solidFill>
                <a:srgbClr val="003A1A"/>
              </a:solidFill>
              <a:latin typeface="Arial"/>
              <a:ea typeface="Arial"/>
              <a:cs typeface="Arial"/>
              <a:sym typeface="Arial"/>
            </a:endParaRPr>
          </a:p>
          <a:p>
            <a:pPr algn="ctr" defTabSz="685800">
              <a:lnSpc>
                <a:spcPct val="90000"/>
              </a:lnSpc>
              <a:buClr>
                <a:srgbClr val="007FA3"/>
              </a:buClr>
              <a:buSzPts val="3600"/>
              <a:defRPr/>
            </a:pPr>
            <a:r>
              <a:rPr lang="en-US" sz="1350" dirty="0">
                <a:solidFill>
                  <a:srgbClr val="003A1A"/>
                </a:solidFill>
                <a:latin typeface="Arial"/>
                <a:ea typeface="Arial"/>
                <a:cs typeface="Arial"/>
                <a:sym typeface="Arial"/>
              </a:rPr>
              <a:t>WIDTH, LENGTH, AND DEPTH</a:t>
            </a:r>
            <a:endParaRPr sz="1050" dirty="0">
              <a:solidFill>
                <a:srgbClr val="003A1A"/>
              </a:solidFill>
              <a:latin typeface="Arial"/>
              <a:ea typeface="Arial"/>
              <a:cs typeface="Arial"/>
              <a:sym typeface="Arial"/>
            </a:endParaRPr>
          </a:p>
        </p:txBody>
      </p:sp>
      <p:sp>
        <p:nvSpPr>
          <p:cNvPr id="695" name="Google Shape;695;p43"/>
          <p:cNvSpPr/>
          <p:nvPr/>
        </p:nvSpPr>
        <p:spPr>
          <a:xfrm>
            <a:off x="1618460" y="3008450"/>
            <a:ext cx="3475350" cy="2663776"/>
          </a:xfrm>
          <a:prstGeom prst="rect">
            <a:avLst/>
          </a:prstGeom>
          <a:noFill/>
          <a:ln>
            <a:noFill/>
          </a:ln>
        </p:spPr>
        <p:txBody>
          <a:bodyPr spcFirstLastPara="1" wrap="square" lIns="68569" tIns="34275" rIns="68569" bIns="34275" anchor="t" anchorCtr="0">
            <a:spAutoFit/>
          </a:bodyPr>
          <a:lstStyle/>
          <a:p>
            <a:pPr defTabSz="685800">
              <a:lnSpc>
                <a:spcPct val="110000"/>
              </a:lnSpc>
              <a:buClr>
                <a:srgbClr val="007FA3"/>
              </a:buClr>
              <a:buSzPts val="2400"/>
              <a:defRPr/>
            </a:pPr>
            <a:r>
              <a:rPr lang="en-US" sz="1050" dirty="0">
                <a:solidFill>
                  <a:srgbClr val="003A1A"/>
                </a:solidFill>
                <a:latin typeface="Arial"/>
                <a:ea typeface="Arial"/>
                <a:cs typeface="Arial"/>
                <a:sym typeface="Arial"/>
              </a:rPr>
              <a:t>Business Portfolio is a </a:t>
            </a:r>
            <a:r>
              <a:rPr lang="en-US" sz="1050" dirty="0">
                <a:solidFill>
                  <a:srgbClr val="003A1A"/>
                </a:solidFill>
                <a:latin typeface="Gill Sans"/>
                <a:ea typeface="Gill Sans"/>
                <a:cs typeface="Gill Sans"/>
                <a:sym typeface="Gill Sans"/>
              </a:rPr>
              <a:t>Collection of businesses and products that make up the company</a:t>
            </a:r>
            <a:endParaRPr sz="900" dirty="0">
              <a:solidFill>
                <a:srgbClr val="003A1A"/>
              </a:solidFill>
              <a:latin typeface="Gill Sans"/>
              <a:ea typeface="Gill Sans"/>
              <a:cs typeface="Gill Sans"/>
              <a:sym typeface="Gill Sans"/>
            </a:endParaRPr>
          </a:p>
          <a:p>
            <a:pPr defTabSz="685800">
              <a:lnSpc>
                <a:spcPct val="110000"/>
              </a:lnSpc>
              <a:spcBef>
                <a:spcPts val="1125"/>
              </a:spcBef>
              <a:buClr>
                <a:srgbClr val="007FA3"/>
              </a:buClr>
              <a:buSzPts val="2400"/>
              <a:defRPr/>
            </a:pPr>
            <a:r>
              <a:rPr lang="en-US" sz="1050" dirty="0">
                <a:solidFill>
                  <a:srgbClr val="003A1A"/>
                </a:solidFill>
                <a:latin typeface="Arial"/>
                <a:ea typeface="Arial"/>
                <a:cs typeface="Arial"/>
                <a:sym typeface="Arial"/>
              </a:rPr>
              <a:t>Steps in business portfolio planning:</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Analyze the firm’s current business portfolio </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Identify the strategic business units (SBUs)</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Assess SBUs’ attractiveness and decide on the level of support SBU deserves</a:t>
            </a:r>
            <a:endParaRPr sz="1050" dirty="0">
              <a:solidFill>
                <a:srgbClr val="003A1A"/>
              </a:solidFill>
              <a:latin typeface="Arial"/>
              <a:ea typeface="Arial"/>
              <a:cs typeface="Arial"/>
              <a:sym typeface="Arial"/>
            </a:endParaRPr>
          </a:p>
          <a:p>
            <a:pPr marL="557185" lvl="1" indent="-214302" defTabSz="685800">
              <a:lnSpc>
                <a:spcPct val="110000"/>
              </a:lnSpc>
              <a:spcBef>
                <a:spcPts val="450"/>
              </a:spcBef>
              <a:buClr>
                <a:schemeClr val="accent6">
                  <a:lumMod val="50000"/>
                </a:schemeClr>
              </a:buClr>
              <a:buSzPts val="2400"/>
              <a:buFont typeface="Gill Sans"/>
              <a:buChar char="–"/>
              <a:defRPr/>
            </a:pPr>
            <a:r>
              <a:rPr lang="en-US" sz="1050" dirty="0">
                <a:solidFill>
                  <a:srgbClr val="003A1A"/>
                </a:solidFill>
                <a:latin typeface="Arial"/>
                <a:ea typeface="Arial"/>
                <a:cs typeface="Arial"/>
                <a:sym typeface="Arial"/>
              </a:rPr>
              <a:t>Develop strategies to shape the future portfolio,  resources toward more profitable businesses and phase down or drop its weaker ones</a:t>
            </a:r>
            <a:endParaRPr sz="1050" dirty="0">
              <a:solidFill>
                <a:srgbClr val="003A1A"/>
              </a:solidFill>
              <a:latin typeface="Arial"/>
              <a:ea typeface="Arial"/>
              <a:cs typeface="Arial"/>
              <a:sym typeface="Arial"/>
            </a:endParaRPr>
          </a:p>
          <a:p>
            <a:pPr marL="557185" lvl="1" indent="-100002" defTabSz="685800">
              <a:lnSpc>
                <a:spcPct val="110000"/>
              </a:lnSpc>
              <a:spcBef>
                <a:spcPts val="450"/>
              </a:spcBef>
              <a:buClr>
                <a:srgbClr val="007FA3"/>
              </a:buClr>
              <a:buSzPts val="2400"/>
              <a:defRPr/>
            </a:pPr>
            <a:endParaRPr sz="1050" dirty="0">
              <a:solidFill>
                <a:srgbClr val="003A1A"/>
              </a:solidFill>
              <a:latin typeface="Arial"/>
              <a:ea typeface="Arial"/>
              <a:cs typeface="Arial"/>
              <a:sym typeface="Arial"/>
            </a:endParaRPr>
          </a:p>
        </p:txBody>
      </p:sp>
      <p:pic>
        <p:nvPicPr>
          <p:cNvPr id="696" name="Google Shape;696;p43" descr="What's Sprite to Coca Cola? An Exploration of Brand Portfolios"/>
          <p:cNvPicPr preferRelativeResize="0"/>
          <p:nvPr/>
        </p:nvPicPr>
        <p:blipFill rotWithShape="1">
          <a:blip r:embed="rId4">
            <a:alphaModFix/>
          </a:blip>
          <a:srcRect t="8724" r="-2" b="24194"/>
          <a:stretch/>
        </p:blipFill>
        <p:spPr>
          <a:xfrm>
            <a:off x="5093811" y="3794724"/>
            <a:ext cx="5276517" cy="1505924"/>
          </a:xfrm>
          <a:prstGeom prst="rect">
            <a:avLst/>
          </a:prstGeom>
          <a:noFill/>
          <a:ln>
            <a:noFill/>
          </a:ln>
        </p:spPr>
      </p:pic>
      <p:pic>
        <p:nvPicPr>
          <p:cNvPr id="697" name="Google Shape;697;p43"/>
          <p:cNvPicPr preferRelativeResize="0"/>
          <p:nvPr/>
        </p:nvPicPr>
        <p:blipFill rotWithShape="1">
          <a:blip r:embed="rId5">
            <a:alphaModFix/>
          </a:blip>
          <a:srcRect l="18958" t="39967" r="2587" b="10901"/>
          <a:stretch/>
        </p:blipFill>
        <p:spPr>
          <a:xfrm>
            <a:off x="5046524" y="1238853"/>
            <a:ext cx="5397844" cy="549964"/>
          </a:xfrm>
          <a:prstGeom prst="rect">
            <a:avLst/>
          </a:prstGeom>
          <a:solidFill>
            <a:schemeClr val="lt1"/>
          </a:solidFill>
          <a:ln w="12700" cap="flat" cmpd="sng">
            <a:solidFill>
              <a:schemeClr val="dk1"/>
            </a:solidFill>
            <a:prstDash val="solid"/>
            <a:miter lim="800000"/>
            <a:headEnd type="none" w="sm" len="sm"/>
            <a:tailEnd type="none" w="sm" len="sm"/>
          </a:ln>
        </p:spPr>
      </p:pic>
      <p:sp>
        <p:nvSpPr>
          <p:cNvPr id="698" name="Google Shape;698;p43"/>
          <p:cNvSpPr txBox="1"/>
          <p:nvPr/>
        </p:nvSpPr>
        <p:spPr>
          <a:xfrm>
            <a:off x="8913320" y="1402623"/>
            <a:ext cx="153104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699" name="Google Shape;699;p43"/>
          <p:cNvSpPr/>
          <p:nvPr/>
        </p:nvSpPr>
        <p:spPr>
          <a:xfrm>
            <a:off x="1654117" y="1666877"/>
            <a:ext cx="306415" cy="392385"/>
          </a:xfrm>
          <a:prstGeom prst="rect">
            <a:avLst/>
          </a:prstGeom>
          <a:solidFill>
            <a:schemeClr val="lt1"/>
          </a:solidFill>
          <a:ln w="12700" cap="flat" cmpd="sng">
            <a:solidFill>
              <a:schemeClr val="accent6">
                <a:lumMod val="50000"/>
              </a:schemeClr>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dirty="0">
                <a:solidFill>
                  <a:srgbClr val="003A1A"/>
                </a:solidFill>
                <a:latin typeface="Calibri"/>
                <a:ea typeface="Calibri"/>
                <a:cs typeface="Calibri"/>
                <a:sym typeface="Calibri"/>
              </a:rPr>
              <a:t>3</a:t>
            </a:r>
            <a:endParaRPr sz="1050" dirty="0">
              <a:solidFill>
                <a:srgbClr val="003A1A"/>
              </a:solidFill>
              <a:latin typeface="Arial"/>
              <a:ea typeface="Arial"/>
              <a:cs typeface="Arial"/>
              <a:sym typeface="Arial"/>
            </a:endParaRPr>
          </a:p>
        </p:txBody>
      </p:sp>
      <p:sp>
        <p:nvSpPr>
          <p:cNvPr id="2" name="Google Shape;698;p43">
            <a:extLst>
              <a:ext uri="{FF2B5EF4-FFF2-40B4-BE49-F238E27FC236}">
                <a16:creationId xmlns:a16="http://schemas.microsoft.com/office/drawing/2014/main" id="{6B22F628-79FA-9F38-6897-72410C38F52F}"/>
              </a:ext>
            </a:extLst>
          </p:cNvPr>
          <p:cNvSpPr txBox="1"/>
          <p:nvPr/>
        </p:nvSpPr>
        <p:spPr>
          <a:xfrm>
            <a:off x="5102141" y="1390032"/>
            <a:ext cx="2596200"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15395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96"/>
                                        </p:tgtEl>
                                        <p:attrNameLst>
                                          <p:attrName>style.visibility</p:attrName>
                                        </p:attrNameLst>
                                      </p:cBhvr>
                                      <p:to>
                                        <p:strVal val="visible"/>
                                      </p:to>
                                    </p:set>
                                    <p:anim calcmode="lin" valueType="num">
                                      <p:cBhvr additive="base">
                                        <p:cTn id="15" dur="500"/>
                                        <p:tgtEl>
                                          <p:spTgt spid="6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5"/>
          <p:cNvSpPr/>
          <p:nvPr/>
        </p:nvSpPr>
        <p:spPr>
          <a:xfrm>
            <a:off x="1651448" y="2938452"/>
            <a:ext cx="5267093" cy="235984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2000"/>
              <a:defRPr/>
            </a:pPr>
            <a:endParaRPr sz="1500">
              <a:solidFill>
                <a:srgbClr val="003A1A"/>
              </a:solidFill>
              <a:latin typeface="Calibri"/>
              <a:ea typeface="Calibri"/>
              <a:cs typeface="Calibri"/>
              <a:sym typeface="Calibri"/>
            </a:endParaRPr>
          </a:p>
        </p:txBody>
      </p:sp>
      <p:sp>
        <p:nvSpPr>
          <p:cNvPr id="705" name="Google Shape;705;p45"/>
          <p:cNvSpPr txBox="1"/>
          <p:nvPr/>
        </p:nvSpPr>
        <p:spPr>
          <a:xfrm>
            <a:off x="1611322" y="2692707"/>
            <a:ext cx="5307218" cy="2605584"/>
          </a:xfrm>
          <a:prstGeom prst="rect">
            <a:avLst/>
          </a:prstGeom>
          <a:noFill/>
          <a:ln>
            <a:noFill/>
          </a:ln>
        </p:spPr>
        <p:txBody>
          <a:bodyPr spcFirstLastPara="1" wrap="square" lIns="68569" tIns="34275" rIns="68569" bIns="34275" anchor="ctr" anchorCtr="0">
            <a:noAutofit/>
          </a:bodyPr>
          <a:lstStyle/>
          <a:p>
            <a:pPr marL="215255" marR="3810" indent="-34282" defTabSz="685800">
              <a:buClr>
                <a:srgbClr val="5B9BD5"/>
              </a:buClr>
              <a:buSzPts val="2880"/>
              <a:defRPr/>
            </a:pPr>
            <a:endParaRPr sz="1350">
              <a:solidFill>
                <a:srgbClr val="003A1A"/>
              </a:solidFill>
              <a:latin typeface="Arial"/>
              <a:ea typeface="Arial"/>
              <a:cs typeface="Arial"/>
              <a:sym typeface="Arial"/>
            </a:endParaRPr>
          </a:p>
          <a:p>
            <a:pPr marL="43813" marR="3810" defTabSz="685800">
              <a:spcBef>
                <a:spcPts val="469"/>
              </a:spcBef>
              <a:buClr>
                <a:srgbClr val="000000"/>
              </a:buClr>
              <a:buSzPts val="2000"/>
              <a:defRPr/>
            </a:pPr>
            <a:endParaRPr sz="1500">
              <a:solidFill>
                <a:srgbClr val="003A1A"/>
              </a:solidFill>
              <a:latin typeface="Arial"/>
              <a:ea typeface="Arial"/>
              <a:cs typeface="Arial"/>
              <a:sym typeface="Arial"/>
            </a:endParaRPr>
          </a:p>
          <a:p>
            <a:pPr marL="215255" marR="3810" indent="-171442" defTabSz="685800">
              <a:spcBef>
                <a:spcPts val="469"/>
              </a:spcBef>
              <a:buClr>
                <a:srgbClr val="5B9BD5"/>
              </a:buClr>
              <a:buSzPts val="3200"/>
              <a:buFont typeface="Arial"/>
              <a:buChar char="•"/>
              <a:defRPr/>
            </a:pPr>
            <a:r>
              <a:rPr lang="en-US" sz="1500" b="1">
                <a:solidFill>
                  <a:srgbClr val="003A1A"/>
                </a:solidFill>
                <a:latin typeface="Arial"/>
                <a:ea typeface="Arial"/>
                <a:cs typeface="Arial"/>
                <a:sym typeface="Arial"/>
              </a:rPr>
              <a:t>STRATEGY</a:t>
            </a:r>
            <a:r>
              <a:rPr lang="en-US" sz="1500">
                <a:solidFill>
                  <a:srgbClr val="003A1A"/>
                </a:solidFill>
                <a:latin typeface="Arial"/>
                <a:ea typeface="Arial"/>
                <a:cs typeface="Arial"/>
                <a:sym typeface="Arial"/>
              </a:rPr>
              <a:t>: THE METHOD USED TO ACHIEVE OBJECTIVES E.G. WE WILL ACHIEVE OUR OBJECTIVE OF INCREASING PROFITS BY GROWING MARKET SHARE IN EXISTING MARKET</a:t>
            </a:r>
            <a:endParaRPr sz="1050">
              <a:solidFill>
                <a:srgbClr val="003A1A"/>
              </a:solidFill>
              <a:latin typeface="Arial"/>
              <a:ea typeface="Arial"/>
              <a:cs typeface="Arial"/>
              <a:sym typeface="Arial"/>
            </a:endParaRPr>
          </a:p>
          <a:p>
            <a:pPr marL="386696" marR="3810" lvl="1" defTabSz="685800">
              <a:spcBef>
                <a:spcPts val="469"/>
              </a:spcBef>
              <a:buClr>
                <a:srgbClr val="000000"/>
              </a:buClr>
              <a:buSzPts val="2000"/>
              <a:defRPr/>
            </a:pPr>
            <a:endParaRPr sz="1500">
              <a:solidFill>
                <a:srgbClr val="003A1A"/>
              </a:solidFill>
              <a:latin typeface="Arial"/>
              <a:ea typeface="Arial"/>
              <a:cs typeface="Arial"/>
              <a:sym typeface="Arial"/>
            </a:endParaRPr>
          </a:p>
          <a:p>
            <a:pPr marL="215255" marR="3810" indent="-171442" defTabSz="685800">
              <a:spcBef>
                <a:spcPts val="469"/>
              </a:spcBef>
              <a:buClr>
                <a:srgbClr val="5B9BD5"/>
              </a:buClr>
              <a:buSzPts val="3200"/>
              <a:buFont typeface="Arial"/>
              <a:buChar char="•"/>
              <a:defRPr/>
            </a:pPr>
            <a:r>
              <a:rPr lang="en-US" sz="1500" b="1">
                <a:solidFill>
                  <a:srgbClr val="003A1A"/>
                </a:solidFill>
                <a:latin typeface="Arial"/>
                <a:ea typeface="Arial"/>
                <a:cs typeface="Arial"/>
                <a:sym typeface="Arial"/>
              </a:rPr>
              <a:t>TACTICS</a:t>
            </a:r>
            <a:r>
              <a:rPr lang="en-US" sz="1500">
                <a:solidFill>
                  <a:srgbClr val="003A1A"/>
                </a:solidFill>
                <a:latin typeface="Arial"/>
                <a:ea typeface="Arial"/>
                <a:cs typeface="Arial"/>
                <a:sym typeface="Arial"/>
              </a:rPr>
              <a:t>: HOW RESOURCES ARE DEPLOYED IN AN AGREED STRATEGY. WE WILL SET UP A NEW TELEPHONE CALL CENTER AND TARGET NEW CUSTOMERS</a:t>
            </a:r>
            <a:endParaRPr sz="1050">
              <a:solidFill>
                <a:srgbClr val="003A1A"/>
              </a:solidFill>
              <a:latin typeface="Arial"/>
              <a:ea typeface="Arial"/>
              <a:cs typeface="Arial"/>
              <a:sym typeface="Arial"/>
            </a:endParaRPr>
          </a:p>
          <a:p>
            <a:pPr indent="137160" defTabSz="685800">
              <a:lnSpc>
                <a:spcPct val="110000"/>
              </a:lnSpc>
              <a:spcBef>
                <a:spcPts val="3"/>
              </a:spcBef>
              <a:buClr>
                <a:srgbClr val="5B9BD5"/>
              </a:buClr>
              <a:buSzPts val="2880"/>
              <a:defRPr/>
            </a:pPr>
            <a:endParaRPr sz="1350">
              <a:solidFill>
                <a:srgbClr val="003A1A"/>
              </a:solidFill>
              <a:latin typeface="Arial"/>
              <a:ea typeface="Arial"/>
              <a:cs typeface="Arial"/>
              <a:sym typeface="Arial"/>
            </a:endParaRPr>
          </a:p>
        </p:txBody>
      </p:sp>
      <p:pic>
        <p:nvPicPr>
          <p:cNvPr id="706" name="Google Shape;706;p45"/>
          <p:cNvPicPr preferRelativeResize="0"/>
          <p:nvPr/>
        </p:nvPicPr>
        <p:blipFill rotWithShape="1">
          <a:blip r:embed="rId3">
            <a:alphaModFix/>
          </a:blip>
          <a:srcRect l="22809" t="63141" r="20596"/>
          <a:stretch/>
        </p:blipFill>
        <p:spPr>
          <a:xfrm>
            <a:off x="7169535" y="2938451"/>
            <a:ext cx="3139509" cy="2297855"/>
          </a:xfrm>
          <a:prstGeom prst="rect">
            <a:avLst/>
          </a:prstGeom>
          <a:noFill/>
          <a:ln w="57150" cap="flat" cmpd="thinThick">
            <a:solidFill>
              <a:srgbClr val="7F7F7F"/>
            </a:solidFill>
            <a:prstDash val="solid"/>
            <a:miter lim="800000"/>
            <a:headEnd type="none" w="sm" len="sm"/>
            <a:tailEnd type="none" w="sm" len="sm"/>
          </a:ln>
        </p:spPr>
      </p:pic>
      <p:sp>
        <p:nvSpPr>
          <p:cNvPr id="707" name="Google Shape;707;p45"/>
          <p:cNvSpPr txBox="1"/>
          <p:nvPr/>
        </p:nvSpPr>
        <p:spPr>
          <a:xfrm>
            <a:off x="2216856" y="1914702"/>
            <a:ext cx="2990577" cy="817116"/>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a:solidFill>
                  <a:srgbClr val="003A1A"/>
                </a:solidFill>
                <a:latin typeface="Calibri"/>
                <a:ea typeface="Calibri"/>
                <a:cs typeface="Calibri"/>
                <a:sym typeface="Calibri"/>
              </a:rPr>
              <a:t>PLANNING MARKETING STRATEGIES</a:t>
            </a:r>
            <a:r>
              <a:rPr lang="en-US" sz="2100">
                <a:solidFill>
                  <a:srgbClr val="003A1A"/>
                </a:solidFill>
                <a:latin typeface="Calibri"/>
                <a:ea typeface="Calibri"/>
                <a:cs typeface="Calibri"/>
                <a:sym typeface="Calibri"/>
              </a:rPr>
              <a:t> </a:t>
            </a:r>
            <a:endParaRPr sz="1050">
              <a:solidFill>
                <a:srgbClr val="003A1A"/>
              </a:solidFill>
              <a:latin typeface="Arial"/>
              <a:ea typeface="Arial"/>
              <a:cs typeface="Arial"/>
              <a:sym typeface="Arial"/>
            </a:endParaRPr>
          </a:p>
          <a:p>
            <a:pPr defTabSz="685800">
              <a:lnSpc>
                <a:spcPct val="90000"/>
              </a:lnSpc>
              <a:buClr>
                <a:srgbClr val="0070C0"/>
              </a:buClr>
              <a:buSzPts val="1600"/>
              <a:defRPr/>
            </a:pPr>
            <a:r>
              <a:rPr lang="en-US" sz="1200">
                <a:solidFill>
                  <a:srgbClr val="003A1A"/>
                </a:solidFill>
                <a:latin typeface="Calibri"/>
                <a:ea typeface="Calibri"/>
                <a:cs typeface="Calibri"/>
                <a:sym typeface="Calibri"/>
              </a:rPr>
              <a:t>STRATEGY, AND TACTICS</a:t>
            </a:r>
            <a:endParaRPr sz="1050">
              <a:solidFill>
                <a:srgbClr val="003A1A"/>
              </a:solidFill>
              <a:latin typeface="Arial"/>
              <a:ea typeface="Arial"/>
              <a:cs typeface="Arial"/>
              <a:sym typeface="Arial"/>
            </a:endParaRPr>
          </a:p>
        </p:txBody>
      </p:sp>
      <p:pic>
        <p:nvPicPr>
          <p:cNvPr id="708" name="Google Shape;708;p45"/>
          <p:cNvPicPr preferRelativeResize="0"/>
          <p:nvPr/>
        </p:nvPicPr>
        <p:blipFill rotWithShape="1">
          <a:blip r:embed="rId4">
            <a:alphaModFix/>
          </a:blip>
          <a:srcRect l="18958" t="39967" r="2587" b="10901"/>
          <a:stretch/>
        </p:blipFill>
        <p:spPr>
          <a:xfrm>
            <a:off x="5142709" y="1530859"/>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09" name="Google Shape;709;p45"/>
          <p:cNvSpPr/>
          <p:nvPr/>
        </p:nvSpPr>
        <p:spPr>
          <a:xfrm>
            <a:off x="1651449" y="1867265"/>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sp>
        <p:nvSpPr>
          <p:cNvPr id="2" name="Google Shape;719;p44">
            <a:extLst>
              <a:ext uri="{FF2B5EF4-FFF2-40B4-BE49-F238E27FC236}">
                <a16:creationId xmlns:a16="http://schemas.microsoft.com/office/drawing/2014/main" id="{DC323CEC-9402-35B6-CF2D-F8E9C00A7F4E}"/>
              </a:ext>
            </a:extLst>
          </p:cNvPr>
          <p:cNvSpPr txBox="1"/>
          <p:nvPr/>
        </p:nvSpPr>
        <p:spPr>
          <a:xfrm>
            <a:off x="5207432" y="1759398"/>
            <a:ext cx="4119014"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Tree>
    <p:extLst>
      <p:ext uri="{BB962C8B-B14F-4D97-AF65-F5344CB8AC3E}">
        <p14:creationId xmlns:p14="http://schemas.microsoft.com/office/powerpoint/2010/main" val="10187593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p:nvPr/>
        </p:nvSpPr>
        <p:spPr>
          <a:xfrm>
            <a:off x="1566092" y="1599635"/>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16" name="Google Shape;716;p44"/>
          <p:cNvSpPr txBox="1">
            <a:spLocks noGrp="1"/>
          </p:cNvSpPr>
          <p:nvPr>
            <p:ph type="body" idx="4294967295"/>
          </p:nvPr>
        </p:nvSpPr>
        <p:spPr>
          <a:xfrm>
            <a:off x="1580846" y="2975641"/>
            <a:ext cx="4458311" cy="3025111"/>
          </a:xfrm>
          <a:prstGeom prst="rect">
            <a:avLst/>
          </a:prstGeom>
          <a:solidFill>
            <a:schemeClr val="bg1"/>
          </a:solidFill>
          <a:ln>
            <a:noFill/>
          </a:ln>
        </p:spPr>
        <p:txBody>
          <a:bodyPr spcFirstLastPara="1" vert="horz" wrap="square" lIns="68569" tIns="34275" rIns="68569" bIns="34275" rtlCol="0" anchor="t" anchorCtr="0">
            <a:noAutofit/>
          </a:bodyPr>
          <a:lstStyle/>
          <a:p>
            <a:pPr>
              <a:buFont typeface="+mj-lt"/>
              <a:buAutoNum type="arabicPeriod"/>
            </a:pPr>
            <a:r>
              <a:rPr lang="en-US" sz="900" dirty="0">
                <a:solidFill>
                  <a:srgbClr val="003A1A"/>
                </a:solidFill>
              </a:rPr>
              <a:t>Where are we now? What is the business doing now, Identification: What is current strategy? Assumptions: What assumptions about the company’s relative position, strengths and weaknesses, competitors and industry trends must be made for the current strategy to be viable?</a:t>
            </a:r>
          </a:p>
          <a:p>
            <a:pPr>
              <a:buFont typeface="+mj-lt"/>
              <a:buAutoNum type="arabicPeriod"/>
            </a:pPr>
            <a:r>
              <a:rPr lang="en-US" sz="900" dirty="0">
                <a:solidFill>
                  <a:srgbClr val="003A1A"/>
                </a:solidFill>
              </a:rPr>
              <a:t> What is happening in the environment? Industry analysis: 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buFont typeface="+mj-lt"/>
              <a:buAutoNum type="arabicPeriod"/>
            </a:pPr>
            <a:r>
              <a:rPr lang="en-US" sz="900" dirty="0">
                <a:solidFill>
                  <a:srgbClr val="003A1A"/>
                </a:solidFill>
              </a:rPr>
              <a:t>What should the business be doing? 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Strategic choice: Which alternative best relates the company’s situation to external opportunities and threats?</a:t>
            </a:r>
          </a:p>
        </p:txBody>
      </p:sp>
      <p:sp>
        <p:nvSpPr>
          <p:cNvPr id="717" name="Google Shape;717;p44"/>
          <p:cNvSpPr txBox="1"/>
          <p:nvPr/>
        </p:nvSpPr>
        <p:spPr>
          <a:xfrm>
            <a:off x="1524001" y="2643892"/>
            <a:ext cx="4572000" cy="331748"/>
          </a:xfrm>
          <a:prstGeom prst="rect">
            <a:avLst/>
          </a:prstGeom>
          <a:noFill/>
          <a:ln>
            <a:noFill/>
          </a:ln>
        </p:spPr>
        <p:txBody>
          <a:bodyPr spcFirstLastPara="1" wrap="square" lIns="68569" tIns="34275" rIns="68569" bIns="34275" anchor="t" anchorCtr="0">
            <a:normAutofit lnSpcReduction="10000"/>
          </a:bodyPr>
          <a:lstStyle/>
          <a:p>
            <a:pPr defTabSz="685800">
              <a:lnSpc>
                <a:spcPct val="110000"/>
              </a:lnSpc>
              <a:buClr>
                <a:srgbClr val="2A1A00"/>
              </a:buClr>
              <a:buSzPct val="100000"/>
              <a:defRPr/>
            </a:pPr>
            <a:r>
              <a:rPr lang="en-US" sz="788" b="1" dirty="0">
                <a:solidFill>
                  <a:srgbClr val="003A1A"/>
                </a:solidFill>
                <a:latin typeface="Verdana"/>
                <a:ea typeface="Verdana"/>
                <a:cs typeface="Verdana"/>
                <a:sym typeface="Verdana"/>
              </a:rPr>
              <a:t>Marketing strategy formulation </a:t>
            </a:r>
            <a:r>
              <a:rPr lang="en-US" sz="788" dirty="0">
                <a:solidFill>
                  <a:srgbClr val="003A1A"/>
                </a:solidFill>
                <a:latin typeface="Verdana"/>
                <a:ea typeface="Verdana"/>
                <a:cs typeface="Verdana"/>
                <a:sym typeface="Verdana"/>
              </a:rPr>
              <a:t>The marketing </a:t>
            </a:r>
            <a:r>
              <a:rPr lang="en-US" sz="788" b="1" dirty="0">
                <a:solidFill>
                  <a:srgbClr val="003A1A"/>
                </a:solidFill>
                <a:latin typeface="Verdana"/>
                <a:ea typeface="Verdana"/>
                <a:cs typeface="Verdana"/>
                <a:sym typeface="Verdana"/>
              </a:rPr>
              <a:t>logic/how </a:t>
            </a:r>
            <a:r>
              <a:rPr lang="en-US" sz="788" dirty="0">
                <a:solidFill>
                  <a:srgbClr val="003A1A"/>
                </a:solidFill>
                <a:latin typeface="Verdana"/>
                <a:ea typeface="Verdana"/>
                <a:cs typeface="Verdana"/>
                <a:sym typeface="Verdana"/>
              </a:rPr>
              <a:t>the company creates the customer value in key 3 steps:</a:t>
            </a:r>
          </a:p>
          <a:p>
            <a:pPr defTabSz="685800">
              <a:lnSpc>
                <a:spcPct val="110000"/>
              </a:lnSpc>
              <a:buClr>
                <a:srgbClr val="2A1A00"/>
              </a:buClr>
              <a:buSzPct val="100000"/>
              <a:defRPr/>
            </a:pPr>
            <a:endParaRPr sz="450" dirty="0">
              <a:solidFill>
                <a:srgbClr val="003A1A"/>
              </a:solidFill>
              <a:latin typeface="Arial"/>
              <a:ea typeface="Arial"/>
              <a:cs typeface="Arial"/>
              <a:sym typeface="Arial"/>
            </a:endParaRPr>
          </a:p>
        </p:txBody>
      </p:sp>
      <p:pic>
        <p:nvPicPr>
          <p:cNvPr id="718" name="Google Shape;718;p44"/>
          <p:cNvPicPr preferRelativeResize="0"/>
          <p:nvPr/>
        </p:nvPicPr>
        <p:blipFill rotWithShape="1">
          <a:blip r:embed="rId3">
            <a:alphaModFix/>
          </a:blip>
          <a:srcRect l="18958" t="39967" r="2587" b="10901"/>
          <a:stretch/>
        </p:blipFill>
        <p:spPr>
          <a:xfrm>
            <a:off x="3688094" y="1674472"/>
            <a:ext cx="6675107"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719" name="Google Shape;719;p44"/>
          <p:cNvSpPr txBox="1"/>
          <p:nvPr/>
        </p:nvSpPr>
        <p:spPr>
          <a:xfrm>
            <a:off x="3688094" y="1912430"/>
            <a:ext cx="4815815"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20" name="Google Shape;720;p44"/>
          <p:cNvSpPr txBox="1"/>
          <p:nvPr/>
        </p:nvSpPr>
        <p:spPr>
          <a:xfrm>
            <a:off x="1974127" y="1738119"/>
            <a:ext cx="1948403" cy="941766"/>
          </a:xfrm>
          <a:prstGeom prst="rect">
            <a:avLst/>
          </a:prstGeom>
          <a:noFill/>
          <a:ln>
            <a:noFill/>
          </a:ln>
        </p:spPr>
        <p:txBody>
          <a:bodyPr spcFirstLastPara="1" wrap="square" lIns="68569" tIns="34275" rIns="68569" bIns="34275" anchor="t" anchorCtr="0">
            <a:spAutoFit/>
          </a:bodyPr>
          <a:lstStyle/>
          <a:p>
            <a:pPr defTabSz="685800">
              <a:lnSpc>
                <a:spcPct val="90000"/>
              </a:lnSpc>
              <a:buClr>
                <a:srgbClr val="C00000"/>
              </a:buClr>
              <a:buSzPts val="2800"/>
              <a:defRPr/>
            </a:pPr>
            <a:r>
              <a:rPr lang="en-US" sz="2100" b="1" dirty="0">
                <a:solidFill>
                  <a:srgbClr val="003A1A"/>
                </a:solidFill>
                <a:latin typeface="Calibri"/>
                <a:ea typeface="Calibri"/>
                <a:cs typeface="Calibri"/>
                <a:sym typeface="Calibri"/>
              </a:rPr>
              <a:t>PLANNING MARKETING STRATEGIES</a:t>
            </a:r>
            <a:endParaRPr sz="1200" dirty="0">
              <a:solidFill>
                <a:srgbClr val="003A1A"/>
              </a:solidFill>
              <a:latin typeface="Calibri"/>
              <a:ea typeface="Calibri"/>
              <a:cs typeface="Calibri"/>
              <a:sym typeface="Calibri"/>
            </a:endParaRPr>
          </a:p>
        </p:txBody>
      </p:sp>
      <p:sp>
        <p:nvSpPr>
          <p:cNvPr id="721" name="Google Shape;721;p44"/>
          <p:cNvSpPr/>
          <p:nvPr/>
        </p:nvSpPr>
        <p:spPr>
          <a:xfrm>
            <a:off x="1651449" y="1867265"/>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pic>
        <p:nvPicPr>
          <p:cNvPr id="3" name="Picture 2">
            <a:extLst>
              <a:ext uri="{FF2B5EF4-FFF2-40B4-BE49-F238E27FC236}">
                <a16:creationId xmlns:a16="http://schemas.microsoft.com/office/drawing/2014/main" id="{A44E1B2D-C3A6-6FBD-3B9B-E9C66B76C786}"/>
              </a:ext>
            </a:extLst>
          </p:cNvPr>
          <p:cNvPicPr>
            <a:picLocks noChangeAspect="1"/>
          </p:cNvPicPr>
          <p:nvPr/>
        </p:nvPicPr>
        <p:blipFill>
          <a:blip r:embed="rId4"/>
          <a:stretch>
            <a:fillRect/>
          </a:stretch>
        </p:blipFill>
        <p:spPr>
          <a:xfrm>
            <a:off x="6160602" y="2707540"/>
            <a:ext cx="4354998" cy="3225415"/>
          </a:xfrm>
          <a:prstGeom prst="rect">
            <a:avLst/>
          </a:prstGeom>
        </p:spPr>
      </p:pic>
      <p:sp>
        <p:nvSpPr>
          <p:cNvPr id="4" name="TextBox 3">
            <a:extLst>
              <a:ext uri="{FF2B5EF4-FFF2-40B4-BE49-F238E27FC236}">
                <a16:creationId xmlns:a16="http://schemas.microsoft.com/office/drawing/2014/main" id="{7446D46B-253C-CD95-2A9A-08D2D6CEE30B}"/>
              </a:ext>
            </a:extLst>
          </p:cNvPr>
          <p:cNvSpPr txBox="1"/>
          <p:nvPr/>
        </p:nvSpPr>
        <p:spPr>
          <a:xfrm>
            <a:off x="9296670" y="5489757"/>
            <a:ext cx="1306728" cy="466281"/>
          </a:xfrm>
          <a:prstGeom prst="rect">
            <a:avLst/>
          </a:prstGeom>
          <a:noFill/>
        </p:spPr>
        <p:txBody>
          <a:bodyPr wrap="square">
            <a:spAutoFit/>
          </a:bodyPr>
          <a:lstStyle/>
          <a:p>
            <a:pPr marL="85725" defTabSz="685800">
              <a:lnSpc>
                <a:spcPct val="90000"/>
              </a:lnSpc>
              <a:spcAft>
                <a:spcPts val="450"/>
              </a:spcAft>
              <a:defRPr/>
            </a:pPr>
            <a:r>
              <a:rPr lang="en-US" sz="900" dirty="0">
                <a:solidFill>
                  <a:srgbClr val="003A1A"/>
                </a:solidFill>
                <a:latin typeface="Calibri" panose="020F0502020204030204"/>
              </a:rPr>
              <a:t>Strategic Marketing: An Introduction, </a:t>
            </a:r>
            <a:r>
              <a:rPr lang="en-US" sz="825" b="1" u="sng" dirty="0">
                <a:solidFill>
                  <a:srgbClr val="003A1A"/>
                </a:solidFill>
                <a:latin typeface="Calibri" panose="020F0502020204030204"/>
              </a:rPr>
              <a:t>Proctor, T., </a:t>
            </a:r>
            <a:r>
              <a:rPr lang="en-US" sz="900" dirty="0">
                <a:solidFill>
                  <a:srgbClr val="003A1A"/>
                </a:solidFill>
                <a:latin typeface="Calibri" panose="020F0502020204030204"/>
              </a:rPr>
              <a:t>2014,,</a:t>
            </a:r>
          </a:p>
        </p:txBody>
      </p:sp>
      <p:sp>
        <p:nvSpPr>
          <p:cNvPr id="5" name="Rectangle 4">
            <a:extLst>
              <a:ext uri="{FF2B5EF4-FFF2-40B4-BE49-F238E27FC236}">
                <a16:creationId xmlns:a16="http://schemas.microsoft.com/office/drawing/2014/main" id="{2CA8EB6C-7C9F-1B6E-B48B-B74808FEFFCC}"/>
              </a:ext>
            </a:extLst>
          </p:cNvPr>
          <p:cNvSpPr/>
          <p:nvPr/>
        </p:nvSpPr>
        <p:spPr>
          <a:xfrm>
            <a:off x="6152846" y="2722146"/>
            <a:ext cx="4362755" cy="3210809"/>
          </a:xfrm>
          <a:prstGeom prst="rect">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SA" sz="1350">
              <a:solidFill>
                <a:srgbClr val="003A1A"/>
              </a:solidFill>
            </a:endParaRPr>
          </a:p>
        </p:txBody>
      </p:sp>
    </p:spTree>
    <p:extLst>
      <p:ext uri="{BB962C8B-B14F-4D97-AF65-F5344CB8AC3E}">
        <p14:creationId xmlns:p14="http://schemas.microsoft.com/office/powerpoint/2010/main" val="2610763977"/>
      </p:ext>
    </p:extLst>
  </p:cSld>
  <p:clrMapOvr>
    <a:masterClrMapping/>
  </p:clrMapOvr>
  <mc:AlternateContent xmlns:mc="http://schemas.openxmlformats.org/markup-compatibility/2006" xmlns:p14="http://schemas.microsoft.com/office/powerpoint/2010/main">
    <mc:Choice Requires="p14">
      <p:transition>
        <p14:flythrough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576228" y="1044763"/>
            <a:ext cx="4170857" cy="519854"/>
          </a:xfrm>
          <a:prstGeom prst="rect">
            <a:avLst/>
          </a:prstGeom>
        </p:spPr>
        <p:txBody>
          <a:bodyPr vert="horz" lIns="68580" tIns="34290" rIns="68580" bIns="34290" numCol="1" rtlCol="0" anchor="t" anchorCtr="0" compatLnSpc="1">
            <a:prstTxWarp prst="textNoShape">
              <a:avLst/>
            </a:prstTxWarp>
            <a:normAutofit/>
          </a:bodyPr>
          <a:lstStyle/>
          <a:p>
            <a:pPr algn="ctr"/>
            <a:r>
              <a:rPr lang="en-US" sz="3000" dirty="0">
                <a:solidFill>
                  <a:srgbClr val="003A1A"/>
                </a:solidFill>
              </a:rPr>
              <a:t>NORMS</a:t>
            </a:r>
          </a:p>
        </p:txBody>
      </p:sp>
      <p:pic>
        <p:nvPicPr>
          <p:cNvPr id="2" name="Picture 1">
            <a:extLst>
              <a:ext uri="{FF2B5EF4-FFF2-40B4-BE49-F238E27FC236}">
                <a16:creationId xmlns:a16="http://schemas.microsoft.com/office/drawing/2014/main" id="{69B56FF9-D19A-B7EC-298A-19A8D3F9316F}"/>
              </a:ext>
            </a:extLst>
          </p:cNvPr>
          <p:cNvPicPr>
            <a:picLocks noChangeAspect="1"/>
          </p:cNvPicPr>
          <p:nvPr/>
        </p:nvPicPr>
        <p:blipFill>
          <a:blip r:embed="rId3"/>
          <a:stretch>
            <a:fillRect/>
          </a:stretch>
        </p:blipFill>
        <p:spPr>
          <a:xfrm>
            <a:off x="6553200" y="1742066"/>
            <a:ext cx="3413654" cy="3373869"/>
          </a:xfrm>
          <a:prstGeom prst="rect">
            <a:avLst/>
          </a:prstGeom>
        </p:spPr>
      </p:pic>
      <p:sp>
        <p:nvSpPr>
          <p:cNvPr id="6" name="Text Placeholder 5"/>
          <p:cNvSpPr>
            <a:spLocks noGrp="1"/>
          </p:cNvSpPr>
          <p:nvPr>
            <p:ph type="body" sz="quarter" idx="4294967295"/>
          </p:nvPr>
        </p:nvSpPr>
        <p:spPr>
          <a:xfrm>
            <a:off x="1539347" y="1564618"/>
            <a:ext cx="4467545" cy="4095253"/>
          </a:xfrm>
        </p:spPr>
        <p:txBody>
          <a:bodyPr vert="horz" lIns="68580" tIns="34290" rIns="68580" bIns="34290" numCol="1" rtlCol="0" anchor="t" anchorCtr="0" compatLnSpc="1">
            <a:prstTxWarp prst="textNoShape">
              <a:avLst/>
            </a:prstTxWarp>
            <a:normAutofit fontScale="77500" lnSpcReduction="20000"/>
          </a:bodyPr>
          <a:lstStyle/>
          <a:p>
            <a:pPr>
              <a:spcAft>
                <a:spcPts val="900"/>
              </a:spcAft>
            </a:pPr>
            <a:r>
              <a:rPr lang="en-US" dirty="0">
                <a:solidFill>
                  <a:srgbClr val="003A1A"/>
                </a:solidFill>
              </a:rPr>
              <a:t>Kindly be Interactive, collaborative,  Participative, share your experiences whenever appropriate </a:t>
            </a:r>
          </a:p>
          <a:p>
            <a:pPr>
              <a:spcAft>
                <a:spcPts val="900"/>
              </a:spcAft>
            </a:pPr>
            <a:r>
              <a:rPr lang="en-US" dirty="0">
                <a:solidFill>
                  <a:srgbClr val="003A1A"/>
                </a:solidFill>
              </a:rPr>
              <a:t>Please Raise hand to speak Respect all points of view</a:t>
            </a:r>
          </a:p>
          <a:p>
            <a:pPr>
              <a:spcAft>
                <a:spcPts val="900"/>
              </a:spcAft>
            </a:pPr>
            <a:r>
              <a:rPr lang="en-US" dirty="0">
                <a:solidFill>
                  <a:srgbClr val="003A1A"/>
                </a:solidFill>
              </a:rPr>
              <a:t>Always Keep to time</a:t>
            </a:r>
          </a:p>
          <a:p>
            <a:pPr>
              <a:spcAft>
                <a:spcPts val="900"/>
              </a:spcAft>
            </a:pPr>
            <a:r>
              <a:rPr lang="en-US" dirty="0">
                <a:solidFill>
                  <a:srgbClr val="003A1A"/>
                </a:solidFill>
              </a:rPr>
              <a:t>Thankfully, we need to focus on the material and not shifting to criticizing or arguing sensitive topics.</a:t>
            </a:r>
          </a:p>
          <a:p>
            <a:pPr>
              <a:spcAft>
                <a:spcPts val="900"/>
              </a:spcAft>
            </a:pPr>
            <a:r>
              <a:rPr lang="en-US" dirty="0">
                <a:solidFill>
                  <a:srgbClr val="003A1A"/>
                </a:solidFill>
              </a:rPr>
              <a:t>Switch off distractions, like phones, TVs, </a:t>
            </a:r>
            <a:r>
              <a:rPr lang="en-US" dirty="0" err="1">
                <a:solidFill>
                  <a:srgbClr val="003A1A"/>
                </a:solidFill>
              </a:rPr>
              <a:t>etc</a:t>
            </a:r>
            <a:r>
              <a:rPr lang="en-US" dirty="0">
                <a:solidFill>
                  <a:srgbClr val="003A1A"/>
                </a:solidFill>
              </a:rPr>
              <a:t>….</a:t>
            </a:r>
          </a:p>
        </p:txBody>
      </p:sp>
    </p:spTree>
    <p:extLst>
      <p:ext uri="{BB962C8B-B14F-4D97-AF65-F5344CB8AC3E}">
        <p14:creationId xmlns:p14="http://schemas.microsoft.com/office/powerpoint/2010/main" val="2731661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E78FA4-294B-235A-D4BE-EC837B1669A0}"/>
              </a:ext>
            </a:extLst>
          </p:cNvPr>
          <p:cNvPicPr>
            <a:picLocks noChangeAspect="1"/>
          </p:cNvPicPr>
          <p:nvPr/>
        </p:nvPicPr>
        <p:blipFill>
          <a:blip r:embed="rId3"/>
          <a:stretch>
            <a:fillRect/>
          </a:stretch>
        </p:blipFill>
        <p:spPr>
          <a:xfrm>
            <a:off x="3962400" y="1078728"/>
            <a:ext cx="5829300" cy="496539"/>
          </a:xfrm>
          <a:prstGeom prst="rect">
            <a:avLst/>
          </a:prstGeom>
        </p:spPr>
      </p:pic>
      <p:sp>
        <p:nvSpPr>
          <p:cNvPr id="4" name="TextBox 3">
            <a:extLst>
              <a:ext uri="{FF2B5EF4-FFF2-40B4-BE49-F238E27FC236}">
                <a16:creationId xmlns:a16="http://schemas.microsoft.com/office/drawing/2014/main" id="{F2D97275-9A23-4384-376A-22DE826F994F}"/>
              </a:ext>
            </a:extLst>
          </p:cNvPr>
          <p:cNvSpPr txBox="1"/>
          <p:nvPr/>
        </p:nvSpPr>
        <p:spPr>
          <a:xfrm>
            <a:off x="1524000" y="1625047"/>
            <a:ext cx="9079396" cy="300082"/>
          </a:xfrm>
          <a:prstGeom prst="rect">
            <a:avLst/>
          </a:prstGeom>
          <a:solidFill>
            <a:schemeClr val="bg1"/>
          </a:solidFill>
        </p:spPr>
        <p:txBody>
          <a:bodyPr wrap="square" rtlCol="0">
            <a:spAutoFit/>
          </a:bodyPr>
          <a:lstStyle/>
          <a:p>
            <a:pPr defTabSz="685800">
              <a:defRPr/>
            </a:pPr>
            <a:endParaRPr lang="en-SA" sz="1350">
              <a:solidFill>
                <a:srgbClr val="003A1A"/>
              </a:solidFill>
              <a:latin typeface="Calibri" panose="020F0502020204030204"/>
            </a:endParaRPr>
          </a:p>
        </p:txBody>
      </p:sp>
      <p:pic>
        <p:nvPicPr>
          <p:cNvPr id="6" name="Picture 4">
            <a:extLst>
              <a:ext uri="{FF2B5EF4-FFF2-40B4-BE49-F238E27FC236}">
                <a16:creationId xmlns:a16="http://schemas.microsoft.com/office/drawing/2014/main" id="{09EC7E35-2B8B-8BD3-91B6-3FC8D696BE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9" t="9672" r="1969" b="14418"/>
          <a:stretch/>
        </p:blipFill>
        <p:spPr bwMode="auto">
          <a:xfrm>
            <a:off x="2228350" y="1653595"/>
            <a:ext cx="3965560" cy="3820260"/>
          </a:xfrm>
          <a:prstGeom prst="rect">
            <a:avLst/>
          </a:prstGeom>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807A87-AFCC-9E9B-E5C6-25987ABA34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4" t="12339" r="10672" b="11713"/>
          <a:stretch/>
        </p:blipFill>
        <p:spPr bwMode="auto">
          <a:xfrm>
            <a:off x="6277544" y="1653595"/>
            <a:ext cx="4132829" cy="3820260"/>
          </a:xfrm>
          <a:prstGeom prst="rect">
            <a:avLst/>
          </a:prstGeom>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53AA58FE-0008-A8E1-E9C0-13D3F7ABBFAB}"/>
              </a:ext>
            </a:extLst>
          </p:cNvPr>
          <p:cNvSpPr txBox="1"/>
          <p:nvPr/>
        </p:nvSpPr>
        <p:spPr>
          <a:xfrm>
            <a:off x="4763766" y="5469835"/>
            <a:ext cx="302755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a:defRPr/>
            </a:pPr>
            <a:r>
              <a:rPr lang="en-US" sz="3000">
                <a:solidFill>
                  <a:srgbClr val="003A1A"/>
                </a:solidFill>
                <a:latin typeface="Gill Sans MT" panose="020B0502020104020203"/>
              </a:rPr>
              <a:t>F</a:t>
            </a:r>
            <a:r>
              <a:rPr lang="en-SA" sz="3000">
                <a:solidFill>
                  <a:srgbClr val="003A1A"/>
                </a:solidFill>
                <a:latin typeface="Gill Sans MT" panose="020B0502020104020203"/>
              </a:rPr>
              <a:t>ocus</a:t>
            </a:r>
          </a:p>
        </p:txBody>
      </p:sp>
      <p:sp>
        <p:nvSpPr>
          <p:cNvPr id="3" name="TextBox 2">
            <a:extLst>
              <a:ext uri="{FF2B5EF4-FFF2-40B4-BE49-F238E27FC236}">
                <a16:creationId xmlns:a16="http://schemas.microsoft.com/office/drawing/2014/main" id="{07C57333-216D-49D2-BB87-4186688BBB00}"/>
              </a:ext>
            </a:extLst>
          </p:cNvPr>
          <p:cNvSpPr txBox="1"/>
          <p:nvPr/>
        </p:nvSpPr>
        <p:spPr>
          <a:xfrm>
            <a:off x="2522470" y="1747577"/>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003A1A"/>
                </a:solidFill>
                <a:latin typeface="Gill Sans MT" panose="020B0502020104020203"/>
              </a:rPr>
              <a:t>1</a:t>
            </a:r>
          </a:p>
        </p:txBody>
      </p:sp>
      <p:sp>
        <p:nvSpPr>
          <p:cNvPr id="5" name="TextBox 4">
            <a:extLst>
              <a:ext uri="{FF2B5EF4-FFF2-40B4-BE49-F238E27FC236}">
                <a16:creationId xmlns:a16="http://schemas.microsoft.com/office/drawing/2014/main" id="{F01EE048-1DC8-AB91-CEAD-7662B9482C49}"/>
              </a:ext>
            </a:extLst>
          </p:cNvPr>
          <p:cNvSpPr txBox="1"/>
          <p:nvPr/>
        </p:nvSpPr>
        <p:spPr>
          <a:xfrm>
            <a:off x="6488030" y="174590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003A1A"/>
                </a:solidFill>
                <a:latin typeface="Gill Sans MT" panose="020B0502020104020203"/>
              </a:rPr>
              <a:t>2</a:t>
            </a:r>
          </a:p>
        </p:txBody>
      </p:sp>
      <p:sp>
        <p:nvSpPr>
          <p:cNvPr id="8" name="TextBox 7">
            <a:extLst>
              <a:ext uri="{FF2B5EF4-FFF2-40B4-BE49-F238E27FC236}">
                <a16:creationId xmlns:a16="http://schemas.microsoft.com/office/drawing/2014/main" id="{541A4DD1-F5FF-C9DD-A1DD-656B920ED6CC}"/>
              </a:ext>
            </a:extLst>
          </p:cNvPr>
          <p:cNvSpPr txBox="1"/>
          <p:nvPr/>
        </p:nvSpPr>
        <p:spPr>
          <a:xfrm>
            <a:off x="4860094" y="5523636"/>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rgbClr val="003A1A"/>
                </a:solidFill>
                <a:latin typeface="Gill Sans MT" panose="020B0502020104020203"/>
              </a:rPr>
              <a:t>3</a:t>
            </a:r>
          </a:p>
        </p:txBody>
      </p:sp>
      <p:pic>
        <p:nvPicPr>
          <p:cNvPr id="9" name="Picture 2" descr="Unique selling Proposition from the customer's perspective – What is USP –  Karim Elganainy | كريم الجنايني">
            <a:extLst>
              <a:ext uri="{FF2B5EF4-FFF2-40B4-BE49-F238E27FC236}">
                <a16:creationId xmlns:a16="http://schemas.microsoft.com/office/drawing/2014/main" id="{E4D1FA79-16D9-407B-5323-5B9BB7D78A1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24000" y="1075069"/>
            <a:ext cx="1456566" cy="7075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rot="16200000">
            <a:off x="-41127" y="3430415"/>
            <a:ext cx="3863870" cy="675084"/>
          </a:xfrm>
        </p:spPr>
        <p:txBody>
          <a:bodyPr anchor="b">
            <a:normAutofit fontScale="90000"/>
          </a:bodyPr>
          <a:lstStyle/>
          <a:p>
            <a:r>
              <a:rPr lang="en-US" altLang="en-US" sz="2700" dirty="0">
                <a:solidFill>
                  <a:srgbClr val="003A1A"/>
                </a:solidFill>
                <a:latin typeface="Impact" panose="020B0806030902050204"/>
                <a:ea typeface="+mn-ea"/>
                <a:cs typeface="+mn-cs"/>
              </a:rPr>
              <a:t>Sources of Competitive Advantages</a:t>
            </a:r>
            <a:endParaRPr lang="en-IN" sz="2700" dirty="0">
              <a:solidFill>
                <a:srgbClr val="003A1A"/>
              </a:solidFill>
              <a:latin typeface="Impact" panose="020B0806030902050204"/>
              <a:ea typeface="+mn-ea"/>
              <a:cs typeface="+mn-cs"/>
            </a:endParaRPr>
          </a:p>
        </p:txBody>
      </p:sp>
    </p:spTree>
    <p:extLst>
      <p:ext uri="{BB962C8B-B14F-4D97-AF65-F5344CB8AC3E}">
        <p14:creationId xmlns:p14="http://schemas.microsoft.com/office/powerpoint/2010/main" val="272835479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3" name="TextBox 12">
            <a:extLst>
              <a:ext uri="{FF2B5EF4-FFF2-40B4-BE49-F238E27FC236}">
                <a16:creationId xmlns:a16="http://schemas.microsoft.com/office/drawing/2014/main" id="{E04DE7C7-3D9F-3978-E386-830D7BD29730}"/>
              </a:ext>
            </a:extLst>
          </p:cNvPr>
          <p:cNvSpPr txBox="1"/>
          <p:nvPr/>
        </p:nvSpPr>
        <p:spPr>
          <a:xfrm>
            <a:off x="1644656" y="1707045"/>
            <a:ext cx="9023345" cy="300082"/>
          </a:xfrm>
          <a:prstGeom prst="rect">
            <a:avLst/>
          </a:prstGeom>
          <a:solidFill>
            <a:schemeClr val="bg1"/>
          </a:solidFill>
        </p:spPr>
        <p:txBody>
          <a:bodyPr wrap="square" rtlCol="0">
            <a:spAutoFit/>
          </a:bodyPr>
          <a:lstStyle/>
          <a:p>
            <a:pPr defTabSz="685800">
              <a:defRPr/>
            </a:pPr>
            <a:endParaRPr lang="en-SA" sz="1350" dirty="0">
              <a:solidFill>
                <a:srgbClr val="003A1A"/>
              </a:solidFill>
              <a:latin typeface="Calibri" panose="020F0502020204030204"/>
            </a:endParaRPr>
          </a:p>
        </p:txBody>
      </p:sp>
      <p:sp>
        <p:nvSpPr>
          <p:cNvPr id="3" name="TextBox 2">
            <a:extLst>
              <a:ext uri="{FF2B5EF4-FFF2-40B4-BE49-F238E27FC236}">
                <a16:creationId xmlns:a16="http://schemas.microsoft.com/office/drawing/2014/main" id="{ECAA5BC9-CD78-E814-1852-FE0C974ED998}"/>
              </a:ext>
            </a:extLst>
          </p:cNvPr>
          <p:cNvSpPr txBox="1"/>
          <p:nvPr/>
        </p:nvSpPr>
        <p:spPr>
          <a:xfrm>
            <a:off x="1524000" y="1447800"/>
            <a:ext cx="4818028" cy="1745371"/>
          </a:xfrm>
          <a:prstGeom prst="rect">
            <a:avLst/>
          </a:prstGeom>
          <a:solidFill>
            <a:schemeClr val="accent2">
              <a:lumMod val="20000"/>
              <a:lumOff val="80000"/>
            </a:schemeClr>
          </a:solidFill>
          <a:ln w="9525">
            <a:solidFill>
              <a:srgbClr val="000000"/>
            </a:solidFill>
            <a:miter lim="800000"/>
            <a:headEnd/>
            <a:tailEnd/>
          </a:ln>
        </p:spPr>
        <p:style>
          <a:lnRef idx="2">
            <a:schemeClr val="accent4">
              <a:shade val="15000"/>
            </a:schemeClr>
          </a:lnRef>
          <a:fillRef idx="1">
            <a:schemeClr val="accent4"/>
          </a:fillRef>
          <a:effectRef idx="0">
            <a:schemeClr val="accent4"/>
          </a:effectRef>
          <a:fontRef idx="minor">
            <a:schemeClr val="lt1"/>
          </a:fontRef>
        </p:style>
        <p:txBody>
          <a:bodyPr vert="horz" lIns="68580" tIns="34290" rIns="68580" bIns="34290" rtlCol="0">
            <a:noAutofit/>
          </a:bodyPr>
          <a:lstStyle/>
          <a:p>
            <a:pPr indent="-171450" defTabSz="685800">
              <a:spcBef>
                <a:spcPts val="525"/>
              </a:spcBef>
              <a:buClr>
                <a:srgbClr val="2A1A00"/>
              </a:buClr>
              <a:defRPr/>
            </a:pPr>
            <a:r>
              <a:rPr lang="en-US" altLang="en-US" sz="2100" b="1" dirty="0">
                <a:solidFill>
                  <a:srgbClr val="003A1A"/>
                </a:solidFill>
                <a:latin typeface="Gill Sans MT" panose="020B0502020104020203"/>
              </a:rPr>
              <a:t>STRATEGIC FIT</a:t>
            </a:r>
            <a:endParaRPr lang="en-US" sz="2100" dirty="0">
              <a:solidFill>
                <a:srgbClr val="003A1A"/>
              </a:solidFill>
              <a:latin typeface="Calibri" panose="020F0502020204030204"/>
            </a:endParaRPr>
          </a:p>
          <a:p>
            <a:pPr marL="42863" defTabSz="685800">
              <a:spcBef>
                <a:spcPts val="525"/>
              </a:spcBef>
              <a:buClr>
                <a:srgbClr val="2A1A00"/>
              </a:buClr>
              <a:defRPr/>
            </a:pPr>
            <a:r>
              <a:rPr lang="en-US" altLang="en-US" sz="2100" b="1" dirty="0">
                <a:solidFill>
                  <a:srgbClr val="003A1A"/>
                </a:solidFill>
                <a:latin typeface="Gill Sans MT" panose="020B0502020104020203"/>
              </a:rPr>
              <a:t>Th</a:t>
            </a:r>
            <a:r>
              <a:rPr lang="en-US" altLang="en-US" sz="2100" dirty="0">
                <a:solidFill>
                  <a:srgbClr val="003A1A"/>
                </a:solidFill>
                <a:latin typeface="Gill Sans MT" panose="020B0502020104020203"/>
              </a:rPr>
              <a:t>e process of developing and maintaining an alignment  between the organization’s goals, capabilities and its changing marketing opportunities.</a:t>
            </a:r>
            <a:endParaRPr lang="en-US" sz="2100" dirty="0">
              <a:solidFill>
                <a:srgbClr val="003A1A"/>
              </a:solidFill>
              <a:latin typeface="Calibri" panose="020F0502020204030204"/>
            </a:endParaRPr>
          </a:p>
        </p:txBody>
      </p:sp>
      <p:pic>
        <p:nvPicPr>
          <p:cNvPr id="4" name="Picture 2" descr="Hierarchy of Strategic Intent">
            <a:extLst>
              <a:ext uri="{FF2B5EF4-FFF2-40B4-BE49-F238E27FC236}">
                <a16:creationId xmlns:a16="http://schemas.microsoft.com/office/drawing/2014/main" id="{CFCE3A61-3C49-B5BC-54AA-A20BF4696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36" b="3"/>
          <a:stretch/>
        </p:blipFill>
        <p:spPr bwMode="auto">
          <a:xfrm>
            <a:off x="6574785" y="3740895"/>
            <a:ext cx="3900745" cy="2034437"/>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style>
          <a:lnRef idx="2">
            <a:schemeClr val="accent1"/>
          </a:lnRef>
          <a:fillRef idx="1">
            <a:schemeClr val="lt1"/>
          </a:fillRef>
          <a:effectRef idx="0">
            <a:schemeClr val="accent1"/>
          </a:effectRef>
          <a:fontRef idx="minor">
            <a:schemeClr val="dk1"/>
          </a:fontRef>
        </p:style>
      </p:pic>
      <p:pic>
        <p:nvPicPr>
          <p:cNvPr id="9" name="Picture 8" descr="M02NF001">
            <a:extLst>
              <a:ext uri="{FF2B5EF4-FFF2-40B4-BE49-F238E27FC236}">
                <a16:creationId xmlns:a16="http://schemas.microsoft.com/office/drawing/2014/main" id="{E5A133D8-BB67-5289-0675-55866DDDD1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51" t="3984" r="5318" b="5702"/>
          <a:stretch/>
        </p:blipFill>
        <p:spPr bwMode="auto">
          <a:xfrm>
            <a:off x="6454129" y="1447799"/>
            <a:ext cx="4021400" cy="1755782"/>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accent2">
              <a:lumMod val="20000"/>
              <a:lumOff val="80000"/>
            </a:schemeClr>
          </a:solidFill>
          <a:ln w="9525">
            <a:solidFill>
              <a:srgbClr val="000000"/>
            </a:solidFill>
            <a:miter lim="800000"/>
            <a:headEnd/>
            <a:tailEnd/>
          </a:ln>
        </p:spPr>
      </p:pic>
      <p:sp>
        <p:nvSpPr>
          <p:cNvPr id="12" name="TextBox 11">
            <a:extLst>
              <a:ext uri="{FF2B5EF4-FFF2-40B4-BE49-F238E27FC236}">
                <a16:creationId xmlns:a16="http://schemas.microsoft.com/office/drawing/2014/main" id="{3A1D549C-04B3-1A96-E45D-DDB762CBAD0D}"/>
              </a:ext>
            </a:extLst>
          </p:cNvPr>
          <p:cNvSpPr txBox="1"/>
          <p:nvPr/>
        </p:nvSpPr>
        <p:spPr>
          <a:xfrm>
            <a:off x="1514040" y="3177585"/>
            <a:ext cx="5070705" cy="282316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defPPr>
              <a:defRPr lang="en-SA"/>
            </a:defPPr>
            <a:lvl1pPr marR="0" lvl="0" indent="-228600" fontAlgn="auto">
              <a:lnSpc>
                <a:spcPct val="100000"/>
              </a:lnSpc>
              <a:spcBef>
                <a:spcPts val="700"/>
              </a:spcBef>
              <a:spcAft>
                <a:spcPts val="0"/>
              </a:spcAft>
              <a:buClr>
                <a:srgbClr val="2A1A00"/>
              </a:buClr>
              <a:buSzTx/>
              <a:buFontTx/>
              <a:buNone/>
              <a:tabLst/>
              <a:defRPr kumimoji="0" sz="1700" b="1" i="0" u="none" strike="noStrike" cap="none" spc="0" normalizeH="0" baseline="0">
                <a:ln>
                  <a:noFill/>
                </a:ln>
                <a:solidFill>
                  <a:prstClr val="black">
                    <a:lumMod val="85000"/>
                    <a:lumOff val="15000"/>
                  </a:prstClr>
                </a:solidFill>
                <a:effectLst/>
                <a:uLnTx/>
                <a:uFillTx/>
                <a:latin typeface="Gill Sans MT" panose="020B0502020104020203"/>
              </a:defRPr>
            </a:lvl1pPr>
          </a:lstStyle>
          <a:p>
            <a:pPr indent="-171450" defTabSz="685800">
              <a:spcBef>
                <a:spcPts val="525"/>
              </a:spcBef>
              <a:defRPr/>
            </a:pPr>
            <a:r>
              <a:rPr lang="en-US" sz="1350" dirty="0">
                <a:solidFill>
                  <a:srgbClr val="003A1A"/>
                </a:solidFill>
              </a:rPr>
              <a:t>STRATEGIC INTENT, STRATEGIC ASSESSMENT, &amp; STRATEGIC CHOICE</a:t>
            </a:r>
          </a:p>
          <a:p>
            <a:pPr marL="42863" indent="-214313" defTabSz="685800">
              <a:spcBef>
                <a:spcPts val="525"/>
              </a:spcBef>
              <a:buFont typeface="Arial" panose="020B0604020202020204" pitchFamily="34" charset="0"/>
              <a:buChar char="•"/>
              <a:defRPr/>
            </a:pPr>
            <a:r>
              <a:rPr lang="en-US" sz="1350" dirty="0">
                <a:solidFill>
                  <a:srgbClr val="003A1A"/>
                </a:solidFill>
              </a:rPr>
              <a:t> </a:t>
            </a:r>
            <a:r>
              <a:rPr lang="en-US" sz="1200" dirty="0">
                <a:solidFill>
                  <a:srgbClr val="003A1A"/>
                </a:solidFill>
              </a:rPr>
              <a:t>Strategic intent : </a:t>
            </a:r>
            <a:r>
              <a:rPr lang="en-US" sz="1200" b="0" dirty="0">
                <a:solidFill>
                  <a:srgbClr val="003A1A"/>
                </a:solidFill>
              </a:rPr>
              <a:t>Aspirational plans, overarching purpose or intended direction to reach an organizational vision.</a:t>
            </a:r>
            <a:r>
              <a:rPr lang="en-US" sz="1200" dirty="0">
                <a:solidFill>
                  <a:srgbClr val="003A1A"/>
                </a:solidFill>
              </a:rPr>
              <a:t> </a:t>
            </a:r>
          </a:p>
          <a:p>
            <a:pPr marL="42863" indent="-214313" defTabSz="685800">
              <a:spcBef>
                <a:spcPts val="525"/>
              </a:spcBef>
              <a:buFont typeface="Arial" panose="020B0604020202020204" pitchFamily="34" charset="0"/>
              <a:buChar char="•"/>
              <a:defRPr/>
            </a:pPr>
            <a:endParaRPr lang="en-US" sz="1200" dirty="0">
              <a:solidFill>
                <a:srgbClr val="003A1A"/>
              </a:solidFill>
            </a:endParaRPr>
          </a:p>
          <a:p>
            <a:pPr marL="42863" indent="-214313" defTabSz="685800">
              <a:spcBef>
                <a:spcPts val="525"/>
              </a:spcBef>
              <a:buFont typeface="Arial" panose="020B0604020202020204" pitchFamily="34" charset="0"/>
              <a:buChar char="•"/>
              <a:defRPr/>
            </a:pPr>
            <a:r>
              <a:rPr lang="en-US" sz="1200" dirty="0">
                <a:solidFill>
                  <a:srgbClr val="003A1A"/>
                </a:solidFill>
              </a:rPr>
              <a:t>Strategic choice/s a </a:t>
            </a:r>
            <a:r>
              <a:rPr lang="en-US" sz="1350" b="0" dirty="0">
                <a:solidFill>
                  <a:srgbClr val="003A1A"/>
                </a:solidFill>
              </a:rPr>
              <a:t>goal/s that help in achieving an intended direction to reach the organizational (</a:t>
            </a:r>
            <a:r>
              <a:rPr lang="en-US" sz="1200" dirty="0">
                <a:solidFill>
                  <a:srgbClr val="003A1A"/>
                </a:solidFill>
              </a:rPr>
              <a:t>Strategic intent)</a:t>
            </a:r>
          </a:p>
          <a:p>
            <a:pPr marL="42863" indent="-214313" defTabSz="685800">
              <a:spcBef>
                <a:spcPts val="525"/>
              </a:spcBef>
              <a:buFont typeface="Arial" panose="020B0604020202020204" pitchFamily="34" charset="0"/>
              <a:buChar char="•"/>
              <a:defRPr/>
            </a:pPr>
            <a:endParaRPr lang="en-SA" sz="1050" b="0" dirty="0">
              <a:solidFill>
                <a:srgbClr val="003A1A"/>
              </a:solidFill>
            </a:endParaRPr>
          </a:p>
          <a:p>
            <a:pPr marL="214313" indent="-214313" defTabSz="685800">
              <a:spcBef>
                <a:spcPts val="525"/>
              </a:spcBef>
              <a:buFont typeface="Arial" panose="020B0604020202020204" pitchFamily="34" charset="0"/>
              <a:buChar char="•"/>
              <a:defRPr/>
            </a:pPr>
            <a:r>
              <a:rPr lang="en-US" sz="1200" dirty="0">
                <a:solidFill>
                  <a:srgbClr val="003A1A"/>
                </a:solidFill>
              </a:rPr>
              <a:t>Strategic assessment </a:t>
            </a:r>
            <a:r>
              <a:rPr lang="en-US" sz="1350" b="0" dirty="0">
                <a:solidFill>
                  <a:srgbClr val="003A1A"/>
                </a:solidFill>
              </a:rPr>
              <a:t>“which (Strategic choice)</a:t>
            </a:r>
            <a:r>
              <a:rPr lang="en-US" sz="1350" b="0" dirty="0">
                <a:solidFill>
                  <a:srgbClr val="003A1A"/>
                </a:solidFill>
                <a:latin typeface="Gill Sans"/>
                <a:ea typeface="Gill Sans"/>
                <a:cs typeface="Gill Sans"/>
                <a:sym typeface="Gill Sans"/>
              </a:rPr>
              <a:t> refers to the decision process to decide  “Where shall we go (A SWOT analysis is conducted to examine the strengths and weaknesses of the firm and opportunities that can be exploited are also determined)</a:t>
            </a:r>
            <a:endParaRPr lang="en-US" sz="1350" b="0" dirty="0">
              <a:solidFill>
                <a:srgbClr val="003A1A"/>
              </a:solidFill>
              <a:latin typeface="Arial"/>
              <a:ea typeface="Arial"/>
              <a:cs typeface="Arial"/>
              <a:sym typeface="Arial"/>
            </a:endParaRPr>
          </a:p>
          <a:p>
            <a:pPr marL="214313" indent="-214313" defTabSz="685800">
              <a:spcBef>
                <a:spcPts val="525"/>
              </a:spcBef>
              <a:buFont typeface="Arial" panose="020B0604020202020204" pitchFamily="34" charset="0"/>
              <a:buChar char="•"/>
              <a:defRPr/>
            </a:pPr>
            <a:endParaRPr lang="en-US" sz="1350" b="0" dirty="0">
              <a:solidFill>
                <a:srgbClr val="003A1A"/>
              </a:solidFill>
            </a:endParaRPr>
          </a:p>
        </p:txBody>
      </p:sp>
    </p:spTree>
    <p:extLst>
      <p:ext uri="{BB962C8B-B14F-4D97-AF65-F5344CB8AC3E}">
        <p14:creationId xmlns:p14="http://schemas.microsoft.com/office/powerpoint/2010/main" val="14284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2"/>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Calibri"/>
              <a:ea typeface="Calibri"/>
              <a:cs typeface="Calibri"/>
              <a:sym typeface="Calibri"/>
            </a:endParaRPr>
          </a:p>
        </p:txBody>
      </p:sp>
      <p:sp>
        <p:nvSpPr>
          <p:cNvPr id="676" name="Google Shape;676;p42"/>
          <p:cNvSpPr txBox="1">
            <a:spLocks noGrp="1"/>
          </p:cNvSpPr>
          <p:nvPr>
            <p:ph type="title" idx="4294967295"/>
          </p:nvPr>
        </p:nvSpPr>
        <p:spPr>
          <a:xfrm>
            <a:off x="2072282" y="3429002"/>
            <a:ext cx="4023719" cy="1803953"/>
          </a:xfrm>
          <a:prstGeom prst="rect">
            <a:avLst/>
          </a:prstGeom>
          <a:noFill/>
          <a:ln>
            <a:noFill/>
          </a:ln>
        </p:spPr>
        <p:txBody>
          <a:bodyPr spcFirstLastPara="1" vert="horz" wrap="square" lIns="68569" tIns="34275" rIns="68569" bIns="34275" rtlCol="0" anchor="t" anchorCtr="0">
            <a:normAutofit fontScale="90000"/>
          </a:bodyPr>
          <a:lstStyle/>
          <a:p>
            <a:pPr>
              <a:spcBef>
                <a:spcPts val="0"/>
              </a:spcBef>
              <a:buClr>
                <a:srgbClr val="C00000"/>
              </a:buClr>
              <a:buSzPts val="3700"/>
            </a:pPr>
            <a:r>
              <a:rPr lang="en-US" sz="3000" dirty="0"/>
              <a:t>Honda’s STRATEGIC INTENT, STRATEGIC ASSESSMENT &amp; STRATEGIC CHOICE</a:t>
            </a:r>
            <a:br>
              <a:rPr lang="en-US" sz="3000" dirty="0"/>
            </a:br>
            <a:endParaRPr sz="3600" dirty="0"/>
          </a:p>
        </p:txBody>
      </p:sp>
      <p:grpSp>
        <p:nvGrpSpPr>
          <p:cNvPr id="678" name="Google Shape;678;p42"/>
          <p:cNvGrpSpPr/>
          <p:nvPr/>
        </p:nvGrpSpPr>
        <p:grpSpPr>
          <a:xfrm>
            <a:off x="6676788" y="2571992"/>
            <a:ext cx="3733989" cy="2660963"/>
            <a:chOff x="5767046" y="964199"/>
            <a:chExt cx="5995465" cy="5433180"/>
          </a:xfrm>
        </p:grpSpPr>
        <p:pic>
          <p:nvPicPr>
            <p:cNvPr id="679" name="Google Shape;679;p42" descr="2022 Harley Davidson iron 883 Vs Honda Rebel 500 Specs Comparison - YouTube"/>
            <p:cNvPicPr preferRelativeResize="0"/>
            <p:nvPr/>
          </p:nvPicPr>
          <p:blipFill rotWithShape="1">
            <a:blip r:embed="rId3">
              <a:alphaModFix/>
            </a:blip>
            <a:srcRect r="1" b="19088"/>
            <a:stretch/>
          </p:blipFill>
          <p:spPr>
            <a:xfrm>
              <a:off x="5767046" y="3680789"/>
              <a:ext cx="5995465" cy="2716590"/>
            </a:xfrm>
            <a:prstGeom prst="rect">
              <a:avLst/>
            </a:prstGeom>
            <a:noFill/>
            <a:ln>
              <a:noFill/>
            </a:ln>
          </p:spPr>
        </p:pic>
        <p:pic>
          <p:nvPicPr>
            <p:cNvPr id="680" name="Google Shape;680;p42" descr="Harley-Davidson Sportster vs Honda Fury - YouMotorcycle"/>
            <p:cNvPicPr preferRelativeResize="0"/>
            <p:nvPr/>
          </p:nvPicPr>
          <p:blipFill rotWithShape="1">
            <a:blip r:embed="rId4">
              <a:alphaModFix/>
            </a:blip>
            <a:srcRect t="477" r="1" b="14426"/>
            <a:stretch/>
          </p:blipFill>
          <p:spPr>
            <a:xfrm>
              <a:off x="5767046" y="964199"/>
              <a:ext cx="5995465" cy="2716590"/>
            </a:xfrm>
            <a:prstGeom prst="rect">
              <a:avLst/>
            </a:prstGeom>
            <a:noFill/>
            <a:ln>
              <a:noFill/>
            </a:ln>
          </p:spPr>
        </p:pic>
      </p:grpSp>
      <p:pic>
        <p:nvPicPr>
          <p:cNvPr id="681" name="Google Shape;681;p42"/>
          <p:cNvPicPr preferRelativeResize="0"/>
          <p:nvPr/>
        </p:nvPicPr>
        <p:blipFill rotWithShape="1">
          <a:blip r:embed="rId5">
            <a:alphaModFix/>
          </a:blip>
          <a:srcRect l="18958" t="39967" r="2587" b="10901"/>
          <a:stretch/>
        </p:blipFill>
        <p:spPr>
          <a:xfrm>
            <a:off x="5097177" y="1214927"/>
            <a:ext cx="5397844" cy="792416"/>
          </a:xfrm>
          <a:prstGeom prst="rect">
            <a:avLst/>
          </a:prstGeom>
          <a:solidFill>
            <a:schemeClr val="lt1"/>
          </a:solidFill>
          <a:ln w="12700" cap="flat" cmpd="sng">
            <a:solidFill>
              <a:schemeClr val="dk1"/>
            </a:solidFill>
            <a:prstDash val="solid"/>
            <a:miter lim="800000"/>
            <a:headEnd type="none" w="sm" len="sm"/>
            <a:tailEnd type="none" w="sm" len="sm"/>
          </a:ln>
        </p:spPr>
      </p:pic>
      <p:sp>
        <p:nvSpPr>
          <p:cNvPr id="2" name="Google Shape;684;p42">
            <a:extLst>
              <a:ext uri="{FF2B5EF4-FFF2-40B4-BE49-F238E27FC236}">
                <a16:creationId xmlns:a16="http://schemas.microsoft.com/office/drawing/2014/main" id="{379C76F4-9E6E-139C-8F3F-C9BAA46FFC9B}"/>
              </a:ext>
            </a:extLst>
          </p:cNvPr>
          <p:cNvSpPr txBox="1"/>
          <p:nvPr/>
        </p:nvSpPr>
        <p:spPr>
          <a:xfrm>
            <a:off x="5097177" y="1484582"/>
            <a:ext cx="4023719" cy="276969"/>
          </a:xfrm>
          <a:prstGeom prst="rect">
            <a:avLst/>
          </a:prstGeom>
          <a:solidFill>
            <a:schemeClr val="lt2">
              <a:alpha val="87450"/>
            </a:schemeClr>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5572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2F25-7080-13CA-3EA5-2778FDFE5D16}"/>
              </a:ext>
            </a:extLst>
          </p:cNvPr>
          <p:cNvSpPr>
            <a:spLocks noGrp="1"/>
          </p:cNvSpPr>
          <p:nvPr>
            <p:ph type="title" idx="4294967295"/>
          </p:nvPr>
        </p:nvSpPr>
        <p:spPr>
          <a:xfrm>
            <a:off x="1841776" y="1036110"/>
            <a:ext cx="8508449" cy="578271"/>
          </a:xfrm>
        </p:spPr>
        <p:txBody>
          <a:bodyPr vert="horz" lIns="68580" tIns="34290" rIns="68580" bIns="34290" rtlCol="0" anchor="t">
            <a:normAutofit/>
          </a:bodyPr>
          <a:lstStyle/>
          <a:p>
            <a:pPr algn="ctr">
              <a:lnSpc>
                <a:spcPct val="90000"/>
              </a:lnSpc>
              <a:spcBef>
                <a:spcPct val="0"/>
              </a:spcBef>
            </a:pPr>
            <a:r>
              <a:rPr lang="en-US" sz="2400" dirty="0">
                <a:solidFill>
                  <a:srgbClr val="003A1A"/>
                </a:solidFill>
              </a:rPr>
              <a:t>Honda’s strategic intent Vs strategic choice  </a:t>
            </a:r>
          </a:p>
        </p:txBody>
      </p:sp>
      <p:sp>
        <p:nvSpPr>
          <p:cNvPr id="3" name="Text Placeholder 2">
            <a:extLst>
              <a:ext uri="{FF2B5EF4-FFF2-40B4-BE49-F238E27FC236}">
                <a16:creationId xmlns:a16="http://schemas.microsoft.com/office/drawing/2014/main" id="{F6263A56-E58E-7F18-F506-63DC65BBD53D}"/>
              </a:ext>
            </a:extLst>
          </p:cNvPr>
          <p:cNvSpPr>
            <a:spLocks noGrp="1"/>
          </p:cNvSpPr>
          <p:nvPr>
            <p:ph type="body" idx="4294967295"/>
          </p:nvPr>
        </p:nvSpPr>
        <p:spPr>
          <a:xfrm>
            <a:off x="1524001" y="1614381"/>
            <a:ext cx="6079733" cy="4386370"/>
          </a:xfrm>
        </p:spPr>
        <p:txBody>
          <a:bodyPr vert="horz" lIns="68580" tIns="34290" rIns="68580" bIns="34290" rtlCol="0">
            <a:noAutofit/>
          </a:bodyPr>
          <a:lstStyle/>
          <a:p>
            <a:pPr indent="-171450">
              <a:lnSpc>
                <a:spcPct val="150000"/>
              </a:lnSpc>
              <a:spcBef>
                <a:spcPts val="525"/>
              </a:spcBef>
              <a:buClr>
                <a:schemeClr val="tx2"/>
              </a:buClr>
            </a:pPr>
            <a:r>
              <a:rPr lang="en-US" sz="1100" b="1" dirty="0">
                <a:solidFill>
                  <a:srgbClr val="003A1A"/>
                </a:solidFill>
              </a:rPr>
              <a:t>Honda made the decision to enter the motorcycle market. initial aspirations </a:t>
            </a:r>
            <a:r>
              <a:rPr lang="en-US" sz="1100" b="1" i="1" dirty="0">
                <a:solidFill>
                  <a:srgbClr val="003A1A"/>
                </a:solidFill>
              </a:rPr>
              <a:t>strategic intent  </a:t>
            </a:r>
            <a:r>
              <a:rPr lang="en-US" sz="1100" b="1" dirty="0">
                <a:solidFill>
                  <a:srgbClr val="003A1A"/>
                </a:solidFill>
              </a:rPr>
              <a:t>upon entry in 1959 had been aspired to lead this market </a:t>
            </a:r>
          </a:p>
          <a:p>
            <a:pPr indent="-171450">
              <a:lnSpc>
                <a:spcPct val="150000"/>
              </a:lnSpc>
              <a:spcBef>
                <a:spcPts val="525"/>
              </a:spcBef>
              <a:buClr>
                <a:schemeClr val="tx2"/>
              </a:buClr>
            </a:pPr>
            <a:r>
              <a:rPr lang="en-US" sz="1100" b="1" dirty="0">
                <a:solidFill>
                  <a:srgbClr val="003A1A"/>
                </a:solidFill>
              </a:rPr>
              <a:t> rather than look to imitate Harley Davidson or Yamaha’s success, Honda chose to start with small efficient and economic bikes The Honda CB750  that were intentionally different </a:t>
            </a:r>
            <a:r>
              <a:rPr lang="en-US" sz="1100" b="1" i="1" dirty="0">
                <a:solidFill>
                  <a:srgbClr val="003A1A"/>
                </a:solidFill>
              </a:rPr>
              <a:t>strategic choice  </a:t>
            </a:r>
            <a:r>
              <a:rPr lang="en-US" sz="1100" b="1" dirty="0">
                <a:solidFill>
                  <a:srgbClr val="003A1A"/>
                </a:solidFill>
              </a:rPr>
              <a:t>to capture 10 percent of a market estimated at 550,000 units per year with annual growth of 5 percent.</a:t>
            </a:r>
          </a:p>
          <a:p>
            <a:r>
              <a:rPr lang="en-US" sz="1100" b="1" dirty="0">
                <a:solidFill>
                  <a:srgbClr val="003A1A"/>
                </a:solidFill>
              </a:rPr>
              <a:t>By the end of 1962, annual sales exceeded 40,000 units, which was a sign of steady growth. This was largely due to the expansion of sales networks and the efforts to provide good service at the Honda dealership. The following year, Kawashima set sales targets to 200,000 </a:t>
            </a:r>
          </a:p>
          <a:p>
            <a:pPr indent="-171450">
              <a:lnSpc>
                <a:spcPct val="150000"/>
              </a:lnSpc>
              <a:spcBef>
                <a:spcPts val="525"/>
              </a:spcBef>
              <a:buClr>
                <a:schemeClr val="tx2"/>
              </a:buClr>
            </a:pPr>
            <a:r>
              <a:rPr lang="en-US" sz="1100" b="1" dirty="0">
                <a:solidFill>
                  <a:srgbClr val="003A1A"/>
                </a:solidFill>
              </a:rPr>
              <a:t>Honda developed a loyal customer base and strong brand recognition. </a:t>
            </a:r>
          </a:p>
          <a:p>
            <a:pPr indent="-171450">
              <a:lnSpc>
                <a:spcPct val="150000"/>
              </a:lnSpc>
              <a:spcBef>
                <a:spcPts val="525"/>
              </a:spcBef>
              <a:buClr>
                <a:schemeClr val="tx2"/>
              </a:buClr>
            </a:pPr>
            <a:r>
              <a:rPr lang="en-US" sz="1100" b="1" dirty="0">
                <a:solidFill>
                  <a:srgbClr val="003A1A"/>
                </a:solidFill>
              </a:rPr>
              <a:t>Then Honda became able to attack competitors from a position of strength. </a:t>
            </a:r>
          </a:p>
          <a:p>
            <a:r>
              <a:rPr lang="en-US" sz="1100" b="1" dirty="0">
                <a:solidFill>
                  <a:srgbClr val="003A1A"/>
                </a:solidFill>
              </a:rPr>
              <a:t>It had been estimated that 70 percent of all motorcycles sold in this period were manufactured by Honda, and about 720,000 of people around the country were riding Honda motorcycles. Sales for fiscal year 1965 were recorded to be slightly over $77 million, and sales for the year 1966 totaled to over $106 million.1 </a:t>
            </a:r>
          </a:p>
        </p:txBody>
      </p:sp>
      <p:pic>
        <p:nvPicPr>
          <p:cNvPr id="10" name="Picture 9">
            <a:extLst>
              <a:ext uri="{FF2B5EF4-FFF2-40B4-BE49-F238E27FC236}">
                <a16:creationId xmlns:a16="http://schemas.microsoft.com/office/drawing/2014/main" id="{D7C7FB20-B717-BEE6-C240-B95BB62D3499}"/>
              </a:ext>
            </a:extLst>
          </p:cNvPr>
          <p:cNvPicPr>
            <a:picLocks noChangeAspect="1"/>
          </p:cNvPicPr>
          <p:nvPr/>
        </p:nvPicPr>
        <p:blipFill>
          <a:blip r:embed="rId3"/>
          <a:stretch>
            <a:fillRect/>
          </a:stretch>
        </p:blipFill>
        <p:spPr>
          <a:xfrm>
            <a:off x="8214874" y="3145820"/>
            <a:ext cx="2453126" cy="2854931"/>
          </a:xfrm>
          <a:prstGeom prst="rect">
            <a:avLst/>
          </a:prstGeom>
        </p:spPr>
      </p:pic>
      <p:pic>
        <p:nvPicPr>
          <p:cNvPr id="11" name="Picture 10">
            <a:extLst>
              <a:ext uri="{FF2B5EF4-FFF2-40B4-BE49-F238E27FC236}">
                <a16:creationId xmlns:a16="http://schemas.microsoft.com/office/drawing/2014/main" id="{83F96D81-08AA-66E8-D307-1C9D9B885208}"/>
              </a:ext>
            </a:extLst>
          </p:cNvPr>
          <p:cNvPicPr>
            <a:picLocks noChangeAspect="1"/>
          </p:cNvPicPr>
          <p:nvPr/>
        </p:nvPicPr>
        <p:blipFill rotWithShape="1">
          <a:blip r:embed="rId4"/>
          <a:srcRect l="3633" t="5265" r="2693" b="4784"/>
          <a:stretch/>
        </p:blipFill>
        <p:spPr>
          <a:xfrm>
            <a:off x="8434208" y="1455112"/>
            <a:ext cx="2014458" cy="1690706"/>
          </a:xfrm>
          <a:prstGeom prst="rect">
            <a:avLst/>
          </a:prstGeom>
        </p:spPr>
      </p:pic>
    </p:spTree>
    <p:extLst>
      <p:ext uri="{BB962C8B-B14F-4D97-AF65-F5344CB8AC3E}">
        <p14:creationId xmlns:p14="http://schemas.microsoft.com/office/powerpoint/2010/main" val="19365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45CDC-B9A5-9773-B968-BFB5050BB8F8}"/>
              </a:ext>
            </a:extLst>
          </p:cNvPr>
          <p:cNvPicPr>
            <a:picLocks noChangeAspect="1"/>
          </p:cNvPicPr>
          <p:nvPr/>
        </p:nvPicPr>
        <p:blipFill>
          <a:blip r:embed="rId2"/>
          <a:stretch>
            <a:fillRect/>
          </a:stretch>
        </p:blipFill>
        <p:spPr>
          <a:xfrm>
            <a:off x="1718866" y="1764629"/>
            <a:ext cx="4579576" cy="4170937"/>
          </a:xfrm>
          <a:prstGeom prst="rect">
            <a:avLst/>
          </a:prstGeom>
        </p:spPr>
      </p:pic>
      <p:pic>
        <p:nvPicPr>
          <p:cNvPr id="5" name="Picture 4">
            <a:extLst>
              <a:ext uri="{FF2B5EF4-FFF2-40B4-BE49-F238E27FC236}">
                <a16:creationId xmlns:a16="http://schemas.microsoft.com/office/drawing/2014/main" id="{8B202121-E7D1-6621-36EF-BF12E6519DDB}"/>
              </a:ext>
            </a:extLst>
          </p:cNvPr>
          <p:cNvPicPr>
            <a:picLocks noChangeAspect="1"/>
          </p:cNvPicPr>
          <p:nvPr/>
        </p:nvPicPr>
        <p:blipFill rotWithShape="1">
          <a:blip r:embed="rId3"/>
          <a:srcRect l="3633" t="5265" r="2693" b="4784"/>
          <a:stretch/>
        </p:blipFill>
        <p:spPr>
          <a:xfrm>
            <a:off x="8160135" y="2583647"/>
            <a:ext cx="2014458" cy="1690706"/>
          </a:xfrm>
          <a:prstGeom prst="rect">
            <a:avLst/>
          </a:prstGeom>
        </p:spPr>
      </p:pic>
      <p:sp>
        <p:nvSpPr>
          <p:cNvPr id="6" name="Title 1">
            <a:extLst>
              <a:ext uri="{FF2B5EF4-FFF2-40B4-BE49-F238E27FC236}">
                <a16:creationId xmlns:a16="http://schemas.microsoft.com/office/drawing/2014/main" id="{E0C94532-7471-D564-62C9-B84ED930EAC2}"/>
              </a:ext>
            </a:extLst>
          </p:cNvPr>
          <p:cNvSpPr txBox="1">
            <a:spLocks/>
          </p:cNvSpPr>
          <p:nvPr/>
        </p:nvSpPr>
        <p:spPr>
          <a:xfrm>
            <a:off x="1841776" y="1156619"/>
            <a:ext cx="8508449" cy="5782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75" b="1" dirty="0">
                <a:solidFill>
                  <a:srgbClr val="003A1A"/>
                </a:solidFill>
                <a:latin typeface="Calibri Light" panose="020F0302020204030204"/>
              </a:rPr>
              <a:t>Honda’s strategic intent Vs strategic choice  </a:t>
            </a:r>
          </a:p>
        </p:txBody>
      </p:sp>
    </p:spTree>
    <p:extLst>
      <p:ext uri="{BB962C8B-B14F-4D97-AF65-F5344CB8AC3E}">
        <p14:creationId xmlns:p14="http://schemas.microsoft.com/office/powerpoint/2010/main" val="224636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5A250-E8A0-F7C0-8055-618D4940A943}"/>
              </a:ext>
            </a:extLst>
          </p:cNvPr>
          <p:cNvSpPr txBox="1"/>
          <p:nvPr/>
        </p:nvSpPr>
        <p:spPr>
          <a:xfrm>
            <a:off x="1688646" y="1504524"/>
            <a:ext cx="3071652" cy="4524315"/>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685800">
              <a:defRPr/>
            </a:pPr>
            <a:r>
              <a:rPr lang="en-US" dirty="0">
                <a:solidFill>
                  <a:srgbClr val="003A1A"/>
                </a:solidFill>
                <a:latin typeface="TimesNewRomanPSMT"/>
              </a:rPr>
              <a:t>Honda was able to dominate the domestic Japanese market and then expand to an overseas market shortly after. The Honda Motor Company was founded well after its competitors, yet they were able to gain a foothold in the American market and eventually maintain a majority of the market share. Some researchers have claimed that Honda’s success in the American market was the result of superb timing and effective marketing strategies. </a:t>
            </a:r>
            <a:endParaRPr lang="en-US" dirty="0">
              <a:solidFill>
                <a:srgbClr val="003A1A"/>
              </a:solidFill>
              <a:latin typeface="Calibri" panose="020F0502020204030204"/>
            </a:endParaRPr>
          </a:p>
        </p:txBody>
      </p:sp>
      <p:pic>
        <p:nvPicPr>
          <p:cNvPr id="5" name="Picture 4">
            <a:extLst>
              <a:ext uri="{FF2B5EF4-FFF2-40B4-BE49-F238E27FC236}">
                <a16:creationId xmlns:a16="http://schemas.microsoft.com/office/drawing/2014/main" id="{F4D8FECF-3F09-AB15-B577-C4A09A43BA0C}"/>
              </a:ext>
            </a:extLst>
          </p:cNvPr>
          <p:cNvPicPr>
            <a:picLocks noChangeAspect="1"/>
          </p:cNvPicPr>
          <p:nvPr/>
        </p:nvPicPr>
        <p:blipFill>
          <a:blip r:embed="rId2"/>
          <a:stretch>
            <a:fillRect/>
          </a:stretch>
        </p:blipFill>
        <p:spPr>
          <a:xfrm>
            <a:off x="5007430" y="1629398"/>
            <a:ext cx="5495925" cy="4224233"/>
          </a:xfrm>
          <a:prstGeom prst="rect">
            <a:avLst/>
          </a:prstGeom>
        </p:spPr>
        <p:style>
          <a:lnRef idx="2">
            <a:schemeClr val="accent1"/>
          </a:lnRef>
          <a:fillRef idx="1">
            <a:schemeClr val="lt1"/>
          </a:fillRef>
          <a:effectRef idx="0">
            <a:schemeClr val="accent1"/>
          </a:effectRef>
          <a:fontRef idx="minor">
            <a:schemeClr val="dk1"/>
          </a:fontRef>
        </p:style>
      </p:pic>
      <p:sp>
        <p:nvSpPr>
          <p:cNvPr id="2" name="Title 1">
            <a:extLst>
              <a:ext uri="{FF2B5EF4-FFF2-40B4-BE49-F238E27FC236}">
                <a16:creationId xmlns:a16="http://schemas.microsoft.com/office/drawing/2014/main" id="{34DF7964-1135-6E4A-0213-E2802995CEA1}"/>
              </a:ext>
            </a:extLst>
          </p:cNvPr>
          <p:cNvSpPr txBox="1">
            <a:spLocks/>
          </p:cNvSpPr>
          <p:nvPr/>
        </p:nvSpPr>
        <p:spPr>
          <a:xfrm>
            <a:off x="1841777" y="926253"/>
            <a:ext cx="8508449" cy="5782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75" b="1">
                <a:solidFill>
                  <a:srgbClr val="003A1A"/>
                </a:solidFill>
                <a:latin typeface="Calibri Light" panose="020F0302020204030204"/>
              </a:rPr>
              <a:t>Honda’s strategic intent Vs strategic choice  </a:t>
            </a:r>
            <a:endParaRPr lang="en-US" sz="2775" b="1" dirty="0">
              <a:solidFill>
                <a:srgbClr val="003A1A"/>
              </a:solidFill>
              <a:latin typeface="Calibri Light" panose="020F0302020204030204"/>
            </a:endParaRPr>
          </a:p>
        </p:txBody>
      </p:sp>
    </p:spTree>
    <p:extLst>
      <p:ext uri="{BB962C8B-B14F-4D97-AF65-F5344CB8AC3E}">
        <p14:creationId xmlns:p14="http://schemas.microsoft.com/office/powerpoint/2010/main" val="268916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39FB-084A-77BA-282D-AEECA4D10D16}"/>
              </a:ext>
            </a:extLst>
          </p:cNvPr>
          <p:cNvSpPr txBox="1"/>
          <p:nvPr/>
        </p:nvSpPr>
        <p:spPr>
          <a:xfrm>
            <a:off x="1747632" y="1625047"/>
            <a:ext cx="8855765" cy="300082"/>
          </a:xfrm>
          <a:prstGeom prst="rect">
            <a:avLst/>
          </a:prstGeom>
          <a:solidFill>
            <a:schemeClr val="bg1"/>
          </a:solidFill>
        </p:spPr>
        <p:txBody>
          <a:bodyPr wrap="square" rtlCol="0">
            <a:spAutoFit/>
          </a:bodyPr>
          <a:lstStyle/>
          <a:p>
            <a:pPr defTabSz="685800">
              <a:defRPr/>
            </a:pPr>
            <a:endParaRPr lang="en-SA" sz="1350">
              <a:solidFill>
                <a:srgbClr val="003A1A"/>
              </a:solidFill>
              <a:latin typeface="Calibri" panose="020F0502020204030204"/>
            </a:endParaRPr>
          </a:p>
        </p:txBody>
      </p:sp>
      <p:pic>
        <p:nvPicPr>
          <p:cNvPr id="16387" name="Picture 3" descr="Green Prius Ad">
            <a:extLst>
              <a:ext uri="{FF2B5EF4-FFF2-40B4-BE49-F238E27FC236}">
                <a16:creationId xmlns:a16="http://schemas.microsoft.com/office/drawing/2014/main" id="{4A847E6C-6599-2ADE-11DC-A5F7E0615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t="3881" r="11926" b="17470"/>
          <a:stretch/>
        </p:blipFill>
        <p:spPr bwMode="auto">
          <a:xfrm>
            <a:off x="7431803" y="3300917"/>
            <a:ext cx="3091758" cy="25449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B73584-BC35-098F-F176-E8E2219B9E8B}"/>
              </a:ext>
            </a:extLst>
          </p:cNvPr>
          <p:cNvSpPr>
            <a:spLocks noChangeArrowheads="1"/>
          </p:cNvSpPr>
          <p:nvPr/>
        </p:nvSpPr>
        <p:spPr bwMode="auto">
          <a:xfrm>
            <a:off x="2106605" y="1533783"/>
            <a:ext cx="4865912" cy="41053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1450" algn="ctr" defTabSz="685800" eaLnBrk="1" hangingPunct="1">
              <a:lnSpc>
                <a:spcPct val="110000"/>
              </a:lnSpc>
              <a:spcBef>
                <a:spcPts val="525"/>
              </a:spcBef>
              <a:buClr>
                <a:srgbClr val="44546A"/>
              </a:buClr>
              <a:defRPr/>
            </a:pPr>
            <a:r>
              <a:rPr lang="en-US" altLang="en-SA" sz="3600" b="1" cap="all" spc="150" dirty="0">
                <a:solidFill>
                  <a:srgbClr val="003A1A"/>
                </a:solidFill>
                <a:latin typeface="Calibri Light" panose="020F0302020204030204"/>
              </a:rPr>
              <a:t>TESLA. </a:t>
            </a:r>
          </a:p>
          <a:p>
            <a:pPr indent="-171450" defTabSz="685800" eaLnBrk="1" hangingPunct="1">
              <a:lnSpc>
                <a:spcPct val="110000"/>
              </a:lnSpc>
              <a:spcBef>
                <a:spcPts val="525"/>
              </a:spcBef>
              <a:buClr>
                <a:srgbClr val="44546A"/>
              </a:buClr>
              <a:defRPr/>
            </a:pPr>
            <a:r>
              <a:rPr lang="en-US" altLang="en-SA" sz="2400" dirty="0">
                <a:solidFill>
                  <a:srgbClr val="003A1A"/>
                </a:solidFill>
                <a:latin typeface="Calibri" panose="020F0502020204030204"/>
              </a:rPr>
              <a:t>Tesla decided to break into the electric vehicle (EV) marketplace with a luxury sports model. At this time, the electric vehicle market valued economy over form and function. Tesla decided not to compete with the Chevy Volt or Toyota hybrids and instead go after the high-end market.</a:t>
            </a:r>
          </a:p>
          <a:p>
            <a:pPr indent="-171450" defTabSz="685800" eaLnBrk="1" hangingPunct="1">
              <a:lnSpc>
                <a:spcPct val="110000"/>
              </a:lnSpc>
              <a:spcBef>
                <a:spcPts val="525"/>
              </a:spcBef>
              <a:buClr>
                <a:srgbClr val="44546A"/>
              </a:buClr>
              <a:defRPr/>
            </a:pPr>
            <a:r>
              <a:rPr lang="en-US" altLang="en-SA" sz="2400" dirty="0">
                <a:solidFill>
                  <a:srgbClr val="003A1A"/>
                </a:solidFill>
                <a:latin typeface="Calibri" panose="020F0502020204030204"/>
              </a:rPr>
              <a:t>           </a:t>
            </a:r>
          </a:p>
          <a:p>
            <a:pPr indent="-171450" defTabSz="685800" eaLnBrk="1" hangingPunct="1">
              <a:lnSpc>
                <a:spcPct val="110000"/>
              </a:lnSpc>
              <a:spcBef>
                <a:spcPts val="525"/>
              </a:spcBef>
              <a:buClr>
                <a:srgbClr val="44546A"/>
              </a:buClr>
              <a:defRPr/>
            </a:pPr>
            <a:r>
              <a:rPr lang="en-US" altLang="en-SA" sz="2400" dirty="0">
                <a:solidFill>
                  <a:srgbClr val="003A1A"/>
                </a:solidFill>
                <a:latin typeface="Calibri" panose="020F0502020204030204"/>
              </a:rPr>
              <a:t>          </a:t>
            </a:r>
          </a:p>
          <a:p>
            <a:pPr indent="-171450" defTabSz="685800" eaLnBrk="1" hangingPunct="1">
              <a:lnSpc>
                <a:spcPct val="110000"/>
              </a:lnSpc>
              <a:spcBef>
                <a:spcPts val="525"/>
              </a:spcBef>
              <a:buClr>
                <a:srgbClr val="44546A"/>
              </a:buClr>
              <a:defRPr/>
            </a:pPr>
            <a:br>
              <a:rPr lang="en-US" altLang="en-SA" sz="2400" dirty="0">
                <a:solidFill>
                  <a:srgbClr val="003A1A"/>
                </a:solidFill>
                <a:latin typeface="Calibri" panose="020F0502020204030204"/>
              </a:rPr>
            </a:br>
            <a:endParaRPr lang="en-US" altLang="en-SA" sz="2400" dirty="0">
              <a:solidFill>
                <a:srgbClr val="003A1A"/>
              </a:solidFill>
              <a:latin typeface="Calibri" panose="020F0502020204030204"/>
            </a:endParaRPr>
          </a:p>
        </p:txBody>
      </p:sp>
      <p:pic>
        <p:nvPicPr>
          <p:cNvPr id="3" name="Picture 2" descr="Tesla Branding">
            <a:extLst>
              <a:ext uri="{FF2B5EF4-FFF2-40B4-BE49-F238E27FC236}">
                <a16:creationId xmlns:a16="http://schemas.microsoft.com/office/drawing/2014/main" id="{441D6C93-6EFA-ACEC-AC4F-0A7235332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803" y="1276102"/>
            <a:ext cx="3091758" cy="19519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que selling Proposition from the customer's perspective – What is USP –  Karim Elganainy | كريم الجنايني">
            <a:extLst>
              <a:ext uri="{FF2B5EF4-FFF2-40B4-BE49-F238E27FC236}">
                <a16:creationId xmlns:a16="http://schemas.microsoft.com/office/drawing/2014/main" id="{25267BA8-9BA5-CF29-DCD6-278E01BE11B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05000" y="1143000"/>
            <a:ext cx="1739928" cy="105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87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6"/>
          <p:cNvSpPr txBox="1">
            <a:spLocks noGrp="1"/>
          </p:cNvSpPr>
          <p:nvPr>
            <p:ph type="title" idx="4294967295"/>
          </p:nvPr>
        </p:nvSpPr>
        <p:spPr>
          <a:xfrm>
            <a:off x="7804047" y="1196424"/>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fontScale="90000"/>
          </a:bodyPr>
          <a:lstStyle/>
          <a:p>
            <a:pPr>
              <a:spcBef>
                <a:spcPts val="0"/>
              </a:spcBef>
              <a:buClr>
                <a:srgbClr val="0070C0"/>
              </a:buClr>
              <a:buSzPts val="4400"/>
            </a:pPr>
            <a:r>
              <a:rPr lang="en-US" sz="3300" dirty="0">
                <a:solidFill>
                  <a:srgbClr val="003A1A"/>
                </a:solidFill>
                <a:latin typeface="Arial"/>
                <a:ea typeface="Arial"/>
                <a:cs typeface="Arial"/>
                <a:sym typeface="Arial"/>
              </a:rPr>
              <a:t>Activity # 2 </a:t>
            </a:r>
            <a:endParaRPr dirty="0">
              <a:solidFill>
                <a:srgbClr val="003A1A"/>
              </a:solidFill>
            </a:endParaRPr>
          </a:p>
        </p:txBody>
      </p:sp>
      <p:pic>
        <p:nvPicPr>
          <p:cNvPr id="737" name="Google Shape;737;p46"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7924801" y="2590800"/>
            <a:ext cx="2146697" cy="2597944"/>
          </a:xfrm>
          <a:prstGeom prst="rect">
            <a:avLst/>
          </a:prstGeom>
          <a:noFill/>
          <a:ln>
            <a:noFill/>
          </a:ln>
        </p:spPr>
      </p:pic>
      <p:pic>
        <p:nvPicPr>
          <p:cNvPr id="738" name="Google Shape;738;p46" descr="Story Box Library | Search Results"/>
          <p:cNvPicPr preferRelativeResize="0"/>
          <p:nvPr/>
        </p:nvPicPr>
        <p:blipFill rotWithShape="1">
          <a:blip r:embed="rId4">
            <a:alphaModFix/>
          </a:blip>
          <a:srcRect/>
          <a:stretch/>
        </p:blipFill>
        <p:spPr>
          <a:xfrm>
            <a:off x="1676401" y="2072480"/>
            <a:ext cx="5306887" cy="3116264"/>
          </a:xfrm>
          <a:prstGeom prst="rect">
            <a:avLst/>
          </a:prstGeom>
          <a:noFill/>
          <a:ln>
            <a:noFill/>
          </a:ln>
        </p:spPr>
      </p:pic>
    </p:spTree>
    <p:extLst>
      <p:ext uri="{BB962C8B-B14F-4D97-AF65-F5344CB8AC3E}">
        <p14:creationId xmlns:p14="http://schemas.microsoft.com/office/powerpoint/2010/main" val="72737914"/>
      </p:ext>
    </p:extLst>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g2281d7fb39e_1_35"/>
          <p:cNvPicPr preferRelativeResize="0"/>
          <p:nvPr/>
        </p:nvPicPr>
        <p:blipFill rotWithShape="1">
          <a:blip r:embed="rId3">
            <a:alphaModFix/>
          </a:blip>
          <a:srcRect/>
          <a:stretch/>
        </p:blipFill>
        <p:spPr>
          <a:xfrm>
            <a:off x="1638299" y="1875962"/>
            <a:ext cx="8915402" cy="3309260"/>
          </a:xfrm>
          <a:prstGeom prst="rect">
            <a:avLst/>
          </a:prstGeom>
          <a:noFill/>
          <a:ln>
            <a:noFill/>
          </a:ln>
        </p:spPr>
      </p:pic>
    </p:spTree>
    <p:extLst>
      <p:ext uri="{BB962C8B-B14F-4D97-AF65-F5344CB8AC3E}">
        <p14:creationId xmlns:p14="http://schemas.microsoft.com/office/powerpoint/2010/main" val="888415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g2281d7fb39e_2_1"/>
          <p:cNvPicPr preferRelativeResize="0"/>
          <p:nvPr/>
        </p:nvPicPr>
        <p:blipFill rotWithShape="1">
          <a:blip r:embed="rId3">
            <a:alphaModFix/>
          </a:blip>
          <a:srcRect/>
          <a:stretch/>
        </p:blipFill>
        <p:spPr>
          <a:xfrm>
            <a:off x="1981200" y="1828800"/>
            <a:ext cx="8086588" cy="3548294"/>
          </a:xfrm>
          <a:prstGeom prst="rect">
            <a:avLst/>
          </a:prstGeom>
          <a:noFill/>
          <a:ln>
            <a:noFill/>
          </a:ln>
        </p:spPr>
      </p:pic>
    </p:spTree>
    <p:extLst>
      <p:ext uri="{BB962C8B-B14F-4D97-AF65-F5344CB8AC3E}">
        <p14:creationId xmlns:p14="http://schemas.microsoft.com/office/powerpoint/2010/main" val="113219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2E1D7C-CF24-5923-877E-88463CA0FBCE}"/>
              </a:ext>
            </a:extLst>
          </p:cNvPr>
          <p:cNvSpPr txBox="1"/>
          <p:nvPr/>
        </p:nvSpPr>
        <p:spPr>
          <a:xfrm>
            <a:off x="2006459" y="1265301"/>
            <a:ext cx="2571750" cy="1289304"/>
          </a:xfrm>
          <a:prstGeom prst="rect">
            <a:avLst/>
          </a:prstGeom>
        </p:spPr>
        <p:txBody>
          <a:bodyPr vert="horz" lIns="68580" tIns="34290" rIns="68580" bIns="34290" rtlCol="0" anchor="b">
            <a:normAutofit/>
          </a:bodyPr>
          <a:lstStyle/>
          <a:p>
            <a:pPr>
              <a:lnSpc>
                <a:spcPct val="90000"/>
              </a:lnSpc>
              <a:spcBef>
                <a:spcPct val="0"/>
              </a:spcBef>
              <a:spcAft>
                <a:spcPts val="450"/>
              </a:spcAft>
              <a:defRPr/>
            </a:pPr>
            <a:r>
              <a:rPr lang="en-US" sz="2850" b="1" dirty="0">
                <a:solidFill>
                  <a:srgbClr val="003A1A"/>
                </a:solidFill>
                <a:latin typeface="Calibri Light" panose="020F0302020204030204"/>
              </a:rPr>
              <a:t>Begin With the End in Mind</a:t>
            </a:r>
          </a:p>
        </p:txBody>
      </p:sp>
      <p:sp>
        <p:nvSpPr>
          <p:cNvPr id="6" name="TextBox 5">
            <a:extLst>
              <a:ext uri="{FF2B5EF4-FFF2-40B4-BE49-F238E27FC236}">
                <a16:creationId xmlns:a16="http://schemas.microsoft.com/office/drawing/2014/main" id="{DE819625-2571-B9DA-BA00-047119D1E71E}"/>
              </a:ext>
            </a:extLst>
          </p:cNvPr>
          <p:cNvSpPr txBox="1"/>
          <p:nvPr/>
        </p:nvSpPr>
        <p:spPr>
          <a:xfrm>
            <a:off x="1524000" y="2962656"/>
            <a:ext cx="3611880" cy="2558034"/>
          </a:xfrm>
          <a:prstGeom prst="rect">
            <a:avLst/>
          </a:prstGeom>
        </p:spPr>
        <p:txBody>
          <a:bodyPr vert="horz" lIns="68580" tIns="34290" rIns="68580" bIns="34290" rtlCol="0" anchor="t">
            <a:noAutofit/>
          </a:bodyPr>
          <a:lstStyle/>
          <a:p>
            <a:pPr defTabSz="685800">
              <a:lnSpc>
                <a:spcPct val="90000"/>
              </a:lnSpc>
              <a:spcAft>
                <a:spcPts val="450"/>
              </a:spcAft>
              <a:defRPr/>
            </a:pPr>
            <a:r>
              <a:rPr lang="en-US" sz="2400" dirty="0">
                <a:latin typeface="Calibri" panose="020F0502020204030204"/>
              </a:rPr>
              <a:t>Begin With the End in Mind means to begin each day, task, or project with a clear vision of your desired direction and destination</a:t>
            </a:r>
          </a:p>
          <a:p>
            <a:pPr>
              <a:lnSpc>
                <a:spcPct val="90000"/>
              </a:lnSpc>
              <a:spcAft>
                <a:spcPts val="450"/>
              </a:spcAft>
              <a:defRPr/>
            </a:pPr>
            <a:r>
              <a:rPr lang="en-US" sz="2400" b="1" dirty="0">
                <a:latin typeface="Calibri Light" panose="020F0302020204030204"/>
              </a:rPr>
              <a:t>What do you need to achieve eventually ?</a:t>
            </a:r>
            <a:endParaRPr lang="en-US" sz="2400" dirty="0">
              <a:latin typeface="Calibri" panose="020F0502020204030204"/>
            </a:endParaRPr>
          </a:p>
          <a:p>
            <a:pPr indent="-171450" defTabSz="685800">
              <a:lnSpc>
                <a:spcPct val="90000"/>
              </a:lnSpc>
              <a:spcAft>
                <a:spcPts val="450"/>
              </a:spcAft>
              <a:buFont typeface="Arial" panose="020B0604020202020204" pitchFamily="34" charset="0"/>
              <a:buChar char="•"/>
              <a:defRPr/>
            </a:pPr>
            <a:endParaRPr lang="en-US" sz="2400" dirty="0">
              <a:latin typeface="Calibri" panose="020F0502020204030204"/>
            </a:endParaRPr>
          </a:p>
        </p:txBody>
      </p:sp>
      <p:pic>
        <p:nvPicPr>
          <p:cNvPr id="1030" name="Picture 6" descr="7 habits of highly effective people by stephen covey | PPT">
            <a:extLst>
              <a:ext uri="{FF2B5EF4-FFF2-40B4-BE49-F238E27FC236}">
                <a16:creationId xmlns:a16="http://schemas.microsoft.com/office/drawing/2014/main" id="{AF8DC653-F620-1B98-A246-3EF0F8EA2A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7800" y="1447801"/>
            <a:ext cx="5177790" cy="418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133601" y="1087954"/>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solidFill>
                  <a:srgbClr val="003A1A"/>
                </a:solidFill>
              </a:rPr>
              <a:t>Interaction between marketing</a:t>
            </a:r>
            <a:r>
              <a:rPr lang="en-US" sz="2700" dirty="0">
                <a:solidFill>
                  <a:srgbClr val="003A1A"/>
                </a:solidFill>
              </a:rPr>
              <a:t> </a:t>
            </a:r>
            <a:r>
              <a:rPr sz="2700" dirty="0">
                <a:solidFill>
                  <a:srgbClr val="003A1A"/>
                </a:solidFill>
              </a:rPr>
              <a:t>and corporate strategy</a:t>
            </a:r>
          </a:p>
        </p:txBody>
      </p:sp>
      <p:pic>
        <p:nvPicPr>
          <p:cNvPr id="4" name="Picture 4"/>
          <p:cNvPicPr>
            <a:picLocks/>
          </p:cNvPicPr>
          <p:nvPr/>
        </p:nvPicPr>
        <p:blipFill>
          <a:blip r:embed="rId3" cstate="print"/>
          <a:srcRect/>
          <a:stretch>
            <a:fillRect/>
          </a:stretch>
        </p:blipFill>
        <p:spPr bwMode="auto">
          <a:xfrm>
            <a:off x="3124201" y="2209801"/>
            <a:ext cx="6157451" cy="3708251"/>
          </a:xfrm>
          <a:prstGeom prst="rect">
            <a:avLst/>
          </a:prstGeom>
          <a:noFill/>
        </p:spPr>
      </p:pic>
    </p:spTree>
    <p:extLst>
      <p:ext uri="{BB962C8B-B14F-4D97-AF65-F5344CB8AC3E}">
        <p14:creationId xmlns:p14="http://schemas.microsoft.com/office/powerpoint/2010/main" val="861897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B01E-E50E-B4D0-6979-AFDDC6A35068}"/>
              </a:ext>
            </a:extLst>
          </p:cNvPr>
          <p:cNvSpPr>
            <a:spLocks noGrp="1"/>
          </p:cNvSpPr>
          <p:nvPr>
            <p:ph type="title"/>
          </p:nvPr>
        </p:nvSpPr>
        <p:spPr>
          <a:xfrm>
            <a:off x="2133600" y="990600"/>
            <a:ext cx="8229600" cy="1097280"/>
          </a:xfr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003A1A"/>
                </a:solidFill>
                <a:latin typeface="Impact"/>
              </a:rPr>
              <a:t>Marketing and corporate strategies examples </a:t>
            </a:r>
          </a:p>
        </p:txBody>
      </p:sp>
      <p:pic>
        <p:nvPicPr>
          <p:cNvPr id="5" name="Content Placeholder 4">
            <a:extLst>
              <a:ext uri="{FF2B5EF4-FFF2-40B4-BE49-F238E27FC236}">
                <a16:creationId xmlns:a16="http://schemas.microsoft.com/office/drawing/2014/main" id="{9BD798AE-BCC2-2887-63C4-A8715AED6F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13" t="54312" r="18820" b="12410"/>
          <a:stretch/>
        </p:blipFill>
        <p:spPr>
          <a:xfrm>
            <a:off x="2794910" y="2400300"/>
            <a:ext cx="6585857" cy="3143250"/>
          </a:xfrm>
        </p:spPr>
      </p:pic>
      <p:sp>
        <p:nvSpPr>
          <p:cNvPr id="3" name="TextBox 2">
            <a:extLst>
              <a:ext uri="{FF2B5EF4-FFF2-40B4-BE49-F238E27FC236}">
                <a16:creationId xmlns:a16="http://schemas.microsoft.com/office/drawing/2014/main" id="{27441FAE-9CB6-267A-0618-EEC331094A49}"/>
              </a:ext>
            </a:extLst>
          </p:cNvPr>
          <p:cNvSpPr txBox="1"/>
          <p:nvPr/>
        </p:nvSpPr>
        <p:spPr>
          <a:xfrm>
            <a:off x="3167022" y="5680084"/>
            <a:ext cx="6537402" cy="300082"/>
          </a:xfrm>
          <a:prstGeom prst="rect">
            <a:avLst/>
          </a:prstGeom>
          <a:noFill/>
        </p:spPr>
        <p:txBody>
          <a:bodyPr wrap="square">
            <a:spAutoFit/>
          </a:bodyPr>
          <a:lstStyle/>
          <a:p>
            <a:pPr defTabSz="685800">
              <a:defRPr/>
            </a:pPr>
            <a:r>
              <a:rPr lang="en-US" sz="1350" dirty="0">
                <a:solidFill>
                  <a:srgbClr val="003A1A"/>
                </a:solidFill>
                <a:latin typeface="Calibri" panose="020F0502020204030204" pitchFamily="34" charset="0"/>
                <a:ea typeface="Calibri" panose="020F0502020204030204" pitchFamily="34" charset="0"/>
              </a:rPr>
              <a:t>Proctor, T., 2014, Strategic Marketing: An Introduction, Routledge</a:t>
            </a:r>
            <a:r>
              <a:rPr lang="en-SA" sz="1350" dirty="0">
                <a:solidFill>
                  <a:srgbClr val="003A1A"/>
                </a:solidFill>
                <a:latin typeface="Calibri" panose="020F0502020204030204"/>
              </a:rPr>
              <a:t> </a:t>
            </a:r>
            <a:endParaRPr lang="en-US" sz="1350" dirty="0">
              <a:solidFill>
                <a:srgbClr val="003A1A"/>
              </a:solidFill>
              <a:latin typeface="Calibri" panose="020F0502020204030204"/>
            </a:endParaRPr>
          </a:p>
        </p:txBody>
      </p:sp>
    </p:spTree>
    <p:extLst>
      <p:ext uri="{BB962C8B-B14F-4D97-AF65-F5344CB8AC3E}">
        <p14:creationId xmlns:p14="http://schemas.microsoft.com/office/powerpoint/2010/main" val="30479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2" name="Google Shape;755;p47">
            <a:extLst>
              <a:ext uri="{FF2B5EF4-FFF2-40B4-BE49-F238E27FC236}">
                <a16:creationId xmlns:a16="http://schemas.microsoft.com/office/drawing/2014/main" id="{2D9FA7FE-B78A-71F0-312D-A00F65AA859C}"/>
              </a:ext>
            </a:extLst>
          </p:cNvPr>
          <p:cNvSpPr txBox="1">
            <a:spLocks/>
          </p:cNvSpPr>
          <p:nvPr/>
        </p:nvSpPr>
        <p:spPr>
          <a:xfrm>
            <a:off x="2132781" y="909987"/>
            <a:ext cx="8561784" cy="990600"/>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Bef>
                <a:spcPts val="0"/>
              </a:spcBef>
              <a:buClr>
                <a:srgbClr val="C00000"/>
              </a:buClr>
              <a:buSzPts val="4800"/>
              <a:defRPr/>
            </a:pPr>
            <a:r>
              <a:rPr lang="en-US" sz="3600" b="1" dirty="0">
                <a:solidFill>
                  <a:srgbClr val="003A1A"/>
                </a:solidFill>
                <a:latin typeface="Calibri"/>
                <a:ea typeface="Calibri"/>
                <a:cs typeface="Calibri"/>
                <a:sym typeface="Calibri"/>
              </a:rPr>
              <a:t>The evolution of Marketing Concepts</a:t>
            </a:r>
            <a:endParaRPr lang="en-US" sz="3300" dirty="0">
              <a:solidFill>
                <a:srgbClr val="003A1A"/>
              </a:solidFill>
              <a:latin typeface="Calibri Light" panose="020F0302020204030204"/>
            </a:endParaRPr>
          </a:p>
        </p:txBody>
      </p:sp>
      <p:pic>
        <p:nvPicPr>
          <p:cNvPr id="5" name="Google Shape;757;p47" descr="Ch# 1, Marketing – ShortNotes.net">
            <a:extLst>
              <a:ext uri="{FF2B5EF4-FFF2-40B4-BE49-F238E27FC236}">
                <a16:creationId xmlns:a16="http://schemas.microsoft.com/office/drawing/2014/main" id="{90E31199-7621-AD7D-947A-E1F1B38032ED}"/>
              </a:ext>
            </a:extLst>
          </p:cNvPr>
          <p:cNvPicPr preferRelativeResize="0"/>
          <p:nvPr/>
        </p:nvPicPr>
        <p:blipFill rotWithShape="1">
          <a:blip r:embed="rId3">
            <a:alphaModFix/>
          </a:blip>
          <a:srcRect/>
          <a:stretch/>
        </p:blipFill>
        <p:spPr>
          <a:xfrm>
            <a:off x="2045683" y="2001360"/>
            <a:ext cx="8082359" cy="1270005"/>
          </a:xfrm>
          <a:prstGeom prst="rect">
            <a:avLst/>
          </a:prstGeom>
          <a:noFill/>
          <a:ln>
            <a:noFill/>
          </a:ln>
        </p:spPr>
      </p:pic>
      <p:sp>
        <p:nvSpPr>
          <p:cNvPr id="6" name="Google Shape;172;p6">
            <a:extLst>
              <a:ext uri="{FF2B5EF4-FFF2-40B4-BE49-F238E27FC236}">
                <a16:creationId xmlns:a16="http://schemas.microsoft.com/office/drawing/2014/main" id="{F938134F-7BC1-D49D-7A9A-537D1C9D85CE}"/>
              </a:ext>
            </a:extLst>
          </p:cNvPr>
          <p:cNvSpPr txBox="1"/>
          <p:nvPr/>
        </p:nvSpPr>
        <p:spPr>
          <a:xfrm>
            <a:off x="4637641" y="3429000"/>
            <a:ext cx="5490401" cy="1175676"/>
          </a:xfrm>
          <a:prstGeom prst="rect">
            <a:avLst/>
          </a:prstGeom>
          <a:noFill/>
          <a:ln>
            <a:noFill/>
          </a:ln>
        </p:spPr>
        <p:txBody>
          <a:bodyPr spcFirstLastPara="1" wrap="square" lIns="68569" tIns="34275" rIns="68569" bIns="34275" anchor="t" anchorCtr="0">
            <a:spAutoFit/>
          </a:bodyPr>
          <a:lstStyle/>
          <a:p>
            <a:pPr defTabSz="685800">
              <a:lnSpc>
                <a:spcPct val="110000"/>
              </a:lnSpc>
              <a:buClr>
                <a:srgbClr val="454545"/>
              </a:buClr>
              <a:buSzPts val="1800"/>
              <a:defRPr/>
            </a:pPr>
            <a:r>
              <a:rPr lang="en-US" sz="1350" b="1" dirty="0">
                <a:solidFill>
                  <a:srgbClr val="003A1A"/>
                </a:solidFill>
                <a:latin typeface="Calibri"/>
                <a:ea typeface="Calibri"/>
                <a:cs typeface="Calibri"/>
                <a:sym typeface="Calibri"/>
              </a:rPr>
              <a:t>TRADITIONAL</a:t>
            </a:r>
            <a:endParaRPr lang="en-US" sz="105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350" dirty="0">
                <a:solidFill>
                  <a:srgbClr val="003A1A"/>
                </a:solidFill>
                <a:latin typeface="Rockwell"/>
                <a:ea typeface="Rockwell"/>
                <a:cs typeface="Rockwell"/>
                <a:sym typeface="Rockwell"/>
              </a:rPr>
              <a:t>Telling and selling”—Making a sale</a:t>
            </a:r>
            <a:endParaRPr sz="105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350" dirty="0">
                <a:solidFill>
                  <a:srgbClr val="003A1A"/>
                </a:solidFill>
                <a:latin typeface="Rockwell"/>
                <a:ea typeface="Rockwell"/>
                <a:cs typeface="Rockwell"/>
                <a:sym typeface="Rockwell"/>
              </a:rPr>
              <a:t>Products availability in the nearby shopping centers</a:t>
            </a:r>
            <a:endParaRPr sz="105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350" dirty="0">
                <a:solidFill>
                  <a:srgbClr val="003A1A"/>
                </a:solidFill>
                <a:latin typeface="Rockwell"/>
                <a:ea typeface="Rockwell"/>
                <a:cs typeface="Rockwell"/>
                <a:sym typeface="Rockwell"/>
              </a:rPr>
              <a:t>Television, magazine, and printed ads</a:t>
            </a:r>
            <a:endParaRPr sz="1050" dirty="0">
              <a:solidFill>
                <a:srgbClr val="003A1A"/>
              </a:solidFill>
              <a:latin typeface="Arial"/>
              <a:ea typeface="Arial"/>
              <a:cs typeface="Arial"/>
              <a:sym typeface="Arial"/>
            </a:endParaRPr>
          </a:p>
        </p:txBody>
      </p:sp>
      <p:sp>
        <p:nvSpPr>
          <p:cNvPr id="7" name="Google Shape;173;p6">
            <a:extLst>
              <a:ext uri="{FF2B5EF4-FFF2-40B4-BE49-F238E27FC236}">
                <a16:creationId xmlns:a16="http://schemas.microsoft.com/office/drawing/2014/main" id="{56C7F64D-58C4-FB25-BA31-951FB4AB2C65}"/>
              </a:ext>
            </a:extLst>
          </p:cNvPr>
          <p:cNvSpPr txBox="1"/>
          <p:nvPr/>
        </p:nvSpPr>
        <p:spPr>
          <a:xfrm>
            <a:off x="4611066" y="4575133"/>
            <a:ext cx="5543549" cy="1277242"/>
          </a:xfrm>
          <a:prstGeom prst="rect">
            <a:avLst/>
          </a:prstGeom>
          <a:noFill/>
          <a:ln>
            <a:noFill/>
          </a:ln>
        </p:spPr>
        <p:txBody>
          <a:bodyPr spcFirstLastPara="1" wrap="square" lIns="68569" tIns="34275" rIns="68569" bIns="34275" anchor="t" anchorCtr="0">
            <a:spAutoFit/>
          </a:bodyPr>
          <a:lstStyle/>
          <a:p>
            <a:pPr defTabSz="685800">
              <a:lnSpc>
                <a:spcPct val="110000"/>
              </a:lnSpc>
              <a:buClr>
                <a:srgbClr val="454545"/>
              </a:buClr>
              <a:buSzPts val="1800"/>
              <a:defRPr/>
            </a:pPr>
            <a:r>
              <a:rPr lang="en-US" sz="1200" b="1" dirty="0">
                <a:solidFill>
                  <a:srgbClr val="003A1A"/>
                </a:solidFill>
                <a:latin typeface="Calibri"/>
                <a:ea typeface="Calibri"/>
                <a:cs typeface="Calibri"/>
                <a:sym typeface="Calibri"/>
              </a:rPr>
              <a:t>CONTEMPORARY</a:t>
            </a:r>
            <a:endParaRPr lang="en-US" sz="90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200" dirty="0">
                <a:solidFill>
                  <a:srgbClr val="003A1A"/>
                </a:solidFill>
                <a:latin typeface="Rockwell"/>
                <a:ea typeface="Rockwell"/>
                <a:cs typeface="Rockwell"/>
                <a:sym typeface="Rockwell"/>
              </a:rPr>
              <a:t>Understanding and Satisfying customer needs</a:t>
            </a:r>
            <a:endParaRPr sz="90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200" dirty="0">
                <a:solidFill>
                  <a:srgbClr val="003A1A"/>
                </a:solidFill>
                <a:latin typeface="Rockwell"/>
                <a:ea typeface="Rockwell"/>
                <a:cs typeface="Rockwell"/>
                <a:sym typeface="Rockwell"/>
              </a:rPr>
              <a:t>Imaginative Web sites and mobile phone apps, blogs, online videos, and social media</a:t>
            </a:r>
            <a:endParaRPr sz="900" dirty="0">
              <a:solidFill>
                <a:srgbClr val="003A1A"/>
              </a:solidFill>
              <a:latin typeface="Arial"/>
              <a:ea typeface="Arial"/>
              <a:cs typeface="Arial"/>
              <a:sym typeface="Arial"/>
            </a:endParaRPr>
          </a:p>
          <a:p>
            <a:pPr marL="171442" indent="-171442" defTabSz="685800">
              <a:lnSpc>
                <a:spcPct val="110000"/>
              </a:lnSpc>
              <a:spcBef>
                <a:spcPts val="525"/>
              </a:spcBef>
              <a:buClr>
                <a:srgbClr val="454545"/>
              </a:buClr>
              <a:buSzPts val="1800"/>
              <a:buFont typeface="Arial"/>
              <a:buChar char="•"/>
              <a:defRPr/>
            </a:pPr>
            <a:r>
              <a:rPr lang="en-US" sz="1200" dirty="0">
                <a:solidFill>
                  <a:srgbClr val="003A1A"/>
                </a:solidFill>
                <a:latin typeface="Rockwell"/>
                <a:ea typeface="Rockwell"/>
                <a:cs typeface="Rockwell"/>
                <a:sym typeface="Rockwell"/>
              </a:rPr>
              <a:t>Reach customers directly, personally, and interactively</a:t>
            </a:r>
            <a:endParaRPr sz="900" dirty="0">
              <a:solidFill>
                <a:srgbClr val="003A1A"/>
              </a:solidFill>
              <a:latin typeface="Arial"/>
              <a:ea typeface="Arial"/>
              <a:cs typeface="Arial"/>
              <a:sym typeface="Arial"/>
            </a:endParaRPr>
          </a:p>
        </p:txBody>
      </p:sp>
      <p:pic>
        <p:nvPicPr>
          <p:cNvPr id="8" name="Google Shape;174;p6" descr="Creative Web Design — King Orange">
            <a:extLst>
              <a:ext uri="{FF2B5EF4-FFF2-40B4-BE49-F238E27FC236}">
                <a16:creationId xmlns:a16="http://schemas.microsoft.com/office/drawing/2014/main" id="{66DAC45B-9574-051F-FCA9-4FB0E919C5BF}"/>
              </a:ext>
            </a:extLst>
          </p:cNvPr>
          <p:cNvPicPr preferRelativeResize="0"/>
          <p:nvPr/>
        </p:nvPicPr>
        <p:blipFill rotWithShape="1">
          <a:blip r:embed="rId4">
            <a:alphaModFix/>
          </a:blip>
          <a:srcRect l="5761" t="12761" r="9820" b="19116"/>
          <a:stretch/>
        </p:blipFill>
        <p:spPr>
          <a:xfrm>
            <a:off x="1779070" y="4838671"/>
            <a:ext cx="2723627" cy="1012190"/>
          </a:xfrm>
          <a:prstGeom prst="rect">
            <a:avLst/>
          </a:prstGeom>
          <a:noFill/>
          <a:ln>
            <a:noFill/>
          </a:ln>
        </p:spPr>
      </p:pic>
      <p:pic>
        <p:nvPicPr>
          <p:cNvPr id="9" name="Google Shape;177;p6" descr="إعلانات رمضان: كيف كانت وكيف أصبحت؟ | نون بوست">
            <a:extLst>
              <a:ext uri="{FF2B5EF4-FFF2-40B4-BE49-F238E27FC236}">
                <a16:creationId xmlns:a16="http://schemas.microsoft.com/office/drawing/2014/main" id="{D6AD29B3-9759-D4FC-A913-965E7F7F16B6}"/>
              </a:ext>
            </a:extLst>
          </p:cNvPr>
          <p:cNvPicPr preferRelativeResize="0"/>
          <p:nvPr/>
        </p:nvPicPr>
        <p:blipFill rotWithShape="1">
          <a:blip r:embed="rId5">
            <a:alphaModFix/>
          </a:blip>
          <a:srcRect/>
          <a:stretch/>
        </p:blipFill>
        <p:spPr>
          <a:xfrm>
            <a:off x="1656003" y="3568666"/>
            <a:ext cx="1413013" cy="1270004"/>
          </a:xfrm>
          <a:prstGeom prst="rect">
            <a:avLst/>
          </a:prstGeom>
          <a:noFill/>
          <a:ln>
            <a:noFill/>
          </a:ln>
        </p:spPr>
      </p:pic>
      <p:pic>
        <p:nvPicPr>
          <p:cNvPr id="10" name="Google Shape;178;p6" descr="المربع نت | إعلانات شركات ومعارض السيارات قديماً في دليل الهاتف التجاري  السعودي . هل تتذكر هذي الإعلانات؟ #المربع_نت">
            <a:extLst>
              <a:ext uri="{FF2B5EF4-FFF2-40B4-BE49-F238E27FC236}">
                <a16:creationId xmlns:a16="http://schemas.microsoft.com/office/drawing/2014/main" id="{A501E9DE-52F4-A696-1A67-1855B46B1326}"/>
              </a:ext>
            </a:extLst>
          </p:cNvPr>
          <p:cNvPicPr preferRelativeResize="0"/>
          <p:nvPr/>
        </p:nvPicPr>
        <p:blipFill rotWithShape="1">
          <a:blip r:embed="rId6">
            <a:alphaModFix/>
          </a:blip>
          <a:srcRect/>
          <a:stretch/>
        </p:blipFill>
        <p:spPr>
          <a:xfrm>
            <a:off x="3568366" y="3618551"/>
            <a:ext cx="934331" cy="1168590"/>
          </a:xfrm>
          <a:prstGeom prst="rect">
            <a:avLst/>
          </a:prstGeom>
          <a:noFill/>
          <a:ln>
            <a:noFill/>
          </a:ln>
        </p:spPr>
      </p:pic>
    </p:spTree>
    <p:extLst>
      <p:ext uri="{BB962C8B-B14F-4D97-AF65-F5344CB8AC3E}">
        <p14:creationId xmlns:p14="http://schemas.microsoft.com/office/powerpoint/2010/main" val="1659687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72927-A4BC-1D36-A3C1-F8AA91ABED25}"/>
              </a:ext>
            </a:extLst>
          </p:cNvPr>
          <p:cNvPicPr>
            <a:picLocks noChangeAspect="1"/>
          </p:cNvPicPr>
          <p:nvPr/>
        </p:nvPicPr>
        <p:blipFill rotWithShape="1">
          <a:blip r:embed="rId2"/>
          <a:srcRect l="-3851" t="4574" r="81296"/>
          <a:stretch/>
        </p:blipFill>
        <p:spPr>
          <a:xfrm>
            <a:off x="2006601" y="2228850"/>
            <a:ext cx="706120" cy="3289300"/>
          </a:xfrm>
          <a:prstGeom prst="rect">
            <a:avLst/>
          </a:prstGeom>
        </p:spPr>
      </p:pic>
      <p:pic>
        <p:nvPicPr>
          <p:cNvPr id="4" name="Picture 3">
            <a:extLst>
              <a:ext uri="{FF2B5EF4-FFF2-40B4-BE49-F238E27FC236}">
                <a16:creationId xmlns:a16="http://schemas.microsoft.com/office/drawing/2014/main" id="{F20A4284-83B3-4196-2056-EC4063975F43}"/>
              </a:ext>
            </a:extLst>
          </p:cNvPr>
          <p:cNvPicPr>
            <a:picLocks noChangeAspect="1"/>
          </p:cNvPicPr>
          <p:nvPr/>
        </p:nvPicPr>
        <p:blipFill rotWithShape="1">
          <a:blip r:embed="rId3"/>
          <a:srcRect l="-5312" t="-4513" r="-3377" b="-3074"/>
          <a:stretch/>
        </p:blipFill>
        <p:spPr>
          <a:xfrm>
            <a:off x="5166363" y="2228850"/>
            <a:ext cx="5049519" cy="3411855"/>
          </a:xfrm>
          <a:prstGeom prst="rect">
            <a:avLst/>
          </a:prstGeom>
        </p:spPr>
      </p:pic>
      <p:pic>
        <p:nvPicPr>
          <p:cNvPr id="3" name="Picture 2">
            <a:extLst>
              <a:ext uri="{FF2B5EF4-FFF2-40B4-BE49-F238E27FC236}">
                <a16:creationId xmlns:a16="http://schemas.microsoft.com/office/drawing/2014/main" id="{A7397190-BAC7-BF5C-F716-9AFBBFAA1B72}"/>
              </a:ext>
            </a:extLst>
          </p:cNvPr>
          <p:cNvPicPr>
            <a:picLocks noChangeAspect="1"/>
          </p:cNvPicPr>
          <p:nvPr/>
        </p:nvPicPr>
        <p:blipFill rotWithShape="1">
          <a:blip r:embed="rId4"/>
          <a:srcRect l="69862" t="32716" r="345" b="3306"/>
          <a:stretch/>
        </p:blipFill>
        <p:spPr>
          <a:xfrm>
            <a:off x="2837563" y="2228850"/>
            <a:ext cx="2420239" cy="3289300"/>
          </a:xfrm>
          <a:prstGeom prst="rect">
            <a:avLst/>
          </a:prstGeom>
        </p:spPr>
      </p:pic>
      <p:sp>
        <p:nvSpPr>
          <p:cNvPr id="5" name="Google Shape;755;p47">
            <a:extLst>
              <a:ext uri="{FF2B5EF4-FFF2-40B4-BE49-F238E27FC236}">
                <a16:creationId xmlns:a16="http://schemas.microsoft.com/office/drawing/2014/main" id="{EBEEBEBA-6264-D5C0-E7F9-089319F23A8E}"/>
              </a:ext>
            </a:extLst>
          </p:cNvPr>
          <p:cNvSpPr txBox="1">
            <a:spLocks/>
          </p:cNvSpPr>
          <p:nvPr/>
        </p:nvSpPr>
        <p:spPr>
          <a:xfrm>
            <a:off x="2712721" y="990600"/>
            <a:ext cx="8561784" cy="990600"/>
          </a:xfrm>
          <a:prstGeom prst="rect">
            <a:avLst/>
          </a:prstGeom>
          <a:noFill/>
          <a:ln>
            <a:noFill/>
          </a:ln>
        </p:spPr>
        <p:txBody>
          <a:bodyPr spcFirstLastPara="1" vert="horz" wrap="square" lIns="68569" tIns="34275" rIns="68569"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spcBef>
                <a:spcPts val="0"/>
              </a:spcBef>
              <a:buClr>
                <a:srgbClr val="C00000"/>
              </a:buClr>
              <a:buSzPts val="4800"/>
              <a:defRPr/>
            </a:pPr>
            <a:r>
              <a:rPr lang="en-US" sz="3600" b="1" dirty="0">
                <a:solidFill>
                  <a:srgbClr val="003A1A"/>
                </a:solidFill>
                <a:latin typeface="Calibri"/>
                <a:ea typeface="Calibri"/>
                <a:cs typeface="Calibri"/>
                <a:sym typeface="Calibri"/>
              </a:rPr>
              <a:t>The evolution of Marketing Concepts</a:t>
            </a:r>
            <a:endParaRPr lang="en-US" sz="3300" dirty="0">
              <a:solidFill>
                <a:srgbClr val="003A1A"/>
              </a:solidFill>
              <a:latin typeface="Calibri Light" panose="020F0302020204030204"/>
            </a:endParaRPr>
          </a:p>
        </p:txBody>
      </p:sp>
    </p:spTree>
    <p:extLst>
      <p:ext uri="{BB962C8B-B14F-4D97-AF65-F5344CB8AC3E}">
        <p14:creationId xmlns:p14="http://schemas.microsoft.com/office/powerpoint/2010/main" val="345188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48"/>
          <p:cNvSpPr txBox="1">
            <a:spLocks noGrp="1"/>
          </p:cNvSpPr>
          <p:nvPr>
            <p:ph type="title" idx="4294967295"/>
          </p:nvPr>
        </p:nvSpPr>
        <p:spPr>
          <a:xfrm>
            <a:off x="1649387" y="1669009"/>
            <a:ext cx="5115635" cy="990600"/>
          </a:xfrm>
          <a:prstGeom prst="rect">
            <a:avLst/>
          </a:prstGeom>
          <a:noFill/>
          <a:ln>
            <a:noFill/>
          </a:ln>
        </p:spPr>
        <p:txBody>
          <a:bodyPr spcFirstLastPara="1" vert="horz" wrap="square" lIns="68569" tIns="34275" rIns="68569" bIns="34275" rtlCol="0" anchor="ctr" anchorCtr="0">
            <a:noAutofit/>
          </a:bodyPr>
          <a:lstStyle/>
          <a:p>
            <a:pPr>
              <a:spcBef>
                <a:spcPts val="0"/>
              </a:spcBef>
              <a:buClr>
                <a:srgbClr val="C00000"/>
              </a:buClr>
              <a:buSzPts val="5400"/>
            </a:pPr>
            <a:r>
              <a:rPr lang="en-US" sz="4050" dirty="0">
                <a:solidFill>
                  <a:srgbClr val="003A1A"/>
                </a:solidFill>
                <a:latin typeface="Calibri"/>
                <a:ea typeface="Calibri"/>
                <a:cs typeface="Calibri"/>
                <a:sym typeface="Calibri"/>
              </a:rPr>
              <a:t>Marketing Concepts</a:t>
            </a:r>
            <a:endParaRPr dirty="0">
              <a:solidFill>
                <a:srgbClr val="003A1A"/>
              </a:solidFill>
            </a:endParaRPr>
          </a:p>
        </p:txBody>
      </p:sp>
      <p:sp>
        <p:nvSpPr>
          <p:cNvPr id="763" name="Google Shape;763;p48"/>
          <p:cNvSpPr txBox="1">
            <a:spLocks noGrp="1"/>
          </p:cNvSpPr>
          <p:nvPr>
            <p:ph type="body" idx="4294967295"/>
          </p:nvPr>
        </p:nvSpPr>
        <p:spPr>
          <a:xfrm>
            <a:off x="1566195" y="2659610"/>
            <a:ext cx="4000483" cy="2585323"/>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0" tIns="0" rIns="0" bIns="0" rtlCol="0" anchor="t" anchorCtr="0">
            <a:spAutoFit/>
          </a:bodyPr>
          <a:lstStyle/>
          <a:p>
            <a:pPr marL="352407" marR="3810" indent="-342884">
              <a:lnSpc>
                <a:spcPct val="140000"/>
              </a:lnSpc>
              <a:spcBef>
                <a:spcPts val="0"/>
              </a:spcBef>
              <a:buClr>
                <a:srgbClr val="000000"/>
              </a:buClr>
              <a:buSzPts val="1600"/>
            </a:pPr>
            <a:r>
              <a:rPr lang="en-US" sz="1500" dirty="0">
                <a:solidFill>
                  <a:srgbClr val="003A1A"/>
                </a:solidFill>
                <a:latin typeface="Calibri"/>
                <a:ea typeface="Calibri"/>
                <a:cs typeface="Calibri"/>
                <a:sym typeface="Calibri"/>
              </a:rPr>
              <a:t>MARKETING IS offering of a products (Goods and/or services) to a </a:t>
            </a:r>
            <a:r>
              <a:rPr lang="en-US" sz="1500" dirty="0">
                <a:solidFill>
                  <a:srgbClr val="003A1A"/>
                </a:solidFill>
              </a:rPr>
              <a:t>target customers</a:t>
            </a:r>
            <a:r>
              <a:rPr lang="en-US" sz="1500" dirty="0">
                <a:solidFill>
                  <a:srgbClr val="003A1A"/>
                </a:solidFill>
                <a:latin typeface="Calibri"/>
                <a:ea typeface="Calibri"/>
                <a:cs typeface="Calibri"/>
                <a:sym typeface="Calibri"/>
              </a:rPr>
              <a:t> &amp; managing  profitable relationship with them  </a:t>
            </a:r>
            <a:r>
              <a:rPr lang="en-US" sz="1500" dirty="0">
                <a:solidFill>
                  <a:srgbClr val="003A1A"/>
                </a:solidFill>
              </a:rPr>
              <a:t>.</a:t>
            </a:r>
            <a:endParaRPr sz="2700" dirty="0">
              <a:solidFill>
                <a:srgbClr val="003A1A"/>
              </a:solidFill>
            </a:endParaRPr>
          </a:p>
          <a:p>
            <a:pPr marL="352407" marR="3810" indent="-342884">
              <a:lnSpc>
                <a:spcPct val="140000"/>
              </a:lnSpc>
              <a:spcBef>
                <a:spcPts val="0"/>
              </a:spcBef>
              <a:buClr>
                <a:srgbClr val="000000"/>
              </a:buClr>
              <a:buSzPts val="1600"/>
            </a:pPr>
            <a:r>
              <a:rPr lang="en-US" sz="1500" dirty="0">
                <a:solidFill>
                  <a:srgbClr val="003A1A"/>
                </a:solidFill>
                <a:latin typeface="Calibri"/>
                <a:ea typeface="Calibri"/>
                <a:cs typeface="Calibri"/>
                <a:sym typeface="Calibri"/>
              </a:rPr>
              <a:t>However, not all businesses approach the market in the same way. </a:t>
            </a:r>
            <a:endParaRPr sz="2700" dirty="0">
              <a:solidFill>
                <a:srgbClr val="003A1A"/>
              </a:solidFill>
            </a:endParaRPr>
          </a:p>
          <a:p>
            <a:pPr marL="352407" marR="3810" indent="-342884">
              <a:lnSpc>
                <a:spcPct val="140000"/>
              </a:lnSpc>
              <a:spcBef>
                <a:spcPts val="0"/>
              </a:spcBef>
              <a:buClr>
                <a:srgbClr val="000000"/>
              </a:buClr>
              <a:buSzPts val="1600"/>
            </a:pPr>
            <a:r>
              <a:rPr lang="en-US" sz="1500" dirty="0">
                <a:solidFill>
                  <a:srgbClr val="003A1A"/>
                </a:solidFill>
                <a:latin typeface="Calibri"/>
                <a:ea typeface="Calibri"/>
                <a:cs typeface="Calibri"/>
                <a:sym typeface="Calibri"/>
              </a:rPr>
              <a:t>Organizations have a few different </a:t>
            </a:r>
            <a:r>
              <a:rPr lang="en-US" sz="1500" dirty="0">
                <a:solidFill>
                  <a:srgbClr val="003A1A"/>
                </a:solidFill>
              </a:rPr>
              <a:t>approaches,</a:t>
            </a:r>
            <a:r>
              <a:rPr lang="en-US" sz="1500" dirty="0">
                <a:solidFill>
                  <a:srgbClr val="003A1A"/>
                </a:solidFill>
                <a:latin typeface="Calibri"/>
                <a:ea typeface="Calibri"/>
                <a:cs typeface="Calibri"/>
                <a:sym typeface="Calibri"/>
              </a:rPr>
              <a:t> These approaches are called marketing concepts, </a:t>
            </a:r>
            <a:endParaRPr sz="2700" dirty="0">
              <a:solidFill>
                <a:srgbClr val="003A1A"/>
              </a:solidFill>
            </a:endParaRPr>
          </a:p>
        </p:txBody>
      </p:sp>
      <p:grpSp>
        <p:nvGrpSpPr>
          <p:cNvPr id="764" name="Google Shape;764;p48"/>
          <p:cNvGrpSpPr/>
          <p:nvPr/>
        </p:nvGrpSpPr>
        <p:grpSpPr>
          <a:xfrm>
            <a:off x="5774286" y="1488588"/>
            <a:ext cx="4785711" cy="3590422"/>
            <a:chOff x="5667044" y="841784"/>
            <a:chExt cx="6380948" cy="5842165"/>
          </a:xfrm>
        </p:grpSpPr>
        <p:pic>
          <p:nvPicPr>
            <p:cNvPr id="765" name="Google Shape;765;p48"/>
            <p:cNvPicPr preferRelativeResize="0"/>
            <p:nvPr/>
          </p:nvPicPr>
          <p:blipFill rotWithShape="1">
            <a:blip r:embed="rId3">
              <a:alphaModFix/>
            </a:blip>
            <a:srcRect/>
            <a:stretch/>
          </p:blipFill>
          <p:spPr>
            <a:xfrm>
              <a:off x="5667044" y="841784"/>
              <a:ext cx="6380948" cy="5842165"/>
            </a:xfrm>
            <a:prstGeom prst="rect">
              <a:avLst/>
            </a:prstGeom>
            <a:noFill/>
            <a:ln>
              <a:noFill/>
            </a:ln>
          </p:spPr>
        </p:pic>
        <p:sp>
          <p:nvSpPr>
            <p:cNvPr id="766" name="Google Shape;766;p48"/>
            <p:cNvSpPr/>
            <p:nvPr/>
          </p:nvSpPr>
          <p:spPr>
            <a:xfrm>
              <a:off x="7740380" y="92991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
          <p:nvSpPr>
            <p:cNvPr id="767" name="Google Shape;767;p48"/>
            <p:cNvSpPr/>
            <p:nvPr/>
          </p:nvSpPr>
          <p:spPr>
            <a:xfrm>
              <a:off x="6390821" y="249103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
          <p:nvSpPr>
            <p:cNvPr id="768" name="Google Shape;768;p48"/>
            <p:cNvSpPr/>
            <p:nvPr/>
          </p:nvSpPr>
          <p:spPr>
            <a:xfrm>
              <a:off x="6799375" y="4848384"/>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3</a:t>
              </a:r>
              <a:endParaRPr sz="1050">
                <a:solidFill>
                  <a:srgbClr val="003A1A"/>
                </a:solidFill>
                <a:latin typeface="Arial"/>
                <a:ea typeface="Arial"/>
                <a:cs typeface="Arial"/>
                <a:sym typeface="Arial"/>
              </a:endParaRPr>
            </a:p>
          </p:txBody>
        </p:sp>
        <p:sp>
          <p:nvSpPr>
            <p:cNvPr id="769" name="Google Shape;769;p48"/>
            <p:cNvSpPr/>
            <p:nvPr/>
          </p:nvSpPr>
          <p:spPr>
            <a:xfrm>
              <a:off x="11294227" y="275264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sp>
          <p:nvSpPr>
            <p:cNvPr id="770" name="Google Shape;770;p48"/>
            <p:cNvSpPr/>
            <p:nvPr/>
          </p:nvSpPr>
          <p:spPr>
            <a:xfrm>
              <a:off x="11362628" y="4841457"/>
              <a:ext cx="408553" cy="63847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5</a:t>
              </a:r>
              <a:endParaRPr sz="1050">
                <a:solidFill>
                  <a:srgbClr val="003A1A"/>
                </a:solidFill>
                <a:latin typeface="Arial"/>
                <a:ea typeface="Arial"/>
                <a:cs typeface="Arial"/>
                <a:sym typeface="Arial"/>
              </a:endParaRPr>
            </a:p>
          </p:txBody>
        </p:sp>
      </p:grpSp>
    </p:spTree>
    <p:extLst>
      <p:ext uri="{BB962C8B-B14F-4D97-AF65-F5344CB8AC3E}">
        <p14:creationId xmlns:p14="http://schemas.microsoft.com/office/powerpoint/2010/main" val="27661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051" y="1616459"/>
            <a:ext cx="1952264" cy="4128516"/>
          </a:xfrm>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1" vert="horz" wrap="square" lIns="68580" tIns="34290" rIns="68580" bIns="34290" rtlCol="0" anchor="ctr" anchorCtr="0">
            <a:noAutofit/>
          </a:bodyPr>
          <a:lstStyle/>
          <a:p>
            <a:pPr algn="ctr" rtl="1"/>
            <a:r>
              <a:rPr lang="ar-SA" sz="3600" dirty="0">
                <a:solidFill>
                  <a:srgbClr val="003A1A"/>
                </a:solidFill>
                <a:latin typeface="+mj-lt"/>
                <a:ea typeface="+mj-ea"/>
                <a:cs typeface="+mj-cs"/>
              </a:rPr>
              <a:t>تطور التسويق من المفهوم التقليدي الى المفهوم الشمولي </a:t>
            </a:r>
            <a:br>
              <a:rPr lang="ar-SA" sz="3600" dirty="0">
                <a:solidFill>
                  <a:srgbClr val="003A1A"/>
                </a:solidFill>
                <a:latin typeface="+mj-lt"/>
                <a:ea typeface="+mj-ea"/>
                <a:cs typeface="+mj-cs"/>
              </a:rPr>
            </a:br>
            <a:r>
              <a:rPr lang="en-US" sz="3600" dirty="0">
                <a:solidFill>
                  <a:srgbClr val="003A1A"/>
                </a:solidFill>
                <a:latin typeface="+mj-lt"/>
                <a:ea typeface="+mj-ea"/>
                <a:cs typeface="+mj-cs"/>
              </a:rPr>
              <a:t> </a:t>
            </a:r>
            <a:r>
              <a:rPr lang="ar-SA" sz="3600" dirty="0">
                <a:solidFill>
                  <a:srgbClr val="003A1A"/>
                </a:solidFill>
                <a:latin typeface="+mj-lt"/>
                <a:ea typeface="+mj-ea"/>
                <a:cs typeface="+mj-cs"/>
              </a:rPr>
              <a:t>التسويق</a:t>
            </a:r>
            <a:r>
              <a:rPr lang="en-US" sz="3600" dirty="0">
                <a:solidFill>
                  <a:srgbClr val="003A1A"/>
                </a:solidFill>
                <a:latin typeface="+mj-lt"/>
                <a:ea typeface="+mj-ea"/>
                <a:cs typeface="+mj-cs"/>
              </a:rPr>
              <a:t> </a:t>
            </a:r>
          </a:p>
        </p:txBody>
      </p:sp>
      <p:graphicFrame>
        <p:nvGraphicFramePr>
          <p:cNvPr id="19" name="Content Placeholder 2">
            <a:extLst>
              <a:ext uri="{FF2B5EF4-FFF2-40B4-BE49-F238E27FC236}">
                <a16:creationId xmlns:a16="http://schemas.microsoft.com/office/drawing/2014/main" id="{E3DD6FA0-B7BC-A030-F38B-0950CA737BEF}"/>
              </a:ext>
            </a:extLst>
          </p:cNvPr>
          <p:cNvGraphicFramePr>
            <a:graphicFrameLocks noGrp="1"/>
          </p:cNvGraphicFramePr>
          <p:nvPr>
            <p:ph idx="1"/>
            <p:extLst>
              <p:ext uri="{D42A27DB-BD31-4B8C-83A1-F6EECF244321}">
                <p14:modId xmlns:p14="http://schemas.microsoft.com/office/powerpoint/2010/main" val="2965559507"/>
              </p:ext>
            </p:extLst>
          </p:nvPr>
        </p:nvGraphicFramePr>
        <p:xfrm>
          <a:off x="4049624" y="1602318"/>
          <a:ext cx="2975369"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20C7DCA-5D2D-292B-0E5A-9903C176987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92235" y="1457868"/>
            <a:ext cx="3224714" cy="441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7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9"/>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76" name="Google Shape;776;p49"/>
          <p:cNvSpPr txBox="1">
            <a:spLocks noGrp="1"/>
          </p:cNvSpPr>
          <p:nvPr>
            <p:ph type="title" idx="4294967295"/>
          </p:nvPr>
        </p:nvSpPr>
        <p:spPr>
          <a:xfrm>
            <a:off x="6134100" y="1200154"/>
            <a:ext cx="4533900"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Production concept </a:t>
            </a:r>
            <a:endParaRPr sz="3600">
              <a:solidFill>
                <a:srgbClr val="003A1A"/>
              </a:solidFill>
              <a:latin typeface="Calibri"/>
              <a:ea typeface="Calibri"/>
              <a:cs typeface="Calibri"/>
              <a:sym typeface="Calibri"/>
            </a:endParaRPr>
          </a:p>
        </p:txBody>
      </p:sp>
      <p:sp>
        <p:nvSpPr>
          <p:cNvPr id="777" name="Google Shape;777;p49"/>
          <p:cNvSpPr txBox="1"/>
          <p:nvPr/>
        </p:nvSpPr>
        <p:spPr>
          <a:xfrm>
            <a:off x="1747631" y="2240023"/>
            <a:ext cx="3608676" cy="2146711"/>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3600"/>
              <a:defRPr/>
            </a:pPr>
            <a:r>
              <a:rPr lang="en-US" sz="2700">
                <a:solidFill>
                  <a:srgbClr val="003A1A"/>
                </a:solidFill>
                <a:latin typeface="Calibri"/>
                <a:ea typeface="Calibri"/>
                <a:cs typeface="Calibri"/>
                <a:sym typeface="Calibri"/>
              </a:rPr>
              <a:t>The production concept holds that consumers will prefer products that are widely available and inexpensive.</a:t>
            </a:r>
            <a:endParaRPr sz="1050">
              <a:solidFill>
                <a:srgbClr val="003A1A"/>
              </a:solidFill>
              <a:latin typeface="Arial"/>
              <a:ea typeface="Arial"/>
              <a:cs typeface="Arial"/>
              <a:sym typeface="Arial"/>
            </a:endParaRPr>
          </a:p>
        </p:txBody>
      </p:sp>
      <p:pic>
        <p:nvPicPr>
          <p:cNvPr id="778" name="Google Shape;778;p49"/>
          <p:cNvPicPr preferRelativeResize="0"/>
          <p:nvPr/>
        </p:nvPicPr>
        <p:blipFill rotWithShape="1">
          <a:blip r:embed="rId3">
            <a:alphaModFix/>
          </a:blip>
          <a:srcRect/>
          <a:stretch/>
        </p:blipFill>
        <p:spPr>
          <a:xfrm>
            <a:off x="5604186" y="2344527"/>
            <a:ext cx="4703158" cy="2105812"/>
          </a:xfrm>
          <a:prstGeom prst="rect">
            <a:avLst/>
          </a:prstGeom>
          <a:noFill/>
          <a:ln>
            <a:noFill/>
          </a:ln>
        </p:spPr>
      </p:pic>
      <p:sp>
        <p:nvSpPr>
          <p:cNvPr id="779" name="Google Shape;779;p49"/>
          <p:cNvSpPr/>
          <p:nvPr/>
        </p:nvSpPr>
        <p:spPr>
          <a:xfrm>
            <a:off x="5598386" y="1232633"/>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1</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7094444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0"/>
          <p:cNvSpPr txBox="1"/>
          <p:nvPr/>
        </p:nvSpPr>
        <p:spPr>
          <a:xfrm>
            <a:off x="1812236" y="1715166"/>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85" name="Google Shape;785;p50"/>
          <p:cNvSpPr txBox="1">
            <a:spLocks noGrp="1"/>
          </p:cNvSpPr>
          <p:nvPr>
            <p:ph type="title" idx="4294967295"/>
          </p:nvPr>
        </p:nvSpPr>
        <p:spPr>
          <a:xfrm>
            <a:off x="2212519" y="1853824"/>
            <a:ext cx="7925990"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Product concept</a:t>
            </a:r>
            <a:endParaRPr>
              <a:solidFill>
                <a:srgbClr val="003A1A"/>
              </a:solidFill>
            </a:endParaRPr>
          </a:p>
        </p:txBody>
      </p:sp>
      <p:sp>
        <p:nvSpPr>
          <p:cNvPr id="786" name="Google Shape;786;p50"/>
          <p:cNvSpPr txBox="1"/>
          <p:nvPr/>
        </p:nvSpPr>
        <p:spPr>
          <a:xfrm>
            <a:off x="2038773" y="2679171"/>
            <a:ext cx="5072175" cy="2331377"/>
          </a:xfrm>
          <a:prstGeom prst="rect">
            <a:avLst/>
          </a:prstGeom>
          <a:solidFill>
            <a:schemeClr val="lt1"/>
          </a:solidFill>
          <a:ln>
            <a:noFill/>
          </a:ln>
        </p:spPr>
        <p:txBody>
          <a:bodyPr spcFirstLastPara="1" wrap="square" lIns="68569" tIns="34275" rIns="68569" bIns="34275" anchor="t" anchorCtr="0">
            <a:spAutoFit/>
          </a:bodyPr>
          <a:lstStyle/>
          <a:p>
            <a:pPr marL="428604" indent="-428604" defTabSz="685800">
              <a:buClr>
                <a:srgbClr val="000000"/>
              </a:buClr>
              <a:buSzPts val="2800"/>
              <a:buFont typeface="Arial"/>
              <a:buChar char="•"/>
              <a:defRPr/>
            </a:pPr>
            <a:r>
              <a:rPr lang="en-US" sz="2100">
                <a:solidFill>
                  <a:srgbClr val="003A1A"/>
                </a:solidFill>
                <a:latin typeface="Calibri"/>
                <a:ea typeface="Calibri"/>
                <a:cs typeface="Calibri"/>
                <a:sym typeface="Calibri"/>
              </a:rPr>
              <a:t>Assume that consumers will favour those products that offer the most quality, performance, or innovative features</a:t>
            </a:r>
            <a:endParaRPr sz="1050">
              <a:solidFill>
                <a:srgbClr val="003A1A"/>
              </a:solidFill>
              <a:latin typeface="Arial"/>
              <a:ea typeface="Arial"/>
              <a:cs typeface="Arial"/>
              <a:sym typeface="Arial"/>
            </a:endParaRPr>
          </a:p>
          <a:p>
            <a:pPr marL="428604" indent="-428604" defTabSz="685800">
              <a:buClr>
                <a:srgbClr val="000000"/>
              </a:buClr>
              <a:buSzPts val="2800"/>
              <a:buFont typeface="Arial"/>
              <a:buChar char="•"/>
              <a:defRPr/>
            </a:pPr>
            <a:r>
              <a:rPr lang="en-US" sz="2100">
                <a:solidFill>
                  <a:srgbClr val="003A1A"/>
                </a:solidFill>
                <a:latin typeface="Calibri"/>
                <a:ea typeface="Calibri"/>
                <a:cs typeface="Calibri"/>
                <a:sym typeface="Calibri"/>
              </a:rPr>
              <a:t>Then, to compete effectively, products are designed to incorporate many features to meet the different needs of many consumers. </a:t>
            </a:r>
            <a:endParaRPr sz="1050">
              <a:solidFill>
                <a:srgbClr val="003A1A"/>
              </a:solidFill>
              <a:latin typeface="Arial"/>
              <a:ea typeface="Arial"/>
              <a:cs typeface="Arial"/>
              <a:sym typeface="Arial"/>
            </a:endParaRPr>
          </a:p>
        </p:txBody>
      </p:sp>
      <p:pic>
        <p:nvPicPr>
          <p:cNvPr id="787" name="Google Shape;787;p50"/>
          <p:cNvPicPr preferRelativeResize="0"/>
          <p:nvPr/>
        </p:nvPicPr>
        <p:blipFill rotWithShape="1">
          <a:blip r:embed="rId3">
            <a:alphaModFix/>
          </a:blip>
          <a:srcRect/>
          <a:stretch/>
        </p:blipFill>
        <p:spPr>
          <a:xfrm>
            <a:off x="7399726" y="2282620"/>
            <a:ext cx="2965310" cy="2287561"/>
          </a:xfrm>
          <a:prstGeom prst="rect">
            <a:avLst/>
          </a:prstGeom>
          <a:noFill/>
          <a:ln>
            <a:noFill/>
          </a:ln>
        </p:spPr>
      </p:pic>
      <p:sp>
        <p:nvSpPr>
          <p:cNvPr id="788" name="Google Shape;788;p50"/>
          <p:cNvSpPr/>
          <p:nvPr/>
        </p:nvSpPr>
        <p:spPr>
          <a:xfrm>
            <a:off x="6022306" y="1853666"/>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2</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44495291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1"/>
          <p:cNvSpPr txBox="1"/>
          <p:nvPr/>
        </p:nvSpPr>
        <p:spPr>
          <a:xfrm>
            <a:off x="1668118" y="2057401"/>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794" name="Google Shape;794;p51"/>
          <p:cNvSpPr txBox="1">
            <a:spLocks noGrp="1"/>
          </p:cNvSpPr>
          <p:nvPr>
            <p:ph type="title" idx="4294967295"/>
          </p:nvPr>
        </p:nvSpPr>
        <p:spPr>
          <a:xfrm>
            <a:off x="4981080" y="1549302"/>
            <a:ext cx="6588919"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Marketing concept</a:t>
            </a:r>
            <a:endParaRPr>
              <a:solidFill>
                <a:srgbClr val="003A1A"/>
              </a:solidFill>
            </a:endParaRPr>
          </a:p>
        </p:txBody>
      </p:sp>
      <p:sp>
        <p:nvSpPr>
          <p:cNvPr id="795" name="Google Shape;795;p51"/>
          <p:cNvSpPr txBox="1"/>
          <p:nvPr/>
        </p:nvSpPr>
        <p:spPr>
          <a:xfrm>
            <a:off x="1668115" y="2152670"/>
            <a:ext cx="5814972" cy="3393206"/>
          </a:xfrm>
          <a:prstGeom prst="rect">
            <a:avLst/>
          </a:prstGeom>
          <a:solidFill>
            <a:schemeClr val="lt1"/>
          </a:solidFill>
          <a:ln>
            <a:noFill/>
          </a:ln>
        </p:spPr>
        <p:txBody>
          <a:bodyPr spcFirstLastPara="1" wrap="square" lIns="68569" tIns="34275" rIns="68569" bIns="34275" anchor="t" anchorCtr="0">
            <a:spAutoFit/>
          </a:bodyPr>
          <a:lstStyle/>
          <a:p>
            <a:pPr marL="428604" indent="-428604" defTabSz="685800">
              <a:buClr>
                <a:srgbClr val="000000"/>
              </a:buClr>
              <a:buSzPts val="3600"/>
              <a:buFont typeface="Arial"/>
              <a:buChar char="•"/>
              <a:defRPr/>
            </a:pPr>
            <a:r>
              <a:rPr lang="en-US" sz="2700">
                <a:solidFill>
                  <a:srgbClr val="003A1A"/>
                </a:solidFill>
                <a:latin typeface="Calibri"/>
                <a:ea typeface="Calibri"/>
                <a:cs typeface="Calibri"/>
                <a:sym typeface="Calibri"/>
              </a:rPr>
              <a:t>The  marketing  concept  holds  that  the  key  to  achieving organizational goals consists of the company being more effective  than  competitors  in  creating,  delivering,  and communicating  superior  customer  value  to  its  chosen target markets.</a:t>
            </a:r>
            <a:endParaRPr sz="2700">
              <a:solidFill>
                <a:srgbClr val="003A1A"/>
              </a:solidFill>
              <a:latin typeface="Calibri"/>
              <a:ea typeface="Calibri"/>
              <a:cs typeface="Calibri"/>
              <a:sym typeface="Calibri"/>
            </a:endParaRPr>
          </a:p>
          <a:p>
            <a:pPr marL="428604" indent="-257154" defTabSz="685800">
              <a:buClr>
                <a:prstClr val="black"/>
              </a:buClr>
              <a:buSzPts val="3600"/>
              <a:defRPr/>
            </a:pPr>
            <a:endParaRPr sz="2700">
              <a:solidFill>
                <a:srgbClr val="003A1A"/>
              </a:solidFill>
              <a:latin typeface="Calibri"/>
              <a:ea typeface="Calibri"/>
              <a:cs typeface="Calibri"/>
              <a:sym typeface="Calibri"/>
            </a:endParaRPr>
          </a:p>
        </p:txBody>
      </p:sp>
      <p:pic>
        <p:nvPicPr>
          <p:cNvPr id="796" name="Google Shape;796;p51"/>
          <p:cNvPicPr preferRelativeResize="0"/>
          <p:nvPr/>
        </p:nvPicPr>
        <p:blipFill rotWithShape="1">
          <a:blip r:embed="rId3">
            <a:alphaModFix/>
          </a:blip>
          <a:srcRect/>
          <a:stretch/>
        </p:blipFill>
        <p:spPr>
          <a:xfrm>
            <a:off x="7585596" y="2137084"/>
            <a:ext cx="2835779" cy="3312953"/>
          </a:xfrm>
          <a:prstGeom prst="rect">
            <a:avLst/>
          </a:prstGeom>
          <a:noFill/>
          <a:ln>
            <a:noFill/>
          </a:ln>
        </p:spPr>
      </p:pic>
      <p:sp>
        <p:nvSpPr>
          <p:cNvPr id="797" name="Google Shape;797;p51"/>
          <p:cNvSpPr/>
          <p:nvPr/>
        </p:nvSpPr>
        <p:spPr>
          <a:xfrm>
            <a:off x="9276569" y="1664325"/>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3</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42080107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2"/>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3A1A"/>
              </a:solidFill>
              <a:latin typeface="Calibri"/>
              <a:ea typeface="Calibri"/>
              <a:cs typeface="Calibri"/>
              <a:sym typeface="Calibri"/>
            </a:endParaRPr>
          </a:p>
        </p:txBody>
      </p:sp>
      <p:sp>
        <p:nvSpPr>
          <p:cNvPr id="803" name="Google Shape;803;p52"/>
          <p:cNvSpPr txBox="1">
            <a:spLocks noGrp="1"/>
          </p:cNvSpPr>
          <p:nvPr>
            <p:ph type="title" idx="4294967295"/>
          </p:nvPr>
        </p:nvSpPr>
        <p:spPr>
          <a:xfrm>
            <a:off x="6344844" y="1194201"/>
            <a:ext cx="4323159" cy="567817"/>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600">
                <a:solidFill>
                  <a:srgbClr val="003A1A"/>
                </a:solidFill>
                <a:latin typeface="Calibri"/>
                <a:ea typeface="Calibri"/>
                <a:cs typeface="Calibri"/>
                <a:sym typeface="Calibri"/>
              </a:rPr>
              <a:t>Selling concept</a:t>
            </a:r>
            <a:endParaRPr>
              <a:solidFill>
                <a:srgbClr val="003A1A"/>
              </a:solidFill>
            </a:endParaRPr>
          </a:p>
        </p:txBody>
      </p:sp>
      <p:sp>
        <p:nvSpPr>
          <p:cNvPr id="804" name="Google Shape;804;p52"/>
          <p:cNvSpPr txBox="1"/>
          <p:nvPr/>
        </p:nvSpPr>
        <p:spPr>
          <a:xfrm>
            <a:off x="1892882" y="1867536"/>
            <a:ext cx="4629150" cy="2654543"/>
          </a:xfrm>
          <a:prstGeom prst="rect">
            <a:avLst/>
          </a:prstGeom>
          <a:solidFill>
            <a:schemeClr val="lt1"/>
          </a:solidFill>
          <a:ln>
            <a:noFill/>
          </a:ln>
        </p:spPr>
        <p:txBody>
          <a:bodyPr spcFirstLastPara="1" wrap="square" lIns="68569" tIns="34275" rIns="68569" bIns="34275" anchor="t" anchorCtr="0">
            <a:spAutoFit/>
          </a:bodyPr>
          <a:lstStyle/>
          <a:p>
            <a:pPr marL="428604" indent="-428604" defTabSz="685800">
              <a:buClr>
                <a:srgbClr val="000000"/>
              </a:buClr>
              <a:buSzPts val="3200"/>
              <a:buFont typeface="Arial"/>
              <a:buChar char="•"/>
              <a:defRPr/>
            </a:pPr>
            <a:r>
              <a:rPr lang="en-US" sz="2400">
                <a:solidFill>
                  <a:srgbClr val="003A1A"/>
                </a:solidFill>
                <a:latin typeface="Calibri"/>
                <a:ea typeface="Calibri"/>
                <a:cs typeface="Calibri"/>
                <a:sym typeface="Calibri"/>
              </a:rPr>
              <a:t>The selling concept holds that consumers and businesses will ordinarily not buy enough of the organization’s products; therefore,       the organization must undertake an aggressive selling and promotion effort.</a:t>
            </a:r>
            <a:endParaRPr sz="1050">
              <a:solidFill>
                <a:srgbClr val="003A1A"/>
              </a:solidFill>
              <a:latin typeface="Arial"/>
              <a:ea typeface="Arial"/>
              <a:cs typeface="Arial"/>
              <a:sym typeface="Arial"/>
            </a:endParaRPr>
          </a:p>
        </p:txBody>
      </p:sp>
      <p:pic>
        <p:nvPicPr>
          <p:cNvPr id="805" name="Google Shape;805;p52"/>
          <p:cNvPicPr preferRelativeResize="0"/>
          <p:nvPr/>
        </p:nvPicPr>
        <p:blipFill rotWithShape="1">
          <a:blip r:embed="rId3">
            <a:alphaModFix/>
          </a:blip>
          <a:srcRect/>
          <a:stretch/>
        </p:blipFill>
        <p:spPr>
          <a:xfrm>
            <a:off x="7378780" y="2578938"/>
            <a:ext cx="2920340" cy="1894557"/>
          </a:xfrm>
          <a:prstGeom prst="rect">
            <a:avLst/>
          </a:prstGeom>
          <a:noFill/>
          <a:ln>
            <a:noFill/>
          </a:ln>
        </p:spPr>
      </p:pic>
      <p:sp>
        <p:nvSpPr>
          <p:cNvPr id="806" name="Google Shape;806;p52"/>
          <p:cNvSpPr/>
          <p:nvPr/>
        </p:nvSpPr>
        <p:spPr>
          <a:xfrm>
            <a:off x="5830672" y="1268066"/>
            <a:ext cx="306415"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100">
                <a:solidFill>
                  <a:srgbClr val="003A1A"/>
                </a:solidFill>
                <a:latin typeface="Calibri"/>
                <a:ea typeface="Calibri"/>
                <a:cs typeface="Calibri"/>
                <a:sym typeface="Calibri"/>
              </a:rPr>
              <a:t>4</a:t>
            </a:r>
            <a:endParaRPr sz="1050">
              <a:solidFill>
                <a:srgbClr val="003A1A"/>
              </a:solidFill>
              <a:latin typeface="Arial"/>
              <a:ea typeface="Arial"/>
              <a:cs typeface="Arial"/>
              <a:sym typeface="Arial"/>
            </a:endParaRPr>
          </a:p>
        </p:txBody>
      </p:sp>
    </p:spTree>
    <p:extLst>
      <p:ext uri="{BB962C8B-B14F-4D97-AF65-F5344CB8AC3E}">
        <p14:creationId xmlns:p14="http://schemas.microsoft.com/office/powerpoint/2010/main" val="40870256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2682389" y="493088"/>
            <a:ext cx="9393011" cy="1937400"/>
          </a:xfrm>
          <a:prstGeom prst="rect">
            <a:avLst/>
          </a:prstGeom>
          <a:noFill/>
          <a:ln>
            <a:noFill/>
          </a:ln>
        </p:spPr>
        <p:txBody>
          <a:bodyPr spcFirstLastPara="1" wrap="square" lIns="68569" tIns="34275" rIns="68569" bIns="34275" anchor="ctr" anchorCtr="0">
            <a:normAutofit/>
          </a:bodyPr>
          <a:lstStyle/>
          <a:p>
            <a:pPr defTabSz="685800">
              <a:lnSpc>
                <a:spcPct val="150000"/>
              </a:lnSpc>
              <a:buClr>
                <a:srgbClr val="000000"/>
              </a:buClr>
              <a:buSzPts val="6000"/>
              <a:defRPr/>
            </a:pPr>
            <a:r>
              <a:rPr lang="en-US" sz="2400" dirty="0">
                <a:solidFill>
                  <a:srgbClr val="003A1A"/>
                </a:solidFill>
                <a:latin typeface="Impact"/>
                <a:ea typeface="Impact"/>
                <a:cs typeface="Impact"/>
                <a:sym typeface="Impact"/>
              </a:rPr>
              <a:t> What do we need to achieve after Studying</a:t>
            </a:r>
          </a:p>
          <a:p>
            <a:pPr defTabSz="685800">
              <a:lnSpc>
                <a:spcPct val="150000"/>
              </a:lnSpc>
              <a:buClr>
                <a:srgbClr val="000000"/>
              </a:buClr>
              <a:buSzPts val="6000"/>
              <a:defRPr/>
            </a:pPr>
            <a:r>
              <a:rPr lang="en-US" sz="2400" dirty="0">
                <a:solidFill>
                  <a:srgbClr val="003A1A"/>
                </a:solidFill>
                <a:latin typeface="Impact"/>
                <a:ea typeface="Impact"/>
                <a:cs typeface="Impact"/>
                <a:sym typeface="Impact"/>
              </a:rPr>
              <a:t>   STRATEGIC-MARKETING? </a:t>
            </a:r>
            <a:endParaRPr sz="675" dirty="0">
              <a:solidFill>
                <a:srgbClr val="003A1A"/>
              </a:solidFill>
              <a:latin typeface="Arial"/>
              <a:ea typeface="Arial"/>
              <a:cs typeface="Arial"/>
              <a:sym typeface="Arial"/>
            </a:endParaRPr>
          </a:p>
        </p:txBody>
      </p:sp>
      <p:grpSp>
        <p:nvGrpSpPr>
          <p:cNvPr id="128" name="Google Shape;128;p4"/>
          <p:cNvGrpSpPr/>
          <p:nvPr/>
        </p:nvGrpSpPr>
        <p:grpSpPr>
          <a:xfrm>
            <a:off x="7885613" y="2276438"/>
            <a:ext cx="2370173" cy="3061373"/>
            <a:chOff x="0" y="472"/>
            <a:chExt cx="3847345" cy="3871771"/>
          </a:xfrm>
        </p:grpSpPr>
        <p:sp>
          <p:nvSpPr>
            <p:cNvPr id="129" name="Google Shape;129;p4"/>
            <p:cNvSpPr/>
            <p:nvPr/>
          </p:nvSpPr>
          <p:spPr>
            <a:xfrm>
              <a:off x="0" y="472"/>
              <a:ext cx="3847345" cy="110608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0" name="Google Shape;130;p4"/>
            <p:cNvSpPr/>
            <p:nvPr/>
          </p:nvSpPr>
          <p:spPr>
            <a:xfrm>
              <a:off x="334590" y="249341"/>
              <a:ext cx="608346" cy="608346"/>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1" name="Google Shape;131;p4"/>
            <p:cNvSpPr/>
            <p:nvPr/>
          </p:nvSpPr>
          <p:spPr>
            <a:xfrm>
              <a:off x="1277528" y="472"/>
              <a:ext cx="2569816" cy="1106085"/>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2" name="Google Shape;132;p4"/>
            <p:cNvSpPr txBox="1"/>
            <p:nvPr/>
          </p:nvSpPr>
          <p:spPr>
            <a:xfrm>
              <a:off x="1277528" y="472"/>
              <a:ext cx="2569816" cy="1106085"/>
            </a:xfrm>
            <a:prstGeom prst="rect">
              <a:avLst/>
            </a:prstGeom>
            <a:noFill/>
            <a:ln>
              <a:noFill/>
            </a:ln>
          </p:spPr>
          <p:txBody>
            <a:bodyPr spcFirstLastPara="1" wrap="square" lIns="87788" tIns="87788" rIns="87788" bIns="87788" anchor="ctr" anchorCtr="0">
              <a:noAutofit/>
            </a:bodyPr>
            <a:lstStyle/>
            <a:p>
              <a:pPr defTabSz="685800">
                <a:buClr>
                  <a:prstClr val="black"/>
                </a:buClr>
                <a:buSzPts val="2100"/>
                <a:defRPr/>
              </a:pPr>
              <a:r>
                <a:rPr lang="en-US" sz="1575" dirty="0">
                  <a:solidFill>
                    <a:srgbClr val="003A1A"/>
                  </a:solidFill>
                  <a:latin typeface="Calibri"/>
                  <a:ea typeface="Calibri"/>
                  <a:cs typeface="Calibri"/>
                  <a:sym typeface="Calibri"/>
                </a:rPr>
                <a:t>Total Hours </a:t>
              </a:r>
              <a:endParaRPr sz="1050" dirty="0">
                <a:solidFill>
                  <a:srgbClr val="003A1A"/>
                </a:solidFill>
                <a:latin typeface="Arial"/>
                <a:ea typeface="Arial"/>
                <a:cs typeface="Arial"/>
                <a:sym typeface="Arial"/>
              </a:endParaRPr>
            </a:p>
            <a:p>
              <a:pPr defTabSz="685800">
                <a:spcBef>
                  <a:spcPts val="551"/>
                </a:spcBef>
                <a:buClr>
                  <a:prstClr val="black"/>
                </a:buClr>
                <a:buSzPts val="2100"/>
                <a:defRPr/>
              </a:pPr>
              <a:r>
                <a:rPr lang="en-US" sz="1575" dirty="0">
                  <a:solidFill>
                    <a:srgbClr val="003A1A"/>
                  </a:solidFill>
                  <a:latin typeface="Calibri"/>
                  <a:ea typeface="Calibri"/>
                  <a:cs typeface="Calibri"/>
                  <a:sym typeface="Calibri"/>
                </a:rPr>
                <a:t>36 Hrs.</a:t>
              </a:r>
              <a:endParaRPr sz="1050" dirty="0">
                <a:solidFill>
                  <a:srgbClr val="003A1A"/>
                </a:solidFill>
                <a:latin typeface="Arial"/>
                <a:ea typeface="Arial"/>
                <a:cs typeface="Arial"/>
                <a:sym typeface="Arial"/>
              </a:endParaRPr>
            </a:p>
          </p:txBody>
        </p:sp>
        <p:sp>
          <p:nvSpPr>
            <p:cNvPr id="133" name="Google Shape;133;p4"/>
            <p:cNvSpPr/>
            <p:nvPr/>
          </p:nvSpPr>
          <p:spPr>
            <a:xfrm>
              <a:off x="0" y="1383079"/>
              <a:ext cx="3847345" cy="110608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4" name="Google Shape;134;p4"/>
            <p:cNvSpPr/>
            <p:nvPr/>
          </p:nvSpPr>
          <p:spPr>
            <a:xfrm>
              <a:off x="334590" y="1631948"/>
              <a:ext cx="608346" cy="608346"/>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5" name="Google Shape;135;p4"/>
            <p:cNvSpPr/>
            <p:nvPr/>
          </p:nvSpPr>
          <p:spPr>
            <a:xfrm>
              <a:off x="1277528" y="1383079"/>
              <a:ext cx="2569816" cy="1106085"/>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6" name="Google Shape;136;p4"/>
            <p:cNvSpPr txBox="1"/>
            <p:nvPr/>
          </p:nvSpPr>
          <p:spPr>
            <a:xfrm>
              <a:off x="1277528" y="1383079"/>
              <a:ext cx="2569816" cy="1106085"/>
            </a:xfrm>
            <a:prstGeom prst="rect">
              <a:avLst/>
            </a:prstGeom>
            <a:noFill/>
            <a:ln>
              <a:noFill/>
            </a:ln>
          </p:spPr>
          <p:txBody>
            <a:bodyPr spcFirstLastPara="1" wrap="square" lIns="87788" tIns="87788" rIns="87788" bIns="87788" anchor="ctr" anchorCtr="0">
              <a:noAutofit/>
            </a:bodyPr>
            <a:lstStyle/>
            <a:p>
              <a:pPr defTabSz="685800">
                <a:buClr>
                  <a:prstClr val="black"/>
                </a:buClr>
                <a:buSzPts val="2100"/>
                <a:defRPr/>
              </a:pPr>
              <a:r>
                <a:rPr lang="en-US" sz="1575" dirty="0">
                  <a:solidFill>
                    <a:srgbClr val="003A1A"/>
                  </a:solidFill>
                  <a:latin typeface="Calibri"/>
                  <a:ea typeface="Calibri"/>
                  <a:cs typeface="Calibri"/>
                  <a:sym typeface="Calibri"/>
                </a:rPr>
                <a:t>Number Of Lectures: </a:t>
              </a:r>
              <a:endParaRPr sz="1050" dirty="0">
                <a:solidFill>
                  <a:srgbClr val="003A1A"/>
                </a:solidFill>
                <a:latin typeface="Arial"/>
                <a:ea typeface="Arial"/>
                <a:cs typeface="Arial"/>
                <a:sym typeface="Arial"/>
              </a:endParaRPr>
            </a:p>
            <a:p>
              <a:pPr defTabSz="685800">
                <a:spcBef>
                  <a:spcPts val="551"/>
                </a:spcBef>
                <a:buClr>
                  <a:prstClr val="black"/>
                </a:buClr>
                <a:buSzPts val="2100"/>
                <a:defRPr/>
              </a:pPr>
              <a:r>
                <a:rPr lang="en-US" sz="1575" dirty="0">
                  <a:solidFill>
                    <a:srgbClr val="003A1A"/>
                  </a:solidFill>
                  <a:latin typeface="Calibri"/>
                  <a:ea typeface="Calibri"/>
                  <a:cs typeface="Calibri"/>
                  <a:sym typeface="Calibri"/>
                </a:rPr>
                <a:t>12  Lectures</a:t>
              </a:r>
              <a:endParaRPr sz="1050" dirty="0">
                <a:solidFill>
                  <a:srgbClr val="003A1A"/>
                </a:solidFill>
                <a:latin typeface="Arial"/>
                <a:ea typeface="Arial"/>
                <a:cs typeface="Arial"/>
                <a:sym typeface="Arial"/>
              </a:endParaRPr>
            </a:p>
          </p:txBody>
        </p:sp>
        <p:sp>
          <p:nvSpPr>
            <p:cNvPr id="137" name="Google Shape;137;p4"/>
            <p:cNvSpPr/>
            <p:nvPr/>
          </p:nvSpPr>
          <p:spPr>
            <a:xfrm>
              <a:off x="0" y="2766158"/>
              <a:ext cx="3847345" cy="1106085"/>
            </a:xfrm>
            <a:prstGeom prst="roundRect">
              <a:avLst>
                <a:gd name="adj" fmla="val 10000"/>
              </a:avLst>
            </a:prstGeom>
            <a:solidFill>
              <a:srgbClr val="F2F2F2"/>
            </a:solid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8" name="Google Shape;138;p4"/>
            <p:cNvSpPr/>
            <p:nvPr/>
          </p:nvSpPr>
          <p:spPr>
            <a:xfrm>
              <a:off x="334590" y="3014555"/>
              <a:ext cx="608346" cy="608346"/>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39" name="Google Shape;139;p4"/>
            <p:cNvSpPr/>
            <p:nvPr/>
          </p:nvSpPr>
          <p:spPr>
            <a:xfrm>
              <a:off x="1277528" y="2765685"/>
              <a:ext cx="2569816" cy="1106085"/>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defRPr/>
              </a:pPr>
              <a:endParaRPr sz="1050">
                <a:solidFill>
                  <a:srgbClr val="003A1A"/>
                </a:solidFill>
                <a:latin typeface="Arial"/>
                <a:ea typeface="Arial"/>
                <a:cs typeface="Arial"/>
                <a:sym typeface="Arial"/>
              </a:endParaRPr>
            </a:p>
          </p:txBody>
        </p:sp>
        <p:sp>
          <p:nvSpPr>
            <p:cNvPr id="140" name="Google Shape;140;p4"/>
            <p:cNvSpPr txBox="1"/>
            <p:nvPr/>
          </p:nvSpPr>
          <p:spPr>
            <a:xfrm>
              <a:off x="1277528" y="2765685"/>
              <a:ext cx="2569816" cy="1106085"/>
            </a:xfrm>
            <a:prstGeom prst="rect">
              <a:avLst/>
            </a:prstGeom>
            <a:noFill/>
            <a:ln>
              <a:noFill/>
            </a:ln>
          </p:spPr>
          <p:txBody>
            <a:bodyPr spcFirstLastPara="1" wrap="square" lIns="87788" tIns="87788" rIns="87788" bIns="87788" anchor="ctr" anchorCtr="0">
              <a:noAutofit/>
            </a:bodyPr>
            <a:lstStyle/>
            <a:p>
              <a:pPr defTabSz="685800" rtl="1">
                <a:buClr>
                  <a:prstClr val="black"/>
                </a:buClr>
                <a:buSzPts val="2100"/>
                <a:defRPr/>
              </a:pPr>
              <a:r>
                <a:rPr lang="en-US" sz="1575" dirty="0">
                  <a:solidFill>
                    <a:srgbClr val="003A1A"/>
                  </a:solidFill>
                  <a:latin typeface="Calibri" panose="020F0502020204030204"/>
                  <a:ea typeface="Calibri"/>
                  <a:cs typeface="Calibri"/>
                  <a:sym typeface="Calibri"/>
                </a:rPr>
                <a:t>Lecture, 3 hours</a:t>
              </a:r>
            </a:p>
            <a:p>
              <a:pPr defTabSz="685800" rtl="1">
                <a:buClr>
                  <a:prstClr val="black"/>
                </a:buClr>
                <a:buSzPts val="2100"/>
                <a:defRPr/>
              </a:pPr>
              <a:r>
                <a:rPr lang="en-US" sz="1575" dirty="0">
                  <a:solidFill>
                    <a:srgbClr val="003A1A"/>
                  </a:solidFill>
                  <a:latin typeface="Calibri" panose="020F0502020204030204"/>
                  <a:ea typeface="Calibri"/>
                  <a:cs typeface="Calibri"/>
                  <a:sym typeface="Calibri"/>
                </a:rPr>
                <a:t>6:9	</a:t>
              </a:r>
              <a:endParaRPr sz="1050" dirty="0">
                <a:solidFill>
                  <a:srgbClr val="003A1A"/>
                </a:solidFill>
                <a:latin typeface="Arial"/>
                <a:ea typeface="Arial"/>
                <a:cs typeface="Arial"/>
                <a:sym typeface="Arial"/>
              </a:endParaRPr>
            </a:p>
          </p:txBody>
        </p:sp>
      </p:grpSp>
      <p:grpSp>
        <p:nvGrpSpPr>
          <p:cNvPr id="141" name="Google Shape;141;p4"/>
          <p:cNvGrpSpPr/>
          <p:nvPr/>
        </p:nvGrpSpPr>
        <p:grpSpPr>
          <a:xfrm>
            <a:off x="1625112" y="1922680"/>
            <a:ext cx="5753783" cy="1515200"/>
            <a:chOff x="199" y="1452544"/>
            <a:chExt cx="7174166" cy="2020267"/>
          </a:xfrm>
        </p:grpSpPr>
        <p:sp>
          <p:nvSpPr>
            <p:cNvPr id="142" name="Google Shape;142;p4"/>
            <p:cNvSpPr/>
            <p:nvPr/>
          </p:nvSpPr>
          <p:spPr>
            <a:xfrm>
              <a:off x="199" y="1452544"/>
              <a:ext cx="2441092" cy="2020267"/>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algn="r" defTabSz="685800" rtl="1">
                <a:defRPr/>
              </a:pPr>
              <a:endParaRPr sz="1350">
                <a:solidFill>
                  <a:srgbClr val="003A1A"/>
                </a:solidFill>
                <a:latin typeface="Calibri" panose="020F0502020204030204"/>
              </a:endParaRPr>
            </a:p>
          </p:txBody>
        </p:sp>
        <p:sp>
          <p:nvSpPr>
            <p:cNvPr id="143" name="Google Shape;143;p4"/>
            <p:cNvSpPr txBox="1"/>
            <p:nvPr/>
          </p:nvSpPr>
          <p:spPr>
            <a:xfrm>
              <a:off x="357689" y="1748405"/>
              <a:ext cx="1726112" cy="1428545"/>
            </a:xfrm>
            <a:prstGeom prst="rect">
              <a:avLst/>
            </a:prstGeom>
            <a:noFill/>
            <a:ln>
              <a:noFill/>
            </a:ln>
          </p:spPr>
          <p:txBody>
            <a:bodyPr spcFirstLastPara="1" wrap="square" lIns="15225" tIns="15225" rIns="15225" bIns="15225" anchor="ctr" anchorCtr="0">
              <a:noAutofit/>
            </a:bodyPr>
            <a:lstStyle/>
            <a:p>
              <a:pPr lvl="0" algn="ctr">
                <a:lnSpc>
                  <a:spcPct val="90000"/>
                </a:lnSpc>
                <a:buClr>
                  <a:srgbClr val="000000"/>
                </a:buClr>
                <a:buSzPts val="1600"/>
                <a:defRPr/>
              </a:pPr>
              <a:r>
                <a:rPr lang="en-US" sz="1200" b="1" dirty="0">
                  <a:solidFill>
                    <a:srgbClr val="003A1A"/>
                  </a:solidFill>
                  <a:latin typeface="Arial"/>
                  <a:ea typeface="Arial"/>
                  <a:cs typeface="Arial"/>
                  <a:sym typeface="Arial"/>
                </a:rPr>
                <a:t>Understanding</a:t>
              </a:r>
            </a:p>
            <a:p>
              <a:pPr lvl="0" algn="ctr">
                <a:lnSpc>
                  <a:spcPct val="90000"/>
                </a:lnSpc>
                <a:buClr>
                  <a:srgbClr val="000000"/>
                </a:buClr>
                <a:buSzPts val="1600"/>
                <a:defRPr/>
              </a:pPr>
              <a:r>
                <a:rPr lang="en-US" sz="1200" b="1" dirty="0">
                  <a:solidFill>
                    <a:srgbClr val="003A1A"/>
                  </a:solidFill>
                  <a:latin typeface="Arial"/>
                  <a:ea typeface="Arial"/>
                  <a:cs typeface="Arial"/>
                  <a:sym typeface="Arial"/>
                </a:rPr>
                <a:t>Strategic Marketing in business </a:t>
              </a:r>
              <a:endParaRPr lang="ar-SA" sz="1200" b="1" dirty="0">
                <a:solidFill>
                  <a:srgbClr val="003A1A"/>
                </a:solidFill>
                <a:latin typeface="Arial"/>
                <a:ea typeface="Arial"/>
                <a:cs typeface="Arial"/>
                <a:sym typeface="Arial"/>
              </a:endParaRPr>
            </a:p>
            <a:p>
              <a:pPr lvl="0" algn="ctr">
                <a:lnSpc>
                  <a:spcPct val="90000"/>
                </a:lnSpc>
                <a:buClr>
                  <a:srgbClr val="000000"/>
                </a:buClr>
                <a:buSzPts val="1600"/>
                <a:defRPr/>
              </a:pPr>
              <a:r>
                <a:rPr lang="en-US" sz="1200" b="1" dirty="0">
                  <a:solidFill>
                    <a:srgbClr val="003A1A"/>
                  </a:solidFill>
                  <a:latin typeface="Arial"/>
                  <a:ea typeface="Arial"/>
                  <a:cs typeface="Arial"/>
                  <a:sym typeface="Arial"/>
                </a:rPr>
                <a:t>context.</a:t>
              </a:r>
              <a:endParaRPr sz="1350" dirty="0">
                <a:solidFill>
                  <a:srgbClr val="003A1A"/>
                </a:solidFill>
                <a:latin typeface="Calibri" panose="020F0502020204030204"/>
              </a:endParaRPr>
            </a:p>
          </p:txBody>
        </p:sp>
        <p:sp>
          <p:nvSpPr>
            <p:cNvPr id="144" name="Google Shape;144;p4"/>
            <p:cNvSpPr/>
            <p:nvPr/>
          </p:nvSpPr>
          <p:spPr>
            <a:xfrm>
              <a:off x="2532176" y="2138088"/>
              <a:ext cx="649179" cy="649179"/>
            </a:xfrm>
            <a:prstGeom prst="mathPlus">
              <a:avLst>
                <a:gd name="adj1" fmla="val 23520"/>
              </a:avLst>
            </a:prstGeom>
            <a:solidFill>
              <a:srgbClr val="ABBADE"/>
            </a:solidFill>
            <a:ln>
              <a:noFill/>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45" name="Google Shape;145;p4"/>
            <p:cNvSpPr txBox="1"/>
            <p:nvPr/>
          </p:nvSpPr>
          <p:spPr>
            <a:xfrm>
              <a:off x="2618225" y="2386334"/>
              <a:ext cx="477081" cy="152687"/>
            </a:xfrm>
            <a:prstGeom prst="rect">
              <a:avLst/>
            </a:prstGeom>
            <a:noFill/>
            <a:ln>
              <a:noFill/>
            </a:ln>
          </p:spPr>
          <p:txBody>
            <a:bodyPr spcFirstLastPara="1" wrap="square" lIns="0" tIns="0" rIns="0" bIns="0" anchor="ctr" anchorCtr="0">
              <a:noAutofit/>
            </a:bodyPr>
            <a:lstStyle/>
            <a:p>
              <a:pPr algn="ctr" defTabSz="685800">
                <a:lnSpc>
                  <a:spcPct val="90000"/>
                </a:lnSpc>
                <a:buClr>
                  <a:srgbClr val="000000"/>
                </a:buClr>
                <a:buSzPts val="1200"/>
                <a:defRPr/>
              </a:pPr>
              <a:endParaRPr sz="900" b="1">
                <a:solidFill>
                  <a:srgbClr val="003A1A"/>
                </a:solidFill>
                <a:latin typeface="Arial"/>
                <a:ea typeface="Arial"/>
                <a:cs typeface="Arial"/>
                <a:sym typeface="Arial"/>
              </a:endParaRPr>
            </a:p>
          </p:txBody>
        </p:sp>
        <p:sp>
          <p:nvSpPr>
            <p:cNvPr id="146" name="Google Shape;146;p4"/>
            <p:cNvSpPr/>
            <p:nvPr/>
          </p:nvSpPr>
          <p:spPr>
            <a:xfrm>
              <a:off x="3181355" y="1533259"/>
              <a:ext cx="1787391" cy="1813315"/>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47" name="Google Shape;147;p4"/>
            <p:cNvSpPr txBox="1"/>
            <p:nvPr/>
          </p:nvSpPr>
          <p:spPr>
            <a:xfrm>
              <a:off x="3293265" y="1860165"/>
              <a:ext cx="1565050" cy="1250018"/>
            </a:xfrm>
            <a:prstGeom prst="rect">
              <a:avLst/>
            </a:prstGeom>
            <a:noFill/>
            <a:ln>
              <a:noFill/>
            </a:ln>
          </p:spPr>
          <p:txBody>
            <a:bodyPr spcFirstLastPara="1" wrap="square" lIns="15225" tIns="15225" rIns="15225" bIns="15225" anchor="ctr" anchorCtr="0">
              <a:noAutofit/>
            </a:bodyPr>
            <a:lstStyle/>
            <a:p>
              <a:pPr lvl="0" algn="ctr">
                <a:lnSpc>
                  <a:spcPct val="90000"/>
                </a:lnSpc>
                <a:buClr>
                  <a:srgbClr val="000000"/>
                </a:buClr>
                <a:buSzPts val="1600"/>
                <a:defRPr/>
              </a:pPr>
              <a:r>
                <a:rPr lang="en-US" sz="1200" b="1" dirty="0">
                  <a:solidFill>
                    <a:srgbClr val="003A1A"/>
                  </a:solidFill>
                  <a:latin typeface="Arial"/>
                  <a:ea typeface="Arial"/>
                  <a:cs typeface="Arial"/>
                  <a:sym typeface="Arial"/>
                </a:rPr>
                <a:t>Understanding</a:t>
              </a:r>
            </a:p>
            <a:p>
              <a:pPr lvl="0" algn="ctr">
                <a:lnSpc>
                  <a:spcPct val="90000"/>
                </a:lnSpc>
                <a:buClr>
                  <a:srgbClr val="000000"/>
                </a:buClr>
                <a:buSzPts val="1600"/>
                <a:defRPr/>
              </a:pPr>
              <a:r>
                <a:rPr lang="en-US" sz="1200" b="1" dirty="0">
                  <a:solidFill>
                    <a:srgbClr val="003A1A"/>
                  </a:solidFill>
                  <a:latin typeface="Arial"/>
                  <a:ea typeface="Arial"/>
                  <a:cs typeface="Arial"/>
                  <a:sym typeface="Arial"/>
                </a:rPr>
                <a:t>Strategic Marketing in academic context.  </a:t>
              </a:r>
              <a:endParaRPr lang="en-US" sz="1200" dirty="0">
                <a:solidFill>
                  <a:srgbClr val="003A1A"/>
                </a:solidFill>
                <a:latin typeface="Calibri" panose="020F0502020204030204"/>
              </a:endParaRPr>
            </a:p>
          </p:txBody>
        </p:sp>
        <p:sp>
          <p:nvSpPr>
            <p:cNvPr id="148" name="Google Shape;148;p4"/>
            <p:cNvSpPr/>
            <p:nvPr/>
          </p:nvSpPr>
          <p:spPr>
            <a:xfrm>
              <a:off x="5059631" y="2138088"/>
              <a:ext cx="649179" cy="649179"/>
            </a:xfrm>
            <a:prstGeom prst="mathEqual">
              <a:avLst>
                <a:gd name="adj1" fmla="val 23520"/>
                <a:gd name="adj2" fmla="val 11760"/>
              </a:avLst>
            </a:prstGeom>
            <a:solidFill>
              <a:srgbClr val="ABBADE"/>
            </a:solidFill>
            <a:ln>
              <a:noFill/>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49" name="Google Shape;149;p4"/>
            <p:cNvSpPr txBox="1"/>
            <p:nvPr/>
          </p:nvSpPr>
          <p:spPr>
            <a:xfrm>
              <a:off x="5145680" y="2271819"/>
              <a:ext cx="477081" cy="381717"/>
            </a:xfrm>
            <a:prstGeom prst="rect">
              <a:avLst/>
            </a:prstGeom>
            <a:noFill/>
            <a:ln>
              <a:noFill/>
            </a:ln>
          </p:spPr>
          <p:txBody>
            <a:bodyPr spcFirstLastPara="1" wrap="square" lIns="0" tIns="0" rIns="0" bIns="0" anchor="ctr" anchorCtr="0">
              <a:noAutofit/>
            </a:bodyPr>
            <a:lstStyle/>
            <a:p>
              <a:pPr algn="ctr" defTabSz="685800">
                <a:lnSpc>
                  <a:spcPct val="90000"/>
                </a:lnSpc>
                <a:buClr>
                  <a:srgbClr val="000000"/>
                </a:buClr>
                <a:buSzPts val="1200"/>
                <a:defRPr/>
              </a:pPr>
              <a:endParaRPr sz="900" b="1">
                <a:solidFill>
                  <a:srgbClr val="003A1A"/>
                </a:solidFill>
                <a:latin typeface="Arial"/>
                <a:ea typeface="Arial"/>
                <a:cs typeface="Arial"/>
                <a:sym typeface="Arial"/>
              </a:endParaRPr>
            </a:p>
          </p:txBody>
        </p:sp>
        <p:sp>
          <p:nvSpPr>
            <p:cNvPr id="150" name="Google Shape;150;p4"/>
            <p:cNvSpPr/>
            <p:nvPr/>
          </p:nvSpPr>
          <p:spPr>
            <a:xfrm>
              <a:off x="5708809" y="1546966"/>
              <a:ext cx="1465556" cy="1831423"/>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sz="1350">
                <a:solidFill>
                  <a:srgbClr val="003A1A"/>
                </a:solidFill>
                <a:latin typeface="Calibri" panose="020F0502020204030204"/>
              </a:endParaRPr>
            </a:p>
          </p:txBody>
        </p:sp>
        <p:sp>
          <p:nvSpPr>
            <p:cNvPr id="151" name="Google Shape;151;p4"/>
            <p:cNvSpPr txBox="1"/>
            <p:nvPr/>
          </p:nvSpPr>
          <p:spPr>
            <a:xfrm>
              <a:off x="5871309" y="1815172"/>
              <a:ext cx="1152663" cy="1295011"/>
            </a:xfrm>
            <a:prstGeom prst="rect">
              <a:avLst/>
            </a:prstGeom>
            <a:noFill/>
            <a:ln>
              <a:noFill/>
            </a:ln>
          </p:spPr>
          <p:txBody>
            <a:bodyPr spcFirstLastPara="1" wrap="square" lIns="15225" tIns="15225" rIns="15225" bIns="15225" anchor="ctr" anchorCtr="0">
              <a:noAutofit/>
            </a:bodyPr>
            <a:lstStyle/>
            <a:p>
              <a:pPr algn="ctr" defTabSz="685800">
                <a:lnSpc>
                  <a:spcPct val="90000"/>
                </a:lnSpc>
                <a:buClr>
                  <a:srgbClr val="000000"/>
                </a:buClr>
                <a:buSzPts val="1600"/>
                <a:defRPr/>
              </a:pPr>
              <a:r>
                <a:rPr lang="en-US" sz="1200" b="1" dirty="0">
                  <a:solidFill>
                    <a:srgbClr val="003A1A"/>
                  </a:solidFill>
                  <a:latin typeface="Arial"/>
                  <a:ea typeface="Arial"/>
                  <a:cs typeface="Arial"/>
                  <a:sym typeface="Arial"/>
                </a:rPr>
                <a:t> Pass final assignment+  </a:t>
              </a:r>
              <a:endParaRPr lang="en-US" sz="1200" dirty="0">
                <a:solidFill>
                  <a:srgbClr val="003A1A"/>
                </a:solidFill>
                <a:latin typeface="Calibri" panose="020F0502020204030204"/>
              </a:endParaRPr>
            </a:p>
            <a:p>
              <a:pPr algn="ctr" defTabSz="685800">
                <a:lnSpc>
                  <a:spcPct val="90000"/>
                </a:lnSpc>
                <a:buClr>
                  <a:srgbClr val="000000"/>
                </a:buClr>
                <a:buSzPts val="1600"/>
                <a:defRPr/>
              </a:pPr>
              <a:r>
                <a:rPr lang="en-US" sz="1200" b="1" dirty="0">
                  <a:solidFill>
                    <a:srgbClr val="003A1A"/>
                  </a:solidFill>
                  <a:latin typeface="Arial"/>
                  <a:ea typeface="Arial"/>
                  <a:cs typeface="Arial"/>
                  <a:sym typeface="Arial"/>
                </a:rPr>
                <a:t>Future Success </a:t>
              </a:r>
              <a:endParaRPr sz="1350" dirty="0">
                <a:solidFill>
                  <a:srgbClr val="003A1A"/>
                </a:solidFill>
                <a:latin typeface="Calibri" panose="020F0502020204030204"/>
              </a:endParaRPr>
            </a:p>
          </p:txBody>
        </p:sp>
      </p:grpSp>
      <p:pic>
        <p:nvPicPr>
          <p:cNvPr id="2" name="Picture 1">
            <a:extLst>
              <a:ext uri="{FF2B5EF4-FFF2-40B4-BE49-F238E27FC236}">
                <a16:creationId xmlns:a16="http://schemas.microsoft.com/office/drawing/2014/main" id="{586F9A69-DC2F-FB99-CB58-34B5B932BD6D}"/>
              </a:ext>
            </a:extLst>
          </p:cNvPr>
          <p:cNvPicPr>
            <a:picLocks noChangeAspect="1"/>
          </p:cNvPicPr>
          <p:nvPr/>
        </p:nvPicPr>
        <p:blipFill>
          <a:blip r:embed="rId6"/>
          <a:stretch>
            <a:fillRect/>
          </a:stretch>
        </p:blipFill>
        <p:spPr>
          <a:xfrm>
            <a:off x="2074080" y="3508696"/>
            <a:ext cx="4878637" cy="2447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 calcmode="lin" valueType="num">
                                      <p:cBhvr additive="base">
                                        <p:cTn id="12" dur="500"/>
                                        <p:tgtEl>
                                          <p:spTgt spid="1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53"/>
          <p:cNvSpPr txBox="1"/>
          <p:nvPr/>
        </p:nvSpPr>
        <p:spPr>
          <a:xfrm>
            <a:off x="1579418" y="2057401"/>
            <a:ext cx="9088582" cy="253885"/>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200">
              <a:solidFill>
                <a:srgbClr val="003A1A"/>
              </a:solidFill>
              <a:latin typeface="Calibri"/>
              <a:ea typeface="Calibri"/>
              <a:cs typeface="Calibri"/>
              <a:sym typeface="Calibri"/>
            </a:endParaRPr>
          </a:p>
        </p:txBody>
      </p:sp>
      <p:sp>
        <p:nvSpPr>
          <p:cNvPr id="813" name="Google Shape;813;p53"/>
          <p:cNvSpPr txBox="1">
            <a:spLocks noGrp="1"/>
          </p:cNvSpPr>
          <p:nvPr>
            <p:ph type="title" idx="4294967295"/>
          </p:nvPr>
        </p:nvSpPr>
        <p:spPr>
          <a:xfrm>
            <a:off x="5209184" y="1478981"/>
            <a:ext cx="5904309" cy="512418"/>
          </a:xfrm>
          <a:prstGeom prst="rect">
            <a:avLst/>
          </a:prstGeom>
          <a:noFill/>
          <a:ln>
            <a:noFill/>
          </a:ln>
        </p:spPr>
        <p:txBody>
          <a:bodyPr spcFirstLastPara="1" vert="horz" wrap="square" lIns="68569" tIns="34275" rIns="68569" bIns="34275" rtlCol="0" anchor="t" anchorCtr="0">
            <a:spAutoFit/>
          </a:bodyPr>
          <a:lstStyle/>
          <a:p>
            <a:pPr>
              <a:spcBef>
                <a:spcPts val="0"/>
              </a:spcBef>
              <a:buClr>
                <a:srgbClr val="C00000"/>
              </a:buClr>
              <a:buSzPts val="4800"/>
            </a:pPr>
            <a:r>
              <a:rPr lang="en-US" sz="3200">
                <a:solidFill>
                  <a:srgbClr val="003A1A"/>
                </a:solidFill>
                <a:latin typeface="Calibri"/>
                <a:ea typeface="Calibri"/>
                <a:cs typeface="Calibri"/>
                <a:sym typeface="Calibri"/>
              </a:rPr>
              <a:t>Societal Marketing Concept</a:t>
            </a:r>
            <a:endParaRPr sz="2400">
              <a:solidFill>
                <a:srgbClr val="003A1A"/>
              </a:solidFill>
            </a:endParaRPr>
          </a:p>
        </p:txBody>
      </p:sp>
      <p:sp>
        <p:nvSpPr>
          <p:cNvPr id="814" name="Google Shape;814;p53"/>
          <p:cNvSpPr txBox="1">
            <a:spLocks noGrp="1"/>
          </p:cNvSpPr>
          <p:nvPr>
            <p:ph type="body" idx="4294967295"/>
          </p:nvPr>
        </p:nvSpPr>
        <p:spPr>
          <a:xfrm>
            <a:off x="1563962" y="2397106"/>
            <a:ext cx="4127850" cy="1671709"/>
          </a:xfrm>
          <a:prstGeom prst="rect">
            <a:avLst/>
          </a:prstGeom>
          <a:solidFill>
            <a:schemeClr val="lt1"/>
          </a:solidFill>
          <a:ln>
            <a:noFill/>
          </a:ln>
        </p:spPr>
        <p:txBody>
          <a:bodyPr spcFirstLastPara="1" vert="horz" wrap="square" lIns="68569" tIns="34275" rIns="68569" bIns="34275" rtlCol="0" anchor="t" anchorCtr="0">
            <a:spAutoFit/>
          </a:bodyPr>
          <a:lstStyle/>
          <a:p>
            <a:pPr marL="342884" lvl="1" indent="-171450">
              <a:spcBef>
                <a:spcPts val="0"/>
              </a:spcBef>
              <a:buClr>
                <a:schemeClr val="dk1"/>
              </a:buClr>
              <a:buSzPts val="2000"/>
            </a:pPr>
            <a:r>
              <a:rPr lang="en-US" sz="1400" dirty="0">
                <a:solidFill>
                  <a:srgbClr val="003A1A"/>
                </a:solidFill>
              </a:rPr>
              <a:t>The idea that an organization considers consumer’s needs, wants, and interests in a way that maintains or improves the consumer's and society's well-being on long term interests</a:t>
            </a:r>
            <a:endParaRPr sz="1400" dirty="0">
              <a:solidFill>
                <a:srgbClr val="003A1A"/>
              </a:solidFill>
            </a:endParaRPr>
          </a:p>
          <a:p>
            <a:pPr marL="342884" lvl="1" indent="-171450">
              <a:spcBef>
                <a:spcPts val="375"/>
              </a:spcBef>
              <a:buClr>
                <a:schemeClr val="dk1"/>
              </a:buClr>
              <a:buSzPts val="2000"/>
            </a:pPr>
            <a:r>
              <a:rPr lang="en-US" sz="1400" dirty="0">
                <a:solidFill>
                  <a:srgbClr val="003A1A"/>
                </a:solidFill>
              </a:rPr>
              <a:t>Many leading businesses are now advocating  the concept of shared value, which recognizes that societal needs, not just economic needs, for instance Green marketing. </a:t>
            </a:r>
            <a:endParaRPr sz="1400" dirty="0">
              <a:solidFill>
                <a:srgbClr val="003A1A"/>
              </a:solidFill>
            </a:endParaRPr>
          </a:p>
        </p:txBody>
      </p:sp>
      <p:pic>
        <p:nvPicPr>
          <p:cNvPr id="815" name="Google Shape;815;p53" descr="Illustrate plot Refinery nike societal marketing concept -  classic-details.co.uk"/>
          <p:cNvPicPr preferRelativeResize="0"/>
          <p:nvPr/>
        </p:nvPicPr>
        <p:blipFill rotWithShape="1">
          <a:blip r:embed="rId3">
            <a:alphaModFix/>
          </a:blip>
          <a:srcRect l="72525" t="59456" b="-1"/>
          <a:stretch/>
        </p:blipFill>
        <p:spPr>
          <a:xfrm>
            <a:off x="8568034" y="4193246"/>
            <a:ext cx="1884218" cy="1447636"/>
          </a:xfrm>
          <a:prstGeom prst="rect">
            <a:avLst/>
          </a:prstGeom>
          <a:noFill/>
          <a:ln>
            <a:noFill/>
          </a:ln>
        </p:spPr>
      </p:pic>
      <p:sp>
        <p:nvSpPr>
          <p:cNvPr id="816" name="Google Shape;816;p53"/>
          <p:cNvSpPr/>
          <p:nvPr/>
        </p:nvSpPr>
        <p:spPr>
          <a:xfrm>
            <a:off x="4902769" y="1602279"/>
            <a:ext cx="306415" cy="376996"/>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ctr" defTabSz="685800">
              <a:buClr>
                <a:srgbClr val="000000"/>
              </a:buClr>
              <a:buSzPts val="2800"/>
              <a:defRPr/>
            </a:pPr>
            <a:r>
              <a:rPr lang="en-US" sz="2000">
                <a:solidFill>
                  <a:srgbClr val="003A1A"/>
                </a:solidFill>
                <a:latin typeface="Calibri"/>
                <a:ea typeface="Calibri"/>
                <a:cs typeface="Calibri"/>
                <a:sym typeface="Calibri"/>
              </a:rPr>
              <a:t>5</a:t>
            </a:r>
            <a:endParaRPr sz="1000">
              <a:solidFill>
                <a:srgbClr val="003A1A"/>
              </a:solidFill>
              <a:latin typeface="Arial"/>
              <a:ea typeface="Arial"/>
              <a:cs typeface="Arial"/>
              <a:sym typeface="Arial"/>
            </a:endParaRPr>
          </a:p>
        </p:txBody>
      </p:sp>
      <p:pic>
        <p:nvPicPr>
          <p:cNvPr id="817" name="Google Shape;817;p53"/>
          <p:cNvPicPr preferRelativeResize="0"/>
          <p:nvPr/>
        </p:nvPicPr>
        <p:blipFill rotWithShape="1">
          <a:blip r:embed="rId4">
            <a:alphaModFix/>
          </a:blip>
          <a:srcRect/>
          <a:stretch/>
        </p:blipFill>
        <p:spPr>
          <a:xfrm>
            <a:off x="6476929" y="2103660"/>
            <a:ext cx="3822506" cy="2063522"/>
          </a:xfrm>
          <a:prstGeom prst="rect">
            <a:avLst/>
          </a:prstGeom>
          <a:noFill/>
          <a:ln>
            <a:noFill/>
          </a:ln>
        </p:spPr>
      </p:pic>
      <p:pic>
        <p:nvPicPr>
          <p:cNvPr id="818" name="Google Shape;818;p53" descr="Corporate Social Responsibility | HEC Paris"/>
          <p:cNvPicPr preferRelativeResize="0"/>
          <p:nvPr/>
        </p:nvPicPr>
        <p:blipFill rotWithShape="1">
          <a:blip r:embed="rId5">
            <a:alphaModFix/>
          </a:blip>
          <a:srcRect l="11345" r="10868" b="3952"/>
          <a:stretch/>
        </p:blipFill>
        <p:spPr>
          <a:xfrm>
            <a:off x="5871762" y="4265408"/>
            <a:ext cx="2696272" cy="1375475"/>
          </a:xfrm>
          <a:prstGeom prst="rect">
            <a:avLst/>
          </a:prstGeom>
          <a:noFill/>
          <a:ln>
            <a:noFill/>
          </a:ln>
        </p:spPr>
      </p:pic>
    </p:spTree>
    <p:extLst>
      <p:ext uri="{BB962C8B-B14F-4D97-AF65-F5344CB8AC3E}">
        <p14:creationId xmlns:p14="http://schemas.microsoft.com/office/powerpoint/2010/main" val="27957938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18"/>
                                        </p:tgtEl>
                                        <p:attrNameLst>
                                          <p:attrName>style.visibility</p:attrName>
                                        </p:attrNameLst>
                                      </p:cBhvr>
                                      <p:to>
                                        <p:strVal val="visible"/>
                                      </p:to>
                                    </p:set>
                                    <p:anim calcmode="lin" valueType="num">
                                      <p:cBhvr additive="base">
                                        <p:cTn id="15" dur="500"/>
                                        <p:tgtEl>
                                          <p:spTgt spid="8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5"/>
                                        </p:tgtEl>
                                        <p:attrNameLst>
                                          <p:attrName>style.visibility</p:attrName>
                                        </p:attrNameLst>
                                      </p:cBhvr>
                                      <p:to>
                                        <p:strVal val="visible"/>
                                      </p:to>
                                    </p:set>
                                    <p:anim calcmode="lin" valueType="num">
                                      <p:cBhvr additive="base">
                                        <p:cTn id="20" dur="500"/>
                                        <p:tgtEl>
                                          <p:spTgt spid="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59827-7754-097E-C199-BF3BFE81526C}"/>
              </a:ext>
            </a:extLst>
          </p:cNvPr>
          <p:cNvPicPr>
            <a:picLocks noChangeAspect="1"/>
          </p:cNvPicPr>
          <p:nvPr/>
        </p:nvPicPr>
        <p:blipFill>
          <a:blip r:embed="rId2"/>
          <a:stretch>
            <a:fillRect/>
          </a:stretch>
        </p:blipFill>
        <p:spPr>
          <a:xfrm>
            <a:off x="6717476" y="1339850"/>
            <a:ext cx="3091941" cy="4178300"/>
          </a:xfrm>
          <a:prstGeom prst="rect">
            <a:avLst/>
          </a:prstGeom>
        </p:spPr>
      </p:pic>
      <p:pic>
        <p:nvPicPr>
          <p:cNvPr id="4" name="Picture 3">
            <a:extLst>
              <a:ext uri="{FF2B5EF4-FFF2-40B4-BE49-F238E27FC236}">
                <a16:creationId xmlns:a16="http://schemas.microsoft.com/office/drawing/2014/main" id="{8963B504-F9A9-3F5E-E89A-1F0A9EA620A9}"/>
              </a:ext>
            </a:extLst>
          </p:cNvPr>
          <p:cNvPicPr>
            <a:picLocks noChangeAspect="1"/>
          </p:cNvPicPr>
          <p:nvPr/>
        </p:nvPicPr>
        <p:blipFill>
          <a:blip r:embed="rId3"/>
          <a:stretch>
            <a:fillRect/>
          </a:stretch>
        </p:blipFill>
        <p:spPr>
          <a:xfrm>
            <a:off x="2090102" y="1339850"/>
            <a:ext cx="3676904" cy="4178300"/>
          </a:xfrm>
          <a:prstGeom prst="rect">
            <a:avLst/>
          </a:prstGeom>
        </p:spPr>
      </p:pic>
    </p:spTree>
    <p:extLst>
      <p:ext uri="{BB962C8B-B14F-4D97-AF65-F5344CB8AC3E}">
        <p14:creationId xmlns:p14="http://schemas.microsoft.com/office/powerpoint/2010/main" val="2402522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FED4C3-5A5E-4DB8-A645-9B0C2685D477}"/>
              </a:ext>
            </a:extLst>
          </p:cNvPr>
          <p:cNvSpPr txBox="1"/>
          <p:nvPr/>
        </p:nvSpPr>
        <p:spPr>
          <a:xfrm>
            <a:off x="1905000" y="1320493"/>
            <a:ext cx="4572000" cy="461665"/>
          </a:xfrm>
          <a:prstGeom prst="rect">
            <a:avLst/>
          </a:prstGeom>
          <a:noFill/>
        </p:spPr>
        <p:txBody>
          <a:bodyPr wrap="square">
            <a:spAutoFit/>
          </a:bodyPr>
          <a:lstStyle/>
          <a:p>
            <a:r>
              <a:rPr lang="en-US" sz="2400" b="1" dirty="0">
                <a:solidFill>
                  <a:srgbClr val="003A1A"/>
                </a:solidFill>
              </a:rPr>
              <a:t>1. Production concept</a:t>
            </a:r>
            <a:endParaRPr lang="en-US" sz="2400" dirty="0">
              <a:solidFill>
                <a:srgbClr val="003A1A"/>
              </a:solidFill>
            </a:endParaRPr>
          </a:p>
        </p:txBody>
      </p:sp>
      <p:sp>
        <p:nvSpPr>
          <p:cNvPr id="5" name="TextBox 4">
            <a:extLst>
              <a:ext uri="{FF2B5EF4-FFF2-40B4-BE49-F238E27FC236}">
                <a16:creationId xmlns:a16="http://schemas.microsoft.com/office/drawing/2014/main" id="{B9DFE140-6916-465B-8534-230C1A79AF0D}"/>
              </a:ext>
            </a:extLst>
          </p:cNvPr>
          <p:cNvSpPr txBox="1"/>
          <p:nvPr/>
        </p:nvSpPr>
        <p:spPr>
          <a:xfrm>
            <a:off x="1455420" y="1924705"/>
            <a:ext cx="4572000" cy="923330"/>
          </a:xfrm>
          <a:prstGeom prst="rect">
            <a:avLst/>
          </a:prstGeom>
          <a:noFill/>
        </p:spPr>
        <p:txBody>
          <a:bodyPr wrap="square">
            <a:spAutoFit/>
          </a:bodyPr>
          <a:lstStyle/>
          <a:p>
            <a:r>
              <a:rPr lang="en-US" dirty="0">
                <a:solidFill>
                  <a:srgbClr val="003A1A"/>
                </a:solidFill>
              </a:rPr>
              <a:t>The production concept holds that consumers will prefer products that are widely available and inexpensive.</a:t>
            </a:r>
          </a:p>
        </p:txBody>
      </p:sp>
      <p:pic>
        <p:nvPicPr>
          <p:cNvPr id="7" name="Picture 6">
            <a:extLst>
              <a:ext uri="{FF2B5EF4-FFF2-40B4-BE49-F238E27FC236}">
                <a16:creationId xmlns:a16="http://schemas.microsoft.com/office/drawing/2014/main" id="{F2420F64-4A7C-4F17-B467-C9658F4C4392}"/>
              </a:ext>
            </a:extLst>
          </p:cNvPr>
          <p:cNvPicPr>
            <a:picLocks noChangeAspect="1"/>
          </p:cNvPicPr>
          <p:nvPr/>
        </p:nvPicPr>
        <p:blipFill>
          <a:blip r:embed="rId2"/>
          <a:stretch>
            <a:fillRect/>
          </a:stretch>
        </p:blipFill>
        <p:spPr>
          <a:xfrm>
            <a:off x="6096001" y="1219200"/>
            <a:ext cx="3088005" cy="1828800"/>
          </a:xfrm>
          <a:prstGeom prst="rect">
            <a:avLst/>
          </a:prstGeom>
        </p:spPr>
      </p:pic>
      <p:sp>
        <p:nvSpPr>
          <p:cNvPr id="15" name="TextBox 14">
            <a:extLst>
              <a:ext uri="{FF2B5EF4-FFF2-40B4-BE49-F238E27FC236}">
                <a16:creationId xmlns:a16="http://schemas.microsoft.com/office/drawing/2014/main" id="{07F093BF-6674-4285-B7A0-87E24902FB94}"/>
              </a:ext>
            </a:extLst>
          </p:cNvPr>
          <p:cNvSpPr txBox="1"/>
          <p:nvPr/>
        </p:nvSpPr>
        <p:spPr>
          <a:xfrm>
            <a:off x="1981200" y="3142163"/>
            <a:ext cx="4629150" cy="369332"/>
          </a:xfrm>
          <a:prstGeom prst="rect">
            <a:avLst/>
          </a:prstGeom>
          <a:noFill/>
        </p:spPr>
        <p:txBody>
          <a:bodyPr wrap="square">
            <a:spAutoFit/>
          </a:bodyPr>
          <a:lstStyle/>
          <a:p>
            <a:r>
              <a:rPr lang="en-US" b="1" dirty="0">
                <a:solidFill>
                  <a:srgbClr val="003A1A"/>
                </a:solidFill>
              </a:rPr>
              <a:t>2 </a:t>
            </a:r>
            <a:r>
              <a:rPr lang="ar-EG" b="1" dirty="0">
                <a:solidFill>
                  <a:srgbClr val="003A1A"/>
                </a:solidFill>
              </a:rPr>
              <a:t>.</a:t>
            </a:r>
            <a:r>
              <a:rPr lang="en-US" b="1" dirty="0">
                <a:solidFill>
                  <a:srgbClr val="003A1A"/>
                </a:solidFill>
              </a:rPr>
              <a:t>Product concept</a:t>
            </a:r>
          </a:p>
        </p:txBody>
      </p:sp>
      <p:sp>
        <p:nvSpPr>
          <p:cNvPr id="17" name="TextBox 16">
            <a:extLst>
              <a:ext uri="{FF2B5EF4-FFF2-40B4-BE49-F238E27FC236}">
                <a16:creationId xmlns:a16="http://schemas.microsoft.com/office/drawing/2014/main" id="{360A0310-BC1D-462C-AED9-AB5AACA1D50B}"/>
              </a:ext>
            </a:extLst>
          </p:cNvPr>
          <p:cNvSpPr txBox="1"/>
          <p:nvPr/>
        </p:nvSpPr>
        <p:spPr>
          <a:xfrm>
            <a:off x="1752600" y="3657600"/>
            <a:ext cx="4629150" cy="1754326"/>
          </a:xfrm>
          <a:prstGeom prst="rect">
            <a:avLst/>
          </a:prstGeom>
          <a:noFill/>
        </p:spPr>
        <p:txBody>
          <a:bodyPr wrap="square">
            <a:spAutoFit/>
          </a:bodyPr>
          <a:lstStyle/>
          <a:p>
            <a:pPr>
              <a:buFont typeface="Arial" panose="020B0604020202020204" pitchFamily="34" charset="0"/>
              <a:buChar char="•"/>
            </a:pPr>
            <a:r>
              <a:rPr lang="en-US" dirty="0">
                <a:solidFill>
                  <a:srgbClr val="003A1A"/>
                </a:solidFill>
              </a:rPr>
              <a:t>Assume that consumers will favor those products that offer </a:t>
            </a:r>
            <a:r>
              <a:rPr lang="en-US" b="1" dirty="0">
                <a:solidFill>
                  <a:srgbClr val="003A1A"/>
                </a:solidFill>
              </a:rPr>
              <a:t>the most quality, performance, or innovative features</a:t>
            </a:r>
            <a:endParaRPr lang="en-US" dirty="0">
              <a:solidFill>
                <a:srgbClr val="003A1A"/>
              </a:solidFill>
            </a:endParaRPr>
          </a:p>
          <a:p>
            <a:pPr>
              <a:buFont typeface="Arial" panose="020B0604020202020204" pitchFamily="34" charset="0"/>
              <a:buChar char="•"/>
            </a:pPr>
            <a:r>
              <a:rPr lang="en-US" dirty="0">
                <a:solidFill>
                  <a:srgbClr val="003A1A"/>
                </a:solidFill>
              </a:rPr>
              <a:t>Then, to compete effectively, products are designed to incorporate many features to meet the different needs of many consumers.</a:t>
            </a:r>
          </a:p>
        </p:txBody>
      </p:sp>
      <p:pic>
        <p:nvPicPr>
          <p:cNvPr id="19" name="Picture 18">
            <a:extLst>
              <a:ext uri="{FF2B5EF4-FFF2-40B4-BE49-F238E27FC236}">
                <a16:creationId xmlns:a16="http://schemas.microsoft.com/office/drawing/2014/main" id="{F3D5DF4A-C11D-450A-88A4-307B8E037635}"/>
              </a:ext>
            </a:extLst>
          </p:cNvPr>
          <p:cNvPicPr>
            <a:picLocks noChangeAspect="1"/>
          </p:cNvPicPr>
          <p:nvPr/>
        </p:nvPicPr>
        <p:blipFill>
          <a:blip r:embed="rId3"/>
          <a:stretch>
            <a:fillRect/>
          </a:stretch>
        </p:blipFill>
        <p:spPr>
          <a:xfrm>
            <a:off x="6610351" y="3511496"/>
            <a:ext cx="3381375" cy="2143125"/>
          </a:xfrm>
          <a:prstGeom prst="rect">
            <a:avLst/>
          </a:prstGeom>
        </p:spPr>
      </p:pic>
    </p:spTree>
    <p:extLst>
      <p:ext uri="{BB962C8B-B14F-4D97-AF65-F5344CB8AC3E}">
        <p14:creationId xmlns:p14="http://schemas.microsoft.com/office/powerpoint/2010/main" val="627982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715683-BB2B-428F-B812-D7016F72F43C}"/>
              </a:ext>
            </a:extLst>
          </p:cNvPr>
          <p:cNvSpPr txBox="1"/>
          <p:nvPr/>
        </p:nvSpPr>
        <p:spPr>
          <a:xfrm>
            <a:off x="1752600" y="1219200"/>
            <a:ext cx="4629150" cy="369332"/>
          </a:xfrm>
          <a:prstGeom prst="rect">
            <a:avLst/>
          </a:prstGeom>
          <a:noFill/>
        </p:spPr>
        <p:txBody>
          <a:bodyPr wrap="square">
            <a:spAutoFit/>
          </a:bodyPr>
          <a:lstStyle/>
          <a:p>
            <a:r>
              <a:rPr lang="en-US" b="1" dirty="0">
                <a:solidFill>
                  <a:srgbClr val="003A1A"/>
                </a:solidFill>
              </a:rPr>
              <a:t>3. Marketing concept</a:t>
            </a:r>
            <a:endParaRPr lang="en-US" dirty="0">
              <a:solidFill>
                <a:srgbClr val="003A1A"/>
              </a:solidFill>
            </a:endParaRPr>
          </a:p>
        </p:txBody>
      </p:sp>
      <p:sp>
        <p:nvSpPr>
          <p:cNvPr id="3" name="TextBox 2">
            <a:extLst>
              <a:ext uri="{FF2B5EF4-FFF2-40B4-BE49-F238E27FC236}">
                <a16:creationId xmlns:a16="http://schemas.microsoft.com/office/drawing/2014/main" id="{CDF89CCE-7283-4191-823C-A87380148DC0}"/>
              </a:ext>
            </a:extLst>
          </p:cNvPr>
          <p:cNvSpPr txBox="1"/>
          <p:nvPr/>
        </p:nvSpPr>
        <p:spPr>
          <a:xfrm>
            <a:off x="1676400" y="1712774"/>
            <a:ext cx="4629150" cy="1754326"/>
          </a:xfrm>
          <a:prstGeom prst="rect">
            <a:avLst/>
          </a:prstGeom>
          <a:noFill/>
        </p:spPr>
        <p:txBody>
          <a:bodyPr wrap="square">
            <a:spAutoFit/>
          </a:bodyPr>
          <a:lstStyle/>
          <a:p>
            <a:r>
              <a:rPr lang="en-US" dirty="0">
                <a:solidFill>
                  <a:srgbClr val="003A1A"/>
                </a:solidFill>
              </a:rPr>
              <a:t>The marketing concept holds that the key to achieving organizational goals consists of the company being more effective than competitors in creating, delivering, and communicating superior customer value to its chosen target markets.</a:t>
            </a:r>
          </a:p>
        </p:txBody>
      </p:sp>
      <p:pic>
        <p:nvPicPr>
          <p:cNvPr id="4" name="Picture 3">
            <a:extLst>
              <a:ext uri="{FF2B5EF4-FFF2-40B4-BE49-F238E27FC236}">
                <a16:creationId xmlns:a16="http://schemas.microsoft.com/office/drawing/2014/main" id="{17172A9F-FDF8-4B78-A2B3-FDE573C5A5E0}"/>
              </a:ext>
            </a:extLst>
          </p:cNvPr>
          <p:cNvPicPr>
            <a:picLocks noChangeAspect="1"/>
          </p:cNvPicPr>
          <p:nvPr/>
        </p:nvPicPr>
        <p:blipFill>
          <a:blip r:embed="rId2"/>
          <a:stretch>
            <a:fillRect/>
          </a:stretch>
        </p:blipFill>
        <p:spPr>
          <a:xfrm>
            <a:off x="6781801" y="1333560"/>
            <a:ext cx="3000375" cy="2133540"/>
          </a:xfrm>
          <a:prstGeom prst="rect">
            <a:avLst/>
          </a:prstGeom>
        </p:spPr>
      </p:pic>
      <p:sp>
        <p:nvSpPr>
          <p:cNvPr id="6" name="TextBox 5">
            <a:extLst>
              <a:ext uri="{FF2B5EF4-FFF2-40B4-BE49-F238E27FC236}">
                <a16:creationId xmlns:a16="http://schemas.microsoft.com/office/drawing/2014/main" id="{64CCA288-AEDD-46EC-98AD-5A603A48EA5F}"/>
              </a:ext>
            </a:extLst>
          </p:cNvPr>
          <p:cNvSpPr txBox="1"/>
          <p:nvPr/>
        </p:nvSpPr>
        <p:spPr>
          <a:xfrm>
            <a:off x="1676400" y="3598962"/>
            <a:ext cx="4572000" cy="369332"/>
          </a:xfrm>
          <a:prstGeom prst="rect">
            <a:avLst/>
          </a:prstGeom>
          <a:noFill/>
        </p:spPr>
        <p:txBody>
          <a:bodyPr wrap="square">
            <a:spAutoFit/>
          </a:bodyPr>
          <a:lstStyle/>
          <a:p>
            <a:r>
              <a:rPr lang="en-US" b="1" dirty="0">
                <a:solidFill>
                  <a:srgbClr val="003A1A"/>
                </a:solidFill>
              </a:rPr>
              <a:t>4 Selling concept</a:t>
            </a:r>
          </a:p>
        </p:txBody>
      </p:sp>
      <p:sp>
        <p:nvSpPr>
          <p:cNvPr id="8" name="TextBox 7">
            <a:extLst>
              <a:ext uri="{FF2B5EF4-FFF2-40B4-BE49-F238E27FC236}">
                <a16:creationId xmlns:a16="http://schemas.microsoft.com/office/drawing/2014/main" id="{0A571D5E-954F-47C0-8671-F048DE45E18D}"/>
              </a:ext>
            </a:extLst>
          </p:cNvPr>
          <p:cNvSpPr txBox="1"/>
          <p:nvPr/>
        </p:nvSpPr>
        <p:spPr>
          <a:xfrm>
            <a:off x="1809750" y="4038601"/>
            <a:ext cx="4572000" cy="1323439"/>
          </a:xfrm>
          <a:prstGeom prst="rect">
            <a:avLst/>
          </a:prstGeom>
          <a:noFill/>
        </p:spPr>
        <p:txBody>
          <a:bodyPr wrap="square">
            <a:spAutoFit/>
          </a:bodyPr>
          <a:lstStyle/>
          <a:p>
            <a:pPr>
              <a:buFont typeface="Arial" panose="020B0604020202020204" pitchFamily="34" charset="0"/>
              <a:buChar char="•"/>
            </a:pPr>
            <a:r>
              <a:rPr lang="en-US" sz="1600" dirty="0">
                <a:solidFill>
                  <a:srgbClr val="003A1A"/>
                </a:solidFill>
              </a:rPr>
              <a:t>The selling concept holds that consumers and businesses will ordinarily not buy enough of the organization's products; therefore, the organization must undertake an </a:t>
            </a:r>
            <a:r>
              <a:rPr lang="en-US" sz="1600" b="1" dirty="0">
                <a:solidFill>
                  <a:srgbClr val="003A1A"/>
                </a:solidFill>
              </a:rPr>
              <a:t>aggressive selling and promotion effort</a:t>
            </a:r>
            <a:r>
              <a:rPr lang="en-US" sz="1600" dirty="0">
                <a:solidFill>
                  <a:srgbClr val="003A1A"/>
                </a:solidFill>
              </a:rPr>
              <a:t>.</a:t>
            </a:r>
          </a:p>
        </p:txBody>
      </p:sp>
      <p:pic>
        <p:nvPicPr>
          <p:cNvPr id="10" name="Picture 9">
            <a:extLst>
              <a:ext uri="{FF2B5EF4-FFF2-40B4-BE49-F238E27FC236}">
                <a16:creationId xmlns:a16="http://schemas.microsoft.com/office/drawing/2014/main" id="{059639FC-0917-4374-8F45-07F7D5A6637E}"/>
              </a:ext>
            </a:extLst>
          </p:cNvPr>
          <p:cNvPicPr>
            <a:picLocks noChangeAspect="1"/>
          </p:cNvPicPr>
          <p:nvPr/>
        </p:nvPicPr>
        <p:blipFill>
          <a:blip r:embed="rId3"/>
          <a:stretch>
            <a:fillRect/>
          </a:stretch>
        </p:blipFill>
        <p:spPr>
          <a:xfrm>
            <a:off x="7291387" y="3960675"/>
            <a:ext cx="1981200" cy="1152525"/>
          </a:xfrm>
          <a:prstGeom prst="rect">
            <a:avLst/>
          </a:prstGeom>
        </p:spPr>
      </p:pic>
    </p:spTree>
    <p:extLst>
      <p:ext uri="{BB962C8B-B14F-4D97-AF65-F5344CB8AC3E}">
        <p14:creationId xmlns:p14="http://schemas.microsoft.com/office/powerpoint/2010/main" val="3397842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EB3A4D-ED6B-42CE-8E52-634E119F860C}"/>
              </a:ext>
            </a:extLst>
          </p:cNvPr>
          <p:cNvSpPr txBox="1"/>
          <p:nvPr/>
        </p:nvSpPr>
        <p:spPr>
          <a:xfrm>
            <a:off x="1981200" y="1447800"/>
            <a:ext cx="4572000" cy="369332"/>
          </a:xfrm>
          <a:prstGeom prst="rect">
            <a:avLst/>
          </a:prstGeom>
          <a:noFill/>
        </p:spPr>
        <p:txBody>
          <a:bodyPr wrap="square">
            <a:spAutoFit/>
          </a:bodyPr>
          <a:lstStyle/>
          <a:p>
            <a:r>
              <a:rPr lang="en-US" b="1" dirty="0">
                <a:solidFill>
                  <a:srgbClr val="003A1A"/>
                </a:solidFill>
              </a:rPr>
              <a:t>5 Societal Marketing Concept</a:t>
            </a:r>
          </a:p>
        </p:txBody>
      </p:sp>
      <p:sp>
        <p:nvSpPr>
          <p:cNvPr id="4" name="Rectangle 1">
            <a:extLst>
              <a:ext uri="{FF2B5EF4-FFF2-40B4-BE49-F238E27FC236}">
                <a16:creationId xmlns:a16="http://schemas.microsoft.com/office/drawing/2014/main" id="{D5305B65-BBE1-4EB1-BF0F-83351F9A4C44}"/>
              </a:ext>
            </a:extLst>
          </p:cNvPr>
          <p:cNvSpPr>
            <a:spLocks noChangeArrowheads="1"/>
          </p:cNvSpPr>
          <p:nvPr/>
        </p:nvSpPr>
        <p:spPr bwMode="auto">
          <a:xfrm rot="10800000" flipV="1">
            <a:off x="1676400" y="2209801"/>
            <a:ext cx="518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FontTx/>
              <a:buChar char="•"/>
            </a:pPr>
            <a:r>
              <a:rPr lang="en-US" altLang="en-US" sz="1400" dirty="0">
                <a:solidFill>
                  <a:srgbClr val="003A1A"/>
                </a:solidFill>
                <a:latin typeface="Arial" panose="020B0604020202020204" pitchFamily="34" charset="0"/>
              </a:rPr>
              <a:t>The idea that an organization considers consumer's needs, wants, and interests in a way that maintains or improves the consumer's and society's well-being on long term interests.</a:t>
            </a:r>
          </a:p>
          <a:p>
            <a:pPr eaLnBrk="0" fontAlgn="base" hangingPunct="0">
              <a:spcBef>
                <a:spcPct val="0"/>
              </a:spcBef>
              <a:spcAft>
                <a:spcPct val="0"/>
              </a:spcAft>
              <a:buFontTx/>
              <a:buChar char="•"/>
            </a:pPr>
            <a:r>
              <a:rPr lang="en-US" altLang="en-US" sz="1400" dirty="0">
                <a:solidFill>
                  <a:srgbClr val="003A1A"/>
                </a:solidFill>
                <a:latin typeface="Arial" panose="020B0604020202020204" pitchFamily="34" charset="0"/>
              </a:rPr>
              <a:t>Many leading business are now </a:t>
            </a:r>
            <a:r>
              <a:rPr lang="en-US" altLang="en-US" sz="1400" b="1" dirty="0">
                <a:solidFill>
                  <a:srgbClr val="003A1A"/>
                </a:solidFill>
                <a:latin typeface="Arial" panose="020B0604020202020204" pitchFamily="34" charset="0"/>
              </a:rPr>
              <a:t>Advocating the concept of shared value, which recognizes that societal needs, not just economic needs</a:t>
            </a:r>
            <a:r>
              <a:rPr lang="en-US" altLang="en-US" sz="1400" dirty="0">
                <a:solidFill>
                  <a:srgbClr val="003A1A"/>
                </a:solidFill>
                <a:latin typeface="Arial" panose="020B0604020202020204" pitchFamily="34" charset="0"/>
              </a:rPr>
              <a:t> for instance </a:t>
            </a:r>
            <a:r>
              <a:rPr lang="en-US" altLang="en-US" sz="1400" b="1" dirty="0">
                <a:solidFill>
                  <a:srgbClr val="003A1A"/>
                </a:solidFill>
                <a:latin typeface="Arial" panose="020B0604020202020204" pitchFamily="34" charset="0"/>
              </a:rPr>
              <a:t>Green marketing</a:t>
            </a:r>
            <a:r>
              <a:rPr lang="en-US" altLang="en-US" sz="1400" dirty="0">
                <a:solidFill>
                  <a:srgbClr val="003A1A"/>
                </a:solidFill>
                <a:latin typeface="Arial" panose="020B0604020202020204" pitchFamily="34" charset="0"/>
              </a:rPr>
              <a:t>.</a:t>
            </a:r>
          </a:p>
        </p:txBody>
      </p:sp>
      <p:pic>
        <p:nvPicPr>
          <p:cNvPr id="6" name="Picture 5">
            <a:extLst>
              <a:ext uri="{FF2B5EF4-FFF2-40B4-BE49-F238E27FC236}">
                <a16:creationId xmlns:a16="http://schemas.microsoft.com/office/drawing/2014/main" id="{FCB70D7B-0957-4FF4-92D4-8F7235F45441}"/>
              </a:ext>
            </a:extLst>
          </p:cNvPr>
          <p:cNvPicPr>
            <a:picLocks noChangeAspect="1"/>
          </p:cNvPicPr>
          <p:nvPr/>
        </p:nvPicPr>
        <p:blipFill>
          <a:blip r:embed="rId2"/>
          <a:stretch>
            <a:fillRect/>
          </a:stretch>
        </p:blipFill>
        <p:spPr>
          <a:xfrm>
            <a:off x="6934201" y="1219200"/>
            <a:ext cx="3038475" cy="2831068"/>
          </a:xfrm>
          <a:prstGeom prst="rect">
            <a:avLst/>
          </a:prstGeom>
        </p:spPr>
      </p:pic>
      <p:pic>
        <p:nvPicPr>
          <p:cNvPr id="7" name="Picture 6">
            <a:extLst>
              <a:ext uri="{FF2B5EF4-FFF2-40B4-BE49-F238E27FC236}">
                <a16:creationId xmlns:a16="http://schemas.microsoft.com/office/drawing/2014/main" id="{426DC609-3854-48F2-AE79-6234EF6EDD24}"/>
              </a:ext>
            </a:extLst>
          </p:cNvPr>
          <p:cNvPicPr>
            <a:picLocks noChangeAspect="1"/>
          </p:cNvPicPr>
          <p:nvPr/>
        </p:nvPicPr>
        <p:blipFill>
          <a:blip r:embed="rId3"/>
          <a:stretch>
            <a:fillRect/>
          </a:stretch>
        </p:blipFill>
        <p:spPr>
          <a:xfrm>
            <a:off x="4495800" y="4267200"/>
            <a:ext cx="2678186" cy="1752600"/>
          </a:xfrm>
          <a:prstGeom prst="rect">
            <a:avLst/>
          </a:prstGeom>
        </p:spPr>
      </p:pic>
    </p:spTree>
    <p:extLst>
      <p:ext uri="{BB962C8B-B14F-4D97-AF65-F5344CB8AC3E}">
        <p14:creationId xmlns:p14="http://schemas.microsoft.com/office/powerpoint/2010/main" val="318103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54"/>
          <p:cNvSpPr txBox="1">
            <a:spLocks noGrp="1"/>
          </p:cNvSpPr>
          <p:nvPr>
            <p:ph type="title" idx="4294967295"/>
          </p:nvPr>
        </p:nvSpPr>
        <p:spPr>
          <a:xfrm>
            <a:off x="7772588" y="1360013"/>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a:t>
            </a:r>
            <a:endParaRPr dirty="0"/>
          </a:p>
        </p:txBody>
      </p:sp>
      <p:pic>
        <p:nvPicPr>
          <p:cNvPr id="824" name="Google Shape;824;p54"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7961340" y="2224407"/>
            <a:ext cx="2146697" cy="2597944"/>
          </a:xfrm>
          <a:prstGeom prst="rect">
            <a:avLst/>
          </a:prstGeom>
          <a:noFill/>
          <a:ln>
            <a:noFill/>
          </a:ln>
        </p:spPr>
      </p:pic>
      <p:pic>
        <p:nvPicPr>
          <p:cNvPr id="825" name="Google Shape;825;p54" descr="Story Box Library | Search Results"/>
          <p:cNvPicPr preferRelativeResize="0"/>
          <p:nvPr/>
        </p:nvPicPr>
        <p:blipFill rotWithShape="1">
          <a:blip r:embed="rId4">
            <a:alphaModFix/>
          </a:blip>
          <a:srcRect/>
          <a:stretch/>
        </p:blipFill>
        <p:spPr>
          <a:xfrm>
            <a:off x="1597902" y="1870868"/>
            <a:ext cx="5306887" cy="3116264"/>
          </a:xfrm>
          <a:prstGeom prst="rect">
            <a:avLst/>
          </a:prstGeom>
          <a:noFill/>
          <a:ln>
            <a:noFill/>
          </a:ln>
        </p:spPr>
      </p:pic>
    </p:spTree>
    <p:extLst>
      <p:ext uri="{BB962C8B-B14F-4D97-AF65-F5344CB8AC3E}">
        <p14:creationId xmlns:p14="http://schemas.microsoft.com/office/powerpoint/2010/main" val="673194523"/>
      </p:ext>
    </p:extLst>
  </p:cSld>
  <p:clrMapOvr>
    <a:masterClrMapping/>
  </p:clrMapOvr>
  <p:transition>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908BB1E-A62B-E0EB-2E98-A06EAE9B0485}"/>
              </a:ext>
            </a:extLst>
          </p:cNvPr>
          <p:cNvSpPr txBox="1"/>
          <p:nvPr/>
        </p:nvSpPr>
        <p:spPr>
          <a:xfrm>
            <a:off x="1523999" y="1542093"/>
            <a:ext cx="9088582" cy="300082"/>
          </a:xfrm>
          <a:prstGeom prst="rect">
            <a:avLst/>
          </a:prstGeom>
          <a:solidFill>
            <a:schemeClr val="bg1"/>
          </a:solidFill>
        </p:spPr>
        <p:txBody>
          <a:bodyPr wrap="square" rtlCol="0">
            <a:spAutoFit/>
          </a:bodyPr>
          <a:lstStyle/>
          <a:p>
            <a:pPr defTabSz="685800">
              <a:defRPr/>
            </a:pPr>
            <a:endParaRPr lang="en-SA" sz="1350" dirty="0">
              <a:solidFill>
                <a:srgbClr val="003A1A"/>
              </a:solidFill>
              <a:latin typeface="Calibri" panose="020F0502020204030204"/>
            </a:endParaRPr>
          </a:p>
        </p:txBody>
      </p:sp>
      <p:sp>
        <p:nvSpPr>
          <p:cNvPr id="3" name="TextBox 2">
            <a:extLst>
              <a:ext uri="{FF2B5EF4-FFF2-40B4-BE49-F238E27FC236}">
                <a16:creationId xmlns:a16="http://schemas.microsoft.com/office/drawing/2014/main" id="{B38C8A6B-D03F-B7A7-7348-566AD0733852}"/>
              </a:ext>
            </a:extLst>
          </p:cNvPr>
          <p:cNvSpPr txBox="1"/>
          <p:nvPr/>
        </p:nvSpPr>
        <p:spPr>
          <a:xfrm>
            <a:off x="1524000" y="1625047"/>
            <a:ext cx="9079396" cy="300082"/>
          </a:xfrm>
          <a:prstGeom prst="rect">
            <a:avLst/>
          </a:prstGeom>
          <a:solidFill>
            <a:schemeClr val="bg1"/>
          </a:solidFill>
        </p:spPr>
        <p:txBody>
          <a:bodyPr wrap="square" rtlCol="0">
            <a:spAutoFit/>
          </a:bodyPr>
          <a:lstStyle/>
          <a:p>
            <a:pPr defTabSz="685800">
              <a:defRPr/>
            </a:pPr>
            <a:endParaRPr lang="en-SA" sz="1350" b="1" dirty="0">
              <a:solidFill>
                <a:srgbClr val="003A1A"/>
              </a:solidFill>
              <a:latin typeface="Calibri" panose="020F0502020204030204"/>
            </a:endParaRPr>
          </a:p>
        </p:txBody>
      </p:sp>
      <p:sp>
        <p:nvSpPr>
          <p:cNvPr id="2" name="Title 1">
            <a:extLst>
              <a:ext uri="{FF2B5EF4-FFF2-40B4-BE49-F238E27FC236}">
                <a16:creationId xmlns:a16="http://schemas.microsoft.com/office/drawing/2014/main" id="{90C80980-5C39-7546-80E6-D9215D0E143A}"/>
              </a:ext>
            </a:extLst>
          </p:cNvPr>
          <p:cNvSpPr>
            <a:spLocks noGrp="1"/>
          </p:cNvSpPr>
          <p:nvPr>
            <p:ph type="title" idx="4294967295"/>
          </p:nvPr>
        </p:nvSpPr>
        <p:spPr>
          <a:xfrm>
            <a:off x="1524001" y="1570435"/>
            <a:ext cx="3375422" cy="858440"/>
          </a:xfrm>
        </p:spPr>
        <p:txBody>
          <a:bodyPr>
            <a:normAutofit fontScale="90000"/>
          </a:bodyPr>
          <a:lstStyle/>
          <a:p>
            <a:r>
              <a:rPr lang="en-US" b="1" dirty="0">
                <a:solidFill>
                  <a:srgbClr val="003A1A"/>
                </a:solidFill>
              </a:rPr>
              <a:t>P</a:t>
            </a:r>
            <a:r>
              <a:rPr lang="en-SA" b="1" dirty="0">
                <a:solidFill>
                  <a:srgbClr val="003A1A"/>
                </a:solidFill>
              </a:rPr>
              <a:t>roduction concept </a:t>
            </a:r>
          </a:p>
        </p:txBody>
      </p:sp>
      <p:pic>
        <p:nvPicPr>
          <p:cNvPr id="2050" name="Picture 2" descr="Production concepts in film and television">
            <a:extLst>
              <a:ext uri="{FF2B5EF4-FFF2-40B4-BE49-F238E27FC236}">
                <a16:creationId xmlns:a16="http://schemas.microsoft.com/office/drawing/2014/main" id="{A0D7B465-43EC-4D4B-9662-761643D27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232" y="1326482"/>
            <a:ext cx="2425096" cy="1176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دعم Apple الرسمي">
            <a:extLst>
              <a:ext uri="{FF2B5EF4-FFF2-40B4-BE49-F238E27FC236}">
                <a16:creationId xmlns:a16="http://schemas.microsoft.com/office/drawing/2014/main" id="{D26B64EF-D9C8-B666-FE84-D61CAF5EB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763" y="1326483"/>
            <a:ext cx="2655723" cy="9676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1B5624B-2565-B5D0-5862-B59E83DD8170}"/>
              </a:ext>
            </a:extLst>
          </p:cNvPr>
          <p:cNvSpPr txBox="1">
            <a:spLocks/>
          </p:cNvSpPr>
          <p:nvPr/>
        </p:nvSpPr>
        <p:spPr>
          <a:xfrm>
            <a:off x="1665634" y="1752523"/>
            <a:ext cx="6858000" cy="17907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P</a:t>
            </a:r>
            <a:r>
              <a:rPr lang="en-SA" sz="3300" b="1" dirty="0">
                <a:solidFill>
                  <a:srgbClr val="003A1A"/>
                </a:solidFill>
                <a:latin typeface="Calibri Light" panose="020F0302020204030204"/>
              </a:rPr>
              <a:t>roduct concept </a:t>
            </a:r>
          </a:p>
        </p:txBody>
      </p:sp>
      <p:pic>
        <p:nvPicPr>
          <p:cNvPr id="6" name="Picture 2">
            <a:extLst>
              <a:ext uri="{FF2B5EF4-FFF2-40B4-BE49-F238E27FC236}">
                <a16:creationId xmlns:a16="http://schemas.microsoft.com/office/drawing/2014/main" id="{D6780519-1972-E22C-C108-2D09969A31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 r="48376"/>
          <a:stretch/>
        </p:blipFill>
        <p:spPr bwMode="auto">
          <a:xfrm>
            <a:off x="5273137" y="3020892"/>
            <a:ext cx="2619941" cy="290211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7969D4F-5071-5039-C7F3-E9B665F821CF}"/>
              </a:ext>
            </a:extLst>
          </p:cNvPr>
          <p:cNvSpPr txBox="1">
            <a:spLocks/>
          </p:cNvSpPr>
          <p:nvPr/>
        </p:nvSpPr>
        <p:spPr>
          <a:xfrm>
            <a:off x="1568131" y="3020891"/>
            <a:ext cx="7797662" cy="8639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S</a:t>
            </a:r>
            <a:r>
              <a:rPr lang="en-SA" sz="3300" b="1" dirty="0">
                <a:solidFill>
                  <a:srgbClr val="003A1A"/>
                </a:solidFill>
                <a:latin typeface="Calibri Light" panose="020F0302020204030204"/>
              </a:rPr>
              <a:t>elling concepts</a:t>
            </a:r>
          </a:p>
        </p:txBody>
      </p:sp>
      <p:sp>
        <p:nvSpPr>
          <p:cNvPr id="8" name="Title 1">
            <a:extLst>
              <a:ext uri="{FF2B5EF4-FFF2-40B4-BE49-F238E27FC236}">
                <a16:creationId xmlns:a16="http://schemas.microsoft.com/office/drawing/2014/main" id="{1F4838B6-8FA7-21E9-8F1E-3D097E859A07}"/>
              </a:ext>
            </a:extLst>
          </p:cNvPr>
          <p:cNvSpPr txBox="1">
            <a:spLocks/>
          </p:cNvSpPr>
          <p:nvPr/>
        </p:nvSpPr>
        <p:spPr>
          <a:xfrm>
            <a:off x="1576595" y="361713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M</a:t>
            </a:r>
            <a:r>
              <a:rPr lang="en-SA" sz="3300" b="1" dirty="0">
                <a:solidFill>
                  <a:srgbClr val="003A1A"/>
                </a:solidFill>
                <a:latin typeface="Calibri Light" panose="020F0302020204030204"/>
              </a:rPr>
              <a:t>arketing concept </a:t>
            </a:r>
          </a:p>
        </p:txBody>
      </p:sp>
      <p:pic>
        <p:nvPicPr>
          <p:cNvPr id="9" name="Picture 2" descr="Coke vs. Pepsi: The Story Behind the Biggest Marketing Rivalry in History">
            <a:extLst>
              <a:ext uri="{FF2B5EF4-FFF2-40B4-BE49-F238E27FC236}">
                <a16:creationId xmlns:a16="http://schemas.microsoft.com/office/drawing/2014/main" id="{A95F8447-E2FD-1FFA-1FB9-891DE2169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0579" y="4451345"/>
            <a:ext cx="2623748" cy="1388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cdonalds-egyptian-slum-project-education">
            <a:extLst>
              <a:ext uri="{FF2B5EF4-FFF2-40B4-BE49-F238E27FC236}">
                <a16:creationId xmlns:a16="http://schemas.microsoft.com/office/drawing/2014/main" id="{B1A7CB42-76E1-7F15-E930-672C9C2390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0544" y="2763840"/>
            <a:ext cx="2405504" cy="133802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7767C460-A537-FDB9-733A-BB132E5C8CBC}"/>
              </a:ext>
            </a:extLst>
          </p:cNvPr>
          <p:cNvSpPr txBox="1">
            <a:spLocks/>
          </p:cNvSpPr>
          <p:nvPr/>
        </p:nvSpPr>
        <p:spPr>
          <a:xfrm>
            <a:off x="1557652" y="4464805"/>
            <a:ext cx="329461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Calibri Light" panose="020F0302020204030204"/>
              </a:rPr>
              <a:t>societal-marketing-concept</a:t>
            </a:r>
            <a:endParaRPr lang="en-SA" sz="3300" b="1" dirty="0">
              <a:solidFill>
                <a:srgbClr val="003A1A"/>
              </a:solidFill>
              <a:latin typeface="Calibri Light" panose="020F0302020204030204"/>
            </a:endParaRPr>
          </a:p>
        </p:txBody>
      </p:sp>
      <p:sp>
        <p:nvSpPr>
          <p:cNvPr id="13" name="Title 1">
            <a:extLst>
              <a:ext uri="{FF2B5EF4-FFF2-40B4-BE49-F238E27FC236}">
                <a16:creationId xmlns:a16="http://schemas.microsoft.com/office/drawing/2014/main" id="{3F959DED-E7C7-076D-AF48-0EFF7E2AB703}"/>
              </a:ext>
            </a:extLst>
          </p:cNvPr>
          <p:cNvSpPr txBox="1">
            <a:spLocks/>
          </p:cNvSpPr>
          <p:nvPr/>
        </p:nvSpPr>
        <p:spPr>
          <a:xfrm>
            <a:off x="1707707" y="1261395"/>
            <a:ext cx="3845378" cy="727304"/>
          </a:xfrm>
          <a:prstGeom prst="rect">
            <a:avLst/>
          </a:prstGeom>
          <a:solidFill>
            <a:schemeClr val="bg1"/>
          </a:solidFill>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003A1A"/>
                </a:solidFill>
                <a:latin typeface="Aharoni" panose="02010803020104030203" pitchFamily="2" charset="-79"/>
                <a:cs typeface="Aharoni" panose="02010803020104030203" pitchFamily="2" charset="-79"/>
              </a:rPr>
              <a:t>WHAT IS THE CONCEPT ?</a:t>
            </a:r>
          </a:p>
        </p:txBody>
      </p:sp>
    </p:spTree>
    <p:extLst>
      <p:ext uri="{BB962C8B-B14F-4D97-AF65-F5344CB8AC3E}">
        <p14:creationId xmlns:p14="http://schemas.microsoft.com/office/powerpoint/2010/main" val="42118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18A9-A6FB-4D6D-8E96-9C9967094F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4FDD2F-DEE8-4E50-8779-17D912A9F0E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0EB5491-415A-487F-92D4-293EEEA257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4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4"/>
          <p:cNvSpPr/>
          <p:nvPr/>
        </p:nvSpPr>
        <p:spPr>
          <a:xfrm>
            <a:off x="1524001" y="761238"/>
            <a:ext cx="9393011" cy="1515200"/>
          </a:xfrm>
          <a:prstGeom prst="rect">
            <a:avLst/>
          </a:prstGeom>
          <a:noFill/>
          <a:ln>
            <a:noFill/>
          </a:ln>
        </p:spPr>
        <p:txBody>
          <a:bodyPr spcFirstLastPara="1" wrap="square" lIns="68569" tIns="34275" rIns="68569" bIns="34275" anchor="ctr" anchorCtr="0">
            <a:normAutofit/>
          </a:bodyPr>
          <a:lstStyle/>
          <a:p>
            <a:pPr defTabSz="685800">
              <a:lnSpc>
                <a:spcPct val="70000"/>
              </a:lnSpc>
              <a:buClr>
                <a:srgbClr val="000000"/>
              </a:buClr>
              <a:buSzPts val="6000"/>
              <a:defRPr/>
            </a:pPr>
            <a:r>
              <a:rPr lang="en-US" sz="2700" dirty="0">
                <a:solidFill>
                  <a:srgbClr val="003A1A"/>
                </a:solidFill>
                <a:latin typeface="Impact"/>
                <a:ea typeface="Impact"/>
                <a:cs typeface="Impact"/>
                <a:sym typeface="Impact"/>
              </a:rPr>
              <a:t> What we need to achieve after Studying   STRATEGIC-MARKETING? </a:t>
            </a:r>
            <a:endParaRPr sz="750" dirty="0">
              <a:solidFill>
                <a:srgbClr val="003A1A"/>
              </a:solidFill>
              <a:latin typeface="Arial"/>
              <a:ea typeface="Arial"/>
              <a:cs typeface="Arial"/>
              <a:sym typeface="Arial"/>
            </a:endParaRPr>
          </a:p>
        </p:txBody>
      </p:sp>
      <p:grpSp>
        <p:nvGrpSpPr>
          <p:cNvPr id="141" name="Google Shape;141;p4"/>
          <p:cNvGrpSpPr/>
          <p:nvPr/>
        </p:nvGrpSpPr>
        <p:grpSpPr>
          <a:xfrm>
            <a:off x="1698118" y="3381739"/>
            <a:ext cx="1957790" cy="1515200"/>
            <a:chOff x="199" y="1452544"/>
            <a:chExt cx="2441092" cy="2020267"/>
          </a:xfrm>
        </p:grpSpPr>
        <p:sp>
          <p:nvSpPr>
            <p:cNvPr id="142" name="Google Shape;142;p4"/>
            <p:cNvSpPr/>
            <p:nvPr/>
          </p:nvSpPr>
          <p:spPr>
            <a:xfrm>
              <a:off x="199" y="1452544"/>
              <a:ext cx="2441092" cy="2020267"/>
            </a:xfrm>
            <a:prstGeom prst="ellipse">
              <a:avLst/>
            </a:prstGeom>
            <a:solidFill>
              <a:schemeClr val="lt1"/>
            </a:solidFill>
            <a:ln w="25400" cap="flat" cmpd="sng">
              <a:solidFill>
                <a:srgbClr val="3A66B1"/>
              </a:solidFill>
              <a:prstDash val="solid"/>
              <a:round/>
              <a:headEnd type="none" w="sm" len="sm"/>
              <a:tailEnd type="none" w="sm" len="sm"/>
            </a:ln>
          </p:spPr>
          <p:txBody>
            <a:bodyPr spcFirstLastPara="1" wrap="square" lIns="68569" tIns="68569" rIns="68569" bIns="68569" anchor="ctr" anchorCtr="0">
              <a:noAutofit/>
            </a:bodyPr>
            <a:lstStyle/>
            <a:p>
              <a:pPr defTabSz="685800">
                <a:defRPr/>
              </a:pPr>
              <a:endParaRPr>
                <a:solidFill>
                  <a:srgbClr val="003A1A"/>
                </a:solidFill>
                <a:latin typeface="Calibri" panose="020F0502020204030204"/>
              </a:endParaRPr>
            </a:p>
          </p:txBody>
        </p:sp>
        <p:sp>
          <p:nvSpPr>
            <p:cNvPr id="143" name="Google Shape;143;p4"/>
            <p:cNvSpPr txBox="1"/>
            <p:nvPr/>
          </p:nvSpPr>
          <p:spPr>
            <a:xfrm>
              <a:off x="357689" y="1748405"/>
              <a:ext cx="1726112" cy="1428545"/>
            </a:xfrm>
            <a:prstGeom prst="rect">
              <a:avLst/>
            </a:prstGeom>
            <a:noFill/>
            <a:ln>
              <a:noFill/>
            </a:ln>
          </p:spPr>
          <p:txBody>
            <a:bodyPr spcFirstLastPara="1" wrap="square" lIns="15225" tIns="15225" rIns="15225" bIns="15225" anchor="ctr" anchorCtr="0">
              <a:noAutofit/>
            </a:bodyPr>
            <a:lstStyle/>
            <a:p>
              <a:pPr lvl="0" algn="ctr">
                <a:lnSpc>
                  <a:spcPct val="90000"/>
                </a:lnSpc>
                <a:buClr>
                  <a:srgbClr val="000000"/>
                </a:buClr>
                <a:buSzPts val="1600"/>
                <a:defRPr/>
              </a:pPr>
              <a:r>
                <a:rPr lang="en-US" sz="1500" b="1" dirty="0">
                  <a:solidFill>
                    <a:srgbClr val="003A1A"/>
                  </a:solidFill>
                  <a:latin typeface="Arial"/>
                  <a:ea typeface="Arial"/>
                  <a:cs typeface="Arial"/>
                  <a:sym typeface="Arial"/>
                </a:rPr>
                <a:t>Understanding</a:t>
              </a:r>
            </a:p>
            <a:p>
              <a:pPr lvl="0" algn="ctr">
                <a:lnSpc>
                  <a:spcPct val="90000"/>
                </a:lnSpc>
                <a:buClr>
                  <a:srgbClr val="000000"/>
                </a:buClr>
                <a:buSzPts val="1600"/>
                <a:defRPr/>
              </a:pPr>
              <a:r>
                <a:rPr lang="en-US" sz="1500" b="1" dirty="0">
                  <a:solidFill>
                    <a:srgbClr val="003A1A"/>
                  </a:solidFill>
                  <a:latin typeface="Arial"/>
                  <a:ea typeface="Arial"/>
                  <a:cs typeface="Arial"/>
                  <a:sym typeface="Arial"/>
                </a:rPr>
                <a:t>Strategic Marketing in business context.</a:t>
              </a:r>
              <a:endParaRPr dirty="0">
                <a:solidFill>
                  <a:srgbClr val="003A1A"/>
                </a:solidFill>
                <a:latin typeface="Calibri" panose="020F0502020204030204"/>
              </a:endParaRPr>
            </a:p>
          </p:txBody>
        </p:sp>
      </p:grpSp>
      <p:sp>
        <p:nvSpPr>
          <p:cNvPr id="2" name="TextBox 1">
            <a:extLst>
              <a:ext uri="{FF2B5EF4-FFF2-40B4-BE49-F238E27FC236}">
                <a16:creationId xmlns:a16="http://schemas.microsoft.com/office/drawing/2014/main" id="{A7292129-443F-3CBE-F8B9-34745EC310EE}"/>
              </a:ext>
            </a:extLst>
          </p:cNvPr>
          <p:cNvSpPr txBox="1"/>
          <p:nvPr/>
        </p:nvSpPr>
        <p:spPr>
          <a:xfrm>
            <a:off x="4070890" y="3896966"/>
            <a:ext cx="384962" cy="507831"/>
          </a:xfrm>
          <a:prstGeom prst="rect">
            <a:avLst/>
          </a:prstGeom>
          <a:noFill/>
        </p:spPr>
        <p:txBody>
          <a:bodyPr wrap="square">
            <a:spAutoFit/>
          </a:bodyPr>
          <a:lstStyle>
            <a:defPPr>
              <a:defRPr lang="en-SA"/>
            </a:defPPr>
            <a:lvl1pPr>
              <a:defRPr kumimoji="0" sz="3600" b="0" i="0" u="none" strike="noStrike" cap="none" spc="0" normalizeH="0" baseline="0">
                <a:ln>
                  <a:noFill/>
                </a:ln>
                <a:solidFill>
                  <a:srgbClr val="FF0000"/>
                </a:solidFill>
                <a:effectLst/>
                <a:uLnTx/>
                <a:uFillTx/>
                <a:latin typeface="Impact"/>
                <a:ea typeface="Impact"/>
                <a:cs typeface="Impact"/>
              </a:defRPr>
            </a:lvl1pPr>
          </a:lstStyle>
          <a:p>
            <a:r>
              <a:rPr lang="en-US" sz="2700">
                <a:solidFill>
                  <a:srgbClr val="003A1A"/>
                </a:solidFill>
              </a:rPr>
              <a:t>= </a:t>
            </a:r>
            <a:endParaRPr lang="ar-SA" sz="2700" dirty="0">
              <a:solidFill>
                <a:srgbClr val="003A1A"/>
              </a:solidFill>
            </a:endParaRPr>
          </a:p>
        </p:txBody>
      </p:sp>
      <p:sp>
        <p:nvSpPr>
          <p:cNvPr id="4" name="TextBox 3">
            <a:extLst>
              <a:ext uri="{FF2B5EF4-FFF2-40B4-BE49-F238E27FC236}">
                <a16:creationId xmlns:a16="http://schemas.microsoft.com/office/drawing/2014/main" id="{E51AA3FB-459E-E3F2-CA7E-FCB0CDF3FA21}"/>
              </a:ext>
            </a:extLst>
          </p:cNvPr>
          <p:cNvSpPr txBox="1"/>
          <p:nvPr/>
        </p:nvSpPr>
        <p:spPr>
          <a:xfrm>
            <a:off x="5285816" y="3896967"/>
            <a:ext cx="4740087" cy="507831"/>
          </a:xfrm>
          <a:prstGeom prst="rect">
            <a:avLst/>
          </a:prstGeom>
          <a:noFill/>
        </p:spPr>
        <p:txBody>
          <a:bodyPr wrap="square">
            <a:spAutoFit/>
          </a:bodyPr>
          <a:lstStyle/>
          <a:p>
            <a:pPr algn="ctr"/>
            <a:r>
              <a:rPr lang="en-US" sz="2700" dirty="0">
                <a:solidFill>
                  <a:srgbClr val="003A1A"/>
                </a:solidFill>
                <a:latin typeface="Impact"/>
                <a:ea typeface="Impact"/>
                <a:cs typeface="Impact"/>
                <a:sym typeface="Impact"/>
              </a:rPr>
              <a:t>Strategies + MARKETING</a:t>
            </a:r>
            <a:endParaRPr lang="ar-SA" sz="2700" dirty="0">
              <a:solidFill>
                <a:srgbClr val="003A1A"/>
              </a:solidFill>
            </a:endParaRPr>
          </a:p>
        </p:txBody>
      </p:sp>
    </p:spTree>
    <p:extLst>
      <p:ext uri="{BB962C8B-B14F-4D97-AF65-F5344CB8AC3E}">
        <p14:creationId xmlns:p14="http://schemas.microsoft.com/office/powerpoint/2010/main" val="16209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0;p5">
            <a:extLst>
              <a:ext uri="{FF2B5EF4-FFF2-40B4-BE49-F238E27FC236}">
                <a16:creationId xmlns:a16="http://schemas.microsoft.com/office/drawing/2014/main" id="{3A05AD7C-447E-25D3-BAA0-0FDAAA5A614D}"/>
              </a:ext>
            </a:extLst>
          </p:cNvPr>
          <p:cNvSpPr txBox="1">
            <a:spLocks/>
          </p:cNvSpPr>
          <p:nvPr/>
        </p:nvSpPr>
        <p:spPr>
          <a:xfrm>
            <a:off x="1371601" y="1085365"/>
            <a:ext cx="8708517" cy="863203"/>
          </a:xfrm>
          <a:prstGeom prst="rect">
            <a:avLst/>
          </a:prstGeom>
          <a:noFill/>
          <a:ln>
            <a:noFill/>
          </a:ln>
        </p:spPr>
        <p:txBody>
          <a:bodyPr spcFirstLastPara="1" vert="horz" wrap="square" lIns="68569" tIns="34275" rIns="68569" bIns="34275"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Clr>
                <a:srgbClr val="B80E0F"/>
              </a:buClr>
              <a:buSzPts val="6600"/>
            </a:pPr>
            <a:r>
              <a:rPr lang="en-US" sz="4950" dirty="0">
                <a:solidFill>
                  <a:srgbClr val="003A1A"/>
                </a:solidFill>
                <a:latin typeface="Impact"/>
                <a:ea typeface="Impact"/>
                <a:cs typeface="Impact"/>
                <a:sym typeface="Impact"/>
              </a:rPr>
              <a:t>WHAT is strategy?</a:t>
            </a:r>
            <a:endParaRPr lang="en-US" sz="4800" b="1" dirty="0">
              <a:solidFill>
                <a:srgbClr val="003A1A"/>
              </a:solidFill>
              <a:latin typeface="Calibri"/>
              <a:ea typeface="Calibri"/>
              <a:cs typeface="Calibri"/>
              <a:sym typeface="Calibri"/>
            </a:endParaRPr>
          </a:p>
        </p:txBody>
      </p:sp>
      <p:sp>
        <p:nvSpPr>
          <p:cNvPr id="3" name="object 3"/>
          <p:cNvSpPr txBox="1"/>
          <p:nvPr/>
        </p:nvSpPr>
        <p:spPr>
          <a:xfrm>
            <a:off x="5166169" y="1951602"/>
            <a:ext cx="5066348" cy="3905301"/>
          </a:xfrm>
          <a:prstGeom prst="rect">
            <a:avLst/>
          </a:prstGeom>
        </p:spPr>
        <p:txBody>
          <a:bodyPr vert="horz" wrap="square" lIns="0" tIns="33338" rIns="0" bIns="0" rtlCol="0">
            <a:spAutoFit/>
          </a:bodyPr>
          <a:lstStyle/>
          <a:p>
            <a:pPr marL="180975" marR="168593" indent="-171450">
              <a:lnSpc>
                <a:spcPct val="90000"/>
              </a:lnSpc>
              <a:spcBef>
                <a:spcPts val="263"/>
              </a:spcBef>
              <a:buClr>
                <a:srgbClr val="FF051F"/>
              </a:buClr>
              <a:buFont typeface="Arial"/>
              <a:buChar char="•"/>
              <a:tabLst>
                <a:tab pos="180499" algn="l"/>
                <a:tab pos="180975" algn="l"/>
              </a:tabLst>
            </a:pPr>
            <a:r>
              <a:rPr lang="en-US" spc="-135" dirty="0">
                <a:solidFill>
                  <a:srgbClr val="003A1A"/>
                </a:solidFill>
              </a:rPr>
              <a:t>Origin</a:t>
            </a:r>
            <a:r>
              <a:rPr lang="en-US" spc="-131" dirty="0">
                <a:solidFill>
                  <a:srgbClr val="003A1A"/>
                </a:solidFill>
                <a:latin typeface="Arial"/>
                <a:cs typeface="Arial"/>
              </a:rPr>
              <a:t> </a:t>
            </a:r>
            <a:r>
              <a:rPr lang="en-US" spc="-68" dirty="0">
                <a:solidFill>
                  <a:srgbClr val="003A1A"/>
                </a:solidFill>
              </a:rPr>
              <a:t>of</a:t>
            </a:r>
            <a:r>
              <a:rPr lang="en-US" spc="-109" dirty="0">
                <a:solidFill>
                  <a:srgbClr val="003A1A"/>
                </a:solidFill>
                <a:latin typeface="Arial"/>
                <a:cs typeface="Arial"/>
              </a:rPr>
              <a:t> </a:t>
            </a:r>
            <a:r>
              <a:rPr lang="en-US" spc="-199" dirty="0">
                <a:solidFill>
                  <a:srgbClr val="003A1A"/>
                </a:solidFill>
              </a:rPr>
              <a:t>Strategy</a:t>
            </a:r>
          </a:p>
          <a:p>
            <a:pPr marL="180975" marR="168593" indent="-171450">
              <a:lnSpc>
                <a:spcPct val="90000"/>
              </a:lnSpc>
              <a:spcBef>
                <a:spcPts val="263"/>
              </a:spcBef>
              <a:buClr>
                <a:srgbClr val="FF051F"/>
              </a:buClr>
              <a:buFont typeface="Arial"/>
              <a:buChar char="•"/>
              <a:tabLst>
                <a:tab pos="180499" algn="l"/>
                <a:tab pos="180975" algn="l"/>
              </a:tabLst>
            </a:pPr>
            <a:r>
              <a:rPr sz="1575" spc="-94" dirty="0">
                <a:solidFill>
                  <a:srgbClr val="003A1A"/>
                </a:solidFill>
                <a:latin typeface="Tahoma"/>
                <a:cs typeface="Tahoma"/>
              </a:rPr>
              <a:t>The</a:t>
            </a:r>
            <a:r>
              <a:rPr sz="1575" spc="-41" dirty="0">
                <a:solidFill>
                  <a:srgbClr val="003A1A"/>
                </a:solidFill>
                <a:latin typeface="Arial"/>
                <a:cs typeface="Arial"/>
              </a:rPr>
              <a:t> </a:t>
            </a:r>
            <a:r>
              <a:rPr sz="1575" spc="-41" dirty="0">
                <a:solidFill>
                  <a:srgbClr val="003A1A"/>
                </a:solidFill>
                <a:latin typeface="Tahoma"/>
                <a:cs typeface="Tahoma"/>
              </a:rPr>
              <a:t>word</a:t>
            </a:r>
            <a:r>
              <a:rPr sz="1575" spc="-60" dirty="0">
                <a:solidFill>
                  <a:srgbClr val="003A1A"/>
                </a:solidFill>
                <a:latin typeface="Arial"/>
                <a:cs typeface="Arial"/>
              </a:rPr>
              <a:t> </a:t>
            </a:r>
            <a:r>
              <a:rPr sz="1575" spc="-71" dirty="0">
                <a:solidFill>
                  <a:srgbClr val="003A1A"/>
                </a:solidFill>
                <a:latin typeface="Tahoma"/>
                <a:cs typeface="Tahoma"/>
              </a:rPr>
              <a:t>strategy</a:t>
            </a:r>
            <a:r>
              <a:rPr sz="1575" spc="-38" dirty="0">
                <a:solidFill>
                  <a:srgbClr val="003A1A"/>
                </a:solidFill>
                <a:latin typeface="Arial"/>
                <a:cs typeface="Arial"/>
              </a:rPr>
              <a:t> </a:t>
            </a:r>
            <a:r>
              <a:rPr sz="1575" spc="-75" dirty="0">
                <a:solidFill>
                  <a:srgbClr val="003A1A"/>
                </a:solidFill>
                <a:latin typeface="Tahoma"/>
                <a:cs typeface="Tahoma"/>
              </a:rPr>
              <a:t>has</a:t>
            </a:r>
            <a:r>
              <a:rPr sz="1575" spc="-41" dirty="0">
                <a:solidFill>
                  <a:srgbClr val="003A1A"/>
                </a:solidFill>
                <a:latin typeface="Arial"/>
                <a:cs typeface="Arial"/>
              </a:rPr>
              <a:t> </a:t>
            </a:r>
            <a:r>
              <a:rPr sz="1575" spc="-15" dirty="0">
                <a:solidFill>
                  <a:srgbClr val="003A1A"/>
                </a:solidFill>
                <a:latin typeface="Tahoma"/>
                <a:cs typeface="Tahoma"/>
              </a:rPr>
              <a:t>its</a:t>
            </a:r>
            <a:r>
              <a:rPr sz="1575" spc="-45" dirty="0">
                <a:solidFill>
                  <a:srgbClr val="003A1A"/>
                </a:solidFill>
                <a:latin typeface="Arial"/>
                <a:cs typeface="Arial"/>
              </a:rPr>
              <a:t> </a:t>
            </a:r>
            <a:r>
              <a:rPr sz="1575" spc="-38" dirty="0">
                <a:solidFill>
                  <a:srgbClr val="003A1A"/>
                </a:solidFill>
                <a:latin typeface="Tahoma"/>
                <a:cs typeface="Tahoma"/>
              </a:rPr>
              <a:t>roots</a:t>
            </a:r>
            <a:r>
              <a:rPr sz="1575" spc="-30" dirty="0">
                <a:solidFill>
                  <a:srgbClr val="003A1A"/>
                </a:solidFill>
                <a:latin typeface="Arial"/>
                <a:cs typeface="Arial"/>
              </a:rPr>
              <a:t> </a:t>
            </a:r>
            <a:r>
              <a:rPr sz="1575" dirty="0">
                <a:solidFill>
                  <a:srgbClr val="003A1A"/>
                </a:solidFill>
                <a:latin typeface="Tahoma"/>
                <a:cs typeface="Tahoma"/>
              </a:rPr>
              <a:t>in</a:t>
            </a:r>
            <a:r>
              <a:rPr sz="1575" spc="-49" dirty="0">
                <a:solidFill>
                  <a:srgbClr val="003A1A"/>
                </a:solidFill>
                <a:latin typeface="Arial"/>
                <a:cs typeface="Arial"/>
              </a:rPr>
              <a:t> </a:t>
            </a:r>
            <a:r>
              <a:rPr lang="en-US" sz="1575" spc="-53" dirty="0">
                <a:solidFill>
                  <a:srgbClr val="003A1A"/>
                </a:solidFill>
                <a:latin typeface="Tahoma"/>
                <a:cs typeface="Tahoma"/>
              </a:rPr>
              <a:t>Greek </a:t>
            </a:r>
            <a:r>
              <a:rPr sz="1575" spc="-64" dirty="0">
                <a:solidFill>
                  <a:srgbClr val="003A1A"/>
                </a:solidFill>
                <a:latin typeface="Tahoma"/>
                <a:cs typeface="Tahoma"/>
              </a:rPr>
              <a:t>warfare.</a:t>
            </a:r>
            <a:r>
              <a:rPr sz="1575" spc="-53" dirty="0">
                <a:solidFill>
                  <a:srgbClr val="003A1A"/>
                </a:solidFill>
                <a:latin typeface="Arial"/>
                <a:cs typeface="Arial"/>
              </a:rPr>
              <a:t> </a:t>
            </a:r>
            <a:endParaRPr lang="en-US" sz="1575" spc="-53" dirty="0">
              <a:solidFill>
                <a:srgbClr val="003A1A"/>
              </a:solidFill>
              <a:latin typeface="Arial"/>
              <a:cs typeface="Arial"/>
            </a:endParaRPr>
          </a:p>
          <a:p>
            <a:pPr marL="523875" marR="168593" lvl="1" indent="-171450">
              <a:lnSpc>
                <a:spcPct val="200000"/>
              </a:lnSpc>
              <a:spcBef>
                <a:spcPts val="263"/>
              </a:spcBef>
              <a:buClr>
                <a:srgbClr val="FF051F"/>
              </a:buClr>
              <a:buFont typeface="Arial"/>
              <a:buChar char="•"/>
              <a:tabLst>
                <a:tab pos="180499" algn="l"/>
                <a:tab pos="180975" algn="l"/>
              </a:tabLst>
            </a:pPr>
            <a:r>
              <a:rPr sz="1575" spc="-98" dirty="0">
                <a:solidFill>
                  <a:srgbClr val="003A1A"/>
                </a:solidFill>
                <a:latin typeface="Tahoma"/>
                <a:cs typeface="Tahoma"/>
              </a:rPr>
              <a:t>The</a:t>
            </a:r>
            <a:r>
              <a:rPr sz="1575" spc="-30" dirty="0">
                <a:solidFill>
                  <a:srgbClr val="003A1A"/>
                </a:solidFill>
                <a:latin typeface="Arial"/>
                <a:cs typeface="Arial"/>
              </a:rPr>
              <a:t> </a:t>
            </a:r>
            <a:r>
              <a:rPr sz="1575" spc="-53" dirty="0">
                <a:solidFill>
                  <a:srgbClr val="003A1A"/>
                </a:solidFill>
                <a:latin typeface="Tahoma"/>
                <a:cs typeface="Tahoma"/>
              </a:rPr>
              <a:t>Greek</a:t>
            </a:r>
            <a:r>
              <a:rPr sz="1575" spc="-38" dirty="0">
                <a:solidFill>
                  <a:srgbClr val="003A1A"/>
                </a:solidFill>
                <a:latin typeface="Arial"/>
                <a:cs typeface="Arial"/>
              </a:rPr>
              <a:t> </a:t>
            </a:r>
            <a:r>
              <a:rPr sz="1575" spc="-86" dirty="0">
                <a:solidFill>
                  <a:srgbClr val="003A1A"/>
                </a:solidFill>
                <a:latin typeface="Tahoma"/>
                <a:cs typeface="Tahoma"/>
              </a:rPr>
              <a:t>verb</a:t>
            </a:r>
            <a:r>
              <a:rPr sz="1575" spc="-86" dirty="0">
                <a:solidFill>
                  <a:srgbClr val="003A1A"/>
                </a:solidFill>
                <a:latin typeface="Arial"/>
                <a:cs typeface="Arial"/>
              </a:rPr>
              <a:t> </a:t>
            </a:r>
            <a:r>
              <a:rPr sz="1575" spc="-71" dirty="0" err="1">
                <a:solidFill>
                  <a:srgbClr val="003A1A"/>
                </a:solidFill>
                <a:latin typeface="Tahoma"/>
                <a:cs typeface="Tahoma"/>
              </a:rPr>
              <a:t>strategos</a:t>
            </a:r>
            <a:r>
              <a:rPr sz="1575" spc="4" dirty="0">
                <a:solidFill>
                  <a:srgbClr val="003A1A"/>
                </a:solidFill>
                <a:latin typeface="Arial"/>
                <a:cs typeface="Arial"/>
              </a:rPr>
              <a:t> </a:t>
            </a:r>
            <a:r>
              <a:rPr sz="1575" b="1" spc="-139" dirty="0" err="1">
                <a:solidFill>
                  <a:srgbClr val="003A1A"/>
                </a:solidFill>
                <a:latin typeface="Arial"/>
                <a:cs typeface="Arial"/>
              </a:rPr>
              <a:t>στρ</a:t>
            </a:r>
            <a:r>
              <a:rPr sz="1575" b="1" spc="-139" dirty="0">
                <a:solidFill>
                  <a:srgbClr val="003A1A"/>
                </a:solidFill>
                <a:latin typeface="Arial"/>
                <a:cs typeface="Arial"/>
              </a:rPr>
              <a:t>α</a:t>
            </a:r>
            <a:r>
              <a:rPr sz="1575" b="1" spc="-139" dirty="0" err="1">
                <a:solidFill>
                  <a:srgbClr val="003A1A"/>
                </a:solidFill>
                <a:latin typeface="Arial"/>
                <a:cs typeface="Arial"/>
              </a:rPr>
              <a:t>τηγός</a:t>
            </a:r>
            <a:r>
              <a:rPr sz="1575" b="1" spc="-60" dirty="0">
                <a:solidFill>
                  <a:srgbClr val="003A1A"/>
                </a:solidFill>
                <a:latin typeface="Arial"/>
                <a:cs typeface="Arial"/>
              </a:rPr>
              <a:t> </a:t>
            </a:r>
            <a:r>
              <a:rPr sz="1575" spc="-124" dirty="0">
                <a:solidFill>
                  <a:srgbClr val="003A1A"/>
                </a:solidFill>
                <a:latin typeface="Tahoma"/>
                <a:cs typeface="Tahoma"/>
              </a:rPr>
              <a:t> </a:t>
            </a:r>
            <a:r>
              <a:rPr sz="1575" spc="-64" dirty="0">
                <a:solidFill>
                  <a:srgbClr val="003A1A"/>
                </a:solidFill>
                <a:latin typeface="Tahoma"/>
                <a:cs typeface="Tahoma"/>
              </a:rPr>
              <a:t>“army</a:t>
            </a:r>
            <a:r>
              <a:rPr sz="1575" spc="-120" dirty="0">
                <a:solidFill>
                  <a:srgbClr val="003A1A"/>
                </a:solidFill>
                <a:latin typeface="Tahoma"/>
                <a:cs typeface="Tahoma"/>
              </a:rPr>
              <a:t> </a:t>
            </a:r>
            <a:r>
              <a:rPr sz="1575" spc="-26" dirty="0">
                <a:solidFill>
                  <a:srgbClr val="003A1A"/>
                </a:solidFill>
                <a:latin typeface="Tahoma"/>
                <a:cs typeface="Tahoma"/>
              </a:rPr>
              <a:t>leader”</a:t>
            </a:r>
            <a:r>
              <a:rPr sz="1575" spc="-113" dirty="0">
                <a:solidFill>
                  <a:srgbClr val="003A1A"/>
                </a:solidFill>
                <a:latin typeface="Tahoma"/>
                <a:cs typeface="Tahoma"/>
              </a:rPr>
              <a:t> </a:t>
            </a:r>
            <a:endParaRPr lang="en-US" sz="1575" spc="-113" dirty="0">
              <a:solidFill>
                <a:srgbClr val="003A1A"/>
              </a:solidFill>
              <a:latin typeface="Tahoma"/>
              <a:cs typeface="Tahoma"/>
            </a:endParaRPr>
          </a:p>
          <a:p>
            <a:pPr marL="523875" marR="168593" lvl="1" indent="-171450">
              <a:lnSpc>
                <a:spcPct val="200000"/>
              </a:lnSpc>
              <a:spcBef>
                <a:spcPts val="263"/>
              </a:spcBef>
              <a:buClr>
                <a:srgbClr val="FF051F"/>
              </a:buClr>
              <a:buFont typeface="Arial"/>
              <a:buChar char="•"/>
              <a:tabLst>
                <a:tab pos="180499" algn="l"/>
                <a:tab pos="180975" algn="l"/>
              </a:tabLst>
            </a:pPr>
            <a:r>
              <a:rPr lang="en-US" sz="1575" spc="-98" dirty="0">
                <a:solidFill>
                  <a:srgbClr val="003A1A"/>
                </a:solidFill>
                <a:latin typeface="Tahoma"/>
                <a:cs typeface="Tahoma"/>
              </a:rPr>
              <a:t>The</a:t>
            </a:r>
            <a:r>
              <a:rPr lang="en-US" sz="1575" spc="-30" dirty="0">
                <a:solidFill>
                  <a:srgbClr val="003A1A"/>
                </a:solidFill>
                <a:latin typeface="Arial"/>
                <a:cs typeface="Arial"/>
              </a:rPr>
              <a:t> </a:t>
            </a:r>
            <a:r>
              <a:rPr lang="en-US" sz="1575" spc="-53" dirty="0">
                <a:solidFill>
                  <a:srgbClr val="003A1A"/>
                </a:solidFill>
                <a:latin typeface="Tahoma"/>
                <a:cs typeface="Tahoma"/>
              </a:rPr>
              <a:t>Greek </a:t>
            </a:r>
            <a:r>
              <a:rPr sz="1575" spc="-41" dirty="0">
                <a:solidFill>
                  <a:srgbClr val="003A1A"/>
                </a:solidFill>
                <a:latin typeface="Tahoma"/>
                <a:cs typeface="Tahoma"/>
              </a:rPr>
              <a:t>the</a:t>
            </a:r>
            <a:r>
              <a:rPr sz="1575" spc="-113" dirty="0">
                <a:solidFill>
                  <a:srgbClr val="003A1A"/>
                </a:solidFill>
                <a:latin typeface="Tahoma"/>
                <a:cs typeface="Tahoma"/>
              </a:rPr>
              <a:t> </a:t>
            </a:r>
            <a:r>
              <a:rPr sz="1575" spc="-53" dirty="0">
                <a:solidFill>
                  <a:srgbClr val="003A1A"/>
                </a:solidFill>
                <a:latin typeface="Tahoma"/>
                <a:cs typeface="Tahoma"/>
              </a:rPr>
              <a:t>idea</a:t>
            </a:r>
            <a:r>
              <a:rPr sz="1575" spc="-113" dirty="0">
                <a:solidFill>
                  <a:srgbClr val="003A1A"/>
                </a:solidFill>
                <a:latin typeface="Tahoma"/>
                <a:cs typeface="Tahoma"/>
              </a:rPr>
              <a:t> </a:t>
            </a:r>
            <a:r>
              <a:rPr sz="1575" spc="-19" dirty="0">
                <a:solidFill>
                  <a:srgbClr val="003A1A"/>
                </a:solidFill>
                <a:latin typeface="Tahoma"/>
                <a:cs typeface="Tahoma"/>
              </a:rPr>
              <a:t>of </a:t>
            </a:r>
            <a:r>
              <a:rPr sz="1575" spc="-60" dirty="0" err="1">
                <a:solidFill>
                  <a:srgbClr val="003A1A"/>
                </a:solidFill>
                <a:latin typeface="Tahoma"/>
                <a:cs typeface="Tahoma"/>
              </a:rPr>
              <a:t>strategia</a:t>
            </a:r>
            <a:r>
              <a:rPr sz="1575" spc="-38" dirty="0">
                <a:solidFill>
                  <a:srgbClr val="003A1A"/>
                </a:solidFill>
                <a:latin typeface="Arial"/>
                <a:cs typeface="Arial"/>
              </a:rPr>
              <a:t> </a:t>
            </a:r>
            <a:r>
              <a:rPr sz="1575" b="1" spc="-105" dirty="0" err="1">
                <a:solidFill>
                  <a:srgbClr val="003A1A"/>
                </a:solidFill>
                <a:latin typeface="Arial"/>
                <a:cs typeface="Arial"/>
              </a:rPr>
              <a:t>στρ</a:t>
            </a:r>
            <a:r>
              <a:rPr sz="1575" b="1" spc="-105" dirty="0">
                <a:solidFill>
                  <a:srgbClr val="003A1A"/>
                </a:solidFill>
                <a:latin typeface="Arial"/>
                <a:cs typeface="Arial"/>
              </a:rPr>
              <a:t>α</a:t>
            </a:r>
            <a:r>
              <a:rPr sz="1575" b="1" spc="-105" dirty="0" err="1">
                <a:solidFill>
                  <a:srgbClr val="003A1A"/>
                </a:solidFill>
                <a:latin typeface="Arial"/>
                <a:cs typeface="Arial"/>
              </a:rPr>
              <a:t>τηγί</a:t>
            </a:r>
            <a:r>
              <a:rPr sz="1575" b="1" spc="-105" dirty="0">
                <a:solidFill>
                  <a:srgbClr val="003A1A"/>
                </a:solidFill>
                <a:latin typeface="Arial"/>
                <a:cs typeface="Arial"/>
              </a:rPr>
              <a:t>α</a:t>
            </a:r>
            <a:r>
              <a:rPr sz="1575" b="1" spc="-75" dirty="0">
                <a:solidFill>
                  <a:srgbClr val="003A1A"/>
                </a:solidFill>
                <a:latin typeface="Arial"/>
                <a:cs typeface="Arial"/>
              </a:rPr>
              <a:t> </a:t>
            </a:r>
            <a:r>
              <a:rPr sz="1575" spc="-60" dirty="0">
                <a:solidFill>
                  <a:srgbClr val="003A1A"/>
                </a:solidFill>
                <a:latin typeface="Tahoma"/>
                <a:cs typeface="Tahoma"/>
              </a:rPr>
              <a:t>refers</a:t>
            </a:r>
            <a:r>
              <a:rPr sz="1575" spc="-19" dirty="0">
                <a:solidFill>
                  <a:srgbClr val="003A1A"/>
                </a:solidFill>
                <a:latin typeface="Arial"/>
                <a:cs typeface="Arial"/>
              </a:rPr>
              <a:t> </a:t>
            </a:r>
            <a:r>
              <a:rPr sz="1575" dirty="0">
                <a:solidFill>
                  <a:srgbClr val="003A1A"/>
                </a:solidFill>
                <a:latin typeface="Tahoma"/>
                <a:cs typeface="Tahoma"/>
              </a:rPr>
              <a:t>to</a:t>
            </a:r>
            <a:r>
              <a:rPr sz="1575" spc="-41" dirty="0">
                <a:solidFill>
                  <a:srgbClr val="003A1A"/>
                </a:solidFill>
                <a:latin typeface="Arial"/>
                <a:cs typeface="Arial"/>
              </a:rPr>
              <a:t> </a:t>
            </a:r>
            <a:r>
              <a:rPr sz="1575" u="sng" spc="-64" dirty="0">
                <a:solidFill>
                  <a:srgbClr val="003A1A"/>
                </a:solidFill>
                <a:latin typeface="Tahoma"/>
                <a:cs typeface="Tahoma"/>
              </a:rPr>
              <a:t>defeating</a:t>
            </a:r>
            <a:r>
              <a:rPr sz="1575" u="sng" spc="-41" dirty="0">
                <a:solidFill>
                  <a:srgbClr val="003A1A"/>
                </a:solidFill>
                <a:latin typeface="Arial"/>
                <a:cs typeface="Arial"/>
              </a:rPr>
              <a:t> </a:t>
            </a:r>
            <a:r>
              <a:rPr sz="1575" u="sng" spc="-71" dirty="0">
                <a:solidFill>
                  <a:srgbClr val="003A1A"/>
                </a:solidFill>
                <a:latin typeface="Tahoma"/>
                <a:cs typeface="Tahoma"/>
              </a:rPr>
              <a:t>an</a:t>
            </a:r>
            <a:r>
              <a:rPr sz="1575" u="sng" spc="-38" dirty="0">
                <a:solidFill>
                  <a:srgbClr val="003A1A"/>
                </a:solidFill>
                <a:latin typeface="Arial"/>
                <a:cs typeface="Arial"/>
              </a:rPr>
              <a:t> </a:t>
            </a:r>
            <a:r>
              <a:rPr sz="1575" u="sng" spc="-71" dirty="0">
                <a:solidFill>
                  <a:srgbClr val="003A1A"/>
                </a:solidFill>
                <a:latin typeface="Tahoma"/>
                <a:cs typeface="Tahoma"/>
              </a:rPr>
              <a:t>enemy</a:t>
            </a:r>
            <a:r>
              <a:rPr sz="1575" u="sng" spc="-45" dirty="0">
                <a:solidFill>
                  <a:srgbClr val="003A1A"/>
                </a:solidFill>
                <a:latin typeface="Arial"/>
                <a:cs typeface="Arial"/>
              </a:rPr>
              <a:t> </a:t>
            </a:r>
            <a:r>
              <a:rPr sz="1575" u="sng" spc="-19" dirty="0">
                <a:solidFill>
                  <a:srgbClr val="003A1A"/>
                </a:solidFill>
                <a:latin typeface="Tahoma"/>
                <a:cs typeface="Tahoma"/>
              </a:rPr>
              <a:t>by</a:t>
            </a:r>
            <a:r>
              <a:rPr sz="1575" u="sng" spc="-19" dirty="0">
                <a:solidFill>
                  <a:srgbClr val="003A1A"/>
                </a:solidFill>
                <a:latin typeface="Arial"/>
                <a:cs typeface="Arial"/>
              </a:rPr>
              <a:t> </a:t>
            </a:r>
            <a:r>
              <a:rPr sz="1575" u="sng" spc="-45" dirty="0">
                <a:solidFill>
                  <a:srgbClr val="003A1A"/>
                </a:solidFill>
                <a:latin typeface="Tahoma"/>
                <a:cs typeface="Tahoma"/>
              </a:rPr>
              <a:t>effectively</a:t>
            </a:r>
            <a:r>
              <a:rPr sz="1575" u="sng" spc="-45" dirty="0">
                <a:solidFill>
                  <a:srgbClr val="003A1A"/>
                </a:solidFill>
                <a:latin typeface="Arial"/>
                <a:cs typeface="Arial"/>
              </a:rPr>
              <a:t> </a:t>
            </a:r>
            <a:r>
              <a:rPr sz="1575" u="sng" spc="-75" dirty="0">
                <a:solidFill>
                  <a:srgbClr val="003A1A"/>
                </a:solidFill>
                <a:latin typeface="Tahoma"/>
                <a:cs typeface="Tahoma"/>
              </a:rPr>
              <a:t>using</a:t>
            </a:r>
            <a:r>
              <a:rPr sz="1575" u="sng" spc="-41" dirty="0">
                <a:solidFill>
                  <a:srgbClr val="003A1A"/>
                </a:solidFill>
                <a:latin typeface="Arial"/>
                <a:cs typeface="Arial"/>
              </a:rPr>
              <a:t> </a:t>
            </a:r>
            <a:r>
              <a:rPr sz="1575" u="sng" spc="-8" dirty="0">
                <a:solidFill>
                  <a:srgbClr val="003A1A"/>
                </a:solidFill>
                <a:latin typeface="Tahoma"/>
                <a:cs typeface="Tahoma"/>
              </a:rPr>
              <a:t>resources</a:t>
            </a:r>
            <a:r>
              <a:rPr sz="1575" spc="-8" dirty="0">
                <a:solidFill>
                  <a:srgbClr val="003A1A"/>
                </a:solidFill>
                <a:latin typeface="Tahoma"/>
                <a:cs typeface="Tahoma"/>
              </a:rPr>
              <a:t>.</a:t>
            </a:r>
            <a:endParaRPr sz="1575" dirty="0">
              <a:solidFill>
                <a:srgbClr val="003A1A"/>
              </a:solidFill>
              <a:latin typeface="Tahoma"/>
              <a:cs typeface="Tahoma"/>
            </a:endParaRPr>
          </a:p>
          <a:p>
            <a:pPr>
              <a:spcBef>
                <a:spcPts val="41"/>
              </a:spcBef>
              <a:buClr>
                <a:srgbClr val="FF051F"/>
              </a:buClr>
              <a:buFont typeface="Arial"/>
              <a:buChar char="•"/>
            </a:pPr>
            <a:endParaRPr sz="1838" dirty="0">
              <a:solidFill>
                <a:srgbClr val="003A1A"/>
              </a:solidFill>
              <a:latin typeface="Tahoma"/>
              <a:cs typeface="Tahoma"/>
            </a:endParaRPr>
          </a:p>
          <a:p>
            <a:pPr marL="180975" indent="-171450">
              <a:lnSpc>
                <a:spcPts val="1796"/>
              </a:lnSpc>
              <a:buClr>
                <a:srgbClr val="FF051F"/>
              </a:buClr>
              <a:buFont typeface="Arial"/>
              <a:buChar char="•"/>
              <a:tabLst>
                <a:tab pos="180499" algn="l"/>
                <a:tab pos="180975" algn="l"/>
              </a:tabLst>
            </a:pPr>
            <a:r>
              <a:rPr sz="1575" spc="-71" dirty="0">
                <a:solidFill>
                  <a:srgbClr val="003A1A"/>
                </a:solidFill>
                <a:latin typeface="Tahoma"/>
                <a:cs typeface="Tahoma"/>
              </a:rPr>
              <a:t>Strategic</a:t>
            </a:r>
            <a:r>
              <a:rPr sz="1575" spc="-41" dirty="0">
                <a:solidFill>
                  <a:srgbClr val="003A1A"/>
                </a:solidFill>
                <a:latin typeface="Arial"/>
                <a:cs typeface="Arial"/>
              </a:rPr>
              <a:t> </a:t>
            </a:r>
            <a:r>
              <a:rPr sz="1575" spc="-68" dirty="0">
                <a:solidFill>
                  <a:srgbClr val="003A1A"/>
                </a:solidFill>
                <a:latin typeface="Tahoma"/>
                <a:cs typeface="Tahoma"/>
              </a:rPr>
              <a:t>management</a:t>
            </a:r>
            <a:r>
              <a:rPr sz="1575" spc="-60" dirty="0">
                <a:solidFill>
                  <a:srgbClr val="003A1A"/>
                </a:solidFill>
                <a:latin typeface="Arial"/>
                <a:cs typeface="Arial"/>
              </a:rPr>
              <a:t> </a:t>
            </a:r>
            <a:r>
              <a:rPr sz="1575" spc="-34" dirty="0">
                <a:solidFill>
                  <a:srgbClr val="003A1A"/>
                </a:solidFill>
                <a:latin typeface="Tahoma"/>
                <a:cs typeface="Tahoma"/>
              </a:rPr>
              <a:t>often</a:t>
            </a:r>
            <a:r>
              <a:rPr sz="1575" spc="-60" dirty="0">
                <a:solidFill>
                  <a:srgbClr val="003A1A"/>
                </a:solidFill>
                <a:latin typeface="Arial"/>
                <a:cs typeface="Arial"/>
              </a:rPr>
              <a:t> </a:t>
            </a:r>
            <a:r>
              <a:rPr sz="1575" spc="-45" dirty="0">
                <a:solidFill>
                  <a:srgbClr val="003A1A"/>
                </a:solidFill>
                <a:latin typeface="Tahoma"/>
                <a:cs typeface="Tahoma"/>
              </a:rPr>
              <a:t>borrows</a:t>
            </a:r>
            <a:r>
              <a:rPr sz="1575" spc="-23" dirty="0">
                <a:solidFill>
                  <a:srgbClr val="003A1A"/>
                </a:solidFill>
                <a:latin typeface="Arial"/>
                <a:cs typeface="Arial"/>
              </a:rPr>
              <a:t> </a:t>
            </a:r>
            <a:r>
              <a:rPr sz="1575" spc="-60" dirty="0">
                <a:solidFill>
                  <a:srgbClr val="003A1A"/>
                </a:solidFill>
                <a:latin typeface="Tahoma"/>
                <a:cs typeface="Tahoma"/>
              </a:rPr>
              <a:t>lessons</a:t>
            </a:r>
            <a:r>
              <a:rPr sz="1575" spc="-11" dirty="0">
                <a:solidFill>
                  <a:srgbClr val="003A1A"/>
                </a:solidFill>
                <a:latin typeface="Arial"/>
                <a:cs typeface="Arial"/>
              </a:rPr>
              <a:t> </a:t>
            </a:r>
            <a:r>
              <a:rPr sz="1575" spc="-86" dirty="0">
                <a:solidFill>
                  <a:srgbClr val="003A1A"/>
                </a:solidFill>
                <a:latin typeface="Tahoma"/>
                <a:cs typeface="Tahoma"/>
              </a:rPr>
              <a:t>as</a:t>
            </a:r>
            <a:r>
              <a:rPr sz="1575" spc="-49" dirty="0">
                <a:solidFill>
                  <a:srgbClr val="003A1A"/>
                </a:solidFill>
                <a:latin typeface="Arial"/>
                <a:cs typeface="Arial"/>
              </a:rPr>
              <a:t> </a:t>
            </a:r>
            <a:r>
              <a:rPr sz="1575" spc="-15" dirty="0">
                <a:solidFill>
                  <a:srgbClr val="003A1A"/>
                </a:solidFill>
                <a:latin typeface="Tahoma"/>
                <a:cs typeface="Tahoma"/>
              </a:rPr>
              <a:t>well</a:t>
            </a:r>
            <a:r>
              <a:rPr sz="1575" spc="-34" dirty="0">
                <a:solidFill>
                  <a:srgbClr val="003A1A"/>
                </a:solidFill>
                <a:latin typeface="Arial"/>
                <a:cs typeface="Arial"/>
              </a:rPr>
              <a:t> </a:t>
            </a:r>
            <a:r>
              <a:rPr sz="1575" spc="-19" dirty="0">
                <a:solidFill>
                  <a:srgbClr val="003A1A"/>
                </a:solidFill>
                <a:latin typeface="Tahoma"/>
                <a:cs typeface="Tahoma"/>
              </a:rPr>
              <a:t>as</a:t>
            </a:r>
            <a:endParaRPr sz="1575" dirty="0">
              <a:solidFill>
                <a:srgbClr val="003A1A"/>
              </a:solidFill>
              <a:latin typeface="Tahoma"/>
              <a:cs typeface="Tahoma"/>
            </a:endParaRPr>
          </a:p>
          <a:p>
            <a:pPr marL="180975">
              <a:lnSpc>
                <a:spcPts val="1796"/>
              </a:lnSpc>
            </a:pPr>
            <a:r>
              <a:rPr sz="1575" spc="-64" dirty="0">
                <a:solidFill>
                  <a:srgbClr val="003A1A"/>
                </a:solidFill>
                <a:latin typeface="Tahoma"/>
                <a:cs typeface="Tahoma"/>
              </a:rPr>
              <a:t>metaphors</a:t>
            </a:r>
            <a:r>
              <a:rPr sz="1575" spc="-45" dirty="0">
                <a:solidFill>
                  <a:srgbClr val="003A1A"/>
                </a:solidFill>
                <a:latin typeface="Arial"/>
                <a:cs typeface="Arial"/>
              </a:rPr>
              <a:t> </a:t>
            </a:r>
            <a:r>
              <a:rPr sz="1575" spc="-38" dirty="0">
                <a:solidFill>
                  <a:srgbClr val="003A1A"/>
                </a:solidFill>
                <a:latin typeface="Tahoma"/>
                <a:cs typeface="Tahoma"/>
              </a:rPr>
              <a:t>from</a:t>
            </a:r>
            <a:r>
              <a:rPr sz="1575" spc="-30" dirty="0">
                <a:solidFill>
                  <a:srgbClr val="003A1A"/>
                </a:solidFill>
                <a:latin typeface="Arial"/>
                <a:cs typeface="Arial"/>
              </a:rPr>
              <a:t> </a:t>
            </a:r>
            <a:r>
              <a:rPr sz="1575" spc="-60" dirty="0">
                <a:solidFill>
                  <a:srgbClr val="003A1A"/>
                </a:solidFill>
                <a:latin typeface="Tahoma"/>
                <a:cs typeface="Tahoma"/>
              </a:rPr>
              <a:t>classic</a:t>
            </a:r>
            <a:r>
              <a:rPr sz="1575" spc="-11" dirty="0">
                <a:solidFill>
                  <a:srgbClr val="003A1A"/>
                </a:solidFill>
                <a:latin typeface="Arial"/>
                <a:cs typeface="Arial"/>
              </a:rPr>
              <a:t> </a:t>
            </a:r>
            <a:r>
              <a:rPr sz="1575" spc="-30" dirty="0">
                <a:solidFill>
                  <a:srgbClr val="003A1A"/>
                </a:solidFill>
                <a:latin typeface="Tahoma"/>
                <a:cs typeface="Tahoma"/>
              </a:rPr>
              <a:t>military</a:t>
            </a:r>
            <a:r>
              <a:rPr sz="1575" spc="-34" dirty="0">
                <a:solidFill>
                  <a:srgbClr val="003A1A"/>
                </a:solidFill>
                <a:latin typeface="Arial"/>
                <a:cs typeface="Arial"/>
              </a:rPr>
              <a:t> </a:t>
            </a:r>
            <a:r>
              <a:rPr sz="1575" spc="-8" dirty="0">
                <a:solidFill>
                  <a:srgbClr val="003A1A"/>
                </a:solidFill>
                <a:latin typeface="Tahoma"/>
                <a:cs typeface="Tahoma"/>
              </a:rPr>
              <a:t>strategy.</a:t>
            </a:r>
            <a:endParaRPr sz="1575" dirty="0">
              <a:solidFill>
                <a:srgbClr val="003A1A"/>
              </a:solidFill>
              <a:latin typeface="Tahoma"/>
              <a:cs typeface="Tahoma"/>
            </a:endParaRPr>
          </a:p>
          <a:p>
            <a:pPr marL="180975" marR="3810" indent="-171450">
              <a:lnSpc>
                <a:spcPts val="1702"/>
              </a:lnSpc>
              <a:buClr>
                <a:srgbClr val="FF051F"/>
              </a:buClr>
              <a:buFont typeface="Arial"/>
              <a:buChar char="•"/>
              <a:tabLst>
                <a:tab pos="180499" algn="l"/>
                <a:tab pos="180975" algn="l"/>
              </a:tabLst>
            </a:pPr>
            <a:endParaRPr lang="en-US" sz="1575" spc="-53" dirty="0">
              <a:solidFill>
                <a:srgbClr val="003A1A"/>
              </a:solidFill>
              <a:latin typeface="Tahoma"/>
              <a:cs typeface="Tahoma"/>
            </a:endParaRPr>
          </a:p>
          <a:p>
            <a:pPr marL="180975" marR="3810" indent="-171450">
              <a:lnSpc>
                <a:spcPts val="1702"/>
              </a:lnSpc>
              <a:buClr>
                <a:srgbClr val="FF051F"/>
              </a:buClr>
              <a:buFont typeface="Arial"/>
              <a:buChar char="•"/>
              <a:tabLst>
                <a:tab pos="180499" algn="l"/>
                <a:tab pos="180975" algn="l"/>
              </a:tabLst>
            </a:pPr>
            <a:r>
              <a:rPr sz="1575" spc="-53" dirty="0">
                <a:solidFill>
                  <a:srgbClr val="003A1A"/>
                </a:solidFill>
                <a:latin typeface="Tahoma"/>
                <a:cs typeface="Tahoma"/>
              </a:rPr>
              <a:t>For</a:t>
            </a:r>
            <a:r>
              <a:rPr sz="1575" spc="-38" dirty="0">
                <a:solidFill>
                  <a:srgbClr val="003A1A"/>
                </a:solidFill>
                <a:latin typeface="Arial"/>
                <a:cs typeface="Arial"/>
              </a:rPr>
              <a:t> </a:t>
            </a:r>
            <a:r>
              <a:rPr sz="1575" spc="-68" dirty="0">
                <a:solidFill>
                  <a:srgbClr val="003A1A"/>
                </a:solidFill>
                <a:latin typeface="Tahoma"/>
                <a:cs typeface="Tahoma"/>
              </a:rPr>
              <a:t>example,</a:t>
            </a:r>
            <a:endParaRPr lang="en-US" sz="1575" spc="-68" dirty="0">
              <a:solidFill>
                <a:srgbClr val="003A1A"/>
              </a:solidFill>
              <a:latin typeface="Tahoma"/>
              <a:cs typeface="Tahoma"/>
            </a:endParaRPr>
          </a:p>
          <a:p>
            <a:pPr marL="180975" marR="3810" indent="-171450">
              <a:lnSpc>
                <a:spcPts val="1702"/>
              </a:lnSpc>
              <a:buClr>
                <a:srgbClr val="FF051F"/>
              </a:buClr>
              <a:buFont typeface="Arial"/>
              <a:buChar char="•"/>
              <a:tabLst>
                <a:tab pos="180499" algn="l"/>
                <a:tab pos="180975" algn="l"/>
              </a:tabLst>
            </a:pPr>
            <a:r>
              <a:rPr sz="1575" spc="-45" dirty="0">
                <a:solidFill>
                  <a:srgbClr val="003A1A"/>
                </a:solidFill>
                <a:latin typeface="Arial"/>
                <a:cs typeface="Arial"/>
              </a:rPr>
              <a:t> </a:t>
            </a:r>
            <a:r>
              <a:rPr sz="1575" spc="-56" dirty="0">
                <a:solidFill>
                  <a:srgbClr val="003A1A"/>
                </a:solidFill>
                <a:latin typeface="Tahoma"/>
                <a:cs typeface="Tahoma"/>
              </a:rPr>
              <a:t>major</a:t>
            </a:r>
            <a:r>
              <a:rPr sz="1575" spc="-41" dirty="0">
                <a:solidFill>
                  <a:srgbClr val="003A1A"/>
                </a:solidFill>
                <a:latin typeface="Arial"/>
                <a:cs typeface="Arial"/>
              </a:rPr>
              <a:t> </a:t>
            </a:r>
            <a:r>
              <a:rPr sz="1575" spc="-68" dirty="0">
                <a:solidFill>
                  <a:srgbClr val="003A1A"/>
                </a:solidFill>
                <a:latin typeface="Tahoma"/>
                <a:cs typeface="Tahoma"/>
              </a:rPr>
              <a:t>business</a:t>
            </a:r>
            <a:r>
              <a:rPr sz="1575" spc="-34" dirty="0">
                <a:solidFill>
                  <a:srgbClr val="003A1A"/>
                </a:solidFill>
                <a:latin typeface="Arial"/>
                <a:cs typeface="Arial"/>
              </a:rPr>
              <a:t> </a:t>
            </a:r>
            <a:r>
              <a:rPr sz="1575" spc="-49" dirty="0">
                <a:solidFill>
                  <a:srgbClr val="003A1A"/>
                </a:solidFill>
                <a:latin typeface="Tahoma"/>
                <a:cs typeface="Tahoma"/>
              </a:rPr>
              <a:t>decisions</a:t>
            </a:r>
            <a:r>
              <a:rPr sz="1575" spc="-30" dirty="0">
                <a:solidFill>
                  <a:srgbClr val="003A1A"/>
                </a:solidFill>
                <a:latin typeface="Arial"/>
                <a:cs typeface="Arial"/>
              </a:rPr>
              <a:t> </a:t>
            </a:r>
            <a:r>
              <a:rPr sz="1575" spc="-49" dirty="0">
                <a:solidFill>
                  <a:srgbClr val="003A1A"/>
                </a:solidFill>
                <a:latin typeface="Tahoma"/>
                <a:cs typeface="Tahoma"/>
              </a:rPr>
              <a:t>are</a:t>
            </a:r>
            <a:r>
              <a:rPr sz="1575" spc="-45" dirty="0">
                <a:solidFill>
                  <a:srgbClr val="003A1A"/>
                </a:solidFill>
                <a:latin typeface="Arial"/>
                <a:cs typeface="Arial"/>
              </a:rPr>
              <a:t> </a:t>
            </a:r>
            <a:r>
              <a:rPr sz="1575" spc="-30" dirty="0">
                <a:solidFill>
                  <a:srgbClr val="003A1A"/>
                </a:solidFill>
                <a:latin typeface="Tahoma"/>
                <a:cs typeface="Tahoma"/>
              </a:rPr>
              <a:t>often</a:t>
            </a:r>
            <a:r>
              <a:rPr sz="1575" spc="-41" dirty="0">
                <a:solidFill>
                  <a:srgbClr val="003A1A"/>
                </a:solidFill>
                <a:latin typeface="Arial"/>
                <a:cs typeface="Arial"/>
              </a:rPr>
              <a:t> </a:t>
            </a:r>
            <a:r>
              <a:rPr sz="1575" spc="-71" dirty="0">
                <a:solidFill>
                  <a:srgbClr val="003A1A"/>
                </a:solidFill>
                <a:latin typeface="Tahoma"/>
                <a:cs typeface="Tahoma"/>
              </a:rPr>
              <a:t>categorized</a:t>
            </a:r>
            <a:r>
              <a:rPr sz="1575" spc="-71" dirty="0">
                <a:solidFill>
                  <a:srgbClr val="003A1A"/>
                </a:solidFill>
                <a:latin typeface="Arial"/>
                <a:cs typeface="Arial"/>
              </a:rPr>
              <a:t> </a:t>
            </a:r>
            <a:r>
              <a:rPr sz="1575" spc="-86" dirty="0">
                <a:solidFill>
                  <a:srgbClr val="003A1A"/>
                </a:solidFill>
                <a:latin typeface="Tahoma"/>
                <a:cs typeface="Tahoma"/>
              </a:rPr>
              <a:t>as</a:t>
            </a:r>
            <a:r>
              <a:rPr sz="1575" spc="-34" dirty="0">
                <a:solidFill>
                  <a:srgbClr val="003A1A"/>
                </a:solidFill>
                <a:latin typeface="Arial"/>
                <a:cs typeface="Arial"/>
              </a:rPr>
              <a:t> </a:t>
            </a:r>
            <a:r>
              <a:rPr sz="1575" b="1" spc="-56" dirty="0">
                <a:solidFill>
                  <a:srgbClr val="003A1A"/>
                </a:solidFill>
                <a:latin typeface="Arial"/>
                <a:cs typeface="Arial"/>
              </a:rPr>
              <a:t>“strategic”</a:t>
            </a:r>
            <a:r>
              <a:rPr lang="en-US" sz="1575" b="1" spc="-56" dirty="0">
                <a:solidFill>
                  <a:srgbClr val="003A1A"/>
                </a:solidFill>
                <a:latin typeface="Arial"/>
                <a:cs typeface="Arial"/>
              </a:rPr>
              <a:t> must win battles</a:t>
            </a:r>
          </a:p>
          <a:p>
            <a:pPr marL="180975" marR="3810" indent="-171450">
              <a:lnSpc>
                <a:spcPts val="1702"/>
              </a:lnSpc>
              <a:buClr>
                <a:srgbClr val="FF051F"/>
              </a:buClr>
              <a:buFont typeface="Arial"/>
              <a:buChar char="•"/>
              <a:tabLst>
                <a:tab pos="180499" algn="l"/>
                <a:tab pos="180975" algn="l"/>
              </a:tabLst>
            </a:pPr>
            <a:r>
              <a:rPr lang="en-US" sz="1575" b="1" spc="-56" dirty="0">
                <a:solidFill>
                  <a:srgbClr val="003A1A"/>
                </a:solidFill>
                <a:latin typeface="Arial"/>
                <a:cs typeface="Arial"/>
              </a:rPr>
              <a:t> </a:t>
            </a:r>
            <a:r>
              <a:rPr sz="1575" dirty="0">
                <a:solidFill>
                  <a:srgbClr val="003A1A"/>
                </a:solidFill>
                <a:latin typeface="Tahoma"/>
                <a:cs typeface="Tahoma"/>
              </a:rPr>
              <a:t>Minor</a:t>
            </a:r>
            <a:r>
              <a:rPr sz="1575" spc="-38" dirty="0">
                <a:solidFill>
                  <a:srgbClr val="003A1A"/>
                </a:solidFill>
                <a:latin typeface="Arial"/>
                <a:cs typeface="Arial"/>
              </a:rPr>
              <a:t> </a:t>
            </a:r>
            <a:r>
              <a:rPr sz="1575" spc="-53" dirty="0">
                <a:solidFill>
                  <a:srgbClr val="003A1A"/>
                </a:solidFill>
                <a:latin typeface="Tahoma"/>
                <a:cs typeface="Tahoma"/>
              </a:rPr>
              <a:t>decisions</a:t>
            </a:r>
            <a:r>
              <a:rPr sz="1575" spc="-19" dirty="0">
                <a:solidFill>
                  <a:srgbClr val="003A1A"/>
                </a:solidFill>
                <a:latin typeface="Arial"/>
                <a:cs typeface="Arial"/>
              </a:rPr>
              <a:t> </a:t>
            </a:r>
            <a:r>
              <a:rPr sz="1575" spc="-60" dirty="0">
                <a:solidFill>
                  <a:srgbClr val="003A1A"/>
                </a:solidFill>
                <a:latin typeface="Tahoma"/>
                <a:cs typeface="Tahoma"/>
              </a:rPr>
              <a:t>are</a:t>
            </a:r>
            <a:r>
              <a:rPr sz="1575" spc="-45" dirty="0">
                <a:solidFill>
                  <a:srgbClr val="003A1A"/>
                </a:solidFill>
                <a:latin typeface="Arial"/>
                <a:cs typeface="Arial"/>
              </a:rPr>
              <a:t> </a:t>
            </a:r>
            <a:r>
              <a:rPr sz="1575" spc="-45" dirty="0">
                <a:solidFill>
                  <a:srgbClr val="003A1A"/>
                </a:solidFill>
                <a:latin typeface="Tahoma"/>
                <a:cs typeface="Tahoma"/>
              </a:rPr>
              <a:t>referred</a:t>
            </a:r>
            <a:r>
              <a:rPr sz="1575" spc="-19" dirty="0">
                <a:solidFill>
                  <a:srgbClr val="003A1A"/>
                </a:solidFill>
                <a:latin typeface="Arial"/>
                <a:cs typeface="Arial"/>
              </a:rPr>
              <a:t> </a:t>
            </a:r>
            <a:r>
              <a:rPr sz="1575" dirty="0">
                <a:solidFill>
                  <a:srgbClr val="003A1A"/>
                </a:solidFill>
                <a:latin typeface="Tahoma"/>
                <a:cs typeface="Tahoma"/>
              </a:rPr>
              <a:t>to</a:t>
            </a:r>
            <a:r>
              <a:rPr sz="1575" spc="-41" dirty="0">
                <a:solidFill>
                  <a:srgbClr val="003A1A"/>
                </a:solidFill>
                <a:latin typeface="Arial"/>
                <a:cs typeface="Arial"/>
              </a:rPr>
              <a:t> </a:t>
            </a:r>
            <a:r>
              <a:rPr sz="1575" spc="-86" dirty="0">
                <a:solidFill>
                  <a:srgbClr val="003A1A"/>
                </a:solidFill>
                <a:latin typeface="Tahoma"/>
                <a:cs typeface="Tahoma"/>
              </a:rPr>
              <a:t>as</a:t>
            </a:r>
            <a:r>
              <a:rPr sz="1575" spc="-26" dirty="0">
                <a:solidFill>
                  <a:srgbClr val="003A1A"/>
                </a:solidFill>
                <a:latin typeface="Arial"/>
                <a:cs typeface="Arial"/>
              </a:rPr>
              <a:t> </a:t>
            </a:r>
            <a:r>
              <a:rPr sz="1575" b="1" spc="-101" dirty="0">
                <a:solidFill>
                  <a:srgbClr val="003A1A"/>
                </a:solidFill>
                <a:latin typeface="Arial"/>
                <a:cs typeface="Arial"/>
              </a:rPr>
              <a:t>“tactical”</a:t>
            </a:r>
            <a:r>
              <a:rPr sz="1575" b="1" spc="-86" dirty="0">
                <a:solidFill>
                  <a:srgbClr val="003A1A"/>
                </a:solidFill>
                <a:latin typeface="Arial"/>
                <a:cs typeface="Arial"/>
              </a:rPr>
              <a:t> </a:t>
            </a:r>
            <a:r>
              <a:rPr sz="1575" spc="-8" dirty="0">
                <a:solidFill>
                  <a:srgbClr val="003A1A"/>
                </a:solidFill>
                <a:latin typeface="Tahoma"/>
                <a:cs typeface="Tahoma"/>
              </a:rPr>
              <a:t>decisions.</a:t>
            </a:r>
            <a:endParaRPr sz="1575" dirty="0">
              <a:solidFill>
                <a:srgbClr val="003A1A"/>
              </a:solidFill>
              <a:latin typeface="Tahoma"/>
              <a:cs typeface="Tahoma"/>
            </a:endParaRPr>
          </a:p>
        </p:txBody>
      </p:sp>
      <p:pic>
        <p:nvPicPr>
          <p:cNvPr id="4" name="object 4"/>
          <p:cNvPicPr/>
          <p:nvPr/>
        </p:nvPicPr>
        <p:blipFill>
          <a:blip r:embed="rId2" cstate="print"/>
          <a:stretch>
            <a:fillRect/>
          </a:stretch>
        </p:blipFill>
        <p:spPr>
          <a:xfrm>
            <a:off x="1717167" y="1807184"/>
            <a:ext cx="3628454" cy="410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1197384"/>
            <a:ext cx="8841716" cy="470802"/>
          </a:xfrm>
          <a:prstGeom prst="rect">
            <a:avLst/>
          </a:prstGeom>
          <a:noFill/>
          <a:ln>
            <a:noFill/>
          </a:ln>
        </p:spPr>
        <p:txBody>
          <a:bodyPr spcFirstLastPara="1" vert="horz" wrap="square" lIns="68569" tIns="34275" rIns="68569" bIns="34275" rtlCol="0" anchor="ctr" anchorCtr="0">
            <a:normAutofit fontScale="90000"/>
          </a:bodyPr>
          <a:lstStyle/>
          <a:p>
            <a:pPr algn="r">
              <a:spcBef>
                <a:spcPts val="0"/>
              </a:spcBef>
              <a:buClr>
                <a:srgbClr val="B80E0F"/>
              </a:buClr>
              <a:buSzPts val="6600"/>
              <a:buFont typeface="Impact"/>
            </a:pPr>
            <a:r>
              <a:rPr lang="en-US" sz="4950" dirty="0">
                <a:solidFill>
                  <a:srgbClr val="003A1A"/>
                </a:solidFill>
                <a:latin typeface="Impact"/>
              </a:rPr>
              <a:t>Why </a:t>
            </a:r>
            <a:r>
              <a:rPr sz="4950" dirty="0">
                <a:solidFill>
                  <a:srgbClr val="003A1A"/>
                </a:solidFill>
                <a:latin typeface="Impact"/>
              </a:rPr>
              <a:t>Strategy</a:t>
            </a:r>
            <a:r>
              <a:rPr lang="en-US" sz="4950" dirty="0">
                <a:solidFill>
                  <a:srgbClr val="003A1A"/>
                </a:solidFill>
                <a:latin typeface="Impact"/>
              </a:rPr>
              <a:t>  is important ?</a:t>
            </a:r>
            <a:endParaRPr sz="4950" dirty="0">
              <a:solidFill>
                <a:srgbClr val="003A1A"/>
              </a:solidFill>
              <a:latin typeface="Impact"/>
            </a:endParaRPr>
          </a:p>
        </p:txBody>
      </p:sp>
      <p:sp>
        <p:nvSpPr>
          <p:cNvPr id="6" name="TextBox 5">
            <a:extLst>
              <a:ext uri="{FF2B5EF4-FFF2-40B4-BE49-F238E27FC236}">
                <a16:creationId xmlns:a16="http://schemas.microsoft.com/office/drawing/2014/main" id="{C3113001-EB2C-7F77-3008-B6DD1AC7421D}"/>
              </a:ext>
            </a:extLst>
          </p:cNvPr>
          <p:cNvSpPr txBox="1"/>
          <p:nvPr/>
        </p:nvSpPr>
        <p:spPr>
          <a:xfrm>
            <a:off x="5270535" y="2286000"/>
            <a:ext cx="5254574" cy="3495124"/>
          </a:xfrm>
          <a:prstGeom prst="rect">
            <a:avLst/>
          </a:prstGeom>
          <a:noFill/>
        </p:spPr>
        <p:txBody>
          <a:bodyPr wrap="square">
            <a:spAutoFit/>
          </a:bodyPr>
          <a:lstStyle/>
          <a:p>
            <a:pPr marL="223838" marR="443389" indent="-214313">
              <a:lnSpc>
                <a:spcPct val="150000"/>
              </a:lnSpc>
              <a:spcBef>
                <a:spcPts val="94"/>
              </a:spcBef>
              <a:buFont typeface="Arial" panose="020B0604020202020204" pitchFamily="34" charset="0"/>
              <a:buChar char="•"/>
            </a:pPr>
            <a:r>
              <a:rPr lang="en-US" sz="1350" spc="-53" dirty="0">
                <a:solidFill>
                  <a:srgbClr val="003A1A"/>
                </a:solidFill>
                <a:latin typeface="Tahoma"/>
                <a:cs typeface="Tahoma"/>
              </a:rPr>
              <a:t>focus</a:t>
            </a:r>
            <a:r>
              <a:rPr lang="en-US" sz="1350" spc="-30" dirty="0">
                <a:solidFill>
                  <a:srgbClr val="003A1A"/>
                </a:solidFill>
                <a:latin typeface="Arial"/>
                <a:cs typeface="Arial"/>
              </a:rPr>
              <a:t> </a:t>
            </a:r>
            <a:r>
              <a:rPr lang="en-US" sz="1350" dirty="0">
                <a:solidFill>
                  <a:srgbClr val="003A1A"/>
                </a:solidFill>
                <a:latin typeface="Tahoma"/>
                <a:cs typeface="Tahoma"/>
              </a:rPr>
              <a:t>of</a:t>
            </a:r>
            <a:r>
              <a:rPr lang="en-US" sz="1350" spc="-49" dirty="0">
                <a:solidFill>
                  <a:srgbClr val="003A1A"/>
                </a:solidFill>
                <a:latin typeface="Arial"/>
                <a:cs typeface="Arial"/>
              </a:rPr>
              <a:t> </a:t>
            </a:r>
            <a:r>
              <a:rPr lang="en-US" sz="1350" spc="-49" dirty="0">
                <a:solidFill>
                  <a:srgbClr val="003A1A"/>
                </a:solidFill>
                <a:latin typeface="Tahoma"/>
                <a:cs typeface="Tahoma"/>
              </a:rPr>
              <a:t>strategic</a:t>
            </a:r>
            <a:r>
              <a:rPr lang="en-US" sz="1350" spc="-38" dirty="0">
                <a:solidFill>
                  <a:srgbClr val="003A1A"/>
                </a:solidFill>
                <a:latin typeface="Arial"/>
                <a:cs typeface="Arial"/>
              </a:rPr>
              <a:t> </a:t>
            </a:r>
            <a:r>
              <a:rPr lang="en-US" sz="1350" spc="-56" dirty="0">
                <a:solidFill>
                  <a:srgbClr val="003A1A"/>
                </a:solidFill>
                <a:latin typeface="Tahoma"/>
                <a:cs typeface="Tahoma"/>
              </a:rPr>
              <a:t>management</a:t>
            </a:r>
            <a:r>
              <a:rPr lang="en-US" sz="1350" spc="-45" dirty="0">
                <a:solidFill>
                  <a:srgbClr val="003A1A"/>
                </a:solidFill>
                <a:latin typeface="Arial"/>
                <a:cs typeface="Arial"/>
              </a:rPr>
              <a:t> </a:t>
            </a:r>
            <a:r>
              <a:rPr lang="en-US" sz="1350" spc="-26" dirty="0">
                <a:solidFill>
                  <a:srgbClr val="003A1A"/>
                </a:solidFill>
                <a:latin typeface="Tahoma"/>
                <a:cs typeface="Tahoma"/>
              </a:rPr>
              <a:t>provide</a:t>
            </a:r>
            <a:r>
              <a:rPr lang="en-US" sz="1350" spc="-34" dirty="0">
                <a:solidFill>
                  <a:srgbClr val="003A1A"/>
                </a:solidFill>
                <a:latin typeface="Arial"/>
                <a:cs typeface="Arial"/>
              </a:rPr>
              <a:t> </a:t>
            </a:r>
            <a:r>
              <a:rPr lang="en-US" sz="1350" spc="-53" dirty="0">
                <a:solidFill>
                  <a:srgbClr val="003A1A"/>
                </a:solidFill>
                <a:latin typeface="Tahoma"/>
                <a:cs typeface="Tahoma"/>
              </a:rPr>
              <a:t>answers</a:t>
            </a:r>
            <a:r>
              <a:rPr lang="en-US" sz="1350" spc="-41" dirty="0">
                <a:solidFill>
                  <a:srgbClr val="003A1A"/>
                </a:solidFill>
                <a:latin typeface="Arial"/>
                <a:cs typeface="Arial"/>
              </a:rPr>
              <a:t> </a:t>
            </a:r>
            <a:r>
              <a:rPr lang="en-US" sz="1350" spc="-34" dirty="0">
                <a:solidFill>
                  <a:srgbClr val="003A1A"/>
                </a:solidFill>
                <a:latin typeface="Tahoma"/>
                <a:cs typeface="Tahoma"/>
              </a:rPr>
              <a:t>question</a:t>
            </a:r>
            <a:r>
              <a:rPr lang="en-US" b="1" i="1" spc="-79" dirty="0">
                <a:solidFill>
                  <a:srgbClr val="003A1A"/>
                </a:solidFill>
                <a:latin typeface="Arial"/>
                <a:cs typeface="Arial"/>
              </a:rPr>
              <a:t>—</a:t>
            </a:r>
            <a:r>
              <a:rPr lang="en-US" b="1" i="1" spc="-127" dirty="0">
                <a:solidFill>
                  <a:srgbClr val="003A1A"/>
                </a:solidFill>
                <a:latin typeface="Arial"/>
                <a:cs typeface="Arial"/>
              </a:rPr>
              <a:t>“Why</a:t>
            </a:r>
            <a:r>
              <a:rPr lang="en-US" b="1" i="1" spc="-94" dirty="0">
                <a:solidFill>
                  <a:srgbClr val="003A1A"/>
                </a:solidFill>
                <a:latin typeface="Arial"/>
                <a:cs typeface="Arial"/>
              </a:rPr>
              <a:t> </a:t>
            </a:r>
            <a:r>
              <a:rPr lang="en-US" b="1" i="1" spc="-161" dirty="0">
                <a:solidFill>
                  <a:srgbClr val="003A1A"/>
                </a:solidFill>
                <a:latin typeface="Arial"/>
                <a:cs typeface="Arial"/>
              </a:rPr>
              <a:t>do</a:t>
            </a:r>
            <a:r>
              <a:rPr lang="en-US" b="1" i="1" spc="-94" dirty="0">
                <a:solidFill>
                  <a:srgbClr val="003A1A"/>
                </a:solidFill>
                <a:latin typeface="Arial"/>
                <a:cs typeface="Arial"/>
              </a:rPr>
              <a:t> </a:t>
            </a:r>
            <a:r>
              <a:rPr lang="en-US" b="1" i="1" spc="-191" dirty="0">
                <a:solidFill>
                  <a:srgbClr val="003A1A"/>
                </a:solidFill>
                <a:latin typeface="Arial"/>
                <a:cs typeface="Arial"/>
              </a:rPr>
              <a:t>some</a:t>
            </a:r>
            <a:r>
              <a:rPr lang="en-US" b="1" i="1" spc="-83" dirty="0">
                <a:solidFill>
                  <a:srgbClr val="003A1A"/>
                </a:solidFill>
                <a:latin typeface="Arial"/>
                <a:cs typeface="Arial"/>
              </a:rPr>
              <a:t> </a:t>
            </a:r>
            <a:r>
              <a:rPr lang="en-US" b="1" i="1" spc="-135" dirty="0">
                <a:solidFill>
                  <a:srgbClr val="003A1A"/>
                </a:solidFill>
                <a:latin typeface="Arial"/>
                <a:cs typeface="Arial"/>
              </a:rPr>
              <a:t>firms</a:t>
            </a:r>
            <a:r>
              <a:rPr lang="en-US" b="1" i="1" spc="-86" dirty="0">
                <a:solidFill>
                  <a:srgbClr val="003A1A"/>
                </a:solidFill>
                <a:latin typeface="Arial"/>
                <a:cs typeface="Arial"/>
              </a:rPr>
              <a:t> </a:t>
            </a:r>
            <a:r>
              <a:rPr lang="en-US" b="1" i="1" spc="-113" dirty="0">
                <a:solidFill>
                  <a:srgbClr val="003A1A"/>
                </a:solidFill>
                <a:latin typeface="Arial"/>
                <a:cs typeface="Arial"/>
              </a:rPr>
              <a:t>outperform</a:t>
            </a:r>
            <a:r>
              <a:rPr lang="en-US" b="1" i="1" spc="-68" dirty="0">
                <a:solidFill>
                  <a:srgbClr val="003A1A"/>
                </a:solidFill>
                <a:latin typeface="Arial"/>
                <a:cs typeface="Arial"/>
              </a:rPr>
              <a:t> </a:t>
            </a:r>
            <a:r>
              <a:rPr lang="en-US" b="1" i="1" spc="-105" dirty="0">
                <a:solidFill>
                  <a:srgbClr val="003A1A"/>
                </a:solidFill>
                <a:latin typeface="Arial"/>
                <a:cs typeface="Arial"/>
              </a:rPr>
              <a:t>other</a:t>
            </a:r>
            <a:r>
              <a:rPr lang="en-US" b="1" i="1" spc="-75" dirty="0">
                <a:solidFill>
                  <a:srgbClr val="003A1A"/>
                </a:solidFill>
                <a:latin typeface="Arial"/>
                <a:cs typeface="Arial"/>
              </a:rPr>
              <a:t> </a:t>
            </a:r>
            <a:r>
              <a:rPr lang="en-US" b="1" i="1" spc="-8" dirty="0">
                <a:solidFill>
                  <a:srgbClr val="003A1A"/>
                </a:solidFill>
                <a:latin typeface="Arial"/>
                <a:cs typeface="Arial"/>
              </a:rPr>
              <a:t>firms?”</a:t>
            </a:r>
            <a:endParaRPr lang="en-US" dirty="0">
              <a:solidFill>
                <a:srgbClr val="003A1A"/>
              </a:solidFill>
              <a:latin typeface="Arial"/>
              <a:cs typeface="Arial"/>
            </a:endParaRPr>
          </a:p>
          <a:p>
            <a:pPr marL="257175" indent="-257175">
              <a:lnSpc>
                <a:spcPct val="150000"/>
              </a:lnSpc>
              <a:spcBef>
                <a:spcPts val="8"/>
              </a:spcBef>
              <a:buFont typeface="Arial" panose="020B0604020202020204" pitchFamily="34" charset="0"/>
              <a:buChar char="•"/>
            </a:pPr>
            <a:endParaRPr lang="en-US" sz="1425" dirty="0">
              <a:solidFill>
                <a:srgbClr val="003A1A"/>
              </a:solidFill>
              <a:latin typeface="Arial"/>
              <a:cs typeface="Arial"/>
            </a:endParaRPr>
          </a:p>
          <a:p>
            <a:pPr marL="223838" indent="-214313">
              <a:lnSpc>
                <a:spcPct val="150000"/>
              </a:lnSpc>
              <a:spcBef>
                <a:spcPts val="4"/>
              </a:spcBef>
              <a:buFont typeface="Arial" panose="020B0604020202020204" pitchFamily="34" charset="0"/>
              <a:buChar char="•"/>
            </a:pPr>
            <a:r>
              <a:rPr lang="en-US" sz="1350" dirty="0">
                <a:solidFill>
                  <a:srgbClr val="003A1A"/>
                </a:solidFill>
                <a:latin typeface="Tahoma"/>
                <a:cs typeface="Tahoma"/>
              </a:rPr>
              <a:t>More</a:t>
            </a:r>
            <a:r>
              <a:rPr lang="en-US" sz="1350" spc="-15" dirty="0">
                <a:solidFill>
                  <a:srgbClr val="003A1A"/>
                </a:solidFill>
                <a:latin typeface="Arial"/>
                <a:cs typeface="Arial"/>
              </a:rPr>
              <a:t> </a:t>
            </a:r>
            <a:r>
              <a:rPr lang="en-US" sz="1350" spc="-49" dirty="0">
                <a:solidFill>
                  <a:srgbClr val="003A1A"/>
                </a:solidFill>
                <a:latin typeface="Tahoma"/>
                <a:cs typeface="Tahoma"/>
              </a:rPr>
              <a:t>specifically,</a:t>
            </a:r>
            <a:r>
              <a:rPr lang="en-US" sz="1350" spc="-11" dirty="0">
                <a:solidFill>
                  <a:srgbClr val="003A1A"/>
                </a:solidFill>
                <a:latin typeface="Arial"/>
                <a:cs typeface="Arial"/>
              </a:rPr>
              <a:t> </a:t>
            </a:r>
            <a:r>
              <a:rPr lang="en-US" sz="1350" spc="-38" dirty="0">
                <a:solidFill>
                  <a:srgbClr val="003A1A"/>
                </a:solidFill>
                <a:latin typeface="Tahoma"/>
                <a:cs typeface="Tahoma"/>
              </a:rPr>
              <a:t>we</a:t>
            </a:r>
            <a:r>
              <a:rPr lang="en-US" sz="1350" spc="-23" dirty="0">
                <a:solidFill>
                  <a:srgbClr val="003A1A"/>
                </a:solidFill>
                <a:latin typeface="Arial"/>
                <a:cs typeface="Arial"/>
              </a:rPr>
              <a:t> </a:t>
            </a:r>
            <a:r>
              <a:rPr lang="en-US" sz="1350" spc="-60" dirty="0">
                <a:solidFill>
                  <a:srgbClr val="003A1A"/>
                </a:solidFill>
                <a:latin typeface="Tahoma"/>
                <a:cs typeface="Tahoma"/>
              </a:rPr>
              <a:t>examine</a:t>
            </a:r>
            <a:r>
              <a:rPr lang="en-US" sz="1350" spc="-15" dirty="0">
                <a:solidFill>
                  <a:srgbClr val="003A1A"/>
                </a:solidFill>
                <a:latin typeface="Arial"/>
                <a:cs typeface="Arial"/>
              </a:rPr>
              <a:t> </a:t>
            </a:r>
            <a:r>
              <a:rPr lang="en-US" sz="1350" spc="-30" dirty="0">
                <a:solidFill>
                  <a:srgbClr val="003A1A"/>
                </a:solidFill>
                <a:latin typeface="Tahoma"/>
                <a:cs typeface="Tahoma"/>
              </a:rPr>
              <a:t>how</a:t>
            </a:r>
            <a:r>
              <a:rPr lang="en-US" sz="1350" spc="-19" dirty="0">
                <a:solidFill>
                  <a:srgbClr val="003A1A"/>
                </a:solidFill>
                <a:latin typeface="Arial"/>
                <a:cs typeface="Arial"/>
              </a:rPr>
              <a:t> </a:t>
            </a:r>
            <a:r>
              <a:rPr lang="en-US" sz="1350" spc="-38" dirty="0">
                <a:solidFill>
                  <a:srgbClr val="003A1A"/>
                </a:solidFill>
                <a:latin typeface="Tahoma"/>
                <a:cs typeface="Tahoma"/>
              </a:rPr>
              <a:t>actions</a:t>
            </a:r>
            <a:r>
              <a:rPr lang="en-US" sz="1350" spc="-15" dirty="0">
                <a:solidFill>
                  <a:srgbClr val="003A1A"/>
                </a:solidFill>
                <a:latin typeface="Arial"/>
                <a:cs typeface="Arial"/>
              </a:rPr>
              <a:t> </a:t>
            </a:r>
            <a:r>
              <a:rPr lang="en-US" sz="1350" spc="-53" dirty="0">
                <a:solidFill>
                  <a:srgbClr val="003A1A"/>
                </a:solidFill>
                <a:latin typeface="Tahoma"/>
                <a:cs typeface="Tahoma"/>
              </a:rPr>
              <a:t>and</a:t>
            </a:r>
            <a:r>
              <a:rPr lang="en-US" sz="1350" spc="-26" dirty="0">
                <a:solidFill>
                  <a:srgbClr val="003A1A"/>
                </a:solidFill>
                <a:latin typeface="Arial"/>
                <a:cs typeface="Arial"/>
              </a:rPr>
              <a:t> </a:t>
            </a:r>
            <a:r>
              <a:rPr lang="en-US" sz="1350" spc="-56" dirty="0">
                <a:solidFill>
                  <a:srgbClr val="003A1A"/>
                </a:solidFill>
                <a:latin typeface="Tahoma"/>
                <a:cs typeface="Tahoma"/>
              </a:rPr>
              <a:t>events</a:t>
            </a:r>
            <a:r>
              <a:rPr lang="en-US" sz="1350" spc="-34" dirty="0">
                <a:solidFill>
                  <a:srgbClr val="003A1A"/>
                </a:solidFill>
                <a:latin typeface="Arial"/>
                <a:cs typeface="Arial"/>
              </a:rPr>
              <a:t> </a:t>
            </a:r>
            <a:r>
              <a:rPr lang="en-US" sz="1350" spc="-41" dirty="0">
                <a:solidFill>
                  <a:srgbClr val="003A1A"/>
                </a:solidFill>
                <a:latin typeface="Tahoma"/>
                <a:cs typeface="Tahoma"/>
              </a:rPr>
              <a:t>influence</a:t>
            </a:r>
            <a:r>
              <a:rPr lang="en-US" sz="1350" spc="-79" dirty="0">
                <a:solidFill>
                  <a:srgbClr val="003A1A"/>
                </a:solidFill>
                <a:latin typeface="Tahoma"/>
                <a:cs typeface="Tahoma"/>
              </a:rPr>
              <a:t> </a:t>
            </a:r>
            <a:r>
              <a:rPr lang="en-US" sz="1350" spc="-71" dirty="0">
                <a:solidFill>
                  <a:srgbClr val="003A1A"/>
                </a:solidFill>
                <a:latin typeface="Tahoma"/>
                <a:cs typeface="Tahoma"/>
              </a:rPr>
              <a:t>a</a:t>
            </a:r>
            <a:r>
              <a:rPr lang="en-US" sz="1350" spc="-98" dirty="0">
                <a:solidFill>
                  <a:srgbClr val="003A1A"/>
                </a:solidFill>
                <a:latin typeface="Tahoma"/>
                <a:cs typeface="Tahoma"/>
              </a:rPr>
              <a:t> </a:t>
            </a:r>
            <a:r>
              <a:rPr lang="en-US" sz="1350" spc="-45" dirty="0">
                <a:solidFill>
                  <a:srgbClr val="003A1A"/>
                </a:solidFill>
                <a:latin typeface="Tahoma"/>
                <a:cs typeface="Tahoma"/>
              </a:rPr>
              <a:t>firm’s</a:t>
            </a:r>
            <a:r>
              <a:rPr lang="en-US" sz="1350" spc="-94" dirty="0">
                <a:solidFill>
                  <a:srgbClr val="003A1A"/>
                </a:solidFill>
                <a:latin typeface="Tahoma"/>
                <a:cs typeface="Tahoma"/>
              </a:rPr>
              <a:t> </a:t>
            </a:r>
            <a:r>
              <a:rPr lang="en-US" sz="1350" spc="-71" dirty="0">
                <a:solidFill>
                  <a:srgbClr val="003A1A"/>
                </a:solidFill>
                <a:latin typeface="Tahoma"/>
                <a:cs typeface="Tahoma"/>
              </a:rPr>
              <a:t>success</a:t>
            </a:r>
            <a:r>
              <a:rPr lang="en-US" sz="1350" spc="-98" dirty="0">
                <a:solidFill>
                  <a:srgbClr val="003A1A"/>
                </a:solidFill>
                <a:latin typeface="Tahoma"/>
                <a:cs typeface="Tahoma"/>
              </a:rPr>
              <a:t> </a:t>
            </a:r>
            <a:r>
              <a:rPr lang="en-US" sz="1350" spc="-26" dirty="0">
                <a:solidFill>
                  <a:srgbClr val="003A1A"/>
                </a:solidFill>
                <a:latin typeface="Tahoma"/>
                <a:cs typeface="Tahoma"/>
              </a:rPr>
              <a:t>or</a:t>
            </a:r>
            <a:r>
              <a:rPr lang="en-US" sz="1350" spc="-94" dirty="0">
                <a:solidFill>
                  <a:srgbClr val="003A1A"/>
                </a:solidFill>
                <a:latin typeface="Tahoma"/>
                <a:cs typeface="Tahoma"/>
              </a:rPr>
              <a:t> </a:t>
            </a:r>
            <a:r>
              <a:rPr lang="en-US" sz="1350" spc="-8" dirty="0">
                <a:solidFill>
                  <a:srgbClr val="003A1A"/>
                </a:solidFill>
                <a:latin typeface="Tahoma"/>
                <a:cs typeface="Tahoma"/>
              </a:rPr>
              <a:t>failure.</a:t>
            </a:r>
            <a:endParaRPr lang="en-US" sz="1238" dirty="0">
              <a:solidFill>
                <a:srgbClr val="003A1A"/>
              </a:solidFill>
              <a:latin typeface="Tahoma"/>
              <a:cs typeface="Tahoma"/>
            </a:endParaRPr>
          </a:p>
          <a:p>
            <a:pPr marL="223838" marR="360521" indent="-214313">
              <a:lnSpc>
                <a:spcPct val="150000"/>
              </a:lnSpc>
              <a:buFont typeface="Arial" panose="020B0604020202020204" pitchFamily="34" charset="0"/>
              <a:buChar char="•"/>
            </a:pPr>
            <a:r>
              <a:rPr lang="en-US" sz="1350" spc="-53" dirty="0">
                <a:solidFill>
                  <a:srgbClr val="003A1A"/>
                </a:solidFill>
                <a:latin typeface="Tahoma"/>
                <a:cs typeface="Tahoma"/>
              </a:rPr>
              <a:t>Establishing a Formal</a:t>
            </a:r>
            <a:r>
              <a:rPr lang="en-US" sz="1350" spc="-41" dirty="0">
                <a:solidFill>
                  <a:srgbClr val="003A1A"/>
                </a:solidFill>
                <a:latin typeface="Arial"/>
                <a:cs typeface="Arial"/>
              </a:rPr>
              <a:t> </a:t>
            </a:r>
            <a:r>
              <a:rPr lang="en-US" sz="1350" spc="-23" dirty="0">
                <a:solidFill>
                  <a:srgbClr val="003A1A"/>
                </a:solidFill>
                <a:latin typeface="Tahoma"/>
                <a:cs typeface="Tahoma"/>
              </a:rPr>
              <a:t>tools</a:t>
            </a:r>
            <a:r>
              <a:rPr lang="en-US" sz="1350" spc="-71" dirty="0">
                <a:solidFill>
                  <a:srgbClr val="003A1A"/>
                </a:solidFill>
                <a:latin typeface="Arial"/>
                <a:cs typeface="Arial"/>
              </a:rPr>
              <a:t> </a:t>
            </a:r>
            <a:r>
              <a:rPr lang="en-US" sz="1350" spc="-26" dirty="0">
                <a:solidFill>
                  <a:srgbClr val="003A1A"/>
                </a:solidFill>
                <a:latin typeface="Tahoma"/>
                <a:cs typeface="Tahoma"/>
              </a:rPr>
              <a:t>for</a:t>
            </a:r>
            <a:r>
              <a:rPr lang="en-US" sz="1350" spc="-60" dirty="0">
                <a:solidFill>
                  <a:srgbClr val="003A1A"/>
                </a:solidFill>
                <a:latin typeface="Arial"/>
                <a:cs typeface="Arial"/>
              </a:rPr>
              <a:t> </a:t>
            </a:r>
            <a:r>
              <a:rPr lang="en-US" sz="1350" spc="-49" dirty="0">
                <a:solidFill>
                  <a:srgbClr val="003A1A"/>
                </a:solidFill>
                <a:latin typeface="Tahoma"/>
                <a:cs typeface="Tahoma"/>
              </a:rPr>
              <a:t>understanding</a:t>
            </a:r>
            <a:r>
              <a:rPr lang="en-US" sz="1350" spc="-23" dirty="0">
                <a:solidFill>
                  <a:srgbClr val="003A1A"/>
                </a:solidFill>
                <a:latin typeface="Arial"/>
                <a:cs typeface="Arial"/>
              </a:rPr>
              <a:t> </a:t>
            </a:r>
            <a:r>
              <a:rPr lang="en-US" sz="1350" spc="-41" dirty="0">
                <a:solidFill>
                  <a:srgbClr val="003A1A"/>
                </a:solidFill>
                <a:latin typeface="Tahoma"/>
                <a:cs typeface="Tahoma"/>
              </a:rPr>
              <a:t>these</a:t>
            </a:r>
            <a:r>
              <a:rPr lang="en-US" sz="1350" spc="-41" dirty="0">
                <a:solidFill>
                  <a:srgbClr val="003A1A"/>
                </a:solidFill>
                <a:latin typeface="Arial"/>
                <a:cs typeface="Arial"/>
              </a:rPr>
              <a:t> </a:t>
            </a:r>
            <a:r>
              <a:rPr lang="en-US" sz="1350" spc="-41" dirty="0">
                <a:solidFill>
                  <a:srgbClr val="003A1A"/>
                </a:solidFill>
                <a:latin typeface="Tahoma"/>
                <a:cs typeface="Tahoma"/>
              </a:rPr>
              <a:t>relationships,</a:t>
            </a:r>
          </a:p>
          <a:p>
            <a:pPr marL="223838" marR="360521" indent="-214313">
              <a:lnSpc>
                <a:spcPct val="150000"/>
              </a:lnSpc>
              <a:buFont typeface="Arial" panose="020B0604020202020204" pitchFamily="34" charset="0"/>
              <a:buChar char="•"/>
            </a:pPr>
            <a:r>
              <a:rPr lang="en-US" sz="1350" spc="-53" dirty="0">
                <a:solidFill>
                  <a:srgbClr val="003A1A"/>
                </a:solidFill>
                <a:latin typeface="Arial"/>
                <a:cs typeface="Arial"/>
              </a:rPr>
              <a:t> examine </a:t>
            </a:r>
            <a:r>
              <a:rPr lang="en-US" sz="1350" spc="-53" dirty="0">
                <a:solidFill>
                  <a:srgbClr val="003A1A"/>
                </a:solidFill>
                <a:latin typeface="Tahoma"/>
                <a:cs typeface="Tahoma"/>
              </a:rPr>
              <a:t>creativity is just as important to strategic management or not ?</a:t>
            </a:r>
          </a:p>
        </p:txBody>
      </p:sp>
      <p:pic>
        <p:nvPicPr>
          <p:cNvPr id="3074" name="Picture 2" descr="Apple vs. Samsung - FourWeekMBA">
            <a:extLst>
              <a:ext uri="{FF2B5EF4-FFF2-40B4-BE49-F238E27FC236}">
                <a16:creationId xmlns:a16="http://schemas.microsoft.com/office/drawing/2014/main" id="{CCEC153F-542C-55FD-78F2-2DEB9AEB7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26"/>
          <a:stretch/>
        </p:blipFill>
        <p:spPr bwMode="auto">
          <a:xfrm>
            <a:off x="1666892" y="2514601"/>
            <a:ext cx="3476571" cy="240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48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6941</Words>
  <Application>Microsoft Office PowerPoint</Application>
  <PresentationFormat>Widescreen</PresentationFormat>
  <Paragraphs>600</Paragraphs>
  <Slides>67</Slides>
  <Notes>46</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67</vt:i4>
      </vt:variant>
    </vt:vector>
  </HeadingPairs>
  <TitlesOfParts>
    <vt:vector size="90" baseType="lpstr">
      <vt:lpstr>Adobe Arabic</vt:lpstr>
      <vt:lpstr>Aharoni</vt:lpstr>
      <vt:lpstr>Arial</vt:lpstr>
      <vt:lpstr>Arial Black</vt:lpstr>
      <vt:lpstr>ArialMT</vt:lpstr>
      <vt:lpstr>Calibri</vt:lpstr>
      <vt:lpstr>Calibri Light</vt:lpstr>
      <vt:lpstr>Century Gothic</vt:lpstr>
      <vt:lpstr>Gill Sans</vt:lpstr>
      <vt:lpstr>Gill Sans MT</vt:lpstr>
      <vt:lpstr>Helvetica</vt:lpstr>
      <vt:lpstr>Impact</vt:lpstr>
      <vt:lpstr>Kaushan Script</vt:lpstr>
      <vt:lpstr>Open Sans</vt:lpstr>
      <vt:lpstr>Rockwell</vt:lpstr>
      <vt:lpstr>Segoe UI</vt:lpstr>
      <vt:lpstr>Segoe UI Black</vt:lpstr>
      <vt:lpstr>Segoe UI Web (Arabic)</vt:lpstr>
      <vt:lpstr>Tahoma</vt:lpstr>
      <vt:lpstr>Times</vt:lpstr>
      <vt:lpstr>TimesNewRomanPSMT</vt:lpstr>
      <vt:lpstr>Verdana</vt:lpstr>
      <vt:lpstr>Office Theme</vt:lpstr>
      <vt:lpstr>PowerPoint Presentation</vt:lpstr>
      <vt:lpstr>PowerPoint Presentation</vt:lpstr>
      <vt:lpstr>PowerPoint Presentation</vt:lpstr>
      <vt:lpstr>NORMS</vt:lpstr>
      <vt:lpstr>PowerPoint Presentation</vt:lpstr>
      <vt:lpstr>PowerPoint Presentation</vt:lpstr>
      <vt:lpstr>PowerPoint Presentation</vt:lpstr>
      <vt:lpstr>PowerPoint Presentation</vt:lpstr>
      <vt:lpstr>Why Strategy  is important ?</vt:lpstr>
      <vt:lpstr>WHAT is Marketing?</vt:lpstr>
      <vt:lpstr>What Is Marketing?</vt:lpstr>
      <vt:lpstr>Why Marketing is important ??</vt:lpstr>
      <vt:lpstr>  Mastering Strategic marketing is it an art or since ?</vt:lpstr>
      <vt:lpstr>PowerPoint Presentation</vt:lpstr>
      <vt:lpstr>   MARKETING as SINCE</vt:lpstr>
      <vt:lpstr>PowerPoint Presentation</vt:lpstr>
      <vt:lpstr>PowerPoint Presentation</vt:lpstr>
      <vt:lpstr>Figure 1.1 The Marketing Process: Creating and Capturing Customer Value</vt:lpstr>
      <vt:lpstr>PowerPoint Presentation</vt:lpstr>
      <vt:lpstr>The Marketing Management</vt:lpstr>
      <vt:lpstr> 3- The Marketing Plan</vt:lpstr>
      <vt:lpstr>PowerPoint Presentation</vt:lpstr>
      <vt:lpstr>PowerPoint Presentation</vt:lpstr>
      <vt:lpstr>PowerPoint Presentation</vt:lpstr>
      <vt:lpstr>PowerPoint Presentation</vt:lpstr>
      <vt:lpstr>STRATEGIC WINDOWS </vt:lpstr>
      <vt:lpstr>PowerPoint Presentation</vt:lpstr>
      <vt:lpstr>PowerPoint Presentation</vt:lpstr>
      <vt:lpstr>Strategic Marketing  IS a Key Success Factors for business</vt:lpstr>
      <vt:lpstr>PowerPoint Presentation</vt:lpstr>
      <vt:lpstr>Marketing Strategies and Corporate Strategies </vt:lpstr>
      <vt:lpstr>Understand STRATEGIC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Competitive Advantages</vt:lpstr>
      <vt:lpstr>PowerPoint Presentation</vt:lpstr>
      <vt:lpstr>Honda’s STRATEGIC INTENT, STRATEGIC ASSESSMENT &amp; STRATEGIC CHOICE </vt:lpstr>
      <vt:lpstr>Honda’s strategic intent Vs strategic choice  </vt:lpstr>
      <vt:lpstr>PowerPoint Presentation</vt:lpstr>
      <vt:lpstr>PowerPoint Presentation</vt:lpstr>
      <vt:lpstr>PowerPoint Presentation</vt:lpstr>
      <vt:lpstr>Activity # 2 </vt:lpstr>
      <vt:lpstr>PowerPoint Presentation</vt:lpstr>
      <vt:lpstr>PowerPoint Presentation</vt:lpstr>
      <vt:lpstr>PowerPoint Presentation</vt:lpstr>
      <vt:lpstr>Marketing and corporate strategies examples </vt:lpstr>
      <vt:lpstr>PowerPoint Presentation</vt:lpstr>
      <vt:lpstr>PowerPoint Presentation</vt:lpstr>
      <vt:lpstr>Marketing Concepts</vt:lpstr>
      <vt:lpstr>تطور التسويق من المفهوم التقليدي الى المفهوم الشمولي   التسويق </vt:lpstr>
      <vt:lpstr>Production concept </vt:lpstr>
      <vt:lpstr>Product concept</vt:lpstr>
      <vt:lpstr>Marketing concept</vt:lpstr>
      <vt:lpstr>Selling concept</vt:lpstr>
      <vt:lpstr>Societal Marketing Concept</vt:lpstr>
      <vt:lpstr>PowerPoint Presentation</vt:lpstr>
      <vt:lpstr>PowerPoint Presentation</vt:lpstr>
      <vt:lpstr>PowerPoint Presentation</vt:lpstr>
      <vt:lpstr>PowerPoint Presentation</vt:lpstr>
      <vt:lpstr>Activity </vt:lpstr>
      <vt:lpstr>Production concept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5</cp:revision>
  <dcterms:created xsi:type="dcterms:W3CDTF">2025-10-30T10:40:57Z</dcterms:created>
  <dcterms:modified xsi:type="dcterms:W3CDTF">2025-10-30T10:52:52Z</dcterms:modified>
</cp:coreProperties>
</file>