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146849957" r:id="rId2"/>
    <p:sldId id="2146849956" r:id="rId3"/>
    <p:sldId id="2146849484" r:id="rId4"/>
    <p:sldId id="2146849485" r:id="rId5"/>
    <p:sldId id="2146849486" r:id="rId6"/>
    <p:sldId id="2146849487" r:id="rId7"/>
    <p:sldId id="2146849488" r:id="rId8"/>
    <p:sldId id="2146849483" r:id="rId9"/>
    <p:sldId id="2146848893" r:id="rId10"/>
    <p:sldId id="2146849496" r:id="rId11"/>
    <p:sldId id="2146849497" r:id="rId12"/>
    <p:sldId id="2146849498" r:id="rId13"/>
    <p:sldId id="2146849499" r:id="rId14"/>
    <p:sldId id="2146849500" r:id="rId15"/>
    <p:sldId id="2146849501" r:id="rId16"/>
    <p:sldId id="2146849502" r:id="rId17"/>
    <p:sldId id="2146849283" r:id="rId18"/>
    <p:sldId id="2146849503" r:id="rId19"/>
    <p:sldId id="2146849504" r:id="rId20"/>
    <p:sldId id="2146849505" r:id="rId21"/>
    <p:sldId id="2146849506" r:id="rId22"/>
    <p:sldId id="2146849507" r:id="rId23"/>
    <p:sldId id="2146849508" r:id="rId24"/>
    <p:sldId id="2146849509" r:id="rId25"/>
    <p:sldId id="2146849510" r:id="rId26"/>
    <p:sldId id="2146849511" r:id="rId27"/>
    <p:sldId id="2146849512" r:id="rId28"/>
    <p:sldId id="2146849120" r:id="rId29"/>
    <p:sldId id="2146849105" r:id="rId30"/>
    <p:sldId id="2146849121" r:id="rId31"/>
    <p:sldId id="2146849513" r:id="rId32"/>
    <p:sldId id="2146849123" r:id="rId33"/>
    <p:sldId id="2146849124" r:id="rId34"/>
    <p:sldId id="2146849125" r:id="rId35"/>
    <p:sldId id="2146849126" r:id="rId36"/>
    <p:sldId id="2146849127" r:id="rId37"/>
    <p:sldId id="2146849514" r:id="rId38"/>
    <p:sldId id="2146849128" r:id="rId39"/>
    <p:sldId id="2146849129" r:id="rId40"/>
    <p:sldId id="2146849131" r:id="rId41"/>
    <p:sldId id="2146849515" r:id="rId42"/>
    <p:sldId id="2146849516" r:id="rId43"/>
    <p:sldId id="2146849517" r:id="rId44"/>
    <p:sldId id="2146849282" r:id="rId45"/>
    <p:sldId id="2146849518" r:id="rId46"/>
    <p:sldId id="2146849135" r:id="rId47"/>
    <p:sldId id="2146849519" r:id="rId48"/>
    <p:sldId id="2146849138" r:id="rId49"/>
    <p:sldId id="2146849520" r:id="rId50"/>
    <p:sldId id="2146849142" r:id="rId51"/>
    <p:sldId id="2146849521" r:id="rId52"/>
    <p:sldId id="2146849141" r:id="rId53"/>
    <p:sldId id="2146849522" r:id="rId54"/>
    <p:sldId id="2146849523" r:id="rId55"/>
    <p:sldId id="2146849524" r:id="rId56"/>
    <p:sldId id="2146849525" r:id="rId57"/>
    <p:sldId id="2146849526" r:id="rId58"/>
    <p:sldId id="2146849148" r:id="rId59"/>
    <p:sldId id="2146849150" r:id="rId60"/>
    <p:sldId id="2146849527" r:id="rId61"/>
    <p:sldId id="2146849528" r:id="rId62"/>
    <p:sldId id="2146849529" r:id="rId63"/>
    <p:sldId id="214684995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4" d="100"/>
          <a:sy n="114" d="100"/>
        </p:scale>
        <p:origin x="3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E453B9-AA8E-3F49-935D-0563DAD830B4}" type="doc">
      <dgm:prSet loTypeId="urn:microsoft.com/office/officeart/2005/8/layout/process1" loCatId="process" qsTypeId="urn:microsoft.com/office/officeart/2005/8/quickstyle/simple1" qsCatId="simple" csTypeId="urn:microsoft.com/office/officeart/2005/8/colors/colorful1" csCatId="colorful"/>
      <dgm:spPr/>
      <dgm:t>
        <a:bodyPr/>
        <a:lstStyle/>
        <a:p>
          <a:endParaRPr lang="en-US"/>
        </a:p>
      </dgm:t>
    </dgm:pt>
    <dgm:pt modelId="{5CEBBC28-A3AE-0844-8D63-E01AAC982908}">
      <dgm:prSet/>
      <dgm:spPr/>
      <dgm:t>
        <a:bodyPr/>
        <a:lstStyle/>
        <a:p>
          <a:r>
            <a:rPr lang="en-US"/>
            <a:t>Buyer Decision Process</a:t>
          </a:r>
          <a:endParaRPr lang="en-SA"/>
        </a:p>
      </dgm:t>
    </dgm:pt>
    <dgm:pt modelId="{9716AAA1-EE54-2942-A42E-F4A005479A36}" type="parTrans" cxnId="{21B6ABAB-373B-A543-B400-41E0213A8436}">
      <dgm:prSet/>
      <dgm:spPr/>
      <dgm:t>
        <a:bodyPr/>
        <a:lstStyle/>
        <a:p>
          <a:endParaRPr lang="en-US"/>
        </a:p>
      </dgm:t>
    </dgm:pt>
    <dgm:pt modelId="{802D47E4-C20A-584B-AF31-946921835D1F}" type="sibTrans" cxnId="{21B6ABAB-373B-A543-B400-41E0213A8436}">
      <dgm:prSet/>
      <dgm:spPr/>
      <dgm:t>
        <a:bodyPr/>
        <a:lstStyle/>
        <a:p>
          <a:endParaRPr lang="en-US"/>
        </a:p>
      </dgm:t>
    </dgm:pt>
    <dgm:pt modelId="{0F93CF40-AD41-3F4F-8E9A-C1FB6FCC4854}">
      <dgm:prSet/>
      <dgm:spPr/>
      <dgm:t>
        <a:bodyPr/>
        <a:lstStyle/>
        <a:p>
          <a:r>
            <a:rPr lang="en-US"/>
            <a:t>Model of Buyer Behavior</a:t>
          </a:r>
          <a:endParaRPr lang="en-SA"/>
        </a:p>
      </dgm:t>
    </dgm:pt>
    <dgm:pt modelId="{C1341E80-0175-9249-8A49-344ABEBD6BE3}" type="parTrans" cxnId="{F3C5350D-623B-3D4D-B7BF-4998D39AC45B}">
      <dgm:prSet/>
      <dgm:spPr/>
      <dgm:t>
        <a:bodyPr/>
        <a:lstStyle/>
        <a:p>
          <a:endParaRPr lang="en-US"/>
        </a:p>
      </dgm:t>
    </dgm:pt>
    <dgm:pt modelId="{55259567-D2C9-5F42-9A64-37705C3E4CFE}" type="sibTrans" cxnId="{F3C5350D-623B-3D4D-B7BF-4998D39AC45B}">
      <dgm:prSet/>
      <dgm:spPr/>
      <dgm:t>
        <a:bodyPr/>
        <a:lstStyle/>
        <a:p>
          <a:endParaRPr lang="en-US"/>
        </a:p>
      </dgm:t>
    </dgm:pt>
    <dgm:pt modelId="{5AD847EF-98FE-E446-B03D-34E838E0FE4C}">
      <dgm:prSet/>
      <dgm:spPr/>
      <dgm:t>
        <a:bodyPr/>
        <a:lstStyle/>
        <a:p>
          <a:r>
            <a:rPr lang="en-US" dirty="0"/>
            <a:t>Factors Influencing Consumer Behavior</a:t>
          </a:r>
          <a:endParaRPr lang="en-SA" dirty="0"/>
        </a:p>
      </dgm:t>
    </dgm:pt>
    <dgm:pt modelId="{645A881A-C2B8-1A47-9C07-2E5B82FCC158}" type="parTrans" cxnId="{958C87E3-292E-D74E-AD27-6C979A05780F}">
      <dgm:prSet/>
      <dgm:spPr/>
      <dgm:t>
        <a:bodyPr/>
        <a:lstStyle/>
        <a:p>
          <a:endParaRPr lang="en-US"/>
        </a:p>
      </dgm:t>
    </dgm:pt>
    <dgm:pt modelId="{6F17B24C-8471-2045-9753-39F0BD66B926}" type="sibTrans" cxnId="{958C87E3-292E-D74E-AD27-6C979A05780F}">
      <dgm:prSet/>
      <dgm:spPr/>
      <dgm:t>
        <a:bodyPr/>
        <a:lstStyle/>
        <a:p>
          <a:endParaRPr lang="en-US"/>
        </a:p>
      </dgm:t>
    </dgm:pt>
    <dgm:pt modelId="{26C7BBCD-63F3-C646-8100-A62DAD096002}" type="pres">
      <dgm:prSet presAssocID="{62E453B9-AA8E-3F49-935D-0563DAD830B4}" presName="Name0" presStyleCnt="0">
        <dgm:presLayoutVars>
          <dgm:dir/>
          <dgm:resizeHandles val="exact"/>
        </dgm:presLayoutVars>
      </dgm:prSet>
      <dgm:spPr/>
    </dgm:pt>
    <dgm:pt modelId="{AE5B1B94-6445-6945-AC68-DEF102C46B87}" type="pres">
      <dgm:prSet presAssocID="{5CEBBC28-A3AE-0844-8D63-E01AAC982908}" presName="node" presStyleLbl="node1" presStyleIdx="0" presStyleCnt="3">
        <dgm:presLayoutVars>
          <dgm:bulletEnabled val="1"/>
        </dgm:presLayoutVars>
      </dgm:prSet>
      <dgm:spPr/>
    </dgm:pt>
    <dgm:pt modelId="{7DD623AD-3011-E34E-8283-0630101137AB}" type="pres">
      <dgm:prSet presAssocID="{802D47E4-C20A-584B-AF31-946921835D1F}" presName="sibTrans" presStyleLbl="sibTrans2D1" presStyleIdx="0" presStyleCnt="2"/>
      <dgm:spPr/>
    </dgm:pt>
    <dgm:pt modelId="{A3E8BF57-AC62-CF41-9899-961461F89DE0}" type="pres">
      <dgm:prSet presAssocID="{802D47E4-C20A-584B-AF31-946921835D1F}" presName="connectorText" presStyleLbl="sibTrans2D1" presStyleIdx="0" presStyleCnt="2"/>
      <dgm:spPr/>
    </dgm:pt>
    <dgm:pt modelId="{804835F3-E255-1847-B180-39AA28F4FBE2}" type="pres">
      <dgm:prSet presAssocID="{0F93CF40-AD41-3F4F-8E9A-C1FB6FCC4854}" presName="node" presStyleLbl="node1" presStyleIdx="1" presStyleCnt="3">
        <dgm:presLayoutVars>
          <dgm:bulletEnabled val="1"/>
        </dgm:presLayoutVars>
      </dgm:prSet>
      <dgm:spPr/>
    </dgm:pt>
    <dgm:pt modelId="{F43C154C-0B6A-6D48-9A71-48E997C112DD}" type="pres">
      <dgm:prSet presAssocID="{55259567-D2C9-5F42-9A64-37705C3E4CFE}" presName="sibTrans" presStyleLbl="sibTrans2D1" presStyleIdx="1" presStyleCnt="2"/>
      <dgm:spPr/>
    </dgm:pt>
    <dgm:pt modelId="{E96C586F-A295-6E4F-96BD-4A2A1340B3E7}" type="pres">
      <dgm:prSet presAssocID="{55259567-D2C9-5F42-9A64-37705C3E4CFE}" presName="connectorText" presStyleLbl="sibTrans2D1" presStyleIdx="1" presStyleCnt="2"/>
      <dgm:spPr/>
    </dgm:pt>
    <dgm:pt modelId="{EAB2904E-F912-7048-86AA-CD021B46E07D}" type="pres">
      <dgm:prSet presAssocID="{5AD847EF-98FE-E446-B03D-34E838E0FE4C}" presName="node" presStyleLbl="node1" presStyleIdx="2" presStyleCnt="3">
        <dgm:presLayoutVars>
          <dgm:bulletEnabled val="1"/>
        </dgm:presLayoutVars>
      </dgm:prSet>
      <dgm:spPr/>
    </dgm:pt>
  </dgm:ptLst>
  <dgm:cxnLst>
    <dgm:cxn modelId="{F3C5350D-623B-3D4D-B7BF-4998D39AC45B}" srcId="{62E453B9-AA8E-3F49-935D-0563DAD830B4}" destId="{0F93CF40-AD41-3F4F-8E9A-C1FB6FCC4854}" srcOrd="1" destOrd="0" parTransId="{C1341E80-0175-9249-8A49-344ABEBD6BE3}" sibTransId="{55259567-D2C9-5F42-9A64-37705C3E4CFE}"/>
    <dgm:cxn modelId="{B575A731-B25B-024D-A104-0C54747F2CB7}" type="presOf" srcId="{5AD847EF-98FE-E446-B03D-34E838E0FE4C}" destId="{EAB2904E-F912-7048-86AA-CD021B46E07D}" srcOrd="0" destOrd="0" presId="urn:microsoft.com/office/officeart/2005/8/layout/process1"/>
    <dgm:cxn modelId="{EE6A393B-6828-3248-99E2-1DE4ABFB1E81}" type="presOf" srcId="{55259567-D2C9-5F42-9A64-37705C3E4CFE}" destId="{F43C154C-0B6A-6D48-9A71-48E997C112DD}" srcOrd="0" destOrd="0" presId="urn:microsoft.com/office/officeart/2005/8/layout/process1"/>
    <dgm:cxn modelId="{EA239248-DDEA-0640-B1E3-9CB93EE6A403}" type="presOf" srcId="{5CEBBC28-A3AE-0844-8D63-E01AAC982908}" destId="{AE5B1B94-6445-6945-AC68-DEF102C46B87}" srcOrd="0" destOrd="0" presId="urn:microsoft.com/office/officeart/2005/8/layout/process1"/>
    <dgm:cxn modelId="{81AAE569-151A-8940-AA37-0E0BB5FFD3ED}" type="presOf" srcId="{62E453B9-AA8E-3F49-935D-0563DAD830B4}" destId="{26C7BBCD-63F3-C646-8100-A62DAD096002}" srcOrd="0" destOrd="0" presId="urn:microsoft.com/office/officeart/2005/8/layout/process1"/>
    <dgm:cxn modelId="{FB120F73-57A4-C84F-A273-EC7B528FE8CC}" type="presOf" srcId="{802D47E4-C20A-584B-AF31-946921835D1F}" destId="{7DD623AD-3011-E34E-8283-0630101137AB}" srcOrd="0" destOrd="0" presId="urn:microsoft.com/office/officeart/2005/8/layout/process1"/>
    <dgm:cxn modelId="{29D8B79C-CA9B-9045-91D7-E7D70FE94B7D}" type="presOf" srcId="{802D47E4-C20A-584B-AF31-946921835D1F}" destId="{A3E8BF57-AC62-CF41-9899-961461F89DE0}" srcOrd="1" destOrd="0" presId="urn:microsoft.com/office/officeart/2005/8/layout/process1"/>
    <dgm:cxn modelId="{21B6ABAB-373B-A543-B400-41E0213A8436}" srcId="{62E453B9-AA8E-3F49-935D-0563DAD830B4}" destId="{5CEBBC28-A3AE-0844-8D63-E01AAC982908}" srcOrd="0" destOrd="0" parTransId="{9716AAA1-EE54-2942-A42E-F4A005479A36}" sibTransId="{802D47E4-C20A-584B-AF31-946921835D1F}"/>
    <dgm:cxn modelId="{007B9DC7-4EBC-714C-9828-FD992E373CD2}" type="presOf" srcId="{0F93CF40-AD41-3F4F-8E9A-C1FB6FCC4854}" destId="{804835F3-E255-1847-B180-39AA28F4FBE2}" srcOrd="0" destOrd="0" presId="urn:microsoft.com/office/officeart/2005/8/layout/process1"/>
    <dgm:cxn modelId="{098B13D1-8A97-5143-BF27-5202F4E9715A}" type="presOf" srcId="{55259567-D2C9-5F42-9A64-37705C3E4CFE}" destId="{E96C586F-A295-6E4F-96BD-4A2A1340B3E7}" srcOrd="1" destOrd="0" presId="urn:microsoft.com/office/officeart/2005/8/layout/process1"/>
    <dgm:cxn modelId="{958C87E3-292E-D74E-AD27-6C979A05780F}" srcId="{62E453B9-AA8E-3F49-935D-0563DAD830B4}" destId="{5AD847EF-98FE-E446-B03D-34E838E0FE4C}" srcOrd="2" destOrd="0" parTransId="{645A881A-C2B8-1A47-9C07-2E5B82FCC158}" sibTransId="{6F17B24C-8471-2045-9753-39F0BD66B926}"/>
    <dgm:cxn modelId="{36FBD4A2-C7A1-0248-9C3D-BAC06FA3E8C7}" type="presParOf" srcId="{26C7BBCD-63F3-C646-8100-A62DAD096002}" destId="{AE5B1B94-6445-6945-AC68-DEF102C46B87}" srcOrd="0" destOrd="0" presId="urn:microsoft.com/office/officeart/2005/8/layout/process1"/>
    <dgm:cxn modelId="{6E0F7C3D-6762-1D4A-8090-F87F8259CBE7}" type="presParOf" srcId="{26C7BBCD-63F3-C646-8100-A62DAD096002}" destId="{7DD623AD-3011-E34E-8283-0630101137AB}" srcOrd="1" destOrd="0" presId="urn:microsoft.com/office/officeart/2005/8/layout/process1"/>
    <dgm:cxn modelId="{79BF053C-E0F3-0540-9535-932BE60F8056}" type="presParOf" srcId="{7DD623AD-3011-E34E-8283-0630101137AB}" destId="{A3E8BF57-AC62-CF41-9899-961461F89DE0}" srcOrd="0" destOrd="0" presId="urn:microsoft.com/office/officeart/2005/8/layout/process1"/>
    <dgm:cxn modelId="{EC0A52F6-83A2-A647-84E1-A67ADAE66EF1}" type="presParOf" srcId="{26C7BBCD-63F3-C646-8100-A62DAD096002}" destId="{804835F3-E255-1847-B180-39AA28F4FBE2}" srcOrd="2" destOrd="0" presId="urn:microsoft.com/office/officeart/2005/8/layout/process1"/>
    <dgm:cxn modelId="{9E531CAE-1EAC-AA40-9FF3-D81B97CA9208}" type="presParOf" srcId="{26C7BBCD-63F3-C646-8100-A62DAD096002}" destId="{F43C154C-0B6A-6D48-9A71-48E997C112DD}" srcOrd="3" destOrd="0" presId="urn:microsoft.com/office/officeart/2005/8/layout/process1"/>
    <dgm:cxn modelId="{8D86D816-A588-3641-B884-2775CD067021}" type="presParOf" srcId="{F43C154C-0B6A-6D48-9A71-48E997C112DD}" destId="{E96C586F-A295-6E4F-96BD-4A2A1340B3E7}" srcOrd="0" destOrd="0" presId="urn:microsoft.com/office/officeart/2005/8/layout/process1"/>
    <dgm:cxn modelId="{42DA862A-CFA9-5942-BE8D-2E5FC85F5077}" type="presParOf" srcId="{26C7BBCD-63F3-C646-8100-A62DAD096002}" destId="{EAB2904E-F912-7048-86AA-CD021B46E07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E453B9-AA8E-3F49-935D-0563DAD830B4}" type="doc">
      <dgm:prSet loTypeId="urn:microsoft.com/office/officeart/2005/8/layout/default" loCatId="process" qsTypeId="urn:microsoft.com/office/officeart/2005/8/quickstyle/simple1" qsCatId="simple" csTypeId="urn:microsoft.com/office/officeart/2005/8/colors/colorful1" csCatId="colorful" phldr="1"/>
      <dgm:spPr/>
      <dgm:t>
        <a:bodyPr/>
        <a:lstStyle/>
        <a:p>
          <a:endParaRPr lang="en-US"/>
        </a:p>
      </dgm:t>
    </dgm:pt>
    <dgm:pt modelId="{5CEBBC28-A3AE-0844-8D63-E01AAC982908}">
      <dgm:prSet/>
      <dgm:spPr/>
      <dgm:t>
        <a:bodyPr/>
        <a:lstStyle/>
        <a:p>
          <a:r>
            <a:rPr lang="en-US" altLang="en-US"/>
            <a:t>Business</a:t>
          </a:r>
          <a:r>
            <a:rPr lang="en-US" altLang="en-US">
              <a:latin typeface="+mj-lt"/>
            </a:rPr>
            <a:t> </a:t>
          </a:r>
          <a:r>
            <a:rPr lang="en-US" altLang="en-US"/>
            <a:t>Market Characteristics</a:t>
          </a:r>
          <a:endParaRPr lang="en-SA" dirty="0"/>
        </a:p>
      </dgm:t>
    </dgm:pt>
    <dgm:pt modelId="{9716AAA1-EE54-2942-A42E-F4A005479A36}" type="parTrans" cxnId="{21B6ABAB-373B-A543-B400-41E0213A8436}">
      <dgm:prSet/>
      <dgm:spPr/>
      <dgm:t>
        <a:bodyPr/>
        <a:lstStyle/>
        <a:p>
          <a:endParaRPr lang="en-US"/>
        </a:p>
      </dgm:t>
    </dgm:pt>
    <dgm:pt modelId="{802D47E4-C20A-584B-AF31-946921835D1F}" type="sibTrans" cxnId="{21B6ABAB-373B-A543-B400-41E0213A8436}">
      <dgm:prSet/>
      <dgm:spPr/>
      <dgm:t>
        <a:bodyPr/>
        <a:lstStyle/>
        <a:p>
          <a:endParaRPr lang="en-US"/>
        </a:p>
      </dgm:t>
    </dgm:pt>
    <dgm:pt modelId="{9A89CA1B-7A91-CE4C-AABB-DCB766EC324D}">
      <dgm:prSet/>
      <dgm:spPr/>
      <dgm:t>
        <a:bodyPr/>
        <a:lstStyle/>
        <a:p>
          <a:r>
            <a:rPr lang="en-US" altLang="en-US" dirty="0"/>
            <a:t>Business Buyer Decisions &amp; Process </a:t>
          </a:r>
        </a:p>
      </dgm:t>
    </dgm:pt>
    <dgm:pt modelId="{67258F56-62CD-B541-A24C-8F2FAD08C2ED}" type="parTrans" cxnId="{C9A798AB-6A15-C842-B1BF-8740025A7D8A}">
      <dgm:prSet/>
      <dgm:spPr/>
      <dgm:t>
        <a:bodyPr/>
        <a:lstStyle/>
        <a:p>
          <a:endParaRPr lang="en-US"/>
        </a:p>
      </dgm:t>
    </dgm:pt>
    <dgm:pt modelId="{9D0DBBAE-952F-8D44-B501-05C894BC5CB7}" type="sibTrans" cxnId="{C9A798AB-6A15-C842-B1BF-8740025A7D8A}">
      <dgm:prSet/>
      <dgm:spPr/>
      <dgm:t>
        <a:bodyPr/>
        <a:lstStyle/>
        <a:p>
          <a:endParaRPr lang="en-US"/>
        </a:p>
      </dgm:t>
    </dgm:pt>
    <dgm:pt modelId="{A50E4C28-ABB4-EC49-B8C6-5968F5D6AB14}">
      <dgm:prSet/>
      <dgm:spPr/>
      <dgm:t>
        <a:bodyPr/>
        <a:lstStyle/>
        <a:p>
          <a:r>
            <a:rPr lang="en-US" altLang="en-US"/>
            <a:t>Business Buyer Behavior Model</a:t>
          </a:r>
          <a:endParaRPr lang="en-US" altLang="en-US" dirty="0"/>
        </a:p>
      </dgm:t>
    </dgm:pt>
    <dgm:pt modelId="{341BF507-DAF4-7847-B049-7F5EDAE6DD35}" type="parTrans" cxnId="{F8B76C5B-5326-0F4A-9AC7-C91826EB1443}">
      <dgm:prSet/>
      <dgm:spPr/>
      <dgm:t>
        <a:bodyPr/>
        <a:lstStyle/>
        <a:p>
          <a:endParaRPr lang="en-US"/>
        </a:p>
      </dgm:t>
    </dgm:pt>
    <dgm:pt modelId="{26CDB525-3B09-704E-B0D2-3A7EBDFBB325}" type="sibTrans" cxnId="{F8B76C5B-5326-0F4A-9AC7-C91826EB1443}">
      <dgm:prSet/>
      <dgm:spPr/>
      <dgm:t>
        <a:bodyPr/>
        <a:lstStyle/>
        <a:p>
          <a:endParaRPr lang="en-US"/>
        </a:p>
      </dgm:t>
    </dgm:pt>
    <dgm:pt modelId="{18D38BAC-137D-C94A-AEA1-5CB3B5F8CC0C}">
      <dgm:prSet/>
      <dgm:spPr/>
      <dgm:t>
        <a:bodyPr/>
        <a:lstStyle/>
        <a:p>
          <a:r>
            <a:rPr lang="en-US" altLang="en-US" dirty="0"/>
            <a:t>Major Influences on Business Buying Behavior</a:t>
          </a:r>
        </a:p>
      </dgm:t>
    </dgm:pt>
    <dgm:pt modelId="{C3B1ED1B-B298-2847-A4FE-6E545CC33CC6}" type="parTrans" cxnId="{0BE6B3F4-C9E3-D840-85B8-1F759433ABCB}">
      <dgm:prSet/>
      <dgm:spPr/>
      <dgm:t>
        <a:bodyPr/>
        <a:lstStyle/>
        <a:p>
          <a:endParaRPr lang="en-US"/>
        </a:p>
      </dgm:t>
    </dgm:pt>
    <dgm:pt modelId="{9E2EFEB5-BC3D-E143-810C-C93221F71784}" type="sibTrans" cxnId="{0BE6B3F4-C9E3-D840-85B8-1F759433ABCB}">
      <dgm:prSet/>
      <dgm:spPr/>
      <dgm:t>
        <a:bodyPr/>
        <a:lstStyle/>
        <a:p>
          <a:endParaRPr lang="en-US"/>
        </a:p>
      </dgm:t>
    </dgm:pt>
    <dgm:pt modelId="{094E4024-03E2-2D43-828C-D42E28F7E84A}">
      <dgm:prSet/>
      <dgm:spPr/>
      <dgm:t>
        <a:bodyPr/>
        <a:lstStyle/>
        <a:p>
          <a:r>
            <a:rPr lang="en-US" altLang="en-US" dirty="0"/>
            <a:t>Segmenting Business Markets</a:t>
          </a:r>
          <a:endParaRPr lang="en-SA" dirty="0"/>
        </a:p>
      </dgm:t>
    </dgm:pt>
    <dgm:pt modelId="{AA163371-1F39-9B47-A967-3126514C7393}" type="parTrans" cxnId="{6EF52C73-5CF4-AB4C-9772-6B1B30E97DD2}">
      <dgm:prSet/>
      <dgm:spPr/>
      <dgm:t>
        <a:bodyPr/>
        <a:lstStyle/>
        <a:p>
          <a:endParaRPr lang="en-US"/>
        </a:p>
      </dgm:t>
    </dgm:pt>
    <dgm:pt modelId="{4EC4BD13-CF6C-6A4E-8580-0884CF8D3322}" type="sibTrans" cxnId="{6EF52C73-5CF4-AB4C-9772-6B1B30E97DD2}">
      <dgm:prSet/>
      <dgm:spPr/>
      <dgm:t>
        <a:bodyPr/>
        <a:lstStyle/>
        <a:p>
          <a:endParaRPr lang="en-US"/>
        </a:p>
      </dgm:t>
    </dgm:pt>
    <dgm:pt modelId="{E7B274E9-5121-AC45-91B9-1FA8F538E602}">
      <dgm:prSet/>
      <dgm:spPr/>
      <dgm:t>
        <a:bodyPr/>
        <a:lstStyle/>
        <a:p>
          <a:r>
            <a:rPr lang="en-US" altLang="en-US" dirty="0"/>
            <a:t>E-Procurement and Online Purchasing</a:t>
          </a:r>
        </a:p>
      </dgm:t>
    </dgm:pt>
    <dgm:pt modelId="{D9812AA9-0BD6-2144-A46F-DBB399C51199}" type="parTrans" cxnId="{5299B099-E9B9-894A-8993-AAF44C63D689}">
      <dgm:prSet/>
      <dgm:spPr/>
      <dgm:t>
        <a:bodyPr/>
        <a:lstStyle/>
        <a:p>
          <a:endParaRPr lang="en-US"/>
        </a:p>
      </dgm:t>
    </dgm:pt>
    <dgm:pt modelId="{87D58B78-C5F1-3545-944C-577F423A6A65}" type="sibTrans" cxnId="{5299B099-E9B9-894A-8993-AAF44C63D689}">
      <dgm:prSet/>
      <dgm:spPr/>
      <dgm:t>
        <a:bodyPr/>
        <a:lstStyle/>
        <a:p>
          <a:endParaRPr lang="en-US"/>
        </a:p>
      </dgm:t>
    </dgm:pt>
    <dgm:pt modelId="{B928B5C2-D246-554B-913A-C25FCBBEEE6A}">
      <dgm:prSet/>
      <dgm:spPr/>
      <dgm:t>
        <a:bodyPr/>
        <a:lstStyle/>
        <a:p>
          <a:r>
            <a:rPr lang="en-US" dirty="0"/>
            <a:t>Business-to-Business Digital and Social Media Marketing</a:t>
          </a:r>
          <a:endParaRPr lang="en-SA" dirty="0"/>
        </a:p>
      </dgm:t>
    </dgm:pt>
    <dgm:pt modelId="{81D523BB-4A80-D947-891C-6C1D9F6E2921}" type="parTrans" cxnId="{BB28588C-7CD2-3242-B6C0-D9AD25FA897E}">
      <dgm:prSet/>
      <dgm:spPr/>
      <dgm:t>
        <a:bodyPr/>
        <a:lstStyle/>
        <a:p>
          <a:endParaRPr lang="en-US"/>
        </a:p>
      </dgm:t>
    </dgm:pt>
    <dgm:pt modelId="{1106FCCF-7BEA-964F-B977-6D4824BD8310}" type="sibTrans" cxnId="{BB28588C-7CD2-3242-B6C0-D9AD25FA897E}">
      <dgm:prSet/>
      <dgm:spPr/>
      <dgm:t>
        <a:bodyPr/>
        <a:lstStyle/>
        <a:p>
          <a:endParaRPr lang="en-US"/>
        </a:p>
      </dgm:t>
    </dgm:pt>
    <dgm:pt modelId="{19431066-5803-BA40-AD37-9F882A6560F7}">
      <dgm:prSet/>
      <dgm:spPr/>
      <dgm:t>
        <a:bodyPr/>
        <a:lstStyle/>
        <a:p>
          <a:r>
            <a:rPr lang="en-US" altLang="en-US" dirty="0"/>
            <a:t>Business Buying situation </a:t>
          </a:r>
          <a:endParaRPr lang="en-US" dirty="0"/>
        </a:p>
      </dgm:t>
    </dgm:pt>
    <dgm:pt modelId="{E5975E42-1EF2-7443-B52E-9AB93261ED2D}" type="parTrans" cxnId="{198AB775-4A0B-FE4D-8EDD-3873093032D1}">
      <dgm:prSet/>
      <dgm:spPr/>
      <dgm:t>
        <a:bodyPr/>
        <a:lstStyle/>
        <a:p>
          <a:endParaRPr lang="en-US"/>
        </a:p>
      </dgm:t>
    </dgm:pt>
    <dgm:pt modelId="{4A0DFAEA-1D2E-884C-BFFA-EA00D7D346B1}" type="sibTrans" cxnId="{198AB775-4A0B-FE4D-8EDD-3873093032D1}">
      <dgm:prSet/>
      <dgm:spPr/>
      <dgm:t>
        <a:bodyPr/>
        <a:lstStyle/>
        <a:p>
          <a:endParaRPr lang="en-US"/>
        </a:p>
      </dgm:t>
    </dgm:pt>
    <dgm:pt modelId="{F5A3BA7C-4A70-F844-A7F9-62FECF26B28B}" type="pres">
      <dgm:prSet presAssocID="{62E453B9-AA8E-3F49-935D-0563DAD830B4}" presName="diagram" presStyleCnt="0">
        <dgm:presLayoutVars>
          <dgm:dir/>
          <dgm:resizeHandles val="exact"/>
        </dgm:presLayoutVars>
      </dgm:prSet>
      <dgm:spPr/>
    </dgm:pt>
    <dgm:pt modelId="{00588384-B9C7-4246-A09C-23BB4CC243F4}" type="pres">
      <dgm:prSet presAssocID="{5CEBBC28-A3AE-0844-8D63-E01AAC982908}" presName="node" presStyleLbl="node1" presStyleIdx="0" presStyleCnt="8">
        <dgm:presLayoutVars>
          <dgm:bulletEnabled val="1"/>
        </dgm:presLayoutVars>
      </dgm:prSet>
      <dgm:spPr/>
    </dgm:pt>
    <dgm:pt modelId="{7DB4F012-F058-5644-8E32-E58466E6B352}" type="pres">
      <dgm:prSet presAssocID="{802D47E4-C20A-584B-AF31-946921835D1F}" presName="sibTrans" presStyleCnt="0"/>
      <dgm:spPr/>
    </dgm:pt>
    <dgm:pt modelId="{116021B9-036A-E245-ABF3-7936875AFBB0}" type="pres">
      <dgm:prSet presAssocID="{9A89CA1B-7A91-CE4C-AABB-DCB766EC324D}" presName="node" presStyleLbl="node1" presStyleIdx="1" presStyleCnt="8">
        <dgm:presLayoutVars>
          <dgm:bulletEnabled val="1"/>
        </dgm:presLayoutVars>
      </dgm:prSet>
      <dgm:spPr/>
    </dgm:pt>
    <dgm:pt modelId="{003ADB3F-EB03-AB45-AAA2-74D67BACB2A6}" type="pres">
      <dgm:prSet presAssocID="{9D0DBBAE-952F-8D44-B501-05C894BC5CB7}" presName="sibTrans" presStyleCnt="0"/>
      <dgm:spPr/>
    </dgm:pt>
    <dgm:pt modelId="{B6B6BED7-8E32-E641-8E85-D415D19150F8}" type="pres">
      <dgm:prSet presAssocID="{19431066-5803-BA40-AD37-9F882A6560F7}" presName="node" presStyleLbl="node1" presStyleIdx="2" presStyleCnt="8">
        <dgm:presLayoutVars>
          <dgm:bulletEnabled val="1"/>
        </dgm:presLayoutVars>
      </dgm:prSet>
      <dgm:spPr/>
    </dgm:pt>
    <dgm:pt modelId="{B84B91A0-867D-4442-BE2A-998E5BD7A09D}" type="pres">
      <dgm:prSet presAssocID="{4A0DFAEA-1D2E-884C-BFFA-EA00D7D346B1}" presName="sibTrans" presStyleCnt="0"/>
      <dgm:spPr/>
    </dgm:pt>
    <dgm:pt modelId="{4E3252AA-3F81-EE4C-9E7E-304EFE28A4E8}" type="pres">
      <dgm:prSet presAssocID="{A50E4C28-ABB4-EC49-B8C6-5968F5D6AB14}" presName="node" presStyleLbl="node1" presStyleIdx="3" presStyleCnt="8">
        <dgm:presLayoutVars>
          <dgm:bulletEnabled val="1"/>
        </dgm:presLayoutVars>
      </dgm:prSet>
      <dgm:spPr/>
    </dgm:pt>
    <dgm:pt modelId="{0DE89121-A363-9B43-9F10-7456A9C57272}" type="pres">
      <dgm:prSet presAssocID="{26CDB525-3B09-704E-B0D2-3A7EBDFBB325}" presName="sibTrans" presStyleCnt="0"/>
      <dgm:spPr/>
    </dgm:pt>
    <dgm:pt modelId="{264E6402-06AB-6F41-A652-2C9E3B4F72D6}" type="pres">
      <dgm:prSet presAssocID="{18D38BAC-137D-C94A-AEA1-5CB3B5F8CC0C}" presName="node" presStyleLbl="node1" presStyleIdx="4" presStyleCnt="8">
        <dgm:presLayoutVars>
          <dgm:bulletEnabled val="1"/>
        </dgm:presLayoutVars>
      </dgm:prSet>
      <dgm:spPr/>
    </dgm:pt>
    <dgm:pt modelId="{A9ABEBC8-19EC-704D-8E50-9FD2DB05C882}" type="pres">
      <dgm:prSet presAssocID="{9E2EFEB5-BC3D-E143-810C-C93221F71784}" presName="sibTrans" presStyleCnt="0"/>
      <dgm:spPr/>
    </dgm:pt>
    <dgm:pt modelId="{A225F221-B8FB-B34D-BD74-488615676C63}" type="pres">
      <dgm:prSet presAssocID="{094E4024-03E2-2D43-828C-D42E28F7E84A}" presName="node" presStyleLbl="node1" presStyleIdx="5" presStyleCnt="8">
        <dgm:presLayoutVars>
          <dgm:bulletEnabled val="1"/>
        </dgm:presLayoutVars>
      </dgm:prSet>
      <dgm:spPr/>
    </dgm:pt>
    <dgm:pt modelId="{3539D2E9-2D3C-C848-BAC2-F9D6D6AD2225}" type="pres">
      <dgm:prSet presAssocID="{4EC4BD13-CF6C-6A4E-8580-0884CF8D3322}" presName="sibTrans" presStyleCnt="0"/>
      <dgm:spPr/>
    </dgm:pt>
    <dgm:pt modelId="{3CAD100C-A4B1-7C4D-B9C9-BDE2444ECEDD}" type="pres">
      <dgm:prSet presAssocID="{E7B274E9-5121-AC45-91B9-1FA8F538E602}" presName="node" presStyleLbl="node1" presStyleIdx="6" presStyleCnt="8" custScaleY="64703">
        <dgm:presLayoutVars>
          <dgm:bulletEnabled val="1"/>
        </dgm:presLayoutVars>
      </dgm:prSet>
      <dgm:spPr/>
    </dgm:pt>
    <dgm:pt modelId="{21EBC431-0BBB-D144-B83F-90BBD82CA5D3}" type="pres">
      <dgm:prSet presAssocID="{87D58B78-C5F1-3545-944C-577F423A6A65}" presName="sibTrans" presStyleCnt="0"/>
      <dgm:spPr/>
    </dgm:pt>
    <dgm:pt modelId="{1281CABC-F248-2C46-A1FC-F3B419CCAC23}" type="pres">
      <dgm:prSet presAssocID="{B928B5C2-D246-554B-913A-C25FCBBEEE6A}" presName="node" presStyleLbl="node1" presStyleIdx="7" presStyleCnt="8" custScaleY="60791" custLinFactNeighborX="2418" custLinFactNeighborY="-747">
        <dgm:presLayoutVars>
          <dgm:bulletEnabled val="1"/>
        </dgm:presLayoutVars>
      </dgm:prSet>
      <dgm:spPr/>
    </dgm:pt>
  </dgm:ptLst>
  <dgm:cxnLst>
    <dgm:cxn modelId="{43024105-F079-D24A-AD4A-06D6A0682920}" type="presOf" srcId="{62E453B9-AA8E-3F49-935D-0563DAD830B4}" destId="{F5A3BA7C-4A70-F844-A7F9-62FECF26B28B}" srcOrd="0" destOrd="0" presId="urn:microsoft.com/office/officeart/2005/8/layout/default"/>
    <dgm:cxn modelId="{2F9D3427-9BB4-3D42-BB4B-4FD68D98F127}" type="presOf" srcId="{B928B5C2-D246-554B-913A-C25FCBBEEE6A}" destId="{1281CABC-F248-2C46-A1FC-F3B419CCAC23}" srcOrd="0" destOrd="0" presId="urn:microsoft.com/office/officeart/2005/8/layout/default"/>
    <dgm:cxn modelId="{198CF22F-1CE7-2446-9190-1BEB30E6BAA3}" type="presOf" srcId="{9A89CA1B-7A91-CE4C-AABB-DCB766EC324D}" destId="{116021B9-036A-E245-ABF3-7936875AFBB0}" srcOrd="0" destOrd="0" presId="urn:microsoft.com/office/officeart/2005/8/layout/default"/>
    <dgm:cxn modelId="{3A46243C-3AA9-3B4A-8A03-50EE8129A954}" type="presOf" srcId="{A50E4C28-ABB4-EC49-B8C6-5968F5D6AB14}" destId="{4E3252AA-3F81-EE4C-9E7E-304EFE28A4E8}" srcOrd="0" destOrd="0" presId="urn:microsoft.com/office/officeart/2005/8/layout/default"/>
    <dgm:cxn modelId="{F8B76C5B-5326-0F4A-9AC7-C91826EB1443}" srcId="{62E453B9-AA8E-3F49-935D-0563DAD830B4}" destId="{A50E4C28-ABB4-EC49-B8C6-5968F5D6AB14}" srcOrd="3" destOrd="0" parTransId="{341BF507-DAF4-7847-B049-7F5EDAE6DD35}" sibTransId="{26CDB525-3B09-704E-B0D2-3A7EBDFBB325}"/>
    <dgm:cxn modelId="{C947416C-141F-BB4F-A2BE-89DA6AC35857}" type="presOf" srcId="{E7B274E9-5121-AC45-91B9-1FA8F538E602}" destId="{3CAD100C-A4B1-7C4D-B9C9-BDE2444ECEDD}" srcOrd="0" destOrd="0" presId="urn:microsoft.com/office/officeart/2005/8/layout/default"/>
    <dgm:cxn modelId="{0CE6604D-9C36-C34C-8744-4256D0220438}" type="presOf" srcId="{18D38BAC-137D-C94A-AEA1-5CB3B5F8CC0C}" destId="{264E6402-06AB-6F41-A652-2C9E3B4F72D6}" srcOrd="0" destOrd="0" presId="urn:microsoft.com/office/officeart/2005/8/layout/default"/>
    <dgm:cxn modelId="{6EF52C73-5CF4-AB4C-9772-6B1B30E97DD2}" srcId="{62E453B9-AA8E-3F49-935D-0563DAD830B4}" destId="{094E4024-03E2-2D43-828C-D42E28F7E84A}" srcOrd="5" destOrd="0" parTransId="{AA163371-1F39-9B47-A967-3126514C7393}" sibTransId="{4EC4BD13-CF6C-6A4E-8580-0884CF8D3322}"/>
    <dgm:cxn modelId="{8FA05954-A6BC-B44B-BA54-73E32BD793DE}" type="presOf" srcId="{19431066-5803-BA40-AD37-9F882A6560F7}" destId="{B6B6BED7-8E32-E641-8E85-D415D19150F8}" srcOrd="0" destOrd="0" presId="urn:microsoft.com/office/officeart/2005/8/layout/default"/>
    <dgm:cxn modelId="{198AB775-4A0B-FE4D-8EDD-3873093032D1}" srcId="{62E453B9-AA8E-3F49-935D-0563DAD830B4}" destId="{19431066-5803-BA40-AD37-9F882A6560F7}" srcOrd="2" destOrd="0" parTransId="{E5975E42-1EF2-7443-B52E-9AB93261ED2D}" sibTransId="{4A0DFAEA-1D2E-884C-BFFA-EA00D7D346B1}"/>
    <dgm:cxn modelId="{BB28588C-7CD2-3242-B6C0-D9AD25FA897E}" srcId="{62E453B9-AA8E-3F49-935D-0563DAD830B4}" destId="{B928B5C2-D246-554B-913A-C25FCBBEEE6A}" srcOrd="7" destOrd="0" parTransId="{81D523BB-4A80-D947-891C-6C1D9F6E2921}" sibTransId="{1106FCCF-7BEA-964F-B977-6D4824BD8310}"/>
    <dgm:cxn modelId="{5299B099-E9B9-894A-8993-AAF44C63D689}" srcId="{62E453B9-AA8E-3F49-935D-0563DAD830B4}" destId="{E7B274E9-5121-AC45-91B9-1FA8F538E602}" srcOrd="6" destOrd="0" parTransId="{D9812AA9-0BD6-2144-A46F-DBB399C51199}" sibTransId="{87D58B78-C5F1-3545-944C-577F423A6A65}"/>
    <dgm:cxn modelId="{717DA4A2-587F-634D-BF64-AA3D52E05C81}" type="presOf" srcId="{094E4024-03E2-2D43-828C-D42E28F7E84A}" destId="{A225F221-B8FB-B34D-BD74-488615676C63}" srcOrd="0" destOrd="0" presId="urn:microsoft.com/office/officeart/2005/8/layout/default"/>
    <dgm:cxn modelId="{C9A798AB-6A15-C842-B1BF-8740025A7D8A}" srcId="{62E453B9-AA8E-3F49-935D-0563DAD830B4}" destId="{9A89CA1B-7A91-CE4C-AABB-DCB766EC324D}" srcOrd="1" destOrd="0" parTransId="{67258F56-62CD-B541-A24C-8F2FAD08C2ED}" sibTransId="{9D0DBBAE-952F-8D44-B501-05C894BC5CB7}"/>
    <dgm:cxn modelId="{21B6ABAB-373B-A543-B400-41E0213A8436}" srcId="{62E453B9-AA8E-3F49-935D-0563DAD830B4}" destId="{5CEBBC28-A3AE-0844-8D63-E01AAC982908}" srcOrd="0" destOrd="0" parTransId="{9716AAA1-EE54-2942-A42E-F4A005479A36}" sibTransId="{802D47E4-C20A-584B-AF31-946921835D1F}"/>
    <dgm:cxn modelId="{7F84F5C7-6E9D-9A41-91B4-F117D08B04A2}" type="presOf" srcId="{5CEBBC28-A3AE-0844-8D63-E01AAC982908}" destId="{00588384-B9C7-4246-A09C-23BB4CC243F4}" srcOrd="0" destOrd="0" presId="urn:microsoft.com/office/officeart/2005/8/layout/default"/>
    <dgm:cxn modelId="{0BE6B3F4-C9E3-D840-85B8-1F759433ABCB}" srcId="{62E453B9-AA8E-3F49-935D-0563DAD830B4}" destId="{18D38BAC-137D-C94A-AEA1-5CB3B5F8CC0C}" srcOrd="4" destOrd="0" parTransId="{C3B1ED1B-B298-2847-A4FE-6E545CC33CC6}" sibTransId="{9E2EFEB5-BC3D-E143-810C-C93221F71784}"/>
    <dgm:cxn modelId="{19BBCF64-53C2-9846-8079-34031449D63E}" type="presParOf" srcId="{F5A3BA7C-4A70-F844-A7F9-62FECF26B28B}" destId="{00588384-B9C7-4246-A09C-23BB4CC243F4}" srcOrd="0" destOrd="0" presId="urn:microsoft.com/office/officeart/2005/8/layout/default"/>
    <dgm:cxn modelId="{D3B1B6F9-03BF-4340-885F-AAFA47A6E5A1}" type="presParOf" srcId="{F5A3BA7C-4A70-F844-A7F9-62FECF26B28B}" destId="{7DB4F012-F058-5644-8E32-E58466E6B352}" srcOrd="1" destOrd="0" presId="urn:microsoft.com/office/officeart/2005/8/layout/default"/>
    <dgm:cxn modelId="{F307DE52-1BC8-7748-9176-9D41380FD82C}" type="presParOf" srcId="{F5A3BA7C-4A70-F844-A7F9-62FECF26B28B}" destId="{116021B9-036A-E245-ABF3-7936875AFBB0}" srcOrd="2" destOrd="0" presId="urn:microsoft.com/office/officeart/2005/8/layout/default"/>
    <dgm:cxn modelId="{0649D0B1-994F-924F-93E2-A89194C78688}" type="presParOf" srcId="{F5A3BA7C-4A70-F844-A7F9-62FECF26B28B}" destId="{003ADB3F-EB03-AB45-AAA2-74D67BACB2A6}" srcOrd="3" destOrd="0" presId="urn:microsoft.com/office/officeart/2005/8/layout/default"/>
    <dgm:cxn modelId="{5B519470-01CD-6C49-825A-8D6A9FEEAE12}" type="presParOf" srcId="{F5A3BA7C-4A70-F844-A7F9-62FECF26B28B}" destId="{B6B6BED7-8E32-E641-8E85-D415D19150F8}" srcOrd="4" destOrd="0" presId="urn:microsoft.com/office/officeart/2005/8/layout/default"/>
    <dgm:cxn modelId="{665B9F85-C705-2042-A316-99C8841CB08A}" type="presParOf" srcId="{F5A3BA7C-4A70-F844-A7F9-62FECF26B28B}" destId="{B84B91A0-867D-4442-BE2A-998E5BD7A09D}" srcOrd="5" destOrd="0" presId="urn:microsoft.com/office/officeart/2005/8/layout/default"/>
    <dgm:cxn modelId="{D24A3226-00A8-6F48-BB5F-226A1FEDDCAB}" type="presParOf" srcId="{F5A3BA7C-4A70-F844-A7F9-62FECF26B28B}" destId="{4E3252AA-3F81-EE4C-9E7E-304EFE28A4E8}" srcOrd="6" destOrd="0" presId="urn:microsoft.com/office/officeart/2005/8/layout/default"/>
    <dgm:cxn modelId="{91E5415A-DC8D-B042-B6C3-5E064477CEF0}" type="presParOf" srcId="{F5A3BA7C-4A70-F844-A7F9-62FECF26B28B}" destId="{0DE89121-A363-9B43-9F10-7456A9C57272}" srcOrd="7" destOrd="0" presId="urn:microsoft.com/office/officeart/2005/8/layout/default"/>
    <dgm:cxn modelId="{2906A5EB-2A54-2C47-8C36-4ED02BAC5672}" type="presParOf" srcId="{F5A3BA7C-4A70-F844-A7F9-62FECF26B28B}" destId="{264E6402-06AB-6F41-A652-2C9E3B4F72D6}" srcOrd="8" destOrd="0" presId="urn:microsoft.com/office/officeart/2005/8/layout/default"/>
    <dgm:cxn modelId="{45725DC0-40DE-FC40-BE02-1846AB5A9620}" type="presParOf" srcId="{F5A3BA7C-4A70-F844-A7F9-62FECF26B28B}" destId="{A9ABEBC8-19EC-704D-8E50-9FD2DB05C882}" srcOrd="9" destOrd="0" presId="urn:microsoft.com/office/officeart/2005/8/layout/default"/>
    <dgm:cxn modelId="{98CC51D9-8FB6-A243-BB8F-4F2D624E2159}" type="presParOf" srcId="{F5A3BA7C-4A70-F844-A7F9-62FECF26B28B}" destId="{A225F221-B8FB-B34D-BD74-488615676C63}" srcOrd="10" destOrd="0" presId="urn:microsoft.com/office/officeart/2005/8/layout/default"/>
    <dgm:cxn modelId="{1E202EB9-A730-A04A-82D4-5712D0FA9BAD}" type="presParOf" srcId="{F5A3BA7C-4A70-F844-A7F9-62FECF26B28B}" destId="{3539D2E9-2D3C-C848-BAC2-F9D6D6AD2225}" srcOrd="11" destOrd="0" presId="urn:microsoft.com/office/officeart/2005/8/layout/default"/>
    <dgm:cxn modelId="{A72281BA-2812-2941-A089-C22E50EC64ED}" type="presParOf" srcId="{F5A3BA7C-4A70-F844-A7F9-62FECF26B28B}" destId="{3CAD100C-A4B1-7C4D-B9C9-BDE2444ECEDD}" srcOrd="12" destOrd="0" presId="urn:microsoft.com/office/officeart/2005/8/layout/default"/>
    <dgm:cxn modelId="{58833441-6C79-9545-80D8-C2CF4F6EB973}" type="presParOf" srcId="{F5A3BA7C-4A70-F844-A7F9-62FECF26B28B}" destId="{21EBC431-0BBB-D144-B83F-90BBD82CA5D3}" srcOrd="13" destOrd="0" presId="urn:microsoft.com/office/officeart/2005/8/layout/default"/>
    <dgm:cxn modelId="{B88C1B49-0CA6-B64F-9CF6-E0C3E441C8C0}" type="presParOf" srcId="{F5A3BA7C-4A70-F844-A7F9-62FECF26B28B}" destId="{1281CABC-F248-2C46-A1FC-F3B419CCAC23}"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B1B94-6445-6945-AC68-DEF102C46B87}">
      <dsp:nvSpPr>
        <dsp:cNvPr id="0" name=""/>
        <dsp:cNvSpPr/>
      </dsp:nvSpPr>
      <dsp:spPr>
        <a:xfrm>
          <a:off x="6394" y="798447"/>
          <a:ext cx="1911382" cy="125434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Buyer Decision Process</a:t>
          </a:r>
          <a:endParaRPr lang="en-SA" sz="1800" kern="1200"/>
        </a:p>
      </dsp:txBody>
      <dsp:txXfrm>
        <a:off x="43132" y="835185"/>
        <a:ext cx="1837906" cy="1180868"/>
      </dsp:txXfrm>
    </dsp:sp>
    <dsp:sp modelId="{7DD623AD-3011-E34E-8283-0630101137AB}">
      <dsp:nvSpPr>
        <dsp:cNvPr id="0" name=""/>
        <dsp:cNvSpPr/>
      </dsp:nvSpPr>
      <dsp:spPr>
        <a:xfrm>
          <a:off x="2108915" y="1188608"/>
          <a:ext cx="405213" cy="47402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108915" y="1283412"/>
        <a:ext cx="283649" cy="284414"/>
      </dsp:txXfrm>
    </dsp:sp>
    <dsp:sp modelId="{804835F3-E255-1847-B180-39AA28F4FBE2}">
      <dsp:nvSpPr>
        <dsp:cNvPr id="0" name=""/>
        <dsp:cNvSpPr/>
      </dsp:nvSpPr>
      <dsp:spPr>
        <a:xfrm>
          <a:off x="2682330" y="798447"/>
          <a:ext cx="1911382" cy="125434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Model of Buyer Behavior</a:t>
          </a:r>
          <a:endParaRPr lang="en-SA" sz="1800" kern="1200"/>
        </a:p>
      </dsp:txBody>
      <dsp:txXfrm>
        <a:off x="2719068" y="835185"/>
        <a:ext cx="1837906" cy="1180868"/>
      </dsp:txXfrm>
    </dsp:sp>
    <dsp:sp modelId="{F43C154C-0B6A-6D48-9A71-48E997C112DD}">
      <dsp:nvSpPr>
        <dsp:cNvPr id="0" name=""/>
        <dsp:cNvSpPr/>
      </dsp:nvSpPr>
      <dsp:spPr>
        <a:xfrm>
          <a:off x="4784850" y="1188608"/>
          <a:ext cx="405213" cy="47402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784850" y="1283412"/>
        <a:ext cx="283649" cy="284414"/>
      </dsp:txXfrm>
    </dsp:sp>
    <dsp:sp modelId="{EAB2904E-F912-7048-86AA-CD021B46E07D}">
      <dsp:nvSpPr>
        <dsp:cNvPr id="0" name=""/>
        <dsp:cNvSpPr/>
      </dsp:nvSpPr>
      <dsp:spPr>
        <a:xfrm>
          <a:off x="5358265" y="798447"/>
          <a:ext cx="1911382" cy="125434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Factors Influencing Consumer Behavior</a:t>
          </a:r>
          <a:endParaRPr lang="en-SA" sz="1800" kern="1200" dirty="0"/>
        </a:p>
      </dsp:txBody>
      <dsp:txXfrm>
        <a:off x="5395003" y="835185"/>
        <a:ext cx="1837906" cy="1180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88384-B9C7-4246-A09C-23BB4CC243F4}">
      <dsp:nvSpPr>
        <dsp:cNvPr id="0" name=""/>
        <dsp:cNvSpPr/>
      </dsp:nvSpPr>
      <dsp:spPr>
        <a:xfrm>
          <a:off x="0" y="446576"/>
          <a:ext cx="2356208" cy="14137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en-US" sz="1700" kern="1200"/>
            <a:t>Business</a:t>
          </a:r>
          <a:r>
            <a:rPr lang="en-US" altLang="en-US" sz="1700" kern="1200">
              <a:latin typeface="+mj-lt"/>
            </a:rPr>
            <a:t> </a:t>
          </a:r>
          <a:r>
            <a:rPr lang="en-US" altLang="en-US" sz="1700" kern="1200"/>
            <a:t>Market Characteristics</a:t>
          </a:r>
          <a:endParaRPr lang="en-SA" sz="1700" kern="1200" dirty="0"/>
        </a:p>
      </dsp:txBody>
      <dsp:txXfrm>
        <a:off x="0" y="446576"/>
        <a:ext cx="2356208" cy="1413725"/>
      </dsp:txXfrm>
    </dsp:sp>
    <dsp:sp modelId="{116021B9-036A-E245-ABF3-7936875AFBB0}">
      <dsp:nvSpPr>
        <dsp:cNvPr id="0" name=""/>
        <dsp:cNvSpPr/>
      </dsp:nvSpPr>
      <dsp:spPr>
        <a:xfrm>
          <a:off x="2591829" y="446576"/>
          <a:ext cx="2356208" cy="14137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en-US" sz="1700" kern="1200" dirty="0"/>
            <a:t>Business Buyer Decisions &amp; Process </a:t>
          </a:r>
        </a:p>
      </dsp:txBody>
      <dsp:txXfrm>
        <a:off x="2591829" y="446576"/>
        <a:ext cx="2356208" cy="1413725"/>
      </dsp:txXfrm>
    </dsp:sp>
    <dsp:sp modelId="{B6B6BED7-8E32-E641-8E85-D415D19150F8}">
      <dsp:nvSpPr>
        <dsp:cNvPr id="0" name=""/>
        <dsp:cNvSpPr/>
      </dsp:nvSpPr>
      <dsp:spPr>
        <a:xfrm>
          <a:off x="5183658" y="446576"/>
          <a:ext cx="2356208" cy="141372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en-US" sz="1700" kern="1200" dirty="0"/>
            <a:t>Business Buying situation </a:t>
          </a:r>
          <a:endParaRPr lang="en-US" sz="1700" kern="1200" dirty="0"/>
        </a:p>
      </dsp:txBody>
      <dsp:txXfrm>
        <a:off x="5183658" y="446576"/>
        <a:ext cx="2356208" cy="1413725"/>
      </dsp:txXfrm>
    </dsp:sp>
    <dsp:sp modelId="{4E3252AA-3F81-EE4C-9E7E-304EFE28A4E8}">
      <dsp:nvSpPr>
        <dsp:cNvPr id="0" name=""/>
        <dsp:cNvSpPr/>
      </dsp:nvSpPr>
      <dsp:spPr>
        <a:xfrm>
          <a:off x="0" y="2095922"/>
          <a:ext cx="2356208" cy="14137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en-US" sz="1700" kern="1200"/>
            <a:t>Business Buyer Behavior Model</a:t>
          </a:r>
          <a:endParaRPr lang="en-US" altLang="en-US" sz="1700" kern="1200" dirty="0"/>
        </a:p>
      </dsp:txBody>
      <dsp:txXfrm>
        <a:off x="0" y="2095922"/>
        <a:ext cx="2356208" cy="1413725"/>
      </dsp:txXfrm>
    </dsp:sp>
    <dsp:sp modelId="{264E6402-06AB-6F41-A652-2C9E3B4F72D6}">
      <dsp:nvSpPr>
        <dsp:cNvPr id="0" name=""/>
        <dsp:cNvSpPr/>
      </dsp:nvSpPr>
      <dsp:spPr>
        <a:xfrm>
          <a:off x="2591829" y="2095922"/>
          <a:ext cx="2356208" cy="141372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en-US" sz="1700" kern="1200" dirty="0"/>
            <a:t>Major Influences on Business Buying Behavior</a:t>
          </a:r>
        </a:p>
      </dsp:txBody>
      <dsp:txXfrm>
        <a:off x="2591829" y="2095922"/>
        <a:ext cx="2356208" cy="1413725"/>
      </dsp:txXfrm>
    </dsp:sp>
    <dsp:sp modelId="{A225F221-B8FB-B34D-BD74-488615676C63}">
      <dsp:nvSpPr>
        <dsp:cNvPr id="0" name=""/>
        <dsp:cNvSpPr/>
      </dsp:nvSpPr>
      <dsp:spPr>
        <a:xfrm>
          <a:off x="5183658" y="2095922"/>
          <a:ext cx="2356208" cy="14137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en-US" sz="1700" kern="1200" dirty="0"/>
            <a:t>Segmenting Business Markets</a:t>
          </a:r>
          <a:endParaRPr lang="en-SA" sz="1700" kern="1200" dirty="0"/>
        </a:p>
      </dsp:txBody>
      <dsp:txXfrm>
        <a:off x="5183658" y="2095922"/>
        <a:ext cx="2356208" cy="1413725"/>
      </dsp:txXfrm>
    </dsp:sp>
    <dsp:sp modelId="{3CAD100C-A4B1-7C4D-B9C9-BDE2444ECEDD}">
      <dsp:nvSpPr>
        <dsp:cNvPr id="0" name=""/>
        <dsp:cNvSpPr/>
      </dsp:nvSpPr>
      <dsp:spPr>
        <a:xfrm>
          <a:off x="1295914" y="3745268"/>
          <a:ext cx="2356208" cy="9147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en-US" sz="1700" kern="1200" dirty="0"/>
            <a:t>E-Procurement and Online Purchasing</a:t>
          </a:r>
        </a:p>
      </dsp:txBody>
      <dsp:txXfrm>
        <a:off x="1295914" y="3745268"/>
        <a:ext cx="2356208" cy="914722"/>
      </dsp:txXfrm>
    </dsp:sp>
    <dsp:sp modelId="{1281CABC-F248-2C46-A1FC-F3B419CCAC23}">
      <dsp:nvSpPr>
        <dsp:cNvPr id="0" name=""/>
        <dsp:cNvSpPr/>
      </dsp:nvSpPr>
      <dsp:spPr>
        <a:xfrm>
          <a:off x="3944717" y="3762360"/>
          <a:ext cx="2356208" cy="8594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Business-to-Business Digital and Social Media Marketing</a:t>
          </a:r>
          <a:endParaRPr lang="en-SA" sz="1700" kern="1200" dirty="0"/>
        </a:p>
      </dsp:txBody>
      <dsp:txXfrm>
        <a:off x="3944717" y="3762360"/>
        <a:ext cx="2356208" cy="8594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F1885-214D-4829-AF8B-7DACBA313968}"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F7F01-2729-491F-A139-08A57A3619CA}" type="slidenum">
              <a:rPr lang="en-US" smtClean="0"/>
              <a:t>‹#›</a:t>
            </a:fld>
            <a:endParaRPr lang="en-US"/>
          </a:p>
        </p:txBody>
      </p:sp>
    </p:spTree>
    <p:extLst>
      <p:ext uri="{BB962C8B-B14F-4D97-AF65-F5344CB8AC3E}">
        <p14:creationId xmlns:p14="http://schemas.microsoft.com/office/powerpoint/2010/main" val="4000396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573584-70BB-2B43-B064-D98C2EBEF4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126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The value chain: These True Value ads recognize that everyone in the organization—from marketing research analyst, Jeff Alvarez to operations manager, Tom Statham—must contribute to helping the chain’s customers handle their home improvement projects. They form the foundation for the brand’s “Behind Every Project Is a True Value” positioning.</a:t>
            </a:r>
            <a:endParaRPr dirty="0"/>
          </a:p>
          <a:p>
            <a:pPr marL="0" lvl="0" indent="0" algn="l" rtl="0">
              <a:spcBef>
                <a:spcPts val="0"/>
              </a:spcBef>
              <a:spcAft>
                <a:spcPts val="0"/>
              </a:spcAft>
              <a:buNone/>
            </a:pPr>
            <a:endParaRPr sz="1200" b="1"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True Value and “Start Right. Start Here”  are registered trademarks of True Value Company. The print ads and images are copyrighted works of authorship of True Value Company.</a:t>
            </a:r>
            <a:endParaRPr dirty="0"/>
          </a:p>
          <a:p>
            <a:pPr marL="0" lvl="0" indent="0" algn="l" rtl="0">
              <a:spcBef>
                <a:spcPts val="0"/>
              </a:spcBef>
              <a:spcAft>
                <a:spcPts val="0"/>
              </a:spcAft>
              <a:buNone/>
            </a:pPr>
            <a:endParaRPr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endParaRPr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True Value’s ability to help you “Start Right. Start Here” depends on purchasing’s skill in developing the needed suppliers and buying from them at low cost. True Value’s information technology people must provide fast and accurate information about which products are selling in each store. Their operations people must provide effective, low-cost merchandise handling and delivery.</a:t>
            </a:r>
            <a:endParaRPr dirty="0">
              <a:solidFill>
                <a:srgbClr val="008000"/>
              </a:solidFill>
              <a:latin typeface="Arial"/>
              <a:ea typeface="Arial"/>
              <a:cs typeface="Arial"/>
              <a:sym typeface="Arial"/>
            </a:endParaRPr>
          </a:p>
        </p:txBody>
      </p:sp>
      <p:sp>
        <p:nvSpPr>
          <p:cNvPr id="290" name="Google Shape;29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99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2C5CBB1-36A5-8E43-A765-09F3F2FD907F}"/>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253CACA8-E0E7-E643-821B-AE9D009D34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SA" b="1" dirty="0"/>
              <a:t>Customer relationship management (CRM) </a:t>
            </a:r>
            <a:r>
              <a:rPr lang="en-US" altLang="en-SA" dirty="0"/>
              <a:t>is perhaps the most important concept of modern marketing. In the broadest sense, CRM is the overall process of building and maintaining profitable customer relationships by delivering superior customer value and satisfaction. It deals with all aspects of acquiring, engaging, and growing customers.</a:t>
            </a:r>
          </a:p>
          <a:p>
            <a:pPr marL="171450" indent="-171450">
              <a:buFontTx/>
              <a:buChar char="•"/>
            </a:pPr>
            <a:endParaRPr lang="en-US" altLang="en-SA" dirty="0"/>
          </a:p>
          <a:p>
            <a:pPr marL="171450" indent="-171450">
              <a:buFontTx/>
              <a:buChar char="•"/>
            </a:pPr>
            <a:r>
              <a:rPr lang="en-US" altLang="en-SA" dirty="0"/>
              <a:t>The key to building lasting customer relationships is to create superior customer value and satisfaction. Satisfied customers are more likely to be loyal customers and give the company a larger share of their business. </a:t>
            </a:r>
          </a:p>
          <a:p>
            <a:pPr marL="628650" lvl="1" indent="-171450">
              <a:buFontTx/>
              <a:buChar char="•"/>
            </a:pPr>
            <a:r>
              <a:rPr lang="en-US" altLang="en-SA" b="1" dirty="0"/>
              <a:t>Customer Value. </a:t>
            </a:r>
            <a:r>
              <a:rPr lang="en-US" altLang="en-SA" dirty="0"/>
              <a:t>Attracting and retaining customers can be a difficult task. Customers often face a bewildering array of products and services from which to choose. A customer buys from the firm that offers the highest </a:t>
            </a:r>
            <a:r>
              <a:rPr lang="en-US" altLang="en-SA" b="1" dirty="0"/>
              <a:t>customer-perceived value</a:t>
            </a:r>
            <a:r>
              <a:rPr lang="en-US" altLang="en-SA" dirty="0"/>
              <a:t>—the customer</a:t>
            </a:r>
            <a:r>
              <a:rPr lang="uk-UA" altLang="en-SA" dirty="0"/>
              <a:t>'</a:t>
            </a:r>
            <a:r>
              <a:rPr lang="en-US" altLang="en-SA" dirty="0"/>
              <a:t>s evaluation of the difference between all the benefits and all the costs of a market offering relative to those of competing offers.</a:t>
            </a:r>
          </a:p>
          <a:p>
            <a:pPr marL="628650" lvl="1" indent="-171450">
              <a:buFontTx/>
              <a:buChar char="•"/>
            </a:pPr>
            <a:endParaRPr lang="en-US" altLang="en-SA" dirty="0"/>
          </a:p>
          <a:p>
            <a:pPr marL="628650" lvl="1" indent="-171450">
              <a:buFontTx/>
              <a:buChar char="•"/>
            </a:pPr>
            <a:r>
              <a:rPr lang="en-US" altLang="en-SA" b="1" dirty="0"/>
              <a:t>Customer Satisfaction. </a:t>
            </a:r>
            <a:r>
              <a:rPr lang="en-US" altLang="en-SA" dirty="0"/>
              <a:t>Depends on the product</a:t>
            </a:r>
            <a:r>
              <a:rPr lang="uk-UA" altLang="en-SA" dirty="0"/>
              <a:t>'</a:t>
            </a:r>
            <a:r>
              <a:rPr lang="en-US" altLang="en-SA" dirty="0"/>
              <a:t>s perceived performance relative to a buyer</a:t>
            </a:r>
            <a:r>
              <a:rPr lang="uk-UA" altLang="en-SA" dirty="0"/>
              <a:t>'</a:t>
            </a:r>
            <a:r>
              <a:rPr lang="en-US" altLang="en-SA" dirty="0"/>
              <a:t>s expectations. If the product</a:t>
            </a:r>
            <a:r>
              <a:rPr lang="uk-UA" altLang="en-SA" dirty="0"/>
              <a:t>'</a:t>
            </a:r>
            <a:r>
              <a:rPr lang="en-US" altLang="en-SA" dirty="0"/>
              <a:t>s performance fails short of expectations, the customer is dissatisfied. If performance matches expectations, the customer is satisfied. If performance exceeds expectations, the customer is highly satisfied or delighted.</a:t>
            </a:r>
          </a:p>
        </p:txBody>
      </p:sp>
      <p:sp>
        <p:nvSpPr>
          <p:cNvPr id="64516" name="Slide Number Placeholder 3">
            <a:extLst>
              <a:ext uri="{FF2B5EF4-FFF2-40B4-BE49-F238E27FC236}">
                <a16:creationId xmlns:a16="http://schemas.microsoft.com/office/drawing/2014/main" id="{1994F6C8-4C56-5C4F-93EA-4C3D7989A5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849439-3253-6E48-92E5-1146F322AAD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04881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438902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8000"/>
                </a:solidFill>
                <a:latin typeface="Arial"/>
                <a:ea typeface="Arial"/>
                <a:cs typeface="Arial"/>
                <a:sym typeface="Arial"/>
              </a:rPr>
              <a:t>Market implementation </a:t>
            </a:r>
            <a:r>
              <a:rPr lang="en-US" dirty="0">
                <a:solidFill>
                  <a:srgbClr val="008000"/>
                </a:solidFill>
                <a:latin typeface="Arial"/>
                <a:ea typeface="Arial"/>
                <a:cs typeface="Arial"/>
                <a:sym typeface="Arial"/>
              </a:rPr>
              <a:t>is the process of turning marketing strategies and plans into marketing actions to accomplish strategic marketing objectives. Whereas marketing planning addresses the what and why of marketing activities, implementation addresses the who, where, when, and how.</a:t>
            </a:r>
          </a:p>
          <a:p>
            <a:pPr marL="0" lvl="0" indent="0" algn="l" rtl="0">
              <a:spcBef>
                <a:spcPts val="0"/>
              </a:spcBef>
              <a:spcAft>
                <a:spcPts val="0"/>
              </a:spcAft>
              <a:buNone/>
            </a:pPr>
            <a:r>
              <a:rPr lang="en-US" b="1" dirty="0">
                <a:solidFill>
                  <a:srgbClr val="008000"/>
                </a:solidFill>
                <a:latin typeface="Arial"/>
                <a:ea typeface="Arial"/>
                <a:cs typeface="Arial"/>
                <a:sym typeface="Arial"/>
              </a:rPr>
              <a:t>Marketing control </a:t>
            </a:r>
            <a:r>
              <a:rPr lang="en-US" dirty="0">
                <a:solidFill>
                  <a:srgbClr val="008000"/>
                </a:solidFill>
                <a:latin typeface="Arial"/>
                <a:ea typeface="Arial"/>
                <a:cs typeface="Arial"/>
                <a:sym typeface="Arial"/>
              </a:rPr>
              <a:t>refers to measuring and evaluating the results of marketing strategies and plans and taking corrective action to ensure that the objectives are achieved. This may require changing the action programs or even changing the goals.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b="1" dirty="0">
                <a:solidFill>
                  <a:srgbClr val="008000"/>
                </a:solidFill>
                <a:latin typeface="Arial"/>
                <a:ea typeface="Arial"/>
                <a:cs typeface="Arial"/>
                <a:sym typeface="Arial"/>
              </a:rPr>
              <a:t>Operating control </a:t>
            </a:r>
            <a:r>
              <a:rPr lang="en-US" dirty="0">
                <a:solidFill>
                  <a:srgbClr val="008000"/>
                </a:solidFill>
                <a:latin typeface="Arial"/>
                <a:ea typeface="Arial"/>
                <a:cs typeface="Arial"/>
                <a:sym typeface="Arial"/>
              </a:rPr>
              <a:t>ensures that the company achieves the sales, profits, and other goals set out in its annual plan. It also involves determining the profitability of different products, territories, markets, and channels.</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b="1" dirty="0">
                <a:solidFill>
                  <a:srgbClr val="008000"/>
                </a:solidFill>
                <a:latin typeface="Arial"/>
                <a:ea typeface="Arial"/>
                <a:cs typeface="Arial"/>
                <a:sym typeface="Arial"/>
              </a:rPr>
              <a:t>Strategic control </a:t>
            </a:r>
            <a:r>
              <a:rPr lang="en-US" dirty="0">
                <a:solidFill>
                  <a:srgbClr val="008000"/>
                </a:solidFill>
                <a:latin typeface="Arial"/>
                <a:ea typeface="Arial"/>
                <a:cs typeface="Arial"/>
                <a:sym typeface="Arial"/>
              </a:rPr>
              <a:t>involves looking at whether the company’s basic strategies are well matched to its opportunities.</a:t>
            </a:r>
            <a:endParaRPr lang="en-US" dirty="0"/>
          </a:p>
          <a:p>
            <a:pPr marL="0" lvl="0" indent="0" algn="l" rtl="0">
              <a:spcBef>
                <a:spcPts val="0"/>
              </a:spcBef>
              <a:spcAft>
                <a:spcPts val="0"/>
              </a:spcAft>
              <a:buNone/>
            </a:pPr>
            <a:r>
              <a:rPr lang="en-US" dirty="0">
                <a:solidFill>
                  <a:srgbClr val="008000"/>
                </a:solidFill>
                <a:latin typeface="Arial"/>
                <a:ea typeface="Arial"/>
                <a:cs typeface="Arial"/>
                <a:sym typeface="Arial"/>
              </a:rPr>
              <a:t>Managing the marketing process requires the four marketing management functions as illustrated in this figure.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They include </a:t>
            </a:r>
            <a:r>
              <a:rPr lang="en-US" b="1" dirty="0">
                <a:solidFill>
                  <a:srgbClr val="008000"/>
                </a:solidFill>
                <a:latin typeface="Arial"/>
                <a:ea typeface="Arial"/>
                <a:cs typeface="Arial"/>
                <a:sym typeface="Arial"/>
              </a:rPr>
              <a:t>analysis, planning, implementation, and control.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company first develops company-wide strategic plans and then translates them into marketing and other plans for each division, product, and brand.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Through implementation, the company turns the plans into actions.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Control consists of measuring and evaluating the results of marketing activities and taking corrective action where needed.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Finally, marketing analysis provides the information and evaluations needed for all the other marketing activities.</a:t>
            </a:r>
            <a:endParaRPr lang="en-US" dirty="0"/>
          </a:p>
          <a:p>
            <a:pPr marL="0" lvl="0" indent="0" algn="l" rtl="0">
              <a:spcBef>
                <a:spcPts val="0"/>
              </a:spcBef>
              <a:spcAft>
                <a:spcPts val="0"/>
              </a:spcAft>
              <a:buNone/>
            </a:pPr>
            <a:endParaRPr dirty="0"/>
          </a:p>
        </p:txBody>
      </p:sp>
      <p:sp>
        <p:nvSpPr>
          <p:cNvPr id="413" name="Google Shape;413;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480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8000"/>
                </a:solidFill>
                <a:latin typeface="Arial"/>
                <a:ea typeface="Arial"/>
                <a:cs typeface="Arial"/>
                <a:sym typeface="Arial"/>
              </a:rPr>
              <a:t>Market implementation </a:t>
            </a:r>
            <a:r>
              <a:rPr lang="en-US" dirty="0">
                <a:solidFill>
                  <a:srgbClr val="008000"/>
                </a:solidFill>
                <a:latin typeface="Arial"/>
                <a:ea typeface="Arial"/>
                <a:cs typeface="Arial"/>
                <a:sym typeface="Arial"/>
              </a:rPr>
              <a:t>is the process of turning marketing strategies and plans into marketing actions to accomplish strategic marketing objectives. Whereas marketing planning addresses the what and why of marketing activities, implementation addresses the who, where, when, and how.</a:t>
            </a:r>
          </a:p>
          <a:p>
            <a:pPr marL="0" lvl="0" indent="0" algn="l" rtl="0">
              <a:spcBef>
                <a:spcPts val="0"/>
              </a:spcBef>
              <a:spcAft>
                <a:spcPts val="0"/>
              </a:spcAft>
              <a:buNone/>
            </a:pPr>
            <a:r>
              <a:rPr lang="en-US" b="1" dirty="0">
                <a:solidFill>
                  <a:srgbClr val="008000"/>
                </a:solidFill>
                <a:latin typeface="Arial"/>
                <a:ea typeface="Arial"/>
                <a:cs typeface="Arial"/>
                <a:sym typeface="Arial"/>
              </a:rPr>
              <a:t>Marketing control </a:t>
            </a:r>
            <a:r>
              <a:rPr lang="en-US" dirty="0">
                <a:solidFill>
                  <a:srgbClr val="008000"/>
                </a:solidFill>
                <a:latin typeface="Arial"/>
                <a:ea typeface="Arial"/>
                <a:cs typeface="Arial"/>
                <a:sym typeface="Arial"/>
              </a:rPr>
              <a:t>refers to measuring and evaluating the results of marketing strategies and plans and taking corrective action to ensure that the objectives are achieved. This may require changing the action programs or even changing the goals.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b="1" dirty="0">
                <a:solidFill>
                  <a:srgbClr val="008000"/>
                </a:solidFill>
                <a:latin typeface="Arial"/>
                <a:ea typeface="Arial"/>
                <a:cs typeface="Arial"/>
                <a:sym typeface="Arial"/>
              </a:rPr>
              <a:t>Operating control </a:t>
            </a:r>
            <a:r>
              <a:rPr lang="en-US" dirty="0">
                <a:solidFill>
                  <a:srgbClr val="008000"/>
                </a:solidFill>
                <a:latin typeface="Arial"/>
                <a:ea typeface="Arial"/>
                <a:cs typeface="Arial"/>
                <a:sym typeface="Arial"/>
              </a:rPr>
              <a:t>ensures that the company achieves the sales, profits, and other goals set out in its annual plan. It also involves determining the profitability of different products, territories, markets, and channels.</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b="1" dirty="0">
                <a:solidFill>
                  <a:srgbClr val="008000"/>
                </a:solidFill>
                <a:latin typeface="Arial"/>
                <a:ea typeface="Arial"/>
                <a:cs typeface="Arial"/>
                <a:sym typeface="Arial"/>
              </a:rPr>
              <a:t>Strategic control </a:t>
            </a:r>
            <a:r>
              <a:rPr lang="en-US" dirty="0">
                <a:solidFill>
                  <a:srgbClr val="008000"/>
                </a:solidFill>
                <a:latin typeface="Arial"/>
                <a:ea typeface="Arial"/>
                <a:cs typeface="Arial"/>
                <a:sym typeface="Arial"/>
              </a:rPr>
              <a:t>involves looking at whether the company’s basic strategies are well matched to its opportunities.</a:t>
            </a:r>
            <a:endParaRPr lang="en-US" dirty="0"/>
          </a:p>
          <a:p>
            <a:pPr marL="0" lvl="0" indent="0" algn="l" rtl="0">
              <a:spcBef>
                <a:spcPts val="0"/>
              </a:spcBef>
              <a:spcAft>
                <a:spcPts val="0"/>
              </a:spcAft>
              <a:buNone/>
            </a:pPr>
            <a:r>
              <a:rPr lang="en-US" dirty="0">
                <a:solidFill>
                  <a:srgbClr val="008000"/>
                </a:solidFill>
                <a:latin typeface="Arial"/>
                <a:ea typeface="Arial"/>
                <a:cs typeface="Arial"/>
                <a:sym typeface="Arial"/>
              </a:rPr>
              <a:t>Managing the marketing process requires the four marketing management functions as illustrated in this figure.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They include </a:t>
            </a:r>
            <a:r>
              <a:rPr lang="en-US" b="1" dirty="0">
                <a:solidFill>
                  <a:srgbClr val="008000"/>
                </a:solidFill>
                <a:latin typeface="Arial"/>
                <a:ea typeface="Arial"/>
                <a:cs typeface="Arial"/>
                <a:sym typeface="Arial"/>
              </a:rPr>
              <a:t>analysis, planning, implementation, and control.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company first develops company-wide strategic plans and then translates them into marketing and other plans for each division, product, and brand.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Through implementation, the company turns the plans into actions.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Control consists of measuring and evaluating the results of marketing activities and taking corrective action where needed.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Finally, marketing analysis provides the information and evaluations needed for all the other marketing activities.</a:t>
            </a:r>
            <a:endParaRPr lang="en-US" dirty="0"/>
          </a:p>
          <a:p>
            <a:pPr marL="0" lvl="0" indent="0" algn="l" rtl="0">
              <a:spcBef>
                <a:spcPts val="0"/>
              </a:spcBef>
              <a:spcAft>
                <a:spcPts val="0"/>
              </a:spcAft>
              <a:buNone/>
            </a:pPr>
            <a:endParaRPr dirty="0"/>
          </a:p>
        </p:txBody>
      </p:sp>
      <p:sp>
        <p:nvSpPr>
          <p:cNvPr id="413" name="Google Shape;413;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537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8000"/>
                </a:solidFill>
                <a:latin typeface="Arial"/>
                <a:ea typeface="Arial"/>
                <a:cs typeface="Arial"/>
                <a:sym typeface="Arial"/>
              </a:rPr>
              <a:t>Marketing return on investment </a:t>
            </a:r>
            <a:r>
              <a:rPr lang="en-US" dirty="0">
                <a:solidFill>
                  <a:srgbClr val="008000"/>
                </a:solidFill>
                <a:latin typeface="Arial"/>
                <a:ea typeface="Arial"/>
                <a:cs typeface="Arial"/>
                <a:sym typeface="Arial"/>
              </a:rPr>
              <a:t>or marketing ROI is the net return from a marketing investment divided by the costs of the marketing investment. It measures the profits generated by investments in marketing activities. </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Companies can assess marketing ROI in terms of standard marketing performance measures, such as brand awareness, sales, or market share. Such measures can be assembled through marketing dashboards, which are sets of marketing performance measures in a single display used to monitor strategic marketing performance.</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Increasingly, marketers also use customer-centered measures of marketing impact, such as customer acquisition, customer engagement, customer retention, customer lifetime value, and customer equity. These measures capture not only current </a:t>
            </a:r>
          </a:p>
          <a:p>
            <a:pPr marL="0" lvl="0" indent="0" algn="l" rtl="0">
              <a:spcBef>
                <a:spcPts val="0"/>
              </a:spcBef>
              <a:spcAft>
                <a:spcPts val="0"/>
              </a:spcAft>
              <a:buNone/>
            </a:pPr>
            <a:r>
              <a:rPr lang="en-US" dirty="0">
                <a:solidFill>
                  <a:srgbClr val="008000"/>
                </a:solidFill>
                <a:latin typeface="Arial"/>
                <a:ea typeface="Arial"/>
                <a:cs typeface="Arial"/>
                <a:sym typeface="Arial"/>
              </a:rPr>
              <a:t>This figure views </a:t>
            </a:r>
            <a:r>
              <a:rPr lang="en-US" dirty="0">
                <a:latin typeface="Arial"/>
                <a:ea typeface="Arial"/>
                <a:cs typeface="Arial"/>
                <a:sym typeface="Arial"/>
              </a:rPr>
              <a:t>marketing expenditures as investments that produce returns in the form of more profitable customer relationships.</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Marketing investments result in improved customer value and satisfaction, which in turn increases customer attraction and retention. </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This increases individual customer lifetime values and the firm’s overall customer equity.</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Increased customer equity, in relation to the cost of the marketing investments, determines return on marketing investment.</a:t>
            </a:r>
            <a:endParaRPr lang="en-US" dirty="0"/>
          </a:p>
          <a:p>
            <a:pPr marL="0" lvl="0" indent="0" algn="l" rtl="0">
              <a:spcBef>
                <a:spcPts val="0"/>
              </a:spcBef>
              <a:spcAft>
                <a:spcPts val="0"/>
              </a:spcAft>
              <a:buNone/>
            </a:pPr>
            <a:r>
              <a:rPr lang="en-US" dirty="0">
                <a:solidFill>
                  <a:srgbClr val="008000"/>
                </a:solidFill>
                <a:latin typeface="Arial"/>
                <a:ea typeface="Arial"/>
                <a:cs typeface="Arial"/>
                <a:sym typeface="Arial"/>
              </a:rPr>
              <a:t>marketing performance, but also future performance, resulting from stronger customer relationships.</a:t>
            </a:r>
            <a:endParaRPr dirty="0"/>
          </a:p>
        </p:txBody>
      </p:sp>
      <p:sp>
        <p:nvSpPr>
          <p:cNvPr id="434" name="Google Shape;43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720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8000"/>
                </a:solidFill>
                <a:latin typeface="Arial"/>
                <a:ea typeface="Arial"/>
                <a:cs typeface="Arial"/>
                <a:sym typeface="Arial"/>
              </a:rPr>
              <a:t>Marketing return on investment </a:t>
            </a:r>
            <a:r>
              <a:rPr lang="en-US" dirty="0">
                <a:solidFill>
                  <a:srgbClr val="008000"/>
                </a:solidFill>
                <a:latin typeface="Arial"/>
                <a:ea typeface="Arial"/>
                <a:cs typeface="Arial"/>
                <a:sym typeface="Arial"/>
              </a:rPr>
              <a:t>or marketing ROI is the net return from a marketing investment divided by the costs of the marketing investment. It measures the profits generated by investments in marketing activities. </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Companies can assess marketing ROI in terms of standard marketing performance measures, such as brand awareness, sales, or market share. Such measures can be assembled through marketing dashboards, which are sets of marketing performance measures in a single display used to monitor strategic marketing performance.</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Increasingly, marketers also use customer-centered measures of marketing impact, such as customer acquisition, customer engagement, customer retention, customer lifetime value, and customer equity. These measures capture not only current </a:t>
            </a:r>
          </a:p>
          <a:p>
            <a:pPr marL="0" lvl="0" indent="0" algn="l" rtl="0">
              <a:spcBef>
                <a:spcPts val="0"/>
              </a:spcBef>
              <a:spcAft>
                <a:spcPts val="0"/>
              </a:spcAft>
              <a:buNone/>
            </a:pPr>
            <a:r>
              <a:rPr lang="en-US" dirty="0">
                <a:solidFill>
                  <a:srgbClr val="008000"/>
                </a:solidFill>
                <a:latin typeface="Arial"/>
                <a:ea typeface="Arial"/>
                <a:cs typeface="Arial"/>
                <a:sym typeface="Arial"/>
              </a:rPr>
              <a:t>This figure views </a:t>
            </a:r>
            <a:r>
              <a:rPr lang="en-US" dirty="0">
                <a:latin typeface="Arial"/>
                <a:ea typeface="Arial"/>
                <a:cs typeface="Arial"/>
                <a:sym typeface="Arial"/>
              </a:rPr>
              <a:t>marketing expenditures as investments that produce returns in the form of more profitable customer relationships.</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Marketing investments result in improved customer value and satisfaction, which in turn increases customer attraction and retention. </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This increases individual customer lifetime values and the firm’s overall customer equity.</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Increased customer equity, in relation to the cost of the marketing investments, determines return on marketing investment.</a:t>
            </a:r>
            <a:endParaRPr lang="en-US" dirty="0"/>
          </a:p>
          <a:p>
            <a:pPr marL="0" lvl="0" indent="0" algn="l" rtl="0">
              <a:spcBef>
                <a:spcPts val="0"/>
              </a:spcBef>
              <a:spcAft>
                <a:spcPts val="0"/>
              </a:spcAft>
              <a:buNone/>
            </a:pPr>
            <a:r>
              <a:rPr lang="en-US" dirty="0">
                <a:solidFill>
                  <a:srgbClr val="008000"/>
                </a:solidFill>
                <a:latin typeface="Arial"/>
                <a:ea typeface="Arial"/>
                <a:cs typeface="Arial"/>
                <a:sym typeface="Arial"/>
              </a:rPr>
              <a:t>marketing performance, but also future performance, resulting from stronger customer relationships.</a:t>
            </a:r>
            <a:endParaRPr dirty="0"/>
          </a:p>
        </p:txBody>
      </p:sp>
      <p:sp>
        <p:nvSpPr>
          <p:cNvPr id="434" name="Google Shape;43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323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337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Marketing planning involves choosing marketing strategies that will help the company attain its overall strategic objectives.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plan begins with an </a:t>
            </a:r>
            <a:r>
              <a:rPr lang="en-US" altLang="en-US" b="1" dirty="0">
                <a:solidFill>
                  <a:srgbClr val="008000"/>
                </a:solidFill>
                <a:latin typeface="Arial" panose="020B0604020202020204" pitchFamily="34" charset="0"/>
              </a:rPr>
              <a:t>executive summary </a:t>
            </a:r>
            <a:r>
              <a:rPr lang="en-US" altLang="en-US" dirty="0">
                <a:solidFill>
                  <a:srgbClr val="008000"/>
                </a:solidFill>
                <a:latin typeface="Arial" panose="020B0604020202020204" pitchFamily="34" charset="0"/>
              </a:rPr>
              <a:t>that quickly reviews major assessments, goals, and recommendations. The main section of the plan presents a detailed SWOT analysis of the </a:t>
            </a:r>
            <a:r>
              <a:rPr lang="en-US" altLang="en-US" b="1" dirty="0">
                <a:solidFill>
                  <a:srgbClr val="008000"/>
                </a:solidFill>
                <a:latin typeface="Arial" panose="020B0604020202020204" pitchFamily="34" charset="0"/>
              </a:rPr>
              <a:t>current marketing situation</a:t>
            </a:r>
            <a:r>
              <a:rPr lang="en-US" altLang="en-US" b="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as well as, potential </a:t>
            </a:r>
            <a:r>
              <a:rPr lang="en-US" altLang="en-US" b="1" dirty="0">
                <a:solidFill>
                  <a:srgbClr val="008000"/>
                </a:solidFill>
                <a:latin typeface="Arial" panose="020B0604020202020204" pitchFamily="34" charset="0"/>
              </a:rPr>
              <a:t>threats and opportunities</a:t>
            </a:r>
            <a:r>
              <a:rPr lang="en-US" altLang="en-US" dirty="0">
                <a:solidFill>
                  <a:srgbClr val="008000"/>
                </a:solidFill>
                <a:latin typeface="Arial" panose="020B0604020202020204" pitchFamily="34" charset="0"/>
              </a:rPr>
              <a:t>. The plan next states major </a:t>
            </a:r>
            <a:r>
              <a:rPr lang="en-US" altLang="en-US" b="1" dirty="0">
                <a:solidFill>
                  <a:srgbClr val="008000"/>
                </a:solidFill>
                <a:latin typeface="Arial" panose="020B0604020202020204" pitchFamily="34" charset="0"/>
              </a:rPr>
              <a:t>objectives</a:t>
            </a:r>
            <a:r>
              <a:rPr lang="en-US" altLang="en-US" dirty="0">
                <a:solidFill>
                  <a:srgbClr val="008000"/>
                </a:solidFill>
                <a:latin typeface="Arial" panose="020B0604020202020204" pitchFamily="34" charset="0"/>
              </a:rPr>
              <a:t> for the brand and outlines the specifics of a marketing strategy for achieving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229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Marketing planning involves choosing marketing strategies that will help the company attain its overall strategic objectives.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plan begins with an </a:t>
            </a:r>
            <a:r>
              <a:rPr lang="en-US" altLang="en-US" b="1" dirty="0">
                <a:solidFill>
                  <a:srgbClr val="008000"/>
                </a:solidFill>
                <a:latin typeface="Arial" panose="020B0604020202020204" pitchFamily="34" charset="0"/>
              </a:rPr>
              <a:t>executive summary </a:t>
            </a:r>
            <a:r>
              <a:rPr lang="en-US" altLang="en-US" dirty="0">
                <a:solidFill>
                  <a:srgbClr val="008000"/>
                </a:solidFill>
                <a:latin typeface="Arial" panose="020B0604020202020204" pitchFamily="34" charset="0"/>
              </a:rPr>
              <a:t>that quickly reviews major assessments, goals, and recommendations. The main section of the plan presents a detailed SWOT analysis of the </a:t>
            </a:r>
            <a:r>
              <a:rPr lang="en-US" altLang="en-US" b="1" dirty="0">
                <a:solidFill>
                  <a:srgbClr val="008000"/>
                </a:solidFill>
                <a:latin typeface="Arial" panose="020B0604020202020204" pitchFamily="34" charset="0"/>
              </a:rPr>
              <a:t>current marketing situation</a:t>
            </a:r>
            <a:r>
              <a:rPr lang="en-US" altLang="en-US" b="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as well as, potential </a:t>
            </a:r>
            <a:r>
              <a:rPr lang="en-US" altLang="en-US" b="1" dirty="0">
                <a:solidFill>
                  <a:srgbClr val="008000"/>
                </a:solidFill>
                <a:latin typeface="Arial" panose="020B0604020202020204" pitchFamily="34" charset="0"/>
              </a:rPr>
              <a:t>threats and opportunities</a:t>
            </a:r>
            <a:r>
              <a:rPr lang="en-US" altLang="en-US" dirty="0">
                <a:solidFill>
                  <a:srgbClr val="008000"/>
                </a:solidFill>
                <a:latin typeface="Arial" panose="020B0604020202020204" pitchFamily="34" charset="0"/>
              </a:rPr>
              <a:t>. The plan next states major </a:t>
            </a:r>
            <a:r>
              <a:rPr lang="en-US" altLang="en-US" b="1" dirty="0">
                <a:solidFill>
                  <a:srgbClr val="008000"/>
                </a:solidFill>
                <a:latin typeface="Arial" panose="020B0604020202020204" pitchFamily="34" charset="0"/>
              </a:rPr>
              <a:t>objectives</a:t>
            </a:r>
            <a:r>
              <a:rPr lang="en-US" altLang="en-US" dirty="0">
                <a:solidFill>
                  <a:srgbClr val="008000"/>
                </a:solidFill>
                <a:latin typeface="Arial" panose="020B0604020202020204" pitchFamily="34" charset="0"/>
              </a:rPr>
              <a:t> for the brand and outlines the specifics of a marketing strategy for achieving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201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14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FF0000"/>
                </a:solidFill>
                <a:latin typeface="Arial" panose="020B0604020202020204" pitchFamily="34" charset="0"/>
              </a:rPr>
              <a:t>Consumer buyer behavior </a:t>
            </a:r>
            <a:r>
              <a:rPr lang="en-US" altLang="en-US" dirty="0">
                <a:solidFill>
                  <a:srgbClr val="FF0000"/>
                </a:solidFill>
                <a:latin typeface="Arial" panose="020B0604020202020204" pitchFamily="34" charset="0"/>
              </a:rPr>
              <a:t>refers to the buying behavior of final consumers who are the individuals and households that buy goods and services for personal consumption. All of these final consumers combine to make up the </a:t>
            </a:r>
            <a:r>
              <a:rPr lang="en-US" altLang="en-US" b="1" dirty="0">
                <a:solidFill>
                  <a:srgbClr val="FF0000"/>
                </a:solidFill>
                <a:latin typeface="Arial" panose="020B0604020202020204" pitchFamily="34" charset="0"/>
              </a:rPr>
              <a:t>consumer market</a:t>
            </a:r>
            <a:r>
              <a:rPr lang="en-US" altLang="en-US" dirty="0">
                <a:solidFill>
                  <a:srgbClr val="FF0000"/>
                </a:solidFill>
                <a:latin typeface="Arial" panose="020B0604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215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FF0000"/>
                </a:solidFill>
                <a:latin typeface="Arial" panose="020B0604020202020204" pitchFamily="34" charset="0"/>
              </a:rPr>
              <a:t>Consumer buyer behavior </a:t>
            </a:r>
            <a:r>
              <a:rPr lang="en-US" altLang="en-US" dirty="0">
                <a:solidFill>
                  <a:srgbClr val="FF0000"/>
                </a:solidFill>
                <a:latin typeface="Arial" panose="020B0604020202020204" pitchFamily="34" charset="0"/>
              </a:rPr>
              <a:t>refers to the buying behavior of final consumers who are the individuals and households that buy goods and services for personal consumption. All of these final consumers combine to make up the </a:t>
            </a:r>
            <a:r>
              <a:rPr lang="en-US" altLang="en-US" b="1" dirty="0">
                <a:solidFill>
                  <a:srgbClr val="FF0000"/>
                </a:solidFill>
                <a:latin typeface="Arial" panose="020B0604020202020204" pitchFamily="34" charset="0"/>
              </a:rPr>
              <a:t>consumer market</a:t>
            </a:r>
            <a:r>
              <a:rPr lang="en-US" altLang="en-US" dirty="0">
                <a:solidFill>
                  <a:srgbClr val="FF0000"/>
                </a:solidFill>
                <a:latin typeface="Arial" panose="020B0604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284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This figure shows that the buyer decision process consists of five stages. </a:t>
            </a:r>
          </a:p>
          <a:p>
            <a:r>
              <a:rPr lang="en-US" altLang="en-US" dirty="0">
                <a:solidFill>
                  <a:srgbClr val="FF0000"/>
                </a:solidFill>
                <a:latin typeface="Arial" panose="020B0604020202020204" pitchFamily="34" charset="0"/>
              </a:rPr>
              <a:t>The first stage is </a:t>
            </a:r>
            <a:r>
              <a:rPr lang="en-US" altLang="en-US" b="1" dirty="0">
                <a:solidFill>
                  <a:srgbClr val="FF0000"/>
                </a:solidFill>
                <a:latin typeface="Arial" panose="020B0604020202020204" pitchFamily="34" charset="0"/>
              </a:rPr>
              <a:t>need recognition</a:t>
            </a:r>
            <a:r>
              <a:rPr lang="en-US" altLang="en-US" dirty="0">
                <a:solidFill>
                  <a:srgbClr val="FF0000"/>
                </a:solidFill>
                <a:latin typeface="Arial" panose="020B0604020202020204" pitchFamily="34" charset="0"/>
              </a:rPr>
              <a:t>. The need can be triggered by internal stimuli when one of the person’s normal needs rises to a level high enough to become a drive. A need can also be triggered by external stimuli.</a:t>
            </a:r>
          </a:p>
          <a:p>
            <a:r>
              <a:rPr lang="en-US" altLang="en-US" dirty="0">
                <a:solidFill>
                  <a:srgbClr val="FF0000"/>
                </a:solidFill>
                <a:latin typeface="Arial" panose="020B0604020202020204" pitchFamily="34" charset="0"/>
              </a:rPr>
              <a:t>The second stage is </a:t>
            </a:r>
            <a:r>
              <a:rPr lang="en-US" altLang="en-US" b="1" dirty="0">
                <a:solidFill>
                  <a:srgbClr val="FF0000"/>
                </a:solidFill>
                <a:latin typeface="Arial" panose="020B0604020202020204" pitchFamily="34" charset="0"/>
              </a:rPr>
              <a:t>information search</a:t>
            </a:r>
            <a:r>
              <a:rPr lang="en-US" altLang="en-US" dirty="0">
                <a:solidFill>
                  <a:srgbClr val="FF0000"/>
                </a:solidFill>
                <a:latin typeface="Arial" panose="020B0604020202020204" pitchFamily="34" charset="0"/>
              </a:rPr>
              <a:t>. Consumers can obtain information from several sources like personal, commercial, public, and experiential sources. </a:t>
            </a:r>
          </a:p>
          <a:p>
            <a:r>
              <a:rPr lang="en-US" altLang="en-US" dirty="0">
                <a:solidFill>
                  <a:srgbClr val="FF0000"/>
                </a:solidFill>
                <a:latin typeface="Arial" panose="020B0604020202020204" pitchFamily="34" charset="0"/>
              </a:rPr>
              <a:t>The third stage is the </a:t>
            </a:r>
            <a:r>
              <a:rPr lang="en-US" altLang="en-US" b="1" dirty="0">
                <a:solidFill>
                  <a:srgbClr val="FF0000"/>
                </a:solidFill>
                <a:latin typeface="Arial" panose="020B0604020202020204" pitchFamily="34" charset="0"/>
              </a:rPr>
              <a:t>evaluation of alternatives</a:t>
            </a:r>
            <a:r>
              <a:rPr lang="en-US" altLang="en-US" dirty="0">
                <a:solidFill>
                  <a:srgbClr val="FF0000"/>
                </a:solidFill>
                <a:latin typeface="Arial" panose="020B0604020202020204" pitchFamily="34" charset="0"/>
              </a:rPr>
              <a:t>, that is, how consumers process information to choose among alternative brands. </a:t>
            </a:r>
          </a:p>
          <a:p>
            <a:r>
              <a:rPr lang="en-US" altLang="en-US" dirty="0">
                <a:solidFill>
                  <a:srgbClr val="FF0000"/>
                </a:solidFill>
                <a:latin typeface="Arial" panose="020B0604020202020204" pitchFamily="34" charset="0"/>
              </a:rPr>
              <a:t>The fourth stage is the </a:t>
            </a:r>
            <a:r>
              <a:rPr lang="en-US" altLang="en-US" b="1" dirty="0">
                <a:solidFill>
                  <a:srgbClr val="FF0000"/>
                </a:solidFill>
                <a:latin typeface="Arial" panose="020B0604020202020204" pitchFamily="34" charset="0"/>
              </a:rPr>
              <a:t>purchase decision</a:t>
            </a:r>
            <a:r>
              <a:rPr lang="en-US" altLang="en-US" dirty="0">
                <a:solidFill>
                  <a:srgbClr val="FF0000"/>
                </a:solidFill>
                <a:latin typeface="Arial" panose="020B0604020202020204" pitchFamily="34" charset="0"/>
              </a:rPr>
              <a:t>. Two factors can come between the purchase intention and the purchase decision: the attitudes of others and unexpected situational factors.</a:t>
            </a:r>
          </a:p>
          <a:p>
            <a:r>
              <a:rPr lang="en-US" altLang="en-US" dirty="0">
                <a:solidFill>
                  <a:srgbClr val="FF0000"/>
                </a:solidFill>
                <a:latin typeface="Arial" panose="020B0604020202020204" pitchFamily="34" charset="0"/>
              </a:rPr>
              <a:t>The last stage is </a:t>
            </a:r>
            <a:r>
              <a:rPr lang="en-US" altLang="en-US" b="1" dirty="0">
                <a:solidFill>
                  <a:srgbClr val="FF0000"/>
                </a:solidFill>
                <a:latin typeface="Arial" panose="020B0604020202020204" pitchFamily="34" charset="0"/>
              </a:rPr>
              <a:t>postpurchase behavior</a:t>
            </a:r>
            <a:r>
              <a:rPr lang="en-US" altLang="en-US" dirty="0">
                <a:solidFill>
                  <a:srgbClr val="FF0000"/>
                </a:solidFill>
                <a:latin typeface="Arial" panose="020B0604020202020204" pitchFamily="34" charset="0"/>
              </a:rPr>
              <a:t>. Determining if the consumer is satisfied or dissatisfied with the purchase lies in the relationship between the consumer’s expectations and the product’s perceived performance. However, all major purchases result in </a:t>
            </a:r>
            <a:r>
              <a:rPr lang="en-US" altLang="en-US" b="1" dirty="0">
                <a:solidFill>
                  <a:srgbClr val="FF0000"/>
                </a:solidFill>
                <a:latin typeface="Arial" panose="020B0604020202020204" pitchFamily="34" charset="0"/>
              </a:rPr>
              <a:t>cognitive dissonance</a:t>
            </a:r>
            <a:r>
              <a:rPr lang="en-US" altLang="en-US" dirty="0">
                <a:solidFill>
                  <a:srgbClr val="FF0000"/>
                </a:solidFill>
                <a:latin typeface="Arial" panose="020B0604020202020204" pitchFamily="34" charset="0"/>
              </a:rPr>
              <a:t>, or discomfort caused by postpurchase conflict.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394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need can be triggered by internal stimuli when one of the person’s normal needs rises to a level high enough to become a drive. A need can also be triggered by external stimuli</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862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FF0000"/>
                </a:solidFill>
                <a:latin typeface="Arial" panose="020B0604020202020204" pitchFamily="34" charset="0"/>
              </a:rPr>
              <a:t>The second stage is </a:t>
            </a:r>
            <a:r>
              <a:rPr lang="en-US" altLang="en-US" b="1" dirty="0">
                <a:solidFill>
                  <a:srgbClr val="FF0000"/>
                </a:solidFill>
                <a:latin typeface="Arial" panose="020B0604020202020204" pitchFamily="34" charset="0"/>
              </a:rPr>
              <a:t>information search</a:t>
            </a:r>
            <a:r>
              <a:rPr lang="en-US" altLang="en-US" dirty="0">
                <a:solidFill>
                  <a:srgbClr val="FF0000"/>
                </a:solidFill>
                <a:latin typeface="Arial" panose="020B0604020202020204" pitchFamily="34" charset="0"/>
              </a:rPr>
              <a:t>. Consumers can obtain information from several sources like personal, commercial, public, and experiential sources. </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296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FF0000"/>
                </a:solidFill>
                <a:latin typeface="Arial" panose="020B0604020202020204" pitchFamily="34" charset="0"/>
              </a:rPr>
              <a:t>The third stage is the </a:t>
            </a:r>
            <a:r>
              <a:rPr lang="en-US" altLang="en-US" b="1" dirty="0">
                <a:solidFill>
                  <a:srgbClr val="FF0000"/>
                </a:solidFill>
                <a:latin typeface="Arial" panose="020B0604020202020204" pitchFamily="34" charset="0"/>
              </a:rPr>
              <a:t>evaluation of alternatives</a:t>
            </a:r>
            <a:r>
              <a:rPr lang="en-US" altLang="en-US" dirty="0">
                <a:solidFill>
                  <a:srgbClr val="FF0000"/>
                </a:solidFill>
                <a:latin typeface="Arial" panose="020B0604020202020204" pitchFamily="34" charset="0"/>
              </a:rPr>
              <a:t>, that is, how consumers process information to choose among alternative brands. </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7A3C-C1C3-5B41-9277-6DE34B13F012}"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232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FF0000"/>
                </a:solidFill>
                <a:latin typeface="Arial" panose="020B0604020202020204" pitchFamily="34" charset="0"/>
              </a:rPr>
              <a:t>Two factors can come between the purchase intention and the purchase decision: the attitudes of others and unexpected situational factors.</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040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Consumers alleviate cognitive dissonance by seeking affirmation ask friends to applaud choice read ads of rejected brands to confirm why they were not chosen</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144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This figure shows that marketing and other stimuli enter the consumer’s “black box” and produce certain responses. Marketers must figure out what is in the buyer’s black box. The</a:t>
            </a:r>
            <a:r>
              <a:rPr lang="en-US" altLang="en-US" dirty="0">
                <a:latin typeface="Arial" panose="020B0604020202020204" pitchFamily="34" charset="0"/>
              </a:rPr>
              <a:t> </a:t>
            </a:r>
            <a:r>
              <a:rPr lang="en-US" altLang="en-US" i="1" dirty="0" err="1">
                <a:solidFill>
                  <a:srgbClr val="FF0000"/>
                </a:solidFill>
                <a:latin typeface="Arial" panose="020B0604020202020204" pitchFamily="34" charset="0"/>
              </a:rPr>
              <a:t>what</a:t>
            </a:r>
            <a:r>
              <a:rPr lang="en-US" altLang="en-US" dirty="0" err="1">
                <a:solidFill>
                  <a:srgbClr val="FF0000"/>
                </a:solidFill>
                <a:latin typeface="Arial" panose="020B0604020202020204" pitchFamily="34" charset="0"/>
              </a:rPr>
              <a:t>s</a:t>
            </a:r>
            <a:r>
              <a:rPr lang="en-US" altLang="en-US"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where</a:t>
            </a:r>
            <a:r>
              <a:rPr lang="en-US" altLang="en-US" dirty="0" err="1">
                <a:solidFill>
                  <a:srgbClr val="FF0000"/>
                </a:solidFill>
                <a:latin typeface="Arial" panose="020B0604020202020204" pitchFamily="34" charset="0"/>
              </a:rPr>
              <a:t>s</a:t>
            </a:r>
            <a:r>
              <a:rPr lang="en-US" altLang="en-US" dirty="0">
                <a:solidFill>
                  <a:srgbClr val="FF0000"/>
                </a:solidFill>
                <a:latin typeface="Arial" panose="020B0604020202020204" pitchFamily="34" charset="0"/>
              </a:rPr>
              <a:t>, and </a:t>
            </a:r>
            <a:r>
              <a:rPr lang="en-US" altLang="en-US" i="1" dirty="0">
                <a:solidFill>
                  <a:srgbClr val="FF0000"/>
                </a:solidFill>
                <a:latin typeface="Arial" panose="020B0604020202020204" pitchFamily="34" charset="0"/>
              </a:rPr>
              <a:t>when</a:t>
            </a:r>
            <a:r>
              <a:rPr lang="en-US" altLang="en-US" dirty="0">
                <a:solidFill>
                  <a:srgbClr val="FF0000"/>
                </a:solidFill>
                <a:latin typeface="Arial" panose="020B0604020202020204" pitchFamily="34" charset="0"/>
              </a:rPr>
              <a:t>s of consumer buying behavior can be measured. But it’s very difficult to figure out the </a:t>
            </a:r>
            <a:r>
              <a:rPr lang="en-US" altLang="en-US" i="1" dirty="0">
                <a:solidFill>
                  <a:srgbClr val="FF0000"/>
                </a:solidFill>
                <a:latin typeface="Arial" panose="020B0604020202020204" pitchFamily="34" charset="0"/>
              </a:rPr>
              <a:t>why</a:t>
            </a:r>
            <a:r>
              <a:rPr lang="en-US" altLang="en-US" dirty="0">
                <a:solidFill>
                  <a:srgbClr val="FF0000"/>
                </a:solidFill>
                <a:latin typeface="Arial" panose="020B0604020202020204" pitchFamily="34" charset="0"/>
              </a:rPr>
              <a:t>s of buying behavior</a:t>
            </a:r>
            <a:r>
              <a:rPr lang="en-US" altLang="en-US" dirty="0">
                <a:latin typeface="Arial" panose="020B0604020202020204" pitchFamily="34" charset="0"/>
              </a:rPr>
              <a:t> </a:t>
            </a:r>
            <a:r>
              <a:rPr lang="en-US" altLang="en-US" dirty="0">
                <a:solidFill>
                  <a:srgbClr val="FF0000"/>
                </a:solidFill>
                <a:latin typeface="Arial" panose="020B0604020202020204" pitchFamily="34" charset="0"/>
              </a:rPr>
              <a:t>(that’s why it’s called the black box). Marketers spend a lot of time and money trying to figure out what makes customers tick.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627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This figure shows that marketing and other stimuli enter the consumer’s “black box” and produce certain responses. Marketers must figure out what is in the buyer’s black box. The</a:t>
            </a:r>
            <a:r>
              <a:rPr lang="en-US" altLang="en-US" dirty="0">
                <a:latin typeface="Arial" panose="020B0604020202020204" pitchFamily="34" charset="0"/>
              </a:rPr>
              <a:t> </a:t>
            </a:r>
            <a:r>
              <a:rPr lang="en-US" altLang="en-US" i="1" dirty="0" err="1">
                <a:solidFill>
                  <a:srgbClr val="FF0000"/>
                </a:solidFill>
                <a:latin typeface="Arial" panose="020B0604020202020204" pitchFamily="34" charset="0"/>
              </a:rPr>
              <a:t>what</a:t>
            </a:r>
            <a:r>
              <a:rPr lang="en-US" altLang="en-US" dirty="0" err="1">
                <a:solidFill>
                  <a:srgbClr val="FF0000"/>
                </a:solidFill>
                <a:latin typeface="Arial" panose="020B0604020202020204" pitchFamily="34" charset="0"/>
              </a:rPr>
              <a:t>s</a:t>
            </a:r>
            <a:r>
              <a:rPr lang="en-US" altLang="en-US"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where</a:t>
            </a:r>
            <a:r>
              <a:rPr lang="en-US" altLang="en-US" dirty="0" err="1">
                <a:solidFill>
                  <a:srgbClr val="FF0000"/>
                </a:solidFill>
                <a:latin typeface="Arial" panose="020B0604020202020204" pitchFamily="34" charset="0"/>
              </a:rPr>
              <a:t>s</a:t>
            </a:r>
            <a:r>
              <a:rPr lang="en-US" altLang="en-US" dirty="0">
                <a:solidFill>
                  <a:srgbClr val="FF0000"/>
                </a:solidFill>
                <a:latin typeface="Arial" panose="020B0604020202020204" pitchFamily="34" charset="0"/>
              </a:rPr>
              <a:t>, and </a:t>
            </a:r>
            <a:r>
              <a:rPr lang="en-US" altLang="en-US" i="1" dirty="0">
                <a:solidFill>
                  <a:srgbClr val="FF0000"/>
                </a:solidFill>
                <a:latin typeface="Arial" panose="020B0604020202020204" pitchFamily="34" charset="0"/>
              </a:rPr>
              <a:t>when</a:t>
            </a:r>
            <a:r>
              <a:rPr lang="en-US" altLang="en-US" dirty="0">
                <a:solidFill>
                  <a:srgbClr val="FF0000"/>
                </a:solidFill>
                <a:latin typeface="Arial" panose="020B0604020202020204" pitchFamily="34" charset="0"/>
              </a:rPr>
              <a:t>s of consumer buying behavior can be measured. But it’s very difficult to figure out the </a:t>
            </a:r>
            <a:r>
              <a:rPr lang="en-US" altLang="en-US" i="1" dirty="0">
                <a:solidFill>
                  <a:srgbClr val="FF0000"/>
                </a:solidFill>
                <a:latin typeface="Arial" panose="020B0604020202020204" pitchFamily="34" charset="0"/>
              </a:rPr>
              <a:t>why</a:t>
            </a:r>
            <a:r>
              <a:rPr lang="en-US" altLang="en-US" dirty="0">
                <a:solidFill>
                  <a:srgbClr val="FF0000"/>
                </a:solidFill>
                <a:latin typeface="Arial" panose="020B0604020202020204" pitchFamily="34" charset="0"/>
              </a:rPr>
              <a:t>s of buying behavior</a:t>
            </a:r>
            <a:r>
              <a:rPr lang="en-US" altLang="en-US" dirty="0">
                <a:latin typeface="Arial" panose="020B0604020202020204" pitchFamily="34" charset="0"/>
              </a:rPr>
              <a:t> </a:t>
            </a:r>
            <a:r>
              <a:rPr lang="en-US" altLang="en-US" dirty="0">
                <a:solidFill>
                  <a:srgbClr val="FF0000"/>
                </a:solidFill>
                <a:latin typeface="Arial" panose="020B0604020202020204" pitchFamily="34" charset="0"/>
              </a:rPr>
              <a:t>(that’s why it’s called the black box). Marketers spend a lot of time and money trying to figure out what makes customers tick.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19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072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Consumer purchases are influenced strongly by cultural, social, personal, and psychological characteristics, as shown in this figure.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the most part, marketers cannot control such factors, but they must take them into account. The following slides will discuss these characteristics in more detail.</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42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S PGothic" panose="020B0600070205080204" pitchFamily="34" charset="-128"/>
                <a:cs typeface="ＭＳ Ｐゴシック" charset="0"/>
              </a:rPr>
              <a:t>Culture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is the most basic cause of a person’s wants and behavior. </a:t>
            </a:r>
            <a:r>
              <a:rPr lang="en-US" altLang="en-US" dirty="0">
                <a:solidFill>
                  <a:srgbClr val="FF0000"/>
                </a:solidFill>
                <a:latin typeface="Arial" panose="020B0604020202020204" pitchFamily="34" charset="0"/>
              </a:rPr>
              <a:t>Culture is the set of basic values, perceptions, wants, and behaviors learned by a member of society from family and other important institutions.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 </a:t>
            </a:r>
            <a:r>
              <a:rPr lang="en-US" altLang="en-US" b="1" dirty="0">
                <a:solidFill>
                  <a:srgbClr val="FF0000"/>
                </a:solidFill>
                <a:latin typeface="Arial" panose="020B0604020202020204" pitchFamily="34" charset="0"/>
              </a:rPr>
              <a:t>subculture</a:t>
            </a:r>
            <a:r>
              <a:rPr lang="en-US" altLang="en-US" dirty="0">
                <a:solidFill>
                  <a:srgbClr val="FF0000"/>
                </a:solidFill>
                <a:latin typeface="Arial" panose="020B0604020202020204" pitchFamily="34" charset="0"/>
              </a:rPr>
              <a:t> is a group of </a:t>
            </a:r>
            <a:r>
              <a:rPr lang="en-US" altLang="en-US" dirty="0">
                <a:latin typeface="Arial" panose="020B0604020202020204" pitchFamily="34" charset="0"/>
              </a:rPr>
              <a:t>people with shared value systems based on common life experiences and situations. </a:t>
            </a:r>
          </a:p>
          <a:p>
            <a:endParaRPr lang="en-US" altLang="en-US" b="0" dirty="0">
              <a:latin typeface="Arial" panose="020B0604020202020204" pitchFamily="34" charset="0"/>
            </a:endParaRPr>
          </a:p>
          <a:p>
            <a:r>
              <a:rPr lang="en-US" altLang="en-US" b="0" dirty="0">
                <a:latin typeface="Arial" panose="020B0604020202020204" pitchFamily="34" charset="0"/>
              </a:rPr>
              <a:t>A</a:t>
            </a:r>
            <a:r>
              <a:rPr lang="en-US" altLang="en-US" b="1" dirty="0">
                <a:latin typeface="Arial" panose="020B0604020202020204" pitchFamily="34" charset="0"/>
              </a:rPr>
              <a:t> total market strategy </a:t>
            </a:r>
            <a:r>
              <a:rPr lang="en-US" altLang="en-US" b="0" dirty="0">
                <a:latin typeface="Arial" panose="020B0604020202020204" pitchFamily="34" charset="0"/>
              </a:rPr>
              <a:t>integrates</a:t>
            </a:r>
            <a:r>
              <a:rPr lang="en-US" altLang="en-US" dirty="0">
                <a:latin typeface="Arial" panose="020B0604020202020204" pitchFamily="34" charset="0"/>
              </a:rPr>
              <a:t> ethnic themes and cross-cultural perspectives within a brand’s mainstream marketing, appealing to consumer similarities across subcultures rather than differences.</a:t>
            </a:r>
          </a:p>
          <a:p>
            <a:endParaRPr lang="en-US" altLang="en-US" dirty="0">
              <a:latin typeface="Arial" panose="020B0604020202020204" pitchFamily="34" charset="0"/>
            </a:endParaRPr>
          </a:p>
          <a:p>
            <a:r>
              <a:rPr lang="en-US" altLang="en-US" b="0" dirty="0">
                <a:latin typeface="Arial" panose="020B0604020202020204" pitchFamily="34" charset="0"/>
              </a:rPr>
              <a:t>A</a:t>
            </a:r>
            <a:r>
              <a:rPr lang="en-US" altLang="en-US" b="0" baseline="0" dirty="0">
                <a:latin typeface="Arial" panose="020B0604020202020204" pitchFamily="34" charset="0"/>
              </a:rPr>
              <a:t> </a:t>
            </a:r>
            <a:r>
              <a:rPr lang="en-US" altLang="en-US" b="1" baseline="0" dirty="0">
                <a:latin typeface="Arial" panose="020B0604020202020204" pitchFamily="34" charset="0"/>
              </a:rPr>
              <a:t>s</a:t>
            </a:r>
            <a:r>
              <a:rPr lang="en-US" altLang="en-US" b="1" dirty="0">
                <a:latin typeface="Arial" panose="020B0604020202020204" pitchFamily="34" charset="0"/>
              </a:rPr>
              <a:t>ocial class </a:t>
            </a:r>
            <a:r>
              <a:rPr lang="en-US" altLang="en-US" b="0" dirty="0">
                <a:latin typeface="Arial" panose="020B0604020202020204" pitchFamily="34" charset="0"/>
              </a:rPr>
              <a:t>is the relatively </a:t>
            </a:r>
            <a:r>
              <a:rPr lang="en-US" altLang="en-US" dirty="0">
                <a:latin typeface="Arial" panose="020B0604020202020204" pitchFamily="34" charset="0"/>
              </a:rPr>
              <a:t>permanent and ordered divisions in a society whose members share similar values, interests, and behaviors. It is measured as a combination of occupation, income, education, wealth, and other variables.</a:t>
            </a:r>
            <a:endParaRPr lang="en-US" altLang="en-US"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616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80000"/>
              </a:lnSpc>
            </a:pPr>
            <a:r>
              <a:rPr lang="en-US" altLang="en-US" sz="1200" dirty="0">
                <a:solidFill>
                  <a:srgbClr val="FF0000"/>
                </a:solidFill>
                <a:latin typeface="Arial" panose="020B0604020202020204" pitchFamily="34" charset="0"/>
                <a:cs typeface="Arial" panose="020B0604020202020204" pitchFamily="34" charset="0"/>
              </a:rPr>
              <a:t>A consumer</a:t>
            </a:r>
            <a:r>
              <a:rPr lang="ja-JP" altLang="en-US" sz="1200" dirty="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behavior is also influenced by social factors. </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1" dirty="0">
                <a:solidFill>
                  <a:srgbClr val="FF0000"/>
                </a:solidFill>
                <a:latin typeface="Arial" panose="020B0604020202020204" pitchFamily="34" charset="0"/>
                <a:cs typeface="Arial" panose="020B0604020202020204" pitchFamily="34" charset="0"/>
              </a:rPr>
              <a:t>Groups</a:t>
            </a:r>
            <a:r>
              <a:rPr lang="en-US" altLang="en-US" sz="1200" dirty="0">
                <a:solidFill>
                  <a:srgbClr val="FF0000"/>
                </a:solidFill>
                <a:latin typeface="Arial" panose="020B0604020202020204" pitchFamily="34" charset="0"/>
                <a:cs typeface="Arial" panose="020B0604020202020204" pitchFamily="34" charset="0"/>
              </a:rPr>
              <a:t> that have a direct influence and to which a person belongs are called </a:t>
            </a:r>
            <a:r>
              <a:rPr lang="en-US" altLang="en-US" sz="1200" b="1" dirty="0">
                <a:solidFill>
                  <a:srgbClr val="FF0000"/>
                </a:solidFill>
                <a:latin typeface="Arial" panose="020B0604020202020204" pitchFamily="34" charset="0"/>
                <a:cs typeface="Arial" panose="020B0604020202020204" pitchFamily="34" charset="0"/>
              </a:rPr>
              <a:t>membership groups</a:t>
            </a:r>
            <a:r>
              <a:rPr lang="en-US" altLang="en-US" sz="1200" dirty="0">
                <a:solidFill>
                  <a:srgbClr val="FF0000"/>
                </a:solidFill>
                <a:latin typeface="Arial" panose="020B0604020202020204" pitchFamily="34" charset="0"/>
                <a:cs typeface="Arial" panose="020B0604020202020204" pitchFamily="34" charset="0"/>
              </a:rPr>
              <a:t>. </a:t>
            </a:r>
            <a:r>
              <a:rPr lang="en-US" altLang="en-US" sz="1200" b="1" dirty="0">
                <a:solidFill>
                  <a:srgbClr val="FF0000"/>
                </a:solidFill>
                <a:latin typeface="Arial" panose="020B0604020202020204" pitchFamily="34" charset="0"/>
                <a:cs typeface="Arial" panose="020B0604020202020204" pitchFamily="34" charset="0"/>
              </a:rPr>
              <a:t>Reference groups </a:t>
            </a:r>
            <a:r>
              <a:rPr lang="en-US" altLang="en-US" sz="1200" dirty="0">
                <a:solidFill>
                  <a:srgbClr val="FF0000"/>
                </a:solidFill>
                <a:latin typeface="Arial" panose="020B0604020202020204" pitchFamily="34" charset="0"/>
                <a:cs typeface="Arial" panose="020B0604020202020204" pitchFamily="34" charset="0"/>
              </a:rPr>
              <a:t>serve as direct or indirect points of comparison or reference in forming a person’</a:t>
            </a:r>
            <a:r>
              <a:rPr lang="en-US" altLang="ja-JP" sz="1200" dirty="0">
                <a:solidFill>
                  <a:srgbClr val="FF0000"/>
                </a:solidFill>
                <a:latin typeface="Arial" panose="020B0604020202020204" pitchFamily="34" charset="0"/>
                <a:cs typeface="Arial" panose="020B0604020202020204" pitchFamily="34" charset="0"/>
              </a:rPr>
              <a:t>s attitudes or behavior. An </a:t>
            </a:r>
            <a:r>
              <a:rPr lang="en-US" altLang="ja-JP" sz="1200" b="1" dirty="0">
                <a:solidFill>
                  <a:srgbClr val="FF0000"/>
                </a:solidFill>
                <a:latin typeface="Arial" panose="020B0604020202020204" pitchFamily="34" charset="0"/>
                <a:cs typeface="Arial" panose="020B0604020202020204" pitchFamily="34" charset="0"/>
              </a:rPr>
              <a:t>aspirational group </a:t>
            </a:r>
            <a:r>
              <a:rPr lang="en-US" altLang="ja-JP" sz="1200" dirty="0">
                <a:solidFill>
                  <a:srgbClr val="FF0000"/>
                </a:solidFill>
                <a:latin typeface="Arial" panose="020B0604020202020204" pitchFamily="34" charset="0"/>
                <a:cs typeface="Arial" panose="020B0604020202020204" pitchFamily="34" charset="0"/>
              </a:rPr>
              <a:t>is one to which the individual wishes to belong.</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1" dirty="0">
                <a:solidFill>
                  <a:srgbClr val="FF0000"/>
                </a:solidFill>
                <a:latin typeface="Arial" panose="020B0604020202020204" pitchFamily="34" charset="0"/>
                <a:cs typeface="Arial" panose="020B0604020202020204" pitchFamily="34" charset="0"/>
              </a:rPr>
              <a:t>Word-of-mouth influence </a:t>
            </a:r>
            <a:r>
              <a:rPr lang="en-US" altLang="en-US" sz="1200" dirty="0">
                <a:solidFill>
                  <a:srgbClr val="FF0000"/>
                </a:solidFill>
                <a:latin typeface="Arial" panose="020B0604020202020204" pitchFamily="34" charset="0"/>
                <a:cs typeface="Arial" panose="020B0604020202020204" pitchFamily="34" charset="0"/>
              </a:rPr>
              <a:t>refers to the impact of the personal words and recommendations of trusted friends, associates, and other consumers on buying behavior. Rather than leaving it to chance, marketers can help to create positive conversations about their brands.</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0" dirty="0">
                <a:solidFill>
                  <a:srgbClr val="FF0000"/>
                </a:solidFill>
                <a:latin typeface="Arial" panose="020B0604020202020204" pitchFamily="34" charset="0"/>
                <a:cs typeface="Arial" panose="020B0604020202020204" pitchFamily="34" charset="0"/>
              </a:rPr>
              <a:t>An</a:t>
            </a:r>
            <a:r>
              <a:rPr lang="en-US" altLang="en-US" sz="1200" b="1" baseline="0" dirty="0">
                <a:solidFill>
                  <a:srgbClr val="FF0000"/>
                </a:solidFill>
                <a:latin typeface="Arial" panose="020B0604020202020204" pitchFamily="34" charset="0"/>
                <a:cs typeface="Arial" panose="020B0604020202020204" pitchFamily="34" charset="0"/>
              </a:rPr>
              <a:t> op</a:t>
            </a:r>
            <a:r>
              <a:rPr lang="en-US" altLang="en-US" sz="1200" b="1" dirty="0">
                <a:solidFill>
                  <a:srgbClr val="FF0000"/>
                </a:solidFill>
                <a:latin typeface="Arial" panose="020B0604020202020204" pitchFamily="34" charset="0"/>
                <a:cs typeface="Arial" panose="020B0604020202020204" pitchFamily="34" charset="0"/>
              </a:rPr>
              <a:t>inion leader</a:t>
            </a:r>
            <a:r>
              <a:rPr lang="en-US" altLang="en-US" sz="1200" b="1" baseline="0" dirty="0">
                <a:solidFill>
                  <a:srgbClr val="FF0000"/>
                </a:solidFill>
                <a:latin typeface="Arial" panose="020B0604020202020204" pitchFamily="34" charset="0"/>
                <a:cs typeface="Arial" panose="020B0604020202020204" pitchFamily="34" charset="0"/>
              </a:rPr>
              <a:t> </a:t>
            </a:r>
            <a:r>
              <a:rPr lang="en-US" altLang="en-US" sz="1200" b="0" baseline="0" dirty="0">
                <a:solidFill>
                  <a:srgbClr val="FF0000"/>
                </a:solidFill>
                <a:latin typeface="Arial" panose="020B0604020202020204" pitchFamily="34" charset="0"/>
                <a:cs typeface="Arial" panose="020B0604020202020204" pitchFamily="34" charset="0"/>
              </a:rPr>
              <a:t>is </a:t>
            </a:r>
            <a:r>
              <a:rPr lang="en-US" altLang="en-US" sz="1200" b="0" dirty="0">
                <a:solidFill>
                  <a:srgbClr val="FF0000"/>
                </a:solidFill>
                <a:latin typeface="Arial" panose="020B0604020202020204" pitchFamily="34" charset="0"/>
                <a:cs typeface="Arial" panose="020B0604020202020204" pitchFamily="34" charset="0"/>
              </a:rPr>
              <a:t>a </a:t>
            </a:r>
            <a:r>
              <a:rPr lang="en-US" altLang="en-US" sz="1200" dirty="0">
                <a:solidFill>
                  <a:srgbClr val="FF0000"/>
                </a:solidFill>
                <a:latin typeface="Arial" panose="020B0604020202020204" pitchFamily="34" charset="0"/>
                <a:cs typeface="Arial" panose="020B0604020202020204" pitchFamily="34" charset="0"/>
              </a:rPr>
              <a:t>person within a reference group who, because of special skills, knowledge, personality, or other characteristics, exerts social influence on others. Opinion leaders are also referred to </a:t>
            </a:r>
            <a:r>
              <a:rPr lang="en-US" altLang="en-US" sz="1200" b="0" dirty="0">
                <a:solidFill>
                  <a:srgbClr val="FF0000"/>
                </a:solidFill>
                <a:latin typeface="Arial" panose="020B0604020202020204" pitchFamily="34" charset="0"/>
                <a:cs typeface="Arial" panose="020B0604020202020204" pitchFamily="34" charset="0"/>
              </a:rPr>
              <a:t>as </a:t>
            </a:r>
            <a:r>
              <a:rPr lang="en-US" altLang="en-US" sz="1200" b="1" dirty="0" err="1">
                <a:solidFill>
                  <a:srgbClr val="FF0000"/>
                </a:solidFill>
                <a:latin typeface="Arial" panose="020B0604020202020204" pitchFamily="34" charset="0"/>
                <a:cs typeface="Arial" panose="020B0604020202020204" pitchFamily="34" charset="0"/>
              </a:rPr>
              <a:t>influentials</a:t>
            </a:r>
            <a:r>
              <a:rPr lang="en-US" altLang="en-US" sz="1200" b="1" dirty="0">
                <a:solidFill>
                  <a:srgbClr val="FF0000"/>
                </a:solidFill>
                <a:latin typeface="Arial" panose="020B0604020202020204" pitchFamily="34" charset="0"/>
                <a:cs typeface="Arial" panose="020B0604020202020204" pitchFamily="34" charset="0"/>
              </a:rPr>
              <a:t> </a:t>
            </a:r>
            <a:r>
              <a:rPr lang="en-US" altLang="en-US" sz="1200" b="0" dirty="0">
                <a:solidFill>
                  <a:srgbClr val="FF0000"/>
                </a:solidFill>
                <a:latin typeface="Arial" panose="020B0604020202020204" pitchFamily="34" charset="0"/>
                <a:cs typeface="Arial" panose="020B0604020202020204" pitchFamily="34" charset="0"/>
              </a:rPr>
              <a:t>or </a:t>
            </a:r>
            <a:r>
              <a:rPr lang="en-US" altLang="en-US" sz="1200" b="1" dirty="0">
                <a:solidFill>
                  <a:srgbClr val="FF0000"/>
                </a:solidFill>
                <a:latin typeface="Arial" panose="020B0604020202020204" pitchFamily="34" charset="0"/>
                <a:cs typeface="Arial" panose="020B0604020202020204" pitchFamily="34" charset="0"/>
              </a:rPr>
              <a:t>leading adopters</a:t>
            </a:r>
            <a:r>
              <a:rPr lang="en-US" altLang="en-US" sz="1200" dirty="0">
                <a:solidFill>
                  <a:srgbClr val="FF0000"/>
                </a:solidFill>
                <a:latin typeface="Arial" panose="020B0604020202020204" pitchFamily="34" charset="0"/>
                <a:cs typeface="Arial" panose="020B0604020202020204" pitchFamily="34" charset="0"/>
              </a:rPr>
              <a:t>. </a:t>
            </a:r>
            <a:r>
              <a:rPr lang="en-US" altLang="en-US" sz="1200" b="1" dirty="0">
                <a:solidFill>
                  <a:srgbClr val="FF0000"/>
                </a:solidFill>
                <a:latin typeface="Arial" panose="020B0604020202020204" pitchFamily="34" charset="0"/>
                <a:cs typeface="Arial" panose="020B0604020202020204" pitchFamily="34" charset="0"/>
              </a:rPr>
              <a:t>Buzz marketing </a:t>
            </a:r>
            <a:r>
              <a:rPr lang="en-US" altLang="en-US" sz="1200" dirty="0">
                <a:solidFill>
                  <a:srgbClr val="FF0000"/>
                </a:solidFill>
                <a:latin typeface="Arial" panose="020B0604020202020204" pitchFamily="34" charset="0"/>
                <a:cs typeface="Arial" panose="020B0604020202020204" pitchFamily="34" charset="0"/>
              </a:rPr>
              <a:t>involves</a:t>
            </a:r>
            <a:r>
              <a:rPr lang="en-US" altLang="en-US" sz="1200" baseline="0" dirty="0">
                <a:solidFill>
                  <a:srgbClr val="FF0000"/>
                </a:solidFill>
                <a:latin typeface="Arial" panose="020B0604020202020204" pitchFamily="34" charset="0"/>
                <a:cs typeface="Arial" panose="020B0604020202020204" pitchFamily="34" charset="0"/>
              </a:rPr>
              <a:t> </a:t>
            </a:r>
            <a:r>
              <a:rPr lang="en-US" altLang="en-US" sz="1200" dirty="0">
                <a:solidFill>
                  <a:srgbClr val="FF0000"/>
                </a:solidFill>
                <a:latin typeface="Arial" panose="020B0604020202020204" pitchFamily="34" charset="0"/>
                <a:cs typeface="Arial" panose="020B0604020202020204" pitchFamily="34" charset="0"/>
              </a:rPr>
              <a:t>enlisting or even creating opinion leaders to serve as brand ambassadors who spread the word about a company</a:t>
            </a:r>
            <a:r>
              <a:rPr lang="ja-JP" altLang="en-US" sz="1200" dirty="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products.</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1" dirty="0">
                <a:solidFill>
                  <a:srgbClr val="FF0000"/>
                </a:solidFill>
                <a:latin typeface="Arial" panose="020B0604020202020204" pitchFamily="34" charset="0"/>
                <a:cs typeface="Arial" panose="020B0604020202020204" pitchFamily="34" charset="0"/>
              </a:rPr>
              <a:t>Online social networks </a:t>
            </a:r>
            <a:r>
              <a:rPr lang="en-US" altLang="en-US" sz="1200" dirty="0">
                <a:solidFill>
                  <a:srgbClr val="FF0000"/>
                </a:solidFill>
                <a:latin typeface="Arial" panose="020B0604020202020204" pitchFamily="34" charset="0"/>
                <a:cs typeface="Arial" panose="020B0604020202020204" pitchFamily="34" charset="0"/>
              </a:rPr>
              <a:t>are online communities where people socialize or exchange information and opinions.</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1" dirty="0">
                <a:solidFill>
                  <a:srgbClr val="FF0000"/>
                </a:solidFill>
                <a:latin typeface="Arial" panose="020B0604020202020204" pitchFamily="34" charset="0"/>
                <a:cs typeface="Arial" panose="020B0604020202020204" pitchFamily="34" charset="0"/>
              </a:rPr>
              <a:t>Family</a:t>
            </a:r>
            <a:r>
              <a:rPr lang="en-US" altLang="en-US" sz="1200" b="0" dirty="0">
                <a:solidFill>
                  <a:srgbClr val="FF0000"/>
                </a:solidFill>
                <a:latin typeface="Arial" panose="020B0604020202020204" pitchFamily="34" charset="0"/>
                <a:cs typeface="Arial" panose="020B0604020202020204" pitchFamily="34" charset="0"/>
              </a:rPr>
              <a:t> </a:t>
            </a:r>
            <a:r>
              <a:rPr lang="en-US" altLang="en-US" sz="1200" dirty="0">
                <a:solidFill>
                  <a:srgbClr val="FF0000"/>
                </a:solidFill>
                <a:latin typeface="Arial" panose="020B0604020202020204" pitchFamily="34" charset="0"/>
                <a:cs typeface="Arial" panose="020B0604020202020204" pitchFamily="34" charset="0"/>
              </a:rPr>
              <a:t>members can strongly influence buyer behavior. Marketers are interested in the roles and influence of the husband, wife, and children on the purchase of different products and services.</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dirty="0">
                <a:solidFill>
                  <a:srgbClr val="FF0000"/>
                </a:solidFill>
                <a:latin typeface="Arial" panose="020B0604020202020204" pitchFamily="34" charset="0"/>
                <a:cs typeface="Arial" panose="020B0604020202020204" pitchFamily="34" charset="0"/>
              </a:rPr>
              <a:t>A person</a:t>
            </a:r>
            <a:r>
              <a:rPr lang="ja-JP" altLang="en-US" sz="1200" dirty="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position in each group can be defined in terms of both </a:t>
            </a:r>
            <a:r>
              <a:rPr lang="en-US" altLang="ja-JP" sz="1200" b="1" dirty="0">
                <a:solidFill>
                  <a:srgbClr val="FF0000"/>
                </a:solidFill>
                <a:latin typeface="Arial" panose="020B0604020202020204" pitchFamily="34" charset="0"/>
                <a:cs typeface="Arial" panose="020B0604020202020204" pitchFamily="34" charset="0"/>
              </a:rPr>
              <a:t>role</a:t>
            </a:r>
            <a:r>
              <a:rPr lang="en-US" altLang="ja-JP" sz="1200" b="0" dirty="0">
                <a:solidFill>
                  <a:srgbClr val="FF0000"/>
                </a:solidFill>
                <a:latin typeface="Arial" panose="020B0604020202020204" pitchFamily="34" charset="0"/>
                <a:cs typeface="Arial" panose="020B0604020202020204" pitchFamily="34" charset="0"/>
              </a:rPr>
              <a:t> and </a:t>
            </a:r>
            <a:r>
              <a:rPr lang="en-US" altLang="ja-JP" sz="1200" b="1" dirty="0">
                <a:solidFill>
                  <a:srgbClr val="FF0000"/>
                </a:solidFill>
                <a:latin typeface="Arial" panose="020B0604020202020204" pitchFamily="34" charset="0"/>
                <a:cs typeface="Arial" panose="020B0604020202020204" pitchFamily="34" charset="0"/>
              </a:rPr>
              <a:t>status</a:t>
            </a:r>
            <a:r>
              <a:rPr lang="en-US" altLang="ja-JP" sz="1200" b="0" dirty="0">
                <a:solidFill>
                  <a:srgbClr val="FF0000"/>
                </a:solidFill>
                <a:latin typeface="Arial" panose="020B0604020202020204" pitchFamily="34" charset="0"/>
                <a:cs typeface="Arial" panose="020B0604020202020204" pitchFamily="34" charset="0"/>
              </a:rPr>
              <a:t>. </a:t>
            </a:r>
            <a:r>
              <a:rPr lang="en-US" altLang="ja-JP" sz="1200" dirty="0">
                <a:solidFill>
                  <a:srgbClr val="FF0000"/>
                </a:solidFill>
                <a:latin typeface="Arial" panose="020B0604020202020204" pitchFamily="34" charset="0"/>
                <a:cs typeface="Arial" panose="020B0604020202020204" pitchFamily="34" charset="0"/>
              </a:rPr>
              <a:t>People usually choose products appropriate to their roles and status.</a:t>
            </a:r>
            <a:endParaRPr lang="en-US" altLang="en-US" sz="12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062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90000"/>
              </a:lnSpc>
            </a:pPr>
            <a:r>
              <a:rPr lang="en-US" altLang="en-US" sz="1200" dirty="0">
                <a:solidFill>
                  <a:srgbClr val="FF0000"/>
                </a:solidFill>
                <a:latin typeface="Arial" panose="020B0604020202020204" pitchFamily="34" charset="0"/>
                <a:cs typeface="Arial" panose="020B0604020202020204" pitchFamily="34" charset="0"/>
              </a:rPr>
              <a:t>A buyer</a:t>
            </a:r>
            <a:r>
              <a:rPr lang="ja-JP" altLang="en-US" sz="1200" dirty="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decisions also are influenced by </a:t>
            </a:r>
            <a:r>
              <a:rPr lang="en-US" altLang="ja-JP" sz="1200" b="0" dirty="0">
                <a:solidFill>
                  <a:srgbClr val="FF0000"/>
                </a:solidFill>
                <a:latin typeface="Arial" panose="020B0604020202020204" pitchFamily="34" charset="0"/>
                <a:cs typeface="Arial" panose="020B0604020202020204" pitchFamily="34" charset="0"/>
              </a:rPr>
              <a:t>personal characteristics of the buyer. </a:t>
            </a:r>
            <a:r>
              <a:rPr lang="en-US" altLang="en-US" sz="1200" dirty="0">
                <a:solidFill>
                  <a:srgbClr val="FF0000"/>
                </a:solidFill>
                <a:latin typeface="Arial" panose="020B0604020202020204" pitchFamily="34" charset="0"/>
                <a:cs typeface="Arial" panose="020B0604020202020204" pitchFamily="34" charset="0"/>
              </a:rPr>
              <a:t>A person</a:t>
            </a:r>
            <a:r>
              <a:rPr lang="ja-JP" altLang="en-US" sz="1200" dirty="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a:t>
            </a:r>
            <a:r>
              <a:rPr lang="en-US" altLang="ja-JP" sz="1200" b="1" dirty="0">
                <a:solidFill>
                  <a:srgbClr val="FF0000"/>
                </a:solidFill>
                <a:latin typeface="Arial" panose="020B0604020202020204" pitchFamily="34" charset="0"/>
                <a:cs typeface="Arial" panose="020B0604020202020204" pitchFamily="34" charset="0"/>
              </a:rPr>
              <a:t>occupation</a:t>
            </a:r>
            <a:r>
              <a:rPr lang="en-US" altLang="ja-JP" sz="1200" dirty="0">
                <a:solidFill>
                  <a:srgbClr val="FF0000"/>
                </a:solidFill>
                <a:latin typeface="Arial" panose="020B0604020202020204" pitchFamily="34" charset="0"/>
                <a:cs typeface="Arial" panose="020B0604020202020204" pitchFamily="34" charset="0"/>
              </a:rPr>
              <a:t> affects the goods and services bought. Marketers try to identify the occupational groups that have an above-average interest in their products and services. A company can specialize in making products needed by a given occupational group.</a:t>
            </a:r>
          </a:p>
          <a:p>
            <a:pPr>
              <a:lnSpc>
                <a:spcPct val="90000"/>
              </a:lnSpc>
            </a:pPr>
            <a:endParaRPr lang="en-US" altLang="ja-JP" sz="1200" dirty="0">
              <a:solidFill>
                <a:srgbClr val="FF0000"/>
              </a:solidFill>
              <a:latin typeface="Arial" panose="020B0604020202020204" pitchFamily="34" charset="0"/>
              <a:cs typeface="Arial" panose="020B0604020202020204" pitchFamily="34" charset="0"/>
            </a:endParaRPr>
          </a:p>
          <a:p>
            <a:pPr>
              <a:lnSpc>
                <a:spcPct val="90000"/>
              </a:lnSpc>
            </a:pPr>
            <a:r>
              <a:rPr lang="en-US" altLang="en-US" sz="1200" dirty="0">
                <a:solidFill>
                  <a:srgbClr val="FF0000"/>
                </a:solidFill>
                <a:latin typeface="Arial" panose="020B0604020202020204" pitchFamily="34" charset="0"/>
                <a:cs typeface="Arial" panose="020B0604020202020204" pitchFamily="34" charset="0"/>
              </a:rPr>
              <a:t>Tastes in food, clothes, furniture, and recreation are often </a:t>
            </a:r>
            <a:r>
              <a:rPr lang="en-US" altLang="en-US" sz="1200" b="1" dirty="0">
                <a:solidFill>
                  <a:srgbClr val="FF0000"/>
                </a:solidFill>
                <a:latin typeface="Arial" panose="020B0604020202020204" pitchFamily="34" charset="0"/>
                <a:cs typeface="Arial" panose="020B0604020202020204" pitchFamily="34" charset="0"/>
              </a:rPr>
              <a:t>age</a:t>
            </a:r>
            <a:r>
              <a:rPr lang="en-US" altLang="en-US" sz="1200" dirty="0">
                <a:solidFill>
                  <a:srgbClr val="FF0000"/>
                </a:solidFill>
                <a:latin typeface="Arial" panose="020B0604020202020204" pitchFamily="34" charset="0"/>
                <a:cs typeface="Arial" panose="020B0604020202020204" pitchFamily="34" charset="0"/>
              </a:rPr>
              <a:t> related. Buying is also shaped by the stage of the </a:t>
            </a:r>
            <a:r>
              <a:rPr lang="en-US" altLang="en-US" sz="1200" b="1" dirty="0">
                <a:solidFill>
                  <a:srgbClr val="FF0000"/>
                </a:solidFill>
                <a:latin typeface="Arial" panose="020B0604020202020204" pitchFamily="34" charset="0"/>
                <a:cs typeface="Arial" panose="020B0604020202020204" pitchFamily="34" charset="0"/>
              </a:rPr>
              <a:t>family life cycle</a:t>
            </a:r>
            <a:r>
              <a:rPr lang="en-US" altLang="en-US" sz="1200" dirty="0">
                <a:solidFill>
                  <a:srgbClr val="FF0000"/>
                </a:solidFill>
                <a:latin typeface="Arial" panose="020B0604020202020204" pitchFamily="34" charset="0"/>
                <a:cs typeface="Arial" panose="020B0604020202020204" pitchFamily="34" charset="0"/>
              </a:rPr>
              <a:t>. </a:t>
            </a:r>
            <a:r>
              <a:rPr lang="en-US" sz="1400" b="0" i="0" u="none" strike="noStrike" kern="1200" baseline="0" dirty="0">
                <a:solidFill>
                  <a:schemeClr val="tx1"/>
                </a:solidFill>
                <a:latin typeface="Arial" panose="020B0604020202020204" pitchFamily="34" charset="0"/>
                <a:ea typeface="MS PGothic" panose="020B0600070205080204" pitchFamily="34" charset="-128"/>
                <a:cs typeface="Arial" panose="020B0604020202020204" pitchFamily="34" charset="0"/>
              </a:rPr>
              <a:t>One of the leading life-stage segmentation systems is the Nielsen PRIZM </a:t>
            </a:r>
            <a:r>
              <a:rPr lang="en-US" sz="1400" b="0" i="0" u="none" strike="noStrike" kern="1200" baseline="0" dirty="0" err="1">
                <a:solidFill>
                  <a:schemeClr val="tx1"/>
                </a:solidFill>
                <a:latin typeface="Arial" panose="020B0604020202020204" pitchFamily="34" charset="0"/>
                <a:ea typeface="MS PGothic" panose="020B0600070205080204" pitchFamily="34" charset="-128"/>
                <a:cs typeface="Arial" panose="020B0604020202020204" pitchFamily="34" charset="0"/>
              </a:rPr>
              <a:t>Lifestage</a:t>
            </a:r>
            <a:r>
              <a:rPr lang="en-US" sz="1400" b="0" i="0" u="none" strike="noStrike" kern="1200" baseline="0" dirty="0">
                <a:solidFill>
                  <a:schemeClr val="tx1"/>
                </a:solidFill>
                <a:latin typeface="Arial" panose="020B0604020202020204" pitchFamily="34" charset="0"/>
                <a:ea typeface="MS PGothic" panose="020B0600070205080204" pitchFamily="34" charset="-128"/>
                <a:cs typeface="Arial" panose="020B0604020202020204" pitchFamily="34" charset="0"/>
              </a:rPr>
              <a:t> Groups system. PRIZM classifies every American household into one of 66 distinct life-stage segments, which are organized into 11 major life-stage groups.</a:t>
            </a:r>
          </a:p>
          <a:p>
            <a:pPr>
              <a:lnSpc>
                <a:spcPct val="90000"/>
              </a:lnSpc>
            </a:pPr>
            <a:endParaRPr lang="en-US" sz="1400" b="0" i="0" u="none" strike="noStrike" kern="1200" baseline="0"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90000"/>
              </a:lnSpc>
            </a:pPr>
            <a:r>
              <a:rPr lang="en-US" altLang="en-US" sz="1200" dirty="0">
                <a:solidFill>
                  <a:srgbClr val="FF0000"/>
                </a:solidFill>
                <a:latin typeface="Arial" panose="020B0604020202020204" pitchFamily="34" charset="0"/>
                <a:cs typeface="Arial" panose="020B0604020202020204" pitchFamily="34" charset="0"/>
              </a:rPr>
              <a:t>A person</a:t>
            </a:r>
            <a:r>
              <a:rPr lang="ja-JP" altLang="en-US" sz="1200" dirty="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a:t>
            </a:r>
            <a:r>
              <a:rPr lang="en-US" altLang="ja-JP" sz="1200" b="1" dirty="0">
                <a:solidFill>
                  <a:srgbClr val="FF0000"/>
                </a:solidFill>
                <a:latin typeface="Arial" panose="020B0604020202020204" pitchFamily="34" charset="0"/>
                <a:cs typeface="Arial" panose="020B0604020202020204" pitchFamily="34" charset="0"/>
              </a:rPr>
              <a:t>economic situation </a:t>
            </a:r>
            <a:r>
              <a:rPr lang="en-US" altLang="ja-JP" sz="1200" dirty="0">
                <a:solidFill>
                  <a:srgbClr val="FF0000"/>
                </a:solidFill>
                <a:latin typeface="Arial" panose="020B0604020202020204" pitchFamily="34" charset="0"/>
                <a:cs typeface="Arial" panose="020B0604020202020204" pitchFamily="34" charset="0"/>
              </a:rPr>
              <a:t>will affect his or her store and product choices. Marketers watch trends in spending, personal income, savings, and interest rates.</a:t>
            </a:r>
          </a:p>
          <a:p>
            <a:pPr>
              <a:lnSpc>
                <a:spcPct val="90000"/>
              </a:lnSpc>
            </a:pPr>
            <a:endParaRPr lang="en-US" altLang="ja-JP" sz="1200" dirty="0">
              <a:solidFill>
                <a:srgbClr val="FF0000"/>
              </a:solidFill>
              <a:latin typeface="Arial" panose="020B0604020202020204" pitchFamily="34" charset="0"/>
              <a:cs typeface="Arial" panose="020B0604020202020204" pitchFamily="34" charset="0"/>
            </a:endParaRPr>
          </a:p>
          <a:p>
            <a:pPr>
              <a:lnSpc>
                <a:spcPct val="90000"/>
              </a:lnSpc>
            </a:pPr>
            <a:r>
              <a:rPr lang="en-US" altLang="en-US" sz="1200" b="1" dirty="0">
                <a:solidFill>
                  <a:srgbClr val="FF0000"/>
                </a:solidFill>
                <a:latin typeface="Arial" panose="020B0604020202020204" pitchFamily="34" charset="0"/>
                <a:cs typeface="Arial" panose="020B0604020202020204" pitchFamily="34" charset="0"/>
              </a:rPr>
              <a:t>Lifestyle</a:t>
            </a:r>
            <a:r>
              <a:rPr lang="en-US" altLang="en-US" sz="1200" dirty="0">
                <a:solidFill>
                  <a:srgbClr val="FF0000"/>
                </a:solidFill>
                <a:latin typeface="Arial" panose="020B0604020202020204" pitchFamily="34" charset="0"/>
                <a:cs typeface="Arial" panose="020B0604020202020204" pitchFamily="34" charset="0"/>
              </a:rPr>
              <a:t> is a person</a:t>
            </a:r>
            <a:r>
              <a:rPr lang="ja-JP" altLang="en-US" sz="1200" dirty="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pattern of living as expressed in his or her psychographics. It involves measuring consumers</a:t>
            </a:r>
            <a:r>
              <a:rPr lang="ja-JP" altLang="en-US" sz="1200" dirty="0">
                <a:solidFill>
                  <a:srgbClr val="FF0000"/>
                </a:solidFill>
                <a:latin typeface="Arial" panose="020B0604020202020204" pitchFamily="34" charset="0"/>
                <a:cs typeface="Arial" panose="020B0604020202020204" pitchFamily="34" charset="0"/>
              </a:rPr>
              <a:t>’ </a:t>
            </a:r>
            <a:r>
              <a:rPr lang="en-US" altLang="ja-JP" sz="1200" dirty="0">
                <a:solidFill>
                  <a:srgbClr val="FF0000"/>
                </a:solidFill>
                <a:latin typeface="Arial" panose="020B0604020202020204" pitchFamily="34" charset="0"/>
                <a:cs typeface="Arial" panose="020B0604020202020204" pitchFamily="34" charset="0"/>
              </a:rPr>
              <a:t>major </a:t>
            </a:r>
            <a:r>
              <a:rPr lang="en-US" altLang="ja-JP" sz="1200" b="1" dirty="0">
                <a:solidFill>
                  <a:srgbClr val="FF0000"/>
                </a:solidFill>
                <a:latin typeface="Arial" panose="020B0604020202020204" pitchFamily="34" charset="0"/>
                <a:cs typeface="Arial" panose="020B0604020202020204" pitchFamily="34" charset="0"/>
              </a:rPr>
              <a:t>AIO dimensions - activities, interests, and opinions</a:t>
            </a:r>
            <a:r>
              <a:rPr lang="en-US" altLang="ja-JP" sz="1200" dirty="0">
                <a:solidFill>
                  <a:srgbClr val="FF0000"/>
                </a:solidFill>
                <a:latin typeface="Arial" panose="020B0604020202020204" pitchFamily="34" charset="0"/>
                <a:cs typeface="Arial" panose="020B0604020202020204" pitchFamily="34" charset="0"/>
              </a:rPr>
              <a:t>. The lifestyle concept can help marketers understand changing consumer values and how they affect buyer behavior.</a:t>
            </a:r>
          </a:p>
          <a:p>
            <a:pPr>
              <a:lnSpc>
                <a:spcPct val="90000"/>
              </a:lnSpc>
            </a:pPr>
            <a:endParaRPr lang="en-US" altLang="ja-JP" sz="1200" dirty="0">
              <a:solidFill>
                <a:srgbClr val="FF0000"/>
              </a:solidFill>
              <a:latin typeface="Arial" panose="020B0604020202020204" pitchFamily="34" charset="0"/>
              <a:cs typeface="Arial" panose="020B0604020202020204" pitchFamily="34" charset="0"/>
            </a:endParaRPr>
          </a:p>
          <a:p>
            <a:pPr>
              <a:lnSpc>
                <a:spcPct val="90000"/>
              </a:lnSpc>
            </a:pPr>
            <a:r>
              <a:rPr lang="en-US" altLang="en-US" sz="1200" b="1" dirty="0">
                <a:solidFill>
                  <a:srgbClr val="FF0000"/>
                </a:solidFill>
                <a:latin typeface="Arial" panose="020B0604020202020204" pitchFamily="34" charset="0"/>
                <a:cs typeface="Arial" panose="020B0604020202020204" pitchFamily="34" charset="0"/>
              </a:rPr>
              <a:t>Personality</a:t>
            </a:r>
            <a:r>
              <a:rPr lang="en-US" altLang="en-US" sz="1200" dirty="0">
                <a:solidFill>
                  <a:srgbClr val="FF0000"/>
                </a:solidFill>
                <a:latin typeface="Arial" panose="020B0604020202020204" pitchFamily="34" charset="0"/>
                <a:cs typeface="Arial" panose="020B0604020202020204" pitchFamily="34" charset="0"/>
              </a:rPr>
              <a:t> refers to the unique psychological characteristics that distinguish a person or group. It can be useful in analyzing consumer behavior for certain product or brand choices. A person’s</a:t>
            </a:r>
            <a:r>
              <a:rPr lang="en-US" altLang="ja-JP" sz="1200" dirty="0">
                <a:solidFill>
                  <a:srgbClr val="FF0000"/>
                </a:solidFill>
                <a:latin typeface="Arial" panose="020B0604020202020204" pitchFamily="34" charset="0"/>
                <a:cs typeface="Arial" panose="020B0604020202020204" pitchFamily="34" charset="0"/>
              </a:rPr>
              <a:t> </a:t>
            </a:r>
            <a:r>
              <a:rPr lang="en-US" altLang="ja-JP" sz="1200" b="1" dirty="0">
                <a:solidFill>
                  <a:srgbClr val="FF0000"/>
                </a:solidFill>
                <a:latin typeface="Arial" panose="020B0604020202020204" pitchFamily="34" charset="0"/>
                <a:cs typeface="Arial" panose="020B0604020202020204" pitchFamily="34" charset="0"/>
              </a:rPr>
              <a:t>self-concept </a:t>
            </a:r>
            <a:r>
              <a:rPr lang="en-US" altLang="ja-JP" sz="1200" dirty="0">
                <a:solidFill>
                  <a:srgbClr val="FF0000"/>
                </a:solidFill>
                <a:latin typeface="Arial" panose="020B0604020202020204" pitchFamily="34" charset="0"/>
                <a:cs typeface="Arial" panose="020B0604020202020204" pitchFamily="34" charset="0"/>
              </a:rPr>
              <a:t>is also made use of by marketers. The idea is that people</a:t>
            </a:r>
            <a:r>
              <a:rPr lang="ja-JP" altLang="en-US" sz="1200" dirty="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possessions contribute to and reflect their identities.</a:t>
            </a:r>
            <a:endParaRPr lang="en-US" altLang="en-US" sz="12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533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Abraham Maslow sought to explain why people are driven by particular needs at particular times. Why does one person spend a lot of time and energy on personal safety and another on gaining the esteem of others? Maslow’s answer is that human needs are arranged in a hierarchy, from the most pressing at the bottom to the least pressing at the top. They include physiological</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needs, safety</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needs, social needs, esteem</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needs, and self-actualization</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needs.</a:t>
            </a:r>
            <a:endParaRPr lang="en-US" altLang="en-US" b="0"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467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A </a:t>
            </a:r>
            <a:r>
              <a:rPr lang="en-US" altLang="en-US" b="1" dirty="0">
                <a:solidFill>
                  <a:srgbClr val="FF0000"/>
                </a:solidFill>
                <a:latin typeface="Arial" panose="020B0604020202020204" pitchFamily="34" charset="0"/>
              </a:rPr>
              <a:t>motive </a:t>
            </a:r>
            <a:r>
              <a:rPr lang="en-US" altLang="en-US" b="0" dirty="0">
                <a:solidFill>
                  <a:srgbClr val="FF0000"/>
                </a:solidFill>
                <a:latin typeface="Arial" panose="020B0604020202020204" pitchFamily="34" charset="0"/>
              </a:rPr>
              <a:t>(or</a:t>
            </a:r>
            <a:r>
              <a:rPr lang="en-US" altLang="en-US" b="1" dirty="0">
                <a:solidFill>
                  <a:srgbClr val="FF0000"/>
                </a:solidFill>
                <a:latin typeface="Arial" panose="020B0604020202020204" pitchFamily="34" charset="0"/>
              </a:rPr>
              <a:t> drive</a:t>
            </a:r>
            <a:r>
              <a:rPr lang="en-US" altLang="en-US" b="0" dirty="0">
                <a:solidFill>
                  <a:srgbClr val="FF0000"/>
                </a:solidFill>
                <a:latin typeface="Arial" panose="020B0604020202020204" pitchFamily="34" charset="0"/>
              </a:rPr>
              <a:t>)</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is a need that is sufficiently pressing to direct a person to seek satisfaction. Many companies employ teams of psychologists, anthropologists, and other social scientists to carry out motivation research. </a:t>
            </a:r>
          </a:p>
          <a:p>
            <a:r>
              <a:rPr lang="en-US" altLang="en-US" b="1" dirty="0">
                <a:solidFill>
                  <a:srgbClr val="FF0000"/>
                </a:solidFill>
                <a:latin typeface="Arial" panose="020B0604020202020204" pitchFamily="34" charset="0"/>
              </a:rPr>
              <a:t>Perception </a:t>
            </a:r>
            <a:r>
              <a:rPr lang="en-US" altLang="en-US" dirty="0">
                <a:solidFill>
                  <a:srgbClr val="FF0000"/>
                </a:solidFill>
                <a:latin typeface="Arial" panose="020B0604020202020204" pitchFamily="34" charset="0"/>
              </a:rPr>
              <a:t>is the process by which people select, organize, and interpret information to form a meaningful picture of the world. </a:t>
            </a:r>
            <a:r>
              <a:rPr lang="en-US" altLang="en-US" b="1" dirty="0">
                <a:solidFill>
                  <a:srgbClr val="FF0000"/>
                </a:solidFill>
                <a:latin typeface="Arial" panose="020B0604020202020204" pitchFamily="34" charset="0"/>
              </a:rPr>
              <a:t>Selective distortion </a:t>
            </a:r>
            <a:r>
              <a:rPr lang="en-US" altLang="en-US" dirty="0">
                <a:solidFill>
                  <a:srgbClr val="FF0000"/>
                </a:solidFill>
                <a:latin typeface="Arial" panose="020B0604020202020204" pitchFamily="34" charset="0"/>
              </a:rPr>
              <a:t>describes the tendency of people to interpret information in a way that will support what they already believe. </a:t>
            </a:r>
            <a:r>
              <a:rPr lang="en-US" altLang="en-US" b="1" dirty="0">
                <a:solidFill>
                  <a:srgbClr val="FF0000"/>
                </a:solidFill>
                <a:latin typeface="Arial" panose="020B0604020202020204" pitchFamily="34" charset="0"/>
              </a:rPr>
              <a:t>Selective retention </a:t>
            </a:r>
            <a:r>
              <a:rPr lang="en-US" altLang="en-US" dirty="0">
                <a:solidFill>
                  <a:srgbClr val="FF0000"/>
                </a:solidFill>
                <a:latin typeface="Arial" panose="020B0604020202020204" pitchFamily="34" charset="0"/>
              </a:rPr>
              <a:t>means that consumers are likely to remember good points made about a brand they favor and forget good points made about competing brands. Some consumers worry that they will be affected by marketing messages without even knowing it—through subliminal advertising.</a:t>
            </a:r>
          </a:p>
          <a:p>
            <a:r>
              <a:rPr lang="en-US" altLang="en-US" b="1" dirty="0">
                <a:solidFill>
                  <a:srgbClr val="FF0000"/>
                </a:solidFill>
                <a:latin typeface="Arial" panose="020B0604020202020204" pitchFamily="34" charset="0"/>
              </a:rPr>
              <a:t>Learning </a:t>
            </a:r>
            <a:r>
              <a:rPr lang="en-US" altLang="en-US" dirty="0">
                <a:solidFill>
                  <a:srgbClr val="FF0000"/>
                </a:solidFill>
                <a:latin typeface="Arial" panose="020B0604020202020204" pitchFamily="34" charset="0"/>
              </a:rPr>
              <a:t>describes changes in an individual’s behavior arising from experience. The practical significance of learning theory for marketers is that they can build up demand for a product by associating it with strong drives by using motivating cues</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and providing positive reinforcement.</a:t>
            </a:r>
          </a:p>
          <a:p>
            <a:r>
              <a:rPr lang="en-US" altLang="en-US" dirty="0">
                <a:solidFill>
                  <a:srgbClr val="FF0000"/>
                </a:solidFill>
                <a:latin typeface="Arial" panose="020B0604020202020204" pitchFamily="34" charset="0"/>
              </a:rPr>
              <a:t>A</a:t>
            </a:r>
            <a:r>
              <a:rPr lang="en-US" altLang="en-US" b="1" dirty="0">
                <a:solidFill>
                  <a:srgbClr val="FF0000"/>
                </a:solidFill>
                <a:latin typeface="Arial" panose="020B0604020202020204" pitchFamily="34" charset="0"/>
              </a:rPr>
              <a:t> belief </a:t>
            </a:r>
            <a:r>
              <a:rPr lang="en-US" altLang="en-US" dirty="0">
                <a:solidFill>
                  <a:srgbClr val="FF0000"/>
                </a:solidFill>
                <a:latin typeface="Arial" panose="020B0604020202020204" pitchFamily="34" charset="0"/>
              </a:rPr>
              <a:t>is a descriptive thought that a person holds about something. Marketers are interested in </a:t>
            </a:r>
            <a:r>
              <a:rPr lang="en-US" altLang="en-US" b="0" dirty="0">
                <a:solidFill>
                  <a:srgbClr val="FF0000"/>
                </a:solidFill>
                <a:latin typeface="Arial" panose="020B0604020202020204" pitchFamily="34" charset="0"/>
              </a:rPr>
              <a:t>the beliefs </a:t>
            </a:r>
            <a:r>
              <a:rPr lang="en-US" altLang="en-US" dirty="0">
                <a:solidFill>
                  <a:srgbClr val="FF0000"/>
                </a:solidFill>
                <a:latin typeface="Arial" panose="020B0604020202020204" pitchFamily="34" charset="0"/>
              </a:rPr>
              <a:t>that people formulate about specific products and services because these beliefs make up product and brand images that affect buying behavior</a:t>
            </a:r>
            <a:r>
              <a:rPr lang="en-US" altLang="en-US" b="1" dirty="0">
                <a:solidFill>
                  <a:srgbClr val="FF0000"/>
                </a:solidFill>
                <a:latin typeface="Arial" panose="020B0604020202020204" pitchFamily="34" charset="0"/>
              </a:rPr>
              <a:t>. Attitudes </a:t>
            </a:r>
            <a:r>
              <a:rPr lang="en-US" altLang="en-US" dirty="0">
                <a:solidFill>
                  <a:srgbClr val="FF0000"/>
                </a:solidFill>
                <a:latin typeface="Arial" panose="020B0604020202020204" pitchFamily="34" charset="0"/>
              </a:rPr>
              <a:t>put people into a frame of mind of liking or disliking things, of moving toward or away from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202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Business buyer behavior </a:t>
            </a:r>
            <a:r>
              <a:rPr lang="en-US" altLang="en-US" dirty="0">
                <a:latin typeface="Arial" panose="020B0604020202020204" pitchFamily="34" charset="0"/>
              </a:rPr>
              <a:t>refers to the buying behavior of the organizations that buy goods and services for use in the production of other products and services that are sold, rented, or supplied to others. </a:t>
            </a:r>
          </a:p>
          <a:p>
            <a:endParaRPr lang="en-US" altLang="en-US" dirty="0">
              <a:latin typeface="Arial" panose="020B0604020202020204" pitchFamily="34" charset="0"/>
            </a:endParaRPr>
          </a:p>
          <a:p>
            <a:r>
              <a:rPr lang="en-US" sz="1200" b="1" i="0" u="none" strike="noStrike" kern="1200" baseline="0" dirty="0">
                <a:solidFill>
                  <a:schemeClr val="tx1"/>
                </a:solidFill>
                <a:latin typeface="Arial" charset="0"/>
                <a:ea typeface="MS PGothic" panose="020B0600070205080204" pitchFamily="34" charset="-128"/>
                <a:cs typeface="ＭＳ Ｐゴシック" charset="0"/>
              </a:rPr>
              <a:t>Business-to-business (B-to-B) marketers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must do their best to understand business markets and business buyer behavior. Then, like businesses that sell to final buyers, they must engage business customers and build profitable relationships with them by creating superior customer value.</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The </a:t>
            </a:r>
            <a:r>
              <a:rPr lang="en-US" altLang="en-US" b="1" dirty="0">
                <a:latin typeface="Arial" panose="020B0604020202020204" pitchFamily="34" charset="0"/>
              </a:rPr>
              <a:t>business buying process </a:t>
            </a:r>
            <a:r>
              <a:rPr lang="en-US" altLang="en-US" dirty="0">
                <a:latin typeface="Arial" panose="020B0604020202020204" pitchFamily="34" charset="0"/>
              </a:rPr>
              <a:t>is the decision process by which business buyers determine which products and services their organizations need to purchase and then find, evaluate, and choose among alternative suppliers and brands.</a:t>
            </a:r>
          </a:p>
          <a:p>
            <a:endParaRPr lang="en-US" altLang="en-US"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048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Business buyer behavior </a:t>
            </a:r>
            <a:r>
              <a:rPr lang="en-US" altLang="en-US" dirty="0">
                <a:latin typeface="Arial" panose="020B0604020202020204" pitchFamily="34" charset="0"/>
              </a:rPr>
              <a:t>refers to the buying behavior of the organizations that buy goods and services for use in the production of other products and services that are sold, rented, or supplied to others. </a:t>
            </a:r>
          </a:p>
          <a:p>
            <a:endParaRPr lang="en-US" altLang="en-US" dirty="0">
              <a:latin typeface="Arial" panose="020B0604020202020204" pitchFamily="34" charset="0"/>
            </a:endParaRPr>
          </a:p>
          <a:p>
            <a:r>
              <a:rPr lang="en-US" sz="1200" b="1" i="0" u="none" strike="noStrike" kern="1200" baseline="0" dirty="0">
                <a:solidFill>
                  <a:schemeClr val="tx1"/>
                </a:solidFill>
                <a:latin typeface="Arial" charset="0"/>
                <a:ea typeface="MS PGothic" panose="020B0600070205080204" pitchFamily="34" charset="-128"/>
                <a:cs typeface="ＭＳ Ｐゴシック" charset="0"/>
              </a:rPr>
              <a:t>Business-to-business (B-to-B) marketers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must do their best to understand business markets and business buyer behavior. Then, like businesses that sell to final buyers, they must engage business customers and build profitable relationships with them by creating superior customer value.</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The </a:t>
            </a:r>
            <a:r>
              <a:rPr lang="en-US" altLang="en-US" b="1" dirty="0">
                <a:latin typeface="Arial" panose="020B0604020202020204" pitchFamily="34" charset="0"/>
              </a:rPr>
              <a:t>business buying process </a:t>
            </a:r>
            <a:r>
              <a:rPr lang="en-US" altLang="en-US" dirty="0">
                <a:latin typeface="Arial" panose="020B0604020202020204" pitchFamily="34" charset="0"/>
              </a:rPr>
              <a:t>is the decision process by which business buyers determine which products and services their organizations need to purchase and then find, evaluate, and choose among alternative suppliers and brands.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549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business market is huge and involves more dollars and items than do consumer markets. Business markets differ from consumer markets in terms of market structure and demand, the nature of the buying unit, and the types of decisions and the decision process involved.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90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680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business marketer normally deals with far fewer but far larger buyers than the consumer marketer does. Even in large business markets, a few buyers often account for most of the purchasing. Further, business demand is </a:t>
            </a:r>
            <a:r>
              <a:rPr lang="en-US" altLang="en-US" b="1" dirty="0">
                <a:solidFill>
                  <a:srgbClr val="FF0000"/>
                </a:solidFill>
                <a:latin typeface="Arial" panose="020B0604020202020204" pitchFamily="34" charset="0"/>
              </a:rPr>
              <a:t>derived demand</a:t>
            </a:r>
            <a:r>
              <a:rPr lang="en-US" altLang="en-US" dirty="0">
                <a:solidFill>
                  <a:srgbClr val="FF0000"/>
                </a:solidFill>
                <a:latin typeface="Arial" panose="020B0604020202020204" pitchFamily="34" charset="0"/>
              </a:rPr>
              <a:t>. It ultimately derives from the demand for consumer goods. Finally, many business markets have inelastic and more fluctuating demand. The total demand for many business products is not much affected by price changes, especially in the short run.</a:t>
            </a:r>
          </a:p>
          <a:p>
            <a:r>
              <a:rPr lang="en-US" altLang="en-US" dirty="0">
                <a:solidFill>
                  <a:srgbClr val="FF0000"/>
                </a:solidFill>
                <a:latin typeface="Arial" panose="020B0604020202020204" pitchFamily="34" charset="0"/>
              </a:rPr>
              <a:t>The </a:t>
            </a:r>
            <a:r>
              <a:rPr lang="en-US" altLang="en-US" b="1" dirty="0">
                <a:solidFill>
                  <a:srgbClr val="FF0000"/>
                </a:solidFill>
                <a:latin typeface="Arial" panose="020B0604020202020204" pitchFamily="34" charset="0"/>
              </a:rPr>
              <a:t>buying center </a:t>
            </a:r>
            <a:r>
              <a:rPr lang="en-US" altLang="en-US" dirty="0">
                <a:solidFill>
                  <a:srgbClr val="FF0000"/>
                </a:solidFill>
                <a:latin typeface="Arial" panose="020B0604020202020204" pitchFamily="34" charset="0"/>
              </a:rPr>
              <a:t>consists of all the individuals and units that play a role in the purchase decision-making process. This group includes the actual users of the product or service, those who make the buying decision, those who influence the buying decision, those who do the actual buying, and those who control buying information. </a:t>
            </a:r>
          </a:p>
          <a:p>
            <a:endParaRPr lang="en-US" altLang="en-US" dirty="0">
              <a:solidFill>
                <a:srgbClr val="FF0000"/>
              </a:solidFill>
              <a:latin typeface="Arial" panose="020B0604020202020204" pitchFamily="34" charset="0"/>
            </a:endParaRPr>
          </a:p>
          <a:p>
            <a:pPr>
              <a:lnSpc>
                <a:spcPct val="100000"/>
              </a:lnSpc>
            </a:pPr>
            <a:r>
              <a:rPr lang="en-US" altLang="en-US" sz="1600" b="1" dirty="0"/>
              <a:t>Buying center</a:t>
            </a:r>
            <a:r>
              <a:rPr lang="en-US" altLang="en-US" sz="1600" dirty="0"/>
              <a:t>: All the individuals and units that play a role in the purchase decision-making process</a:t>
            </a:r>
          </a:p>
          <a:p>
            <a:pPr lvl="1">
              <a:lnSpc>
                <a:spcPct val="100000"/>
              </a:lnSpc>
            </a:pPr>
            <a:r>
              <a:rPr lang="en-US" altLang="en-US" sz="1600" dirty="0"/>
              <a:t>Actual users of the product or service</a:t>
            </a:r>
          </a:p>
          <a:p>
            <a:pPr lvl="1">
              <a:lnSpc>
                <a:spcPct val="100000"/>
              </a:lnSpc>
            </a:pPr>
            <a:r>
              <a:rPr lang="en-US" altLang="en-US" sz="1600" dirty="0"/>
              <a:t>People who make the buying decision</a:t>
            </a:r>
          </a:p>
          <a:p>
            <a:pPr lvl="1">
              <a:lnSpc>
                <a:spcPct val="100000"/>
              </a:lnSpc>
            </a:pPr>
            <a:r>
              <a:rPr lang="en-US" altLang="en-US" sz="1600" dirty="0"/>
              <a:t>People and units influencing the buying decision</a:t>
            </a:r>
          </a:p>
          <a:p>
            <a:pPr lvl="1">
              <a:lnSpc>
                <a:spcPct val="100000"/>
              </a:lnSpc>
            </a:pPr>
            <a:r>
              <a:rPr lang="en-US" altLang="en-US" sz="1600" dirty="0"/>
              <a:t>People who do the actual buying</a:t>
            </a:r>
          </a:p>
          <a:p>
            <a:pPr lvl="1">
              <a:lnSpc>
                <a:spcPct val="100000"/>
              </a:lnSpc>
            </a:pPr>
            <a:r>
              <a:rPr lang="en-US" altLang="en-US" sz="1600" dirty="0"/>
              <a:t>Individuals and units controlling the buying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FF0000"/>
                </a:solidFill>
                <a:latin typeface="Arial" panose="020B0604020202020204" pitchFamily="34" charset="0"/>
              </a:rPr>
              <a:t>The </a:t>
            </a:r>
            <a:r>
              <a:rPr lang="en-US" altLang="en-US" b="0" dirty="0">
                <a:solidFill>
                  <a:srgbClr val="FF0000"/>
                </a:solidFill>
                <a:latin typeface="Arial" panose="020B0604020202020204" pitchFamily="34" charset="0"/>
              </a:rPr>
              <a:t>buying center is </a:t>
            </a:r>
            <a:r>
              <a:rPr lang="en-US" altLang="en-US" dirty="0">
                <a:solidFill>
                  <a:srgbClr val="FF0000"/>
                </a:solidFill>
                <a:latin typeface="Arial" panose="020B0604020202020204" pitchFamily="34" charset="0"/>
              </a:rPr>
              <a:t>not a fixed and formally identified unit within the buying organization. It is a set of buying roles assumed by different people for different purchases. Within the organization, the size and makeup of the buying center will vary for different products and for different buying situations.</a:t>
            </a:r>
          </a:p>
          <a:p>
            <a:endParaRPr lang="en-US" altLang="en-US"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9832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business marketer normally deals with far fewer but far larger buyers than the consumer marketer does. Even in large business markets, a few buyers often account for most of the purchasing. Further, business demand is </a:t>
            </a:r>
            <a:r>
              <a:rPr lang="en-US" altLang="en-US" b="1" dirty="0">
                <a:solidFill>
                  <a:srgbClr val="FF0000"/>
                </a:solidFill>
                <a:latin typeface="Arial" panose="020B0604020202020204" pitchFamily="34" charset="0"/>
              </a:rPr>
              <a:t>derived demand</a:t>
            </a:r>
            <a:r>
              <a:rPr lang="en-US" altLang="en-US" dirty="0">
                <a:solidFill>
                  <a:srgbClr val="FF0000"/>
                </a:solidFill>
                <a:latin typeface="Arial" panose="020B0604020202020204" pitchFamily="34" charset="0"/>
              </a:rPr>
              <a:t>. It ultimately derives from the demand for consumer goods. Finally, many business markets have inelastic and more fluctuating demand. The total demand for many business products is not much affected by price changes, especially in the short run.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265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Figure 5.8 lists the eight stages of the business buying process. The buying process begins with </a:t>
            </a:r>
            <a:r>
              <a:rPr lang="en-US" altLang="en-US" b="1" dirty="0">
                <a:solidFill>
                  <a:srgbClr val="FF0000"/>
                </a:solidFill>
                <a:latin typeface="Arial" panose="020B0604020202020204" pitchFamily="34" charset="0"/>
              </a:rPr>
              <a:t>problem recognition</a:t>
            </a:r>
            <a:r>
              <a:rPr lang="en-US" altLang="en-US" dirty="0">
                <a:solidFill>
                  <a:srgbClr val="FF0000"/>
                </a:solidFill>
                <a:latin typeface="Arial" panose="020B0604020202020204" pitchFamily="34" charset="0"/>
              </a:rPr>
              <a:t>. Problem recognition can result from internal or external stimuli. Having recognized a need, the buyer next prepares a </a:t>
            </a:r>
            <a:r>
              <a:rPr lang="en-US" altLang="en-US" b="1" dirty="0">
                <a:solidFill>
                  <a:srgbClr val="FF0000"/>
                </a:solidFill>
                <a:latin typeface="Arial" panose="020B0604020202020204" pitchFamily="34" charset="0"/>
              </a:rPr>
              <a:t>general need description </a:t>
            </a:r>
            <a:r>
              <a:rPr lang="en-US" altLang="en-US" dirty="0">
                <a:solidFill>
                  <a:srgbClr val="FF0000"/>
                </a:solidFill>
                <a:latin typeface="Arial" panose="020B0604020202020204" pitchFamily="34" charset="0"/>
              </a:rPr>
              <a:t>that describes the characteristics and quantity of the needed items or solutions. Once the buying organization has defined the need, it develops the item’s technical </a:t>
            </a:r>
            <a:r>
              <a:rPr lang="en-US" altLang="en-US" b="1" dirty="0">
                <a:solidFill>
                  <a:srgbClr val="FF0000"/>
                </a:solidFill>
                <a:latin typeface="Arial" panose="020B0604020202020204" pitchFamily="34" charset="0"/>
              </a:rPr>
              <a:t>product specifications</a:t>
            </a:r>
            <a:r>
              <a:rPr lang="en-US" altLang="en-US" dirty="0">
                <a:solidFill>
                  <a:srgbClr val="FF0000"/>
                </a:solidFill>
                <a:latin typeface="Arial" panose="020B0604020202020204" pitchFamily="34" charset="0"/>
              </a:rPr>
              <a:t>, often with the help of a value analysis engineering team.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Product value analysis</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is an approach to cost reduction in which components are studied carefully to determine if they can be redesigned, standardized, or made by less costly methods of production.</a:t>
            </a:r>
          </a:p>
          <a:p>
            <a:r>
              <a:rPr lang="en-US" altLang="en-US" dirty="0">
                <a:solidFill>
                  <a:srgbClr val="FF0000"/>
                </a:solidFill>
                <a:latin typeface="Arial" panose="020B0604020202020204" pitchFamily="34" charset="0"/>
              </a:rPr>
              <a:t>In the next buying process step, the buyer conducts a </a:t>
            </a:r>
            <a:r>
              <a:rPr lang="en-US" altLang="en-US" b="1" dirty="0">
                <a:solidFill>
                  <a:srgbClr val="FF0000"/>
                </a:solidFill>
                <a:latin typeface="Arial" panose="020B0604020202020204" pitchFamily="34" charset="0"/>
              </a:rPr>
              <a:t>supplier search </a:t>
            </a:r>
            <a:r>
              <a:rPr lang="en-US" altLang="en-US" dirty="0">
                <a:solidFill>
                  <a:srgbClr val="FF0000"/>
                </a:solidFill>
                <a:latin typeface="Arial" panose="020B0604020202020204" pitchFamily="34" charset="0"/>
              </a:rPr>
              <a:t>to find the best vendors. In the </a:t>
            </a:r>
            <a:r>
              <a:rPr lang="en-US" altLang="en-US" b="1" dirty="0">
                <a:solidFill>
                  <a:srgbClr val="FF0000"/>
                </a:solidFill>
                <a:latin typeface="Arial" panose="020B0604020202020204" pitchFamily="34" charset="0"/>
              </a:rPr>
              <a:t>proposal solicitation </a:t>
            </a:r>
            <a:r>
              <a:rPr lang="en-US" altLang="en-US" dirty="0">
                <a:solidFill>
                  <a:srgbClr val="FF0000"/>
                </a:solidFill>
                <a:latin typeface="Arial" panose="020B0604020202020204" pitchFamily="34" charset="0"/>
              </a:rPr>
              <a:t>stage, the buyer invites qualified suppliers to submit proposals. The buyer next reviews the proposals and selects a supplier or suppliers. During </a:t>
            </a:r>
            <a:r>
              <a:rPr lang="en-US" altLang="en-US" b="1" dirty="0">
                <a:solidFill>
                  <a:srgbClr val="FF0000"/>
                </a:solidFill>
                <a:latin typeface="Arial" panose="020B0604020202020204" pitchFamily="34" charset="0"/>
              </a:rPr>
              <a:t>supplier selection</a:t>
            </a:r>
            <a:r>
              <a:rPr lang="en-US" altLang="en-US" dirty="0">
                <a:solidFill>
                  <a:srgbClr val="FF0000"/>
                </a:solidFill>
                <a:latin typeface="Arial" panose="020B0604020202020204" pitchFamily="34" charset="0"/>
              </a:rPr>
              <a:t>, the buyer will consider many supplier attributes and their relative importance. The buyer now prepares an </a:t>
            </a:r>
            <a:r>
              <a:rPr lang="en-US" altLang="en-US" b="1" dirty="0">
                <a:solidFill>
                  <a:srgbClr val="FF0000"/>
                </a:solidFill>
                <a:latin typeface="Arial" panose="020B0604020202020204" pitchFamily="34" charset="0"/>
              </a:rPr>
              <a:t>order-routine specification</a:t>
            </a:r>
            <a:r>
              <a:rPr lang="en-US" altLang="en-US" dirty="0">
                <a:solidFill>
                  <a:srgbClr val="FF0000"/>
                </a:solidFill>
                <a:latin typeface="Arial" panose="020B0604020202020204" pitchFamily="34" charset="0"/>
              </a:rPr>
              <a:t>. It includes the final order with the chosen supplier or suppliers. Many large buyers now practice vendor-managed inventory, in which they turn over ordering and inventory responsibilities to their suppliers. The final stage of the business buying process is the supplier </a:t>
            </a:r>
            <a:r>
              <a:rPr lang="en-US" altLang="en-US" b="1" dirty="0">
                <a:solidFill>
                  <a:srgbClr val="FF0000"/>
                </a:solidFill>
                <a:latin typeface="Arial" panose="020B0604020202020204" pitchFamily="34" charset="0"/>
              </a:rPr>
              <a:t>performance review</a:t>
            </a:r>
            <a:r>
              <a:rPr lang="en-US" altLang="en-US" dirty="0">
                <a:solidFill>
                  <a:srgbClr val="FF0000"/>
                </a:solidFill>
                <a:latin typeface="Arial" panose="020B0604020202020204" pitchFamily="34" charset="0"/>
              </a:rPr>
              <a:t>, in which the buyer reviews the supplier performance.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The seller’s job is to monitor the same factors used by the buyer to make sure that the seller is giving the expected satisfaction.</a:t>
            </a:r>
            <a:endParaRPr lang="en-US" altLang="en-US"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615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There are three major types of buying situations:</a:t>
            </a:r>
            <a:r>
              <a:rPr lang="en-US" altLang="en-US" baseline="0" dirty="0">
                <a:solidFill>
                  <a:srgbClr val="FF0000"/>
                </a:solidFill>
                <a:latin typeface="Arial" panose="020B0604020202020204" pitchFamily="34" charset="0"/>
              </a:rPr>
              <a:t> </a:t>
            </a:r>
            <a:r>
              <a:rPr lang="en-US" altLang="en-US" b="0" baseline="0" dirty="0">
                <a:solidFill>
                  <a:srgbClr val="FF0000"/>
                </a:solidFill>
                <a:latin typeface="Arial" panose="020B0604020202020204" pitchFamily="34" charset="0"/>
              </a:rPr>
              <a:t>straight rebuy, modified rebuy, and a new task situation.</a:t>
            </a:r>
            <a:endParaRPr lang="en-US" altLang="en-US" b="0" dirty="0">
              <a:solidFill>
                <a:srgbClr val="FF0000"/>
              </a:solidFill>
              <a:latin typeface="Arial" panose="020B0604020202020204" pitchFamily="34" charset="0"/>
            </a:endParaRP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In a </a:t>
            </a:r>
            <a:r>
              <a:rPr lang="en-US" altLang="en-US" b="1" dirty="0">
                <a:solidFill>
                  <a:srgbClr val="FF0000"/>
                </a:solidFill>
                <a:latin typeface="Arial" panose="020B0604020202020204" pitchFamily="34" charset="0"/>
              </a:rPr>
              <a:t>straight rebuy</a:t>
            </a:r>
            <a:r>
              <a:rPr lang="en-US" altLang="en-US" dirty="0">
                <a:solidFill>
                  <a:srgbClr val="FF0000"/>
                </a:solidFill>
                <a:latin typeface="Arial" panose="020B0604020202020204" pitchFamily="34" charset="0"/>
              </a:rPr>
              <a:t>, the buyer reorders something without any modifications. It is usually handled on a routine basis by the purchasing department.</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In a </a:t>
            </a:r>
            <a:r>
              <a:rPr lang="en-US" altLang="en-US" b="1" dirty="0">
                <a:solidFill>
                  <a:srgbClr val="FF0000"/>
                </a:solidFill>
                <a:latin typeface="Arial" panose="020B0604020202020204" pitchFamily="34" charset="0"/>
              </a:rPr>
              <a:t>modified rebuy</a:t>
            </a:r>
            <a:r>
              <a:rPr lang="en-US" altLang="en-US" dirty="0">
                <a:solidFill>
                  <a:srgbClr val="FF0000"/>
                </a:solidFill>
                <a:latin typeface="Arial" panose="020B0604020202020204" pitchFamily="34" charset="0"/>
              </a:rPr>
              <a:t>, the buyer wants to modify product specifications, prices, terms, or suppliers.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 company buying a product or service for the first time faces a </a:t>
            </a:r>
            <a:r>
              <a:rPr lang="en-US" altLang="en-US" b="1" dirty="0">
                <a:solidFill>
                  <a:srgbClr val="FF0000"/>
                </a:solidFill>
                <a:latin typeface="Arial" panose="020B0604020202020204" pitchFamily="34" charset="0"/>
              </a:rPr>
              <a:t>new task </a:t>
            </a:r>
            <a:r>
              <a:rPr lang="en-US" altLang="en-US" dirty="0">
                <a:solidFill>
                  <a:srgbClr val="FF0000"/>
                </a:solidFill>
                <a:latin typeface="Arial" panose="020B0604020202020204" pitchFamily="34" charset="0"/>
              </a:rPr>
              <a:t>situation. The marketer not only tries to reach as many key buying influences as possible, but also provides help and information. The buyer makes the fewest decisions in the straight rebuy and the most in the new task situation.</a:t>
            </a:r>
          </a:p>
          <a:p>
            <a:endParaRPr lang="en-US" altLang="en-US" dirty="0">
              <a:solidFill>
                <a:srgbClr val="FF0000"/>
              </a:solidFill>
              <a:latin typeface="Arial" panose="020B0604020202020204" pitchFamily="34" charset="0"/>
            </a:endParaRPr>
          </a:p>
          <a:p>
            <a:r>
              <a:rPr lang="en-US" altLang="en-US" b="1" dirty="0">
                <a:solidFill>
                  <a:srgbClr val="FF0000"/>
                </a:solidFill>
                <a:latin typeface="Arial" panose="020B0604020202020204" pitchFamily="34" charset="0"/>
              </a:rPr>
              <a:t>Systems selling (</a:t>
            </a:r>
            <a:r>
              <a:rPr lang="en-US" altLang="en-US" dirty="0">
                <a:solidFill>
                  <a:srgbClr val="FF0000"/>
                </a:solidFill>
                <a:latin typeface="Arial" panose="020B0604020202020204" pitchFamily="34" charset="0"/>
              </a:rPr>
              <a:t>or </a:t>
            </a:r>
            <a:r>
              <a:rPr lang="en-US" altLang="en-US" b="1" dirty="0">
                <a:solidFill>
                  <a:srgbClr val="FF0000"/>
                </a:solidFill>
                <a:latin typeface="Arial" panose="020B0604020202020204" pitchFamily="34" charset="0"/>
              </a:rPr>
              <a:t>solutions selling</a:t>
            </a:r>
            <a:r>
              <a:rPr lang="en-US" altLang="en-US" dirty="0">
                <a:solidFill>
                  <a:srgbClr val="FF0000"/>
                </a:solidFill>
                <a:latin typeface="Arial" panose="020B0604020202020204" pitchFamily="34" charset="0"/>
              </a:rPr>
              <a:t>) refers to buying a packaged solution to a problem from a single seller, thus avoiding all the separate decisions involved in a complex buying situation.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124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Delivering a fun and safe experience for Six Flags guests requires careful and effective management of thousands of park assets across its 19 regional theme parks. IBM works hand in hand with Six Flags to provide not just software but a complete solution.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417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7A3C-C1C3-5B41-9277-6DE34B13F012}"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262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Figure 5.7 illustrates that business buying behavior</a:t>
            </a:r>
            <a:r>
              <a:rPr lang="en-US" altLang="en-US" baseline="0" dirty="0">
                <a:solidFill>
                  <a:srgbClr val="FF0000"/>
                </a:solidFill>
                <a:latin typeface="Arial" panose="020B0604020202020204" pitchFamily="34" charset="0"/>
              </a:rPr>
              <a:t> is influenced by </a:t>
            </a:r>
            <a:r>
              <a:rPr lang="en-US" altLang="en-US" dirty="0">
                <a:latin typeface="Arial" panose="020B0604020202020204" pitchFamily="34" charset="0"/>
              </a:rPr>
              <a:t>a complex combination of</a:t>
            </a:r>
            <a:r>
              <a:rPr lang="en-US" sz="1200" b="0" i="0" u="none" strike="noStrike" kern="1200" baseline="0" dirty="0">
                <a:solidFill>
                  <a:schemeClr val="tx1"/>
                </a:solidFill>
                <a:latin typeface="Arial" charset="0"/>
                <a:ea typeface="MS PGothic" panose="020B0600070205080204" pitchFamily="34" charset="-128"/>
                <a:cs typeface="ＭＳ Ｐゴシック" charset="0"/>
              </a:rPr>
              <a:t> environmental, organizational, interpersonal, and individual factors.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690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6600"/>
                </a:solidFill>
                <a:latin typeface="Arial" panose="020B0604020202020204" pitchFamily="34" charset="0"/>
              </a:rPr>
              <a:t>Consumer and business marketers use many of the same variables to segment their markets. Business buyers can be segmented geographically, demographically (industry, company</a:t>
            </a:r>
            <a:r>
              <a:rPr lang="en-US" altLang="en-US" baseline="0" dirty="0">
                <a:solidFill>
                  <a:srgbClr val="006600"/>
                </a:solidFill>
                <a:latin typeface="Arial" panose="020B0604020202020204" pitchFamily="34" charset="0"/>
              </a:rPr>
              <a:t> size)</a:t>
            </a:r>
            <a:r>
              <a:rPr lang="en-US" altLang="en-US" dirty="0">
                <a:solidFill>
                  <a:srgbClr val="006600"/>
                </a:solidFill>
                <a:latin typeface="Arial" panose="020B0604020202020204" pitchFamily="34" charset="0"/>
              </a:rPr>
              <a:t>, or by benefits sought, user status, usage rate, and loyalty status. Yet, business marketers also use some additional variables, such as customer operating characteristics, purchasing approaches, situational factors, and personal characteristics.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397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Advances in information technology have dramatically affected the face of the B-to-B buying process. </a:t>
            </a:r>
            <a:r>
              <a:rPr lang="en-US" altLang="en-US" dirty="0">
                <a:solidFill>
                  <a:srgbClr val="FF0000"/>
                </a:solidFill>
                <a:latin typeface="Arial" panose="020B0604020202020204" pitchFamily="34" charset="0"/>
              </a:rPr>
              <a:t>Online purchasing, often called </a:t>
            </a:r>
            <a:r>
              <a:rPr lang="en-US" altLang="en-US" b="1" dirty="0">
                <a:solidFill>
                  <a:srgbClr val="FF0000"/>
                </a:solidFill>
                <a:latin typeface="Arial" panose="020B0604020202020204" pitchFamily="34" charset="0"/>
              </a:rPr>
              <a:t>e-procurement</a:t>
            </a:r>
            <a:r>
              <a:rPr lang="en-US" altLang="en-US" b="0" dirty="0">
                <a:solidFill>
                  <a:srgbClr val="FF0000"/>
                </a:solidFill>
                <a:latin typeface="Arial" panose="020B0604020202020204" pitchFamily="34" charset="0"/>
              </a:rPr>
              <a:t>,</a:t>
            </a:r>
            <a:r>
              <a:rPr lang="en-US" altLang="en-US" b="0"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refers to purchasing through electronic connections between buyers and sellers—usually online.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Companies can do e-procurement in any of several ways. They can conduct reverse auctions, in which they put their purchasing requests online and invite suppliers to bid for the business. They can engage in online trading exchanges, through which companies work collectively to facilitate the trading process. Companies also can conduct e-procurement by setting up their own company buying sites. Companies can also create extranet links with key suppliers.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479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Business-to-business e-procurement yields many benefits. First, it shaves transaction costs and results in more efficient purchasing for both buyers and suppliers.</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E-procurement reduces the time between order and delivery, and eliminates the paperwork associated with traditional requisition and ordering procedures. It helps an organization keep better track of all purchases. Finally, e-procurement frees purchasing people from a lot of drudgery and paperwork.</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However,</a:t>
            </a:r>
            <a:r>
              <a:rPr lang="en-US" altLang="en-US" baseline="0" dirty="0">
                <a:solidFill>
                  <a:srgbClr val="FF0000"/>
                </a:solidFill>
                <a:latin typeface="Arial" panose="020B0604020202020204" pitchFamily="34" charset="0"/>
              </a:rPr>
              <a:t> t</a:t>
            </a:r>
            <a:r>
              <a:rPr lang="en-US" altLang="en-US" dirty="0">
                <a:solidFill>
                  <a:srgbClr val="FF0000"/>
                </a:solidFill>
                <a:latin typeface="Arial" panose="020B0604020202020204" pitchFamily="34" charset="0"/>
              </a:rPr>
              <a:t>he rapidly expanding use of e-procurement</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also presents some problems. At the same time that the Internet makes it possible for suppliers and customers to share business data and even collaborate on product design, it can also erode decades-old customer-supplier relationships. Buyers now use the power of the Internet to pit suppliers against one another and search out better deals, products, and turnaround times on a purchase-by-purchase basis.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127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2C5CBB1-36A5-8E43-A765-09F3F2FD907F}"/>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253CACA8-E0E7-E643-821B-AE9D009D34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SA" b="1" dirty="0"/>
              <a:t>Customer relationship management (CRM) </a:t>
            </a:r>
            <a:r>
              <a:rPr lang="en-US" altLang="en-SA" dirty="0"/>
              <a:t>is perhaps the most important concept of modern marketing. In the broadest sense, CRM is the overall process of building and maintaining profitable customer relationships by delivering superior customer value and satisfaction. It deals with all aspects of acquiring, engaging, and growing customers.</a:t>
            </a:r>
          </a:p>
          <a:p>
            <a:pPr marL="171450" indent="-171450">
              <a:buFontTx/>
              <a:buChar char="•"/>
            </a:pPr>
            <a:endParaRPr lang="en-US" altLang="en-SA" dirty="0"/>
          </a:p>
          <a:p>
            <a:pPr marL="171450" indent="-171450">
              <a:buFontTx/>
              <a:buChar char="•"/>
            </a:pPr>
            <a:r>
              <a:rPr lang="en-US" altLang="en-SA" dirty="0"/>
              <a:t>The key to building lasting customer relationships is to create superior customer value and satisfaction. Satisfied customers are more likely to be loyal customers and give the company a larger share of their business. </a:t>
            </a:r>
          </a:p>
          <a:p>
            <a:pPr marL="628650" lvl="1" indent="-171450">
              <a:buFontTx/>
              <a:buChar char="•"/>
            </a:pPr>
            <a:r>
              <a:rPr lang="en-US" altLang="en-SA" b="1" dirty="0"/>
              <a:t>Customer Value. </a:t>
            </a:r>
            <a:r>
              <a:rPr lang="en-US" altLang="en-SA" dirty="0"/>
              <a:t>Attracting and retaining customers can be a difficult task. Customers often face a bewildering array of products and services from which to choose. A customer buys from the firm that offers the highest </a:t>
            </a:r>
            <a:r>
              <a:rPr lang="en-US" altLang="en-SA" b="1" dirty="0"/>
              <a:t>customer-perceived value</a:t>
            </a:r>
            <a:r>
              <a:rPr lang="en-US" altLang="en-SA" dirty="0"/>
              <a:t>—the customer</a:t>
            </a:r>
            <a:r>
              <a:rPr lang="uk-UA" altLang="en-SA" dirty="0"/>
              <a:t>'</a:t>
            </a:r>
            <a:r>
              <a:rPr lang="en-US" altLang="en-SA" dirty="0"/>
              <a:t>s evaluation of the difference between all the benefits and all the costs of a market offering relative to those of competing offers.</a:t>
            </a:r>
          </a:p>
          <a:p>
            <a:pPr marL="628650" lvl="1" indent="-171450">
              <a:buFontTx/>
              <a:buChar char="•"/>
            </a:pPr>
            <a:endParaRPr lang="en-US" altLang="en-SA" dirty="0"/>
          </a:p>
          <a:p>
            <a:pPr marL="628650" lvl="1" indent="-171450">
              <a:buFontTx/>
              <a:buChar char="•"/>
            </a:pPr>
            <a:r>
              <a:rPr lang="en-US" altLang="en-SA" b="1" dirty="0"/>
              <a:t>Customer Satisfaction. </a:t>
            </a:r>
            <a:r>
              <a:rPr lang="en-US" altLang="en-SA" dirty="0"/>
              <a:t>Depends on the product</a:t>
            </a:r>
            <a:r>
              <a:rPr lang="uk-UA" altLang="en-SA" dirty="0"/>
              <a:t>'</a:t>
            </a:r>
            <a:r>
              <a:rPr lang="en-US" altLang="en-SA" dirty="0"/>
              <a:t>s perceived performance relative to a buyer</a:t>
            </a:r>
            <a:r>
              <a:rPr lang="uk-UA" altLang="en-SA" dirty="0"/>
              <a:t>'</a:t>
            </a:r>
            <a:r>
              <a:rPr lang="en-US" altLang="en-SA" dirty="0"/>
              <a:t>s expectations. If the product</a:t>
            </a:r>
            <a:r>
              <a:rPr lang="uk-UA" altLang="en-SA" dirty="0"/>
              <a:t>'</a:t>
            </a:r>
            <a:r>
              <a:rPr lang="en-US" altLang="en-SA" dirty="0"/>
              <a:t>s performance fails short of expectations, the customer is dissatisfied. If performance matches expectations, the customer is satisfied. If performance exceeds expectations, the customer is highly satisfied or delighted.</a:t>
            </a:r>
          </a:p>
        </p:txBody>
      </p:sp>
      <p:sp>
        <p:nvSpPr>
          <p:cNvPr id="64516" name="Slide Number Placeholder 3">
            <a:extLst>
              <a:ext uri="{FF2B5EF4-FFF2-40B4-BE49-F238E27FC236}">
                <a16:creationId xmlns:a16="http://schemas.microsoft.com/office/drawing/2014/main" id="{1994F6C8-4C56-5C4F-93EA-4C3D7989A5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849439-3253-6E48-92E5-1146F322AAD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05915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B-to-B marketers are now using a wide range of digital and social media marketing approaches—from Web sites, blogs, mobile apps, e-newsletters, and proprietary online networks to mainstream social media such as Facebook, LinkedIn, YouTube, Google+, and Twitter—to engage customers and manage customer relationships anywhere, any time.</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Compared with traditional media and sales approaches, digital and social media can create greater customer engagement and interaction. B-to-B marketers know that they aren’t really targeting </a:t>
            </a:r>
            <a:r>
              <a:rPr lang="en-US" sz="1200" b="0" i="1" u="none" strike="noStrike" kern="1200" baseline="0" dirty="0">
                <a:solidFill>
                  <a:schemeClr val="tx1"/>
                </a:solidFill>
                <a:latin typeface="Arial" charset="0"/>
                <a:ea typeface="MS PGothic" panose="020B0600070205080204" pitchFamily="34" charset="-128"/>
                <a:cs typeface="ＭＳ Ｐゴシック" charset="0"/>
              </a:rPr>
              <a:t>businesses,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they are targeting </a:t>
            </a:r>
            <a:r>
              <a:rPr lang="en-US" sz="1200" b="0" i="1" u="none" strike="noStrike" kern="1200" baseline="0" dirty="0">
                <a:solidFill>
                  <a:schemeClr val="tx1"/>
                </a:solidFill>
                <a:latin typeface="Arial" charset="0"/>
                <a:ea typeface="MS PGothic" panose="020B0600070205080204" pitchFamily="34" charset="-128"/>
                <a:cs typeface="ＭＳ Ｐゴシック" charset="0"/>
              </a:rPr>
              <a:t>individuals</a:t>
            </a:r>
            <a:r>
              <a:rPr lang="en-US" sz="1200" b="0" i="0" u="none" strike="noStrike" kern="1200" baseline="0" dirty="0">
                <a:solidFill>
                  <a:schemeClr val="tx1"/>
                </a:solidFill>
                <a:latin typeface="Arial" charset="0"/>
                <a:ea typeface="MS PGothic" panose="020B0600070205080204" pitchFamily="34" charset="-128"/>
                <a:cs typeface="ＭＳ Ｐゴシック" charset="0"/>
              </a:rPr>
              <a:t> in those businesses who affect buying decisions. Today’s business buyers are always connected via their digital devices—whether it’s PCs, tablets, or smartphones.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455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102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6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2C5CBB1-36A5-8E43-A765-09F3F2FD907F}"/>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253CACA8-E0E7-E643-821B-AE9D009D34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SA" b="1" dirty="0"/>
              <a:t>Customer relationship management (CRM) </a:t>
            </a:r>
            <a:r>
              <a:rPr lang="en-US" altLang="en-SA" dirty="0"/>
              <a:t>is perhaps the most important concept of modern marketing. In the broadest sense, CRM is the overall process of building and maintaining profitable customer relationships by delivering superior customer value and satisfaction. It deals with all aspects of acquiring, engaging, and growing customers.</a:t>
            </a:r>
          </a:p>
          <a:p>
            <a:pPr marL="171450" indent="-171450">
              <a:buFontTx/>
              <a:buChar char="•"/>
            </a:pPr>
            <a:endParaRPr lang="en-US" altLang="en-SA" dirty="0"/>
          </a:p>
          <a:p>
            <a:pPr marL="171450" indent="-171450">
              <a:buFontTx/>
              <a:buChar char="•"/>
            </a:pPr>
            <a:r>
              <a:rPr lang="en-US" altLang="en-SA" dirty="0"/>
              <a:t>The key to building lasting customer relationships is to create superior customer value and satisfaction. Satisfied customers are more likely to be loyal customers and give the company a larger share of their business. </a:t>
            </a:r>
          </a:p>
          <a:p>
            <a:pPr marL="628650" lvl="1" indent="-171450">
              <a:buFontTx/>
              <a:buChar char="•"/>
            </a:pPr>
            <a:r>
              <a:rPr lang="en-US" altLang="en-SA" b="1" dirty="0"/>
              <a:t>Customer Value. </a:t>
            </a:r>
            <a:r>
              <a:rPr lang="en-US" altLang="en-SA" dirty="0"/>
              <a:t>Attracting and retaining customers can be a difficult task. Customers often face a bewildering array of products and services from which to choose. A customer buys from the firm that offers the highest </a:t>
            </a:r>
            <a:r>
              <a:rPr lang="en-US" altLang="en-SA" b="1" dirty="0"/>
              <a:t>customer-perceived value</a:t>
            </a:r>
            <a:r>
              <a:rPr lang="en-US" altLang="en-SA" dirty="0"/>
              <a:t>—the customer</a:t>
            </a:r>
            <a:r>
              <a:rPr lang="uk-UA" altLang="en-SA" dirty="0"/>
              <a:t>'</a:t>
            </a:r>
            <a:r>
              <a:rPr lang="en-US" altLang="en-SA" dirty="0"/>
              <a:t>s evaluation of the difference between all the benefits and all the costs of a market offering relative to those of competing offers.</a:t>
            </a:r>
          </a:p>
          <a:p>
            <a:pPr marL="628650" lvl="1" indent="-171450">
              <a:buFontTx/>
              <a:buChar char="•"/>
            </a:pPr>
            <a:endParaRPr lang="en-US" altLang="en-SA" dirty="0"/>
          </a:p>
          <a:p>
            <a:pPr marL="628650" lvl="1" indent="-171450">
              <a:buFontTx/>
              <a:buChar char="•"/>
            </a:pPr>
            <a:r>
              <a:rPr lang="en-US" altLang="en-SA" b="1" dirty="0"/>
              <a:t>Customer Satisfaction. </a:t>
            </a:r>
            <a:r>
              <a:rPr lang="en-US" altLang="en-SA" dirty="0"/>
              <a:t>Depends on the product</a:t>
            </a:r>
            <a:r>
              <a:rPr lang="uk-UA" altLang="en-SA" dirty="0"/>
              <a:t>'</a:t>
            </a:r>
            <a:r>
              <a:rPr lang="en-US" altLang="en-SA" dirty="0"/>
              <a:t>s perceived performance relative to a buyer</a:t>
            </a:r>
            <a:r>
              <a:rPr lang="uk-UA" altLang="en-SA" dirty="0"/>
              <a:t>'</a:t>
            </a:r>
            <a:r>
              <a:rPr lang="en-US" altLang="en-SA" dirty="0"/>
              <a:t>s expectations. If the product</a:t>
            </a:r>
            <a:r>
              <a:rPr lang="uk-UA" altLang="en-SA" dirty="0"/>
              <a:t>'</a:t>
            </a:r>
            <a:r>
              <a:rPr lang="en-US" altLang="en-SA" dirty="0"/>
              <a:t>s performance fails short of expectations, the customer is dissatisfied. If performance matches expectations, the customer is satisfied. If performance exceeds expectations, the customer is highly satisfied or delighted.</a:t>
            </a:r>
          </a:p>
        </p:txBody>
      </p:sp>
      <p:sp>
        <p:nvSpPr>
          <p:cNvPr id="64516" name="Slide Number Placeholder 3">
            <a:extLst>
              <a:ext uri="{FF2B5EF4-FFF2-40B4-BE49-F238E27FC236}">
                <a16:creationId xmlns:a16="http://schemas.microsoft.com/office/drawing/2014/main" id="{1994F6C8-4C56-5C4F-93EA-4C3D7989A5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849439-3253-6E48-92E5-1146F322AAD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048814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Figure 1.5 classifies customers into one of four relationship groups, according to their potential profitability and projected loyalty. Each of the four customer relationship groups requires a different relationship management strategy.</a:t>
            </a:r>
          </a:p>
          <a:p>
            <a:endParaRPr lang="en-US" altLang="en-US" dirty="0">
              <a:latin typeface="Arial" panose="020B0604020202020204" pitchFamily="34" charset="0"/>
            </a:endParaRPr>
          </a:p>
          <a:p>
            <a:r>
              <a:rPr lang="en-US" altLang="en-US" dirty="0">
                <a:latin typeface="Arial" panose="020B0604020202020204" pitchFamily="34" charset="0"/>
              </a:rPr>
              <a:t>Loyal customers spend more and stay around longer. The value of the entire stream of purchases a customer makes over a lifetime of patronage is</a:t>
            </a:r>
            <a:r>
              <a:rPr lang="en-US" altLang="en-US" baseline="0" dirty="0">
                <a:latin typeface="Arial" panose="020B0604020202020204" pitchFamily="34" charset="0"/>
              </a:rPr>
              <a:t> significant</a:t>
            </a:r>
            <a:r>
              <a:rPr lang="en-US" altLang="en-US"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Customer defections can be costly. Losing a customer means losing more than a single sale. It means losing that </a:t>
            </a:r>
            <a:r>
              <a:rPr lang="en-US" altLang="en-US" b="1" dirty="0">
                <a:latin typeface="Arial" panose="020B0604020202020204" pitchFamily="34" charset="0"/>
              </a:rPr>
              <a:t>customer’s lifetime value</a:t>
            </a:r>
            <a:r>
              <a:rPr lang="en-US" altLang="en-US"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For example, the average customer at Stew Leonard’s supermarket spends about $100 a week, shops 50 weeks a year, and remains in the area for about 10 years. If this customer has an unhappy experience and switches to another supermarket, Stew Leonard’s has lost $50,000 in lifetime revenue.</a:t>
            </a:r>
          </a:p>
          <a:p>
            <a:endParaRPr lang="en-US" altLang="en-US" dirty="0">
              <a:latin typeface="Arial" panose="020B0604020202020204" pitchFamily="34" charset="0"/>
            </a:endParaRPr>
          </a:p>
          <a:p>
            <a:r>
              <a:rPr lang="en-US" altLang="en-US" dirty="0">
                <a:latin typeface="Arial" panose="020B0604020202020204" pitchFamily="34" charset="0"/>
              </a:rPr>
              <a:t>The loss can be much greater if the disappointed customer shares the bad experience with other customers and causes them to defect. In fact, a company can lose money on a specific transaction but still benefit greatly from a long-term relationship. This means that companies must aim high in building customer relationships.</a:t>
            </a:r>
          </a:p>
          <a:p>
            <a:endParaRPr lang="en-US" altLang="en-US" dirty="0">
              <a:latin typeface="Arial" panose="020B0604020202020204" pitchFamily="34" charset="0"/>
            </a:endParaRPr>
          </a:p>
          <a:p>
            <a:r>
              <a:rPr lang="en-US" altLang="en-US" dirty="0">
                <a:latin typeface="Arial" panose="020B0604020202020204" pitchFamily="34" charset="0"/>
              </a:rPr>
              <a:t>The company will not gain anything by investing time and resources in developing relationships with </a:t>
            </a:r>
            <a:r>
              <a:rPr lang="en-US" altLang="en-US" b="1" dirty="0">
                <a:latin typeface="Arial" panose="020B0604020202020204" pitchFamily="34" charset="0"/>
              </a:rPr>
              <a:t>strangers</a:t>
            </a:r>
            <a:r>
              <a:rPr lang="en-US" altLang="en-US" dirty="0">
                <a:latin typeface="Arial" panose="020B0604020202020204" pitchFamily="34" charset="0"/>
              </a:rPr>
              <a:t>. </a:t>
            </a:r>
          </a:p>
          <a:p>
            <a:endParaRPr lang="en-US" altLang="en-US" dirty="0">
              <a:latin typeface="Arial" panose="020B0604020202020204" pitchFamily="34" charset="0"/>
            </a:endParaRPr>
          </a:p>
          <a:p>
            <a:r>
              <a:rPr lang="en-US" altLang="en-US" dirty="0">
                <a:latin typeface="Arial" panose="020B0604020202020204" pitchFamily="34" charset="0"/>
              </a:rPr>
              <a:t>For </a:t>
            </a:r>
            <a:r>
              <a:rPr lang="en-US" altLang="en-US" b="1" dirty="0">
                <a:latin typeface="Arial" panose="020B0604020202020204" pitchFamily="34" charset="0"/>
              </a:rPr>
              <a:t>butterflies</a:t>
            </a:r>
            <a:r>
              <a:rPr lang="en-US" altLang="en-US" dirty="0">
                <a:latin typeface="Arial" panose="020B0604020202020204" pitchFamily="34" charset="0"/>
              </a:rPr>
              <a:t>, the company should create satisfying and profitable transactions, capturing as much of their business as possible in the short time during which they buy from the company. Efforts to convert butterflies into loyal customers are rarely successful. </a:t>
            </a:r>
          </a:p>
          <a:p>
            <a:endParaRPr lang="en-US" altLang="en-US" dirty="0">
              <a:latin typeface="Arial" panose="020B0604020202020204" pitchFamily="34" charset="0"/>
            </a:endParaRPr>
          </a:p>
          <a:p>
            <a:r>
              <a:rPr lang="en-US" altLang="en-US" b="1" dirty="0">
                <a:latin typeface="Arial" panose="020B0604020202020204" pitchFamily="34" charset="0"/>
              </a:rPr>
              <a:t>True friends </a:t>
            </a:r>
            <a:r>
              <a:rPr lang="en-US" altLang="en-US" b="0" dirty="0">
                <a:latin typeface="Arial" panose="020B0604020202020204" pitchFamily="34" charset="0"/>
              </a:rPr>
              <a:t>are loyal and</a:t>
            </a:r>
            <a:r>
              <a:rPr lang="en-US" altLang="en-US" b="1" dirty="0">
                <a:latin typeface="Arial" panose="020B0604020202020204" pitchFamily="34" charset="0"/>
              </a:rPr>
              <a:t> </a:t>
            </a:r>
            <a:r>
              <a:rPr lang="en-US" altLang="en-US" dirty="0">
                <a:latin typeface="Arial" panose="020B0604020202020204" pitchFamily="34" charset="0"/>
              </a:rPr>
              <a:t>have the potential to generate good profit for the company. The firm should make continuous relationship investments to delight these customers and nurture, retain, and grow them. </a:t>
            </a:r>
          </a:p>
          <a:p>
            <a:endParaRPr lang="en-US" altLang="en-US" dirty="0">
              <a:latin typeface="Arial" panose="020B0604020202020204" pitchFamily="34" charset="0"/>
            </a:endParaRPr>
          </a:p>
          <a:p>
            <a:pPr defTabSz="933237" eaLnBrk="0" fontAlgn="base" hangingPunct="0">
              <a:spcBef>
                <a:spcPct val="30000"/>
              </a:spcBef>
              <a:spcAft>
                <a:spcPct val="0"/>
              </a:spcAft>
              <a:defRPr/>
            </a:pPr>
            <a:r>
              <a:rPr lang="en-US" altLang="en-US" b="1" dirty="0">
                <a:latin typeface="Arial" panose="020B0604020202020204" pitchFamily="34" charset="0"/>
              </a:rPr>
              <a:t>Barnacles</a:t>
            </a:r>
            <a:r>
              <a:rPr lang="en-US" altLang="en-US" dirty="0">
                <a:latin typeface="Arial" panose="020B0604020202020204" pitchFamily="34" charset="0"/>
              </a:rPr>
              <a:t> are highly loyal but not very profitable. There is a limited fit between their needs and the company’s offerings. The company may be able to improve the profitability of barnacles by selling them more, raising their fees, or reducing service to them. However, if they cannot be made profitable, they should be fired. </a:t>
            </a:r>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8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Figure 1.5 classifies customers into one of four relationship groups, according to their potential profitability and projected loyalty. Each of the four customer relationship groups requires a different relationship management strategy.</a:t>
            </a:r>
          </a:p>
          <a:p>
            <a:endParaRPr lang="en-US" altLang="en-US" dirty="0">
              <a:latin typeface="Arial" panose="020B0604020202020204" pitchFamily="34" charset="0"/>
            </a:endParaRPr>
          </a:p>
          <a:p>
            <a:r>
              <a:rPr lang="en-US" altLang="en-US" dirty="0">
                <a:latin typeface="Arial" panose="020B0604020202020204" pitchFamily="34" charset="0"/>
              </a:rPr>
              <a:t>Loyal customers spend more and stay around longer. The value of the entire stream of purchases a customer makes over a lifetime of patronage is</a:t>
            </a:r>
            <a:r>
              <a:rPr lang="en-US" altLang="en-US" baseline="0" dirty="0">
                <a:latin typeface="Arial" panose="020B0604020202020204" pitchFamily="34" charset="0"/>
              </a:rPr>
              <a:t> significant</a:t>
            </a:r>
            <a:r>
              <a:rPr lang="en-US" altLang="en-US"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Customer defections can be costly. Losing a customer means losing more than a single sale. It means losing that </a:t>
            </a:r>
            <a:r>
              <a:rPr lang="en-US" altLang="en-US" b="1" dirty="0">
                <a:latin typeface="Arial" panose="020B0604020202020204" pitchFamily="34" charset="0"/>
              </a:rPr>
              <a:t>customer’s lifetime value</a:t>
            </a:r>
            <a:r>
              <a:rPr lang="en-US" altLang="en-US"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For example, the average customer at Stew Leonard’s supermarket spends about $100 a week, shops 50 weeks a year, and remains in the area for about 10 years. If this customer has an unhappy experience and switches to another supermarket, Stew Leonard’s has lost $50,000 in lifetime revenue.</a:t>
            </a:r>
          </a:p>
          <a:p>
            <a:endParaRPr lang="en-US" altLang="en-US" dirty="0">
              <a:latin typeface="Arial" panose="020B0604020202020204" pitchFamily="34" charset="0"/>
            </a:endParaRPr>
          </a:p>
          <a:p>
            <a:r>
              <a:rPr lang="en-US" altLang="en-US" dirty="0">
                <a:latin typeface="Arial" panose="020B0604020202020204" pitchFamily="34" charset="0"/>
              </a:rPr>
              <a:t>The loss can be much greater if the disappointed customer shares the bad experience with other customers and causes them to defect. In fact, a company can lose money on a specific transaction but still benefit greatly from a long-term relationship. This means that companies must aim high in building customer relationships.</a:t>
            </a:r>
          </a:p>
          <a:p>
            <a:endParaRPr lang="en-US" altLang="en-US" dirty="0">
              <a:latin typeface="Arial" panose="020B0604020202020204" pitchFamily="34" charset="0"/>
            </a:endParaRPr>
          </a:p>
          <a:p>
            <a:r>
              <a:rPr lang="en-US" altLang="en-US" dirty="0">
                <a:latin typeface="Arial" panose="020B0604020202020204" pitchFamily="34" charset="0"/>
              </a:rPr>
              <a:t>The company will not gain anything by investing time and resources in developing relationships with </a:t>
            </a:r>
            <a:r>
              <a:rPr lang="en-US" altLang="en-US" b="1" dirty="0">
                <a:latin typeface="Arial" panose="020B0604020202020204" pitchFamily="34" charset="0"/>
              </a:rPr>
              <a:t>strangers</a:t>
            </a:r>
            <a:r>
              <a:rPr lang="en-US" altLang="en-US" dirty="0">
                <a:latin typeface="Arial" panose="020B0604020202020204" pitchFamily="34" charset="0"/>
              </a:rPr>
              <a:t>. </a:t>
            </a:r>
          </a:p>
          <a:p>
            <a:endParaRPr lang="en-US" altLang="en-US" dirty="0">
              <a:latin typeface="Arial" panose="020B0604020202020204" pitchFamily="34" charset="0"/>
            </a:endParaRPr>
          </a:p>
          <a:p>
            <a:r>
              <a:rPr lang="en-US" altLang="en-US" dirty="0">
                <a:latin typeface="Arial" panose="020B0604020202020204" pitchFamily="34" charset="0"/>
              </a:rPr>
              <a:t>For </a:t>
            </a:r>
            <a:r>
              <a:rPr lang="en-US" altLang="en-US" b="1" dirty="0">
                <a:latin typeface="Arial" panose="020B0604020202020204" pitchFamily="34" charset="0"/>
              </a:rPr>
              <a:t>butterflies</a:t>
            </a:r>
            <a:r>
              <a:rPr lang="en-US" altLang="en-US" dirty="0">
                <a:latin typeface="Arial" panose="020B0604020202020204" pitchFamily="34" charset="0"/>
              </a:rPr>
              <a:t>, the company should create satisfying and profitable transactions, capturing as much of their business as possible in the short time during which they buy from the company. Efforts to convert butterflies into loyal customers are rarely successful. </a:t>
            </a:r>
          </a:p>
          <a:p>
            <a:endParaRPr lang="en-US" altLang="en-US" dirty="0">
              <a:latin typeface="Arial" panose="020B0604020202020204" pitchFamily="34" charset="0"/>
            </a:endParaRPr>
          </a:p>
          <a:p>
            <a:r>
              <a:rPr lang="en-US" altLang="en-US" b="1" dirty="0">
                <a:latin typeface="Arial" panose="020B0604020202020204" pitchFamily="34" charset="0"/>
              </a:rPr>
              <a:t>True friends </a:t>
            </a:r>
            <a:r>
              <a:rPr lang="en-US" altLang="en-US" b="0" dirty="0">
                <a:latin typeface="Arial" panose="020B0604020202020204" pitchFamily="34" charset="0"/>
              </a:rPr>
              <a:t>are loyal and</a:t>
            </a:r>
            <a:r>
              <a:rPr lang="en-US" altLang="en-US" b="1" dirty="0">
                <a:latin typeface="Arial" panose="020B0604020202020204" pitchFamily="34" charset="0"/>
              </a:rPr>
              <a:t> </a:t>
            </a:r>
            <a:r>
              <a:rPr lang="en-US" altLang="en-US" dirty="0">
                <a:latin typeface="Arial" panose="020B0604020202020204" pitchFamily="34" charset="0"/>
              </a:rPr>
              <a:t>have the potential to generate good profit for the company. The firm should make continuous relationship investments to delight these customers and nurture, retain, and grow them. </a:t>
            </a:r>
          </a:p>
          <a:p>
            <a:endParaRPr lang="en-US" altLang="en-US" dirty="0">
              <a:latin typeface="Arial" panose="020B0604020202020204" pitchFamily="34" charset="0"/>
            </a:endParaRPr>
          </a:p>
          <a:p>
            <a:pPr defTabSz="933237" eaLnBrk="0" fontAlgn="base" hangingPunct="0">
              <a:spcBef>
                <a:spcPct val="30000"/>
              </a:spcBef>
              <a:spcAft>
                <a:spcPct val="0"/>
              </a:spcAft>
              <a:defRPr/>
            </a:pPr>
            <a:r>
              <a:rPr lang="en-US" altLang="en-US" b="1" dirty="0">
                <a:latin typeface="Arial" panose="020B0604020202020204" pitchFamily="34" charset="0"/>
              </a:rPr>
              <a:t>Barnacles</a:t>
            </a:r>
            <a:r>
              <a:rPr lang="en-US" altLang="en-US" dirty="0">
                <a:latin typeface="Arial" panose="020B0604020202020204" pitchFamily="34" charset="0"/>
              </a:rPr>
              <a:t> are highly loyal but not very profitable. There is a limited fit between their needs and the company’s offerings. The company may be able to improve the profitability of barnacles by selling them more, raising their fees, or reducing service to them. However, if they cannot be made profitable, they should be fired. </a:t>
            </a:r>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583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Netflix tracks and parses member data on tens of millions of searches, ratings, and “plays.” The company’s bulging database contains every viewing detail for each individual subscriber—real-time data on what shows they watch, at what times, on what devices, at what locations, even when they hit the pause, rewind, or fast-forward buttons during programs.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Such analytics employ artificial intelligence (AI), technology by which machines think and learn in a way that looks and feels human but with a lot more analytical capacity.</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Using this rich base of big data, Netflix builds detailed individual subscriber profiles and then uses these profiles to tailor each customer’s viewing experience and make personalized recommendations.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134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5EA23-B437-4EC5-A516-B26D1B0431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44162-A1EB-4756-B47E-C717D0286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CFCC58-A7F8-483E-B363-75D2FB0B0F2C}"/>
              </a:ext>
            </a:extLst>
          </p:cNvPr>
          <p:cNvSpPr>
            <a:spLocks noGrp="1"/>
          </p:cNvSpPr>
          <p:nvPr>
            <p:ph type="dt" sz="half" idx="10"/>
          </p:nvPr>
        </p:nvSpPr>
        <p:spPr/>
        <p:txBody>
          <a:bodyPr/>
          <a:lstStyle/>
          <a:p>
            <a:fld id="{B6F6130C-100C-4A85-B2B3-3D66A73E1995}" type="datetimeFigureOut">
              <a:rPr lang="en-US" smtClean="0"/>
              <a:t>8/25/2024</a:t>
            </a:fld>
            <a:endParaRPr lang="en-US"/>
          </a:p>
        </p:txBody>
      </p:sp>
      <p:sp>
        <p:nvSpPr>
          <p:cNvPr id="5" name="Footer Placeholder 4">
            <a:extLst>
              <a:ext uri="{FF2B5EF4-FFF2-40B4-BE49-F238E27FC236}">
                <a16:creationId xmlns:a16="http://schemas.microsoft.com/office/drawing/2014/main" id="{2BB304C0-8D44-494D-B74D-CC4E94F07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B2A1A3-A4F0-4399-A8C5-A08C9ACB537A}"/>
              </a:ext>
            </a:extLst>
          </p:cNvPr>
          <p:cNvSpPr>
            <a:spLocks noGrp="1"/>
          </p:cNvSpPr>
          <p:nvPr>
            <p:ph type="sldNum" sz="quarter" idx="12"/>
          </p:nvPr>
        </p:nvSpPr>
        <p:spPr/>
        <p:txBody>
          <a:bodyPr/>
          <a:lstStyle/>
          <a:p>
            <a:fld id="{5C576DA1-A08E-49E4-AA6E-4879F09C6058}" type="slidenum">
              <a:rPr lang="en-US" smtClean="0"/>
              <a:t>‹#›</a:t>
            </a:fld>
            <a:endParaRPr lang="en-US"/>
          </a:p>
        </p:txBody>
      </p:sp>
    </p:spTree>
    <p:extLst>
      <p:ext uri="{BB962C8B-B14F-4D97-AF65-F5344CB8AC3E}">
        <p14:creationId xmlns:p14="http://schemas.microsoft.com/office/powerpoint/2010/main" val="3498848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9C21D-ACBC-4EAE-934E-7F28C6356A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B24261-23C8-4F61-8401-536BE9444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F6BC1-6062-454B-A457-B2F6E5884B59}"/>
              </a:ext>
            </a:extLst>
          </p:cNvPr>
          <p:cNvSpPr>
            <a:spLocks noGrp="1"/>
          </p:cNvSpPr>
          <p:nvPr>
            <p:ph type="dt" sz="half" idx="10"/>
          </p:nvPr>
        </p:nvSpPr>
        <p:spPr/>
        <p:txBody>
          <a:bodyPr/>
          <a:lstStyle/>
          <a:p>
            <a:fld id="{B6F6130C-100C-4A85-B2B3-3D66A73E1995}" type="datetimeFigureOut">
              <a:rPr lang="en-US" smtClean="0"/>
              <a:t>8/25/2024</a:t>
            </a:fld>
            <a:endParaRPr lang="en-US"/>
          </a:p>
        </p:txBody>
      </p:sp>
      <p:sp>
        <p:nvSpPr>
          <p:cNvPr id="5" name="Footer Placeholder 4">
            <a:extLst>
              <a:ext uri="{FF2B5EF4-FFF2-40B4-BE49-F238E27FC236}">
                <a16:creationId xmlns:a16="http://schemas.microsoft.com/office/drawing/2014/main" id="{E5C4BE47-C163-4441-9375-DF34A5FAA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D5333-7D7B-44A9-8032-6FEBAB52E670}"/>
              </a:ext>
            </a:extLst>
          </p:cNvPr>
          <p:cNvSpPr>
            <a:spLocks noGrp="1"/>
          </p:cNvSpPr>
          <p:nvPr>
            <p:ph type="sldNum" sz="quarter" idx="12"/>
          </p:nvPr>
        </p:nvSpPr>
        <p:spPr/>
        <p:txBody>
          <a:bodyPr/>
          <a:lstStyle/>
          <a:p>
            <a:fld id="{5C576DA1-A08E-49E4-AA6E-4879F09C6058}" type="slidenum">
              <a:rPr lang="en-US" smtClean="0"/>
              <a:t>‹#›</a:t>
            </a:fld>
            <a:endParaRPr lang="en-US"/>
          </a:p>
        </p:txBody>
      </p:sp>
    </p:spTree>
    <p:extLst>
      <p:ext uri="{BB962C8B-B14F-4D97-AF65-F5344CB8AC3E}">
        <p14:creationId xmlns:p14="http://schemas.microsoft.com/office/powerpoint/2010/main" val="797013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605E7-CA70-48BB-AF84-3EDC1E8237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99B131-D662-429F-A7EC-47A45F0487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6CC89-A016-4EDA-A015-527194AD75EF}"/>
              </a:ext>
            </a:extLst>
          </p:cNvPr>
          <p:cNvSpPr>
            <a:spLocks noGrp="1"/>
          </p:cNvSpPr>
          <p:nvPr>
            <p:ph type="dt" sz="half" idx="10"/>
          </p:nvPr>
        </p:nvSpPr>
        <p:spPr/>
        <p:txBody>
          <a:bodyPr/>
          <a:lstStyle/>
          <a:p>
            <a:fld id="{B6F6130C-100C-4A85-B2B3-3D66A73E1995}" type="datetimeFigureOut">
              <a:rPr lang="en-US" smtClean="0"/>
              <a:t>8/25/2024</a:t>
            </a:fld>
            <a:endParaRPr lang="en-US"/>
          </a:p>
        </p:txBody>
      </p:sp>
      <p:sp>
        <p:nvSpPr>
          <p:cNvPr id="5" name="Footer Placeholder 4">
            <a:extLst>
              <a:ext uri="{FF2B5EF4-FFF2-40B4-BE49-F238E27FC236}">
                <a16:creationId xmlns:a16="http://schemas.microsoft.com/office/drawing/2014/main" id="{92222E87-DDF6-4985-8D3B-7AC3A02A4F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EE82B-23C8-4001-AA10-BEECE3DBF07B}"/>
              </a:ext>
            </a:extLst>
          </p:cNvPr>
          <p:cNvSpPr>
            <a:spLocks noGrp="1"/>
          </p:cNvSpPr>
          <p:nvPr>
            <p:ph type="sldNum" sz="quarter" idx="12"/>
          </p:nvPr>
        </p:nvSpPr>
        <p:spPr/>
        <p:txBody>
          <a:bodyPr/>
          <a:lstStyle/>
          <a:p>
            <a:fld id="{5C576DA1-A08E-49E4-AA6E-4879F09C6058}" type="slidenum">
              <a:rPr lang="en-US" smtClean="0"/>
              <a:t>‹#›</a:t>
            </a:fld>
            <a:endParaRPr lang="en-US"/>
          </a:p>
        </p:txBody>
      </p:sp>
    </p:spTree>
    <p:extLst>
      <p:ext uri="{BB962C8B-B14F-4D97-AF65-F5344CB8AC3E}">
        <p14:creationId xmlns:p14="http://schemas.microsoft.com/office/powerpoint/2010/main" val="1654180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27E6-65DC-4BF3-90E8-956C768856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78E5FD-9EEF-48AC-8A2D-40BF10A59B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52D8E-CD3D-4453-BACF-ADE21E886A95}"/>
              </a:ext>
            </a:extLst>
          </p:cNvPr>
          <p:cNvSpPr>
            <a:spLocks noGrp="1"/>
          </p:cNvSpPr>
          <p:nvPr>
            <p:ph type="dt" sz="half" idx="10"/>
          </p:nvPr>
        </p:nvSpPr>
        <p:spPr/>
        <p:txBody>
          <a:bodyPr/>
          <a:lstStyle/>
          <a:p>
            <a:fld id="{B6F6130C-100C-4A85-B2B3-3D66A73E1995}" type="datetimeFigureOut">
              <a:rPr lang="en-US" smtClean="0"/>
              <a:t>8/25/2024</a:t>
            </a:fld>
            <a:endParaRPr lang="en-US"/>
          </a:p>
        </p:txBody>
      </p:sp>
      <p:sp>
        <p:nvSpPr>
          <p:cNvPr id="5" name="Footer Placeholder 4">
            <a:extLst>
              <a:ext uri="{FF2B5EF4-FFF2-40B4-BE49-F238E27FC236}">
                <a16:creationId xmlns:a16="http://schemas.microsoft.com/office/drawing/2014/main" id="{1DAF4353-C981-460C-921A-5D9B88A3AF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86B84-EA13-419E-B1A1-21E320EB8180}"/>
              </a:ext>
            </a:extLst>
          </p:cNvPr>
          <p:cNvSpPr>
            <a:spLocks noGrp="1"/>
          </p:cNvSpPr>
          <p:nvPr>
            <p:ph type="sldNum" sz="quarter" idx="12"/>
          </p:nvPr>
        </p:nvSpPr>
        <p:spPr/>
        <p:txBody>
          <a:bodyPr/>
          <a:lstStyle/>
          <a:p>
            <a:fld id="{5C576DA1-A08E-49E4-AA6E-4879F09C6058}" type="slidenum">
              <a:rPr lang="en-US" smtClean="0"/>
              <a:t>‹#›</a:t>
            </a:fld>
            <a:endParaRPr lang="en-US"/>
          </a:p>
        </p:txBody>
      </p:sp>
    </p:spTree>
    <p:extLst>
      <p:ext uri="{BB962C8B-B14F-4D97-AF65-F5344CB8AC3E}">
        <p14:creationId xmlns:p14="http://schemas.microsoft.com/office/powerpoint/2010/main" val="93040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DA00-3365-4DCE-B2F8-5D5A1A8766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574F27-7DB3-4EA4-B2D4-18A4644542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B0EB71-8A92-4361-A419-B09D06993F8D}"/>
              </a:ext>
            </a:extLst>
          </p:cNvPr>
          <p:cNvSpPr>
            <a:spLocks noGrp="1"/>
          </p:cNvSpPr>
          <p:nvPr>
            <p:ph type="dt" sz="half" idx="10"/>
          </p:nvPr>
        </p:nvSpPr>
        <p:spPr/>
        <p:txBody>
          <a:bodyPr/>
          <a:lstStyle/>
          <a:p>
            <a:fld id="{B6F6130C-100C-4A85-B2B3-3D66A73E1995}" type="datetimeFigureOut">
              <a:rPr lang="en-US" smtClean="0"/>
              <a:t>8/25/2024</a:t>
            </a:fld>
            <a:endParaRPr lang="en-US"/>
          </a:p>
        </p:txBody>
      </p:sp>
      <p:sp>
        <p:nvSpPr>
          <p:cNvPr id="5" name="Footer Placeholder 4">
            <a:extLst>
              <a:ext uri="{FF2B5EF4-FFF2-40B4-BE49-F238E27FC236}">
                <a16:creationId xmlns:a16="http://schemas.microsoft.com/office/drawing/2014/main" id="{467CAAB6-C6E4-4307-B772-971D12BC0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B117C-B370-48FC-9DB5-FBC0A7377058}"/>
              </a:ext>
            </a:extLst>
          </p:cNvPr>
          <p:cNvSpPr>
            <a:spLocks noGrp="1"/>
          </p:cNvSpPr>
          <p:nvPr>
            <p:ph type="sldNum" sz="quarter" idx="12"/>
          </p:nvPr>
        </p:nvSpPr>
        <p:spPr/>
        <p:txBody>
          <a:bodyPr/>
          <a:lstStyle/>
          <a:p>
            <a:fld id="{5C576DA1-A08E-49E4-AA6E-4879F09C6058}" type="slidenum">
              <a:rPr lang="en-US" smtClean="0"/>
              <a:t>‹#›</a:t>
            </a:fld>
            <a:endParaRPr lang="en-US"/>
          </a:p>
        </p:txBody>
      </p:sp>
    </p:spTree>
    <p:extLst>
      <p:ext uri="{BB962C8B-B14F-4D97-AF65-F5344CB8AC3E}">
        <p14:creationId xmlns:p14="http://schemas.microsoft.com/office/powerpoint/2010/main" val="195127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1E6E-C9E6-432E-9DC4-EBA769DF36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A79364-1C26-4DDD-B75C-113DE17334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F7234A-0039-432F-B868-13FA660B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A414D7-665C-4F89-A47D-64DA320AE80E}"/>
              </a:ext>
            </a:extLst>
          </p:cNvPr>
          <p:cNvSpPr>
            <a:spLocks noGrp="1"/>
          </p:cNvSpPr>
          <p:nvPr>
            <p:ph type="dt" sz="half" idx="10"/>
          </p:nvPr>
        </p:nvSpPr>
        <p:spPr/>
        <p:txBody>
          <a:bodyPr/>
          <a:lstStyle/>
          <a:p>
            <a:fld id="{B6F6130C-100C-4A85-B2B3-3D66A73E1995}" type="datetimeFigureOut">
              <a:rPr lang="en-US" smtClean="0"/>
              <a:t>8/25/2024</a:t>
            </a:fld>
            <a:endParaRPr lang="en-US"/>
          </a:p>
        </p:txBody>
      </p:sp>
      <p:sp>
        <p:nvSpPr>
          <p:cNvPr id="6" name="Footer Placeholder 5">
            <a:extLst>
              <a:ext uri="{FF2B5EF4-FFF2-40B4-BE49-F238E27FC236}">
                <a16:creationId xmlns:a16="http://schemas.microsoft.com/office/drawing/2014/main" id="{DF49033F-0C39-446C-9BDB-0D189DFDC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DC49F3-0FF9-42EA-A1AE-5FCC621A8125}"/>
              </a:ext>
            </a:extLst>
          </p:cNvPr>
          <p:cNvSpPr>
            <a:spLocks noGrp="1"/>
          </p:cNvSpPr>
          <p:nvPr>
            <p:ph type="sldNum" sz="quarter" idx="12"/>
          </p:nvPr>
        </p:nvSpPr>
        <p:spPr/>
        <p:txBody>
          <a:bodyPr/>
          <a:lstStyle/>
          <a:p>
            <a:fld id="{5C576DA1-A08E-49E4-AA6E-4879F09C6058}" type="slidenum">
              <a:rPr lang="en-US" smtClean="0"/>
              <a:t>‹#›</a:t>
            </a:fld>
            <a:endParaRPr lang="en-US"/>
          </a:p>
        </p:txBody>
      </p:sp>
    </p:spTree>
    <p:extLst>
      <p:ext uri="{BB962C8B-B14F-4D97-AF65-F5344CB8AC3E}">
        <p14:creationId xmlns:p14="http://schemas.microsoft.com/office/powerpoint/2010/main" val="410592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1A20E-C960-4F33-9045-2819323ABF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489928-C8F8-44BC-A937-40E36933F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AA8E30-431A-49EA-9E4D-C333A278B7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BE9AE4-44DD-45CE-B0A9-7185C2FBE4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6F9DB7-6D73-432A-B4CE-2E2768F192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34ED57-2DCE-4C66-A5EB-EDE6CC20FB4E}"/>
              </a:ext>
            </a:extLst>
          </p:cNvPr>
          <p:cNvSpPr>
            <a:spLocks noGrp="1"/>
          </p:cNvSpPr>
          <p:nvPr>
            <p:ph type="dt" sz="half" idx="10"/>
          </p:nvPr>
        </p:nvSpPr>
        <p:spPr/>
        <p:txBody>
          <a:bodyPr/>
          <a:lstStyle/>
          <a:p>
            <a:fld id="{B6F6130C-100C-4A85-B2B3-3D66A73E1995}" type="datetimeFigureOut">
              <a:rPr lang="en-US" smtClean="0"/>
              <a:t>8/25/2024</a:t>
            </a:fld>
            <a:endParaRPr lang="en-US"/>
          </a:p>
        </p:txBody>
      </p:sp>
      <p:sp>
        <p:nvSpPr>
          <p:cNvPr id="8" name="Footer Placeholder 7">
            <a:extLst>
              <a:ext uri="{FF2B5EF4-FFF2-40B4-BE49-F238E27FC236}">
                <a16:creationId xmlns:a16="http://schemas.microsoft.com/office/drawing/2014/main" id="{10066147-2F77-4A87-A228-F3B5F1B026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0C07CE-0C4D-47DE-A445-844CC337DD46}"/>
              </a:ext>
            </a:extLst>
          </p:cNvPr>
          <p:cNvSpPr>
            <a:spLocks noGrp="1"/>
          </p:cNvSpPr>
          <p:nvPr>
            <p:ph type="sldNum" sz="quarter" idx="12"/>
          </p:nvPr>
        </p:nvSpPr>
        <p:spPr/>
        <p:txBody>
          <a:bodyPr/>
          <a:lstStyle/>
          <a:p>
            <a:fld id="{5C576DA1-A08E-49E4-AA6E-4879F09C6058}" type="slidenum">
              <a:rPr lang="en-US" smtClean="0"/>
              <a:t>‹#›</a:t>
            </a:fld>
            <a:endParaRPr lang="en-US"/>
          </a:p>
        </p:txBody>
      </p:sp>
    </p:spTree>
    <p:extLst>
      <p:ext uri="{BB962C8B-B14F-4D97-AF65-F5344CB8AC3E}">
        <p14:creationId xmlns:p14="http://schemas.microsoft.com/office/powerpoint/2010/main" val="1335430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BA523-7CF7-4B76-8D89-3A2F0CAF69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A7B58-EDBE-416E-9814-E780600CD78F}"/>
              </a:ext>
            </a:extLst>
          </p:cNvPr>
          <p:cNvSpPr>
            <a:spLocks noGrp="1"/>
          </p:cNvSpPr>
          <p:nvPr>
            <p:ph type="dt" sz="half" idx="10"/>
          </p:nvPr>
        </p:nvSpPr>
        <p:spPr/>
        <p:txBody>
          <a:bodyPr/>
          <a:lstStyle/>
          <a:p>
            <a:fld id="{B6F6130C-100C-4A85-B2B3-3D66A73E1995}" type="datetimeFigureOut">
              <a:rPr lang="en-US" smtClean="0"/>
              <a:t>8/25/2024</a:t>
            </a:fld>
            <a:endParaRPr lang="en-US"/>
          </a:p>
        </p:txBody>
      </p:sp>
      <p:sp>
        <p:nvSpPr>
          <p:cNvPr id="4" name="Footer Placeholder 3">
            <a:extLst>
              <a:ext uri="{FF2B5EF4-FFF2-40B4-BE49-F238E27FC236}">
                <a16:creationId xmlns:a16="http://schemas.microsoft.com/office/drawing/2014/main" id="{18DB65DF-E8B4-4D64-B578-50937F4CE6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77FCA7-2463-4E21-8807-11DC9240A3A6}"/>
              </a:ext>
            </a:extLst>
          </p:cNvPr>
          <p:cNvSpPr>
            <a:spLocks noGrp="1"/>
          </p:cNvSpPr>
          <p:nvPr>
            <p:ph type="sldNum" sz="quarter" idx="12"/>
          </p:nvPr>
        </p:nvSpPr>
        <p:spPr/>
        <p:txBody>
          <a:bodyPr/>
          <a:lstStyle/>
          <a:p>
            <a:fld id="{5C576DA1-A08E-49E4-AA6E-4879F09C6058}" type="slidenum">
              <a:rPr lang="en-US" smtClean="0"/>
              <a:t>‹#›</a:t>
            </a:fld>
            <a:endParaRPr lang="en-US"/>
          </a:p>
        </p:txBody>
      </p:sp>
    </p:spTree>
    <p:extLst>
      <p:ext uri="{BB962C8B-B14F-4D97-AF65-F5344CB8AC3E}">
        <p14:creationId xmlns:p14="http://schemas.microsoft.com/office/powerpoint/2010/main" val="395215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750AA5-BB6E-4A91-BCF8-69632A1ABCD7}"/>
              </a:ext>
            </a:extLst>
          </p:cNvPr>
          <p:cNvSpPr>
            <a:spLocks noGrp="1"/>
          </p:cNvSpPr>
          <p:nvPr>
            <p:ph type="dt" sz="half" idx="10"/>
          </p:nvPr>
        </p:nvSpPr>
        <p:spPr/>
        <p:txBody>
          <a:bodyPr/>
          <a:lstStyle/>
          <a:p>
            <a:fld id="{B6F6130C-100C-4A85-B2B3-3D66A73E1995}" type="datetimeFigureOut">
              <a:rPr lang="en-US" smtClean="0"/>
              <a:t>8/25/2024</a:t>
            </a:fld>
            <a:endParaRPr lang="en-US"/>
          </a:p>
        </p:txBody>
      </p:sp>
      <p:sp>
        <p:nvSpPr>
          <p:cNvPr id="3" name="Footer Placeholder 2">
            <a:extLst>
              <a:ext uri="{FF2B5EF4-FFF2-40B4-BE49-F238E27FC236}">
                <a16:creationId xmlns:a16="http://schemas.microsoft.com/office/drawing/2014/main" id="{465C4635-DB8C-4F38-B87C-4643BCD660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31E847-DC4F-48D5-BCD0-15C421E0638C}"/>
              </a:ext>
            </a:extLst>
          </p:cNvPr>
          <p:cNvSpPr>
            <a:spLocks noGrp="1"/>
          </p:cNvSpPr>
          <p:nvPr>
            <p:ph type="sldNum" sz="quarter" idx="12"/>
          </p:nvPr>
        </p:nvSpPr>
        <p:spPr/>
        <p:txBody>
          <a:bodyPr/>
          <a:lstStyle/>
          <a:p>
            <a:fld id="{5C576DA1-A08E-49E4-AA6E-4879F09C6058}" type="slidenum">
              <a:rPr lang="en-US" smtClean="0"/>
              <a:t>‹#›</a:t>
            </a:fld>
            <a:endParaRPr lang="en-US"/>
          </a:p>
        </p:txBody>
      </p:sp>
    </p:spTree>
    <p:extLst>
      <p:ext uri="{BB962C8B-B14F-4D97-AF65-F5344CB8AC3E}">
        <p14:creationId xmlns:p14="http://schemas.microsoft.com/office/powerpoint/2010/main" val="1388837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0DEC-7F00-48A9-8034-8FB93CB98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A2BA26-44D9-49BF-A754-620C857BF9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17777D-36D0-4343-8351-EA50EAAEA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F8E3C0-D5E1-4B00-9A1E-4FAC42E056E0}"/>
              </a:ext>
            </a:extLst>
          </p:cNvPr>
          <p:cNvSpPr>
            <a:spLocks noGrp="1"/>
          </p:cNvSpPr>
          <p:nvPr>
            <p:ph type="dt" sz="half" idx="10"/>
          </p:nvPr>
        </p:nvSpPr>
        <p:spPr/>
        <p:txBody>
          <a:bodyPr/>
          <a:lstStyle/>
          <a:p>
            <a:fld id="{B6F6130C-100C-4A85-B2B3-3D66A73E1995}" type="datetimeFigureOut">
              <a:rPr lang="en-US" smtClean="0"/>
              <a:t>8/25/2024</a:t>
            </a:fld>
            <a:endParaRPr lang="en-US"/>
          </a:p>
        </p:txBody>
      </p:sp>
      <p:sp>
        <p:nvSpPr>
          <p:cNvPr id="6" name="Footer Placeholder 5">
            <a:extLst>
              <a:ext uri="{FF2B5EF4-FFF2-40B4-BE49-F238E27FC236}">
                <a16:creationId xmlns:a16="http://schemas.microsoft.com/office/drawing/2014/main" id="{42412BDC-6BBC-4557-A247-005A5ACBA5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76015-451C-4DA8-9A62-F1EDC9253755}"/>
              </a:ext>
            </a:extLst>
          </p:cNvPr>
          <p:cNvSpPr>
            <a:spLocks noGrp="1"/>
          </p:cNvSpPr>
          <p:nvPr>
            <p:ph type="sldNum" sz="quarter" idx="12"/>
          </p:nvPr>
        </p:nvSpPr>
        <p:spPr/>
        <p:txBody>
          <a:bodyPr/>
          <a:lstStyle/>
          <a:p>
            <a:fld id="{5C576DA1-A08E-49E4-AA6E-4879F09C6058}" type="slidenum">
              <a:rPr lang="en-US" smtClean="0"/>
              <a:t>‹#›</a:t>
            </a:fld>
            <a:endParaRPr lang="en-US"/>
          </a:p>
        </p:txBody>
      </p:sp>
    </p:spTree>
    <p:extLst>
      <p:ext uri="{BB962C8B-B14F-4D97-AF65-F5344CB8AC3E}">
        <p14:creationId xmlns:p14="http://schemas.microsoft.com/office/powerpoint/2010/main" val="1235729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92CE-D41A-4E07-8204-A72907668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219A68-36D4-47AA-88D3-7F464B304F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3C7FC3-3340-44AA-A5CA-B6BC7648B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CC95A-76A7-4C49-9752-54CCEE54DE59}"/>
              </a:ext>
            </a:extLst>
          </p:cNvPr>
          <p:cNvSpPr>
            <a:spLocks noGrp="1"/>
          </p:cNvSpPr>
          <p:nvPr>
            <p:ph type="dt" sz="half" idx="10"/>
          </p:nvPr>
        </p:nvSpPr>
        <p:spPr/>
        <p:txBody>
          <a:bodyPr/>
          <a:lstStyle/>
          <a:p>
            <a:fld id="{B6F6130C-100C-4A85-B2B3-3D66A73E1995}" type="datetimeFigureOut">
              <a:rPr lang="en-US" smtClean="0"/>
              <a:t>8/25/2024</a:t>
            </a:fld>
            <a:endParaRPr lang="en-US"/>
          </a:p>
        </p:txBody>
      </p:sp>
      <p:sp>
        <p:nvSpPr>
          <p:cNvPr id="6" name="Footer Placeholder 5">
            <a:extLst>
              <a:ext uri="{FF2B5EF4-FFF2-40B4-BE49-F238E27FC236}">
                <a16:creationId xmlns:a16="http://schemas.microsoft.com/office/drawing/2014/main" id="{D60B52C6-6784-447E-8D67-D4600CD14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1E0C6F-D7C5-4D85-A987-A6ACD764B4DB}"/>
              </a:ext>
            </a:extLst>
          </p:cNvPr>
          <p:cNvSpPr>
            <a:spLocks noGrp="1"/>
          </p:cNvSpPr>
          <p:nvPr>
            <p:ph type="sldNum" sz="quarter" idx="12"/>
          </p:nvPr>
        </p:nvSpPr>
        <p:spPr/>
        <p:txBody>
          <a:bodyPr/>
          <a:lstStyle/>
          <a:p>
            <a:fld id="{5C576DA1-A08E-49E4-AA6E-4879F09C6058}" type="slidenum">
              <a:rPr lang="en-US" smtClean="0"/>
              <a:t>‹#›</a:t>
            </a:fld>
            <a:endParaRPr lang="en-US"/>
          </a:p>
        </p:txBody>
      </p:sp>
    </p:spTree>
    <p:extLst>
      <p:ext uri="{BB962C8B-B14F-4D97-AF65-F5344CB8AC3E}">
        <p14:creationId xmlns:p14="http://schemas.microsoft.com/office/powerpoint/2010/main" val="871893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2A0F84-E271-4A1D-9A2B-71C0720BAD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D6EAD3-4E51-463C-8ABA-F30701253F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45059-A0C5-4E76-8E7F-C12D1C64AA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6130C-100C-4A85-B2B3-3D66A73E1995}" type="datetimeFigureOut">
              <a:rPr lang="en-US" smtClean="0"/>
              <a:t>8/25/2024</a:t>
            </a:fld>
            <a:endParaRPr lang="en-US"/>
          </a:p>
        </p:txBody>
      </p:sp>
      <p:sp>
        <p:nvSpPr>
          <p:cNvPr id="5" name="Footer Placeholder 4">
            <a:extLst>
              <a:ext uri="{FF2B5EF4-FFF2-40B4-BE49-F238E27FC236}">
                <a16:creationId xmlns:a16="http://schemas.microsoft.com/office/drawing/2014/main" id="{AB9E1647-D093-4937-B15B-AA37573F9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025887-4558-4936-9557-4B517C21B1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76DA1-A08E-49E4-AA6E-4879F09C6058}" type="slidenum">
              <a:rPr lang="en-US" smtClean="0"/>
              <a:t>‹#›</a:t>
            </a:fld>
            <a:endParaRPr lang="en-US"/>
          </a:p>
        </p:txBody>
      </p:sp>
      <p:pic>
        <p:nvPicPr>
          <p:cNvPr id="8" name="Picture 7">
            <a:extLst>
              <a:ext uri="{FF2B5EF4-FFF2-40B4-BE49-F238E27FC236}">
                <a16:creationId xmlns:a16="http://schemas.microsoft.com/office/drawing/2014/main" id="{F3D32FEF-5A83-43CD-8D3C-8B9308AFDA33}"/>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227697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techtarget.com/searchcustomerexperience/definition/CRM-customer-relationship-manageme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9.jpeg"/><Relationship Id="rId4" Type="http://schemas.openxmlformats.org/officeDocument/2006/relationships/diagramLayout" Target="../diagrams/layout1.xml"/><Relationship Id="rId9"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6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3AE2900E-0B51-47FF-974F-CFA3CAFCE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1CD781-BCD2-4740-95EF-4459C377B19F}"/>
              </a:ext>
            </a:extLst>
          </p:cNvPr>
          <p:cNvSpPr txBox="1"/>
          <p:nvPr/>
        </p:nvSpPr>
        <p:spPr>
          <a:xfrm>
            <a:off x="2130803" y="3540154"/>
            <a:ext cx="6056852" cy="830997"/>
          </a:xfrm>
          <a:prstGeom prst="rect">
            <a:avLst/>
          </a:prstGeom>
          <a:noFill/>
        </p:spPr>
        <p:txBody>
          <a:bodyPr wrap="square" rtlCol="0">
            <a:spAutoFit/>
          </a:bodyPr>
          <a:lstStyle/>
          <a:p>
            <a:r>
              <a:rPr lang="en-US" sz="4800" dirty="0">
                <a:solidFill>
                  <a:schemeClr val="bg1"/>
                </a:solidFill>
                <a:latin typeface="Book Antiqua" panose="02040602050305030304" pitchFamily="18" charset="0"/>
              </a:rPr>
              <a:t>Strategic marketing</a:t>
            </a:r>
          </a:p>
        </p:txBody>
      </p:sp>
    </p:spTree>
    <p:extLst>
      <p:ext uri="{BB962C8B-B14F-4D97-AF65-F5344CB8AC3E}">
        <p14:creationId xmlns:p14="http://schemas.microsoft.com/office/powerpoint/2010/main" val="3169017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E424-6366-9942-A22C-3C5DCFEB45D7}"/>
              </a:ext>
            </a:extLst>
          </p:cNvPr>
          <p:cNvSpPr>
            <a:spLocks noGrp="1"/>
          </p:cNvSpPr>
          <p:nvPr>
            <p:ph type="title" idx="4294967295"/>
          </p:nvPr>
        </p:nvSpPr>
        <p:spPr>
          <a:xfrm>
            <a:off x="0" y="1107346"/>
            <a:ext cx="4897438" cy="1942241"/>
          </a:xfrm>
          <a:solidFill>
            <a:schemeClr val="bg1"/>
          </a:solidFill>
        </p:spPr>
        <p:txBody>
          <a:bodyPr vert="horz" lIns="91440" tIns="45720" rIns="91440" bIns="45720" rtlCol="0" anchor="ctr">
            <a:noAutofit/>
          </a:bodyPr>
          <a:lstStyle/>
          <a:p>
            <a:pPr marL="12700">
              <a:spcAft>
                <a:spcPts val="600"/>
              </a:spcAft>
              <a:defRPr/>
            </a:pPr>
            <a:r>
              <a:rPr lang="en-US" b="1" spc="-15" dirty="0">
                <a:solidFill>
                  <a:srgbClr val="B80E0F"/>
                </a:solidFill>
                <a:latin typeface="Abadi" panose="020B0604020104020204" pitchFamily="34" charset="0"/>
                <a:ea typeface="+mn-ea"/>
                <a:cs typeface="+mn-cs"/>
              </a:rPr>
              <a:t>CUSTOMER RELATIONSHIP MANAGEMENT</a:t>
            </a:r>
          </a:p>
        </p:txBody>
      </p:sp>
      <p:pic>
        <p:nvPicPr>
          <p:cNvPr id="2050" name="Picture 2" descr="The main CRM application for your company | Efficy">
            <a:extLst>
              <a:ext uri="{FF2B5EF4-FFF2-40B4-BE49-F238E27FC236}">
                <a16:creationId xmlns:a16="http://schemas.microsoft.com/office/drawing/2014/main" id="{D92B4C92-CADD-8601-65D3-A2D997DC43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96" t="5095" r="29426" b="-1747"/>
          <a:stretch/>
        </p:blipFill>
        <p:spPr bwMode="auto">
          <a:xfrm>
            <a:off x="5990366" y="686955"/>
            <a:ext cx="5877779" cy="51627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1224AA-3E1A-5853-4C20-57B7C6318240}"/>
              </a:ext>
            </a:extLst>
          </p:cNvPr>
          <p:cNvSpPr txBox="1"/>
          <p:nvPr/>
        </p:nvSpPr>
        <p:spPr>
          <a:xfrm>
            <a:off x="2" y="3131049"/>
            <a:ext cx="5990364" cy="1171218"/>
          </a:xfrm>
          <a:prstGeom prst="rect">
            <a:avLst/>
          </a:prstGeom>
          <a:solidFill>
            <a:schemeClr val="bg1"/>
          </a:solidFill>
        </p:spPr>
        <p:txBody>
          <a:bodyPr wrap="square">
            <a:spAutoFit/>
          </a:bodyPr>
          <a:lstStyle/>
          <a:p>
            <a:pPr marL="342882" indent="-342882" defTabSz="914354">
              <a:lnSpc>
                <a:spcPct val="150000"/>
              </a:lnSpc>
              <a:buFont typeface="+mj-lt"/>
              <a:buAutoNum type="arabicPeriod"/>
              <a:defRPr/>
            </a:pPr>
            <a:r>
              <a:rPr lang="en-US" altLang="en-US" sz="1200" b="1" dirty="0">
                <a:solidFill>
                  <a:srgbClr val="C00000"/>
                </a:solidFill>
                <a:latin typeface="Abadi" panose="020B0604020104020204" pitchFamily="34" charset="0"/>
                <a:cs typeface="Calibri" panose="020F0502020204030204" pitchFamily="34" charset="0"/>
              </a:rPr>
              <a:t>WHAT IS THE CUSTOMER RELATIONSHIP MANAGEMENT?</a:t>
            </a:r>
          </a:p>
          <a:p>
            <a:pPr marL="342882" indent="-342882" defTabSz="914354">
              <a:lnSpc>
                <a:spcPct val="150000"/>
              </a:lnSpc>
              <a:buFont typeface="+mj-lt"/>
              <a:buAutoNum type="arabicPeriod"/>
              <a:defRPr/>
            </a:pPr>
            <a:r>
              <a:rPr lang="en-US" altLang="en-US" sz="1200" b="1" dirty="0">
                <a:solidFill>
                  <a:srgbClr val="C00000"/>
                </a:solidFill>
                <a:latin typeface="Abadi" panose="020B0604020104020204" pitchFamily="34" charset="0"/>
                <a:cs typeface="Calibri" panose="020F0502020204030204" pitchFamily="34" charset="0"/>
              </a:rPr>
              <a:t>HOW FIRMS BUILD AND MAINTAIN PROFITABLE CUSTOMER RELATIONSHIPS?</a:t>
            </a:r>
          </a:p>
          <a:p>
            <a:pPr marL="342882" indent="-342882" defTabSz="914354">
              <a:lnSpc>
                <a:spcPct val="150000"/>
              </a:lnSpc>
              <a:buFont typeface="+mj-lt"/>
              <a:buAutoNum type="arabicPeriod"/>
              <a:defRPr/>
            </a:pPr>
            <a:r>
              <a:rPr lang="en-US" altLang="en-US" sz="1200" b="1" dirty="0">
                <a:solidFill>
                  <a:srgbClr val="C00000"/>
                </a:solidFill>
                <a:latin typeface="Abadi" panose="020B0604020104020204" pitchFamily="34" charset="0"/>
                <a:cs typeface="Calibri" panose="020F0502020204030204" pitchFamily="34" charset="0"/>
              </a:rPr>
              <a:t>WHAT ARE THE </a:t>
            </a:r>
            <a:r>
              <a:rPr lang="en-US" sz="1200" b="1" dirty="0">
                <a:solidFill>
                  <a:srgbClr val="C00000"/>
                </a:solidFill>
                <a:latin typeface="Abadi" panose="020B0604020104020204" pitchFamily="34" charset="0"/>
                <a:cs typeface="Calibri" panose="020F0502020204030204" pitchFamily="34" charset="0"/>
              </a:rPr>
              <a:t>CUSTOMER LIFETIME VALUE AND RELATIONSHIP GROUPS?</a:t>
            </a:r>
            <a:endParaRPr lang="en-US" altLang="en-US" sz="1200" b="1" dirty="0">
              <a:solidFill>
                <a:srgbClr val="C00000"/>
              </a:solidFill>
              <a:latin typeface="Abadi" panose="020B0604020104020204" pitchFamily="34" charset="0"/>
              <a:cs typeface="Calibri" panose="020F0502020204030204" pitchFamily="34" charset="0"/>
            </a:endParaRPr>
          </a:p>
          <a:p>
            <a:pPr marL="342882" indent="-342882" defTabSz="914354">
              <a:lnSpc>
                <a:spcPct val="150000"/>
              </a:lnSpc>
              <a:buFont typeface="+mj-lt"/>
              <a:buAutoNum type="arabicPeriod"/>
              <a:defRPr/>
            </a:pPr>
            <a:r>
              <a:rPr lang="en-US" altLang="en-US" sz="1200" b="1" dirty="0">
                <a:solidFill>
                  <a:srgbClr val="C00000"/>
                </a:solidFill>
                <a:latin typeface="Abadi" panose="020B0604020104020204" pitchFamily="34" charset="0"/>
                <a:cs typeface="Calibri" panose="020F0502020204030204" pitchFamily="34" charset="0"/>
              </a:rPr>
              <a:t>WHAT ARE THE CRM TOOLS AND SYSTEMS?</a:t>
            </a:r>
          </a:p>
        </p:txBody>
      </p:sp>
    </p:spTree>
    <p:extLst>
      <p:ext uri="{BB962C8B-B14F-4D97-AF65-F5344CB8AC3E}">
        <p14:creationId xmlns:p14="http://schemas.microsoft.com/office/powerpoint/2010/main" val="3704968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06A67-35F9-C573-8ECB-6167104571CC}"/>
              </a:ext>
            </a:extLst>
          </p:cNvPr>
          <p:cNvSpPr/>
          <p:nvPr/>
        </p:nvSpPr>
        <p:spPr>
          <a:xfrm>
            <a:off x="189459" y="1048504"/>
            <a:ext cx="11683144" cy="351185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882" indent="-342882" defTabSz="914354">
              <a:lnSpc>
                <a:spcPct val="150000"/>
              </a:lnSpc>
              <a:buFont typeface="Wingdings" pitchFamily="2" charset="2"/>
              <a:buChar char="Ø"/>
              <a:defRPr/>
            </a:pPr>
            <a:r>
              <a:rPr lang="en-US" altLang="en-SA" sz="2000" b="1" dirty="0">
                <a:solidFill>
                  <a:schemeClr val="accent6">
                    <a:lumMod val="50000"/>
                  </a:schemeClr>
                </a:solidFill>
                <a:latin typeface="Gill Sans MT" panose="020B0502020104020203"/>
              </a:rPr>
              <a:t>Customer relationship management (CRM) , </a:t>
            </a:r>
            <a:r>
              <a:rPr lang="en-US" altLang="en-SA" sz="2000" dirty="0">
                <a:solidFill>
                  <a:schemeClr val="accent6">
                    <a:lumMod val="50000"/>
                  </a:schemeClr>
                </a:solidFill>
                <a:latin typeface="Gill Sans MT" panose="020B0502020104020203"/>
              </a:rPr>
              <a:t>the most important concept of modern marketing and simply it is the overall process of building and maintaining profitable customer relationships by delivering superior customer value and satisfaction. </a:t>
            </a:r>
          </a:p>
          <a:p>
            <a:pPr marL="285737" indent="-285737" defTabSz="914354">
              <a:lnSpc>
                <a:spcPct val="150000"/>
              </a:lnSpc>
              <a:buFont typeface="Wingdings" pitchFamily="2" charset="2"/>
              <a:buChar char="Ø"/>
              <a:defRPr/>
            </a:pPr>
            <a:r>
              <a:rPr lang="en-US" altLang="en-SA" b="1" dirty="0">
                <a:solidFill>
                  <a:schemeClr val="accent6">
                    <a:lumMod val="50000"/>
                  </a:schemeClr>
                </a:solidFill>
                <a:latin typeface="Calibri" panose="020F0502020204030204"/>
              </a:rPr>
              <a:t>Customer expectations, </a:t>
            </a:r>
            <a:r>
              <a:rPr lang="en-US" altLang="en-SA" dirty="0">
                <a:solidFill>
                  <a:schemeClr val="accent6">
                    <a:lumMod val="50000"/>
                  </a:schemeClr>
                </a:solidFill>
                <a:latin typeface="Calibri" panose="020F0502020204030204"/>
              </a:rPr>
              <a:t>buyer’s expectations </a:t>
            </a:r>
            <a:r>
              <a:rPr lang="en-US" altLang="en-US" dirty="0">
                <a:solidFill>
                  <a:schemeClr val="accent6">
                    <a:lumMod val="50000"/>
                  </a:schemeClr>
                </a:solidFill>
                <a:latin typeface="Calibri" panose="020F0502020204030204"/>
              </a:rPr>
              <a:t>about the market offering by </a:t>
            </a:r>
            <a:r>
              <a:rPr lang="en-US" altLang="en-SA" dirty="0">
                <a:solidFill>
                  <a:schemeClr val="accent6">
                    <a:lumMod val="50000"/>
                  </a:schemeClr>
                </a:solidFill>
                <a:latin typeface="Calibri" panose="020F0502020204030204"/>
              </a:rPr>
              <a:t>based on market information, the opinions of friends and previous buying experiences. </a:t>
            </a:r>
            <a:endParaRPr lang="en-US" altLang="en-SA" b="1" dirty="0">
              <a:solidFill>
                <a:schemeClr val="accent6">
                  <a:lumMod val="50000"/>
                </a:schemeClr>
              </a:solidFill>
              <a:latin typeface="Calibri" panose="020F0502020204030204"/>
            </a:endParaRPr>
          </a:p>
          <a:p>
            <a:pPr marL="285737" indent="-285737" defTabSz="914354">
              <a:lnSpc>
                <a:spcPct val="150000"/>
              </a:lnSpc>
              <a:buFont typeface="Wingdings" pitchFamily="2" charset="2"/>
              <a:buChar char="Ø"/>
              <a:defRPr/>
            </a:pPr>
            <a:r>
              <a:rPr lang="en-US" altLang="en-SA" b="1" dirty="0">
                <a:solidFill>
                  <a:schemeClr val="accent6">
                    <a:lumMod val="50000"/>
                  </a:schemeClr>
                </a:solidFill>
                <a:latin typeface="Calibri" panose="020F0502020204030204"/>
              </a:rPr>
              <a:t>Customer Value. (</a:t>
            </a:r>
            <a:r>
              <a:rPr lang="en-US" altLang="en-SA" dirty="0">
                <a:solidFill>
                  <a:schemeClr val="accent6">
                    <a:lumMod val="50000"/>
                  </a:schemeClr>
                </a:solidFill>
                <a:latin typeface="Calibri" panose="020F0502020204030204"/>
              </a:rPr>
              <a:t>customer-perceived value</a:t>
            </a:r>
            <a:r>
              <a:rPr lang="en-US" altLang="en-SA" b="1" dirty="0">
                <a:solidFill>
                  <a:schemeClr val="accent6">
                    <a:lumMod val="50000"/>
                  </a:schemeClr>
                </a:solidFill>
                <a:latin typeface="Calibri" panose="020F0502020204030204"/>
              </a:rPr>
              <a:t>), </a:t>
            </a:r>
            <a:r>
              <a:rPr lang="en-US" altLang="en-SA" dirty="0">
                <a:solidFill>
                  <a:schemeClr val="accent6">
                    <a:lumMod val="50000"/>
                  </a:schemeClr>
                </a:solidFill>
                <a:latin typeface="Calibri" panose="020F0502020204030204"/>
              </a:rPr>
              <a:t>the customer</a:t>
            </a:r>
            <a:r>
              <a:rPr lang="uk-UA" altLang="en-SA" dirty="0">
                <a:solidFill>
                  <a:schemeClr val="accent6">
                    <a:lumMod val="50000"/>
                  </a:schemeClr>
                </a:solidFill>
                <a:latin typeface="Calibri" panose="020F0502020204030204"/>
              </a:rPr>
              <a:t>'</a:t>
            </a:r>
            <a:r>
              <a:rPr lang="en-US" altLang="en-SA" dirty="0">
                <a:solidFill>
                  <a:schemeClr val="accent6">
                    <a:lumMod val="50000"/>
                  </a:schemeClr>
                </a:solidFill>
                <a:latin typeface="Calibri" panose="020F0502020204030204"/>
              </a:rPr>
              <a:t>s evaluation of the difference between all the benefits and all the costs of a market offering relative to those of competing offers.</a:t>
            </a:r>
          </a:p>
          <a:p>
            <a:pPr marL="285737" indent="-285737" defTabSz="914354">
              <a:lnSpc>
                <a:spcPct val="150000"/>
              </a:lnSpc>
              <a:buFont typeface="Wingdings" pitchFamily="2" charset="2"/>
              <a:buChar char="Ø"/>
              <a:defRPr/>
            </a:pPr>
            <a:r>
              <a:rPr lang="en-US" altLang="en-SA" b="1" dirty="0">
                <a:solidFill>
                  <a:schemeClr val="accent6">
                    <a:lumMod val="50000"/>
                  </a:schemeClr>
                </a:solidFill>
                <a:latin typeface="Calibri" panose="020F0502020204030204"/>
              </a:rPr>
              <a:t>Customer Satisfaction</a:t>
            </a:r>
            <a:r>
              <a:rPr lang="en-US" altLang="en-SA" dirty="0">
                <a:solidFill>
                  <a:schemeClr val="accent6">
                    <a:lumMod val="50000"/>
                  </a:schemeClr>
                </a:solidFill>
                <a:latin typeface="Calibri" panose="020F0502020204030204"/>
              </a:rPr>
              <a:t>, it Depends on the product's perceived performance relative to a buyer's expectations</a:t>
            </a:r>
          </a:p>
        </p:txBody>
      </p:sp>
      <p:sp>
        <p:nvSpPr>
          <p:cNvPr id="22530" name="Title 1">
            <a:extLst>
              <a:ext uri="{FF2B5EF4-FFF2-40B4-BE49-F238E27FC236}">
                <a16:creationId xmlns:a16="http://schemas.microsoft.com/office/drawing/2014/main" id="{12868F74-7D2B-A642-B7C0-976BDCCBA0ED}"/>
              </a:ext>
            </a:extLst>
          </p:cNvPr>
          <p:cNvSpPr>
            <a:spLocks noGrp="1"/>
          </p:cNvSpPr>
          <p:nvPr>
            <p:ph type="title" idx="4294967295"/>
          </p:nvPr>
        </p:nvSpPr>
        <p:spPr>
          <a:xfrm>
            <a:off x="5184618" y="-68057"/>
            <a:ext cx="10396537" cy="855663"/>
          </a:xfrm>
          <a:noFill/>
          <a:ln>
            <a:noFill/>
          </a:ln>
        </p:spPr>
        <p:txBody>
          <a:bodyPr spcFirstLastPara="1" vert="horz" wrap="square" lIns="0" tIns="0" rIns="0" bIns="0" rtlCol="0" anchor="b" anchorCtr="0">
            <a:noAutofit/>
          </a:bodyPr>
          <a:lstStyle/>
          <a:p>
            <a:pPr>
              <a:lnSpc>
                <a:spcPct val="100000"/>
              </a:lnSpc>
              <a:spcBef>
                <a:spcPts val="0"/>
              </a:spcBef>
              <a:buClr>
                <a:srgbClr val="007FA3"/>
              </a:buClr>
              <a:buSzPts val="3600"/>
            </a:pPr>
            <a:r>
              <a:rPr lang="en-US" altLang="en-US" sz="2400" b="1" dirty="0">
                <a:solidFill>
                  <a:srgbClr val="C00000"/>
                </a:solidFill>
                <a:latin typeface="Abadi" panose="020B0604020104020204" pitchFamily="34" charset="0"/>
                <a:cs typeface="Calibri" panose="020F0502020204030204" pitchFamily="34" charset="0"/>
              </a:rPr>
              <a:t>CUSTOMER RELATIONSHIP MANAGEMENT</a:t>
            </a:r>
          </a:p>
        </p:txBody>
      </p:sp>
      <p:grpSp>
        <p:nvGrpSpPr>
          <p:cNvPr id="7" name="Group 6">
            <a:extLst>
              <a:ext uri="{FF2B5EF4-FFF2-40B4-BE49-F238E27FC236}">
                <a16:creationId xmlns:a16="http://schemas.microsoft.com/office/drawing/2014/main" id="{9089F6FF-B377-783D-CC08-719D720C3AC2}"/>
              </a:ext>
            </a:extLst>
          </p:cNvPr>
          <p:cNvGrpSpPr/>
          <p:nvPr/>
        </p:nvGrpSpPr>
        <p:grpSpPr>
          <a:xfrm>
            <a:off x="189461" y="4614095"/>
            <a:ext cx="11582399" cy="796804"/>
            <a:chOff x="1832827" y="2362200"/>
            <a:chExt cx="8077200" cy="2895600"/>
          </a:xfrm>
        </p:grpSpPr>
        <p:grpSp>
          <p:nvGrpSpPr>
            <p:cNvPr id="8" name="Group 3">
              <a:extLst>
                <a:ext uri="{FF2B5EF4-FFF2-40B4-BE49-F238E27FC236}">
                  <a16:creationId xmlns:a16="http://schemas.microsoft.com/office/drawing/2014/main" id="{13F4B558-C0CB-F2D1-3A87-DAA7B587D88C}"/>
                </a:ext>
              </a:extLst>
            </p:cNvPr>
            <p:cNvGrpSpPr>
              <a:grpSpLocks/>
            </p:cNvGrpSpPr>
            <p:nvPr/>
          </p:nvGrpSpPr>
          <p:grpSpPr bwMode="auto">
            <a:xfrm>
              <a:off x="1832827" y="2752725"/>
              <a:ext cx="3352800" cy="2114550"/>
              <a:chOff x="520700" y="2819400"/>
              <a:chExt cx="3352800" cy="2114660"/>
            </a:xfrm>
            <a:solidFill>
              <a:schemeClr val="accent1">
                <a:lumMod val="75000"/>
              </a:schemeClr>
            </a:solidFill>
          </p:grpSpPr>
          <p:sp>
            <p:nvSpPr>
              <p:cNvPr id="14" name="Rectangle 13">
                <a:extLst>
                  <a:ext uri="{FF2B5EF4-FFF2-40B4-BE49-F238E27FC236}">
                    <a16:creationId xmlns:a16="http://schemas.microsoft.com/office/drawing/2014/main" id="{94DD546B-48A2-6DAA-2956-833AA1BB23F2}"/>
                  </a:ext>
                </a:extLst>
              </p:cNvPr>
              <p:cNvSpPr/>
              <p:nvPr/>
            </p:nvSpPr>
            <p:spPr bwMode="auto">
              <a:xfrm>
                <a:off x="520700" y="2819400"/>
                <a:ext cx="3352800" cy="2114660"/>
              </a:xfrm>
              <a:prstGeom prst="rect">
                <a:avLst/>
              </a:prstGeom>
              <a:grp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wrap="none"/>
              <a:lstStyle/>
              <a:p>
                <a:pPr algn="ctr" defTabSz="914354" eaLnBrk="0" hangingPunct="0">
                  <a:lnSpc>
                    <a:spcPct val="90000"/>
                  </a:lnSpc>
                  <a:defRPr/>
                </a:pPr>
                <a:endParaRPr lang="en-US" sz="1051" b="1">
                  <a:solidFill>
                    <a:prstClr val="white"/>
                  </a:solidFill>
                  <a:latin typeface="Century Gothic" pitchFamily="34" charset="0"/>
                  <a:ea typeface="ＭＳ Ｐゴシック"/>
                </a:endParaRPr>
              </a:p>
            </p:txBody>
          </p:sp>
          <p:sp>
            <p:nvSpPr>
              <p:cNvPr id="15" name="Rectangle 11">
                <a:extLst>
                  <a:ext uri="{FF2B5EF4-FFF2-40B4-BE49-F238E27FC236}">
                    <a16:creationId xmlns:a16="http://schemas.microsoft.com/office/drawing/2014/main" id="{6E1596F3-F112-B713-AAA9-2809369A2489}"/>
                  </a:ext>
                </a:extLst>
              </p:cNvPr>
              <p:cNvSpPr>
                <a:spLocks noChangeArrowheads="1"/>
              </p:cNvSpPr>
              <p:nvPr/>
            </p:nvSpPr>
            <p:spPr bwMode="auto">
              <a:xfrm>
                <a:off x="990602" y="3577234"/>
                <a:ext cx="2273300" cy="657747"/>
              </a:xfrm>
              <a:prstGeom prst="rect">
                <a:avLst/>
              </a:prstGeom>
              <a:grpFill/>
              <a:ln w="9525">
                <a:noFill/>
                <a:miter lim="800000"/>
                <a:headEnd/>
                <a:tailEnd/>
              </a:ln>
            </p:spPr>
            <p:txBody>
              <a:bodyPr anchor="ctr">
                <a:spAutoFit/>
              </a:bodyPr>
              <a:lstStyle/>
              <a:p>
                <a:pPr defTabSz="914354" eaLnBrk="0" fontAlgn="base" hangingPunct="0">
                  <a:spcBef>
                    <a:spcPct val="0"/>
                  </a:spcBef>
                  <a:spcAft>
                    <a:spcPct val="0"/>
                  </a:spcAft>
                  <a:defRPr/>
                </a:pPr>
                <a:r>
                  <a:rPr lang="en-US" sz="1200" b="1" dirty="0">
                    <a:solidFill>
                      <a:prstClr val="white"/>
                    </a:solidFill>
                    <a:latin typeface="Century Gothic" pitchFamily="34" charset="0"/>
                    <a:ea typeface="ＭＳ Ｐゴシック" charset="-128"/>
                  </a:rPr>
                  <a:t>Customer Value</a:t>
                </a:r>
              </a:p>
            </p:txBody>
          </p:sp>
        </p:grpSp>
        <p:grpSp>
          <p:nvGrpSpPr>
            <p:cNvPr id="9" name="Group 6">
              <a:extLst>
                <a:ext uri="{FF2B5EF4-FFF2-40B4-BE49-F238E27FC236}">
                  <a16:creationId xmlns:a16="http://schemas.microsoft.com/office/drawing/2014/main" id="{6FDA119B-EDFB-0485-8A52-5FFE8D20037C}"/>
                </a:ext>
              </a:extLst>
            </p:cNvPr>
            <p:cNvGrpSpPr>
              <a:grpSpLocks/>
            </p:cNvGrpSpPr>
            <p:nvPr/>
          </p:nvGrpSpPr>
          <p:grpSpPr bwMode="auto">
            <a:xfrm>
              <a:off x="6557227" y="2752725"/>
              <a:ext cx="3352800" cy="2114550"/>
              <a:chOff x="5245099" y="2819400"/>
              <a:chExt cx="3352800" cy="2114660"/>
            </a:xfrm>
            <a:solidFill>
              <a:schemeClr val="accent1">
                <a:lumMod val="75000"/>
              </a:schemeClr>
            </a:solidFill>
          </p:grpSpPr>
          <p:sp>
            <p:nvSpPr>
              <p:cNvPr id="12" name="Rectangle 11">
                <a:extLst>
                  <a:ext uri="{FF2B5EF4-FFF2-40B4-BE49-F238E27FC236}">
                    <a16:creationId xmlns:a16="http://schemas.microsoft.com/office/drawing/2014/main" id="{D166A2A5-BB64-40D7-22AE-8FF4ED3258AD}"/>
                  </a:ext>
                </a:extLst>
              </p:cNvPr>
              <p:cNvSpPr/>
              <p:nvPr/>
            </p:nvSpPr>
            <p:spPr bwMode="auto">
              <a:xfrm>
                <a:off x="5245099" y="2819400"/>
                <a:ext cx="3352800" cy="2114660"/>
              </a:xfrm>
              <a:prstGeom prst="rect">
                <a:avLst/>
              </a:prstGeom>
              <a:grp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wrap="none"/>
              <a:lstStyle/>
              <a:p>
                <a:pPr algn="ctr" defTabSz="914354" eaLnBrk="0" hangingPunct="0">
                  <a:lnSpc>
                    <a:spcPct val="90000"/>
                  </a:lnSpc>
                  <a:defRPr/>
                </a:pPr>
                <a:endParaRPr lang="en-US" sz="1051" b="1">
                  <a:solidFill>
                    <a:prstClr val="white"/>
                  </a:solidFill>
                  <a:latin typeface="Century Gothic" pitchFamily="34" charset="0"/>
                  <a:ea typeface="ＭＳ Ｐゴシック"/>
                </a:endParaRPr>
              </a:p>
            </p:txBody>
          </p:sp>
          <p:sp>
            <p:nvSpPr>
              <p:cNvPr id="13" name="Rectangle 13">
                <a:extLst>
                  <a:ext uri="{FF2B5EF4-FFF2-40B4-BE49-F238E27FC236}">
                    <a16:creationId xmlns:a16="http://schemas.microsoft.com/office/drawing/2014/main" id="{A157B876-50CE-1BDA-EBCE-5E4A17BBC1FE}"/>
                  </a:ext>
                </a:extLst>
              </p:cNvPr>
              <p:cNvSpPr>
                <a:spLocks noChangeArrowheads="1"/>
              </p:cNvSpPr>
              <p:nvPr/>
            </p:nvSpPr>
            <p:spPr bwMode="auto">
              <a:xfrm>
                <a:off x="6083299" y="3547051"/>
                <a:ext cx="2298701" cy="657747"/>
              </a:xfrm>
              <a:prstGeom prst="rect">
                <a:avLst/>
              </a:prstGeom>
              <a:grpFill/>
              <a:ln w="9525">
                <a:noFill/>
                <a:miter lim="800000"/>
                <a:headEnd/>
                <a:tailEnd/>
              </a:ln>
            </p:spPr>
            <p:txBody>
              <a:bodyPr anchor="ctr">
                <a:spAutoFit/>
              </a:bodyPr>
              <a:lstStyle/>
              <a:p>
                <a:pPr algn="r" defTabSz="914354" eaLnBrk="0" fontAlgn="base" hangingPunct="0">
                  <a:spcBef>
                    <a:spcPct val="0"/>
                  </a:spcBef>
                  <a:spcAft>
                    <a:spcPct val="0"/>
                  </a:spcAft>
                  <a:defRPr/>
                </a:pPr>
                <a:r>
                  <a:rPr lang="en-US" sz="1200" b="1" dirty="0">
                    <a:solidFill>
                      <a:prstClr val="white"/>
                    </a:solidFill>
                    <a:latin typeface="Century Gothic" pitchFamily="34" charset="0"/>
                    <a:ea typeface="ＭＳ Ｐゴシック" charset="-128"/>
                  </a:rPr>
                  <a:t>Customer Expectations</a:t>
                </a:r>
              </a:p>
            </p:txBody>
          </p:sp>
        </p:grpSp>
        <p:sp>
          <p:nvSpPr>
            <p:cNvPr id="10" name="Oval 9">
              <a:extLst>
                <a:ext uri="{FF2B5EF4-FFF2-40B4-BE49-F238E27FC236}">
                  <a16:creationId xmlns:a16="http://schemas.microsoft.com/office/drawing/2014/main" id="{A5DB7238-5709-A9CB-88F0-0C8F9B4C8609}"/>
                </a:ext>
              </a:extLst>
            </p:cNvPr>
            <p:cNvSpPr>
              <a:spLocks noChangeArrowheads="1"/>
            </p:cNvSpPr>
            <p:nvPr/>
          </p:nvSpPr>
          <p:spPr bwMode="auto">
            <a:xfrm>
              <a:off x="4436327" y="2362200"/>
              <a:ext cx="2895600" cy="2895600"/>
            </a:xfrm>
            <a:prstGeom prst="ellips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354" eaLnBrk="0" fontAlgn="base" hangingPunct="0">
                <a:lnSpc>
                  <a:spcPct val="90000"/>
                </a:lnSpc>
                <a:spcBef>
                  <a:spcPct val="0"/>
                </a:spcBef>
                <a:spcAft>
                  <a:spcPct val="0"/>
                </a:spcAft>
                <a:defRPr/>
              </a:pPr>
              <a:endParaRPr lang="en-US" altLang="en-US" sz="1051" b="1">
                <a:solidFill>
                  <a:prstClr val="white"/>
                </a:solidFill>
                <a:latin typeface="Century Gothic" panose="020B0502020202020204" pitchFamily="34" charset="0"/>
              </a:endParaRPr>
            </a:p>
          </p:txBody>
        </p:sp>
        <p:sp>
          <p:nvSpPr>
            <p:cNvPr id="11" name="Oval 10">
              <a:extLst>
                <a:ext uri="{FF2B5EF4-FFF2-40B4-BE49-F238E27FC236}">
                  <a16:creationId xmlns:a16="http://schemas.microsoft.com/office/drawing/2014/main" id="{B72C4DFC-3439-FA3D-4C29-82594B4D4578}"/>
                </a:ext>
              </a:extLst>
            </p:cNvPr>
            <p:cNvSpPr>
              <a:spLocks noChangeArrowheads="1"/>
            </p:cNvSpPr>
            <p:nvPr/>
          </p:nvSpPr>
          <p:spPr bwMode="auto">
            <a:xfrm>
              <a:off x="4436327" y="2362200"/>
              <a:ext cx="2895600" cy="2895600"/>
            </a:xfrm>
            <a:prstGeom prst="ellipse">
              <a:avLst/>
            </a:prstGeom>
            <a:gradFill rotWithShape="0">
              <a:gsLst>
                <a:gs pos="0">
                  <a:schemeClr val="accent2">
                    <a:alpha val="73000"/>
                  </a:schemeClr>
                </a:gs>
                <a:gs pos="83000">
                  <a:srgbClr val="BBE0E3">
                    <a:alpha val="95410"/>
                  </a:srgbClr>
                </a:gs>
                <a:gs pos="100000">
                  <a:srgbClr val="BBE0E3"/>
                </a:gs>
              </a:gsLst>
              <a:lin ang="17400000"/>
            </a:gradFill>
            <a:ln w="9525">
              <a:noFill/>
              <a:miter lim="800000"/>
              <a:headEnd/>
              <a:tailEnd/>
            </a:ln>
            <a:effectLst>
              <a:outerShdw dist="38100" dir="5400000" algn="t" rotWithShape="0">
                <a:srgbClr val="808080">
                  <a:alpha val="39999"/>
                </a:srgbClr>
              </a:outerShdw>
            </a:effectLst>
          </p:spPr>
          <p:txBody>
            <a:bodyPr lIns="0" rIns="0" anchor="ctr"/>
            <a:lstStyle/>
            <a:p>
              <a:pPr algn="ctr" defTabSz="914354" eaLnBrk="0" fontAlgn="base" hangingPunct="0">
                <a:lnSpc>
                  <a:spcPct val="90000"/>
                </a:lnSpc>
                <a:spcBef>
                  <a:spcPct val="0"/>
                </a:spcBef>
                <a:spcAft>
                  <a:spcPct val="0"/>
                </a:spcAft>
                <a:defRPr/>
              </a:pPr>
              <a:r>
                <a:rPr lang="en-US" sz="1400" b="1" dirty="0">
                  <a:solidFill>
                    <a:prstClr val="white"/>
                  </a:solidFill>
                  <a:latin typeface="Century Gothic" pitchFamily="34" charset="0"/>
                  <a:ea typeface="MS PGothic" panose="020B0600070205080204" pitchFamily="34" charset="-128"/>
                </a:rPr>
                <a:t>Customer Satisfaction</a:t>
              </a:r>
              <a:endParaRPr lang="en-US" sz="1400" dirty="0">
                <a:solidFill>
                  <a:prstClr val="white"/>
                </a:solidFill>
                <a:latin typeface="Century Gothic" pitchFamily="34" charset="0"/>
                <a:ea typeface="MS PGothic" panose="020B0600070205080204" pitchFamily="34" charset="-128"/>
              </a:endParaRPr>
            </a:p>
          </p:txBody>
        </p:sp>
      </p:grpSp>
      <p:sp>
        <p:nvSpPr>
          <p:cNvPr id="5" name="TextBox 4">
            <a:extLst>
              <a:ext uri="{FF2B5EF4-FFF2-40B4-BE49-F238E27FC236}">
                <a16:creationId xmlns:a16="http://schemas.microsoft.com/office/drawing/2014/main" id="{862B5137-95F2-9A0B-0B0C-4667C7460406}"/>
              </a:ext>
            </a:extLst>
          </p:cNvPr>
          <p:cNvSpPr txBox="1"/>
          <p:nvPr/>
        </p:nvSpPr>
        <p:spPr>
          <a:xfrm>
            <a:off x="189459" y="5329859"/>
            <a:ext cx="11582399" cy="589072"/>
          </a:xfrm>
          <a:prstGeom prst="rect">
            <a:avLst/>
          </a:prstGeom>
          <a:noFill/>
        </p:spPr>
        <p:txBody>
          <a:bodyPr wrap="square">
            <a:spAutoFit/>
          </a:bodyPr>
          <a:lstStyle/>
          <a:p>
            <a:pPr algn="ctr" defTabSz="914354">
              <a:lnSpc>
                <a:spcPct val="150000"/>
              </a:lnSpc>
              <a:defRPr/>
            </a:pPr>
            <a:r>
              <a:rPr lang="en-US" altLang="en-SA" sz="2400" b="1" dirty="0">
                <a:solidFill>
                  <a:srgbClr val="C00000"/>
                </a:solidFill>
                <a:latin typeface="Calibri" panose="020F0502020204030204"/>
              </a:rPr>
              <a:t>CRM IS ALL ABOUT HOW MARKETERS SET THE RIGHT  LEVEL OF EXPECTATIONS</a:t>
            </a:r>
          </a:p>
        </p:txBody>
      </p:sp>
    </p:spTree>
    <p:extLst>
      <p:ext uri="{BB962C8B-B14F-4D97-AF65-F5344CB8AC3E}">
        <p14:creationId xmlns:p14="http://schemas.microsoft.com/office/powerpoint/2010/main" val="400346852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06A67-35F9-C573-8ECB-6167104571CC}"/>
              </a:ext>
            </a:extLst>
          </p:cNvPr>
          <p:cNvSpPr/>
          <p:nvPr/>
        </p:nvSpPr>
        <p:spPr>
          <a:xfrm>
            <a:off x="385984" y="3210521"/>
            <a:ext cx="5791200" cy="193347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37" indent="-285737" defTabSz="914354">
              <a:lnSpc>
                <a:spcPct val="150000"/>
              </a:lnSpc>
              <a:buFont typeface="Wingdings" pitchFamily="2" charset="2"/>
              <a:buChar char="Ø"/>
              <a:defRPr/>
            </a:pPr>
            <a:r>
              <a:rPr lang="en-US" altLang="en-SA" sz="1200" dirty="0">
                <a:solidFill>
                  <a:schemeClr val="accent6">
                    <a:lumMod val="50000"/>
                  </a:schemeClr>
                </a:solidFill>
                <a:latin typeface="Calibri" panose="020F0502020204030204"/>
              </a:rPr>
              <a:t>The key to building lasting customer relationships is to deliver superior customer value and satisfaction through setting the right level of expectations.</a:t>
            </a:r>
          </a:p>
          <a:p>
            <a:pPr marL="742913" lvl="1" indent="-285737" defTabSz="914354">
              <a:lnSpc>
                <a:spcPct val="150000"/>
              </a:lnSpc>
              <a:buFont typeface="Wingdings" pitchFamily="2" charset="2"/>
              <a:buChar char="Ø"/>
              <a:defRPr/>
            </a:pPr>
            <a:r>
              <a:rPr lang="en-US" altLang="en-SA" sz="1100" dirty="0">
                <a:solidFill>
                  <a:schemeClr val="accent6">
                    <a:lumMod val="50000"/>
                  </a:schemeClr>
                </a:solidFill>
                <a:latin typeface="Calibri" panose="020F0502020204030204"/>
              </a:rPr>
              <a:t>If the product</a:t>
            </a:r>
            <a:r>
              <a:rPr lang="uk-UA" altLang="en-SA" sz="1100" dirty="0">
                <a:solidFill>
                  <a:schemeClr val="accent6">
                    <a:lumMod val="50000"/>
                  </a:schemeClr>
                </a:solidFill>
                <a:latin typeface="Calibri" panose="020F0502020204030204"/>
              </a:rPr>
              <a:t>'</a:t>
            </a:r>
            <a:r>
              <a:rPr lang="en-US" altLang="en-SA" sz="1100" dirty="0">
                <a:solidFill>
                  <a:schemeClr val="accent6">
                    <a:lumMod val="50000"/>
                  </a:schemeClr>
                </a:solidFill>
                <a:latin typeface="Calibri" panose="020F0502020204030204"/>
              </a:rPr>
              <a:t>s performance fails to meet expectation , the customer is dissatisfied.</a:t>
            </a:r>
          </a:p>
          <a:p>
            <a:pPr marL="742913" lvl="1" indent="-285737" defTabSz="914354">
              <a:lnSpc>
                <a:spcPct val="150000"/>
              </a:lnSpc>
              <a:buFont typeface="Wingdings" pitchFamily="2" charset="2"/>
              <a:buChar char="Ø"/>
              <a:defRPr/>
            </a:pPr>
            <a:r>
              <a:rPr lang="en-US" altLang="en-SA" sz="1100" dirty="0">
                <a:solidFill>
                  <a:schemeClr val="accent6">
                    <a:lumMod val="50000"/>
                  </a:schemeClr>
                </a:solidFill>
                <a:latin typeface="Calibri" panose="020F0502020204030204"/>
              </a:rPr>
              <a:t>If performance is meeting expectations, the customer is satisfied. </a:t>
            </a:r>
          </a:p>
          <a:p>
            <a:pPr marL="742913" lvl="1" indent="-285737" defTabSz="914354">
              <a:lnSpc>
                <a:spcPct val="150000"/>
              </a:lnSpc>
              <a:buFont typeface="Wingdings" pitchFamily="2" charset="2"/>
              <a:buChar char="Ø"/>
              <a:defRPr/>
            </a:pPr>
            <a:r>
              <a:rPr lang="en-US" altLang="en-SA" sz="1100" dirty="0">
                <a:solidFill>
                  <a:schemeClr val="accent6">
                    <a:lumMod val="50000"/>
                  </a:schemeClr>
                </a:solidFill>
                <a:latin typeface="Calibri" panose="020F0502020204030204"/>
              </a:rPr>
              <a:t>If performance exceeds expectations, the customer is highly satisfied or delighted.</a:t>
            </a:r>
            <a:r>
              <a:rPr lang="en-US" altLang="en-US" sz="1100" dirty="0">
                <a:solidFill>
                  <a:schemeClr val="accent6">
                    <a:lumMod val="50000"/>
                  </a:schemeClr>
                </a:solidFill>
                <a:latin typeface="Calibri" panose="020F0502020204030204"/>
              </a:rPr>
              <a:t> </a:t>
            </a:r>
          </a:p>
          <a:p>
            <a:pPr marL="285737" indent="-285737" defTabSz="914354">
              <a:lnSpc>
                <a:spcPct val="150000"/>
              </a:lnSpc>
              <a:buFont typeface="Wingdings" pitchFamily="2" charset="2"/>
              <a:buChar char="Ø"/>
              <a:defRPr/>
            </a:pPr>
            <a:r>
              <a:rPr lang="en-US" altLang="en-US" sz="1200" dirty="0">
                <a:solidFill>
                  <a:schemeClr val="accent6">
                    <a:lumMod val="50000"/>
                  </a:schemeClr>
                </a:solidFill>
                <a:latin typeface="Calibri" panose="020F0502020204030204"/>
              </a:rPr>
              <a:t>Satisfied customers buy again </a:t>
            </a:r>
          </a:p>
          <a:p>
            <a:pPr marL="285737" indent="-285737" defTabSz="914354">
              <a:lnSpc>
                <a:spcPct val="150000"/>
              </a:lnSpc>
              <a:buFont typeface="Wingdings" pitchFamily="2" charset="2"/>
              <a:buChar char="Ø"/>
              <a:defRPr/>
            </a:pPr>
            <a:r>
              <a:rPr lang="en-US" altLang="en-US" sz="1200" dirty="0">
                <a:solidFill>
                  <a:schemeClr val="accent6">
                    <a:lumMod val="50000"/>
                  </a:schemeClr>
                </a:solidFill>
                <a:latin typeface="Calibri" panose="020F0502020204030204"/>
              </a:rPr>
              <a:t>Dissatisfied customers switch to competitors</a:t>
            </a:r>
          </a:p>
        </p:txBody>
      </p:sp>
      <p:sp>
        <p:nvSpPr>
          <p:cNvPr id="22530" name="Title 1">
            <a:extLst>
              <a:ext uri="{FF2B5EF4-FFF2-40B4-BE49-F238E27FC236}">
                <a16:creationId xmlns:a16="http://schemas.microsoft.com/office/drawing/2014/main" id="{12868F74-7D2B-A642-B7C0-976BDCCBA0ED}"/>
              </a:ext>
            </a:extLst>
          </p:cNvPr>
          <p:cNvSpPr>
            <a:spLocks noGrp="1"/>
          </p:cNvSpPr>
          <p:nvPr>
            <p:ph type="title" idx="4294967295"/>
          </p:nvPr>
        </p:nvSpPr>
        <p:spPr>
          <a:xfrm>
            <a:off x="385984" y="461556"/>
            <a:ext cx="12552363" cy="1663701"/>
          </a:xfrm>
          <a:noFill/>
          <a:ln>
            <a:noFill/>
          </a:ln>
        </p:spPr>
        <p:txBody>
          <a:bodyPr spcFirstLastPara="1" vert="horz" wrap="square" lIns="0" tIns="0" rIns="0" bIns="0" rtlCol="0" anchor="b" anchorCtr="0">
            <a:noAutofit/>
          </a:bodyPr>
          <a:lstStyle/>
          <a:p>
            <a:pPr>
              <a:lnSpc>
                <a:spcPct val="100000"/>
              </a:lnSpc>
              <a:spcBef>
                <a:spcPts val="0"/>
              </a:spcBef>
              <a:buClr>
                <a:srgbClr val="007FA3"/>
              </a:buClr>
              <a:buSzPts val="3600"/>
            </a:pPr>
            <a:r>
              <a:rPr lang="en-US" altLang="en-US" sz="3600" b="1" dirty="0">
                <a:solidFill>
                  <a:srgbClr val="C00000"/>
                </a:solidFill>
                <a:latin typeface="Abadi" panose="020B0604020104020204" pitchFamily="34" charset="0"/>
                <a:cs typeface="Calibri" panose="020F0502020204030204" pitchFamily="34" charset="0"/>
              </a:rPr>
              <a:t>BUILDING &amp; MARINATING PROFITABLE CUSTOMER RELATIONSHIPS</a:t>
            </a:r>
          </a:p>
        </p:txBody>
      </p:sp>
      <p:grpSp>
        <p:nvGrpSpPr>
          <p:cNvPr id="17" name="Group 16">
            <a:extLst>
              <a:ext uri="{FF2B5EF4-FFF2-40B4-BE49-F238E27FC236}">
                <a16:creationId xmlns:a16="http://schemas.microsoft.com/office/drawing/2014/main" id="{5147AAAA-6FEF-194F-4973-08F34ED3EEDD}"/>
              </a:ext>
            </a:extLst>
          </p:cNvPr>
          <p:cNvGrpSpPr/>
          <p:nvPr/>
        </p:nvGrpSpPr>
        <p:grpSpPr>
          <a:xfrm>
            <a:off x="6234029" y="1704467"/>
            <a:ext cx="5571987" cy="4025214"/>
            <a:chOff x="6234029" y="2245805"/>
            <a:chExt cx="5571987" cy="4401204"/>
          </a:xfrm>
        </p:grpSpPr>
        <p:pic>
          <p:nvPicPr>
            <p:cNvPr id="4" name="Picture 3">
              <a:extLst>
                <a:ext uri="{FF2B5EF4-FFF2-40B4-BE49-F238E27FC236}">
                  <a16:creationId xmlns:a16="http://schemas.microsoft.com/office/drawing/2014/main" id="{905A0B0B-B03F-21E0-6A67-07EBEA6210B7}"/>
                </a:ext>
              </a:extLst>
            </p:cNvPr>
            <p:cNvPicPr>
              <a:picLocks noChangeAspect="1"/>
            </p:cNvPicPr>
            <p:nvPr/>
          </p:nvPicPr>
          <p:blipFill>
            <a:blip r:embed="rId3"/>
            <a:stretch>
              <a:fillRect/>
            </a:stretch>
          </p:blipFill>
          <p:spPr>
            <a:xfrm>
              <a:off x="6234029" y="2245805"/>
              <a:ext cx="5571987" cy="4401204"/>
            </a:xfrm>
            <a:prstGeom prst="rect">
              <a:avLst/>
            </a:prstGeom>
          </p:spPr>
        </p:pic>
        <p:pic>
          <p:nvPicPr>
            <p:cNvPr id="16" name="Picture 15">
              <a:extLst>
                <a:ext uri="{FF2B5EF4-FFF2-40B4-BE49-F238E27FC236}">
                  <a16:creationId xmlns:a16="http://schemas.microsoft.com/office/drawing/2014/main" id="{3CFE7D49-E877-B7EF-6FCB-0A57DB53126F}"/>
                </a:ext>
              </a:extLst>
            </p:cNvPr>
            <p:cNvPicPr>
              <a:picLocks noChangeAspect="1"/>
            </p:cNvPicPr>
            <p:nvPr/>
          </p:nvPicPr>
          <p:blipFill>
            <a:blip r:embed="rId4"/>
            <a:stretch>
              <a:fillRect/>
            </a:stretch>
          </p:blipFill>
          <p:spPr>
            <a:xfrm>
              <a:off x="6491371" y="4695323"/>
              <a:ext cx="3470776" cy="1813760"/>
            </a:xfrm>
            <a:prstGeom prst="rect">
              <a:avLst/>
            </a:prstGeom>
          </p:spPr>
        </p:pic>
      </p:grpSp>
    </p:spTree>
    <p:extLst>
      <p:ext uri="{BB962C8B-B14F-4D97-AF65-F5344CB8AC3E}">
        <p14:creationId xmlns:p14="http://schemas.microsoft.com/office/powerpoint/2010/main" val="168970991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F6BB2AA-66D3-877C-F820-C400FCEE4049}"/>
              </a:ext>
            </a:extLst>
          </p:cNvPr>
          <p:cNvSpPr>
            <a:spLocks noGrp="1"/>
          </p:cNvSpPr>
          <p:nvPr>
            <p:ph type="title" idx="4294967295"/>
          </p:nvPr>
        </p:nvSpPr>
        <p:spPr>
          <a:xfrm>
            <a:off x="300241" y="1061963"/>
            <a:ext cx="11460163" cy="330548"/>
          </a:xfrm>
          <a:solidFill>
            <a:schemeClr val="bg1"/>
          </a:solidFill>
        </p:spPr>
        <p:txBody>
          <a:bodyPr>
            <a:noAutofit/>
          </a:bodyPr>
          <a:lstStyle/>
          <a:p>
            <a:pPr algn="ctr"/>
            <a:r>
              <a:rPr lang="en-US" sz="3200" b="1" dirty="0">
                <a:solidFill>
                  <a:srgbClr val="C00000"/>
                </a:solidFill>
                <a:latin typeface="Abadi" panose="020B0604020104020204" pitchFamily="34" charset="0"/>
                <a:cs typeface="Calibri" panose="020F0502020204030204" pitchFamily="34" charset="0"/>
              </a:rPr>
              <a:t>CUSTOMER LIFETIME VALUE AND RELATIONSHIP GROUPS</a:t>
            </a:r>
          </a:p>
        </p:txBody>
      </p:sp>
      <p:sp>
        <p:nvSpPr>
          <p:cNvPr id="2" name="TextBox 1">
            <a:extLst>
              <a:ext uri="{FF2B5EF4-FFF2-40B4-BE49-F238E27FC236}">
                <a16:creationId xmlns:a16="http://schemas.microsoft.com/office/drawing/2014/main" id="{3D5B798A-3C7A-88FA-BE5A-C134B1DEDD3E}"/>
              </a:ext>
            </a:extLst>
          </p:cNvPr>
          <p:cNvSpPr txBox="1"/>
          <p:nvPr/>
        </p:nvSpPr>
        <p:spPr>
          <a:xfrm>
            <a:off x="7397259" y="1360506"/>
            <a:ext cx="4619795" cy="954107"/>
          </a:xfrm>
          <a:prstGeom prst="rect">
            <a:avLst/>
          </a:prstGeom>
        </p:spPr>
        <p:txBody>
          <a:bodyPr wrap="square" rtlCol="0">
            <a:spAutoFit/>
          </a:bodyPr>
          <a:lstStyle/>
          <a:p>
            <a:pPr algn="ctr" defTabSz="914354">
              <a:defRPr/>
            </a:pPr>
            <a:r>
              <a:rPr lang="en-US" altLang="en-US" sz="1400" dirty="0">
                <a:solidFill>
                  <a:schemeClr val="accent6">
                    <a:lumMod val="50000"/>
                  </a:schemeClr>
                </a:solidFill>
                <a:latin typeface="Arial" panose="020B0604020202020204" pitchFamily="34" charset="0"/>
              </a:rPr>
              <a:t>Customer lifetime value at x supermarket for a customer who spends about $100 a week, shops 50 weeks a year, and remains in the area for about 10 year, is s $50,000.</a:t>
            </a:r>
          </a:p>
        </p:txBody>
      </p:sp>
      <p:pic>
        <p:nvPicPr>
          <p:cNvPr id="9218" name="Picture 2" descr="The horizontal axis of the diagram shows projected loyalty, moving from short-term on the left to long-term on the right.&#10;The vertical axis shows potential of profitability, moving from low at the lower end to high at the upper end.&#10;The details of the four quadrants are as follows: &#10;Butterflies:&#10;• Potential of profitability: High&#10;• Projected Loyalty: Short-term&#10;True friends:&#10;• Potential of profitability: High&#10;• Projected Loyalty: Long-term&#10;Strangers:&#10;• Potential of profitability: Low&#10;• Projected Loyalty: Short-term&#10;Barnacles:&#10;• Potential of profitability: Low&#10;• Projected Loyalty: long-term&#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9893" y="2365680"/>
            <a:ext cx="4176275" cy="3439502"/>
          </a:xfrm>
          <a:prstGeom prst="rect">
            <a:avLst/>
          </a:prstGeom>
        </p:spPr>
        <p:style>
          <a:lnRef idx="2">
            <a:schemeClr val="dk1"/>
          </a:lnRef>
          <a:fillRef idx="1">
            <a:schemeClr val="lt1"/>
          </a:fillRef>
          <a:effectRef idx="0">
            <a:schemeClr val="dk1"/>
          </a:effectRef>
          <a:fontRef idx="minor">
            <a:schemeClr val="dk1"/>
          </a:fontRef>
        </p:style>
      </p:pic>
      <p:sp>
        <p:nvSpPr>
          <p:cNvPr id="10" name="Content Placeholder 2">
            <a:extLst>
              <a:ext uri="{FF2B5EF4-FFF2-40B4-BE49-F238E27FC236}">
                <a16:creationId xmlns:a16="http://schemas.microsoft.com/office/drawing/2014/main" id="{4DC41E81-A3C2-AB2E-4160-BC2AF913419E}"/>
              </a:ext>
            </a:extLst>
          </p:cNvPr>
          <p:cNvSpPr txBox="1">
            <a:spLocks/>
          </p:cNvSpPr>
          <p:nvPr/>
        </p:nvSpPr>
        <p:spPr>
          <a:xfrm>
            <a:off x="174946" y="1837559"/>
            <a:ext cx="6800559" cy="3681329"/>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28589" indent="-228589" defTabSz="914354">
              <a:lnSpc>
                <a:spcPct val="150000"/>
              </a:lnSpc>
              <a:buClr>
                <a:srgbClr val="44546A"/>
              </a:buClr>
              <a:buFont typeface="Wingdings" pitchFamily="2" charset="2"/>
              <a:buChar char="Ø"/>
              <a:defRPr/>
            </a:pPr>
            <a:r>
              <a:rPr lang="en-US" altLang="en-US" sz="1400" b="1" dirty="0">
                <a:solidFill>
                  <a:schemeClr val="accent6">
                    <a:lumMod val="50000"/>
                  </a:schemeClr>
                </a:solidFill>
                <a:latin typeface="Calibri" panose="020F0502020204030204"/>
              </a:rPr>
              <a:t>Customer lifetime value </a:t>
            </a:r>
            <a:r>
              <a:rPr lang="en-US" altLang="en-US" sz="1400" dirty="0">
                <a:solidFill>
                  <a:schemeClr val="accent6">
                    <a:lumMod val="50000"/>
                  </a:schemeClr>
                </a:solidFill>
                <a:latin typeface="Calibri" panose="020F0502020204030204"/>
              </a:rPr>
              <a:t>is the value of the entire stream of purchases a customer makes over a lifetime of business .</a:t>
            </a:r>
            <a:r>
              <a:rPr lang="en-US" altLang="en-US" sz="1400" b="1" dirty="0">
                <a:solidFill>
                  <a:schemeClr val="accent6">
                    <a:lumMod val="50000"/>
                  </a:schemeClr>
                </a:solidFill>
                <a:latin typeface="Calibri" panose="020F0502020204030204"/>
              </a:rPr>
              <a:t> </a:t>
            </a:r>
          </a:p>
          <a:p>
            <a:pPr marL="228589" indent="-228589" defTabSz="914354">
              <a:lnSpc>
                <a:spcPct val="150000"/>
              </a:lnSpc>
              <a:buClr>
                <a:srgbClr val="44546A"/>
              </a:buClr>
              <a:buFont typeface="Wingdings" pitchFamily="2" charset="2"/>
              <a:buChar char="Ø"/>
              <a:defRPr/>
            </a:pPr>
            <a:r>
              <a:rPr lang="en-US" altLang="en-US" sz="1400" b="1" dirty="0">
                <a:solidFill>
                  <a:schemeClr val="accent6">
                    <a:lumMod val="50000"/>
                  </a:schemeClr>
                </a:solidFill>
                <a:latin typeface="Calibri" panose="020F0502020204030204"/>
              </a:rPr>
              <a:t>Customers relationship groups, </a:t>
            </a:r>
            <a:r>
              <a:rPr lang="en-US" altLang="en-US" sz="1400" dirty="0">
                <a:solidFill>
                  <a:schemeClr val="accent6">
                    <a:lumMod val="50000"/>
                  </a:schemeClr>
                </a:solidFill>
                <a:latin typeface="Calibri" panose="020F0502020204030204"/>
              </a:rPr>
              <a:t>as per the Figure classified into one of </a:t>
            </a:r>
            <a:r>
              <a:rPr lang="en-US" altLang="en-US" sz="1400" b="1" u="sng" dirty="0">
                <a:solidFill>
                  <a:schemeClr val="accent6">
                    <a:lumMod val="50000"/>
                  </a:schemeClr>
                </a:solidFill>
                <a:latin typeface="Calibri" panose="020F0502020204030204"/>
              </a:rPr>
              <a:t>four</a:t>
            </a:r>
            <a:r>
              <a:rPr lang="en-US" altLang="en-US" sz="1400" dirty="0">
                <a:solidFill>
                  <a:schemeClr val="accent6">
                    <a:lumMod val="50000"/>
                  </a:schemeClr>
                </a:solidFill>
                <a:latin typeface="Calibri" panose="020F0502020204030204"/>
              </a:rPr>
              <a:t>  according to their potential profitability and projected loyalty:</a:t>
            </a:r>
          </a:p>
          <a:p>
            <a:pPr marL="685766" lvl="1" indent="-228589" defTabSz="914354">
              <a:lnSpc>
                <a:spcPct val="150000"/>
              </a:lnSpc>
              <a:buClr>
                <a:srgbClr val="44546A"/>
              </a:buClr>
              <a:defRPr/>
            </a:pPr>
            <a:r>
              <a:rPr lang="en-US" altLang="en-US" sz="900" b="1" dirty="0">
                <a:solidFill>
                  <a:schemeClr val="accent6">
                    <a:lumMod val="50000"/>
                  </a:schemeClr>
                </a:solidFill>
                <a:latin typeface="Arial" panose="020B0604020202020204" pitchFamily="34" charset="0"/>
              </a:rPr>
              <a:t>True friends</a:t>
            </a:r>
            <a:r>
              <a:rPr lang="en-US" altLang="en-US" sz="900" dirty="0">
                <a:solidFill>
                  <a:schemeClr val="accent6">
                    <a:lumMod val="50000"/>
                  </a:schemeClr>
                </a:solidFill>
                <a:latin typeface="Arial" panose="020B0604020202020204" pitchFamily="34" charset="0"/>
              </a:rPr>
              <a:t>. The firm should make continuous relationship investments to delight these customers and nurture, retain, and grow them. </a:t>
            </a:r>
          </a:p>
          <a:p>
            <a:pPr marL="685766" lvl="1" indent="-228589" defTabSz="914354">
              <a:lnSpc>
                <a:spcPct val="150000"/>
              </a:lnSpc>
              <a:buClr>
                <a:srgbClr val="44546A"/>
              </a:buClr>
              <a:defRPr/>
            </a:pPr>
            <a:r>
              <a:rPr lang="en-US" altLang="en-US" sz="900" b="1" dirty="0">
                <a:solidFill>
                  <a:schemeClr val="accent6">
                    <a:lumMod val="50000"/>
                  </a:schemeClr>
                </a:solidFill>
                <a:latin typeface="Arial" panose="020B0604020202020204" pitchFamily="34" charset="0"/>
              </a:rPr>
              <a:t>Butterflies</a:t>
            </a:r>
            <a:r>
              <a:rPr lang="en-US" altLang="en-US" sz="900" dirty="0">
                <a:solidFill>
                  <a:schemeClr val="accent6">
                    <a:lumMod val="50000"/>
                  </a:schemeClr>
                </a:solidFill>
                <a:latin typeface="Arial" panose="020B0604020202020204" pitchFamily="34" charset="0"/>
              </a:rPr>
              <a:t>, the company should create satisfying and profitable transactions, capturing as much of their business as possible in the short time during which they buy from the company. </a:t>
            </a:r>
            <a:endParaRPr lang="en-US" altLang="en-US" sz="900" b="1" dirty="0">
              <a:solidFill>
                <a:schemeClr val="accent6">
                  <a:lumMod val="50000"/>
                </a:schemeClr>
              </a:solidFill>
              <a:latin typeface="Arial" panose="020B0604020202020204" pitchFamily="34" charset="0"/>
            </a:endParaRPr>
          </a:p>
          <a:p>
            <a:pPr marL="685766" lvl="1" indent="-228589" defTabSz="933191" eaLnBrk="0" fontAlgn="base" hangingPunct="0">
              <a:lnSpc>
                <a:spcPct val="150000"/>
              </a:lnSpc>
              <a:spcBef>
                <a:spcPct val="30000"/>
              </a:spcBef>
              <a:spcAft>
                <a:spcPct val="0"/>
              </a:spcAft>
              <a:buClr>
                <a:srgbClr val="44546A"/>
              </a:buClr>
              <a:defRPr/>
            </a:pPr>
            <a:r>
              <a:rPr lang="en-US" altLang="en-US" sz="900" b="1" dirty="0">
                <a:solidFill>
                  <a:schemeClr val="accent6">
                    <a:lumMod val="50000"/>
                  </a:schemeClr>
                </a:solidFill>
                <a:latin typeface="Arial" panose="020B0604020202020204" pitchFamily="34" charset="0"/>
              </a:rPr>
              <a:t>Barnacles</a:t>
            </a:r>
            <a:r>
              <a:rPr lang="en-US" altLang="en-US" sz="900" dirty="0">
                <a:solidFill>
                  <a:schemeClr val="accent6">
                    <a:lumMod val="50000"/>
                  </a:schemeClr>
                </a:solidFill>
                <a:latin typeface="Arial" panose="020B0604020202020204" pitchFamily="34" charset="0"/>
              </a:rPr>
              <a:t> are highly loyal but not very profitable. There is a limited fit between their needs and the company’s offerings. The company may be able to improve the profitability of barnacles by selling them more, raising their fees, or reducing service to them</a:t>
            </a:r>
            <a:r>
              <a:rPr lang="en-US" altLang="en-US" sz="1000" dirty="0">
                <a:solidFill>
                  <a:schemeClr val="accent6">
                    <a:lumMod val="50000"/>
                  </a:schemeClr>
                </a:solidFill>
                <a:latin typeface="Arial" panose="020B0604020202020204" pitchFamily="34" charset="0"/>
              </a:rPr>
              <a:t>. </a:t>
            </a:r>
          </a:p>
          <a:p>
            <a:pPr marL="685766" lvl="1" indent="-228589" defTabSz="933191" eaLnBrk="0" fontAlgn="base" hangingPunct="0">
              <a:lnSpc>
                <a:spcPct val="150000"/>
              </a:lnSpc>
              <a:spcBef>
                <a:spcPct val="30000"/>
              </a:spcBef>
              <a:spcAft>
                <a:spcPct val="0"/>
              </a:spcAft>
              <a:buClr>
                <a:srgbClr val="44546A"/>
              </a:buClr>
              <a:defRPr/>
            </a:pPr>
            <a:r>
              <a:rPr lang="en-US" sz="900" b="1" dirty="0">
                <a:solidFill>
                  <a:schemeClr val="accent6">
                    <a:lumMod val="50000"/>
                  </a:schemeClr>
                </a:solidFill>
                <a:latin typeface="Arial" panose="020B0604020202020204" pitchFamily="34" charset="0"/>
              </a:rPr>
              <a:t>Strangers, C</a:t>
            </a:r>
            <a:r>
              <a:rPr lang="en-US" sz="1000" dirty="0">
                <a:solidFill>
                  <a:schemeClr val="accent6">
                    <a:lumMod val="50000"/>
                  </a:schemeClr>
                </a:solidFill>
                <a:latin typeface="Calibri" panose="020F0502020204030204"/>
              </a:rPr>
              <a:t>ompanies will not gain anything by investing time and resources in developing relationships with them.</a:t>
            </a:r>
            <a:endParaRPr lang="en-SA" sz="1000" dirty="0">
              <a:solidFill>
                <a:schemeClr val="accent6">
                  <a:lumMod val="50000"/>
                </a:schemeClr>
              </a:solidFill>
              <a:latin typeface="Calibri" panose="020F0502020204030204"/>
            </a:endParaRPr>
          </a:p>
        </p:txBody>
      </p:sp>
      <p:sp>
        <p:nvSpPr>
          <p:cNvPr id="3" name="Triangle 2">
            <a:extLst>
              <a:ext uri="{FF2B5EF4-FFF2-40B4-BE49-F238E27FC236}">
                <a16:creationId xmlns:a16="http://schemas.microsoft.com/office/drawing/2014/main" id="{306137A3-AE28-A0AA-CE53-8E8BABC5EF41}"/>
              </a:ext>
            </a:extLst>
          </p:cNvPr>
          <p:cNvSpPr/>
          <p:nvPr/>
        </p:nvSpPr>
        <p:spPr>
          <a:xfrm>
            <a:off x="10155301" y="2587250"/>
            <a:ext cx="1304863" cy="986319"/>
          </a:xfrm>
          <a:prstGeom prst="triangle">
            <a:avLst>
              <a:gd name="adj" fmla="val 50376"/>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prstClr val="white"/>
              </a:solidFill>
              <a:latin typeface="Calibri" panose="020F0502020204030204"/>
            </a:endParaRPr>
          </a:p>
        </p:txBody>
      </p:sp>
    </p:spTree>
    <p:extLst>
      <p:ext uri="{BB962C8B-B14F-4D97-AF65-F5344CB8AC3E}">
        <p14:creationId xmlns:p14="http://schemas.microsoft.com/office/powerpoint/2010/main" val="38889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218"/>
                                        </p:tgtEl>
                                        <p:attrNameLst>
                                          <p:attrName>style.visibility</p:attrName>
                                        </p:attrNameLst>
                                      </p:cBhvr>
                                      <p:to>
                                        <p:strVal val="visible"/>
                                      </p:to>
                                    </p:set>
                                    <p:anim calcmode="lin" valueType="num">
                                      <p:cBhvr additive="base">
                                        <p:cTn id="27" dur="500" fill="hold"/>
                                        <p:tgtEl>
                                          <p:spTgt spid="9218"/>
                                        </p:tgtEl>
                                        <p:attrNameLst>
                                          <p:attrName>ppt_x</p:attrName>
                                        </p:attrNameLst>
                                      </p:cBhvr>
                                      <p:tavLst>
                                        <p:tav tm="0">
                                          <p:val>
                                            <p:strVal val="#ppt_x"/>
                                          </p:val>
                                        </p:tav>
                                        <p:tav tm="100000">
                                          <p:val>
                                            <p:strVal val="#ppt_x"/>
                                          </p:val>
                                        </p:tav>
                                      </p:tavLst>
                                    </p:anim>
                                    <p:anim calcmode="lin" valueType="num">
                                      <p:cBhvr additive="base">
                                        <p:cTn id="2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42980E-7F1C-1502-FF5F-7C04CE66CF08}"/>
              </a:ext>
            </a:extLst>
          </p:cNvPr>
          <p:cNvSpPr txBox="1"/>
          <p:nvPr/>
        </p:nvSpPr>
        <p:spPr>
          <a:xfrm>
            <a:off x="10003608" y="3737657"/>
            <a:ext cx="2108477" cy="369332"/>
          </a:xfrm>
          <a:prstGeom prst="rect">
            <a:avLst/>
          </a:prstGeom>
          <a:solidFill>
            <a:schemeClr val="bg1"/>
          </a:solidFill>
        </p:spPr>
        <p:txBody>
          <a:bodyPr wrap="square" rtlCol="0">
            <a:spAutoFit/>
          </a:bodyPr>
          <a:lstStyle/>
          <a:p>
            <a:pPr defTabSz="914354">
              <a:defRPr/>
            </a:pPr>
            <a:endParaRPr lang="en-SA" dirty="0">
              <a:solidFill>
                <a:prstClr val="black"/>
              </a:solidFill>
              <a:latin typeface="Calibri" panose="020F0502020204030204"/>
            </a:endParaRPr>
          </a:p>
        </p:txBody>
      </p:sp>
      <p:sp>
        <p:nvSpPr>
          <p:cNvPr id="9" name="Title 1">
            <a:extLst>
              <a:ext uri="{FF2B5EF4-FFF2-40B4-BE49-F238E27FC236}">
                <a16:creationId xmlns:a16="http://schemas.microsoft.com/office/drawing/2014/main" id="{4F6BB2AA-66D3-877C-F820-C400FCEE4049}"/>
              </a:ext>
            </a:extLst>
          </p:cNvPr>
          <p:cNvSpPr>
            <a:spLocks noGrp="1"/>
          </p:cNvSpPr>
          <p:nvPr>
            <p:ph type="title" idx="4294967295"/>
          </p:nvPr>
        </p:nvSpPr>
        <p:spPr>
          <a:xfrm>
            <a:off x="153943" y="1139197"/>
            <a:ext cx="7939375" cy="896939"/>
          </a:xfrm>
          <a:solidFill>
            <a:schemeClr val="bg1"/>
          </a:solidFill>
          <a:ln>
            <a:noFill/>
          </a:ln>
        </p:spPr>
        <p:txBody>
          <a:bodyPr spcFirstLastPara="1" vert="horz" wrap="square" lIns="0" tIns="0" rIns="0" bIns="0" rtlCol="0" anchor="b" anchorCtr="0">
            <a:noAutofit/>
          </a:bodyPr>
          <a:lstStyle/>
          <a:p>
            <a:pPr>
              <a:lnSpc>
                <a:spcPct val="100000"/>
              </a:lnSpc>
              <a:spcBef>
                <a:spcPts val="0"/>
              </a:spcBef>
              <a:buClr>
                <a:srgbClr val="007FA3"/>
              </a:buClr>
              <a:buSzPts val="3600"/>
            </a:pPr>
            <a:r>
              <a:rPr lang="en-US" altLang="en-US" sz="3600" b="1" dirty="0">
                <a:solidFill>
                  <a:srgbClr val="C00000"/>
                </a:solidFill>
                <a:latin typeface="Abadi" panose="020B0604020104020204" pitchFamily="34" charset="0"/>
                <a:cs typeface="Calibri" panose="020F0502020204030204" pitchFamily="34" charset="0"/>
              </a:rPr>
              <a:t>CUSTOMER RELATIONSHIP TOOLS</a:t>
            </a:r>
            <a:endParaRPr lang="en-US" sz="3600" b="1" dirty="0">
              <a:solidFill>
                <a:srgbClr val="C00000"/>
              </a:solidFill>
              <a:latin typeface="Abadi" panose="020B06040201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9928DA2-EC4F-ED30-7412-930D75EE5BC8}"/>
              </a:ext>
            </a:extLst>
          </p:cNvPr>
          <p:cNvPicPr>
            <a:picLocks noChangeAspect="1"/>
          </p:cNvPicPr>
          <p:nvPr/>
        </p:nvPicPr>
        <p:blipFill>
          <a:blip r:embed="rId3"/>
          <a:stretch>
            <a:fillRect/>
          </a:stretch>
        </p:blipFill>
        <p:spPr>
          <a:xfrm>
            <a:off x="7842582" y="1451295"/>
            <a:ext cx="4037983" cy="1327568"/>
          </a:xfrm>
          <a:prstGeom prst="rect">
            <a:avLst/>
          </a:prstGeom>
        </p:spPr>
      </p:pic>
      <p:pic>
        <p:nvPicPr>
          <p:cNvPr id="1026" name="Picture 2" descr="Marketing 101: Managing Customer Relationships">
            <a:extLst>
              <a:ext uri="{FF2B5EF4-FFF2-40B4-BE49-F238E27FC236}">
                <a16:creationId xmlns:a16="http://schemas.microsoft.com/office/drawing/2014/main" id="{55BB28C2-9138-43C8-0F90-1CF229AAD6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9" r="363" b="15907"/>
          <a:stretch/>
        </p:blipFill>
        <p:spPr bwMode="auto">
          <a:xfrm>
            <a:off x="7751124" y="2382995"/>
            <a:ext cx="4129441" cy="1692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4C5270-593D-BADB-662A-4F4B3B2FB6AE}"/>
              </a:ext>
            </a:extLst>
          </p:cNvPr>
          <p:cNvSpPr txBox="1"/>
          <p:nvPr/>
        </p:nvSpPr>
        <p:spPr>
          <a:xfrm>
            <a:off x="189557" y="2577288"/>
            <a:ext cx="6161359" cy="2693045"/>
          </a:xfrm>
          <a:prstGeom prst="rect">
            <a:avLst/>
          </a:prstGeom>
          <a:solidFill>
            <a:schemeClr val="bg1"/>
          </a:solidFill>
        </p:spPr>
        <p:txBody>
          <a:bodyPr wrap="square">
            <a:spAutoFit/>
          </a:bodyPr>
          <a:lstStyle/>
          <a:p>
            <a:pPr marL="457178" lvl="1" defTabSz="914354">
              <a:lnSpc>
                <a:spcPct val="150000"/>
              </a:lnSpc>
              <a:buClr>
                <a:srgbClr val="2A1A00"/>
              </a:buClr>
              <a:defRPr/>
            </a:pPr>
            <a:r>
              <a:rPr lang="en-US" altLang="en-US" sz="1600" dirty="0">
                <a:solidFill>
                  <a:schemeClr val="accent6">
                    <a:lumMod val="50000"/>
                  </a:schemeClr>
                </a:solidFill>
                <a:latin typeface="Calibri" panose="020F0502020204030204" pitchFamily="34" charset="0"/>
                <a:cs typeface="Calibri" panose="020F0502020204030204" pitchFamily="34" charset="0"/>
              </a:rPr>
              <a:t>Marketers use specific marketing tools to develop stronger bonds with customers:</a:t>
            </a:r>
            <a:r>
              <a:rPr lang="en-IN" altLang="en-US" sz="1400" dirty="0">
                <a:solidFill>
                  <a:schemeClr val="accent6">
                    <a:lumMod val="50000"/>
                  </a:schemeClr>
                </a:solidFill>
                <a:latin typeface="Calibri" panose="020F0502020204030204" pitchFamily="34" charset="0"/>
                <a:cs typeface="Calibri" panose="020F0502020204030204" pitchFamily="34" charset="0"/>
              </a:rPr>
              <a:t> as the most common </a:t>
            </a:r>
            <a:r>
              <a:rPr lang="en-IN" sz="1400" dirty="0">
                <a:solidFill>
                  <a:schemeClr val="accent6">
                    <a:lumMod val="50000"/>
                  </a:schemeClr>
                </a:solidFill>
                <a:latin typeface="Calibri" panose="020F0502020204030204" pitchFamily="34" charset="0"/>
                <a:cs typeface="Calibri" panose="020F0502020204030204" pitchFamily="34" charset="0"/>
              </a:rPr>
              <a:t>Frequency marketing programs, </a:t>
            </a:r>
            <a:r>
              <a:rPr lang="en-US" altLang="en-US" sz="1400" dirty="0">
                <a:solidFill>
                  <a:schemeClr val="accent6">
                    <a:lumMod val="50000"/>
                  </a:schemeClr>
                </a:solidFill>
                <a:latin typeface="Calibri" panose="020F0502020204030204" pitchFamily="34" charset="0"/>
                <a:cs typeface="Calibri" panose="020F0502020204030204" pitchFamily="34" charset="0"/>
              </a:rPr>
              <a:t>that reward customers who buy frequently or in large amounts.</a:t>
            </a:r>
            <a:endParaRPr lang="en-IN" sz="1400" dirty="0">
              <a:solidFill>
                <a:schemeClr val="accent6">
                  <a:lumMod val="50000"/>
                </a:schemeClr>
              </a:solidFill>
              <a:latin typeface="Calibri" panose="020F0502020204030204" pitchFamily="34" charset="0"/>
              <a:cs typeface="Calibri" panose="020F0502020204030204" pitchFamily="34" charset="0"/>
            </a:endParaRPr>
          </a:p>
          <a:p>
            <a:pPr marL="800060" lvl="1" indent="-342882" defTabSz="914354">
              <a:lnSpc>
                <a:spcPct val="150000"/>
              </a:lnSpc>
              <a:buClr>
                <a:srgbClr val="2A1A00"/>
              </a:buClr>
              <a:buFont typeface="Arial" panose="020B0604020202020204" pitchFamily="34" charset="0"/>
              <a:buChar char="•"/>
              <a:defRPr/>
            </a:pPr>
            <a:r>
              <a:rPr lang="en-IN" sz="1400" dirty="0">
                <a:solidFill>
                  <a:schemeClr val="accent6">
                    <a:lumMod val="50000"/>
                  </a:schemeClr>
                </a:solidFill>
                <a:latin typeface="Calibri" panose="020F0502020204030204" pitchFamily="34" charset="0"/>
                <a:cs typeface="Calibri" panose="020F0502020204030204" pitchFamily="34" charset="0"/>
              </a:rPr>
              <a:t>Loyalty rewards programs, </a:t>
            </a:r>
            <a:r>
              <a:rPr lang="en-US" altLang="en-US" sz="1400" dirty="0">
                <a:solidFill>
                  <a:schemeClr val="accent6">
                    <a:lumMod val="50000"/>
                  </a:schemeClr>
                </a:solidFill>
                <a:latin typeface="Calibri" panose="020F0502020204030204" pitchFamily="34" charset="0"/>
                <a:cs typeface="Calibri" panose="020F0502020204030204" pitchFamily="34" charset="0"/>
              </a:rPr>
              <a:t>that offer special benefits for customers who buy frequently.</a:t>
            </a:r>
            <a:endParaRPr lang="en-IN" sz="1400" dirty="0">
              <a:solidFill>
                <a:schemeClr val="accent6">
                  <a:lumMod val="50000"/>
                </a:schemeClr>
              </a:solidFill>
              <a:latin typeface="Calibri" panose="020F0502020204030204" pitchFamily="34" charset="0"/>
              <a:cs typeface="Calibri" panose="020F0502020204030204" pitchFamily="34" charset="0"/>
            </a:endParaRPr>
          </a:p>
          <a:p>
            <a:pPr marL="800060" lvl="1" indent="-342882" defTabSz="914354">
              <a:lnSpc>
                <a:spcPct val="150000"/>
              </a:lnSpc>
              <a:buClr>
                <a:srgbClr val="2A1A00"/>
              </a:buClr>
              <a:buFont typeface="Arial" panose="020B0604020202020204" pitchFamily="34" charset="0"/>
              <a:buChar char="•"/>
              <a:defRPr/>
            </a:pPr>
            <a:r>
              <a:rPr lang="en-IN" sz="1400" dirty="0">
                <a:solidFill>
                  <a:schemeClr val="accent6">
                    <a:lumMod val="50000"/>
                  </a:schemeClr>
                </a:solidFill>
                <a:latin typeface="Calibri" panose="020F0502020204030204" pitchFamily="34" charset="0"/>
                <a:cs typeface="Calibri" panose="020F0502020204030204" pitchFamily="34" charset="0"/>
              </a:rPr>
              <a:t>Club marketing programs</a:t>
            </a:r>
            <a:r>
              <a:rPr lang="en-US" altLang="en-US" sz="1400" dirty="0">
                <a:solidFill>
                  <a:schemeClr val="accent6">
                    <a:lumMod val="50000"/>
                  </a:schemeClr>
                </a:solidFill>
                <a:latin typeface="Calibri" panose="020F0502020204030204" pitchFamily="34" charset="0"/>
                <a:cs typeface="Calibri" panose="020F0502020204030204" pitchFamily="34" charset="0"/>
              </a:rPr>
              <a:t> that offer</a:t>
            </a:r>
            <a:r>
              <a:rPr lang="en-US" altLang="en-US" sz="1200" dirty="0">
                <a:solidFill>
                  <a:schemeClr val="accent6">
                    <a:lumMod val="50000"/>
                  </a:schemeClr>
                </a:solidFill>
                <a:latin typeface="Calibri" panose="020F0502020204030204" pitchFamily="34" charset="0"/>
                <a:cs typeface="Calibri" panose="020F0502020204030204" pitchFamily="34" charset="0"/>
              </a:rPr>
              <a:t> </a:t>
            </a:r>
            <a:r>
              <a:rPr lang="en-US" altLang="en-US" sz="1400" dirty="0">
                <a:solidFill>
                  <a:schemeClr val="accent6">
                    <a:lumMod val="50000"/>
                  </a:schemeClr>
                </a:solidFill>
                <a:latin typeface="Calibri" panose="020F0502020204030204" pitchFamily="34" charset="0"/>
                <a:cs typeface="Calibri" panose="020F0502020204030204" pitchFamily="34" charset="0"/>
              </a:rPr>
              <a:t>members special benefits and create member communities.</a:t>
            </a:r>
            <a:endParaRPr lang="en-IN" sz="1400" dirty="0">
              <a:solidFill>
                <a:schemeClr val="accent6">
                  <a:lumMod val="50000"/>
                </a:schemeClr>
              </a:solidFill>
              <a:latin typeface="Calibri" panose="020F0502020204030204" pitchFamily="34" charset="0"/>
              <a:cs typeface="Calibri" panose="020F0502020204030204" pitchFamily="34" charset="0"/>
            </a:endParaRPr>
          </a:p>
          <a:p>
            <a:pPr defTabSz="914354">
              <a:defRPr/>
            </a:pPr>
            <a:endParaRPr lang="en-US" altLang="en-US" sz="1600" dirty="0">
              <a:solidFill>
                <a:schemeClr val="accent6">
                  <a:lumMod val="50000"/>
                </a:schemeClr>
              </a:solidFill>
              <a:latin typeface="Calibri" panose="020F0502020204030204" pitchFamily="34" charset="0"/>
              <a:cs typeface="Calibri" panose="020F0502020204030204" pitchFamily="34" charset="0"/>
            </a:endParaRPr>
          </a:p>
        </p:txBody>
      </p:sp>
      <p:pic>
        <p:nvPicPr>
          <p:cNvPr id="2050" name="Picture 2" descr="Bull Run Harley-Davidson® Loyalty Program">
            <a:extLst>
              <a:ext uri="{FF2B5EF4-FFF2-40B4-BE49-F238E27FC236}">
                <a16:creationId xmlns:a16="http://schemas.microsoft.com/office/drawing/2014/main" id="{88E2A38A-F6B4-E88C-9376-DB34E3984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125" y="3632800"/>
            <a:ext cx="4129441" cy="2247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94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 y="182565"/>
            <a:ext cx="4481513" cy="1719263"/>
          </a:xfrm>
        </p:spPr>
        <p:txBody>
          <a:bodyPr anchor="b">
            <a:noAutofit/>
          </a:bodyPr>
          <a:lstStyle/>
          <a:p>
            <a:pPr algn="ctr"/>
            <a:r>
              <a:rPr lang="en-US" altLang="en-US" sz="2400" b="1" dirty="0">
                <a:solidFill>
                  <a:srgbClr val="C00000"/>
                </a:solidFill>
                <a:latin typeface="Abadi" panose="020B0604020104020204" pitchFamily="34" charset="0"/>
              </a:rPr>
              <a:t>CUSTOMER RELATIONSHIP SYSTEMS </a:t>
            </a:r>
            <a:endParaRPr lang="en-US" sz="2400" b="1" dirty="0">
              <a:solidFill>
                <a:srgbClr val="C00000"/>
              </a:solidFill>
              <a:latin typeface="Abadi" panose="020B0604020104020204" pitchFamily="34" charset="0"/>
            </a:endParaRPr>
          </a:p>
        </p:txBody>
      </p:sp>
      <p:sp>
        <p:nvSpPr>
          <p:cNvPr id="3" name="Content Placeholder 2"/>
          <p:cNvSpPr>
            <a:spLocks noGrp="1"/>
          </p:cNvSpPr>
          <p:nvPr>
            <p:ph idx="4294967295"/>
          </p:nvPr>
        </p:nvSpPr>
        <p:spPr>
          <a:xfrm>
            <a:off x="232317" y="3429000"/>
            <a:ext cx="4078288" cy="3500437"/>
          </a:xfrm>
        </p:spPr>
        <p:txBody>
          <a:bodyPr>
            <a:noAutofit/>
          </a:bodyPr>
          <a:lstStyle/>
          <a:p>
            <a:pPr marL="0" indent="0">
              <a:buNone/>
            </a:pPr>
            <a:r>
              <a:rPr lang="en-US" sz="1100" b="1" dirty="0">
                <a:solidFill>
                  <a:schemeClr val="accent6">
                    <a:lumMod val="50000"/>
                  </a:schemeClr>
                </a:solidFill>
              </a:rPr>
              <a:t>CRM examples </a:t>
            </a:r>
            <a:endParaRPr lang="en-US" sz="1100" dirty="0">
              <a:solidFill>
                <a:schemeClr val="accent6">
                  <a:lumMod val="50000"/>
                </a:schemeClr>
              </a:solidFill>
            </a:endParaRPr>
          </a:p>
          <a:p>
            <a:r>
              <a:rPr lang="en-US" sz="1100" dirty="0">
                <a:solidFill>
                  <a:schemeClr val="accent6">
                    <a:lumMod val="50000"/>
                  </a:schemeClr>
                </a:solidFill>
              </a:rPr>
              <a:t>Salesforce.</a:t>
            </a:r>
          </a:p>
          <a:p>
            <a:r>
              <a:rPr lang="en-US" sz="1100" dirty="0">
                <a:solidFill>
                  <a:schemeClr val="accent6">
                    <a:lumMod val="50000"/>
                  </a:schemeClr>
                </a:solidFill>
              </a:rPr>
              <a:t>HubSpot.</a:t>
            </a:r>
          </a:p>
          <a:p>
            <a:r>
              <a:rPr lang="en-US" sz="1100" dirty="0">
                <a:solidFill>
                  <a:schemeClr val="accent6">
                    <a:lumMod val="50000"/>
                  </a:schemeClr>
                </a:solidFill>
              </a:rPr>
              <a:t>Dynamics.</a:t>
            </a:r>
          </a:p>
          <a:p>
            <a:r>
              <a:rPr lang="en-US" sz="1100" dirty="0" err="1">
                <a:solidFill>
                  <a:schemeClr val="accent6">
                    <a:lumMod val="50000"/>
                  </a:schemeClr>
                </a:solidFill>
              </a:rPr>
              <a:t>EngageBay</a:t>
            </a:r>
            <a:r>
              <a:rPr lang="en-US" sz="1100" dirty="0">
                <a:solidFill>
                  <a:schemeClr val="accent6">
                    <a:lumMod val="50000"/>
                  </a:schemeClr>
                </a:solidFill>
              </a:rPr>
              <a:t>.</a:t>
            </a:r>
          </a:p>
          <a:p>
            <a:r>
              <a:rPr lang="en-US" sz="1100" dirty="0" err="1">
                <a:solidFill>
                  <a:schemeClr val="accent6">
                    <a:lumMod val="50000"/>
                  </a:schemeClr>
                </a:solidFill>
              </a:rPr>
              <a:t>Salesflare</a:t>
            </a:r>
            <a:r>
              <a:rPr lang="en-US" sz="1100" dirty="0">
                <a:solidFill>
                  <a:schemeClr val="accent6">
                    <a:lumMod val="50000"/>
                  </a:schemeClr>
                </a:solidFill>
              </a:rPr>
              <a:t>.</a:t>
            </a:r>
          </a:p>
          <a:p>
            <a:r>
              <a:rPr lang="en-US" sz="1100" dirty="0" err="1">
                <a:solidFill>
                  <a:schemeClr val="accent6">
                    <a:lumMod val="50000"/>
                  </a:schemeClr>
                </a:solidFill>
              </a:rPr>
              <a:t>Zoho</a:t>
            </a:r>
            <a:r>
              <a:rPr lang="en-US" sz="1100" dirty="0">
                <a:solidFill>
                  <a:schemeClr val="accent6">
                    <a:lumMod val="50000"/>
                  </a:schemeClr>
                </a:solidFill>
              </a:rPr>
              <a:t>.</a:t>
            </a:r>
          </a:p>
          <a:p>
            <a:r>
              <a:rPr lang="en-US" sz="1100" dirty="0">
                <a:solidFill>
                  <a:schemeClr val="accent6">
                    <a:lumMod val="50000"/>
                  </a:schemeClr>
                </a:solidFill>
              </a:rPr>
              <a:t>BIG Contacts.</a:t>
            </a:r>
          </a:p>
          <a:p>
            <a:r>
              <a:rPr lang="en-US" sz="1100" dirty="0">
                <a:solidFill>
                  <a:schemeClr val="accent6">
                    <a:lumMod val="50000"/>
                  </a:schemeClr>
                </a:solidFill>
              </a:rPr>
              <a:t>Pipedrive.</a:t>
            </a:r>
          </a:p>
          <a:p>
            <a:pPr marL="0" indent="0">
              <a:spcBef>
                <a:spcPts val="0"/>
              </a:spcBef>
              <a:spcAft>
                <a:spcPts val="600"/>
              </a:spcAft>
              <a:buNone/>
            </a:pPr>
            <a:endParaRPr lang="en-US" altLang="en-US" sz="800" dirty="0">
              <a:solidFill>
                <a:schemeClr val="accent6">
                  <a:lumMod val="50000"/>
                </a:schemeClr>
              </a:solidFill>
            </a:endParaRPr>
          </a:p>
        </p:txBody>
      </p:sp>
      <p:pic>
        <p:nvPicPr>
          <p:cNvPr id="7170" name="Picture 2" descr="Photo of a young couple with their two young children enjoying a pizza while watching something on Netflix."/>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86663" y="515982"/>
            <a:ext cx="6074784" cy="4252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064FD93-0AAC-692C-C4C4-035388DB54D1}"/>
              </a:ext>
            </a:extLst>
          </p:cNvPr>
          <p:cNvSpPr/>
          <p:nvPr/>
        </p:nvSpPr>
        <p:spPr>
          <a:xfrm>
            <a:off x="5496075" y="4942471"/>
            <a:ext cx="6096000" cy="769441"/>
          </a:xfrm>
          <a:prstGeom prst="rect">
            <a:avLst/>
          </a:prstGeom>
        </p:spPr>
        <p:txBody>
          <a:bodyPr>
            <a:spAutoFit/>
          </a:bodyPr>
          <a:lstStyle/>
          <a:p>
            <a:pPr defTabSz="914354">
              <a:defRPr/>
            </a:pPr>
            <a:r>
              <a:rPr lang="en-US" altLang="en-US" sz="1100" dirty="0">
                <a:solidFill>
                  <a:schemeClr val="accent6">
                    <a:lumMod val="50000"/>
                  </a:schemeClr>
                </a:solidFill>
                <a:latin typeface="Calibri" panose="020F0502020204030204"/>
              </a:rPr>
              <a:t>While </a:t>
            </a:r>
            <a:r>
              <a:rPr lang="en-US" altLang="en-US" sz="1100" dirty="0" err="1">
                <a:solidFill>
                  <a:schemeClr val="accent6">
                    <a:lumMod val="50000"/>
                  </a:schemeClr>
                </a:solidFill>
                <a:latin typeface="Calibri" panose="020F0502020204030204"/>
              </a:rPr>
              <a:t>Netflixers</a:t>
            </a:r>
            <a:r>
              <a:rPr lang="en-US" altLang="en-US" sz="1100" dirty="0">
                <a:solidFill>
                  <a:schemeClr val="accent6">
                    <a:lumMod val="50000"/>
                  </a:schemeClr>
                </a:solidFill>
                <a:latin typeface="Calibri" panose="020F0502020204030204"/>
              </a:rPr>
              <a:t> are busy watching N</a:t>
            </a:r>
            <a:r>
              <a:rPr lang="en-US" sz="1100" dirty="0">
                <a:solidFill>
                  <a:schemeClr val="accent6">
                    <a:lumMod val="50000"/>
                  </a:schemeClr>
                </a:solidFill>
                <a:latin typeface="Calibri" panose="020F0502020204030204"/>
              </a:rPr>
              <a:t> company’s bulging database contains every viewing detail for each individual subscriber applying artificial intelligence (AI), to get areal-time data on what shows they watch, at what times, on what devices, at what locations, even when they hit the pause, rewind, or fast-forward buttons during programs.</a:t>
            </a:r>
            <a:endParaRPr lang="en-SA" sz="1100" dirty="0">
              <a:solidFill>
                <a:schemeClr val="accent6">
                  <a:lumMod val="50000"/>
                </a:schemeClr>
              </a:solidFill>
              <a:latin typeface="Calibri" panose="020F0502020204030204"/>
            </a:endParaRPr>
          </a:p>
        </p:txBody>
      </p:sp>
      <p:sp>
        <p:nvSpPr>
          <p:cNvPr id="6" name="TextBox 5">
            <a:extLst>
              <a:ext uri="{FF2B5EF4-FFF2-40B4-BE49-F238E27FC236}">
                <a16:creationId xmlns:a16="http://schemas.microsoft.com/office/drawing/2014/main" id="{DC959F76-91B9-51B3-BE3D-24DDD5E1A793}"/>
              </a:ext>
            </a:extLst>
          </p:cNvPr>
          <p:cNvSpPr txBox="1"/>
          <p:nvPr/>
        </p:nvSpPr>
        <p:spPr>
          <a:xfrm>
            <a:off x="232317" y="2167116"/>
            <a:ext cx="4329515" cy="1261884"/>
          </a:xfrm>
          <a:prstGeom prst="rect">
            <a:avLst/>
          </a:prstGeom>
          <a:noFill/>
        </p:spPr>
        <p:txBody>
          <a:bodyPr wrap="square">
            <a:spAutoFit/>
          </a:bodyPr>
          <a:lstStyle/>
          <a:p>
            <a:pPr defTabSz="914354">
              <a:defRPr/>
            </a:pPr>
            <a:r>
              <a:rPr lang="en-US" sz="1900" b="1" dirty="0">
                <a:solidFill>
                  <a:schemeClr val="accent6">
                    <a:lumMod val="50000"/>
                  </a:schemeClr>
                </a:solidFill>
                <a:latin typeface="Calibri" panose="020F0502020204030204"/>
                <a:hlinkClick r:id="rId4">
                  <a:extLst>
                    <a:ext uri="{A12FA001-AC4F-418D-AE19-62706E023703}">
                      <ahyp:hlinkClr xmlns:ahyp="http://schemas.microsoft.com/office/drawing/2018/hyperlinkcolor" val="tx"/>
                    </a:ext>
                  </a:extLst>
                </a:hlinkClick>
              </a:rPr>
              <a:t>CRM system</a:t>
            </a:r>
            <a:r>
              <a:rPr lang="en-US" sz="1900" b="1" dirty="0">
                <a:solidFill>
                  <a:schemeClr val="accent6">
                    <a:lumMod val="50000"/>
                  </a:schemeClr>
                </a:solidFill>
                <a:latin typeface="Calibri" panose="020F0502020204030204"/>
              </a:rPr>
              <a:t> manages and analyzes customer data and interactions to improve customer service, aid in retention and drive sales growth. </a:t>
            </a:r>
            <a:endParaRPr lang="en-SA" sz="1900" b="1"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353279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4" name="Google Shape;294;p26" descr="Photo of a hand underlining in red the words “Partner relationship management”."/>
          <p:cNvPicPr preferRelativeResize="0"/>
          <p:nvPr/>
        </p:nvPicPr>
        <p:blipFill rotWithShape="1">
          <a:blip r:embed="rId3">
            <a:alphaModFix/>
          </a:blip>
          <a:srcRect/>
          <a:stretch/>
        </p:blipFill>
        <p:spPr>
          <a:xfrm>
            <a:off x="7852210" y="2575420"/>
            <a:ext cx="3809999" cy="1534084"/>
          </a:xfrm>
          <a:prstGeom prst="rect">
            <a:avLst/>
          </a:prstGeom>
          <a:noFill/>
          <a:ln>
            <a:noFill/>
          </a:ln>
        </p:spPr>
      </p:pic>
      <p:sp>
        <p:nvSpPr>
          <p:cNvPr id="6" name="Title 5">
            <a:extLst>
              <a:ext uri="{FF2B5EF4-FFF2-40B4-BE49-F238E27FC236}">
                <a16:creationId xmlns:a16="http://schemas.microsoft.com/office/drawing/2014/main" id="{41AA7F65-E415-5421-117A-1C9A0BF0D0D3}"/>
              </a:ext>
            </a:extLst>
          </p:cNvPr>
          <p:cNvSpPr>
            <a:spLocks noGrp="1"/>
          </p:cNvSpPr>
          <p:nvPr>
            <p:ph type="title" idx="4294967295"/>
          </p:nvPr>
        </p:nvSpPr>
        <p:spPr>
          <a:xfrm>
            <a:off x="757805" y="933823"/>
            <a:ext cx="10972800" cy="1466851"/>
          </a:xfrm>
        </p:spPr>
        <p:txBody>
          <a:bodyPr>
            <a:normAutofit fontScale="90000"/>
          </a:bodyPr>
          <a:lstStyle/>
          <a:p>
            <a:pPr algn="ctr"/>
            <a:r>
              <a:rPr lang="en-US" b="1" dirty="0">
                <a:solidFill>
                  <a:srgbClr val="C00000"/>
                </a:solidFill>
                <a:latin typeface="Abadi" panose="020B0604020104020204" pitchFamily="34" charset="0"/>
                <a:sym typeface="Arial"/>
              </a:rPr>
              <a:t>PARTNERING WITH OTHERS IN THE MARKETING SYSTEM TO CREATE CUSTOMER VALUE</a:t>
            </a:r>
            <a:endParaRPr lang="en-SA" b="1" dirty="0">
              <a:solidFill>
                <a:srgbClr val="C00000"/>
              </a:solidFill>
              <a:latin typeface="Abadi" panose="020B0604020104020204" pitchFamily="34" charset="0"/>
            </a:endParaRPr>
          </a:p>
        </p:txBody>
      </p:sp>
      <p:sp>
        <p:nvSpPr>
          <p:cNvPr id="10" name="Google Shape;301;p27">
            <a:extLst>
              <a:ext uri="{FF2B5EF4-FFF2-40B4-BE49-F238E27FC236}">
                <a16:creationId xmlns:a16="http://schemas.microsoft.com/office/drawing/2014/main" id="{77064C7F-F992-8C43-678B-48BE80BCBA50}"/>
              </a:ext>
            </a:extLst>
          </p:cNvPr>
          <p:cNvSpPr txBox="1">
            <a:spLocks noGrp="1"/>
          </p:cNvSpPr>
          <p:nvPr>
            <p:ph type="body" idx="4294967295"/>
          </p:nvPr>
        </p:nvSpPr>
        <p:spPr>
          <a:xfrm>
            <a:off x="168150" y="2430998"/>
            <a:ext cx="6530975" cy="4227513"/>
          </a:xfrm>
          <a:prstGeom prst="rect">
            <a:avLst/>
          </a:prstGeom>
          <a:noFill/>
          <a:ln>
            <a:noFill/>
          </a:ln>
        </p:spPr>
        <p:txBody>
          <a:bodyPr spcFirstLastPara="1" vert="horz" wrap="square" lIns="0" tIns="0" rIns="0" bIns="0" rtlCol="0" anchor="t" anchorCtr="0">
            <a:noAutofit/>
          </a:bodyPr>
          <a:lstStyle/>
          <a:p>
            <a:pPr marL="256020" indent="-256020">
              <a:spcBef>
                <a:spcPts val="0"/>
              </a:spcBef>
              <a:buSzPts val="2400"/>
            </a:pPr>
            <a:r>
              <a:rPr lang="en-US" sz="1800" b="1" dirty="0">
                <a:solidFill>
                  <a:schemeClr val="accent6">
                    <a:lumMod val="50000"/>
                  </a:schemeClr>
                </a:solidFill>
              </a:rPr>
              <a:t>Value delivery network</a:t>
            </a:r>
            <a:r>
              <a:rPr lang="en-US" sz="1800" dirty="0">
                <a:solidFill>
                  <a:schemeClr val="accent6">
                    <a:lumMod val="50000"/>
                  </a:schemeClr>
                </a:solidFill>
              </a:rPr>
              <a:t> is composed of the company, its suppliers, its distributors, and its customers</a:t>
            </a:r>
          </a:p>
          <a:p>
            <a:pPr marL="256020" indent="-256020">
              <a:spcBef>
                <a:spcPts val="0"/>
              </a:spcBef>
              <a:buSzPts val="2400"/>
            </a:pPr>
            <a:r>
              <a:rPr lang="en-US" sz="1800" dirty="0">
                <a:solidFill>
                  <a:schemeClr val="accent6">
                    <a:lumMod val="50000"/>
                  </a:schemeClr>
                </a:solidFill>
              </a:rPr>
              <a:t>Marketers should assess value chains</a:t>
            </a:r>
            <a:endParaRPr sz="1800" dirty="0">
              <a:solidFill>
                <a:schemeClr val="accent6">
                  <a:lumMod val="50000"/>
                </a:schemeClr>
              </a:solidFill>
            </a:endParaRPr>
          </a:p>
          <a:p>
            <a:pPr marL="742913" lvl="1" indent="-285737">
              <a:buSzPts val="2400"/>
            </a:pPr>
            <a:r>
              <a:rPr lang="en-US" sz="1600" dirty="0">
                <a:solidFill>
                  <a:schemeClr val="accent6">
                    <a:lumMod val="50000"/>
                  </a:schemeClr>
                </a:solidFill>
              </a:rPr>
              <a:t>Internal departments</a:t>
            </a:r>
            <a:r>
              <a:rPr lang="en-US" sz="1400" dirty="0">
                <a:solidFill>
                  <a:schemeClr val="accent6">
                    <a:lumMod val="50000"/>
                  </a:schemeClr>
                </a:solidFill>
              </a:rPr>
              <a:t>, </a:t>
            </a:r>
            <a:r>
              <a:rPr lang="en-US" sz="1600" dirty="0">
                <a:solidFill>
                  <a:schemeClr val="accent6">
                    <a:lumMod val="50000"/>
                  </a:schemeClr>
                </a:solidFill>
              </a:rPr>
              <a:t>ensure all the departments are customer-focused and develop a smooth functioning value chain </a:t>
            </a:r>
          </a:p>
          <a:p>
            <a:pPr marL="742913" lvl="1" indent="-285737">
              <a:buSzPts val="2400"/>
            </a:pPr>
            <a:r>
              <a:rPr lang="en-US" sz="1600" dirty="0">
                <a:solidFill>
                  <a:schemeClr val="accent6">
                    <a:lumMod val="50000"/>
                  </a:schemeClr>
                </a:solidFill>
              </a:rPr>
              <a:t>External:</a:t>
            </a:r>
            <a:r>
              <a:rPr lang="en-US" sz="1400" dirty="0">
                <a:solidFill>
                  <a:schemeClr val="accent6">
                    <a:lumMod val="50000"/>
                  </a:schemeClr>
                </a:solidFill>
              </a:rPr>
              <a:t> suppliers, distributors and customers </a:t>
            </a:r>
            <a:r>
              <a:rPr lang="en-US" sz="1600" dirty="0">
                <a:solidFill>
                  <a:schemeClr val="accent6">
                    <a:lumMod val="50000"/>
                  </a:schemeClr>
                </a:solidFill>
              </a:rPr>
              <a:t>to ensure that all </a:t>
            </a:r>
            <a:r>
              <a:rPr lang="en-US" sz="1600" dirty="0">
                <a:solidFill>
                  <a:schemeClr val="accent6">
                    <a:lumMod val="50000"/>
                  </a:schemeClr>
                </a:solidFill>
                <a:sym typeface="Arial"/>
              </a:rPr>
              <a:t>partners improve the performance of the entire system in delivering customer value.</a:t>
            </a:r>
          </a:p>
          <a:p>
            <a:pPr marL="742913" lvl="1" indent="-285737">
              <a:buSzPts val="2400"/>
            </a:pPr>
            <a:endParaRPr sz="1400" dirty="0">
              <a:solidFill>
                <a:schemeClr val="accent6">
                  <a:lumMod val="50000"/>
                </a:schemeClr>
              </a:solidFill>
            </a:endParaRPr>
          </a:p>
        </p:txBody>
      </p:sp>
      <p:sp>
        <p:nvSpPr>
          <p:cNvPr id="7" name="Rectangle 6">
            <a:extLst>
              <a:ext uri="{FF2B5EF4-FFF2-40B4-BE49-F238E27FC236}">
                <a16:creationId xmlns:a16="http://schemas.microsoft.com/office/drawing/2014/main" id="{38F5A44C-AAB1-071C-F5F9-739CF88FF752}"/>
              </a:ext>
            </a:extLst>
          </p:cNvPr>
          <p:cNvSpPr/>
          <p:nvPr/>
        </p:nvSpPr>
        <p:spPr>
          <a:xfrm>
            <a:off x="619863" y="4544755"/>
            <a:ext cx="5911115" cy="1323439"/>
          </a:xfrm>
          <a:prstGeom prst="rect">
            <a:avLst/>
          </a:prstGeom>
        </p:spPr>
        <p:txBody>
          <a:bodyPr wrap="square">
            <a:spAutoFit/>
          </a:bodyPr>
          <a:lstStyle/>
          <a:p>
            <a:pPr defTabSz="914354">
              <a:defRPr/>
            </a:pPr>
            <a:r>
              <a:rPr lang="en-US" sz="1600" dirty="0">
                <a:solidFill>
                  <a:schemeClr val="accent6">
                    <a:lumMod val="50000"/>
                  </a:schemeClr>
                </a:solidFill>
                <a:latin typeface="Arial"/>
                <a:ea typeface="Arial"/>
                <a:cs typeface="Arial"/>
                <a:sym typeface="Arial"/>
              </a:rPr>
              <a:t>For example, Ford’s performance against Toyota depends on the quality of Ford’s overall </a:t>
            </a:r>
            <a:r>
              <a:rPr lang="en-US" sz="1600" b="1" dirty="0">
                <a:solidFill>
                  <a:schemeClr val="accent6">
                    <a:lumMod val="50000"/>
                  </a:schemeClr>
                </a:solidFill>
                <a:latin typeface="Arial"/>
                <a:ea typeface="Arial"/>
                <a:cs typeface="Arial"/>
                <a:sym typeface="Arial"/>
              </a:rPr>
              <a:t>value delivery network </a:t>
            </a:r>
            <a:r>
              <a:rPr lang="en-US" sz="1600" dirty="0">
                <a:solidFill>
                  <a:schemeClr val="accent6">
                    <a:lumMod val="50000"/>
                  </a:schemeClr>
                </a:solidFill>
                <a:latin typeface="Arial"/>
                <a:ea typeface="Arial"/>
                <a:cs typeface="Arial"/>
                <a:sym typeface="Arial"/>
              </a:rPr>
              <a:t>versus Toyota’s. Even if Ford makes the best cars, it might lose in the marketplace if Toyota’s dealer network provides a more customer-satisfying sales and service experience.</a:t>
            </a:r>
          </a:p>
        </p:txBody>
      </p:sp>
      <p:sp>
        <p:nvSpPr>
          <p:cNvPr id="2" name="TextBox 1">
            <a:extLst>
              <a:ext uri="{FF2B5EF4-FFF2-40B4-BE49-F238E27FC236}">
                <a16:creationId xmlns:a16="http://schemas.microsoft.com/office/drawing/2014/main" id="{039E5FA9-434B-223D-BE09-DE5FE97AE9E3}"/>
              </a:ext>
            </a:extLst>
          </p:cNvPr>
          <p:cNvSpPr txBox="1"/>
          <p:nvPr/>
        </p:nvSpPr>
        <p:spPr>
          <a:xfrm>
            <a:off x="2518611" y="7315200"/>
            <a:ext cx="184731" cy="369332"/>
          </a:xfrm>
          <a:prstGeom prst="rect">
            <a:avLst/>
          </a:prstGeom>
          <a:noFill/>
        </p:spPr>
        <p:txBody>
          <a:bodyPr wrap="none" rtlCol="0">
            <a:spAutoFit/>
          </a:bodyPr>
          <a:lstStyle/>
          <a:p>
            <a:pPr defTabSz="914354">
              <a:defRPr/>
            </a:pPr>
            <a:endParaRPr lang="en-SA" dirty="0">
              <a:solidFill>
                <a:prstClr val="black"/>
              </a:solidFill>
              <a:latin typeface="Calibri" panose="020F0502020204030204"/>
            </a:endParaRPr>
          </a:p>
        </p:txBody>
      </p:sp>
      <p:pic>
        <p:nvPicPr>
          <p:cNvPr id="1028" name="Picture 4" descr="Toyota Fortuner vs Ford Explorer - The better pick | Zigwheels">
            <a:extLst>
              <a:ext uri="{FF2B5EF4-FFF2-40B4-BE49-F238E27FC236}">
                <a16:creationId xmlns:a16="http://schemas.microsoft.com/office/drawing/2014/main" id="{2845A44C-6327-F49C-CFD8-99A0DE73B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2210" y="4170151"/>
            <a:ext cx="3809999" cy="1777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53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12" presetClass="entr" presetSubtype="4"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p:tgtEl>
                                          <p:spTgt spid="1028"/>
                                        </p:tgtEl>
                                        <p:attrNameLst>
                                          <p:attrName>ppt_y</p:attrName>
                                        </p:attrNameLst>
                                      </p:cBhvr>
                                      <p:tavLst>
                                        <p:tav tm="0">
                                          <p:val>
                                            <p:strVal val="#ppt_y+#ppt_h*1.125000"/>
                                          </p:val>
                                        </p:tav>
                                        <p:tav tm="100000">
                                          <p:val>
                                            <p:strVal val="#ppt_y"/>
                                          </p:val>
                                        </p:tav>
                                      </p:tavLst>
                                    </p:anim>
                                    <p:animEffect transition="in" filter="wipe(up)">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06A67-35F9-C573-8ECB-6167104571CC}"/>
              </a:ext>
            </a:extLst>
          </p:cNvPr>
          <p:cNvSpPr/>
          <p:nvPr/>
        </p:nvSpPr>
        <p:spPr>
          <a:xfrm>
            <a:off x="166772" y="2738249"/>
            <a:ext cx="5791200" cy="310854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37" indent="-285737" defTabSz="914354">
              <a:buFont typeface="Wingdings" pitchFamily="2" charset="2"/>
              <a:buChar char="Ø"/>
              <a:defRPr/>
            </a:pPr>
            <a:r>
              <a:rPr lang="en-US" altLang="en-SA" sz="1600" b="1" dirty="0">
                <a:solidFill>
                  <a:schemeClr val="accent6">
                    <a:lumMod val="50000"/>
                  </a:schemeClr>
                </a:solidFill>
                <a:latin typeface="Calibri" panose="020F0502020204030204"/>
              </a:rPr>
              <a:t>The key to building lasting customer relationships </a:t>
            </a:r>
            <a:r>
              <a:rPr lang="en-US" altLang="en-SA" sz="1600" dirty="0">
                <a:solidFill>
                  <a:schemeClr val="accent6">
                    <a:lumMod val="50000"/>
                  </a:schemeClr>
                </a:solidFill>
                <a:latin typeface="Calibri" panose="020F0502020204030204"/>
              </a:rPr>
              <a:t>is to deliver superior customer value and satisfaction through setting the right level of expectations, </a:t>
            </a:r>
          </a:p>
          <a:p>
            <a:pPr marL="742913" lvl="1" indent="-285737" defTabSz="914354">
              <a:buFont typeface="Wingdings" pitchFamily="2" charset="2"/>
              <a:buChar char="Ø"/>
              <a:defRPr/>
            </a:pPr>
            <a:r>
              <a:rPr lang="en-US" altLang="en-SA" sz="1600" dirty="0">
                <a:solidFill>
                  <a:schemeClr val="accent6">
                    <a:lumMod val="50000"/>
                  </a:schemeClr>
                </a:solidFill>
                <a:latin typeface="Calibri" panose="020F0502020204030204"/>
              </a:rPr>
              <a:t>If the product</a:t>
            </a:r>
            <a:r>
              <a:rPr lang="uk-UA" altLang="en-SA" sz="1600" dirty="0">
                <a:solidFill>
                  <a:schemeClr val="accent6">
                    <a:lumMod val="50000"/>
                  </a:schemeClr>
                </a:solidFill>
                <a:latin typeface="Calibri" panose="020F0502020204030204"/>
              </a:rPr>
              <a:t>'</a:t>
            </a:r>
            <a:r>
              <a:rPr lang="en-US" altLang="en-SA" sz="1600" dirty="0">
                <a:solidFill>
                  <a:schemeClr val="accent6">
                    <a:lumMod val="50000"/>
                  </a:schemeClr>
                </a:solidFill>
                <a:latin typeface="Calibri" panose="020F0502020204030204"/>
              </a:rPr>
              <a:t>s performance fails to meet expectation , the customer is dissatisfied.</a:t>
            </a:r>
          </a:p>
          <a:p>
            <a:pPr marL="742913" lvl="1" indent="-285737" defTabSz="914354">
              <a:buFont typeface="Wingdings" pitchFamily="2" charset="2"/>
              <a:buChar char="Ø"/>
              <a:defRPr/>
            </a:pPr>
            <a:r>
              <a:rPr lang="en-US" altLang="en-SA" sz="1600" dirty="0">
                <a:solidFill>
                  <a:schemeClr val="accent6">
                    <a:lumMod val="50000"/>
                  </a:schemeClr>
                </a:solidFill>
                <a:latin typeface="Calibri" panose="020F0502020204030204"/>
              </a:rPr>
              <a:t>If performance is meeting expectations, the customer is satisfied. </a:t>
            </a:r>
          </a:p>
          <a:p>
            <a:pPr marL="742913" lvl="1" indent="-285737" defTabSz="914354">
              <a:buFont typeface="Wingdings" pitchFamily="2" charset="2"/>
              <a:buChar char="Ø"/>
              <a:defRPr/>
            </a:pPr>
            <a:r>
              <a:rPr lang="en-US" altLang="en-SA" sz="1600" dirty="0">
                <a:solidFill>
                  <a:schemeClr val="accent6">
                    <a:lumMod val="50000"/>
                  </a:schemeClr>
                </a:solidFill>
                <a:latin typeface="Calibri" panose="020F0502020204030204"/>
              </a:rPr>
              <a:t>If performance exceeds expectations, the customer is highly satisfied or delighted.</a:t>
            </a:r>
            <a:r>
              <a:rPr lang="en-US" altLang="en-US" sz="1600" dirty="0">
                <a:solidFill>
                  <a:schemeClr val="accent6">
                    <a:lumMod val="50000"/>
                  </a:schemeClr>
                </a:solidFill>
                <a:latin typeface="Calibri" panose="020F0502020204030204"/>
              </a:rPr>
              <a:t> </a:t>
            </a:r>
          </a:p>
          <a:p>
            <a:pPr marL="285737" indent="-285737" defTabSz="914354">
              <a:buFont typeface="Wingdings" pitchFamily="2" charset="2"/>
              <a:buChar char="Ø"/>
              <a:defRPr/>
            </a:pPr>
            <a:r>
              <a:rPr lang="en-US" altLang="en-US" sz="1600" dirty="0">
                <a:solidFill>
                  <a:schemeClr val="accent6">
                    <a:lumMod val="50000"/>
                  </a:schemeClr>
                </a:solidFill>
                <a:latin typeface="Calibri" panose="020F0502020204030204"/>
              </a:rPr>
              <a:t>Satisfied customers buy again </a:t>
            </a:r>
          </a:p>
          <a:p>
            <a:pPr marL="285737" indent="-285737" defTabSz="914354">
              <a:buFont typeface="Wingdings" pitchFamily="2" charset="2"/>
              <a:buChar char="Ø"/>
              <a:defRPr/>
            </a:pPr>
            <a:r>
              <a:rPr lang="en-US" altLang="en-US" sz="1600" dirty="0">
                <a:solidFill>
                  <a:schemeClr val="accent6">
                    <a:lumMod val="50000"/>
                  </a:schemeClr>
                </a:solidFill>
                <a:latin typeface="Calibri" panose="020F0502020204030204"/>
              </a:rPr>
              <a:t>Dissatisfied customers switch to competitors</a:t>
            </a:r>
            <a:endParaRPr lang="en-US" altLang="en-SA" sz="1600" dirty="0">
              <a:solidFill>
                <a:schemeClr val="accent6">
                  <a:lumMod val="50000"/>
                </a:schemeClr>
              </a:solidFill>
              <a:latin typeface="Calibri" panose="020F0502020204030204"/>
            </a:endParaRPr>
          </a:p>
          <a:p>
            <a:pPr marL="742913" lvl="1" indent="-285737" defTabSz="914354">
              <a:buFont typeface="Wingdings" pitchFamily="2" charset="2"/>
              <a:buChar char="Ø"/>
              <a:defRPr/>
            </a:pPr>
            <a:endParaRPr lang="en-US" altLang="en-SA" sz="1600" dirty="0">
              <a:solidFill>
                <a:schemeClr val="accent6">
                  <a:lumMod val="50000"/>
                </a:schemeClr>
              </a:solidFill>
              <a:latin typeface="Calibri" panose="020F0502020204030204"/>
            </a:endParaRPr>
          </a:p>
        </p:txBody>
      </p:sp>
      <p:sp>
        <p:nvSpPr>
          <p:cNvPr id="22530" name="Title 1">
            <a:extLst>
              <a:ext uri="{FF2B5EF4-FFF2-40B4-BE49-F238E27FC236}">
                <a16:creationId xmlns:a16="http://schemas.microsoft.com/office/drawing/2014/main" id="{12868F74-7D2B-A642-B7C0-976BDCCBA0ED}"/>
              </a:ext>
            </a:extLst>
          </p:cNvPr>
          <p:cNvSpPr>
            <a:spLocks noGrp="1"/>
          </p:cNvSpPr>
          <p:nvPr>
            <p:ph type="title" idx="4294967295"/>
          </p:nvPr>
        </p:nvSpPr>
        <p:spPr>
          <a:xfrm>
            <a:off x="166772" y="904324"/>
            <a:ext cx="11391900" cy="1663700"/>
          </a:xfrm>
          <a:noFill/>
          <a:ln>
            <a:noFill/>
          </a:ln>
        </p:spPr>
        <p:txBody>
          <a:bodyPr spcFirstLastPara="1" vert="horz" wrap="square" lIns="0" tIns="0" rIns="0" bIns="0" rtlCol="0" anchor="b" anchorCtr="0">
            <a:noAutofit/>
          </a:bodyPr>
          <a:lstStyle/>
          <a:p>
            <a:pPr>
              <a:lnSpc>
                <a:spcPct val="100000"/>
              </a:lnSpc>
              <a:spcBef>
                <a:spcPts val="0"/>
              </a:spcBef>
              <a:buClr>
                <a:srgbClr val="007FA3"/>
              </a:buClr>
              <a:buSzPts val="3600"/>
            </a:pPr>
            <a:r>
              <a:rPr lang="en-US" altLang="en-US" b="1" dirty="0">
                <a:solidFill>
                  <a:srgbClr val="C00000"/>
                </a:solidFill>
                <a:latin typeface="Abadi" panose="020B0604020104020204" pitchFamily="34" charset="0"/>
                <a:cs typeface="Calibri" panose="020F0502020204030204" pitchFamily="34" charset="0"/>
              </a:rPr>
              <a:t>BUILD AND MAINTAIN PROFITABLE CUSTOMER RELATIONSHIPS</a:t>
            </a:r>
          </a:p>
        </p:txBody>
      </p:sp>
      <p:grpSp>
        <p:nvGrpSpPr>
          <p:cNvPr id="17" name="Group 16">
            <a:extLst>
              <a:ext uri="{FF2B5EF4-FFF2-40B4-BE49-F238E27FC236}">
                <a16:creationId xmlns:a16="http://schemas.microsoft.com/office/drawing/2014/main" id="{5147AAAA-6FEF-194F-4973-08F34ED3EEDD}"/>
              </a:ext>
            </a:extLst>
          </p:cNvPr>
          <p:cNvGrpSpPr/>
          <p:nvPr/>
        </p:nvGrpSpPr>
        <p:grpSpPr>
          <a:xfrm>
            <a:off x="6234029" y="2245807"/>
            <a:ext cx="5571987" cy="3600985"/>
            <a:chOff x="6234029" y="2245805"/>
            <a:chExt cx="5571987" cy="4401204"/>
          </a:xfrm>
        </p:grpSpPr>
        <p:pic>
          <p:nvPicPr>
            <p:cNvPr id="4" name="Picture 3">
              <a:extLst>
                <a:ext uri="{FF2B5EF4-FFF2-40B4-BE49-F238E27FC236}">
                  <a16:creationId xmlns:a16="http://schemas.microsoft.com/office/drawing/2014/main" id="{905A0B0B-B03F-21E0-6A67-07EBEA6210B7}"/>
                </a:ext>
              </a:extLst>
            </p:cNvPr>
            <p:cNvPicPr>
              <a:picLocks noChangeAspect="1"/>
            </p:cNvPicPr>
            <p:nvPr/>
          </p:nvPicPr>
          <p:blipFill>
            <a:blip r:embed="rId3"/>
            <a:stretch>
              <a:fillRect/>
            </a:stretch>
          </p:blipFill>
          <p:spPr>
            <a:xfrm>
              <a:off x="6234029" y="2245805"/>
              <a:ext cx="5571987" cy="4401204"/>
            </a:xfrm>
            <a:prstGeom prst="rect">
              <a:avLst/>
            </a:prstGeom>
          </p:spPr>
        </p:pic>
        <p:pic>
          <p:nvPicPr>
            <p:cNvPr id="16" name="Picture 15">
              <a:extLst>
                <a:ext uri="{FF2B5EF4-FFF2-40B4-BE49-F238E27FC236}">
                  <a16:creationId xmlns:a16="http://schemas.microsoft.com/office/drawing/2014/main" id="{3CFE7D49-E877-B7EF-6FCB-0A57DB53126F}"/>
                </a:ext>
              </a:extLst>
            </p:cNvPr>
            <p:cNvPicPr>
              <a:picLocks noChangeAspect="1"/>
            </p:cNvPicPr>
            <p:nvPr/>
          </p:nvPicPr>
          <p:blipFill>
            <a:blip r:embed="rId4"/>
            <a:stretch>
              <a:fillRect/>
            </a:stretch>
          </p:blipFill>
          <p:spPr>
            <a:xfrm>
              <a:off x="6491371" y="4695323"/>
              <a:ext cx="3470776" cy="1813760"/>
            </a:xfrm>
            <a:prstGeom prst="rect">
              <a:avLst/>
            </a:prstGeom>
          </p:spPr>
        </p:pic>
      </p:grpSp>
    </p:spTree>
    <p:extLst>
      <p:ext uri="{BB962C8B-B14F-4D97-AF65-F5344CB8AC3E}">
        <p14:creationId xmlns:p14="http://schemas.microsoft.com/office/powerpoint/2010/main" val="60262683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ocess of Marketing Control: Step by Step (With Examples) - Googlesir">
            <a:extLst>
              <a:ext uri="{FF2B5EF4-FFF2-40B4-BE49-F238E27FC236}">
                <a16:creationId xmlns:a16="http://schemas.microsoft.com/office/drawing/2014/main" id="{4D358670-F974-D431-6A79-56CBEEFFF2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2" b="5501"/>
          <a:stretch/>
        </p:blipFill>
        <p:spPr bwMode="auto">
          <a:xfrm>
            <a:off x="4427307" y="1172113"/>
            <a:ext cx="7346879" cy="388277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123292" y="3103927"/>
            <a:ext cx="4171871" cy="2030531"/>
          </a:xfrm>
          <a:prstGeom prst="rect">
            <a:avLst/>
          </a:prstGeom>
          <a:solidFill>
            <a:schemeClr val="bg1"/>
          </a:solidFill>
        </p:spPr>
        <p:txBody>
          <a:bodyPr vert="horz" lIns="91440" tIns="45720" rIns="91440" bIns="45720" rtlCol="0" anchor="b">
            <a:normAutofit fontScale="40000" lnSpcReduction="20000"/>
          </a:bodyPr>
          <a:lstStyle/>
          <a:p>
            <a:pPr marL="12700" algn="ctr" defTabSz="914354">
              <a:lnSpc>
                <a:spcPct val="90000"/>
              </a:lnSpc>
              <a:spcBef>
                <a:spcPct val="0"/>
              </a:spcBef>
              <a:spcAft>
                <a:spcPts val="600"/>
              </a:spcAft>
              <a:tabLst>
                <a:tab pos="3247228" algn="l"/>
              </a:tabLst>
              <a:defRPr/>
            </a:pPr>
            <a:r>
              <a:rPr lang="en-US" sz="7200" cap="all" dirty="0">
                <a:solidFill>
                  <a:srgbClr val="B80E0F"/>
                </a:solidFill>
                <a:latin typeface="Gill Sans MT" panose="020B0502020104020203"/>
              </a:rPr>
              <a:t>MANAGING MARKETING</a:t>
            </a:r>
          </a:p>
          <a:p>
            <a:pPr marL="12700" algn="ctr" defTabSz="914354">
              <a:lnSpc>
                <a:spcPct val="90000"/>
              </a:lnSpc>
              <a:spcBef>
                <a:spcPct val="0"/>
              </a:spcBef>
              <a:spcAft>
                <a:spcPts val="600"/>
              </a:spcAft>
              <a:tabLst>
                <a:tab pos="3247228" algn="l"/>
              </a:tabLst>
              <a:defRPr/>
            </a:pPr>
            <a:r>
              <a:rPr lang="en-US" sz="7200" cap="all" dirty="0">
                <a:solidFill>
                  <a:srgbClr val="B80E0F"/>
                </a:solidFill>
                <a:latin typeface="Gill Sans MT" panose="020B0502020104020203"/>
              </a:rPr>
              <a:t> &amp;</a:t>
            </a:r>
          </a:p>
          <a:p>
            <a:pPr marL="12700" algn="ctr" defTabSz="914354">
              <a:lnSpc>
                <a:spcPct val="90000"/>
              </a:lnSpc>
              <a:spcBef>
                <a:spcPct val="0"/>
              </a:spcBef>
              <a:spcAft>
                <a:spcPts val="600"/>
              </a:spcAft>
              <a:tabLst>
                <a:tab pos="3247228" algn="l"/>
              </a:tabLst>
              <a:defRPr/>
            </a:pPr>
            <a:r>
              <a:rPr lang="en-US" sz="7200" cap="all" dirty="0">
                <a:solidFill>
                  <a:srgbClr val="B80E0F"/>
                </a:solidFill>
                <a:latin typeface="Gill Sans MT" panose="020B0502020104020203"/>
              </a:rPr>
              <a:t>Marketing control</a:t>
            </a:r>
            <a:endParaRPr lang="en-US" sz="7200" cap="all" dirty="0">
              <a:solidFill>
                <a:srgbClr val="B80E0F"/>
              </a:solidFill>
              <a:latin typeface="Impact" panose="020B0806030902050204"/>
            </a:endParaRPr>
          </a:p>
        </p:txBody>
      </p:sp>
    </p:spTree>
    <p:extLst>
      <p:ext uri="{BB962C8B-B14F-4D97-AF65-F5344CB8AC3E}">
        <p14:creationId xmlns:p14="http://schemas.microsoft.com/office/powerpoint/2010/main" val="1453805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3"/>
          <p:cNvSpPr txBox="1">
            <a:spLocks noGrp="1"/>
          </p:cNvSpPr>
          <p:nvPr>
            <p:ph type="title" idx="4294967295"/>
          </p:nvPr>
        </p:nvSpPr>
        <p:spPr>
          <a:xfrm>
            <a:off x="155575" y="898134"/>
            <a:ext cx="12036425" cy="873125"/>
          </a:xfrm>
          <a:prstGeom prst="rect">
            <a:avLst/>
          </a:prstGeom>
          <a:noFill/>
          <a:ln>
            <a:noFill/>
          </a:ln>
        </p:spPr>
        <p:txBody>
          <a:bodyPr spcFirstLastPara="1" vert="horz" wrap="square" lIns="0" tIns="0" rIns="0" bIns="0" rtlCol="0" anchor="b" anchorCtr="0">
            <a:noAutofit/>
          </a:bodyPr>
          <a:lstStyle/>
          <a:p>
            <a:pPr algn="ctr">
              <a:buSzPts val="3600"/>
            </a:pPr>
            <a:r>
              <a:rPr lang="en-US" sz="3200" b="1" dirty="0">
                <a:solidFill>
                  <a:srgbClr val="C00000"/>
                </a:solidFill>
                <a:latin typeface="Arial"/>
                <a:ea typeface="Arial"/>
                <a:cs typeface="Arial"/>
                <a:sym typeface="Arial"/>
              </a:rPr>
              <a:t> MANAGING MARKETING: </a:t>
            </a:r>
            <a:br>
              <a:rPr lang="en-US" sz="3200" b="1" dirty="0">
                <a:solidFill>
                  <a:srgbClr val="C00000"/>
                </a:solidFill>
                <a:latin typeface="Arial"/>
                <a:ea typeface="Arial"/>
                <a:cs typeface="Arial"/>
                <a:sym typeface="Arial"/>
              </a:rPr>
            </a:br>
            <a:r>
              <a:rPr lang="en-US" sz="3200" b="1" dirty="0">
                <a:solidFill>
                  <a:srgbClr val="C00000"/>
                </a:solidFill>
                <a:latin typeface="Arial"/>
                <a:ea typeface="Arial"/>
                <a:cs typeface="Arial"/>
                <a:sym typeface="Arial"/>
              </a:rPr>
              <a:t>ANALYSIS, PLANNING, IMPLEMENTATION, AND CONTROL</a:t>
            </a:r>
          </a:p>
        </p:txBody>
      </p:sp>
      <p:sp>
        <p:nvSpPr>
          <p:cNvPr id="416" name="Google Shape;416;p43"/>
          <p:cNvSpPr txBox="1">
            <a:spLocks noGrp="1"/>
          </p:cNvSpPr>
          <p:nvPr>
            <p:ph type="body" idx="4294967295"/>
          </p:nvPr>
        </p:nvSpPr>
        <p:spPr>
          <a:xfrm>
            <a:off x="0" y="1978026"/>
            <a:ext cx="6973888" cy="3296287"/>
          </a:xfrm>
          <a:prstGeom prst="rect">
            <a:avLst/>
          </a:prstGeom>
          <a:noFill/>
          <a:ln>
            <a:noFill/>
          </a:ln>
        </p:spPr>
        <p:txBody>
          <a:bodyPr spcFirstLastPara="1" vert="horz" wrap="square" lIns="0" tIns="0" rIns="0" bIns="0" rtlCol="0" anchor="t" anchorCtr="0">
            <a:spAutoFit/>
          </a:bodyPr>
          <a:lstStyle/>
          <a:p>
            <a:pPr marL="256020" indent="-256020">
              <a:spcBef>
                <a:spcPts val="0"/>
              </a:spcBef>
              <a:buSzPts val="2400"/>
            </a:pPr>
            <a:r>
              <a:rPr lang="en-US" sz="1800" b="1" dirty="0">
                <a:solidFill>
                  <a:schemeClr val="accent6">
                    <a:lumMod val="50000"/>
                  </a:schemeClr>
                </a:solidFill>
                <a:latin typeface="Arial"/>
                <a:ea typeface="Arial"/>
                <a:cs typeface="Arial"/>
                <a:sym typeface="Arial"/>
              </a:rPr>
              <a:t>Managing the marketing process requires the four marketing management functions as illustrated in the figure; analysis, planning, implementation, and control. </a:t>
            </a:r>
          </a:p>
          <a:p>
            <a:pPr marL="256020" indent="-256020">
              <a:spcBef>
                <a:spcPts val="0"/>
              </a:spcBef>
              <a:buSzPts val="2400"/>
            </a:pPr>
            <a:endParaRPr lang="en-US" sz="1800" b="1" dirty="0">
              <a:solidFill>
                <a:schemeClr val="accent6">
                  <a:lumMod val="50000"/>
                </a:schemeClr>
              </a:solidFill>
              <a:latin typeface="Arial"/>
              <a:ea typeface="Arial"/>
              <a:cs typeface="Arial"/>
              <a:sym typeface="Arial"/>
            </a:endParaRPr>
          </a:p>
          <a:p>
            <a:pPr marL="742913" lvl="1" indent="-285737">
              <a:spcBef>
                <a:spcPts val="0"/>
              </a:spcBef>
            </a:pPr>
            <a:r>
              <a:rPr lang="en-US" sz="1200" dirty="0">
                <a:solidFill>
                  <a:schemeClr val="accent6">
                    <a:lumMod val="50000"/>
                  </a:schemeClr>
                </a:solidFill>
                <a:sym typeface="Arial"/>
              </a:rPr>
              <a:t>Marketing analysis provides the information and evaluations needed for all the other marketing activities.</a:t>
            </a:r>
            <a:endParaRPr lang="en-US" sz="1200" dirty="0">
              <a:solidFill>
                <a:schemeClr val="accent6">
                  <a:lumMod val="50000"/>
                </a:schemeClr>
              </a:solidFill>
            </a:endParaRPr>
          </a:p>
          <a:p>
            <a:pPr marL="742913" lvl="1" indent="-285737">
              <a:spcBef>
                <a:spcPts val="0"/>
              </a:spcBef>
            </a:pPr>
            <a:endParaRPr lang="en-US" sz="1200" dirty="0">
              <a:solidFill>
                <a:schemeClr val="accent6">
                  <a:lumMod val="50000"/>
                </a:schemeClr>
              </a:solidFill>
              <a:sym typeface="Arial"/>
            </a:endParaRPr>
          </a:p>
          <a:p>
            <a:pPr marL="742913" lvl="1" indent="-285737">
              <a:spcBef>
                <a:spcPts val="0"/>
              </a:spcBef>
            </a:pPr>
            <a:r>
              <a:rPr lang="en-US" sz="1200" dirty="0">
                <a:solidFill>
                  <a:schemeClr val="accent6">
                    <a:lumMod val="50000"/>
                  </a:schemeClr>
                </a:solidFill>
                <a:sym typeface="Arial"/>
              </a:rPr>
              <a:t>Marketing Planning develops company-wide strategic plans and then translates them into marketing and other plans for each division, product, and brand. </a:t>
            </a:r>
            <a:endParaRPr lang="en-US" sz="1200" dirty="0">
              <a:solidFill>
                <a:schemeClr val="accent6">
                  <a:lumMod val="50000"/>
                </a:schemeClr>
              </a:solidFill>
            </a:endParaRPr>
          </a:p>
          <a:p>
            <a:pPr marL="742913" lvl="1" indent="-285737">
              <a:spcBef>
                <a:spcPts val="0"/>
              </a:spcBef>
            </a:pPr>
            <a:endParaRPr lang="en-US" sz="1200" dirty="0">
              <a:solidFill>
                <a:schemeClr val="accent6">
                  <a:lumMod val="50000"/>
                </a:schemeClr>
              </a:solidFill>
              <a:sym typeface="Arial"/>
            </a:endParaRPr>
          </a:p>
          <a:p>
            <a:pPr marL="742913" lvl="1" indent="-285737">
              <a:spcBef>
                <a:spcPts val="0"/>
              </a:spcBef>
            </a:pPr>
            <a:r>
              <a:rPr lang="en-US" sz="1200" dirty="0">
                <a:solidFill>
                  <a:schemeClr val="accent6">
                    <a:lumMod val="50000"/>
                  </a:schemeClr>
                </a:solidFill>
                <a:sym typeface="Arial"/>
              </a:rPr>
              <a:t>Marketing implementation, the company turns the plans into actions. </a:t>
            </a:r>
            <a:r>
              <a:rPr lang="en-US" sz="1200" dirty="0">
                <a:solidFill>
                  <a:schemeClr val="accent6">
                    <a:lumMod val="50000"/>
                  </a:schemeClr>
                </a:solidFill>
              </a:rPr>
              <a:t>Addresses the who, where, when, and how of the marketing activities</a:t>
            </a:r>
          </a:p>
          <a:p>
            <a:pPr marL="742913" lvl="1" indent="-285737">
              <a:spcBef>
                <a:spcPts val="0"/>
              </a:spcBef>
            </a:pPr>
            <a:endParaRPr lang="en-US" sz="1050" dirty="0">
              <a:solidFill>
                <a:srgbClr val="0070C0"/>
              </a:solidFill>
            </a:endParaRPr>
          </a:p>
          <a:p>
            <a:pPr marL="742913" lvl="1" indent="-285737">
              <a:spcBef>
                <a:spcPts val="0"/>
              </a:spcBef>
            </a:pPr>
            <a:endParaRPr lang="en-US" sz="1050" dirty="0">
              <a:solidFill>
                <a:srgbClr val="0070C0"/>
              </a:solidFill>
              <a:sym typeface="Arial"/>
            </a:endParaRPr>
          </a:p>
          <a:p>
            <a:pPr marL="742913" lvl="1" indent="-285737">
              <a:spcBef>
                <a:spcPts val="0"/>
              </a:spcBef>
            </a:pPr>
            <a:r>
              <a:rPr lang="en-US" sz="1200" dirty="0">
                <a:solidFill>
                  <a:srgbClr val="C00000"/>
                </a:solidFill>
                <a:sym typeface="Arial"/>
              </a:rPr>
              <a:t>Marketing Control consists of measuring and evaluating the results of marketing activities and taking corrective action where needed. </a:t>
            </a:r>
          </a:p>
          <a:p>
            <a:pPr marL="256020" indent="-256020">
              <a:spcBef>
                <a:spcPts val="0"/>
              </a:spcBef>
              <a:buSzPts val="2400"/>
            </a:pPr>
            <a:endParaRPr lang="en-US" sz="1800" b="1" dirty="0">
              <a:solidFill>
                <a:srgbClr val="0070C0"/>
              </a:solidFill>
              <a:latin typeface="Arial"/>
              <a:ea typeface="Arial"/>
              <a:cs typeface="Arial"/>
              <a:sym typeface="Arial"/>
            </a:endParaRPr>
          </a:p>
        </p:txBody>
      </p:sp>
      <p:pic>
        <p:nvPicPr>
          <p:cNvPr id="6" name="Google Shape;388;p39" descr="The details are as follows:&#10;• Analysis&#10;• Planning&#10;• Develop strategic plans&#10;• Develop marketing plans&#10;• Implementation and organization&#10;• Carry out the plans&#10;• Control &#10;• Measure results&#10;• Evaluate results&#10;• Take corrective action&#10;• From “Control”, and arrow leads backward to “Implementation and Organization” as well as to “Planning”&#10;• “Analysis” is also connected directly to “Implementation and Organization” as well as to “Control”.&#10;A text box pointing to “Planning” reads: The first part of the chapter dealt with this—developing company-wide and marketing strategies and plans.&#10;A text box pointing to “Control” reads: We’ll close the chapter by looking at how marketers manage those strategies and plans—how they implement marketing strategies and programs and evaluate the results.&#10;">
            <a:extLst>
              <a:ext uri="{FF2B5EF4-FFF2-40B4-BE49-F238E27FC236}">
                <a16:creationId xmlns:a16="http://schemas.microsoft.com/office/drawing/2014/main" id="{B152DEDC-A104-FF66-2EDB-48DCF2AAFF2A}"/>
              </a:ext>
            </a:extLst>
          </p:cNvPr>
          <p:cNvPicPr preferRelativeResize="0"/>
          <p:nvPr/>
        </p:nvPicPr>
        <p:blipFill rotWithShape="1">
          <a:blip r:embed="rId3">
            <a:alphaModFix/>
          </a:blip>
          <a:srcRect l="14275" t="1" r="17715" b="2863"/>
          <a:stretch/>
        </p:blipFill>
        <p:spPr>
          <a:xfrm>
            <a:off x="7724143" y="1978056"/>
            <a:ext cx="4112871" cy="3296258"/>
          </a:xfrm>
          <a:prstGeom prst="rect">
            <a:avLst/>
          </a:prstGeom>
          <a:noFill/>
          <a:ln>
            <a:noFill/>
          </a:ln>
        </p:spPr>
      </p:pic>
      <p:sp>
        <p:nvSpPr>
          <p:cNvPr id="4" name="Oval 3">
            <a:extLst>
              <a:ext uri="{FF2B5EF4-FFF2-40B4-BE49-F238E27FC236}">
                <a16:creationId xmlns:a16="http://schemas.microsoft.com/office/drawing/2014/main" id="{F19020EF-4E51-5ADE-A2E4-8969948702CC}"/>
              </a:ext>
            </a:extLst>
          </p:cNvPr>
          <p:cNvSpPr/>
          <p:nvPr/>
        </p:nvSpPr>
        <p:spPr>
          <a:xfrm>
            <a:off x="10718800" y="2141780"/>
            <a:ext cx="1317084" cy="313253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Tree>
    <p:extLst>
      <p:ext uri="{BB962C8B-B14F-4D97-AF65-F5344CB8AC3E}">
        <p14:creationId xmlns:p14="http://schemas.microsoft.com/office/powerpoint/2010/main" val="308748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6">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6">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0"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age2image14993040">
            <a:extLst>
              <a:ext uri="{FF2B5EF4-FFF2-40B4-BE49-F238E27FC236}">
                <a16:creationId xmlns:a16="http://schemas.microsoft.com/office/drawing/2014/main" id="{02FFE9CB-E613-1C32-5EBA-CAD59F7BB0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6121" y="939095"/>
            <a:ext cx="5160019" cy="497383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01850C8-4749-AFCA-2967-2C6AF8196F4E}"/>
              </a:ext>
            </a:extLst>
          </p:cNvPr>
          <p:cNvSpPr txBox="1">
            <a:spLocks/>
          </p:cNvSpPr>
          <p:nvPr/>
        </p:nvSpPr>
        <p:spPr>
          <a:xfrm>
            <a:off x="1" y="939093"/>
            <a:ext cx="7348451" cy="591890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schemeClr val="accent6">
                    <a:lumMod val="50000"/>
                  </a:schemeClr>
                </a:solidFill>
                <a:effectLst/>
                <a:uLnTx/>
                <a:uFillTx/>
                <a:latin typeface="Abadi" panose="020B0604020104020204" pitchFamily="34" charset="0"/>
                <a:ea typeface="+mn-ea"/>
                <a:cs typeface="+mn-cs"/>
              </a:rPr>
              <a:t>Strategic marketing</a:t>
            </a:r>
          </a:p>
          <a:p>
            <a:pPr marL="0" marR="0" lvl="0" indent="0" algn="ctr"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schemeClr val="accent6">
                    <a:lumMod val="50000"/>
                  </a:schemeClr>
                </a:solidFill>
                <a:effectLst/>
                <a:uLnTx/>
                <a:uFillTx/>
                <a:latin typeface="Abadi" panose="020B0604020104020204" pitchFamily="34" charset="0"/>
                <a:ea typeface="+mn-ea"/>
                <a:cs typeface="+mn-cs"/>
              </a:rPr>
              <a:t>Lecture 9</a:t>
            </a:r>
          </a:p>
        </p:txBody>
      </p:sp>
    </p:spTree>
    <p:extLst>
      <p:ext uri="{BB962C8B-B14F-4D97-AF65-F5344CB8AC3E}">
        <p14:creationId xmlns:p14="http://schemas.microsoft.com/office/powerpoint/2010/main" val="174611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3"/>
          <p:cNvSpPr txBox="1">
            <a:spLocks noGrp="1"/>
          </p:cNvSpPr>
          <p:nvPr>
            <p:ph type="title" idx="4294967295"/>
          </p:nvPr>
        </p:nvSpPr>
        <p:spPr>
          <a:xfrm>
            <a:off x="155575" y="1187043"/>
            <a:ext cx="12036425" cy="439290"/>
          </a:xfrm>
          <a:prstGeom prst="rect">
            <a:avLst/>
          </a:prstGeom>
          <a:solidFill>
            <a:schemeClr val="bg1"/>
          </a:solidFill>
          <a:ln>
            <a:noFill/>
          </a:ln>
        </p:spPr>
        <p:txBody>
          <a:bodyPr spcFirstLastPara="1" vert="horz" wrap="square" lIns="0" tIns="0" rIns="0" bIns="0" rtlCol="0" anchor="b" anchorCtr="0">
            <a:noAutofit/>
          </a:bodyPr>
          <a:lstStyle/>
          <a:p>
            <a:pPr algn="ctr">
              <a:buSzPts val="3600"/>
            </a:pPr>
            <a:r>
              <a:rPr lang="en-US" sz="3200" b="1" dirty="0">
                <a:solidFill>
                  <a:srgbClr val="C00000"/>
                </a:solidFill>
                <a:latin typeface="Arial"/>
                <a:ea typeface="Arial"/>
                <a:cs typeface="Arial"/>
                <a:sym typeface="Arial"/>
              </a:rPr>
              <a:t>MARKETING CONTROL</a:t>
            </a:r>
          </a:p>
        </p:txBody>
      </p:sp>
      <p:sp>
        <p:nvSpPr>
          <p:cNvPr id="5" name="Google Shape;430;p45">
            <a:extLst>
              <a:ext uri="{FF2B5EF4-FFF2-40B4-BE49-F238E27FC236}">
                <a16:creationId xmlns:a16="http://schemas.microsoft.com/office/drawing/2014/main" id="{30D395B6-5E05-3FCB-608E-5627AFC5605F}"/>
              </a:ext>
            </a:extLst>
          </p:cNvPr>
          <p:cNvSpPr txBox="1">
            <a:spLocks/>
          </p:cNvSpPr>
          <p:nvPr/>
        </p:nvSpPr>
        <p:spPr>
          <a:xfrm>
            <a:off x="155578" y="2025825"/>
            <a:ext cx="6270660" cy="3499420"/>
          </a:xfrm>
          <a:prstGeom prst="rect">
            <a:avLst/>
          </a:prstGeom>
          <a:solidFill>
            <a:schemeClr val="bg1"/>
          </a:solidFill>
          <a:ln>
            <a:noFill/>
          </a:ln>
        </p:spPr>
        <p:txBody>
          <a:bodyPr spcFirstLastPara="1" vert="horz" wrap="square" lIns="0" tIns="0" rIns="0" bIns="0" rtlCol="0" anchor="t" anchorCtr="0">
            <a:spAutoFit/>
          </a:bodyPr>
          <a:lstStyle>
            <a:lvl1pPr marL="256032" lvl="0" indent="-256032">
              <a:lnSpc>
                <a:spcPct val="110000"/>
              </a:lnSpc>
              <a:spcBef>
                <a:spcPts val="0"/>
              </a:spcBef>
              <a:spcAft>
                <a:spcPts val="0"/>
              </a:spcAft>
              <a:buClr>
                <a:srgbClr val="007FA3"/>
              </a:buClr>
              <a:buSzPts val="2400"/>
              <a:buFont typeface="Arial" panose="020B0604020202020204" pitchFamily="34" charset="0"/>
              <a:buChar char="•"/>
              <a:defRPr sz="2000">
                <a:solidFill>
                  <a:schemeClr val="tx1">
                    <a:lumMod val="65000"/>
                    <a:lumOff val="35000"/>
                  </a:schemeClr>
                </a:solidFill>
                <a:latin typeface="Arial"/>
                <a:ea typeface="Arial"/>
                <a:cs typeface="Arial"/>
              </a:defRPr>
            </a:lvl1pPr>
            <a:lvl2pPr marL="713232" lvl="1" indent="-256032">
              <a:lnSpc>
                <a:spcPct val="110000"/>
              </a:lnSpc>
              <a:spcBef>
                <a:spcPts val="0"/>
              </a:spcBef>
              <a:spcAft>
                <a:spcPts val="0"/>
              </a:spcAft>
              <a:buClr>
                <a:srgbClr val="007FA3"/>
              </a:buClr>
              <a:buSzPts val="2400"/>
              <a:buFont typeface="Gill Sans MT" panose="020B0502020104020203" pitchFamily="34" charset="0"/>
              <a:buChar char="–"/>
              <a:defRPr>
                <a:solidFill>
                  <a:srgbClr val="000000"/>
                </a:solidFill>
              </a:defRPr>
            </a:lvl2pPr>
            <a:lvl3pPr marL="1371600" lvl="2" indent="-330200">
              <a:lnSpc>
                <a:spcPct val="110000"/>
              </a:lnSpc>
              <a:spcBef>
                <a:spcPts val="600"/>
              </a:spcBef>
              <a:spcAft>
                <a:spcPts val="0"/>
              </a:spcAft>
              <a:buClr>
                <a:srgbClr val="007FA3"/>
              </a:buClr>
              <a:buSzPts val="1600"/>
              <a:buFont typeface="Arial" panose="020B0604020202020204" pitchFamily="34" charset="0"/>
              <a:buChar char="▪"/>
              <a:defRPr sz="1600">
                <a:solidFill>
                  <a:schemeClr val="tx1">
                    <a:lumMod val="65000"/>
                    <a:lumOff val="35000"/>
                  </a:schemeClr>
                </a:solidFill>
              </a:defRPr>
            </a:lvl3pPr>
            <a:lvl4pPr marL="1828800" lvl="3" indent="-330200">
              <a:lnSpc>
                <a:spcPct val="110000"/>
              </a:lnSpc>
              <a:spcBef>
                <a:spcPts val="600"/>
              </a:spcBef>
              <a:spcAft>
                <a:spcPts val="0"/>
              </a:spcAft>
              <a:buClr>
                <a:srgbClr val="007FA3"/>
              </a:buClr>
              <a:buSzPts val="1600"/>
              <a:buFont typeface="Gill Sans MT" panose="020B0502020104020203" pitchFamily="34" charset="0"/>
              <a:buChar char="–"/>
              <a:defRPr sz="1400">
                <a:solidFill>
                  <a:schemeClr val="tx1">
                    <a:lumMod val="65000"/>
                    <a:lumOff val="35000"/>
                  </a:schemeClr>
                </a:solidFill>
              </a:defRPr>
            </a:lvl4pPr>
            <a:lvl5pPr marL="2286000" lvl="4" indent="-330200">
              <a:lnSpc>
                <a:spcPct val="110000"/>
              </a:lnSpc>
              <a:spcBef>
                <a:spcPts val="600"/>
              </a:spcBef>
              <a:spcAft>
                <a:spcPts val="0"/>
              </a:spcAft>
              <a:buClr>
                <a:srgbClr val="007FA3"/>
              </a:buClr>
              <a:buSzPts val="1600"/>
              <a:buFont typeface="Arial" panose="020B0604020202020204" pitchFamily="34" charset="0"/>
              <a:buChar char="•"/>
              <a:defRPr sz="1400">
                <a:solidFill>
                  <a:schemeClr val="tx1">
                    <a:lumMod val="65000"/>
                    <a:lumOff val="35000"/>
                  </a:schemeClr>
                </a:solidFill>
              </a:defRPr>
            </a:lvl5pPr>
            <a:lvl6pPr marL="2743200" lvl="5" indent="-330200">
              <a:lnSpc>
                <a:spcPct val="110000"/>
              </a:lnSpc>
              <a:spcBef>
                <a:spcPts val="300"/>
              </a:spcBef>
              <a:spcAft>
                <a:spcPts val="0"/>
              </a:spcAft>
              <a:buClr>
                <a:srgbClr val="007FA3"/>
              </a:buClr>
              <a:buSzPts val="1600"/>
              <a:buFont typeface="Gill Sans MT" panose="020B0502020104020203" pitchFamily="34" charset="0"/>
              <a:buChar char="•"/>
              <a:defRPr sz="1400">
                <a:solidFill>
                  <a:schemeClr val="tx1">
                    <a:lumMod val="65000"/>
                    <a:lumOff val="35000"/>
                  </a:schemeClr>
                </a:solidFill>
              </a:defRPr>
            </a:lvl6pPr>
            <a:lvl7pPr marL="3200400" lvl="6" indent="-330200">
              <a:lnSpc>
                <a:spcPct val="110000"/>
              </a:lnSpc>
              <a:spcBef>
                <a:spcPts val="300"/>
              </a:spcBef>
              <a:spcAft>
                <a:spcPts val="0"/>
              </a:spcAft>
              <a:buClr>
                <a:srgbClr val="007FA3"/>
              </a:buClr>
              <a:buSzPts val="1600"/>
              <a:buFont typeface="Arial" panose="020B0604020202020204" pitchFamily="34" charset="0"/>
              <a:buChar char="•"/>
              <a:defRPr sz="1400">
                <a:solidFill>
                  <a:schemeClr val="tx1">
                    <a:lumMod val="65000"/>
                    <a:lumOff val="35000"/>
                  </a:schemeClr>
                </a:solidFill>
              </a:defRPr>
            </a:lvl7pPr>
            <a:lvl8pPr marL="3657600" lvl="7" indent="-330200">
              <a:lnSpc>
                <a:spcPct val="110000"/>
              </a:lnSpc>
              <a:spcBef>
                <a:spcPts val="300"/>
              </a:spcBef>
              <a:spcAft>
                <a:spcPts val="0"/>
              </a:spcAft>
              <a:buClr>
                <a:srgbClr val="007FA3"/>
              </a:buClr>
              <a:buSzPts val="1600"/>
              <a:buFont typeface="Gill Sans MT" panose="020B0502020104020203" pitchFamily="34" charset="0"/>
              <a:buChar char="•"/>
              <a:defRPr sz="1400" baseline="0">
                <a:solidFill>
                  <a:schemeClr val="tx1">
                    <a:lumMod val="65000"/>
                    <a:lumOff val="35000"/>
                  </a:schemeClr>
                </a:solidFill>
              </a:defRPr>
            </a:lvl8pPr>
            <a:lvl9pPr marL="4114800" lvl="8" indent="-330200">
              <a:lnSpc>
                <a:spcPct val="110000"/>
              </a:lnSpc>
              <a:spcBef>
                <a:spcPts val="300"/>
              </a:spcBef>
              <a:spcAft>
                <a:spcPts val="0"/>
              </a:spcAft>
              <a:buClr>
                <a:srgbClr val="007FA3"/>
              </a:buClr>
              <a:buSzPts val="1600"/>
              <a:buFont typeface="Arial" panose="020B0604020202020204" pitchFamily="34" charset="0"/>
              <a:buChar char="•"/>
              <a:defRPr sz="1400" baseline="0">
                <a:solidFill>
                  <a:schemeClr val="tx1">
                    <a:lumMod val="65000"/>
                    <a:lumOff val="35000"/>
                  </a:schemeClr>
                </a:solidFill>
              </a:defRPr>
            </a:lvl9pPr>
          </a:lstStyle>
          <a:p>
            <a:pPr marL="0" indent="0" defTabSz="914354">
              <a:buNone/>
              <a:defRPr/>
            </a:pPr>
            <a:r>
              <a:rPr lang="en-US" sz="1200" b="1" dirty="0">
                <a:solidFill>
                  <a:schemeClr val="accent6">
                    <a:lumMod val="50000"/>
                  </a:schemeClr>
                </a:solidFill>
                <a:sym typeface="Arial"/>
              </a:rPr>
              <a:t>Marketing Control</a:t>
            </a:r>
          </a:p>
          <a:p>
            <a:pPr marL="0" indent="0" defTabSz="914354">
              <a:buNone/>
              <a:defRPr/>
            </a:pPr>
            <a:r>
              <a:rPr lang="en-US" sz="1200" dirty="0">
                <a:solidFill>
                  <a:schemeClr val="accent6">
                    <a:lumMod val="50000"/>
                  </a:schemeClr>
                </a:solidFill>
                <a:latin typeface="Gill Sans MT" panose="020B0502020104020203"/>
                <a:ea typeface="+mn-ea"/>
              </a:rPr>
              <a:t>Measuring and evaluating the results of marketing strategies and plans and </a:t>
            </a:r>
            <a:r>
              <a:rPr lang="en-US" sz="1200" dirty="0">
                <a:solidFill>
                  <a:schemeClr val="accent6">
                    <a:lumMod val="50000"/>
                  </a:schemeClr>
                </a:solidFill>
              </a:rPr>
              <a:t>Taking corrective action where needed to ensure that the objectives are achieved. </a:t>
            </a:r>
          </a:p>
          <a:p>
            <a:pPr marL="0" indent="0" defTabSz="914354">
              <a:buNone/>
              <a:defRPr/>
            </a:pPr>
            <a:endParaRPr lang="en-US" sz="1200" dirty="0">
              <a:solidFill>
                <a:srgbClr val="0070C0"/>
              </a:solidFill>
              <a:latin typeface="Gill Sans MT" panose="020B0502020104020203"/>
              <a:ea typeface="+mn-ea"/>
            </a:endParaRPr>
          </a:p>
          <a:p>
            <a:pPr marL="800060" lvl="1" indent="-342882" defTabSz="914354">
              <a:buFont typeface="+mj-lt"/>
              <a:buAutoNum type="arabicPeriod"/>
              <a:defRPr/>
            </a:pPr>
            <a:r>
              <a:rPr lang="en-US" sz="1100" b="1" dirty="0">
                <a:solidFill>
                  <a:srgbClr val="C00000"/>
                </a:solidFill>
                <a:latin typeface="Gill Sans MT" panose="020B0502020104020203"/>
              </a:rPr>
              <a:t>Operating control </a:t>
            </a:r>
            <a:r>
              <a:rPr lang="en-US" sz="1100" dirty="0">
                <a:solidFill>
                  <a:schemeClr val="accent6">
                    <a:lumMod val="50000"/>
                  </a:schemeClr>
                </a:solidFill>
                <a:latin typeface="Gill Sans MT" panose="020B0502020104020203"/>
              </a:rPr>
              <a:t>ensures that the company achieves its sales, profits, and other goals set out in its annual plan. It also involves determining the profitability of different products, territories, markets, and channels ,Marketing should monitor :</a:t>
            </a:r>
          </a:p>
          <a:p>
            <a:pPr marL="1458396" lvl="2" indent="-342882" defTabSz="914354">
              <a:defRPr/>
            </a:pPr>
            <a:r>
              <a:rPr lang="en-US" sz="1050" dirty="0">
                <a:solidFill>
                  <a:schemeClr val="accent6">
                    <a:lumMod val="50000"/>
                  </a:schemeClr>
                </a:solidFill>
                <a:latin typeface="Gill Sans MT" panose="020B0502020104020203"/>
              </a:rPr>
              <a:t>Evaluate the Return on Investment</a:t>
            </a:r>
          </a:p>
          <a:p>
            <a:pPr marL="1458396" lvl="2" indent="-342882" defTabSz="914354">
              <a:defRPr/>
            </a:pPr>
            <a:r>
              <a:rPr lang="en-US" sz="1050" dirty="0">
                <a:solidFill>
                  <a:schemeClr val="accent6">
                    <a:lumMod val="50000"/>
                  </a:schemeClr>
                </a:solidFill>
                <a:latin typeface="Gill Sans MT" panose="020B0502020104020203"/>
              </a:rPr>
              <a:t>Changes in company’s Sales +/- vs competitors </a:t>
            </a:r>
          </a:p>
          <a:p>
            <a:pPr marL="1458396" lvl="2" indent="-342882" defTabSz="914354">
              <a:defRPr/>
            </a:pPr>
            <a:r>
              <a:rPr lang="en-US" sz="1050" dirty="0">
                <a:solidFill>
                  <a:schemeClr val="accent6">
                    <a:lumMod val="50000"/>
                  </a:schemeClr>
                </a:solidFill>
                <a:latin typeface="Gill Sans MT" panose="020B0502020104020203"/>
              </a:rPr>
              <a:t>Customer reach and feedback</a:t>
            </a:r>
          </a:p>
          <a:p>
            <a:pPr marL="1458396" lvl="2" indent="-342882" defTabSz="914354">
              <a:defRPr/>
            </a:pPr>
            <a:r>
              <a:rPr lang="en-US" sz="1050" dirty="0">
                <a:solidFill>
                  <a:schemeClr val="accent6">
                    <a:lumMod val="50000"/>
                  </a:schemeClr>
                </a:solidFill>
                <a:latin typeface="Gill Sans MT" panose="020B0502020104020203"/>
              </a:rPr>
              <a:t>Product availability </a:t>
            </a:r>
          </a:p>
          <a:p>
            <a:pPr marL="1458396" lvl="2" indent="-342882" defTabSz="914354">
              <a:defRPr/>
            </a:pPr>
            <a:r>
              <a:rPr lang="en-US" sz="1050" dirty="0">
                <a:solidFill>
                  <a:schemeClr val="accent6">
                    <a:lumMod val="50000"/>
                  </a:schemeClr>
                </a:solidFill>
                <a:latin typeface="Gill Sans MT" panose="020B0502020104020203"/>
              </a:rPr>
              <a:t>Channels performance  </a:t>
            </a:r>
            <a:endParaRPr lang="en-US" sz="1100" dirty="0">
              <a:solidFill>
                <a:schemeClr val="accent6">
                  <a:lumMod val="50000"/>
                </a:schemeClr>
              </a:solidFill>
              <a:latin typeface="Gill Sans MT" panose="020B0502020104020203"/>
            </a:endParaRPr>
          </a:p>
          <a:p>
            <a:pPr marL="800060" lvl="1" indent="-342882" defTabSz="914354">
              <a:buFont typeface="+mj-lt"/>
              <a:buAutoNum type="arabicPeriod"/>
              <a:defRPr/>
            </a:pPr>
            <a:endParaRPr lang="en-US" sz="1100" dirty="0">
              <a:solidFill>
                <a:srgbClr val="C00000"/>
              </a:solidFill>
              <a:latin typeface="Gill Sans MT" panose="020B0502020104020203"/>
            </a:endParaRPr>
          </a:p>
          <a:p>
            <a:pPr marL="800060" lvl="1" indent="-342882" defTabSz="914354">
              <a:buFont typeface="+mj-lt"/>
              <a:buAutoNum type="arabicPeriod"/>
              <a:defRPr/>
            </a:pPr>
            <a:r>
              <a:rPr lang="en-US" sz="1100" b="1" dirty="0">
                <a:solidFill>
                  <a:srgbClr val="C00000"/>
                </a:solidFill>
                <a:latin typeface="Gill Sans MT" panose="020B0502020104020203"/>
              </a:rPr>
              <a:t>Strategic </a:t>
            </a:r>
            <a:r>
              <a:rPr lang="en-US" sz="1100" b="1" dirty="0">
                <a:solidFill>
                  <a:schemeClr val="accent6">
                    <a:lumMod val="50000"/>
                  </a:schemeClr>
                </a:solidFill>
                <a:latin typeface="Gill Sans MT" panose="020B0502020104020203"/>
              </a:rPr>
              <a:t>control </a:t>
            </a:r>
            <a:r>
              <a:rPr lang="en-US" sz="1100" dirty="0">
                <a:solidFill>
                  <a:schemeClr val="accent6">
                    <a:lumMod val="50000"/>
                  </a:schemeClr>
                </a:solidFill>
                <a:latin typeface="Gill Sans MT" panose="020B0502020104020203"/>
              </a:rPr>
              <a:t>involves looking at whether the company’s basic strategies are well matched to its opportunities. Compare Your Strategy to Competitors</a:t>
            </a:r>
          </a:p>
          <a:p>
            <a:pPr marL="713197" lvl="1" indent="-256020" defTabSz="914354">
              <a:defRPr/>
            </a:pPr>
            <a:endParaRPr lang="en-US" sz="1100" dirty="0">
              <a:solidFill>
                <a:srgbClr val="0070C0"/>
              </a:solidFill>
              <a:latin typeface="Gill Sans MT" panose="020B0502020104020203"/>
            </a:endParaRPr>
          </a:p>
        </p:txBody>
      </p:sp>
      <p:pic>
        <p:nvPicPr>
          <p:cNvPr id="4098" name="Picture 2" descr="Marketing Control - Definition, Process, Types and Example - Digiaide.com">
            <a:extLst>
              <a:ext uri="{FF2B5EF4-FFF2-40B4-BE49-F238E27FC236}">
                <a16:creationId xmlns:a16="http://schemas.microsoft.com/office/drawing/2014/main" id="{4D5F76F9-7C29-10C2-7E02-79A2FE6CF1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52" t="21325" r="30353" b="6579"/>
          <a:stretch/>
        </p:blipFill>
        <p:spPr bwMode="auto">
          <a:xfrm>
            <a:off x="7159390" y="1626333"/>
            <a:ext cx="4465835" cy="40446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89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5" name="TextBox 4">
            <a:extLst>
              <a:ext uri="{FF2B5EF4-FFF2-40B4-BE49-F238E27FC236}">
                <a16:creationId xmlns:a16="http://schemas.microsoft.com/office/drawing/2014/main" id="{529801BD-3A2E-A43A-0F23-15900F14E284}"/>
              </a:ext>
            </a:extLst>
          </p:cNvPr>
          <p:cNvSpPr txBox="1"/>
          <p:nvPr/>
        </p:nvSpPr>
        <p:spPr>
          <a:xfrm>
            <a:off x="282156" y="1887800"/>
            <a:ext cx="6196559" cy="3970318"/>
          </a:xfrm>
          <a:prstGeom prst="rect">
            <a:avLst/>
          </a:prstGeom>
          <a:solidFill>
            <a:schemeClr val="bg1"/>
          </a:solidFill>
        </p:spPr>
        <p:txBody>
          <a:bodyPr wrap="square" rtlCol="0">
            <a:spAutoFit/>
          </a:bodyPr>
          <a:lstStyle/>
          <a:p>
            <a:pPr defTabSz="914354">
              <a:defRPr/>
            </a:pPr>
            <a:r>
              <a:rPr lang="en-US" b="1" dirty="0">
                <a:solidFill>
                  <a:srgbClr val="C00000"/>
                </a:solidFill>
                <a:latin typeface="Arial"/>
                <a:cs typeface="Arial"/>
                <a:sym typeface="Arial"/>
              </a:rPr>
              <a:t>Marketing return on investment </a:t>
            </a:r>
            <a:r>
              <a:rPr lang="en-US" dirty="0">
                <a:solidFill>
                  <a:schemeClr val="accent6">
                    <a:lumMod val="50000"/>
                  </a:schemeClr>
                </a:solidFill>
                <a:latin typeface="Arial"/>
                <a:ea typeface="Arial"/>
                <a:cs typeface="Arial"/>
                <a:sym typeface="Arial"/>
              </a:rPr>
              <a:t>or marketing </a:t>
            </a:r>
            <a:r>
              <a:rPr lang="en-US" b="1" dirty="0">
                <a:solidFill>
                  <a:srgbClr val="C00000"/>
                </a:solidFill>
                <a:latin typeface="Arial"/>
                <a:cs typeface="Arial"/>
                <a:sym typeface="Arial"/>
              </a:rPr>
              <a:t>ROI </a:t>
            </a:r>
            <a:r>
              <a:rPr lang="en-US" dirty="0">
                <a:solidFill>
                  <a:schemeClr val="accent6">
                    <a:lumMod val="50000"/>
                  </a:schemeClr>
                </a:solidFill>
                <a:latin typeface="Arial"/>
                <a:ea typeface="Arial"/>
                <a:cs typeface="Arial"/>
                <a:sym typeface="Arial"/>
              </a:rPr>
              <a:t>is the net return from a marketing investment divided by the costs of the marketing investment. It measures the profits generated by investments in marketing activities. </a:t>
            </a:r>
          </a:p>
          <a:p>
            <a:pPr defTabSz="914354">
              <a:defRPr/>
            </a:pPr>
            <a:endParaRPr lang="en-US" dirty="0">
              <a:solidFill>
                <a:schemeClr val="accent6">
                  <a:lumMod val="50000"/>
                </a:schemeClr>
              </a:solidFill>
              <a:latin typeface="Arial"/>
              <a:ea typeface="Arial"/>
              <a:cs typeface="Arial"/>
              <a:sym typeface="Arial"/>
            </a:endParaRPr>
          </a:p>
          <a:p>
            <a:pPr defTabSz="914354">
              <a:defRPr/>
            </a:pPr>
            <a:r>
              <a:rPr lang="en-US" dirty="0">
                <a:solidFill>
                  <a:schemeClr val="accent6">
                    <a:lumMod val="50000"/>
                  </a:schemeClr>
                </a:solidFill>
                <a:latin typeface="Arial"/>
                <a:ea typeface="Arial"/>
                <a:cs typeface="Arial"/>
                <a:sym typeface="Arial"/>
              </a:rPr>
              <a:t>Marketing investments should result in</a:t>
            </a:r>
          </a:p>
          <a:p>
            <a:pPr defTabSz="914354">
              <a:defRPr/>
            </a:pPr>
            <a:endParaRPr lang="en-US" dirty="0">
              <a:solidFill>
                <a:schemeClr val="accent6">
                  <a:lumMod val="50000"/>
                </a:schemeClr>
              </a:solidFill>
              <a:latin typeface="Arial"/>
              <a:ea typeface="Arial"/>
              <a:cs typeface="Arial"/>
              <a:sym typeface="Arial"/>
            </a:endParaRPr>
          </a:p>
          <a:p>
            <a:pPr marL="800060" lvl="1" indent="-342882" defTabSz="914354">
              <a:buFont typeface="+mj-lt"/>
              <a:buAutoNum type="arabicPeriod"/>
              <a:defRPr/>
            </a:pPr>
            <a:r>
              <a:rPr lang="en-US" dirty="0">
                <a:solidFill>
                  <a:schemeClr val="accent6">
                    <a:lumMod val="50000"/>
                  </a:schemeClr>
                </a:solidFill>
                <a:latin typeface="Arial"/>
                <a:ea typeface="Arial"/>
                <a:cs typeface="Arial"/>
                <a:sym typeface="Arial"/>
              </a:rPr>
              <a:t> Improved customer value and satisfaction.</a:t>
            </a:r>
          </a:p>
          <a:p>
            <a:pPr marL="800060" lvl="1" indent="-342882" defTabSz="914354">
              <a:buFont typeface="+mj-lt"/>
              <a:buAutoNum type="arabicPeriod"/>
              <a:defRPr/>
            </a:pPr>
            <a:r>
              <a:rPr lang="en-US" dirty="0">
                <a:solidFill>
                  <a:schemeClr val="accent6">
                    <a:lumMod val="50000"/>
                  </a:schemeClr>
                </a:solidFill>
                <a:latin typeface="Arial"/>
                <a:ea typeface="Arial"/>
                <a:cs typeface="Arial"/>
                <a:sym typeface="Arial"/>
              </a:rPr>
              <a:t> increases customer attraction and retention. </a:t>
            </a:r>
            <a:endParaRPr lang="en-US" dirty="0">
              <a:solidFill>
                <a:schemeClr val="accent6">
                  <a:lumMod val="50000"/>
                </a:schemeClr>
              </a:solidFill>
              <a:latin typeface="Calibri" panose="020F0502020204030204"/>
              <a:sym typeface="Arial"/>
            </a:endParaRPr>
          </a:p>
          <a:p>
            <a:pPr marL="800060" lvl="1" indent="-342882" defTabSz="914354">
              <a:buFont typeface="+mj-lt"/>
              <a:buAutoNum type="arabicPeriod"/>
              <a:defRPr/>
            </a:pPr>
            <a:r>
              <a:rPr lang="en-US" dirty="0">
                <a:solidFill>
                  <a:schemeClr val="accent6">
                    <a:lumMod val="50000"/>
                  </a:schemeClr>
                </a:solidFill>
                <a:latin typeface="Arial"/>
                <a:ea typeface="Arial"/>
                <a:cs typeface="Arial"/>
                <a:sym typeface="Arial"/>
              </a:rPr>
              <a:t>Increases individual customer lifetime values </a:t>
            </a:r>
          </a:p>
          <a:p>
            <a:pPr marL="800060" lvl="1" indent="-342882" defTabSz="914354">
              <a:buFont typeface="+mj-lt"/>
              <a:buAutoNum type="arabicPeriod"/>
              <a:defRPr/>
            </a:pPr>
            <a:r>
              <a:rPr lang="en-US" dirty="0">
                <a:solidFill>
                  <a:schemeClr val="accent6">
                    <a:lumMod val="50000"/>
                  </a:schemeClr>
                </a:solidFill>
                <a:latin typeface="Arial"/>
                <a:ea typeface="Arial"/>
                <a:cs typeface="Arial"/>
                <a:sym typeface="Arial"/>
              </a:rPr>
              <a:t>Increases firm’s overall customer equity.</a:t>
            </a:r>
            <a:endParaRPr lang="en-US" dirty="0">
              <a:solidFill>
                <a:schemeClr val="accent6">
                  <a:lumMod val="50000"/>
                </a:schemeClr>
              </a:solidFill>
              <a:latin typeface="Calibri" panose="020F0502020204030204"/>
            </a:endParaRPr>
          </a:p>
          <a:p>
            <a:pPr marL="285737" indent="-285737" defTabSz="914354">
              <a:defRPr/>
            </a:pPr>
            <a:endParaRPr lang="en-US" dirty="0">
              <a:solidFill>
                <a:srgbClr val="0070C0"/>
              </a:solidFill>
              <a:latin typeface="Arial"/>
              <a:ea typeface="Arial"/>
              <a:cs typeface="Arial"/>
              <a:sym typeface="Arial"/>
            </a:endParaRPr>
          </a:p>
          <a:p>
            <a:pPr defTabSz="914354">
              <a:defRPr/>
            </a:pPr>
            <a:endParaRPr lang="en-US" dirty="0">
              <a:solidFill>
                <a:srgbClr val="0070C0"/>
              </a:solidFill>
              <a:latin typeface="Calibri" panose="020F0502020204030204"/>
            </a:endParaRPr>
          </a:p>
          <a:p>
            <a:pPr defTabSz="914354">
              <a:defRPr/>
            </a:pPr>
            <a:endParaRPr lang="en-US" dirty="0">
              <a:solidFill>
                <a:srgbClr val="0070C0"/>
              </a:solidFill>
              <a:latin typeface="Arial"/>
              <a:ea typeface="Arial"/>
              <a:cs typeface="Arial"/>
              <a:sym typeface="Arial"/>
            </a:endParaRPr>
          </a:p>
        </p:txBody>
      </p:sp>
      <p:sp>
        <p:nvSpPr>
          <p:cNvPr id="436" name="Google Shape;436;p46"/>
          <p:cNvSpPr txBox="1">
            <a:spLocks noGrp="1"/>
          </p:cNvSpPr>
          <p:nvPr>
            <p:ph type="title" idx="4294967295"/>
          </p:nvPr>
        </p:nvSpPr>
        <p:spPr>
          <a:xfrm>
            <a:off x="1055371" y="619283"/>
            <a:ext cx="10599737" cy="900113"/>
          </a:xfrm>
          <a:prstGeom prst="rect">
            <a:avLst/>
          </a:prstGeom>
          <a:noFill/>
          <a:ln>
            <a:noFill/>
          </a:ln>
        </p:spPr>
        <p:txBody>
          <a:bodyPr spcFirstLastPara="1" vert="horz" wrap="square" lIns="0" tIns="0" rIns="0" bIns="0" rtlCol="0" anchor="b" anchorCtr="0">
            <a:noAutofit/>
          </a:bodyPr>
          <a:lstStyle/>
          <a:p>
            <a:pPr algn="ctr">
              <a:buSzPts val="3600"/>
            </a:pPr>
            <a:r>
              <a:rPr lang="en-US" sz="3200" b="1" dirty="0">
                <a:solidFill>
                  <a:srgbClr val="C00000"/>
                </a:solidFill>
                <a:latin typeface="Arial"/>
                <a:cs typeface="Arial"/>
                <a:sym typeface="Arial"/>
              </a:rPr>
              <a:t>Measuring Marketing Return on Investment (ROI)</a:t>
            </a:r>
          </a:p>
        </p:txBody>
      </p:sp>
      <p:grpSp>
        <p:nvGrpSpPr>
          <p:cNvPr id="3" name="Group 2">
            <a:extLst>
              <a:ext uri="{FF2B5EF4-FFF2-40B4-BE49-F238E27FC236}">
                <a16:creationId xmlns:a16="http://schemas.microsoft.com/office/drawing/2014/main" id="{4FF659BA-7A91-6805-B357-8D26F6CDBAE6}"/>
              </a:ext>
            </a:extLst>
          </p:cNvPr>
          <p:cNvGrpSpPr/>
          <p:nvPr/>
        </p:nvGrpSpPr>
        <p:grpSpPr>
          <a:xfrm>
            <a:off x="6946234" y="1577130"/>
            <a:ext cx="4963609" cy="3385071"/>
            <a:chOff x="6357256" y="1960385"/>
            <a:chExt cx="4429275" cy="2883758"/>
          </a:xfrm>
        </p:grpSpPr>
        <p:pic>
          <p:nvPicPr>
            <p:cNvPr id="4" name="Google Shape;444;p47" descr="The details are as follows:&#10;Marketing Investments leads to Marketing returns as well as Cost of marketing investment; both separately leading to Marketing return on investment.&#10;Marketing returns includes:&#10;• Improved customer value and engagement&#10;• Increased customer attraction and&#10;• Increased customer retention&#10;• Both individually leading to increased customer lifetime values and customer equity&#10;Note: Beyond measuring marketing return on investment in terms of standard performance measures such as sales or market share, many companies are using customer relationship measures, such as customer satisfaction, engagement, retention, and equity. These are more difficult to measure but capture both current and future performance. &#10;">
              <a:extLst>
                <a:ext uri="{FF2B5EF4-FFF2-40B4-BE49-F238E27FC236}">
                  <a16:creationId xmlns:a16="http://schemas.microsoft.com/office/drawing/2014/main" id="{983BAB4D-BBA8-195D-16C2-2F0405C09321}"/>
                </a:ext>
              </a:extLst>
            </p:cNvPr>
            <p:cNvPicPr preferRelativeResize="0"/>
            <p:nvPr/>
          </p:nvPicPr>
          <p:blipFill rotWithShape="1">
            <a:blip r:embed="rId3"/>
            <a:srcRect l="27087" b="1614"/>
            <a:stretch/>
          </p:blipFill>
          <p:spPr>
            <a:xfrm>
              <a:off x="6357256" y="1960385"/>
              <a:ext cx="4429275" cy="2883758"/>
            </a:xfrm>
            <a:prstGeom prst="rect">
              <a:avLst/>
            </a:prstGeom>
          </p:spPr>
          <p:style>
            <a:lnRef idx="2">
              <a:schemeClr val="dk1"/>
            </a:lnRef>
            <a:fillRef idx="1">
              <a:schemeClr val="lt1"/>
            </a:fillRef>
            <a:effectRef idx="0">
              <a:schemeClr val="dk1"/>
            </a:effectRef>
            <a:fontRef idx="minor">
              <a:schemeClr val="dk1"/>
            </a:fontRef>
          </p:style>
        </p:pic>
        <p:sp>
          <p:nvSpPr>
            <p:cNvPr id="2" name="Rectangle 1">
              <a:extLst>
                <a:ext uri="{FF2B5EF4-FFF2-40B4-BE49-F238E27FC236}">
                  <a16:creationId xmlns:a16="http://schemas.microsoft.com/office/drawing/2014/main" id="{D090E6E5-E2E4-6538-373E-532F803F3879}"/>
                </a:ext>
              </a:extLst>
            </p:cNvPr>
            <p:cNvSpPr/>
            <p:nvPr/>
          </p:nvSpPr>
          <p:spPr>
            <a:xfrm>
              <a:off x="6357256" y="2340429"/>
              <a:ext cx="478973" cy="10885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914354">
                <a:defRPr/>
              </a:pPr>
              <a:r>
                <a:rPr lang="en-SA" dirty="0">
                  <a:solidFill>
                    <a:prstClr val="white"/>
                  </a:solidFill>
                  <a:latin typeface="Gill Sans MT" panose="020B0502020104020203"/>
                </a:rPr>
                <a:t>        </a:t>
              </a:r>
            </a:p>
          </p:txBody>
        </p:sp>
      </p:grpSp>
      <p:sp>
        <p:nvSpPr>
          <p:cNvPr id="6" name="TextBox 5">
            <a:extLst>
              <a:ext uri="{FF2B5EF4-FFF2-40B4-BE49-F238E27FC236}">
                <a16:creationId xmlns:a16="http://schemas.microsoft.com/office/drawing/2014/main" id="{398995A1-D85A-9278-38E4-BFF7F991561A}"/>
              </a:ext>
            </a:extLst>
          </p:cNvPr>
          <p:cNvSpPr txBox="1"/>
          <p:nvPr/>
        </p:nvSpPr>
        <p:spPr>
          <a:xfrm>
            <a:off x="6946233" y="5077669"/>
            <a:ext cx="496361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914354">
              <a:defRPr/>
            </a:pPr>
            <a:r>
              <a:rPr lang="en-US" sz="1600" dirty="0">
                <a:solidFill>
                  <a:prstClr val="black"/>
                </a:solidFill>
                <a:latin typeface="Arial"/>
                <a:ea typeface="Arial"/>
                <a:cs typeface="Arial"/>
                <a:sym typeface="Arial"/>
              </a:rPr>
              <a:t>This figure views marketing expenditures as investments that produce returns in the form of more profitable customer relationships.</a:t>
            </a:r>
            <a:endParaRPr lang="en-US" sz="1600" dirty="0">
              <a:solidFill>
                <a:prstClr val="black"/>
              </a:solidFill>
              <a:latin typeface="Calibri" panose="020F0502020204030204"/>
            </a:endParaRPr>
          </a:p>
        </p:txBody>
      </p:sp>
    </p:spTree>
    <p:extLst>
      <p:ext uri="{BB962C8B-B14F-4D97-AF65-F5344CB8AC3E}">
        <p14:creationId xmlns:p14="http://schemas.microsoft.com/office/powerpoint/2010/main" val="37620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7" name="TextBox 6">
            <a:extLst>
              <a:ext uri="{FF2B5EF4-FFF2-40B4-BE49-F238E27FC236}">
                <a16:creationId xmlns:a16="http://schemas.microsoft.com/office/drawing/2014/main" id="{A8A08399-FE71-4A4F-AD66-B07CA1C854D2}"/>
              </a:ext>
            </a:extLst>
          </p:cNvPr>
          <p:cNvSpPr txBox="1"/>
          <p:nvPr/>
        </p:nvSpPr>
        <p:spPr>
          <a:xfrm>
            <a:off x="6015790" y="2980429"/>
            <a:ext cx="5121737" cy="369332"/>
          </a:xfrm>
          <a:prstGeom prst="rect">
            <a:avLst/>
          </a:prstGeom>
          <a:solidFill>
            <a:schemeClr val="bg1"/>
          </a:solidFill>
        </p:spPr>
        <p:txBody>
          <a:bodyPr wrap="square" rtlCol="0">
            <a:spAutoFit/>
          </a:bodyPr>
          <a:lstStyle/>
          <a:p>
            <a:pPr defTabSz="914354">
              <a:defRPr/>
            </a:pPr>
            <a:endParaRPr lang="en-SA"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529801BD-3A2E-A43A-0F23-15900F14E284}"/>
              </a:ext>
            </a:extLst>
          </p:cNvPr>
          <p:cNvSpPr txBox="1"/>
          <p:nvPr/>
        </p:nvSpPr>
        <p:spPr>
          <a:xfrm>
            <a:off x="156112" y="2037291"/>
            <a:ext cx="5094603" cy="3607206"/>
          </a:xfrm>
          <a:prstGeom prst="rect">
            <a:avLst/>
          </a:prstGeom>
          <a:solidFill>
            <a:schemeClr val="bg1"/>
          </a:solidFill>
        </p:spPr>
        <p:txBody>
          <a:bodyPr wrap="square" rtlCol="0">
            <a:spAutoFit/>
          </a:bodyPr>
          <a:lstStyle/>
          <a:p>
            <a:pPr defTabSz="914354">
              <a:lnSpc>
                <a:spcPct val="150000"/>
              </a:lnSpc>
              <a:defRPr/>
            </a:pPr>
            <a:endParaRPr lang="en-US" sz="1400" dirty="0">
              <a:solidFill>
                <a:srgbClr val="0070C0"/>
              </a:solidFill>
              <a:latin typeface="Arial"/>
              <a:ea typeface="Arial"/>
              <a:cs typeface="Arial"/>
              <a:sym typeface="Arial"/>
            </a:endParaRPr>
          </a:p>
          <a:p>
            <a:pPr defTabSz="914354">
              <a:lnSpc>
                <a:spcPct val="150000"/>
              </a:lnSpc>
              <a:defRPr/>
            </a:pPr>
            <a:r>
              <a:rPr lang="en-US" sz="1400" b="1" dirty="0">
                <a:solidFill>
                  <a:srgbClr val="C00000"/>
                </a:solidFill>
                <a:latin typeface="Arial"/>
                <a:ea typeface="Arial"/>
                <a:cs typeface="Arial"/>
                <a:sym typeface="Arial"/>
              </a:rPr>
              <a:t>MARKETING DASHBOARDS</a:t>
            </a:r>
            <a:r>
              <a:rPr lang="en-US" sz="1400" dirty="0">
                <a:solidFill>
                  <a:srgbClr val="0070C0"/>
                </a:solidFill>
                <a:latin typeface="Arial"/>
                <a:ea typeface="Arial"/>
                <a:cs typeface="Arial"/>
                <a:sym typeface="Arial"/>
              </a:rPr>
              <a:t>,</a:t>
            </a:r>
            <a:r>
              <a:rPr lang="en-US" sz="1400" dirty="0">
                <a:solidFill>
                  <a:srgbClr val="202124"/>
                </a:solidFill>
                <a:latin typeface="arial" panose="020B0604020202020204" pitchFamily="34" charset="0"/>
              </a:rPr>
              <a:t> or</a:t>
            </a:r>
            <a:r>
              <a:rPr lang="en-US" sz="1400" b="1" dirty="0">
                <a:solidFill>
                  <a:srgbClr val="C00000"/>
                </a:solidFill>
                <a:latin typeface="Arial"/>
                <a:cs typeface="Arial"/>
              </a:rPr>
              <a:t> Marketing Scorecard</a:t>
            </a:r>
            <a:r>
              <a:rPr lang="en-US" sz="1400" b="1" dirty="0">
                <a:solidFill>
                  <a:srgbClr val="C00000"/>
                </a:solidFill>
                <a:latin typeface="Arial"/>
                <a:cs typeface="Arial"/>
                <a:sym typeface="Arial"/>
              </a:rPr>
              <a:t> </a:t>
            </a:r>
          </a:p>
          <a:p>
            <a:pPr marL="742913" lvl="1" indent="-285737" defTabSz="914354">
              <a:lnSpc>
                <a:spcPct val="150000"/>
              </a:lnSpc>
              <a:buFontTx/>
              <a:buChar char="-"/>
              <a:defRPr/>
            </a:pPr>
            <a:r>
              <a:rPr lang="en-US" sz="1400" dirty="0">
                <a:solidFill>
                  <a:schemeClr val="accent6">
                    <a:lumMod val="50000"/>
                  </a:schemeClr>
                </a:solidFill>
                <a:latin typeface="Arial"/>
                <a:cs typeface="Arial"/>
              </a:rPr>
              <a:t>a data-driven marketing analysis tool that allows teams to track and improve their marketing activities over time by aligning operations with company strategy</a:t>
            </a:r>
          </a:p>
          <a:p>
            <a:pPr marL="742913" lvl="1" indent="-285737" defTabSz="914354">
              <a:lnSpc>
                <a:spcPct val="150000"/>
              </a:lnSpc>
              <a:buFontTx/>
              <a:buChar char="-"/>
              <a:defRPr/>
            </a:pPr>
            <a:r>
              <a:rPr lang="en-US" sz="1400" dirty="0">
                <a:solidFill>
                  <a:schemeClr val="accent6">
                    <a:lumMod val="50000"/>
                  </a:schemeClr>
                </a:solidFill>
                <a:latin typeface="Arial"/>
                <a:cs typeface="Arial"/>
                <a:sym typeface="Arial"/>
              </a:rPr>
              <a:t>A single display used to monitor strategic marketing performance and standard marketing performance measures, such as brand awareness, sales, or market share.</a:t>
            </a:r>
          </a:p>
          <a:p>
            <a:pPr defTabSz="914354">
              <a:lnSpc>
                <a:spcPct val="150000"/>
              </a:lnSpc>
              <a:defRPr/>
            </a:pPr>
            <a:r>
              <a:rPr lang="en-US" sz="1400" dirty="0">
                <a:solidFill>
                  <a:srgbClr val="0070C0"/>
                </a:solidFill>
                <a:latin typeface="Arial"/>
                <a:cs typeface="Arial"/>
              </a:rPr>
              <a:t> </a:t>
            </a:r>
          </a:p>
        </p:txBody>
      </p:sp>
      <p:sp>
        <p:nvSpPr>
          <p:cNvPr id="436" name="Google Shape;436;p46"/>
          <p:cNvSpPr txBox="1">
            <a:spLocks noGrp="1"/>
          </p:cNvSpPr>
          <p:nvPr>
            <p:ph type="title" idx="4294967295"/>
          </p:nvPr>
        </p:nvSpPr>
        <p:spPr>
          <a:xfrm>
            <a:off x="1918282" y="460518"/>
            <a:ext cx="10791196" cy="900113"/>
          </a:xfrm>
          <a:prstGeom prst="rect">
            <a:avLst/>
          </a:prstGeom>
          <a:noFill/>
          <a:ln>
            <a:noFill/>
          </a:ln>
        </p:spPr>
        <p:txBody>
          <a:bodyPr spcFirstLastPara="1" vert="horz" wrap="square" lIns="0" tIns="0" rIns="0" bIns="0" rtlCol="0" anchor="b" anchorCtr="0">
            <a:noAutofit/>
          </a:bodyPr>
          <a:lstStyle/>
          <a:p>
            <a:pPr algn="ctr">
              <a:buSzPts val="3600"/>
            </a:pPr>
            <a:r>
              <a:rPr lang="en-US" sz="2400" b="1" dirty="0">
                <a:solidFill>
                  <a:srgbClr val="C00000"/>
                </a:solidFill>
                <a:latin typeface="Arial"/>
                <a:cs typeface="Arial"/>
                <a:sym typeface="Arial"/>
              </a:rPr>
              <a:t>MARKETING MONITORING SYSTEMS</a:t>
            </a:r>
            <a:br>
              <a:rPr lang="en-US" sz="2400" b="1" dirty="0">
                <a:solidFill>
                  <a:srgbClr val="C00000"/>
                </a:solidFill>
                <a:latin typeface="Arial"/>
                <a:cs typeface="Arial"/>
                <a:sym typeface="Arial"/>
              </a:rPr>
            </a:br>
            <a:r>
              <a:rPr lang="en-US" sz="2000" b="1" dirty="0">
                <a:solidFill>
                  <a:srgbClr val="C00000"/>
                </a:solidFill>
                <a:latin typeface="Arial"/>
                <a:cs typeface="Arial"/>
              </a:rPr>
              <a:t>Marketing </a:t>
            </a:r>
            <a:r>
              <a:rPr lang="en-US" sz="2000" b="1" dirty="0">
                <a:solidFill>
                  <a:srgbClr val="C00000"/>
                </a:solidFill>
                <a:latin typeface="Arial"/>
                <a:cs typeface="Arial"/>
                <a:sym typeface="Arial"/>
              </a:rPr>
              <a:t>DASHBOARDS |</a:t>
            </a:r>
            <a:r>
              <a:rPr lang="en-US" sz="2000" b="1" dirty="0">
                <a:solidFill>
                  <a:srgbClr val="C00000"/>
                </a:solidFill>
                <a:latin typeface="Arial"/>
                <a:cs typeface="Arial"/>
              </a:rPr>
              <a:t> SCORECARD</a:t>
            </a:r>
            <a:r>
              <a:rPr lang="en-US" sz="2000" b="1" dirty="0">
                <a:solidFill>
                  <a:srgbClr val="C00000"/>
                </a:solidFill>
                <a:latin typeface="Arial"/>
                <a:cs typeface="Arial"/>
                <a:sym typeface="Arial"/>
              </a:rPr>
              <a:t>   </a:t>
            </a:r>
            <a:endParaRPr lang="en-US" sz="2400" b="1" dirty="0">
              <a:solidFill>
                <a:srgbClr val="C00000"/>
              </a:solidFill>
              <a:latin typeface="Arial"/>
              <a:cs typeface="Arial"/>
              <a:sym typeface="Arial"/>
            </a:endParaRPr>
          </a:p>
        </p:txBody>
      </p:sp>
      <p:pic>
        <p:nvPicPr>
          <p:cNvPr id="4098" name="Picture 2" descr="How to Build a Digital Marketing Dashboard Template? I DevTeam.Space">
            <a:extLst>
              <a:ext uri="{FF2B5EF4-FFF2-40B4-BE49-F238E27FC236}">
                <a16:creationId xmlns:a16="http://schemas.microsoft.com/office/drawing/2014/main" id="{B0313ADE-CBAB-5BD8-9596-967D8066B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336" y="1627110"/>
            <a:ext cx="6711552" cy="27066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gital Marketing Dashboard | Marketing Dashboard Examples | Key  performance indicators, Marketing dashboard, Dashboard examples">
            <a:extLst>
              <a:ext uri="{FF2B5EF4-FFF2-40B4-BE49-F238E27FC236}">
                <a16:creationId xmlns:a16="http://schemas.microsoft.com/office/drawing/2014/main" id="{2167C929-B51E-E32F-C556-EDC8F818B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377" y="4381229"/>
            <a:ext cx="6585511" cy="1423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13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A4F0-6271-495A-814F-7537B7F4AF84}"/>
              </a:ext>
            </a:extLst>
          </p:cNvPr>
          <p:cNvSpPr>
            <a:spLocks noGrp="1"/>
          </p:cNvSpPr>
          <p:nvPr>
            <p:ph type="title" idx="4294967295"/>
          </p:nvPr>
        </p:nvSpPr>
        <p:spPr>
          <a:xfrm>
            <a:off x="0" y="1854200"/>
            <a:ext cx="4216400" cy="2870200"/>
          </a:xfrm>
        </p:spPr>
        <p:txBody>
          <a:bodyPr anchor="b">
            <a:normAutofit/>
          </a:bodyPr>
          <a:lstStyle/>
          <a:p>
            <a:pPr marL="12700">
              <a:lnSpc>
                <a:spcPct val="100000"/>
              </a:lnSpc>
              <a:spcBef>
                <a:spcPts val="0"/>
              </a:spcBef>
              <a:buClr>
                <a:srgbClr val="007FA3"/>
              </a:buClr>
              <a:buSzPts val="3600"/>
              <a:tabLst>
                <a:tab pos="1495985" algn="l"/>
              </a:tabLst>
              <a:defRPr/>
            </a:pPr>
            <a:r>
              <a:rPr lang="en-US" sz="4800" b="1" dirty="0">
                <a:solidFill>
                  <a:srgbClr val="C00000"/>
                </a:solidFill>
                <a:latin typeface="Arial"/>
                <a:cs typeface="Arial"/>
              </a:rPr>
              <a:t>MARKETING PLAN</a:t>
            </a:r>
          </a:p>
        </p:txBody>
      </p:sp>
      <p:pic>
        <p:nvPicPr>
          <p:cNvPr id="8" name="Picture 7">
            <a:extLst>
              <a:ext uri="{FF2B5EF4-FFF2-40B4-BE49-F238E27FC236}">
                <a16:creationId xmlns:a16="http://schemas.microsoft.com/office/drawing/2014/main" id="{B7E3089D-4F56-8C11-CAE2-FC68A60EC866}"/>
              </a:ext>
            </a:extLst>
          </p:cNvPr>
          <p:cNvPicPr>
            <a:picLocks noChangeAspect="1"/>
          </p:cNvPicPr>
          <p:nvPr/>
        </p:nvPicPr>
        <p:blipFill>
          <a:blip r:embed="rId3"/>
          <a:stretch>
            <a:fillRect/>
          </a:stretch>
        </p:blipFill>
        <p:spPr>
          <a:xfrm>
            <a:off x="4711748" y="1318910"/>
            <a:ext cx="6074784" cy="4214039"/>
          </a:xfrm>
          <a:prstGeom prst="rect">
            <a:avLst/>
          </a:prstGeom>
        </p:spPr>
      </p:pic>
    </p:spTree>
    <p:extLst>
      <p:ext uri="{BB962C8B-B14F-4D97-AF65-F5344CB8AC3E}">
        <p14:creationId xmlns:p14="http://schemas.microsoft.com/office/powerpoint/2010/main" val="295849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54929" y="808797"/>
            <a:ext cx="8229600" cy="509588"/>
          </a:xfrm>
        </p:spPr>
        <p:txBody>
          <a:bodyPr>
            <a:normAutofit fontScale="90000"/>
          </a:bodyPr>
          <a:lstStyle/>
          <a:p>
            <a:pPr algn="ctr"/>
            <a:r>
              <a:rPr lang="en-US" altLang="en-US" sz="3600" b="1" dirty="0">
                <a:solidFill>
                  <a:srgbClr val="C00000"/>
                </a:solidFill>
                <a:latin typeface="Abadi" panose="020B0604020104020204" pitchFamily="34" charset="0"/>
              </a:rPr>
              <a:t>CONTENTS OF A MARKETING PLAN </a:t>
            </a:r>
            <a:r>
              <a:rPr lang="en-US" altLang="en-US" sz="2800" b="1" dirty="0">
                <a:solidFill>
                  <a:srgbClr val="C00000"/>
                </a:solidFill>
                <a:latin typeface="Abadi" panose="020B0604020104020204" pitchFamily="34" charset="0"/>
              </a:rPr>
              <a:t>(1 OF 2)</a:t>
            </a:r>
            <a:endParaRPr lang="en-US" sz="2800" b="1" dirty="0">
              <a:solidFill>
                <a:srgbClr val="C00000"/>
              </a:solidFill>
              <a:latin typeface="Abadi" panose="020B0604020104020204" pitchFamily="34" charset="0"/>
            </a:endParaRPr>
          </a:p>
        </p:txBody>
      </p:sp>
      <p:graphicFrame>
        <p:nvGraphicFramePr>
          <p:cNvPr id="4" name="Table 1"/>
          <p:cNvGraphicFramePr>
            <a:graphicFrameLocks/>
          </p:cNvGraphicFramePr>
          <p:nvPr>
            <p:extLst>
              <p:ext uri="{D42A27DB-BD31-4B8C-83A1-F6EECF244321}">
                <p14:modId xmlns:p14="http://schemas.microsoft.com/office/powerpoint/2010/main" val="1678817111"/>
              </p:ext>
            </p:extLst>
          </p:nvPr>
        </p:nvGraphicFramePr>
        <p:xfrm>
          <a:off x="606415" y="1437146"/>
          <a:ext cx="10979169" cy="4273661"/>
        </p:xfrm>
        <a:graphic>
          <a:graphicData uri="http://schemas.openxmlformats.org/drawingml/2006/table">
            <a:tbl>
              <a:tblPr firstRow="1">
                <a:tableStyleId>{0E3FDE45-AF77-4B5C-9715-49D594BDF05E}</a:tableStyleId>
              </a:tblPr>
              <a:tblGrid>
                <a:gridCol w="4374076">
                  <a:extLst>
                    <a:ext uri="{9D8B030D-6E8A-4147-A177-3AD203B41FA5}">
                      <a16:colId xmlns:a16="http://schemas.microsoft.com/office/drawing/2014/main" val="20000"/>
                    </a:ext>
                  </a:extLst>
                </a:gridCol>
                <a:gridCol w="6605093">
                  <a:extLst>
                    <a:ext uri="{9D8B030D-6E8A-4147-A177-3AD203B41FA5}">
                      <a16:colId xmlns:a16="http://schemas.microsoft.com/office/drawing/2014/main" val="20001"/>
                    </a:ext>
                  </a:extLst>
                </a:gridCol>
              </a:tblGrid>
              <a:tr h="301534">
                <a:tc>
                  <a:txBody>
                    <a:bodyPr/>
                    <a:lstStyle/>
                    <a:p>
                      <a:pPr algn="ctr"/>
                      <a:r>
                        <a:rPr lang="en-US" sz="1600" b="1" kern="1200" baseline="0" dirty="0">
                          <a:solidFill>
                            <a:srgbClr val="C00000"/>
                          </a:solidFill>
                          <a:latin typeface="Abadi" panose="020B0604020104020204" pitchFamily="34" charset="0"/>
                        </a:rPr>
                        <a:t>Section</a:t>
                      </a:r>
                    </a:p>
                  </a:txBody>
                  <a:tcPr marL="66963" marR="669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C00000"/>
                          </a:solidFill>
                          <a:latin typeface="Abadi" panose="020B0604020104020204" pitchFamily="34" charset="0"/>
                        </a:rPr>
                        <a:t>Purpose</a:t>
                      </a:r>
                    </a:p>
                  </a:txBody>
                  <a:tcPr marL="66963" marR="669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26831">
                <a:tc>
                  <a:txBody>
                    <a:bodyPr/>
                    <a:lstStyle/>
                    <a:p>
                      <a:r>
                        <a:rPr lang="en-US" sz="1600" b="0" i="0" u="none" strike="noStrike" kern="1200" baseline="0" dirty="0">
                          <a:solidFill>
                            <a:schemeClr val="accent6">
                              <a:lumMod val="50000"/>
                            </a:schemeClr>
                          </a:solidFill>
                          <a:latin typeface="Abadi" panose="020B0604020104020204" pitchFamily="34" charset="0"/>
                          <a:ea typeface="+mn-ea"/>
                          <a:cs typeface="+mn-cs"/>
                        </a:rPr>
                        <a:t>Executive summary</a:t>
                      </a:r>
                      <a:endParaRPr lang="en-US" sz="1600" dirty="0">
                        <a:solidFill>
                          <a:schemeClr val="accent6">
                            <a:lumMod val="50000"/>
                          </a:schemeClr>
                        </a:solidFill>
                        <a:latin typeface="Abadi" panose="020B0604020104020204" pitchFamily="34" charset="0"/>
                      </a:endParaRPr>
                    </a:p>
                  </a:txBody>
                  <a:tcPr marL="89284" marR="89284" marT="44641" marB="4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i="0" u="none" strike="noStrike" kern="1200" baseline="0" dirty="0">
                          <a:solidFill>
                            <a:schemeClr val="accent6">
                              <a:lumMod val="50000"/>
                            </a:schemeClr>
                          </a:solidFill>
                          <a:latin typeface="Abadi" panose="020B0604020104020204" pitchFamily="34" charset="0"/>
                          <a:ea typeface="+mn-ea"/>
                          <a:cs typeface="+mn-cs"/>
                        </a:rPr>
                        <a:t>Brief summary of the main goals and recommendations</a:t>
                      </a:r>
                      <a:endParaRPr lang="en-US" sz="1600" dirty="0">
                        <a:solidFill>
                          <a:schemeClr val="accent6">
                            <a:lumMod val="50000"/>
                          </a:schemeClr>
                        </a:solidFill>
                        <a:latin typeface="Abadi" panose="020B0604020104020204" pitchFamily="34" charset="0"/>
                      </a:endParaRPr>
                    </a:p>
                  </a:txBody>
                  <a:tcPr marL="89284" marR="89284" marT="44641" marB="4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8142358"/>
                  </a:ext>
                </a:extLst>
              </a:tr>
              <a:tr h="906155">
                <a:tc>
                  <a:txBody>
                    <a:bodyPr/>
                    <a:lstStyle/>
                    <a:p>
                      <a:r>
                        <a:rPr lang="en-US" sz="1600" dirty="0">
                          <a:solidFill>
                            <a:schemeClr val="accent6">
                              <a:lumMod val="50000"/>
                            </a:schemeClr>
                          </a:solidFill>
                          <a:latin typeface="Abadi" panose="020B0604020104020204" pitchFamily="34" charset="0"/>
                        </a:rPr>
                        <a:t>Corporate Mission and  objectives </a:t>
                      </a:r>
                    </a:p>
                    <a:p>
                      <a:endParaRPr lang="en-US" sz="1600" dirty="0">
                        <a:solidFill>
                          <a:schemeClr val="accent6">
                            <a:lumMod val="50000"/>
                          </a:schemeClr>
                        </a:solidFill>
                        <a:latin typeface="Abadi" panose="020B0604020104020204" pitchFamily="34" charset="0"/>
                      </a:endParaRPr>
                    </a:p>
                  </a:txBody>
                  <a:tcPr marL="89284" marR="89284" marT="44641" marB="4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accent6">
                              <a:lumMod val="50000"/>
                            </a:schemeClr>
                          </a:solidFill>
                          <a:latin typeface="Abadi" panose="020B0604020104020204" pitchFamily="34" charset="0"/>
                        </a:rPr>
                        <a:t>Description of Corporate Mission and corporate strategy for achieving them</a:t>
                      </a:r>
                    </a:p>
                  </a:txBody>
                  <a:tcPr marL="89284" marR="89284" marT="44641" marB="4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6735040"/>
                  </a:ext>
                </a:extLst>
              </a:tr>
              <a:tr h="6268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accent6">
                              <a:lumMod val="50000"/>
                            </a:schemeClr>
                          </a:solidFill>
                          <a:latin typeface="Abadi" panose="020B0604020104020204" pitchFamily="34" charset="0"/>
                          <a:ea typeface="+mn-ea"/>
                          <a:cs typeface="+mn-cs"/>
                        </a:rPr>
                        <a:t>Current marketing</a:t>
                      </a:r>
                    </a:p>
                    <a:p>
                      <a:r>
                        <a:rPr lang="en-US" sz="1600" b="0" i="0" u="none" strike="noStrike" kern="1200" baseline="0" dirty="0">
                          <a:solidFill>
                            <a:schemeClr val="accent6">
                              <a:lumMod val="50000"/>
                            </a:schemeClr>
                          </a:solidFill>
                          <a:latin typeface="Abadi" panose="020B0604020104020204" pitchFamily="34" charset="0"/>
                          <a:ea typeface="+mn-ea"/>
                          <a:cs typeface="+mn-cs"/>
                        </a:rPr>
                        <a:t>Situation</a:t>
                      </a:r>
                      <a:endParaRPr lang="en-US" sz="1600" dirty="0">
                        <a:solidFill>
                          <a:schemeClr val="accent6">
                            <a:lumMod val="50000"/>
                          </a:schemeClr>
                        </a:solidFill>
                        <a:latin typeface="Abadi" panose="020B0604020104020204" pitchFamily="34" charset="0"/>
                      </a:endParaRPr>
                    </a:p>
                  </a:txBody>
                  <a:tcPr marL="89284" marR="89284" marT="44641" marB="4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accent6">
                              <a:lumMod val="50000"/>
                            </a:schemeClr>
                          </a:solidFill>
                          <a:latin typeface="Abadi" panose="020B0604020104020204" pitchFamily="34" charset="0"/>
                        </a:rPr>
                        <a:t>Gives the market description</a:t>
                      </a:r>
                      <a:r>
                        <a:rPr lang="en-US" sz="1600" baseline="0" dirty="0">
                          <a:solidFill>
                            <a:schemeClr val="accent6">
                              <a:lumMod val="50000"/>
                            </a:schemeClr>
                          </a:solidFill>
                          <a:latin typeface="Abadi" panose="020B0604020104020204" pitchFamily="34" charset="0"/>
                        </a:rPr>
                        <a:t> </a:t>
                      </a:r>
                      <a:r>
                        <a:rPr lang="en-US" sz="1600" dirty="0">
                          <a:solidFill>
                            <a:schemeClr val="accent6">
                              <a:lumMod val="50000"/>
                            </a:schemeClr>
                          </a:solidFill>
                          <a:latin typeface="Abadi" panose="020B0604020104020204" pitchFamily="34" charset="0"/>
                        </a:rPr>
                        <a:t>and the product,</a:t>
                      </a:r>
                      <a:r>
                        <a:rPr lang="en-US" sz="1600" baseline="0" dirty="0">
                          <a:solidFill>
                            <a:schemeClr val="accent6">
                              <a:lumMod val="50000"/>
                            </a:schemeClr>
                          </a:solidFill>
                          <a:latin typeface="Abadi" panose="020B0604020104020204" pitchFamily="34" charset="0"/>
                        </a:rPr>
                        <a:t> </a:t>
                      </a:r>
                      <a:r>
                        <a:rPr lang="en-US" sz="1600" dirty="0">
                          <a:solidFill>
                            <a:schemeClr val="accent6">
                              <a:lumMod val="50000"/>
                            </a:schemeClr>
                          </a:solidFill>
                          <a:latin typeface="Abadi" panose="020B0604020104020204" pitchFamily="34" charset="0"/>
                        </a:rPr>
                        <a:t>competition, and distribution</a:t>
                      </a:r>
                    </a:p>
                  </a:txBody>
                  <a:tcPr marL="89284" marR="89284" marT="44641" marB="4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3855909"/>
                  </a:ext>
                </a:extLst>
              </a:tr>
              <a:tr h="1185479">
                <a:tc>
                  <a:txBody>
                    <a:bodyPr/>
                    <a:lstStyle/>
                    <a:p>
                      <a:r>
                        <a:rPr lang="en-US" sz="1600" b="0" i="0" u="none" strike="noStrike" dirty="0">
                          <a:solidFill>
                            <a:schemeClr val="accent6">
                              <a:lumMod val="50000"/>
                            </a:schemeClr>
                          </a:solidFill>
                          <a:latin typeface="Arial"/>
                          <a:ea typeface="Arial"/>
                          <a:cs typeface="Arial"/>
                          <a:sym typeface="Arial"/>
                        </a:rPr>
                        <a:t>Threats and opportunities </a:t>
                      </a:r>
                      <a:r>
                        <a:rPr lang="en-US" sz="1600" b="0" i="0" u="none" strike="noStrike" kern="1200" baseline="0" dirty="0">
                          <a:solidFill>
                            <a:schemeClr val="accent6">
                              <a:lumMod val="50000"/>
                            </a:schemeClr>
                          </a:solidFill>
                          <a:latin typeface="Abadi" panose="020B0604020104020204" pitchFamily="34" charset="0"/>
                          <a:ea typeface="+mn-ea"/>
                          <a:cs typeface="+mn-cs"/>
                        </a:rPr>
                        <a:t>analysis</a:t>
                      </a:r>
                      <a:endParaRPr lang="en-US" sz="1600" dirty="0">
                        <a:solidFill>
                          <a:schemeClr val="accent6">
                            <a:lumMod val="50000"/>
                          </a:schemeClr>
                        </a:solidFill>
                        <a:latin typeface="Abadi" panose="020B0604020104020204" pitchFamily="34" charset="0"/>
                      </a:endParaRPr>
                    </a:p>
                  </a:txBody>
                  <a:tcPr marL="89284" marR="89284" marT="44641" marB="4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accent6">
                              <a:lumMod val="50000"/>
                            </a:schemeClr>
                          </a:solidFill>
                          <a:latin typeface="Abadi" panose="020B0604020104020204" pitchFamily="34" charset="0"/>
                        </a:rPr>
                        <a:t>a detailed SWOT </a:t>
                      </a:r>
                      <a:r>
                        <a:rPr lang="en-US" sz="1600" b="0" i="0" u="none" strike="noStrike" kern="1200" baseline="0" dirty="0">
                          <a:solidFill>
                            <a:schemeClr val="accent6">
                              <a:lumMod val="50000"/>
                            </a:schemeClr>
                          </a:solidFill>
                          <a:latin typeface="Abadi" panose="020B0604020104020204" pitchFamily="34" charset="0"/>
                          <a:ea typeface="+mn-ea"/>
                          <a:cs typeface="+mn-cs"/>
                        </a:rPr>
                        <a:t>analysis</a:t>
                      </a:r>
                      <a:endParaRPr lang="en-US" sz="1600" dirty="0">
                        <a:solidFill>
                          <a:schemeClr val="accent6">
                            <a:lumMod val="50000"/>
                          </a:schemeClr>
                        </a:solidFill>
                        <a:latin typeface="Abadi" panose="020B0604020104020204" pitchFamily="34" charset="0"/>
                      </a:endParaRPr>
                    </a:p>
                    <a:p>
                      <a:pPr algn="ctr"/>
                      <a:r>
                        <a:rPr lang="en-US" sz="1600" dirty="0">
                          <a:solidFill>
                            <a:schemeClr val="accent6">
                              <a:lumMod val="50000"/>
                            </a:schemeClr>
                          </a:solidFill>
                          <a:latin typeface="Abadi" panose="020B0604020104020204" pitchFamily="34" charset="0"/>
                        </a:rPr>
                        <a:t>Helps management to anticipate important positive or negative developments</a:t>
                      </a:r>
                    </a:p>
                    <a:p>
                      <a:pPr algn="ctr"/>
                      <a:endParaRPr lang="en-US" sz="1600" dirty="0">
                        <a:solidFill>
                          <a:schemeClr val="accent6">
                            <a:lumMod val="50000"/>
                          </a:schemeClr>
                        </a:solidFill>
                        <a:latin typeface="Abadi" panose="020B0604020104020204" pitchFamily="34" charset="0"/>
                      </a:endParaRPr>
                    </a:p>
                  </a:txBody>
                  <a:tcPr marL="89284" marR="89284" marT="44641" marB="4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605866"/>
                  </a:ext>
                </a:extLst>
              </a:tr>
              <a:tr h="626831">
                <a:tc>
                  <a:txBody>
                    <a:bodyPr/>
                    <a:lstStyle/>
                    <a:p>
                      <a:r>
                        <a:rPr lang="en-US" sz="1600" b="0" i="0" u="none" strike="noStrike" kern="1200" baseline="0" dirty="0">
                          <a:solidFill>
                            <a:schemeClr val="accent6">
                              <a:lumMod val="50000"/>
                            </a:schemeClr>
                          </a:solidFill>
                          <a:latin typeface="Abadi" panose="020B0604020104020204" pitchFamily="34" charset="0"/>
                          <a:ea typeface="+mn-ea"/>
                          <a:cs typeface="+mn-cs"/>
                        </a:rPr>
                        <a:t>Objectives &amp; issues </a:t>
                      </a:r>
                      <a:endParaRPr lang="en-US" sz="1600" dirty="0">
                        <a:solidFill>
                          <a:schemeClr val="accent6">
                            <a:lumMod val="50000"/>
                          </a:schemeClr>
                        </a:solidFill>
                        <a:latin typeface="Abadi" panose="020B0604020104020204" pitchFamily="34" charset="0"/>
                      </a:endParaRPr>
                    </a:p>
                  </a:txBody>
                  <a:tcPr marL="89284" marR="89284" marT="44641" marB="4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accent6">
                              <a:lumMod val="50000"/>
                            </a:schemeClr>
                          </a:solidFill>
                          <a:latin typeface="Abadi" panose="020B0604020104020204" pitchFamily="34" charset="0"/>
                        </a:rPr>
                        <a:t>States and discusses</a:t>
                      </a:r>
                      <a:r>
                        <a:rPr lang="en-US" sz="1600" baseline="0" dirty="0">
                          <a:solidFill>
                            <a:schemeClr val="accent6">
                              <a:lumMod val="50000"/>
                            </a:schemeClr>
                          </a:solidFill>
                          <a:latin typeface="Abadi" panose="020B0604020104020204" pitchFamily="34" charset="0"/>
                        </a:rPr>
                        <a:t> marketing </a:t>
                      </a:r>
                      <a:r>
                        <a:rPr lang="en-US" sz="1600" kern="1200" baseline="0" dirty="0">
                          <a:solidFill>
                            <a:schemeClr val="accent6">
                              <a:lumMod val="50000"/>
                            </a:schemeClr>
                          </a:solidFill>
                          <a:latin typeface="Abadi" panose="020B0604020104020204" pitchFamily="34" charset="0"/>
                          <a:ea typeface="+mn-ea"/>
                          <a:cs typeface="+mn-cs"/>
                        </a:rPr>
                        <a:t>objectives </a:t>
                      </a:r>
                      <a:r>
                        <a:rPr lang="en-US" altLang="en-US" sz="1600" kern="1200" baseline="0" dirty="0">
                          <a:solidFill>
                            <a:schemeClr val="accent6">
                              <a:lumMod val="50000"/>
                            </a:schemeClr>
                          </a:solidFill>
                          <a:latin typeface="Abadi" panose="020B0604020104020204" pitchFamily="34" charset="0"/>
                          <a:ea typeface="+mn-ea"/>
                          <a:cs typeface="+mn-cs"/>
                        </a:rPr>
                        <a:t>and marketing strategy for achieving them. </a:t>
                      </a:r>
                      <a:endParaRPr lang="en-US" sz="1600" kern="1200" baseline="0" dirty="0">
                        <a:solidFill>
                          <a:schemeClr val="accent6">
                            <a:lumMod val="50000"/>
                          </a:schemeClr>
                        </a:solidFill>
                        <a:latin typeface="Abadi" panose="020B0604020104020204" pitchFamily="34" charset="0"/>
                        <a:ea typeface="+mn-ea"/>
                        <a:cs typeface="+mn-cs"/>
                      </a:endParaRPr>
                    </a:p>
                  </a:txBody>
                  <a:tcPr marL="89284" marR="89284" marT="44641" marB="4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23822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06284" y="781118"/>
            <a:ext cx="8229600" cy="509588"/>
          </a:xfrm>
        </p:spPr>
        <p:txBody>
          <a:bodyPr>
            <a:normAutofit fontScale="90000"/>
          </a:bodyPr>
          <a:lstStyle/>
          <a:p>
            <a:pPr algn="ctr"/>
            <a:r>
              <a:rPr lang="en-US" altLang="en-US" sz="3200" b="1" dirty="0">
                <a:solidFill>
                  <a:srgbClr val="C00000"/>
                </a:solidFill>
                <a:latin typeface="Abadi" panose="020B0604020104020204" pitchFamily="34" charset="0"/>
              </a:rPr>
              <a:t>CONTENTS OF A MARKETING PLAN (2 OF 2)</a:t>
            </a:r>
            <a:endParaRPr lang="en-US" sz="3200" b="1" dirty="0">
              <a:solidFill>
                <a:srgbClr val="C00000"/>
              </a:solidFill>
              <a:latin typeface="Abadi" panose="020B0604020104020204" pitchFamily="34" charset="0"/>
            </a:endParaRPr>
          </a:p>
        </p:txBody>
      </p:sp>
      <p:graphicFrame>
        <p:nvGraphicFramePr>
          <p:cNvPr id="4" name="Table 1"/>
          <p:cNvGraphicFramePr>
            <a:graphicFrameLocks/>
          </p:cNvGraphicFramePr>
          <p:nvPr>
            <p:extLst>
              <p:ext uri="{D42A27DB-BD31-4B8C-83A1-F6EECF244321}">
                <p14:modId xmlns:p14="http://schemas.microsoft.com/office/powerpoint/2010/main" val="1686563165"/>
              </p:ext>
            </p:extLst>
          </p:nvPr>
        </p:nvGraphicFramePr>
        <p:xfrm>
          <a:off x="586409" y="1510020"/>
          <a:ext cx="10999175" cy="4312068"/>
        </p:xfrm>
        <a:graphic>
          <a:graphicData uri="http://schemas.openxmlformats.org/drawingml/2006/table">
            <a:tbl>
              <a:tblPr firstRow="1">
                <a:tableStyleId>{0E3FDE45-AF77-4B5C-9715-49D594BDF05E}</a:tableStyleId>
              </a:tblPr>
              <a:tblGrid>
                <a:gridCol w="4394082">
                  <a:extLst>
                    <a:ext uri="{9D8B030D-6E8A-4147-A177-3AD203B41FA5}">
                      <a16:colId xmlns:a16="http://schemas.microsoft.com/office/drawing/2014/main" val="20000"/>
                    </a:ext>
                  </a:extLst>
                </a:gridCol>
                <a:gridCol w="6605093">
                  <a:extLst>
                    <a:ext uri="{9D8B030D-6E8A-4147-A177-3AD203B41FA5}">
                      <a16:colId xmlns:a16="http://schemas.microsoft.com/office/drawing/2014/main" val="20001"/>
                    </a:ext>
                  </a:extLst>
                </a:gridCol>
              </a:tblGrid>
              <a:tr h="294702">
                <a:tc>
                  <a:txBody>
                    <a:bodyPr/>
                    <a:lstStyle/>
                    <a:p>
                      <a:pPr algn="ctr"/>
                      <a:r>
                        <a:rPr lang="en-US" sz="2400" b="1" kern="1200" baseline="0" dirty="0">
                          <a:solidFill>
                            <a:srgbClr val="C00000"/>
                          </a:solidFill>
                          <a:latin typeface="Abadi" panose="020B0604020104020204" pitchFamily="34" charset="0"/>
                        </a:rPr>
                        <a:t>Section</a:t>
                      </a:r>
                    </a:p>
                  </a:txBody>
                  <a:tcPr marL="66963" marR="669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a:solidFill>
                            <a:srgbClr val="C00000"/>
                          </a:solidFill>
                          <a:latin typeface="Abadi" panose="020B0604020104020204" pitchFamily="34" charset="0"/>
                        </a:rPr>
                        <a:t>Purpose</a:t>
                      </a:r>
                    </a:p>
                  </a:txBody>
                  <a:tcPr marL="66963" marR="669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49142">
                <a:tc>
                  <a:txBody>
                    <a:bodyPr/>
                    <a:lstStyle/>
                    <a:p>
                      <a:pPr marL="0" marR="0" lvl="0" indent="0" algn="l" rtl="0">
                        <a:spcBef>
                          <a:spcPts val="0"/>
                        </a:spcBef>
                        <a:spcAft>
                          <a:spcPts val="0"/>
                        </a:spcAft>
                        <a:buNone/>
                      </a:pPr>
                      <a:r>
                        <a:rPr lang="en-US" sz="2000" dirty="0">
                          <a:solidFill>
                            <a:schemeClr val="accent6">
                              <a:lumMod val="50000"/>
                            </a:schemeClr>
                          </a:solidFill>
                          <a:latin typeface="Arial"/>
                          <a:ea typeface="Arial"/>
                          <a:cs typeface="Arial"/>
                          <a:sym typeface="Arial"/>
                        </a:rPr>
                        <a:t>Marketing strategy</a:t>
                      </a:r>
                      <a:endParaRPr sz="1300" dirty="0">
                        <a:solidFill>
                          <a:schemeClr val="accent6">
                            <a:lumMod val="50000"/>
                          </a:schemeClr>
                        </a:solidFill>
                      </a:endParaRPr>
                    </a:p>
                  </a:txBody>
                  <a:tcPr marL="89275" marR="89275" marT="44651" marB="44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n-US" sz="2000" dirty="0">
                          <a:solidFill>
                            <a:schemeClr val="accent6">
                              <a:lumMod val="50000"/>
                            </a:schemeClr>
                          </a:solidFill>
                          <a:latin typeface="Arial"/>
                          <a:ea typeface="Arial"/>
                          <a:cs typeface="Arial"/>
                          <a:sym typeface="Arial"/>
                        </a:rPr>
                        <a:t>Outlines the broad marketing logic and the specifics of target markets, positioning, marketing expenditure levels, and strategies for each marketing mix element</a:t>
                      </a:r>
                      <a:endParaRPr sz="1300" dirty="0">
                        <a:solidFill>
                          <a:schemeClr val="accent6">
                            <a:lumMod val="50000"/>
                          </a:schemeClr>
                        </a:solidFill>
                      </a:endParaRPr>
                    </a:p>
                  </a:txBody>
                  <a:tcPr marL="89275" marR="89275" marT="44651" marB="44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8142358"/>
                  </a:ext>
                </a:extLst>
              </a:tr>
              <a:tr h="760703">
                <a:tc>
                  <a:txBody>
                    <a:bodyPr/>
                    <a:lstStyle/>
                    <a:p>
                      <a:pPr marL="0" marR="0" lvl="0" indent="0" algn="l" rtl="0">
                        <a:spcBef>
                          <a:spcPts val="0"/>
                        </a:spcBef>
                        <a:spcAft>
                          <a:spcPts val="0"/>
                        </a:spcAft>
                        <a:buNone/>
                      </a:pPr>
                      <a:r>
                        <a:rPr lang="en-US" sz="2000" dirty="0">
                          <a:solidFill>
                            <a:schemeClr val="accent6">
                              <a:lumMod val="50000"/>
                            </a:schemeClr>
                          </a:solidFill>
                          <a:latin typeface="Arial"/>
                          <a:ea typeface="Arial"/>
                          <a:cs typeface="Arial"/>
                          <a:sym typeface="Arial"/>
                        </a:rPr>
                        <a:t>Action programs</a:t>
                      </a:r>
                      <a:endParaRPr sz="1300" dirty="0">
                        <a:solidFill>
                          <a:schemeClr val="accent6">
                            <a:lumMod val="50000"/>
                          </a:schemeClr>
                        </a:solidFill>
                      </a:endParaRPr>
                    </a:p>
                  </a:txBody>
                  <a:tcPr marL="89275" marR="89275" marT="44651" marB="44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n-US" sz="2000" dirty="0">
                          <a:solidFill>
                            <a:schemeClr val="accent6">
                              <a:lumMod val="50000"/>
                            </a:schemeClr>
                          </a:solidFill>
                          <a:latin typeface="Arial"/>
                          <a:ea typeface="Arial"/>
                          <a:cs typeface="Arial"/>
                          <a:sym typeface="Arial"/>
                        </a:rPr>
                        <a:t>Spells out how marketing strategies will be turned into specific action programs</a:t>
                      </a:r>
                      <a:endParaRPr sz="1300" dirty="0">
                        <a:solidFill>
                          <a:schemeClr val="accent6">
                            <a:lumMod val="50000"/>
                          </a:schemeClr>
                        </a:solidFill>
                      </a:endParaRPr>
                    </a:p>
                  </a:txBody>
                  <a:tcPr marL="89275" marR="89275" marT="44651" marB="44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6735040"/>
                  </a:ext>
                </a:extLst>
              </a:tr>
              <a:tr h="614840">
                <a:tc>
                  <a:txBody>
                    <a:bodyPr/>
                    <a:lstStyle/>
                    <a:p>
                      <a:pPr marL="0" marR="0" lvl="0" indent="0" algn="l" rtl="0">
                        <a:spcBef>
                          <a:spcPts val="0"/>
                        </a:spcBef>
                        <a:spcAft>
                          <a:spcPts val="0"/>
                        </a:spcAft>
                        <a:buNone/>
                      </a:pPr>
                      <a:r>
                        <a:rPr lang="en-US" sz="2000" dirty="0">
                          <a:solidFill>
                            <a:schemeClr val="accent6">
                              <a:lumMod val="50000"/>
                            </a:schemeClr>
                          </a:solidFill>
                          <a:latin typeface="Arial"/>
                          <a:ea typeface="Arial"/>
                          <a:cs typeface="Arial"/>
                          <a:sym typeface="Arial"/>
                        </a:rPr>
                        <a:t>Budgets</a:t>
                      </a:r>
                      <a:endParaRPr sz="1300" dirty="0">
                        <a:solidFill>
                          <a:schemeClr val="accent6">
                            <a:lumMod val="50000"/>
                          </a:schemeClr>
                        </a:solidFill>
                      </a:endParaRPr>
                    </a:p>
                  </a:txBody>
                  <a:tcPr marL="89275" marR="89275" marT="44651" marB="44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10000"/>
                        </a:lnSpc>
                        <a:spcBef>
                          <a:spcPts val="0"/>
                        </a:spcBef>
                        <a:spcAft>
                          <a:spcPts val="0"/>
                        </a:spcAft>
                        <a:buNone/>
                      </a:pPr>
                      <a:r>
                        <a:rPr lang="en-US" sz="2000" b="0" i="0" u="none" strike="noStrike" dirty="0">
                          <a:solidFill>
                            <a:schemeClr val="accent6">
                              <a:lumMod val="50000"/>
                            </a:schemeClr>
                          </a:solidFill>
                          <a:latin typeface="Arial"/>
                          <a:ea typeface="Arial"/>
                          <a:cs typeface="Arial"/>
                          <a:sym typeface="Arial"/>
                        </a:rPr>
                        <a:t>Details a supporting marketing budget that is a projected profit-and-loss statement</a:t>
                      </a:r>
                      <a:endParaRPr sz="2000" dirty="0">
                        <a:solidFill>
                          <a:schemeClr val="accent6">
                            <a:lumMod val="50000"/>
                          </a:schemeClr>
                        </a:solidFill>
                      </a:endParaRPr>
                    </a:p>
                  </a:txBody>
                  <a:tcPr marL="89275" marR="89275" marT="44651" marB="44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3855909"/>
                  </a:ext>
                </a:extLst>
              </a:tr>
              <a:tr h="877358">
                <a:tc>
                  <a:txBody>
                    <a:bodyPr/>
                    <a:lstStyle/>
                    <a:p>
                      <a:pPr marL="0" marR="0" lvl="0" indent="0" algn="l" rtl="0">
                        <a:spcBef>
                          <a:spcPts val="0"/>
                        </a:spcBef>
                        <a:spcAft>
                          <a:spcPts val="0"/>
                        </a:spcAft>
                        <a:buNone/>
                      </a:pPr>
                      <a:r>
                        <a:rPr lang="en-US" sz="2000" dirty="0">
                          <a:solidFill>
                            <a:schemeClr val="accent6">
                              <a:lumMod val="50000"/>
                            </a:schemeClr>
                          </a:solidFill>
                          <a:latin typeface="Arial"/>
                          <a:ea typeface="Arial"/>
                          <a:cs typeface="Arial"/>
                          <a:sym typeface="Arial"/>
                        </a:rPr>
                        <a:t>Controls</a:t>
                      </a:r>
                      <a:endParaRPr sz="2000" dirty="0">
                        <a:solidFill>
                          <a:schemeClr val="accent6">
                            <a:lumMod val="50000"/>
                          </a:schemeClr>
                        </a:solidFill>
                      </a:endParaRPr>
                    </a:p>
                  </a:txBody>
                  <a:tcPr marL="89275" marR="89275" marT="44651" marB="44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10000"/>
                        </a:lnSpc>
                        <a:spcBef>
                          <a:spcPts val="0"/>
                        </a:spcBef>
                        <a:spcAft>
                          <a:spcPts val="0"/>
                        </a:spcAft>
                        <a:buNone/>
                      </a:pPr>
                      <a:r>
                        <a:rPr lang="en-US" sz="2000" b="0" i="0" u="none" strike="noStrike" dirty="0">
                          <a:solidFill>
                            <a:schemeClr val="accent6">
                              <a:lumMod val="50000"/>
                            </a:schemeClr>
                          </a:solidFill>
                          <a:latin typeface="Arial"/>
                          <a:ea typeface="Arial"/>
                          <a:cs typeface="Arial"/>
                          <a:sym typeface="Arial"/>
                        </a:rPr>
                        <a:t>Outlines the controls that will be used to monitor progress, allow management to review implementation results, and spot products that are not meeting their goals</a:t>
                      </a:r>
                      <a:endParaRPr sz="2000" dirty="0">
                        <a:solidFill>
                          <a:schemeClr val="accent6">
                            <a:lumMod val="50000"/>
                          </a:schemeClr>
                        </a:solidFill>
                      </a:endParaRPr>
                    </a:p>
                  </a:txBody>
                  <a:tcPr marL="89275" marR="89275" marT="44651" marB="44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605866"/>
                  </a:ext>
                </a:extLst>
              </a:tr>
            </a:tbl>
          </a:graphicData>
        </a:graphic>
      </p:graphicFrame>
    </p:spTree>
    <p:extLst>
      <p:ext uri="{BB962C8B-B14F-4D97-AF65-F5344CB8AC3E}">
        <p14:creationId xmlns:p14="http://schemas.microsoft.com/office/powerpoint/2010/main" val="1547037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9CDFC5-3C51-4C0F-B905-6BCEF2510F80}"/>
              </a:ext>
            </a:extLst>
          </p:cNvPr>
          <p:cNvPicPr>
            <a:picLocks noGrp="1" noChangeAspect="1"/>
          </p:cNvPicPr>
          <p:nvPr>
            <p:ph idx="4294967295"/>
          </p:nvPr>
        </p:nvPicPr>
        <p:blipFill rotWithShape="1">
          <a:blip r:embed="rId2"/>
          <a:srcRect t="1" r="1326" b="8076"/>
          <a:stretch/>
        </p:blipFill>
        <p:spPr>
          <a:xfrm rot="21480000">
            <a:off x="1166589" y="1202606"/>
            <a:ext cx="10248900" cy="4295773"/>
          </a:xfrm>
          <a:prstGeom prst="rect">
            <a:avLst/>
          </a:prstGeom>
        </p:spPr>
      </p:pic>
      <p:sp>
        <p:nvSpPr>
          <p:cNvPr id="2" name="Title 1">
            <a:extLst>
              <a:ext uri="{FF2B5EF4-FFF2-40B4-BE49-F238E27FC236}">
                <a16:creationId xmlns:a16="http://schemas.microsoft.com/office/drawing/2014/main" id="{98B17229-1BE2-02A4-868C-5A64142A7C19}"/>
              </a:ext>
            </a:extLst>
          </p:cNvPr>
          <p:cNvSpPr>
            <a:spLocks noGrp="1"/>
          </p:cNvSpPr>
          <p:nvPr>
            <p:ph type="title" idx="4294967295"/>
          </p:nvPr>
        </p:nvSpPr>
        <p:spPr>
          <a:xfrm>
            <a:off x="5268286" y="426297"/>
            <a:ext cx="6923714" cy="509588"/>
          </a:xfrm>
          <a:solidFill>
            <a:schemeClr val="bg1"/>
          </a:solidFill>
        </p:spPr>
        <p:txBody>
          <a:bodyPr>
            <a:normAutofit fontScale="90000"/>
          </a:bodyPr>
          <a:lstStyle/>
          <a:p>
            <a:pPr algn="ctr"/>
            <a:r>
              <a:rPr lang="en-US" altLang="en-US" sz="3200" b="1" dirty="0">
                <a:solidFill>
                  <a:srgbClr val="C00000"/>
                </a:solidFill>
                <a:latin typeface="Abadi" panose="020B0604020104020204" pitchFamily="34" charset="0"/>
              </a:rPr>
              <a:t>MARKETING PLAN Example</a:t>
            </a:r>
            <a:endParaRPr lang="en-US" sz="3200" b="1" dirty="0">
              <a:solidFill>
                <a:srgbClr val="C00000"/>
              </a:solidFill>
              <a:latin typeface="Abadi" panose="020B0604020104020204" pitchFamily="34" charset="0"/>
            </a:endParaRPr>
          </a:p>
        </p:txBody>
      </p:sp>
    </p:spTree>
    <p:extLst>
      <p:ext uri="{BB962C8B-B14F-4D97-AF65-F5344CB8AC3E}">
        <p14:creationId xmlns:p14="http://schemas.microsoft.com/office/powerpoint/2010/main" val="241865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2" y="1157290"/>
            <a:ext cx="6783388" cy="4543425"/>
          </a:xfrm>
          <a:solidFill>
            <a:schemeClr val="bg1"/>
          </a:solidFill>
        </p:spPr>
        <p:txBody>
          <a:bodyPr>
            <a:normAutofit fontScale="92500" lnSpcReduction="20000"/>
          </a:bodyPr>
          <a:lstStyle/>
          <a:p>
            <a:pPr marL="0" indent="0">
              <a:lnSpc>
                <a:spcPct val="200000"/>
              </a:lnSpc>
              <a:buNone/>
            </a:pPr>
            <a:r>
              <a:rPr lang="en-US" sz="2400" dirty="0">
                <a:solidFill>
                  <a:schemeClr val="accent6">
                    <a:lumMod val="50000"/>
                  </a:schemeClr>
                </a:solidFill>
                <a:latin typeface="Arial"/>
                <a:ea typeface="Arial"/>
                <a:cs typeface="Arial"/>
                <a:sym typeface="Arial"/>
              </a:rPr>
              <a:t>Let us continue understanding;</a:t>
            </a:r>
          </a:p>
          <a:p>
            <a:pPr marL="914354" lvl="1" indent="-457178">
              <a:lnSpc>
                <a:spcPct val="200000"/>
              </a:lnSpc>
              <a:buFont typeface="+mj-lt"/>
              <a:buAutoNum type="arabicPeriod"/>
            </a:pPr>
            <a:r>
              <a:rPr lang="en-US" dirty="0">
                <a:solidFill>
                  <a:schemeClr val="accent6">
                    <a:lumMod val="50000"/>
                  </a:schemeClr>
                </a:solidFill>
                <a:latin typeface="Arial"/>
                <a:cs typeface="Arial"/>
              </a:rPr>
              <a:t>CONSUMER BUYER BEHAVIOR</a:t>
            </a:r>
            <a:r>
              <a:rPr lang="en-US" altLang="en-US" dirty="0">
                <a:solidFill>
                  <a:schemeClr val="accent6">
                    <a:lumMod val="50000"/>
                  </a:schemeClr>
                </a:solidFill>
                <a:latin typeface="Arial"/>
                <a:cs typeface="Arial"/>
              </a:rPr>
              <a:t> AND CONSUMER MARKETS </a:t>
            </a:r>
            <a:r>
              <a:rPr lang="en-US" altLang="en-US" b="1" dirty="0">
                <a:solidFill>
                  <a:srgbClr val="C00000"/>
                </a:solidFill>
              </a:rPr>
              <a:t>B2C</a:t>
            </a:r>
            <a:r>
              <a:rPr lang="en-US" altLang="en-US" dirty="0">
                <a:solidFill>
                  <a:srgbClr val="0070C0"/>
                </a:solidFill>
                <a:latin typeface="Arial"/>
                <a:cs typeface="Arial"/>
              </a:rPr>
              <a:t> </a:t>
            </a:r>
            <a:r>
              <a:rPr lang="en-US" b="1" dirty="0">
                <a:solidFill>
                  <a:srgbClr val="C00000"/>
                </a:solidFill>
              </a:rPr>
              <a:t>Business-to-consumer</a:t>
            </a:r>
            <a:r>
              <a:rPr lang="en-US" altLang="en-US" b="1" dirty="0">
                <a:solidFill>
                  <a:srgbClr val="C00000"/>
                </a:solidFill>
              </a:rPr>
              <a:t> </a:t>
            </a:r>
            <a:r>
              <a:rPr lang="en-US" b="1" dirty="0">
                <a:solidFill>
                  <a:srgbClr val="C00000"/>
                </a:solidFill>
              </a:rPr>
              <a:t>B2C,</a:t>
            </a:r>
          </a:p>
          <a:p>
            <a:pPr marL="914354" lvl="1" indent="-457178">
              <a:lnSpc>
                <a:spcPct val="200000"/>
              </a:lnSpc>
              <a:buFont typeface="+mj-lt"/>
              <a:buAutoNum type="arabicPeriod"/>
            </a:pPr>
            <a:r>
              <a:rPr lang="en-US" b="1" dirty="0">
                <a:solidFill>
                  <a:srgbClr val="C00000"/>
                </a:solidFill>
              </a:rPr>
              <a:t> </a:t>
            </a:r>
            <a:r>
              <a:rPr lang="en-US" dirty="0">
                <a:solidFill>
                  <a:schemeClr val="accent6">
                    <a:lumMod val="50000"/>
                  </a:schemeClr>
                </a:solidFill>
                <a:latin typeface="Arial"/>
                <a:cs typeface="Arial"/>
              </a:rPr>
              <a:t>BUSINESS BUYER BEHAVIOR and business markets </a:t>
            </a:r>
            <a:r>
              <a:rPr lang="en-US" b="1" dirty="0">
                <a:solidFill>
                  <a:srgbClr val="C00000"/>
                </a:solidFill>
              </a:rPr>
              <a:t>Business-to-business (B-to-B) marketers B2B </a:t>
            </a:r>
            <a:endParaRPr lang="en-SA" b="1" dirty="0">
              <a:solidFill>
                <a:srgbClr val="C00000"/>
              </a:solidFill>
            </a:endParaRP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4" r="17029" b="-2"/>
          <a:stretch/>
        </p:blipFill>
        <p:spPr bwMode="auto">
          <a:xfrm>
            <a:off x="6721393" y="372796"/>
            <a:ext cx="5078331"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23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1048" y="994631"/>
            <a:ext cx="11971337" cy="406926"/>
          </a:xfrm>
          <a:solidFill>
            <a:schemeClr val="bg1"/>
          </a:solidFill>
        </p:spPr>
        <p:txBody>
          <a:bodyPr vert="horz" lIns="91440" tIns="45720" rIns="91440" bIns="45720" rtlCol="0" anchor="b">
            <a:normAutofit fontScale="90000"/>
          </a:bodyPr>
          <a:lstStyle/>
          <a:p>
            <a:pPr algn="ctr"/>
            <a:r>
              <a:rPr lang="en-US" altLang="en-US" sz="1800" b="1" dirty="0">
                <a:solidFill>
                  <a:srgbClr val="C00000"/>
                </a:solidFill>
                <a:latin typeface="Abadi" panose="020B0604020104020204" pitchFamily="34" charset="0"/>
              </a:rPr>
              <a:t>What is CONSUMER</a:t>
            </a:r>
            <a:r>
              <a:rPr lang="en-US" altLang="en-US" sz="2400" b="1" dirty="0">
                <a:solidFill>
                  <a:srgbClr val="C00000"/>
                </a:solidFill>
              </a:rPr>
              <a:t> </a:t>
            </a:r>
            <a:r>
              <a:rPr lang="en-US" altLang="en-US" sz="1800" b="1" dirty="0">
                <a:solidFill>
                  <a:srgbClr val="C00000"/>
                </a:solidFill>
                <a:latin typeface="Abadi" panose="020B0604020104020204" pitchFamily="34" charset="0"/>
              </a:rPr>
              <a:t>BUYER BEHAVIOR AND CONSUMER MARKETS</a:t>
            </a:r>
            <a:endParaRPr lang="en-US" sz="1800" b="1" dirty="0">
              <a:solidFill>
                <a:srgbClr val="C00000"/>
              </a:solidFill>
              <a:latin typeface="Abadi" panose="020B0604020104020204" pitchFamily="34" charset="0"/>
            </a:endParaRPr>
          </a:p>
        </p:txBody>
      </p:sp>
      <p:graphicFrame>
        <p:nvGraphicFramePr>
          <p:cNvPr id="8" name="Diagram 7">
            <a:extLst>
              <a:ext uri="{FF2B5EF4-FFF2-40B4-BE49-F238E27FC236}">
                <a16:creationId xmlns:a16="http://schemas.microsoft.com/office/drawing/2014/main" id="{C6546761-D89D-EBF7-4D34-E3D14C9417DC}"/>
              </a:ext>
            </a:extLst>
          </p:cNvPr>
          <p:cNvGraphicFramePr/>
          <p:nvPr/>
        </p:nvGraphicFramePr>
        <p:xfrm>
          <a:off x="4029641" y="552299"/>
          <a:ext cx="7276043" cy="2851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C7320BB-5631-B439-F1D2-FEAD7257295E}"/>
              </a:ext>
            </a:extLst>
          </p:cNvPr>
          <p:cNvSpPr txBox="1"/>
          <p:nvPr/>
        </p:nvSpPr>
        <p:spPr>
          <a:xfrm>
            <a:off x="4269495" y="3032606"/>
            <a:ext cx="35458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b="1" dirty="0">
                <a:solidFill>
                  <a:srgbClr val="FF0000"/>
                </a:solidFill>
                <a:latin typeface="Gill Sans MT" panose="020B0502020104020203"/>
              </a:rPr>
              <a:t>1</a:t>
            </a:r>
          </a:p>
        </p:txBody>
      </p:sp>
      <p:sp>
        <p:nvSpPr>
          <p:cNvPr id="10" name="TextBox 9">
            <a:extLst>
              <a:ext uri="{FF2B5EF4-FFF2-40B4-BE49-F238E27FC236}">
                <a16:creationId xmlns:a16="http://schemas.microsoft.com/office/drawing/2014/main" id="{EFE486C2-D3CF-C2F5-594C-4EDBF0ECFA8D}"/>
              </a:ext>
            </a:extLst>
          </p:cNvPr>
          <p:cNvSpPr txBox="1"/>
          <p:nvPr/>
        </p:nvSpPr>
        <p:spPr>
          <a:xfrm>
            <a:off x="7411157" y="3214937"/>
            <a:ext cx="35458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b="1" dirty="0">
                <a:solidFill>
                  <a:srgbClr val="FF0000"/>
                </a:solidFill>
                <a:latin typeface="Gill Sans MT" panose="020B0502020104020203"/>
              </a:rPr>
              <a:t>2</a:t>
            </a:r>
          </a:p>
        </p:txBody>
      </p:sp>
      <p:sp>
        <p:nvSpPr>
          <p:cNvPr id="11" name="TextBox 10">
            <a:extLst>
              <a:ext uri="{FF2B5EF4-FFF2-40B4-BE49-F238E27FC236}">
                <a16:creationId xmlns:a16="http://schemas.microsoft.com/office/drawing/2014/main" id="{F021FB32-7E5B-E1DD-DCBE-245E160F39EF}"/>
              </a:ext>
            </a:extLst>
          </p:cNvPr>
          <p:cNvSpPr txBox="1"/>
          <p:nvPr/>
        </p:nvSpPr>
        <p:spPr>
          <a:xfrm>
            <a:off x="10049989" y="3214937"/>
            <a:ext cx="35458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b="1" dirty="0">
                <a:solidFill>
                  <a:srgbClr val="FF0000"/>
                </a:solidFill>
                <a:latin typeface="Gill Sans MT" panose="020B0502020104020203"/>
              </a:rPr>
              <a:t>3</a:t>
            </a:r>
          </a:p>
        </p:txBody>
      </p:sp>
      <p:pic>
        <p:nvPicPr>
          <p:cNvPr id="3" name="Picture 2" descr="The details are as follows:&#10;• Need recognition&#10;• Information search&#10;• Evaluation of alternatives&#10;• Purchase decision&#10;• Postpurchase behavior&#10;Note: The buying process starts long before the actual purchase and continues long after. Therefore, marketers must focus on the entire buying process, not just the purchase decision.&#10;">
            <a:extLst>
              <a:ext uri="{FF2B5EF4-FFF2-40B4-BE49-F238E27FC236}">
                <a16:creationId xmlns:a16="http://schemas.microsoft.com/office/drawing/2014/main" id="{8AF9F3D8-6400-A616-FDDC-0E35BF59D77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366" t="61678" r="1488" b="7852"/>
          <a:stretch/>
        </p:blipFill>
        <p:spPr bwMode="auto">
          <a:xfrm rot="19545672">
            <a:off x="2781849" y="3488199"/>
            <a:ext cx="4462291" cy="10440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a:extLst>
              <a:ext uri="{FF2B5EF4-FFF2-40B4-BE49-F238E27FC236}">
                <a16:creationId xmlns:a16="http://schemas.microsoft.com/office/drawing/2014/main" id="{88785C59-9708-D24F-AA85-40CD3A2350A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537" b="46532"/>
          <a:stretch/>
        </p:blipFill>
        <p:spPr bwMode="auto">
          <a:xfrm rot="19459980">
            <a:off x="5650399" y="3809616"/>
            <a:ext cx="4564909" cy="100806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1C2448C-96FE-BFFB-C9CD-00D75897849F}"/>
              </a:ext>
            </a:extLst>
          </p:cNvPr>
          <p:cNvGrpSpPr/>
          <p:nvPr/>
        </p:nvGrpSpPr>
        <p:grpSpPr>
          <a:xfrm rot="19392551">
            <a:off x="8495478" y="3768758"/>
            <a:ext cx="3630506" cy="1228758"/>
            <a:chOff x="2949177" y="1364109"/>
            <a:chExt cx="5852301" cy="2861656"/>
          </a:xfrm>
        </p:grpSpPr>
        <p:grpSp>
          <p:nvGrpSpPr>
            <p:cNvPr id="6" name="Group 5">
              <a:extLst>
                <a:ext uri="{FF2B5EF4-FFF2-40B4-BE49-F238E27FC236}">
                  <a16:creationId xmlns:a16="http://schemas.microsoft.com/office/drawing/2014/main" id="{ECE609E0-EE9B-7F24-8B5D-E1883543A706}"/>
                </a:ext>
              </a:extLst>
            </p:cNvPr>
            <p:cNvGrpSpPr/>
            <p:nvPr/>
          </p:nvGrpSpPr>
          <p:grpSpPr>
            <a:xfrm>
              <a:off x="2949177" y="1364109"/>
              <a:ext cx="5852301" cy="2670698"/>
              <a:chOff x="2949177" y="1364109"/>
              <a:chExt cx="5852301" cy="2670698"/>
            </a:xfrm>
          </p:grpSpPr>
          <p:pic>
            <p:nvPicPr>
              <p:cNvPr id="13" name="Picture 2"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a:extLst>
                  <a:ext uri="{FF2B5EF4-FFF2-40B4-BE49-F238E27FC236}">
                    <a16:creationId xmlns:a16="http://schemas.microsoft.com/office/drawing/2014/main" id="{A08C870F-A0C9-C322-0F69-70FB82C18E9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146" r="16335" b="25668"/>
              <a:stretch/>
            </p:blipFill>
            <p:spPr bwMode="auto">
              <a:xfrm>
                <a:off x="2949177" y="1570624"/>
                <a:ext cx="5852301" cy="2464183"/>
              </a:xfrm>
              <a:prstGeom prst="rect">
                <a:avLst/>
              </a:prstGeom>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8DA3D10-C000-8D9D-69D4-D7FB9BD25354}"/>
                  </a:ext>
                </a:extLst>
              </p:cNvPr>
              <p:cNvSpPr txBox="1"/>
              <p:nvPr/>
            </p:nvSpPr>
            <p:spPr>
              <a:xfrm>
                <a:off x="2949177" y="1364109"/>
                <a:ext cx="300084" cy="598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dirty="0">
                    <a:solidFill>
                      <a:prstClr val="white"/>
                    </a:solidFill>
                    <a:latin typeface="Calibri" panose="020F0502020204030204"/>
                  </a:rPr>
                  <a:t>1</a:t>
                </a:r>
              </a:p>
            </p:txBody>
          </p:sp>
          <p:sp>
            <p:nvSpPr>
              <p:cNvPr id="15" name="TextBox 14">
                <a:extLst>
                  <a:ext uri="{FF2B5EF4-FFF2-40B4-BE49-F238E27FC236}">
                    <a16:creationId xmlns:a16="http://schemas.microsoft.com/office/drawing/2014/main" id="{D0194B17-9522-7F2E-A4F9-AD31E6A32645}"/>
                  </a:ext>
                </a:extLst>
              </p:cNvPr>
              <p:cNvSpPr txBox="1"/>
              <p:nvPr/>
            </p:nvSpPr>
            <p:spPr>
              <a:xfrm>
                <a:off x="3701086" y="1757194"/>
                <a:ext cx="297783" cy="598279"/>
              </a:xfrm>
              <a:prstGeom prst="rect">
                <a:avLst/>
              </a:prstGeom>
              <a:noFill/>
            </p:spPr>
            <p:txBody>
              <a:bodyPr wrap="none" rtlCol="0">
                <a:spAutoFit/>
              </a:bodyPr>
              <a:lstStyle/>
              <a:p>
                <a:pPr defTabSz="914354">
                  <a:defRPr/>
                </a:pPr>
                <a:endParaRPr lang="en-SA"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9669043C-9857-63D5-5249-84A84101693C}"/>
                  </a:ext>
                </a:extLst>
              </p:cNvPr>
              <p:cNvSpPr txBox="1"/>
              <p:nvPr/>
            </p:nvSpPr>
            <p:spPr>
              <a:xfrm>
                <a:off x="4450697" y="1483660"/>
                <a:ext cx="300084" cy="598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dirty="0">
                    <a:solidFill>
                      <a:prstClr val="white"/>
                    </a:solidFill>
                    <a:latin typeface="Calibri" panose="020F0502020204030204"/>
                  </a:rPr>
                  <a:t>2</a:t>
                </a:r>
              </a:p>
            </p:txBody>
          </p:sp>
          <p:sp>
            <p:nvSpPr>
              <p:cNvPr id="17" name="TextBox 16">
                <a:extLst>
                  <a:ext uri="{FF2B5EF4-FFF2-40B4-BE49-F238E27FC236}">
                    <a16:creationId xmlns:a16="http://schemas.microsoft.com/office/drawing/2014/main" id="{A2BE3FDD-926D-B321-81DD-5E7A14C27C0C}"/>
                  </a:ext>
                </a:extLst>
              </p:cNvPr>
              <p:cNvSpPr txBox="1"/>
              <p:nvPr/>
            </p:nvSpPr>
            <p:spPr>
              <a:xfrm>
                <a:off x="5984033" y="1638680"/>
                <a:ext cx="300084" cy="598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dirty="0">
                    <a:solidFill>
                      <a:prstClr val="white"/>
                    </a:solidFill>
                    <a:latin typeface="Calibri" panose="020F0502020204030204"/>
                  </a:rPr>
                  <a:t>3</a:t>
                </a:r>
              </a:p>
            </p:txBody>
          </p:sp>
          <p:sp>
            <p:nvSpPr>
              <p:cNvPr id="18" name="TextBox 17">
                <a:extLst>
                  <a:ext uri="{FF2B5EF4-FFF2-40B4-BE49-F238E27FC236}">
                    <a16:creationId xmlns:a16="http://schemas.microsoft.com/office/drawing/2014/main" id="{6DC04AE1-216E-8AFB-9230-307519A32CF5}"/>
                  </a:ext>
                </a:extLst>
              </p:cNvPr>
              <p:cNvSpPr txBox="1"/>
              <p:nvPr/>
            </p:nvSpPr>
            <p:spPr>
              <a:xfrm>
                <a:off x="7315213" y="1859564"/>
                <a:ext cx="300084" cy="598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dirty="0">
                    <a:solidFill>
                      <a:prstClr val="white"/>
                    </a:solidFill>
                    <a:latin typeface="Calibri" panose="020F0502020204030204"/>
                  </a:rPr>
                  <a:t>4</a:t>
                </a:r>
              </a:p>
            </p:txBody>
          </p:sp>
        </p:grpSp>
        <p:sp>
          <p:nvSpPr>
            <p:cNvPr id="12" name="Right Arrow 11">
              <a:extLst>
                <a:ext uri="{FF2B5EF4-FFF2-40B4-BE49-F238E27FC236}">
                  <a16:creationId xmlns:a16="http://schemas.microsoft.com/office/drawing/2014/main" id="{A5A0A437-E76D-47DB-C6AB-B9B2BD1DC0F9}"/>
                </a:ext>
              </a:extLst>
            </p:cNvPr>
            <p:cNvSpPr/>
            <p:nvPr/>
          </p:nvSpPr>
          <p:spPr>
            <a:xfrm>
              <a:off x="3099218" y="3539965"/>
              <a:ext cx="570226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grpSp>
      <p:sp>
        <p:nvSpPr>
          <p:cNvPr id="19" name="TextBox 18">
            <a:extLst>
              <a:ext uri="{FF2B5EF4-FFF2-40B4-BE49-F238E27FC236}">
                <a16:creationId xmlns:a16="http://schemas.microsoft.com/office/drawing/2014/main" id="{8A871708-EF5A-8C31-55DC-D4FC29F7AC94}"/>
              </a:ext>
            </a:extLst>
          </p:cNvPr>
          <p:cNvSpPr txBox="1"/>
          <p:nvPr/>
        </p:nvSpPr>
        <p:spPr>
          <a:xfrm>
            <a:off x="340580" y="1786111"/>
            <a:ext cx="2599331" cy="3416320"/>
          </a:xfrm>
          <a:prstGeom prst="rect">
            <a:avLst/>
          </a:prstGeom>
          <a:solidFill>
            <a:schemeClr val="bg1"/>
          </a:solidFill>
        </p:spPr>
        <p:txBody>
          <a:bodyPr wrap="square">
            <a:spAutoFit/>
          </a:bodyPr>
          <a:lstStyle/>
          <a:p>
            <a:pPr algn="ctr" defTabSz="914354">
              <a:defRPr/>
            </a:pPr>
            <a:r>
              <a:rPr lang="en-US" altLang="en-US" b="1" dirty="0">
                <a:solidFill>
                  <a:schemeClr val="accent6">
                    <a:lumMod val="50000"/>
                  </a:schemeClr>
                </a:solidFill>
                <a:latin typeface="Arial" panose="020B0604020202020204" pitchFamily="34" charset="0"/>
              </a:rPr>
              <a:t>Consumer buyer behavior </a:t>
            </a:r>
            <a:r>
              <a:rPr lang="en-US" altLang="en-US" dirty="0">
                <a:solidFill>
                  <a:schemeClr val="accent6">
                    <a:lumMod val="50000"/>
                  </a:schemeClr>
                </a:solidFill>
                <a:latin typeface="Arial" panose="020B0604020202020204" pitchFamily="34" charset="0"/>
              </a:rPr>
              <a:t>refers to the buying behavior of final consumers who are the individuals and households that buy goods and services for personal consumption. All of these final consumers combine to make up the </a:t>
            </a:r>
            <a:r>
              <a:rPr lang="en-US" altLang="en-US" b="1" dirty="0">
                <a:solidFill>
                  <a:schemeClr val="accent6">
                    <a:lumMod val="50000"/>
                  </a:schemeClr>
                </a:solidFill>
                <a:latin typeface="Arial" panose="020B0604020202020204" pitchFamily="34" charset="0"/>
              </a:rPr>
              <a:t>consumer market</a:t>
            </a:r>
            <a:r>
              <a:rPr lang="en-US" altLang="en-US" dirty="0">
                <a:solidFill>
                  <a:schemeClr val="accent6">
                    <a:lumMod val="50000"/>
                  </a:schemeClr>
                </a:solidFill>
                <a:latin typeface="Arial" panose="020B0604020202020204" pitchFamily="34" charset="0"/>
              </a:rPr>
              <a:t>.</a:t>
            </a:r>
          </a:p>
        </p:txBody>
      </p:sp>
    </p:spTree>
    <p:extLst>
      <p:ext uri="{BB962C8B-B14F-4D97-AF65-F5344CB8AC3E}">
        <p14:creationId xmlns:p14="http://schemas.microsoft.com/office/powerpoint/2010/main" val="314853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p:tgtEl>
                                          <p:spTgt spid="3"/>
                                        </p:tgtEl>
                                        <p:attrNameLst>
                                          <p:attrName>ppt_y</p:attrName>
                                        </p:attrNameLst>
                                      </p:cBhvr>
                                      <p:tavLst>
                                        <p:tav tm="0">
                                          <p:val>
                                            <p:strVal val="#ppt_y+#ppt_h*1.125000"/>
                                          </p:val>
                                        </p:tav>
                                        <p:tav tm="100000">
                                          <p:val>
                                            <p:strVal val="#ppt_y"/>
                                          </p:val>
                                        </p:tav>
                                      </p:tavLst>
                                    </p:anim>
                                    <p:animEffect transition="in" filter="wipe(up)">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p:tgtEl>
                                          <p:spTgt spid="4"/>
                                        </p:tgtEl>
                                        <p:attrNameLst>
                                          <p:attrName>ppt_y</p:attrName>
                                        </p:attrNameLst>
                                      </p:cBhvr>
                                      <p:tavLst>
                                        <p:tav tm="0">
                                          <p:val>
                                            <p:strVal val="#ppt_y+#ppt_h*1.125000"/>
                                          </p:val>
                                        </p:tav>
                                        <p:tav tm="100000">
                                          <p:val>
                                            <p:strVal val="#ppt_y"/>
                                          </p:val>
                                        </p:tav>
                                      </p:tavLst>
                                    </p:anim>
                                    <p:animEffect transition="in" filter="wipe(up)">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p:tgtEl>
                                          <p:spTgt spid="5"/>
                                        </p:tgtEl>
                                        <p:attrNameLst>
                                          <p:attrName>ppt_y</p:attrName>
                                        </p:attrNameLst>
                                      </p:cBhvr>
                                      <p:tavLst>
                                        <p:tav tm="0">
                                          <p:val>
                                            <p:strVal val="#ppt_y+#ppt_h*1.125000"/>
                                          </p:val>
                                        </p:tav>
                                        <p:tav tm="100000">
                                          <p:val>
                                            <p:strVal val="#ppt_y"/>
                                          </p:val>
                                        </p:tav>
                                      </p:tavLst>
                                    </p:anim>
                                    <p:animEffect transition="in" filter="wipe(up)">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animBg="1"/>
      <p:bldP spid="11"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9394" y="1137802"/>
            <a:ext cx="11398197" cy="356407"/>
          </a:xfrm>
          <a:solidFill>
            <a:schemeClr val="bg1"/>
          </a:solidFill>
        </p:spPr>
        <p:txBody>
          <a:bodyPr vert="horz" lIns="91440" tIns="45720" rIns="91440" bIns="45720" rtlCol="0" anchor="b">
            <a:normAutofit/>
          </a:bodyPr>
          <a:lstStyle/>
          <a:p>
            <a:pPr algn="ctr"/>
            <a:r>
              <a:rPr lang="en-US" sz="1800" b="1" dirty="0">
                <a:solidFill>
                  <a:srgbClr val="C00000"/>
                </a:solidFill>
                <a:latin typeface="Abadi" panose="020B0604020104020204" pitchFamily="34" charset="0"/>
              </a:rPr>
              <a:t>UNDERSTANDING CONSUMER BUYER BEHAVIOR</a:t>
            </a:r>
            <a:r>
              <a:rPr lang="en-US" altLang="en-US" sz="1800" b="1" dirty="0">
                <a:solidFill>
                  <a:srgbClr val="C00000"/>
                </a:solidFill>
                <a:latin typeface="Abadi" panose="020B0604020104020204" pitchFamily="34" charset="0"/>
              </a:rPr>
              <a:t> AND CONSUMER MARKETS</a:t>
            </a:r>
            <a:endParaRPr lang="en-US" sz="1800" b="1" dirty="0">
              <a:solidFill>
                <a:srgbClr val="C00000"/>
              </a:solidFill>
              <a:latin typeface="Abadi" panose="020B0604020104020204" pitchFamily="34" charset="0"/>
            </a:endParaRPr>
          </a:p>
        </p:txBody>
      </p:sp>
      <p:sp>
        <p:nvSpPr>
          <p:cNvPr id="3" name="Content Placeholder 2"/>
          <p:cNvSpPr>
            <a:spLocks noGrp="1"/>
          </p:cNvSpPr>
          <p:nvPr>
            <p:ph idx="4294967295"/>
          </p:nvPr>
        </p:nvSpPr>
        <p:spPr>
          <a:xfrm>
            <a:off x="159394" y="1770077"/>
            <a:ext cx="4919663" cy="3804366"/>
          </a:xfr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0">
              <a:lnSpc>
                <a:spcPct val="100000"/>
              </a:lnSpc>
              <a:buNone/>
            </a:pPr>
            <a:r>
              <a:rPr lang="en-US" sz="2000" b="1" dirty="0">
                <a:solidFill>
                  <a:schemeClr val="tx1">
                    <a:lumMod val="65000"/>
                    <a:lumOff val="35000"/>
                  </a:schemeClr>
                </a:solidFill>
              </a:rPr>
              <a:t>Consumer buyer behavior</a:t>
            </a:r>
          </a:p>
          <a:p>
            <a:pPr marL="514326" lvl="1">
              <a:lnSpc>
                <a:spcPct val="100000"/>
              </a:lnSpc>
            </a:pPr>
            <a:r>
              <a:rPr lang="en-US" sz="1400" dirty="0">
                <a:solidFill>
                  <a:schemeClr val="tx1">
                    <a:lumMod val="65000"/>
                    <a:lumOff val="35000"/>
                  </a:schemeClr>
                </a:solidFill>
              </a:rPr>
              <a:t>Consumer  Buying behavior  are the actions taken by a consumer to purchase &amp; use products &amp; services </a:t>
            </a:r>
          </a:p>
          <a:p>
            <a:pPr marL="514326" lvl="1">
              <a:lnSpc>
                <a:spcPct val="100000"/>
              </a:lnSpc>
            </a:pPr>
            <a:r>
              <a:rPr lang="en-US" sz="1400" dirty="0">
                <a:solidFill>
                  <a:schemeClr val="tx1">
                    <a:lumMod val="65000"/>
                    <a:lumOff val="35000"/>
                  </a:schemeClr>
                </a:solidFill>
              </a:rPr>
              <a:t>Behavioral sciences help explain WHY &amp; HOW choices are made</a:t>
            </a:r>
          </a:p>
          <a:p>
            <a:pPr marL="514326" lvl="1">
              <a:lnSpc>
                <a:spcPct val="100000"/>
              </a:lnSpc>
            </a:pPr>
            <a:r>
              <a:rPr lang="en-US" sz="1400" dirty="0">
                <a:solidFill>
                  <a:schemeClr val="tx1">
                    <a:lumMod val="65000"/>
                    <a:lumOff val="35000"/>
                  </a:schemeClr>
                </a:solidFill>
              </a:rPr>
              <a:t>Organizations use this knowledge to provide value to consumers, and to influence their choices. </a:t>
            </a:r>
          </a:p>
          <a:p>
            <a:pPr marL="514326" lvl="1">
              <a:lnSpc>
                <a:spcPct val="100000"/>
              </a:lnSpc>
            </a:pPr>
            <a:endParaRPr lang="en-US" sz="1400" b="1" dirty="0">
              <a:solidFill>
                <a:schemeClr val="tx1">
                  <a:lumMod val="65000"/>
                  <a:lumOff val="35000"/>
                </a:schemeClr>
              </a:solidFill>
            </a:endParaRPr>
          </a:p>
          <a:p>
            <a:pPr marL="0">
              <a:lnSpc>
                <a:spcPct val="100000"/>
              </a:lnSpc>
              <a:buNone/>
            </a:pPr>
            <a:r>
              <a:rPr lang="en-US" sz="2000" b="1" dirty="0">
                <a:solidFill>
                  <a:schemeClr val="tx1">
                    <a:lumMod val="65000"/>
                    <a:lumOff val="35000"/>
                  </a:schemeClr>
                </a:solidFill>
              </a:rPr>
              <a:t>Consumer market</a:t>
            </a:r>
          </a:p>
          <a:p>
            <a:pPr lvl="1">
              <a:lnSpc>
                <a:spcPct val="100000"/>
              </a:lnSpc>
            </a:pPr>
            <a:r>
              <a:rPr lang="en-US" sz="1400" dirty="0">
                <a:solidFill>
                  <a:schemeClr val="tx1">
                    <a:lumMod val="65000"/>
                    <a:lumOff val="35000"/>
                  </a:schemeClr>
                </a:solidFill>
              </a:rPr>
              <a:t>Where Organizations sell their products to the individuals and households that buy or acquire goods and services for personal consumption</a:t>
            </a:r>
          </a:p>
        </p:txBody>
      </p:sp>
      <p:pic>
        <p:nvPicPr>
          <p:cNvPr id="8" name="Picture 7">
            <a:extLst>
              <a:ext uri="{FF2B5EF4-FFF2-40B4-BE49-F238E27FC236}">
                <a16:creationId xmlns:a16="http://schemas.microsoft.com/office/drawing/2014/main" id="{DCF80254-2AA3-E4E5-5B26-9DBDF2397160}"/>
              </a:ext>
            </a:extLst>
          </p:cNvPr>
          <p:cNvPicPr>
            <a:picLocks noChangeAspect="1"/>
          </p:cNvPicPr>
          <p:nvPr/>
        </p:nvPicPr>
        <p:blipFill rotWithShape="1">
          <a:blip r:embed="rId3"/>
          <a:srcRect l="35" r="123" b="739"/>
          <a:stretch/>
        </p:blipFill>
        <p:spPr>
          <a:xfrm>
            <a:off x="5399781" y="1494209"/>
            <a:ext cx="6430177" cy="4356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441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details are as follows:&#10;Create value for customers and build customer relationships:&#10;• Understand the marketplace and customer needs and wants&#10;• Research customers and the marketplace&#10;• Manage marketing information and customer data&#10;• Design a customer value–driven marketing strategy&#10;• Select customers to serve: market segmentation and targeting&#10;• Decide on a value proposition: differentiation and positioning&#10;• Construct an integrated marketing program that delivers superior value&#10;• Product and service design: build strong brands&#10;• Pricing: create real value&#10;• Distribution: manage demand and supply chains&#10;• Promotion: communicate the value proposition&#10;• Engage customers, build profitable relationships, and create customer delight&#10;• Customer relationship management; build engagement and strong relationships with chosen customers&#10;• Partner relationship management: build strong relationships with marketing partners&#10;• Capture value from customers in return create profits and customer equity&#10;• Create satisfied, loyal customers&#10;• Capture customer lifetime value&#10;• Increase share of market and share of customer&#10;A bi-directional arrow at the bottom of the chart, pointing to the first stage on the left and the last stage on the right, has the following labels marked from the left to the right: Harness marketing technology; Manage global markets; Ensure environmental and social responsibility.&#10;Note: This expanded version of Figure 1.1 at the beginning of the chapter provides a good road map for the rest of the text. The underlying concept of the entire text is that marketing creates value for customers in order to capture value from customers in return.&#10;">
            <a:extLst>
              <a:ext uri="{FF2B5EF4-FFF2-40B4-BE49-F238E27FC236}">
                <a16:creationId xmlns:a16="http://schemas.microsoft.com/office/drawing/2014/main" id="{DAAC8AEB-9018-D93D-778F-A4EDB21EBE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1450" b="31881"/>
          <a:stretch/>
        </p:blipFill>
        <p:spPr bwMode="auto">
          <a:xfrm>
            <a:off x="983557" y="2568288"/>
            <a:ext cx="10209233" cy="31499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61C0E0-C022-0CB0-09AB-195BCED93CC4}"/>
              </a:ext>
            </a:extLst>
          </p:cNvPr>
          <p:cNvSpPr txBox="1"/>
          <p:nvPr/>
        </p:nvSpPr>
        <p:spPr>
          <a:xfrm>
            <a:off x="1051810" y="2348733"/>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1</a:t>
            </a:r>
          </a:p>
        </p:txBody>
      </p:sp>
      <p:sp>
        <p:nvSpPr>
          <p:cNvPr id="14" name="TextBox 13">
            <a:extLst>
              <a:ext uri="{FF2B5EF4-FFF2-40B4-BE49-F238E27FC236}">
                <a16:creationId xmlns:a16="http://schemas.microsoft.com/office/drawing/2014/main" id="{967F9B9D-9158-5C47-7EE9-A08B503C8B00}"/>
              </a:ext>
            </a:extLst>
          </p:cNvPr>
          <p:cNvSpPr txBox="1"/>
          <p:nvPr/>
        </p:nvSpPr>
        <p:spPr>
          <a:xfrm>
            <a:off x="3218462" y="2338852"/>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2</a:t>
            </a:r>
          </a:p>
        </p:txBody>
      </p:sp>
      <p:sp>
        <p:nvSpPr>
          <p:cNvPr id="15" name="TextBox 14">
            <a:extLst>
              <a:ext uri="{FF2B5EF4-FFF2-40B4-BE49-F238E27FC236}">
                <a16:creationId xmlns:a16="http://schemas.microsoft.com/office/drawing/2014/main" id="{54ABBAE8-1B20-0E32-48B7-7B388D35965B}"/>
              </a:ext>
            </a:extLst>
          </p:cNvPr>
          <p:cNvSpPr txBox="1"/>
          <p:nvPr/>
        </p:nvSpPr>
        <p:spPr>
          <a:xfrm>
            <a:off x="5456266" y="2348733"/>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3</a:t>
            </a:r>
          </a:p>
        </p:txBody>
      </p:sp>
      <p:sp>
        <p:nvSpPr>
          <p:cNvPr id="16" name="TextBox 15">
            <a:extLst>
              <a:ext uri="{FF2B5EF4-FFF2-40B4-BE49-F238E27FC236}">
                <a16:creationId xmlns:a16="http://schemas.microsoft.com/office/drawing/2014/main" id="{F1C4D0DD-F42D-6F84-82D7-DCA93DB91E8A}"/>
              </a:ext>
            </a:extLst>
          </p:cNvPr>
          <p:cNvSpPr txBox="1"/>
          <p:nvPr/>
        </p:nvSpPr>
        <p:spPr>
          <a:xfrm>
            <a:off x="7524791" y="2348733"/>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4</a:t>
            </a:r>
          </a:p>
        </p:txBody>
      </p:sp>
      <p:sp>
        <p:nvSpPr>
          <p:cNvPr id="4" name="TextBox 3">
            <a:extLst>
              <a:ext uri="{FF2B5EF4-FFF2-40B4-BE49-F238E27FC236}">
                <a16:creationId xmlns:a16="http://schemas.microsoft.com/office/drawing/2014/main" id="{4022361E-E610-B6F0-7414-7A16A1F82F7B}"/>
              </a:ext>
            </a:extLst>
          </p:cNvPr>
          <p:cNvSpPr txBox="1"/>
          <p:nvPr/>
        </p:nvSpPr>
        <p:spPr>
          <a:xfrm>
            <a:off x="9860722" y="2348733"/>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5</a:t>
            </a:r>
          </a:p>
        </p:txBody>
      </p:sp>
      <p:sp>
        <p:nvSpPr>
          <p:cNvPr id="5" name="Oval 4">
            <a:extLst>
              <a:ext uri="{FF2B5EF4-FFF2-40B4-BE49-F238E27FC236}">
                <a16:creationId xmlns:a16="http://schemas.microsoft.com/office/drawing/2014/main" id="{89C441D8-367E-F827-73E2-E60E0A548209}"/>
              </a:ext>
            </a:extLst>
          </p:cNvPr>
          <p:cNvSpPr/>
          <p:nvPr/>
        </p:nvSpPr>
        <p:spPr>
          <a:xfrm>
            <a:off x="1051810" y="2705535"/>
            <a:ext cx="1941664" cy="954211"/>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7" name="Oval 6">
            <a:extLst>
              <a:ext uri="{FF2B5EF4-FFF2-40B4-BE49-F238E27FC236}">
                <a16:creationId xmlns:a16="http://schemas.microsoft.com/office/drawing/2014/main" id="{437A99A3-8490-1417-2BC9-35B5DF4B87FA}"/>
              </a:ext>
            </a:extLst>
          </p:cNvPr>
          <p:cNvSpPr/>
          <p:nvPr/>
        </p:nvSpPr>
        <p:spPr>
          <a:xfrm>
            <a:off x="5044721" y="2807951"/>
            <a:ext cx="1968500" cy="310622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8" name="Oval 7">
            <a:extLst>
              <a:ext uri="{FF2B5EF4-FFF2-40B4-BE49-F238E27FC236}">
                <a16:creationId xmlns:a16="http://schemas.microsoft.com/office/drawing/2014/main" id="{34279E6D-9332-C85B-8ECB-338697200332}"/>
              </a:ext>
            </a:extLst>
          </p:cNvPr>
          <p:cNvSpPr/>
          <p:nvPr/>
        </p:nvSpPr>
        <p:spPr>
          <a:xfrm>
            <a:off x="3130929" y="2807951"/>
            <a:ext cx="1699563" cy="839480"/>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9" name="Oval 8">
            <a:extLst>
              <a:ext uri="{FF2B5EF4-FFF2-40B4-BE49-F238E27FC236}">
                <a16:creationId xmlns:a16="http://schemas.microsoft.com/office/drawing/2014/main" id="{84ADFAFA-22F0-7F49-0B14-11E29CC0BF7F}"/>
              </a:ext>
            </a:extLst>
          </p:cNvPr>
          <p:cNvSpPr/>
          <p:nvPr/>
        </p:nvSpPr>
        <p:spPr>
          <a:xfrm>
            <a:off x="999210" y="3827492"/>
            <a:ext cx="1840329" cy="954211"/>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3" name="Oval 2">
            <a:extLst>
              <a:ext uri="{FF2B5EF4-FFF2-40B4-BE49-F238E27FC236}">
                <a16:creationId xmlns:a16="http://schemas.microsoft.com/office/drawing/2014/main" id="{84955352-87B6-7CD3-4E24-B4ABD53F8B7B}"/>
              </a:ext>
            </a:extLst>
          </p:cNvPr>
          <p:cNvSpPr/>
          <p:nvPr/>
        </p:nvSpPr>
        <p:spPr>
          <a:xfrm>
            <a:off x="3061783" y="3659746"/>
            <a:ext cx="1968500" cy="1654944"/>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grpSp>
        <p:nvGrpSpPr>
          <p:cNvPr id="10" name="Group 9">
            <a:extLst>
              <a:ext uri="{FF2B5EF4-FFF2-40B4-BE49-F238E27FC236}">
                <a16:creationId xmlns:a16="http://schemas.microsoft.com/office/drawing/2014/main" id="{0137A061-0572-E315-37FF-AFFFCF48D8C6}"/>
              </a:ext>
            </a:extLst>
          </p:cNvPr>
          <p:cNvGrpSpPr/>
          <p:nvPr/>
        </p:nvGrpSpPr>
        <p:grpSpPr>
          <a:xfrm>
            <a:off x="119471" y="1294200"/>
            <a:ext cx="2895749" cy="849863"/>
            <a:chOff x="1700816" y="2063210"/>
            <a:chExt cx="2124658" cy="849863"/>
          </a:xfrm>
          <a:solidFill>
            <a:schemeClr val="bg1"/>
          </a:solidFill>
        </p:grpSpPr>
        <p:sp>
          <p:nvSpPr>
            <p:cNvPr id="11" name="Chevron 10">
              <a:extLst>
                <a:ext uri="{FF2B5EF4-FFF2-40B4-BE49-F238E27FC236}">
                  <a16:creationId xmlns:a16="http://schemas.microsoft.com/office/drawing/2014/main" id="{6BB1C1DC-F4D6-E714-21AB-3373D630FE82}"/>
                </a:ext>
              </a:extLst>
            </p:cNvPr>
            <p:cNvSpPr/>
            <p:nvPr/>
          </p:nvSpPr>
          <p:spPr>
            <a:xfrm>
              <a:off x="1700816" y="2063210"/>
              <a:ext cx="2124658" cy="849863"/>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Chevron 4">
              <a:extLst>
                <a:ext uri="{FF2B5EF4-FFF2-40B4-BE49-F238E27FC236}">
                  <a16:creationId xmlns:a16="http://schemas.microsoft.com/office/drawing/2014/main" id="{DBB66957-9761-F673-C559-64F60177E71B}"/>
                </a:ext>
              </a:extLst>
            </p:cNvPr>
            <p:cNvSpPr txBox="1"/>
            <p:nvPr/>
          </p:nvSpPr>
          <p:spPr>
            <a:xfrm>
              <a:off x="2125748" y="2063210"/>
              <a:ext cx="1296049" cy="8498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0020" tIns="106680" rIns="53340" bIns="106680" numCol="1" spcCol="1270" anchor="ctr" anchorCtr="0">
              <a:noAutofit/>
            </a:bodyPr>
            <a:lstStyle/>
            <a:p>
              <a:pPr algn="ctr" defTabSz="1777912">
                <a:lnSpc>
                  <a:spcPct val="90000"/>
                </a:lnSpc>
                <a:spcBef>
                  <a:spcPct val="0"/>
                </a:spcBef>
                <a:spcAft>
                  <a:spcPct val="35000"/>
                </a:spcAft>
                <a:defRPr/>
              </a:pPr>
              <a:r>
                <a:rPr lang="en-US" sz="4000" dirty="0">
                  <a:solidFill>
                    <a:schemeClr val="accent6">
                      <a:lumMod val="50000"/>
                    </a:schemeClr>
                  </a:solidFill>
                  <a:latin typeface="Calibri" panose="020F0502020204030204"/>
                </a:rPr>
                <a:t>Step 3</a:t>
              </a:r>
            </a:p>
          </p:txBody>
        </p:sp>
      </p:grpSp>
      <p:sp>
        <p:nvSpPr>
          <p:cNvPr id="13" name="Title 1">
            <a:extLst>
              <a:ext uri="{FF2B5EF4-FFF2-40B4-BE49-F238E27FC236}">
                <a16:creationId xmlns:a16="http://schemas.microsoft.com/office/drawing/2014/main" id="{A1027D98-B121-DCBC-39D2-F50B618B36FB}"/>
              </a:ext>
            </a:extLst>
          </p:cNvPr>
          <p:cNvSpPr txBox="1">
            <a:spLocks/>
          </p:cNvSpPr>
          <p:nvPr/>
        </p:nvSpPr>
        <p:spPr>
          <a:xfrm>
            <a:off x="2839539" y="1237008"/>
            <a:ext cx="9217307" cy="1089529"/>
          </a:xfrm>
          <a:prstGeom prst="rect">
            <a:avLst/>
          </a:prstGeom>
          <a:solidFill>
            <a:schemeClr val="bg1"/>
          </a:solid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defTabSz="914354">
              <a:defRPr/>
            </a:pPr>
            <a:r>
              <a:rPr lang="en-US" altLang="en-SA" sz="3600" b="1" spc="5" dirty="0">
                <a:solidFill>
                  <a:schemeClr val="accent6">
                    <a:lumMod val="50000"/>
                  </a:schemeClr>
                </a:solidFill>
                <a:latin typeface="Calibri" panose="020F0502020204030204" pitchFamily="34" charset="0"/>
                <a:cs typeface="Calibri" panose="020F0502020204030204" pitchFamily="34" charset="0"/>
              </a:rPr>
              <a:t>Construct an integrated  marketing program that delivers superior value</a:t>
            </a:r>
            <a:endParaRPr lang="en-US" sz="2000" spc="5"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27035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52253" y="261442"/>
            <a:ext cx="9486900" cy="1074739"/>
          </a:xfrm>
        </p:spPr>
        <p:txBody>
          <a:bodyPr>
            <a:normAutofit/>
          </a:bodyPr>
          <a:lstStyle/>
          <a:p>
            <a:pPr algn="ctr"/>
            <a:r>
              <a:rPr lang="en-US" altLang="en-US" sz="3600" b="1" dirty="0">
                <a:solidFill>
                  <a:schemeClr val="accent6">
                    <a:lumMod val="50000"/>
                  </a:schemeClr>
                </a:solidFill>
              </a:rPr>
              <a:t>Buyer Decision Process</a:t>
            </a:r>
            <a:endParaRPr lang="en-US" sz="3600" b="1" dirty="0">
              <a:solidFill>
                <a:schemeClr val="accent6">
                  <a:lumMod val="50000"/>
                </a:schemeClr>
              </a:solidFill>
            </a:endParaRPr>
          </a:p>
        </p:txBody>
      </p:sp>
      <p:pic>
        <p:nvPicPr>
          <p:cNvPr id="6146" name="Picture 2" descr="The details are as follows:&#10;• Need recognition&#10;• Information search&#10;• Evaluation of alternatives&#10;• Purchase decision&#10;• Postpurchase behavior&#10;Note: The buying process starts long before the actual purchase and continues long after. Therefore, marketers must focus on the entire buying process, not just the purchase decision.&#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66" t="61678" r="1488" b="7852"/>
          <a:stretch/>
        </p:blipFill>
        <p:spPr bwMode="auto">
          <a:xfrm>
            <a:off x="137543" y="1545350"/>
            <a:ext cx="11916913" cy="9233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B4B19E-FE68-F43E-7B9E-BEF74E6DC8FF}"/>
              </a:ext>
            </a:extLst>
          </p:cNvPr>
          <p:cNvSpPr txBox="1"/>
          <p:nvPr/>
        </p:nvSpPr>
        <p:spPr>
          <a:xfrm>
            <a:off x="439932" y="2887019"/>
            <a:ext cx="11556899" cy="260013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882" indent="-342882" defTabSz="914354">
              <a:lnSpc>
                <a:spcPct val="150000"/>
              </a:lnSpc>
              <a:buFont typeface="+mj-lt"/>
              <a:buAutoNum type="arabicPeriod"/>
              <a:defRPr/>
            </a:pPr>
            <a:r>
              <a:rPr lang="en-US" altLang="en-US" sz="1100" b="1" dirty="0">
                <a:solidFill>
                  <a:prstClr val="black"/>
                </a:solidFill>
                <a:latin typeface="Arial" panose="020B0604020202020204" pitchFamily="34" charset="0"/>
              </a:rPr>
              <a:t>need recognition</a:t>
            </a:r>
            <a:r>
              <a:rPr lang="en-US" altLang="en-US" sz="1100" dirty="0">
                <a:solidFill>
                  <a:prstClr val="black"/>
                </a:solidFill>
                <a:latin typeface="Arial" panose="020B0604020202020204" pitchFamily="34" charset="0"/>
              </a:rPr>
              <a:t>. </a:t>
            </a:r>
          </a:p>
          <a:p>
            <a:pPr marL="457178" lvl="1" defTabSz="914354">
              <a:lnSpc>
                <a:spcPct val="150000"/>
              </a:lnSpc>
              <a:defRPr/>
            </a:pPr>
            <a:r>
              <a:rPr lang="en-US" altLang="en-US" sz="1100" dirty="0">
                <a:solidFill>
                  <a:prstClr val="black"/>
                </a:solidFill>
                <a:latin typeface="Arial" panose="020B0604020202020204" pitchFamily="34" charset="0"/>
              </a:rPr>
              <a:t>The need triggered by internal or external stimuli, when one of the person’s normal needs rises to a level high enough to become a drive.</a:t>
            </a:r>
          </a:p>
          <a:p>
            <a:pPr marL="342882" indent="-342882" defTabSz="914354">
              <a:lnSpc>
                <a:spcPct val="150000"/>
              </a:lnSpc>
              <a:buFont typeface="+mj-lt"/>
              <a:buAutoNum type="arabicPeriod"/>
              <a:defRPr/>
            </a:pPr>
            <a:r>
              <a:rPr lang="en-US" altLang="en-US" sz="1100" b="1" dirty="0">
                <a:solidFill>
                  <a:prstClr val="black"/>
                </a:solidFill>
                <a:latin typeface="Arial" panose="020B0604020202020204" pitchFamily="34" charset="0"/>
              </a:rPr>
              <a:t>information search</a:t>
            </a:r>
            <a:r>
              <a:rPr lang="en-US" altLang="en-US" sz="1100" dirty="0">
                <a:solidFill>
                  <a:prstClr val="black"/>
                </a:solidFill>
                <a:latin typeface="Arial" panose="020B0604020202020204" pitchFamily="34" charset="0"/>
              </a:rPr>
              <a:t>. </a:t>
            </a:r>
          </a:p>
          <a:p>
            <a:pPr marL="457178" lvl="1" defTabSz="914354">
              <a:lnSpc>
                <a:spcPct val="150000"/>
              </a:lnSpc>
              <a:defRPr/>
            </a:pPr>
            <a:r>
              <a:rPr lang="en-US" altLang="en-US" sz="1100" dirty="0">
                <a:solidFill>
                  <a:prstClr val="black"/>
                </a:solidFill>
                <a:latin typeface="Arial" panose="020B0604020202020204" pitchFamily="34" charset="0"/>
              </a:rPr>
              <a:t>Consumers obtain information from several sources like personal, commercial, public, and experiential sources. </a:t>
            </a:r>
          </a:p>
          <a:p>
            <a:pPr marL="342882" indent="-342882" defTabSz="914354">
              <a:lnSpc>
                <a:spcPct val="150000"/>
              </a:lnSpc>
              <a:buFont typeface="+mj-lt"/>
              <a:buAutoNum type="arabicPeriod"/>
              <a:defRPr/>
            </a:pPr>
            <a:r>
              <a:rPr lang="en-US" altLang="en-US" sz="1100" b="1" dirty="0">
                <a:solidFill>
                  <a:prstClr val="black"/>
                </a:solidFill>
                <a:latin typeface="Arial" panose="020B0604020202020204" pitchFamily="34" charset="0"/>
              </a:rPr>
              <a:t>evaluation of alternatives</a:t>
            </a:r>
            <a:endParaRPr lang="en-US" altLang="en-US" sz="1100" dirty="0">
              <a:solidFill>
                <a:prstClr val="black"/>
              </a:solidFill>
              <a:latin typeface="Arial" panose="020B0604020202020204" pitchFamily="34" charset="0"/>
            </a:endParaRPr>
          </a:p>
          <a:p>
            <a:pPr marL="457178" lvl="1" defTabSz="914354">
              <a:lnSpc>
                <a:spcPct val="150000"/>
              </a:lnSpc>
              <a:defRPr/>
            </a:pPr>
            <a:r>
              <a:rPr lang="en-US" altLang="en-US" sz="1100" dirty="0">
                <a:solidFill>
                  <a:prstClr val="black"/>
                </a:solidFill>
                <a:latin typeface="Arial" panose="020B0604020202020204" pitchFamily="34" charset="0"/>
              </a:rPr>
              <a:t>consumers process information to choose among alternative brands. </a:t>
            </a:r>
          </a:p>
          <a:p>
            <a:pPr marL="342882" indent="-342882" defTabSz="914354">
              <a:lnSpc>
                <a:spcPct val="150000"/>
              </a:lnSpc>
              <a:buFont typeface="+mj-lt"/>
              <a:buAutoNum type="arabicPeriod"/>
              <a:defRPr/>
            </a:pPr>
            <a:r>
              <a:rPr lang="en-US" altLang="en-US" sz="1100" b="1" dirty="0">
                <a:solidFill>
                  <a:prstClr val="black"/>
                </a:solidFill>
                <a:latin typeface="Arial" panose="020B0604020202020204" pitchFamily="34" charset="0"/>
              </a:rPr>
              <a:t>purchase decision</a:t>
            </a:r>
            <a:r>
              <a:rPr lang="en-US" altLang="en-US" sz="1100" dirty="0">
                <a:solidFill>
                  <a:prstClr val="black"/>
                </a:solidFill>
                <a:latin typeface="Arial" panose="020B0604020202020204" pitchFamily="34" charset="0"/>
              </a:rPr>
              <a:t>. </a:t>
            </a:r>
          </a:p>
          <a:p>
            <a:pPr marL="457178" lvl="1" defTabSz="914354">
              <a:lnSpc>
                <a:spcPct val="150000"/>
              </a:lnSpc>
              <a:defRPr/>
            </a:pPr>
            <a:r>
              <a:rPr lang="en-US" altLang="en-US" sz="1100" dirty="0">
                <a:solidFill>
                  <a:prstClr val="black"/>
                </a:solidFill>
                <a:latin typeface="Arial" panose="020B0604020202020204" pitchFamily="34" charset="0"/>
              </a:rPr>
              <a:t>factors can come between the purchase intention and the purchase decision</a:t>
            </a:r>
          </a:p>
          <a:p>
            <a:pPr marL="342882" indent="-342882" defTabSz="914354">
              <a:lnSpc>
                <a:spcPct val="150000"/>
              </a:lnSpc>
              <a:buFont typeface="+mj-lt"/>
              <a:buAutoNum type="arabicPeriod"/>
              <a:defRPr/>
            </a:pPr>
            <a:r>
              <a:rPr lang="en-US" altLang="en-US" sz="1100" b="1" dirty="0" err="1">
                <a:solidFill>
                  <a:prstClr val="black"/>
                </a:solidFill>
                <a:latin typeface="Arial" panose="020B0604020202020204" pitchFamily="34" charset="0"/>
              </a:rPr>
              <a:t>Postpurchase</a:t>
            </a:r>
            <a:r>
              <a:rPr lang="en-US" altLang="en-US" sz="1100" b="1" dirty="0">
                <a:solidFill>
                  <a:prstClr val="black"/>
                </a:solidFill>
                <a:latin typeface="Arial" panose="020B0604020202020204" pitchFamily="34" charset="0"/>
              </a:rPr>
              <a:t> behavior</a:t>
            </a:r>
            <a:r>
              <a:rPr lang="en-US" altLang="en-US" sz="1100" dirty="0">
                <a:solidFill>
                  <a:prstClr val="black"/>
                </a:solidFill>
                <a:latin typeface="Arial" panose="020B0604020202020204" pitchFamily="34" charset="0"/>
              </a:rPr>
              <a:t>. </a:t>
            </a:r>
          </a:p>
          <a:p>
            <a:pPr marL="457178" lvl="1" defTabSz="914354">
              <a:lnSpc>
                <a:spcPct val="150000"/>
              </a:lnSpc>
              <a:defRPr/>
            </a:pPr>
            <a:r>
              <a:rPr lang="en-US" altLang="en-US" sz="1100" dirty="0">
                <a:solidFill>
                  <a:prstClr val="black"/>
                </a:solidFill>
                <a:latin typeface="Arial" panose="020B0604020202020204" pitchFamily="34" charset="0"/>
              </a:rPr>
              <a:t>Determining if the consumer is satisfied or dissatisfied with the purchase lies in the relationship between the consumer’s expectations and the performance.</a:t>
            </a:r>
          </a:p>
        </p:txBody>
      </p:sp>
      <p:sp>
        <p:nvSpPr>
          <p:cNvPr id="3" name="TextBox 2">
            <a:extLst>
              <a:ext uri="{FF2B5EF4-FFF2-40B4-BE49-F238E27FC236}">
                <a16:creationId xmlns:a16="http://schemas.microsoft.com/office/drawing/2014/main" id="{1DFB9A4E-E298-9AE5-13BA-5105EA227A36}"/>
              </a:ext>
            </a:extLst>
          </p:cNvPr>
          <p:cNvSpPr txBox="1"/>
          <p:nvPr/>
        </p:nvSpPr>
        <p:spPr>
          <a:xfrm>
            <a:off x="4610655" y="643684"/>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1</a:t>
            </a:r>
          </a:p>
        </p:txBody>
      </p:sp>
    </p:spTree>
    <p:extLst>
      <p:ext uri="{BB962C8B-B14F-4D97-AF65-F5344CB8AC3E}">
        <p14:creationId xmlns:p14="http://schemas.microsoft.com/office/powerpoint/2010/main" val="238939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B6338F02-EEE1-4C1E-8DCE-DD43643AFD0C}"/>
              </a:ext>
            </a:extLst>
          </p:cNvPr>
          <p:cNvSpPr txBox="1">
            <a:spLocks noChangeArrowheads="1"/>
          </p:cNvSpPr>
          <p:nvPr/>
        </p:nvSpPr>
        <p:spPr bwMode="auto">
          <a:xfrm>
            <a:off x="213070" y="1668089"/>
            <a:ext cx="6030417" cy="4137094"/>
          </a:xfrm>
          <a:prstGeom prst="rect">
            <a:avLst/>
          </a:prstGeom>
          <a:solidFill>
            <a:schemeClr val="bg1"/>
          </a:solidFill>
          <a:ln>
            <a:noFill/>
          </a:ln>
        </p:spPr>
        <p:txBody>
          <a:bodyPr/>
          <a:lstStyle>
            <a:lvl1pPr marL="365125" indent="-282575">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marL="365107" indent="-282561" defTabSz="914354">
              <a:lnSpc>
                <a:spcPct val="150000"/>
              </a:lnSpc>
              <a:spcBef>
                <a:spcPts val="600"/>
              </a:spcBef>
              <a:buClr>
                <a:srgbClr val="4F81BD"/>
              </a:buClr>
              <a:buSzPct val="80000"/>
              <a:buNone/>
              <a:defRPr/>
            </a:pPr>
            <a:r>
              <a:rPr lang="en-US" altLang="en-US" sz="2800" dirty="0">
                <a:solidFill>
                  <a:schemeClr val="accent6">
                    <a:lumMod val="50000"/>
                  </a:schemeClr>
                </a:solidFill>
                <a:latin typeface="Lucida Sans Unicode" panose="020B0602030504020204" pitchFamily="34" charset="0"/>
                <a:cs typeface="Arial" panose="020B0604020202020204" pitchFamily="34" charset="0"/>
              </a:rPr>
              <a:t>The consumer has an unsatisfied need by internal stimuli or triggered by external </a:t>
            </a:r>
            <a:r>
              <a:rPr lang="en-US" altLang="en-US" sz="2400" dirty="0">
                <a:solidFill>
                  <a:schemeClr val="accent6">
                    <a:lumMod val="50000"/>
                  </a:schemeClr>
                </a:solidFill>
                <a:latin typeface="Lucida Sans Unicode" panose="020B0602030504020204" pitchFamily="34" charset="0"/>
                <a:cs typeface="Arial" panose="020B0604020202020204" pitchFamily="34" charset="0"/>
              </a:rPr>
              <a:t>stimuli</a:t>
            </a:r>
            <a:r>
              <a:rPr lang="en-US" altLang="en-US" sz="2800" dirty="0">
                <a:solidFill>
                  <a:schemeClr val="accent6">
                    <a:lumMod val="50000"/>
                  </a:schemeClr>
                </a:solidFill>
                <a:latin typeface="Lucida Sans Unicode" panose="020B0602030504020204" pitchFamily="34" charset="0"/>
                <a:cs typeface="Arial" panose="020B0604020202020204" pitchFamily="34" charset="0"/>
              </a:rPr>
              <a:t>&amp; and the customer demands for a solution.</a:t>
            </a:r>
          </a:p>
        </p:txBody>
      </p:sp>
      <p:sp>
        <p:nvSpPr>
          <p:cNvPr id="50179" name="Rectangle 2">
            <a:extLst>
              <a:ext uri="{FF2B5EF4-FFF2-40B4-BE49-F238E27FC236}">
                <a16:creationId xmlns:a16="http://schemas.microsoft.com/office/drawing/2014/main" id="{A494E4BD-B784-4E1F-9097-34A7C117EE54}"/>
              </a:ext>
            </a:extLst>
          </p:cNvPr>
          <p:cNvSpPr>
            <a:spLocks noGrp="1" noChangeArrowheads="1"/>
          </p:cNvSpPr>
          <p:nvPr>
            <p:ph type="title" idx="4294967295"/>
          </p:nvPr>
        </p:nvSpPr>
        <p:spPr>
          <a:xfrm>
            <a:off x="1175234" y="1114051"/>
            <a:ext cx="3910013" cy="554037"/>
          </a:xfrm>
        </p:spPr>
        <p:txBody>
          <a:bodyPr vert="horz" lIns="91440" tIns="45720" rIns="91440" bIns="45720" rtlCol="0" anchor="t">
            <a:normAutofit fontScale="90000"/>
          </a:bodyPr>
          <a:lstStyle/>
          <a:p>
            <a:r>
              <a:rPr lang="en-US" altLang="en-US" b="1" dirty="0">
                <a:solidFill>
                  <a:schemeClr val="accent6">
                    <a:lumMod val="50000"/>
                  </a:schemeClr>
                </a:solidFill>
              </a:rPr>
              <a:t>Need Recognition</a:t>
            </a:r>
          </a:p>
        </p:txBody>
      </p:sp>
      <p:pic>
        <p:nvPicPr>
          <p:cNvPr id="6146" name="Picture 2" descr="Amazon.com: Supersmile Professional Whitening Toothpaste with Fluoride -  Powerful Whitening without Sensitivity - Safe and Effective on Dental  Restorations (Mandarin Mint, 4.2 Oz) : Health &amp; Household">
            <a:extLst>
              <a:ext uri="{FF2B5EF4-FFF2-40B4-BE49-F238E27FC236}">
                <a16:creationId xmlns:a16="http://schemas.microsoft.com/office/drawing/2014/main" id="{1EABB5D1-7F57-A646-E4B7-482BF260A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6588" y="444616"/>
            <a:ext cx="5099507" cy="30305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elebrity Hair Transplant - Estheticana">
            <a:extLst>
              <a:ext uri="{FF2B5EF4-FFF2-40B4-BE49-F238E27FC236}">
                <a16:creationId xmlns:a16="http://schemas.microsoft.com/office/drawing/2014/main" id="{7F392280-4827-C457-B493-8293EFFFA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6835" y="3643317"/>
            <a:ext cx="4855791" cy="22289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D6A0C2-F10E-10A5-4AFC-7F5470037B2C}"/>
              </a:ext>
            </a:extLst>
          </p:cNvPr>
          <p:cNvSpPr txBox="1"/>
          <p:nvPr/>
        </p:nvSpPr>
        <p:spPr>
          <a:xfrm>
            <a:off x="503118" y="1264628"/>
            <a:ext cx="55976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1.1</a:t>
            </a:r>
          </a:p>
        </p:txBody>
      </p:sp>
    </p:spTree>
    <p:extLst>
      <p:ext uri="{BB962C8B-B14F-4D97-AF65-F5344CB8AC3E}">
        <p14:creationId xmlns:p14="http://schemas.microsoft.com/office/powerpoint/2010/main" val="4175059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ppt_x"/>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rrect Help-Seeking Ad | FDA">
            <a:extLst>
              <a:ext uri="{FF2B5EF4-FFF2-40B4-BE49-F238E27FC236}">
                <a16:creationId xmlns:a16="http://schemas.microsoft.com/office/drawing/2014/main" id="{E42C0E7E-BCF2-3015-CD67-B7BC5F048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66"/>
          <a:stretch/>
        </p:blipFill>
        <p:spPr bwMode="auto">
          <a:xfrm>
            <a:off x="7338645" y="519245"/>
            <a:ext cx="4853355" cy="5202047"/>
          </a:xfrm>
          <a:prstGeom prst="rect">
            <a:avLst/>
          </a:prstGeom>
          <a:noFill/>
          <a:extLst>
            <a:ext uri="{909E8E84-426E-40DD-AFC4-6F175D3DCCD1}">
              <a14:hiddenFill xmlns:a14="http://schemas.microsoft.com/office/drawing/2010/main">
                <a:solidFill>
                  <a:srgbClr val="FFFFFF"/>
                </a:solidFill>
              </a14:hiddenFill>
            </a:ext>
          </a:extLst>
        </p:spPr>
      </p:pic>
      <p:sp>
        <p:nvSpPr>
          <p:cNvPr id="53250" name="Rectangle 2">
            <a:extLst>
              <a:ext uri="{FF2B5EF4-FFF2-40B4-BE49-F238E27FC236}">
                <a16:creationId xmlns:a16="http://schemas.microsoft.com/office/drawing/2014/main" id="{CB074F2E-40A5-48FA-B3BB-AFB17BCF356D}"/>
              </a:ext>
            </a:extLst>
          </p:cNvPr>
          <p:cNvSpPr>
            <a:spLocks noGrp="1" noChangeArrowheads="1"/>
          </p:cNvSpPr>
          <p:nvPr>
            <p:ph type="title" idx="4294967295"/>
          </p:nvPr>
        </p:nvSpPr>
        <p:spPr>
          <a:xfrm>
            <a:off x="1078782" y="1204898"/>
            <a:ext cx="6015038" cy="1492250"/>
          </a:xfrm>
        </p:spPr>
        <p:txBody>
          <a:bodyPr vert="horz" lIns="91440" tIns="45720" rIns="91440" bIns="45720" rtlCol="0" anchor="t">
            <a:normAutofit/>
          </a:bodyPr>
          <a:lstStyle/>
          <a:p>
            <a:r>
              <a:rPr lang="en-US" altLang="en-US" b="1" dirty="0">
                <a:solidFill>
                  <a:schemeClr val="accent6">
                    <a:lumMod val="50000"/>
                  </a:schemeClr>
                </a:solidFill>
              </a:rPr>
              <a:t>Information Search</a:t>
            </a:r>
          </a:p>
        </p:txBody>
      </p:sp>
      <p:sp>
        <p:nvSpPr>
          <p:cNvPr id="53251" name="Rectangle 3">
            <a:extLst>
              <a:ext uri="{FF2B5EF4-FFF2-40B4-BE49-F238E27FC236}">
                <a16:creationId xmlns:a16="http://schemas.microsoft.com/office/drawing/2014/main" id="{70F92CBC-3AA8-4057-A71A-97AD6902DE3C}"/>
              </a:ext>
            </a:extLst>
          </p:cNvPr>
          <p:cNvSpPr>
            <a:spLocks noGrp="1" noChangeArrowheads="1"/>
          </p:cNvSpPr>
          <p:nvPr>
            <p:ph type="body" sz="half" idx="4294967295"/>
          </p:nvPr>
        </p:nvSpPr>
        <p:spPr>
          <a:xfrm>
            <a:off x="0" y="1867949"/>
            <a:ext cx="6700838" cy="3853343"/>
          </a:xfrm>
          <a:solidFill>
            <a:schemeClr val="bg1"/>
          </a:solidFill>
          <a:ln>
            <a:noFill/>
          </a:ln>
        </p:spPr>
        <p:txBody>
          <a:bodyPr>
            <a:normAutofit fontScale="77500" lnSpcReduction="20000"/>
          </a:bodyPr>
          <a:lstStyle/>
          <a:p>
            <a:pPr marL="365107" indent="-282561">
              <a:lnSpc>
                <a:spcPct val="150000"/>
              </a:lnSpc>
              <a:spcBef>
                <a:spcPts val="600"/>
              </a:spcBef>
              <a:buClr>
                <a:srgbClr val="4F81BD"/>
              </a:buClr>
              <a:buSzPct val="80000"/>
              <a:buNone/>
            </a:pPr>
            <a:r>
              <a:rPr lang="en-US" altLang="en-US" sz="3200" dirty="0">
                <a:solidFill>
                  <a:schemeClr val="accent6">
                    <a:lumMod val="50000"/>
                  </a:schemeClr>
                </a:solidFill>
                <a:latin typeface="Lucida Sans Unicode" panose="020B0602030504020204" pitchFamily="34" charset="0"/>
                <a:cs typeface="Arial" panose="020B0604020202020204" pitchFamily="34" charset="0"/>
              </a:rPr>
              <a:t>Consumers can obtain information from several sources like personal, commercial, public, and experiential sources </a:t>
            </a:r>
          </a:p>
          <a:p>
            <a:pPr marL="365107" indent="-282561">
              <a:lnSpc>
                <a:spcPct val="150000"/>
              </a:lnSpc>
              <a:spcBef>
                <a:spcPts val="600"/>
              </a:spcBef>
              <a:buClr>
                <a:srgbClr val="4F81BD"/>
              </a:buClr>
              <a:buSzPct val="80000"/>
              <a:buNone/>
            </a:pPr>
            <a:r>
              <a:rPr lang="en-US" altLang="en-US" sz="3200" dirty="0">
                <a:solidFill>
                  <a:schemeClr val="accent6">
                    <a:lumMod val="50000"/>
                  </a:schemeClr>
                </a:solidFill>
                <a:latin typeface="Lucida Sans Unicode" panose="020B0602030504020204" pitchFamily="34" charset="0"/>
                <a:cs typeface="Arial" panose="020B0604020202020204" pitchFamily="34" charset="0"/>
              </a:rPr>
              <a:t>The consumer considers all possible alternatives by asking relatives, pharmacist, doctor or internet search.</a:t>
            </a:r>
          </a:p>
        </p:txBody>
      </p:sp>
      <p:sp>
        <p:nvSpPr>
          <p:cNvPr id="2" name="TextBox 1">
            <a:extLst>
              <a:ext uri="{FF2B5EF4-FFF2-40B4-BE49-F238E27FC236}">
                <a16:creationId xmlns:a16="http://schemas.microsoft.com/office/drawing/2014/main" id="{BC450A2B-45AF-E079-548A-A5935C228154}"/>
              </a:ext>
            </a:extLst>
          </p:cNvPr>
          <p:cNvSpPr txBox="1"/>
          <p:nvPr/>
        </p:nvSpPr>
        <p:spPr>
          <a:xfrm>
            <a:off x="519013" y="1283180"/>
            <a:ext cx="55976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1.2</a:t>
            </a:r>
          </a:p>
        </p:txBody>
      </p:sp>
    </p:spTree>
    <p:extLst>
      <p:ext uri="{BB962C8B-B14F-4D97-AF65-F5344CB8AC3E}">
        <p14:creationId xmlns:p14="http://schemas.microsoft.com/office/powerpoint/2010/main" val="185433801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3E61D6A-83AE-4770-926F-3C36EF0290DF}"/>
              </a:ext>
            </a:extLst>
          </p:cNvPr>
          <p:cNvSpPr>
            <a:spLocks noGrp="1" noChangeArrowheads="1"/>
          </p:cNvSpPr>
          <p:nvPr>
            <p:ph type="title" idx="4294967295"/>
          </p:nvPr>
        </p:nvSpPr>
        <p:spPr>
          <a:xfrm>
            <a:off x="938917" y="1389456"/>
            <a:ext cx="6015038" cy="1492250"/>
          </a:xfrm>
        </p:spPr>
        <p:txBody>
          <a:bodyPr vert="horz" lIns="91440" tIns="45720" rIns="91440" bIns="45720" rtlCol="0" anchor="t">
            <a:normAutofit/>
          </a:bodyPr>
          <a:lstStyle/>
          <a:p>
            <a:r>
              <a:rPr lang="en-US" altLang="en-US" sz="3600" b="1" dirty="0">
                <a:solidFill>
                  <a:schemeClr val="accent6">
                    <a:lumMod val="50000"/>
                  </a:schemeClr>
                </a:solidFill>
              </a:rPr>
              <a:t>Evaluation of alternatives</a:t>
            </a:r>
          </a:p>
        </p:txBody>
      </p:sp>
      <p:sp>
        <p:nvSpPr>
          <p:cNvPr id="54275" name="Rectangle 3">
            <a:extLst>
              <a:ext uri="{FF2B5EF4-FFF2-40B4-BE49-F238E27FC236}">
                <a16:creationId xmlns:a16="http://schemas.microsoft.com/office/drawing/2014/main" id="{F380B7B0-22F2-4A00-B949-7A8F39715B17}"/>
              </a:ext>
            </a:extLst>
          </p:cNvPr>
          <p:cNvSpPr>
            <a:spLocks noGrp="1" noChangeArrowheads="1"/>
          </p:cNvSpPr>
          <p:nvPr>
            <p:ph type="body" sz="half" idx="4294967295"/>
          </p:nvPr>
        </p:nvSpPr>
        <p:spPr>
          <a:xfrm>
            <a:off x="0" y="2286000"/>
            <a:ext cx="6015038" cy="3594100"/>
          </a:xfrm>
          <a:solidFill>
            <a:schemeClr val="bg1"/>
          </a:solidFill>
          <a:ln>
            <a:noFill/>
          </a:ln>
        </p:spPr>
        <p:txBody>
          <a:bodyPr vert="horz" lIns="91440" tIns="45720" rIns="91440" bIns="45720" rtlCol="0">
            <a:normAutofit fontScale="85000" lnSpcReduction="10000"/>
          </a:bodyPr>
          <a:lstStyle/>
          <a:p>
            <a:pPr marL="365107" indent="-282561">
              <a:lnSpc>
                <a:spcPct val="150000"/>
              </a:lnSpc>
              <a:spcBef>
                <a:spcPts val="600"/>
              </a:spcBef>
              <a:buClr>
                <a:srgbClr val="4F81BD"/>
              </a:buClr>
              <a:buSzPct val="80000"/>
              <a:buNone/>
            </a:pPr>
            <a:r>
              <a:rPr lang="en-US" altLang="en-US" sz="3200" dirty="0">
                <a:solidFill>
                  <a:schemeClr val="accent6">
                    <a:lumMod val="50000"/>
                  </a:schemeClr>
                </a:solidFill>
                <a:latin typeface="Lucida Sans Unicode" panose="020B0602030504020204" pitchFamily="34" charset="0"/>
                <a:cs typeface="Arial" panose="020B0604020202020204" pitchFamily="34" charset="0"/>
              </a:rPr>
              <a:t>The consumer assesses all reasonable marketing offerings /choices based on previous experience, available promotion or consultation</a:t>
            </a:r>
          </a:p>
        </p:txBody>
      </p:sp>
      <p:pic>
        <p:nvPicPr>
          <p:cNvPr id="56324" name="Picture 1">
            <a:extLst>
              <a:ext uri="{FF2B5EF4-FFF2-40B4-BE49-F238E27FC236}">
                <a16:creationId xmlns:a16="http://schemas.microsoft.com/office/drawing/2014/main" id="{888C2316-23BE-466C-8913-A06ED0F10163}"/>
              </a:ext>
            </a:extLst>
          </p:cNvPr>
          <p:cNvPicPr>
            <a:picLocks noChangeAspect="1"/>
          </p:cNvPicPr>
          <p:nvPr/>
        </p:nvPicPr>
        <p:blipFill rotWithShape="1">
          <a:blip r:embed="rId3">
            <a:extLst>
              <a:ext uri="{28A0092B-C50C-407E-A947-70E740481C1C}">
                <a14:useLocalDpi xmlns:a14="http://schemas.microsoft.com/office/drawing/2010/main" val="0"/>
              </a:ext>
            </a:extLst>
          </a:blip>
          <a:srcRect t="29954" r="5662" b="8553"/>
          <a:stretch/>
        </p:blipFill>
        <p:spPr bwMode="auto">
          <a:xfrm>
            <a:off x="7046365" y="629173"/>
            <a:ext cx="4858056" cy="1714937"/>
          </a:xfrm>
          <a:custGeom>
            <a:avLst/>
            <a:gdLst/>
            <a:ahLst/>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1312038-2C97-975D-FBC6-AA2AB4D2D4EA}"/>
              </a:ext>
            </a:extLst>
          </p:cNvPr>
          <p:cNvPicPr>
            <a:picLocks noChangeAspect="1"/>
          </p:cNvPicPr>
          <p:nvPr/>
        </p:nvPicPr>
        <p:blipFill rotWithShape="1">
          <a:blip r:embed="rId4"/>
          <a:srcRect r="-3" b="3377"/>
          <a:stretch/>
        </p:blipFill>
        <p:spPr>
          <a:xfrm>
            <a:off x="7046365" y="2400295"/>
            <a:ext cx="5145632" cy="3337776"/>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p:spPr>
      </p:pic>
      <p:sp>
        <p:nvSpPr>
          <p:cNvPr id="3" name="TextBox 2">
            <a:extLst>
              <a:ext uri="{FF2B5EF4-FFF2-40B4-BE49-F238E27FC236}">
                <a16:creationId xmlns:a16="http://schemas.microsoft.com/office/drawing/2014/main" id="{DB2392B8-4B98-818B-C459-4CA83177E976}"/>
              </a:ext>
            </a:extLst>
          </p:cNvPr>
          <p:cNvSpPr txBox="1"/>
          <p:nvPr/>
        </p:nvSpPr>
        <p:spPr>
          <a:xfrm>
            <a:off x="297620" y="1402510"/>
            <a:ext cx="55976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1.3</a:t>
            </a:r>
          </a:p>
        </p:txBody>
      </p:sp>
    </p:spTree>
    <p:extLst>
      <p:ext uri="{BB962C8B-B14F-4D97-AF65-F5344CB8AC3E}">
        <p14:creationId xmlns:p14="http://schemas.microsoft.com/office/powerpoint/2010/main" val="4164049242"/>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3">
            <a:extLst>
              <a:ext uri="{FF2B5EF4-FFF2-40B4-BE49-F238E27FC236}">
                <a16:creationId xmlns:a16="http://schemas.microsoft.com/office/drawing/2014/main" id="{1FAB3713-9D4D-49E5-9D77-003E27C03DBE}"/>
              </a:ext>
            </a:extLst>
          </p:cNvPr>
          <p:cNvPicPr>
            <a:picLocks noChangeAspect="1"/>
          </p:cNvPicPr>
          <p:nvPr/>
        </p:nvPicPr>
        <p:blipFill rotWithShape="1">
          <a:blip r:embed="rId3">
            <a:extLst>
              <a:ext uri="{28A0092B-C50C-407E-A947-70E740481C1C}">
                <a14:useLocalDpi xmlns:a14="http://schemas.microsoft.com/office/drawing/2010/main" val="0"/>
              </a:ext>
            </a:extLst>
          </a:blip>
          <a:srcRect l="35228" r="22311"/>
          <a:stretch/>
        </p:blipFill>
        <p:spPr bwMode="auto">
          <a:xfrm>
            <a:off x="7143476" y="779304"/>
            <a:ext cx="4853355" cy="4765820"/>
          </a:xfrm>
          <a:prstGeom prst="rect">
            <a:avLst/>
          </a:prstGeom>
          <a:noFill/>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itle 1">
            <a:extLst>
              <a:ext uri="{FF2B5EF4-FFF2-40B4-BE49-F238E27FC236}">
                <a16:creationId xmlns:a16="http://schemas.microsoft.com/office/drawing/2014/main" id="{38B0414F-32B6-4177-80E8-E8B172165526}"/>
              </a:ext>
            </a:extLst>
          </p:cNvPr>
          <p:cNvSpPr>
            <a:spLocks noGrp="1"/>
          </p:cNvSpPr>
          <p:nvPr>
            <p:ph type="title" idx="4294967295"/>
          </p:nvPr>
        </p:nvSpPr>
        <p:spPr>
          <a:xfrm>
            <a:off x="895350" y="1383244"/>
            <a:ext cx="6015038" cy="1492250"/>
          </a:xfrm>
        </p:spPr>
        <p:txBody>
          <a:bodyPr vert="horz" lIns="91440" tIns="45720" rIns="91440" bIns="45720" rtlCol="0" anchor="t">
            <a:normAutofit/>
          </a:bodyPr>
          <a:lstStyle/>
          <a:p>
            <a:r>
              <a:rPr lang="en-US" altLang="en-US" b="1" dirty="0">
                <a:solidFill>
                  <a:schemeClr val="accent6">
                    <a:lumMod val="50000"/>
                  </a:schemeClr>
                </a:solidFill>
              </a:rPr>
              <a:t>Purchase Decision</a:t>
            </a:r>
          </a:p>
        </p:txBody>
      </p:sp>
      <p:sp>
        <p:nvSpPr>
          <p:cNvPr id="3" name="Content Placeholder 2">
            <a:extLst>
              <a:ext uri="{FF2B5EF4-FFF2-40B4-BE49-F238E27FC236}">
                <a16:creationId xmlns:a16="http://schemas.microsoft.com/office/drawing/2014/main" id="{1DD7B752-B24A-44ED-80A5-911203E3357B}"/>
              </a:ext>
            </a:extLst>
          </p:cNvPr>
          <p:cNvSpPr>
            <a:spLocks noGrp="1"/>
          </p:cNvSpPr>
          <p:nvPr>
            <p:ph idx="4294967295"/>
          </p:nvPr>
        </p:nvSpPr>
        <p:spPr>
          <a:xfrm>
            <a:off x="0" y="2286000"/>
            <a:ext cx="6015038" cy="3594100"/>
          </a:xfrm>
          <a:solidFill>
            <a:schemeClr val="bg1"/>
          </a:solidFill>
          <a:ln>
            <a:noFill/>
          </a:ln>
        </p:spPr>
        <p:txBody>
          <a:bodyPr vert="horz" lIns="91440" tIns="45720" rIns="91440" bIns="45720" rtlCol="0">
            <a:normAutofit lnSpcReduction="10000"/>
          </a:bodyPr>
          <a:lstStyle/>
          <a:p>
            <a:pPr marL="365107" indent="-282561">
              <a:lnSpc>
                <a:spcPct val="150000"/>
              </a:lnSpc>
              <a:spcBef>
                <a:spcPts val="600"/>
              </a:spcBef>
              <a:buClr>
                <a:srgbClr val="4F81BD"/>
              </a:buClr>
              <a:buSzPct val="80000"/>
              <a:buNone/>
            </a:pPr>
            <a:r>
              <a:rPr lang="en-US" sz="3200" dirty="0">
                <a:solidFill>
                  <a:srgbClr val="0070C0"/>
                </a:solidFill>
                <a:latin typeface="Lucida Sans Unicode" panose="020B0602030504020204" pitchFamily="34" charset="0"/>
                <a:cs typeface="Arial" panose="020B0604020202020204" pitchFamily="34" charset="0"/>
              </a:rPr>
              <a:t>Merchandising Influences</a:t>
            </a:r>
          </a:p>
          <a:p>
            <a:pPr marL="365107" indent="-282561">
              <a:lnSpc>
                <a:spcPct val="150000"/>
              </a:lnSpc>
              <a:spcBef>
                <a:spcPts val="600"/>
              </a:spcBef>
              <a:buClr>
                <a:srgbClr val="4F81BD"/>
              </a:buClr>
              <a:buSzPct val="80000"/>
              <a:buNone/>
            </a:pPr>
            <a:r>
              <a:rPr lang="en-US" sz="3200" dirty="0">
                <a:solidFill>
                  <a:srgbClr val="0070C0"/>
                </a:solidFill>
                <a:latin typeface="Lucida Sans Unicode" panose="020B0602030504020204" pitchFamily="34" charset="0"/>
                <a:cs typeface="Arial" panose="020B0604020202020204" pitchFamily="34" charset="0"/>
              </a:rPr>
              <a:t>Between </a:t>
            </a:r>
            <a:r>
              <a:rPr lang="en-US" sz="3200" dirty="0">
                <a:solidFill>
                  <a:srgbClr val="C00000"/>
                </a:solidFill>
                <a:latin typeface="Lucida Sans Unicode" panose="020B0602030504020204" pitchFamily="34" charset="0"/>
                <a:cs typeface="Arial" panose="020B0604020202020204" pitchFamily="34" charset="0"/>
              </a:rPr>
              <a:t>25% to 30% </a:t>
            </a:r>
            <a:r>
              <a:rPr lang="en-US" sz="3200" dirty="0">
                <a:solidFill>
                  <a:srgbClr val="0070C0"/>
                </a:solidFill>
                <a:latin typeface="Lucida Sans Unicode" panose="020B0602030504020204" pitchFamily="34" charset="0"/>
                <a:cs typeface="Arial" panose="020B0604020202020204" pitchFamily="34" charset="0"/>
              </a:rPr>
              <a:t>of the planned purchase decisions are switched inside the retail.</a:t>
            </a:r>
          </a:p>
        </p:txBody>
      </p:sp>
      <p:sp>
        <p:nvSpPr>
          <p:cNvPr id="2" name="TextBox 1">
            <a:extLst>
              <a:ext uri="{FF2B5EF4-FFF2-40B4-BE49-F238E27FC236}">
                <a16:creationId xmlns:a16="http://schemas.microsoft.com/office/drawing/2014/main" id="{1B91A9BB-0DC5-959A-3642-A87C6CAEEC48}"/>
              </a:ext>
            </a:extLst>
          </p:cNvPr>
          <p:cNvSpPr txBox="1"/>
          <p:nvPr/>
        </p:nvSpPr>
        <p:spPr>
          <a:xfrm>
            <a:off x="389739" y="1425874"/>
            <a:ext cx="55976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1.4</a:t>
            </a:r>
          </a:p>
        </p:txBody>
      </p:sp>
    </p:spTree>
    <p:extLst>
      <p:ext uri="{BB962C8B-B14F-4D97-AF65-F5344CB8AC3E}">
        <p14:creationId xmlns:p14="http://schemas.microsoft.com/office/powerpoint/2010/main" val="861773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A05F-ACD7-82D8-17AE-EA21726A50F6}"/>
              </a:ext>
            </a:extLst>
          </p:cNvPr>
          <p:cNvSpPr>
            <a:spLocks noGrp="1"/>
          </p:cNvSpPr>
          <p:nvPr>
            <p:ph type="title" idx="4294967295"/>
          </p:nvPr>
        </p:nvSpPr>
        <p:spPr>
          <a:xfrm>
            <a:off x="1175234" y="1435408"/>
            <a:ext cx="4794250" cy="1136650"/>
          </a:xfrm>
        </p:spPr>
        <p:txBody>
          <a:bodyPr vert="horz" lIns="91440" tIns="45720" rIns="91440" bIns="45720" rtlCol="0" anchor="t">
            <a:normAutofit fontScale="90000"/>
          </a:bodyPr>
          <a:lstStyle/>
          <a:p>
            <a:r>
              <a:rPr lang="en-US" b="1" dirty="0">
                <a:solidFill>
                  <a:schemeClr val="accent6">
                    <a:lumMod val="50000"/>
                  </a:schemeClr>
                </a:solidFill>
              </a:rPr>
              <a:t>Post purchase behavior</a:t>
            </a:r>
          </a:p>
        </p:txBody>
      </p:sp>
      <p:sp>
        <p:nvSpPr>
          <p:cNvPr id="3" name="Text Placeholder 2">
            <a:extLst>
              <a:ext uri="{FF2B5EF4-FFF2-40B4-BE49-F238E27FC236}">
                <a16:creationId xmlns:a16="http://schemas.microsoft.com/office/drawing/2014/main" id="{4EFF8D9D-3BDC-A5AB-70F4-158ECA5C652B}"/>
              </a:ext>
            </a:extLst>
          </p:cNvPr>
          <p:cNvSpPr>
            <a:spLocks noGrp="1"/>
          </p:cNvSpPr>
          <p:nvPr>
            <p:ph type="body" sz="quarter" idx="4294967295"/>
          </p:nvPr>
        </p:nvSpPr>
        <p:spPr>
          <a:xfrm>
            <a:off x="68823" y="2572058"/>
            <a:ext cx="4410075" cy="3233124"/>
          </a:xfrm>
          <a:solidFill>
            <a:schemeClr val="bg1"/>
          </a:solidFill>
          <a:ln>
            <a:noFill/>
          </a:ln>
        </p:spPr>
        <p:txBody>
          <a:bodyPr vert="horz" lIns="91440" tIns="45720" rIns="91440" bIns="45720" rtlCol="0">
            <a:normAutofit fontScale="47500" lnSpcReduction="20000"/>
          </a:bodyPr>
          <a:lstStyle/>
          <a:p>
            <a:pPr marL="365107" indent="-282561">
              <a:lnSpc>
                <a:spcPct val="150000"/>
              </a:lnSpc>
              <a:spcBef>
                <a:spcPts val="600"/>
              </a:spcBef>
              <a:buClr>
                <a:srgbClr val="4F81BD"/>
              </a:buClr>
              <a:buSzPct val="80000"/>
            </a:pPr>
            <a:r>
              <a:rPr lang="en-US" sz="3200" b="1" dirty="0">
                <a:solidFill>
                  <a:srgbClr val="C00000"/>
                </a:solidFill>
                <a:latin typeface="Lucida Sans Unicode" panose="020B0602030504020204" pitchFamily="34" charset="0"/>
                <a:cs typeface="Arial" panose="020B0604020202020204" pitchFamily="34" charset="0"/>
              </a:rPr>
              <a:t>Cognitive Dissonance</a:t>
            </a:r>
            <a:r>
              <a:rPr lang="en-US" sz="3200" dirty="0">
                <a:solidFill>
                  <a:srgbClr val="0070C0"/>
                </a:solidFill>
                <a:latin typeface="Lucida Sans Unicode" panose="020B0602030504020204" pitchFamily="34" charset="0"/>
                <a:cs typeface="Arial" panose="020B0604020202020204" pitchFamily="34" charset="0"/>
              </a:rPr>
              <a:t>= feeling of post-purchase psychological </a:t>
            </a:r>
            <a:r>
              <a:rPr lang="en-US" sz="3200" dirty="0">
                <a:solidFill>
                  <a:srgbClr val="C00000"/>
                </a:solidFill>
                <a:latin typeface="Lucida Sans Unicode" panose="020B0602030504020204" pitchFamily="34" charset="0"/>
                <a:cs typeface="Arial" panose="020B0604020202020204" pitchFamily="34" charset="0"/>
              </a:rPr>
              <a:t>tension</a:t>
            </a:r>
            <a:r>
              <a:rPr lang="en-US" sz="3200" dirty="0">
                <a:solidFill>
                  <a:srgbClr val="0070C0"/>
                </a:solidFill>
                <a:latin typeface="Lucida Sans Unicode" panose="020B0602030504020204" pitchFamily="34" charset="0"/>
                <a:cs typeface="Arial" panose="020B0604020202020204" pitchFamily="34" charset="0"/>
              </a:rPr>
              <a:t> or </a:t>
            </a:r>
            <a:r>
              <a:rPr lang="en-US" sz="3200" dirty="0">
                <a:solidFill>
                  <a:srgbClr val="C00000"/>
                </a:solidFill>
                <a:latin typeface="Lucida Sans Unicode" panose="020B0602030504020204" pitchFamily="34" charset="0"/>
                <a:cs typeface="Arial" panose="020B0604020202020204" pitchFamily="34" charset="0"/>
              </a:rPr>
              <a:t>anxiety</a:t>
            </a:r>
          </a:p>
          <a:p>
            <a:pPr marL="365107" indent="-282561">
              <a:lnSpc>
                <a:spcPct val="150000"/>
              </a:lnSpc>
              <a:spcBef>
                <a:spcPts val="600"/>
              </a:spcBef>
              <a:buClr>
                <a:srgbClr val="4F81BD"/>
              </a:buClr>
              <a:buSzPct val="80000"/>
            </a:pPr>
            <a:endParaRPr lang="en-US" sz="3200" dirty="0">
              <a:solidFill>
                <a:srgbClr val="0070C0"/>
              </a:solidFill>
              <a:latin typeface="Lucida Sans Unicode" panose="020B0602030504020204" pitchFamily="34" charset="0"/>
              <a:cs typeface="Arial" panose="020B0604020202020204" pitchFamily="34" charset="0"/>
            </a:endParaRPr>
          </a:p>
          <a:p>
            <a:pPr marL="365107" indent="-282561">
              <a:lnSpc>
                <a:spcPct val="150000"/>
              </a:lnSpc>
              <a:spcBef>
                <a:spcPts val="600"/>
              </a:spcBef>
              <a:buClr>
                <a:srgbClr val="4F81BD"/>
              </a:buClr>
              <a:buSzPct val="80000"/>
            </a:pPr>
            <a:endParaRPr lang="en-US" sz="3200" dirty="0">
              <a:solidFill>
                <a:srgbClr val="0070C0"/>
              </a:solidFill>
              <a:latin typeface="Lucida Sans Unicode" panose="020B0602030504020204" pitchFamily="34" charset="0"/>
              <a:cs typeface="Arial" panose="020B0604020202020204" pitchFamily="34" charset="0"/>
            </a:endParaRPr>
          </a:p>
          <a:p>
            <a:pPr marL="365107" indent="-282561">
              <a:lnSpc>
                <a:spcPct val="150000"/>
              </a:lnSpc>
              <a:spcBef>
                <a:spcPts val="600"/>
              </a:spcBef>
              <a:buClr>
                <a:srgbClr val="4F81BD"/>
              </a:buClr>
              <a:buSzPct val="80000"/>
            </a:pPr>
            <a:r>
              <a:rPr lang="en-US" sz="3200" b="1" dirty="0">
                <a:solidFill>
                  <a:srgbClr val="C00000"/>
                </a:solidFill>
                <a:latin typeface="Lucida Sans Unicode" panose="020B0602030504020204" pitchFamily="34" charset="0"/>
                <a:cs typeface="Arial" panose="020B0604020202020204" pitchFamily="34" charset="0"/>
              </a:rPr>
              <a:t>Companies </a:t>
            </a:r>
            <a:r>
              <a:rPr lang="en-US" sz="3200" dirty="0">
                <a:solidFill>
                  <a:srgbClr val="0070C0"/>
                </a:solidFill>
                <a:latin typeface="Lucida Sans Unicode" panose="020B0602030504020204" pitchFamily="34" charset="0"/>
                <a:cs typeface="Arial" panose="020B0604020202020204" pitchFamily="34" charset="0"/>
              </a:rPr>
              <a:t>follow up with phone calls or ads to reinforce or confirm buyer’s good decision, e.g. “</a:t>
            </a:r>
            <a:r>
              <a:rPr lang="en-US" sz="3200" dirty="0">
                <a:solidFill>
                  <a:srgbClr val="C00000"/>
                </a:solidFill>
                <a:latin typeface="Lucida Sans Unicode" panose="020B0602030504020204" pitchFamily="34" charset="0"/>
                <a:cs typeface="Arial" panose="020B0604020202020204" pitchFamily="34" charset="0"/>
              </a:rPr>
              <a:t>Aren’t you really glad you bought a Buick</a:t>
            </a:r>
            <a:r>
              <a:rPr lang="en-US" sz="3200" dirty="0">
                <a:solidFill>
                  <a:srgbClr val="0070C0"/>
                </a:solidFill>
                <a:latin typeface="Lucida Sans Unicode" panose="020B0602030504020204" pitchFamily="34" charset="0"/>
                <a:cs typeface="Arial" panose="020B0604020202020204" pitchFamily="34" charset="0"/>
              </a:rPr>
              <a:t>?”</a:t>
            </a:r>
          </a:p>
        </p:txBody>
      </p:sp>
      <p:pic>
        <p:nvPicPr>
          <p:cNvPr id="5122" name="Picture 2" descr="GM Launches New Ad Campaign for Buick">
            <a:extLst>
              <a:ext uri="{FF2B5EF4-FFF2-40B4-BE49-F238E27FC236}">
                <a16:creationId xmlns:a16="http://schemas.microsoft.com/office/drawing/2014/main" id="{76863356-F2FF-8887-85B1-C9453ED4C9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 r="6465" b="2"/>
          <a:stretch/>
        </p:blipFill>
        <p:spPr bwMode="auto">
          <a:xfrm>
            <a:off x="4847306" y="1130710"/>
            <a:ext cx="7275871" cy="4162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7EC7E2F6-18D4-20C1-7210-46325514AD83}"/>
              </a:ext>
            </a:extLst>
          </p:cNvPr>
          <p:cNvSpPr txBox="1"/>
          <p:nvPr/>
        </p:nvSpPr>
        <p:spPr>
          <a:xfrm>
            <a:off x="509457" y="1774552"/>
            <a:ext cx="55976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1.5</a:t>
            </a:r>
          </a:p>
        </p:txBody>
      </p:sp>
    </p:spTree>
    <p:extLst>
      <p:ext uri="{BB962C8B-B14F-4D97-AF65-F5344CB8AC3E}">
        <p14:creationId xmlns:p14="http://schemas.microsoft.com/office/powerpoint/2010/main" val="319175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7600" y="314325"/>
            <a:ext cx="8534400" cy="1066800"/>
          </a:xfrm>
        </p:spPr>
        <p:txBody>
          <a:bodyPr vert="horz" lIns="91440" tIns="45720" rIns="91440" bIns="45720" rtlCol="0" anchor="t">
            <a:normAutofit/>
          </a:bodyPr>
          <a:lstStyle/>
          <a:p>
            <a:pPr algn="ctr"/>
            <a:r>
              <a:rPr lang="en-US" altLang="en-US" sz="3600" b="1" dirty="0">
                <a:solidFill>
                  <a:schemeClr val="accent6">
                    <a:lumMod val="50000"/>
                  </a:schemeClr>
                </a:solidFill>
              </a:rPr>
              <a:t>The Model of Buyer Behavior</a:t>
            </a:r>
            <a:endParaRPr lang="en-US" sz="3600" b="1" dirty="0">
              <a:solidFill>
                <a:schemeClr val="accent6">
                  <a:lumMod val="50000"/>
                </a:schemeClr>
              </a:solidFill>
            </a:endParaRPr>
          </a:p>
        </p:txBody>
      </p:sp>
      <p:pic>
        <p:nvPicPr>
          <p:cNvPr id="2050"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37" b="46532"/>
          <a:stretch/>
        </p:blipFill>
        <p:spPr bwMode="auto">
          <a:xfrm>
            <a:off x="120908" y="1126567"/>
            <a:ext cx="11950183" cy="2239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a:extLst>
              <a:ext uri="{FF2B5EF4-FFF2-40B4-BE49-F238E27FC236}">
                <a16:creationId xmlns:a16="http://schemas.microsoft.com/office/drawing/2014/main" id="{D4E3DDED-5940-F378-C53A-E85B516EEC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t="57102" r="76935"/>
          <a:stretch/>
        </p:blipFill>
        <p:spPr bwMode="auto">
          <a:xfrm>
            <a:off x="7301636" y="3576328"/>
            <a:ext cx="4695195" cy="22389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76960465-804B-48DD-1176-0EA9B9659197}"/>
              </a:ext>
            </a:extLst>
          </p:cNvPr>
          <p:cNvSpPr txBox="1"/>
          <p:nvPr/>
        </p:nvSpPr>
        <p:spPr>
          <a:xfrm>
            <a:off x="400618" y="3281678"/>
            <a:ext cx="6331975"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defTabSz="914354">
              <a:defRPr/>
            </a:pPr>
            <a:r>
              <a:rPr lang="en-US" sz="2800" dirty="0">
                <a:solidFill>
                  <a:srgbClr val="0070C0"/>
                </a:solidFill>
                <a:latin typeface="Open Sans" panose="020B0606030504020204" pitchFamily="34" charset="0"/>
              </a:rPr>
              <a:t>Black box’ </a:t>
            </a:r>
            <a:r>
              <a:rPr lang="en-US" sz="2800">
                <a:solidFill>
                  <a:srgbClr val="0070C0"/>
                </a:solidFill>
                <a:latin typeface="Open Sans" panose="020B0606030504020204" pitchFamily="34" charset="0"/>
              </a:rPr>
              <a:t>- refers to a device or system that can be </a:t>
            </a:r>
            <a:r>
              <a:rPr lang="en-US" sz="2800" dirty="0">
                <a:solidFill>
                  <a:srgbClr val="0070C0"/>
                </a:solidFill>
                <a:latin typeface="Open Sans" panose="020B0606030504020204" pitchFamily="34" charset="0"/>
              </a:rPr>
              <a:t>viewed only in terms of its </a:t>
            </a:r>
            <a:r>
              <a:rPr lang="en-US" sz="2800" dirty="0">
                <a:solidFill>
                  <a:srgbClr val="C00000"/>
                </a:solidFill>
                <a:latin typeface="Open Sans" panose="020B0606030504020204" pitchFamily="34" charset="0"/>
              </a:rPr>
              <a:t>input</a:t>
            </a:r>
            <a:r>
              <a:rPr lang="en-US" sz="2800" dirty="0">
                <a:solidFill>
                  <a:srgbClr val="0070C0"/>
                </a:solidFill>
                <a:latin typeface="Open Sans" panose="020B0606030504020204" pitchFamily="34" charset="0"/>
              </a:rPr>
              <a:t>, </a:t>
            </a:r>
            <a:r>
              <a:rPr lang="en-US" sz="2800" dirty="0">
                <a:solidFill>
                  <a:srgbClr val="C00000"/>
                </a:solidFill>
                <a:latin typeface="Open Sans" panose="020B0606030504020204" pitchFamily="34" charset="0"/>
              </a:rPr>
              <a:t>output</a:t>
            </a:r>
            <a:r>
              <a:rPr lang="en-US" sz="2800" dirty="0">
                <a:solidFill>
                  <a:srgbClr val="0070C0"/>
                </a:solidFill>
                <a:latin typeface="Open Sans" panose="020B0606030504020204" pitchFamily="34" charset="0"/>
              </a:rPr>
              <a:t>, and transfer characteristics, </a:t>
            </a:r>
            <a:r>
              <a:rPr lang="en-US" sz="2800" dirty="0">
                <a:solidFill>
                  <a:srgbClr val="C00000"/>
                </a:solidFill>
                <a:latin typeface="Open Sans" panose="020B0606030504020204" pitchFamily="34" charset="0"/>
              </a:rPr>
              <a:t>without understanding its internal workings.</a:t>
            </a:r>
            <a:r>
              <a:rPr lang="en-US" sz="2800" dirty="0">
                <a:solidFill>
                  <a:srgbClr val="C00000"/>
                </a:solidFill>
                <a:latin typeface="Calibri" panose="020F0502020204030204"/>
              </a:rPr>
              <a:t> Philip Kotler</a:t>
            </a:r>
            <a:endParaRPr lang="en-SA" sz="2800" dirty="0">
              <a:solidFill>
                <a:srgbClr val="C00000"/>
              </a:solidFill>
              <a:latin typeface="Calibri" panose="020F0502020204030204"/>
            </a:endParaRPr>
          </a:p>
        </p:txBody>
      </p:sp>
      <p:sp>
        <p:nvSpPr>
          <p:cNvPr id="4" name="TextBox 3">
            <a:extLst>
              <a:ext uri="{FF2B5EF4-FFF2-40B4-BE49-F238E27FC236}">
                <a16:creationId xmlns:a16="http://schemas.microsoft.com/office/drawing/2014/main" id="{55E9A977-00C0-6DE3-A619-702C9222953A}"/>
              </a:ext>
            </a:extLst>
          </p:cNvPr>
          <p:cNvSpPr txBox="1"/>
          <p:nvPr/>
        </p:nvSpPr>
        <p:spPr>
          <a:xfrm>
            <a:off x="4864967" y="437001"/>
            <a:ext cx="31943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354">
              <a:defRPr/>
            </a:pPr>
            <a:r>
              <a:rPr lang="en-SA" sz="2400" b="1" dirty="0">
                <a:solidFill>
                  <a:srgbClr val="FF0000"/>
                </a:solidFill>
                <a:latin typeface="Gill Sans MT" panose="020B0502020104020203"/>
              </a:rPr>
              <a:t>2</a:t>
            </a:r>
          </a:p>
        </p:txBody>
      </p:sp>
    </p:spTree>
    <p:extLst>
      <p:ext uri="{BB962C8B-B14F-4D97-AF65-F5344CB8AC3E}">
        <p14:creationId xmlns:p14="http://schemas.microsoft.com/office/powerpoint/2010/main" val="377799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21666" y="386060"/>
            <a:ext cx="8534400" cy="1066800"/>
          </a:xfrm>
        </p:spPr>
        <p:txBody>
          <a:bodyPr vert="horz" lIns="91440" tIns="45720" rIns="91440" bIns="45720" rtlCol="0" anchor="t">
            <a:normAutofit/>
          </a:bodyPr>
          <a:lstStyle/>
          <a:p>
            <a:pPr algn="ctr"/>
            <a:r>
              <a:rPr lang="en-US" altLang="en-US" sz="3600" b="1" dirty="0">
                <a:solidFill>
                  <a:schemeClr val="accent6">
                    <a:lumMod val="50000"/>
                  </a:schemeClr>
                </a:solidFill>
              </a:rPr>
              <a:t>The Model of Buyer Behavior</a:t>
            </a:r>
            <a:endParaRPr lang="en-US" sz="3600" b="1" dirty="0">
              <a:solidFill>
                <a:schemeClr val="accent6">
                  <a:lumMod val="50000"/>
                </a:schemeClr>
              </a:solidFill>
            </a:endParaRPr>
          </a:p>
        </p:txBody>
      </p:sp>
      <p:pic>
        <p:nvPicPr>
          <p:cNvPr id="2050"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37" b="46532"/>
          <a:stretch/>
        </p:blipFill>
        <p:spPr bwMode="auto">
          <a:xfrm>
            <a:off x="147291" y="1042677"/>
            <a:ext cx="11950183" cy="2239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a:extLst>
              <a:ext uri="{FF2B5EF4-FFF2-40B4-BE49-F238E27FC236}">
                <a16:creationId xmlns:a16="http://schemas.microsoft.com/office/drawing/2014/main" id="{D4E3DDED-5940-F378-C53A-E85B516EEC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t="57102" r="76935"/>
          <a:stretch/>
        </p:blipFill>
        <p:spPr bwMode="auto">
          <a:xfrm>
            <a:off x="7301636" y="3576329"/>
            <a:ext cx="4695195" cy="20107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76960465-804B-48DD-1176-0EA9B9659197}"/>
              </a:ext>
            </a:extLst>
          </p:cNvPr>
          <p:cNvSpPr txBox="1"/>
          <p:nvPr/>
        </p:nvSpPr>
        <p:spPr>
          <a:xfrm>
            <a:off x="291561" y="3281678"/>
            <a:ext cx="6331975"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defTabSz="914354">
              <a:defRPr/>
            </a:pPr>
            <a:r>
              <a:rPr lang="en-US" sz="2800" dirty="0">
                <a:solidFill>
                  <a:srgbClr val="0070C0"/>
                </a:solidFill>
                <a:latin typeface="Open Sans" panose="020B0606030504020204" pitchFamily="34" charset="0"/>
              </a:rPr>
              <a:t>Black box’ - refers to a device or system that can be viewed only in terms of its </a:t>
            </a:r>
            <a:r>
              <a:rPr lang="en-US" sz="2800" dirty="0">
                <a:solidFill>
                  <a:srgbClr val="C00000"/>
                </a:solidFill>
                <a:latin typeface="Open Sans" panose="020B0606030504020204" pitchFamily="34" charset="0"/>
              </a:rPr>
              <a:t>input</a:t>
            </a:r>
            <a:r>
              <a:rPr lang="en-US" sz="2800" dirty="0">
                <a:solidFill>
                  <a:srgbClr val="0070C0"/>
                </a:solidFill>
                <a:latin typeface="Open Sans" panose="020B0606030504020204" pitchFamily="34" charset="0"/>
              </a:rPr>
              <a:t>, </a:t>
            </a:r>
            <a:r>
              <a:rPr lang="en-US" sz="2800" dirty="0">
                <a:solidFill>
                  <a:srgbClr val="C00000"/>
                </a:solidFill>
                <a:latin typeface="Open Sans" panose="020B0606030504020204" pitchFamily="34" charset="0"/>
              </a:rPr>
              <a:t>output</a:t>
            </a:r>
            <a:r>
              <a:rPr lang="en-US" sz="2800" dirty="0">
                <a:solidFill>
                  <a:srgbClr val="0070C0"/>
                </a:solidFill>
                <a:latin typeface="Open Sans" panose="020B0606030504020204" pitchFamily="34" charset="0"/>
              </a:rPr>
              <a:t>, and transfer characteristics, </a:t>
            </a:r>
            <a:r>
              <a:rPr lang="en-US" sz="2800" dirty="0">
                <a:solidFill>
                  <a:srgbClr val="C00000"/>
                </a:solidFill>
                <a:latin typeface="Open Sans" panose="020B0606030504020204" pitchFamily="34" charset="0"/>
              </a:rPr>
              <a:t>without understanding its internal workings.</a:t>
            </a:r>
            <a:r>
              <a:rPr lang="en-US" sz="2800" dirty="0">
                <a:solidFill>
                  <a:srgbClr val="C00000"/>
                </a:solidFill>
                <a:latin typeface="Calibri" panose="020F0502020204030204"/>
              </a:rPr>
              <a:t> Philip Kotler</a:t>
            </a:r>
            <a:endParaRPr lang="en-SA" sz="2800" dirty="0">
              <a:solidFill>
                <a:srgbClr val="C00000"/>
              </a:solidFill>
              <a:latin typeface="Calibri" panose="020F0502020204030204"/>
            </a:endParaRPr>
          </a:p>
        </p:txBody>
      </p:sp>
      <p:sp>
        <p:nvSpPr>
          <p:cNvPr id="4" name="TextBox 3">
            <a:extLst>
              <a:ext uri="{FF2B5EF4-FFF2-40B4-BE49-F238E27FC236}">
                <a16:creationId xmlns:a16="http://schemas.microsoft.com/office/drawing/2014/main" id="{55E9A977-00C0-6DE3-A619-702C9222953A}"/>
              </a:ext>
            </a:extLst>
          </p:cNvPr>
          <p:cNvSpPr txBox="1"/>
          <p:nvPr/>
        </p:nvSpPr>
        <p:spPr>
          <a:xfrm>
            <a:off x="5505273" y="476578"/>
            <a:ext cx="35458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b="1" dirty="0">
                <a:solidFill>
                  <a:srgbClr val="FF0000"/>
                </a:solidFill>
                <a:latin typeface="Gill Sans MT" panose="020B0502020104020203"/>
              </a:rPr>
              <a:t>2</a:t>
            </a:r>
          </a:p>
        </p:txBody>
      </p:sp>
    </p:spTree>
    <p:extLst>
      <p:ext uri="{BB962C8B-B14F-4D97-AF65-F5344CB8AC3E}">
        <p14:creationId xmlns:p14="http://schemas.microsoft.com/office/powerpoint/2010/main" val="41584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4280" y="634418"/>
            <a:ext cx="8534400" cy="1066800"/>
          </a:xfrm>
        </p:spPr>
        <p:txBody>
          <a:bodyPr>
            <a:normAutofit/>
          </a:bodyPr>
          <a:lstStyle/>
          <a:p>
            <a:r>
              <a:rPr lang="en-US" altLang="en-US" sz="3600" b="1" dirty="0">
                <a:solidFill>
                  <a:schemeClr val="accent6">
                    <a:lumMod val="50000"/>
                  </a:schemeClr>
                </a:solidFill>
              </a:rPr>
              <a:t>Factors Influencing Consumer Behavior</a:t>
            </a:r>
            <a:endParaRPr lang="en-US" sz="3600" b="1" dirty="0">
              <a:solidFill>
                <a:schemeClr val="accent6">
                  <a:lumMod val="50000"/>
                </a:schemeClr>
              </a:solidFill>
            </a:endParaRPr>
          </a:p>
        </p:txBody>
      </p:sp>
      <p:pic>
        <p:nvPicPr>
          <p:cNvPr id="6" name="Picture 5"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a:extLst>
              <a:ext uri="{FF2B5EF4-FFF2-40B4-BE49-F238E27FC236}">
                <a16:creationId xmlns:a16="http://schemas.microsoft.com/office/drawing/2014/main" id="{A5D39095-6C40-3A29-8B64-603EDBDFFBE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577" t="65798" r="1747"/>
          <a:stretch/>
        </p:blipFill>
        <p:spPr bwMode="auto">
          <a:xfrm>
            <a:off x="244106" y="1663248"/>
            <a:ext cx="2500313" cy="2249920"/>
          </a:xfrm>
          <a:prstGeom prst="rect">
            <a:avLst/>
          </a:prstGeom>
          <a:extLst>
            <a:ext uri="{909E8E84-426E-40DD-AFC4-6F175D3DCCD1}">
              <a14:hiddenFill xmlns:a14="http://schemas.microsoft.com/office/drawing/2010/main">
                <a:solidFill>
                  <a:srgbClr val="FFFFFF"/>
                </a:solidFill>
              </a14:hiddenFill>
            </a:ext>
          </a:extLst>
        </p:spPr>
      </p:pic>
      <p:pic>
        <p:nvPicPr>
          <p:cNvPr id="7" name="Picture 6"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a:extLst>
              <a:ext uri="{FF2B5EF4-FFF2-40B4-BE49-F238E27FC236}">
                <a16:creationId xmlns:a16="http://schemas.microsoft.com/office/drawing/2014/main" id="{3F08AED5-BE0E-C8B9-F514-2467E91C7E8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564" t="25617" r="1878" b="53829"/>
          <a:stretch/>
        </p:blipFill>
        <p:spPr bwMode="auto">
          <a:xfrm>
            <a:off x="8956263" y="2343372"/>
            <a:ext cx="1990319" cy="1085629"/>
          </a:xfrm>
          <a:prstGeom prst="rect">
            <a:avLst/>
          </a:prstGeom>
        </p:spPr>
        <p:style>
          <a:lnRef idx="2">
            <a:schemeClr val="dk1"/>
          </a:lnRef>
          <a:fillRef idx="1">
            <a:schemeClr val="lt1"/>
          </a:fillRef>
          <a:effectRef idx="0">
            <a:schemeClr val="dk1"/>
          </a:effectRef>
          <a:fontRef idx="minor">
            <a:schemeClr val="dk1"/>
          </a:fontRef>
        </p:style>
      </p:pic>
      <p:pic>
        <p:nvPicPr>
          <p:cNvPr id="8" name="Picture 7">
            <a:extLst>
              <a:ext uri="{FF2B5EF4-FFF2-40B4-BE49-F238E27FC236}">
                <a16:creationId xmlns:a16="http://schemas.microsoft.com/office/drawing/2014/main" id="{CC73EF4B-E29F-E0EE-CBFB-F5F8B00F87DE}"/>
              </a:ext>
            </a:extLst>
          </p:cNvPr>
          <p:cNvPicPr>
            <a:picLocks noChangeAspect="1"/>
          </p:cNvPicPr>
          <p:nvPr/>
        </p:nvPicPr>
        <p:blipFill rotWithShape="1">
          <a:blip r:embed="rId4">
            <a:extLst>
              <a:ext uri="{28A0092B-C50C-407E-A947-70E740481C1C}">
                <a14:useLocalDpi xmlns:a14="http://schemas.microsoft.com/office/drawing/2010/main" val="0"/>
              </a:ext>
            </a:extLst>
          </a:blip>
          <a:srcRect l="4229" r="7152" b="8781"/>
          <a:stretch/>
        </p:blipFill>
        <p:spPr>
          <a:xfrm>
            <a:off x="7738110" y="4010079"/>
            <a:ext cx="4034793" cy="1628917"/>
          </a:xfrm>
          <a:prstGeom prst="rect">
            <a:avLst/>
          </a:prstGeom>
        </p:spPr>
      </p:pic>
      <p:sp>
        <p:nvSpPr>
          <p:cNvPr id="10" name="TextBox 9">
            <a:extLst>
              <a:ext uri="{FF2B5EF4-FFF2-40B4-BE49-F238E27FC236}">
                <a16:creationId xmlns:a16="http://schemas.microsoft.com/office/drawing/2014/main" id="{D636FB7A-E9D9-0382-B063-965A53A1CFB7}"/>
              </a:ext>
            </a:extLst>
          </p:cNvPr>
          <p:cNvSpPr txBox="1"/>
          <p:nvPr/>
        </p:nvSpPr>
        <p:spPr>
          <a:xfrm>
            <a:off x="127797" y="4052798"/>
            <a:ext cx="7291445"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37" indent="-285737" defTabSz="914354">
              <a:buFont typeface="Arial" panose="020B0604020202020204" pitchFamily="34" charset="0"/>
              <a:buChar char="•"/>
              <a:defRPr/>
            </a:pPr>
            <a:r>
              <a:rPr lang="en-US" sz="2400" dirty="0">
                <a:solidFill>
                  <a:prstClr val="black"/>
                </a:solidFill>
                <a:latin typeface="Arial"/>
                <a:cs typeface="Arial"/>
              </a:rPr>
              <a:t>Many levels of </a:t>
            </a:r>
            <a:r>
              <a:rPr lang="en-US" sz="2400" spc="-5" dirty="0">
                <a:solidFill>
                  <a:prstClr val="black"/>
                </a:solidFill>
                <a:latin typeface="Arial"/>
                <a:cs typeface="Arial"/>
              </a:rPr>
              <a:t>factors </a:t>
            </a:r>
            <a:r>
              <a:rPr lang="en-US" sz="2400" spc="-11" dirty="0">
                <a:solidFill>
                  <a:prstClr val="black"/>
                </a:solidFill>
                <a:latin typeface="Arial"/>
                <a:cs typeface="Arial"/>
              </a:rPr>
              <a:t>affect </a:t>
            </a:r>
            <a:r>
              <a:rPr lang="en-US" sz="2400" dirty="0">
                <a:solidFill>
                  <a:prstClr val="black"/>
                </a:solidFill>
                <a:latin typeface="Arial"/>
                <a:cs typeface="Arial"/>
              </a:rPr>
              <a:t>our  buying </a:t>
            </a:r>
            <a:r>
              <a:rPr lang="en-US" sz="2400" spc="-5" dirty="0">
                <a:solidFill>
                  <a:prstClr val="black"/>
                </a:solidFill>
                <a:latin typeface="Arial"/>
                <a:cs typeface="Arial"/>
              </a:rPr>
              <a:t>behavior from </a:t>
            </a:r>
            <a:r>
              <a:rPr lang="en-US" sz="2400" dirty="0">
                <a:solidFill>
                  <a:prstClr val="black"/>
                </a:solidFill>
                <a:latin typeface="Arial"/>
                <a:cs typeface="Arial"/>
              </a:rPr>
              <a:t>broad </a:t>
            </a:r>
            <a:r>
              <a:rPr lang="en-US" sz="2400" spc="-5" dirty="0">
                <a:solidFill>
                  <a:prstClr val="black"/>
                </a:solidFill>
                <a:latin typeface="Arial"/>
                <a:cs typeface="Arial"/>
              </a:rPr>
              <a:t>cultural  </a:t>
            </a:r>
            <a:r>
              <a:rPr lang="en-US" sz="2400" dirty="0">
                <a:solidFill>
                  <a:prstClr val="black"/>
                </a:solidFill>
                <a:latin typeface="Arial"/>
                <a:cs typeface="Arial"/>
              </a:rPr>
              <a:t>and social </a:t>
            </a:r>
            <a:r>
              <a:rPr lang="en-US" sz="2400" spc="-5" dirty="0">
                <a:solidFill>
                  <a:prstClr val="black"/>
                </a:solidFill>
                <a:latin typeface="Arial"/>
                <a:cs typeface="Arial"/>
              </a:rPr>
              <a:t>influences on motivations,  beliefs, </a:t>
            </a:r>
            <a:r>
              <a:rPr lang="en-US" sz="2400" dirty="0">
                <a:solidFill>
                  <a:prstClr val="black"/>
                </a:solidFill>
                <a:latin typeface="Arial"/>
                <a:cs typeface="Arial"/>
              </a:rPr>
              <a:t>and </a:t>
            </a:r>
            <a:r>
              <a:rPr lang="en-US" sz="2400" spc="-5" dirty="0">
                <a:solidFill>
                  <a:prstClr val="black"/>
                </a:solidFill>
                <a:latin typeface="Arial"/>
                <a:cs typeface="Arial"/>
              </a:rPr>
              <a:t>attitudes.</a:t>
            </a:r>
          </a:p>
          <a:p>
            <a:pPr marL="285737" indent="-285737" defTabSz="914354">
              <a:buFont typeface="Arial" panose="020B0604020202020204" pitchFamily="34" charset="0"/>
              <a:buChar char="•"/>
              <a:defRPr/>
            </a:pPr>
            <a:r>
              <a:rPr lang="en-US" sz="2400" dirty="0">
                <a:solidFill>
                  <a:prstClr val="black"/>
                </a:solidFill>
                <a:latin typeface="Arial" charset="0"/>
                <a:ea typeface="MS PGothic" panose="020B0600070205080204" pitchFamily="34" charset="-128"/>
                <a:cs typeface="ＭＳ Ｐゴシック" charset="0"/>
              </a:rPr>
              <a:t>marketers cannot control such factors, but they must take them into account.</a:t>
            </a:r>
            <a:endParaRPr lang="en-SA" sz="2400" dirty="0">
              <a:solidFill>
                <a:prstClr val="black"/>
              </a:solidFill>
              <a:latin typeface="Calibri" panose="020F0502020204030204"/>
            </a:endParaRPr>
          </a:p>
        </p:txBody>
      </p:sp>
      <p:grpSp>
        <p:nvGrpSpPr>
          <p:cNvPr id="20" name="Group 19">
            <a:extLst>
              <a:ext uri="{FF2B5EF4-FFF2-40B4-BE49-F238E27FC236}">
                <a16:creationId xmlns:a16="http://schemas.microsoft.com/office/drawing/2014/main" id="{BC6E934D-96E2-7A36-7EF7-234129631769}"/>
              </a:ext>
            </a:extLst>
          </p:cNvPr>
          <p:cNvGrpSpPr/>
          <p:nvPr/>
        </p:nvGrpSpPr>
        <p:grpSpPr>
          <a:xfrm>
            <a:off x="2949179" y="1474329"/>
            <a:ext cx="5852301" cy="2747183"/>
            <a:chOff x="2949177" y="1478582"/>
            <a:chExt cx="5852301" cy="2747183"/>
          </a:xfrm>
        </p:grpSpPr>
        <p:grpSp>
          <p:nvGrpSpPr>
            <p:cNvPr id="16" name="Group 15">
              <a:extLst>
                <a:ext uri="{FF2B5EF4-FFF2-40B4-BE49-F238E27FC236}">
                  <a16:creationId xmlns:a16="http://schemas.microsoft.com/office/drawing/2014/main" id="{F49E2B7B-087E-E04D-299B-9531B012B7BE}"/>
                </a:ext>
              </a:extLst>
            </p:cNvPr>
            <p:cNvGrpSpPr/>
            <p:nvPr/>
          </p:nvGrpSpPr>
          <p:grpSpPr>
            <a:xfrm>
              <a:off x="2949177" y="1478582"/>
              <a:ext cx="5852301" cy="2556225"/>
              <a:chOff x="2949177" y="1478582"/>
              <a:chExt cx="5852301" cy="2556225"/>
            </a:xfrm>
          </p:grpSpPr>
          <p:pic>
            <p:nvPicPr>
              <p:cNvPr id="3074" name="Picture 2"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46" r="16335" b="25668"/>
              <a:stretch/>
            </p:blipFill>
            <p:spPr bwMode="auto">
              <a:xfrm>
                <a:off x="2949177" y="1570624"/>
                <a:ext cx="5852301" cy="2464183"/>
              </a:xfrm>
              <a:prstGeom prst="rect">
                <a:avLst/>
              </a:prstGeom>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547A6FB-5531-33D8-13D5-7F4BDF534751}"/>
                  </a:ext>
                </a:extLst>
              </p:cNvPr>
              <p:cNvSpPr txBox="1"/>
              <p:nvPr/>
            </p:nvSpPr>
            <p:spPr>
              <a:xfrm>
                <a:off x="2949177" y="1478582"/>
                <a:ext cx="30008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dirty="0">
                    <a:solidFill>
                      <a:prstClr val="white"/>
                    </a:solidFill>
                    <a:latin typeface="Calibri" panose="020F0502020204030204"/>
                  </a:rPr>
                  <a:t>1</a:t>
                </a:r>
              </a:p>
            </p:txBody>
          </p:sp>
          <p:sp>
            <p:nvSpPr>
              <p:cNvPr id="12" name="TextBox 11">
                <a:extLst>
                  <a:ext uri="{FF2B5EF4-FFF2-40B4-BE49-F238E27FC236}">
                    <a16:creationId xmlns:a16="http://schemas.microsoft.com/office/drawing/2014/main" id="{8C48A133-1B0B-DC18-CC7C-3FF7C239B4B8}"/>
                  </a:ext>
                </a:extLst>
              </p:cNvPr>
              <p:cNvSpPr txBox="1"/>
              <p:nvPr/>
            </p:nvSpPr>
            <p:spPr>
              <a:xfrm>
                <a:off x="3757613" y="1871663"/>
                <a:ext cx="184731" cy="369332"/>
              </a:xfrm>
              <a:prstGeom prst="rect">
                <a:avLst/>
              </a:prstGeom>
              <a:noFill/>
            </p:spPr>
            <p:txBody>
              <a:bodyPr wrap="none" rtlCol="0">
                <a:spAutoFit/>
              </a:bodyPr>
              <a:lstStyle/>
              <a:p>
                <a:pPr defTabSz="914354">
                  <a:defRPr/>
                </a:pPr>
                <a:endParaRPr lang="en-SA"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E260C766-706E-7A78-5C95-CA4A1D7C391B}"/>
                  </a:ext>
                </a:extLst>
              </p:cNvPr>
              <p:cNvSpPr txBox="1"/>
              <p:nvPr/>
            </p:nvSpPr>
            <p:spPr>
              <a:xfrm>
                <a:off x="4450698" y="1598129"/>
                <a:ext cx="30008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dirty="0">
                    <a:solidFill>
                      <a:prstClr val="white"/>
                    </a:solidFill>
                    <a:latin typeface="Calibri" panose="020F0502020204030204"/>
                  </a:rPr>
                  <a:t>2</a:t>
                </a:r>
              </a:p>
            </p:txBody>
          </p:sp>
          <p:sp>
            <p:nvSpPr>
              <p:cNvPr id="14" name="TextBox 13">
                <a:extLst>
                  <a:ext uri="{FF2B5EF4-FFF2-40B4-BE49-F238E27FC236}">
                    <a16:creationId xmlns:a16="http://schemas.microsoft.com/office/drawing/2014/main" id="{07C96D76-91EB-D996-010D-83AF1555FAED}"/>
                  </a:ext>
                </a:extLst>
              </p:cNvPr>
              <p:cNvSpPr txBox="1"/>
              <p:nvPr/>
            </p:nvSpPr>
            <p:spPr>
              <a:xfrm>
                <a:off x="5984034" y="1753149"/>
                <a:ext cx="30008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dirty="0">
                    <a:solidFill>
                      <a:prstClr val="white"/>
                    </a:solidFill>
                    <a:latin typeface="Calibri" panose="020F0502020204030204"/>
                  </a:rPr>
                  <a:t>3</a:t>
                </a:r>
              </a:p>
            </p:txBody>
          </p:sp>
          <p:sp>
            <p:nvSpPr>
              <p:cNvPr id="15" name="TextBox 14">
                <a:extLst>
                  <a:ext uri="{FF2B5EF4-FFF2-40B4-BE49-F238E27FC236}">
                    <a16:creationId xmlns:a16="http://schemas.microsoft.com/office/drawing/2014/main" id="{5BD2AA0D-115C-7303-6DF7-29146879FD8C}"/>
                  </a:ext>
                </a:extLst>
              </p:cNvPr>
              <p:cNvSpPr txBox="1"/>
              <p:nvPr/>
            </p:nvSpPr>
            <p:spPr>
              <a:xfrm>
                <a:off x="7315213" y="1974039"/>
                <a:ext cx="30008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dirty="0">
                    <a:solidFill>
                      <a:prstClr val="white"/>
                    </a:solidFill>
                    <a:latin typeface="Calibri" panose="020F0502020204030204"/>
                  </a:rPr>
                  <a:t>4</a:t>
                </a:r>
              </a:p>
            </p:txBody>
          </p:sp>
        </p:grpSp>
        <p:sp>
          <p:nvSpPr>
            <p:cNvPr id="19" name="Right Arrow 18">
              <a:extLst>
                <a:ext uri="{FF2B5EF4-FFF2-40B4-BE49-F238E27FC236}">
                  <a16:creationId xmlns:a16="http://schemas.microsoft.com/office/drawing/2014/main" id="{01F683E4-F5BD-4C25-B44C-41078621249F}"/>
                </a:ext>
              </a:extLst>
            </p:cNvPr>
            <p:cNvSpPr/>
            <p:nvPr/>
          </p:nvSpPr>
          <p:spPr>
            <a:xfrm>
              <a:off x="3099218" y="3539965"/>
              <a:ext cx="570226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grpSp>
      <p:sp>
        <p:nvSpPr>
          <p:cNvPr id="3" name="TextBox 2">
            <a:extLst>
              <a:ext uri="{FF2B5EF4-FFF2-40B4-BE49-F238E27FC236}">
                <a16:creationId xmlns:a16="http://schemas.microsoft.com/office/drawing/2014/main" id="{A63DC616-CFD0-B13E-1F5E-880A44D055AA}"/>
              </a:ext>
            </a:extLst>
          </p:cNvPr>
          <p:cNvSpPr txBox="1"/>
          <p:nvPr/>
        </p:nvSpPr>
        <p:spPr>
          <a:xfrm>
            <a:off x="4096116" y="940656"/>
            <a:ext cx="35458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b="1" dirty="0">
                <a:solidFill>
                  <a:srgbClr val="FF0000"/>
                </a:solidFill>
                <a:latin typeface="Gill Sans MT" panose="020B0502020104020203"/>
              </a:rPr>
              <a:t>3</a:t>
            </a:r>
          </a:p>
        </p:txBody>
      </p:sp>
    </p:spTree>
    <p:extLst>
      <p:ext uri="{BB962C8B-B14F-4D97-AF65-F5344CB8AC3E}">
        <p14:creationId xmlns:p14="http://schemas.microsoft.com/office/powerpoint/2010/main" val="21681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checkerboard(across)">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39947" y="1146417"/>
            <a:ext cx="4845050" cy="590931"/>
          </a:xfrm>
        </p:spPr>
        <p:txBody>
          <a:bodyPr vert="horz" wrap="square" lIns="91440" tIns="45720" rIns="91440" bIns="45720" rtlCol="0" anchor="t">
            <a:spAutoFit/>
          </a:bodyPr>
          <a:lstStyle/>
          <a:p>
            <a:r>
              <a:rPr lang="en-US" altLang="en-US" sz="3600" b="1" dirty="0">
                <a:solidFill>
                  <a:schemeClr val="accent6">
                    <a:lumMod val="50000"/>
                  </a:schemeClr>
                </a:solidFill>
              </a:rPr>
              <a:t>Cultural Factors</a:t>
            </a:r>
            <a:endParaRPr lang="en-US" sz="3600" b="1" dirty="0">
              <a:solidFill>
                <a:schemeClr val="accent6">
                  <a:lumMod val="50000"/>
                </a:schemeClr>
              </a:solidFill>
            </a:endParaRPr>
          </a:p>
        </p:txBody>
      </p:sp>
      <p:sp>
        <p:nvSpPr>
          <p:cNvPr id="4" name="Content Placeholder 3"/>
          <p:cNvSpPr>
            <a:spLocks noGrp="1"/>
          </p:cNvSpPr>
          <p:nvPr>
            <p:ph sz="quarter" idx="4294967295"/>
          </p:nvPr>
        </p:nvSpPr>
        <p:spPr>
          <a:xfrm>
            <a:off x="0" y="1719020"/>
            <a:ext cx="4392613" cy="3992563"/>
          </a:xfrm>
        </p:spPr>
        <p:txBody>
          <a:bodyPr vert="horz" lIns="91440" tIns="45720" rIns="91440" bIns="45720" rtlCol="0">
            <a:normAutofit fontScale="92500" lnSpcReduction="20000"/>
          </a:bodyPr>
          <a:lstStyle/>
          <a:p>
            <a:pPr marL="0">
              <a:lnSpc>
                <a:spcPct val="100000"/>
              </a:lnSpc>
              <a:buNone/>
            </a:pPr>
            <a:r>
              <a:rPr lang="en-US" b="1" dirty="0">
                <a:solidFill>
                  <a:srgbClr val="C00000"/>
                </a:solidFill>
              </a:rPr>
              <a:t>Culture</a:t>
            </a:r>
          </a:p>
          <a:p>
            <a:pPr>
              <a:lnSpc>
                <a:spcPct val="100000"/>
              </a:lnSpc>
            </a:pPr>
            <a:r>
              <a:rPr lang="en-US" dirty="0">
                <a:solidFill>
                  <a:schemeClr val="accent6">
                    <a:lumMod val="50000"/>
                  </a:schemeClr>
                </a:solidFill>
              </a:rPr>
              <a:t>Set of basic values, perceptions, wants, and behaviors learned by an individual from family and other important institutions</a:t>
            </a:r>
          </a:p>
          <a:p>
            <a:pPr marL="0">
              <a:lnSpc>
                <a:spcPct val="100000"/>
              </a:lnSpc>
              <a:buNone/>
            </a:pPr>
            <a:r>
              <a:rPr lang="en-US" b="1" dirty="0">
                <a:solidFill>
                  <a:srgbClr val="C00000"/>
                </a:solidFill>
              </a:rPr>
              <a:t>Subculture</a:t>
            </a:r>
          </a:p>
          <a:p>
            <a:pPr>
              <a:lnSpc>
                <a:spcPct val="100000"/>
              </a:lnSpc>
            </a:pPr>
            <a:r>
              <a:rPr lang="en-US" dirty="0">
                <a:solidFill>
                  <a:schemeClr val="accent6">
                    <a:lumMod val="50000"/>
                  </a:schemeClr>
                </a:solidFill>
              </a:rPr>
              <a:t>Group of people with shared value systems based on common life experiences and situations</a:t>
            </a:r>
          </a:p>
          <a:p>
            <a:pPr marL="0">
              <a:lnSpc>
                <a:spcPct val="100000"/>
              </a:lnSpc>
              <a:buNone/>
            </a:pPr>
            <a:endParaRPr lang="en-US" dirty="0">
              <a:solidFill>
                <a:srgbClr val="0070C0"/>
              </a:solidFill>
            </a:endParaRPr>
          </a:p>
        </p:txBody>
      </p:sp>
      <p:sp>
        <p:nvSpPr>
          <p:cNvPr id="10" name="TextBox 9">
            <a:extLst>
              <a:ext uri="{FF2B5EF4-FFF2-40B4-BE49-F238E27FC236}">
                <a16:creationId xmlns:a16="http://schemas.microsoft.com/office/drawing/2014/main" id="{58C93229-E7F4-F6C1-803B-57BFC58092F1}"/>
              </a:ext>
            </a:extLst>
          </p:cNvPr>
          <p:cNvSpPr txBox="1"/>
          <p:nvPr/>
        </p:nvSpPr>
        <p:spPr>
          <a:xfrm>
            <a:off x="195376" y="5296425"/>
            <a:ext cx="6341283" cy="526096"/>
          </a:xfrm>
          <a:prstGeom prst="rect">
            <a:avLst/>
          </a:prstGeom>
          <a:solidFill>
            <a:schemeClr val="bg1"/>
          </a:solidFill>
        </p:spPr>
        <p:txBody>
          <a:bodyPr vert="horz" lIns="91440" tIns="45720" rIns="91440" bIns="45720" rtlCol="0">
            <a:normAutofit fontScale="92500" lnSpcReduction="20000"/>
          </a:bodyPr>
          <a:lstStyle>
            <a:lvl1pPr indent="-228600">
              <a:lnSpc>
                <a:spcPct val="100000"/>
              </a:lnSpc>
              <a:spcBef>
                <a:spcPts val="700"/>
              </a:spcBef>
              <a:buClr>
                <a:schemeClr val="tx2"/>
              </a:buClr>
              <a:buFont typeface="Arial" panose="020B0604020202020204" pitchFamily="34" charset="0"/>
              <a:buNone/>
              <a:defRPr b="1"/>
            </a:lvl1pPr>
            <a:lvl2pPr marL="685800" indent="-228600">
              <a:lnSpc>
                <a:spcPct val="110000"/>
              </a:lnSpc>
              <a:spcBef>
                <a:spcPts val="700"/>
              </a:spcBef>
              <a:buClr>
                <a:schemeClr val="tx2"/>
              </a:buClr>
              <a:buFont typeface="Gill Sans MT" panose="020B0502020104020203" pitchFamily="34" charset="0"/>
              <a:buChar char="–"/>
              <a:defRPr>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indent="-228589" defTabSz="914354">
              <a:buClr>
                <a:srgbClr val="44546A"/>
              </a:buClr>
              <a:defRPr/>
            </a:pPr>
            <a:r>
              <a:rPr lang="en-US" dirty="0">
                <a:solidFill>
                  <a:schemeClr val="accent6">
                    <a:lumMod val="50000"/>
                  </a:schemeClr>
                </a:solidFill>
                <a:latin typeface="Calibri" panose="020F0502020204030204"/>
              </a:rPr>
              <a:t>A successful Marketing  strategy should integrate cultural and cross-cultural perspectives within a brand’s marketing</a:t>
            </a:r>
            <a:endParaRPr lang="en-SA" dirty="0">
              <a:solidFill>
                <a:schemeClr val="accent6">
                  <a:lumMod val="50000"/>
                </a:schemeClr>
              </a:solidFill>
              <a:latin typeface="Calibri" panose="020F0502020204030204"/>
            </a:endParaRPr>
          </a:p>
        </p:txBody>
      </p:sp>
      <p:sp>
        <p:nvSpPr>
          <p:cNvPr id="12" name="TextBox 11">
            <a:extLst>
              <a:ext uri="{FF2B5EF4-FFF2-40B4-BE49-F238E27FC236}">
                <a16:creationId xmlns:a16="http://schemas.microsoft.com/office/drawing/2014/main" id="{9A242E6D-088D-4408-0EE4-D7BE17137FC2}"/>
              </a:ext>
            </a:extLst>
          </p:cNvPr>
          <p:cNvSpPr txBox="1"/>
          <p:nvPr/>
        </p:nvSpPr>
        <p:spPr>
          <a:xfrm>
            <a:off x="400183" y="1146417"/>
            <a:ext cx="60785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FF0000"/>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SA" dirty="0"/>
              <a:t>3.1</a:t>
            </a:r>
          </a:p>
        </p:txBody>
      </p:sp>
      <p:pic>
        <p:nvPicPr>
          <p:cNvPr id="14" name="Picture 13">
            <a:extLst>
              <a:ext uri="{FF2B5EF4-FFF2-40B4-BE49-F238E27FC236}">
                <a16:creationId xmlns:a16="http://schemas.microsoft.com/office/drawing/2014/main" id="{50B95D11-FB2C-4E76-7DD2-C3EEE217E73F}"/>
              </a:ext>
            </a:extLst>
          </p:cNvPr>
          <p:cNvPicPr>
            <a:picLocks noChangeAspect="1"/>
          </p:cNvPicPr>
          <p:nvPr/>
        </p:nvPicPr>
        <p:blipFill>
          <a:blip r:embed="rId3"/>
          <a:stretch>
            <a:fillRect/>
          </a:stretch>
        </p:blipFill>
        <p:spPr>
          <a:xfrm>
            <a:off x="6536659" y="462353"/>
            <a:ext cx="5405751" cy="2252272"/>
          </a:xfrm>
          <a:prstGeom prst="rect">
            <a:avLst/>
          </a:prstGeom>
        </p:spPr>
      </p:pic>
      <p:pic>
        <p:nvPicPr>
          <p:cNvPr id="16" name="Picture 15">
            <a:extLst>
              <a:ext uri="{FF2B5EF4-FFF2-40B4-BE49-F238E27FC236}">
                <a16:creationId xmlns:a16="http://schemas.microsoft.com/office/drawing/2014/main" id="{3EB4218F-8E70-9E09-3A75-7BE03CDF19ED}"/>
              </a:ext>
            </a:extLst>
          </p:cNvPr>
          <p:cNvPicPr>
            <a:picLocks noChangeAspect="1"/>
          </p:cNvPicPr>
          <p:nvPr/>
        </p:nvPicPr>
        <p:blipFill rotWithShape="1">
          <a:blip r:embed="rId4"/>
          <a:srcRect l="19467" t="18449" r="14478" b="7580"/>
          <a:stretch/>
        </p:blipFill>
        <p:spPr>
          <a:xfrm>
            <a:off x="6629402" y="3028953"/>
            <a:ext cx="5378577" cy="2765424"/>
          </a:xfrm>
          <a:prstGeom prst="rect">
            <a:avLst/>
          </a:prstGeom>
        </p:spPr>
      </p:pic>
    </p:spTree>
    <p:extLst>
      <p:ext uri="{BB962C8B-B14F-4D97-AF65-F5344CB8AC3E}">
        <p14:creationId xmlns:p14="http://schemas.microsoft.com/office/powerpoint/2010/main" val="24129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61F66-AFEE-142D-62E7-DD83E34FD1E9}"/>
              </a:ext>
            </a:extLst>
          </p:cNvPr>
          <p:cNvPicPr>
            <a:picLocks noChangeAspect="1"/>
          </p:cNvPicPr>
          <p:nvPr/>
        </p:nvPicPr>
        <p:blipFill>
          <a:blip r:embed="rId2"/>
          <a:stretch>
            <a:fillRect/>
          </a:stretch>
        </p:blipFill>
        <p:spPr>
          <a:xfrm>
            <a:off x="675224" y="2033783"/>
            <a:ext cx="3248787" cy="120882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6A8C1E3A-2E0E-9C40-315A-6C66CC2815F7}"/>
              </a:ext>
            </a:extLst>
          </p:cNvPr>
          <p:cNvPicPr>
            <a:picLocks noChangeAspect="1"/>
          </p:cNvPicPr>
          <p:nvPr/>
        </p:nvPicPr>
        <p:blipFill rotWithShape="1">
          <a:blip r:embed="rId3"/>
          <a:srcRect l="6598" r="1928" b="7406"/>
          <a:stretch/>
        </p:blipFill>
        <p:spPr>
          <a:xfrm>
            <a:off x="607527" y="3428254"/>
            <a:ext cx="3384180" cy="2202386"/>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A2B65BD-F463-7809-1A50-B30624DFEED2}"/>
              </a:ext>
            </a:extLst>
          </p:cNvPr>
          <p:cNvPicPr>
            <a:picLocks noChangeAspect="1"/>
          </p:cNvPicPr>
          <p:nvPr/>
        </p:nvPicPr>
        <p:blipFill>
          <a:blip r:embed="rId4"/>
          <a:stretch>
            <a:fillRect/>
          </a:stretch>
        </p:blipFill>
        <p:spPr>
          <a:xfrm>
            <a:off x="4365215" y="3689866"/>
            <a:ext cx="3352204" cy="195592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76701C43-6D73-B3EB-9092-B0FB2D66079B}"/>
              </a:ext>
            </a:extLst>
          </p:cNvPr>
          <p:cNvPicPr>
            <a:picLocks noChangeAspect="1"/>
          </p:cNvPicPr>
          <p:nvPr/>
        </p:nvPicPr>
        <p:blipFill>
          <a:blip r:embed="rId5"/>
          <a:stretch>
            <a:fillRect/>
          </a:stretch>
        </p:blipFill>
        <p:spPr>
          <a:xfrm>
            <a:off x="8252800" y="3684656"/>
            <a:ext cx="3421635" cy="2202387"/>
          </a:xfrm>
          <a:prstGeom prst="rect">
            <a:avLst/>
          </a:prstGeom>
        </p:spPr>
      </p:pic>
      <p:sp>
        <p:nvSpPr>
          <p:cNvPr id="10" name="Title 1">
            <a:extLst>
              <a:ext uri="{FF2B5EF4-FFF2-40B4-BE49-F238E27FC236}">
                <a16:creationId xmlns:a16="http://schemas.microsoft.com/office/drawing/2014/main" id="{13212933-2240-BF5D-AA2D-5CFBBDD788F4}"/>
              </a:ext>
            </a:extLst>
          </p:cNvPr>
          <p:cNvSpPr>
            <a:spLocks noGrp="1"/>
          </p:cNvSpPr>
          <p:nvPr>
            <p:ph type="title" idx="4294967295"/>
          </p:nvPr>
        </p:nvSpPr>
        <p:spPr>
          <a:xfrm>
            <a:off x="109059" y="1198846"/>
            <a:ext cx="3248025" cy="649288"/>
          </a:xfrm>
          <a:solidFill>
            <a:schemeClr val="bg1"/>
          </a:solidFill>
          <a:ln>
            <a:solidFill>
              <a:srgbClr val="0070C0"/>
            </a:solidFill>
          </a:ln>
        </p:spPr>
        <p:txBody>
          <a:bodyPr>
            <a:normAutofit fontScale="90000"/>
          </a:bodyPr>
          <a:lstStyle/>
          <a:p>
            <a:pPr algn="ctr"/>
            <a:r>
              <a:rPr lang="en-US" altLang="en-US" sz="4800" b="1" dirty="0">
                <a:solidFill>
                  <a:schemeClr val="accent6">
                    <a:lumMod val="50000"/>
                  </a:schemeClr>
                </a:solidFill>
                <a:ea typeface="ＭＳ Ｐゴシック" panose="020B0600070205080204" pitchFamily="34" charset="-128"/>
              </a:rPr>
              <a:t>1</a:t>
            </a:r>
            <a:r>
              <a:rPr lang="en-US" altLang="en-US" sz="4800" b="1" baseline="30000" dirty="0">
                <a:solidFill>
                  <a:schemeClr val="accent6">
                    <a:lumMod val="50000"/>
                  </a:schemeClr>
                </a:solidFill>
                <a:ea typeface="ＭＳ Ｐゴシック" panose="020B0600070205080204" pitchFamily="34" charset="-128"/>
              </a:rPr>
              <a:t>st</a:t>
            </a:r>
            <a:r>
              <a:rPr lang="en-US" altLang="en-US" sz="4800" b="1" dirty="0">
                <a:solidFill>
                  <a:schemeClr val="accent6">
                    <a:lumMod val="50000"/>
                  </a:schemeClr>
                </a:solidFill>
                <a:ea typeface="ＭＳ Ｐゴシック" panose="020B0600070205080204" pitchFamily="34" charset="-128"/>
              </a:rPr>
              <a:t>  P- Product </a:t>
            </a:r>
            <a:endParaRPr lang="en-IN" sz="4800" b="1" dirty="0">
              <a:solidFill>
                <a:schemeClr val="accent6">
                  <a:lumMod val="50000"/>
                </a:schemeClr>
              </a:solidFill>
            </a:endParaRPr>
          </a:p>
        </p:txBody>
      </p:sp>
      <p:pic>
        <p:nvPicPr>
          <p:cNvPr id="11" name="Picture 10">
            <a:extLst>
              <a:ext uri="{FF2B5EF4-FFF2-40B4-BE49-F238E27FC236}">
                <a16:creationId xmlns:a16="http://schemas.microsoft.com/office/drawing/2014/main" id="{63DD07A7-2646-0807-AC0F-A99874DAE313}"/>
              </a:ext>
            </a:extLst>
          </p:cNvPr>
          <p:cNvPicPr>
            <a:picLocks noChangeAspect="1"/>
          </p:cNvPicPr>
          <p:nvPr/>
        </p:nvPicPr>
        <p:blipFill rotWithShape="1">
          <a:blip r:embed="rId6"/>
          <a:srcRect l="5012" t="944" r="4175" b="2707"/>
          <a:stretch/>
        </p:blipFill>
        <p:spPr>
          <a:xfrm>
            <a:off x="4450921" y="630190"/>
            <a:ext cx="3266499" cy="243973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1186EF8-1A9D-8610-DF95-E280FC216077}"/>
              </a:ext>
            </a:extLst>
          </p:cNvPr>
          <p:cNvPicPr>
            <a:picLocks noChangeAspect="1"/>
          </p:cNvPicPr>
          <p:nvPr/>
        </p:nvPicPr>
        <p:blipFill rotWithShape="1">
          <a:blip r:embed="rId7"/>
          <a:srcRect l="7127" r="6026" b="6937"/>
          <a:stretch/>
        </p:blipFill>
        <p:spPr>
          <a:xfrm>
            <a:off x="8291449" y="669196"/>
            <a:ext cx="3225327" cy="240980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903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8" y="1003149"/>
            <a:ext cx="3648075" cy="590931"/>
          </a:xfrm>
        </p:spPr>
        <p:txBody>
          <a:bodyPr wrap="square">
            <a:spAutoFit/>
          </a:bodyPr>
          <a:lstStyle/>
          <a:p>
            <a:r>
              <a:rPr lang="en-US" altLang="en-US" sz="3600" b="1" dirty="0">
                <a:solidFill>
                  <a:schemeClr val="accent6">
                    <a:lumMod val="50000"/>
                  </a:schemeClr>
                </a:solidFill>
              </a:rPr>
              <a:t>Social Factors</a:t>
            </a:r>
            <a:endParaRPr lang="en-US" sz="3600" b="1" dirty="0">
              <a:solidFill>
                <a:schemeClr val="accent6">
                  <a:lumMod val="50000"/>
                </a:schemeClr>
              </a:solidFill>
            </a:endParaRPr>
          </a:p>
        </p:txBody>
      </p:sp>
      <p:sp>
        <p:nvSpPr>
          <p:cNvPr id="3" name="Content Placeholder 2"/>
          <p:cNvSpPr>
            <a:spLocks noGrp="1"/>
          </p:cNvSpPr>
          <p:nvPr>
            <p:ph idx="4294967295"/>
          </p:nvPr>
        </p:nvSpPr>
        <p:spPr>
          <a:xfrm>
            <a:off x="79918" y="1448632"/>
            <a:ext cx="6742113" cy="4437112"/>
          </a:xfrm>
          <a:solidFill>
            <a:schemeClr val="bg1"/>
          </a:solidFill>
        </p:spPr>
        <p:txBody>
          <a:bodyPr wrap="square">
            <a:spAutoFit/>
          </a:bodyPr>
          <a:lstStyle/>
          <a:p>
            <a:pPr>
              <a:lnSpc>
                <a:spcPct val="100000"/>
              </a:lnSpc>
            </a:pPr>
            <a:r>
              <a:rPr lang="en-US" altLang="en-US" sz="1600" b="1" dirty="0">
                <a:solidFill>
                  <a:schemeClr val="accent6">
                    <a:lumMod val="50000"/>
                  </a:schemeClr>
                </a:solidFill>
              </a:rPr>
              <a:t>Groups membership groups</a:t>
            </a:r>
            <a:r>
              <a:rPr lang="en-US" altLang="en-US" sz="1600" dirty="0">
                <a:solidFill>
                  <a:schemeClr val="accent6">
                    <a:lumMod val="50000"/>
                  </a:schemeClr>
                </a:solidFill>
              </a:rPr>
              <a:t>. Reference groups An aspirational group is one to which the individual wishes to belong.</a:t>
            </a:r>
          </a:p>
          <a:p>
            <a:pPr>
              <a:lnSpc>
                <a:spcPct val="100000"/>
              </a:lnSpc>
            </a:pPr>
            <a:endParaRPr lang="en-US" altLang="en-US" sz="1600" dirty="0">
              <a:solidFill>
                <a:schemeClr val="accent6">
                  <a:lumMod val="50000"/>
                </a:schemeClr>
              </a:solidFill>
            </a:endParaRPr>
          </a:p>
          <a:p>
            <a:pPr>
              <a:lnSpc>
                <a:spcPct val="100000"/>
              </a:lnSpc>
            </a:pPr>
            <a:r>
              <a:rPr lang="en-US" altLang="en-US" sz="1600" b="1" dirty="0">
                <a:solidFill>
                  <a:schemeClr val="accent6">
                    <a:lumMod val="50000"/>
                  </a:schemeClr>
                </a:solidFill>
              </a:rPr>
              <a:t>Word-of-mouth</a:t>
            </a:r>
            <a:r>
              <a:rPr lang="en-US" altLang="en-US" sz="1600" dirty="0">
                <a:solidFill>
                  <a:schemeClr val="accent6">
                    <a:lumMod val="50000"/>
                  </a:schemeClr>
                </a:solidFill>
              </a:rPr>
              <a:t> influence the impact of the personal words and recommendations of trusted friends, associates, and other consumers </a:t>
            </a:r>
            <a:endParaRPr lang="en-US" sz="1600" dirty="0">
              <a:solidFill>
                <a:schemeClr val="accent6">
                  <a:lumMod val="50000"/>
                </a:schemeClr>
              </a:solidFill>
            </a:endParaRPr>
          </a:p>
          <a:p>
            <a:pPr>
              <a:lnSpc>
                <a:spcPct val="100000"/>
              </a:lnSpc>
            </a:pPr>
            <a:r>
              <a:rPr lang="en-US" altLang="en-US" sz="1600" b="1" dirty="0">
                <a:solidFill>
                  <a:schemeClr val="accent6">
                    <a:lumMod val="50000"/>
                  </a:schemeClr>
                </a:solidFill>
              </a:rPr>
              <a:t>Opinion leaders </a:t>
            </a:r>
            <a:r>
              <a:rPr lang="en-US" altLang="en-US" sz="1600" dirty="0">
                <a:solidFill>
                  <a:schemeClr val="accent6">
                    <a:lumMod val="50000"/>
                  </a:schemeClr>
                </a:solidFill>
              </a:rPr>
              <a:t>as influential or leading adopters. serve as brand ambassadors who spread the word about a company’s products.</a:t>
            </a:r>
            <a:endParaRPr lang="en-US" sz="1600" dirty="0">
              <a:solidFill>
                <a:schemeClr val="accent6">
                  <a:lumMod val="50000"/>
                </a:schemeClr>
              </a:solidFill>
            </a:endParaRPr>
          </a:p>
          <a:p>
            <a:pPr>
              <a:lnSpc>
                <a:spcPct val="100000"/>
              </a:lnSpc>
            </a:pPr>
            <a:r>
              <a:rPr lang="en-US" altLang="en-US" sz="1600" b="1" dirty="0">
                <a:solidFill>
                  <a:schemeClr val="accent6">
                    <a:lumMod val="50000"/>
                  </a:schemeClr>
                </a:solidFill>
              </a:rPr>
              <a:t>Online social networks </a:t>
            </a:r>
            <a:r>
              <a:rPr lang="en-US" altLang="en-US" sz="1600" dirty="0">
                <a:solidFill>
                  <a:schemeClr val="accent6">
                    <a:lumMod val="50000"/>
                  </a:schemeClr>
                </a:solidFill>
              </a:rPr>
              <a:t>online communities where people socialize or exchange information </a:t>
            </a:r>
            <a:endParaRPr lang="en-US" sz="1600" dirty="0">
              <a:solidFill>
                <a:schemeClr val="accent6">
                  <a:lumMod val="50000"/>
                </a:schemeClr>
              </a:solidFill>
            </a:endParaRPr>
          </a:p>
          <a:p>
            <a:pPr>
              <a:lnSpc>
                <a:spcPct val="100000"/>
              </a:lnSpc>
            </a:pPr>
            <a:r>
              <a:rPr lang="en-US" sz="1600" b="1" dirty="0">
                <a:solidFill>
                  <a:schemeClr val="accent6">
                    <a:lumMod val="50000"/>
                  </a:schemeClr>
                </a:solidFill>
              </a:rPr>
              <a:t>Family Markete</a:t>
            </a:r>
            <a:r>
              <a:rPr lang="en-US" sz="1600" dirty="0">
                <a:solidFill>
                  <a:schemeClr val="accent6">
                    <a:lumMod val="50000"/>
                  </a:schemeClr>
                </a:solidFill>
              </a:rPr>
              <a:t>rs are interested in the roles and influence of the husband, wife, and children on the purchase of different products and services.</a:t>
            </a:r>
          </a:p>
          <a:p>
            <a:pPr>
              <a:lnSpc>
                <a:spcPct val="100000"/>
              </a:lnSpc>
            </a:pPr>
            <a:endParaRPr lang="en-US" sz="1600" dirty="0">
              <a:solidFill>
                <a:schemeClr val="accent6">
                  <a:lumMod val="50000"/>
                </a:schemeClr>
              </a:solidFill>
            </a:endParaRPr>
          </a:p>
          <a:p>
            <a:pPr>
              <a:lnSpc>
                <a:spcPct val="100000"/>
              </a:lnSpc>
            </a:pPr>
            <a:r>
              <a:rPr lang="en-US" sz="1600" b="1" dirty="0">
                <a:solidFill>
                  <a:schemeClr val="accent6">
                    <a:lumMod val="50000"/>
                  </a:schemeClr>
                </a:solidFill>
              </a:rPr>
              <a:t>Roles and status </a:t>
            </a:r>
            <a:r>
              <a:rPr lang="en-US" sz="1600" dirty="0">
                <a:solidFill>
                  <a:schemeClr val="accent6">
                    <a:lumMod val="50000"/>
                  </a:schemeClr>
                </a:solidFill>
              </a:rPr>
              <a:t>People usually choose products appropriate to their roles and status.</a:t>
            </a:r>
          </a:p>
        </p:txBody>
      </p:sp>
      <p:pic>
        <p:nvPicPr>
          <p:cNvPr id="8" name="Picture 7">
            <a:extLst>
              <a:ext uri="{FF2B5EF4-FFF2-40B4-BE49-F238E27FC236}">
                <a16:creationId xmlns:a16="http://schemas.microsoft.com/office/drawing/2014/main" id="{3DA98985-69B7-1A51-D7F6-7AEB94337CB6}"/>
              </a:ext>
            </a:extLst>
          </p:cNvPr>
          <p:cNvPicPr>
            <a:picLocks noChangeAspect="1"/>
          </p:cNvPicPr>
          <p:nvPr/>
        </p:nvPicPr>
        <p:blipFill rotWithShape="1">
          <a:blip r:embed="rId3"/>
          <a:srcRect l="48750" t="1" r="26875" b="49999"/>
          <a:stretch/>
        </p:blipFill>
        <p:spPr>
          <a:xfrm>
            <a:off x="7397945" y="3486321"/>
            <a:ext cx="4084443" cy="2234225"/>
          </a:xfrm>
          <a:prstGeom prst="rect">
            <a:avLst/>
          </a:prstGeom>
        </p:spPr>
      </p:pic>
      <p:pic>
        <p:nvPicPr>
          <p:cNvPr id="9" name="Picture 8">
            <a:extLst>
              <a:ext uri="{FF2B5EF4-FFF2-40B4-BE49-F238E27FC236}">
                <a16:creationId xmlns:a16="http://schemas.microsoft.com/office/drawing/2014/main" id="{E589F830-21E9-5BEF-E7FB-E383DFBDBFC8}"/>
              </a:ext>
            </a:extLst>
          </p:cNvPr>
          <p:cNvPicPr>
            <a:picLocks noChangeAspect="1"/>
          </p:cNvPicPr>
          <p:nvPr/>
        </p:nvPicPr>
        <p:blipFill rotWithShape="1">
          <a:blip r:embed="rId4"/>
          <a:srcRect l="35625" t="29671" r="24062" b="31868"/>
          <a:stretch/>
        </p:blipFill>
        <p:spPr>
          <a:xfrm>
            <a:off x="7564509" y="1137459"/>
            <a:ext cx="4255243" cy="1934356"/>
          </a:xfrm>
          <a:prstGeom prst="rect">
            <a:avLst/>
          </a:prstGeom>
        </p:spPr>
      </p:pic>
      <p:sp>
        <p:nvSpPr>
          <p:cNvPr id="4" name="TextBox 3">
            <a:extLst>
              <a:ext uri="{FF2B5EF4-FFF2-40B4-BE49-F238E27FC236}">
                <a16:creationId xmlns:a16="http://schemas.microsoft.com/office/drawing/2014/main" id="{373D5363-917C-EAE4-9590-1F44A8EE612A}"/>
              </a:ext>
            </a:extLst>
          </p:cNvPr>
          <p:cNvSpPr txBox="1"/>
          <p:nvPr/>
        </p:nvSpPr>
        <p:spPr>
          <a:xfrm>
            <a:off x="222559" y="1044475"/>
            <a:ext cx="60785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FF0000"/>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SA" dirty="0"/>
              <a:t>3.2</a:t>
            </a:r>
          </a:p>
        </p:txBody>
      </p:sp>
    </p:spTree>
    <p:extLst>
      <p:ext uri="{BB962C8B-B14F-4D97-AF65-F5344CB8AC3E}">
        <p14:creationId xmlns:p14="http://schemas.microsoft.com/office/powerpoint/2010/main" val="176885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4691" y="1365331"/>
            <a:ext cx="4433888" cy="590931"/>
          </a:xfrm>
        </p:spPr>
        <p:txBody>
          <a:bodyPr vert="horz" wrap="square" lIns="91440" tIns="45720" rIns="91440" bIns="45720" rtlCol="0" anchor="t">
            <a:spAutoFit/>
          </a:bodyPr>
          <a:lstStyle/>
          <a:p>
            <a:r>
              <a:rPr lang="en-US" altLang="en-US" sz="3600" b="1" dirty="0">
                <a:solidFill>
                  <a:schemeClr val="accent6">
                    <a:lumMod val="50000"/>
                  </a:schemeClr>
                </a:solidFill>
              </a:rPr>
              <a:t>Personal Factors</a:t>
            </a:r>
            <a:endParaRPr lang="en-US" sz="3600" b="1" dirty="0">
              <a:solidFill>
                <a:schemeClr val="accent6">
                  <a:lumMod val="50000"/>
                </a:schemeClr>
              </a:solidFill>
            </a:endParaRPr>
          </a:p>
        </p:txBody>
      </p:sp>
      <p:sp>
        <p:nvSpPr>
          <p:cNvPr id="3" name="Content Placeholder 2"/>
          <p:cNvSpPr>
            <a:spLocks noGrp="1"/>
          </p:cNvSpPr>
          <p:nvPr>
            <p:ph idx="4294967295"/>
          </p:nvPr>
        </p:nvSpPr>
        <p:spPr>
          <a:xfrm>
            <a:off x="309058" y="2349661"/>
            <a:ext cx="6756400" cy="2696251"/>
          </a:xfrm>
          <a:solidFill>
            <a:schemeClr val="bg1"/>
          </a:solidFill>
        </p:spPr>
        <p:txBody>
          <a:bodyPr wrap="square">
            <a:spAutoFit/>
          </a:bodyPr>
          <a:lstStyle/>
          <a:p>
            <a:pPr>
              <a:lnSpc>
                <a:spcPct val="150000"/>
              </a:lnSpc>
            </a:pPr>
            <a:r>
              <a:rPr lang="en-US" sz="1600" b="1" dirty="0">
                <a:solidFill>
                  <a:schemeClr val="accent6">
                    <a:lumMod val="50000"/>
                  </a:schemeClr>
                </a:solidFill>
              </a:rPr>
              <a:t>Personality</a:t>
            </a:r>
            <a:r>
              <a:rPr lang="en-US" sz="1600" dirty="0">
                <a:solidFill>
                  <a:schemeClr val="accent6">
                    <a:lumMod val="50000"/>
                  </a:schemeClr>
                </a:solidFill>
              </a:rPr>
              <a:t> and self-concept, unique psychological characteristics that distinguish a person or group</a:t>
            </a:r>
          </a:p>
          <a:p>
            <a:pPr>
              <a:lnSpc>
                <a:spcPct val="150000"/>
              </a:lnSpc>
            </a:pPr>
            <a:r>
              <a:rPr lang="en-US" sz="1600" b="1" dirty="0">
                <a:solidFill>
                  <a:schemeClr val="accent6">
                    <a:lumMod val="50000"/>
                  </a:schemeClr>
                </a:solidFill>
              </a:rPr>
              <a:t>Occupation</a:t>
            </a:r>
            <a:r>
              <a:rPr lang="en-US" sz="1600" dirty="0">
                <a:solidFill>
                  <a:schemeClr val="accent6">
                    <a:lumMod val="50000"/>
                  </a:schemeClr>
                </a:solidFill>
              </a:rPr>
              <a:t>. A person’s occupation affects the goods and services bought.</a:t>
            </a:r>
          </a:p>
          <a:p>
            <a:pPr>
              <a:lnSpc>
                <a:spcPct val="150000"/>
              </a:lnSpc>
            </a:pPr>
            <a:r>
              <a:rPr lang="en-US" sz="1600" b="1" dirty="0">
                <a:solidFill>
                  <a:schemeClr val="accent6">
                    <a:lumMod val="50000"/>
                  </a:schemeClr>
                </a:solidFill>
              </a:rPr>
              <a:t>Economic situation </a:t>
            </a:r>
            <a:r>
              <a:rPr lang="en-US" sz="1600" dirty="0">
                <a:solidFill>
                  <a:schemeClr val="accent6">
                    <a:lumMod val="50000"/>
                  </a:schemeClr>
                </a:solidFill>
              </a:rPr>
              <a:t>affect his or her store and product choices trends in spending, personal income, savings, and interest rates.</a:t>
            </a:r>
          </a:p>
          <a:p>
            <a:pPr>
              <a:lnSpc>
                <a:spcPct val="150000"/>
              </a:lnSpc>
            </a:pPr>
            <a:r>
              <a:rPr lang="en-US" sz="1600" b="1" dirty="0">
                <a:solidFill>
                  <a:schemeClr val="accent6">
                    <a:lumMod val="50000"/>
                  </a:schemeClr>
                </a:solidFill>
              </a:rPr>
              <a:t>Lifestyle </a:t>
            </a:r>
            <a:r>
              <a:rPr lang="en-US" sz="1400" b="1" u="sng" dirty="0">
                <a:solidFill>
                  <a:schemeClr val="accent6">
                    <a:lumMod val="50000"/>
                  </a:schemeClr>
                </a:solidFill>
              </a:rPr>
              <a:t>AIO</a:t>
            </a:r>
            <a:r>
              <a:rPr lang="en-US" sz="1400" dirty="0">
                <a:solidFill>
                  <a:schemeClr val="accent6">
                    <a:lumMod val="50000"/>
                  </a:schemeClr>
                </a:solidFill>
              </a:rPr>
              <a:t> </a:t>
            </a:r>
            <a:r>
              <a:rPr lang="en-US" sz="1600" dirty="0">
                <a:solidFill>
                  <a:schemeClr val="accent6">
                    <a:lumMod val="50000"/>
                  </a:schemeClr>
                </a:solidFill>
              </a:rPr>
              <a:t>dimensions - activities, interests &amp; opinions</a:t>
            </a:r>
          </a:p>
        </p:txBody>
      </p:sp>
      <p:sp>
        <p:nvSpPr>
          <p:cNvPr id="6" name="TextBox 5">
            <a:extLst>
              <a:ext uri="{FF2B5EF4-FFF2-40B4-BE49-F238E27FC236}">
                <a16:creationId xmlns:a16="http://schemas.microsoft.com/office/drawing/2014/main" id="{24AD2BFD-8AF3-50C8-00B3-4E30A2A833A2}"/>
              </a:ext>
            </a:extLst>
          </p:cNvPr>
          <p:cNvSpPr txBox="1"/>
          <p:nvPr/>
        </p:nvSpPr>
        <p:spPr>
          <a:xfrm>
            <a:off x="136832" y="1418197"/>
            <a:ext cx="60785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FF0000"/>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SA" dirty="0"/>
              <a:t>3.3</a:t>
            </a:r>
          </a:p>
        </p:txBody>
      </p:sp>
      <p:sp>
        <p:nvSpPr>
          <p:cNvPr id="8" name="TextBox 7">
            <a:extLst>
              <a:ext uri="{FF2B5EF4-FFF2-40B4-BE49-F238E27FC236}">
                <a16:creationId xmlns:a16="http://schemas.microsoft.com/office/drawing/2014/main" id="{D15821B3-AE84-6489-3956-F4768916E938}"/>
              </a:ext>
            </a:extLst>
          </p:cNvPr>
          <p:cNvSpPr txBox="1"/>
          <p:nvPr/>
        </p:nvSpPr>
        <p:spPr>
          <a:xfrm>
            <a:off x="6096000" y="4642916"/>
            <a:ext cx="5682421" cy="1021883"/>
          </a:xfrm>
          <a:prstGeom prst="rect">
            <a:avLst/>
          </a:prstGeom>
          <a:solidFill>
            <a:schemeClr val="bg1"/>
          </a:solidFill>
        </p:spPr>
        <p:txBody>
          <a:bodyPr wrap="square">
            <a:spAutoFit/>
          </a:bodyPr>
          <a:lstStyle/>
          <a:p>
            <a:pPr algn="ctr" defTabSz="914354">
              <a:lnSpc>
                <a:spcPct val="150000"/>
              </a:lnSpc>
              <a:defRPr/>
            </a:pPr>
            <a:r>
              <a:rPr lang="en-US" sz="1400" dirty="0">
                <a:solidFill>
                  <a:schemeClr val="accent6">
                    <a:lumMod val="50000"/>
                  </a:schemeClr>
                </a:solidFill>
                <a:latin typeface="Arial" charset="0"/>
                <a:ea typeface="MS PGothic" panose="020B0600070205080204" pitchFamily="34" charset="-128"/>
                <a:cs typeface="ＭＳ Ｐゴシック" charset="0"/>
              </a:rPr>
              <a:t>Brand personality: MINI markets to personality segments of people who are “adventurous, individualistic, open-minded, creative, tech-savvy, and young at heart”—anything but “normal”—just like the car</a:t>
            </a:r>
            <a:r>
              <a:rPr lang="en-US" sz="1200" dirty="0">
                <a:solidFill>
                  <a:schemeClr val="accent6">
                    <a:lumMod val="50000"/>
                  </a:schemeClr>
                </a:solidFill>
                <a:latin typeface="Arial" charset="0"/>
                <a:ea typeface="MS PGothic" panose="020B0600070205080204" pitchFamily="34" charset="-128"/>
                <a:cs typeface="ＭＳ Ｐゴシック" charset="0"/>
              </a:rPr>
              <a:t>.</a:t>
            </a:r>
          </a:p>
        </p:txBody>
      </p:sp>
      <p:pic>
        <p:nvPicPr>
          <p:cNvPr id="10" name="Picture 9">
            <a:extLst>
              <a:ext uri="{FF2B5EF4-FFF2-40B4-BE49-F238E27FC236}">
                <a16:creationId xmlns:a16="http://schemas.microsoft.com/office/drawing/2014/main" id="{13C3C7E2-870F-842E-19D4-05E447F6A4C9}"/>
              </a:ext>
            </a:extLst>
          </p:cNvPr>
          <p:cNvPicPr>
            <a:picLocks noChangeAspect="1"/>
          </p:cNvPicPr>
          <p:nvPr/>
        </p:nvPicPr>
        <p:blipFill>
          <a:blip r:embed="rId3"/>
          <a:stretch>
            <a:fillRect/>
          </a:stretch>
        </p:blipFill>
        <p:spPr>
          <a:xfrm>
            <a:off x="7013423" y="796813"/>
            <a:ext cx="4681738" cy="3496361"/>
          </a:xfrm>
          <a:prstGeom prst="rect">
            <a:avLst/>
          </a:prstGeom>
        </p:spPr>
      </p:pic>
    </p:spTree>
    <p:extLst>
      <p:ext uri="{BB962C8B-B14F-4D97-AF65-F5344CB8AC3E}">
        <p14:creationId xmlns:p14="http://schemas.microsoft.com/office/powerpoint/2010/main" val="163299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66565" y="349963"/>
            <a:ext cx="6727825" cy="900112"/>
          </a:xfrm>
        </p:spPr>
        <p:txBody>
          <a:bodyPr vert="horz" lIns="91440" tIns="45720" rIns="91440" bIns="45720" rtlCol="0" anchor="b">
            <a:normAutofit fontScale="90000"/>
          </a:bodyPr>
          <a:lstStyle/>
          <a:p>
            <a:pPr algn="ctr"/>
            <a:r>
              <a:rPr lang="en-US" sz="3200" b="1" dirty="0">
                <a:solidFill>
                  <a:schemeClr val="accent6">
                    <a:lumMod val="50000"/>
                  </a:schemeClr>
                </a:solidFill>
              </a:rPr>
              <a:t>Maslow’s Hierarchy of Needs</a:t>
            </a:r>
            <a:br>
              <a:rPr lang="en-US" sz="3200" b="1" dirty="0">
                <a:solidFill>
                  <a:schemeClr val="accent6">
                    <a:lumMod val="50000"/>
                  </a:schemeClr>
                </a:solidFill>
              </a:rPr>
            </a:br>
            <a:endParaRPr lang="en-US" sz="3200" b="1" dirty="0">
              <a:solidFill>
                <a:schemeClr val="accent6">
                  <a:lumMod val="50000"/>
                </a:schemeClr>
              </a:solidFill>
            </a:endParaRPr>
          </a:p>
        </p:txBody>
      </p:sp>
      <p:sp>
        <p:nvSpPr>
          <p:cNvPr id="7" name="TextBox 6">
            <a:extLst>
              <a:ext uri="{FF2B5EF4-FFF2-40B4-BE49-F238E27FC236}">
                <a16:creationId xmlns:a16="http://schemas.microsoft.com/office/drawing/2014/main" id="{8577693C-C0FB-CFAD-B3E8-5EB87E087DC0}"/>
              </a:ext>
            </a:extLst>
          </p:cNvPr>
          <p:cNvSpPr txBox="1"/>
          <p:nvPr/>
        </p:nvSpPr>
        <p:spPr>
          <a:xfrm>
            <a:off x="1019802" y="1404643"/>
            <a:ext cx="3111668" cy="4052508"/>
          </a:xfrm>
          <a:prstGeom prst="rect">
            <a:avLst/>
          </a:prstGeom>
          <a:solidFill>
            <a:schemeClr val="bg1"/>
          </a:solidFill>
        </p:spPr>
        <p:txBody>
          <a:bodyPr vert="horz" lIns="91440" tIns="45720" rIns="91440" bIns="45720" rtlCol="0">
            <a:normAutofit fontScale="92500" lnSpcReduction="10000"/>
          </a:bodyPr>
          <a:lstStyle/>
          <a:p>
            <a:pPr indent="-228589" defTabSz="914354">
              <a:lnSpc>
                <a:spcPct val="110000"/>
              </a:lnSpc>
              <a:spcBef>
                <a:spcPts val="700"/>
              </a:spcBef>
              <a:buClr>
                <a:srgbClr val="44546A"/>
              </a:buClr>
              <a:defRPr/>
            </a:pPr>
            <a:r>
              <a:rPr lang="en-US" sz="2400" dirty="0">
                <a:solidFill>
                  <a:prstClr val="black">
                    <a:lumMod val="65000"/>
                    <a:lumOff val="35000"/>
                  </a:prstClr>
                </a:solidFill>
                <a:latin typeface="Calibri" panose="020F0502020204030204"/>
              </a:rPr>
              <a:t>Maslow’s answer is that human needs are arranged in a hierarchy, from the most pressing at the bottom to the least pressing at the top. They include physiological</a:t>
            </a:r>
            <a:r>
              <a:rPr lang="en-US" sz="2400" i="1" dirty="0">
                <a:solidFill>
                  <a:prstClr val="black">
                    <a:lumMod val="65000"/>
                    <a:lumOff val="35000"/>
                  </a:prstClr>
                </a:solidFill>
                <a:latin typeface="Calibri" panose="020F0502020204030204"/>
              </a:rPr>
              <a:t> </a:t>
            </a:r>
            <a:r>
              <a:rPr lang="en-US" sz="2400" dirty="0">
                <a:solidFill>
                  <a:prstClr val="black">
                    <a:lumMod val="65000"/>
                    <a:lumOff val="35000"/>
                  </a:prstClr>
                </a:solidFill>
                <a:latin typeface="Calibri" panose="020F0502020204030204"/>
              </a:rPr>
              <a:t>needs, safety</a:t>
            </a:r>
            <a:r>
              <a:rPr lang="en-US" sz="2400" i="1" dirty="0">
                <a:solidFill>
                  <a:prstClr val="black">
                    <a:lumMod val="65000"/>
                    <a:lumOff val="35000"/>
                  </a:prstClr>
                </a:solidFill>
                <a:latin typeface="Calibri" panose="020F0502020204030204"/>
              </a:rPr>
              <a:t> </a:t>
            </a:r>
            <a:r>
              <a:rPr lang="en-US" sz="2400" dirty="0">
                <a:solidFill>
                  <a:prstClr val="black">
                    <a:lumMod val="65000"/>
                    <a:lumOff val="35000"/>
                  </a:prstClr>
                </a:solidFill>
                <a:latin typeface="Calibri" panose="020F0502020204030204"/>
              </a:rPr>
              <a:t>needs, social needs, esteem</a:t>
            </a:r>
            <a:r>
              <a:rPr lang="en-US" sz="2400" i="1" dirty="0">
                <a:solidFill>
                  <a:prstClr val="black">
                    <a:lumMod val="65000"/>
                    <a:lumOff val="35000"/>
                  </a:prstClr>
                </a:solidFill>
                <a:latin typeface="Calibri" panose="020F0502020204030204"/>
              </a:rPr>
              <a:t> </a:t>
            </a:r>
            <a:r>
              <a:rPr lang="en-US" sz="2400" dirty="0">
                <a:solidFill>
                  <a:prstClr val="black">
                    <a:lumMod val="65000"/>
                    <a:lumOff val="35000"/>
                  </a:prstClr>
                </a:solidFill>
                <a:latin typeface="Calibri" panose="020F0502020204030204"/>
              </a:rPr>
              <a:t>needs, and self-actualization</a:t>
            </a:r>
            <a:r>
              <a:rPr lang="en-US" sz="2400" i="1" dirty="0">
                <a:solidFill>
                  <a:prstClr val="black">
                    <a:lumMod val="65000"/>
                    <a:lumOff val="35000"/>
                  </a:prstClr>
                </a:solidFill>
                <a:latin typeface="Calibri" panose="020F0502020204030204"/>
              </a:rPr>
              <a:t> </a:t>
            </a:r>
            <a:r>
              <a:rPr lang="en-US" sz="2400" dirty="0">
                <a:solidFill>
                  <a:prstClr val="black">
                    <a:lumMod val="65000"/>
                    <a:lumOff val="35000"/>
                  </a:prstClr>
                </a:solidFill>
                <a:latin typeface="Calibri" panose="020F0502020204030204"/>
              </a:rPr>
              <a:t>needs.</a:t>
            </a:r>
          </a:p>
        </p:txBody>
      </p:sp>
      <p:pic>
        <p:nvPicPr>
          <p:cNvPr id="3" name="Picture 2">
            <a:extLst>
              <a:ext uri="{FF2B5EF4-FFF2-40B4-BE49-F238E27FC236}">
                <a16:creationId xmlns:a16="http://schemas.microsoft.com/office/drawing/2014/main" id="{B123CCD0-D3A8-84CA-2247-15ABFB901E83}"/>
              </a:ext>
            </a:extLst>
          </p:cNvPr>
          <p:cNvPicPr>
            <a:picLocks noChangeAspect="1"/>
          </p:cNvPicPr>
          <p:nvPr/>
        </p:nvPicPr>
        <p:blipFill>
          <a:blip r:embed="rId3"/>
          <a:stretch>
            <a:fillRect/>
          </a:stretch>
        </p:blipFill>
        <p:spPr>
          <a:xfrm>
            <a:off x="5873199" y="1259462"/>
            <a:ext cx="6245063" cy="4402769"/>
          </a:xfrm>
          <a:prstGeom prst="rect">
            <a:avLst/>
          </a:prstGeom>
        </p:spPr>
      </p:pic>
      <p:pic>
        <p:nvPicPr>
          <p:cNvPr id="4098" name="Picture 2">
            <a:extLst>
              <a:ext uri="{FF2B5EF4-FFF2-40B4-BE49-F238E27FC236}">
                <a16:creationId xmlns:a16="http://schemas.microsoft.com/office/drawing/2014/main" id="{8F012926-D9C7-194B-ADBE-F5200EC37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1260" y="4591597"/>
            <a:ext cx="2199067" cy="1073763"/>
          </a:xfrm>
          <a:prstGeom prst="rect">
            <a:avLst/>
          </a:prstGeom>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7865C9D-5217-FAA7-9C25-12308AC4F9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2803" y="3468196"/>
            <a:ext cx="2147524" cy="1073763"/>
          </a:xfrm>
          <a:prstGeom prst="rect">
            <a:avLst/>
          </a:prstGeom>
        </p:spPr>
        <p:style>
          <a:lnRef idx="2">
            <a:schemeClr val="dk1"/>
          </a:lnRef>
          <a:fillRef idx="1">
            <a:schemeClr val="lt1"/>
          </a:fillRef>
          <a:effectRef idx="0">
            <a:schemeClr val="dk1"/>
          </a:effectRef>
          <a:fontRef idx="minor">
            <a:schemeClr val="dk1"/>
          </a:fontRef>
        </p:style>
      </p:pic>
      <p:pic>
        <p:nvPicPr>
          <p:cNvPr id="4102" name="Picture 6">
            <a:extLst>
              <a:ext uri="{FF2B5EF4-FFF2-40B4-BE49-F238E27FC236}">
                <a16:creationId xmlns:a16="http://schemas.microsoft.com/office/drawing/2014/main" id="{2A5A7D51-055E-BF9A-2357-FD96080A15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2801" y="2316044"/>
            <a:ext cx="2078251" cy="1073763"/>
          </a:xfrm>
          <a:prstGeom prst="rect">
            <a:avLst/>
          </a:prstGeom>
        </p:spPr>
        <p:style>
          <a:lnRef idx="2">
            <a:schemeClr val="dk1"/>
          </a:lnRef>
          <a:fillRef idx="1">
            <a:schemeClr val="lt1"/>
          </a:fillRef>
          <a:effectRef idx="0">
            <a:schemeClr val="dk1"/>
          </a:effectRef>
          <a:fontRef idx="minor">
            <a:schemeClr val="dk1"/>
          </a:fontRef>
        </p:style>
      </p:pic>
      <p:pic>
        <p:nvPicPr>
          <p:cNvPr id="4106" name="Picture 10" descr="The Iconic Rolex Coronet – 'A Crown for Every Achievement'">
            <a:extLst>
              <a:ext uri="{FF2B5EF4-FFF2-40B4-BE49-F238E27FC236}">
                <a16:creationId xmlns:a16="http://schemas.microsoft.com/office/drawing/2014/main" id="{B4EF4816-6A1F-AF66-2C29-B8F4882828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68" t="5688" r="644" b="22849"/>
          <a:stretch/>
        </p:blipFill>
        <p:spPr bwMode="auto">
          <a:xfrm>
            <a:off x="4506937" y="989901"/>
            <a:ext cx="3929063" cy="1136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68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02"/>
                                        </p:tgtEl>
                                        <p:attrNameLst>
                                          <p:attrName>style.visibility</p:attrName>
                                        </p:attrNameLst>
                                      </p:cBhvr>
                                      <p:to>
                                        <p:strVal val="visible"/>
                                      </p:to>
                                    </p:set>
                                    <p:anim calcmode="lin" valueType="num">
                                      <p:cBhvr additive="base">
                                        <p:cTn id="15" dur="500" fill="hold"/>
                                        <p:tgtEl>
                                          <p:spTgt spid="4102"/>
                                        </p:tgtEl>
                                        <p:attrNameLst>
                                          <p:attrName>ppt_x</p:attrName>
                                        </p:attrNameLst>
                                      </p:cBhvr>
                                      <p:tavLst>
                                        <p:tav tm="0">
                                          <p:val>
                                            <p:strVal val="#ppt_x"/>
                                          </p:val>
                                        </p:tav>
                                        <p:tav tm="100000">
                                          <p:val>
                                            <p:strVal val="#ppt_x"/>
                                          </p:val>
                                        </p:tav>
                                      </p:tavLst>
                                    </p:anim>
                                    <p:anim calcmode="lin" valueType="num">
                                      <p:cBhvr additive="base">
                                        <p:cTn id="16"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106"/>
                                        </p:tgtEl>
                                        <p:attrNameLst>
                                          <p:attrName>style.visibility</p:attrName>
                                        </p:attrNameLst>
                                      </p:cBhvr>
                                      <p:to>
                                        <p:strVal val="visible"/>
                                      </p:to>
                                    </p:set>
                                    <p:anim calcmode="lin" valueType="num">
                                      <p:cBhvr additive="base">
                                        <p:cTn id="21" dur="500" fill="hold"/>
                                        <p:tgtEl>
                                          <p:spTgt spid="4106"/>
                                        </p:tgtEl>
                                        <p:attrNameLst>
                                          <p:attrName>ppt_x</p:attrName>
                                        </p:attrNameLst>
                                      </p:cBhvr>
                                      <p:tavLst>
                                        <p:tav tm="0">
                                          <p:val>
                                            <p:strVal val="#ppt_x"/>
                                          </p:val>
                                        </p:tav>
                                        <p:tav tm="100000">
                                          <p:val>
                                            <p:strVal val="#ppt_x"/>
                                          </p:val>
                                        </p:tav>
                                      </p:tavLst>
                                    </p:anim>
                                    <p:anim calcmode="lin" valueType="num">
                                      <p:cBhvr additive="base">
                                        <p:cTn id="22"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9292" y="1223952"/>
            <a:ext cx="8229600" cy="590931"/>
          </a:xfrm>
        </p:spPr>
        <p:txBody>
          <a:bodyPr>
            <a:spAutoFit/>
          </a:bodyPr>
          <a:lstStyle/>
          <a:p>
            <a:r>
              <a:rPr lang="en-US" altLang="en-US" sz="3600" b="1" dirty="0">
                <a:solidFill>
                  <a:schemeClr val="accent6">
                    <a:lumMod val="50000"/>
                  </a:schemeClr>
                </a:solidFill>
              </a:rPr>
              <a:t>Psychological Factors</a:t>
            </a:r>
            <a:endParaRPr lang="en-US" sz="2000" b="1" dirty="0">
              <a:solidFill>
                <a:schemeClr val="accent6">
                  <a:lumMod val="50000"/>
                </a:schemeClr>
              </a:solidFill>
            </a:endParaRPr>
          </a:p>
        </p:txBody>
      </p:sp>
      <p:sp>
        <p:nvSpPr>
          <p:cNvPr id="3" name="Content Placeholder 2"/>
          <p:cNvSpPr>
            <a:spLocks noGrp="1"/>
          </p:cNvSpPr>
          <p:nvPr>
            <p:ph idx="4294967295"/>
          </p:nvPr>
        </p:nvSpPr>
        <p:spPr>
          <a:xfrm>
            <a:off x="0" y="1987783"/>
            <a:ext cx="6853238" cy="3155800"/>
          </a:xfrm>
          <a:solidFill>
            <a:schemeClr val="bg1"/>
          </a:solidFill>
        </p:spPr>
        <p:txBody>
          <a:bodyPr wrap="square">
            <a:spAutoFit/>
          </a:bodyPr>
          <a:lstStyle/>
          <a:p>
            <a:pPr>
              <a:lnSpc>
                <a:spcPct val="150000"/>
              </a:lnSpc>
            </a:pPr>
            <a:r>
              <a:rPr lang="en-US" sz="1400" b="1" dirty="0">
                <a:solidFill>
                  <a:schemeClr val="accent6">
                    <a:lumMod val="50000"/>
                  </a:schemeClr>
                </a:solidFill>
              </a:rPr>
              <a:t>Motivation</a:t>
            </a:r>
            <a:r>
              <a:rPr lang="en-US" sz="1400" dirty="0">
                <a:solidFill>
                  <a:schemeClr val="accent6">
                    <a:lumMod val="50000"/>
                  </a:schemeClr>
                </a:solidFill>
              </a:rPr>
              <a:t> (drive) is a need that is sufficiently pressing to direct a person to seek satisfaction</a:t>
            </a:r>
          </a:p>
          <a:p>
            <a:pPr>
              <a:lnSpc>
                <a:spcPct val="150000"/>
              </a:lnSpc>
            </a:pPr>
            <a:r>
              <a:rPr lang="en-US" sz="1400" b="1" dirty="0">
                <a:solidFill>
                  <a:schemeClr val="accent6">
                    <a:lumMod val="50000"/>
                  </a:schemeClr>
                </a:solidFill>
              </a:rPr>
              <a:t>Perception</a:t>
            </a:r>
            <a:r>
              <a:rPr lang="en-US" sz="1400" dirty="0">
                <a:solidFill>
                  <a:schemeClr val="accent6">
                    <a:lumMod val="50000"/>
                  </a:schemeClr>
                </a:solidFill>
              </a:rPr>
              <a:t> process by which people select, organize, and interpret information to form a meaningful picture of the world. </a:t>
            </a:r>
          </a:p>
          <a:p>
            <a:pPr>
              <a:lnSpc>
                <a:spcPct val="150000"/>
              </a:lnSpc>
            </a:pPr>
            <a:r>
              <a:rPr lang="en-US" sz="1400" b="1" dirty="0">
                <a:solidFill>
                  <a:schemeClr val="accent6">
                    <a:lumMod val="50000"/>
                  </a:schemeClr>
                </a:solidFill>
              </a:rPr>
              <a:t>Learning</a:t>
            </a:r>
            <a:r>
              <a:rPr lang="en-US" sz="1400" dirty="0">
                <a:solidFill>
                  <a:schemeClr val="accent6">
                    <a:lumMod val="50000"/>
                  </a:schemeClr>
                </a:solidFill>
              </a:rPr>
              <a:t> </a:t>
            </a:r>
            <a:r>
              <a:rPr lang="en-US" altLang="en-US" sz="1400" dirty="0">
                <a:solidFill>
                  <a:schemeClr val="accent6">
                    <a:lumMod val="50000"/>
                  </a:schemeClr>
                </a:solidFill>
              </a:rPr>
              <a:t>describes changes in an individual’s behavior arising from experience. </a:t>
            </a:r>
            <a:endParaRPr lang="en-US" sz="1400" dirty="0">
              <a:solidFill>
                <a:schemeClr val="accent6">
                  <a:lumMod val="50000"/>
                </a:schemeClr>
              </a:solidFill>
            </a:endParaRPr>
          </a:p>
          <a:p>
            <a:pPr>
              <a:lnSpc>
                <a:spcPct val="150000"/>
              </a:lnSpc>
            </a:pPr>
            <a:r>
              <a:rPr lang="en-US" sz="1400" b="1" dirty="0">
                <a:solidFill>
                  <a:schemeClr val="accent6">
                    <a:lumMod val="50000"/>
                  </a:schemeClr>
                </a:solidFill>
              </a:rPr>
              <a:t>Beliefs </a:t>
            </a:r>
            <a:r>
              <a:rPr lang="en-US" altLang="en-US" sz="1400" dirty="0">
                <a:solidFill>
                  <a:schemeClr val="accent6">
                    <a:lumMod val="50000"/>
                  </a:schemeClr>
                </a:solidFill>
              </a:rPr>
              <a:t>descriptive thought that a person holds about something</a:t>
            </a:r>
            <a:endParaRPr lang="en-US" sz="1400" dirty="0">
              <a:solidFill>
                <a:schemeClr val="accent6">
                  <a:lumMod val="50000"/>
                </a:schemeClr>
              </a:solidFill>
            </a:endParaRPr>
          </a:p>
          <a:p>
            <a:pPr>
              <a:lnSpc>
                <a:spcPct val="150000"/>
              </a:lnSpc>
            </a:pPr>
            <a:r>
              <a:rPr lang="en-US" sz="1400" b="1" dirty="0">
                <a:solidFill>
                  <a:schemeClr val="accent6">
                    <a:lumMod val="50000"/>
                  </a:schemeClr>
                </a:solidFill>
              </a:rPr>
              <a:t>Attitudes</a:t>
            </a:r>
            <a:r>
              <a:rPr lang="en-US" sz="1400" dirty="0">
                <a:solidFill>
                  <a:schemeClr val="accent6">
                    <a:lumMod val="50000"/>
                  </a:schemeClr>
                </a:solidFill>
              </a:rPr>
              <a:t> </a:t>
            </a:r>
            <a:r>
              <a:rPr lang="en-US" altLang="en-US" sz="1400" dirty="0">
                <a:solidFill>
                  <a:schemeClr val="accent6">
                    <a:lumMod val="50000"/>
                  </a:schemeClr>
                </a:solidFill>
              </a:rPr>
              <a:t>put people into a frame of mind of liking or disliking things, of moving toward or away from them</a:t>
            </a:r>
            <a:r>
              <a:rPr lang="en-US" altLang="en-US" sz="1400" dirty="0">
                <a:solidFill>
                  <a:schemeClr val="accent6">
                    <a:lumMod val="50000"/>
                  </a:schemeClr>
                </a:solidFill>
                <a:latin typeface="Arial" panose="020B0604020202020204" pitchFamily="34" charset="0"/>
              </a:rPr>
              <a:t>.</a:t>
            </a:r>
            <a:endParaRPr lang="en-US" sz="1400" b="1" dirty="0">
              <a:solidFill>
                <a:schemeClr val="accent6">
                  <a:lumMod val="50000"/>
                </a:schemeClr>
              </a:solidFill>
            </a:endParaRPr>
          </a:p>
        </p:txBody>
      </p:sp>
      <p:sp>
        <p:nvSpPr>
          <p:cNvPr id="6" name="TextBox 5">
            <a:extLst>
              <a:ext uri="{FF2B5EF4-FFF2-40B4-BE49-F238E27FC236}">
                <a16:creationId xmlns:a16="http://schemas.microsoft.com/office/drawing/2014/main" id="{0A0A7AD0-EE98-E46A-10F4-D5A328AF014D}"/>
              </a:ext>
            </a:extLst>
          </p:cNvPr>
          <p:cNvSpPr txBox="1"/>
          <p:nvPr/>
        </p:nvSpPr>
        <p:spPr>
          <a:xfrm>
            <a:off x="389592" y="1321968"/>
            <a:ext cx="60785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FF0000"/>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SA" dirty="0"/>
              <a:t>3.4</a:t>
            </a:r>
          </a:p>
        </p:txBody>
      </p:sp>
      <p:grpSp>
        <p:nvGrpSpPr>
          <p:cNvPr id="8" name="Group 7">
            <a:extLst>
              <a:ext uri="{FF2B5EF4-FFF2-40B4-BE49-F238E27FC236}">
                <a16:creationId xmlns:a16="http://schemas.microsoft.com/office/drawing/2014/main" id="{18BE9FAD-8CD9-711F-5C33-6598FF1CD7CC}"/>
              </a:ext>
            </a:extLst>
          </p:cNvPr>
          <p:cNvGrpSpPr/>
          <p:nvPr/>
        </p:nvGrpSpPr>
        <p:grpSpPr>
          <a:xfrm>
            <a:off x="7070195" y="690325"/>
            <a:ext cx="4800599" cy="3268196"/>
            <a:chOff x="5116512" y="359761"/>
            <a:chExt cx="6656389" cy="4411490"/>
          </a:xfrm>
        </p:grpSpPr>
        <p:pic>
          <p:nvPicPr>
            <p:cNvPr id="7" name="Picture 6">
              <a:extLst>
                <a:ext uri="{FF2B5EF4-FFF2-40B4-BE49-F238E27FC236}">
                  <a16:creationId xmlns:a16="http://schemas.microsoft.com/office/drawing/2014/main" id="{6B04ED4C-C848-B820-C7DB-990B60131E77}"/>
                </a:ext>
              </a:extLst>
            </p:cNvPr>
            <p:cNvPicPr>
              <a:picLocks noChangeAspect="1"/>
            </p:cNvPicPr>
            <p:nvPr/>
          </p:nvPicPr>
          <p:blipFill rotWithShape="1">
            <a:blip r:embed="rId3"/>
            <a:srcRect r="32723" b="14812"/>
            <a:stretch/>
          </p:blipFill>
          <p:spPr>
            <a:xfrm>
              <a:off x="5125586" y="359761"/>
              <a:ext cx="6647315" cy="4392440"/>
            </a:xfrm>
            <a:prstGeom prst="rect">
              <a:avLst/>
            </a:prstGeom>
          </p:spPr>
        </p:pic>
        <p:pic>
          <p:nvPicPr>
            <p:cNvPr id="2050" name="Picture 2" descr="Wolverine | Milk advertising, Got milk ads, Good advertisements">
              <a:extLst>
                <a:ext uri="{FF2B5EF4-FFF2-40B4-BE49-F238E27FC236}">
                  <a16:creationId xmlns:a16="http://schemas.microsoft.com/office/drawing/2014/main" id="{D1E563C6-391B-A6E0-3B3D-16388150F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2" y="378811"/>
              <a:ext cx="3393375" cy="43924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0635CEF-885C-E749-AA05-CD5C96617956}"/>
              </a:ext>
            </a:extLst>
          </p:cNvPr>
          <p:cNvSpPr txBox="1"/>
          <p:nvPr/>
        </p:nvSpPr>
        <p:spPr>
          <a:xfrm>
            <a:off x="7188853" y="3944408"/>
            <a:ext cx="4866497" cy="1600438"/>
          </a:xfrm>
          <a:prstGeom prst="rect">
            <a:avLst/>
          </a:prstGeom>
          <a:solidFill>
            <a:schemeClr val="bg1"/>
          </a:solidFill>
        </p:spPr>
        <p:txBody>
          <a:bodyPr wrap="square">
            <a:spAutoFit/>
          </a:bodyPr>
          <a:lstStyle/>
          <a:p>
            <a:pPr defTabSz="914354">
              <a:defRPr/>
            </a:pPr>
            <a:r>
              <a:rPr lang="en-SA" sz="1400" dirty="0">
                <a:solidFill>
                  <a:prstClr val="black"/>
                </a:solidFill>
                <a:latin typeface="Calibri" panose="020F0502020204030204"/>
              </a:rPr>
              <a:t>1994, milk consumption had been in decline for 20 years. The general public perception was that milk was unhealthy, outdated, just for kids, or good only for dunking cookies.</a:t>
            </a:r>
          </a:p>
          <a:p>
            <a:pPr defTabSz="914354">
              <a:defRPr/>
            </a:pPr>
            <a:r>
              <a:rPr lang="en-SA" sz="1400" dirty="0">
                <a:solidFill>
                  <a:prstClr val="black"/>
                </a:solidFill>
                <a:latin typeface="Calibri" panose="020F0502020204030204"/>
              </a:rPr>
              <a:t>The national Fluid Milk Processors Education Program (MilkPEP) launched its ad campaign featuring celebrities with milk mustaches, and the tag line “Got Milk?”The campaign has been wildly popular + very successful, and is still running. </a:t>
            </a:r>
          </a:p>
        </p:txBody>
      </p:sp>
    </p:spTree>
    <p:extLst>
      <p:ext uri="{BB962C8B-B14F-4D97-AF65-F5344CB8AC3E}">
        <p14:creationId xmlns:p14="http://schemas.microsoft.com/office/powerpoint/2010/main" val="5610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41F8-CF96-5112-576C-7B57C71DAAB3}"/>
              </a:ext>
            </a:extLst>
          </p:cNvPr>
          <p:cNvSpPr>
            <a:spLocks noGrp="1"/>
          </p:cNvSpPr>
          <p:nvPr>
            <p:ph type="title" idx="4294967295"/>
          </p:nvPr>
        </p:nvSpPr>
        <p:spPr>
          <a:xfrm>
            <a:off x="0" y="1054529"/>
            <a:ext cx="12192000" cy="900113"/>
          </a:xfrm>
          <a:solidFill>
            <a:schemeClr val="bg1"/>
          </a:solidFill>
        </p:spPr>
        <p:txBody>
          <a:bodyPr anchor="b">
            <a:normAutofit/>
          </a:bodyPr>
          <a:lstStyle/>
          <a:p>
            <a:pPr algn="ctr"/>
            <a:r>
              <a:rPr lang="en-US" altLang="en-US" b="1" dirty="0">
                <a:solidFill>
                  <a:schemeClr val="accent6">
                    <a:lumMod val="50000"/>
                  </a:schemeClr>
                </a:solidFill>
              </a:rPr>
              <a:t>Summary for Factors Influencing Consumer Behavior</a:t>
            </a:r>
            <a:endParaRPr lang="en-SA" b="1" dirty="0">
              <a:solidFill>
                <a:schemeClr val="accent6">
                  <a:lumMod val="50000"/>
                </a:schemeClr>
              </a:solidFill>
            </a:endParaRPr>
          </a:p>
        </p:txBody>
      </p:sp>
      <p:pic>
        <p:nvPicPr>
          <p:cNvPr id="4" name="Content Placeholder 3">
            <a:extLst>
              <a:ext uri="{FF2B5EF4-FFF2-40B4-BE49-F238E27FC236}">
                <a16:creationId xmlns:a16="http://schemas.microsoft.com/office/drawing/2014/main" id="{BC69F2CF-60E9-9AC8-EC2F-5F723988DB83}"/>
              </a:ext>
            </a:extLst>
          </p:cNvPr>
          <p:cNvPicPr>
            <a:picLocks noChangeAspect="1"/>
          </p:cNvPicPr>
          <p:nvPr/>
        </p:nvPicPr>
        <p:blipFill rotWithShape="1">
          <a:blip r:embed="rId3"/>
          <a:srcRect l="992" t="12375"/>
          <a:stretch/>
        </p:blipFill>
        <p:spPr>
          <a:xfrm>
            <a:off x="2550346" y="2161869"/>
            <a:ext cx="7947808" cy="3641602"/>
          </a:xfrm>
          <a:prstGeom prst="rect">
            <a:avLst/>
          </a:prstGeom>
        </p:spPr>
      </p:pic>
    </p:spTree>
    <p:extLst>
      <p:ext uri="{BB962C8B-B14F-4D97-AF65-F5344CB8AC3E}">
        <p14:creationId xmlns:p14="http://schemas.microsoft.com/office/powerpoint/2010/main" val="1849420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4615" y="2089640"/>
            <a:ext cx="6488113" cy="3866543"/>
          </a:xfr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0">
              <a:buNone/>
            </a:pPr>
            <a:endParaRPr lang="en-US" sz="1600" dirty="0">
              <a:solidFill>
                <a:schemeClr val="tx1"/>
              </a:solidFill>
            </a:endParaRPr>
          </a:p>
          <a:p>
            <a:pPr marL="0">
              <a:buNone/>
              <a:tabLst>
                <a:tab pos="0" algn="l"/>
              </a:tabLst>
            </a:pPr>
            <a:r>
              <a:rPr lang="en-US" altLang="en-US" sz="1600" b="1" dirty="0">
                <a:solidFill>
                  <a:schemeClr val="tx1"/>
                </a:solidFill>
              </a:rPr>
              <a:t>Business buyer behavior</a:t>
            </a:r>
          </a:p>
          <a:p>
            <a:pPr lvl="1">
              <a:buSzPct val="100000"/>
              <a:tabLst>
                <a:tab pos="0" algn="l"/>
              </a:tabLst>
            </a:pPr>
            <a:r>
              <a:rPr lang="en-US" altLang="en-US" sz="1600" dirty="0">
                <a:solidFill>
                  <a:schemeClr val="tx1"/>
                </a:solidFill>
              </a:rPr>
              <a:t>Buying behavior of the organizations that buy goods and services for use in the production of other products and services that are sold, rented, or supplied to others. </a:t>
            </a:r>
          </a:p>
          <a:p>
            <a:pPr marL="0">
              <a:buSzPct val="100000"/>
              <a:buNone/>
              <a:tabLst>
                <a:tab pos="0" algn="l"/>
              </a:tabLst>
            </a:pPr>
            <a:r>
              <a:rPr lang="en-US" altLang="en-US" sz="1600" b="1" dirty="0">
                <a:solidFill>
                  <a:schemeClr val="tx1"/>
                </a:solidFill>
              </a:rPr>
              <a:t>Business</a:t>
            </a:r>
            <a:r>
              <a:rPr lang="en-US" altLang="en-US" sz="1600" dirty="0">
                <a:solidFill>
                  <a:schemeClr val="tx1"/>
                </a:solidFill>
              </a:rPr>
              <a:t> </a:t>
            </a:r>
            <a:r>
              <a:rPr lang="en-US" altLang="en-US" sz="1600" b="1" dirty="0">
                <a:solidFill>
                  <a:schemeClr val="tx1"/>
                </a:solidFill>
              </a:rPr>
              <a:t>market</a:t>
            </a:r>
            <a:r>
              <a:rPr lang="en-US" altLang="en-US" sz="1600" dirty="0">
                <a:solidFill>
                  <a:schemeClr val="tx1"/>
                </a:solidFill>
              </a:rPr>
              <a:t> </a:t>
            </a:r>
            <a:r>
              <a:rPr lang="en-US" sz="1600" b="1" dirty="0">
                <a:solidFill>
                  <a:schemeClr val="tx1"/>
                </a:solidFill>
              </a:rPr>
              <a:t>Business-to-business (B-to-B) </a:t>
            </a:r>
            <a:endParaRPr lang="en-US" altLang="en-US" sz="1600" b="1" dirty="0">
              <a:solidFill>
                <a:schemeClr val="tx1"/>
              </a:solidFill>
            </a:endParaRPr>
          </a:p>
          <a:p>
            <a:pPr lvl="1"/>
            <a:r>
              <a:rPr lang="en-US" altLang="en-US" sz="1600" dirty="0">
                <a:solidFill>
                  <a:schemeClr val="tx1"/>
                </a:solidFill>
              </a:rPr>
              <a:t>Where </a:t>
            </a:r>
            <a:r>
              <a:rPr lang="en-US" sz="1600" dirty="0">
                <a:solidFill>
                  <a:schemeClr val="tx1"/>
                </a:solidFill>
              </a:rPr>
              <a:t>Organizations sell their products or services to businesses instead of marketing them to consumers</a:t>
            </a:r>
          </a:p>
          <a:p>
            <a:pPr lvl="1"/>
            <a:r>
              <a:rPr lang="en-US" sz="1600" dirty="0">
                <a:solidFill>
                  <a:schemeClr val="tx1"/>
                </a:solidFill>
                <a:latin typeface="Arial" charset="0"/>
                <a:ea typeface="MS PGothic" panose="020B0600070205080204" pitchFamily="34" charset="-128"/>
                <a:cs typeface="ＭＳ Ｐゴシック" charset="0"/>
              </a:rPr>
              <a:t>like businesses that sell to final buyers, they must engage business customers and build profitable relationships with them by creating superior customer value.</a:t>
            </a:r>
            <a:endParaRPr lang="en-US" altLang="en-US" sz="1600" dirty="0">
              <a:latin typeface="Arial" panose="020B0604020202020204" pitchFamily="34" charset="0"/>
            </a:endParaRPr>
          </a:p>
          <a:p>
            <a:pPr lvl="1"/>
            <a:endParaRPr lang="en-US" sz="1600" dirty="0">
              <a:solidFill>
                <a:schemeClr val="tx1"/>
              </a:solidFill>
            </a:endParaRPr>
          </a:p>
          <a:p>
            <a:pPr lvl="1"/>
            <a:endParaRPr lang="en-US" sz="1600" dirty="0">
              <a:solidFill>
                <a:schemeClr val="tx1"/>
              </a:solidFill>
            </a:endParaRPr>
          </a:p>
        </p:txBody>
      </p:sp>
      <p:sp>
        <p:nvSpPr>
          <p:cNvPr id="2" name="Title 1"/>
          <p:cNvSpPr>
            <a:spLocks noGrp="1"/>
          </p:cNvSpPr>
          <p:nvPr>
            <p:ph type="title" idx="4294967295"/>
          </p:nvPr>
        </p:nvSpPr>
        <p:spPr>
          <a:xfrm>
            <a:off x="274637" y="1233182"/>
            <a:ext cx="11917363" cy="1524000"/>
          </a:xfrm>
        </p:spPr>
        <p:txBody>
          <a:bodyPr vert="horz" lIns="91440" tIns="45720" rIns="91440" bIns="45720" rtlCol="0" anchor="t">
            <a:normAutofit/>
          </a:bodyPr>
          <a:lstStyle/>
          <a:p>
            <a:r>
              <a:rPr lang="en-US" sz="3600" b="1" dirty="0">
                <a:solidFill>
                  <a:srgbClr val="C00000"/>
                </a:solidFill>
              </a:rPr>
              <a:t>Understanding Business Buyer Behavior</a:t>
            </a:r>
            <a:r>
              <a:rPr lang="en-US" altLang="en-US" sz="3600" b="1" dirty="0">
                <a:solidFill>
                  <a:srgbClr val="C00000"/>
                </a:solidFill>
              </a:rPr>
              <a:t> and </a:t>
            </a:r>
            <a:r>
              <a:rPr lang="en-US" sz="3600" b="1" dirty="0">
                <a:solidFill>
                  <a:srgbClr val="C00000"/>
                </a:solidFill>
              </a:rPr>
              <a:t>Business </a:t>
            </a:r>
            <a:r>
              <a:rPr lang="en-US" altLang="en-US" sz="3600" b="1" dirty="0">
                <a:solidFill>
                  <a:srgbClr val="C00000"/>
                </a:solidFill>
              </a:rPr>
              <a:t>Markets</a:t>
            </a:r>
            <a:endParaRPr lang="en-US" sz="3600" b="1" dirty="0">
              <a:solidFill>
                <a:srgbClr val="C00000"/>
              </a:solidFill>
            </a:endParaRPr>
          </a:p>
        </p:txBody>
      </p:sp>
      <p:grpSp>
        <p:nvGrpSpPr>
          <p:cNvPr id="11" name="Group 10">
            <a:extLst>
              <a:ext uri="{FF2B5EF4-FFF2-40B4-BE49-F238E27FC236}">
                <a16:creationId xmlns:a16="http://schemas.microsoft.com/office/drawing/2014/main" id="{D6277FFA-7BCE-A5E1-5AE4-1F35BFE767A9}"/>
              </a:ext>
            </a:extLst>
          </p:cNvPr>
          <p:cNvGrpSpPr/>
          <p:nvPr/>
        </p:nvGrpSpPr>
        <p:grpSpPr>
          <a:xfrm>
            <a:off x="6312482" y="2089639"/>
            <a:ext cx="5764903" cy="3866543"/>
            <a:chOff x="7042246" y="3429000"/>
            <a:chExt cx="5149751" cy="3402351"/>
          </a:xfrm>
        </p:grpSpPr>
        <p:pic>
          <p:nvPicPr>
            <p:cNvPr id="9" name="Picture 8">
              <a:extLst>
                <a:ext uri="{FF2B5EF4-FFF2-40B4-BE49-F238E27FC236}">
                  <a16:creationId xmlns:a16="http://schemas.microsoft.com/office/drawing/2014/main" id="{A223B70E-973C-4894-B56A-B39BA990CB76}"/>
                </a:ext>
              </a:extLst>
            </p:cNvPr>
            <p:cNvPicPr>
              <a:picLocks noChangeAspect="1"/>
            </p:cNvPicPr>
            <p:nvPr/>
          </p:nvPicPr>
          <p:blipFill rotWithShape="1">
            <a:blip r:embed="rId3"/>
            <a:srcRect l="7014" r="8225"/>
            <a:stretch/>
          </p:blipFill>
          <p:spPr>
            <a:xfrm>
              <a:off x="7042246" y="3429000"/>
              <a:ext cx="5149751" cy="3402351"/>
            </a:xfrm>
            <a:custGeom>
              <a:avLst/>
              <a:gdLst/>
              <a:ahLst/>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p:spPr>
        </p:pic>
        <p:sp>
          <p:nvSpPr>
            <p:cNvPr id="10" name="Rounded Rectangle 9">
              <a:extLst>
                <a:ext uri="{FF2B5EF4-FFF2-40B4-BE49-F238E27FC236}">
                  <a16:creationId xmlns:a16="http://schemas.microsoft.com/office/drawing/2014/main" id="{15F63896-553F-EE3F-356C-D45DD3FFF47B}"/>
                </a:ext>
              </a:extLst>
            </p:cNvPr>
            <p:cNvSpPr/>
            <p:nvPr/>
          </p:nvSpPr>
          <p:spPr>
            <a:xfrm>
              <a:off x="8915400" y="5543550"/>
              <a:ext cx="1528763" cy="118586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grpSp>
    </p:spTree>
    <p:extLst>
      <p:ext uri="{BB962C8B-B14F-4D97-AF65-F5344CB8AC3E}">
        <p14:creationId xmlns:p14="http://schemas.microsoft.com/office/powerpoint/2010/main" val="277645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C6546761-D89D-EBF7-4D34-E3D14C9417DC}"/>
              </a:ext>
            </a:extLst>
          </p:cNvPr>
          <p:cNvGraphicFramePr/>
          <p:nvPr>
            <p:extLst>
              <p:ext uri="{D42A27DB-BD31-4B8C-83A1-F6EECF244321}">
                <p14:modId xmlns:p14="http://schemas.microsoft.com/office/powerpoint/2010/main" val="3094809472"/>
              </p:ext>
            </p:extLst>
          </p:nvPr>
        </p:nvGraphicFramePr>
        <p:xfrm>
          <a:off x="256627" y="1239707"/>
          <a:ext cx="7539867" cy="5106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2033804" y="558585"/>
            <a:ext cx="12033250" cy="1492250"/>
          </a:xfrm>
        </p:spPr>
        <p:txBody>
          <a:bodyPr vert="horz" lIns="91440" tIns="45720" rIns="91440" bIns="45720" rtlCol="0" anchor="t">
            <a:normAutofit/>
          </a:bodyPr>
          <a:lstStyle/>
          <a:p>
            <a:pPr algn="ctr"/>
            <a:r>
              <a:rPr lang="en-US" altLang="en-US" sz="2800" b="1" dirty="0">
                <a:solidFill>
                  <a:srgbClr val="C00000"/>
                </a:solidFill>
              </a:rPr>
              <a:t>Business Buyer Behavior and Business Markets</a:t>
            </a:r>
            <a:endParaRPr lang="en-US" sz="2800" b="1" dirty="0">
              <a:solidFill>
                <a:srgbClr val="C00000"/>
              </a:solidFill>
            </a:endParaRPr>
          </a:p>
        </p:txBody>
      </p:sp>
      <p:sp>
        <p:nvSpPr>
          <p:cNvPr id="9" name="TextBox 8">
            <a:extLst>
              <a:ext uri="{FF2B5EF4-FFF2-40B4-BE49-F238E27FC236}">
                <a16:creationId xmlns:a16="http://schemas.microsoft.com/office/drawing/2014/main" id="{1C7320BB-5631-B439-F1D2-FEAD7257295E}"/>
              </a:ext>
            </a:extLst>
          </p:cNvPr>
          <p:cNvSpPr txBox="1"/>
          <p:nvPr/>
        </p:nvSpPr>
        <p:spPr>
          <a:xfrm>
            <a:off x="220809" y="1239708"/>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1</a:t>
            </a:r>
          </a:p>
        </p:txBody>
      </p:sp>
      <p:sp>
        <p:nvSpPr>
          <p:cNvPr id="10" name="TextBox 9">
            <a:extLst>
              <a:ext uri="{FF2B5EF4-FFF2-40B4-BE49-F238E27FC236}">
                <a16:creationId xmlns:a16="http://schemas.microsoft.com/office/drawing/2014/main" id="{EFE486C2-D3CF-C2F5-594C-4EDBF0ECFA8D}"/>
              </a:ext>
            </a:extLst>
          </p:cNvPr>
          <p:cNvSpPr txBox="1"/>
          <p:nvPr/>
        </p:nvSpPr>
        <p:spPr>
          <a:xfrm>
            <a:off x="2934212" y="1240909"/>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2</a:t>
            </a:r>
          </a:p>
        </p:txBody>
      </p:sp>
      <p:sp>
        <p:nvSpPr>
          <p:cNvPr id="11" name="TextBox 10">
            <a:extLst>
              <a:ext uri="{FF2B5EF4-FFF2-40B4-BE49-F238E27FC236}">
                <a16:creationId xmlns:a16="http://schemas.microsoft.com/office/drawing/2014/main" id="{F021FB32-7E5B-E1DD-DCBE-245E160F39EF}"/>
              </a:ext>
            </a:extLst>
          </p:cNvPr>
          <p:cNvSpPr txBox="1"/>
          <p:nvPr/>
        </p:nvSpPr>
        <p:spPr>
          <a:xfrm>
            <a:off x="5491986" y="1287554"/>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3</a:t>
            </a:r>
          </a:p>
        </p:txBody>
      </p:sp>
      <p:pic>
        <p:nvPicPr>
          <p:cNvPr id="4" name="Picture 2" descr="business buyer behaviour">
            <a:extLst>
              <a:ext uri="{FF2B5EF4-FFF2-40B4-BE49-F238E27FC236}">
                <a16:creationId xmlns:a16="http://schemas.microsoft.com/office/drawing/2014/main" id="{69411C64-8924-FEF3-3CC8-8F42E5F825C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788" r="18670" b="-2"/>
          <a:stretch/>
        </p:blipFill>
        <p:spPr bwMode="auto">
          <a:xfrm>
            <a:off x="7921475" y="1628354"/>
            <a:ext cx="4217229" cy="3934871"/>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6A99D89-B3B9-EFB2-E58B-C012ABAA6070}"/>
              </a:ext>
            </a:extLst>
          </p:cNvPr>
          <p:cNvSpPr txBox="1"/>
          <p:nvPr/>
        </p:nvSpPr>
        <p:spPr>
          <a:xfrm>
            <a:off x="207161" y="2783921"/>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4</a:t>
            </a:r>
          </a:p>
        </p:txBody>
      </p:sp>
      <p:sp>
        <p:nvSpPr>
          <p:cNvPr id="16" name="TextBox 15">
            <a:extLst>
              <a:ext uri="{FF2B5EF4-FFF2-40B4-BE49-F238E27FC236}">
                <a16:creationId xmlns:a16="http://schemas.microsoft.com/office/drawing/2014/main" id="{925D8385-07E3-5AE0-FA0E-ADA15767EA59}"/>
              </a:ext>
            </a:extLst>
          </p:cNvPr>
          <p:cNvSpPr txBox="1"/>
          <p:nvPr/>
        </p:nvSpPr>
        <p:spPr>
          <a:xfrm>
            <a:off x="2764936" y="2889618"/>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5</a:t>
            </a:r>
          </a:p>
        </p:txBody>
      </p:sp>
      <p:sp>
        <p:nvSpPr>
          <p:cNvPr id="17" name="TextBox 16">
            <a:extLst>
              <a:ext uri="{FF2B5EF4-FFF2-40B4-BE49-F238E27FC236}">
                <a16:creationId xmlns:a16="http://schemas.microsoft.com/office/drawing/2014/main" id="{DEAAB0C2-73B1-DFD4-9858-22B26B5F22BC}"/>
              </a:ext>
            </a:extLst>
          </p:cNvPr>
          <p:cNvSpPr txBox="1"/>
          <p:nvPr/>
        </p:nvSpPr>
        <p:spPr>
          <a:xfrm>
            <a:off x="5421680" y="2861962"/>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6</a:t>
            </a:r>
          </a:p>
        </p:txBody>
      </p:sp>
      <p:sp>
        <p:nvSpPr>
          <p:cNvPr id="18" name="TextBox 17">
            <a:extLst>
              <a:ext uri="{FF2B5EF4-FFF2-40B4-BE49-F238E27FC236}">
                <a16:creationId xmlns:a16="http://schemas.microsoft.com/office/drawing/2014/main" id="{0ACDD98E-E4FE-FB14-A8E7-224799181F65}"/>
              </a:ext>
            </a:extLst>
          </p:cNvPr>
          <p:cNvSpPr txBox="1"/>
          <p:nvPr/>
        </p:nvSpPr>
        <p:spPr>
          <a:xfrm>
            <a:off x="2777062" y="4536008"/>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7</a:t>
            </a:r>
          </a:p>
        </p:txBody>
      </p:sp>
      <p:sp>
        <p:nvSpPr>
          <p:cNvPr id="3" name="TextBox 2">
            <a:extLst>
              <a:ext uri="{FF2B5EF4-FFF2-40B4-BE49-F238E27FC236}">
                <a16:creationId xmlns:a16="http://schemas.microsoft.com/office/drawing/2014/main" id="{ADA649D8-5B9E-24B9-AAD5-441ABE0947CD}"/>
              </a:ext>
            </a:extLst>
          </p:cNvPr>
          <p:cNvSpPr txBox="1"/>
          <p:nvPr/>
        </p:nvSpPr>
        <p:spPr>
          <a:xfrm>
            <a:off x="4201349" y="4536008"/>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8</a:t>
            </a:r>
          </a:p>
        </p:txBody>
      </p:sp>
    </p:spTree>
    <p:extLst>
      <p:ext uri="{BB962C8B-B14F-4D97-AF65-F5344CB8AC3E}">
        <p14:creationId xmlns:p14="http://schemas.microsoft.com/office/powerpoint/2010/main" val="2484078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00570" y="1086474"/>
            <a:ext cx="10356850" cy="1639888"/>
          </a:xfrm>
        </p:spPr>
        <p:txBody>
          <a:bodyPr anchor="t">
            <a:normAutofit/>
          </a:bodyPr>
          <a:lstStyle/>
          <a:p>
            <a:r>
              <a:rPr lang="en-US" altLang="en-US" dirty="0">
                <a:solidFill>
                  <a:srgbClr val="C00000"/>
                </a:solidFill>
              </a:rPr>
              <a:t>Business Markets characteristics(1/2)</a:t>
            </a:r>
            <a:endParaRPr lang="en-US" dirty="0">
              <a:solidFill>
                <a:srgbClr val="C00000"/>
              </a:solidFill>
            </a:endParaRPr>
          </a:p>
        </p:txBody>
      </p:sp>
      <p:sp>
        <p:nvSpPr>
          <p:cNvPr id="3" name="Content Placeholder 2"/>
          <p:cNvSpPr>
            <a:spLocks noGrp="1"/>
          </p:cNvSpPr>
          <p:nvPr>
            <p:ph idx="4294967295"/>
          </p:nvPr>
        </p:nvSpPr>
        <p:spPr>
          <a:xfrm>
            <a:off x="0" y="1843890"/>
            <a:ext cx="5840413" cy="3952904"/>
          </a:xfrm>
          <a:solidFill>
            <a:schemeClr val="bg1"/>
          </a:solidFill>
        </p:spPr>
        <p:txBody>
          <a:bodyPr>
            <a:normAutofit/>
          </a:bodyPr>
          <a:lstStyle/>
          <a:p>
            <a:pPr marL="0" indent="0">
              <a:lnSpc>
                <a:spcPct val="100000"/>
              </a:lnSpc>
              <a:buNone/>
            </a:pPr>
            <a:r>
              <a:rPr lang="en-US" altLang="en-US" sz="1800" b="1" dirty="0">
                <a:solidFill>
                  <a:srgbClr val="C00000"/>
                </a:solidFill>
              </a:rPr>
              <a:t>1.1 Business markets </a:t>
            </a:r>
            <a:r>
              <a:rPr lang="en-US" altLang="en-US" sz="1800" b="1" dirty="0">
                <a:solidFill>
                  <a:srgbClr val="C00000"/>
                </a:solidFill>
                <a:latin typeface="Calibri" panose="020F0502020204030204" pitchFamily="34" charset="0"/>
                <a:cs typeface="Calibri" panose="020F0502020204030204" pitchFamily="34" charset="0"/>
              </a:rPr>
              <a:t>Structure and Demand</a:t>
            </a:r>
            <a:endParaRPr lang="en-SA" sz="1800" b="1" dirty="0">
              <a:solidFill>
                <a:srgbClr val="C00000"/>
              </a:solidFill>
            </a:endParaRPr>
          </a:p>
          <a:p>
            <a:pPr>
              <a:lnSpc>
                <a:spcPct val="100000"/>
              </a:lnSpc>
            </a:pPr>
            <a:r>
              <a:rPr lang="en-US" altLang="en-US" sz="1800" dirty="0"/>
              <a:t>The business market is huge and involves more dollars and items than do consumer markets. </a:t>
            </a:r>
          </a:p>
          <a:p>
            <a:pPr lvl="1">
              <a:lnSpc>
                <a:spcPct val="100000"/>
              </a:lnSpc>
            </a:pPr>
            <a:r>
              <a:rPr lang="en-US" altLang="en-US" sz="1600" dirty="0"/>
              <a:t>The business marketer normally deals with </a:t>
            </a:r>
            <a:r>
              <a:rPr lang="en-US" altLang="en-US" sz="1600" dirty="0">
                <a:solidFill>
                  <a:srgbClr val="C00000"/>
                </a:solidFill>
              </a:rPr>
              <a:t>fewer</a:t>
            </a:r>
            <a:r>
              <a:rPr lang="en-US" altLang="en-US" sz="1600" dirty="0"/>
              <a:t> but </a:t>
            </a:r>
            <a:r>
              <a:rPr lang="en-US" altLang="en-US" sz="1600" dirty="0">
                <a:solidFill>
                  <a:srgbClr val="C00000"/>
                </a:solidFill>
              </a:rPr>
              <a:t>larger</a:t>
            </a:r>
            <a:r>
              <a:rPr lang="en-US" altLang="en-US" sz="1600" dirty="0"/>
              <a:t> buyers.</a:t>
            </a:r>
          </a:p>
          <a:p>
            <a:pPr lvl="1">
              <a:lnSpc>
                <a:spcPct val="100000"/>
              </a:lnSpc>
            </a:pPr>
            <a:r>
              <a:rPr lang="en-US" altLang="en-US" sz="1600" dirty="0"/>
              <a:t>Business buyers are </a:t>
            </a:r>
            <a:r>
              <a:rPr lang="en-US" altLang="en-US" sz="1600" dirty="0">
                <a:solidFill>
                  <a:srgbClr val="C00000"/>
                </a:solidFill>
              </a:rPr>
              <a:t>Geographical concentrated </a:t>
            </a:r>
            <a:endParaRPr lang="en-US" altLang="en-US" sz="1600" dirty="0"/>
          </a:p>
          <a:p>
            <a:pPr lvl="1">
              <a:lnSpc>
                <a:spcPct val="100000"/>
              </a:lnSpc>
            </a:pPr>
            <a:r>
              <a:rPr lang="en-US" altLang="en-US" sz="1600" dirty="0"/>
              <a:t>Business markets demand are  </a:t>
            </a:r>
            <a:r>
              <a:rPr lang="en-US" altLang="en-US" sz="1600" dirty="0">
                <a:solidFill>
                  <a:srgbClr val="C00000"/>
                </a:solidFill>
              </a:rPr>
              <a:t>inelastic and more fluctuating demand</a:t>
            </a:r>
            <a:r>
              <a:rPr lang="en-US" altLang="en-US" sz="1600" dirty="0"/>
              <a:t>.</a:t>
            </a:r>
          </a:p>
          <a:p>
            <a:pPr>
              <a:lnSpc>
                <a:spcPct val="100000"/>
              </a:lnSpc>
            </a:pPr>
            <a:r>
              <a:rPr lang="en-US" altLang="en-US" sz="1800" dirty="0"/>
              <a:t>Business markets differ from consumer markets in terms of </a:t>
            </a:r>
            <a:r>
              <a:rPr lang="en-US" altLang="en-US" sz="1800" b="1" dirty="0">
                <a:solidFill>
                  <a:srgbClr val="C00000"/>
                </a:solidFill>
              </a:rPr>
              <a:t>market structure </a:t>
            </a:r>
            <a:r>
              <a:rPr lang="en-US" altLang="en-US" sz="1800" dirty="0"/>
              <a:t>and </a:t>
            </a:r>
            <a:r>
              <a:rPr lang="en-US" altLang="en-US" sz="1800" b="1" dirty="0">
                <a:solidFill>
                  <a:srgbClr val="C00000"/>
                </a:solidFill>
              </a:rPr>
              <a:t>demand</a:t>
            </a:r>
            <a:r>
              <a:rPr lang="en-US" altLang="en-US" sz="1800" dirty="0"/>
              <a:t>, the </a:t>
            </a:r>
            <a:r>
              <a:rPr lang="en-US" altLang="en-US" sz="1800" b="1" dirty="0">
                <a:solidFill>
                  <a:srgbClr val="C00000"/>
                </a:solidFill>
              </a:rPr>
              <a:t>nature of the buying unit</a:t>
            </a:r>
            <a:r>
              <a:rPr lang="en-US" altLang="en-US" sz="1800" dirty="0"/>
              <a:t>, and the </a:t>
            </a:r>
            <a:r>
              <a:rPr lang="en-US" altLang="en-US" sz="1800" b="1" dirty="0">
                <a:solidFill>
                  <a:srgbClr val="C00000"/>
                </a:solidFill>
              </a:rPr>
              <a:t>types of decisions </a:t>
            </a:r>
            <a:r>
              <a:rPr lang="en-US" altLang="en-US" sz="1800" dirty="0"/>
              <a:t>and </a:t>
            </a:r>
            <a:r>
              <a:rPr lang="en-US" altLang="en-US" sz="1800" b="1" dirty="0">
                <a:solidFill>
                  <a:srgbClr val="C00000"/>
                </a:solidFill>
              </a:rPr>
              <a:t>the decision process</a:t>
            </a:r>
            <a:r>
              <a:rPr lang="en-US" altLang="en-US" sz="1800" dirty="0"/>
              <a:t> involved.</a:t>
            </a:r>
          </a:p>
          <a:p>
            <a:pPr>
              <a:lnSpc>
                <a:spcPct val="100000"/>
              </a:lnSpc>
            </a:pPr>
            <a:endParaRPr lang="en-US" altLang="en-US" sz="1800" dirty="0"/>
          </a:p>
        </p:txBody>
      </p:sp>
      <p:pic>
        <p:nvPicPr>
          <p:cNvPr id="10242" name="Picture 2" descr="Business Markets - Definition, Characteristics and Types | Marketing91">
            <a:extLst>
              <a:ext uri="{FF2B5EF4-FFF2-40B4-BE49-F238E27FC236}">
                <a16:creationId xmlns:a16="http://schemas.microsoft.com/office/drawing/2014/main" id="{8F55224F-BAE9-6D15-FB53-DDE48E765C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680" b="1"/>
          <a:stretch/>
        </p:blipFill>
        <p:spPr bwMode="auto">
          <a:xfrm>
            <a:off x="6096000" y="2273417"/>
            <a:ext cx="5995465" cy="2936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6272D4-CC4E-9D59-C44C-76620E402992}"/>
              </a:ext>
            </a:extLst>
          </p:cNvPr>
          <p:cNvSpPr txBox="1"/>
          <p:nvPr/>
        </p:nvSpPr>
        <p:spPr>
          <a:xfrm>
            <a:off x="999117" y="1222197"/>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1</a:t>
            </a:r>
          </a:p>
        </p:txBody>
      </p:sp>
    </p:spTree>
    <p:extLst>
      <p:ext uri="{BB962C8B-B14F-4D97-AF65-F5344CB8AC3E}">
        <p14:creationId xmlns:p14="http://schemas.microsoft.com/office/powerpoint/2010/main" val="17899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23457" y="872810"/>
            <a:ext cx="7835317" cy="1414463"/>
          </a:xfrm>
        </p:spPr>
        <p:txBody>
          <a:bodyPr anchor="b">
            <a:normAutofit/>
          </a:bodyPr>
          <a:lstStyle/>
          <a:p>
            <a:r>
              <a:rPr lang="en-US" altLang="en-US" sz="2400" b="1" dirty="0">
                <a:solidFill>
                  <a:srgbClr val="C00000"/>
                </a:solidFill>
              </a:rPr>
              <a:t>Business Market Characteristics </a:t>
            </a:r>
            <a:br>
              <a:rPr lang="en-US" altLang="en-US" sz="2400" b="1" dirty="0">
                <a:solidFill>
                  <a:srgbClr val="C00000"/>
                </a:solidFill>
              </a:rPr>
            </a:br>
            <a:r>
              <a:rPr lang="en-US" altLang="en-US" sz="2400" b="1" dirty="0">
                <a:solidFill>
                  <a:srgbClr val="C00000"/>
                </a:solidFill>
              </a:rPr>
              <a:t>(2/2)</a:t>
            </a:r>
            <a:br>
              <a:rPr lang="en-US" altLang="en-US" sz="2400" b="1" dirty="0">
                <a:solidFill>
                  <a:srgbClr val="C00000"/>
                </a:solidFill>
              </a:rPr>
            </a:br>
            <a:endParaRPr lang="en-US" sz="2400" b="1" dirty="0">
              <a:solidFill>
                <a:srgbClr val="C00000"/>
              </a:solidFill>
            </a:endParaRPr>
          </a:p>
        </p:txBody>
      </p:sp>
      <p:sp>
        <p:nvSpPr>
          <p:cNvPr id="3" name="Content Placeholder 2"/>
          <p:cNvSpPr>
            <a:spLocks noGrp="1"/>
          </p:cNvSpPr>
          <p:nvPr>
            <p:ph idx="4294967295"/>
          </p:nvPr>
        </p:nvSpPr>
        <p:spPr>
          <a:xfrm>
            <a:off x="75501" y="2189527"/>
            <a:ext cx="5881688" cy="3837018"/>
          </a:xfrm>
        </p:spPr>
        <p:style>
          <a:lnRef idx="2">
            <a:schemeClr val="dk1"/>
          </a:lnRef>
          <a:fillRef idx="1">
            <a:schemeClr val="lt1"/>
          </a:fillRef>
          <a:effectRef idx="0">
            <a:schemeClr val="dk1"/>
          </a:effectRef>
          <a:fontRef idx="minor">
            <a:schemeClr val="dk1"/>
          </a:fontRef>
        </p:style>
        <p:txBody>
          <a:bodyPr>
            <a:noAutofit/>
          </a:bodyPr>
          <a:lstStyle/>
          <a:p>
            <a:pPr marL="0" indent="0">
              <a:lnSpc>
                <a:spcPct val="100000"/>
              </a:lnSpc>
              <a:spcBef>
                <a:spcPts val="600"/>
              </a:spcBef>
              <a:buNone/>
            </a:pPr>
            <a:r>
              <a:rPr lang="en-US" altLang="en-US" sz="700" b="1" dirty="0">
                <a:solidFill>
                  <a:srgbClr val="C00000"/>
                </a:solidFill>
              </a:rPr>
              <a:t>1.2 Business markets </a:t>
            </a:r>
            <a:r>
              <a:rPr lang="en-US" altLang="en-US" sz="700" b="1" dirty="0">
                <a:solidFill>
                  <a:srgbClr val="C00000"/>
                </a:solidFill>
                <a:latin typeface="Calibri" panose="020F0502020204030204" pitchFamily="34" charset="0"/>
                <a:cs typeface="Calibri" panose="020F0502020204030204" pitchFamily="34" charset="0"/>
              </a:rPr>
              <a:t>buying unit</a:t>
            </a:r>
            <a:endParaRPr lang="en-SA" sz="700" b="1" dirty="0">
              <a:solidFill>
                <a:srgbClr val="C00000"/>
              </a:solidFill>
            </a:endParaRPr>
          </a:p>
          <a:p>
            <a:pPr marL="0" indent="0">
              <a:lnSpc>
                <a:spcPct val="100000"/>
              </a:lnSpc>
              <a:spcBef>
                <a:spcPts val="600"/>
              </a:spcBef>
              <a:buNone/>
            </a:pPr>
            <a:r>
              <a:rPr lang="en-US" altLang="en-US" sz="700" b="1" dirty="0">
                <a:solidFill>
                  <a:srgbClr val="0070C0"/>
                </a:solidFill>
              </a:rPr>
              <a:t>Buying unit / Center</a:t>
            </a:r>
          </a:p>
          <a:p>
            <a:pPr marL="0" indent="0">
              <a:lnSpc>
                <a:spcPct val="100000"/>
              </a:lnSpc>
              <a:spcBef>
                <a:spcPts val="600"/>
              </a:spcBef>
              <a:buNone/>
            </a:pPr>
            <a:r>
              <a:rPr lang="en-US" altLang="en-US" sz="700" dirty="0"/>
              <a:t>The decision-making unit of a buying organization and it Includes all individuals and departments that participate in the decision making</a:t>
            </a:r>
          </a:p>
          <a:p>
            <a:pPr lvl="1">
              <a:lnSpc>
                <a:spcPct val="100000"/>
              </a:lnSpc>
            </a:pPr>
            <a:r>
              <a:rPr lang="en-US" altLang="en-US" sz="1100" dirty="0"/>
              <a:t>Actual users of the product or service</a:t>
            </a:r>
          </a:p>
          <a:p>
            <a:pPr lvl="1">
              <a:lnSpc>
                <a:spcPct val="100000"/>
              </a:lnSpc>
            </a:pPr>
            <a:r>
              <a:rPr lang="en-US" altLang="en-US" sz="1100" dirty="0"/>
              <a:t>People who make the buying decision</a:t>
            </a:r>
          </a:p>
          <a:p>
            <a:pPr lvl="1">
              <a:lnSpc>
                <a:spcPct val="100000"/>
              </a:lnSpc>
            </a:pPr>
            <a:r>
              <a:rPr lang="en-US" altLang="en-US" sz="1100" dirty="0"/>
              <a:t>People and units influencing the buying decision</a:t>
            </a:r>
          </a:p>
          <a:p>
            <a:pPr lvl="1">
              <a:lnSpc>
                <a:spcPct val="100000"/>
              </a:lnSpc>
            </a:pPr>
            <a:r>
              <a:rPr lang="en-US" altLang="en-US" sz="1100" dirty="0"/>
              <a:t>People who do the actual buying</a:t>
            </a:r>
          </a:p>
          <a:p>
            <a:pPr lvl="1">
              <a:lnSpc>
                <a:spcPct val="100000"/>
              </a:lnSpc>
            </a:pPr>
            <a:r>
              <a:rPr lang="en-US" altLang="en-US" sz="1100" dirty="0"/>
              <a:t>Individuals and units controlling the buying information</a:t>
            </a:r>
          </a:p>
          <a:p>
            <a:pPr lvl="1">
              <a:lnSpc>
                <a:spcPct val="100000"/>
              </a:lnSpc>
              <a:spcBef>
                <a:spcPts val="600"/>
              </a:spcBef>
            </a:pPr>
            <a:endParaRPr lang="en-US" altLang="en-US" sz="1100" dirty="0"/>
          </a:p>
          <a:p>
            <a:pPr marL="0" indent="0">
              <a:lnSpc>
                <a:spcPct val="100000"/>
              </a:lnSpc>
              <a:spcBef>
                <a:spcPts val="600"/>
              </a:spcBef>
              <a:buNone/>
            </a:pPr>
            <a:r>
              <a:rPr lang="en-US" altLang="en-US" sz="700" b="1" dirty="0">
                <a:solidFill>
                  <a:srgbClr val="0070C0"/>
                </a:solidFill>
              </a:rPr>
              <a:t>Nature of the business market buying unit</a:t>
            </a:r>
          </a:p>
          <a:p>
            <a:pPr lvl="1">
              <a:lnSpc>
                <a:spcPct val="100000"/>
              </a:lnSpc>
            </a:pPr>
            <a:r>
              <a:rPr lang="en-US" altLang="en-US" sz="1100" dirty="0"/>
              <a:t>The buying center is not a fixed and formally identified unit within the buying organization. </a:t>
            </a:r>
          </a:p>
          <a:p>
            <a:pPr lvl="1">
              <a:lnSpc>
                <a:spcPct val="100000"/>
              </a:lnSpc>
            </a:pPr>
            <a:r>
              <a:rPr lang="en-US" altLang="en-US" sz="1100" dirty="0"/>
              <a:t>It is a set of buying roles assumed by different people for different purchases </a:t>
            </a:r>
          </a:p>
          <a:p>
            <a:pPr lvl="1">
              <a:lnSpc>
                <a:spcPct val="100000"/>
              </a:lnSpc>
            </a:pPr>
            <a:r>
              <a:rPr lang="en-US" altLang="en-US" sz="1100" dirty="0"/>
              <a:t>More decision participants </a:t>
            </a:r>
          </a:p>
          <a:p>
            <a:pPr lvl="1">
              <a:lnSpc>
                <a:spcPct val="100000"/>
              </a:lnSpc>
            </a:pPr>
            <a:r>
              <a:rPr lang="en-US" altLang="en-US" sz="1100" dirty="0"/>
              <a:t>More professional purchasing effort</a:t>
            </a:r>
          </a:p>
          <a:p>
            <a:pPr lvl="1">
              <a:lnSpc>
                <a:spcPct val="100000"/>
              </a:lnSpc>
            </a:pPr>
            <a:r>
              <a:rPr lang="en-US" altLang="en-US" sz="1100" dirty="0"/>
              <a:t>companies must have well-trained marketers and salespeople to deal with these well-trained buyers</a:t>
            </a:r>
          </a:p>
        </p:txBody>
      </p:sp>
      <p:sp>
        <p:nvSpPr>
          <p:cNvPr id="4" name="TextBox 3">
            <a:extLst>
              <a:ext uri="{FF2B5EF4-FFF2-40B4-BE49-F238E27FC236}">
                <a16:creationId xmlns:a16="http://schemas.microsoft.com/office/drawing/2014/main" id="{37B86576-631E-437E-322A-A803DBF845AF}"/>
              </a:ext>
            </a:extLst>
          </p:cNvPr>
          <p:cNvSpPr txBox="1"/>
          <p:nvPr/>
        </p:nvSpPr>
        <p:spPr>
          <a:xfrm>
            <a:off x="380202" y="1400475"/>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1</a:t>
            </a:r>
          </a:p>
        </p:txBody>
      </p:sp>
      <p:grpSp>
        <p:nvGrpSpPr>
          <p:cNvPr id="7" name="Group 6">
            <a:extLst>
              <a:ext uri="{FF2B5EF4-FFF2-40B4-BE49-F238E27FC236}">
                <a16:creationId xmlns:a16="http://schemas.microsoft.com/office/drawing/2014/main" id="{2874914F-DD20-2E22-F3F0-C04DF7527D80}"/>
              </a:ext>
            </a:extLst>
          </p:cNvPr>
          <p:cNvGrpSpPr/>
          <p:nvPr/>
        </p:nvGrpSpPr>
        <p:grpSpPr>
          <a:xfrm>
            <a:off x="7461003" y="463183"/>
            <a:ext cx="4350795" cy="5409112"/>
            <a:chOff x="6491242" y="320954"/>
            <a:chExt cx="4350795" cy="6537046"/>
          </a:xfrm>
        </p:grpSpPr>
        <p:pic>
          <p:nvPicPr>
            <p:cNvPr id="5" name="Picture 4">
              <a:extLst>
                <a:ext uri="{FF2B5EF4-FFF2-40B4-BE49-F238E27FC236}">
                  <a16:creationId xmlns:a16="http://schemas.microsoft.com/office/drawing/2014/main" id="{03FEB339-353F-D23C-7A0E-4F2524AFBCA5}"/>
                </a:ext>
              </a:extLst>
            </p:cNvPr>
            <p:cNvPicPr>
              <a:picLocks noChangeAspect="1"/>
            </p:cNvPicPr>
            <p:nvPr/>
          </p:nvPicPr>
          <p:blipFill>
            <a:blip r:embed="rId3"/>
            <a:stretch>
              <a:fillRect/>
            </a:stretch>
          </p:blipFill>
          <p:spPr>
            <a:xfrm>
              <a:off x="6491242" y="320954"/>
              <a:ext cx="4350795" cy="3250922"/>
            </a:xfrm>
            <a:prstGeom prst="rect">
              <a:avLst/>
            </a:prstGeom>
          </p:spPr>
        </p:pic>
        <p:pic>
          <p:nvPicPr>
            <p:cNvPr id="6" name="Picture 5">
              <a:extLst>
                <a:ext uri="{FF2B5EF4-FFF2-40B4-BE49-F238E27FC236}">
                  <a16:creationId xmlns:a16="http://schemas.microsoft.com/office/drawing/2014/main" id="{1F3243B9-E767-C242-7C64-A9B8119178FE}"/>
                </a:ext>
              </a:extLst>
            </p:cNvPr>
            <p:cNvPicPr>
              <a:picLocks noChangeAspect="1"/>
            </p:cNvPicPr>
            <p:nvPr/>
          </p:nvPicPr>
          <p:blipFill rotWithShape="1">
            <a:blip r:embed="rId4"/>
            <a:srcRect l="8130" t="26739" r="8936" b="4675"/>
            <a:stretch/>
          </p:blipFill>
          <p:spPr>
            <a:xfrm>
              <a:off x="6491243" y="3556916"/>
              <a:ext cx="4350794" cy="3301084"/>
            </a:xfrm>
            <a:prstGeom prst="rect">
              <a:avLst/>
            </a:prstGeom>
          </p:spPr>
          <p:style>
            <a:lnRef idx="2">
              <a:schemeClr val="dk1"/>
            </a:lnRef>
            <a:fillRef idx="1">
              <a:schemeClr val="lt1"/>
            </a:fillRef>
            <a:effectRef idx="0">
              <a:schemeClr val="dk1"/>
            </a:effectRef>
            <a:fontRef idx="minor">
              <a:schemeClr val="dk1"/>
            </a:fontRef>
          </p:style>
        </p:pic>
      </p:grpSp>
    </p:spTree>
    <p:extLst>
      <p:ext uri="{BB962C8B-B14F-4D97-AF65-F5344CB8AC3E}">
        <p14:creationId xmlns:p14="http://schemas.microsoft.com/office/powerpoint/2010/main" val="177496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37618" y="60746"/>
            <a:ext cx="11220451" cy="1397000"/>
          </a:xfrm>
        </p:spPr>
        <p:txBody>
          <a:bodyPr anchor="b">
            <a:normAutofit/>
          </a:bodyPr>
          <a:lstStyle/>
          <a:p>
            <a:pPr algn="ctr"/>
            <a:r>
              <a:rPr lang="en-US" altLang="en-US" sz="3600" b="1" dirty="0">
                <a:solidFill>
                  <a:srgbClr val="C00000"/>
                </a:solidFill>
              </a:rPr>
              <a:t>Business Market buying</a:t>
            </a:r>
            <a:br>
              <a:rPr lang="en-US" altLang="en-US" sz="2000" b="1" dirty="0"/>
            </a:br>
            <a:r>
              <a:rPr lang="en-US" altLang="en-US" sz="3600" b="1" dirty="0">
                <a:solidFill>
                  <a:srgbClr val="C00000"/>
                </a:solidFill>
              </a:rPr>
              <a:t>Decisions &amp; the Decision Process</a:t>
            </a:r>
            <a:r>
              <a:rPr lang="en-US" altLang="en-US" sz="2000" b="1" dirty="0">
                <a:solidFill>
                  <a:srgbClr val="C00000"/>
                </a:solidFill>
              </a:rPr>
              <a:t> (1/2)</a:t>
            </a:r>
            <a:endParaRPr lang="en-US" sz="2000" b="1" dirty="0">
              <a:solidFill>
                <a:srgbClr val="0432FF"/>
              </a:solidFill>
              <a:latin typeface="Calibri" panose="020F0502020204030204" pitchFamily="34" charset="0"/>
              <a:cs typeface="Calibri" panose="020F0502020204030204" pitchFamily="34" charset="0"/>
            </a:endParaRPr>
          </a:p>
        </p:txBody>
      </p:sp>
      <p:sp>
        <p:nvSpPr>
          <p:cNvPr id="3" name="Content Placeholder 2"/>
          <p:cNvSpPr>
            <a:spLocks noGrp="1"/>
          </p:cNvSpPr>
          <p:nvPr>
            <p:ph idx="4294967295"/>
          </p:nvPr>
        </p:nvSpPr>
        <p:spPr>
          <a:xfrm>
            <a:off x="109383" y="1743221"/>
            <a:ext cx="5278438" cy="3915771"/>
          </a:xfrm>
        </p:spPr>
        <p:style>
          <a:lnRef idx="2">
            <a:schemeClr val="dk1"/>
          </a:lnRef>
          <a:fillRef idx="1">
            <a:schemeClr val="lt1"/>
          </a:fillRef>
          <a:effectRef idx="0">
            <a:schemeClr val="dk1"/>
          </a:effectRef>
          <a:fontRef idx="minor">
            <a:schemeClr val="dk1"/>
          </a:fontRef>
        </p:style>
        <p:txBody>
          <a:bodyPr>
            <a:noAutofit/>
          </a:bodyPr>
          <a:lstStyle/>
          <a:p>
            <a:pPr marL="0" indent="0" algn="ctr">
              <a:spcBef>
                <a:spcPts val="600"/>
              </a:spcBef>
              <a:buNone/>
            </a:pPr>
            <a:r>
              <a:rPr lang="en-US" altLang="en-US" sz="2000" b="1" dirty="0">
                <a:solidFill>
                  <a:srgbClr val="C00000"/>
                </a:solidFill>
              </a:rPr>
              <a:t>Types of Decisions and the Decision Process</a:t>
            </a:r>
          </a:p>
          <a:p>
            <a:pPr>
              <a:lnSpc>
                <a:spcPct val="150000"/>
              </a:lnSpc>
              <a:spcBef>
                <a:spcPts val="600"/>
              </a:spcBef>
            </a:pPr>
            <a:r>
              <a:rPr lang="en-US" altLang="en-US" sz="1800" dirty="0"/>
              <a:t>More complex buying decisions</a:t>
            </a:r>
          </a:p>
          <a:p>
            <a:pPr>
              <a:lnSpc>
                <a:spcPct val="150000"/>
              </a:lnSpc>
              <a:spcBef>
                <a:spcPts val="600"/>
              </a:spcBef>
            </a:pPr>
            <a:r>
              <a:rPr lang="en-US" altLang="en-US" sz="1800" dirty="0"/>
              <a:t> more formalized buying </a:t>
            </a:r>
            <a:r>
              <a:rPr lang="en-US" altLang="zh-CN" sz="1800" dirty="0"/>
              <a:t>process.</a:t>
            </a:r>
            <a:endParaRPr lang="en-US" altLang="en-US" sz="1800" dirty="0"/>
          </a:p>
          <a:p>
            <a:pPr>
              <a:lnSpc>
                <a:spcPct val="150000"/>
              </a:lnSpc>
              <a:spcBef>
                <a:spcPts val="600"/>
              </a:spcBef>
            </a:pPr>
            <a:r>
              <a:rPr lang="en-US" altLang="en-US" sz="1800" dirty="0"/>
              <a:t>Buyer and seller more dependent on each other </a:t>
            </a:r>
          </a:p>
          <a:p>
            <a:pPr>
              <a:lnSpc>
                <a:spcPct val="150000"/>
              </a:lnSpc>
              <a:spcBef>
                <a:spcPts val="600"/>
              </a:spcBef>
            </a:pPr>
            <a:r>
              <a:rPr lang="en-US" altLang="en-US" sz="1800" dirty="0"/>
              <a:t>long-term relationships.</a:t>
            </a:r>
          </a:p>
          <a:p>
            <a:pPr>
              <a:lnSpc>
                <a:spcPct val="150000"/>
              </a:lnSpc>
              <a:spcBef>
                <a:spcPts val="600"/>
              </a:spcBef>
            </a:pPr>
            <a:r>
              <a:rPr lang="en-US" altLang="en-US" sz="1800" dirty="0"/>
              <a:t>Systematic development of networks of supplier-partners to ensure a dependable supply of products and materials.</a:t>
            </a:r>
          </a:p>
          <a:p>
            <a:pPr marL="0" indent="0">
              <a:buNone/>
            </a:pPr>
            <a:endParaRPr lang="en-US" altLang="en-US" sz="2400" dirty="0"/>
          </a:p>
        </p:txBody>
      </p:sp>
      <p:pic>
        <p:nvPicPr>
          <p:cNvPr id="4" name="Picture 3">
            <a:extLst>
              <a:ext uri="{FF2B5EF4-FFF2-40B4-BE49-F238E27FC236}">
                <a16:creationId xmlns:a16="http://schemas.microsoft.com/office/drawing/2014/main" id="{33FF1FDA-94AA-AC70-A583-6657E953D774}"/>
              </a:ext>
            </a:extLst>
          </p:cNvPr>
          <p:cNvPicPr>
            <a:picLocks noChangeAspect="1"/>
          </p:cNvPicPr>
          <p:nvPr/>
        </p:nvPicPr>
        <p:blipFill rotWithShape="1">
          <a:blip r:embed="rId3"/>
          <a:srcRect t="16103"/>
          <a:stretch/>
        </p:blipFill>
        <p:spPr>
          <a:xfrm>
            <a:off x="6013731" y="1698461"/>
            <a:ext cx="5443232" cy="3915771"/>
          </a:xfrm>
          <a:prstGeom prst="rect">
            <a:avLst/>
          </a:prstGeom>
        </p:spPr>
      </p:pic>
      <p:sp>
        <p:nvSpPr>
          <p:cNvPr id="5" name="TextBox 4">
            <a:extLst>
              <a:ext uri="{FF2B5EF4-FFF2-40B4-BE49-F238E27FC236}">
                <a16:creationId xmlns:a16="http://schemas.microsoft.com/office/drawing/2014/main" id="{F594DC74-21E0-201C-27F5-B9CF91DE10B2}"/>
              </a:ext>
            </a:extLst>
          </p:cNvPr>
          <p:cNvSpPr txBox="1"/>
          <p:nvPr/>
        </p:nvSpPr>
        <p:spPr>
          <a:xfrm>
            <a:off x="5049267" y="431369"/>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2</a:t>
            </a:r>
          </a:p>
        </p:txBody>
      </p:sp>
    </p:spTree>
    <p:extLst>
      <p:ext uri="{BB962C8B-B14F-4D97-AF65-F5344CB8AC3E}">
        <p14:creationId xmlns:p14="http://schemas.microsoft.com/office/powerpoint/2010/main" val="388853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2989B7-6C9B-5F74-82F7-D9719AA88137}"/>
              </a:ext>
            </a:extLst>
          </p:cNvPr>
          <p:cNvPicPr>
            <a:picLocks noChangeAspect="1"/>
          </p:cNvPicPr>
          <p:nvPr/>
        </p:nvPicPr>
        <p:blipFill>
          <a:blip r:embed="rId2"/>
          <a:stretch>
            <a:fillRect/>
          </a:stretch>
        </p:blipFill>
        <p:spPr>
          <a:xfrm>
            <a:off x="4396624" y="631511"/>
            <a:ext cx="3483045" cy="251293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0CBB3C24-4D59-CC17-87E7-7329AE8A0B17}"/>
              </a:ext>
            </a:extLst>
          </p:cNvPr>
          <p:cNvPicPr>
            <a:picLocks noChangeAspect="1"/>
          </p:cNvPicPr>
          <p:nvPr/>
        </p:nvPicPr>
        <p:blipFill>
          <a:blip r:embed="rId3"/>
          <a:stretch>
            <a:fillRect/>
          </a:stretch>
        </p:blipFill>
        <p:spPr>
          <a:xfrm>
            <a:off x="8226179" y="503547"/>
            <a:ext cx="3535607" cy="2741103"/>
          </a:xfrm>
          <a:prstGeom prst="rect">
            <a:avLst/>
          </a:prstGeom>
        </p:spPr>
      </p:pic>
      <p:pic>
        <p:nvPicPr>
          <p:cNvPr id="3" name="Picture 2">
            <a:extLst>
              <a:ext uri="{FF2B5EF4-FFF2-40B4-BE49-F238E27FC236}">
                <a16:creationId xmlns:a16="http://schemas.microsoft.com/office/drawing/2014/main" id="{C15B6765-C0DD-5CFA-92D2-79677CE3422C}"/>
              </a:ext>
            </a:extLst>
          </p:cNvPr>
          <p:cNvPicPr>
            <a:picLocks noChangeAspect="1"/>
          </p:cNvPicPr>
          <p:nvPr/>
        </p:nvPicPr>
        <p:blipFill>
          <a:blip r:embed="rId4"/>
          <a:stretch>
            <a:fillRect/>
          </a:stretch>
        </p:blipFill>
        <p:spPr>
          <a:xfrm>
            <a:off x="461332" y="3657675"/>
            <a:ext cx="3483315" cy="1879060"/>
          </a:xfrm>
          <a:prstGeom prst="rect">
            <a:avLst/>
          </a:prstGeom>
        </p:spPr>
      </p:pic>
      <p:sp>
        <p:nvSpPr>
          <p:cNvPr id="4" name="Content Placeholder 2">
            <a:extLst>
              <a:ext uri="{FF2B5EF4-FFF2-40B4-BE49-F238E27FC236}">
                <a16:creationId xmlns:a16="http://schemas.microsoft.com/office/drawing/2014/main" id="{14576195-6060-F322-AF72-06BEC744C935}"/>
              </a:ext>
            </a:extLst>
          </p:cNvPr>
          <p:cNvSpPr txBox="1">
            <a:spLocks/>
          </p:cNvSpPr>
          <p:nvPr/>
        </p:nvSpPr>
        <p:spPr>
          <a:xfrm>
            <a:off x="4315800" y="3689867"/>
            <a:ext cx="3497993" cy="198109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6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dk1"/>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dk1"/>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dk1"/>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dk1"/>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dk1"/>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dk1"/>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dk1"/>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dk1"/>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dk1"/>
                </a:solidFill>
                <a:latin typeface="+mn-lt"/>
                <a:ea typeface="+mn-ea"/>
                <a:cs typeface="+mn-cs"/>
              </a:defRPr>
            </a:lvl9pPr>
          </a:lstStyle>
          <a:p>
            <a:pPr marL="228589" indent="-228589" defTabSz="914354">
              <a:buClr>
                <a:srgbClr val="2A1A00"/>
              </a:buClr>
              <a:defRPr/>
            </a:pPr>
            <a:r>
              <a:rPr lang="en-US" altLang="en-US" sz="2400" dirty="0">
                <a:solidFill>
                  <a:schemeClr val="accent6">
                    <a:lumMod val="50000"/>
                  </a:schemeClr>
                </a:solidFill>
                <a:latin typeface="Calibri" panose="020F0502020204030204"/>
                <a:ea typeface="ＭＳ Ｐゴシック" panose="020B0600070205080204" pitchFamily="34" charset="-128"/>
              </a:rPr>
              <a:t>Other pricing strategies Competitive {Going-Rate Pricing} ,Loss leader Pricing, EDLP {Every day low price} ,Popcorn Pricing strategy</a:t>
            </a:r>
          </a:p>
          <a:p>
            <a:pPr marL="228589" indent="-228589" defTabSz="914354">
              <a:buClr>
                <a:srgbClr val="2A1A00"/>
              </a:buClr>
              <a:defRPr/>
            </a:pPr>
            <a:r>
              <a:rPr lang="en-US" altLang="en-US" sz="2400" dirty="0">
                <a:solidFill>
                  <a:schemeClr val="accent6">
                    <a:lumMod val="50000"/>
                  </a:schemeClr>
                </a:solidFill>
                <a:latin typeface="Calibri" panose="020F0502020204030204"/>
                <a:ea typeface="ＭＳ Ｐゴシック" panose="020B0600070205080204" pitchFamily="34" charset="-128"/>
              </a:rPr>
              <a:t>Initiating Price Changes</a:t>
            </a:r>
          </a:p>
          <a:p>
            <a:pPr marL="228589" indent="-228589" defTabSz="914354">
              <a:buClr>
                <a:srgbClr val="2A1A00"/>
              </a:buClr>
              <a:defRPr/>
            </a:pPr>
            <a:r>
              <a:rPr lang="en-US" altLang="en-US" sz="2400" dirty="0">
                <a:solidFill>
                  <a:schemeClr val="accent6">
                    <a:lumMod val="50000"/>
                  </a:schemeClr>
                </a:solidFill>
                <a:latin typeface="Calibri" panose="020F0502020204030204"/>
                <a:ea typeface="ＭＳ Ｐゴシック" panose="020B0600070205080204" pitchFamily="34" charset="-128"/>
              </a:rPr>
              <a:t>Responding to Competitor Price Changes</a:t>
            </a:r>
          </a:p>
        </p:txBody>
      </p:sp>
      <p:pic>
        <p:nvPicPr>
          <p:cNvPr id="5" name="Picture 4">
            <a:extLst>
              <a:ext uri="{FF2B5EF4-FFF2-40B4-BE49-F238E27FC236}">
                <a16:creationId xmlns:a16="http://schemas.microsoft.com/office/drawing/2014/main" id="{4ED99B98-82EB-6B7C-8A27-0D0882743869}"/>
              </a:ext>
            </a:extLst>
          </p:cNvPr>
          <p:cNvPicPr>
            <a:picLocks noChangeAspect="1"/>
          </p:cNvPicPr>
          <p:nvPr/>
        </p:nvPicPr>
        <p:blipFill>
          <a:blip r:embed="rId5"/>
          <a:stretch>
            <a:fillRect/>
          </a:stretch>
        </p:blipFill>
        <p:spPr>
          <a:xfrm>
            <a:off x="8247355" y="3657676"/>
            <a:ext cx="3306245" cy="1981092"/>
          </a:xfrm>
          <a:prstGeom prst="rect">
            <a:avLst/>
          </a:prstGeom>
        </p:spPr>
      </p:pic>
      <p:pic>
        <p:nvPicPr>
          <p:cNvPr id="6" name="Picture 5">
            <a:extLst>
              <a:ext uri="{FF2B5EF4-FFF2-40B4-BE49-F238E27FC236}">
                <a16:creationId xmlns:a16="http://schemas.microsoft.com/office/drawing/2014/main" id="{B4530259-52A0-11F5-9299-CABE7217B5C2}"/>
              </a:ext>
            </a:extLst>
          </p:cNvPr>
          <p:cNvPicPr>
            <a:picLocks noChangeAspect="1"/>
          </p:cNvPicPr>
          <p:nvPr/>
        </p:nvPicPr>
        <p:blipFill>
          <a:blip r:embed="rId6"/>
          <a:stretch>
            <a:fillRect/>
          </a:stretch>
        </p:blipFill>
        <p:spPr>
          <a:xfrm>
            <a:off x="638400" y="1778615"/>
            <a:ext cx="3386500" cy="1879060"/>
          </a:xfrm>
          <a:prstGeom prst="rect">
            <a:avLst/>
          </a:prstGeom>
        </p:spPr>
      </p:pic>
      <p:sp>
        <p:nvSpPr>
          <p:cNvPr id="7" name="Title 1">
            <a:extLst>
              <a:ext uri="{FF2B5EF4-FFF2-40B4-BE49-F238E27FC236}">
                <a16:creationId xmlns:a16="http://schemas.microsoft.com/office/drawing/2014/main" id="{D3E2B4D0-6DF9-2A6B-769E-F84522FD016C}"/>
              </a:ext>
            </a:extLst>
          </p:cNvPr>
          <p:cNvSpPr>
            <a:spLocks noGrp="1"/>
          </p:cNvSpPr>
          <p:nvPr>
            <p:ph type="title" idx="4294967295"/>
          </p:nvPr>
        </p:nvSpPr>
        <p:spPr>
          <a:xfrm>
            <a:off x="461332" y="1015068"/>
            <a:ext cx="2903538" cy="534872"/>
          </a:xfrm>
          <a:solidFill>
            <a:schemeClr val="bg1"/>
          </a:solidFill>
          <a:ln>
            <a:solidFill>
              <a:srgbClr val="0070C0"/>
            </a:solidFill>
          </a:ln>
        </p:spPr>
        <p:txBody>
          <a:bodyPr>
            <a:normAutofit fontScale="90000"/>
          </a:bodyPr>
          <a:lstStyle/>
          <a:p>
            <a:pPr algn="ctr"/>
            <a:r>
              <a:rPr lang="en-US" altLang="en-US" sz="4800" b="1" dirty="0">
                <a:solidFill>
                  <a:schemeClr val="accent6">
                    <a:lumMod val="50000"/>
                  </a:schemeClr>
                </a:solidFill>
                <a:ea typeface="ＭＳ Ｐゴシック" panose="020B0600070205080204" pitchFamily="34" charset="-128"/>
              </a:rPr>
              <a:t>2</a:t>
            </a:r>
            <a:r>
              <a:rPr lang="en-US" altLang="en-US" sz="4800" b="1" baseline="30000" dirty="0">
                <a:solidFill>
                  <a:schemeClr val="accent6">
                    <a:lumMod val="50000"/>
                  </a:schemeClr>
                </a:solidFill>
                <a:ea typeface="ＭＳ Ｐゴシック" panose="020B0600070205080204" pitchFamily="34" charset="-128"/>
              </a:rPr>
              <a:t>nd</a:t>
            </a:r>
            <a:r>
              <a:rPr lang="en-US" altLang="en-US" sz="4800" b="1" dirty="0">
                <a:solidFill>
                  <a:schemeClr val="accent6">
                    <a:lumMod val="50000"/>
                  </a:schemeClr>
                </a:solidFill>
                <a:ea typeface="ＭＳ Ｐゴシック" panose="020B0600070205080204" pitchFamily="34" charset="-128"/>
              </a:rPr>
              <a:t> P-Price</a:t>
            </a:r>
            <a:endParaRPr lang="en-IN" sz="4800" b="1" dirty="0">
              <a:solidFill>
                <a:schemeClr val="accent6">
                  <a:lumMod val="50000"/>
                </a:schemeClr>
              </a:solidFill>
            </a:endParaRPr>
          </a:p>
        </p:txBody>
      </p:sp>
    </p:spTree>
    <p:extLst>
      <p:ext uri="{BB962C8B-B14F-4D97-AF65-F5344CB8AC3E}">
        <p14:creationId xmlns:p14="http://schemas.microsoft.com/office/powerpoint/2010/main" val="370525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a:extLst>
              <a:ext uri="{FF2B5EF4-FFF2-40B4-BE49-F238E27FC236}">
                <a16:creationId xmlns:a16="http://schemas.microsoft.com/office/drawing/2014/main" id="{2C450EF3-DCD8-D3BF-6638-B7E5B05DABE4}"/>
              </a:ext>
            </a:extLst>
          </p:cNvPr>
          <p:cNvSpPr/>
          <p:nvPr/>
        </p:nvSpPr>
        <p:spPr>
          <a:xfrm>
            <a:off x="8235462" y="1190197"/>
            <a:ext cx="3712039" cy="4477605"/>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2" name="Title 1"/>
          <p:cNvSpPr>
            <a:spLocks noGrp="1"/>
          </p:cNvSpPr>
          <p:nvPr>
            <p:ph type="title" idx="4294967295"/>
          </p:nvPr>
        </p:nvSpPr>
        <p:spPr>
          <a:xfrm>
            <a:off x="2220053" y="323004"/>
            <a:ext cx="11607800" cy="920751"/>
          </a:xfrm>
        </p:spPr>
        <p:txBody>
          <a:bodyPr vert="horz" lIns="91440" tIns="45720" rIns="91440" bIns="45720" rtlCol="0" anchor="t">
            <a:noAutofit/>
          </a:bodyPr>
          <a:lstStyle/>
          <a:p>
            <a:pPr algn="ctr"/>
            <a:r>
              <a:rPr lang="en-US" altLang="en-US" sz="3200" b="1" dirty="0">
                <a:solidFill>
                  <a:srgbClr val="C00000"/>
                </a:solidFill>
              </a:rPr>
              <a:t>Business Market buying</a:t>
            </a:r>
            <a:br>
              <a:rPr lang="en-US" altLang="en-US" sz="2000" b="1" dirty="0"/>
            </a:br>
            <a:r>
              <a:rPr lang="en-US" altLang="en-US" sz="3200" b="1" dirty="0">
                <a:solidFill>
                  <a:srgbClr val="C00000"/>
                </a:solidFill>
              </a:rPr>
              <a:t>Decisions &amp; the Decision Process</a:t>
            </a:r>
            <a:r>
              <a:rPr lang="en-US" altLang="en-US" sz="2000" b="1" dirty="0">
                <a:solidFill>
                  <a:srgbClr val="C00000"/>
                </a:solidFill>
              </a:rPr>
              <a:t> (2/2)</a:t>
            </a:r>
            <a:endParaRPr lang="en-US" sz="3200" b="1" dirty="0">
              <a:solidFill>
                <a:srgbClr val="C00000"/>
              </a:solidFill>
            </a:endParaRPr>
          </a:p>
        </p:txBody>
      </p:sp>
      <p:sp>
        <p:nvSpPr>
          <p:cNvPr id="6" name="TextBox 5">
            <a:extLst>
              <a:ext uri="{FF2B5EF4-FFF2-40B4-BE49-F238E27FC236}">
                <a16:creationId xmlns:a16="http://schemas.microsoft.com/office/drawing/2014/main" id="{F8B71518-1E30-8BB3-24E0-866ADD09B716}"/>
              </a:ext>
            </a:extLst>
          </p:cNvPr>
          <p:cNvSpPr txBox="1"/>
          <p:nvPr/>
        </p:nvSpPr>
        <p:spPr>
          <a:xfrm>
            <a:off x="0" y="2025739"/>
            <a:ext cx="7427240" cy="4337766"/>
          </a:xfrm>
          <a:prstGeom prst="rect">
            <a:avLst/>
          </a:prstGeom>
        </p:spPr>
        <p:txBody>
          <a:bodyPr vert="horz" lIns="91440" tIns="45720" rIns="91440" bIns="45720" rtlCol="0">
            <a:normAutofit/>
          </a:bodyPr>
          <a:lstStyle/>
          <a:p>
            <a:pPr marL="342882" indent="-228589" defTabSz="914354">
              <a:spcBef>
                <a:spcPts val="700"/>
              </a:spcBef>
              <a:buClr>
                <a:srgbClr val="44546A"/>
              </a:buClr>
              <a:buFont typeface="+mj-lt"/>
              <a:buAutoNum type="arabicPeriod"/>
              <a:defRPr/>
            </a:pPr>
            <a:r>
              <a:rPr lang="en-US" altLang="en-US" sz="1100" b="1" dirty="0">
                <a:solidFill>
                  <a:prstClr val="black"/>
                </a:solidFill>
                <a:latin typeface="Calibri" panose="020F0502020204030204"/>
              </a:rPr>
              <a:t>problem recognition</a:t>
            </a:r>
            <a:r>
              <a:rPr lang="en-US" altLang="en-US" sz="1100" dirty="0">
                <a:solidFill>
                  <a:prstClr val="black"/>
                </a:solidFill>
                <a:latin typeface="Calibri" panose="020F0502020204030204"/>
              </a:rPr>
              <a:t>. Problem recognition can result from internal or external stimuli. </a:t>
            </a:r>
          </a:p>
          <a:p>
            <a:pPr marL="342882" indent="-228589" defTabSz="914354">
              <a:spcBef>
                <a:spcPts val="700"/>
              </a:spcBef>
              <a:buClr>
                <a:srgbClr val="44546A"/>
              </a:buClr>
              <a:buFont typeface="+mj-lt"/>
              <a:buAutoNum type="arabicPeriod"/>
              <a:defRPr/>
            </a:pPr>
            <a:r>
              <a:rPr lang="en-US" altLang="en-US" sz="1100" b="1" dirty="0">
                <a:solidFill>
                  <a:prstClr val="black"/>
                </a:solidFill>
                <a:latin typeface="Calibri" panose="020F0502020204030204"/>
              </a:rPr>
              <a:t>general need description </a:t>
            </a:r>
            <a:r>
              <a:rPr lang="en-US" altLang="en-US" sz="1100" dirty="0">
                <a:solidFill>
                  <a:prstClr val="black"/>
                </a:solidFill>
                <a:latin typeface="Calibri" panose="020F0502020204030204"/>
              </a:rPr>
              <a:t>that describes the characteristics and quantity of the needed items or solutions. </a:t>
            </a:r>
          </a:p>
          <a:p>
            <a:pPr marL="342882" indent="-228589" defTabSz="914354">
              <a:spcBef>
                <a:spcPts val="700"/>
              </a:spcBef>
              <a:buClr>
                <a:srgbClr val="44546A"/>
              </a:buClr>
              <a:buFont typeface="+mj-lt"/>
              <a:buAutoNum type="arabicPeriod"/>
              <a:defRPr/>
            </a:pPr>
            <a:r>
              <a:rPr lang="en-US" altLang="en-US" sz="1100" b="1" dirty="0">
                <a:solidFill>
                  <a:prstClr val="black"/>
                </a:solidFill>
                <a:latin typeface="Calibri" panose="020F0502020204030204"/>
              </a:rPr>
              <a:t>product specifications </a:t>
            </a:r>
            <a:r>
              <a:rPr lang="en-US" altLang="en-US" sz="1100" dirty="0">
                <a:solidFill>
                  <a:prstClr val="black"/>
                </a:solidFill>
                <a:latin typeface="Calibri" panose="020F0502020204030204"/>
              </a:rPr>
              <a:t>it develops the item’s technical, a value analysis engineering team. </a:t>
            </a:r>
            <a:r>
              <a:rPr lang="en-US" sz="1100" dirty="0">
                <a:solidFill>
                  <a:prstClr val="black"/>
                </a:solidFill>
                <a:latin typeface="Calibri" panose="020F0502020204030204"/>
              </a:rPr>
              <a:t>to cost reduction in which components are studied carefully to determine if they can be redesigned, standardized, or made by less costly methods of production.</a:t>
            </a:r>
          </a:p>
          <a:p>
            <a:pPr marL="342882" indent="-228589" defTabSz="914354">
              <a:spcBef>
                <a:spcPts val="700"/>
              </a:spcBef>
              <a:buClr>
                <a:srgbClr val="44546A"/>
              </a:buClr>
              <a:buFont typeface="+mj-lt"/>
              <a:buAutoNum type="arabicPeriod"/>
              <a:defRPr/>
            </a:pPr>
            <a:r>
              <a:rPr lang="en-US" altLang="en-US" sz="1100" b="1" dirty="0">
                <a:solidFill>
                  <a:prstClr val="black"/>
                </a:solidFill>
                <a:latin typeface="Calibri" panose="020F0502020204030204"/>
              </a:rPr>
              <a:t>supplier search </a:t>
            </a:r>
            <a:r>
              <a:rPr lang="en-US" altLang="en-US" sz="1100" dirty="0">
                <a:solidFill>
                  <a:prstClr val="black"/>
                </a:solidFill>
                <a:latin typeface="Calibri" panose="020F0502020204030204"/>
              </a:rPr>
              <a:t>to find the best vendors. </a:t>
            </a:r>
          </a:p>
          <a:p>
            <a:pPr marL="342882" indent="-228589" defTabSz="914354">
              <a:spcBef>
                <a:spcPts val="700"/>
              </a:spcBef>
              <a:buClr>
                <a:srgbClr val="44546A"/>
              </a:buClr>
              <a:buFont typeface="+mj-lt"/>
              <a:buAutoNum type="arabicPeriod"/>
              <a:defRPr/>
            </a:pPr>
            <a:r>
              <a:rPr lang="en-US" altLang="en-US" sz="1100" b="1" dirty="0">
                <a:solidFill>
                  <a:prstClr val="black"/>
                </a:solidFill>
                <a:latin typeface="Calibri" panose="020F0502020204030204"/>
              </a:rPr>
              <a:t>proposal solicitation </a:t>
            </a:r>
            <a:r>
              <a:rPr lang="en-US" altLang="en-US" sz="1100" dirty="0">
                <a:solidFill>
                  <a:prstClr val="black"/>
                </a:solidFill>
                <a:latin typeface="Calibri" panose="020F0502020204030204"/>
              </a:rPr>
              <a:t>stage, the buyer invites qualified suppliers to submit proposals. </a:t>
            </a:r>
          </a:p>
          <a:p>
            <a:pPr marL="342882" indent="-228589" defTabSz="914354">
              <a:spcBef>
                <a:spcPts val="700"/>
              </a:spcBef>
              <a:buClr>
                <a:srgbClr val="44546A"/>
              </a:buClr>
              <a:buFont typeface="+mj-lt"/>
              <a:buAutoNum type="arabicPeriod"/>
              <a:defRPr/>
            </a:pPr>
            <a:r>
              <a:rPr lang="en-US" altLang="en-US" sz="1100" b="1" dirty="0">
                <a:solidFill>
                  <a:prstClr val="black"/>
                </a:solidFill>
                <a:latin typeface="Calibri" panose="020F0502020204030204"/>
              </a:rPr>
              <a:t>supplier selection</a:t>
            </a:r>
            <a:r>
              <a:rPr lang="en-US" altLang="en-US" sz="1100" dirty="0">
                <a:solidFill>
                  <a:prstClr val="black"/>
                </a:solidFill>
                <a:latin typeface="Calibri" panose="020F0502020204030204"/>
              </a:rPr>
              <a:t>, reviews the proposals and selects a supplier or suppliers. During the buyer will consider many supplier attributes and their relative importance. n </a:t>
            </a:r>
          </a:p>
          <a:p>
            <a:pPr marL="342882" indent="-228589" defTabSz="914354">
              <a:spcBef>
                <a:spcPts val="700"/>
              </a:spcBef>
              <a:buClr>
                <a:srgbClr val="44546A"/>
              </a:buClr>
              <a:buFont typeface="+mj-lt"/>
              <a:buAutoNum type="arabicPeriod"/>
              <a:defRPr/>
            </a:pPr>
            <a:r>
              <a:rPr lang="en-US" altLang="en-US" sz="1100" b="1" dirty="0">
                <a:solidFill>
                  <a:prstClr val="black"/>
                </a:solidFill>
                <a:latin typeface="Calibri" panose="020F0502020204030204"/>
              </a:rPr>
              <a:t>order-routine specification</a:t>
            </a:r>
            <a:r>
              <a:rPr lang="en-US" altLang="en-US" sz="1100" dirty="0">
                <a:solidFill>
                  <a:prstClr val="black"/>
                </a:solidFill>
                <a:latin typeface="Calibri" panose="020F0502020204030204"/>
              </a:rPr>
              <a:t>. It includes the final order with the chosen supplier or suppliers. Many large buyers now practice vendor-managed inventory. </a:t>
            </a:r>
          </a:p>
          <a:p>
            <a:pPr marL="342882" indent="-228589" defTabSz="914354">
              <a:spcBef>
                <a:spcPts val="700"/>
              </a:spcBef>
              <a:buClr>
                <a:srgbClr val="44546A"/>
              </a:buClr>
              <a:buFont typeface="+mj-lt"/>
              <a:buAutoNum type="arabicPeriod"/>
              <a:defRPr/>
            </a:pPr>
            <a:r>
              <a:rPr lang="en-US" altLang="en-US" sz="1100" b="1" dirty="0">
                <a:solidFill>
                  <a:prstClr val="black"/>
                </a:solidFill>
                <a:latin typeface="Calibri" panose="020F0502020204030204"/>
              </a:rPr>
              <a:t>Supplie</a:t>
            </a:r>
            <a:r>
              <a:rPr lang="en-US" altLang="en-US" sz="1100" dirty="0">
                <a:solidFill>
                  <a:prstClr val="black"/>
                </a:solidFill>
                <a:latin typeface="Calibri" panose="020F0502020204030204"/>
              </a:rPr>
              <a:t>r </a:t>
            </a:r>
            <a:r>
              <a:rPr lang="en-US" altLang="en-US" sz="1100" b="1" dirty="0">
                <a:solidFill>
                  <a:prstClr val="black"/>
                </a:solidFill>
                <a:latin typeface="Calibri" panose="020F0502020204030204"/>
              </a:rPr>
              <a:t>performance review</a:t>
            </a:r>
            <a:r>
              <a:rPr lang="en-US" altLang="en-US" sz="1100" dirty="0">
                <a:solidFill>
                  <a:prstClr val="black"/>
                </a:solidFill>
                <a:latin typeface="Calibri" panose="020F0502020204030204"/>
              </a:rPr>
              <a:t>, in which the buyer reviews the supplier performance. </a:t>
            </a:r>
            <a:r>
              <a:rPr lang="en-US" sz="1100" dirty="0">
                <a:solidFill>
                  <a:prstClr val="black"/>
                </a:solidFill>
                <a:latin typeface="Calibri" panose="020F0502020204030204"/>
              </a:rPr>
              <a:t>The seller’s job is to monitor the same factors used by the buyer to make sure that the seller is giving the expected satisfaction.</a:t>
            </a:r>
            <a:endParaRPr lang="en-US" altLang="en-US" sz="110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86FF71FD-A25A-E539-536A-E5D8335B30AD}"/>
              </a:ext>
            </a:extLst>
          </p:cNvPr>
          <p:cNvPicPr>
            <a:picLocks noChangeAspect="1"/>
          </p:cNvPicPr>
          <p:nvPr/>
        </p:nvPicPr>
        <p:blipFill rotWithShape="1">
          <a:blip r:embed="rId3"/>
          <a:srcRect l="24769" t="17454" r="25049" b="7867"/>
          <a:stretch/>
        </p:blipFill>
        <p:spPr>
          <a:xfrm>
            <a:off x="8300226" y="1825337"/>
            <a:ext cx="3483865" cy="3481601"/>
          </a:xfrm>
          <a:prstGeom prst="rect">
            <a:avLst/>
          </a:prstGeom>
        </p:spPr>
      </p:pic>
      <p:sp>
        <p:nvSpPr>
          <p:cNvPr id="5" name="TextBox 4">
            <a:extLst>
              <a:ext uri="{FF2B5EF4-FFF2-40B4-BE49-F238E27FC236}">
                <a16:creationId xmlns:a16="http://schemas.microsoft.com/office/drawing/2014/main" id="{47727061-A247-1E84-22B0-047F8FBF3480}"/>
              </a:ext>
            </a:extLst>
          </p:cNvPr>
          <p:cNvSpPr txBox="1"/>
          <p:nvPr/>
        </p:nvSpPr>
        <p:spPr>
          <a:xfrm>
            <a:off x="4828039" y="508652"/>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2</a:t>
            </a:r>
          </a:p>
        </p:txBody>
      </p:sp>
      <p:sp>
        <p:nvSpPr>
          <p:cNvPr id="10" name="TextBox 9">
            <a:extLst>
              <a:ext uri="{FF2B5EF4-FFF2-40B4-BE49-F238E27FC236}">
                <a16:creationId xmlns:a16="http://schemas.microsoft.com/office/drawing/2014/main" id="{274B78D4-CDBC-2FE3-BCC1-DCEC61A79E74}"/>
              </a:ext>
            </a:extLst>
          </p:cNvPr>
          <p:cNvSpPr txBox="1"/>
          <p:nvPr/>
        </p:nvSpPr>
        <p:spPr>
          <a:xfrm>
            <a:off x="8559616" y="1190198"/>
            <a:ext cx="2965085" cy="707886"/>
          </a:xfrm>
          <a:prstGeom prst="rect">
            <a:avLst/>
          </a:prstGeom>
          <a:noFill/>
        </p:spPr>
        <p:txBody>
          <a:bodyPr wrap="square">
            <a:spAutoFit/>
          </a:bodyPr>
          <a:lstStyle/>
          <a:p>
            <a:pPr algn="ctr" defTabSz="914354">
              <a:defRPr/>
            </a:pPr>
            <a:r>
              <a:rPr lang="en-US" altLang="en-US" sz="2000" b="1" dirty="0">
                <a:solidFill>
                  <a:srgbClr val="0070C0"/>
                </a:solidFill>
                <a:latin typeface="Calibri" panose="020F0502020204030204"/>
              </a:rPr>
              <a:t>Business Market buying Decision Process</a:t>
            </a:r>
            <a:r>
              <a:rPr lang="en-US" altLang="en-US" sz="1400" b="1" dirty="0">
                <a:solidFill>
                  <a:srgbClr val="0070C0"/>
                </a:solidFill>
                <a:latin typeface="Calibri Light" panose="020F0302020204030204"/>
              </a:rPr>
              <a:t> </a:t>
            </a:r>
            <a:endParaRPr lang="en-SA" sz="2000" b="1" dirty="0">
              <a:solidFill>
                <a:srgbClr val="0070C0"/>
              </a:solidFill>
              <a:latin typeface="Calibri" panose="020F0502020204030204"/>
            </a:endParaRPr>
          </a:p>
        </p:txBody>
      </p:sp>
    </p:spTree>
    <p:extLst>
      <p:ext uri="{BB962C8B-B14F-4D97-AF65-F5344CB8AC3E}">
        <p14:creationId xmlns:p14="http://schemas.microsoft.com/office/powerpoint/2010/main" val="392509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39013" y="315286"/>
            <a:ext cx="7464425" cy="1514476"/>
          </a:xfrm>
        </p:spPr>
        <p:txBody>
          <a:bodyPr anchor="b">
            <a:normAutofit/>
          </a:bodyPr>
          <a:lstStyle/>
          <a:p>
            <a:r>
              <a:rPr lang="en-US" altLang="en-US" sz="3600" b="1" dirty="0">
                <a:solidFill>
                  <a:srgbClr val="C00000"/>
                </a:solidFill>
              </a:rPr>
              <a:t>Business Market </a:t>
            </a:r>
            <a:r>
              <a:rPr lang="en-US" altLang="en-US" sz="1600" b="1" dirty="0">
                <a:solidFill>
                  <a:srgbClr val="C00000"/>
                </a:solidFill>
                <a:latin typeface="Calibri" panose="020F0502020204030204" pitchFamily="34" charset="0"/>
                <a:cs typeface="Calibri" panose="020F0502020204030204" pitchFamily="34" charset="0"/>
              </a:rPr>
              <a:t> </a:t>
            </a:r>
            <a:r>
              <a:rPr lang="en-US" altLang="en-US" sz="3600" b="1" dirty="0">
                <a:solidFill>
                  <a:srgbClr val="C00000"/>
                </a:solidFill>
              </a:rPr>
              <a:t>Buying Situations</a:t>
            </a:r>
            <a:r>
              <a:rPr lang="en-US" altLang="en-US" sz="1600" b="1" dirty="0">
                <a:solidFill>
                  <a:srgbClr val="C00000"/>
                </a:solidFill>
              </a:rPr>
              <a:t> (1/2)</a:t>
            </a:r>
            <a:br>
              <a:rPr lang="en-US" altLang="en-US" sz="1600" b="1" dirty="0">
                <a:solidFill>
                  <a:srgbClr val="C00000"/>
                </a:solidFill>
                <a:latin typeface="Calibri" panose="020F0502020204030204" pitchFamily="34" charset="0"/>
                <a:cs typeface="Calibri" panose="020F0502020204030204" pitchFamily="34" charset="0"/>
              </a:rPr>
            </a:br>
            <a:endParaRPr lang="en-US" sz="1600" b="1"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4294967295"/>
          </p:nvPr>
        </p:nvSpPr>
        <p:spPr>
          <a:xfrm>
            <a:off x="0" y="1610686"/>
            <a:ext cx="5006975" cy="4230586"/>
          </a:xfrm>
        </p:spPr>
        <p:style>
          <a:lnRef idx="2">
            <a:schemeClr val="dk1"/>
          </a:lnRef>
          <a:fillRef idx="1">
            <a:schemeClr val="lt1"/>
          </a:fillRef>
          <a:effectRef idx="0">
            <a:schemeClr val="dk1"/>
          </a:effectRef>
          <a:fontRef idx="minor">
            <a:schemeClr val="dk1"/>
          </a:fontRef>
        </p:style>
        <p:txBody>
          <a:bodyPr>
            <a:noAutofit/>
          </a:bodyPr>
          <a:lstStyle/>
          <a:p>
            <a:pPr marL="0" indent="0">
              <a:lnSpc>
                <a:spcPct val="100000"/>
              </a:lnSpc>
              <a:buNone/>
            </a:pPr>
            <a:r>
              <a:rPr lang="en-US" altLang="en-US" sz="1800" dirty="0"/>
              <a:t>Types of Buying Situations</a:t>
            </a:r>
          </a:p>
          <a:p>
            <a:pPr>
              <a:lnSpc>
                <a:spcPct val="100000"/>
              </a:lnSpc>
            </a:pPr>
            <a:r>
              <a:rPr lang="en-US" sz="1800" b="1" dirty="0"/>
              <a:t>Straight rebuy, </a:t>
            </a:r>
            <a:r>
              <a:rPr lang="en-US" sz="1800" dirty="0"/>
              <a:t>Buyer routinely reorders something without any modifications</a:t>
            </a:r>
          </a:p>
          <a:p>
            <a:pPr>
              <a:lnSpc>
                <a:spcPct val="100000"/>
              </a:lnSpc>
            </a:pPr>
            <a:r>
              <a:rPr lang="en-IN" sz="1800" b="1" dirty="0"/>
              <a:t>Modified rebuy, </a:t>
            </a:r>
            <a:r>
              <a:rPr lang="en-IN" sz="1800" dirty="0"/>
              <a:t>Buyer wants to modify product specifications, prices, terms, or suppliers</a:t>
            </a:r>
          </a:p>
          <a:p>
            <a:pPr>
              <a:lnSpc>
                <a:spcPct val="100000"/>
              </a:lnSpc>
            </a:pPr>
            <a:r>
              <a:rPr lang="en-IN" sz="1800" b="1" dirty="0"/>
              <a:t>New task, </a:t>
            </a:r>
            <a:r>
              <a:rPr lang="en-IN" sz="1800" dirty="0"/>
              <a:t>Buyer purchases a product or service for the first time</a:t>
            </a:r>
          </a:p>
          <a:p>
            <a:pPr marL="0" indent="0">
              <a:lnSpc>
                <a:spcPct val="100000"/>
              </a:lnSpc>
              <a:buNone/>
            </a:pPr>
            <a:endParaRPr lang="en-IN" sz="1800" b="1" dirty="0"/>
          </a:p>
          <a:p>
            <a:pPr marL="457178" lvl="1" indent="0">
              <a:lnSpc>
                <a:spcPct val="100000"/>
              </a:lnSpc>
              <a:buNone/>
            </a:pPr>
            <a:r>
              <a:rPr lang="en-IN" sz="1050" b="1" dirty="0"/>
              <a:t>Systems selling, </a:t>
            </a:r>
            <a:r>
              <a:rPr lang="en-IN" sz="1050" dirty="0"/>
              <a:t>(or solutions selling)</a:t>
            </a:r>
          </a:p>
          <a:p>
            <a:pPr lvl="1">
              <a:lnSpc>
                <a:spcPct val="100000"/>
              </a:lnSpc>
            </a:pPr>
            <a:r>
              <a:rPr lang="en-IN" sz="1050" dirty="0"/>
              <a:t>Buying a packaged solution to a problem from a single seller</a:t>
            </a:r>
          </a:p>
          <a:p>
            <a:pPr lvl="1">
              <a:lnSpc>
                <a:spcPct val="100000"/>
              </a:lnSpc>
            </a:pPr>
            <a:r>
              <a:rPr lang="en-IN" sz="1050" dirty="0"/>
              <a:t>Avoids the separate decisions involved in a complex buying situation</a:t>
            </a:r>
          </a:p>
          <a:p>
            <a:pPr>
              <a:lnSpc>
                <a:spcPct val="100000"/>
              </a:lnSpc>
            </a:pPr>
            <a:endParaRPr lang="en-IN" sz="1800" dirty="0"/>
          </a:p>
          <a:p>
            <a:pPr>
              <a:lnSpc>
                <a:spcPct val="100000"/>
              </a:lnSpc>
            </a:pPr>
            <a:endParaRPr lang="en-IN" sz="1800" dirty="0"/>
          </a:p>
          <a:p>
            <a:pPr marL="0" indent="0">
              <a:lnSpc>
                <a:spcPct val="100000"/>
              </a:lnSpc>
              <a:spcBef>
                <a:spcPts val="600"/>
              </a:spcBef>
              <a:buNone/>
            </a:pPr>
            <a:endParaRPr lang="en-US" altLang="en-US" sz="1800" dirty="0"/>
          </a:p>
        </p:txBody>
      </p:sp>
      <p:pic>
        <p:nvPicPr>
          <p:cNvPr id="4" name="Picture 3">
            <a:extLst>
              <a:ext uri="{FF2B5EF4-FFF2-40B4-BE49-F238E27FC236}">
                <a16:creationId xmlns:a16="http://schemas.microsoft.com/office/drawing/2014/main" id="{4F3C5533-5AC5-CFD6-E0B0-B2F09948AED2}"/>
              </a:ext>
            </a:extLst>
          </p:cNvPr>
          <p:cNvPicPr>
            <a:picLocks noChangeAspect="1"/>
          </p:cNvPicPr>
          <p:nvPr/>
        </p:nvPicPr>
        <p:blipFill rotWithShape="1">
          <a:blip r:embed="rId3"/>
          <a:srcRect l="1" r="226" b="4330"/>
          <a:stretch/>
        </p:blipFill>
        <p:spPr>
          <a:xfrm>
            <a:off x="5812961" y="1894990"/>
            <a:ext cx="6061027" cy="4076881"/>
          </a:xfrm>
          <a:prstGeom prst="rect">
            <a:avLst/>
          </a:prstGeom>
        </p:spPr>
      </p:pic>
      <p:sp>
        <p:nvSpPr>
          <p:cNvPr id="5" name="TextBox 4">
            <a:extLst>
              <a:ext uri="{FF2B5EF4-FFF2-40B4-BE49-F238E27FC236}">
                <a16:creationId xmlns:a16="http://schemas.microsoft.com/office/drawing/2014/main" id="{2886E40A-4938-A006-D86D-2C2331552CE4}"/>
              </a:ext>
            </a:extLst>
          </p:cNvPr>
          <p:cNvSpPr txBox="1"/>
          <p:nvPr/>
        </p:nvSpPr>
        <p:spPr>
          <a:xfrm>
            <a:off x="300459" y="1072524"/>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3</a:t>
            </a:r>
          </a:p>
        </p:txBody>
      </p:sp>
    </p:spTree>
    <p:extLst>
      <p:ext uri="{BB962C8B-B14F-4D97-AF65-F5344CB8AC3E}">
        <p14:creationId xmlns:p14="http://schemas.microsoft.com/office/powerpoint/2010/main" val="81068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7093" y="4114199"/>
            <a:ext cx="4362450" cy="1928812"/>
          </a:xfrm>
        </p:spPr>
        <p:txBody>
          <a:bodyPr>
            <a:normAutofit fontScale="85000" lnSpcReduction="20000"/>
          </a:bodyPr>
          <a:lstStyle/>
          <a:p>
            <a:pPr marL="0" indent="0" algn="ctr">
              <a:buNone/>
            </a:pPr>
            <a:r>
              <a:rPr lang="en-US" dirty="0"/>
              <a:t>Delivering a fun effective management of thousands of park assets across its 19 regional theme parks. IBM works hand in hand with Six Flags to provide not just software but a complete solution.</a:t>
            </a:r>
          </a:p>
          <a:p>
            <a:pPr marL="0" indent="0" algn="ctr">
              <a:buNone/>
            </a:pPr>
            <a:endParaRPr lang="en-US" dirty="0"/>
          </a:p>
        </p:txBody>
      </p:sp>
      <p:pic>
        <p:nvPicPr>
          <p:cNvPr id="10242" name="Picture 2" descr="Photo of several people strapped in and screaming while riding on the Drop of Doom at an amusement par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167" r="1" b="1"/>
          <a:stretch/>
        </p:blipFill>
        <p:spPr bwMode="auto">
          <a:xfrm>
            <a:off x="6503328" y="635274"/>
            <a:ext cx="5414304"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pic>
        <p:nvPicPr>
          <p:cNvPr id="1027" name="Picture 3" descr="Six Flags - Apps on Google Play">
            <a:extLst>
              <a:ext uri="{FF2B5EF4-FFF2-40B4-BE49-F238E27FC236}">
                <a16:creationId xmlns:a16="http://schemas.microsoft.com/office/drawing/2014/main" id="{8C02AFD6-8D70-C6AD-BF07-A371080A8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558" y="3067900"/>
            <a:ext cx="1711521" cy="8370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77B3E24-8037-F93C-009C-E29EB4919DB3}"/>
              </a:ext>
            </a:extLst>
          </p:cNvPr>
          <p:cNvPicPr>
            <a:picLocks noChangeAspect="1"/>
          </p:cNvPicPr>
          <p:nvPr/>
        </p:nvPicPr>
        <p:blipFill rotWithShape="1">
          <a:blip r:embed="rId5"/>
          <a:srcRect l="33673" r="13721" b="27206"/>
          <a:stretch/>
        </p:blipFill>
        <p:spPr>
          <a:xfrm>
            <a:off x="3381146" y="3023224"/>
            <a:ext cx="1711521" cy="9264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1">
            <a:extLst>
              <a:ext uri="{FF2B5EF4-FFF2-40B4-BE49-F238E27FC236}">
                <a16:creationId xmlns:a16="http://schemas.microsoft.com/office/drawing/2014/main" id="{4D2A49E0-669A-E196-BA13-A55A4474A831}"/>
              </a:ext>
            </a:extLst>
          </p:cNvPr>
          <p:cNvSpPr txBox="1">
            <a:spLocks/>
          </p:cNvSpPr>
          <p:nvPr/>
        </p:nvSpPr>
        <p:spPr>
          <a:xfrm>
            <a:off x="983407" y="307051"/>
            <a:ext cx="9677667" cy="15134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defTabSz="914354">
              <a:defRPr/>
            </a:pPr>
            <a:r>
              <a:rPr lang="en-US" altLang="en-US" sz="2400" b="1" dirty="0">
                <a:solidFill>
                  <a:srgbClr val="C00000"/>
                </a:solidFill>
                <a:latin typeface="Calibri Light" panose="020F0302020204030204"/>
              </a:rPr>
              <a:t>Business Market </a:t>
            </a:r>
            <a:r>
              <a:rPr lang="en-US" altLang="en-US" sz="1100" b="1" dirty="0">
                <a:solidFill>
                  <a:srgbClr val="C00000"/>
                </a:solidFill>
                <a:latin typeface="Calibri" panose="020F0502020204030204" pitchFamily="34" charset="0"/>
                <a:cs typeface="Calibri" panose="020F0502020204030204" pitchFamily="34" charset="0"/>
              </a:rPr>
              <a:t> </a:t>
            </a:r>
            <a:r>
              <a:rPr lang="en-US" altLang="en-US" sz="2400" b="1" dirty="0">
                <a:solidFill>
                  <a:srgbClr val="C00000"/>
                </a:solidFill>
                <a:latin typeface="Calibri Light" panose="020F0302020204030204"/>
              </a:rPr>
              <a:t>Buying Situations</a:t>
            </a:r>
            <a:r>
              <a:rPr lang="en-US" altLang="en-US" sz="1100" b="1" dirty="0">
                <a:solidFill>
                  <a:srgbClr val="C00000"/>
                </a:solidFill>
                <a:latin typeface="Calibri Light" panose="020F0302020204030204"/>
              </a:rPr>
              <a:t> (2/2)</a:t>
            </a:r>
            <a:br>
              <a:rPr lang="en-US" altLang="en-US" sz="1100" b="1" dirty="0">
                <a:solidFill>
                  <a:srgbClr val="C00000"/>
                </a:solidFill>
                <a:latin typeface="Calibri" panose="020F0502020204030204" pitchFamily="34" charset="0"/>
                <a:cs typeface="Calibri" panose="020F0502020204030204" pitchFamily="34" charset="0"/>
              </a:rPr>
            </a:br>
            <a:endParaRPr lang="en-US" sz="1100" b="1" dirty="0">
              <a:solidFill>
                <a:srgbClr val="C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A365EFA-71A8-003C-C54E-39D2C0F616D9}"/>
              </a:ext>
            </a:extLst>
          </p:cNvPr>
          <p:cNvSpPr txBox="1"/>
          <p:nvPr/>
        </p:nvSpPr>
        <p:spPr>
          <a:xfrm>
            <a:off x="485337" y="1213948"/>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3</a:t>
            </a:r>
          </a:p>
        </p:txBody>
      </p:sp>
      <p:sp>
        <p:nvSpPr>
          <p:cNvPr id="8" name="TextBox 7">
            <a:extLst>
              <a:ext uri="{FF2B5EF4-FFF2-40B4-BE49-F238E27FC236}">
                <a16:creationId xmlns:a16="http://schemas.microsoft.com/office/drawing/2014/main" id="{229284DF-340E-124B-79D2-59986D22951D}"/>
              </a:ext>
            </a:extLst>
          </p:cNvPr>
          <p:cNvSpPr txBox="1"/>
          <p:nvPr/>
        </p:nvSpPr>
        <p:spPr>
          <a:xfrm>
            <a:off x="983407" y="1820472"/>
            <a:ext cx="4795479"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914354">
              <a:defRPr/>
            </a:pPr>
            <a:r>
              <a:rPr lang="en-US" dirty="0">
                <a:solidFill>
                  <a:srgbClr val="C00000"/>
                </a:solidFill>
                <a:latin typeface="Calibri" panose="020F0502020204030204"/>
              </a:rPr>
              <a:t>Solutions selling examples</a:t>
            </a:r>
            <a:endParaRPr lang="en-SA" dirty="0">
              <a:solidFill>
                <a:prstClr val="black"/>
              </a:solidFill>
              <a:latin typeface="Calibri" panose="020F0502020204030204"/>
            </a:endParaRPr>
          </a:p>
          <a:p>
            <a:pPr algn="ctr" defTabSz="914354">
              <a:defRPr/>
            </a:pPr>
            <a:r>
              <a:rPr lang="en-US" dirty="0">
                <a:solidFill>
                  <a:srgbClr val="002060"/>
                </a:solidFill>
                <a:latin typeface="Calibri" panose="020F0502020204030204"/>
              </a:rPr>
              <a:t>IBM works with Six Flags to provide a complete solution. </a:t>
            </a:r>
            <a:endParaRPr lang="en-SA" dirty="0">
              <a:solidFill>
                <a:srgbClr val="002060"/>
              </a:solidFill>
              <a:latin typeface="Calibri" panose="020F0502020204030204"/>
            </a:endParaRPr>
          </a:p>
        </p:txBody>
      </p:sp>
    </p:spTree>
    <p:extLst>
      <p:ext uri="{BB962C8B-B14F-4D97-AF65-F5344CB8AC3E}">
        <p14:creationId xmlns:p14="http://schemas.microsoft.com/office/powerpoint/2010/main" val="39117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cBhvr additive="base">
                                        <p:cTn id="11" dur="500" fill="hold"/>
                                        <p:tgtEl>
                                          <p:spTgt spid="10242"/>
                                        </p:tgtEl>
                                        <p:attrNameLst>
                                          <p:attrName>ppt_x</p:attrName>
                                        </p:attrNameLst>
                                      </p:cBhvr>
                                      <p:tavLst>
                                        <p:tav tm="0">
                                          <p:val>
                                            <p:strVal val="#ppt_x"/>
                                          </p:val>
                                        </p:tav>
                                        <p:tav tm="100000">
                                          <p:val>
                                            <p:strVal val="#ppt_x"/>
                                          </p:val>
                                        </p:tav>
                                      </p:tavLst>
                                    </p:anim>
                                    <p:anim calcmode="lin" valueType="num">
                                      <p:cBhvr additive="base">
                                        <p:cTn id="12"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15362" y="844199"/>
            <a:ext cx="8229600" cy="1066800"/>
          </a:xfrm>
        </p:spPr>
        <p:txBody>
          <a:bodyPr>
            <a:normAutofit/>
          </a:bodyPr>
          <a:lstStyle/>
          <a:p>
            <a:pPr algn="ctr"/>
            <a:r>
              <a:rPr lang="en-US" altLang="en-US" sz="3600" dirty="0">
                <a:solidFill>
                  <a:srgbClr val="C00000"/>
                </a:solidFill>
              </a:rPr>
              <a:t>Business Buyer Behavior Model</a:t>
            </a:r>
            <a:endParaRPr lang="en-US" sz="3600" dirty="0">
              <a:solidFill>
                <a:srgbClr val="C00000"/>
              </a:solidFill>
            </a:endParaRPr>
          </a:p>
        </p:txBody>
      </p:sp>
      <p:pic>
        <p:nvPicPr>
          <p:cNvPr id="9218" name="Picture 2" descr="The details are as follows:&#10;• The environment:&#10;• Marketing stimuli&#10;• Product&#10;• Price&#10;• Place&#10;• Promotion&#10;• Other stimuli&#10;• Economic &#10;• Technological&#10;• Political&#10;• Cultural&#10;• Competitive&#10;• The buying organization: organizational influences:&#10;• The buying center: interpersonal and individual influences&#10;• Buying decision process&#10;• Buyer responses:&#10;• Product or service choice&#10;• Supplier choice&#10;• Order quantities&#10;• Delivery terms and times&#10;• Service terms&#10;• Payment&#10;Note: In some ways, business markets are similar to consumer markets—this model looks a lot like the model of consumer buyer behavior presented in Figure 5.1. But there are some major differences, especially in the nature of the buying unit, the types of decisions made, and the decision process.&#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853" b="3274"/>
          <a:stretch/>
        </p:blipFill>
        <p:spPr bwMode="auto">
          <a:xfrm>
            <a:off x="1071171" y="1807057"/>
            <a:ext cx="9829801" cy="3845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9609CE-A914-0F80-50C7-C62FD0C79342}"/>
              </a:ext>
            </a:extLst>
          </p:cNvPr>
          <p:cNvSpPr txBox="1"/>
          <p:nvPr/>
        </p:nvSpPr>
        <p:spPr>
          <a:xfrm>
            <a:off x="2315362" y="1192111"/>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4</a:t>
            </a:r>
          </a:p>
        </p:txBody>
      </p:sp>
    </p:spTree>
    <p:extLst>
      <p:ext uri="{BB962C8B-B14F-4D97-AF65-F5344CB8AC3E}">
        <p14:creationId xmlns:p14="http://schemas.microsoft.com/office/powerpoint/2010/main" val="2841540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00739" y="1645221"/>
            <a:ext cx="9858375" cy="623887"/>
          </a:xfrm>
        </p:spPr>
        <p:txBody>
          <a:bodyPr>
            <a:normAutofit/>
          </a:bodyPr>
          <a:lstStyle/>
          <a:p>
            <a:pPr algn="ctr"/>
            <a:r>
              <a:rPr lang="en-US" altLang="en-US" sz="3600" dirty="0">
                <a:solidFill>
                  <a:srgbClr val="C00000"/>
                </a:solidFill>
              </a:rPr>
              <a:t>Major Influences on Business Buying Behavior</a:t>
            </a:r>
            <a:endParaRPr lang="en-US" sz="3600" dirty="0">
              <a:solidFill>
                <a:srgbClr val="C00000"/>
              </a:solidFill>
            </a:endParaRPr>
          </a:p>
        </p:txBody>
      </p:sp>
      <p:pic>
        <p:nvPicPr>
          <p:cNvPr id="11266" name="Picture 2" descr="The details are as follows:&#10;• Environmental:&#10;• The economy&#10;• Supply conditions&#10;• Technology&#10;• Politics/regulation&#10;• Competition&#10;• Culture and customs&#10;• Organizational:&#10;• Objectives&#10;• Strategies&#10;• Structure&#10;• Systems&#10;• Procedures&#10;• Interpersonal:&#10;• Influence&#10;• Expertise&#10;• Authority&#10;• Dynamics&#10;• Individual&#10;• Age/education&#10;• Job position&#10;• Motives&#10;• Personality&#10;• Preferences&#10;• Buying style&#10;• Buyers&#10;Note: Like consumer buying decisions in Figure 5.2, business buying decisions are affected by an incredibly complex combination of environmental, interpersonal, and individual influences, but with an extra layer of organizational factors thrown into the mix.&#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31" b="3443"/>
          <a:stretch/>
        </p:blipFill>
        <p:spPr bwMode="auto">
          <a:xfrm>
            <a:off x="1674130" y="2579599"/>
            <a:ext cx="9643251" cy="30421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965C6EB-C212-C8B0-79F2-42DAC035A8C8}"/>
              </a:ext>
            </a:extLst>
          </p:cNvPr>
          <p:cNvSpPr txBox="1"/>
          <p:nvPr/>
        </p:nvSpPr>
        <p:spPr>
          <a:xfrm>
            <a:off x="1504853" y="1645221"/>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5</a:t>
            </a:r>
          </a:p>
        </p:txBody>
      </p:sp>
    </p:spTree>
    <p:extLst>
      <p:ext uri="{BB962C8B-B14F-4D97-AF65-F5344CB8AC3E}">
        <p14:creationId xmlns:p14="http://schemas.microsoft.com/office/powerpoint/2010/main" val="38336578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6583" y="168305"/>
            <a:ext cx="12234863" cy="900113"/>
          </a:xfrm>
        </p:spPr>
        <p:txBody>
          <a:bodyPr anchor="b">
            <a:normAutofit/>
          </a:bodyPr>
          <a:lstStyle/>
          <a:p>
            <a:pPr algn="ctr"/>
            <a:r>
              <a:rPr lang="en-US" altLang="en-US" sz="3200" dirty="0">
                <a:solidFill>
                  <a:srgbClr val="C00000"/>
                </a:solidFill>
              </a:rPr>
              <a:t>Segmenting Business Markets</a:t>
            </a:r>
            <a:endParaRPr lang="en-IN" sz="3200" dirty="0">
              <a:solidFill>
                <a:srgbClr val="C00000"/>
              </a:solidFill>
            </a:endParaRPr>
          </a:p>
        </p:txBody>
      </p:sp>
      <p:sp>
        <p:nvSpPr>
          <p:cNvPr id="3" name="Content Placeholder 2"/>
          <p:cNvSpPr>
            <a:spLocks noGrp="1"/>
          </p:cNvSpPr>
          <p:nvPr>
            <p:ph idx="4294967295"/>
          </p:nvPr>
        </p:nvSpPr>
        <p:spPr>
          <a:xfrm>
            <a:off x="2" y="1471616"/>
            <a:ext cx="3111500" cy="4300537"/>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US" altLang="en-US" sz="1600" dirty="0"/>
              <a:t>Consumer and business markets use many of the same variables for segmentation.</a:t>
            </a:r>
          </a:p>
          <a:p>
            <a:r>
              <a:rPr lang="en-US" altLang="en-US" sz="1600" dirty="0"/>
              <a:t>Variables used by business marketers for segmentation include</a:t>
            </a:r>
          </a:p>
          <a:p>
            <a:pPr marL="800060" lvl="1" indent="-342882">
              <a:buFont typeface="+mj-lt"/>
              <a:buAutoNum type="arabicPeriod"/>
            </a:pPr>
            <a:r>
              <a:rPr lang="en-US" altLang="en-US" dirty="0"/>
              <a:t>Demographically (industry, company size), </a:t>
            </a:r>
          </a:p>
          <a:p>
            <a:pPr marL="800060" lvl="1" indent="-342882">
              <a:buFont typeface="+mj-lt"/>
              <a:buAutoNum type="arabicPeriod"/>
            </a:pPr>
            <a:r>
              <a:rPr lang="en-US" altLang="en-US" dirty="0"/>
              <a:t>Operating characteristics</a:t>
            </a:r>
          </a:p>
          <a:p>
            <a:pPr marL="800060" lvl="1" indent="-342882">
              <a:buFont typeface="+mj-lt"/>
              <a:buAutoNum type="arabicPeriod"/>
            </a:pPr>
            <a:r>
              <a:rPr lang="en-US" altLang="en-US" dirty="0"/>
              <a:t>Purchasing approaches</a:t>
            </a:r>
          </a:p>
          <a:p>
            <a:pPr marL="800060" lvl="1" indent="-342882">
              <a:buFont typeface="+mj-lt"/>
              <a:buAutoNum type="arabicPeriod"/>
            </a:pPr>
            <a:r>
              <a:rPr lang="en-US" altLang="en-US" dirty="0"/>
              <a:t>Situational factors</a:t>
            </a:r>
          </a:p>
          <a:p>
            <a:pPr marL="800060" lvl="1" indent="-342882">
              <a:buFont typeface="+mj-lt"/>
              <a:buAutoNum type="arabicPeriod"/>
            </a:pPr>
            <a:r>
              <a:rPr lang="en-US" altLang="en-US" dirty="0"/>
              <a:t>Personal characteristics</a:t>
            </a:r>
            <a:endParaRPr lang="en-IN" dirty="0"/>
          </a:p>
        </p:txBody>
      </p:sp>
      <p:pic>
        <p:nvPicPr>
          <p:cNvPr id="14340" name="Picture 4" descr="Business Market Segmentation">
            <a:extLst>
              <a:ext uri="{FF2B5EF4-FFF2-40B4-BE49-F238E27FC236}">
                <a16:creationId xmlns:a16="http://schemas.microsoft.com/office/drawing/2014/main" id="{FFB555D8-6625-5757-9DFE-65F9E90B16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68836" y="1401976"/>
            <a:ext cx="7250432" cy="44398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AD4162-6487-0EF1-D55C-9913721BF1C4}"/>
              </a:ext>
            </a:extLst>
          </p:cNvPr>
          <p:cNvSpPr txBox="1"/>
          <p:nvPr/>
        </p:nvSpPr>
        <p:spPr>
          <a:xfrm>
            <a:off x="5016053" y="635149"/>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6</a:t>
            </a:r>
          </a:p>
        </p:txBody>
      </p:sp>
    </p:spTree>
    <p:extLst>
      <p:ext uri="{BB962C8B-B14F-4D97-AF65-F5344CB8AC3E}">
        <p14:creationId xmlns:p14="http://schemas.microsoft.com/office/powerpoint/2010/main" val="547822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4679" y="812651"/>
            <a:ext cx="12176125" cy="898527"/>
          </a:xfrm>
        </p:spPr>
        <p:txBody>
          <a:bodyPr anchor="b">
            <a:normAutofit/>
          </a:bodyPr>
          <a:lstStyle/>
          <a:p>
            <a:pPr algn="ctr"/>
            <a:r>
              <a:rPr lang="en-US" altLang="en-US" b="1" dirty="0">
                <a:solidFill>
                  <a:srgbClr val="C00000"/>
                </a:solidFill>
              </a:rPr>
              <a:t>E-Procurement and Online Purchasing (1/2)</a:t>
            </a:r>
            <a:endParaRPr lang="en-US" b="1" dirty="0">
              <a:solidFill>
                <a:srgbClr val="C00000"/>
              </a:solidFill>
            </a:endParaRPr>
          </a:p>
        </p:txBody>
      </p:sp>
      <p:sp>
        <p:nvSpPr>
          <p:cNvPr id="3" name="Content Placeholder 2"/>
          <p:cNvSpPr>
            <a:spLocks noGrp="1"/>
          </p:cNvSpPr>
          <p:nvPr>
            <p:ph idx="4294967295"/>
          </p:nvPr>
        </p:nvSpPr>
        <p:spPr>
          <a:xfrm>
            <a:off x="92281" y="1990405"/>
            <a:ext cx="3111500" cy="4595813"/>
          </a:xfrm>
        </p:spPr>
        <p:txBody>
          <a:bodyPr>
            <a:normAutofit/>
          </a:bodyPr>
          <a:lstStyle/>
          <a:p>
            <a:r>
              <a:rPr lang="en-US" altLang="en-US" sz="1600" dirty="0"/>
              <a:t>Purchasing through electronic connections between buyers and sellers—usually online</a:t>
            </a:r>
          </a:p>
          <a:p>
            <a:r>
              <a:rPr lang="en-US" altLang="en-US" sz="1600" dirty="0"/>
              <a:t>E-procurement occurs through</a:t>
            </a:r>
          </a:p>
          <a:p>
            <a:pPr lvl="1"/>
            <a:r>
              <a:rPr lang="en-US" altLang="en-US" dirty="0"/>
              <a:t>Reverse auctions</a:t>
            </a:r>
          </a:p>
          <a:p>
            <a:pPr lvl="1"/>
            <a:r>
              <a:rPr lang="en-US" altLang="en-US" dirty="0"/>
              <a:t>Online trading exchanges</a:t>
            </a:r>
          </a:p>
          <a:p>
            <a:pPr lvl="1"/>
            <a:r>
              <a:rPr lang="en-US" altLang="en-US" dirty="0"/>
              <a:t>Company buying sites</a:t>
            </a:r>
          </a:p>
          <a:p>
            <a:pPr lvl="1"/>
            <a:r>
              <a:rPr lang="en-US" altLang="en-US" dirty="0"/>
              <a:t>Extranet links with key suppliers</a:t>
            </a:r>
          </a:p>
        </p:txBody>
      </p:sp>
      <p:pic>
        <p:nvPicPr>
          <p:cNvPr id="6" name="Picture 5">
            <a:extLst>
              <a:ext uri="{FF2B5EF4-FFF2-40B4-BE49-F238E27FC236}">
                <a16:creationId xmlns:a16="http://schemas.microsoft.com/office/drawing/2014/main" id="{A615DD95-F0E1-B07F-4FB1-A5C690AE35F7}"/>
              </a:ext>
            </a:extLst>
          </p:cNvPr>
          <p:cNvPicPr>
            <a:picLocks noChangeAspect="1"/>
          </p:cNvPicPr>
          <p:nvPr/>
        </p:nvPicPr>
        <p:blipFill rotWithShape="1">
          <a:blip r:embed="rId3"/>
          <a:srcRect l="1402" b="5652"/>
          <a:stretch/>
        </p:blipFill>
        <p:spPr>
          <a:xfrm>
            <a:off x="4830477" y="1612900"/>
            <a:ext cx="7037203" cy="4272513"/>
          </a:xfrm>
          <a:prstGeom prst="rect">
            <a:avLst/>
          </a:prstGeom>
        </p:spPr>
      </p:pic>
      <p:sp>
        <p:nvSpPr>
          <p:cNvPr id="4" name="TextBox 3">
            <a:extLst>
              <a:ext uri="{FF2B5EF4-FFF2-40B4-BE49-F238E27FC236}">
                <a16:creationId xmlns:a16="http://schemas.microsoft.com/office/drawing/2014/main" id="{D506E363-2564-EEC2-1463-9A33FE85F940}"/>
              </a:ext>
            </a:extLst>
          </p:cNvPr>
          <p:cNvSpPr txBox="1"/>
          <p:nvPr/>
        </p:nvSpPr>
        <p:spPr>
          <a:xfrm>
            <a:off x="687072" y="1207617"/>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7</a:t>
            </a:r>
          </a:p>
        </p:txBody>
      </p:sp>
    </p:spTree>
    <p:extLst>
      <p:ext uri="{BB962C8B-B14F-4D97-AF65-F5344CB8AC3E}">
        <p14:creationId xmlns:p14="http://schemas.microsoft.com/office/powerpoint/2010/main" val="74754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201741"/>
            <a:ext cx="3648075" cy="1639887"/>
          </a:xfrm>
        </p:spPr>
        <p:txBody>
          <a:bodyPr anchor="t">
            <a:normAutofit/>
          </a:bodyPr>
          <a:lstStyle/>
          <a:p>
            <a:r>
              <a:rPr lang="en-US" altLang="en-US" sz="2000" dirty="0"/>
              <a:t>Benefits and Problems of</a:t>
            </a:r>
            <a:br>
              <a:rPr lang="en-US" altLang="en-US" sz="2000" dirty="0"/>
            </a:br>
            <a:r>
              <a:rPr lang="en-US" altLang="en-US" sz="2000" dirty="0"/>
              <a:t> E-Procurement</a:t>
            </a:r>
            <a:endParaRPr lang="en-US" sz="2000" dirty="0"/>
          </a:p>
        </p:txBody>
      </p:sp>
      <p:sp>
        <p:nvSpPr>
          <p:cNvPr id="3" name="Content Placeholder 2"/>
          <p:cNvSpPr>
            <a:spLocks noGrp="1"/>
          </p:cNvSpPr>
          <p:nvPr>
            <p:ph idx="4294967295"/>
          </p:nvPr>
        </p:nvSpPr>
        <p:spPr>
          <a:xfrm>
            <a:off x="263526" y="2046285"/>
            <a:ext cx="3384550" cy="3940175"/>
          </a:xfrm>
        </p:spPr>
        <p:style>
          <a:lnRef idx="2">
            <a:schemeClr val="dk1"/>
          </a:lnRef>
          <a:fillRef idx="1">
            <a:schemeClr val="lt1"/>
          </a:fillRef>
          <a:effectRef idx="0">
            <a:schemeClr val="dk1"/>
          </a:effectRef>
          <a:fontRef idx="minor">
            <a:schemeClr val="dk1"/>
          </a:fontRef>
        </p:style>
        <p:txBody>
          <a:bodyPr>
            <a:normAutofit/>
          </a:bodyPr>
          <a:lstStyle/>
          <a:p>
            <a:pPr>
              <a:lnSpc>
                <a:spcPct val="100000"/>
              </a:lnSpc>
            </a:pPr>
            <a:r>
              <a:rPr lang="en-US" sz="1400" dirty="0">
                <a:solidFill>
                  <a:schemeClr val="tx1"/>
                </a:solidFill>
              </a:rPr>
              <a:t>Benefits</a:t>
            </a:r>
            <a:endParaRPr lang="en-US" altLang="en-US" sz="1400" dirty="0">
              <a:solidFill>
                <a:schemeClr val="tx1"/>
              </a:solidFill>
            </a:endParaRPr>
          </a:p>
          <a:p>
            <a:pPr lvl="1">
              <a:lnSpc>
                <a:spcPct val="100000"/>
              </a:lnSpc>
            </a:pPr>
            <a:r>
              <a:rPr lang="en-US" sz="1400" dirty="0">
                <a:solidFill>
                  <a:schemeClr val="tx1"/>
                </a:solidFill>
              </a:rPr>
              <a:t>Cuts transaction costs</a:t>
            </a:r>
            <a:endParaRPr lang="en-US" altLang="ja-JP" sz="1400" dirty="0">
              <a:solidFill>
                <a:schemeClr val="tx1"/>
              </a:solidFill>
            </a:endParaRPr>
          </a:p>
          <a:p>
            <a:pPr lvl="1">
              <a:lnSpc>
                <a:spcPct val="100000"/>
              </a:lnSpc>
            </a:pPr>
            <a:r>
              <a:rPr lang="en-US" sz="1400" dirty="0">
                <a:solidFill>
                  <a:schemeClr val="tx1"/>
                </a:solidFill>
              </a:rPr>
              <a:t>Results in efficient purchasing for both buyers and suppliers</a:t>
            </a:r>
            <a:endParaRPr lang="en-US" altLang="en-US" sz="1400" dirty="0">
              <a:solidFill>
                <a:schemeClr val="tx1"/>
              </a:solidFill>
            </a:endParaRPr>
          </a:p>
          <a:p>
            <a:pPr lvl="1">
              <a:lnSpc>
                <a:spcPct val="100000"/>
              </a:lnSpc>
            </a:pPr>
            <a:r>
              <a:rPr lang="en-US" sz="1400" dirty="0">
                <a:solidFill>
                  <a:schemeClr val="tx1"/>
                </a:solidFill>
              </a:rPr>
              <a:t>Reduces the time between order and delivery</a:t>
            </a:r>
          </a:p>
          <a:p>
            <a:pPr lvl="1">
              <a:lnSpc>
                <a:spcPct val="100000"/>
              </a:lnSpc>
            </a:pPr>
            <a:r>
              <a:rPr lang="en-US" sz="1400" dirty="0">
                <a:solidFill>
                  <a:schemeClr val="tx1"/>
                </a:solidFill>
              </a:rPr>
              <a:t>Helps an organization keep better track of all purchases</a:t>
            </a:r>
          </a:p>
          <a:p>
            <a:pPr lvl="1">
              <a:lnSpc>
                <a:spcPct val="100000"/>
              </a:lnSpc>
            </a:pPr>
            <a:r>
              <a:rPr lang="en-US" sz="1400" dirty="0">
                <a:solidFill>
                  <a:schemeClr val="tx1"/>
                </a:solidFill>
              </a:rPr>
              <a:t>Frees buyers from a lot of paperwork</a:t>
            </a:r>
          </a:p>
          <a:p>
            <a:pPr lvl="0">
              <a:lnSpc>
                <a:spcPct val="100000"/>
              </a:lnSpc>
            </a:pPr>
            <a:r>
              <a:rPr lang="en-US" sz="1400" dirty="0">
                <a:solidFill>
                  <a:schemeClr val="tx1"/>
                </a:solidFill>
              </a:rPr>
              <a:t>Problems</a:t>
            </a:r>
            <a:endParaRPr lang="en-US" altLang="en-US" sz="1400" dirty="0">
              <a:solidFill>
                <a:schemeClr val="tx1"/>
              </a:solidFill>
            </a:endParaRPr>
          </a:p>
          <a:p>
            <a:pPr lvl="1">
              <a:lnSpc>
                <a:spcPct val="100000"/>
              </a:lnSpc>
            </a:pPr>
            <a:r>
              <a:rPr lang="en-US" sz="1400" dirty="0">
                <a:solidFill>
                  <a:schemeClr val="tx1"/>
                </a:solidFill>
              </a:rPr>
              <a:t>Can affect the customer-supplier relationship</a:t>
            </a:r>
            <a:endParaRPr lang="en-US" altLang="ja-JP" sz="1400" dirty="0">
              <a:solidFill>
                <a:schemeClr val="tx1"/>
              </a:solidFill>
            </a:endParaRPr>
          </a:p>
          <a:p>
            <a:pPr lvl="1">
              <a:lnSpc>
                <a:spcPct val="100000"/>
              </a:lnSpc>
            </a:pPr>
            <a:r>
              <a:rPr lang="en-US" altLang="en-US" sz="1400" dirty="0">
                <a:solidFill>
                  <a:schemeClr val="tx1"/>
                </a:solidFill>
              </a:rPr>
              <a:t>Pits suppliers against one another </a:t>
            </a:r>
            <a:endParaRPr lang="en-US" sz="1400" dirty="0">
              <a:solidFill>
                <a:schemeClr val="tx1"/>
              </a:solidFill>
            </a:endParaRPr>
          </a:p>
        </p:txBody>
      </p:sp>
      <p:pic>
        <p:nvPicPr>
          <p:cNvPr id="7" name="Picture 6">
            <a:extLst>
              <a:ext uri="{FF2B5EF4-FFF2-40B4-BE49-F238E27FC236}">
                <a16:creationId xmlns:a16="http://schemas.microsoft.com/office/drawing/2014/main" id="{AC1085FC-7E8A-425D-66E8-48B1B2744FC8}"/>
              </a:ext>
            </a:extLst>
          </p:cNvPr>
          <p:cNvPicPr>
            <a:picLocks noChangeAspect="1"/>
          </p:cNvPicPr>
          <p:nvPr/>
        </p:nvPicPr>
        <p:blipFill>
          <a:blip r:embed="rId3"/>
          <a:stretch>
            <a:fillRect/>
          </a:stretch>
        </p:blipFill>
        <p:spPr>
          <a:xfrm>
            <a:off x="5240833" y="1247247"/>
            <a:ext cx="5995465" cy="4496599"/>
          </a:xfrm>
          <a:prstGeom prst="rect">
            <a:avLst/>
          </a:prstGeom>
        </p:spPr>
      </p:pic>
      <p:sp>
        <p:nvSpPr>
          <p:cNvPr id="4" name="Title 1">
            <a:extLst>
              <a:ext uri="{FF2B5EF4-FFF2-40B4-BE49-F238E27FC236}">
                <a16:creationId xmlns:a16="http://schemas.microsoft.com/office/drawing/2014/main" id="{5FB17406-E725-9113-0AF8-4FD4A75854B4}"/>
              </a:ext>
            </a:extLst>
          </p:cNvPr>
          <p:cNvSpPr txBox="1">
            <a:spLocks/>
          </p:cNvSpPr>
          <p:nvPr/>
        </p:nvSpPr>
        <p:spPr>
          <a:xfrm>
            <a:off x="1955801" y="92105"/>
            <a:ext cx="12045673" cy="8997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defTabSz="914354">
              <a:defRPr/>
            </a:pPr>
            <a:r>
              <a:rPr lang="en-US" altLang="en-US" sz="2400" b="1" dirty="0">
                <a:solidFill>
                  <a:srgbClr val="C00000"/>
                </a:solidFill>
                <a:latin typeface="Calibri Light" panose="020F0302020204030204"/>
              </a:rPr>
              <a:t>E-Procurement and Online Purchasing (2/2)</a:t>
            </a:r>
            <a:endParaRPr lang="en-US" sz="2400" b="1" dirty="0">
              <a:solidFill>
                <a:srgbClr val="C00000"/>
              </a:solidFill>
              <a:latin typeface="Calibri Light" panose="020F0302020204030204"/>
            </a:endParaRPr>
          </a:p>
        </p:txBody>
      </p:sp>
      <p:sp>
        <p:nvSpPr>
          <p:cNvPr id="5" name="TextBox 4">
            <a:extLst>
              <a:ext uri="{FF2B5EF4-FFF2-40B4-BE49-F238E27FC236}">
                <a16:creationId xmlns:a16="http://schemas.microsoft.com/office/drawing/2014/main" id="{7C37BFE8-C9C6-77D1-038E-F6F52769E18F}"/>
              </a:ext>
            </a:extLst>
          </p:cNvPr>
          <p:cNvSpPr txBox="1"/>
          <p:nvPr/>
        </p:nvSpPr>
        <p:spPr>
          <a:xfrm>
            <a:off x="4016090" y="944184"/>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7</a:t>
            </a:r>
          </a:p>
        </p:txBody>
      </p:sp>
    </p:spTree>
    <p:extLst>
      <p:ext uri="{BB962C8B-B14F-4D97-AF65-F5344CB8AC3E}">
        <p14:creationId xmlns:p14="http://schemas.microsoft.com/office/powerpoint/2010/main" val="342299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36770" y="1018672"/>
            <a:ext cx="10668000" cy="668337"/>
          </a:xfrm>
        </p:spPr>
        <p:txBody>
          <a:bodyPr anchor="b">
            <a:normAutofit/>
          </a:bodyPr>
          <a:lstStyle/>
          <a:p>
            <a:pPr algn="ctr"/>
            <a:r>
              <a:rPr lang="en-US" sz="3200" b="1" dirty="0">
                <a:solidFill>
                  <a:srgbClr val="C00000"/>
                </a:solidFill>
              </a:rPr>
              <a:t>Business-to-Business Digital and Social Media Marketing</a:t>
            </a:r>
          </a:p>
        </p:txBody>
      </p:sp>
      <p:sp>
        <p:nvSpPr>
          <p:cNvPr id="3" name="Content Placeholder 2"/>
          <p:cNvSpPr>
            <a:spLocks noGrp="1"/>
          </p:cNvSpPr>
          <p:nvPr>
            <p:ph idx="4294967295"/>
          </p:nvPr>
        </p:nvSpPr>
        <p:spPr>
          <a:xfrm>
            <a:off x="232317" y="2417590"/>
            <a:ext cx="3111500" cy="4595812"/>
          </a:xfrm>
        </p:spPr>
        <p:txBody>
          <a:bodyPr>
            <a:normAutofit/>
          </a:bodyPr>
          <a:lstStyle/>
          <a:p>
            <a:r>
              <a:rPr lang="en-US" sz="1600" dirty="0"/>
              <a:t>B-to-B marketers are now using a wide range of digital and social media marketing approaches.</a:t>
            </a:r>
          </a:p>
          <a:p>
            <a:pPr lvl="0"/>
            <a:r>
              <a:rPr lang="en-US" sz="1600" dirty="0"/>
              <a:t>Compared with traditional media and sales approaches, digital and social media can create greater customer engagement and interaction.</a:t>
            </a:r>
          </a:p>
        </p:txBody>
      </p:sp>
      <p:pic>
        <p:nvPicPr>
          <p:cNvPr id="6" name="Picture 5">
            <a:extLst>
              <a:ext uri="{FF2B5EF4-FFF2-40B4-BE49-F238E27FC236}">
                <a16:creationId xmlns:a16="http://schemas.microsoft.com/office/drawing/2014/main" id="{17592D96-5C4E-D13D-BA1F-4BBFD118438E}"/>
              </a:ext>
            </a:extLst>
          </p:cNvPr>
          <p:cNvPicPr>
            <a:picLocks noChangeAspect="1"/>
          </p:cNvPicPr>
          <p:nvPr/>
        </p:nvPicPr>
        <p:blipFill rotWithShape="1">
          <a:blip r:embed="rId3"/>
          <a:srcRect l="2201" r="2075" b="-331"/>
          <a:stretch/>
        </p:blipFill>
        <p:spPr>
          <a:xfrm>
            <a:off x="4195405" y="2168044"/>
            <a:ext cx="7234599" cy="3671284"/>
          </a:xfrm>
          <a:prstGeom prst="rect">
            <a:avLst/>
          </a:prstGeom>
        </p:spPr>
      </p:pic>
      <p:sp>
        <p:nvSpPr>
          <p:cNvPr id="4" name="TextBox 3">
            <a:extLst>
              <a:ext uri="{FF2B5EF4-FFF2-40B4-BE49-F238E27FC236}">
                <a16:creationId xmlns:a16="http://schemas.microsoft.com/office/drawing/2014/main" id="{D38422E6-CBEF-68EA-0EA0-756C787B9111}"/>
              </a:ext>
            </a:extLst>
          </p:cNvPr>
          <p:cNvSpPr txBox="1"/>
          <p:nvPr/>
        </p:nvSpPr>
        <p:spPr>
          <a:xfrm>
            <a:off x="1124815" y="1235029"/>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8</a:t>
            </a:r>
          </a:p>
        </p:txBody>
      </p:sp>
      <p:sp>
        <p:nvSpPr>
          <p:cNvPr id="7" name="Rounded Rectangle 6">
            <a:extLst>
              <a:ext uri="{FF2B5EF4-FFF2-40B4-BE49-F238E27FC236}">
                <a16:creationId xmlns:a16="http://schemas.microsoft.com/office/drawing/2014/main" id="{3588E315-C9D7-EC8E-7849-346859E5AFDF}"/>
              </a:ext>
            </a:extLst>
          </p:cNvPr>
          <p:cNvSpPr/>
          <p:nvPr/>
        </p:nvSpPr>
        <p:spPr>
          <a:xfrm>
            <a:off x="4274052" y="4500083"/>
            <a:ext cx="688369" cy="565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prstClr val="white"/>
              </a:solidFill>
              <a:latin typeface="Calibri" panose="020F0502020204030204"/>
            </a:endParaRPr>
          </a:p>
        </p:txBody>
      </p:sp>
    </p:spTree>
    <p:extLst>
      <p:ext uri="{BB962C8B-B14F-4D97-AF65-F5344CB8AC3E}">
        <p14:creationId xmlns:p14="http://schemas.microsoft.com/office/powerpoint/2010/main" val="268710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B4044-0AB2-C40A-6E83-7946F4CEE53F}"/>
              </a:ext>
            </a:extLst>
          </p:cNvPr>
          <p:cNvSpPr>
            <a:spLocks noGrp="1"/>
          </p:cNvSpPr>
          <p:nvPr>
            <p:ph type="title" idx="4294967295"/>
          </p:nvPr>
        </p:nvSpPr>
        <p:spPr>
          <a:xfrm>
            <a:off x="159391" y="1241277"/>
            <a:ext cx="3436938" cy="4375150"/>
          </a:xfr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3800" spc="800" dirty="0">
                <a:solidFill>
                  <a:srgbClr val="2A1A00"/>
                </a:solidFill>
              </a:rPr>
              <a:t>Summary of</a:t>
            </a:r>
            <a:br>
              <a:rPr lang="en-US" sz="3800" spc="800" dirty="0">
                <a:solidFill>
                  <a:srgbClr val="2A1A00"/>
                </a:solidFill>
              </a:rPr>
            </a:br>
            <a:r>
              <a:rPr lang="en-US" sz="3800" spc="800" dirty="0">
                <a:solidFill>
                  <a:srgbClr val="2A1A00"/>
                </a:solidFill>
              </a:rPr>
              <a:t>Consumer and Business Buyer Behavior</a:t>
            </a:r>
            <a:br>
              <a:rPr lang="en-US" sz="3800" spc="800" dirty="0">
                <a:solidFill>
                  <a:srgbClr val="2A1A00"/>
                </a:solidFill>
              </a:rPr>
            </a:br>
            <a:endParaRPr lang="en-US" sz="3800" spc="800" dirty="0">
              <a:solidFill>
                <a:srgbClr val="2A1A00"/>
              </a:solidFill>
            </a:endParaRPr>
          </a:p>
        </p:txBody>
      </p:sp>
      <p:pic>
        <p:nvPicPr>
          <p:cNvPr id="1026" name="Picture 2" descr="Business Markets and Buying Behavior - ppt video online download">
            <a:extLst>
              <a:ext uri="{FF2B5EF4-FFF2-40B4-BE49-F238E27FC236}">
                <a16:creationId xmlns:a16="http://schemas.microsoft.com/office/drawing/2014/main" id="{D450F071-D515-9731-38A0-F55D41D92B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2" t="23092" r="4385" b="3577"/>
          <a:stretch/>
        </p:blipFill>
        <p:spPr bwMode="auto">
          <a:xfrm>
            <a:off x="4082143" y="941698"/>
            <a:ext cx="7796252" cy="467472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96257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FE55B0-C6C0-8FC0-591A-6F1392F69BCB}"/>
              </a:ext>
            </a:extLst>
          </p:cNvPr>
          <p:cNvPicPr>
            <a:picLocks noChangeAspect="1"/>
          </p:cNvPicPr>
          <p:nvPr/>
        </p:nvPicPr>
        <p:blipFill>
          <a:blip r:embed="rId2"/>
          <a:stretch>
            <a:fillRect/>
          </a:stretch>
        </p:blipFill>
        <p:spPr>
          <a:xfrm>
            <a:off x="485330" y="1115736"/>
            <a:ext cx="3346799" cy="2184739"/>
          </a:xfrm>
          <a:prstGeom prst="rect">
            <a:avLst/>
          </a:prstGeom>
        </p:spPr>
      </p:pic>
      <p:grpSp>
        <p:nvGrpSpPr>
          <p:cNvPr id="11" name="Group 10">
            <a:extLst>
              <a:ext uri="{FF2B5EF4-FFF2-40B4-BE49-F238E27FC236}">
                <a16:creationId xmlns:a16="http://schemas.microsoft.com/office/drawing/2014/main" id="{CC1FCD4D-444B-9C5F-AA81-E39E4C63D7CD}"/>
              </a:ext>
            </a:extLst>
          </p:cNvPr>
          <p:cNvGrpSpPr/>
          <p:nvPr/>
        </p:nvGrpSpPr>
        <p:grpSpPr>
          <a:xfrm>
            <a:off x="4347157" y="1115735"/>
            <a:ext cx="3439519" cy="2126999"/>
            <a:chOff x="4317455" y="552450"/>
            <a:chExt cx="3439518" cy="2632544"/>
          </a:xfrm>
        </p:grpSpPr>
        <p:pic>
          <p:nvPicPr>
            <p:cNvPr id="8" name="Picture 7">
              <a:extLst>
                <a:ext uri="{FF2B5EF4-FFF2-40B4-BE49-F238E27FC236}">
                  <a16:creationId xmlns:a16="http://schemas.microsoft.com/office/drawing/2014/main" id="{56021C28-8316-10BC-A7F5-EB7D9B48A7FF}"/>
                </a:ext>
              </a:extLst>
            </p:cNvPr>
            <p:cNvPicPr>
              <a:picLocks noChangeAspect="1"/>
            </p:cNvPicPr>
            <p:nvPr/>
          </p:nvPicPr>
          <p:blipFill>
            <a:blip r:embed="rId3"/>
            <a:stretch>
              <a:fillRect/>
            </a:stretch>
          </p:blipFill>
          <p:spPr>
            <a:xfrm>
              <a:off x="4317455" y="552450"/>
              <a:ext cx="3439518" cy="2632544"/>
            </a:xfrm>
            <a:prstGeom prst="rect">
              <a:avLst/>
            </a:prstGeom>
          </p:spPr>
        </p:pic>
        <p:sp>
          <p:nvSpPr>
            <p:cNvPr id="9" name="TextBox 8">
              <a:extLst>
                <a:ext uri="{FF2B5EF4-FFF2-40B4-BE49-F238E27FC236}">
                  <a16:creationId xmlns:a16="http://schemas.microsoft.com/office/drawing/2014/main" id="{A0D992C7-D2CD-8F70-82DB-8713E630DD04}"/>
                </a:ext>
              </a:extLst>
            </p:cNvPr>
            <p:cNvSpPr txBox="1"/>
            <p:nvPr/>
          </p:nvSpPr>
          <p:spPr>
            <a:xfrm>
              <a:off x="7061200" y="565150"/>
              <a:ext cx="342900" cy="369332"/>
            </a:xfrm>
            <a:prstGeom prst="rect">
              <a:avLst/>
            </a:prstGeom>
            <a:solidFill>
              <a:schemeClr val="bg1"/>
            </a:solidFill>
          </p:spPr>
          <p:txBody>
            <a:bodyPr wrap="square" rtlCol="0">
              <a:spAutoFit/>
            </a:bodyPr>
            <a:lstStyle/>
            <a:p>
              <a:pPr defTabSz="914354">
                <a:defRPr/>
              </a:pPr>
              <a:endParaRPr lang="en-SA" dirty="0">
                <a:solidFill>
                  <a:prstClr val="black"/>
                </a:solidFill>
                <a:latin typeface="Calibri" panose="020F0502020204030204"/>
              </a:endParaRPr>
            </a:p>
          </p:txBody>
        </p:sp>
      </p:grpSp>
      <p:pic>
        <p:nvPicPr>
          <p:cNvPr id="12" name="Picture 11">
            <a:extLst>
              <a:ext uri="{FF2B5EF4-FFF2-40B4-BE49-F238E27FC236}">
                <a16:creationId xmlns:a16="http://schemas.microsoft.com/office/drawing/2014/main" id="{EFBA38A8-B4D1-352E-4426-0700FF72053A}"/>
              </a:ext>
            </a:extLst>
          </p:cNvPr>
          <p:cNvPicPr>
            <a:picLocks noChangeAspect="1"/>
          </p:cNvPicPr>
          <p:nvPr/>
        </p:nvPicPr>
        <p:blipFill>
          <a:blip r:embed="rId4"/>
          <a:stretch>
            <a:fillRect/>
          </a:stretch>
        </p:blipFill>
        <p:spPr>
          <a:xfrm>
            <a:off x="8301705" y="1125996"/>
            <a:ext cx="3281505" cy="2011420"/>
          </a:xfrm>
          <a:prstGeom prst="rect">
            <a:avLst/>
          </a:prstGeom>
        </p:spPr>
      </p:pic>
      <p:pic>
        <p:nvPicPr>
          <p:cNvPr id="13" name="Picture 12">
            <a:extLst>
              <a:ext uri="{FF2B5EF4-FFF2-40B4-BE49-F238E27FC236}">
                <a16:creationId xmlns:a16="http://schemas.microsoft.com/office/drawing/2014/main" id="{E0058DCA-CCD1-FEC1-8DBE-25C4B87C192C}"/>
              </a:ext>
            </a:extLst>
          </p:cNvPr>
          <p:cNvPicPr>
            <a:picLocks noChangeAspect="1"/>
          </p:cNvPicPr>
          <p:nvPr/>
        </p:nvPicPr>
        <p:blipFill>
          <a:blip r:embed="rId5"/>
          <a:stretch>
            <a:fillRect/>
          </a:stretch>
        </p:blipFill>
        <p:spPr>
          <a:xfrm>
            <a:off x="504132" y="3429000"/>
            <a:ext cx="3310592" cy="2520437"/>
          </a:xfrm>
          <a:prstGeom prst="rect">
            <a:avLst/>
          </a:prstGeom>
        </p:spPr>
      </p:pic>
      <p:pic>
        <p:nvPicPr>
          <p:cNvPr id="14" name="Picture 13">
            <a:extLst>
              <a:ext uri="{FF2B5EF4-FFF2-40B4-BE49-F238E27FC236}">
                <a16:creationId xmlns:a16="http://schemas.microsoft.com/office/drawing/2014/main" id="{FA613050-5F7D-541B-9F40-06BEC8D1B1D4}"/>
              </a:ext>
            </a:extLst>
          </p:cNvPr>
          <p:cNvPicPr>
            <a:picLocks noChangeAspect="1"/>
          </p:cNvPicPr>
          <p:nvPr/>
        </p:nvPicPr>
        <p:blipFill>
          <a:blip r:embed="rId6"/>
          <a:stretch>
            <a:fillRect/>
          </a:stretch>
        </p:blipFill>
        <p:spPr>
          <a:xfrm>
            <a:off x="4275993" y="3300475"/>
            <a:ext cx="3480983" cy="2615687"/>
          </a:xfrm>
          <a:prstGeom prst="rect">
            <a:avLst/>
          </a:prstGeom>
        </p:spPr>
      </p:pic>
      <p:pic>
        <p:nvPicPr>
          <p:cNvPr id="15" name="Picture 14">
            <a:extLst>
              <a:ext uri="{FF2B5EF4-FFF2-40B4-BE49-F238E27FC236}">
                <a16:creationId xmlns:a16="http://schemas.microsoft.com/office/drawing/2014/main" id="{1D038256-3C7A-AFE9-0FCC-62C5EF7104AF}"/>
              </a:ext>
            </a:extLst>
          </p:cNvPr>
          <p:cNvPicPr>
            <a:picLocks noChangeAspect="1"/>
          </p:cNvPicPr>
          <p:nvPr/>
        </p:nvPicPr>
        <p:blipFill>
          <a:blip r:embed="rId7"/>
          <a:stretch>
            <a:fillRect/>
          </a:stretch>
        </p:blipFill>
        <p:spPr>
          <a:xfrm>
            <a:off x="8197041" y="3318615"/>
            <a:ext cx="3490827" cy="2615687"/>
          </a:xfrm>
          <a:prstGeom prst="rect">
            <a:avLst/>
          </a:prstGeom>
        </p:spPr>
      </p:pic>
      <p:sp>
        <p:nvSpPr>
          <p:cNvPr id="16" name="Title 1">
            <a:extLst>
              <a:ext uri="{FF2B5EF4-FFF2-40B4-BE49-F238E27FC236}">
                <a16:creationId xmlns:a16="http://schemas.microsoft.com/office/drawing/2014/main" id="{C15D9BB7-55A5-397F-7093-B5EE43B2996A}"/>
              </a:ext>
            </a:extLst>
          </p:cNvPr>
          <p:cNvSpPr>
            <a:spLocks noGrp="1"/>
          </p:cNvSpPr>
          <p:nvPr>
            <p:ph type="title" idx="4294967295"/>
          </p:nvPr>
        </p:nvSpPr>
        <p:spPr>
          <a:xfrm>
            <a:off x="5670959" y="505543"/>
            <a:ext cx="4932363" cy="552451"/>
          </a:xfrm>
          <a:solidFill>
            <a:schemeClr val="bg1"/>
          </a:solidFill>
          <a:ln>
            <a:solidFill>
              <a:srgbClr val="0070C0"/>
            </a:solidFill>
          </a:ln>
        </p:spPr>
        <p:txBody>
          <a:bodyPr>
            <a:normAutofit fontScale="90000"/>
          </a:bodyPr>
          <a:lstStyle/>
          <a:p>
            <a:pPr algn="ctr"/>
            <a:r>
              <a:rPr lang="en-US" altLang="en-US" sz="4800" b="1" dirty="0">
                <a:solidFill>
                  <a:schemeClr val="accent6">
                    <a:lumMod val="50000"/>
                  </a:schemeClr>
                </a:solidFill>
                <a:ea typeface="ＭＳ Ｐゴシック" panose="020B0600070205080204" pitchFamily="34" charset="-128"/>
              </a:rPr>
              <a:t>3</a:t>
            </a:r>
            <a:r>
              <a:rPr lang="en-US" altLang="en-US" sz="4800" b="1" baseline="30000" dirty="0">
                <a:solidFill>
                  <a:schemeClr val="accent6">
                    <a:lumMod val="50000"/>
                  </a:schemeClr>
                </a:solidFill>
                <a:ea typeface="ＭＳ Ｐゴシック" panose="020B0600070205080204" pitchFamily="34" charset="-128"/>
              </a:rPr>
              <a:t>rd</a:t>
            </a:r>
            <a:r>
              <a:rPr lang="en-US" altLang="en-US" sz="4800" b="1" dirty="0">
                <a:solidFill>
                  <a:schemeClr val="accent6">
                    <a:lumMod val="50000"/>
                  </a:schemeClr>
                </a:solidFill>
                <a:ea typeface="ＭＳ Ｐゴシック" panose="020B0600070205080204" pitchFamily="34" charset="-128"/>
              </a:rPr>
              <a:t> P-Place (channels)</a:t>
            </a:r>
            <a:endParaRPr lang="en-IN" sz="4800" b="1" dirty="0">
              <a:solidFill>
                <a:schemeClr val="accent6">
                  <a:lumMod val="50000"/>
                </a:schemeClr>
              </a:solidFill>
            </a:endParaRPr>
          </a:p>
        </p:txBody>
      </p:sp>
    </p:spTree>
    <p:extLst>
      <p:ext uri="{BB962C8B-B14F-4D97-AF65-F5344CB8AC3E}">
        <p14:creationId xmlns:p14="http://schemas.microsoft.com/office/powerpoint/2010/main" val="154452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2621455" y="1252840"/>
            <a:ext cx="6557897" cy="3948353"/>
          </a:xfrm>
          <a:prstGeom prst="rect">
            <a:avLst/>
          </a:prstGeom>
        </p:spPr>
      </p:pic>
    </p:spTree>
    <p:extLst>
      <p:ext uri="{BB962C8B-B14F-4D97-AF65-F5344CB8AC3E}">
        <p14:creationId xmlns:p14="http://schemas.microsoft.com/office/powerpoint/2010/main" val="3524878336"/>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ucation Is A Continuous Journey But Not A Destination">
            <a:extLst>
              <a:ext uri="{FF2B5EF4-FFF2-40B4-BE49-F238E27FC236}">
                <a16:creationId xmlns:a16="http://schemas.microsoft.com/office/drawing/2014/main" id="{D301BA3E-39D5-D555-5F7E-2AF45192C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58" b="8680"/>
          <a:stretch/>
        </p:blipFill>
        <p:spPr bwMode="auto">
          <a:xfrm>
            <a:off x="1133923" y="1392572"/>
            <a:ext cx="9924154" cy="387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93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st of luck for your exam | Exam good luck quotes, Good luck quotes, Good  luck for exams">
            <a:extLst>
              <a:ext uri="{FF2B5EF4-FFF2-40B4-BE49-F238E27FC236}">
                <a16:creationId xmlns:a16="http://schemas.microsoft.com/office/drawing/2014/main" id="{EF953611-BB10-6C7D-7CD0-F8041DE26A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48642" y="1286648"/>
            <a:ext cx="5294715" cy="396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79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F7B77-5781-400B-B2EB-86A77E5DB3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5119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18266-72CB-00E8-2E43-23836FB0CA81}"/>
              </a:ext>
            </a:extLst>
          </p:cNvPr>
          <p:cNvPicPr>
            <a:picLocks noChangeAspect="1"/>
          </p:cNvPicPr>
          <p:nvPr/>
        </p:nvPicPr>
        <p:blipFill>
          <a:blip r:embed="rId2"/>
          <a:stretch>
            <a:fillRect/>
          </a:stretch>
        </p:blipFill>
        <p:spPr>
          <a:xfrm>
            <a:off x="481514" y="1775114"/>
            <a:ext cx="3722835" cy="1954038"/>
          </a:xfrm>
          <a:prstGeom prst="rect">
            <a:avLst/>
          </a:prstGeom>
        </p:spPr>
      </p:pic>
      <p:pic>
        <p:nvPicPr>
          <p:cNvPr id="4" name="Picture 3">
            <a:extLst>
              <a:ext uri="{FF2B5EF4-FFF2-40B4-BE49-F238E27FC236}">
                <a16:creationId xmlns:a16="http://schemas.microsoft.com/office/drawing/2014/main" id="{88D2D9E1-B5B8-F120-F858-C24A9D7C267C}"/>
              </a:ext>
            </a:extLst>
          </p:cNvPr>
          <p:cNvPicPr>
            <a:picLocks noChangeAspect="1"/>
          </p:cNvPicPr>
          <p:nvPr/>
        </p:nvPicPr>
        <p:blipFill>
          <a:blip r:embed="rId3"/>
          <a:stretch>
            <a:fillRect/>
          </a:stretch>
        </p:blipFill>
        <p:spPr>
          <a:xfrm>
            <a:off x="4365217" y="1485240"/>
            <a:ext cx="3588171" cy="2088262"/>
          </a:xfrm>
          <a:prstGeom prst="rect">
            <a:avLst/>
          </a:prstGeom>
        </p:spPr>
      </p:pic>
      <p:pic>
        <p:nvPicPr>
          <p:cNvPr id="5" name="Picture 4">
            <a:extLst>
              <a:ext uri="{FF2B5EF4-FFF2-40B4-BE49-F238E27FC236}">
                <a16:creationId xmlns:a16="http://schemas.microsoft.com/office/drawing/2014/main" id="{62B02980-A510-B025-0DA6-08CCD1DAB95A}"/>
              </a:ext>
            </a:extLst>
          </p:cNvPr>
          <p:cNvPicPr>
            <a:picLocks noChangeAspect="1"/>
          </p:cNvPicPr>
          <p:nvPr/>
        </p:nvPicPr>
        <p:blipFill>
          <a:blip r:embed="rId4"/>
          <a:stretch>
            <a:fillRect/>
          </a:stretch>
        </p:blipFill>
        <p:spPr>
          <a:xfrm>
            <a:off x="4365217" y="3703635"/>
            <a:ext cx="3448575" cy="2328049"/>
          </a:xfrm>
          <a:prstGeom prst="rect">
            <a:avLst/>
          </a:prstGeom>
        </p:spPr>
      </p:pic>
      <p:pic>
        <p:nvPicPr>
          <p:cNvPr id="6" name="Picture 5">
            <a:extLst>
              <a:ext uri="{FF2B5EF4-FFF2-40B4-BE49-F238E27FC236}">
                <a16:creationId xmlns:a16="http://schemas.microsoft.com/office/drawing/2014/main" id="{701FC467-ED1C-D16F-62A6-FF7A7E56E906}"/>
              </a:ext>
            </a:extLst>
          </p:cNvPr>
          <p:cNvPicPr>
            <a:picLocks noChangeAspect="1"/>
          </p:cNvPicPr>
          <p:nvPr/>
        </p:nvPicPr>
        <p:blipFill>
          <a:blip r:embed="rId5"/>
          <a:stretch>
            <a:fillRect/>
          </a:stretch>
        </p:blipFill>
        <p:spPr>
          <a:xfrm>
            <a:off x="8200365" y="3729153"/>
            <a:ext cx="3459440" cy="2025696"/>
          </a:xfrm>
          <a:prstGeom prst="rect">
            <a:avLst/>
          </a:prstGeom>
        </p:spPr>
      </p:pic>
      <p:pic>
        <p:nvPicPr>
          <p:cNvPr id="10" name="Picture 9">
            <a:extLst>
              <a:ext uri="{FF2B5EF4-FFF2-40B4-BE49-F238E27FC236}">
                <a16:creationId xmlns:a16="http://schemas.microsoft.com/office/drawing/2014/main" id="{8E9E5500-6B87-613D-8CB5-2D418A6723B2}"/>
              </a:ext>
            </a:extLst>
          </p:cNvPr>
          <p:cNvPicPr>
            <a:picLocks noChangeAspect="1"/>
          </p:cNvPicPr>
          <p:nvPr/>
        </p:nvPicPr>
        <p:blipFill>
          <a:blip r:embed="rId6"/>
          <a:stretch>
            <a:fillRect/>
          </a:stretch>
        </p:blipFill>
        <p:spPr>
          <a:xfrm>
            <a:off x="9236279" y="494115"/>
            <a:ext cx="2494392" cy="2781044"/>
          </a:xfrm>
          <a:prstGeom prst="rect">
            <a:avLst/>
          </a:prstGeom>
        </p:spPr>
      </p:pic>
      <p:pic>
        <p:nvPicPr>
          <p:cNvPr id="16" name="Picture 15">
            <a:extLst>
              <a:ext uri="{FF2B5EF4-FFF2-40B4-BE49-F238E27FC236}">
                <a16:creationId xmlns:a16="http://schemas.microsoft.com/office/drawing/2014/main" id="{21A45458-10B6-227D-6D44-FC54C5B57833}"/>
              </a:ext>
            </a:extLst>
          </p:cNvPr>
          <p:cNvPicPr>
            <a:picLocks noChangeAspect="1"/>
          </p:cNvPicPr>
          <p:nvPr/>
        </p:nvPicPr>
        <p:blipFill>
          <a:blip r:embed="rId7"/>
          <a:stretch>
            <a:fillRect/>
          </a:stretch>
        </p:blipFill>
        <p:spPr>
          <a:xfrm>
            <a:off x="532195" y="3729152"/>
            <a:ext cx="3511287" cy="2302532"/>
          </a:xfrm>
          <a:prstGeom prst="rect">
            <a:avLst/>
          </a:prstGeom>
        </p:spPr>
      </p:pic>
      <p:sp>
        <p:nvSpPr>
          <p:cNvPr id="17" name="Title 1">
            <a:extLst>
              <a:ext uri="{FF2B5EF4-FFF2-40B4-BE49-F238E27FC236}">
                <a16:creationId xmlns:a16="http://schemas.microsoft.com/office/drawing/2014/main" id="{A930C479-87BC-D5C9-5D08-B70EA93E8E50}"/>
              </a:ext>
            </a:extLst>
          </p:cNvPr>
          <p:cNvSpPr>
            <a:spLocks noGrp="1"/>
          </p:cNvSpPr>
          <p:nvPr>
            <p:ph type="title" idx="4294967295"/>
          </p:nvPr>
        </p:nvSpPr>
        <p:spPr>
          <a:xfrm>
            <a:off x="83891" y="1044894"/>
            <a:ext cx="8855075" cy="552451"/>
          </a:xfrm>
          <a:solidFill>
            <a:schemeClr val="bg1"/>
          </a:solidFill>
          <a:ln>
            <a:solidFill>
              <a:srgbClr val="0070C0"/>
            </a:solidFill>
          </a:ln>
        </p:spPr>
        <p:txBody>
          <a:bodyPr>
            <a:normAutofit fontScale="90000"/>
          </a:bodyPr>
          <a:lstStyle/>
          <a:p>
            <a:pPr algn="ctr"/>
            <a:r>
              <a:rPr lang="en-US" altLang="en-US" sz="4800" b="1" dirty="0">
                <a:solidFill>
                  <a:schemeClr val="accent6">
                    <a:lumMod val="50000"/>
                  </a:schemeClr>
                </a:solidFill>
                <a:ea typeface="ＭＳ Ｐゴシック" panose="020B0600070205080204" pitchFamily="34" charset="-128"/>
              </a:rPr>
              <a:t>4</a:t>
            </a:r>
            <a:r>
              <a:rPr lang="en-US" altLang="en-US" sz="4800" b="1" baseline="30000" dirty="0">
                <a:solidFill>
                  <a:schemeClr val="accent6">
                    <a:lumMod val="50000"/>
                  </a:schemeClr>
                </a:solidFill>
                <a:ea typeface="ＭＳ Ｐゴシック" panose="020B0600070205080204" pitchFamily="34" charset="-128"/>
              </a:rPr>
              <a:t>th</a:t>
            </a:r>
            <a:r>
              <a:rPr lang="en-US" altLang="en-US" sz="4800" b="1" dirty="0">
                <a:solidFill>
                  <a:schemeClr val="accent6">
                    <a:lumMod val="50000"/>
                  </a:schemeClr>
                </a:solidFill>
                <a:ea typeface="ＭＳ Ｐゴシック" panose="020B0600070205080204" pitchFamily="34" charset="-128"/>
              </a:rPr>
              <a:t> P- promotion (communication MIX)</a:t>
            </a:r>
            <a:endParaRPr lang="en-IN" sz="4800" b="1" dirty="0">
              <a:solidFill>
                <a:schemeClr val="accent6">
                  <a:lumMod val="50000"/>
                </a:schemeClr>
              </a:solidFill>
            </a:endParaRPr>
          </a:p>
        </p:txBody>
      </p:sp>
    </p:spTree>
    <p:extLst>
      <p:ext uri="{BB962C8B-B14F-4D97-AF65-F5344CB8AC3E}">
        <p14:creationId xmlns:p14="http://schemas.microsoft.com/office/powerpoint/2010/main" val="72813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2" y="1157290"/>
            <a:ext cx="6783388" cy="4543425"/>
          </a:xfrm>
          <a:solidFill>
            <a:schemeClr val="bg1"/>
          </a:solidFill>
        </p:spPr>
        <p:txBody>
          <a:bodyPr>
            <a:normAutofit fontScale="92500" lnSpcReduction="20000"/>
          </a:bodyPr>
          <a:lstStyle/>
          <a:p>
            <a:pPr marL="0" indent="0">
              <a:lnSpc>
                <a:spcPct val="200000"/>
              </a:lnSpc>
              <a:buNone/>
            </a:pPr>
            <a:r>
              <a:rPr lang="en-US" sz="2400" dirty="0">
                <a:solidFill>
                  <a:schemeClr val="accent6">
                    <a:lumMod val="50000"/>
                  </a:schemeClr>
                </a:solidFill>
                <a:latin typeface="Arial"/>
                <a:ea typeface="Arial"/>
                <a:cs typeface="Arial"/>
                <a:sym typeface="Arial"/>
              </a:rPr>
              <a:t>Let us continue understanding;</a:t>
            </a:r>
          </a:p>
          <a:p>
            <a:pPr marL="914354" lvl="1" indent="-457178">
              <a:lnSpc>
                <a:spcPct val="200000"/>
              </a:lnSpc>
              <a:buFont typeface="+mj-lt"/>
              <a:buAutoNum type="arabicPeriod"/>
            </a:pPr>
            <a:r>
              <a:rPr lang="en-US" dirty="0">
                <a:solidFill>
                  <a:schemeClr val="accent6">
                    <a:lumMod val="50000"/>
                  </a:schemeClr>
                </a:solidFill>
                <a:latin typeface="Arial"/>
                <a:cs typeface="Arial"/>
                <a:sym typeface="Arial"/>
              </a:rPr>
              <a:t>How to build and maintain profitable customer relationships</a:t>
            </a:r>
            <a:r>
              <a:rPr lang="en-US" dirty="0">
                <a:solidFill>
                  <a:schemeClr val="accent6">
                    <a:lumMod val="50000"/>
                  </a:schemeClr>
                </a:solidFill>
              </a:rPr>
              <a:t> </a:t>
            </a:r>
            <a:r>
              <a:rPr lang="en-US" dirty="0">
                <a:solidFill>
                  <a:srgbClr val="0070C0"/>
                </a:solidFill>
              </a:rPr>
              <a:t>{</a:t>
            </a:r>
            <a:r>
              <a:rPr lang="en-US" b="1" dirty="0">
                <a:solidFill>
                  <a:srgbClr val="C00000"/>
                </a:solidFill>
              </a:rPr>
              <a:t>CRM</a:t>
            </a:r>
            <a:r>
              <a:rPr lang="en-US" dirty="0">
                <a:solidFill>
                  <a:srgbClr val="0070C0"/>
                </a:solidFill>
              </a:rPr>
              <a:t>}</a:t>
            </a:r>
            <a:r>
              <a:rPr lang="en-US" b="1" dirty="0">
                <a:solidFill>
                  <a:srgbClr val="008000"/>
                </a:solidFill>
                <a:latin typeface="Arial"/>
                <a:ea typeface="Arial"/>
                <a:cs typeface="Arial"/>
                <a:sym typeface="Arial"/>
              </a:rPr>
              <a:t> </a:t>
            </a:r>
          </a:p>
          <a:p>
            <a:pPr marL="914354" lvl="1" indent="-457178">
              <a:lnSpc>
                <a:spcPct val="200000"/>
              </a:lnSpc>
              <a:buFont typeface="+mj-lt"/>
              <a:buAutoNum type="arabicPeriod"/>
            </a:pPr>
            <a:r>
              <a:rPr lang="en-US" dirty="0">
                <a:solidFill>
                  <a:schemeClr val="accent6">
                    <a:lumMod val="50000"/>
                  </a:schemeClr>
                </a:solidFill>
                <a:latin typeface="Arial"/>
                <a:cs typeface="Arial"/>
                <a:sym typeface="Arial"/>
              </a:rPr>
              <a:t>How to refers to measure and evaluate the results of marketing strategies </a:t>
            </a:r>
            <a:r>
              <a:rPr lang="en-US" b="1" dirty="0">
                <a:solidFill>
                  <a:srgbClr val="C00000"/>
                </a:solidFill>
                <a:sym typeface="Arial"/>
              </a:rPr>
              <a:t>Marketing control</a:t>
            </a:r>
          </a:p>
          <a:p>
            <a:pPr marL="914354" lvl="1" indent="-457178">
              <a:lnSpc>
                <a:spcPct val="200000"/>
              </a:lnSpc>
              <a:buFont typeface="+mj-lt"/>
              <a:buAutoNum type="arabicPeriod"/>
            </a:pPr>
            <a:r>
              <a:rPr lang="en-US" dirty="0">
                <a:solidFill>
                  <a:schemeClr val="accent6">
                    <a:lumMod val="50000"/>
                  </a:schemeClr>
                </a:solidFill>
                <a:latin typeface="Arial"/>
                <a:cs typeface="Arial"/>
                <a:sym typeface="Arial"/>
              </a:rPr>
              <a:t>How to build a </a:t>
            </a:r>
            <a:r>
              <a:rPr lang="en-US" b="1" dirty="0">
                <a:solidFill>
                  <a:srgbClr val="C00000"/>
                </a:solidFill>
                <a:sym typeface="Arial"/>
              </a:rPr>
              <a:t>marketing plan </a:t>
            </a: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4" r="17029" b="-2"/>
          <a:stretch/>
        </p:blipFill>
        <p:spPr bwMode="auto">
          <a:xfrm>
            <a:off x="6872395" y="406352"/>
            <a:ext cx="5078331"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59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details are as follows:&#10;Create value for customers and build customer relationships:&#10;• Understand the marketplace and customer needs and wants&#10;• Research customers and the marketplace&#10;• Manage marketing information and customer data&#10;• Design a customer value–driven marketing strategy&#10;• Select customers to serve: market segmentation and targeting&#10;• Decide on a value proposition: differentiation and positioning&#10;• Construct an integrated marketing program that delivers superior value&#10;• Product and service design: build strong brands&#10;• Pricing: create real value&#10;• Distribution: manage demand and supply chains&#10;• Promotion: communicate the value proposition&#10;• Engage customers, build profitable relationships, and create customer delight&#10;• Customer relationship management; build engagement and strong relationships with chosen customers&#10;• Partner relationship management: build strong relationships with marketing partners&#10;• Capture value from customers in return create profits and customer equity&#10;• Create satisfied, loyal customers&#10;• Capture customer lifetime value&#10;• Increase share of market and share of customer&#10;A bi-directional arrow at the bottom of the chart, pointing to the first stage on the left and the last stage on the right, has the following labels marked from the left to the right: Harness marketing technology; Manage global markets; Ensure environmental and social responsibility.&#10;Note: This expanded version of Figure 1.1 at the beginning of the chapter provides a good road map for the rest of the text. The underlying concept of the entire text is that marketing creates value for customers in order to capture value from customers in return.&#10;">
            <a:extLst>
              <a:ext uri="{FF2B5EF4-FFF2-40B4-BE49-F238E27FC236}">
                <a16:creationId xmlns:a16="http://schemas.microsoft.com/office/drawing/2014/main" id="{DAAC8AEB-9018-D93D-778F-A4EDB21EBE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1450" b="31881"/>
          <a:stretch/>
        </p:blipFill>
        <p:spPr bwMode="auto">
          <a:xfrm>
            <a:off x="1090326" y="1615987"/>
            <a:ext cx="10163749" cy="43506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61C0E0-C022-0CB0-09AB-195BCED93CC4}"/>
              </a:ext>
            </a:extLst>
          </p:cNvPr>
          <p:cNvSpPr txBox="1"/>
          <p:nvPr/>
        </p:nvSpPr>
        <p:spPr>
          <a:xfrm>
            <a:off x="1051811" y="1180077"/>
            <a:ext cx="3133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354">
              <a:defRPr/>
            </a:pPr>
            <a:r>
              <a:rPr lang="en-SA" sz="2400" dirty="0">
                <a:solidFill>
                  <a:srgbClr val="FF0000"/>
                </a:solidFill>
                <a:latin typeface="Gill Sans MT" panose="020B0502020104020203"/>
              </a:rPr>
              <a:t>1</a:t>
            </a:r>
          </a:p>
        </p:txBody>
      </p:sp>
      <p:sp>
        <p:nvSpPr>
          <p:cNvPr id="14" name="TextBox 13">
            <a:extLst>
              <a:ext uri="{FF2B5EF4-FFF2-40B4-BE49-F238E27FC236}">
                <a16:creationId xmlns:a16="http://schemas.microsoft.com/office/drawing/2014/main" id="{967F9B9D-9158-5C47-7EE9-A08B503C8B00}"/>
              </a:ext>
            </a:extLst>
          </p:cNvPr>
          <p:cNvSpPr txBox="1"/>
          <p:nvPr/>
        </p:nvSpPr>
        <p:spPr>
          <a:xfrm>
            <a:off x="3218465" y="1170196"/>
            <a:ext cx="3133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354">
              <a:defRPr/>
            </a:pPr>
            <a:r>
              <a:rPr lang="en-SA" sz="2400" dirty="0">
                <a:solidFill>
                  <a:srgbClr val="FF0000"/>
                </a:solidFill>
                <a:latin typeface="Gill Sans MT" panose="020B0502020104020203"/>
              </a:rPr>
              <a:t>2</a:t>
            </a:r>
          </a:p>
        </p:txBody>
      </p:sp>
      <p:sp>
        <p:nvSpPr>
          <p:cNvPr id="15" name="TextBox 14">
            <a:extLst>
              <a:ext uri="{FF2B5EF4-FFF2-40B4-BE49-F238E27FC236}">
                <a16:creationId xmlns:a16="http://schemas.microsoft.com/office/drawing/2014/main" id="{54ABBAE8-1B20-0E32-48B7-7B388D35965B}"/>
              </a:ext>
            </a:extLst>
          </p:cNvPr>
          <p:cNvSpPr txBox="1"/>
          <p:nvPr/>
        </p:nvSpPr>
        <p:spPr>
          <a:xfrm>
            <a:off x="5456267" y="1180077"/>
            <a:ext cx="3133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354">
              <a:defRPr/>
            </a:pPr>
            <a:r>
              <a:rPr lang="en-SA" sz="2400" dirty="0">
                <a:solidFill>
                  <a:srgbClr val="FF0000"/>
                </a:solidFill>
                <a:latin typeface="Gill Sans MT" panose="020B0502020104020203"/>
              </a:rPr>
              <a:t>3</a:t>
            </a:r>
          </a:p>
        </p:txBody>
      </p:sp>
      <p:sp>
        <p:nvSpPr>
          <p:cNvPr id="16" name="TextBox 15">
            <a:extLst>
              <a:ext uri="{FF2B5EF4-FFF2-40B4-BE49-F238E27FC236}">
                <a16:creationId xmlns:a16="http://schemas.microsoft.com/office/drawing/2014/main" id="{F1C4D0DD-F42D-6F84-82D7-DCA93DB91E8A}"/>
              </a:ext>
            </a:extLst>
          </p:cNvPr>
          <p:cNvSpPr txBox="1"/>
          <p:nvPr/>
        </p:nvSpPr>
        <p:spPr>
          <a:xfrm>
            <a:off x="7524794" y="1180077"/>
            <a:ext cx="3133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354">
              <a:defRPr/>
            </a:pPr>
            <a:r>
              <a:rPr lang="en-SA" sz="2400" dirty="0">
                <a:solidFill>
                  <a:srgbClr val="FF0000"/>
                </a:solidFill>
                <a:latin typeface="Gill Sans MT" panose="020B0502020104020203"/>
              </a:rPr>
              <a:t>4</a:t>
            </a:r>
          </a:p>
        </p:txBody>
      </p:sp>
      <p:sp>
        <p:nvSpPr>
          <p:cNvPr id="4" name="TextBox 3">
            <a:extLst>
              <a:ext uri="{FF2B5EF4-FFF2-40B4-BE49-F238E27FC236}">
                <a16:creationId xmlns:a16="http://schemas.microsoft.com/office/drawing/2014/main" id="{4022361E-E610-B6F0-7414-7A16A1F82F7B}"/>
              </a:ext>
            </a:extLst>
          </p:cNvPr>
          <p:cNvSpPr txBox="1"/>
          <p:nvPr/>
        </p:nvSpPr>
        <p:spPr>
          <a:xfrm>
            <a:off x="9860723" y="1180077"/>
            <a:ext cx="3133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354">
              <a:defRPr/>
            </a:pPr>
            <a:r>
              <a:rPr lang="en-SA" sz="2400" dirty="0">
                <a:solidFill>
                  <a:srgbClr val="FF0000"/>
                </a:solidFill>
                <a:latin typeface="Gill Sans MT" panose="020B0502020104020203"/>
              </a:rPr>
              <a:t>5</a:t>
            </a:r>
          </a:p>
        </p:txBody>
      </p:sp>
      <p:sp>
        <p:nvSpPr>
          <p:cNvPr id="5" name="Oval 4">
            <a:extLst>
              <a:ext uri="{FF2B5EF4-FFF2-40B4-BE49-F238E27FC236}">
                <a16:creationId xmlns:a16="http://schemas.microsoft.com/office/drawing/2014/main" id="{89C441D8-367E-F827-73E2-E60E0A548209}"/>
              </a:ext>
            </a:extLst>
          </p:cNvPr>
          <p:cNvSpPr/>
          <p:nvPr/>
        </p:nvSpPr>
        <p:spPr>
          <a:xfrm>
            <a:off x="1110590" y="1569158"/>
            <a:ext cx="1822099" cy="1383736"/>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7" name="Oval 6">
            <a:extLst>
              <a:ext uri="{FF2B5EF4-FFF2-40B4-BE49-F238E27FC236}">
                <a16:creationId xmlns:a16="http://schemas.microsoft.com/office/drawing/2014/main" id="{437A99A3-8490-1417-2BC9-35B5DF4B87FA}"/>
              </a:ext>
            </a:extLst>
          </p:cNvPr>
          <p:cNvSpPr/>
          <p:nvPr/>
        </p:nvSpPr>
        <p:spPr>
          <a:xfrm>
            <a:off x="6895733" y="1615987"/>
            <a:ext cx="2475579" cy="403966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8" name="Oval 7">
            <a:extLst>
              <a:ext uri="{FF2B5EF4-FFF2-40B4-BE49-F238E27FC236}">
                <a16:creationId xmlns:a16="http://schemas.microsoft.com/office/drawing/2014/main" id="{34279E6D-9332-C85B-8ECB-338697200332}"/>
              </a:ext>
            </a:extLst>
          </p:cNvPr>
          <p:cNvSpPr/>
          <p:nvPr/>
        </p:nvSpPr>
        <p:spPr>
          <a:xfrm>
            <a:off x="3099375" y="1722955"/>
            <a:ext cx="1822099" cy="1383736"/>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SA" dirty="0">
                <a:solidFill>
                  <a:prstClr val="white"/>
                </a:solidFill>
                <a:latin typeface="Gill Sans MT" panose="020B0502020104020203"/>
              </a:rPr>
              <a:t>∂∂∂∂</a:t>
            </a:r>
          </a:p>
        </p:txBody>
      </p:sp>
      <p:sp>
        <p:nvSpPr>
          <p:cNvPr id="9" name="Oval 8">
            <a:extLst>
              <a:ext uri="{FF2B5EF4-FFF2-40B4-BE49-F238E27FC236}">
                <a16:creationId xmlns:a16="http://schemas.microsoft.com/office/drawing/2014/main" id="{84ADFAFA-22F0-7F49-0B14-11E29CC0BF7F}"/>
              </a:ext>
            </a:extLst>
          </p:cNvPr>
          <p:cNvSpPr/>
          <p:nvPr/>
        </p:nvSpPr>
        <p:spPr>
          <a:xfrm>
            <a:off x="923640" y="3248279"/>
            <a:ext cx="1822099" cy="1383736"/>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3" name="Oval 2">
            <a:extLst>
              <a:ext uri="{FF2B5EF4-FFF2-40B4-BE49-F238E27FC236}">
                <a16:creationId xmlns:a16="http://schemas.microsoft.com/office/drawing/2014/main" id="{84955352-87B6-7CD3-4E24-B4ABD53F8B7B}"/>
              </a:ext>
            </a:extLst>
          </p:cNvPr>
          <p:cNvSpPr/>
          <p:nvPr/>
        </p:nvSpPr>
        <p:spPr>
          <a:xfrm>
            <a:off x="3189953" y="3361015"/>
            <a:ext cx="1822099" cy="1383736"/>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grpSp>
        <p:nvGrpSpPr>
          <p:cNvPr id="12" name="Group 11">
            <a:extLst>
              <a:ext uri="{FF2B5EF4-FFF2-40B4-BE49-F238E27FC236}">
                <a16:creationId xmlns:a16="http://schemas.microsoft.com/office/drawing/2014/main" id="{E9DD629A-BB56-27A0-39EE-EB7D299D97F0}"/>
              </a:ext>
            </a:extLst>
          </p:cNvPr>
          <p:cNvGrpSpPr/>
          <p:nvPr/>
        </p:nvGrpSpPr>
        <p:grpSpPr>
          <a:xfrm>
            <a:off x="4469767" y="681056"/>
            <a:ext cx="2895749" cy="289655"/>
            <a:chOff x="1700816" y="2063210"/>
            <a:chExt cx="2124658" cy="849863"/>
          </a:xfrm>
          <a:solidFill>
            <a:schemeClr val="bg1"/>
          </a:solidFill>
        </p:grpSpPr>
        <p:sp>
          <p:nvSpPr>
            <p:cNvPr id="13" name="Chevron 12">
              <a:extLst>
                <a:ext uri="{FF2B5EF4-FFF2-40B4-BE49-F238E27FC236}">
                  <a16:creationId xmlns:a16="http://schemas.microsoft.com/office/drawing/2014/main" id="{89F3F317-83F5-8688-AA5F-6CC93385FA85}"/>
                </a:ext>
              </a:extLst>
            </p:cNvPr>
            <p:cNvSpPr/>
            <p:nvPr/>
          </p:nvSpPr>
          <p:spPr>
            <a:xfrm>
              <a:off x="1700816" y="2063210"/>
              <a:ext cx="2124658" cy="849863"/>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chemeClr val="accent6">
                    <a:lumMod val="50000"/>
                  </a:schemeClr>
                </a:solidFill>
              </a:endParaRPr>
            </a:p>
          </p:txBody>
        </p:sp>
        <p:sp>
          <p:nvSpPr>
            <p:cNvPr id="17" name="Chevron 4">
              <a:extLst>
                <a:ext uri="{FF2B5EF4-FFF2-40B4-BE49-F238E27FC236}">
                  <a16:creationId xmlns:a16="http://schemas.microsoft.com/office/drawing/2014/main" id="{2336F2CB-8FA3-4E4A-CB79-4AF0DE6C18DB}"/>
                </a:ext>
              </a:extLst>
            </p:cNvPr>
            <p:cNvSpPr txBox="1"/>
            <p:nvPr/>
          </p:nvSpPr>
          <p:spPr>
            <a:xfrm>
              <a:off x="2125748" y="2063210"/>
              <a:ext cx="1296049" cy="8498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0020" tIns="106680" rIns="53340" bIns="106680" numCol="1" spcCol="1270" anchor="ctr" anchorCtr="0">
              <a:noAutofit/>
            </a:bodyPr>
            <a:lstStyle/>
            <a:p>
              <a:pPr algn="ctr" defTabSz="1777912">
                <a:lnSpc>
                  <a:spcPct val="90000"/>
                </a:lnSpc>
                <a:spcBef>
                  <a:spcPct val="0"/>
                </a:spcBef>
                <a:spcAft>
                  <a:spcPct val="35000"/>
                </a:spcAft>
                <a:defRPr/>
              </a:pPr>
              <a:r>
                <a:rPr lang="en-US" sz="3200" dirty="0">
                  <a:solidFill>
                    <a:schemeClr val="accent6">
                      <a:lumMod val="50000"/>
                    </a:schemeClr>
                  </a:solidFill>
                  <a:latin typeface="Calibri" panose="020F0502020204030204"/>
                </a:rPr>
                <a:t>Step 4&amp;5</a:t>
              </a:r>
            </a:p>
          </p:txBody>
        </p:sp>
      </p:grpSp>
      <p:sp>
        <p:nvSpPr>
          <p:cNvPr id="26" name="Title 1">
            <a:extLst>
              <a:ext uri="{FF2B5EF4-FFF2-40B4-BE49-F238E27FC236}">
                <a16:creationId xmlns:a16="http://schemas.microsoft.com/office/drawing/2014/main" id="{590119D3-EE93-5848-3D7E-26EDAA7F42B9}"/>
              </a:ext>
            </a:extLst>
          </p:cNvPr>
          <p:cNvSpPr txBox="1">
            <a:spLocks/>
          </p:cNvSpPr>
          <p:nvPr/>
        </p:nvSpPr>
        <p:spPr>
          <a:xfrm>
            <a:off x="6895732" y="464165"/>
            <a:ext cx="5108914" cy="461665"/>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3400" kern="1200" cap="all" spc="200" baseline="0">
                <a:solidFill>
                  <a:srgbClr val="007FA3"/>
                </a:solidFill>
                <a:latin typeface="+mj-lt"/>
                <a:ea typeface="+mj-ea"/>
                <a:cs typeface="+mj-cs"/>
              </a:defRPr>
            </a:lvl1pPr>
          </a:lstStyle>
          <a:p>
            <a:pPr algn="ctr" defTabSz="914354">
              <a:spcAft>
                <a:spcPts val="600"/>
              </a:spcAft>
              <a:defRPr/>
            </a:pPr>
            <a:r>
              <a:rPr lang="en-US" altLang="en-US" sz="2000" dirty="0">
                <a:solidFill>
                  <a:schemeClr val="accent6">
                    <a:lumMod val="50000"/>
                  </a:schemeClr>
                </a:solidFill>
                <a:latin typeface="Abadi" panose="020B0604020104020204" pitchFamily="34" charset="0"/>
              </a:rPr>
              <a:t>Engage customer build profitable relationships. </a:t>
            </a:r>
            <a:endParaRPr lang="en-US" sz="2000" dirty="0">
              <a:solidFill>
                <a:schemeClr val="accent6">
                  <a:lumMod val="50000"/>
                </a:schemeClr>
              </a:solidFill>
              <a:latin typeface="Abadi" panose="020B0604020104020204" pitchFamily="34" charset="0"/>
            </a:endParaRPr>
          </a:p>
        </p:txBody>
      </p:sp>
      <p:sp>
        <p:nvSpPr>
          <p:cNvPr id="18" name="Oval 17">
            <a:extLst>
              <a:ext uri="{FF2B5EF4-FFF2-40B4-BE49-F238E27FC236}">
                <a16:creationId xmlns:a16="http://schemas.microsoft.com/office/drawing/2014/main" id="{650620E3-735C-7CE6-BBCC-95797E6292C8}"/>
              </a:ext>
            </a:extLst>
          </p:cNvPr>
          <p:cNvSpPr/>
          <p:nvPr/>
        </p:nvSpPr>
        <p:spPr>
          <a:xfrm>
            <a:off x="5073633" y="3144260"/>
            <a:ext cx="1822099" cy="2786757"/>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SA" dirty="0">
                <a:solidFill>
                  <a:prstClr val="white"/>
                </a:solidFill>
                <a:latin typeface="Gill Sans MT" panose="020B0502020104020203"/>
              </a:rPr>
              <a:t>∂∂∂∂</a:t>
            </a:r>
          </a:p>
        </p:txBody>
      </p:sp>
      <p:sp>
        <p:nvSpPr>
          <p:cNvPr id="19" name="Oval 18">
            <a:extLst>
              <a:ext uri="{FF2B5EF4-FFF2-40B4-BE49-F238E27FC236}">
                <a16:creationId xmlns:a16="http://schemas.microsoft.com/office/drawing/2014/main" id="{EE3B8DEC-5C42-3DD7-29DC-6FAF77940E18}"/>
              </a:ext>
            </a:extLst>
          </p:cNvPr>
          <p:cNvSpPr/>
          <p:nvPr/>
        </p:nvSpPr>
        <p:spPr>
          <a:xfrm>
            <a:off x="5213284" y="1660868"/>
            <a:ext cx="1822099" cy="1383736"/>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SA" dirty="0">
                <a:solidFill>
                  <a:prstClr val="white"/>
                </a:solidFill>
                <a:latin typeface="Gill Sans MT" panose="020B0502020104020203"/>
              </a:rPr>
              <a:t>∂∂∂∂</a:t>
            </a:r>
          </a:p>
        </p:txBody>
      </p:sp>
    </p:spTree>
    <p:extLst>
      <p:ext uri="{BB962C8B-B14F-4D97-AF65-F5344CB8AC3E}">
        <p14:creationId xmlns:p14="http://schemas.microsoft.com/office/powerpoint/2010/main" val="403302762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9797</Words>
  <Application>Microsoft Office PowerPoint</Application>
  <PresentationFormat>Widescreen</PresentationFormat>
  <Paragraphs>675</Paragraphs>
  <Slides>63</Slides>
  <Notes>52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63</vt:i4>
      </vt:variant>
    </vt:vector>
  </HeadingPairs>
  <TitlesOfParts>
    <vt:vector size="76" baseType="lpstr">
      <vt:lpstr>Abadi</vt:lpstr>
      <vt:lpstr>Arial</vt:lpstr>
      <vt:lpstr>Arial</vt:lpstr>
      <vt:lpstr>Book Antiqua</vt:lpstr>
      <vt:lpstr>Calibri</vt:lpstr>
      <vt:lpstr>Calibri Light</vt:lpstr>
      <vt:lpstr>Century Gothic</vt:lpstr>
      <vt:lpstr>Gill Sans MT</vt:lpstr>
      <vt:lpstr>Impact</vt:lpstr>
      <vt:lpstr>Lucida Sans Unicode</vt:lpstr>
      <vt:lpstr>Open Sans</vt:lpstr>
      <vt:lpstr>Wingdings</vt:lpstr>
      <vt:lpstr>Office Theme</vt:lpstr>
      <vt:lpstr>PowerPoint Presentation</vt:lpstr>
      <vt:lpstr>PowerPoint Presentation</vt:lpstr>
      <vt:lpstr>PowerPoint Presentation</vt:lpstr>
      <vt:lpstr>1st  P- Product </vt:lpstr>
      <vt:lpstr>2nd P-Price</vt:lpstr>
      <vt:lpstr>3rd P-Place (channels)</vt:lpstr>
      <vt:lpstr>4th P- promotion (communication MIX)</vt:lpstr>
      <vt:lpstr>PowerPoint Presentation</vt:lpstr>
      <vt:lpstr>PowerPoint Presentation</vt:lpstr>
      <vt:lpstr>CUSTOMER RELATIONSHIP MANAGEMENT</vt:lpstr>
      <vt:lpstr>CUSTOMER RELATIONSHIP MANAGEMENT</vt:lpstr>
      <vt:lpstr>BUILDING &amp; MARINATING PROFITABLE CUSTOMER RELATIONSHIPS</vt:lpstr>
      <vt:lpstr>CUSTOMER LIFETIME VALUE AND RELATIONSHIP GROUPS</vt:lpstr>
      <vt:lpstr>CUSTOMER RELATIONSHIP TOOLS</vt:lpstr>
      <vt:lpstr>CUSTOMER RELATIONSHIP SYSTEMS </vt:lpstr>
      <vt:lpstr>PARTNERING WITH OTHERS IN THE MARKETING SYSTEM TO CREATE CUSTOMER VALUE</vt:lpstr>
      <vt:lpstr>BUILD AND MAINTAIN PROFITABLE CUSTOMER RELATIONSHIPS</vt:lpstr>
      <vt:lpstr>PowerPoint Presentation</vt:lpstr>
      <vt:lpstr> MANAGING MARKETING:  ANALYSIS, PLANNING, IMPLEMENTATION, AND CONTROL</vt:lpstr>
      <vt:lpstr>MARKETING CONTROL</vt:lpstr>
      <vt:lpstr>Measuring Marketing Return on Investment (ROI)</vt:lpstr>
      <vt:lpstr>MARKETING MONITORING SYSTEMS Marketing DASHBOARDS | SCORECARD   </vt:lpstr>
      <vt:lpstr>MARKETING PLAN</vt:lpstr>
      <vt:lpstr>CONTENTS OF A MARKETING PLAN (1 OF 2)</vt:lpstr>
      <vt:lpstr>CONTENTS OF A MARKETING PLAN (2 OF 2)</vt:lpstr>
      <vt:lpstr>MARKETING PLAN Example</vt:lpstr>
      <vt:lpstr>PowerPoint Presentation</vt:lpstr>
      <vt:lpstr>What is CONSUMER BUYER BEHAVIOR AND CONSUMER MARKETS</vt:lpstr>
      <vt:lpstr>UNDERSTANDING CONSUMER BUYER BEHAVIOR AND CONSUMER MARKETS</vt:lpstr>
      <vt:lpstr>Buyer Decision Process</vt:lpstr>
      <vt:lpstr>Need Recognition</vt:lpstr>
      <vt:lpstr>Information Search</vt:lpstr>
      <vt:lpstr>Evaluation of alternatives</vt:lpstr>
      <vt:lpstr>Purchase Decision</vt:lpstr>
      <vt:lpstr>Post purchase behavior</vt:lpstr>
      <vt:lpstr>The Model of Buyer Behavior</vt:lpstr>
      <vt:lpstr>The Model of Buyer Behavior</vt:lpstr>
      <vt:lpstr>Factors Influencing Consumer Behavior</vt:lpstr>
      <vt:lpstr>Cultural Factors</vt:lpstr>
      <vt:lpstr>Social Factors</vt:lpstr>
      <vt:lpstr>Personal Factors</vt:lpstr>
      <vt:lpstr>Maslow’s Hierarchy of Needs </vt:lpstr>
      <vt:lpstr>Psychological Factors</vt:lpstr>
      <vt:lpstr>Summary for Factors Influencing Consumer Behavior</vt:lpstr>
      <vt:lpstr>Understanding Business Buyer Behavior and Business Markets</vt:lpstr>
      <vt:lpstr>Business Buyer Behavior and Business Markets</vt:lpstr>
      <vt:lpstr>Business Markets characteristics(1/2)</vt:lpstr>
      <vt:lpstr>Business Market Characteristics  (2/2) </vt:lpstr>
      <vt:lpstr>Business Market buying Decisions &amp; the Decision Process (1/2)</vt:lpstr>
      <vt:lpstr>Business Market buying Decisions &amp; the Decision Process (2/2)</vt:lpstr>
      <vt:lpstr>Business Market  Buying Situations (1/2) </vt:lpstr>
      <vt:lpstr>PowerPoint Presentation</vt:lpstr>
      <vt:lpstr>Business Buyer Behavior Model</vt:lpstr>
      <vt:lpstr>Major Influences on Business Buying Behavior</vt:lpstr>
      <vt:lpstr>Segmenting Business Markets</vt:lpstr>
      <vt:lpstr>E-Procurement and Online Purchasing (1/2)</vt:lpstr>
      <vt:lpstr>Benefits and Problems of  E-Procurement</vt:lpstr>
      <vt:lpstr>Business-to-Business Digital and Social Media Marketing</vt:lpstr>
      <vt:lpstr>Summary of Consumer and Business Buyer Behavior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Abdelrahman Saber</dc:creator>
  <cp:lastModifiedBy>Eman Arafa</cp:lastModifiedBy>
  <cp:revision>6</cp:revision>
  <dcterms:created xsi:type="dcterms:W3CDTF">2023-03-28T08:43:58Z</dcterms:created>
  <dcterms:modified xsi:type="dcterms:W3CDTF">2024-08-25T10:28:45Z</dcterms:modified>
</cp:coreProperties>
</file>