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146849494" r:id="rId2"/>
    <p:sldId id="2146849342" r:id="rId3"/>
    <p:sldId id="2146849489" r:id="rId4"/>
    <p:sldId id="2146849452" r:id="rId5"/>
    <p:sldId id="2146849453" r:id="rId6"/>
    <p:sldId id="2146849454" r:id="rId7"/>
    <p:sldId id="2146849455" r:id="rId8"/>
    <p:sldId id="2146849490" r:id="rId9"/>
    <p:sldId id="2146849464" r:id="rId10"/>
    <p:sldId id="2146849456" r:id="rId11"/>
    <p:sldId id="2146849463" r:id="rId12"/>
    <p:sldId id="2146849468" r:id="rId13"/>
    <p:sldId id="2146849469" r:id="rId14"/>
    <p:sldId id="2146849470" r:id="rId15"/>
    <p:sldId id="2146849227" r:id="rId16"/>
    <p:sldId id="2146849330" r:id="rId17"/>
    <p:sldId id="2146849471" r:id="rId18"/>
    <p:sldId id="683" r:id="rId19"/>
    <p:sldId id="2146849331" r:id="rId20"/>
    <p:sldId id="2146849332" r:id="rId21"/>
    <p:sldId id="2146849333" r:id="rId22"/>
    <p:sldId id="2146849472" r:id="rId23"/>
    <p:sldId id="2146849473" r:id="rId24"/>
    <p:sldId id="689" r:id="rId25"/>
    <p:sldId id="2146849474" r:id="rId26"/>
    <p:sldId id="2146849475" r:id="rId27"/>
    <p:sldId id="2146849235" r:id="rId28"/>
    <p:sldId id="2146849476" r:id="rId29"/>
    <p:sldId id="370" r:id="rId30"/>
    <p:sldId id="2146848448" r:id="rId31"/>
    <p:sldId id="747" r:id="rId32"/>
    <p:sldId id="392" r:id="rId33"/>
    <p:sldId id="2146849477" r:id="rId34"/>
    <p:sldId id="748" r:id="rId35"/>
    <p:sldId id="2146849320" r:id="rId36"/>
    <p:sldId id="2146848975" r:id="rId37"/>
    <p:sldId id="2146849478" r:id="rId38"/>
    <p:sldId id="2146849234" r:id="rId39"/>
    <p:sldId id="390" r:id="rId40"/>
    <p:sldId id="2146849239" r:id="rId41"/>
    <p:sldId id="2146848985" r:id="rId42"/>
    <p:sldId id="378" r:id="rId43"/>
    <p:sldId id="2146849240" r:id="rId44"/>
    <p:sldId id="2146848925" r:id="rId45"/>
    <p:sldId id="2146849479" r:id="rId46"/>
    <p:sldId id="2146848411" r:id="rId47"/>
    <p:sldId id="2146849323" r:id="rId48"/>
    <p:sldId id="2146848409" r:id="rId49"/>
    <p:sldId id="2146848926" r:id="rId50"/>
    <p:sldId id="2146849335" r:id="rId51"/>
    <p:sldId id="2146848314" r:id="rId52"/>
    <p:sldId id="2146848941" r:id="rId53"/>
    <p:sldId id="2146849480" r:id="rId54"/>
    <p:sldId id="2146848937" r:id="rId55"/>
    <p:sldId id="2146849491" r:id="rId56"/>
    <p:sldId id="2146849492" r:id="rId57"/>
    <p:sldId id="2146849493" r:id="rId58"/>
    <p:sldId id="214684948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4" d="100"/>
          <a:sy n="114" d="100"/>
        </p:scale>
        <p:origin x="3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58D3D-E750-4336-90B1-9556B965E702}"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D8E35-8CD8-4365-8EDD-634E739C2F3D}" type="slidenum">
              <a:rPr lang="en-US" smtClean="0"/>
              <a:t>‹#›</a:t>
            </a:fld>
            <a:endParaRPr lang="en-US"/>
          </a:p>
        </p:txBody>
      </p:sp>
    </p:spTree>
    <p:extLst>
      <p:ext uri="{BB962C8B-B14F-4D97-AF65-F5344CB8AC3E}">
        <p14:creationId xmlns:p14="http://schemas.microsoft.com/office/powerpoint/2010/main" val="399903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esla.com/referral/trevor7755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74A35F0-5FE7-8E4A-84CC-A908AF16621B}"/>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6C9B82E8-2D13-B34C-A0FF-00BC43FF67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t>The Marketing Process</a:t>
            </a:r>
          </a:p>
          <a:p>
            <a:pPr lvl="1">
              <a:buFontTx/>
              <a:buChar char="•"/>
            </a:pPr>
            <a:r>
              <a:rPr lang="en-US" altLang="en-US" dirty="0"/>
              <a:t>In the first four steps, companies work to understand consumers, create customer value, and build strong customer relationships</a:t>
            </a:r>
          </a:p>
          <a:p>
            <a:pPr lvl="1">
              <a:buFontTx/>
              <a:buChar char="•"/>
            </a:pPr>
            <a:r>
              <a:rPr lang="en-US" altLang="en-US" dirty="0"/>
              <a:t>In the final step, companies reap the rewards of creating superior customer value</a:t>
            </a:r>
          </a:p>
          <a:p>
            <a:pPr>
              <a:buFontTx/>
              <a:buChar char="•"/>
            </a:pPr>
            <a:endParaRPr lang="en-US" altLang="en-US" dirty="0"/>
          </a:p>
          <a:p>
            <a:pPr>
              <a:buFontTx/>
              <a:buChar char="•"/>
            </a:pPr>
            <a:r>
              <a:rPr lang="en-US" altLang="en-US" dirty="0"/>
              <a:t>By creating value for customers, companies are able capture value from customers in the form of sales, profits, and long-term customer equity</a:t>
            </a:r>
          </a:p>
        </p:txBody>
      </p:sp>
      <p:sp>
        <p:nvSpPr>
          <p:cNvPr id="56324" name="Slide Number Placeholder 3">
            <a:extLst>
              <a:ext uri="{FF2B5EF4-FFF2-40B4-BE49-F238E27FC236}">
                <a16:creationId xmlns:a16="http://schemas.microsoft.com/office/drawing/2014/main" id="{F5A048B2-42D0-B84D-A77F-5A4F6F2531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BFE99E-3970-6449-8ACE-D1610DC949E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a:lnSpc>
                <a:spcPct val="100000"/>
              </a:lnSpc>
            </a:pPr>
            <a:r>
              <a:rPr lang="en-US" altLang="en-US" dirty="0">
                <a:solidFill>
                  <a:srgbClr val="008000"/>
                </a:solidFill>
                <a:latin typeface="Arial" panose="020B0604020202020204" pitchFamily="34" charset="0"/>
                <a:ea typeface="ＭＳ Ｐゴシック" panose="020B0600070205080204" pitchFamily="34" charset="-128"/>
              </a:rPr>
              <a:t>.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994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err="1">
                <a:solidFill>
                  <a:srgbClr val="000000"/>
                </a:solidFill>
                <a:effectLst/>
                <a:latin typeface="Roboto" panose="02000000000000000000" pitchFamily="2" charset="0"/>
              </a:rPr>
              <a:t>esla</a:t>
            </a:r>
            <a:r>
              <a:rPr lang="en-US" b="0" i="0" dirty="0">
                <a:solidFill>
                  <a:srgbClr val="000000"/>
                </a:solidFill>
                <a:effectLst/>
                <a:latin typeface="Roboto" panose="02000000000000000000" pitchFamily="2" charset="0"/>
              </a:rPr>
              <a:t> sells most of their new cars through orders on the internet. You can go to their site and </a:t>
            </a:r>
            <a:r>
              <a:rPr lang="en-US" b="0" i="0" u="none" strike="noStrike" dirty="0">
                <a:solidFill>
                  <a:srgbClr val="0D4D7C"/>
                </a:solidFill>
                <a:effectLst/>
                <a:latin typeface="Roboto" panose="02000000000000000000" pitchFamily="2" charset="0"/>
                <a:hlinkClick r:id="rId3"/>
              </a:rPr>
              <a:t>con</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384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366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A3A3A"/>
                </a:solidFill>
                <a:effectLst/>
                <a:uLnTx/>
                <a:uFillTx/>
                <a:latin typeface="Open Sans" panose="020B0606030504020204" pitchFamily="34" charset="0"/>
                <a:ea typeface="+mn-ea"/>
                <a:cs typeface="+mn-cs"/>
              </a:rPr>
              <a:t>7 Eleven opened its 71,100th retail store in the world and crossed a very important milestone on July 13, 2020. This store was inaugurated in Seoul, South Korea. This brand has licensed stores and/or franchises all over the world.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black"/>
                </a:solidFill>
                <a:effectLst/>
                <a:uLnTx/>
                <a:uFillTx/>
                <a:latin typeface="Impact" panose="020B0806030902050204"/>
                <a:ea typeface="+mn-ea"/>
                <a:cs typeface="+mn-cs"/>
              </a:rPr>
            </a:br>
            <a:endParaRPr kumimoji="0" lang="en-SA" sz="1200" b="0" i="0" u="none" strike="noStrike" kern="1200" cap="none" spc="0" normalizeH="0" baseline="0" noProof="0" dirty="0">
              <a:ln>
                <a:noFill/>
              </a:ln>
              <a:solidFill>
                <a:prstClr val="black"/>
              </a:solidFill>
              <a:effectLst/>
              <a:uLnTx/>
              <a:uFillTx/>
              <a:latin typeface="Impact" panose="020B0806030902050204"/>
              <a:ea typeface="+mn-ea"/>
              <a:cs typeface="+mn-cs"/>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309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Changes in technology and the explosive growth of direct and online marketing are having a profound impact on the nature and design of marketing channels. One major trend is toward </a:t>
            </a:r>
            <a:r>
              <a:rPr lang="en-US" altLang="en-US" b="1" dirty="0">
                <a:solidFill>
                  <a:srgbClr val="008000"/>
                </a:solidFill>
                <a:latin typeface="Arial" panose="020B0604020202020204" pitchFamily="34" charset="0"/>
                <a:ea typeface="ＭＳ Ｐゴシック" panose="020B0600070205080204" pitchFamily="34" charset="-128"/>
              </a:rPr>
              <a:t>disintermediation</a:t>
            </a:r>
            <a:r>
              <a:rPr lang="en-US" altLang="en-US" dirty="0">
                <a:solidFill>
                  <a:srgbClr val="008000"/>
                </a:solidFill>
                <a:latin typeface="Arial" panose="020B0604020202020204" pitchFamily="34" charset="0"/>
                <a:ea typeface="ＭＳ Ｐゴシック" panose="020B0600070205080204" pitchFamily="34" charset="-128"/>
              </a:rPr>
              <a:t>, which refers to the cutting out of marketing channel intermediaries by product or service producers, or the displacement of traditional resellers by radical new types of intermediaries.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588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262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98202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166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contrasts the two basic promotion mix strategies: push promotion versus pull promotion. The relative emphasis given to the specific promotion tools differs for push and pull strategies.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push strategy </a:t>
            </a:r>
            <a:r>
              <a:rPr lang="en-US" altLang="en-US" dirty="0">
                <a:solidFill>
                  <a:srgbClr val="008000"/>
                </a:solidFill>
                <a:latin typeface="Arial" panose="020B0604020202020204" pitchFamily="34" charset="0"/>
                <a:ea typeface="ＭＳ Ｐゴシック" panose="020B0600070205080204" pitchFamily="34" charset="-128"/>
              </a:rPr>
              <a:t>refers to a promotion strategy that calls for using the sales force and trade promotion to push the product through channels. The producer promotes the product to channel members that in turn promote it to final consumers.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a:t>
            </a:r>
            <a:r>
              <a:rPr lang="en-US" altLang="en-US" b="1" dirty="0">
                <a:solidFill>
                  <a:srgbClr val="008000"/>
                </a:solidFill>
                <a:latin typeface="Arial" panose="020B0604020202020204" pitchFamily="34" charset="0"/>
                <a:ea typeface="ＭＳ Ｐゴシック" panose="020B0600070205080204" pitchFamily="34" charset="-128"/>
              </a:rPr>
              <a:t>pull strategy </a:t>
            </a:r>
            <a:r>
              <a:rPr lang="en-US" altLang="en-US" dirty="0">
                <a:solidFill>
                  <a:srgbClr val="008000"/>
                </a:solidFill>
                <a:latin typeface="Arial" panose="020B0604020202020204" pitchFamily="34" charset="0"/>
                <a:ea typeface="ＭＳ Ｐゴシック" panose="020B0600070205080204" pitchFamily="34" charset="-128"/>
              </a:rPr>
              <a:t>refers to a promotion strategy that calls for spending a lot on consumer advertising and promotion to induce final consumers to buy the product, creating a demand vacuum that pulls the product through the channel.</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Business-to-consume</a:t>
            </a:r>
            <a:r>
              <a:rPr lang="en-US" altLang="en-US" b="0" dirty="0">
                <a:solidFill>
                  <a:srgbClr val="008000"/>
                </a:solidFill>
                <a:latin typeface="Arial" panose="020B0604020202020204" pitchFamily="34" charset="0"/>
                <a:ea typeface="ＭＳ Ｐゴシック" panose="020B0600070205080204" pitchFamily="34" charset="-128"/>
              </a:rPr>
              <a:t>r companies</a:t>
            </a:r>
            <a:r>
              <a:rPr lang="en-US" altLang="en-US" b="1" dirty="0">
                <a:solidFill>
                  <a:srgbClr val="008000"/>
                </a:solidFill>
                <a:latin typeface="Arial" panose="020B0604020202020204" pitchFamily="34" charset="0"/>
                <a:ea typeface="ＭＳ Ｐゴシック" panose="020B0600070205080204" pitchFamily="34" charset="-128"/>
              </a:rPr>
              <a:t> pull more</a:t>
            </a:r>
            <a:r>
              <a:rPr lang="en-US" altLang="en-US" dirty="0">
                <a:solidFill>
                  <a:srgbClr val="008000"/>
                </a:solidFill>
                <a:latin typeface="Arial" panose="020B0604020202020204" pitchFamily="34" charset="0"/>
                <a:ea typeface="ＭＳ Ｐゴシック" panose="020B0600070205080204" pitchFamily="34" charset="-128"/>
              </a:rPr>
              <a:t>, putting more of their funds into advertising, followed by sales promotion, personal selling, and then public relations. </a:t>
            </a:r>
            <a:r>
              <a:rPr lang="en-US" altLang="en-US" b="1" dirty="0">
                <a:solidFill>
                  <a:srgbClr val="008000"/>
                </a:solidFill>
                <a:latin typeface="Arial" panose="020B0604020202020204" pitchFamily="34" charset="0"/>
                <a:ea typeface="ＭＳ Ｐゴシック" panose="020B0600070205080204" pitchFamily="34" charset="-128"/>
              </a:rPr>
              <a:t>Business-to-business</a:t>
            </a:r>
            <a:r>
              <a:rPr lang="en-US" altLang="en-US" b="0" dirty="0">
                <a:solidFill>
                  <a:srgbClr val="008000"/>
                </a:solidFill>
                <a:latin typeface="Arial" panose="020B0604020202020204" pitchFamily="34" charset="0"/>
                <a:ea typeface="ＭＳ Ｐゴシック" panose="020B0600070205080204" pitchFamily="34" charset="-128"/>
              </a:rPr>
              <a:t> marketers tend to </a:t>
            </a:r>
            <a:r>
              <a:rPr lang="en-US" altLang="en-US" b="1" dirty="0">
                <a:solidFill>
                  <a:srgbClr val="008000"/>
                </a:solidFill>
                <a:latin typeface="Arial" panose="020B0604020202020204" pitchFamily="34" charset="0"/>
                <a:ea typeface="ＭＳ Ｐゴシック" panose="020B0600070205080204" pitchFamily="34" charset="-128"/>
              </a:rPr>
              <a:t>push more</a:t>
            </a:r>
            <a:r>
              <a:rPr lang="en-US" altLang="en-US" dirty="0">
                <a:solidFill>
                  <a:srgbClr val="008000"/>
                </a:solidFill>
                <a:latin typeface="Arial" panose="020B0604020202020204" pitchFamily="34" charset="0"/>
                <a:ea typeface="ＭＳ Ｐゴシック" panose="020B0600070205080204" pitchFamily="34" charset="-128"/>
              </a:rPr>
              <a:t>, putting more of their funds into personal selling, followed by sales promotion, advertising, and public relations.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72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926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42683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This figure shows the four important decisions made by </a:t>
            </a:r>
            <a:r>
              <a:rPr lang="en-US" altLang="en-US" dirty="0">
                <a:latin typeface="Arial" panose="020B0604020202020204" pitchFamily="34" charset="0"/>
                <a:ea typeface="ＭＳ Ｐゴシック" panose="020B0600070205080204" pitchFamily="34" charset="-128"/>
              </a:rPr>
              <a:t>marketing management when developing an advertising program. These decisions include setting </a:t>
            </a:r>
            <a:r>
              <a:rPr lang="en-US" altLang="en-US" b="0" dirty="0">
                <a:latin typeface="Arial" panose="020B0604020202020204" pitchFamily="34" charset="0"/>
                <a:ea typeface="ＭＳ Ｐゴシック" panose="020B0600070205080204" pitchFamily="34" charset="-128"/>
              </a:rPr>
              <a:t>advertising  objectives, setting the advertising budget, developing advertising strategy, that is, message decisions and media decisions, and evaluating advertising campaigns.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811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noProof="0" dirty="0">
                <a:ln>
                  <a:noFill/>
                </a:ln>
                <a:solidFill>
                  <a:srgbClr val="0070C0"/>
                </a:solidFill>
                <a:effectLst/>
                <a:uLnTx/>
                <a:uFillTx/>
                <a:latin typeface="Abadi" panose="020B0604020104020204" pitchFamily="34" charset="0"/>
              </a:rPr>
              <a:t>with a different level of objectives where </a:t>
            </a:r>
            <a:r>
              <a:rPr kumimoji="0" lang="en-US" sz="1200" b="0" i="0" u="none" strike="noStrike" cap="none" spc="0" normalizeH="0" baseline="0" noProof="0" dirty="0">
                <a:ln>
                  <a:noFill/>
                </a:ln>
                <a:solidFill>
                  <a:srgbClr val="0070C0"/>
                </a:solidFill>
                <a:effectLst/>
                <a:uLnTx/>
                <a:uFillTx/>
                <a:latin typeface="Abadi" panose="020B0604020104020204" pitchFamily="34" charset="0"/>
              </a:rPr>
              <a:t>each stages might </a:t>
            </a:r>
            <a:r>
              <a:rPr lang="en-US" sz="1200" dirty="0">
                <a:solidFill>
                  <a:srgbClr val="0070C0"/>
                </a:solidFill>
                <a:latin typeface="Abadi" panose="020B0604020104020204" pitchFamily="34" charset="0"/>
              </a:rPr>
              <a:t>engage consumers </a:t>
            </a:r>
            <a:r>
              <a:rPr kumimoji="0" lang="en-US" sz="1200" b="0" i="0" u="none" strike="noStrike" cap="none" spc="0" normalizeH="0" baseline="0" noProof="0" dirty="0">
                <a:ln>
                  <a:noFill/>
                </a:ln>
                <a:solidFill>
                  <a:srgbClr val="0070C0"/>
                </a:solidFill>
                <a:effectLst/>
                <a:uLnTx/>
                <a:uFillTx/>
                <a:latin typeface="Abadi" panose="020B0604020104020204" pitchFamily="34" charset="0"/>
              </a:rPr>
              <a:t>differently and probably could take an action with</a:t>
            </a:r>
            <a:r>
              <a:rPr kumimoji="0" lang="en-US" sz="1200" b="0" i="0" u="none" strike="noStrike" cap="none" spc="0" normalizeH="0" noProof="0" dirty="0">
                <a:ln>
                  <a:noFill/>
                </a:ln>
                <a:solidFill>
                  <a:srgbClr val="0070C0"/>
                </a:solidFill>
                <a:effectLst/>
                <a:uLnTx/>
                <a:uFillTx/>
                <a:latin typeface="Abadi" panose="020B0604020104020204" pitchFamily="34" charset="0"/>
              </a:rPr>
              <a:t> the last stage </a:t>
            </a:r>
          </a:p>
          <a:p>
            <a:r>
              <a:rPr lang="en-US" dirty="0">
                <a:solidFill>
                  <a:srgbClr val="0070C0"/>
                </a:solidFill>
                <a:latin typeface="Abadi" panose="020B0604020104020204" pitchFamily="34" charset="0"/>
              </a:rPr>
              <a:t>and then get your audience to follow specific stages in your communication that leads to them taking an action.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573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42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09667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80886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50739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115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spc="-5" dirty="0">
                <a:solidFill>
                  <a:srgbClr val="292929"/>
                </a:solidFill>
                <a:effectLst/>
                <a:latin typeface="Charter"/>
                <a:ea typeface="Times New Roman" panose="02020603050405020304" pitchFamily="18" charset="0"/>
                <a:cs typeface="Times New Roman" panose="02020603050405020304" pitchFamily="18" charset="0"/>
              </a:rPr>
              <a:t>It is more measurable</a:t>
            </a:r>
            <a:r>
              <a:rPr lang="en-US" sz="1800" spc="-5" dirty="0">
                <a:solidFill>
                  <a:srgbClr val="292929"/>
                </a:solidFill>
                <a:effectLst/>
                <a:latin typeface="Charter"/>
                <a:ea typeface="Times New Roman" panose="02020603050405020304" pitchFamily="18" charset="0"/>
                <a:cs typeface="Times New Roman" panose="02020603050405020304" pitchFamily="18" charset="0"/>
              </a:rPr>
              <a:t>. You can easily see the real-time results and measure the return on investment (ROI) of online marketing activities using online tools. You can see how many impressions, follows, likes, views, shares, and even purchases.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050" dirty="0"/>
              <a:t>Online listening </a:t>
            </a:r>
          </a:p>
          <a:p>
            <a:pPr>
              <a:lnSpc>
                <a:spcPct val="120000"/>
              </a:lnSpc>
              <a:defRPr/>
            </a:pPr>
            <a:r>
              <a:rPr lang="en-US" b="0" cap="none" dirty="0">
                <a:solidFill>
                  <a:prstClr val="black">
                    <a:lumMod val="65000"/>
                    <a:lumOff val="35000"/>
                  </a:prstClr>
                </a:solidFill>
                <a:latin typeface="Gill Sans MT" panose="020B0502020104020203"/>
                <a:ea typeface="+mn-ea"/>
                <a:cs typeface="+mn-cs"/>
              </a:rPr>
              <a:t>Provides valuable insights into what consumers are saying or feeling about a brand</a:t>
            </a:r>
          </a:p>
          <a:p>
            <a:r>
              <a:rPr lang="en-US" sz="1050" dirty="0"/>
              <a:t>Behavioral targeting</a:t>
            </a:r>
          </a:p>
          <a:p>
            <a:pPr>
              <a:lnSpc>
                <a:spcPct val="120000"/>
              </a:lnSpc>
              <a:defRPr/>
            </a:pPr>
            <a:r>
              <a:rPr lang="en-US" b="0" cap="none" dirty="0">
                <a:solidFill>
                  <a:prstClr val="black">
                    <a:lumMod val="65000"/>
                    <a:lumOff val="35000"/>
                  </a:prstClr>
                </a:solidFill>
                <a:latin typeface="Gill Sans MT" panose="020B0502020104020203"/>
                <a:ea typeface="+mn-ea"/>
                <a:cs typeface="+mn-cs"/>
              </a:rPr>
              <a:t>Uses online consumer tracking data to target advertisements and marketing offers to specific consumers</a:t>
            </a:r>
          </a:p>
          <a:p>
            <a:r>
              <a:rPr lang="en-US" sz="1050" dirty="0"/>
              <a:t>Social targeting </a:t>
            </a:r>
          </a:p>
          <a:p>
            <a:r>
              <a:rPr lang="en-US" b="0" cap="none" dirty="0">
                <a:solidFill>
                  <a:prstClr val="black">
                    <a:lumMod val="65000"/>
                    <a:lumOff val="35000"/>
                  </a:prstClr>
                </a:solidFill>
                <a:latin typeface="Gill Sans MT" panose="020B0502020104020203"/>
                <a:ea typeface="+mn-ea"/>
                <a:cs typeface="+mn-cs"/>
              </a:rPr>
              <a:t>Mines individual online social connections and conversations from social networking sites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986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090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944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574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739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7150" marR="0" lvl="0" indent="0" algn="l" defTabSz="914400" rtl="0" eaLnBrk="1" fontAlgn="auto" latinLnBrk="0" hangingPunct="1">
              <a:lnSpc>
                <a:spcPct val="100000"/>
              </a:lnSpc>
              <a:spcBef>
                <a:spcPts val="700"/>
              </a:spcBef>
              <a:spcAft>
                <a:spcPts val="600"/>
              </a:spcAft>
              <a:buClr>
                <a:srgbClr val="2A1A00"/>
              </a:buClr>
              <a:buSzPct val="160000"/>
              <a:buFontTx/>
              <a:buNone/>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the five promotion tools—advertising, personal selling, sales promotion, public relations, and direct and social media marketing—to reach consumers.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Advertising may be supported by newspaper inserts and catalogs.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Personal selling involves store salespeople greeting customers, meeting their needs, and building relationships.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Sales promotions may include in-store demonstrations, displays, sales, and loyalty programs.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Public relations (PR) activities, such as new-store openings, special events, newsletters and blogs, store magazines, and public service activities, are also available to retailers. </a:t>
            </a:r>
          </a:p>
          <a:p>
            <a:pPr marL="57150" marR="0" lvl="0" indent="-228600" algn="l" defTabSz="914400" rtl="0" eaLnBrk="1" fontAlgn="auto" latinLnBrk="0" hangingPunct="1">
              <a:lnSpc>
                <a:spcPct val="100000"/>
              </a:lnSpc>
              <a:spcBef>
                <a:spcPts val="700"/>
              </a:spcBef>
              <a:spcAft>
                <a:spcPts val="600"/>
              </a:spcAft>
              <a:buClr>
                <a:srgbClr val="2A1A00"/>
              </a:buClr>
              <a:buSzPct val="160000"/>
              <a:buFont typeface="Arial" panose="020B0604020202020204" pitchFamily="34" charset="0"/>
              <a:buChar char="•"/>
              <a:tabLst/>
              <a:defRPr/>
            </a:pPr>
            <a:r>
              <a:rPr kumimoji="0" lang="en-US" b="0" i="0" u="none" strike="noStrike" kern="1200" cap="all" spc="0" normalizeH="0" baseline="0" noProof="0" dirty="0">
                <a:ln>
                  <a:noFill/>
                </a:ln>
                <a:solidFill>
                  <a:prstClr val="black">
                    <a:lumMod val="65000"/>
                    <a:lumOff val="35000"/>
                  </a:prstClr>
                </a:solidFill>
                <a:effectLst/>
                <a:uLnTx/>
                <a:uFillTx/>
                <a:latin typeface="Gill Sans MT" panose="020B0502020104020203"/>
                <a:ea typeface="+mn-ea"/>
                <a:cs typeface="+mn-cs"/>
              </a:rPr>
              <a:t>direct and social media marketing—to reach consumers. Most retailers also interact digitally with customers using Web sites and digital catalogs, online ads and video, social media, mobile ads, an</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130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27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216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00610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201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illustrates </a:t>
            </a:r>
            <a:r>
              <a:rPr lang="en-US" altLang="en-US" b="1" dirty="0">
                <a:solidFill>
                  <a:srgbClr val="008000"/>
                </a:solidFill>
                <a:latin typeface="Arial" panose="020B0604020202020204" pitchFamily="34" charset="0"/>
                <a:ea typeface="ＭＳ Ｐゴシック" panose="020B0600070205080204" pitchFamily="34" charset="-128"/>
              </a:rPr>
              <a:t>supply chain management</a:t>
            </a:r>
            <a:r>
              <a:rPr lang="en-US" altLang="en-US" dirty="0">
                <a:solidFill>
                  <a:srgbClr val="008000"/>
                </a:solidFill>
                <a:latin typeface="Arial" panose="020B0604020202020204" pitchFamily="34" charset="0"/>
                <a:ea typeface="ＭＳ Ｐゴシック" panose="020B0600070205080204" pitchFamily="34" charset="-128"/>
              </a:rPr>
              <a:t>, which involves managing upstream and downstream value-added flows of materials, final goods, and related information among suppliers, the company, resellers, and final consumers.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0" dirty="0">
                <a:latin typeface="Arial" panose="020B0604020202020204" pitchFamily="34" charset="0"/>
                <a:ea typeface="ＭＳ Ｐゴシック" panose="020B0600070205080204" pitchFamily="34" charset="-128"/>
              </a:rPr>
              <a:t>Marketing logistics involves the </a:t>
            </a:r>
            <a:r>
              <a:rPr lang="en-US" altLang="en-US" dirty="0">
                <a:latin typeface="Arial" panose="020B0604020202020204" pitchFamily="34" charset="0"/>
                <a:ea typeface="ＭＳ Ｐゴシック" panose="020B0600070205080204" pitchFamily="34" charset="-128"/>
              </a:rPr>
              <a:t>entirety of supply chain management. The logistics manager’s task is to coordinate the activities of suppliers, purchasing agents, marketers, channel members, and customers. These activities include forecasting, information systems, purchasing, production planning, order processing, inventory, warehousing, and transportation planning. </a:t>
            </a:r>
            <a:endParaRPr lang="en-US" altLang="en-US" dirty="0">
              <a:solidFill>
                <a:srgbClr val="FF0000"/>
              </a:solidFill>
              <a:latin typeface="Arial" panose="020B0604020202020204" pitchFamily="34" charset="0"/>
              <a:ea typeface="ＭＳ Ｐゴシック" panose="020B0600070205080204" pitchFamily="34" charset="-128"/>
            </a:endParaRP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396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0" lang="en-US"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A distribution channel is how you distribute your products to the consumer while a. There are two different distribution channels</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926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In the figure, the producer sells directly to consumer segment 1 using catalogs, online, and mobile channels and reaches consumer segment 2 through retailers. It sells indirectly to business segment 1 through distributors and dealers and to business segment 2 through its own sales force. These days, almost every large company and many small ones distribute through multiple channels. </a:t>
            </a:r>
            <a:endParaRPr lang="en-US" altLang="en-US" dirty="0">
              <a:solidFill>
                <a:srgbClr val="008000"/>
              </a:solidFill>
              <a:latin typeface="Arial" panose="020B0604020202020204" pitchFamily="34" charset="0"/>
              <a:ea typeface="ＭＳ Ｐゴシック" panose="020B0600070205080204" pitchFamily="34" charset="-128"/>
            </a:endParaRPr>
          </a:p>
          <a:p>
            <a:pPr marL="544830" marR="0" lvl="0" indent="-532130" algn="l" defTabSz="914400" rtl="0" eaLnBrk="1" fontAlgn="auto" latinLnBrk="0" hangingPunct="1">
              <a:lnSpc>
                <a:spcPct val="150000"/>
              </a:lnSpc>
              <a:spcBef>
                <a:spcPts val="0"/>
              </a:spcBef>
              <a:spcAft>
                <a:spcPts val="0"/>
              </a:spcAft>
              <a:buClr>
                <a:srgbClr val="336666"/>
              </a:buClr>
              <a:buSzPct val="70000"/>
              <a:buFont typeface="Arial"/>
              <a:buAutoNum type="arabicPeriod"/>
              <a:tabLst>
                <a:tab pos="544830" algn="l"/>
              </a:tabLst>
              <a:defRPr/>
            </a:pP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D</a:t>
            </a:r>
            <a:r>
              <a:rPr kumimoji="0" lang="en-US" sz="1200" b="1" i="0" u="none" strike="noStrike" kern="1200" cap="none" spc="-25" normalizeH="0" baseline="0" noProof="0" dirty="0">
                <a:ln>
                  <a:noFill/>
                </a:ln>
                <a:solidFill>
                  <a:srgbClr val="0070C0"/>
                </a:solidFill>
                <a:effectLst/>
                <a:uLnTx/>
                <a:uFillTx/>
                <a:latin typeface="Arial"/>
                <a:ea typeface="ＭＳ Ｐゴシック"/>
                <a:cs typeface="Arial"/>
              </a:rPr>
              <a:t>i</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st</a:t>
            </a: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r</a:t>
            </a:r>
            <a:r>
              <a:rPr kumimoji="0" lang="en-US" sz="1200" b="1" i="0" u="none" strike="noStrike" kern="1200" cap="none" spc="-15" normalizeH="0" baseline="0" noProof="0" dirty="0">
                <a:ln>
                  <a:noFill/>
                </a:ln>
                <a:solidFill>
                  <a:srgbClr val="0070C0"/>
                </a:solidFill>
                <a:effectLst/>
                <a:uLnTx/>
                <a:uFillTx/>
                <a:latin typeface="Arial"/>
                <a:ea typeface="ＭＳ Ｐゴシック"/>
                <a:cs typeface="Arial"/>
              </a:rPr>
              <a:t>i</a:t>
            </a:r>
            <a:r>
              <a:rPr kumimoji="0" lang="en-US" sz="1200" b="1" i="0" u="none" strike="noStrike" kern="1200" cap="none" spc="-20" normalizeH="0" baseline="0" noProof="0" dirty="0">
                <a:ln>
                  <a:noFill/>
                </a:ln>
                <a:solidFill>
                  <a:srgbClr val="0070C0"/>
                </a:solidFill>
                <a:effectLst/>
                <a:uLnTx/>
                <a:uFillTx/>
                <a:latin typeface="Arial"/>
                <a:ea typeface="ＭＳ Ｐゴシック"/>
                <a:cs typeface="Arial"/>
              </a:rPr>
              <a:t>b</a:t>
            </a:r>
            <a:r>
              <a:rPr kumimoji="0" lang="en-US" sz="1200" b="1" i="0" u="none" strike="noStrike" kern="1200" cap="none" spc="-25" normalizeH="0" baseline="0" noProof="0" dirty="0">
                <a:ln>
                  <a:noFill/>
                </a:ln>
                <a:solidFill>
                  <a:srgbClr val="0070C0"/>
                </a:solidFill>
                <a:effectLst/>
                <a:uLnTx/>
                <a:uFillTx/>
                <a:latin typeface="Arial"/>
                <a:ea typeface="ＭＳ Ｐゴシック"/>
                <a:cs typeface="Arial"/>
              </a:rPr>
              <a:t>uto</a:t>
            </a:r>
            <a:r>
              <a:rPr kumimoji="0" lang="en-US" sz="1200" b="1" i="0" u="none" strike="noStrike" kern="1200" cap="none" spc="-15" normalizeH="0" baseline="0" noProof="0" dirty="0">
                <a:ln>
                  <a:noFill/>
                </a:ln>
                <a:solidFill>
                  <a:srgbClr val="0070C0"/>
                </a:solidFill>
                <a:effectLst/>
                <a:uLnTx/>
                <a:uFillTx/>
                <a:latin typeface="Arial"/>
                <a:ea typeface="ＭＳ Ｐゴシック"/>
                <a:cs typeface="Arial"/>
              </a:rPr>
              <a:t>r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d</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p</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u</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rchase</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e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products  from manufacturer and sell to Wholesalers , Retailers or customers</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 at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profit and/or commission </a:t>
            </a:r>
          </a:p>
          <a:p>
            <a:pPr marL="544830" marR="0" lvl="0" indent="-532130" algn="l" defTabSz="914400" rtl="0" eaLnBrk="1" fontAlgn="auto" latinLnBrk="0" hangingPunct="1">
              <a:lnSpc>
                <a:spcPct val="150000"/>
              </a:lnSpc>
              <a:spcBef>
                <a:spcPts val="0"/>
              </a:spcBef>
              <a:spcAft>
                <a:spcPts val="0"/>
              </a:spcAft>
              <a:buClr>
                <a:srgbClr val="336666"/>
              </a:buClr>
              <a:buSzPct val="70000"/>
              <a:buFont typeface="Arial"/>
              <a:buAutoNum type="arabicPeriod"/>
              <a:tabLst>
                <a:tab pos="544830" algn="l"/>
              </a:tabLst>
              <a:defRPr/>
            </a:pP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Wholesalers</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sell</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r</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etailers </a:t>
            </a:r>
          </a:p>
          <a:p>
            <a:pPr marL="544830" marR="0" lvl="0" indent="-532130" algn="l" defTabSz="914400" rtl="0" eaLnBrk="1" fontAlgn="auto" latinLnBrk="0" hangingPunct="1">
              <a:lnSpc>
                <a:spcPct val="150000"/>
              </a:lnSpc>
              <a:spcBef>
                <a:spcPts val="0"/>
              </a:spcBef>
              <a:spcAft>
                <a:spcPts val="0"/>
              </a:spcAft>
              <a:buClr>
                <a:srgbClr val="336666"/>
              </a:buClr>
              <a:buSzPct val="70000"/>
              <a:buFont typeface="Arial"/>
              <a:buAutoNum type="arabicPeriod"/>
              <a:tabLst>
                <a:tab pos="544830" algn="l"/>
              </a:tabLst>
              <a:defRPr/>
            </a:pP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R</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e</a:t>
            </a:r>
            <a:r>
              <a:rPr kumimoji="0" lang="en-US" sz="1200" b="1" i="0" u="none" strike="noStrike" kern="1200" cap="none" spc="-10" normalizeH="0" baseline="0" noProof="0" dirty="0">
                <a:ln>
                  <a:noFill/>
                </a:ln>
                <a:solidFill>
                  <a:srgbClr val="0070C0"/>
                </a:solidFill>
                <a:effectLst/>
                <a:uLnTx/>
                <a:uFillTx/>
                <a:latin typeface="Arial"/>
                <a:ea typeface="ＭＳ Ｐゴシック"/>
                <a:cs typeface="Arial"/>
              </a:rPr>
              <a:t>t</a:t>
            </a:r>
            <a:r>
              <a:rPr kumimoji="0" lang="en-US" sz="1200" b="1" i="0" u="none" strike="noStrike" kern="1200" cap="none" spc="-20" normalizeH="0" baseline="0" noProof="0" dirty="0">
                <a:ln>
                  <a:noFill/>
                </a:ln>
                <a:solidFill>
                  <a:srgbClr val="0070C0"/>
                </a:solidFill>
                <a:effectLst/>
                <a:uLnTx/>
                <a:uFillTx/>
                <a:latin typeface="Arial"/>
                <a:ea typeface="ＭＳ Ｐゴシック"/>
                <a:cs typeface="Arial"/>
              </a:rPr>
              <a:t>ail</a:t>
            </a:r>
            <a:r>
              <a:rPr kumimoji="0" lang="en-US" sz="1200" b="1" i="0" u="none" strike="noStrike" kern="1200" cap="none" spc="-35" normalizeH="0" baseline="0" noProof="0" dirty="0">
                <a:ln>
                  <a:noFill/>
                </a:ln>
                <a:solidFill>
                  <a:srgbClr val="0070C0"/>
                </a:solidFill>
                <a:effectLst/>
                <a:uLnTx/>
                <a:uFillTx/>
                <a:latin typeface="Arial"/>
                <a:ea typeface="ＭＳ Ｐゴシック"/>
                <a:cs typeface="Arial"/>
              </a:rPr>
              <a:t>e</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r</a:t>
            </a:r>
            <a:r>
              <a:rPr kumimoji="0" lang="en-US" sz="1200" b="1" i="0" u="none" strike="noStrike" kern="1200" cap="none" spc="0" normalizeH="0" baseline="0" noProof="0" dirty="0">
                <a:ln>
                  <a:noFill/>
                </a:ln>
                <a:solidFill>
                  <a:srgbClr val="0070C0"/>
                </a:solidFill>
                <a:effectLst/>
                <a:uLnTx/>
                <a:uFillTx/>
                <a:latin typeface="Arial"/>
                <a:ea typeface="ＭＳ Ｐゴシック"/>
                <a:cs typeface="Arial"/>
              </a:rPr>
              <a:t>s</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:sel</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l</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dir</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e</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c</a:t>
            </a:r>
            <a:r>
              <a:rPr kumimoji="0" lang="en-US" sz="1200" b="0" i="0" u="none" strike="noStrike" kern="1200" cap="none" spc="-25" normalizeH="0" baseline="0" noProof="0" dirty="0">
                <a:ln>
                  <a:noFill/>
                </a:ln>
                <a:solidFill>
                  <a:srgbClr val="0070C0"/>
                </a:solidFill>
                <a:effectLst/>
                <a:uLnTx/>
                <a:uFillTx/>
                <a:latin typeface="Arial"/>
                <a:ea typeface="ＭＳ Ｐゴシック"/>
                <a:cs typeface="Arial"/>
              </a:rPr>
              <a:t>t</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l</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c</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nsu</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m</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rs</a:t>
            </a:r>
          </a:p>
          <a:p>
            <a:pPr marL="544830" marR="5080" lvl="0" indent="-532130" algn="l" defTabSz="914400" rtl="0" eaLnBrk="1" fontAlgn="auto" latinLnBrk="0" hangingPunct="1">
              <a:lnSpc>
                <a:spcPct val="150000"/>
              </a:lnSpc>
              <a:spcBef>
                <a:spcPts val="740"/>
              </a:spcBef>
              <a:spcAft>
                <a:spcPts val="0"/>
              </a:spcAft>
              <a:buClr>
                <a:srgbClr val="336666"/>
              </a:buClr>
              <a:buSzPct val="70000"/>
              <a:buFont typeface="Arial"/>
              <a:buAutoNum type="arabicPeriod"/>
              <a:tabLst>
                <a:tab pos="544830" algn="l"/>
              </a:tabLst>
              <a:defRPr/>
            </a:pPr>
            <a:r>
              <a:rPr kumimoji="0" lang="en-US" sz="1200" b="1" i="0" u="none" strike="noStrike" kern="1200" cap="none" spc="-20" normalizeH="0" baseline="0" noProof="0" dirty="0">
                <a:ln>
                  <a:noFill/>
                </a:ln>
                <a:solidFill>
                  <a:srgbClr val="0070C0"/>
                </a:solidFill>
                <a:effectLst/>
                <a:uLnTx/>
                <a:uFillTx/>
                <a:latin typeface="Arial"/>
                <a:ea typeface="ＭＳ Ｐゴシック"/>
                <a:cs typeface="Arial"/>
              </a:rPr>
              <a:t>Ag</a:t>
            </a:r>
            <a:r>
              <a:rPr kumimoji="0" lang="en-US" sz="1200" b="1" i="0" u="none" strike="noStrike" kern="1200" cap="none" spc="-5" normalizeH="0" baseline="0" noProof="0" dirty="0">
                <a:ln>
                  <a:noFill/>
                </a:ln>
                <a:solidFill>
                  <a:srgbClr val="0070C0"/>
                </a:solidFill>
                <a:effectLst/>
                <a:uLnTx/>
                <a:uFillTx/>
                <a:latin typeface="Arial"/>
                <a:ea typeface="ＭＳ Ｐゴシック"/>
                <a:cs typeface="Arial"/>
              </a:rPr>
              <a:t>ent</a:t>
            </a:r>
            <a:r>
              <a:rPr kumimoji="0" lang="en-US" sz="1200" b="1" i="0" u="none" strike="noStrike" kern="1200" cap="none" spc="0" normalizeH="0" baseline="0" noProof="0" dirty="0">
                <a:ln>
                  <a:noFill/>
                </a:ln>
                <a:solidFill>
                  <a:srgbClr val="0070C0"/>
                </a:solidFill>
                <a:effectLst/>
                <a:uLnTx/>
                <a:uFillTx/>
                <a:latin typeface="Arial"/>
                <a:ea typeface="ＭＳ Ｐゴシック"/>
                <a:cs typeface="Arial"/>
              </a:rPr>
              <a:t>s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d</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n</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ot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p</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u</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rchase</a:t>
            </a:r>
            <a:r>
              <a:rPr kumimoji="0" lang="en-US" sz="1200" b="0" i="0" u="none" strike="noStrike" kern="1200" cap="none" spc="-1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th</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e </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products,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but the</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y</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e</a:t>
            </a:r>
            <a:r>
              <a:rPr kumimoji="0" lang="en-US" sz="1200" b="0" i="0" u="none" strike="noStrike" kern="1200" cap="none" spc="-10" normalizeH="0" baseline="0" noProof="0" dirty="0">
                <a:ln>
                  <a:noFill/>
                </a:ln>
                <a:solidFill>
                  <a:srgbClr val="0070C0"/>
                </a:solidFill>
                <a:effectLst/>
                <a:uLnTx/>
                <a:uFillTx/>
                <a:latin typeface="Arial"/>
                <a:ea typeface="ＭＳ Ｐゴシック"/>
                <a:cs typeface="Arial"/>
              </a:rPr>
              <a:t>a</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rn</a:t>
            </a:r>
            <a:r>
              <a:rPr kumimoji="0" lang="en-US" sz="1200" b="0" i="0" u="none" strike="noStrike" kern="1200" cap="none" spc="-20" normalizeH="0" baseline="0" noProof="0" dirty="0">
                <a:ln>
                  <a:noFill/>
                </a:ln>
                <a:solidFill>
                  <a:srgbClr val="0070C0"/>
                </a:solidFill>
                <a:effectLst/>
                <a:uLnTx/>
                <a:uFillTx/>
                <a:latin typeface="Arial"/>
                <a:ea typeface="ＭＳ Ｐゴシック"/>
                <a:cs typeface="Arial"/>
              </a:rPr>
              <a:t> </a:t>
            </a:r>
            <a:r>
              <a:rPr kumimoji="0" lang="en-US" sz="1200" b="0" i="0" u="none" strike="noStrike" kern="1200" cap="none" spc="0" normalizeH="0" baseline="0" noProof="0" dirty="0">
                <a:ln>
                  <a:noFill/>
                </a:ln>
                <a:solidFill>
                  <a:srgbClr val="0070C0"/>
                </a:solidFill>
                <a:effectLst/>
                <a:uLnTx/>
                <a:uFillTx/>
                <a:latin typeface="Arial"/>
                <a:ea typeface="ＭＳ Ｐゴシック"/>
                <a:cs typeface="Arial"/>
              </a:rPr>
              <a:t>co</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mm</a:t>
            </a:r>
            <a:r>
              <a:rPr kumimoji="0" lang="en-US" sz="1200" b="0" i="0" u="none" strike="noStrike" kern="1200" cap="none" spc="-5" normalizeH="0" baseline="0" noProof="0" dirty="0">
                <a:ln>
                  <a:noFill/>
                </a:ln>
                <a:solidFill>
                  <a:srgbClr val="0070C0"/>
                </a:solidFill>
                <a:effectLst/>
                <a:uLnTx/>
                <a:uFillTx/>
                <a:latin typeface="Arial"/>
                <a:ea typeface="ＭＳ Ｐゴシック"/>
                <a:cs typeface="Arial"/>
              </a:rPr>
              <a:t>ission</a:t>
            </a:r>
            <a:endParaRPr kumimoji="0" lang="en-US" sz="1200" b="0" i="0" u="none" strike="noStrike" kern="1200" cap="none" spc="0" normalizeH="0" baseline="0" noProof="0" dirty="0">
              <a:ln>
                <a:noFill/>
              </a:ln>
              <a:solidFill>
                <a:srgbClr val="0070C0"/>
              </a:solidFill>
              <a:effectLst/>
              <a:uLnTx/>
              <a:uFillTx/>
              <a:latin typeface="Arial"/>
              <a:ea typeface="ＭＳ Ｐゴシック"/>
              <a:cs typeface="Arial"/>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93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638E-76A0-47F1-9740-ABDF812980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1ED4B2-733F-42A0-A734-21CE32F004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BF26A5-7413-40C5-9ED9-26ED4F02A24F}"/>
              </a:ext>
            </a:extLst>
          </p:cNvPr>
          <p:cNvSpPr>
            <a:spLocks noGrp="1"/>
          </p:cNvSpPr>
          <p:nvPr>
            <p:ph type="dt" sz="half" idx="10"/>
          </p:nvPr>
        </p:nvSpPr>
        <p:spPr/>
        <p:txBody>
          <a:bodyPr/>
          <a:lstStyle/>
          <a:p>
            <a:fld id="{957BC044-9989-42B5-9926-6F65A2B55F36}" type="datetimeFigureOut">
              <a:rPr lang="en-US" smtClean="0"/>
              <a:t>8/25/2024</a:t>
            </a:fld>
            <a:endParaRPr lang="en-US"/>
          </a:p>
        </p:txBody>
      </p:sp>
      <p:sp>
        <p:nvSpPr>
          <p:cNvPr id="5" name="Footer Placeholder 4">
            <a:extLst>
              <a:ext uri="{FF2B5EF4-FFF2-40B4-BE49-F238E27FC236}">
                <a16:creationId xmlns:a16="http://schemas.microsoft.com/office/drawing/2014/main" id="{2F2A414B-F20F-4294-9FFF-9DC403FFF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31DD6-9732-45B1-A6A1-796D43E86711}"/>
              </a:ext>
            </a:extLst>
          </p:cNvPr>
          <p:cNvSpPr>
            <a:spLocks noGrp="1"/>
          </p:cNvSpPr>
          <p:nvPr>
            <p:ph type="sldNum" sz="quarter" idx="12"/>
          </p:nvPr>
        </p:nvSpPr>
        <p:spPr/>
        <p:txBody>
          <a:bodyPr/>
          <a:lstStyle/>
          <a:p>
            <a:fld id="{2959CCF6-A905-421A-8FEC-6FB4924C6E70}" type="slidenum">
              <a:rPr lang="en-US" smtClean="0"/>
              <a:t>‹#›</a:t>
            </a:fld>
            <a:endParaRPr lang="en-US"/>
          </a:p>
        </p:txBody>
      </p:sp>
    </p:spTree>
    <p:extLst>
      <p:ext uri="{BB962C8B-B14F-4D97-AF65-F5344CB8AC3E}">
        <p14:creationId xmlns:p14="http://schemas.microsoft.com/office/powerpoint/2010/main" val="2176824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7C694-E487-41BB-A2D9-605752DD25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C06917-665C-45BF-BFF2-5411FF1C19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3153C-0F97-4B15-9D07-972A3925C433}"/>
              </a:ext>
            </a:extLst>
          </p:cNvPr>
          <p:cNvSpPr>
            <a:spLocks noGrp="1"/>
          </p:cNvSpPr>
          <p:nvPr>
            <p:ph type="dt" sz="half" idx="10"/>
          </p:nvPr>
        </p:nvSpPr>
        <p:spPr/>
        <p:txBody>
          <a:bodyPr/>
          <a:lstStyle/>
          <a:p>
            <a:fld id="{957BC044-9989-42B5-9926-6F65A2B55F36}" type="datetimeFigureOut">
              <a:rPr lang="en-US" smtClean="0"/>
              <a:t>8/25/2024</a:t>
            </a:fld>
            <a:endParaRPr lang="en-US"/>
          </a:p>
        </p:txBody>
      </p:sp>
      <p:sp>
        <p:nvSpPr>
          <p:cNvPr id="5" name="Footer Placeholder 4">
            <a:extLst>
              <a:ext uri="{FF2B5EF4-FFF2-40B4-BE49-F238E27FC236}">
                <a16:creationId xmlns:a16="http://schemas.microsoft.com/office/drawing/2014/main" id="{886FB351-C987-4C61-8504-42E0A11DE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EBFAF-321F-4DC4-9AE3-C853DB6E0BE3}"/>
              </a:ext>
            </a:extLst>
          </p:cNvPr>
          <p:cNvSpPr>
            <a:spLocks noGrp="1"/>
          </p:cNvSpPr>
          <p:nvPr>
            <p:ph type="sldNum" sz="quarter" idx="12"/>
          </p:nvPr>
        </p:nvSpPr>
        <p:spPr/>
        <p:txBody>
          <a:bodyPr/>
          <a:lstStyle/>
          <a:p>
            <a:fld id="{2959CCF6-A905-421A-8FEC-6FB4924C6E70}" type="slidenum">
              <a:rPr lang="en-US" smtClean="0"/>
              <a:t>‹#›</a:t>
            </a:fld>
            <a:endParaRPr lang="en-US"/>
          </a:p>
        </p:txBody>
      </p:sp>
    </p:spTree>
    <p:extLst>
      <p:ext uri="{BB962C8B-B14F-4D97-AF65-F5344CB8AC3E}">
        <p14:creationId xmlns:p14="http://schemas.microsoft.com/office/powerpoint/2010/main" val="34354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D25C6C-AB30-4763-9ABC-24AF0BA3DB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F4EB29-F43D-46D3-869D-FF37101E34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8A04B-AE27-48B5-948B-FC1C0AC2A501}"/>
              </a:ext>
            </a:extLst>
          </p:cNvPr>
          <p:cNvSpPr>
            <a:spLocks noGrp="1"/>
          </p:cNvSpPr>
          <p:nvPr>
            <p:ph type="dt" sz="half" idx="10"/>
          </p:nvPr>
        </p:nvSpPr>
        <p:spPr/>
        <p:txBody>
          <a:bodyPr/>
          <a:lstStyle/>
          <a:p>
            <a:fld id="{957BC044-9989-42B5-9926-6F65A2B55F36}" type="datetimeFigureOut">
              <a:rPr lang="en-US" smtClean="0"/>
              <a:t>8/25/2024</a:t>
            </a:fld>
            <a:endParaRPr lang="en-US"/>
          </a:p>
        </p:txBody>
      </p:sp>
      <p:sp>
        <p:nvSpPr>
          <p:cNvPr id="5" name="Footer Placeholder 4">
            <a:extLst>
              <a:ext uri="{FF2B5EF4-FFF2-40B4-BE49-F238E27FC236}">
                <a16:creationId xmlns:a16="http://schemas.microsoft.com/office/drawing/2014/main" id="{DF5FE72C-7D3A-433F-8F64-5FA47DE09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56F7E-C326-49C6-8006-06C0E8879C4B}"/>
              </a:ext>
            </a:extLst>
          </p:cNvPr>
          <p:cNvSpPr>
            <a:spLocks noGrp="1"/>
          </p:cNvSpPr>
          <p:nvPr>
            <p:ph type="sldNum" sz="quarter" idx="12"/>
          </p:nvPr>
        </p:nvSpPr>
        <p:spPr/>
        <p:txBody>
          <a:bodyPr/>
          <a:lstStyle/>
          <a:p>
            <a:fld id="{2959CCF6-A905-421A-8FEC-6FB4924C6E70}" type="slidenum">
              <a:rPr lang="en-US" smtClean="0"/>
              <a:t>‹#›</a:t>
            </a:fld>
            <a:endParaRPr lang="en-US"/>
          </a:p>
        </p:txBody>
      </p:sp>
    </p:spTree>
    <p:extLst>
      <p:ext uri="{BB962C8B-B14F-4D97-AF65-F5344CB8AC3E}">
        <p14:creationId xmlns:p14="http://schemas.microsoft.com/office/powerpoint/2010/main" val="205489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D2470-B422-4DEE-B314-6AA05D0CD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636D47-D49A-4A5F-9393-77DF0C5919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D4C26-AE80-4AC8-A381-D5B95113AC90}"/>
              </a:ext>
            </a:extLst>
          </p:cNvPr>
          <p:cNvSpPr>
            <a:spLocks noGrp="1"/>
          </p:cNvSpPr>
          <p:nvPr>
            <p:ph type="dt" sz="half" idx="10"/>
          </p:nvPr>
        </p:nvSpPr>
        <p:spPr/>
        <p:txBody>
          <a:bodyPr/>
          <a:lstStyle/>
          <a:p>
            <a:fld id="{957BC044-9989-42B5-9926-6F65A2B55F36}" type="datetimeFigureOut">
              <a:rPr lang="en-US" smtClean="0"/>
              <a:t>8/25/2024</a:t>
            </a:fld>
            <a:endParaRPr lang="en-US"/>
          </a:p>
        </p:txBody>
      </p:sp>
      <p:sp>
        <p:nvSpPr>
          <p:cNvPr id="5" name="Footer Placeholder 4">
            <a:extLst>
              <a:ext uri="{FF2B5EF4-FFF2-40B4-BE49-F238E27FC236}">
                <a16:creationId xmlns:a16="http://schemas.microsoft.com/office/drawing/2014/main" id="{7CA6EE64-7123-4A3C-886E-AF9B4BDB5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F29DD-14A5-4209-B2F4-13F2EE8559D1}"/>
              </a:ext>
            </a:extLst>
          </p:cNvPr>
          <p:cNvSpPr>
            <a:spLocks noGrp="1"/>
          </p:cNvSpPr>
          <p:nvPr>
            <p:ph type="sldNum" sz="quarter" idx="12"/>
          </p:nvPr>
        </p:nvSpPr>
        <p:spPr/>
        <p:txBody>
          <a:bodyPr/>
          <a:lstStyle/>
          <a:p>
            <a:fld id="{2959CCF6-A905-421A-8FEC-6FB4924C6E70}" type="slidenum">
              <a:rPr lang="en-US" smtClean="0"/>
              <a:t>‹#›</a:t>
            </a:fld>
            <a:endParaRPr lang="en-US"/>
          </a:p>
        </p:txBody>
      </p:sp>
    </p:spTree>
    <p:extLst>
      <p:ext uri="{BB962C8B-B14F-4D97-AF65-F5344CB8AC3E}">
        <p14:creationId xmlns:p14="http://schemas.microsoft.com/office/powerpoint/2010/main" val="4282095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CCD43-A312-418C-BD52-C76FF2C131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1D1D9E-748E-448D-ACA2-1B802ABC9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0FE536-7F77-4629-B33A-BE7E87B1D7CB}"/>
              </a:ext>
            </a:extLst>
          </p:cNvPr>
          <p:cNvSpPr>
            <a:spLocks noGrp="1"/>
          </p:cNvSpPr>
          <p:nvPr>
            <p:ph type="dt" sz="half" idx="10"/>
          </p:nvPr>
        </p:nvSpPr>
        <p:spPr/>
        <p:txBody>
          <a:bodyPr/>
          <a:lstStyle/>
          <a:p>
            <a:fld id="{957BC044-9989-42B5-9926-6F65A2B55F36}" type="datetimeFigureOut">
              <a:rPr lang="en-US" smtClean="0"/>
              <a:t>8/25/2024</a:t>
            </a:fld>
            <a:endParaRPr lang="en-US"/>
          </a:p>
        </p:txBody>
      </p:sp>
      <p:sp>
        <p:nvSpPr>
          <p:cNvPr id="5" name="Footer Placeholder 4">
            <a:extLst>
              <a:ext uri="{FF2B5EF4-FFF2-40B4-BE49-F238E27FC236}">
                <a16:creationId xmlns:a16="http://schemas.microsoft.com/office/drawing/2014/main" id="{1E0BA534-113A-4F94-9FBE-B6EE8A70D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5BF3B-E07D-43C5-A014-6D1B921464BA}"/>
              </a:ext>
            </a:extLst>
          </p:cNvPr>
          <p:cNvSpPr>
            <a:spLocks noGrp="1"/>
          </p:cNvSpPr>
          <p:nvPr>
            <p:ph type="sldNum" sz="quarter" idx="12"/>
          </p:nvPr>
        </p:nvSpPr>
        <p:spPr/>
        <p:txBody>
          <a:bodyPr/>
          <a:lstStyle/>
          <a:p>
            <a:fld id="{2959CCF6-A905-421A-8FEC-6FB4924C6E70}" type="slidenum">
              <a:rPr lang="en-US" smtClean="0"/>
              <a:t>‹#›</a:t>
            </a:fld>
            <a:endParaRPr lang="en-US"/>
          </a:p>
        </p:txBody>
      </p:sp>
    </p:spTree>
    <p:extLst>
      <p:ext uri="{BB962C8B-B14F-4D97-AF65-F5344CB8AC3E}">
        <p14:creationId xmlns:p14="http://schemas.microsoft.com/office/powerpoint/2010/main" val="1310848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791B-B024-4F61-A7FF-9D4F165BA1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1CE1A6-1AEA-49A4-833E-7A432177F5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71BAA5-16BA-42C8-860B-BC785AF672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7CF9A-5749-4881-B1BC-17260FF7C8F4}"/>
              </a:ext>
            </a:extLst>
          </p:cNvPr>
          <p:cNvSpPr>
            <a:spLocks noGrp="1"/>
          </p:cNvSpPr>
          <p:nvPr>
            <p:ph type="dt" sz="half" idx="10"/>
          </p:nvPr>
        </p:nvSpPr>
        <p:spPr/>
        <p:txBody>
          <a:bodyPr/>
          <a:lstStyle/>
          <a:p>
            <a:fld id="{957BC044-9989-42B5-9926-6F65A2B55F36}" type="datetimeFigureOut">
              <a:rPr lang="en-US" smtClean="0"/>
              <a:t>8/25/2024</a:t>
            </a:fld>
            <a:endParaRPr lang="en-US"/>
          </a:p>
        </p:txBody>
      </p:sp>
      <p:sp>
        <p:nvSpPr>
          <p:cNvPr id="6" name="Footer Placeholder 5">
            <a:extLst>
              <a:ext uri="{FF2B5EF4-FFF2-40B4-BE49-F238E27FC236}">
                <a16:creationId xmlns:a16="http://schemas.microsoft.com/office/drawing/2014/main" id="{97D86D03-42B1-4158-8736-95530FB54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0F997-BB20-41E2-B672-7BC600409A17}"/>
              </a:ext>
            </a:extLst>
          </p:cNvPr>
          <p:cNvSpPr>
            <a:spLocks noGrp="1"/>
          </p:cNvSpPr>
          <p:nvPr>
            <p:ph type="sldNum" sz="quarter" idx="12"/>
          </p:nvPr>
        </p:nvSpPr>
        <p:spPr/>
        <p:txBody>
          <a:bodyPr/>
          <a:lstStyle/>
          <a:p>
            <a:fld id="{2959CCF6-A905-421A-8FEC-6FB4924C6E70}" type="slidenum">
              <a:rPr lang="en-US" smtClean="0"/>
              <a:t>‹#›</a:t>
            </a:fld>
            <a:endParaRPr lang="en-US"/>
          </a:p>
        </p:txBody>
      </p:sp>
    </p:spTree>
    <p:extLst>
      <p:ext uri="{BB962C8B-B14F-4D97-AF65-F5344CB8AC3E}">
        <p14:creationId xmlns:p14="http://schemas.microsoft.com/office/powerpoint/2010/main" val="1006209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6BCD1-6E8A-408D-AC73-1B9BF72721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15706-A0AB-4DDD-A4A4-E6567DB18D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659BE-D0CE-49FE-A69C-DBA3827C7B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761253-C616-4EBA-9B69-EB89AE15C9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41C364-2D0B-42E9-8707-332E925FF2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4EFAF-A8BA-4172-92BA-BFB62279B1DC}"/>
              </a:ext>
            </a:extLst>
          </p:cNvPr>
          <p:cNvSpPr>
            <a:spLocks noGrp="1"/>
          </p:cNvSpPr>
          <p:nvPr>
            <p:ph type="dt" sz="half" idx="10"/>
          </p:nvPr>
        </p:nvSpPr>
        <p:spPr/>
        <p:txBody>
          <a:bodyPr/>
          <a:lstStyle/>
          <a:p>
            <a:fld id="{957BC044-9989-42B5-9926-6F65A2B55F36}" type="datetimeFigureOut">
              <a:rPr lang="en-US" smtClean="0"/>
              <a:t>8/25/2024</a:t>
            </a:fld>
            <a:endParaRPr lang="en-US"/>
          </a:p>
        </p:txBody>
      </p:sp>
      <p:sp>
        <p:nvSpPr>
          <p:cNvPr id="8" name="Footer Placeholder 7">
            <a:extLst>
              <a:ext uri="{FF2B5EF4-FFF2-40B4-BE49-F238E27FC236}">
                <a16:creationId xmlns:a16="http://schemas.microsoft.com/office/drawing/2014/main" id="{3CCDCE61-D6D5-44DE-B49C-30AB684FF2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A8F487-CA98-44A7-BF01-92F18CFB9653}"/>
              </a:ext>
            </a:extLst>
          </p:cNvPr>
          <p:cNvSpPr>
            <a:spLocks noGrp="1"/>
          </p:cNvSpPr>
          <p:nvPr>
            <p:ph type="sldNum" sz="quarter" idx="12"/>
          </p:nvPr>
        </p:nvSpPr>
        <p:spPr/>
        <p:txBody>
          <a:bodyPr/>
          <a:lstStyle/>
          <a:p>
            <a:fld id="{2959CCF6-A905-421A-8FEC-6FB4924C6E70}" type="slidenum">
              <a:rPr lang="en-US" smtClean="0"/>
              <a:t>‹#›</a:t>
            </a:fld>
            <a:endParaRPr lang="en-US"/>
          </a:p>
        </p:txBody>
      </p:sp>
    </p:spTree>
    <p:extLst>
      <p:ext uri="{BB962C8B-B14F-4D97-AF65-F5344CB8AC3E}">
        <p14:creationId xmlns:p14="http://schemas.microsoft.com/office/powerpoint/2010/main" val="4959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AE9D-9395-44E4-BE59-16D2EAB50C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09DDD6-7728-4CFE-9EE3-4139F176E9B0}"/>
              </a:ext>
            </a:extLst>
          </p:cNvPr>
          <p:cNvSpPr>
            <a:spLocks noGrp="1"/>
          </p:cNvSpPr>
          <p:nvPr>
            <p:ph type="dt" sz="half" idx="10"/>
          </p:nvPr>
        </p:nvSpPr>
        <p:spPr/>
        <p:txBody>
          <a:bodyPr/>
          <a:lstStyle/>
          <a:p>
            <a:fld id="{957BC044-9989-42B5-9926-6F65A2B55F36}" type="datetimeFigureOut">
              <a:rPr lang="en-US" smtClean="0"/>
              <a:t>8/25/2024</a:t>
            </a:fld>
            <a:endParaRPr lang="en-US"/>
          </a:p>
        </p:txBody>
      </p:sp>
      <p:sp>
        <p:nvSpPr>
          <p:cNvPr id="4" name="Footer Placeholder 3">
            <a:extLst>
              <a:ext uri="{FF2B5EF4-FFF2-40B4-BE49-F238E27FC236}">
                <a16:creationId xmlns:a16="http://schemas.microsoft.com/office/drawing/2014/main" id="{638483D0-E668-4CB4-982D-4458F6ECA1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83BE2E-413F-4B95-B6C8-7C525A81C282}"/>
              </a:ext>
            </a:extLst>
          </p:cNvPr>
          <p:cNvSpPr>
            <a:spLocks noGrp="1"/>
          </p:cNvSpPr>
          <p:nvPr>
            <p:ph type="sldNum" sz="quarter" idx="12"/>
          </p:nvPr>
        </p:nvSpPr>
        <p:spPr/>
        <p:txBody>
          <a:bodyPr/>
          <a:lstStyle/>
          <a:p>
            <a:fld id="{2959CCF6-A905-421A-8FEC-6FB4924C6E70}" type="slidenum">
              <a:rPr lang="en-US" smtClean="0"/>
              <a:t>‹#›</a:t>
            </a:fld>
            <a:endParaRPr lang="en-US"/>
          </a:p>
        </p:txBody>
      </p:sp>
    </p:spTree>
    <p:extLst>
      <p:ext uri="{BB962C8B-B14F-4D97-AF65-F5344CB8AC3E}">
        <p14:creationId xmlns:p14="http://schemas.microsoft.com/office/powerpoint/2010/main" val="1532017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BD03F6-DF5C-457F-87BC-B67208CE4111}"/>
              </a:ext>
            </a:extLst>
          </p:cNvPr>
          <p:cNvSpPr>
            <a:spLocks noGrp="1"/>
          </p:cNvSpPr>
          <p:nvPr>
            <p:ph type="dt" sz="half" idx="10"/>
          </p:nvPr>
        </p:nvSpPr>
        <p:spPr/>
        <p:txBody>
          <a:bodyPr/>
          <a:lstStyle/>
          <a:p>
            <a:fld id="{957BC044-9989-42B5-9926-6F65A2B55F36}" type="datetimeFigureOut">
              <a:rPr lang="en-US" smtClean="0"/>
              <a:t>8/25/2024</a:t>
            </a:fld>
            <a:endParaRPr lang="en-US"/>
          </a:p>
        </p:txBody>
      </p:sp>
      <p:sp>
        <p:nvSpPr>
          <p:cNvPr id="3" name="Footer Placeholder 2">
            <a:extLst>
              <a:ext uri="{FF2B5EF4-FFF2-40B4-BE49-F238E27FC236}">
                <a16:creationId xmlns:a16="http://schemas.microsoft.com/office/drawing/2014/main" id="{95943910-8439-40AF-ABB2-6C212AB71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F63CF6-7C51-46F7-8F5C-EE9185B7DE74}"/>
              </a:ext>
            </a:extLst>
          </p:cNvPr>
          <p:cNvSpPr>
            <a:spLocks noGrp="1"/>
          </p:cNvSpPr>
          <p:nvPr>
            <p:ph type="sldNum" sz="quarter" idx="12"/>
          </p:nvPr>
        </p:nvSpPr>
        <p:spPr/>
        <p:txBody>
          <a:bodyPr/>
          <a:lstStyle/>
          <a:p>
            <a:fld id="{2959CCF6-A905-421A-8FEC-6FB4924C6E70}" type="slidenum">
              <a:rPr lang="en-US" smtClean="0"/>
              <a:t>‹#›</a:t>
            </a:fld>
            <a:endParaRPr lang="en-US"/>
          </a:p>
        </p:txBody>
      </p:sp>
    </p:spTree>
    <p:extLst>
      <p:ext uri="{BB962C8B-B14F-4D97-AF65-F5344CB8AC3E}">
        <p14:creationId xmlns:p14="http://schemas.microsoft.com/office/powerpoint/2010/main" val="1916910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838C-EB87-4DDF-9DCC-ACE1C1CE5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69FC-EB9F-4890-A4F6-FC05573066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4FFF00-7D35-4A7D-9618-358321344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FC21A7-A4D2-4C0D-9289-F9BC65A7E83D}"/>
              </a:ext>
            </a:extLst>
          </p:cNvPr>
          <p:cNvSpPr>
            <a:spLocks noGrp="1"/>
          </p:cNvSpPr>
          <p:nvPr>
            <p:ph type="dt" sz="half" idx="10"/>
          </p:nvPr>
        </p:nvSpPr>
        <p:spPr/>
        <p:txBody>
          <a:bodyPr/>
          <a:lstStyle/>
          <a:p>
            <a:fld id="{957BC044-9989-42B5-9926-6F65A2B55F36}" type="datetimeFigureOut">
              <a:rPr lang="en-US" smtClean="0"/>
              <a:t>8/25/2024</a:t>
            </a:fld>
            <a:endParaRPr lang="en-US"/>
          </a:p>
        </p:txBody>
      </p:sp>
      <p:sp>
        <p:nvSpPr>
          <p:cNvPr id="6" name="Footer Placeholder 5">
            <a:extLst>
              <a:ext uri="{FF2B5EF4-FFF2-40B4-BE49-F238E27FC236}">
                <a16:creationId xmlns:a16="http://schemas.microsoft.com/office/drawing/2014/main" id="{162B5369-9EE6-4BCB-903D-6CA796C5D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F8AA8-16F7-4389-9BDE-1E45047DC991}"/>
              </a:ext>
            </a:extLst>
          </p:cNvPr>
          <p:cNvSpPr>
            <a:spLocks noGrp="1"/>
          </p:cNvSpPr>
          <p:nvPr>
            <p:ph type="sldNum" sz="quarter" idx="12"/>
          </p:nvPr>
        </p:nvSpPr>
        <p:spPr/>
        <p:txBody>
          <a:bodyPr/>
          <a:lstStyle/>
          <a:p>
            <a:fld id="{2959CCF6-A905-421A-8FEC-6FB4924C6E70}" type="slidenum">
              <a:rPr lang="en-US" smtClean="0"/>
              <a:t>‹#›</a:t>
            </a:fld>
            <a:endParaRPr lang="en-US"/>
          </a:p>
        </p:txBody>
      </p:sp>
    </p:spTree>
    <p:extLst>
      <p:ext uri="{BB962C8B-B14F-4D97-AF65-F5344CB8AC3E}">
        <p14:creationId xmlns:p14="http://schemas.microsoft.com/office/powerpoint/2010/main" val="980936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7377-FECA-4500-9229-303ABBEA8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DE5C1F-AF34-4B5B-ADFB-C728C21B5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E8647B-303B-4E99-9D7B-A1CE41F04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22D58F-9943-47AA-BDA1-BB01ECE27DC6}"/>
              </a:ext>
            </a:extLst>
          </p:cNvPr>
          <p:cNvSpPr>
            <a:spLocks noGrp="1"/>
          </p:cNvSpPr>
          <p:nvPr>
            <p:ph type="dt" sz="half" idx="10"/>
          </p:nvPr>
        </p:nvSpPr>
        <p:spPr/>
        <p:txBody>
          <a:bodyPr/>
          <a:lstStyle/>
          <a:p>
            <a:fld id="{957BC044-9989-42B5-9926-6F65A2B55F36}" type="datetimeFigureOut">
              <a:rPr lang="en-US" smtClean="0"/>
              <a:t>8/25/2024</a:t>
            </a:fld>
            <a:endParaRPr lang="en-US"/>
          </a:p>
        </p:txBody>
      </p:sp>
      <p:sp>
        <p:nvSpPr>
          <p:cNvPr id="6" name="Footer Placeholder 5">
            <a:extLst>
              <a:ext uri="{FF2B5EF4-FFF2-40B4-BE49-F238E27FC236}">
                <a16:creationId xmlns:a16="http://schemas.microsoft.com/office/drawing/2014/main" id="{4512BC6E-72A2-4EBB-A563-D6241AB73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999836-3278-4BE3-9C7C-B43A87A5CC07}"/>
              </a:ext>
            </a:extLst>
          </p:cNvPr>
          <p:cNvSpPr>
            <a:spLocks noGrp="1"/>
          </p:cNvSpPr>
          <p:nvPr>
            <p:ph type="sldNum" sz="quarter" idx="12"/>
          </p:nvPr>
        </p:nvSpPr>
        <p:spPr/>
        <p:txBody>
          <a:bodyPr/>
          <a:lstStyle/>
          <a:p>
            <a:fld id="{2959CCF6-A905-421A-8FEC-6FB4924C6E70}" type="slidenum">
              <a:rPr lang="en-US" smtClean="0"/>
              <a:t>‹#›</a:t>
            </a:fld>
            <a:endParaRPr lang="en-US"/>
          </a:p>
        </p:txBody>
      </p:sp>
    </p:spTree>
    <p:extLst>
      <p:ext uri="{BB962C8B-B14F-4D97-AF65-F5344CB8AC3E}">
        <p14:creationId xmlns:p14="http://schemas.microsoft.com/office/powerpoint/2010/main" val="206758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7E5E2-3658-4D70-AEE2-373FA8F93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A48A91-40DC-41F3-9952-6E72A8DD14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DBECA-C846-42E7-955C-F8F2B82318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7BC044-9989-42B5-9926-6F65A2B55F36}" type="datetimeFigureOut">
              <a:rPr lang="en-US" smtClean="0"/>
              <a:t>8/25/2024</a:t>
            </a:fld>
            <a:endParaRPr lang="en-US"/>
          </a:p>
        </p:txBody>
      </p:sp>
      <p:sp>
        <p:nvSpPr>
          <p:cNvPr id="5" name="Footer Placeholder 4">
            <a:extLst>
              <a:ext uri="{FF2B5EF4-FFF2-40B4-BE49-F238E27FC236}">
                <a16:creationId xmlns:a16="http://schemas.microsoft.com/office/drawing/2014/main" id="{85A90016-D926-44D3-8574-91CA7DAF29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13D13E-757B-4F5A-82A5-81A408AAC8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9CCF6-A905-421A-8FEC-6FB4924C6E70}" type="slidenum">
              <a:rPr lang="en-US" smtClean="0"/>
              <a:t>‹#›</a:t>
            </a:fld>
            <a:endParaRPr lang="en-US"/>
          </a:p>
        </p:txBody>
      </p:sp>
      <p:pic>
        <p:nvPicPr>
          <p:cNvPr id="8" name="Picture 7">
            <a:extLst>
              <a:ext uri="{FF2B5EF4-FFF2-40B4-BE49-F238E27FC236}">
                <a16:creationId xmlns:a16="http://schemas.microsoft.com/office/drawing/2014/main" id="{D141C923-2164-47D0-982B-A659422CCF36}"/>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597558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3" Type="http://schemas.openxmlformats.org/officeDocument/2006/relationships/image" Target="../media/image84.jpg"/><Relationship Id="rId7" Type="http://schemas.openxmlformats.org/officeDocument/2006/relationships/image" Target="../media/image88.png"/><Relationship Id="rId12"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jpeg"/><Relationship Id="rId5" Type="http://schemas.openxmlformats.org/officeDocument/2006/relationships/image" Target="../media/image86.jpg"/><Relationship Id="rId10" Type="http://schemas.openxmlformats.org/officeDocument/2006/relationships/image" Target="../media/image91.png"/><Relationship Id="rId4" Type="http://schemas.openxmlformats.org/officeDocument/2006/relationships/image" Target="../media/image85.jpg"/><Relationship Id="rId9"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3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35.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emf"/></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jpeg"/></Relationships>
</file>

<file path=ppt/slides/_rels/slide4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4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20.emf"/></Relationships>
</file>

<file path=ppt/slides/_rels/slide50.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37.emf"/></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jpeg"/></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jpeg"/></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6.emf"/><Relationship Id="rId7" Type="http://schemas.openxmlformats.org/officeDocument/2006/relationships/image" Target="../media/image32.emf"/><Relationship Id="rId2" Type="http://schemas.openxmlformats.org/officeDocument/2006/relationships/image" Target="../media/image35.emf"/><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B081D46C-D7F1-4488-AE9E-1151C0EBD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142D917-7BD1-4492-ACF9-AC927CD003B6}"/>
              </a:ext>
            </a:extLst>
          </p:cNvPr>
          <p:cNvSpPr txBox="1"/>
          <p:nvPr/>
        </p:nvSpPr>
        <p:spPr>
          <a:xfrm>
            <a:off x="2130803" y="3540154"/>
            <a:ext cx="5914239" cy="830997"/>
          </a:xfrm>
          <a:prstGeom prst="rect">
            <a:avLst/>
          </a:prstGeom>
          <a:noFill/>
        </p:spPr>
        <p:txBody>
          <a:bodyPr wrap="square" rtlCol="0">
            <a:spAutoFit/>
          </a:bodyPr>
          <a:lstStyle/>
          <a:p>
            <a:r>
              <a:rPr lang="en-US" sz="4800" dirty="0">
                <a:solidFill>
                  <a:schemeClr val="bg1"/>
                </a:solidFill>
                <a:latin typeface="Book Antiqua" panose="02040602050305030304" pitchFamily="18" charset="0"/>
              </a:rPr>
              <a:t>Strategic marketing</a:t>
            </a:r>
          </a:p>
        </p:txBody>
      </p:sp>
    </p:spTree>
    <p:extLst>
      <p:ext uri="{BB962C8B-B14F-4D97-AF65-F5344CB8AC3E}">
        <p14:creationId xmlns:p14="http://schemas.microsoft.com/office/powerpoint/2010/main" val="3812318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276628" y="4094426"/>
            <a:ext cx="10406063" cy="1346200"/>
          </a:xfrm>
          <a:solidFill>
            <a:schemeClr val="bg1"/>
          </a:solidFill>
        </p:spPr>
        <p:txBody>
          <a:bodyPr vert="horz" lIns="91440" tIns="45720" rIns="91440" bIns="45720" rtlCol="0" anchor="b">
            <a:normAutofit/>
          </a:bodyPr>
          <a:lstStyle/>
          <a:p>
            <a:r>
              <a:rPr lang="en-US" sz="8000" dirty="0"/>
              <a:t>Activity #1</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5238324" y="4495449"/>
            <a:ext cx="6925312" cy="1265238"/>
          </a:xfrm>
          <a:solidFill>
            <a:schemeClr val="bg1"/>
          </a:solidFill>
        </p:spPr>
        <p:txBody>
          <a:bodyPr vert="horz" lIns="91440" tIns="45720" rIns="91440" bIns="45720" rtlCol="0" anchor="t">
            <a:normAutofit/>
          </a:bodyPr>
          <a:lstStyle/>
          <a:p>
            <a:pPr marL="0" indent="0" algn="ctr">
              <a:buNone/>
            </a:pPr>
            <a:r>
              <a:rPr lang="en-US" sz="7200" dirty="0">
                <a:solidFill>
                  <a:srgbClr val="C00000"/>
                </a:solidFill>
              </a:rPr>
              <a:t>MCQs</a:t>
            </a:r>
            <a:endParaRPr lang="en-US" sz="6000" dirty="0">
              <a:solidFill>
                <a:srgbClr val="C00000"/>
              </a:solidFill>
            </a:endParaRP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33"/>
          <a:stretch/>
        </p:blipFill>
        <p:spPr bwMode="auto">
          <a:xfrm rot="21420000">
            <a:off x="136054" y="972239"/>
            <a:ext cx="5487181" cy="3616286"/>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2" r="4246" b="2"/>
          <a:stretch/>
        </p:blipFill>
        <p:spPr bwMode="auto">
          <a:xfrm rot="21420000">
            <a:off x="6179578" y="973993"/>
            <a:ext cx="5546949" cy="333916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14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0" y="1157290"/>
            <a:ext cx="6424613" cy="4035495"/>
          </a:xfrm>
          <a:solidFill>
            <a:schemeClr val="bg1"/>
          </a:solidFill>
        </p:spPr>
        <p:txBody>
          <a:bodyPr>
            <a:normAutofit fontScale="85000" lnSpcReduction="20000"/>
          </a:bodyPr>
          <a:lstStyle/>
          <a:p>
            <a:pPr marL="0" indent="0">
              <a:lnSpc>
                <a:spcPct val="200000"/>
              </a:lnSpc>
              <a:buNone/>
            </a:pPr>
            <a:r>
              <a:rPr lang="en-US" sz="3200" dirty="0">
                <a:solidFill>
                  <a:schemeClr val="accent6">
                    <a:lumMod val="50000"/>
                  </a:schemeClr>
                </a:solidFill>
                <a:latin typeface="Arial"/>
                <a:ea typeface="Arial"/>
                <a:cs typeface="Arial"/>
                <a:sym typeface="Arial"/>
              </a:rPr>
              <a:t>Let us continue understanding;</a:t>
            </a:r>
          </a:p>
          <a:p>
            <a:pPr lvl="1">
              <a:lnSpc>
                <a:spcPct val="200000"/>
              </a:lnSpc>
            </a:pPr>
            <a:r>
              <a:rPr lang="en-US" sz="3000" dirty="0">
                <a:solidFill>
                  <a:schemeClr val="accent6">
                    <a:lumMod val="50000"/>
                  </a:schemeClr>
                </a:solidFill>
                <a:latin typeface="Arial"/>
                <a:cs typeface="Arial"/>
                <a:sym typeface="Arial"/>
              </a:rPr>
              <a:t>How to create value for customers through an integrated </a:t>
            </a:r>
            <a:r>
              <a:rPr lang="en-US" sz="3200" dirty="0">
                <a:solidFill>
                  <a:schemeClr val="accent6">
                    <a:lumMod val="50000"/>
                  </a:schemeClr>
                </a:solidFill>
              </a:rPr>
              <a:t>Marketing Programs </a:t>
            </a:r>
          </a:p>
          <a:p>
            <a:pPr lvl="1">
              <a:lnSpc>
                <a:spcPct val="200000"/>
              </a:lnSpc>
            </a:pPr>
            <a:r>
              <a:rPr lang="en-US" sz="3200" dirty="0">
                <a:solidFill>
                  <a:schemeClr val="accent6">
                    <a:lumMod val="50000"/>
                  </a:schemeClr>
                </a:solidFill>
              </a:rPr>
              <a:t>Marketing mix </a:t>
            </a:r>
            <a:r>
              <a:rPr lang="en-US" sz="3200" dirty="0">
                <a:solidFill>
                  <a:srgbClr val="0070C0"/>
                </a:solidFill>
              </a:rPr>
              <a:t>{</a:t>
            </a:r>
            <a:r>
              <a:rPr lang="en-US" sz="3200" b="1" dirty="0">
                <a:solidFill>
                  <a:srgbClr val="C00000"/>
                </a:solidFill>
              </a:rPr>
              <a:t>4Ps</a:t>
            </a:r>
            <a:r>
              <a:rPr lang="en-US" sz="3200" dirty="0">
                <a:solidFill>
                  <a:srgbClr val="0070C0"/>
                </a:solidFill>
              </a:rPr>
              <a:t>}</a:t>
            </a:r>
          </a:p>
          <a:p>
            <a:pPr lvl="1">
              <a:lnSpc>
                <a:spcPct val="200000"/>
              </a:lnSpc>
            </a:pPr>
            <a:endParaRPr lang="en-SA" sz="3200" dirty="0">
              <a:solidFill>
                <a:srgbClr val="0070C0"/>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8516362" y="582522"/>
            <a:ext cx="3295337" cy="4694154"/>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E453EA-129B-7BB5-F6B0-CEFCAE8C9ABC}"/>
              </a:ext>
            </a:extLst>
          </p:cNvPr>
          <p:cNvPicPr>
            <a:picLocks noChangeAspect="1"/>
          </p:cNvPicPr>
          <p:nvPr/>
        </p:nvPicPr>
        <p:blipFill rotWithShape="1">
          <a:blip r:embed="rId3"/>
          <a:srcRect l="41851" t="9137" r="42717" b="660"/>
          <a:stretch/>
        </p:blipFill>
        <p:spPr>
          <a:xfrm>
            <a:off x="6424613" y="1468073"/>
            <a:ext cx="1994688" cy="4163655"/>
          </a:xfrm>
          <a:prstGeom prst="rect">
            <a:avLst/>
          </a:prstGeom>
        </p:spPr>
      </p:pic>
      <p:sp>
        <p:nvSpPr>
          <p:cNvPr id="4" name="Pentagon 3">
            <a:extLst>
              <a:ext uri="{FF2B5EF4-FFF2-40B4-BE49-F238E27FC236}">
                <a16:creationId xmlns:a16="http://schemas.microsoft.com/office/drawing/2014/main" id="{9C615FC7-6917-5C74-6EF0-52C5962CF00A}"/>
              </a:ext>
            </a:extLst>
          </p:cNvPr>
          <p:cNvSpPr/>
          <p:nvPr/>
        </p:nvSpPr>
        <p:spPr>
          <a:xfrm>
            <a:off x="6521673" y="481408"/>
            <a:ext cx="1994689" cy="831273"/>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defTabSz="914354">
              <a:defRPr/>
            </a:pPr>
            <a:r>
              <a:rPr lang="en-GB" sz="3200" b="1" dirty="0">
                <a:solidFill>
                  <a:schemeClr val="accent6">
                    <a:lumMod val="50000"/>
                  </a:schemeClr>
                </a:solidFill>
                <a:latin typeface="Rockwell" panose="02060603020205020403"/>
              </a:rPr>
              <a:t>Step 3</a:t>
            </a:r>
          </a:p>
        </p:txBody>
      </p:sp>
      <p:sp>
        <p:nvSpPr>
          <p:cNvPr id="5" name="TextBox 4">
            <a:extLst>
              <a:ext uri="{FF2B5EF4-FFF2-40B4-BE49-F238E27FC236}">
                <a16:creationId xmlns:a16="http://schemas.microsoft.com/office/drawing/2014/main" id="{F7C20669-92AB-1F7E-5D42-8175B01C0887}"/>
              </a:ext>
            </a:extLst>
          </p:cNvPr>
          <p:cNvSpPr txBox="1"/>
          <p:nvPr/>
        </p:nvSpPr>
        <p:spPr>
          <a:xfrm>
            <a:off x="9250881" y="6222669"/>
            <a:ext cx="184731" cy="369332"/>
          </a:xfrm>
          <a:prstGeom prst="rect">
            <a:avLst/>
          </a:prstGeom>
          <a:noFill/>
        </p:spPr>
        <p:txBody>
          <a:bodyPr wrap="none" rtlCol="0">
            <a:spAutoFit/>
          </a:bodyPr>
          <a:lstStyle/>
          <a:p>
            <a:pPr defTabSz="914354">
              <a:defRPr/>
            </a:pPr>
            <a:endParaRPr lang="en-GB">
              <a:solidFill>
                <a:prstClr val="black"/>
              </a:solidFill>
              <a:latin typeface="Rockwell" panose="02060603020205020403"/>
            </a:endParaRPr>
          </a:p>
        </p:txBody>
      </p:sp>
    </p:spTree>
    <p:extLst>
      <p:ext uri="{BB962C8B-B14F-4D97-AF65-F5344CB8AC3E}">
        <p14:creationId xmlns:p14="http://schemas.microsoft.com/office/powerpoint/2010/main" val="387994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517666-BAC4-5461-B9CF-D96150EFE64B}"/>
              </a:ext>
            </a:extLst>
          </p:cNvPr>
          <p:cNvPicPr>
            <a:picLocks noChangeAspect="1"/>
          </p:cNvPicPr>
          <p:nvPr/>
        </p:nvPicPr>
        <p:blipFill>
          <a:blip r:embed="rId3"/>
          <a:stretch>
            <a:fillRect/>
          </a:stretch>
        </p:blipFill>
        <p:spPr>
          <a:xfrm>
            <a:off x="5340299" y="880623"/>
            <a:ext cx="6220332" cy="5100672"/>
          </a:xfrm>
          <a:prstGeom prst="rect">
            <a:avLst/>
          </a:prstGeom>
        </p:spPr>
      </p:pic>
      <p:sp>
        <p:nvSpPr>
          <p:cNvPr id="2" name="object 2"/>
          <p:cNvSpPr txBox="1"/>
          <p:nvPr/>
        </p:nvSpPr>
        <p:spPr>
          <a:xfrm>
            <a:off x="69208" y="1905505"/>
            <a:ext cx="5741659" cy="3083921"/>
          </a:xfrm>
          <a:prstGeom prst="rect">
            <a:avLst/>
          </a:prstGeom>
          <a:solidFill>
            <a:schemeClr val="bg1"/>
          </a:solidFill>
        </p:spPr>
        <p:txBody>
          <a:bodyPr vert="horz" wrap="square" lIns="91440" tIns="45720" rIns="91440" bIns="4572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sz="7200" dirty="0">
                <a:solidFill>
                  <a:schemeClr val="accent6">
                    <a:lumMod val="50000"/>
                  </a:schemeClr>
                </a:solidFill>
              </a:rPr>
              <a:t>3</a:t>
            </a:r>
            <a:r>
              <a:rPr lang="en-US" sz="7200" baseline="30000" dirty="0">
                <a:solidFill>
                  <a:schemeClr val="accent6">
                    <a:lumMod val="50000"/>
                  </a:schemeClr>
                </a:solidFill>
              </a:rPr>
              <a:t>RD</a:t>
            </a:r>
            <a:r>
              <a:rPr lang="en-US" sz="7200" dirty="0">
                <a:solidFill>
                  <a:schemeClr val="accent6">
                    <a:lumMod val="50000"/>
                  </a:schemeClr>
                </a:solidFill>
              </a:rPr>
              <a:t> P Place or distribution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tribution Network - Overview, How To Build, Benefits">
            <a:extLst>
              <a:ext uri="{FF2B5EF4-FFF2-40B4-BE49-F238E27FC236}">
                <a16:creationId xmlns:a16="http://schemas.microsoft.com/office/drawing/2014/main" id="{EAC80664-EB17-1EFD-4F6D-CA3C7D0ED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5" t="8716" r="2814" b="7882"/>
          <a:stretch/>
        </p:blipFill>
        <p:spPr bwMode="auto">
          <a:xfrm>
            <a:off x="1" y="1098958"/>
            <a:ext cx="9378891" cy="2384502"/>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38D4BF9A-F2DB-681D-D6A0-C2AB84C10621}"/>
              </a:ext>
            </a:extLst>
          </p:cNvPr>
          <p:cNvSpPr txBox="1"/>
          <p:nvPr/>
        </p:nvSpPr>
        <p:spPr>
          <a:xfrm>
            <a:off x="2" y="3522134"/>
            <a:ext cx="9118832" cy="20022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178" indent="-457178" defTabSz="914354">
              <a:lnSpc>
                <a:spcPct val="150000"/>
              </a:lnSpc>
              <a:spcBef>
                <a:spcPct val="0"/>
              </a:spcBef>
              <a:buFont typeface="+mj-lt"/>
              <a:buAutoNum type="arabicPeriod"/>
              <a:defRPr/>
            </a:pPr>
            <a:r>
              <a:rPr lang="en-US" altLang="en-US" sz="1200" cap="all" spc="200" dirty="0">
                <a:solidFill>
                  <a:srgbClr val="C00000"/>
                </a:solidFill>
                <a:latin typeface="Abadi" panose="020B0604020104020204" pitchFamily="34" charset="0"/>
              </a:rPr>
              <a:t>What is DISTRIBUTION?</a:t>
            </a:r>
          </a:p>
          <a:p>
            <a:pPr marL="457178" indent="-457178" defTabSz="914354">
              <a:lnSpc>
                <a:spcPct val="150000"/>
              </a:lnSpc>
              <a:spcBef>
                <a:spcPct val="0"/>
              </a:spcBef>
              <a:buFont typeface="+mj-lt"/>
              <a:buAutoNum type="arabicPeriod"/>
              <a:defRPr/>
            </a:pPr>
            <a:r>
              <a:rPr lang="en-US" altLang="en-US" sz="1200" cap="all" spc="200" dirty="0">
                <a:solidFill>
                  <a:srgbClr val="C00000"/>
                </a:solidFill>
                <a:latin typeface="Abadi" panose="020B0604020104020204" pitchFamily="34" charset="0"/>
              </a:rPr>
              <a:t>What is difference between Marketing Channel &amp; </a:t>
            </a:r>
            <a:r>
              <a:rPr lang="en-US" sz="1200" cap="all" spc="200" dirty="0">
                <a:solidFill>
                  <a:srgbClr val="C00000"/>
                </a:solidFill>
                <a:latin typeface="Abadi" panose="020B0604020104020204" pitchFamily="34" charset="0"/>
              </a:rPr>
              <a:t>Supply chain management? </a:t>
            </a:r>
          </a:p>
          <a:p>
            <a:pPr marL="457178" indent="-457178" defTabSz="914354">
              <a:lnSpc>
                <a:spcPct val="150000"/>
              </a:lnSpc>
              <a:spcBef>
                <a:spcPct val="0"/>
              </a:spcBef>
              <a:buFont typeface="+mj-lt"/>
              <a:buAutoNum type="arabicPeriod"/>
              <a:defRPr/>
            </a:pPr>
            <a:r>
              <a:rPr lang="en-US" altLang="en-US" sz="1200" cap="all" spc="200" dirty="0">
                <a:solidFill>
                  <a:srgbClr val="C00000"/>
                </a:solidFill>
                <a:latin typeface="Abadi" panose="020B0604020104020204" pitchFamily="34" charset="0"/>
              </a:rPr>
              <a:t>What is the </a:t>
            </a:r>
            <a:r>
              <a:rPr lang="en-US" sz="1200" cap="all" spc="200" dirty="0">
                <a:solidFill>
                  <a:srgbClr val="C00000"/>
                </a:solidFill>
                <a:latin typeface="Abadi" panose="020B0604020104020204" pitchFamily="34" charset="0"/>
              </a:rPr>
              <a:t>direct and indirect channels?</a:t>
            </a:r>
          </a:p>
          <a:p>
            <a:pPr marL="457178" indent="-457178" defTabSz="914354">
              <a:lnSpc>
                <a:spcPct val="150000"/>
              </a:lnSpc>
              <a:spcBef>
                <a:spcPct val="0"/>
              </a:spcBef>
              <a:buFont typeface="+mj-lt"/>
              <a:buAutoNum type="arabicPeriod"/>
              <a:defRPr/>
            </a:pPr>
            <a:r>
              <a:rPr lang="en-US" altLang="en-US" sz="1200" cap="all" spc="200" dirty="0">
                <a:solidFill>
                  <a:srgbClr val="C00000"/>
                </a:solidFill>
                <a:latin typeface="Abadi" panose="020B0604020104020204" pitchFamily="34" charset="0"/>
              </a:rPr>
              <a:t>What is the Multi Channel Distribution System?</a:t>
            </a:r>
          </a:p>
          <a:p>
            <a:pPr marL="457178" indent="-457178" defTabSz="914354">
              <a:lnSpc>
                <a:spcPct val="150000"/>
              </a:lnSpc>
              <a:spcBef>
                <a:spcPct val="0"/>
              </a:spcBef>
              <a:buFont typeface="+mj-lt"/>
              <a:buAutoNum type="arabicPeriod"/>
              <a:defRPr/>
            </a:pPr>
            <a:r>
              <a:rPr lang="en-US" altLang="en-US" sz="1200" cap="all" spc="200" dirty="0">
                <a:solidFill>
                  <a:srgbClr val="C00000"/>
                </a:solidFill>
                <a:latin typeface="Abadi" panose="020B0604020104020204" pitchFamily="34" charset="0"/>
              </a:rPr>
              <a:t>What is the VMS Vertical marketing system (Vertical marketing Channel)? </a:t>
            </a:r>
          </a:p>
          <a:p>
            <a:pPr marL="457178" indent="-457178" defTabSz="914354">
              <a:lnSpc>
                <a:spcPct val="150000"/>
              </a:lnSpc>
              <a:spcBef>
                <a:spcPct val="0"/>
              </a:spcBef>
              <a:buFont typeface="+mj-lt"/>
              <a:buAutoNum type="arabicPeriod"/>
              <a:defRPr/>
            </a:pPr>
            <a:r>
              <a:rPr lang="en-US" altLang="en-US" sz="1200" cap="all" spc="200" dirty="0">
                <a:solidFill>
                  <a:srgbClr val="C00000"/>
                </a:solidFill>
                <a:latin typeface="Abadi" panose="020B0604020104020204" pitchFamily="34" charset="0"/>
              </a:rPr>
              <a:t>What are the key </a:t>
            </a:r>
            <a:r>
              <a:rPr lang="en-US" sz="1200" cap="all" spc="200" dirty="0">
                <a:solidFill>
                  <a:srgbClr val="C00000"/>
                </a:solidFill>
                <a:latin typeface="Abadi" panose="020B0604020104020204" pitchFamily="34" charset="0"/>
              </a:rPr>
              <a:t>Channel strategies?</a:t>
            </a:r>
          </a:p>
          <a:p>
            <a:pPr marL="457178" indent="-457178" defTabSz="914354">
              <a:lnSpc>
                <a:spcPct val="150000"/>
              </a:lnSpc>
              <a:spcBef>
                <a:spcPct val="0"/>
              </a:spcBef>
              <a:buFont typeface="+mj-lt"/>
              <a:buAutoNum type="arabicPeriod"/>
              <a:defRPr/>
            </a:pPr>
            <a:r>
              <a:rPr lang="en-US" altLang="en-US" sz="1200" cap="all" spc="200" dirty="0">
                <a:solidFill>
                  <a:srgbClr val="C00000"/>
                </a:solidFill>
                <a:latin typeface="Abadi" panose="020B0604020104020204" pitchFamily="34" charset="0"/>
              </a:rPr>
              <a:t>What is the </a:t>
            </a:r>
            <a:r>
              <a:rPr lang="en-US" sz="1200" cap="all" spc="200" dirty="0">
                <a:solidFill>
                  <a:srgbClr val="C00000"/>
                </a:solidFill>
                <a:latin typeface="Abadi" panose="020B0604020104020204" pitchFamily="34" charset="0"/>
              </a:rPr>
              <a:t>Disintermediation?</a:t>
            </a:r>
          </a:p>
        </p:txBody>
      </p:sp>
      <p:sp>
        <p:nvSpPr>
          <p:cNvPr id="7" name="TextBox 6">
            <a:extLst>
              <a:ext uri="{FF2B5EF4-FFF2-40B4-BE49-F238E27FC236}">
                <a16:creationId xmlns:a16="http://schemas.microsoft.com/office/drawing/2014/main" id="{A1D42408-82C7-A0C7-062F-DECC6B2DDD84}"/>
              </a:ext>
            </a:extLst>
          </p:cNvPr>
          <p:cNvSpPr txBox="1"/>
          <p:nvPr/>
        </p:nvSpPr>
        <p:spPr>
          <a:xfrm>
            <a:off x="0" y="931178"/>
            <a:ext cx="8195732" cy="1200329"/>
          </a:xfrm>
          <a:prstGeom prst="rect">
            <a:avLst/>
          </a:prstGeom>
          <a:noFill/>
        </p:spPr>
        <p:txBody>
          <a:bodyPr wrap="square">
            <a:spAutoFit/>
          </a:bodyPr>
          <a:lstStyle/>
          <a:p>
            <a:pPr defTabSz="914354">
              <a:defRPr/>
            </a:pPr>
            <a:r>
              <a:rPr lang="en-US" sz="7200" cap="all" spc="200" dirty="0">
                <a:solidFill>
                  <a:schemeClr val="accent6">
                    <a:lumMod val="50000"/>
                  </a:schemeClr>
                </a:solidFill>
                <a:latin typeface="Impact" panose="020B0806030902050204"/>
              </a:rPr>
              <a:t>3-distribution</a:t>
            </a:r>
            <a:endParaRPr lang="en-GB" dirty="0">
              <a:solidFill>
                <a:schemeClr val="accent6">
                  <a:lumMod val="50000"/>
                </a:schemeClr>
              </a:solidFill>
              <a:latin typeface="Rockwell" panose="02060603020205020403"/>
            </a:endParaRPr>
          </a:p>
        </p:txBody>
      </p:sp>
    </p:spTree>
    <p:extLst>
      <p:ext uri="{BB962C8B-B14F-4D97-AF65-F5344CB8AC3E}">
        <p14:creationId xmlns:p14="http://schemas.microsoft.com/office/powerpoint/2010/main" val="339628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5399-DBA4-EA47-8F17-B09EB70163CF}"/>
              </a:ext>
            </a:extLst>
          </p:cNvPr>
          <p:cNvSpPr>
            <a:spLocks noGrp="1"/>
          </p:cNvSpPr>
          <p:nvPr>
            <p:ph type="title" idx="4294967295"/>
          </p:nvPr>
        </p:nvSpPr>
        <p:spPr>
          <a:xfrm>
            <a:off x="740601" y="1053654"/>
            <a:ext cx="4830763" cy="978729"/>
          </a:xfrm>
          <a:solidFill>
            <a:schemeClr val="bg1"/>
          </a:solidFill>
        </p:spPr>
        <p:txBody>
          <a:bodyPr vert="horz" wrap="square" lIns="91440" tIns="45720" rIns="91440" bIns="45720" rtlCol="0" anchor="t">
            <a:spAutoFit/>
          </a:bodyPr>
          <a:lstStyle/>
          <a:p>
            <a:pPr algn="ctr"/>
            <a:r>
              <a:rPr lang="en-US" sz="3200" cap="all" spc="200" dirty="0">
                <a:solidFill>
                  <a:schemeClr val="accent6">
                    <a:lumMod val="50000"/>
                  </a:schemeClr>
                </a:solidFill>
                <a:latin typeface="Impact" panose="020B0806030902050204"/>
              </a:rPr>
              <a:t>3RD Place </a:t>
            </a:r>
            <a:br>
              <a:rPr lang="en-US" sz="3200" cap="all" spc="200" dirty="0">
                <a:solidFill>
                  <a:schemeClr val="accent6">
                    <a:lumMod val="50000"/>
                  </a:schemeClr>
                </a:solidFill>
                <a:latin typeface="Impact" panose="020B0806030902050204"/>
              </a:rPr>
            </a:br>
            <a:r>
              <a:rPr lang="en-US" sz="3200" cap="all" spc="200" dirty="0">
                <a:solidFill>
                  <a:schemeClr val="accent6">
                    <a:lumMod val="50000"/>
                  </a:schemeClr>
                </a:solidFill>
                <a:latin typeface="Impact" panose="020B0806030902050204"/>
              </a:rPr>
              <a:t>“Distribution” </a:t>
            </a:r>
          </a:p>
        </p:txBody>
      </p:sp>
      <p:sp>
        <p:nvSpPr>
          <p:cNvPr id="3" name="Rectangle 2">
            <a:extLst>
              <a:ext uri="{FF2B5EF4-FFF2-40B4-BE49-F238E27FC236}">
                <a16:creationId xmlns:a16="http://schemas.microsoft.com/office/drawing/2014/main" id="{8B19B67E-84F7-624B-AD38-9FDB549DF279}"/>
              </a:ext>
            </a:extLst>
          </p:cNvPr>
          <p:cNvSpPr/>
          <p:nvPr/>
        </p:nvSpPr>
        <p:spPr>
          <a:xfrm>
            <a:off x="176982" y="2041274"/>
            <a:ext cx="6162967" cy="3504761"/>
          </a:xfrm>
          <a:prstGeom prst="rect">
            <a:avLst/>
          </a:prstGeom>
          <a:solidFill>
            <a:schemeClr val="bg1"/>
          </a:solidFill>
        </p:spPr>
        <p:txBody>
          <a:bodyPr vert="horz" lIns="91440" tIns="45720" rIns="91440" bIns="45720" rtlCol="0" anchor="t">
            <a:normAutofit fontScale="85000" lnSpcReduction="20000"/>
          </a:bodyPr>
          <a:lstStyle/>
          <a:p>
            <a:pPr defTabSz="914354">
              <a:lnSpc>
                <a:spcPct val="90000"/>
              </a:lnSpc>
              <a:defRPr/>
            </a:pPr>
            <a:endParaRPr lang="en-US" altLang="en-US" sz="1600" b="1" dirty="0">
              <a:solidFill>
                <a:schemeClr val="accent6">
                  <a:lumMod val="50000"/>
                </a:schemeClr>
              </a:solidFill>
              <a:latin typeface="Calibri" panose="020F0502020204030204" pitchFamily="34" charset="0"/>
              <a:cs typeface="Calibri" panose="020F0502020204030204" pitchFamily="34" charset="0"/>
            </a:endParaRPr>
          </a:p>
          <a:p>
            <a:pPr defTabSz="914354">
              <a:lnSpc>
                <a:spcPct val="90000"/>
              </a:lnSpc>
              <a:defRPr/>
            </a:pPr>
            <a:r>
              <a:rPr lang="en-US" altLang="en-US" sz="1600" b="1" dirty="0">
                <a:solidFill>
                  <a:schemeClr val="accent6">
                    <a:lumMod val="50000"/>
                  </a:schemeClr>
                </a:solidFill>
                <a:latin typeface="Calibri" panose="020F0502020204030204" pitchFamily="34" charset="0"/>
                <a:cs typeface="Calibri" panose="020F0502020204030204" pitchFamily="34" charset="0"/>
              </a:rPr>
              <a:t>DISTRIBUTION</a:t>
            </a:r>
          </a:p>
          <a:p>
            <a:pPr defTabSz="914354">
              <a:lnSpc>
                <a:spcPct val="90000"/>
              </a:lnSpc>
              <a:defRPr/>
            </a:pPr>
            <a:endParaRPr lang="en-US" altLang="en-US" sz="1600" b="1" dirty="0">
              <a:solidFill>
                <a:schemeClr val="accent6">
                  <a:lumMod val="50000"/>
                </a:schemeClr>
              </a:solidFill>
              <a:latin typeface="Calibri" panose="020F0502020204030204" pitchFamily="34" charset="0"/>
              <a:cs typeface="Calibri" panose="020F0502020204030204" pitchFamily="34" charset="0"/>
            </a:endParaRPr>
          </a:p>
          <a:p>
            <a:pPr defTabSz="914354">
              <a:lnSpc>
                <a:spcPct val="90000"/>
              </a:lnSpc>
              <a:defRPr/>
            </a:pPr>
            <a:r>
              <a:rPr lang="en-US" sz="1600" cap="all" dirty="0">
                <a:solidFill>
                  <a:schemeClr val="accent6">
                    <a:lumMod val="50000"/>
                  </a:schemeClr>
                </a:solidFill>
                <a:latin typeface="Calibri" panose="020F0502020204030204" pitchFamily="34" charset="0"/>
                <a:cs typeface="Calibri" panose="020F0502020204030204" pitchFamily="34" charset="0"/>
              </a:rPr>
              <a:t>where the company sells its products so that they're easily available to the target market. </a:t>
            </a:r>
          </a:p>
          <a:p>
            <a:pPr defTabSz="914354">
              <a:lnSpc>
                <a:spcPct val="90000"/>
              </a:lnSpc>
              <a:defRPr/>
            </a:pPr>
            <a:endParaRPr lang="en-US" altLang="en-US" sz="1600" cap="all" dirty="0">
              <a:solidFill>
                <a:schemeClr val="accent6">
                  <a:lumMod val="50000"/>
                </a:schemeClr>
              </a:solidFill>
              <a:latin typeface="Calibri" panose="020F0502020204030204" pitchFamily="34" charset="0"/>
              <a:cs typeface="Calibri" panose="020F0502020204030204" pitchFamily="34" charset="0"/>
            </a:endParaRPr>
          </a:p>
          <a:p>
            <a:pPr defTabSz="914354">
              <a:lnSpc>
                <a:spcPct val="90000"/>
              </a:lnSpc>
              <a:defRPr/>
            </a:pPr>
            <a:r>
              <a:rPr lang="en-US" altLang="en-US" sz="1600" b="1" dirty="0">
                <a:solidFill>
                  <a:schemeClr val="accent6">
                    <a:lumMod val="50000"/>
                  </a:schemeClr>
                </a:solidFill>
                <a:latin typeface="Calibri" panose="020F0502020204030204" pitchFamily="34" charset="0"/>
                <a:cs typeface="Calibri" panose="020F0502020204030204" pitchFamily="34" charset="0"/>
              </a:rPr>
              <a:t>DISTRIBUTION / Marketing Channel, </a:t>
            </a:r>
          </a:p>
          <a:p>
            <a:pPr defTabSz="914354">
              <a:lnSpc>
                <a:spcPct val="110000"/>
              </a:lnSpc>
              <a:spcAft>
                <a:spcPts val="600"/>
              </a:spcAft>
              <a:buClr>
                <a:srgbClr val="B80E0F"/>
              </a:buClr>
              <a:buSzPct val="160000"/>
              <a:defRPr/>
            </a:pPr>
            <a:r>
              <a:rPr lang="en-US" altLang="en-US" sz="1600" cap="all" dirty="0">
                <a:solidFill>
                  <a:schemeClr val="accent6">
                    <a:lumMod val="50000"/>
                  </a:schemeClr>
                </a:solidFill>
                <a:latin typeface="Calibri" panose="020F0502020204030204" pitchFamily="34" charset="0"/>
                <a:cs typeface="Calibri" panose="020F0502020204030204" pitchFamily="34" charset="0"/>
              </a:rPr>
              <a:t>A set of interdependent organizations that ease the transfer of ownership as products move from producer to business user or consumer.</a:t>
            </a:r>
          </a:p>
          <a:p>
            <a:pPr marL="457178" lvl="1" indent="-228589" defTabSz="914354">
              <a:lnSpc>
                <a:spcPct val="110000"/>
              </a:lnSpc>
              <a:spcAft>
                <a:spcPts val="600"/>
              </a:spcAft>
              <a:buClr>
                <a:srgbClr val="B80E0F"/>
              </a:buClr>
              <a:buSzPct val="160000"/>
              <a:buFont typeface="Arial" panose="020B0604020202020204" pitchFamily="34" charset="0"/>
              <a:buChar char="•"/>
              <a:defRPr/>
            </a:pPr>
            <a:r>
              <a:rPr lang="en-US" sz="1600" cap="all" dirty="0">
                <a:solidFill>
                  <a:schemeClr val="accent6">
                    <a:lumMod val="50000"/>
                  </a:schemeClr>
                </a:solidFill>
                <a:latin typeface="Calibri" panose="020F0502020204030204" pitchFamily="34" charset="0"/>
                <a:cs typeface="Calibri" panose="020F0502020204030204" pitchFamily="34" charset="0"/>
              </a:rPr>
              <a:t>cookbook publisher can place their products in a </a:t>
            </a:r>
          </a:p>
          <a:p>
            <a:pPr marL="914354" lvl="2" indent="-228589" defTabSz="914354">
              <a:lnSpc>
                <a:spcPct val="110000"/>
              </a:lnSpc>
              <a:spcAft>
                <a:spcPts val="600"/>
              </a:spcAft>
              <a:buClr>
                <a:srgbClr val="B80E0F"/>
              </a:buClr>
              <a:buSzPct val="160000"/>
              <a:buFont typeface="Arial" panose="020B0604020202020204" pitchFamily="34" charset="0"/>
              <a:buChar char="•"/>
              <a:defRPr/>
            </a:pPr>
            <a:r>
              <a:rPr lang="en-US" sz="1600" cap="all" dirty="0">
                <a:solidFill>
                  <a:schemeClr val="accent6">
                    <a:lumMod val="50000"/>
                  </a:schemeClr>
                </a:solidFill>
                <a:latin typeface="Calibri" panose="020F0502020204030204" pitchFamily="34" charset="0"/>
                <a:cs typeface="Calibri" panose="020F0502020204030204" pitchFamily="34" charset="0"/>
              </a:rPr>
              <a:t>bookstore to reach customers who are looking for books,</a:t>
            </a:r>
          </a:p>
          <a:p>
            <a:pPr marL="914354" lvl="2" indent="-228589" defTabSz="914354">
              <a:lnSpc>
                <a:spcPct val="110000"/>
              </a:lnSpc>
              <a:spcAft>
                <a:spcPts val="600"/>
              </a:spcAft>
              <a:buClr>
                <a:srgbClr val="B80E0F"/>
              </a:buClr>
              <a:buSzPct val="160000"/>
              <a:buFont typeface="Arial" panose="020B0604020202020204" pitchFamily="34" charset="0"/>
              <a:buChar char="•"/>
              <a:defRPr/>
            </a:pPr>
            <a:r>
              <a:rPr lang="en-US" sz="1600" cap="all" dirty="0">
                <a:solidFill>
                  <a:schemeClr val="accent6">
                    <a:lumMod val="50000"/>
                  </a:schemeClr>
                </a:solidFill>
                <a:latin typeface="Calibri" panose="020F0502020204030204" pitchFamily="34" charset="0"/>
                <a:cs typeface="Calibri" panose="020F0502020204030204" pitchFamily="34" charset="0"/>
              </a:rPr>
              <a:t>also, in a kitchenware store to reach customers interested in cooking.</a:t>
            </a:r>
          </a:p>
          <a:p>
            <a:pPr defTabSz="914354">
              <a:lnSpc>
                <a:spcPct val="110000"/>
              </a:lnSpc>
              <a:spcAft>
                <a:spcPts val="600"/>
              </a:spcAft>
              <a:buClr>
                <a:srgbClr val="B80E0F"/>
              </a:buClr>
              <a:buSzPct val="160000"/>
              <a:defRPr/>
            </a:pPr>
            <a:r>
              <a:rPr lang="en-US" sz="1600" b="1" dirty="0">
                <a:solidFill>
                  <a:schemeClr val="accent6">
                    <a:lumMod val="50000"/>
                  </a:schemeClr>
                </a:solidFill>
                <a:latin typeface="Calibri" panose="020F0502020204030204" pitchFamily="34" charset="0"/>
                <a:cs typeface="Calibri" panose="020F0502020204030204" pitchFamily="34" charset="0"/>
              </a:rPr>
              <a:t>Supply chain, </a:t>
            </a:r>
          </a:p>
          <a:p>
            <a:pPr marL="285737" indent="-285737" defTabSz="914354">
              <a:lnSpc>
                <a:spcPct val="110000"/>
              </a:lnSpc>
              <a:spcAft>
                <a:spcPts val="600"/>
              </a:spcAft>
              <a:buClr>
                <a:srgbClr val="B80E0F"/>
              </a:buClr>
              <a:buSzPct val="160000"/>
              <a:buFont typeface="Arial" panose="020B0604020202020204" pitchFamily="34" charset="0"/>
              <a:buChar char="•"/>
              <a:defRPr/>
            </a:pPr>
            <a:r>
              <a:rPr lang="en-US" sz="1600" cap="all" dirty="0">
                <a:solidFill>
                  <a:schemeClr val="accent6">
                    <a:lumMod val="50000"/>
                  </a:schemeClr>
                </a:solidFill>
                <a:latin typeface="Calibri" panose="020F0502020204030204" pitchFamily="34" charset="0"/>
                <a:cs typeface="Calibri" panose="020F0502020204030204" pitchFamily="34" charset="0"/>
              </a:rPr>
              <a:t>All the chain starting from suppliers, the company, resellers, till the  final consumers</a:t>
            </a:r>
          </a:p>
        </p:txBody>
      </p:sp>
      <p:pic>
        <p:nvPicPr>
          <p:cNvPr id="1028" name="Picture 4" descr="The Easy Italian Cookbook: 100 Quick and Authentic Recipes: Licitra,  Paulette: 9781646115082: Amazon.com: Books">
            <a:extLst>
              <a:ext uri="{FF2B5EF4-FFF2-40B4-BE49-F238E27FC236}">
                <a16:creationId xmlns:a16="http://schemas.microsoft.com/office/drawing/2014/main" id="{C9586042-CF38-7FAC-5316-3D00F8B40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652" y="391206"/>
            <a:ext cx="2905171" cy="35811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s “Paying The Writer” Gets Easier, Whither Bookstores? | TechCrunch">
            <a:extLst>
              <a:ext uri="{FF2B5EF4-FFF2-40B4-BE49-F238E27FC236}">
                <a16:creationId xmlns:a16="http://schemas.microsoft.com/office/drawing/2014/main" id="{80FE9545-CBA7-0AA6-7474-749408C7CF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92"/>
          <a:stretch/>
        </p:blipFill>
        <p:spPr bwMode="auto">
          <a:xfrm>
            <a:off x="9430471" y="387756"/>
            <a:ext cx="2227620" cy="17940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ns and gadgets. | Kitchenware, Kitchenware display, Kitchenware shop">
            <a:extLst>
              <a:ext uri="{FF2B5EF4-FFF2-40B4-BE49-F238E27FC236}">
                <a16:creationId xmlns:a16="http://schemas.microsoft.com/office/drawing/2014/main" id="{13246805-E70A-C2FF-E934-E5BA7C0D93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92"/>
          <a:stretch/>
        </p:blipFill>
        <p:spPr bwMode="auto">
          <a:xfrm>
            <a:off x="9430471" y="2181770"/>
            <a:ext cx="2227620" cy="17871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at is Supply Chain Management? or SCM | AIMS UK">
            <a:extLst>
              <a:ext uri="{FF2B5EF4-FFF2-40B4-BE49-F238E27FC236}">
                <a16:creationId xmlns:a16="http://schemas.microsoft.com/office/drawing/2014/main" id="{DF6F792A-0990-0962-3347-695A6FA566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821" t="21993" r="6483" b="10915"/>
          <a:stretch/>
        </p:blipFill>
        <p:spPr bwMode="auto">
          <a:xfrm>
            <a:off x="6339949" y="4085067"/>
            <a:ext cx="5318145" cy="186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42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4"/>
                                        </p:tgtEl>
                                        <p:attrNameLst>
                                          <p:attrName>style.visibility</p:attrName>
                                        </p:attrNameLst>
                                      </p:cBhvr>
                                      <p:to>
                                        <p:strVal val="visible"/>
                                      </p:to>
                                    </p:set>
                                    <p:anim calcmode="lin" valueType="num">
                                      <p:cBhvr additive="base">
                                        <p:cTn id="49" dur="500" fill="hold"/>
                                        <p:tgtEl>
                                          <p:spTgt spid="1034"/>
                                        </p:tgtEl>
                                        <p:attrNameLst>
                                          <p:attrName>ppt_x</p:attrName>
                                        </p:attrNameLst>
                                      </p:cBhvr>
                                      <p:tavLst>
                                        <p:tav tm="0">
                                          <p:val>
                                            <p:strVal val="#ppt_x"/>
                                          </p:val>
                                        </p:tav>
                                        <p:tav tm="100000">
                                          <p:val>
                                            <p:strVal val="#ppt_x"/>
                                          </p:val>
                                        </p:tav>
                                      </p:tavLst>
                                    </p:anim>
                                    <p:anim calcmode="lin" valueType="num">
                                      <p:cBhvr additive="base">
                                        <p:cTn id="50"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5399-DBA4-EA47-8F17-B09EB70163CF}"/>
              </a:ext>
            </a:extLst>
          </p:cNvPr>
          <p:cNvSpPr>
            <a:spLocks noGrp="1"/>
          </p:cNvSpPr>
          <p:nvPr>
            <p:ph type="title" idx="4294967295"/>
          </p:nvPr>
        </p:nvSpPr>
        <p:spPr>
          <a:xfrm>
            <a:off x="9120190" y="685800"/>
            <a:ext cx="3071812" cy="1152525"/>
          </a:xfrm>
        </p:spPr>
        <p:txBody>
          <a:bodyPr vert="horz" lIns="91440" tIns="45720" rIns="91440" bIns="45720" rtlCol="0" anchor="ctr">
            <a:normAutofit/>
          </a:bodyPr>
          <a:lstStyle/>
          <a:p>
            <a:pPr algn="ctr"/>
            <a:r>
              <a:rPr lang="en-US" sz="3500" b="1" spc="0" dirty="0">
                <a:solidFill>
                  <a:srgbClr val="B80E0F"/>
                </a:solidFill>
                <a:latin typeface="Abadi" panose="020B0604020104020204" pitchFamily="34" charset="0"/>
              </a:rPr>
              <a:t> </a:t>
            </a:r>
          </a:p>
        </p:txBody>
      </p:sp>
      <p:sp>
        <p:nvSpPr>
          <p:cNvPr id="3" name="Rectangle 2">
            <a:extLst>
              <a:ext uri="{FF2B5EF4-FFF2-40B4-BE49-F238E27FC236}">
                <a16:creationId xmlns:a16="http://schemas.microsoft.com/office/drawing/2014/main" id="{8B19B67E-84F7-624B-AD38-9FDB549DF279}"/>
              </a:ext>
            </a:extLst>
          </p:cNvPr>
          <p:cNvSpPr/>
          <p:nvPr/>
        </p:nvSpPr>
        <p:spPr>
          <a:xfrm>
            <a:off x="6678469" y="861165"/>
            <a:ext cx="5513531" cy="2108307"/>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defTabSz="914354">
              <a:lnSpc>
                <a:spcPct val="90000"/>
              </a:lnSpc>
              <a:defRPr/>
            </a:pPr>
            <a:endParaRPr lang="en-US" altLang="en-US" sz="2000" b="1" dirty="0">
              <a:solidFill>
                <a:srgbClr val="000000"/>
              </a:solidFill>
              <a:latin typeface="Calibri" panose="020F0502020204030204" pitchFamily="34" charset="0"/>
              <a:cs typeface="Calibri" panose="020F0502020204030204" pitchFamily="34" charset="0"/>
            </a:endParaRPr>
          </a:p>
          <a:p>
            <a:pPr algn="ctr" defTabSz="914354">
              <a:lnSpc>
                <a:spcPct val="90000"/>
              </a:lnSpc>
              <a:defRPr/>
            </a:pPr>
            <a:r>
              <a:rPr lang="en-US" altLang="en-US" sz="2000" b="1" cap="all" dirty="0">
                <a:solidFill>
                  <a:srgbClr val="B80E0F"/>
                </a:solidFill>
                <a:latin typeface="Abadi" panose="020B0604020104020204" pitchFamily="34" charset="0"/>
              </a:rPr>
              <a:t>Marketing Channel </a:t>
            </a:r>
            <a:r>
              <a:rPr lang="en-US" sz="2000" b="1" cap="all" dirty="0">
                <a:solidFill>
                  <a:srgbClr val="B80E0F"/>
                </a:solidFill>
                <a:latin typeface="Abadi" panose="020B0604020104020204" pitchFamily="34" charset="0"/>
              </a:rPr>
              <a:t>management</a:t>
            </a:r>
          </a:p>
          <a:p>
            <a:pPr defTabSz="914354">
              <a:lnSpc>
                <a:spcPct val="90000"/>
              </a:lnSpc>
              <a:defRPr/>
            </a:pPr>
            <a:endParaRPr lang="en-US" sz="2000" cap="all" dirty="0">
              <a:solidFill>
                <a:prstClr val="black"/>
              </a:solidFill>
              <a:latin typeface="Calibri" panose="020F0502020204030204" pitchFamily="34" charset="0"/>
              <a:cs typeface="Calibri" panose="020F0502020204030204" pitchFamily="34" charset="0"/>
            </a:endParaRPr>
          </a:p>
          <a:p>
            <a:pPr defTabSz="914354">
              <a:lnSpc>
                <a:spcPct val="90000"/>
              </a:lnSpc>
              <a:defRPr/>
            </a:pPr>
            <a:r>
              <a:rPr lang="en-US" sz="2000" cap="all" dirty="0">
                <a:solidFill>
                  <a:prstClr val="black"/>
                </a:solidFill>
                <a:latin typeface="Calibri" panose="020F0502020204030204" pitchFamily="34" charset="0"/>
                <a:cs typeface="Calibri" panose="020F0502020204030204" pitchFamily="34" charset="0"/>
              </a:rPr>
              <a:t>involves managing </a:t>
            </a:r>
            <a:r>
              <a:rPr lang="en-US" altLang="en-US" sz="2000" cap="all" dirty="0">
                <a:solidFill>
                  <a:prstClr val="black"/>
                </a:solidFill>
                <a:latin typeface="Calibri" panose="020F0502020204030204" pitchFamily="34" charset="0"/>
                <a:cs typeface="Calibri" panose="020F0502020204030204" pitchFamily="34" charset="0"/>
              </a:rPr>
              <a:t>organizations that ease the transfer of products from producer to consumer.</a:t>
            </a:r>
          </a:p>
        </p:txBody>
      </p:sp>
      <p:sp>
        <p:nvSpPr>
          <p:cNvPr id="8" name="TextBox 7">
            <a:extLst>
              <a:ext uri="{FF2B5EF4-FFF2-40B4-BE49-F238E27FC236}">
                <a16:creationId xmlns:a16="http://schemas.microsoft.com/office/drawing/2014/main" id="{E4D7132B-818E-7C45-96DA-EF0C3817A20D}"/>
              </a:ext>
            </a:extLst>
          </p:cNvPr>
          <p:cNvSpPr txBox="1"/>
          <p:nvPr/>
        </p:nvSpPr>
        <p:spPr>
          <a:xfrm>
            <a:off x="4756558" y="482151"/>
            <a:ext cx="7290033" cy="369332"/>
          </a:xfrm>
          <a:prstGeom prst="rect">
            <a:avLst/>
          </a:prstGeom>
          <a:solidFill>
            <a:schemeClr val="bg1"/>
          </a:solidFill>
        </p:spPr>
        <p:txBody>
          <a:bodyPr vert="horz" wrap="square" lIns="91440" tIns="45720" rIns="91440" bIns="4572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altLang="en-US" sz="2000" dirty="0">
                <a:solidFill>
                  <a:schemeClr val="accent6">
                    <a:lumMod val="50000"/>
                  </a:schemeClr>
                </a:solidFill>
              </a:rPr>
              <a:t>Marketing Channel &amp; </a:t>
            </a:r>
            <a:r>
              <a:rPr lang="en-US" sz="2000" dirty="0">
                <a:solidFill>
                  <a:schemeClr val="accent6">
                    <a:lumMod val="50000"/>
                  </a:schemeClr>
                </a:solidFill>
              </a:rPr>
              <a:t>Supply chain management </a:t>
            </a:r>
            <a:endParaRPr lang="en-SA" sz="2000" dirty="0">
              <a:solidFill>
                <a:schemeClr val="accent6">
                  <a:lumMod val="50000"/>
                </a:schemeClr>
              </a:solidFill>
            </a:endParaRPr>
          </a:p>
        </p:txBody>
      </p:sp>
      <p:pic>
        <p:nvPicPr>
          <p:cNvPr id="10" name="Picture 9">
            <a:extLst>
              <a:ext uri="{FF2B5EF4-FFF2-40B4-BE49-F238E27FC236}">
                <a16:creationId xmlns:a16="http://schemas.microsoft.com/office/drawing/2014/main" id="{0F0CE530-F5E8-F57A-1360-DF190523D388}"/>
              </a:ext>
            </a:extLst>
          </p:cNvPr>
          <p:cNvPicPr>
            <a:picLocks noChangeAspect="1"/>
          </p:cNvPicPr>
          <p:nvPr/>
        </p:nvPicPr>
        <p:blipFill rotWithShape="1">
          <a:blip r:embed="rId3"/>
          <a:srcRect l="9159" t="7681" r="11221" b="22513"/>
          <a:stretch/>
        </p:blipFill>
        <p:spPr>
          <a:xfrm>
            <a:off x="3" y="1031846"/>
            <a:ext cx="6678468" cy="1860074"/>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a:extLst>
              <a:ext uri="{FF2B5EF4-FFF2-40B4-BE49-F238E27FC236}">
                <a16:creationId xmlns:a16="http://schemas.microsoft.com/office/drawing/2014/main" id="{081C1DAC-27AF-CEA6-6C83-36830F8C1A27}"/>
              </a:ext>
            </a:extLst>
          </p:cNvPr>
          <p:cNvPicPr>
            <a:picLocks noChangeAspect="1"/>
          </p:cNvPicPr>
          <p:nvPr/>
        </p:nvPicPr>
        <p:blipFill>
          <a:blip r:embed="rId4"/>
          <a:stretch>
            <a:fillRect/>
          </a:stretch>
        </p:blipFill>
        <p:spPr>
          <a:xfrm>
            <a:off x="-1" y="2969473"/>
            <a:ext cx="6678467" cy="2856682"/>
          </a:xfrm>
          <a:prstGeom prst="rect">
            <a:avLst/>
          </a:prstGeom>
        </p:spPr>
      </p:pic>
      <p:sp>
        <p:nvSpPr>
          <p:cNvPr id="4" name="TextBox 3">
            <a:extLst>
              <a:ext uri="{FF2B5EF4-FFF2-40B4-BE49-F238E27FC236}">
                <a16:creationId xmlns:a16="http://schemas.microsoft.com/office/drawing/2014/main" id="{A044EBB4-C0D2-9CEE-AB4E-0D4D04226703}"/>
              </a:ext>
            </a:extLst>
          </p:cNvPr>
          <p:cNvSpPr txBox="1"/>
          <p:nvPr/>
        </p:nvSpPr>
        <p:spPr>
          <a:xfrm>
            <a:off x="6689108" y="3144837"/>
            <a:ext cx="5502892" cy="239777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54">
              <a:lnSpc>
                <a:spcPct val="110000"/>
              </a:lnSpc>
              <a:spcAft>
                <a:spcPts val="600"/>
              </a:spcAft>
              <a:buClr>
                <a:srgbClr val="B80E0F"/>
              </a:buClr>
              <a:buSzPct val="160000"/>
              <a:defRPr/>
            </a:pPr>
            <a:r>
              <a:rPr lang="en-US" sz="1600" b="1" cap="all" dirty="0">
                <a:solidFill>
                  <a:srgbClr val="B80E0F"/>
                </a:solidFill>
                <a:latin typeface="Abadi" panose="020B0604020104020204" pitchFamily="34" charset="0"/>
              </a:rPr>
              <a:t>Supply chain management</a:t>
            </a:r>
          </a:p>
          <a:p>
            <a:pPr marL="285737" indent="-285737" defTabSz="914354">
              <a:lnSpc>
                <a:spcPct val="110000"/>
              </a:lnSpc>
              <a:spcAft>
                <a:spcPts val="600"/>
              </a:spcAft>
              <a:buClr>
                <a:srgbClr val="B80E0F"/>
              </a:buClr>
              <a:buSzPct val="160000"/>
              <a:buFont typeface="Arial" panose="020B0604020202020204" pitchFamily="34" charset="0"/>
              <a:buChar char="•"/>
              <a:defRPr/>
            </a:pPr>
            <a:r>
              <a:rPr lang="en-US" sz="1600" cap="all" dirty="0">
                <a:solidFill>
                  <a:prstClr val="black"/>
                </a:solidFill>
                <a:latin typeface="Calibri" panose="020F0502020204030204" pitchFamily="34" charset="0"/>
                <a:cs typeface="Calibri" panose="020F0502020204030204" pitchFamily="34" charset="0"/>
              </a:rPr>
              <a:t>involves managing upstream and downstream value-added flows of materials, final goods, and related information among suppliers, the company, resellers, and final consumers</a:t>
            </a:r>
          </a:p>
          <a:p>
            <a:pPr marL="285737" indent="-285737" defTabSz="914354">
              <a:lnSpc>
                <a:spcPct val="110000"/>
              </a:lnSpc>
              <a:spcAft>
                <a:spcPts val="600"/>
              </a:spcAft>
              <a:buClr>
                <a:srgbClr val="B80E0F"/>
              </a:buClr>
              <a:buSzPct val="160000"/>
              <a:buFont typeface="Arial" panose="020B0604020202020204" pitchFamily="34" charset="0"/>
              <a:buChar char="•"/>
              <a:defRPr/>
            </a:pPr>
            <a:r>
              <a:rPr lang="en-US" altLang="en-US" sz="1600" cap="all" dirty="0">
                <a:solidFill>
                  <a:prstClr val="black"/>
                </a:solidFill>
                <a:latin typeface="Calibri" panose="020F0502020204030204" pitchFamily="34" charset="0"/>
                <a:cs typeface="Calibri" panose="020F0502020204030204" pitchFamily="34" charset="0"/>
              </a:rPr>
              <a:t>The logistics manager’s task is to coordinate the activities of suppliers, purchasing agents, marketers, channel members, and customers</a:t>
            </a:r>
            <a:r>
              <a:rPr lang="en-US" altLang="en-US" sz="1600" dirty="0">
                <a:solidFill>
                  <a:prstClr val="black"/>
                </a:solidFill>
                <a:latin typeface="Arial" panose="020B0604020202020204" pitchFamily="34" charset="0"/>
                <a:ea typeface="ＭＳ Ｐゴシック" panose="020B0600070205080204" pitchFamily="34" charset="-128"/>
              </a:rPr>
              <a:t>. </a:t>
            </a:r>
            <a:endParaRPr lang="en-US" sz="1600" cap="all"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836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91980A-54D1-7D9B-3C4F-6665D50F9A3B}"/>
              </a:ext>
            </a:extLst>
          </p:cNvPr>
          <p:cNvSpPr txBox="1"/>
          <p:nvPr/>
        </p:nvSpPr>
        <p:spPr>
          <a:xfrm>
            <a:off x="129263" y="1100263"/>
            <a:ext cx="6268816"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354">
              <a:defRPr/>
            </a:pPr>
            <a:endParaRPr lang="en-SA" sz="1100" dirty="0">
              <a:solidFill>
                <a:prstClr val="black"/>
              </a:solidFill>
              <a:latin typeface="Gill Sans MT" panose="020B0502020104020203"/>
            </a:endParaRPr>
          </a:p>
        </p:txBody>
      </p:sp>
      <p:sp>
        <p:nvSpPr>
          <p:cNvPr id="2" name="Title 1">
            <a:extLst>
              <a:ext uri="{FF2B5EF4-FFF2-40B4-BE49-F238E27FC236}">
                <a16:creationId xmlns:a16="http://schemas.microsoft.com/office/drawing/2014/main" id="{6ED067BB-EB5A-534F-B846-C22A616C8C50}"/>
              </a:ext>
            </a:extLst>
          </p:cNvPr>
          <p:cNvSpPr>
            <a:spLocks noGrp="1"/>
          </p:cNvSpPr>
          <p:nvPr>
            <p:ph type="title" idx="4294967295"/>
          </p:nvPr>
        </p:nvSpPr>
        <p:spPr>
          <a:xfrm>
            <a:off x="5494789" y="465927"/>
            <a:ext cx="6495846" cy="840230"/>
          </a:xfrm>
          <a:solidFill>
            <a:schemeClr val="bg1"/>
          </a:solidFill>
        </p:spPr>
        <p:txBody>
          <a:bodyPr vert="horz" wrap="square" lIns="91440" tIns="45720" rIns="91440" bIns="45720" rtlCol="0" anchor="t">
            <a:spAutoFit/>
          </a:bodyPr>
          <a:lstStyle/>
          <a:p>
            <a:pPr algn="ctr"/>
            <a:r>
              <a:rPr lang="en-US" sz="1800" cap="all" spc="200" dirty="0">
                <a:solidFill>
                  <a:schemeClr val="accent6">
                    <a:lumMod val="50000"/>
                  </a:schemeClr>
                </a:solidFill>
                <a:latin typeface="Impact" panose="020B0806030902050204"/>
              </a:rPr>
              <a:t>direct and indirect MARKETING/distribution channels</a:t>
            </a:r>
            <a:br>
              <a:rPr lang="en-US" sz="1800" cap="all" spc="200" dirty="0">
                <a:solidFill>
                  <a:schemeClr val="accent6">
                    <a:lumMod val="50000"/>
                  </a:schemeClr>
                </a:solidFill>
                <a:latin typeface="Impact" panose="020B0806030902050204"/>
              </a:rPr>
            </a:br>
            <a:endParaRPr lang="en-US" sz="1800" cap="all" spc="200" dirty="0">
              <a:solidFill>
                <a:schemeClr val="accent6">
                  <a:lumMod val="50000"/>
                </a:schemeClr>
              </a:solidFill>
              <a:latin typeface="Impact" panose="020B0806030902050204"/>
            </a:endParaRPr>
          </a:p>
        </p:txBody>
      </p:sp>
      <p:pic>
        <p:nvPicPr>
          <p:cNvPr id="36868" name="Picture 4" descr="Types of Distribution Channel">
            <a:extLst>
              <a:ext uri="{FF2B5EF4-FFF2-40B4-BE49-F238E27FC236}">
                <a16:creationId xmlns:a16="http://schemas.microsoft.com/office/drawing/2014/main" id="{1E1F0181-9B66-7245-A177-5F358894A8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1363" y="1231637"/>
            <a:ext cx="5044345" cy="13844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D41AB72-E6F7-294F-9380-0AC9AE5C5DC2}"/>
              </a:ext>
            </a:extLst>
          </p:cNvPr>
          <p:cNvSpPr/>
          <p:nvPr/>
        </p:nvSpPr>
        <p:spPr>
          <a:xfrm>
            <a:off x="6863699" y="1100262"/>
            <a:ext cx="5258927" cy="4657475"/>
          </a:xfrm>
          <a:prstGeom prst="rect">
            <a:avLst/>
          </a:prstGeom>
          <a:solidFill>
            <a:schemeClr val="bg1"/>
          </a:solidFill>
        </p:spPr>
        <p:txBody>
          <a:bodyPr vert="horz" lIns="91440" tIns="45720" rIns="91440" bIns="45720" rtlCol="0" anchor="t">
            <a:normAutofit fontScale="92500" lnSpcReduction="10000"/>
          </a:bodyPr>
          <a:lstStyle/>
          <a:p>
            <a:pPr defTabSz="914354">
              <a:lnSpc>
                <a:spcPct val="120000"/>
              </a:lnSpc>
              <a:spcAft>
                <a:spcPts val="600"/>
              </a:spcAft>
              <a:buClr>
                <a:srgbClr val="B80E0F"/>
              </a:buClr>
              <a:buSzPct val="160000"/>
              <a:defRPr/>
            </a:pPr>
            <a:endParaRPr lang="en-US" altLang="en-US" dirty="0">
              <a:solidFill>
                <a:prstClr val="black"/>
              </a:solidFill>
              <a:latin typeface="Arial" panose="020B0604020202020204" pitchFamily="34" charset="0"/>
              <a:ea typeface="ＭＳ Ｐゴシック" panose="020B0600070205080204" pitchFamily="34" charset="-128"/>
            </a:endParaRPr>
          </a:p>
          <a:p>
            <a:pPr defTabSz="914354">
              <a:lnSpc>
                <a:spcPct val="120000"/>
              </a:lnSpc>
              <a:spcAft>
                <a:spcPts val="600"/>
              </a:spcAft>
              <a:buClr>
                <a:srgbClr val="B80E0F"/>
              </a:buClr>
              <a:buSzPct val="160000"/>
              <a:defRPr/>
            </a:pPr>
            <a:endParaRPr lang="en-US" altLang="en-US" dirty="0">
              <a:solidFill>
                <a:prstClr val="black"/>
              </a:solidFill>
              <a:latin typeface="Arial" panose="020B0604020202020204" pitchFamily="34" charset="0"/>
              <a:ea typeface="ＭＳ Ｐゴシック" panose="020B0600070205080204" pitchFamily="34" charset="-128"/>
            </a:endParaRPr>
          </a:p>
          <a:p>
            <a:pPr marL="285737" indent="-285737" defTabSz="914354">
              <a:lnSpc>
                <a:spcPct val="120000"/>
              </a:lnSpc>
              <a:spcAft>
                <a:spcPts val="600"/>
              </a:spcAft>
              <a:buClr>
                <a:srgbClr val="B80E0F"/>
              </a:buClr>
              <a:buSzPct val="160000"/>
              <a:buFont typeface="Arial" panose="020B0604020202020204" pitchFamily="34" charset="0"/>
              <a:buChar char="•"/>
              <a:defRPr/>
            </a:pPr>
            <a:r>
              <a:rPr lang="en-US" altLang="en-US" dirty="0">
                <a:solidFill>
                  <a:prstClr val="black"/>
                </a:solidFill>
                <a:latin typeface="Arial" panose="020B0604020202020204" pitchFamily="34" charset="0"/>
                <a:ea typeface="ＭＳ Ｐゴシック" panose="020B0600070205080204" pitchFamily="34" charset="-128"/>
              </a:rPr>
              <a:t>DIRECT </a:t>
            </a:r>
            <a:r>
              <a:rPr lang="en-US" cap="all" dirty="0">
                <a:solidFill>
                  <a:prstClr val="black"/>
                </a:solidFill>
                <a:latin typeface="Abadi" panose="020B0604020104020204" pitchFamily="34" charset="0"/>
              </a:rPr>
              <a:t>distribution</a:t>
            </a:r>
            <a:r>
              <a:rPr lang="en-US" altLang="en-US" dirty="0">
                <a:solidFill>
                  <a:prstClr val="black"/>
                </a:solidFill>
                <a:latin typeface="Arial" panose="020B0604020202020204" pitchFamily="34" charset="0"/>
                <a:ea typeface="ＭＳ Ｐゴシック" panose="020B0600070205080204" pitchFamily="34" charset="-128"/>
              </a:rPr>
              <a:t>, manufacturers Lack of Utilizing one distributor requires three contacts to reach out to consumers.</a:t>
            </a:r>
          </a:p>
          <a:p>
            <a:pPr defTabSz="914354">
              <a:lnSpc>
                <a:spcPct val="120000"/>
              </a:lnSpc>
              <a:spcAft>
                <a:spcPts val="600"/>
              </a:spcAft>
              <a:buClr>
                <a:srgbClr val="B80E0F"/>
              </a:buClr>
              <a:buSzPct val="160000"/>
              <a:defRPr/>
            </a:pPr>
            <a:endParaRPr lang="en-US" altLang="en-US" dirty="0">
              <a:solidFill>
                <a:prstClr val="black"/>
              </a:solidFill>
              <a:latin typeface="Arial" panose="020B0604020202020204" pitchFamily="34" charset="0"/>
              <a:ea typeface="ＭＳ Ｐゴシック" panose="020B0600070205080204" pitchFamily="34" charset="-128"/>
            </a:endParaRPr>
          </a:p>
          <a:p>
            <a:pPr defTabSz="914354">
              <a:lnSpc>
                <a:spcPct val="120000"/>
              </a:lnSpc>
              <a:spcAft>
                <a:spcPts val="600"/>
              </a:spcAft>
              <a:buClr>
                <a:srgbClr val="B80E0F"/>
              </a:buClr>
              <a:buSzPct val="160000"/>
              <a:defRPr/>
            </a:pPr>
            <a:endParaRPr lang="en-US" altLang="en-US" dirty="0">
              <a:solidFill>
                <a:prstClr val="black"/>
              </a:solidFill>
              <a:latin typeface="Arial" panose="020B0604020202020204" pitchFamily="34" charset="0"/>
              <a:ea typeface="ＭＳ Ｐゴシック" panose="020B0600070205080204" pitchFamily="34" charset="-128"/>
            </a:endParaRPr>
          </a:p>
          <a:p>
            <a:pPr marL="285737" indent="-285737" defTabSz="914354">
              <a:lnSpc>
                <a:spcPct val="120000"/>
              </a:lnSpc>
              <a:spcAft>
                <a:spcPts val="600"/>
              </a:spcAft>
              <a:buClr>
                <a:srgbClr val="B80E0F"/>
              </a:buClr>
              <a:buSzPct val="160000"/>
              <a:buFont typeface="Arial" panose="020B0604020202020204" pitchFamily="34" charset="0"/>
              <a:buChar char="•"/>
              <a:defRPr/>
            </a:pPr>
            <a:r>
              <a:rPr lang="en-US" altLang="en-US" dirty="0">
                <a:solidFill>
                  <a:prstClr val="black"/>
                </a:solidFill>
                <a:latin typeface="Arial" panose="020B0604020202020204" pitchFamily="34" charset="0"/>
                <a:ea typeface="ＭＳ Ｐゴシック" panose="020B0600070205080204" pitchFamily="34" charset="-128"/>
              </a:rPr>
              <a:t>INDIRECT </a:t>
            </a:r>
            <a:r>
              <a:rPr lang="en-US" cap="all" dirty="0">
                <a:solidFill>
                  <a:prstClr val="black"/>
                </a:solidFill>
                <a:latin typeface="Abadi" panose="020B0604020104020204" pitchFamily="34" charset="0"/>
              </a:rPr>
              <a:t>distribution   </a:t>
            </a:r>
            <a:r>
              <a:rPr lang="en-US" altLang="en-US" dirty="0">
                <a:solidFill>
                  <a:prstClr val="black"/>
                </a:solidFill>
                <a:latin typeface="Arial" panose="020B0604020202020204" pitchFamily="34" charset="0"/>
                <a:ea typeface="ＭＳ Ｐゴシック" panose="020B0600070205080204" pitchFamily="34" charset="-128"/>
              </a:rPr>
              <a:t>manufacturers working through one distributor, which contacts the three customers. Lack of Utilizing one distributor requires only three contacts and reduces the amount of work that must be done by both producers and consumers using intermediaries can provide economies</a:t>
            </a:r>
            <a:endParaRPr lang="en-SA" dirty="0">
              <a:solidFill>
                <a:prstClr val="black"/>
              </a:solidFill>
              <a:latin typeface="Calibri" panose="020F0502020204030204"/>
            </a:endParaRPr>
          </a:p>
          <a:p>
            <a:pPr indent="-228589" defTabSz="914354">
              <a:lnSpc>
                <a:spcPct val="120000"/>
              </a:lnSpc>
              <a:spcAft>
                <a:spcPts val="600"/>
              </a:spcAft>
              <a:buClr>
                <a:srgbClr val="B80E0F"/>
              </a:buClr>
              <a:buSzPct val="160000"/>
              <a:buFont typeface="Arial" panose="020B0604020202020204" pitchFamily="34" charset="0"/>
              <a:buChar char="•"/>
              <a:defRPr/>
            </a:pPr>
            <a:endParaRPr lang="en-US" cap="all" dirty="0">
              <a:solidFill>
                <a:prstClr val="black"/>
              </a:solidFill>
              <a:latin typeface="Abadi" panose="020B0604020104020204" pitchFamily="34" charset="0"/>
            </a:endParaRPr>
          </a:p>
        </p:txBody>
      </p:sp>
      <p:sp>
        <p:nvSpPr>
          <p:cNvPr id="4" name="Rectangle 3">
            <a:extLst>
              <a:ext uri="{FF2B5EF4-FFF2-40B4-BE49-F238E27FC236}">
                <a16:creationId xmlns:a16="http://schemas.microsoft.com/office/drawing/2014/main" id="{687600D3-9712-684A-BEA4-F16FF5AA02AA}"/>
              </a:ext>
            </a:extLst>
          </p:cNvPr>
          <p:cNvSpPr/>
          <p:nvPr/>
        </p:nvSpPr>
        <p:spPr>
          <a:xfrm>
            <a:off x="433708" y="2697156"/>
            <a:ext cx="3157333"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914354">
              <a:defRPr/>
            </a:pPr>
            <a:r>
              <a:rPr lang="en-US" sz="1100" dirty="0">
                <a:solidFill>
                  <a:srgbClr val="212121"/>
                </a:solidFill>
                <a:latin typeface="-apple-system"/>
              </a:rPr>
              <a:t>The companies  directly deal with customers without having any intermediaries involved.</a:t>
            </a:r>
            <a:endParaRPr lang="en-SA" sz="1100" dirty="0">
              <a:solidFill>
                <a:srgbClr val="212121"/>
              </a:solidFill>
              <a:latin typeface="-apple-system"/>
            </a:endParaRPr>
          </a:p>
        </p:txBody>
      </p:sp>
      <p:sp>
        <p:nvSpPr>
          <p:cNvPr id="5" name="Rectangle 4">
            <a:extLst>
              <a:ext uri="{FF2B5EF4-FFF2-40B4-BE49-F238E27FC236}">
                <a16:creationId xmlns:a16="http://schemas.microsoft.com/office/drawing/2014/main" id="{62B7ACF2-ED51-724E-81BA-9A0611F67B98}"/>
              </a:ext>
            </a:extLst>
          </p:cNvPr>
          <p:cNvSpPr/>
          <p:nvPr/>
        </p:nvSpPr>
        <p:spPr>
          <a:xfrm>
            <a:off x="3494003" y="2697156"/>
            <a:ext cx="2779432"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914354">
              <a:defRPr/>
            </a:pPr>
            <a:r>
              <a:rPr lang="en-US" sz="1100" dirty="0">
                <a:solidFill>
                  <a:srgbClr val="212121"/>
                </a:solidFill>
                <a:latin typeface="-apple-system"/>
              </a:rPr>
              <a:t>The companies depend on intermediaries to reaching the consumers</a:t>
            </a:r>
            <a:endParaRPr lang="en-SA" sz="1100" dirty="0">
              <a:solidFill>
                <a:prstClr val="black"/>
              </a:solidFill>
              <a:latin typeface="Impact" panose="020B0806030902050204"/>
            </a:endParaRPr>
          </a:p>
        </p:txBody>
      </p:sp>
      <p:pic>
        <p:nvPicPr>
          <p:cNvPr id="7" name="Picture 6">
            <a:extLst>
              <a:ext uri="{FF2B5EF4-FFF2-40B4-BE49-F238E27FC236}">
                <a16:creationId xmlns:a16="http://schemas.microsoft.com/office/drawing/2014/main" id="{651160DE-C6D8-5210-2D91-ADE82874749F}"/>
              </a:ext>
            </a:extLst>
          </p:cNvPr>
          <p:cNvPicPr>
            <a:picLocks noChangeAspect="1"/>
          </p:cNvPicPr>
          <p:nvPr/>
        </p:nvPicPr>
        <p:blipFill>
          <a:blip r:embed="rId4"/>
          <a:stretch>
            <a:fillRect/>
          </a:stretch>
        </p:blipFill>
        <p:spPr>
          <a:xfrm>
            <a:off x="93032" y="4143872"/>
            <a:ext cx="6305047" cy="1613865"/>
          </a:xfrm>
          <a:prstGeom prst="rect">
            <a:avLst/>
          </a:prstGeom>
        </p:spPr>
      </p:pic>
    </p:spTree>
    <p:extLst>
      <p:ext uri="{BB962C8B-B14F-4D97-AF65-F5344CB8AC3E}">
        <p14:creationId xmlns:p14="http://schemas.microsoft.com/office/powerpoint/2010/main" val="358099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13482" y="461192"/>
            <a:ext cx="7185011" cy="535531"/>
          </a:xfrm>
          <a:solidFill>
            <a:schemeClr val="bg1"/>
          </a:solidFill>
        </p:spPr>
        <p:txBody>
          <a:bodyPr vert="horz" wrap="square" lIns="91440" tIns="45720" rIns="91440" bIns="45720" rtlCol="0" anchor="t">
            <a:spAutoFit/>
          </a:bodyPr>
          <a:lstStyle/>
          <a:p>
            <a:pPr algn="ctr"/>
            <a:r>
              <a:rPr lang="en-US" altLang="en-US" sz="3200" cap="all" spc="200" dirty="0">
                <a:solidFill>
                  <a:schemeClr val="accent6">
                    <a:lumMod val="50000"/>
                  </a:schemeClr>
                </a:solidFill>
                <a:latin typeface="Impact" panose="020B0806030902050204"/>
              </a:rPr>
              <a:t>Multi Channel Distribution System</a:t>
            </a:r>
            <a:endParaRPr lang="en-US" sz="3200" cap="all" spc="200" dirty="0">
              <a:solidFill>
                <a:schemeClr val="accent6">
                  <a:lumMod val="50000"/>
                </a:schemeClr>
              </a:solidFill>
              <a:latin typeface="Impact" panose="020B0806030902050204"/>
            </a:endParaRPr>
          </a:p>
        </p:txBody>
      </p:sp>
      <p:pic>
        <p:nvPicPr>
          <p:cNvPr id="4" name="Picture 4" descr="The flowchart shows the following information:&#10;Most large companies distribute through multiple channels. For example, you could buy a familiar green-and-yellow John Deere lawn tractor from a neighborhood John Deere dealer or from Lowe’s. A large farm or forestry business would buy larger John Deere equipment from a premium full-service John Deere dealer and its sales force.&#10;• Arrow points from Producer to “Consumer segment 1” via catalogs, online, mobile.&#10;• Arrows point from Producer to Retailers to “Consumer segment 2.”&#10;• Arrows point from Producer to Distributors to Dealers to “Business segment 1.”&#10;• Arrow points from Producer to “Business segment 2” via sales force.&#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0270" t="1" b="-3005"/>
          <a:stretch/>
        </p:blipFill>
        <p:spPr>
          <a:xfrm>
            <a:off x="5006978" y="3786191"/>
            <a:ext cx="7185025" cy="2002214"/>
          </a:xfrm>
          <a:prstGeom prst="rect">
            <a:avLst/>
          </a:prstGeom>
        </p:spPr>
      </p:pic>
      <p:sp>
        <p:nvSpPr>
          <p:cNvPr id="5" name="TextBox 4">
            <a:extLst>
              <a:ext uri="{FF2B5EF4-FFF2-40B4-BE49-F238E27FC236}">
                <a16:creationId xmlns:a16="http://schemas.microsoft.com/office/drawing/2014/main" id="{108EEAB0-FE91-EF1C-C7A8-9D4533E76977}"/>
              </a:ext>
            </a:extLst>
          </p:cNvPr>
          <p:cNvSpPr txBox="1"/>
          <p:nvPr/>
        </p:nvSpPr>
        <p:spPr>
          <a:xfrm>
            <a:off x="275443" y="1278515"/>
            <a:ext cx="4438039" cy="4217824"/>
          </a:xfrm>
          <a:prstGeom prst="rect">
            <a:avLst/>
          </a:prstGeom>
          <a:solidFill>
            <a:schemeClr val="bg1"/>
          </a:solidFill>
          <a:ln>
            <a:solidFill>
              <a:srgbClr val="0070C0"/>
            </a:solidFill>
          </a:ln>
        </p:spPr>
        <p:txBody>
          <a:bodyPr vert="horz" lIns="91440" tIns="45720" rIns="91440" bIns="45720" rtlCol="0">
            <a:normAutofit fontScale="70000" lnSpcReduction="20000"/>
          </a:bodyPr>
          <a:lstStyle/>
          <a:p>
            <a:pPr marL="285737" indent="-228589" defTabSz="914354">
              <a:lnSpc>
                <a:spcPct val="110000"/>
              </a:lnSpc>
              <a:spcBef>
                <a:spcPts val="700"/>
              </a:spcBef>
              <a:buClr>
                <a:srgbClr val="44546A"/>
              </a:buClr>
              <a:buFont typeface="Arial" panose="020B0604020202020204" pitchFamily="34" charset="0"/>
              <a:buChar char="•"/>
              <a:defRPr/>
            </a:pPr>
            <a:r>
              <a:rPr lang="en-US" sz="3600" dirty="0">
                <a:solidFill>
                  <a:schemeClr val="accent6">
                    <a:lumMod val="50000"/>
                  </a:schemeClr>
                </a:solidFill>
                <a:latin typeface="Calibri" panose="020F0502020204030204"/>
              </a:rPr>
              <a:t>These days, almost every large company and many small ones distribute through multiple channels </a:t>
            </a:r>
          </a:p>
          <a:p>
            <a:pPr marL="285737" indent="-228589" defTabSz="914354">
              <a:lnSpc>
                <a:spcPct val="110000"/>
              </a:lnSpc>
              <a:spcBef>
                <a:spcPts val="700"/>
              </a:spcBef>
              <a:buClr>
                <a:srgbClr val="44546A"/>
              </a:buClr>
              <a:buFont typeface="Arial" panose="020B0604020202020204" pitchFamily="34" charset="0"/>
              <a:buChar char="•"/>
              <a:defRPr/>
            </a:pPr>
            <a:r>
              <a:rPr lang="en-US" sz="3600" dirty="0">
                <a:solidFill>
                  <a:schemeClr val="accent6">
                    <a:lumMod val="50000"/>
                  </a:schemeClr>
                </a:solidFill>
                <a:latin typeface="Calibri" panose="020F0502020204030204"/>
              </a:rPr>
              <a:t>manufacturer sell to Distributors, Wholesalers , Retailers at profit and/or commission </a:t>
            </a:r>
          </a:p>
          <a:p>
            <a:pPr marL="285737" indent="-228589" defTabSz="914354">
              <a:lnSpc>
                <a:spcPct val="110000"/>
              </a:lnSpc>
              <a:spcBef>
                <a:spcPts val="700"/>
              </a:spcBef>
              <a:buClr>
                <a:srgbClr val="44546A"/>
              </a:buClr>
              <a:buFont typeface="Arial" panose="020B0604020202020204" pitchFamily="34" charset="0"/>
              <a:buChar char="•"/>
              <a:defRPr/>
            </a:pPr>
            <a:r>
              <a:rPr lang="en-US" sz="3600" dirty="0">
                <a:solidFill>
                  <a:schemeClr val="accent6">
                    <a:lumMod val="50000"/>
                  </a:schemeClr>
                </a:solidFill>
                <a:latin typeface="Calibri" panose="020F0502020204030204"/>
              </a:rPr>
              <a:t>Besides, might be able to sell  direct to customers through online or stores.</a:t>
            </a:r>
          </a:p>
        </p:txBody>
      </p:sp>
      <p:pic>
        <p:nvPicPr>
          <p:cNvPr id="6" name="Picture 5">
            <a:extLst>
              <a:ext uri="{FF2B5EF4-FFF2-40B4-BE49-F238E27FC236}">
                <a16:creationId xmlns:a16="http://schemas.microsoft.com/office/drawing/2014/main" id="{DB40D631-3060-7FEA-210F-A4E8772FB430}"/>
              </a:ext>
            </a:extLst>
          </p:cNvPr>
          <p:cNvPicPr>
            <a:picLocks noChangeAspect="1"/>
          </p:cNvPicPr>
          <p:nvPr/>
        </p:nvPicPr>
        <p:blipFill rotWithShape="1">
          <a:blip r:embed="rId4"/>
          <a:srcRect r="1399" b="7334"/>
          <a:stretch/>
        </p:blipFill>
        <p:spPr>
          <a:xfrm>
            <a:off x="4860237" y="1501629"/>
            <a:ext cx="7185011" cy="2364694"/>
          </a:xfrm>
          <a:prstGeom prst="rect">
            <a:avLst/>
          </a:prstGeom>
        </p:spPr>
      </p:pic>
    </p:spTree>
    <p:extLst>
      <p:ext uri="{BB962C8B-B14F-4D97-AF65-F5344CB8AC3E}">
        <p14:creationId xmlns:p14="http://schemas.microsoft.com/office/powerpoint/2010/main" val="256987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6531" y="993688"/>
            <a:ext cx="11818937" cy="535531"/>
          </a:xfrm>
          <a:solidFill>
            <a:schemeClr val="bg1"/>
          </a:solidFill>
        </p:spPr>
        <p:txBody>
          <a:bodyPr vert="horz" wrap="square" lIns="91440" tIns="45720" rIns="91440" bIns="45720" rtlCol="0" anchor="t">
            <a:spAutoFit/>
          </a:bodyPr>
          <a:lstStyle/>
          <a:p>
            <a:pPr algn="ctr"/>
            <a:r>
              <a:rPr lang="en-US" altLang="en-US" sz="3200" cap="all" spc="200" dirty="0">
                <a:solidFill>
                  <a:schemeClr val="accent6">
                    <a:lumMod val="50000"/>
                  </a:schemeClr>
                </a:solidFill>
                <a:latin typeface="Impact" panose="020B0806030902050204"/>
              </a:rPr>
              <a:t>Conventional Vs. Vertical Distribution Channel</a:t>
            </a:r>
            <a:endParaRPr lang="en-US" sz="3200" cap="all" spc="200" dirty="0">
              <a:solidFill>
                <a:schemeClr val="accent6">
                  <a:lumMod val="50000"/>
                </a:schemeClr>
              </a:solidFill>
              <a:latin typeface="Impact" panose="020B0806030902050204"/>
            </a:endParaRPr>
          </a:p>
        </p:txBody>
      </p:sp>
      <p:sp>
        <p:nvSpPr>
          <p:cNvPr id="4" name="TextBox 3">
            <a:extLst>
              <a:ext uri="{FF2B5EF4-FFF2-40B4-BE49-F238E27FC236}">
                <a16:creationId xmlns:a16="http://schemas.microsoft.com/office/drawing/2014/main" id="{A53CE568-0B7A-4BFA-BD40-10C2E68079B4}"/>
              </a:ext>
            </a:extLst>
          </p:cNvPr>
          <p:cNvSpPr txBox="1"/>
          <p:nvPr/>
        </p:nvSpPr>
        <p:spPr>
          <a:xfrm>
            <a:off x="108156" y="1636654"/>
            <a:ext cx="4553315" cy="3640021"/>
          </a:xfrm>
          <a:prstGeom prst="rect">
            <a:avLst/>
          </a:prstGeom>
          <a:solidFill>
            <a:schemeClr val="bg1"/>
          </a:solidFill>
        </p:spPr>
        <p:txBody>
          <a:bodyPr vert="horz" lIns="91440" tIns="45720" rIns="91440" bIns="45720" rtlCol="0">
            <a:normAutofit fontScale="92500" lnSpcReduction="20000"/>
          </a:bodyPr>
          <a:lstStyle/>
          <a:p>
            <a:pPr indent="-228589" defTabSz="914354">
              <a:lnSpc>
                <a:spcPct val="150000"/>
              </a:lnSpc>
              <a:spcBef>
                <a:spcPts val="700"/>
              </a:spcBef>
              <a:buClr>
                <a:srgbClr val="44546A"/>
              </a:buClr>
              <a:defRPr/>
            </a:pPr>
            <a:r>
              <a:rPr lang="en-US" altLang="en-US" b="1" dirty="0">
                <a:solidFill>
                  <a:srgbClr val="C00000"/>
                </a:solidFill>
                <a:latin typeface="Calibri" panose="020F0502020204030204"/>
              </a:rPr>
              <a:t>A CONVENTIONAL DISTRIBUTION CHANNEL </a:t>
            </a:r>
          </a:p>
          <a:p>
            <a:pPr marL="57148" indent="-285737" defTabSz="914354">
              <a:lnSpc>
                <a:spcPct val="150000"/>
              </a:lnSpc>
              <a:spcBef>
                <a:spcPts val="700"/>
              </a:spcBef>
              <a:buClr>
                <a:srgbClr val="44546A"/>
              </a:buClr>
              <a:buFont typeface="Arial" panose="020B0604020202020204" pitchFamily="34" charset="0"/>
              <a:buChar char="•"/>
              <a:defRPr/>
            </a:pPr>
            <a:r>
              <a:rPr lang="en-US" altLang="en-US" sz="1600" dirty="0">
                <a:solidFill>
                  <a:prstClr val="black">
                    <a:lumMod val="65000"/>
                    <a:lumOff val="35000"/>
                  </a:prstClr>
                </a:solidFill>
                <a:latin typeface="Calibri" panose="020F0502020204030204"/>
              </a:rPr>
              <a:t> No channel member has much control over the other members, and no formal means exists for assigning roles and resolving channel conflict. </a:t>
            </a:r>
          </a:p>
          <a:p>
            <a:pPr marL="57148" indent="-285737" defTabSz="914354">
              <a:lnSpc>
                <a:spcPct val="150000"/>
              </a:lnSpc>
              <a:spcBef>
                <a:spcPts val="700"/>
              </a:spcBef>
              <a:buClr>
                <a:srgbClr val="44546A"/>
              </a:buClr>
              <a:buFont typeface="Arial" panose="020B0604020202020204" pitchFamily="34" charset="0"/>
              <a:buChar char="•"/>
              <a:defRPr/>
            </a:pPr>
            <a:r>
              <a:rPr lang="en-US" altLang="en-US" sz="1600" dirty="0">
                <a:solidFill>
                  <a:prstClr val="black">
                    <a:lumMod val="65000"/>
                    <a:lumOff val="35000"/>
                  </a:prstClr>
                </a:solidFill>
                <a:latin typeface="Calibri" panose="020F0502020204030204"/>
              </a:rPr>
              <a:t>Channel conflict: Disagreements among marketing channel members on goals, roles, and rewards.</a:t>
            </a:r>
          </a:p>
          <a:p>
            <a:pPr indent="-228589" defTabSz="914354">
              <a:lnSpc>
                <a:spcPct val="150000"/>
              </a:lnSpc>
              <a:spcBef>
                <a:spcPts val="700"/>
              </a:spcBef>
              <a:buClr>
                <a:srgbClr val="44546A"/>
              </a:buClr>
              <a:defRPr/>
            </a:pPr>
            <a:r>
              <a:rPr lang="en-US" altLang="en-US" b="1" dirty="0">
                <a:solidFill>
                  <a:srgbClr val="C00000"/>
                </a:solidFill>
                <a:latin typeface="Calibri" panose="020F0502020204030204"/>
              </a:rPr>
              <a:t>Vertical marketing system (VMS) </a:t>
            </a:r>
          </a:p>
          <a:p>
            <a:pPr indent="-228589" defTabSz="914354">
              <a:lnSpc>
                <a:spcPct val="150000"/>
              </a:lnSpc>
              <a:spcBef>
                <a:spcPts val="700"/>
              </a:spcBef>
              <a:buClr>
                <a:srgbClr val="44546A"/>
              </a:buClr>
              <a:defRPr/>
            </a:pPr>
            <a:r>
              <a:rPr lang="en-US" altLang="en-US" sz="1600" dirty="0">
                <a:solidFill>
                  <a:prstClr val="black">
                    <a:lumMod val="65000"/>
                    <a:lumOff val="35000"/>
                  </a:prstClr>
                </a:solidFill>
                <a:latin typeface="Calibri" panose="020F0502020204030204"/>
              </a:rPr>
              <a:t>consists of producers, wholesalers, and retailers acting as a unified system. contracts put much power that they must all cooperate</a:t>
            </a:r>
            <a:endParaRPr lang="en-US" sz="1600" dirty="0">
              <a:solidFill>
                <a:prstClr val="black">
                  <a:lumMod val="65000"/>
                  <a:lumOff val="35000"/>
                </a:prstClr>
              </a:solidFill>
              <a:latin typeface="Calibri" panose="020F0502020204030204"/>
            </a:endParaRPr>
          </a:p>
        </p:txBody>
      </p:sp>
      <p:pic>
        <p:nvPicPr>
          <p:cNvPr id="6" name="Picture 5">
            <a:extLst>
              <a:ext uri="{FF2B5EF4-FFF2-40B4-BE49-F238E27FC236}">
                <a16:creationId xmlns:a16="http://schemas.microsoft.com/office/drawing/2014/main" id="{73B9B84B-A7E2-6307-A604-9F0945787199}"/>
              </a:ext>
            </a:extLst>
          </p:cNvPr>
          <p:cNvPicPr>
            <a:picLocks noChangeAspect="1"/>
          </p:cNvPicPr>
          <p:nvPr/>
        </p:nvPicPr>
        <p:blipFill>
          <a:blip r:embed="rId3"/>
          <a:stretch>
            <a:fillRect/>
          </a:stretch>
        </p:blipFill>
        <p:spPr>
          <a:xfrm>
            <a:off x="4769625" y="1544375"/>
            <a:ext cx="7422375" cy="4244030"/>
          </a:xfrm>
          <a:prstGeom prst="rect">
            <a:avLst/>
          </a:prstGeom>
          <a:solidFill>
            <a:schemeClr val="bg1"/>
          </a:solidFill>
        </p:spPr>
      </p:pic>
    </p:spTree>
    <p:extLst>
      <p:ext uri="{BB962C8B-B14F-4D97-AF65-F5344CB8AC3E}">
        <p14:creationId xmlns:p14="http://schemas.microsoft.com/office/powerpoint/2010/main" val="53545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72DC3-AC8A-7245-8E82-2DD02955DC1D}"/>
              </a:ext>
            </a:extLst>
          </p:cNvPr>
          <p:cNvPicPr>
            <a:picLocks noChangeAspect="1"/>
          </p:cNvPicPr>
          <p:nvPr/>
        </p:nvPicPr>
        <p:blipFill rotWithShape="1">
          <a:blip r:embed="rId3"/>
          <a:srcRect l="1" r="43583" b="1400"/>
          <a:stretch/>
        </p:blipFill>
        <p:spPr>
          <a:xfrm>
            <a:off x="130927" y="1170249"/>
            <a:ext cx="6878303" cy="4592988"/>
          </a:xfrm>
          <a:prstGeom prst="rect">
            <a:avLst/>
          </a:prstGeom>
        </p:spPr>
      </p:pic>
      <p:sp>
        <p:nvSpPr>
          <p:cNvPr id="4" name="object 2">
            <a:extLst>
              <a:ext uri="{FF2B5EF4-FFF2-40B4-BE49-F238E27FC236}">
                <a16:creationId xmlns:a16="http://schemas.microsoft.com/office/drawing/2014/main" id="{A3467BC3-16F6-9B40-A150-FFE5E29AE16B}"/>
              </a:ext>
            </a:extLst>
          </p:cNvPr>
          <p:cNvSpPr txBox="1"/>
          <p:nvPr/>
        </p:nvSpPr>
        <p:spPr>
          <a:xfrm>
            <a:off x="5108895" y="377446"/>
            <a:ext cx="7031360" cy="424732"/>
          </a:xfrm>
          <a:prstGeom prst="rect">
            <a:avLst/>
          </a:prstGeom>
          <a:solidFill>
            <a:schemeClr val="bg1"/>
          </a:solidFill>
        </p:spPr>
        <p:txBody>
          <a:bodyPr vert="horz" wrap="square" lIns="91440" tIns="45720" rIns="91440" bIns="4572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sz="2400" dirty="0">
                <a:solidFill>
                  <a:schemeClr val="accent6">
                    <a:lumMod val="50000"/>
                  </a:schemeClr>
                </a:solidFill>
              </a:rPr>
              <a:t>Distribution Channel</a:t>
            </a:r>
            <a:r>
              <a:rPr lang="en-US" sz="2400" dirty="0">
                <a:solidFill>
                  <a:schemeClr val="accent6">
                    <a:lumMod val="50000"/>
                  </a:schemeClr>
                </a:solidFill>
              </a:rPr>
              <a:t> examples </a:t>
            </a:r>
            <a:endParaRPr sz="2400" dirty="0">
              <a:solidFill>
                <a:schemeClr val="accent6">
                  <a:lumMod val="50000"/>
                </a:schemeClr>
              </a:solidFill>
            </a:endParaRPr>
          </a:p>
        </p:txBody>
      </p:sp>
      <p:pic>
        <p:nvPicPr>
          <p:cNvPr id="2" name="Picture 1">
            <a:extLst>
              <a:ext uri="{FF2B5EF4-FFF2-40B4-BE49-F238E27FC236}">
                <a16:creationId xmlns:a16="http://schemas.microsoft.com/office/drawing/2014/main" id="{C41183A7-EB2A-D3F1-0248-0F6F326DD0D3}"/>
              </a:ext>
            </a:extLst>
          </p:cNvPr>
          <p:cNvPicPr>
            <a:picLocks noChangeAspect="1"/>
          </p:cNvPicPr>
          <p:nvPr/>
        </p:nvPicPr>
        <p:blipFill>
          <a:blip r:embed="rId4"/>
          <a:stretch>
            <a:fillRect/>
          </a:stretch>
        </p:blipFill>
        <p:spPr>
          <a:xfrm>
            <a:off x="8493019" y="2992511"/>
            <a:ext cx="1739900" cy="1155700"/>
          </a:xfrm>
          <a:prstGeom prst="rect">
            <a:avLst/>
          </a:prstGeom>
        </p:spPr>
      </p:pic>
      <p:pic>
        <p:nvPicPr>
          <p:cNvPr id="5" name="Picture 4">
            <a:extLst>
              <a:ext uri="{FF2B5EF4-FFF2-40B4-BE49-F238E27FC236}">
                <a16:creationId xmlns:a16="http://schemas.microsoft.com/office/drawing/2014/main" id="{651875CE-7C9C-186A-ABC7-A022C0DD236A}"/>
              </a:ext>
            </a:extLst>
          </p:cNvPr>
          <p:cNvPicPr>
            <a:picLocks noChangeAspect="1"/>
          </p:cNvPicPr>
          <p:nvPr/>
        </p:nvPicPr>
        <p:blipFill>
          <a:blip r:embed="rId5"/>
          <a:stretch>
            <a:fillRect/>
          </a:stretch>
        </p:blipFill>
        <p:spPr>
          <a:xfrm>
            <a:off x="6878301" y="2992511"/>
            <a:ext cx="1599939" cy="1155700"/>
          </a:xfrm>
          <a:prstGeom prst="rect">
            <a:avLst/>
          </a:prstGeom>
        </p:spPr>
      </p:pic>
      <p:pic>
        <p:nvPicPr>
          <p:cNvPr id="6" name="Picture 5">
            <a:extLst>
              <a:ext uri="{FF2B5EF4-FFF2-40B4-BE49-F238E27FC236}">
                <a16:creationId xmlns:a16="http://schemas.microsoft.com/office/drawing/2014/main" id="{D47603ED-3F4B-A189-CE08-8C84E77FFFC7}"/>
              </a:ext>
            </a:extLst>
          </p:cNvPr>
          <p:cNvPicPr>
            <a:picLocks noChangeAspect="1"/>
          </p:cNvPicPr>
          <p:nvPr/>
        </p:nvPicPr>
        <p:blipFill>
          <a:blip r:embed="rId6"/>
          <a:stretch>
            <a:fillRect/>
          </a:stretch>
        </p:blipFill>
        <p:spPr>
          <a:xfrm>
            <a:off x="6878301" y="745517"/>
            <a:ext cx="3354616" cy="1036259"/>
          </a:xfrm>
          <a:prstGeom prst="rect">
            <a:avLst/>
          </a:prstGeom>
        </p:spPr>
      </p:pic>
      <p:pic>
        <p:nvPicPr>
          <p:cNvPr id="7" name="Picture 6">
            <a:extLst>
              <a:ext uri="{FF2B5EF4-FFF2-40B4-BE49-F238E27FC236}">
                <a16:creationId xmlns:a16="http://schemas.microsoft.com/office/drawing/2014/main" id="{7B886CDF-5095-0E81-C248-F381AFED25B6}"/>
              </a:ext>
            </a:extLst>
          </p:cNvPr>
          <p:cNvPicPr>
            <a:picLocks noChangeAspect="1"/>
          </p:cNvPicPr>
          <p:nvPr/>
        </p:nvPicPr>
        <p:blipFill>
          <a:blip r:embed="rId7"/>
          <a:stretch>
            <a:fillRect/>
          </a:stretch>
        </p:blipFill>
        <p:spPr>
          <a:xfrm>
            <a:off x="6878303" y="1794290"/>
            <a:ext cx="3354616" cy="1155700"/>
          </a:xfrm>
          <a:prstGeom prst="rect">
            <a:avLst/>
          </a:prstGeom>
        </p:spPr>
      </p:pic>
      <p:pic>
        <p:nvPicPr>
          <p:cNvPr id="14338" name="Picture 2" descr="Supermarket Fridge Manufacturer &amp; Supplier: Air Curtain Coolers">
            <a:extLst>
              <a:ext uri="{FF2B5EF4-FFF2-40B4-BE49-F238E27FC236}">
                <a16:creationId xmlns:a16="http://schemas.microsoft.com/office/drawing/2014/main" id="{0378FDCE-DFFA-7983-1E7D-EC921A348D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6700" y="4190732"/>
            <a:ext cx="3383080" cy="168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15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338"/>
                                        </p:tgtEl>
                                        <p:attrNameLst>
                                          <p:attrName>style.visibility</p:attrName>
                                        </p:attrNameLst>
                                      </p:cBhvr>
                                      <p:to>
                                        <p:strVal val="visible"/>
                                      </p:to>
                                    </p:set>
                                    <p:anim calcmode="lin" valueType="num">
                                      <p:cBhvr additive="base">
                                        <p:cTn id="29" dur="500" fill="hold"/>
                                        <p:tgtEl>
                                          <p:spTgt spid="14338"/>
                                        </p:tgtEl>
                                        <p:attrNameLst>
                                          <p:attrName>ppt_x</p:attrName>
                                        </p:attrNameLst>
                                      </p:cBhvr>
                                      <p:tavLst>
                                        <p:tav tm="0">
                                          <p:val>
                                            <p:strVal val="#ppt_x"/>
                                          </p:val>
                                        </p:tav>
                                        <p:tav tm="100000">
                                          <p:val>
                                            <p:strVal val="#ppt_x"/>
                                          </p:val>
                                        </p:tav>
                                      </p:tavLst>
                                    </p:anim>
                                    <p:anim calcmode="lin" valueType="num">
                                      <p:cBhvr additive="base">
                                        <p:cTn id="30"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26A8CB7-78AF-E0D2-FF06-4FA19EC475D8}"/>
              </a:ext>
            </a:extLst>
          </p:cNvPr>
          <p:cNvSpPr txBox="1">
            <a:spLocks/>
          </p:cNvSpPr>
          <p:nvPr/>
        </p:nvSpPr>
        <p:spPr>
          <a:xfrm>
            <a:off x="545620" y="1835842"/>
            <a:ext cx="6946775" cy="404199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354">
              <a:lnSpc>
                <a:spcPct val="100000"/>
              </a:lnSpc>
              <a:defRPr/>
            </a:pPr>
            <a:r>
              <a:rPr lang="en-US" sz="7200" b="1" dirty="0">
                <a:solidFill>
                  <a:schemeClr val="accent6">
                    <a:lumMod val="50000"/>
                  </a:schemeClr>
                </a:solidFill>
                <a:latin typeface="Abadi" panose="020B0604020104020204" pitchFamily="34" charset="0"/>
              </a:rPr>
              <a:t>Lecture</a:t>
            </a:r>
          </a:p>
          <a:p>
            <a:pPr defTabSz="914354">
              <a:lnSpc>
                <a:spcPct val="100000"/>
              </a:lnSpc>
              <a:defRPr/>
            </a:pPr>
            <a:r>
              <a:rPr lang="en-US" sz="7200" b="1" dirty="0">
                <a:solidFill>
                  <a:schemeClr val="accent6">
                    <a:lumMod val="50000"/>
                  </a:schemeClr>
                </a:solidFill>
                <a:latin typeface="Abadi" panose="020B0604020104020204" pitchFamily="34" charset="0"/>
              </a:rPr>
              <a:t>8</a:t>
            </a:r>
          </a:p>
        </p:txBody>
      </p:sp>
      <p:pic>
        <p:nvPicPr>
          <p:cNvPr id="8" name="Picture 7">
            <a:extLst>
              <a:ext uri="{FF2B5EF4-FFF2-40B4-BE49-F238E27FC236}">
                <a16:creationId xmlns:a16="http://schemas.microsoft.com/office/drawing/2014/main" id="{413CD92B-87FF-3F57-755E-F0833A23C85E}"/>
              </a:ext>
            </a:extLst>
          </p:cNvPr>
          <p:cNvPicPr>
            <a:picLocks noChangeAspect="1"/>
          </p:cNvPicPr>
          <p:nvPr/>
        </p:nvPicPr>
        <p:blipFill rotWithShape="1">
          <a:blip r:embed="rId2"/>
          <a:srcRect l="50000" t="9762" r="1709" b="16176"/>
          <a:stretch/>
        </p:blipFill>
        <p:spPr>
          <a:xfrm>
            <a:off x="8172993" y="1574021"/>
            <a:ext cx="3753395" cy="3237995"/>
          </a:xfrm>
          <a:prstGeom prst="rect">
            <a:avLst/>
          </a:prstGeom>
        </p:spPr>
      </p:pic>
    </p:spTree>
    <p:extLst>
      <p:ext uri="{BB962C8B-B14F-4D97-AF65-F5344CB8AC3E}">
        <p14:creationId xmlns:p14="http://schemas.microsoft.com/office/powerpoint/2010/main" val="2543614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BA53-D58D-484F-B5F3-99AC354F63DD}"/>
              </a:ext>
            </a:extLst>
          </p:cNvPr>
          <p:cNvSpPr>
            <a:spLocks noGrp="1"/>
          </p:cNvSpPr>
          <p:nvPr>
            <p:ph type="title" idx="4294967295"/>
          </p:nvPr>
        </p:nvSpPr>
        <p:spPr>
          <a:xfrm>
            <a:off x="5070987" y="502596"/>
            <a:ext cx="6881769" cy="535531"/>
          </a:xfrm>
          <a:solidFill>
            <a:schemeClr val="bg1"/>
          </a:solidFill>
        </p:spPr>
        <p:txBody>
          <a:bodyPr vert="horz" wrap="square" lIns="91440" tIns="45720" rIns="91440" bIns="45720" rtlCol="0" anchor="t">
            <a:spAutoFit/>
          </a:bodyPr>
          <a:lstStyle/>
          <a:p>
            <a:pPr algn="ctr"/>
            <a:r>
              <a:rPr lang="en-US" sz="3200" cap="all" spc="200" dirty="0">
                <a:solidFill>
                  <a:schemeClr val="accent6">
                    <a:lumMod val="50000"/>
                  </a:schemeClr>
                </a:solidFill>
                <a:latin typeface="Impact" panose="020B0806030902050204"/>
              </a:rPr>
              <a:t>Channel strategies</a:t>
            </a:r>
          </a:p>
        </p:txBody>
      </p:sp>
      <p:pic>
        <p:nvPicPr>
          <p:cNvPr id="3" name="Picture 2">
            <a:extLst>
              <a:ext uri="{FF2B5EF4-FFF2-40B4-BE49-F238E27FC236}">
                <a16:creationId xmlns:a16="http://schemas.microsoft.com/office/drawing/2014/main" id="{A5D5A44E-F676-7F4D-846E-3F4CE21EFF8C}"/>
              </a:ext>
            </a:extLst>
          </p:cNvPr>
          <p:cNvPicPr>
            <a:picLocks noChangeAspect="1"/>
          </p:cNvPicPr>
          <p:nvPr/>
        </p:nvPicPr>
        <p:blipFill>
          <a:blip r:embed="rId3"/>
          <a:stretch>
            <a:fillRect/>
          </a:stretch>
        </p:blipFill>
        <p:spPr>
          <a:xfrm>
            <a:off x="5950117" y="1085027"/>
            <a:ext cx="6174771" cy="4387337"/>
          </a:xfrm>
          <a:prstGeom prst="rect">
            <a:avLst/>
          </a:prstGeom>
        </p:spPr>
      </p:pic>
      <p:sp>
        <p:nvSpPr>
          <p:cNvPr id="4" name="Rectangle 3">
            <a:extLst>
              <a:ext uri="{FF2B5EF4-FFF2-40B4-BE49-F238E27FC236}">
                <a16:creationId xmlns:a16="http://schemas.microsoft.com/office/drawing/2014/main" id="{6E51C573-3E93-3945-9784-DE4A68C008C5}"/>
              </a:ext>
            </a:extLst>
          </p:cNvPr>
          <p:cNvSpPr/>
          <p:nvPr/>
        </p:nvSpPr>
        <p:spPr>
          <a:xfrm>
            <a:off x="239244" y="1085027"/>
            <a:ext cx="5607905" cy="4832092"/>
          </a:xfrm>
          <a:prstGeom prst="rect">
            <a:avLst/>
          </a:prstGeom>
          <a:solidFill>
            <a:schemeClr val="bg1"/>
          </a:solidFill>
          <a:ln>
            <a:solidFill>
              <a:srgbClr val="0070C0"/>
            </a:solidFill>
          </a:ln>
        </p:spPr>
        <p:txBody>
          <a:bodyPr wrap="square">
            <a:spAutoFit/>
          </a:bodyPr>
          <a:lstStyle/>
          <a:p>
            <a:pPr defTabSz="914354">
              <a:defRPr/>
            </a:pPr>
            <a:r>
              <a:rPr lang="en-US" sz="2800" dirty="0">
                <a:solidFill>
                  <a:srgbClr val="0070C0"/>
                </a:solidFill>
                <a:latin typeface="Calibri" panose="020F0502020204030204" pitchFamily="34" charset="0"/>
                <a:cs typeface="Calibri" panose="020F0502020204030204" pitchFamily="34" charset="0"/>
              </a:rPr>
              <a:t>its the </a:t>
            </a:r>
            <a:r>
              <a:rPr lang="en-US" sz="2800" dirty="0">
                <a:solidFill>
                  <a:srgbClr val="C00000"/>
                </a:solidFill>
                <a:latin typeface="Calibri" panose="020F0502020204030204" pitchFamily="34" charset="0"/>
                <a:cs typeface="Calibri" panose="020F0502020204030204" pitchFamily="34" charset="0"/>
              </a:rPr>
              <a:t>channel alternatives </a:t>
            </a:r>
            <a:r>
              <a:rPr lang="en-US" sz="2800" dirty="0">
                <a:solidFill>
                  <a:srgbClr val="0070C0"/>
                </a:solidFill>
                <a:latin typeface="Calibri" panose="020F0502020204030204" pitchFamily="34" charset="0"/>
                <a:cs typeface="Calibri" panose="020F0502020204030204" pitchFamily="34" charset="0"/>
              </a:rPr>
              <a:t>in terms of </a:t>
            </a:r>
            <a:r>
              <a:rPr lang="en-US" sz="2800" dirty="0">
                <a:solidFill>
                  <a:srgbClr val="C00000"/>
                </a:solidFill>
                <a:latin typeface="Calibri" panose="020F0502020204030204" pitchFamily="34" charset="0"/>
                <a:cs typeface="Calibri" panose="020F0502020204030204" pitchFamily="34" charset="0"/>
              </a:rPr>
              <a:t>the types of intermediaries</a:t>
            </a:r>
            <a:r>
              <a:rPr lang="en-US" sz="2800" dirty="0">
                <a:solidFill>
                  <a:srgbClr val="0070C0"/>
                </a:solidFill>
                <a:latin typeface="Calibri" panose="020F0502020204030204" pitchFamily="34" charset="0"/>
                <a:cs typeface="Calibri" panose="020F0502020204030204" pitchFamily="34" charset="0"/>
              </a:rPr>
              <a:t>, the </a:t>
            </a:r>
            <a:r>
              <a:rPr lang="en-US" sz="2800" dirty="0">
                <a:solidFill>
                  <a:srgbClr val="C00000"/>
                </a:solidFill>
                <a:latin typeface="Calibri" panose="020F0502020204030204" pitchFamily="34" charset="0"/>
                <a:cs typeface="Calibri" panose="020F0502020204030204" pitchFamily="34" charset="0"/>
              </a:rPr>
              <a:t>number of intermediaries</a:t>
            </a:r>
            <a:r>
              <a:rPr lang="en-US" sz="2800" dirty="0">
                <a:solidFill>
                  <a:srgbClr val="0070C0"/>
                </a:solidFill>
                <a:latin typeface="Calibri" panose="020F0502020204030204" pitchFamily="34" charset="0"/>
                <a:cs typeface="Calibri" panose="020F0502020204030204" pitchFamily="34" charset="0"/>
              </a:rPr>
              <a:t>, and </a:t>
            </a:r>
            <a:r>
              <a:rPr lang="en-US" sz="2800" dirty="0">
                <a:solidFill>
                  <a:srgbClr val="C00000"/>
                </a:solidFill>
                <a:latin typeface="Calibri" panose="020F0502020204030204" pitchFamily="34" charset="0"/>
                <a:cs typeface="Calibri" panose="020F0502020204030204" pitchFamily="34" charset="0"/>
              </a:rPr>
              <a:t>the responsibilities of each channel </a:t>
            </a:r>
            <a:r>
              <a:rPr lang="en-US" sz="2800" dirty="0">
                <a:solidFill>
                  <a:srgbClr val="0070C0"/>
                </a:solidFill>
                <a:latin typeface="Calibri" panose="020F0502020204030204" pitchFamily="34" charset="0"/>
                <a:cs typeface="Calibri" panose="020F0502020204030204" pitchFamily="34" charset="0"/>
              </a:rPr>
              <a:t>member. </a:t>
            </a:r>
          </a:p>
          <a:p>
            <a:pPr defTabSz="914354">
              <a:defRPr/>
            </a:pPr>
            <a:r>
              <a:rPr lang="en-US" sz="2800" dirty="0">
                <a:solidFill>
                  <a:srgbClr val="0070C0"/>
                </a:solidFill>
                <a:latin typeface="Calibri" panose="020F0502020204030204" pitchFamily="34" charset="0"/>
                <a:cs typeface="Calibri" panose="020F0502020204030204" pitchFamily="34" charset="0"/>
              </a:rPr>
              <a:t>There are </a:t>
            </a:r>
            <a:r>
              <a:rPr lang="en-US" sz="2800" b="1" dirty="0">
                <a:solidFill>
                  <a:srgbClr val="C00000"/>
                </a:solidFill>
                <a:latin typeface="Calibri" panose="020F0502020204030204" pitchFamily="34" charset="0"/>
                <a:cs typeface="Calibri" panose="020F0502020204030204" pitchFamily="34" charset="0"/>
              </a:rPr>
              <a:t>THREE BASIC TYPES </a:t>
            </a:r>
            <a:r>
              <a:rPr lang="en-US" sz="2800" dirty="0">
                <a:solidFill>
                  <a:srgbClr val="0070C0"/>
                </a:solidFill>
                <a:latin typeface="Calibri" panose="020F0502020204030204" pitchFamily="34" charset="0"/>
                <a:cs typeface="Calibri" panose="020F0502020204030204" pitchFamily="34" charset="0"/>
              </a:rPr>
              <a:t>of place strategy </a:t>
            </a:r>
          </a:p>
          <a:p>
            <a:pPr defTabSz="914354">
              <a:defRPr/>
            </a:pPr>
            <a:endParaRPr lang="en-US" sz="2800" dirty="0">
              <a:solidFill>
                <a:srgbClr val="0070C0"/>
              </a:solidFill>
              <a:latin typeface="Calibri" panose="020F0502020204030204" pitchFamily="34" charset="0"/>
              <a:cs typeface="Calibri" panose="020F0502020204030204" pitchFamily="34" charset="0"/>
            </a:endParaRPr>
          </a:p>
          <a:p>
            <a:pPr marL="457178" indent="-457178" defTabSz="914354">
              <a:buFont typeface="+mj-lt"/>
              <a:buAutoNum type="arabicPeriod"/>
              <a:defRPr/>
            </a:pPr>
            <a:r>
              <a:rPr lang="en-US" sz="2800" b="1" dirty="0">
                <a:solidFill>
                  <a:srgbClr val="C00000"/>
                </a:solidFill>
                <a:latin typeface="Calibri" panose="020F0502020204030204" pitchFamily="34" charset="0"/>
                <a:cs typeface="Calibri" panose="020F0502020204030204" pitchFamily="34" charset="0"/>
              </a:rPr>
              <a:t>Intensive </a:t>
            </a:r>
          </a:p>
          <a:p>
            <a:pPr marL="457178" indent="-457178" defTabSz="914354">
              <a:buFont typeface="+mj-lt"/>
              <a:buAutoNum type="arabicPeriod"/>
              <a:defRPr/>
            </a:pPr>
            <a:r>
              <a:rPr lang="en-US" sz="2800" b="1" dirty="0">
                <a:solidFill>
                  <a:srgbClr val="C00000"/>
                </a:solidFill>
                <a:latin typeface="Calibri" panose="020F0502020204030204" pitchFamily="34" charset="0"/>
                <a:cs typeface="Calibri" panose="020F0502020204030204" pitchFamily="34" charset="0"/>
              </a:rPr>
              <a:t>Selective </a:t>
            </a:r>
          </a:p>
          <a:p>
            <a:pPr marL="457178" indent="-457178" defTabSz="914354">
              <a:buFont typeface="+mj-lt"/>
              <a:buAutoNum type="arabicPeriod"/>
              <a:defRPr/>
            </a:pPr>
            <a:r>
              <a:rPr lang="en-US" sz="2800" b="1" dirty="0">
                <a:solidFill>
                  <a:srgbClr val="C00000"/>
                </a:solidFill>
                <a:latin typeface="Calibri" panose="020F0502020204030204" pitchFamily="34" charset="0"/>
                <a:cs typeface="Calibri" panose="020F0502020204030204" pitchFamily="34" charset="0"/>
              </a:rPr>
              <a:t>Exclusive</a:t>
            </a:r>
          </a:p>
        </p:txBody>
      </p:sp>
      <p:sp>
        <p:nvSpPr>
          <p:cNvPr id="6" name="TextBox 5">
            <a:extLst>
              <a:ext uri="{FF2B5EF4-FFF2-40B4-BE49-F238E27FC236}">
                <a16:creationId xmlns:a16="http://schemas.microsoft.com/office/drawing/2014/main" id="{1D245E7E-DAD6-0D34-1085-07F2CFF8044D}"/>
              </a:ext>
            </a:extLst>
          </p:cNvPr>
          <p:cNvSpPr txBox="1"/>
          <p:nvPr/>
        </p:nvSpPr>
        <p:spPr>
          <a:xfrm>
            <a:off x="5607905" y="5202254"/>
            <a:ext cx="6344851"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defTabSz="914354">
              <a:defRPr/>
            </a:pPr>
            <a:r>
              <a:rPr lang="en-US" altLang="en-US" sz="3200" b="1" dirty="0">
                <a:solidFill>
                  <a:schemeClr val="accent6">
                    <a:lumMod val="50000"/>
                  </a:schemeClr>
                </a:solidFill>
                <a:latin typeface="Calibri" panose="020F0502020204030204" pitchFamily="34" charset="0"/>
                <a:ea typeface="ＭＳ Ｐゴシック" panose="020B0600070205080204" pitchFamily="34" charset="-128"/>
                <a:cs typeface="Calibri" panose="020F0502020204030204" pitchFamily="34" charset="0"/>
              </a:rPr>
              <a:t>Major Channel strategies</a:t>
            </a:r>
            <a:endParaRPr lang="en-SA" sz="32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510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25BF-9C7B-F74A-8F29-CC945170353E}"/>
              </a:ext>
            </a:extLst>
          </p:cNvPr>
          <p:cNvSpPr>
            <a:spLocks noGrp="1"/>
          </p:cNvSpPr>
          <p:nvPr>
            <p:ph type="title" idx="4294967295"/>
          </p:nvPr>
        </p:nvSpPr>
        <p:spPr>
          <a:xfrm>
            <a:off x="5113811" y="145160"/>
            <a:ext cx="6453932" cy="1150939"/>
          </a:xfrm>
        </p:spPr>
        <p:txBody>
          <a:bodyPr vert="horz" lIns="91440" tIns="45720" rIns="91440" bIns="45720" rtlCol="0" anchor="ctr">
            <a:normAutofit/>
          </a:bodyPr>
          <a:lstStyle/>
          <a:p>
            <a:pPr algn="ctr"/>
            <a:r>
              <a:rPr lang="en-US" sz="3500" b="1" spc="0" dirty="0">
                <a:solidFill>
                  <a:srgbClr val="B80E0F"/>
                </a:solidFill>
                <a:latin typeface="Abadi" panose="020B0604020104020204" pitchFamily="34" charset="0"/>
              </a:rPr>
              <a:t>Intensive Distribution  strategy </a:t>
            </a:r>
          </a:p>
        </p:txBody>
      </p:sp>
      <p:pic>
        <p:nvPicPr>
          <p:cNvPr id="4" name="Picture 3">
            <a:extLst>
              <a:ext uri="{FF2B5EF4-FFF2-40B4-BE49-F238E27FC236}">
                <a16:creationId xmlns:a16="http://schemas.microsoft.com/office/drawing/2014/main" id="{69292CD8-6086-974E-BFDA-F76728791F96}"/>
              </a:ext>
            </a:extLst>
          </p:cNvPr>
          <p:cNvPicPr>
            <a:picLocks noChangeAspect="1"/>
          </p:cNvPicPr>
          <p:nvPr/>
        </p:nvPicPr>
        <p:blipFill>
          <a:blip r:embed="rId3"/>
          <a:stretch>
            <a:fillRect/>
          </a:stretch>
        </p:blipFill>
        <p:spPr>
          <a:xfrm>
            <a:off x="277774" y="1107252"/>
            <a:ext cx="7625667" cy="2321748"/>
          </a:xfrm>
          <a:prstGeom prst="rect">
            <a:avLst/>
          </a:prstGeom>
        </p:spPr>
      </p:pic>
      <p:sp>
        <p:nvSpPr>
          <p:cNvPr id="3" name="Rectangle 2">
            <a:extLst>
              <a:ext uri="{FF2B5EF4-FFF2-40B4-BE49-F238E27FC236}">
                <a16:creationId xmlns:a16="http://schemas.microsoft.com/office/drawing/2014/main" id="{68923ED6-BB9D-CA4A-A034-F424E0641C3B}"/>
              </a:ext>
            </a:extLst>
          </p:cNvPr>
          <p:cNvSpPr/>
          <p:nvPr/>
        </p:nvSpPr>
        <p:spPr>
          <a:xfrm>
            <a:off x="8340777" y="1860524"/>
            <a:ext cx="3657543" cy="3701377"/>
          </a:xfrm>
          <a:prstGeom prst="rect">
            <a:avLst/>
          </a:prstGeom>
          <a:solidFill>
            <a:schemeClr val="bg1"/>
          </a:solidFill>
        </p:spPr>
        <p:txBody>
          <a:bodyPr vert="horz" lIns="91440" tIns="45720" rIns="91440" bIns="45720" rtlCol="0" anchor="t">
            <a:noAutofit/>
          </a:bodyPr>
          <a:lstStyle/>
          <a:p>
            <a:pPr indent="-228589" defTabSz="914354">
              <a:lnSpc>
                <a:spcPct val="150000"/>
              </a:lnSpc>
              <a:spcAft>
                <a:spcPts val="600"/>
              </a:spcAft>
              <a:buClr>
                <a:srgbClr val="B80E0F"/>
              </a:buClr>
              <a:buSzPct val="160000"/>
              <a:buFont typeface="Arial" panose="020B0604020202020204" pitchFamily="34" charset="0"/>
              <a:buChar char="•"/>
              <a:defRPr/>
            </a:pPr>
            <a:r>
              <a:rPr lang="en-US" sz="1400" b="1" cap="all" dirty="0">
                <a:solidFill>
                  <a:prstClr val="black"/>
                </a:solidFill>
                <a:latin typeface="Calibri" panose="020F0502020204030204" pitchFamily="34" charset="0"/>
                <a:cs typeface="Calibri" panose="020F0502020204030204" pitchFamily="34" charset="0"/>
              </a:rPr>
              <a:t>Intensive:</a:t>
            </a:r>
            <a:r>
              <a:rPr lang="en-US" sz="1400" cap="all" dirty="0">
                <a:solidFill>
                  <a:prstClr val="black"/>
                </a:solidFill>
                <a:latin typeface="Calibri" panose="020F0502020204030204" pitchFamily="34" charset="0"/>
                <a:cs typeface="Calibri" panose="020F0502020204030204" pitchFamily="34" charset="0"/>
              </a:rPr>
              <a:t> An intensive place strategy is when a company places its product in as many stores as possible. </a:t>
            </a:r>
          </a:p>
          <a:p>
            <a:pPr indent="-228589" defTabSz="914354">
              <a:lnSpc>
                <a:spcPct val="150000"/>
              </a:lnSpc>
              <a:spcAft>
                <a:spcPts val="600"/>
              </a:spcAft>
              <a:buClr>
                <a:srgbClr val="B80E0F"/>
              </a:buClr>
              <a:buSzPct val="160000"/>
              <a:buFont typeface="Arial" panose="020B0604020202020204" pitchFamily="34" charset="0"/>
              <a:buChar char="•"/>
              <a:defRPr/>
            </a:pPr>
            <a:endParaRPr lang="en-US" sz="1400" cap="all" dirty="0">
              <a:solidFill>
                <a:prstClr val="black"/>
              </a:solidFill>
              <a:latin typeface="Calibri" panose="020F0502020204030204" pitchFamily="34" charset="0"/>
              <a:cs typeface="Calibri" panose="020F0502020204030204" pitchFamily="34" charset="0"/>
            </a:endParaRPr>
          </a:p>
          <a:p>
            <a:pPr indent="-228589" defTabSz="914354">
              <a:lnSpc>
                <a:spcPct val="150000"/>
              </a:lnSpc>
              <a:spcAft>
                <a:spcPts val="600"/>
              </a:spcAft>
              <a:buClr>
                <a:srgbClr val="B80E0F"/>
              </a:buClr>
              <a:buSzPct val="160000"/>
              <a:buFont typeface="Arial" panose="020B0604020202020204" pitchFamily="34" charset="0"/>
              <a:buChar char="•"/>
              <a:defRPr/>
            </a:pPr>
            <a:r>
              <a:rPr lang="en-US" sz="1400" cap="all" dirty="0">
                <a:solidFill>
                  <a:srgbClr val="C00000"/>
                </a:solidFill>
                <a:latin typeface="Calibri" panose="020F0502020204030204" pitchFamily="34" charset="0"/>
                <a:cs typeface="Calibri" panose="020F0502020204030204" pitchFamily="34" charset="0"/>
              </a:rPr>
              <a:t>Convenience products </a:t>
            </a:r>
            <a:r>
              <a:rPr lang="en-US" sz="1400" cap="all" dirty="0">
                <a:solidFill>
                  <a:prstClr val="black"/>
                </a:solidFill>
                <a:latin typeface="Calibri" panose="020F0502020204030204" pitchFamily="34" charset="0"/>
                <a:cs typeface="Calibri" panose="020F0502020204030204" pitchFamily="34" charset="0"/>
              </a:rPr>
              <a:t>as  Candy companies often use this strategy, as they place their products in supermarkets, movie theaters, convenience stores and airports.</a:t>
            </a:r>
          </a:p>
          <a:p>
            <a:pPr indent="-228589" defTabSz="914354">
              <a:lnSpc>
                <a:spcPct val="150000"/>
              </a:lnSpc>
              <a:spcAft>
                <a:spcPts val="600"/>
              </a:spcAft>
              <a:buClr>
                <a:srgbClr val="B80E0F"/>
              </a:buClr>
              <a:buSzPct val="160000"/>
              <a:buFont typeface="Arial" panose="020B0604020202020204" pitchFamily="34" charset="0"/>
              <a:buChar char="•"/>
              <a:defRPr/>
            </a:pPr>
            <a:endParaRPr lang="en-US" sz="1400" cap="all" dirty="0">
              <a:solidFill>
                <a:prstClr val="black"/>
              </a:solidFill>
              <a:latin typeface="Calibri" panose="020F0502020204030204" pitchFamily="34" charset="0"/>
              <a:cs typeface="Calibri" panose="020F0502020204030204" pitchFamily="34" charset="0"/>
            </a:endParaRPr>
          </a:p>
        </p:txBody>
      </p:sp>
      <p:pic>
        <p:nvPicPr>
          <p:cNvPr id="11266" name="Picture 2" descr="Home - Seif Online Pharmacy">
            <a:extLst>
              <a:ext uri="{FF2B5EF4-FFF2-40B4-BE49-F238E27FC236}">
                <a16:creationId xmlns:a16="http://schemas.microsoft.com/office/drawing/2014/main" id="{F823721C-3733-E444-F246-AC1FB878C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856" y="3528073"/>
            <a:ext cx="4460163" cy="140144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juhayna milk on Behance">
            <a:extLst>
              <a:ext uri="{FF2B5EF4-FFF2-40B4-BE49-F238E27FC236}">
                <a16:creationId xmlns:a16="http://schemas.microsoft.com/office/drawing/2014/main" id="{93CF6161-1CF7-EBE1-C85C-9EBA09F44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80" y="3886766"/>
            <a:ext cx="2549517" cy="167513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Long Life Milk | Almarai">
            <a:extLst>
              <a:ext uri="{FF2B5EF4-FFF2-40B4-BE49-F238E27FC236}">
                <a16:creationId xmlns:a16="http://schemas.microsoft.com/office/drawing/2014/main" id="{919D68A3-2EE2-239A-2FE2-783CCE37CA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617" b="13851"/>
          <a:stretch/>
        </p:blipFill>
        <p:spPr bwMode="auto">
          <a:xfrm>
            <a:off x="4090607" y="5050025"/>
            <a:ext cx="3759200" cy="95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20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 calcmode="lin" valueType="num">
                                      <p:cBhvr additive="base">
                                        <p:cTn id="15" dur="500" fill="hold"/>
                                        <p:tgtEl>
                                          <p:spTgt spid="11266"/>
                                        </p:tgtEl>
                                        <p:attrNameLst>
                                          <p:attrName>ppt_x</p:attrName>
                                        </p:attrNameLst>
                                      </p:cBhvr>
                                      <p:tavLst>
                                        <p:tav tm="0">
                                          <p:val>
                                            <p:strVal val="#ppt_x"/>
                                          </p:val>
                                        </p:tav>
                                        <p:tav tm="100000">
                                          <p:val>
                                            <p:strVal val="#ppt_x"/>
                                          </p:val>
                                        </p:tav>
                                      </p:tavLst>
                                    </p:anim>
                                    <p:anim calcmode="lin" valueType="num">
                                      <p:cBhvr additive="base">
                                        <p:cTn id="1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274"/>
                                        </p:tgtEl>
                                        <p:attrNameLst>
                                          <p:attrName>style.visibility</p:attrName>
                                        </p:attrNameLst>
                                      </p:cBhvr>
                                      <p:to>
                                        <p:strVal val="visible"/>
                                      </p:to>
                                    </p:set>
                                    <p:anim calcmode="lin" valueType="num">
                                      <p:cBhvr additive="base">
                                        <p:cTn id="21" dur="500" fill="hold"/>
                                        <p:tgtEl>
                                          <p:spTgt spid="11274"/>
                                        </p:tgtEl>
                                        <p:attrNameLst>
                                          <p:attrName>ppt_x</p:attrName>
                                        </p:attrNameLst>
                                      </p:cBhvr>
                                      <p:tavLst>
                                        <p:tav tm="0">
                                          <p:val>
                                            <p:strVal val="#ppt_x"/>
                                          </p:val>
                                        </p:tav>
                                        <p:tav tm="100000">
                                          <p:val>
                                            <p:strVal val="#ppt_x"/>
                                          </p:val>
                                        </p:tav>
                                      </p:tavLst>
                                    </p:anim>
                                    <p:anim calcmode="lin" valueType="num">
                                      <p:cBhvr additive="base">
                                        <p:cTn id="22"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270"/>
                                        </p:tgtEl>
                                        <p:attrNameLst>
                                          <p:attrName>style.visibility</p:attrName>
                                        </p:attrNameLst>
                                      </p:cBhvr>
                                      <p:to>
                                        <p:strVal val="visible"/>
                                      </p:to>
                                    </p:set>
                                    <p:anim calcmode="lin" valueType="num">
                                      <p:cBhvr additive="base">
                                        <p:cTn id="27" dur="500" fill="hold"/>
                                        <p:tgtEl>
                                          <p:spTgt spid="11270"/>
                                        </p:tgtEl>
                                        <p:attrNameLst>
                                          <p:attrName>ppt_x</p:attrName>
                                        </p:attrNameLst>
                                      </p:cBhvr>
                                      <p:tavLst>
                                        <p:tav tm="0">
                                          <p:val>
                                            <p:strVal val="#ppt_x"/>
                                          </p:val>
                                        </p:tav>
                                        <p:tav tm="100000">
                                          <p:val>
                                            <p:strVal val="#ppt_x"/>
                                          </p:val>
                                        </p:tav>
                                      </p:tavLst>
                                    </p:anim>
                                    <p:anim calcmode="lin" valueType="num">
                                      <p:cBhvr additive="base">
                                        <p:cTn id="28"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25BF-9C7B-F74A-8F29-CC945170353E}"/>
              </a:ext>
            </a:extLst>
          </p:cNvPr>
          <p:cNvSpPr>
            <a:spLocks noGrp="1"/>
          </p:cNvSpPr>
          <p:nvPr>
            <p:ph type="title" idx="4294967295"/>
          </p:nvPr>
        </p:nvSpPr>
        <p:spPr>
          <a:xfrm>
            <a:off x="9118600" y="661988"/>
            <a:ext cx="3073400" cy="1152525"/>
          </a:xfrm>
        </p:spPr>
        <p:txBody>
          <a:bodyPr vert="horz" lIns="91440" tIns="45720" rIns="91440" bIns="45720" rtlCol="0" anchor="ctr">
            <a:normAutofit fontScale="90000"/>
          </a:bodyPr>
          <a:lstStyle/>
          <a:p>
            <a:pPr algn="ctr"/>
            <a:r>
              <a:rPr lang="en-US" sz="3500" b="1" spc="0" dirty="0">
                <a:solidFill>
                  <a:srgbClr val="B80E0F"/>
                </a:solidFill>
                <a:latin typeface="Abadi" panose="020B0604020104020204" pitchFamily="34" charset="0"/>
              </a:rPr>
              <a:t>Selective Distribution strategy </a:t>
            </a:r>
          </a:p>
        </p:txBody>
      </p:sp>
      <p:pic>
        <p:nvPicPr>
          <p:cNvPr id="6" name="Picture 5">
            <a:extLst>
              <a:ext uri="{FF2B5EF4-FFF2-40B4-BE49-F238E27FC236}">
                <a16:creationId xmlns:a16="http://schemas.microsoft.com/office/drawing/2014/main" id="{2D537CDA-898E-1E42-8792-72900E68D0E9}"/>
              </a:ext>
            </a:extLst>
          </p:cNvPr>
          <p:cNvPicPr>
            <a:picLocks noChangeAspect="1"/>
          </p:cNvPicPr>
          <p:nvPr/>
        </p:nvPicPr>
        <p:blipFill rotWithShape="1">
          <a:blip r:embed="rId2"/>
          <a:srcRect l="-373" r="330"/>
          <a:stretch/>
        </p:blipFill>
        <p:spPr>
          <a:xfrm>
            <a:off x="153790" y="1028700"/>
            <a:ext cx="3925669" cy="2400300"/>
          </a:xfrm>
          <a:prstGeom prst="rect">
            <a:avLst/>
          </a:prstGeom>
        </p:spPr>
      </p:pic>
      <p:sp>
        <p:nvSpPr>
          <p:cNvPr id="3" name="Rectangle 2">
            <a:extLst>
              <a:ext uri="{FF2B5EF4-FFF2-40B4-BE49-F238E27FC236}">
                <a16:creationId xmlns:a16="http://schemas.microsoft.com/office/drawing/2014/main" id="{68923ED6-BB9D-CA4A-A034-F424E0641C3B}"/>
              </a:ext>
            </a:extLst>
          </p:cNvPr>
          <p:cNvSpPr/>
          <p:nvPr/>
        </p:nvSpPr>
        <p:spPr>
          <a:xfrm>
            <a:off x="8185887" y="2121397"/>
            <a:ext cx="4002895" cy="3499227"/>
          </a:xfrm>
          <a:prstGeom prst="rect">
            <a:avLst/>
          </a:prstGeom>
          <a:solidFill>
            <a:schemeClr val="bg1"/>
          </a:solidFill>
        </p:spPr>
        <p:txBody>
          <a:bodyPr vert="horz" lIns="91440" tIns="45720" rIns="91440" bIns="45720" rtlCol="0" anchor="t">
            <a:noAutofit/>
          </a:bodyPr>
          <a:lstStyle/>
          <a:p>
            <a:pPr indent="-228589" defTabSz="914354">
              <a:lnSpc>
                <a:spcPct val="150000"/>
              </a:lnSpc>
              <a:spcAft>
                <a:spcPts val="600"/>
              </a:spcAft>
              <a:buClr>
                <a:srgbClr val="B80E0F"/>
              </a:buClr>
              <a:buSzPct val="160000"/>
              <a:buFont typeface="Arial" panose="020B0604020202020204" pitchFamily="34" charset="0"/>
              <a:buChar char="•"/>
              <a:defRPr/>
            </a:pPr>
            <a:endParaRPr lang="en-US" b="1" cap="all" dirty="0">
              <a:solidFill>
                <a:prstClr val="black"/>
              </a:solidFill>
              <a:latin typeface="Calibri" panose="020F0502020204030204" pitchFamily="34" charset="0"/>
              <a:cs typeface="Calibri" panose="020F0502020204030204" pitchFamily="34" charset="0"/>
            </a:endParaRPr>
          </a:p>
          <a:p>
            <a:pPr indent="-228589" defTabSz="914354">
              <a:lnSpc>
                <a:spcPct val="150000"/>
              </a:lnSpc>
              <a:spcAft>
                <a:spcPts val="600"/>
              </a:spcAft>
              <a:buClr>
                <a:srgbClr val="B80E0F"/>
              </a:buClr>
              <a:buSzPct val="160000"/>
              <a:buFont typeface="Arial" panose="020B0604020202020204" pitchFamily="34" charset="0"/>
              <a:buChar char="•"/>
              <a:defRPr/>
            </a:pPr>
            <a:r>
              <a:rPr lang="en-US" b="1" cap="all" dirty="0">
                <a:solidFill>
                  <a:prstClr val="black"/>
                </a:solidFill>
                <a:latin typeface="Calibri" panose="020F0502020204030204" pitchFamily="34" charset="0"/>
                <a:cs typeface="Calibri" panose="020F0502020204030204" pitchFamily="34" charset="0"/>
              </a:rPr>
              <a:t>Selective: </a:t>
            </a:r>
            <a:r>
              <a:rPr lang="en-US" cap="all" dirty="0">
                <a:solidFill>
                  <a:prstClr val="black"/>
                </a:solidFill>
                <a:latin typeface="Calibri" panose="020F0502020204030204" pitchFamily="34" charset="0"/>
                <a:cs typeface="Calibri" panose="020F0502020204030204" pitchFamily="34" charset="0"/>
              </a:rPr>
              <a:t>A selective place strategy is when a company places its product in only a few stores. For example, </a:t>
            </a:r>
            <a:r>
              <a:rPr lang="en-US" cap="all" dirty="0">
                <a:solidFill>
                  <a:srgbClr val="C00000"/>
                </a:solidFill>
                <a:latin typeface="Calibri" panose="020F0502020204030204" pitchFamily="34" charset="0"/>
                <a:cs typeface="Calibri" panose="020F0502020204030204" pitchFamily="34" charset="0"/>
              </a:rPr>
              <a:t>Shopping</a:t>
            </a:r>
            <a:r>
              <a:rPr lang="en-US" cap="all" dirty="0">
                <a:solidFill>
                  <a:prstClr val="black"/>
                </a:solidFill>
                <a:latin typeface="Calibri" panose="020F0502020204030204" pitchFamily="34" charset="0"/>
                <a:cs typeface="Calibri" panose="020F0502020204030204" pitchFamily="34" charset="0"/>
              </a:rPr>
              <a:t> products companies that manufacture appliances often use this strategy.</a:t>
            </a:r>
          </a:p>
          <a:p>
            <a:pPr indent="-228589" defTabSz="914354">
              <a:lnSpc>
                <a:spcPct val="150000"/>
              </a:lnSpc>
              <a:spcAft>
                <a:spcPts val="600"/>
              </a:spcAft>
              <a:buClr>
                <a:srgbClr val="B80E0F"/>
              </a:buClr>
              <a:buSzPct val="160000"/>
              <a:buFont typeface="Arial" panose="020B0604020202020204" pitchFamily="34" charset="0"/>
              <a:buChar char="•"/>
              <a:defRPr/>
            </a:pPr>
            <a:endParaRPr lang="en-US" b="1" cap="all" dirty="0">
              <a:solidFill>
                <a:prstClr val="black"/>
              </a:solidFill>
              <a:latin typeface="Calibri" panose="020F0502020204030204" pitchFamily="34" charset="0"/>
              <a:cs typeface="Calibri" panose="020F0502020204030204" pitchFamily="34" charset="0"/>
            </a:endParaRPr>
          </a:p>
        </p:txBody>
      </p:sp>
      <p:pic>
        <p:nvPicPr>
          <p:cNvPr id="8196" name="Picture 4" descr="Swatch Hong Kong - 6 Store Locations &amp; Opening Hours - SHOPSinHK">
            <a:extLst>
              <a:ext uri="{FF2B5EF4-FFF2-40B4-BE49-F238E27FC236}">
                <a16:creationId xmlns:a16="http://schemas.microsoft.com/office/drawing/2014/main" id="{291F7861-8919-B078-A216-68DF1A619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276" y="1028700"/>
            <a:ext cx="33909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EA Electronics Retailer SharafDG Steps Up Omnichannel | Openbravo Blog">
            <a:extLst>
              <a:ext uri="{FF2B5EF4-FFF2-40B4-BE49-F238E27FC236}">
                <a16:creationId xmlns:a16="http://schemas.microsoft.com/office/drawing/2014/main" id="{89A00093-C7A6-BF0E-D31E-BB07EDF07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459" y="3842445"/>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Tech Store Almaza City Center | Level One Group">
            <a:extLst>
              <a:ext uri="{FF2B5EF4-FFF2-40B4-BE49-F238E27FC236}">
                <a16:creationId xmlns:a16="http://schemas.microsoft.com/office/drawing/2014/main" id="{F0496AFD-07D7-1AE8-DFDE-092CF32E72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74" y="3657505"/>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19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200"/>
                                        </p:tgtEl>
                                        <p:attrNameLst>
                                          <p:attrName>style.visibility</p:attrName>
                                        </p:attrNameLst>
                                      </p:cBhvr>
                                      <p:to>
                                        <p:strVal val="visible"/>
                                      </p:to>
                                    </p:set>
                                    <p:anim calcmode="lin" valueType="num">
                                      <p:cBhvr additive="base">
                                        <p:cTn id="17" dur="500" fill="hold"/>
                                        <p:tgtEl>
                                          <p:spTgt spid="8200"/>
                                        </p:tgtEl>
                                        <p:attrNameLst>
                                          <p:attrName>ppt_x</p:attrName>
                                        </p:attrNameLst>
                                      </p:cBhvr>
                                      <p:tavLst>
                                        <p:tav tm="0">
                                          <p:val>
                                            <p:strVal val="#ppt_x"/>
                                          </p:val>
                                        </p:tav>
                                        <p:tav tm="100000">
                                          <p:val>
                                            <p:strVal val="#ppt_x"/>
                                          </p:val>
                                        </p:tav>
                                      </p:tavLst>
                                    </p:anim>
                                    <p:anim calcmode="lin" valueType="num">
                                      <p:cBhvr additive="base">
                                        <p:cTn id="18"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25BF-9C7B-F74A-8F29-CC945170353E}"/>
              </a:ext>
            </a:extLst>
          </p:cNvPr>
          <p:cNvSpPr>
            <a:spLocks noGrp="1"/>
          </p:cNvSpPr>
          <p:nvPr>
            <p:ph type="title" idx="4294967295"/>
          </p:nvPr>
        </p:nvSpPr>
        <p:spPr>
          <a:xfrm>
            <a:off x="9120190" y="547688"/>
            <a:ext cx="3071812" cy="1152525"/>
          </a:xfrm>
        </p:spPr>
        <p:txBody>
          <a:bodyPr vert="horz" lIns="91440" tIns="45720" rIns="91440" bIns="45720" rtlCol="0" anchor="ctr">
            <a:normAutofit fontScale="90000"/>
          </a:bodyPr>
          <a:lstStyle/>
          <a:p>
            <a:pPr algn="ctr"/>
            <a:r>
              <a:rPr lang="en-US" sz="3500" b="1" spc="0" dirty="0">
                <a:solidFill>
                  <a:srgbClr val="B80E0F"/>
                </a:solidFill>
                <a:latin typeface="Abadi" panose="020B0604020104020204" pitchFamily="34" charset="0"/>
              </a:rPr>
              <a:t>Exclusive Distribution strategy </a:t>
            </a:r>
          </a:p>
        </p:txBody>
      </p:sp>
      <p:pic>
        <p:nvPicPr>
          <p:cNvPr id="33794" name="Picture 2" descr="Exclusive Distribution System">
            <a:extLst>
              <a:ext uri="{FF2B5EF4-FFF2-40B4-BE49-F238E27FC236}">
                <a16:creationId xmlns:a16="http://schemas.microsoft.com/office/drawing/2014/main" id="{3798BCA1-97BA-F547-B40C-B9776B7F60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42"/>
          <a:stretch/>
        </p:blipFill>
        <p:spPr bwMode="auto">
          <a:xfrm>
            <a:off x="361478" y="1305753"/>
            <a:ext cx="3299573" cy="2527701"/>
          </a:xfrm>
          <a:prstGeom prst="rect">
            <a:avLst/>
          </a:prstGeom>
        </p:spPr>
        <p:style>
          <a:lnRef idx="2">
            <a:schemeClr val="dk1"/>
          </a:lnRef>
          <a:fillRef idx="1">
            <a:schemeClr val="lt1"/>
          </a:fillRef>
          <a:effectRef idx="0">
            <a:schemeClr val="dk1"/>
          </a:effectRef>
          <a:fontRef idx="minor">
            <a:schemeClr val="dk1"/>
          </a:fontRef>
        </p:style>
      </p:pic>
      <p:sp>
        <p:nvSpPr>
          <p:cNvPr id="3" name="Rectangle 2">
            <a:extLst>
              <a:ext uri="{FF2B5EF4-FFF2-40B4-BE49-F238E27FC236}">
                <a16:creationId xmlns:a16="http://schemas.microsoft.com/office/drawing/2014/main" id="{68923ED6-BB9D-CA4A-A034-F424E0641C3B}"/>
              </a:ext>
            </a:extLst>
          </p:cNvPr>
          <p:cNvSpPr/>
          <p:nvPr/>
        </p:nvSpPr>
        <p:spPr>
          <a:xfrm>
            <a:off x="8380219" y="1995950"/>
            <a:ext cx="3450303" cy="3675009"/>
          </a:xfrm>
          <a:prstGeom prst="rect">
            <a:avLst/>
          </a:prstGeom>
          <a:solidFill>
            <a:schemeClr val="bg1"/>
          </a:solidFill>
        </p:spPr>
        <p:txBody>
          <a:bodyPr vert="horz" lIns="91440" tIns="45720" rIns="91440" bIns="45720" rtlCol="0" anchor="t">
            <a:noAutofit/>
          </a:bodyPr>
          <a:lstStyle/>
          <a:p>
            <a:pPr indent="-228589" defTabSz="914354">
              <a:lnSpc>
                <a:spcPct val="150000"/>
              </a:lnSpc>
              <a:spcAft>
                <a:spcPts val="600"/>
              </a:spcAft>
              <a:buClr>
                <a:srgbClr val="B80E0F"/>
              </a:buClr>
              <a:buSzPct val="160000"/>
              <a:buFont typeface="Arial" panose="020B0604020202020204" pitchFamily="34" charset="0"/>
              <a:buChar char="•"/>
              <a:defRPr/>
            </a:pPr>
            <a:r>
              <a:rPr lang="en-US" b="1" cap="all" dirty="0">
                <a:solidFill>
                  <a:prstClr val="black"/>
                </a:solidFill>
                <a:latin typeface="Calibri" panose="020F0502020204030204" pitchFamily="34" charset="0"/>
                <a:cs typeface="Calibri" panose="020F0502020204030204" pitchFamily="34" charset="0"/>
              </a:rPr>
              <a:t>Exclusive:</a:t>
            </a:r>
            <a:r>
              <a:rPr lang="en-US" cap="all" dirty="0">
                <a:solidFill>
                  <a:prstClr val="black"/>
                </a:solidFill>
                <a:latin typeface="Calibri" panose="020F0502020204030204" pitchFamily="34" charset="0"/>
                <a:cs typeface="Calibri" panose="020F0502020204030204" pitchFamily="34" charset="0"/>
              </a:rPr>
              <a:t> An exclusive place strategy is when a company places its product in very limited places . This is usually for luxurious brands and specialty products, such as cars.</a:t>
            </a:r>
          </a:p>
        </p:txBody>
      </p:sp>
      <p:grpSp>
        <p:nvGrpSpPr>
          <p:cNvPr id="7" name="Group 6">
            <a:extLst>
              <a:ext uri="{FF2B5EF4-FFF2-40B4-BE49-F238E27FC236}">
                <a16:creationId xmlns:a16="http://schemas.microsoft.com/office/drawing/2014/main" id="{9A9139C3-075F-B2F5-C877-86940D50DFD9}"/>
              </a:ext>
            </a:extLst>
          </p:cNvPr>
          <p:cNvGrpSpPr/>
          <p:nvPr/>
        </p:nvGrpSpPr>
        <p:grpSpPr>
          <a:xfrm>
            <a:off x="4661015" y="1263010"/>
            <a:ext cx="3637124" cy="4030444"/>
            <a:chOff x="4429519" y="1672312"/>
            <a:chExt cx="3637124" cy="4888858"/>
          </a:xfrm>
        </p:grpSpPr>
        <p:pic>
          <p:nvPicPr>
            <p:cNvPr id="5" name="Picture 4">
              <a:extLst>
                <a:ext uri="{FF2B5EF4-FFF2-40B4-BE49-F238E27FC236}">
                  <a16:creationId xmlns:a16="http://schemas.microsoft.com/office/drawing/2014/main" id="{7857CA57-1D24-D311-09FF-89D1AFD686B4}"/>
                </a:ext>
              </a:extLst>
            </p:cNvPr>
            <p:cNvPicPr>
              <a:picLocks noChangeAspect="1"/>
            </p:cNvPicPr>
            <p:nvPr/>
          </p:nvPicPr>
          <p:blipFill>
            <a:blip r:embed="rId3"/>
            <a:stretch>
              <a:fillRect/>
            </a:stretch>
          </p:blipFill>
          <p:spPr>
            <a:xfrm>
              <a:off x="4429519" y="1672312"/>
              <a:ext cx="3637124" cy="2050459"/>
            </a:xfrm>
            <a:prstGeom prst="rect">
              <a:avLst/>
            </a:prstGeom>
          </p:spPr>
        </p:pic>
        <p:pic>
          <p:nvPicPr>
            <p:cNvPr id="6" name="Picture 5">
              <a:extLst>
                <a:ext uri="{FF2B5EF4-FFF2-40B4-BE49-F238E27FC236}">
                  <a16:creationId xmlns:a16="http://schemas.microsoft.com/office/drawing/2014/main" id="{EAEB4A4D-A65C-E498-A838-1D255080A5B3}"/>
                </a:ext>
              </a:extLst>
            </p:cNvPr>
            <p:cNvPicPr>
              <a:picLocks noChangeAspect="1"/>
            </p:cNvPicPr>
            <p:nvPr/>
          </p:nvPicPr>
          <p:blipFill rotWithShape="1">
            <a:blip r:embed="rId4"/>
            <a:srcRect b="30195"/>
            <a:stretch/>
          </p:blipFill>
          <p:spPr>
            <a:xfrm>
              <a:off x="4429519" y="3722771"/>
              <a:ext cx="3637124" cy="2838399"/>
            </a:xfrm>
            <a:prstGeom prst="rect">
              <a:avLst/>
            </a:prstGeom>
          </p:spPr>
        </p:pic>
      </p:grpSp>
      <p:pic>
        <p:nvPicPr>
          <p:cNvPr id="10" name="Picture 9">
            <a:extLst>
              <a:ext uri="{FF2B5EF4-FFF2-40B4-BE49-F238E27FC236}">
                <a16:creationId xmlns:a16="http://schemas.microsoft.com/office/drawing/2014/main" id="{03F7FF1D-B659-D05F-B1FE-28567B1E8AE5}"/>
              </a:ext>
            </a:extLst>
          </p:cNvPr>
          <p:cNvPicPr>
            <a:picLocks noChangeAspect="1"/>
          </p:cNvPicPr>
          <p:nvPr/>
        </p:nvPicPr>
        <p:blipFill>
          <a:blip r:embed="rId5"/>
          <a:stretch>
            <a:fillRect/>
          </a:stretch>
        </p:blipFill>
        <p:spPr>
          <a:xfrm>
            <a:off x="224703" y="3626285"/>
            <a:ext cx="4192184" cy="2044674"/>
          </a:xfrm>
          <a:prstGeom prst="rect">
            <a:avLst/>
          </a:prstGeom>
        </p:spPr>
      </p:pic>
    </p:spTree>
    <p:extLst>
      <p:ext uri="{BB962C8B-B14F-4D97-AF65-F5344CB8AC3E}">
        <p14:creationId xmlns:p14="http://schemas.microsoft.com/office/powerpoint/2010/main" val="99734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5893" y="1342761"/>
            <a:ext cx="6632766" cy="535531"/>
          </a:xfrm>
          <a:solidFill>
            <a:schemeClr val="bg1"/>
          </a:solidFill>
        </p:spPr>
        <p:txBody>
          <a:bodyPr vert="horz" wrap="square" lIns="91440" tIns="45720" rIns="91440" bIns="45720" rtlCol="0" anchor="t">
            <a:spAutoFit/>
          </a:bodyPr>
          <a:lstStyle/>
          <a:p>
            <a:pPr algn="ctr"/>
            <a:r>
              <a:rPr lang="en-US" altLang="en-US" sz="3200" cap="all" spc="200" dirty="0">
                <a:solidFill>
                  <a:schemeClr val="accent6">
                    <a:lumMod val="50000"/>
                  </a:schemeClr>
                </a:solidFill>
                <a:latin typeface="Impact" panose="020B0806030902050204"/>
              </a:rPr>
              <a:t>Disintermediation</a:t>
            </a:r>
            <a:endParaRPr lang="en-IN" sz="3200" cap="all" spc="200" dirty="0">
              <a:solidFill>
                <a:schemeClr val="accent6">
                  <a:lumMod val="50000"/>
                </a:schemeClr>
              </a:solidFill>
              <a:latin typeface="Impact" panose="020B0806030902050204"/>
            </a:endParaRPr>
          </a:p>
        </p:txBody>
      </p:sp>
      <p:sp>
        <p:nvSpPr>
          <p:cNvPr id="3" name="Content Placeholder 2"/>
          <p:cNvSpPr>
            <a:spLocks noGrp="1"/>
          </p:cNvSpPr>
          <p:nvPr>
            <p:ph idx="4294967295"/>
          </p:nvPr>
        </p:nvSpPr>
        <p:spPr>
          <a:xfrm>
            <a:off x="190305" y="1981039"/>
            <a:ext cx="7189788" cy="2895921"/>
          </a:xfrm>
          <a:solidFill>
            <a:schemeClr val="bg1"/>
          </a:solidFill>
        </p:spPr>
        <p:txBody>
          <a:bodyPr wrap="square">
            <a:spAutoFit/>
          </a:bodyPr>
          <a:lstStyle/>
          <a:p>
            <a:pPr>
              <a:lnSpc>
                <a:spcPct val="150000"/>
              </a:lnSpc>
            </a:pPr>
            <a:r>
              <a:rPr lang="en-US" altLang="en-US" sz="1600" dirty="0">
                <a:solidFill>
                  <a:schemeClr val="accent6">
                    <a:lumMod val="50000"/>
                  </a:schemeClr>
                </a:solidFill>
                <a:ea typeface="ＭＳ Ｐゴシック" panose="020B0600070205080204" pitchFamily="34" charset="-128"/>
              </a:rPr>
              <a:t>Occurs when product or service producers cut out marketing channel intermediaries or when radically new types of channel intermediaries displace traditional ones</a:t>
            </a:r>
            <a:endParaRPr lang="en-IN" sz="1600" dirty="0">
              <a:solidFill>
                <a:schemeClr val="accent6">
                  <a:lumMod val="50000"/>
                </a:schemeClr>
              </a:solidFill>
            </a:endParaRPr>
          </a:p>
          <a:p>
            <a:pPr>
              <a:lnSpc>
                <a:spcPct val="150000"/>
              </a:lnSpc>
            </a:pPr>
            <a:r>
              <a:rPr lang="en-US" altLang="en-US" sz="1600" dirty="0">
                <a:solidFill>
                  <a:schemeClr val="accent6">
                    <a:lumMod val="50000"/>
                  </a:schemeClr>
                </a:solidFill>
                <a:ea typeface="ＭＳ Ｐゴシック" panose="020B0600070205080204" pitchFamily="34" charset="-128"/>
              </a:rPr>
              <a:t> </a:t>
            </a:r>
            <a:r>
              <a:rPr lang="en-US" sz="1600" dirty="0">
                <a:solidFill>
                  <a:schemeClr val="accent6">
                    <a:lumMod val="50000"/>
                  </a:schemeClr>
                </a:solidFill>
              </a:rPr>
              <a:t>Toys “R” Us failed to adapt to major shifts in toy market sales, first toward big discounters such as Walmart and Target and then toward online merchants like Amazon. </a:t>
            </a:r>
          </a:p>
          <a:p>
            <a:pPr>
              <a:lnSpc>
                <a:spcPct val="150000"/>
              </a:lnSpc>
            </a:pPr>
            <a:r>
              <a:rPr lang="en-US" sz="1600" dirty="0">
                <a:solidFill>
                  <a:schemeClr val="accent6">
                    <a:lumMod val="50000"/>
                  </a:schemeClr>
                </a:solidFill>
              </a:rPr>
              <a:t>Toy “R” Us recently closed operations and shuttered its stores.</a:t>
            </a:r>
            <a:endParaRPr lang="en-SA" sz="1600" dirty="0">
              <a:solidFill>
                <a:schemeClr val="accent6">
                  <a:lumMod val="50000"/>
                </a:schemeClr>
              </a:solidFill>
            </a:endParaRPr>
          </a:p>
        </p:txBody>
      </p:sp>
      <p:pic>
        <p:nvPicPr>
          <p:cNvPr id="7" name="Picture 6">
            <a:extLst>
              <a:ext uri="{FF2B5EF4-FFF2-40B4-BE49-F238E27FC236}">
                <a16:creationId xmlns:a16="http://schemas.microsoft.com/office/drawing/2014/main" id="{FA6046C4-8099-E7FA-9EA8-698C8C1154D8}"/>
              </a:ext>
            </a:extLst>
          </p:cNvPr>
          <p:cNvPicPr>
            <a:picLocks noChangeAspect="1"/>
          </p:cNvPicPr>
          <p:nvPr/>
        </p:nvPicPr>
        <p:blipFill>
          <a:blip r:embed="rId3"/>
          <a:stretch>
            <a:fillRect/>
          </a:stretch>
        </p:blipFill>
        <p:spPr>
          <a:xfrm>
            <a:off x="7570401" y="601139"/>
            <a:ext cx="4537895" cy="2171700"/>
          </a:xfrm>
          <a:prstGeom prst="rect">
            <a:avLst/>
          </a:prstGeom>
        </p:spPr>
      </p:pic>
      <p:pic>
        <p:nvPicPr>
          <p:cNvPr id="5" name="Picture 4">
            <a:extLst>
              <a:ext uri="{FF2B5EF4-FFF2-40B4-BE49-F238E27FC236}">
                <a16:creationId xmlns:a16="http://schemas.microsoft.com/office/drawing/2014/main" id="{66FFC54F-596F-D337-2AA9-93F794A20AD0}"/>
              </a:ext>
            </a:extLst>
          </p:cNvPr>
          <p:cNvPicPr>
            <a:picLocks noChangeAspect="1"/>
          </p:cNvPicPr>
          <p:nvPr/>
        </p:nvPicPr>
        <p:blipFill rotWithShape="1">
          <a:blip r:embed="rId4"/>
          <a:srcRect t="16555" r="68145" b="55766"/>
          <a:stretch/>
        </p:blipFill>
        <p:spPr>
          <a:xfrm>
            <a:off x="7570399" y="4627956"/>
            <a:ext cx="4545983" cy="1269505"/>
          </a:xfrm>
          <a:prstGeom prst="rect">
            <a:avLst/>
          </a:prstGeom>
        </p:spPr>
      </p:pic>
      <p:pic>
        <p:nvPicPr>
          <p:cNvPr id="2050" name="Picture 2" descr="Target Shipt Vs. Walmart Plus: Which Is Better?">
            <a:extLst>
              <a:ext uri="{FF2B5EF4-FFF2-40B4-BE49-F238E27FC236}">
                <a16:creationId xmlns:a16="http://schemas.microsoft.com/office/drawing/2014/main" id="{D440AE89-3E6D-2CEA-4C48-337520BC31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381" b="9324"/>
          <a:stretch/>
        </p:blipFill>
        <p:spPr bwMode="auto">
          <a:xfrm>
            <a:off x="7570401" y="2772840"/>
            <a:ext cx="4537895" cy="1855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1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0" y="3694113"/>
            <a:ext cx="10179050" cy="1347787"/>
          </a:xfrm>
        </p:spPr>
        <p:txBody>
          <a:bodyPr vert="horz" lIns="91440" tIns="45720" rIns="91440" bIns="45720" rtlCol="0" anchor="b">
            <a:normAutofit/>
          </a:bodyPr>
          <a:lstStyle/>
          <a:p>
            <a:r>
              <a:rPr lang="en-US" sz="8000" dirty="0"/>
              <a:t>Activity 2</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0" y="5194300"/>
            <a:ext cx="10179050" cy="550863"/>
          </a:xfrm>
        </p:spPr>
        <p:txBody>
          <a:bodyPr vert="horz" lIns="91440" tIns="45720" rIns="91440" bIns="45720" rtlCol="0" anchor="t">
            <a:normAutofit/>
          </a:bodyPr>
          <a:lstStyle/>
          <a:p>
            <a:pPr marL="0" indent="0" algn="ctr">
              <a:buNone/>
            </a:pPr>
            <a:r>
              <a:rPr lang="en-US" dirty="0">
                <a:solidFill>
                  <a:srgbClr val="C00000"/>
                </a:solidFill>
              </a:rPr>
              <a:t>What do you see in the pictures based on distribution understanding  </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42712" y="1225709"/>
            <a:ext cx="5487181" cy="2857163"/>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6084188" y="1094384"/>
            <a:ext cx="5546949" cy="333916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918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9900" y="1048623"/>
            <a:ext cx="2836117" cy="835295"/>
          </a:xfrm>
          <a:prstGeom prst="rect">
            <a:avLst/>
          </a:prstGeom>
          <a:blipFill>
            <a:blip r:embed="rId3" cstate="print"/>
            <a:stretch>
              <a:fillRect/>
            </a:stretch>
          </a:blipFill>
        </p:spPr>
        <p:txBody>
          <a:bodyPr wrap="square" lIns="0" tIns="0" rIns="0" bIns="0" rtlCol="0"/>
          <a:lstStyle/>
          <a:p>
            <a:pPr defTabSz="914354">
              <a:defRPr/>
            </a:pPr>
            <a:endParaRPr>
              <a:solidFill>
                <a:srgbClr val="000000"/>
              </a:solidFill>
              <a:latin typeface="Arial"/>
              <a:ea typeface="ＭＳ Ｐゴシック"/>
            </a:endParaRPr>
          </a:p>
        </p:txBody>
      </p:sp>
      <p:sp>
        <p:nvSpPr>
          <p:cNvPr id="6" name="object 3">
            <a:extLst>
              <a:ext uri="{FF2B5EF4-FFF2-40B4-BE49-F238E27FC236}">
                <a16:creationId xmlns:a16="http://schemas.microsoft.com/office/drawing/2014/main" id="{24E35D9C-DE3B-AD44-8DDE-C958264D40D1}"/>
              </a:ext>
            </a:extLst>
          </p:cNvPr>
          <p:cNvSpPr/>
          <p:nvPr/>
        </p:nvSpPr>
        <p:spPr>
          <a:xfrm>
            <a:off x="3478552" y="971538"/>
            <a:ext cx="1690687" cy="1501324"/>
          </a:xfrm>
          <a:prstGeom prst="rect">
            <a:avLst/>
          </a:prstGeom>
          <a:blipFill>
            <a:blip r:embed="rId4" cstate="print"/>
            <a:stretch>
              <a:fillRect/>
            </a:stretch>
          </a:blipFill>
        </p:spPr>
        <p:txBody>
          <a:bodyPr wrap="square" lIns="0" tIns="0" rIns="0" bIns="0" rtlCol="0"/>
          <a:lstStyle/>
          <a:p>
            <a:pPr defTabSz="914354">
              <a:defRPr/>
            </a:pPr>
            <a:endParaRPr>
              <a:solidFill>
                <a:srgbClr val="000000"/>
              </a:solidFill>
              <a:latin typeface="Arial"/>
              <a:ea typeface="ＭＳ Ｐゴシック"/>
            </a:endParaRPr>
          </a:p>
        </p:txBody>
      </p:sp>
      <p:sp>
        <p:nvSpPr>
          <p:cNvPr id="7" name="object 2">
            <a:extLst>
              <a:ext uri="{FF2B5EF4-FFF2-40B4-BE49-F238E27FC236}">
                <a16:creationId xmlns:a16="http://schemas.microsoft.com/office/drawing/2014/main" id="{6BCDCAF6-CCC8-2D40-9295-BE07C3731A76}"/>
              </a:ext>
            </a:extLst>
          </p:cNvPr>
          <p:cNvSpPr/>
          <p:nvPr/>
        </p:nvSpPr>
        <p:spPr>
          <a:xfrm>
            <a:off x="10130861" y="2963417"/>
            <a:ext cx="1568513" cy="1718435"/>
          </a:xfrm>
          <a:prstGeom prst="rect">
            <a:avLst/>
          </a:prstGeom>
          <a:blipFill>
            <a:blip r:embed="rId5" cstate="print"/>
            <a:stretch>
              <a:fillRect/>
            </a:stretch>
          </a:blipFill>
        </p:spPr>
        <p:txBody>
          <a:bodyPr wrap="square" lIns="0" tIns="0" rIns="0" bIns="0" rtlCol="0"/>
          <a:lstStyle/>
          <a:p>
            <a:pPr defTabSz="914354">
              <a:defRPr/>
            </a:pPr>
            <a:endParaRPr dirty="0">
              <a:solidFill>
                <a:srgbClr val="000000"/>
              </a:solidFill>
              <a:latin typeface="Arial"/>
              <a:ea typeface="ＭＳ Ｐゴシック"/>
            </a:endParaRPr>
          </a:p>
        </p:txBody>
      </p:sp>
      <p:pic>
        <p:nvPicPr>
          <p:cNvPr id="2" name="Picture 1">
            <a:extLst>
              <a:ext uri="{FF2B5EF4-FFF2-40B4-BE49-F238E27FC236}">
                <a16:creationId xmlns:a16="http://schemas.microsoft.com/office/drawing/2014/main" id="{91BCC699-F494-8D3F-7F0E-20F524A585CD}"/>
              </a:ext>
            </a:extLst>
          </p:cNvPr>
          <p:cNvPicPr>
            <a:picLocks noChangeAspect="1"/>
          </p:cNvPicPr>
          <p:nvPr/>
        </p:nvPicPr>
        <p:blipFill rotWithShape="1">
          <a:blip r:embed="rId6"/>
          <a:srcRect t="40927" r="-1489"/>
          <a:stretch/>
        </p:blipFill>
        <p:spPr>
          <a:xfrm>
            <a:off x="5953295" y="604007"/>
            <a:ext cx="5746079" cy="2161280"/>
          </a:xfrm>
          <a:prstGeom prst="rect">
            <a:avLst/>
          </a:prstGeom>
        </p:spPr>
      </p:pic>
      <p:pic>
        <p:nvPicPr>
          <p:cNvPr id="3" name="Picture 2">
            <a:extLst>
              <a:ext uri="{FF2B5EF4-FFF2-40B4-BE49-F238E27FC236}">
                <a16:creationId xmlns:a16="http://schemas.microsoft.com/office/drawing/2014/main" id="{12F4B223-33A4-7E29-C03C-23B0EB095835}"/>
              </a:ext>
            </a:extLst>
          </p:cNvPr>
          <p:cNvPicPr>
            <a:picLocks noChangeAspect="1"/>
          </p:cNvPicPr>
          <p:nvPr/>
        </p:nvPicPr>
        <p:blipFill rotWithShape="1">
          <a:blip r:embed="rId7"/>
          <a:srcRect l="4684" t="16208" r="7860" b="28699"/>
          <a:stretch/>
        </p:blipFill>
        <p:spPr>
          <a:xfrm>
            <a:off x="69900" y="4681854"/>
            <a:ext cx="8541667" cy="1274330"/>
          </a:xfrm>
          <a:prstGeom prst="rect">
            <a:avLst/>
          </a:prstGeom>
        </p:spPr>
      </p:pic>
      <p:pic>
        <p:nvPicPr>
          <p:cNvPr id="4102" name="Picture 6" descr="Suvarnabhumi Airport Gucci Shop Photos - Free &amp; Royalty-Free Stock Photos  from Dreamstime">
            <a:extLst>
              <a:ext uri="{FF2B5EF4-FFF2-40B4-BE49-F238E27FC236}">
                <a16:creationId xmlns:a16="http://schemas.microsoft.com/office/drawing/2014/main" id="{A704D6AD-5589-D153-10EA-16396965D7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5265" y="2963420"/>
            <a:ext cx="2836119" cy="207837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FC Is Bringing Back a Popular Dish We Haven't Seen Since 2019 — Eat This  Not That">
            <a:extLst>
              <a:ext uri="{FF2B5EF4-FFF2-40B4-BE49-F238E27FC236}">
                <a16:creationId xmlns:a16="http://schemas.microsoft.com/office/drawing/2014/main" id="{8E8B671C-ABFE-5C8A-2BA8-6FC26B858B7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229" t="18917"/>
          <a:stretch/>
        </p:blipFill>
        <p:spPr bwMode="auto">
          <a:xfrm>
            <a:off x="8784139" y="4760085"/>
            <a:ext cx="3186703" cy="119609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6F5B384-FA3A-3D56-074E-C498085C5BC5}"/>
              </a:ext>
            </a:extLst>
          </p:cNvPr>
          <p:cNvGrpSpPr/>
          <p:nvPr/>
        </p:nvGrpSpPr>
        <p:grpSpPr>
          <a:xfrm>
            <a:off x="1814503" y="2580260"/>
            <a:ext cx="5060724" cy="2018219"/>
            <a:chOff x="1814501" y="2580259"/>
            <a:chExt cx="5060724" cy="2018218"/>
          </a:xfrm>
        </p:grpSpPr>
        <p:pic>
          <p:nvPicPr>
            <p:cNvPr id="5" name="Picture 4">
              <a:extLst>
                <a:ext uri="{FF2B5EF4-FFF2-40B4-BE49-F238E27FC236}">
                  <a16:creationId xmlns:a16="http://schemas.microsoft.com/office/drawing/2014/main" id="{CED2C6D4-275F-8E06-43EA-38A1748AC70F}"/>
                </a:ext>
              </a:extLst>
            </p:cNvPr>
            <p:cNvPicPr>
              <a:picLocks noChangeAspect="1"/>
            </p:cNvPicPr>
            <p:nvPr/>
          </p:nvPicPr>
          <p:blipFill>
            <a:blip r:embed="rId10"/>
            <a:stretch>
              <a:fillRect/>
            </a:stretch>
          </p:blipFill>
          <p:spPr>
            <a:xfrm>
              <a:off x="4508926" y="2726333"/>
              <a:ext cx="2366299" cy="1779310"/>
            </a:xfrm>
            <a:prstGeom prst="rect">
              <a:avLst/>
            </a:prstGeom>
          </p:spPr>
        </p:pic>
        <p:pic>
          <p:nvPicPr>
            <p:cNvPr id="9220" name="Picture 4" descr="El Ezaby Pharmacy - PlaceSign">
              <a:extLst>
                <a:ext uri="{FF2B5EF4-FFF2-40B4-BE49-F238E27FC236}">
                  <a16:creationId xmlns:a16="http://schemas.microsoft.com/office/drawing/2014/main" id="{90803648-95CA-04CD-39C0-BCD0C24E96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4501" y="2580259"/>
              <a:ext cx="2694425" cy="2018218"/>
            </a:xfrm>
            <a:prstGeom prst="rect">
              <a:avLst/>
            </a:prstGeom>
            <a:noFill/>
            <a:extLst>
              <a:ext uri="{909E8E84-426E-40DD-AFC4-6F175D3DCCD1}">
                <a14:hiddenFill xmlns:a14="http://schemas.microsoft.com/office/drawing/2010/main">
                  <a:solidFill>
                    <a:srgbClr val="FFFFFF"/>
                  </a:solidFill>
                </a14:hiddenFill>
              </a:ext>
            </a:extLst>
          </p:spPr>
        </p:pic>
      </p:grpSp>
      <p:pic>
        <p:nvPicPr>
          <p:cNvPr id="9222" name="Picture 6" descr="HyperPanda Logo - LogoDix">
            <a:extLst>
              <a:ext uri="{FF2B5EF4-FFF2-40B4-BE49-F238E27FC236}">
                <a16:creationId xmlns:a16="http://schemas.microsoft.com/office/drawing/2014/main" id="{DBFCF59B-5BE8-4859-BC1F-3C5C9FFC11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236" y="2046608"/>
            <a:ext cx="1739725" cy="10438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hat is Exclusive Distribution &amp; Advantages of Exclusive Distribution?">
            <a:extLst>
              <a:ext uri="{FF2B5EF4-FFF2-40B4-BE49-F238E27FC236}">
                <a16:creationId xmlns:a16="http://schemas.microsoft.com/office/drawing/2014/main" id="{F0CED07A-DA46-6D10-24C6-6294505727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087" y="3400835"/>
            <a:ext cx="1616376" cy="11798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romotion: Meaning, Definition, Types, example, solved questions">
            <a:extLst>
              <a:ext uri="{FF2B5EF4-FFF2-40B4-BE49-F238E27FC236}">
                <a16:creationId xmlns:a16="http://schemas.microsoft.com/office/drawing/2014/main" id="{C58E0EE0-77C6-A8B6-C60E-16E6123E78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243" y="1273818"/>
            <a:ext cx="5349300" cy="4481031"/>
          </a:xfrm>
          <a:prstGeom prst="rect">
            <a:avLst/>
          </a:prstGeom>
          <a:solidFill>
            <a:schemeClr val="bg1"/>
          </a:solidFill>
        </p:spPr>
      </p:pic>
      <p:pic>
        <p:nvPicPr>
          <p:cNvPr id="6146" name="Picture 2" descr="Promotion">
            <a:extLst>
              <a:ext uri="{FF2B5EF4-FFF2-40B4-BE49-F238E27FC236}">
                <a16:creationId xmlns:a16="http://schemas.microsoft.com/office/drawing/2014/main" id="{622DF70D-B163-2C4D-B9CC-F2B55D7DDD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8" b="46474"/>
          <a:stretch/>
        </p:blipFill>
        <p:spPr bwMode="auto">
          <a:xfrm>
            <a:off x="5417717" y="3008297"/>
            <a:ext cx="6774283" cy="2746552"/>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8676457F-7DA2-8828-BD3B-502AE591E1EE}"/>
              </a:ext>
            </a:extLst>
          </p:cNvPr>
          <p:cNvSpPr txBox="1"/>
          <p:nvPr/>
        </p:nvSpPr>
        <p:spPr>
          <a:xfrm>
            <a:off x="5388457" y="637144"/>
            <a:ext cx="5741659" cy="2086725"/>
          </a:xfrm>
          <a:prstGeom prst="rect">
            <a:avLst/>
          </a:prstGeom>
          <a:solidFill>
            <a:schemeClr val="bg1"/>
          </a:solidFill>
        </p:spPr>
        <p:txBody>
          <a:bodyPr vert="horz" wrap="square" lIns="91440" tIns="45720" rIns="91440" bIns="4572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sz="7200" dirty="0">
                <a:solidFill>
                  <a:schemeClr val="accent6">
                    <a:lumMod val="50000"/>
                  </a:schemeClr>
                </a:solidFill>
              </a:rPr>
              <a:t>4</a:t>
            </a:r>
            <a:r>
              <a:rPr lang="en-US" sz="7200" baseline="30000" dirty="0">
                <a:solidFill>
                  <a:schemeClr val="accent6">
                    <a:lumMod val="50000"/>
                  </a:schemeClr>
                </a:solidFill>
              </a:rPr>
              <a:t>th</a:t>
            </a:r>
            <a:r>
              <a:rPr lang="en-US" sz="7200" dirty="0">
                <a:solidFill>
                  <a:schemeClr val="accent6">
                    <a:lumMod val="50000"/>
                  </a:schemeClr>
                </a:solidFill>
              </a:rPr>
              <a:t> P Promotion </a:t>
            </a:r>
          </a:p>
        </p:txBody>
      </p:sp>
    </p:spTree>
    <p:extLst>
      <p:ext uri="{BB962C8B-B14F-4D97-AF65-F5344CB8AC3E}">
        <p14:creationId xmlns:p14="http://schemas.microsoft.com/office/powerpoint/2010/main" val="175995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3379E8-7F90-FD91-8628-0105ACA4CFBC}"/>
              </a:ext>
            </a:extLst>
          </p:cNvPr>
          <p:cNvSpPr txBox="1"/>
          <p:nvPr/>
        </p:nvSpPr>
        <p:spPr>
          <a:xfrm>
            <a:off x="226503" y="1464724"/>
            <a:ext cx="4517410" cy="3928551"/>
          </a:xfrm>
          <a:prstGeom prst="rect">
            <a:avLst/>
          </a:prstGeom>
          <a:solidFill>
            <a:schemeClr val="bg1"/>
          </a:solidFill>
        </p:spPr>
        <p:txBody>
          <a:bodyPr vert="horz" lIns="91440" tIns="45720" rIns="91440" bIns="45720" rtlCol="0">
            <a:normAutofit fontScale="77500" lnSpcReduction="20000"/>
          </a:bodyPr>
          <a:lstStyle/>
          <a:p>
            <a:pPr marL="457178" indent="-342882" defTabSz="914354">
              <a:lnSpc>
                <a:spcPct val="150000"/>
              </a:lnSpc>
              <a:spcAft>
                <a:spcPts val="600"/>
              </a:spcAft>
              <a:buFont typeface="+mj-lt"/>
              <a:buAutoNum type="arabicPeriod"/>
              <a:defRPr/>
            </a:pPr>
            <a:r>
              <a:rPr lang="en-US" sz="1400" b="1" cap="all" spc="200" dirty="0">
                <a:solidFill>
                  <a:srgbClr val="C00000"/>
                </a:solidFill>
                <a:latin typeface="Calibri" panose="020F0502020204030204"/>
              </a:rPr>
              <a:t>What are the five promotion tools (</a:t>
            </a:r>
            <a:r>
              <a:rPr lang="en-US" altLang="en-US" sz="1400" b="1" cap="all" spc="200" dirty="0">
                <a:solidFill>
                  <a:srgbClr val="C00000"/>
                </a:solidFill>
                <a:latin typeface="Calibri" panose="020F0502020204030204"/>
              </a:rPr>
              <a:t>promotion MIX)</a:t>
            </a:r>
            <a:r>
              <a:rPr lang="en-US" sz="1400" b="1" cap="all" spc="200" dirty="0">
                <a:solidFill>
                  <a:srgbClr val="C00000"/>
                </a:solidFill>
                <a:latin typeface="Calibri" panose="020F0502020204030204"/>
              </a:rPr>
              <a:t> ?</a:t>
            </a:r>
          </a:p>
          <a:p>
            <a:pPr marL="457178" indent="-342882" defTabSz="914354">
              <a:lnSpc>
                <a:spcPct val="150000"/>
              </a:lnSpc>
              <a:spcAft>
                <a:spcPts val="600"/>
              </a:spcAft>
              <a:buFont typeface="+mj-lt"/>
              <a:buAutoNum type="arabicPeriod"/>
              <a:defRPr/>
            </a:pPr>
            <a:r>
              <a:rPr lang="en-US" altLang="en-US" sz="1400" b="1" cap="all" spc="200" dirty="0">
                <a:solidFill>
                  <a:srgbClr val="C00000"/>
                </a:solidFill>
                <a:latin typeface="Calibri" panose="020F0502020204030204"/>
              </a:rPr>
              <a:t>What des it mean by Integrated promotion MIX?</a:t>
            </a:r>
          </a:p>
          <a:p>
            <a:pPr marL="457178" indent="-342882" defTabSz="914354">
              <a:lnSpc>
                <a:spcPct val="150000"/>
              </a:lnSpc>
              <a:spcAft>
                <a:spcPts val="600"/>
              </a:spcAft>
              <a:buFont typeface="+mj-lt"/>
              <a:buAutoNum type="arabicPeriod"/>
              <a:defRPr/>
            </a:pPr>
            <a:r>
              <a:rPr lang="en-US" altLang="en-US" sz="1400" b="1" cap="all" spc="200" dirty="0">
                <a:solidFill>
                  <a:srgbClr val="C00000"/>
                </a:solidFill>
                <a:latin typeface="Calibri" panose="020F0502020204030204"/>
              </a:rPr>
              <a:t>which Promotion Strategy Push or Pull?</a:t>
            </a:r>
          </a:p>
          <a:p>
            <a:pPr marL="457178" indent="-342882" defTabSz="914354">
              <a:lnSpc>
                <a:spcPct val="150000"/>
              </a:lnSpc>
              <a:spcAft>
                <a:spcPts val="600"/>
              </a:spcAft>
              <a:buFont typeface="+mj-lt"/>
              <a:buAutoNum type="arabicPeriod"/>
              <a:defRPr/>
            </a:pPr>
            <a:r>
              <a:rPr lang="en-US" sz="1400" b="1" cap="all" spc="200" dirty="0">
                <a:solidFill>
                  <a:srgbClr val="C00000"/>
                </a:solidFill>
                <a:latin typeface="Calibri" panose="020F0502020204030204"/>
              </a:rPr>
              <a:t>What are the </a:t>
            </a:r>
            <a:r>
              <a:rPr lang="en-US" altLang="en-US" sz="1400" b="1" cap="all" spc="200" dirty="0">
                <a:solidFill>
                  <a:srgbClr val="C00000"/>
                </a:solidFill>
                <a:latin typeface="Calibri" panose="020F0502020204030204"/>
              </a:rPr>
              <a:t>Major Advertising Decisions?</a:t>
            </a:r>
          </a:p>
          <a:p>
            <a:pPr marL="457178" indent="-342882" defTabSz="914354">
              <a:lnSpc>
                <a:spcPct val="150000"/>
              </a:lnSpc>
              <a:spcAft>
                <a:spcPts val="600"/>
              </a:spcAft>
              <a:buFont typeface="+mj-lt"/>
              <a:buAutoNum type="arabicPeriod"/>
              <a:defRPr/>
            </a:pPr>
            <a:r>
              <a:rPr lang="en-US" sz="1400" b="1" cap="all" spc="200" dirty="0">
                <a:solidFill>
                  <a:srgbClr val="C00000"/>
                </a:solidFill>
                <a:latin typeface="Calibri" panose="020F0502020204030204"/>
              </a:rPr>
              <a:t>What are the key Consumer Sales Promotion Tools?</a:t>
            </a:r>
          </a:p>
          <a:p>
            <a:pPr marL="457178" indent="-342882" defTabSz="914354">
              <a:lnSpc>
                <a:spcPct val="150000"/>
              </a:lnSpc>
              <a:spcAft>
                <a:spcPts val="600"/>
              </a:spcAft>
              <a:buFont typeface="+mj-lt"/>
              <a:buAutoNum type="arabicPeriod"/>
              <a:defRPr/>
            </a:pPr>
            <a:r>
              <a:rPr lang="en-US" sz="1400" b="1" cap="all" spc="200" dirty="0">
                <a:solidFill>
                  <a:srgbClr val="C00000"/>
                </a:solidFill>
                <a:latin typeface="Calibri" panose="020F0502020204030204"/>
              </a:rPr>
              <a:t>What are the Major Pros &amp; cons in personal Selling?</a:t>
            </a:r>
          </a:p>
          <a:p>
            <a:pPr marL="457178" indent="-342882" defTabSz="914354">
              <a:lnSpc>
                <a:spcPct val="150000"/>
              </a:lnSpc>
              <a:spcAft>
                <a:spcPts val="600"/>
              </a:spcAft>
              <a:buFont typeface="+mj-lt"/>
              <a:buAutoNum type="arabicPeriod"/>
              <a:defRPr/>
            </a:pPr>
            <a:r>
              <a:rPr lang="en-US" sz="1400" b="1" cap="all" spc="200" dirty="0">
                <a:solidFill>
                  <a:srgbClr val="C00000"/>
                </a:solidFill>
                <a:latin typeface="Calibri" panose="020F0502020204030204"/>
              </a:rPr>
              <a:t>What are the Public relations Examples?</a:t>
            </a:r>
          </a:p>
          <a:p>
            <a:pPr marL="457178" indent="-342882" defTabSz="914354">
              <a:lnSpc>
                <a:spcPct val="150000"/>
              </a:lnSpc>
              <a:spcAft>
                <a:spcPts val="600"/>
              </a:spcAft>
              <a:buFont typeface="+mj-lt"/>
              <a:buAutoNum type="arabicPeriod"/>
              <a:defRPr/>
            </a:pPr>
            <a:r>
              <a:rPr lang="en-US" sz="1400" b="1" cap="all" spc="200" dirty="0">
                <a:solidFill>
                  <a:srgbClr val="C00000"/>
                </a:solidFill>
                <a:latin typeface="Calibri" panose="020F0502020204030204"/>
              </a:rPr>
              <a:t>What is Direct and digital marketing? Offline Marketing Vs. Online Marketing and Key digital marketing channels ?</a:t>
            </a:r>
          </a:p>
        </p:txBody>
      </p:sp>
      <p:pic>
        <p:nvPicPr>
          <p:cNvPr id="5" name="Picture 4">
            <a:extLst>
              <a:ext uri="{FF2B5EF4-FFF2-40B4-BE49-F238E27FC236}">
                <a16:creationId xmlns:a16="http://schemas.microsoft.com/office/drawing/2014/main" id="{B87B59A7-5F88-212D-AAE2-7AB2B8E51756}"/>
              </a:ext>
            </a:extLst>
          </p:cNvPr>
          <p:cNvPicPr>
            <a:picLocks noChangeAspect="1"/>
          </p:cNvPicPr>
          <p:nvPr/>
        </p:nvPicPr>
        <p:blipFill>
          <a:blip r:embed="rId2"/>
          <a:stretch>
            <a:fillRect/>
          </a:stretch>
        </p:blipFill>
        <p:spPr>
          <a:xfrm>
            <a:off x="5405864" y="1605789"/>
            <a:ext cx="6019331" cy="3716937"/>
          </a:xfrm>
          <a:prstGeom prst="rect">
            <a:avLst/>
          </a:prstGeom>
          <a:effectLst/>
        </p:spPr>
      </p:pic>
    </p:spTree>
    <p:extLst>
      <p:ext uri="{BB962C8B-B14F-4D97-AF65-F5344CB8AC3E}">
        <p14:creationId xmlns:p14="http://schemas.microsoft.com/office/powerpoint/2010/main" val="812100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4916" y="1053525"/>
            <a:ext cx="11657695" cy="941706"/>
          </a:xfrm>
          <a:prstGeom prst="rect">
            <a:avLst/>
          </a:prstGeom>
          <a:solidFill>
            <a:schemeClr val="bg1"/>
          </a:solidFill>
        </p:spPr>
        <p:txBody>
          <a:bodyPr vert="horz" lIns="91440" tIns="45720" rIns="91440" bIns="45720" rtlCol="0" anchor="b">
            <a:normAutofit fontScale="47500" lnSpcReduction="20000"/>
          </a:bodyPr>
          <a:lstStyle/>
          <a:p>
            <a:pPr marL="12700" defTabSz="914354">
              <a:lnSpc>
                <a:spcPct val="90000"/>
              </a:lnSpc>
              <a:spcBef>
                <a:spcPct val="0"/>
              </a:spcBef>
              <a:spcAft>
                <a:spcPts val="600"/>
              </a:spcAft>
              <a:defRPr/>
            </a:pPr>
            <a:endParaRPr lang="en-US" sz="4000" cap="all" spc="200" dirty="0">
              <a:solidFill>
                <a:srgbClr val="C00000"/>
              </a:solidFill>
              <a:latin typeface="Impact" panose="020B0806030902050204"/>
            </a:endParaRPr>
          </a:p>
          <a:p>
            <a:pPr marL="12700" defTabSz="914354">
              <a:lnSpc>
                <a:spcPct val="90000"/>
              </a:lnSpc>
              <a:spcBef>
                <a:spcPct val="0"/>
              </a:spcBef>
              <a:spcAft>
                <a:spcPts val="600"/>
              </a:spcAft>
              <a:defRPr/>
            </a:pPr>
            <a:endParaRPr lang="en-US" sz="4000" cap="all" spc="200" dirty="0">
              <a:solidFill>
                <a:srgbClr val="C00000"/>
              </a:solidFill>
              <a:latin typeface="Impact" panose="020B0806030902050204"/>
            </a:endParaRPr>
          </a:p>
          <a:p>
            <a:pPr marL="12700" algn="ctr" defTabSz="914354">
              <a:lnSpc>
                <a:spcPct val="90000"/>
              </a:lnSpc>
              <a:spcBef>
                <a:spcPct val="0"/>
              </a:spcBef>
              <a:spcAft>
                <a:spcPts val="600"/>
              </a:spcAft>
              <a:defRPr/>
            </a:pPr>
            <a:r>
              <a:rPr lang="en-US" sz="4000" cap="all" spc="200" dirty="0">
                <a:solidFill>
                  <a:srgbClr val="C00000"/>
                </a:solidFill>
                <a:latin typeface="Impact" panose="020B0806030902050204"/>
              </a:rPr>
              <a:t>Promotion tools/ MIX</a:t>
            </a:r>
          </a:p>
          <a:p>
            <a:pPr marL="12700" defTabSz="914354">
              <a:lnSpc>
                <a:spcPct val="90000"/>
              </a:lnSpc>
              <a:spcBef>
                <a:spcPct val="0"/>
              </a:spcBef>
              <a:spcAft>
                <a:spcPts val="600"/>
              </a:spcAft>
              <a:defRPr/>
            </a:pPr>
            <a:endParaRPr lang="en-US" sz="4000" cap="all" spc="200" dirty="0">
              <a:solidFill>
                <a:srgbClr val="C00000"/>
              </a:solidFill>
              <a:latin typeface="Impact" panose="020B0806030902050204"/>
            </a:endParaRPr>
          </a:p>
        </p:txBody>
      </p:sp>
      <p:sp>
        <p:nvSpPr>
          <p:cNvPr id="4" name="TextBox 3">
            <a:extLst>
              <a:ext uri="{FF2B5EF4-FFF2-40B4-BE49-F238E27FC236}">
                <a16:creationId xmlns:a16="http://schemas.microsoft.com/office/drawing/2014/main" id="{B98995AA-B68C-AD87-38BF-C1AE12B24262}"/>
              </a:ext>
            </a:extLst>
          </p:cNvPr>
          <p:cNvSpPr txBox="1"/>
          <p:nvPr/>
        </p:nvSpPr>
        <p:spPr>
          <a:xfrm>
            <a:off x="174916" y="1922586"/>
            <a:ext cx="4853907" cy="3881889"/>
          </a:xfrm>
          <a:prstGeom prst="rect">
            <a:avLst/>
          </a:prstGeom>
          <a:solidFill>
            <a:schemeClr val="bg1"/>
          </a:solidFill>
        </p:spPr>
        <p:txBody>
          <a:bodyPr vert="horz" lIns="91440" tIns="45720" rIns="91440" bIns="45720" rtlCol="0">
            <a:normAutofit/>
          </a:bodyPr>
          <a:lstStyle/>
          <a:p>
            <a:pPr indent="-228589" defTabSz="914354">
              <a:lnSpc>
                <a:spcPct val="110000"/>
              </a:lnSpc>
              <a:spcBef>
                <a:spcPts val="700"/>
              </a:spcBef>
              <a:buClr>
                <a:srgbClr val="2A1A00"/>
              </a:buClr>
              <a:defRPr/>
            </a:pPr>
            <a:r>
              <a:rPr lang="en-US" sz="2400" cap="all" spc="200" dirty="0">
                <a:solidFill>
                  <a:srgbClr val="C00000"/>
                </a:solidFill>
                <a:latin typeface="Impact" panose="020B0806030902050204"/>
              </a:rPr>
              <a:t>Promotion tools/ MIX</a:t>
            </a:r>
          </a:p>
          <a:p>
            <a:pPr indent="-228589" defTabSz="914354">
              <a:lnSpc>
                <a:spcPct val="110000"/>
              </a:lnSpc>
              <a:spcBef>
                <a:spcPts val="700"/>
              </a:spcBef>
              <a:buClr>
                <a:srgbClr val="2A1A00"/>
              </a:buClr>
              <a:defRPr/>
            </a:pPr>
            <a:r>
              <a:rPr lang="en-US" sz="2400" dirty="0">
                <a:solidFill>
                  <a:prstClr val="black">
                    <a:lumMod val="65000"/>
                    <a:lumOff val="35000"/>
                  </a:prstClr>
                </a:solidFill>
                <a:latin typeface="Gill Sans MT" panose="020B0502020104020203"/>
              </a:rPr>
              <a:t> is a mix of different marketing approaches that marketers develop to deliver a clear, consistent, and compelling message about the organization and its brands to the target market segment. </a:t>
            </a:r>
          </a:p>
        </p:txBody>
      </p:sp>
      <p:pic>
        <p:nvPicPr>
          <p:cNvPr id="3" name="Picture 2">
            <a:extLst>
              <a:ext uri="{FF2B5EF4-FFF2-40B4-BE49-F238E27FC236}">
                <a16:creationId xmlns:a16="http://schemas.microsoft.com/office/drawing/2014/main" id="{036E8463-792E-7557-A650-9F148FD6EA46}"/>
              </a:ext>
            </a:extLst>
          </p:cNvPr>
          <p:cNvPicPr>
            <a:picLocks noChangeAspect="1"/>
          </p:cNvPicPr>
          <p:nvPr/>
        </p:nvPicPr>
        <p:blipFill rotWithShape="1">
          <a:blip r:embed="rId3"/>
          <a:srcRect l="1048" t="11269" r="1692"/>
          <a:stretch/>
        </p:blipFill>
        <p:spPr>
          <a:xfrm>
            <a:off x="5028823" y="2040682"/>
            <a:ext cx="6332561" cy="376379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173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E5BB7E78-8EA9-0244-AEF5-F3CCE8E73C5A}"/>
              </a:ext>
            </a:extLst>
          </p:cNvPr>
          <p:cNvSpPr>
            <a:spLocks noGrp="1"/>
          </p:cNvSpPr>
          <p:nvPr>
            <p:ph type="title" idx="4294967295"/>
          </p:nvPr>
        </p:nvSpPr>
        <p:spPr>
          <a:xfrm>
            <a:off x="4861133" y="476189"/>
            <a:ext cx="6537531" cy="1057907"/>
          </a:xfrm>
          <a:solidFill>
            <a:schemeClr val="bg1"/>
          </a:solidFill>
          <a:ln>
            <a:solidFill>
              <a:srgbClr val="124C37"/>
            </a:solidFill>
          </a:ln>
        </p:spPr>
        <p:txBody>
          <a:bodyPr vert="horz" lIns="91440" tIns="45720" rIns="91440" bIns="45720" rtlCol="0" anchor="ctr">
            <a:noAutofit/>
          </a:bodyPr>
          <a:lstStyle/>
          <a:p>
            <a:r>
              <a:rPr lang="en-US" altLang="en-US" sz="3600" cap="all" dirty="0">
                <a:solidFill>
                  <a:srgbClr val="B80E0F"/>
                </a:solidFill>
                <a:latin typeface="Impact" panose="020B0806030902050204"/>
                <a:ea typeface="+mn-ea"/>
                <a:cs typeface="+mn-cs"/>
              </a:rPr>
              <a:t>the marketing process, </a:t>
            </a:r>
            <a:r>
              <a:rPr lang="en-US" altLang="en-US" sz="3200" cap="all" dirty="0">
                <a:solidFill>
                  <a:srgbClr val="B80E0F"/>
                </a:solidFill>
                <a:latin typeface="Impact" panose="020B0806030902050204"/>
                <a:ea typeface="+mn-ea"/>
                <a:cs typeface="+mn-cs"/>
              </a:rPr>
              <a:t>revision </a:t>
            </a:r>
            <a:r>
              <a:rPr lang="en-US" altLang="en-US" sz="3600" cap="all" dirty="0">
                <a:solidFill>
                  <a:srgbClr val="B80E0F"/>
                </a:solidFill>
                <a:latin typeface="Impact" panose="020B0806030902050204"/>
                <a:ea typeface="+mn-ea"/>
                <a:cs typeface="+mn-cs"/>
              </a:rPr>
              <a:t> .</a:t>
            </a:r>
          </a:p>
        </p:txBody>
      </p:sp>
      <p:grpSp>
        <p:nvGrpSpPr>
          <p:cNvPr id="3" name="Group 2">
            <a:extLst>
              <a:ext uri="{FF2B5EF4-FFF2-40B4-BE49-F238E27FC236}">
                <a16:creationId xmlns:a16="http://schemas.microsoft.com/office/drawing/2014/main" id="{C4E81D8E-464C-47CE-BF6E-85D7CD2C4B1B}"/>
              </a:ext>
            </a:extLst>
          </p:cNvPr>
          <p:cNvGrpSpPr/>
          <p:nvPr/>
        </p:nvGrpSpPr>
        <p:grpSpPr>
          <a:xfrm>
            <a:off x="243019" y="1055039"/>
            <a:ext cx="11603699" cy="1718733"/>
            <a:chOff x="110067" y="1282700"/>
            <a:chExt cx="11519030" cy="1718733"/>
          </a:xfrm>
          <a:solidFill>
            <a:schemeClr val="bg1"/>
          </a:solidFill>
        </p:grpSpPr>
        <p:pic>
          <p:nvPicPr>
            <p:cNvPr id="4" name="Picture 1">
              <a:extLst>
                <a:ext uri="{FF2B5EF4-FFF2-40B4-BE49-F238E27FC236}">
                  <a16:creationId xmlns:a16="http://schemas.microsoft.com/office/drawing/2014/main" id="{23655140-56E5-4FA8-ADEF-2E1C3448C940}"/>
                </a:ext>
              </a:extLst>
            </p:cNvPr>
            <p:cNvPicPr>
              <a:picLocks noChangeAspect="1"/>
            </p:cNvPicPr>
            <p:nvPr/>
          </p:nvPicPr>
          <p:blipFill rotWithShape="1">
            <a:blip r:embed="rId3">
              <a:extLst>
                <a:ext uri="{28A0092B-C50C-407E-A947-70E740481C1C}">
                  <a14:useLocalDpi xmlns:a14="http://schemas.microsoft.com/office/drawing/2010/main" val="0"/>
                </a:ext>
              </a:extLst>
            </a:blip>
            <a:srcRect r="1852" b="53291"/>
            <a:stretch/>
          </p:blipFill>
          <p:spPr bwMode="auto">
            <a:xfrm>
              <a:off x="110067" y="1356570"/>
              <a:ext cx="6663266" cy="1644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5" name="Picture 1">
              <a:extLst>
                <a:ext uri="{FF2B5EF4-FFF2-40B4-BE49-F238E27FC236}">
                  <a16:creationId xmlns:a16="http://schemas.microsoft.com/office/drawing/2014/main" id="{7E4F5CC6-7CC0-6B41-B79E-257A4BB2BCB2}"/>
                </a:ext>
              </a:extLst>
            </p:cNvPr>
            <p:cNvPicPr>
              <a:picLocks noChangeAspect="1"/>
            </p:cNvPicPr>
            <p:nvPr/>
          </p:nvPicPr>
          <p:blipFill rotWithShape="1">
            <a:blip r:embed="rId3">
              <a:extLst>
                <a:ext uri="{28A0092B-C50C-407E-A947-70E740481C1C}">
                  <a14:useLocalDpi xmlns:a14="http://schemas.microsoft.com/office/drawing/2010/main" val="0"/>
                </a:ext>
              </a:extLst>
            </a:blip>
            <a:srcRect l="48252" t="58035" r="13271" b="2060"/>
            <a:stretch/>
          </p:blipFill>
          <p:spPr bwMode="auto">
            <a:xfrm>
              <a:off x="6858002" y="1464309"/>
              <a:ext cx="2708552" cy="1457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654F32A0-304E-4E29-9646-7FF65FA263FF}"/>
                </a:ext>
              </a:extLst>
            </p:cNvPr>
            <p:cNvPicPr>
              <a:picLocks noChangeAspect="1"/>
            </p:cNvPicPr>
            <p:nvPr/>
          </p:nvPicPr>
          <p:blipFill rotWithShape="1">
            <a:blip r:embed="rId3">
              <a:extLst>
                <a:ext uri="{28A0092B-C50C-407E-A947-70E740481C1C}">
                  <a14:useLocalDpi xmlns:a14="http://schemas.microsoft.com/office/drawing/2010/main" val="0"/>
                </a:ext>
              </a:extLst>
            </a:blip>
            <a:srcRect l="15046" t="51231" r="54538" b="3571"/>
            <a:stretch/>
          </p:blipFill>
          <p:spPr bwMode="auto">
            <a:xfrm>
              <a:off x="9399298" y="1282700"/>
              <a:ext cx="2229799" cy="17187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6" name="Picture 5">
            <a:extLst>
              <a:ext uri="{FF2B5EF4-FFF2-40B4-BE49-F238E27FC236}">
                <a16:creationId xmlns:a16="http://schemas.microsoft.com/office/drawing/2014/main" id="{87C37E2B-E8FD-406D-916A-5F220D87B3A1}"/>
              </a:ext>
            </a:extLst>
          </p:cNvPr>
          <p:cNvPicPr>
            <a:picLocks noChangeAspect="1"/>
          </p:cNvPicPr>
          <p:nvPr/>
        </p:nvPicPr>
        <p:blipFill rotWithShape="1">
          <a:blip r:embed="rId4"/>
          <a:srcRect t="45389" r="1539"/>
          <a:stretch/>
        </p:blipFill>
        <p:spPr>
          <a:xfrm>
            <a:off x="107980" y="2839066"/>
            <a:ext cx="10659864" cy="1960118"/>
          </a:xfrm>
          <a:prstGeom prst="rect">
            <a:avLst/>
          </a:prstGeom>
        </p:spPr>
      </p:pic>
      <p:cxnSp>
        <p:nvCxnSpPr>
          <p:cNvPr id="8" name="Straight Connector 7">
            <a:extLst>
              <a:ext uri="{FF2B5EF4-FFF2-40B4-BE49-F238E27FC236}">
                <a16:creationId xmlns:a16="http://schemas.microsoft.com/office/drawing/2014/main" id="{D6D7B3C9-2561-4911-A01C-0EB8BDA08CBA}"/>
              </a:ext>
            </a:extLst>
          </p:cNvPr>
          <p:cNvCxnSpPr>
            <a:cxnSpLocks/>
          </p:cNvCxnSpPr>
          <p:nvPr/>
        </p:nvCxnSpPr>
        <p:spPr>
          <a:xfrm>
            <a:off x="9304534" y="1113735"/>
            <a:ext cx="0" cy="1718733"/>
          </a:xfrm>
          <a:prstGeom prst="line">
            <a:avLst/>
          </a:prstGeom>
          <a:ln w="76200">
            <a:prstDash val="sysDot"/>
          </a:ln>
        </p:spPr>
        <p:style>
          <a:lnRef idx="3">
            <a:schemeClr val="dk1"/>
          </a:lnRef>
          <a:fillRef idx="0">
            <a:schemeClr val="dk1"/>
          </a:fillRef>
          <a:effectRef idx="2">
            <a:schemeClr val="dk1"/>
          </a:effectRef>
          <a:fontRef idx="minor">
            <a:schemeClr val="tx1"/>
          </a:fontRef>
        </p:style>
      </p:cxnSp>
      <p:sp>
        <p:nvSpPr>
          <p:cNvPr id="12" name="Arrow: Right 11">
            <a:extLst>
              <a:ext uri="{FF2B5EF4-FFF2-40B4-BE49-F238E27FC236}">
                <a16:creationId xmlns:a16="http://schemas.microsoft.com/office/drawing/2014/main" id="{A8C225F8-EDFE-4041-8513-E930F7EF864E}"/>
              </a:ext>
            </a:extLst>
          </p:cNvPr>
          <p:cNvSpPr/>
          <p:nvPr/>
        </p:nvSpPr>
        <p:spPr>
          <a:xfrm>
            <a:off x="1879269" y="1900119"/>
            <a:ext cx="695047"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178">
              <a:defRPr/>
            </a:pPr>
            <a:endParaRPr lang="en-US">
              <a:solidFill>
                <a:prstClr val="black"/>
              </a:solidFill>
              <a:latin typeface="Impact" panose="020B0806030902050204"/>
            </a:endParaRPr>
          </a:p>
        </p:txBody>
      </p:sp>
      <p:sp>
        <p:nvSpPr>
          <p:cNvPr id="15" name="Arrow: Right 14">
            <a:extLst>
              <a:ext uri="{FF2B5EF4-FFF2-40B4-BE49-F238E27FC236}">
                <a16:creationId xmlns:a16="http://schemas.microsoft.com/office/drawing/2014/main" id="{79BB9053-4A1E-4D71-9181-16D652C6F203}"/>
              </a:ext>
            </a:extLst>
          </p:cNvPr>
          <p:cNvSpPr/>
          <p:nvPr/>
        </p:nvSpPr>
        <p:spPr>
          <a:xfrm>
            <a:off x="4428266" y="1861861"/>
            <a:ext cx="695047"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178">
              <a:defRPr/>
            </a:pPr>
            <a:endParaRPr lang="en-US">
              <a:solidFill>
                <a:prstClr val="black"/>
              </a:solidFill>
              <a:latin typeface="Impact" panose="020B0806030902050204"/>
            </a:endParaRPr>
          </a:p>
        </p:txBody>
      </p:sp>
      <p:sp>
        <p:nvSpPr>
          <p:cNvPr id="16" name="Arrow: Right 15">
            <a:extLst>
              <a:ext uri="{FF2B5EF4-FFF2-40B4-BE49-F238E27FC236}">
                <a16:creationId xmlns:a16="http://schemas.microsoft.com/office/drawing/2014/main" id="{6591400C-4ECD-46BB-8124-FFAA30E8307E}"/>
              </a:ext>
            </a:extLst>
          </p:cNvPr>
          <p:cNvSpPr/>
          <p:nvPr/>
        </p:nvSpPr>
        <p:spPr>
          <a:xfrm>
            <a:off x="6588106" y="1880458"/>
            <a:ext cx="695047"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178">
              <a:defRPr/>
            </a:pPr>
            <a:endParaRPr lang="en-US">
              <a:solidFill>
                <a:prstClr val="black"/>
              </a:solidFill>
              <a:latin typeface="Impact" panose="020B0806030902050204"/>
            </a:endParaRPr>
          </a:p>
        </p:txBody>
      </p:sp>
      <p:sp>
        <p:nvSpPr>
          <p:cNvPr id="17" name="Arrow: Right 16">
            <a:extLst>
              <a:ext uri="{FF2B5EF4-FFF2-40B4-BE49-F238E27FC236}">
                <a16:creationId xmlns:a16="http://schemas.microsoft.com/office/drawing/2014/main" id="{533677FF-BCD6-47E5-AFE2-0314229A00AD}"/>
              </a:ext>
            </a:extLst>
          </p:cNvPr>
          <p:cNvSpPr/>
          <p:nvPr/>
        </p:nvSpPr>
        <p:spPr>
          <a:xfrm>
            <a:off x="8983880" y="1861861"/>
            <a:ext cx="695047"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178">
              <a:defRPr/>
            </a:pPr>
            <a:endParaRPr lang="en-US">
              <a:solidFill>
                <a:prstClr val="black"/>
              </a:solidFill>
              <a:latin typeface="Impact" panose="020B0806030902050204"/>
            </a:endParaRPr>
          </a:p>
        </p:txBody>
      </p:sp>
      <p:sp>
        <p:nvSpPr>
          <p:cNvPr id="13" name="Rectangle 12">
            <a:extLst>
              <a:ext uri="{FF2B5EF4-FFF2-40B4-BE49-F238E27FC236}">
                <a16:creationId xmlns:a16="http://schemas.microsoft.com/office/drawing/2014/main" id="{87802746-845D-4E51-9609-0CD44B2EE89B}"/>
              </a:ext>
            </a:extLst>
          </p:cNvPr>
          <p:cNvSpPr/>
          <p:nvPr/>
        </p:nvSpPr>
        <p:spPr>
          <a:xfrm>
            <a:off x="0" y="1338641"/>
            <a:ext cx="449163"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r" defTabSz="457178">
              <a:defRPr/>
            </a:pPr>
            <a:r>
              <a:rPr lang="en-US" sz="2800" b="1" dirty="0">
                <a:ln w="6600">
                  <a:solidFill>
                    <a:srgbClr val="A6987D"/>
                  </a:solidFill>
                  <a:prstDash val="solid"/>
                </a:ln>
                <a:solidFill>
                  <a:srgbClr val="C00000"/>
                </a:solidFill>
                <a:effectLst>
                  <a:outerShdw dist="38100" dir="2700000" algn="tl" rotWithShape="0">
                    <a:srgbClr val="A6987D"/>
                  </a:outerShdw>
                </a:effectLst>
                <a:latin typeface="Impact" panose="020B0806030902050204"/>
              </a:rPr>
              <a:t>1</a:t>
            </a:r>
          </a:p>
        </p:txBody>
      </p:sp>
      <p:sp>
        <p:nvSpPr>
          <p:cNvPr id="19" name="Rectangle 18">
            <a:extLst>
              <a:ext uri="{FF2B5EF4-FFF2-40B4-BE49-F238E27FC236}">
                <a16:creationId xmlns:a16="http://schemas.microsoft.com/office/drawing/2014/main" id="{68FC3D93-4241-4A7B-B744-7AAB456F86D0}"/>
              </a:ext>
            </a:extLst>
          </p:cNvPr>
          <p:cNvSpPr/>
          <p:nvPr/>
        </p:nvSpPr>
        <p:spPr>
          <a:xfrm>
            <a:off x="1996376" y="1338641"/>
            <a:ext cx="449163"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r" defTabSz="457178">
              <a:defRPr/>
            </a:pPr>
            <a:r>
              <a:rPr lang="en-US" sz="2800" b="1" dirty="0">
                <a:ln w="6600">
                  <a:solidFill>
                    <a:srgbClr val="A6987D"/>
                  </a:solidFill>
                  <a:prstDash val="solid"/>
                </a:ln>
                <a:solidFill>
                  <a:srgbClr val="C00000"/>
                </a:solidFill>
                <a:effectLst>
                  <a:outerShdw dist="38100" dir="2700000" algn="tl" rotWithShape="0">
                    <a:srgbClr val="A6987D"/>
                  </a:outerShdw>
                </a:effectLst>
                <a:latin typeface="Impact" panose="020B0806030902050204"/>
              </a:rPr>
              <a:t>2</a:t>
            </a:r>
          </a:p>
        </p:txBody>
      </p:sp>
      <p:sp>
        <p:nvSpPr>
          <p:cNvPr id="20" name="Rectangle 19">
            <a:extLst>
              <a:ext uri="{FF2B5EF4-FFF2-40B4-BE49-F238E27FC236}">
                <a16:creationId xmlns:a16="http://schemas.microsoft.com/office/drawing/2014/main" id="{9860BB1B-16F1-40DC-B257-FF86C17147CB}"/>
              </a:ext>
            </a:extLst>
          </p:cNvPr>
          <p:cNvSpPr/>
          <p:nvPr/>
        </p:nvSpPr>
        <p:spPr>
          <a:xfrm>
            <a:off x="4388868" y="1350113"/>
            <a:ext cx="449163"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r" defTabSz="457178">
              <a:defRPr/>
            </a:pPr>
            <a:r>
              <a:rPr lang="en-US" sz="2800" b="1" dirty="0">
                <a:ln w="6600">
                  <a:solidFill>
                    <a:srgbClr val="A6987D"/>
                  </a:solidFill>
                  <a:prstDash val="solid"/>
                </a:ln>
                <a:solidFill>
                  <a:srgbClr val="C00000"/>
                </a:solidFill>
                <a:effectLst>
                  <a:outerShdw dist="38100" dir="2700000" algn="tl" rotWithShape="0">
                    <a:srgbClr val="A6987D"/>
                  </a:outerShdw>
                </a:effectLst>
                <a:latin typeface="Impact" panose="020B0806030902050204"/>
              </a:rPr>
              <a:t>3</a:t>
            </a:r>
          </a:p>
        </p:txBody>
      </p:sp>
      <p:sp>
        <p:nvSpPr>
          <p:cNvPr id="21" name="Rectangle 20">
            <a:extLst>
              <a:ext uri="{FF2B5EF4-FFF2-40B4-BE49-F238E27FC236}">
                <a16:creationId xmlns:a16="http://schemas.microsoft.com/office/drawing/2014/main" id="{0D896A09-077A-4F3B-BB8B-2419779E69A1}"/>
              </a:ext>
            </a:extLst>
          </p:cNvPr>
          <p:cNvSpPr/>
          <p:nvPr/>
        </p:nvSpPr>
        <p:spPr>
          <a:xfrm>
            <a:off x="6749116" y="1317749"/>
            <a:ext cx="449163" cy="5232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r" defTabSz="457178">
              <a:defRPr/>
            </a:pPr>
            <a:r>
              <a:rPr lang="en-US" sz="2800" b="1" dirty="0">
                <a:ln w="6600">
                  <a:solidFill>
                    <a:srgbClr val="A6987D"/>
                  </a:solidFill>
                  <a:prstDash val="solid"/>
                </a:ln>
                <a:solidFill>
                  <a:srgbClr val="C00000"/>
                </a:solidFill>
                <a:effectLst>
                  <a:outerShdw dist="38100" dir="2700000" algn="tl" rotWithShape="0">
                    <a:srgbClr val="A6987D"/>
                  </a:outerShdw>
                </a:effectLst>
                <a:latin typeface="Impact" panose="020B0806030902050204"/>
              </a:rPr>
              <a:t>4</a:t>
            </a:r>
          </a:p>
        </p:txBody>
      </p:sp>
      <p:sp>
        <p:nvSpPr>
          <p:cNvPr id="7" name="TextBox 6">
            <a:extLst>
              <a:ext uri="{FF2B5EF4-FFF2-40B4-BE49-F238E27FC236}">
                <a16:creationId xmlns:a16="http://schemas.microsoft.com/office/drawing/2014/main" id="{EB55A667-4FFB-B4DD-B8F7-8A8EE4CE2A42}"/>
              </a:ext>
            </a:extLst>
          </p:cNvPr>
          <p:cNvSpPr txBox="1"/>
          <p:nvPr/>
        </p:nvSpPr>
        <p:spPr>
          <a:xfrm>
            <a:off x="432816" y="4224707"/>
            <a:ext cx="1887075"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37" indent="-285737" defTabSz="914354">
              <a:buFont typeface="Arial" panose="020B0604020202020204" pitchFamily="34" charset="0"/>
              <a:buChar char="•"/>
              <a:defRPr/>
            </a:pPr>
            <a:r>
              <a:rPr lang="en-GB" sz="1400" dirty="0">
                <a:solidFill>
                  <a:prstClr val="black"/>
                </a:solidFill>
                <a:latin typeface="Rockwell" panose="02060603020205020403"/>
              </a:rPr>
              <a:t>Needs and wants</a:t>
            </a:r>
          </a:p>
          <a:p>
            <a:pPr marL="285737" indent="-285737" defTabSz="914354">
              <a:buFont typeface="Arial" panose="020B0604020202020204" pitchFamily="34" charset="0"/>
              <a:buChar char="•"/>
              <a:defRPr/>
            </a:pPr>
            <a:r>
              <a:rPr lang="en-GB" sz="1400" dirty="0">
                <a:solidFill>
                  <a:prstClr val="black"/>
                </a:solidFill>
                <a:latin typeface="Rockwell" panose="02060603020205020403"/>
              </a:rPr>
              <a:t>Marketplace</a:t>
            </a:r>
          </a:p>
          <a:p>
            <a:pPr marL="285737" indent="-285737" defTabSz="914354">
              <a:buFont typeface="Arial" panose="020B0604020202020204" pitchFamily="34" charset="0"/>
              <a:buChar char="•"/>
              <a:defRPr/>
            </a:pPr>
            <a:r>
              <a:rPr lang="en-GB" sz="1400" dirty="0">
                <a:solidFill>
                  <a:prstClr val="black"/>
                </a:solidFill>
                <a:latin typeface="Rockwell" panose="02060603020205020403"/>
              </a:rPr>
              <a:t>Market offering  </a:t>
            </a:r>
          </a:p>
          <a:p>
            <a:pPr marL="285737" indent="-285737" defTabSz="914354">
              <a:buFont typeface="Arial" panose="020B0604020202020204" pitchFamily="34" charset="0"/>
              <a:buChar char="•"/>
              <a:defRPr/>
            </a:pPr>
            <a:r>
              <a:rPr lang="en-GB" sz="1400" dirty="0">
                <a:solidFill>
                  <a:prstClr val="black"/>
                </a:solidFill>
                <a:latin typeface="Rockwell" panose="02060603020205020403"/>
              </a:rPr>
              <a:t>Strategic marketing analysis </a:t>
            </a:r>
          </a:p>
          <a:p>
            <a:pPr marL="285737" indent="-285737" defTabSz="914354">
              <a:buFont typeface="Arial" panose="020B0604020202020204" pitchFamily="34" charset="0"/>
              <a:buChar char="•"/>
              <a:defRPr/>
            </a:pPr>
            <a:r>
              <a:rPr lang="en-GB" sz="1400" dirty="0">
                <a:solidFill>
                  <a:prstClr val="black"/>
                </a:solidFill>
                <a:latin typeface="Rockwell" panose="02060603020205020403"/>
              </a:rPr>
              <a:t>Big data and MIS </a:t>
            </a:r>
          </a:p>
        </p:txBody>
      </p:sp>
      <p:sp>
        <p:nvSpPr>
          <p:cNvPr id="9" name="TextBox 8">
            <a:extLst>
              <a:ext uri="{FF2B5EF4-FFF2-40B4-BE49-F238E27FC236}">
                <a16:creationId xmlns:a16="http://schemas.microsoft.com/office/drawing/2014/main" id="{C7BCDDB9-F764-F34A-B294-AC849E73A78E}"/>
              </a:ext>
            </a:extLst>
          </p:cNvPr>
          <p:cNvSpPr txBox="1"/>
          <p:nvPr/>
        </p:nvSpPr>
        <p:spPr>
          <a:xfrm>
            <a:off x="2700218" y="4175951"/>
            <a:ext cx="1887075"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37" indent="-285737" defTabSz="914354">
              <a:buFont typeface="Arial" panose="020B0604020202020204" pitchFamily="34" charset="0"/>
              <a:buChar char="•"/>
              <a:defRPr/>
            </a:pPr>
            <a:r>
              <a:rPr lang="en-GB" sz="1400" dirty="0">
                <a:solidFill>
                  <a:prstClr val="black"/>
                </a:solidFill>
                <a:latin typeface="Rockwell" panose="02060603020205020403"/>
              </a:rPr>
              <a:t>Grand marketing strategies competitive and growth  </a:t>
            </a:r>
          </a:p>
          <a:p>
            <a:pPr marL="285737" indent="-285737" defTabSz="914354">
              <a:buFont typeface="Arial" panose="020B0604020202020204" pitchFamily="34" charset="0"/>
              <a:buChar char="•"/>
              <a:defRPr/>
            </a:pPr>
            <a:r>
              <a:rPr lang="en-GB" sz="1400" dirty="0">
                <a:solidFill>
                  <a:prstClr val="black"/>
                </a:solidFill>
                <a:latin typeface="Rockwell" panose="02060603020205020403"/>
              </a:rPr>
              <a:t>STP strategies</a:t>
            </a:r>
          </a:p>
          <a:p>
            <a:pPr marL="285737" indent="-285737" defTabSz="914354">
              <a:buFont typeface="Arial" panose="020B0604020202020204" pitchFamily="34" charset="0"/>
              <a:buChar char="•"/>
              <a:defRPr/>
            </a:pPr>
            <a:r>
              <a:rPr lang="en-GB" sz="1400" dirty="0">
                <a:solidFill>
                  <a:prstClr val="black"/>
                </a:solidFill>
                <a:latin typeface="Rockwell" panose="02060603020205020403"/>
              </a:rPr>
              <a:t>Differentiation and branding </a:t>
            </a:r>
          </a:p>
        </p:txBody>
      </p:sp>
      <p:sp>
        <p:nvSpPr>
          <p:cNvPr id="10" name="TextBox 9">
            <a:extLst>
              <a:ext uri="{FF2B5EF4-FFF2-40B4-BE49-F238E27FC236}">
                <a16:creationId xmlns:a16="http://schemas.microsoft.com/office/drawing/2014/main" id="{423A20BE-D1F4-F0B8-97D6-97CFB25092E4}"/>
              </a:ext>
            </a:extLst>
          </p:cNvPr>
          <p:cNvSpPr txBox="1"/>
          <p:nvPr/>
        </p:nvSpPr>
        <p:spPr>
          <a:xfrm>
            <a:off x="5123313" y="4926642"/>
            <a:ext cx="1591909"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37" indent="-285737" defTabSz="914354">
              <a:buFont typeface="Arial" panose="020B0604020202020204" pitchFamily="34" charset="0"/>
              <a:buChar char="•"/>
              <a:defRPr/>
            </a:pPr>
            <a:r>
              <a:rPr lang="en-GB" sz="1400" dirty="0">
                <a:solidFill>
                  <a:prstClr val="black"/>
                </a:solidFill>
                <a:latin typeface="Rockwell" panose="02060603020205020403"/>
              </a:rPr>
              <a:t>Marketing MIX</a:t>
            </a:r>
          </a:p>
          <a:p>
            <a:pPr marL="285737" indent="-285737" defTabSz="914354">
              <a:buFont typeface="Arial" panose="020B0604020202020204" pitchFamily="34" charset="0"/>
              <a:buChar char="•"/>
              <a:defRPr/>
            </a:pPr>
            <a:r>
              <a:rPr lang="en-GB" sz="1400" dirty="0">
                <a:solidFill>
                  <a:prstClr val="black"/>
                </a:solidFill>
                <a:latin typeface="Rockwell" panose="02060603020205020403"/>
              </a:rPr>
              <a:t>4Ps</a:t>
            </a:r>
          </a:p>
        </p:txBody>
      </p:sp>
      <p:sp>
        <p:nvSpPr>
          <p:cNvPr id="11" name="TextBox 10">
            <a:extLst>
              <a:ext uri="{FF2B5EF4-FFF2-40B4-BE49-F238E27FC236}">
                <a16:creationId xmlns:a16="http://schemas.microsoft.com/office/drawing/2014/main" id="{3D2FB1F1-F65D-68B8-3BDC-3C4E59C1B1BF}"/>
              </a:ext>
            </a:extLst>
          </p:cNvPr>
          <p:cNvSpPr txBox="1"/>
          <p:nvPr/>
        </p:nvSpPr>
        <p:spPr>
          <a:xfrm>
            <a:off x="7040554" y="4793416"/>
            <a:ext cx="4224236"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37" indent="-285737" defTabSz="914354">
              <a:buFont typeface="Arial" panose="020B0604020202020204" pitchFamily="34" charset="0"/>
              <a:buChar char="•"/>
              <a:defRPr/>
            </a:pPr>
            <a:r>
              <a:rPr lang="en-GB" sz="1400" dirty="0">
                <a:solidFill>
                  <a:prstClr val="black"/>
                </a:solidFill>
                <a:latin typeface="Rockwell" panose="02060603020205020403"/>
              </a:rPr>
              <a:t>CRM tools and systems</a:t>
            </a:r>
          </a:p>
          <a:p>
            <a:pPr marL="285737" indent="-285737" defTabSz="914354">
              <a:buFont typeface="Arial" panose="020B0604020202020204" pitchFamily="34" charset="0"/>
              <a:buChar char="•"/>
              <a:defRPr/>
            </a:pPr>
            <a:r>
              <a:rPr lang="en-GB" sz="1400" dirty="0">
                <a:solidFill>
                  <a:prstClr val="black"/>
                </a:solidFill>
                <a:latin typeface="Rockwell" panose="02060603020205020403"/>
              </a:rPr>
              <a:t>CUSTOMER RELATIONSHIP GROUPS</a:t>
            </a:r>
          </a:p>
          <a:p>
            <a:pPr marL="285737" indent="-285737" defTabSz="914354">
              <a:buFont typeface="Arial" panose="020B0604020202020204" pitchFamily="34" charset="0"/>
              <a:buChar char="•"/>
              <a:defRPr/>
            </a:pPr>
            <a:r>
              <a:rPr lang="en-GB" sz="1400" dirty="0">
                <a:solidFill>
                  <a:prstClr val="black"/>
                </a:solidFill>
                <a:latin typeface="Rockwell" panose="02060603020205020403"/>
              </a:rPr>
              <a:t>Marketing control</a:t>
            </a:r>
          </a:p>
        </p:txBody>
      </p:sp>
      <p:sp>
        <p:nvSpPr>
          <p:cNvPr id="14" name="TextBox 13">
            <a:extLst>
              <a:ext uri="{FF2B5EF4-FFF2-40B4-BE49-F238E27FC236}">
                <a16:creationId xmlns:a16="http://schemas.microsoft.com/office/drawing/2014/main" id="{FC3CBB97-0B9E-176A-7A40-3682B6450158}"/>
              </a:ext>
            </a:extLst>
          </p:cNvPr>
          <p:cNvSpPr txBox="1"/>
          <p:nvPr/>
        </p:nvSpPr>
        <p:spPr>
          <a:xfrm>
            <a:off x="10903180" y="3053801"/>
            <a:ext cx="1151551"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354">
              <a:defRPr/>
            </a:pPr>
            <a:r>
              <a:rPr lang="en-GB" sz="1400" dirty="0">
                <a:solidFill>
                  <a:prstClr val="black"/>
                </a:solidFill>
                <a:latin typeface="Rockwell" panose="02060603020205020403"/>
              </a:rPr>
              <a:t>- consumer buyer behaviour and consumer markets</a:t>
            </a:r>
          </a:p>
          <a:p>
            <a:pPr defTabSz="914354">
              <a:defRPr/>
            </a:pPr>
            <a:r>
              <a:rPr lang="en-GB" sz="1400" dirty="0">
                <a:solidFill>
                  <a:prstClr val="black"/>
                </a:solidFill>
                <a:latin typeface="Rockwell" panose="02060603020205020403"/>
              </a:rPr>
              <a:t>- Business Buyer Behaviour and Business Markets</a:t>
            </a:r>
          </a:p>
        </p:txBody>
      </p:sp>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51E10B-6F14-6D41-9A1B-070D41AC6005}"/>
              </a:ext>
            </a:extLst>
          </p:cNvPr>
          <p:cNvSpPr/>
          <p:nvPr/>
        </p:nvSpPr>
        <p:spPr>
          <a:xfrm>
            <a:off x="0" y="2639286"/>
            <a:ext cx="5307302" cy="3241398"/>
          </a:xfrm>
          <a:prstGeom prst="rect">
            <a:avLst/>
          </a:prstGeom>
          <a:solidFill>
            <a:schemeClr val="bg1"/>
          </a:solidFill>
        </p:spPr>
        <p:txBody>
          <a:bodyPr vert="horz" lIns="91440" tIns="45720" rIns="91440" bIns="45720" rtlCol="0">
            <a:noAutofit/>
          </a:bodyPr>
          <a:lstStyle/>
          <a:p>
            <a:pPr marL="57148" indent="-285737" defTabSz="914354">
              <a:spcBef>
                <a:spcPts val="700"/>
              </a:spcBef>
              <a:buClr>
                <a:srgbClr val="2A1A00"/>
              </a:buClr>
              <a:buFont typeface="Arial" panose="020B0604020202020204" pitchFamily="34" charset="0"/>
              <a:buChar char="•"/>
              <a:defRPr/>
            </a:pPr>
            <a:r>
              <a:rPr lang="en-US" altLang="en-US" sz="2000" dirty="0">
                <a:solidFill>
                  <a:prstClr val="black">
                    <a:lumMod val="65000"/>
                    <a:lumOff val="35000"/>
                  </a:prstClr>
                </a:solidFill>
                <a:latin typeface="Gill Sans MT" panose="020B0502020104020203"/>
              </a:rPr>
              <a:t>A c</a:t>
            </a:r>
            <a:r>
              <a:rPr lang="en-US" sz="2000" dirty="0">
                <a:solidFill>
                  <a:prstClr val="black">
                    <a:lumMod val="65000"/>
                    <a:lumOff val="35000"/>
                  </a:prstClr>
                </a:solidFill>
                <a:latin typeface="Gill Sans MT" panose="020B0502020104020203"/>
              </a:rPr>
              <a:t>arefully integrating and coordinating the company’s many communications channels to deliver a clear, consistent, and compelling message about the organization and its brands</a:t>
            </a:r>
          </a:p>
          <a:p>
            <a:pPr defTabSz="914354">
              <a:spcBef>
                <a:spcPts val="700"/>
              </a:spcBef>
              <a:buClr>
                <a:srgbClr val="2A1A00"/>
              </a:buClr>
              <a:defRPr/>
            </a:pPr>
            <a:r>
              <a:rPr lang="en-US" sz="2000" dirty="0">
                <a:solidFill>
                  <a:prstClr val="black">
                    <a:lumMod val="65000"/>
                    <a:lumOff val="35000"/>
                  </a:prstClr>
                </a:solidFill>
                <a:latin typeface="Gill Sans MT" panose="020B0502020104020203"/>
              </a:rPr>
              <a:t>The marketer’s task is to decide  :</a:t>
            </a:r>
          </a:p>
          <a:p>
            <a:pPr marL="742913" lvl="1" indent="-285737" defTabSz="914354">
              <a:lnSpc>
                <a:spcPct val="150000"/>
              </a:lnSpc>
              <a:spcBef>
                <a:spcPts val="700"/>
              </a:spcBef>
              <a:buClr>
                <a:srgbClr val="2A1A00"/>
              </a:buClr>
              <a:buFont typeface="Arial" panose="020B0604020202020204" pitchFamily="34" charset="0"/>
              <a:buChar char="•"/>
              <a:defRPr/>
            </a:pPr>
            <a:r>
              <a:rPr lang="en-US" sz="2000" dirty="0">
                <a:solidFill>
                  <a:srgbClr val="C00000"/>
                </a:solidFill>
                <a:latin typeface="Gill Sans MT" panose="020B0502020104020203"/>
              </a:rPr>
              <a:t>What is the right promotion mix for a particular product/brand? </a:t>
            </a:r>
            <a:endParaRPr lang="en-US" sz="2000" b="1" i="1" dirty="0">
              <a:solidFill>
                <a:srgbClr val="C00000"/>
              </a:solidFill>
              <a:latin typeface="Gill Sans MT" panose="020B0502020104020203"/>
            </a:endParaRPr>
          </a:p>
          <a:p>
            <a:pPr marL="742913" lvl="1" indent="-285737" defTabSz="914354">
              <a:lnSpc>
                <a:spcPct val="150000"/>
              </a:lnSpc>
              <a:spcBef>
                <a:spcPts val="700"/>
              </a:spcBef>
              <a:buClr>
                <a:srgbClr val="2A1A00"/>
              </a:buClr>
              <a:buFont typeface="Arial" panose="020B0604020202020204" pitchFamily="34" charset="0"/>
              <a:buChar char="•"/>
              <a:defRPr/>
            </a:pPr>
            <a:r>
              <a:rPr lang="en-US" sz="2000" dirty="0">
                <a:solidFill>
                  <a:srgbClr val="C00000"/>
                </a:solidFill>
                <a:latin typeface="Gill Sans MT" panose="020B0502020104020203"/>
              </a:rPr>
              <a:t>Which promotion strategy to use ?</a:t>
            </a:r>
          </a:p>
        </p:txBody>
      </p:sp>
      <p:pic>
        <p:nvPicPr>
          <p:cNvPr id="4" name="Picture 3">
            <a:extLst>
              <a:ext uri="{FF2B5EF4-FFF2-40B4-BE49-F238E27FC236}">
                <a16:creationId xmlns:a16="http://schemas.microsoft.com/office/drawing/2014/main" id="{1468FB4B-27DB-FF39-CE36-E2166E1BE9EB}"/>
              </a:ext>
            </a:extLst>
          </p:cNvPr>
          <p:cNvPicPr>
            <a:picLocks noChangeAspect="1"/>
          </p:cNvPicPr>
          <p:nvPr/>
        </p:nvPicPr>
        <p:blipFill rotWithShape="1">
          <a:blip r:embed="rId3"/>
          <a:srcRect r="37025" b="3631"/>
          <a:stretch/>
        </p:blipFill>
        <p:spPr>
          <a:xfrm>
            <a:off x="5964074" y="746619"/>
            <a:ext cx="5960340" cy="3520907"/>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7865DB59-4BCA-27DF-DA71-E61A79D6AC8F}"/>
              </a:ext>
            </a:extLst>
          </p:cNvPr>
          <p:cNvSpPr txBox="1"/>
          <p:nvPr/>
        </p:nvSpPr>
        <p:spPr>
          <a:xfrm>
            <a:off x="189571" y="1077498"/>
            <a:ext cx="5184845" cy="1561787"/>
          </a:xfrm>
          <a:prstGeom prst="rect">
            <a:avLst/>
          </a:prstGeom>
          <a:solidFill>
            <a:schemeClr val="bg1"/>
          </a:solidFill>
        </p:spPr>
        <p:txBody>
          <a:bodyPr vert="horz" lIns="91440" tIns="45720" rIns="91440" bIns="45720" rtlCol="0" anchor="b">
            <a:noAutofit/>
          </a:bodyPr>
          <a:lstStyle/>
          <a:p>
            <a:pPr algn="ctr" defTabSz="914354">
              <a:lnSpc>
                <a:spcPct val="90000"/>
              </a:lnSpc>
              <a:spcBef>
                <a:spcPct val="0"/>
              </a:spcBef>
              <a:spcAft>
                <a:spcPts val="600"/>
              </a:spcAft>
              <a:defRPr/>
            </a:pPr>
            <a:r>
              <a:rPr lang="en-US" altLang="en-US" sz="3600" cap="all" spc="200" dirty="0">
                <a:solidFill>
                  <a:srgbClr val="C00000"/>
                </a:solidFill>
                <a:latin typeface="Impact" panose="020B0806030902050204"/>
              </a:rPr>
              <a:t>Integrated promotion tools</a:t>
            </a:r>
          </a:p>
          <a:p>
            <a:pPr algn="ctr" defTabSz="914354">
              <a:lnSpc>
                <a:spcPct val="90000"/>
              </a:lnSpc>
              <a:spcBef>
                <a:spcPct val="0"/>
              </a:spcBef>
              <a:spcAft>
                <a:spcPts val="600"/>
              </a:spcAft>
              <a:defRPr/>
            </a:pPr>
            <a:r>
              <a:rPr lang="en-US" altLang="en-US" sz="3600" cap="all" spc="200" dirty="0">
                <a:solidFill>
                  <a:srgbClr val="C00000"/>
                </a:solidFill>
                <a:latin typeface="Impact" panose="020B0806030902050204"/>
              </a:rPr>
              <a:t>mix</a:t>
            </a:r>
            <a:endParaRPr lang="en-US" sz="3600" cap="all" spc="200" dirty="0">
              <a:solidFill>
                <a:srgbClr val="C00000"/>
              </a:solidFill>
              <a:latin typeface="Impact" panose="020B0806030902050204"/>
            </a:endParaRPr>
          </a:p>
        </p:txBody>
      </p:sp>
      <p:pic>
        <p:nvPicPr>
          <p:cNvPr id="2" name="Picture 1">
            <a:extLst>
              <a:ext uri="{FF2B5EF4-FFF2-40B4-BE49-F238E27FC236}">
                <a16:creationId xmlns:a16="http://schemas.microsoft.com/office/drawing/2014/main" id="{5FFCDF62-29A9-0FB1-AC0F-4715912E04BD}"/>
              </a:ext>
            </a:extLst>
          </p:cNvPr>
          <p:cNvPicPr>
            <a:picLocks noChangeAspect="1"/>
          </p:cNvPicPr>
          <p:nvPr/>
        </p:nvPicPr>
        <p:blipFill rotWithShape="1">
          <a:blip r:embed="rId4"/>
          <a:srcRect l="15085" t="12576" r="19133" b="22066"/>
          <a:stretch/>
        </p:blipFill>
        <p:spPr>
          <a:xfrm>
            <a:off x="5835665" y="4469721"/>
            <a:ext cx="6088747" cy="141096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808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4558" y="1224358"/>
            <a:ext cx="4357688" cy="1237945"/>
          </a:xfrm>
          <a:solidFill>
            <a:schemeClr val="bg1"/>
          </a:solidFill>
        </p:spPr>
        <p:txBody>
          <a:bodyPr vert="horz" lIns="91440" tIns="45720" rIns="91440" bIns="45720" rtlCol="0" anchor="b">
            <a:normAutofit/>
          </a:bodyPr>
          <a:lstStyle/>
          <a:p>
            <a:pPr marL="12700">
              <a:spcAft>
                <a:spcPts val="600"/>
              </a:spcAft>
            </a:pPr>
            <a:r>
              <a:rPr lang="en-US" altLang="en-US" sz="2800" cap="all" spc="200" dirty="0">
                <a:solidFill>
                  <a:srgbClr val="C00000"/>
                </a:solidFill>
                <a:latin typeface="Impact" panose="020B0806030902050204"/>
                <a:ea typeface="+mn-ea"/>
                <a:cs typeface="+mn-cs"/>
              </a:rPr>
              <a:t>Push versus Pull Promotion Strategy</a:t>
            </a:r>
            <a:endParaRPr lang="en-IN" sz="2800" cap="all" spc="200" dirty="0">
              <a:solidFill>
                <a:srgbClr val="C00000"/>
              </a:solidFill>
              <a:latin typeface="Impact" panose="020B0806030902050204"/>
              <a:ea typeface="+mn-ea"/>
              <a:cs typeface="+mn-cs"/>
            </a:endParaRPr>
          </a:p>
        </p:txBody>
      </p:sp>
      <p:sp>
        <p:nvSpPr>
          <p:cNvPr id="8" name="Content Placeholder 7">
            <a:extLst>
              <a:ext uri="{FF2B5EF4-FFF2-40B4-BE49-F238E27FC236}">
                <a16:creationId xmlns:a16="http://schemas.microsoft.com/office/drawing/2014/main" id="{9BA4F08C-CA2C-D2C2-E8AD-8940D90505D0}"/>
              </a:ext>
            </a:extLst>
          </p:cNvPr>
          <p:cNvSpPr>
            <a:spLocks noGrp="1"/>
          </p:cNvSpPr>
          <p:nvPr>
            <p:ph idx="4294967295"/>
          </p:nvPr>
        </p:nvSpPr>
        <p:spPr>
          <a:xfrm>
            <a:off x="67114" y="2462303"/>
            <a:ext cx="5600700" cy="3443548"/>
          </a:xfrm>
          <a:solidFill>
            <a:schemeClr val="bg1"/>
          </a:solidFill>
        </p:spPr>
        <p:txBody>
          <a:bodyPr>
            <a:noAutofit/>
          </a:bodyPr>
          <a:lstStyle/>
          <a:p>
            <a:r>
              <a:rPr lang="en-US" sz="1800" dirty="0"/>
              <a:t>A </a:t>
            </a:r>
            <a:r>
              <a:rPr lang="en-US" sz="1800" b="1" dirty="0">
                <a:solidFill>
                  <a:srgbClr val="C00000"/>
                </a:solidFill>
              </a:rPr>
              <a:t>push strategy </a:t>
            </a:r>
            <a:r>
              <a:rPr lang="en-US" sz="1800" dirty="0"/>
              <a:t>refers to a promotion strategy that calls for using the sales force and trade promotion to push the product through channels. The producer promotes the product to channel members that in turn promote it to final consumers.</a:t>
            </a:r>
          </a:p>
          <a:p>
            <a:endParaRPr lang="en-US" sz="1800" dirty="0"/>
          </a:p>
          <a:p>
            <a:r>
              <a:rPr lang="en-US" sz="1800" dirty="0"/>
              <a:t>A </a:t>
            </a:r>
            <a:r>
              <a:rPr lang="en-US" sz="1800" b="1" dirty="0">
                <a:solidFill>
                  <a:srgbClr val="C00000"/>
                </a:solidFill>
              </a:rPr>
              <a:t>pull strategy </a:t>
            </a:r>
            <a:r>
              <a:rPr lang="en-US" sz="1800" dirty="0"/>
              <a:t>refers to a promotion strategy that calls for spending a lot on consumer advertising and promotion to induce final consumers to buy the product, creating a demand vacuum that pulls the product through the channel</a:t>
            </a:r>
          </a:p>
        </p:txBody>
      </p:sp>
      <p:pic>
        <p:nvPicPr>
          <p:cNvPr id="5" name="Picture 4">
            <a:extLst>
              <a:ext uri="{FF2B5EF4-FFF2-40B4-BE49-F238E27FC236}">
                <a16:creationId xmlns:a16="http://schemas.microsoft.com/office/drawing/2014/main" id="{7EFFDFA5-5A82-7422-140F-3C8288ADDB70}"/>
              </a:ext>
            </a:extLst>
          </p:cNvPr>
          <p:cNvPicPr>
            <a:picLocks noChangeAspect="1"/>
          </p:cNvPicPr>
          <p:nvPr/>
        </p:nvPicPr>
        <p:blipFill rotWithShape="1">
          <a:blip r:embed="rId3"/>
          <a:srcRect l="-2" t="5871" r="3" b="4734"/>
          <a:stretch/>
        </p:blipFill>
        <p:spPr>
          <a:xfrm>
            <a:off x="5489923" y="3582450"/>
            <a:ext cx="6376416" cy="2231122"/>
          </a:xfrm>
          <a:prstGeom prst="rect">
            <a:avLst/>
          </a:prstGeom>
        </p:spPr>
      </p:pic>
      <p:grpSp>
        <p:nvGrpSpPr>
          <p:cNvPr id="11" name="Group 10">
            <a:extLst>
              <a:ext uri="{FF2B5EF4-FFF2-40B4-BE49-F238E27FC236}">
                <a16:creationId xmlns:a16="http://schemas.microsoft.com/office/drawing/2014/main" id="{25E3CD70-5FBB-7255-3DD7-D9A6D936A536}"/>
              </a:ext>
            </a:extLst>
          </p:cNvPr>
          <p:cNvGrpSpPr/>
          <p:nvPr/>
        </p:nvGrpSpPr>
        <p:grpSpPr>
          <a:xfrm>
            <a:off x="5471635" y="392822"/>
            <a:ext cx="6376416" cy="2901017"/>
            <a:chOff x="5815584" y="335958"/>
            <a:chExt cx="6376416" cy="2901017"/>
          </a:xfrm>
        </p:grpSpPr>
        <p:pic>
          <p:nvPicPr>
            <p:cNvPr id="4" name="Picture 4" descr="The flowcharts show the following information:&#10;Push strategy: &#10;An arrow labeled “Producer marketing activities (personal selling, trade promotion, other)” points from Producer to Retailers and wholesalers. Another arrow labeled “Reseller marketing activities (personal selling, advertising, sales promotion, other)” points from Retailers and wholesalers to Consumers. &#10;In a push strategy, the company “pushes” the product to resellers, which in turn “push” it to consumers.&#10;&#10;Pull strategy: &#10;An arrow labeled “Producer marketing activities (advertising, sales promotion, online and social media, other)” points from Producer directly to Consumers. Two arrows labeled “Demand” point from Consumers to Retailers and wholesalers and then from Retailers and wholesalers to Producer, thus forming a cyclic flowchart.  &#10;In a pull strategy, the company promotes directly to final consumers, creating a demand vacuum that “pulls” the product through the channel. Most companies use some combination of push and pull."/>
            <p:cNvPicPr>
              <a:picLocks noChangeAspect="1"/>
            </p:cNvPicPr>
            <p:nvPr/>
          </p:nvPicPr>
          <p:blipFill rotWithShape="1">
            <a:blip r:embed="rId4" cstate="print">
              <a:extLst>
                <a:ext uri="{28A0092B-C50C-407E-A947-70E740481C1C}">
                  <a14:useLocalDpi xmlns:a14="http://schemas.microsoft.com/office/drawing/2010/main" val="0"/>
                </a:ext>
              </a:extLst>
            </a:blip>
            <a:srcRect l="14467" t="-1" r="371" b="-1"/>
            <a:stretch/>
          </p:blipFill>
          <p:spPr bwMode="auto">
            <a:xfrm>
              <a:off x="5815584" y="354246"/>
              <a:ext cx="6376416" cy="2882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DE107B5-C9F1-3621-D414-FAFCC45C6001}"/>
                </a:ext>
              </a:extLst>
            </p:cNvPr>
            <p:cNvSpPr txBox="1"/>
            <p:nvPr/>
          </p:nvSpPr>
          <p:spPr>
            <a:xfrm>
              <a:off x="5815584" y="335958"/>
              <a:ext cx="1664208" cy="369332"/>
            </a:xfrm>
            <a:prstGeom prst="rect">
              <a:avLst/>
            </a:prstGeom>
            <a:solidFill>
              <a:schemeClr val="bg1"/>
            </a:solidFill>
          </p:spPr>
          <p:txBody>
            <a:bodyPr wrap="square" rtlCol="0">
              <a:spAutoFit/>
            </a:bodyPr>
            <a:lstStyle/>
            <a:p>
              <a:pPr defTabSz="914354">
                <a:defRPr/>
              </a:pPr>
              <a:endParaRPr lang="en-SA" dirty="0">
                <a:solidFill>
                  <a:prstClr val="black"/>
                </a:solidFill>
                <a:latin typeface="Gill Sans MT" panose="020B0502020104020203"/>
              </a:endParaRPr>
            </a:p>
          </p:txBody>
        </p:sp>
        <p:sp>
          <p:nvSpPr>
            <p:cNvPr id="9" name="TextBox 8">
              <a:extLst>
                <a:ext uri="{FF2B5EF4-FFF2-40B4-BE49-F238E27FC236}">
                  <a16:creationId xmlns:a16="http://schemas.microsoft.com/office/drawing/2014/main" id="{E4869943-9274-0BBF-E749-A034150D21F9}"/>
                </a:ext>
              </a:extLst>
            </p:cNvPr>
            <p:cNvSpPr txBox="1"/>
            <p:nvPr/>
          </p:nvSpPr>
          <p:spPr>
            <a:xfrm>
              <a:off x="5815584" y="598086"/>
              <a:ext cx="548640" cy="369332"/>
            </a:xfrm>
            <a:prstGeom prst="rect">
              <a:avLst/>
            </a:prstGeom>
            <a:solidFill>
              <a:schemeClr val="bg1"/>
            </a:solidFill>
          </p:spPr>
          <p:txBody>
            <a:bodyPr wrap="square" rtlCol="0">
              <a:spAutoFit/>
            </a:bodyPr>
            <a:lstStyle/>
            <a:p>
              <a:pPr defTabSz="914354">
                <a:defRPr/>
              </a:pPr>
              <a:endParaRPr lang="en-SA" dirty="0">
                <a:solidFill>
                  <a:prstClr val="black"/>
                </a:solidFill>
                <a:latin typeface="Gill Sans MT" panose="020B0502020104020203"/>
              </a:endParaRPr>
            </a:p>
          </p:txBody>
        </p:sp>
        <p:sp>
          <p:nvSpPr>
            <p:cNvPr id="10" name="TextBox 9">
              <a:extLst>
                <a:ext uri="{FF2B5EF4-FFF2-40B4-BE49-F238E27FC236}">
                  <a16:creationId xmlns:a16="http://schemas.microsoft.com/office/drawing/2014/main" id="{0B72471A-5F98-9C1F-CE58-6A7605457F27}"/>
                </a:ext>
              </a:extLst>
            </p:cNvPr>
            <p:cNvSpPr txBox="1"/>
            <p:nvPr/>
          </p:nvSpPr>
          <p:spPr>
            <a:xfrm>
              <a:off x="5833872" y="1637454"/>
              <a:ext cx="548640" cy="369332"/>
            </a:xfrm>
            <a:prstGeom prst="rect">
              <a:avLst/>
            </a:prstGeom>
            <a:solidFill>
              <a:schemeClr val="bg1"/>
            </a:solidFill>
          </p:spPr>
          <p:txBody>
            <a:bodyPr wrap="square" rtlCol="0">
              <a:spAutoFit/>
            </a:bodyPr>
            <a:lstStyle/>
            <a:p>
              <a:pPr defTabSz="914354">
                <a:defRPr/>
              </a:pPr>
              <a:endParaRPr lang="en-SA" dirty="0">
                <a:solidFill>
                  <a:prstClr val="black"/>
                </a:solidFill>
                <a:latin typeface="Gill Sans MT" panose="020B0502020104020203"/>
              </a:endParaRPr>
            </a:p>
          </p:txBody>
        </p:sp>
      </p:grpSp>
    </p:spTree>
    <p:extLst>
      <p:ext uri="{BB962C8B-B14F-4D97-AF65-F5344CB8AC3E}">
        <p14:creationId xmlns:p14="http://schemas.microsoft.com/office/powerpoint/2010/main" val="132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5257" y="1090547"/>
            <a:ext cx="3111669" cy="646331"/>
          </a:xfrm>
          <a:prstGeom prst="rect">
            <a:avLst/>
          </a:prstGeom>
          <a:solidFill>
            <a:schemeClr val="bg1"/>
          </a:solidFill>
        </p:spPr>
        <p:txBody>
          <a:bodyPr vert="horz" lIns="91440" tIns="45720" rIns="91440" bIns="45720" rtlCol="0" anchor="b">
            <a:normAutofit/>
          </a:bodyPr>
          <a:lstStyle/>
          <a:p>
            <a:pPr marL="12700" defTabSz="914354">
              <a:lnSpc>
                <a:spcPct val="90000"/>
              </a:lnSpc>
              <a:spcBef>
                <a:spcPct val="0"/>
              </a:spcBef>
              <a:spcAft>
                <a:spcPts val="600"/>
              </a:spcAft>
              <a:defRPr/>
            </a:pPr>
            <a:r>
              <a:rPr lang="en-US" sz="4000" cap="all" spc="200" dirty="0">
                <a:solidFill>
                  <a:srgbClr val="C00000"/>
                </a:solidFill>
                <a:latin typeface="Impact" panose="020B0806030902050204"/>
              </a:rPr>
              <a:t>Advertising</a:t>
            </a:r>
          </a:p>
        </p:txBody>
      </p:sp>
      <p:sp>
        <p:nvSpPr>
          <p:cNvPr id="3" name="Rectangle 2">
            <a:extLst>
              <a:ext uri="{FF2B5EF4-FFF2-40B4-BE49-F238E27FC236}">
                <a16:creationId xmlns:a16="http://schemas.microsoft.com/office/drawing/2014/main" id="{20E50082-4DC5-8A46-A2DB-92CB0C0149D1}"/>
              </a:ext>
            </a:extLst>
          </p:cNvPr>
          <p:cNvSpPr/>
          <p:nvPr/>
        </p:nvSpPr>
        <p:spPr>
          <a:xfrm>
            <a:off x="226217" y="1622389"/>
            <a:ext cx="3433404" cy="4594953"/>
          </a:xfrm>
          <a:prstGeom prst="rect">
            <a:avLst/>
          </a:prstGeom>
        </p:spPr>
        <p:txBody>
          <a:bodyPr vert="horz" lIns="91440" tIns="45720" rIns="91440" bIns="45720" rtlCol="0">
            <a:normAutofit fontScale="85000" lnSpcReduction="10000"/>
          </a:bodyPr>
          <a:lstStyle/>
          <a:p>
            <a:pPr marL="285737" indent="-228589" defTabSz="914354">
              <a:lnSpc>
                <a:spcPct val="110000"/>
              </a:lnSpc>
              <a:spcBef>
                <a:spcPts val="700"/>
              </a:spcBef>
              <a:buClr>
                <a:srgbClr val="2A1A00"/>
              </a:buClr>
              <a:buFont typeface="Arial" panose="020B0604020202020204" pitchFamily="34" charset="0"/>
              <a:buChar char="•"/>
              <a:defRPr/>
            </a:pPr>
            <a:r>
              <a:rPr lang="en-US" sz="2000" dirty="0">
                <a:solidFill>
                  <a:prstClr val="black">
                    <a:lumMod val="65000"/>
                    <a:lumOff val="35000"/>
                  </a:prstClr>
                </a:solidFill>
                <a:latin typeface="Gill Sans MT" panose="020B0502020104020203"/>
              </a:rPr>
              <a:t>It is the concept of communicating a message about products and services to a customer so that the customer can understand the offering along with its features, uniqueness, price, offer, benefits and value to get convinced about making a purchase </a:t>
            </a:r>
          </a:p>
          <a:p>
            <a:pPr marL="285737" indent="-228589" defTabSz="914354">
              <a:lnSpc>
                <a:spcPct val="110000"/>
              </a:lnSpc>
              <a:spcBef>
                <a:spcPts val="700"/>
              </a:spcBef>
              <a:buClr>
                <a:srgbClr val="2A1A00"/>
              </a:buClr>
              <a:buFont typeface="Arial" panose="020B0604020202020204" pitchFamily="34" charset="0"/>
              <a:buChar char="•"/>
              <a:defRPr/>
            </a:pPr>
            <a:r>
              <a:rPr lang="en-US" sz="2000" dirty="0">
                <a:solidFill>
                  <a:prstClr val="black">
                    <a:lumMod val="65000"/>
                    <a:lumOff val="35000"/>
                  </a:prstClr>
                </a:solidFill>
                <a:latin typeface="Gill Sans MT" panose="020B0502020104020203"/>
              </a:rPr>
              <a:t>Examples, paid presentations and promotion in print ads, radio, television, billboard, direct mail, brochures and catalogs, signs, in-store displays, posters, mobile apps, motion pictures, web pages, banner ads, emails. </a:t>
            </a:r>
          </a:p>
        </p:txBody>
      </p:sp>
      <p:pic>
        <p:nvPicPr>
          <p:cNvPr id="4" name="Picture 3">
            <a:extLst>
              <a:ext uri="{FF2B5EF4-FFF2-40B4-BE49-F238E27FC236}">
                <a16:creationId xmlns:a16="http://schemas.microsoft.com/office/drawing/2014/main" id="{83FE10B8-BC70-504C-9F9B-811496481108}"/>
              </a:ext>
            </a:extLst>
          </p:cNvPr>
          <p:cNvPicPr>
            <a:picLocks noChangeAspect="1"/>
          </p:cNvPicPr>
          <p:nvPr/>
        </p:nvPicPr>
        <p:blipFill>
          <a:blip r:embed="rId3"/>
          <a:stretch>
            <a:fillRect/>
          </a:stretch>
        </p:blipFill>
        <p:spPr>
          <a:xfrm>
            <a:off x="4227996" y="968927"/>
            <a:ext cx="7737787" cy="3499387"/>
          </a:xfrm>
          <a:prstGeom prst="rect">
            <a:avLst/>
          </a:prstGeom>
        </p:spPr>
      </p:pic>
      <p:sp>
        <p:nvSpPr>
          <p:cNvPr id="5" name="TextBox 4">
            <a:extLst>
              <a:ext uri="{FF2B5EF4-FFF2-40B4-BE49-F238E27FC236}">
                <a16:creationId xmlns:a16="http://schemas.microsoft.com/office/drawing/2014/main" id="{A1757C49-ACC9-36E3-B8E0-5FB4FA505304}"/>
              </a:ext>
            </a:extLst>
          </p:cNvPr>
          <p:cNvSpPr txBox="1"/>
          <p:nvPr/>
        </p:nvSpPr>
        <p:spPr>
          <a:xfrm>
            <a:off x="204224" y="1060464"/>
            <a:ext cx="41549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914354">
              <a:defRPr/>
            </a:pPr>
            <a:r>
              <a:rPr lang="en-SA" sz="3600" dirty="0">
                <a:solidFill>
                  <a:prstClr val="black"/>
                </a:solidFill>
                <a:latin typeface="Gill Sans MT" panose="020B0502020104020203"/>
              </a:rPr>
              <a:t>1</a:t>
            </a:r>
          </a:p>
        </p:txBody>
      </p:sp>
      <p:pic>
        <p:nvPicPr>
          <p:cNvPr id="6" name="Picture 5">
            <a:extLst>
              <a:ext uri="{FF2B5EF4-FFF2-40B4-BE49-F238E27FC236}">
                <a16:creationId xmlns:a16="http://schemas.microsoft.com/office/drawing/2014/main" id="{65858E77-B92C-389C-03E1-EF2546010798}"/>
              </a:ext>
            </a:extLst>
          </p:cNvPr>
          <p:cNvPicPr>
            <a:picLocks noChangeAspect="1"/>
          </p:cNvPicPr>
          <p:nvPr/>
        </p:nvPicPr>
        <p:blipFill>
          <a:blip r:embed="rId4"/>
          <a:stretch>
            <a:fillRect/>
          </a:stretch>
        </p:blipFill>
        <p:spPr>
          <a:xfrm>
            <a:off x="4227996" y="4481015"/>
            <a:ext cx="3810000" cy="1324167"/>
          </a:xfrm>
          <a:prstGeom prst="rect">
            <a:avLst/>
          </a:prstGeom>
        </p:spPr>
      </p:pic>
      <p:pic>
        <p:nvPicPr>
          <p:cNvPr id="7" name="Picture 6">
            <a:extLst>
              <a:ext uri="{FF2B5EF4-FFF2-40B4-BE49-F238E27FC236}">
                <a16:creationId xmlns:a16="http://schemas.microsoft.com/office/drawing/2014/main" id="{5ECBD6DA-C591-6575-CAE7-F56E74E04C21}"/>
              </a:ext>
            </a:extLst>
          </p:cNvPr>
          <p:cNvPicPr>
            <a:picLocks noChangeAspect="1"/>
          </p:cNvPicPr>
          <p:nvPr/>
        </p:nvPicPr>
        <p:blipFill>
          <a:blip r:embed="rId5"/>
          <a:stretch>
            <a:fillRect/>
          </a:stretch>
        </p:blipFill>
        <p:spPr>
          <a:xfrm>
            <a:off x="8001000" y="4468315"/>
            <a:ext cx="3784600" cy="1420757"/>
          </a:xfrm>
          <a:prstGeom prst="rect">
            <a:avLst/>
          </a:prstGeom>
        </p:spPr>
      </p:pic>
    </p:spTree>
    <p:extLst>
      <p:ext uri="{BB962C8B-B14F-4D97-AF65-F5344CB8AC3E}">
        <p14:creationId xmlns:p14="http://schemas.microsoft.com/office/powerpoint/2010/main" val="310456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65 Marketing Quotes to Keep You Fired Up All Year">
            <a:extLst>
              <a:ext uri="{FF2B5EF4-FFF2-40B4-BE49-F238E27FC236}">
                <a16:creationId xmlns:a16="http://schemas.microsoft.com/office/drawing/2014/main" id="{C0B98473-A770-DA56-D530-EE66EBABA6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 r="-1" b="3231"/>
          <a:stretch/>
        </p:blipFill>
        <p:spPr bwMode="auto">
          <a:xfrm rot="21480000">
            <a:off x="1204952" y="969703"/>
            <a:ext cx="9916327"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013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11830" y="724030"/>
            <a:ext cx="7868318" cy="1096963"/>
          </a:xfrm>
          <a:solidFill>
            <a:schemeClr val="bg1"/>
          </a:solidFill>
        </p:spPr>
        <p:txBody>
          <a:bodyPr vert="horz" lIns="91440" tIns="45720" rIns="91440" bIns="45720" rtlCol="0" anchor="b">
            <a:normAutofit/>
          </a:bodyPr>
          <a:lstStyle/>
          <a:p>
            <a:pPr marL="12700">
              <a:spcAft>
                <a:spcPts val="600"/>
              </a:spcAft>
            </a:pPr>
            <a:r>
              <a:rPr lang="en-US" altLang="en-US" cap="all" spc="200" dirty="0">
                <a:solidFill>
                  <a:srgbClr val="C00000"/>
                </a:solidFill>
                <a:latin typeface="Impact" panose="020B0806030902050204"/>
                <a:ea typeface="+mn-ea"/>
                <a:cs typeface="+mn-cs"/>
              </a:rPr>
              <a:t>Major Advertising Decisions</a:t>
            </a:r>
            <a:endParaRPr lang="en-IN" cap="all" spc="200" dirty="0">
              <a:solidFill>
                <a:srgbClr val="C00000"/>
              </a:solidFill>
              <a:latin typeface="Impact" panose="020B0806030902050204"/>
              <a:ea typeface="+mn-ea"/>
              <a:cs typeface="+mn-cs"/>
            </a:endParaRPr>
          </a:p>
        </p:txBody>
      </p:sp>
      <p:pic>
        <p:nvPicPr>
          <p:cNvPr id="7" name="Picture 6">
            <a:extLst>
              <a:ext uri="{FF2B5EF4-FFF2-40B4-BE49-F238E27FC236}">
                <a16:creationId xmlns:a16="http://schemas.microsoft.com/office/drawing/2014/main" id="{957C3605-A864-5F3A-DC63-9AA52667F444}"/>
              </a:ext>
            </a:extLst>
          </p:cNvPr>
          <p:cNvPicPr>
            <a:picLocks noChangeAspect="1"/>
          </p:cNvPicPr>
          <p:nvPr/>
        </p:nvPicPr>
        <p:blipFill>
          <a:blip r:embed="rId3"/>
          <a:stretch>
            <a:fillRect/>
          </a:stretch>
        </p:blipFill>
        <p:spPr>
          <a:xfrm>
            <a:off x="178732" y="1820993"/>
            <a:ext cx="11633200" cy="3987800"/>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49E06F0F-8849-2E5F-23FB-58893156D8F5}"/>
              </a:ext>
            </a:extLst>
          </p:cNvPr>
          <p:cNvPicPr>
            <a:picLocks noChangeAspect="1"/>
          </p:cNvPicPr>
          <p:nvPr/>
        </p:nvPicPr>
        <p:blipFill>
          <a:blip r:embed="rId4"/>
          <a:stretch>
            <a:fillRect/>
          </a:stretch>
        </p:blipFill>
        <p:spPr>
          <a:xfrm>
            <a:off x="277206" y="1049207"/>
            <a:ext cx="3666408" cy="913817"/>
          </a:xfrm>
          <a:prstGeom prst="rect">
            <a:avLst/>
          </a:prstGeom>
        </p:spPr>
      </p:pic>
    </p:spTree>
    <p:extLst>
      <p:ext uri="{BB962C8B-B14F-4D97-AF65-F5344CB8AC3E}">
        <p14:creationId xmlns:p14="http://schemas.microsoft.com/office/powerpoint/2010/main" val="1849771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0B2154-9041-4BE6-1B8E-51567BA42106}"/>
              </a:ext>
            </a:extLst>
          </p:cNvPr>
          <p:cNvSpPr txBox="1"/>
          <p:nvPr/>
        </p:nvSpPr>
        <p:spPr>
          <a:xfrm>
            <a:off x="8129505" y="504411"/>
            <a:ext cx="3751289" cy="2769989"/>
          </a:xfrm>
          <a:prstGeom prst="rect">
            <a:avLst/>
          </a:prstGeom>
          <a:noFill/>
        </p:spPr>
        <p:txBody>
          <a:bodyPr wrap="square">
            <a:spAutoFit/>
          </a:bodyPr>
          <a:lstStyle/>
          <a:p>
            <a:pPr defTabSz="914354">
              <a:defRPr/>
            </a:pPr>
            <a:r>
              <a:rPr lang="en-US" altLang="en-US" b="1" dirty="0">
                <a:solidFill>
                  <a:srgbClr val="C00000"/>
                </a:solidFill>
                <a:latin typeface="Arial" panose="020B0604020202020204" pitchFamily="34" charset="0"/>
                <a:ea typeface="MS PGothic" panose="020B0600070205080204" pitchFamily="34" charset="-128"/>
              </a:rPr>
              <a:t>Evaluating Advertising Effectiveness and Return on Advertising Investment</a:t>
            </a:r>
          </a:p>
          <a:p>
            <a:pPr marL="342882" indent="-342882" defTabSz="914354">
              <a:buFont typeface="Arial" panose="020B0604020202020204" pitchFamily="34" charset="0"/>
              <a:buChar char="•"/>
              <a:defRPr/>
            </a:pPr>
            <a:r>
              <a:rPr lang="en-US" altLang="en-US" sz="2400" dirty="0">
                <a:solidFill>
                  <a:srgbClr val="C00000"/>
                </a:solidFill>
                <a:latin typeface="Gill Sans MT" panose="020B0502020104020203"/>
                <a:ea typeface="ＭＳ Ｐゴシック" panose="020B0600070205080204" pitchFamily="34" charset="-128"/>
              </a:rPr>
              <a:t>ROI</a:t>
            </a:r>
            <a:r>
              <a:rPr lang="en-US" altLang="en-US" sz="2400" dirty="0">
                <a:solidFill>
                  <a:prstClr val="black"/>
                </a:solidFill>
                <a:latin typeface="Gill Sans MT" panose="020B0502020104020203"/>
                <a:ea typeface="ＭＳ Ｐゴシック" panose="020B0600070205080204" pitchFamily="34" charset="-128"/>
              </a:rPr>
              <a:t> :</a:t>
            </a:r>
            <a:r>
              <a:rPr lang="en-US" altLang="en-US" sz="2400" b="1" dirty="0">
                <a:solidFill>
                  <a:prstClr val="black"/>
                </a:solidFill>
                <a:latin typeface="Gill Sans MT" panose="020B0502020104020203"/>
                <a:ea typeface="ＭＳ Ｐゴシック" panose="020B0600070205080204" pitchFamily="34" charset="-128"/>
              </a:rPr>
              <a:t> </a:t>
            </a:r>
            <a:r>
              <a:rPr lang="en-US" altLang="en-US" sz="1600" dirty="0">
                <a:solidFill>
                  <a:prstClr val="black"/>
                </a:solidFill>
                <a:latin typeface="Arial" panose="020B0604020202020204" pitchFamily="34" charset="0"/>
                <a:ea typeface="MS PGothic" panose="020B0600070205080204" pitchFamily="34" charset="-128"/>
              </a:rPr>
              <a:t>Net return on advertising investment divided by the costs of the advertising investment</a:t>
            </a:r>
          </a:p>
          <a:p>
            <a:pPr marL="285737" indent="-285737" defTabSz="914354">
              <a:buFont typeface="Arial" panose="020B0604020202020204" pitchFamily="34" charset="0"/>
              <a:buChar char="•"/>
              <a:defRPr/>
            </a:pPr>
            <a:r>
              <a:rPr lang="en-US" altLang="en-US" sz="1600" dirty="0">
                <a:solidFill>
                  <a:prstClr val="black"/>
                </a:solidFill>
                <a:latin typeface="Arial" panose="020B0604020202020204" pitchFamily="34" charset="0"/>
                <a:ea typeface="MS PGothic" panose="020B0600070205080204" pitchFamily="34" charset="-128"/>
              </a:rPr>
              <a:t>Advertisers should regularly evaluate</a:t>
            </a:r>
          </a:p>
          <a:p>
            <a:pPr marL="742913" lvl="1" indent="-285737" defTabSz="914354">
              <a:buFont typeface="Arial" panose="020B0604020202020204" pitchFamily="34" charset="0"/>
              <a:buChar char="•"/>
              <a:defRPr/>
            </a:pPr>
            <a:r>
              <a:rPr lang="en-US" altLang="en-US" sz="1600" dirty="0">
                <a:solidFill>
                  <a:prstClr val="black"/>
                </a:solidFill>
                <a:latin typeface="Arial" panose="020B0604020202020204" pitchFamily="34" charset="0"/>
                <a:ea typeface="MS PGothic" panose="020B0600070205080204" pitchFamily="34" charset="-128"/>
              </a:rPr>
              <a:t>Communication effects</a:t>
            </a:r>
          </a:p>
          <a:p>
            <a:pPr marL="742913" lvl="1" indent="-285737" defTabSz="914354">
              <a:buFont typeface="Arial" panose="020B0604020202020204" pitchFamily="34" charset="0"/>
              <a:buChar char="•"/>
              <a:defRPr/>
            </a:pPr>
            <a:r>
              <a:rPr lang="en-US" altLang="en-US" sz="1600" dirty="0">
                <a:solidFill>
                  <a:prstClr val="black"/>
                </a:solidFill>
                <a:latin typeface="Arial" panose="020B0604020202020204" pitchFamily="34" charset="0"/>
                <a:ea typeface="MS PGothic" panose="020B0600070205080204" pitchFamily="34" charset="-128"/>
              </a:rPr>
              <a:t>Sales and profit effects</a:t>
            </a:r>
            <a:endParaRPr lang="en-IN" sz="1600" dirty="0">
              <a:solidFill>
                <a:prstClr val="black"/>
              </a:solidFill>
              <a:latin typeface="Arial" panose="020B0604020202020204" pitchFamily="34" charset="0"/>
              <a:ea typeface="MS PGothic" panose="020B0600070205080204" pitchFamily="34" charset="-128"/>
            </a:endParaRPr>
          </a:p>
        </p:txBody>
      </p:sp>
      <p:sp>
        <p:nvSpPr>
          <p:cNvPr id="3" name="TextBox 2">
            <a:extLst>
              <a:ext uri="{FF2B5EF4-FFF2-40B4-BE49-F238E27FC236}">
                <a16:creationId xmlns:a16="http://schemas.microsoft.com/office/drawing/2014/main" id="{4C50B425-7335-ED7C-CE76-3B06202DB6D1}"/>
              </a:ext>
            </a:extLst>
          </p:cNvPr>
          <p:cNvSpPr txBox="1"/>
          <p:nvPr/>
        </p:nvSpPr>
        <p:spPr>
          <a:xfrm>
            <a:off x="596934" y="1690804"/>
            <a:ext cx="3201161" cy="769441"/>
          </a:xfrm>
          <a:prstGeom prst="rect">
            <a:avLst/>
          </a:prstGeom>
          <a:solidFill>
            <a:schemeClr val="bg1"/>
          </a:solidFill>
        </p:spPr>
        <p:txBody>
          <a:bodyPr wrap="square">
            <a:spAutoFit/>
          </a:bodyPr>
          <a:lstStyle/>
          <a:p>
            <a:pPr defTabSz="914354">
              <a:defRPr/>
            </a:pPr>
            <a:r>
              <a:rPr lang="en-US" sz="1100" b="1" dirty="0">
                <a:solidFill>
                  <a:srgbClr val="C00000"/>
                </a:solidFill>
                <a:latin typeface="Arial" panose="020B0604020202020204" pitchFamily="34" charset="0"/>
                <a:ea typeface="MS PGothic" panose="020B0600070205080204" pitchFamily="34" charset="-128"/>
              </a:rPr>
              <a:t>Advertising objective </a:t>
            </a:r>
            <a:r>
              <a:rPr lang="en-US" sz="1100" dirty="0">
                <a:solidFill>
                  <a:prstClr val="black"/>
                </a:solidFill>
                <a:latin typeface="Arial" panose="020B0604020202020204" pitchFamily="34" charset="0"/>
                <a:ea typeface="MS PGothic" panose="020B0600070205080204" pitchFamily="34" charset="-128"/>
              </a:rPr>
              <a:t>is a specific communication task to be accomplished with a specific target audience during a specific period.</a:t>
            </a:r>
          </a:p>
          <a:p>
            <a:pPr defTabSz="914354">
              <a:defRPr/>
            </a:pPr>
            <a:r>
              <a:rPr lang="en-US" sz="1100" dirty="0">
                <a:solidFill>
                  <a:prstClr val="black"/>
                </a:solidFill>
                <a:latin typeface="Arial" panose="020B0604020202020204" pitchFamily="34" charset="0"/>
                <a:ea typeface="MS PGothic" panose="020B0600070205080204" pitchFamily="34" charset="-128"/>
              </a:rPr>
              <a:t>can be classified by their primary purpose </a:t>
            </a:r>
          </a:p>
        </p:txBody>
      </p:sp>
      <p:sp>
        <p:nvSpPr>
          <p:cNvPr id="4" name="TextBox 3">
            <a:extLst>
              <a:ext uri="{FF2B5EF4-FFF2-40B4-BE49-F238E27FC236}">
                <a16:creationId xmlns:a16="http://schemas.microsoft.com/office/drawing/2014/main" id="{B10DF001-003A-BDA3-D232-4F504245ECD9}"/>
              </a:ext>
            </a:extLst>
          </p:cNvPr>
          <p:cNvSpPr txBox="1"/>
          <p:nvPr/>
        </p:nvSpPr>
        <p:spPr>
          <a:xfrm>
            <a:off x="461334" y="4086075"/>
            <a:ext cx="3295985" cy="1785104"/>
          </a:xfrm>
          <a:prstGeom prst="rect">
            <a:avLst/>
          </a:prstGeom>
          <a:noFill/>
        </p:spPr>
        <p:txBody>
          <a:bodyPr wrap="square">
            <a:spAutoFit/>
          </a:bodyPr>
          <a:lstStyle/>
          <a:p>
            <a:pPr marL="342882" indent="-342882" defTabSz="914354">
              <a:buFont typeface="+mj-lt"/>
              <a:buAutoNum type="arabicPeriod"/>
              <a:defRPr/>
            </a:pPr>
            <a:r>
              <a:rPr lang="en-US" sz="1100" b="1" dirty="0">
                <a:solidFill>
                  <a:srgbClr val="C00000"/>
                </a:solidFill>
                <a:latin typeface="Arial" panose="020B0604020202020204" pitchFamily="34" charset="0"/>
                <a:ea typeface="MS PGothic" panose="020B0600070205080204" pitchFamily="34" charset="-128"/>
              </a:rPr>
              <a:t>Informative advertising</a:t>
            </a:r>
            <a:r>
              <a:rPr lang="en-US" sz="1100" b="1" dirty="0">
                <a:solidFill>
                  <a:prstClr val="black"/>
                </a:solidFill>
                <a:latin typeface="Arial" panose="020B0604020202020204" pitchFamily="34" charset="0"/>
                <a:ea typeface="MS PGothic" panose="020B0600070205080204" pitchFamily="34" charset="-128"/>
              </a:rPr>
              <a:t>, </a:t>
            </a:r>
            <a:r>
              <a:rPr lang="en-US" sz="1100" dirty="0">
                <a:solidFill>
                  <a:prstClr val="black"/>
                </a:solidFill>
                <a:latin typeface="Arial" panose="020B0604020202020204" pitchFamily="34" charset="0"/>
                <a:ea typeface="MS PGothic" panose="020B0600070205080204" pitchFamily="34" charset="-128"/>
              </a:rPr>
              <a:t>inform, is used heavily when introducing a new product category</a:t>
            </a:r>
          </a:p>
          <a:p>
            <a:pPr marL="342882" indent="-342882" defTabSz="914354">
              <a:buFont typeface="+mj-lt"/>
              <a:buAutoNum type="arabicPeriod"/>
              <a:defRPr/>
            </a:pPr>
            <a:r>
              <a:rPr lang="en-US" sz="1100" b="1" dirty="0">
                <a:solidFill>
                  <a:srgbClr val="C00000"/>
                </a:solidFill>
                <a:latin typeface="Arial" panose="020B0604020202020204" pitchFamily="34" charset="0"/>
                <a:ea typeface="MS PGothic" panose="020B0600070205080204" pitchFamily="34" charset="-128"/>
              </a:rPr>
              <a:t>Persuasive advertising, </a:t>
            </a:r>
            <a:r>
              <a:rPr lang="en-US" sz="1100" dirty="0">
                <a:solidFill>
                  <a:prstClr val="black"/>
                </a:solidFill>
                <a:latin typeface="Arial" panose="020B0604020202020204" pitchFamily="34" charset="0"/>
                <a:ea typeface="MS PGothic" panose="020B0600070205080204" pitchFamily="34" charset="-128"/>
              </a:rPr>
              <a:t>persuade, becomes more important as competition increases</a:t>
            </a:r>
          </a:p>
          <a:p>
            <a:pPr marL="342882" indent="-342882" defTabSz="914354">
              <a:buFont typeface="+mj-lt"/>
              <a:buAutoNum type="arabicPeriod"/>
              <a:defRPr/>
            </a:pPr>
            <a:r>
              <a:rPr lang="en-US" sz="1100" b="1" dirty="0">
                <a:solidFill>
                  <a:srgbClr val="C00000"/>
                </a:solidFill>
                <a:latin typeface="Arial" panose="020B0604020202020204" pitchFamily="34" charset="0"/>
                <a:ea typeface="MS PGothic" panose="020B0600070205080204" pitchFamily="34" charset="-128"/>
              </a:rPr>
              <a:t>reminder advertising</a:t>
            </a:r>
            <a:r>
              <a:rPr lang="en-US" sz="1100" b="1" dirty="0">
                <a:solidFill>
                  <a:prstClr val="black"/>
                </a:solidFill>
                <a:latin typeface="Arial" panose="020B0604020202020204" pitchFamily="34" charset="0"/>
                <a:ea typeface="MS PGothic" panose="020B0600070205080204" pitchFamily="34" charset="-128"/>
              </a:rPr>
              <a:t> </a:t>
            </a:r>
            <a:r>
              <a:rPr lang="en-US" sz="1100" dirty="0">
                <a:solidFill>
                  <a:prstClr val="black"/>
                </a:solidFill>
                <a:latin typeface="Arial" panose="020B0604020202020204" pitchFamily="34" charset="0"/>
                <a:ea typeface="MS PGothic" panose="020B0600070205080204" pitchFamily="34" charset="-128"/>
              </a:rPr>
              <a:t>, remind. In mature products; it helps to maintain customer relationships and keep consumers thinking about the product.</a:t>
            </a:r>
          </a:p>
        </p:txBody>
      </p:sp>
      <p:sp>
        <p:nvSpPr>
          <p:cNvPr id="5" name="Content Placeholder 2">
            <a:extLst>
              <a:ext uri="{FF2B5EF4-FFF2-40B4-BE49-F238E27FC236}">
                <a16:creationId xmlns:a16="http://schemas.microsoft.com/office/drawing/2014/main" id="{DAB6E9C1-4491-57C9-C512-BAF29F59BC53}"/>
              </a:ext>
            </a:extLst>
          </p:cNvPr>
          <p:cNvSpPr>
            <a:spLocks noGrp="1"/>
          </p:cNvSpPr>
          <p:nvPr>
            <p:ph idx="4294967295"/>
          </p:nvPr>
        </p:nvSpPr>
        <p:spPr>
          <a:xfrm>
            <a:off x="402846" y="986821"/>
            <a:ext cx="3589338" cy="3185487"/>
          </a:xfrm>
        </p:spPr>
        <p:txBody>
          <a:bodyPr wrap="square">
            <a:spAutoFit/>
          </a:bodyPr>
          <a:lstStyle/>
          <a:p>
            <a:r>
              <a:rPr lang="en-US" altLang="en-US" sz="1050" b="1" dirty="0">
                <a:solidFill>
                  <a:srgbClr val="C00000"/>
                </a:solidFill>
                <a:latin typeface="Arial" panose="020B0604020202020204" pitchFamily="34" charset="0"/>
                <a:ea typeface="MS PGothic" panose="020B0600070205080204" pitchFamily="34" charset="-128"/>
              </a:rPr>
              <a:t>Advertising media selection </a:t>
            </a:r>
            <a:r>
              <a:rPr lang="en-US" altLang="en-US" sz="1000" dirty="0">
                <a:ea typeface="ＭＳ Ｐゴシック" panose="020B0600070205080204" pitchFamily="34" charset="-128"/>
              </a:rPr>
              <a:t>: </a:t>
            </a:r>
            <a:r>
              <a:rPr lang="en-US" altLang="en-US" sz="1050" dirty="0">
                <a:latin typeface="Arial" panose="020B0604020202020204" pitchFamily="34" charset="0"/>
                <a:ea typeface="MS PGothic" panose="020B0600070205080204" pitchFamily="34" charset="-128"/>
              </a:rPr>
              <a:t>Vehicles through which advertising messages are delivered to their intended audiences</a:t>
            </a:r>
          </a:p>
          <a:p>
            <a:endParaRPr lang="en-US" altLang="en-US" sz="1050" dirty="0">
              <a:latin typeface="Arial" panose="020B0604020202020204" pitchFamily="34" charset="0"/>
              <a:ea typeface="MS PGothic" panose="020B0600070205080204" pitchFamily="34" charset="-128"/>
            </a:endParaRPr>
          </a:p>
          <a:p>
            <a:endParaRPr lang="en-US" altLang="en-US" sz="1050" b="1" dirty="0">
              <a:latin typeface="Arial" panose="020B0604020202020204" pitchFamily="34" charset="0"/>
              <a:ea typeface="MS PGothic" panose="020B0600070205080204" pitchFamily="34" charset="-128"/>
            </a:endParaRPr>
          </a:p>
          <a:p>
            <a:endParaRPr lang="en-US" altLang="en-US" sz="1050" b="1" dirty="0">
              <a:latin typeface="Arial" panose="020B0604020202020204" pitchFamily="34" charset="0"/>
              <a:ea typeface="MS PGothic" panose="020B0600070205080204" pitchFamily="34" charset="-128"/>
            </a:endParaRPr>
          </a:p>
          <a:p>
            <a:endParaRPr lang="en-US" altLang="en-US" sz="1050" b="1" dirty="0">
              <a:latin typeface="Arial" panose="020B0604020202020204" pitchFamily="34" charset="0"/>
              <a:ea typeface="MS PGothic" panose="020B0600070205080204" pitchFamily="34" charset="-128"/>
            </a:endParaRPr>
          </a:p>
          <a:p>
            <a:pPr marL="0" indent="0">
              <a:buNone/>
            </a:pPr>
            <a:r>
              <a:rPr lang="en-US" altLang="en-US" sz="700" b="1" dirty="0">
                <a:solidFill>
                  <a:srgbClr val="C00000"/>
                </a:solidFill>
                <a:latin typeface="Arial" panose="020B0604020202020204" pitchFamily="34" charset="0"/>
                <a:ea typeface="MS PGothic" panose="020B0600070205080204" pitchFamily="34" charset="-128"/>
              </a:rPr>
              <a:t>Steps in advertising media selection</a:t>
            </a:r>
            <a:r>
              <a:rPr lang="en-US" altLang="en-US" sz="700" b="1" dirty="0">
                <a:latin typeface="Arial" panose="020B0604020202020204" pitchFamily="34" charset="0"/>
                <a:ea typeface="MS PGothic" panose="020B0600070205080204" pitchFamily="34" charset="-128"/>
              </a:rPr>
              <a:t>:</a:t>
            </a:r>
          </a:p>
          <a:p>
            <a:r>
              <a:rPr lang="en-US" altLang="en-US" sz="1050" dirty="0">
                <a:latin typeface="Arial" panose="020B0604020202020204" pitchFamily="34" charset="0"/>
                <a:ea typeface="MS PGothic" panose="020B0600070205080204" pitchFamily="34" charset="-128"/>
              </a:rPr>
              <a:t>Determining reach, frequency, impact and engagement</a:t>
            </a:r>
          </a:p>
          <a:p>
            <a:r>
              <a:rPr lang="en-US" altLang="en-US" sz="1050" dirty="0">
                <a:latin typeface="Arial" panose="020B0604020202020204" pitchFamily="34" charset="0"/>
                <a:ea typeface="MS PGothic" panose="020B0600070205080204" pitchFamily="34" charset="-128"/>
              </a:rPr>
              <a:t>Choosing among major media types</a:t>
            </a:r>
          </a:p>
          <a:p>
            <a:r>
              <a:rPr lang="en-US" altLang="en-US" sz="1050" dirty="0">
                <a:latin typeface="Arial" panose="020B0604020202020204" pitchFamily="34" charset="0"/>
                <a:ea typeface="MS PGothic" panose="020B0600070205080204" pitchFamily="34" charset="-128"/>
              </a:rPr>
              <a:t>Selecting specific media vehicles</a:t>
            </a:r>
          </a:p>
          <a:p>
            <a:r>
              <a:rPr lang="en-US" altLang="en-US" sz="1050" dirty="0">
                <a:latin typeface="Arial" panose="020B0604020202020204" pitchFamily="34" charset="0"/>
                <a:ea typeface="MS PGothic" panose="020B0600070205080204" pitchFamily="34" charset="-128"/>
              </a:rPr>
              <a:t>Choosing media timing</a:t>
            </a:r>
            <a:endParaRPr lang="en-IN" sz="1050" dirty="0">
              <a:latin typeface="Arial" panose="020B0604020202020204" pitchFamily="34" charset="0"/>
              <a:ea typeface="MS PGothic" panose="020B0600070205080204" pitchFamily="34" charset="-128"/>
            </a:endParaRPr>
          </a:p>
        </p:txBody>
      </p:sp>
      <p:pic>
        <p:nvPicPr>
          <p:cNvPr id="6" name="Picture 5">
            <a:extLst>
              <a:ext uri="{FF2B5EF4-FFF2-40B4-BE49-F238E27FC236}">
                <a16:creationId xmlns:a16="http://schemas.microsoft.com/office/drawing/2014/main" id="{72982F1C-D279-AC39-18AD-2C8A15042577}"/>
              </a:ext>
            </a:extLst>
          </p:cNvPr>
          <p:cNvPicPr>
            <a:picLocks noChangeAspect="1"/>
          </p:cNvPicPr>
          <p:nvPr/>
        </p:nvPicPr>
        <p:blipFill>
          <a:blip r:embed="rId2"/>
          <a:stretch>
            <a:fillRect/>
          </a:stretch>
        </p:blipFill>
        <p:spPr>
          <a:xfrm>
            <a:off x="8473245" y="4215540"/>
            <a:ext cx="2528027" cy="1530919"/>
          </a:xfrm>
          <a:prstGeom prst="rect">
            <a:avLst/>
          </a:prstGeom>
        </p:spPr>
      </p:pic>
      <p:pic>
        <p:nvPicPr>
          <p:cNvPr id="14" name="Picture 13">
            <a:extLst>
              <a:ext uri="{FF2B5EF4-FFF2-40B4-BE49-F238E27FC236}">
                <a16:creationId xmlns:a16="http://schemas.microsoft.com/office/drawing/2014/main" id="{F74B2E5A-4B47-ED7B-F8EC-AE8F4F2F48CD}"/>
              </a:ext>
            </a:extLst>
          </p:cNvPr>
          <p:cNvPicPr>
            <a:picLocks noChangeAspect="1"/>
          </p:cNvPicPr>
          <p:nvPr/>
        </p:nvPicPr>
        <p:blipFill>
          <a:blip r:embed="rId3"/>
          <a:stretch>
            <a:fillRect/>
          </a:stretch>
        </p:blipFill>
        <p:spPr>
          <a:xfrm>
            <a:off x="4531947" y="480316"/>
            <a:ext cx="2604524" cy="737280"/>
          </a:xfrm>
          <a:prstGeom prst="rect">
            <a:avLst/>
          </a:prstGeom>
        </p:spPr>
      </p:pic>
      <p:sp>
        <p:nvSpPr>
          <p:cNvPr id="8" name="TextBox 7">
            <a:extLst>
              <a:ext uri="{FF2B5EF4-FFF2-40B4-BE49-F238E27FC236}">
                <a16:creationId xmlns:a16="http://schemas.microsoft.com/office/drawing/2014/main" id="{F974D1EE-2638-63B7-AB00-C4867E3A1AEA}"/>
              </a:ext>
            </a:extLst>
          </p:cNvPr>
          <p:cNvSpPr txBox="1"/>
          <p:nvPr/>
        </p:nvSpPr>
        <p:spPr>
          <a:xfrm>
            <a:off x="8186815" y="3681570"/>
            <a:ext cx="3693976" cy="646331"/>
          </a:xfrm>
          <a:prstGeom prst="rect">
            <a:avLst/>
          </a:prstGeom>
          <a:noFill/>
        </p:spPr>
        <p:txBody>
          <a:bodyPr wrap="square">
            <a:spAutoFit/>
          </a:bodyPr>
          <a:lstStyle/>
          <a:p>
            <a:pPr defTabSz="914354">
              <a:defRPr/>
            </a:pPr>
            <a:r>
              <a:rPr lang="en-US" altLang="en-US" b="1" dirty="0">
                <a:solidFill>
                  <a:srgbClr val="C00000"/>
                </a:solidFill>
                <a:latin typeface="Arial" panose="020B0604020202020204" pitchFamily="34" charset="0"/>
                <a:ea typeface="MS PGothic" panose="020B0600070205080204" pitchFamily="34" charset="-128"/>
              </a:rPr>
              <a:t>Evaluating advertising campaigns</a:t>
            </a:r>
            <a:endParaRPr lang="en-GB" b="1" dirty="0">
              <a:solidFill>
                <a:srgbClr val="C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64685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6506D78-151C-1150-B035-43DE6D9DD4F1}"/>
              </a:ext>
            </a:extLst>
          </p:cNvPr>
          <p:cNvSpPr txBox="1">
            <a:spLocks/>
          </p:cNvSpPr>
          <p:nvPr/>
        </p:nvSpPr>
        <p:spPr>
          <a:xfrm>
            <a:off x="1047280" y="759805"/>
            <a:ext cx="103065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defTabSz="914354">
              <a:spcAft>
                <a:spcPts val="600"/>
              </a:spcAft>
              <a:defRPr/>
            </a:pPr>
            <a:r>
              <a:rPr lang="en-US" sz="4000" cap="all" spc="200" dirty="0">
                <a:solidFill>
                  <a:srgbClr val="FFFFFF"/>
                </a:solidFill>
                <a:latin typeface="Calibri Light" panose="020F0302020204030204"/>
              </a:rPr>
              <a:t>AIDA model in advertising  </a:t>
            </a:r>
          </a:p>
        </p:txBody>
      </p:sp>
      <p:sp>
        <p:nvSpPr>
          <p:cNvPr id="3" name="Rectangle 2">
            <a:extLst>
              <a:ext uri="{FF2B5EF4-FFF2-40B4-BE49-F238E27FC236}">
                <a16:creationId xmlns:a16="http://schemas.microsoft.com/office/drawing/2014/main" id="{F7161A10-A195-AA8E-7420-F63DE1AD6404}"/>
              </a:ext>
            </a:extLst>
          </p:cNvPr>
          <p:cNvSpPr/>
          <p:nvPr/>
        </p:nvSpPr>
        <p:spPr>
          <a:xfrm>
            <a:off x="0" y="3041184"/>
            <a:ext cx="3618538" cy="3797175"/>
          </a:xfrm>
          <a:prstGeom prst="rect">
            <a:avLst/>
          </a:prstGeom>
        </p:spPr>
        <p:txBody>
          <a:bodyPr vert="horz" lIns="91440" tIns="45720" rIns="91440" bIns="45720" rtlCol="0" anchor="ctr">
            <a:normAutofit/>
          </a:bodyPr>
          <a:lstStyle/>
          <a:p>
            <a:pPr marL="342882" indent="-342882" defTabSz="914354">
              <a:lnSpc>
                <a:spcPct val="90000"/>
              </a:lnSpc>
              <a:spcBef>
                <a:spcPts val="700"/>
              </a:spcBef>
              <a:buClr>
                <a:srgbClr val="2A1A00"/>
              </a:buClr>
              <a:buFont typeface="Arial" panose="020B0604020202020204" pitchFamily="34" charset="0"/>
              <a:buChar char="•"/>
              <a:defRPr/>
            </a:pPr>
            <a:r>
              <a:rPr lang="en-US" sz="1100" dirty="0">
                <a:solidFill>
                  <a:schemeClr val="accent6">
                    <a:lumMod val="50000"/>
                  </a:schemeClr>
                </a:solidFill>
                <a:latin typeface="Abadi" panose="020B0604020104020204" pitchFamily="34" charset="0"/>
              </a:rPr>
              <a:t> A communications model which used by advertising companies  for communication on a 4 stages </a:t>
            </a:r>
          </a:p>
          <a:p>
            <a:pPr marL="342882" indent="-342882" defTabSz="914354">
              <a:lnSpc>
                <a:spcPct val="90000"/>
              </a:lnSpc>
              <a:spcBef>
                <a:spcPts val="700"/>
              </a:spcBef>
              <a:buClr>
                <a:srgbClr val="2A1A00"/>
              </a:buClr>
              <a:buFont typeface="Arial" panose="020B0604020202020204" pitchFamily="34" charset="0"/>
              <a:buChar char="•"/>
              <a:defRPr/>
            </a:pPr>
            <a:r>
              <a:rPr lang="en-US" sz="1100" dirty="0">
                <a:solidFill>
                  <a:schemeClr val="accent6">
                    <a:lumMod val="50000"/>
                  </a:schemeClr>
                </a:solidFill>
                <a:latin typeface="Abadi" panose="020B0604020104020204" pitchFamily="34" charset="0"/>
              </a:rPr>
              <a:t>Words mean power, once the right words are used, they would enlighten minds, move hearts, and open wallets.</a:t>
            </a:r>
          </a:p>
          <a:p>
            <a:pPr marL="342882" indent="-342882" defTabSz="914354">
              <a:lnSpc>
                <a:spcPct val="90000"/>
              </a:lnSpc>
              <a:spcBef>
                <a:spcPts val="700"/>
              </a:spcBef>
              <a:buClr>
                <a:srgbClr val="2A1A00"/>
              </a:buClr>
              <a:buFont typeface="Arial" panose="020B0604020202020204" pitchFamily="34" charset="0"/>
              <a:buChar char="•"/>
              <a:defRPr/>
            </a:pPr>
            <a:r>
              <a:rPr lang="en-US" sz="1100" dirty="0">
                <a:solidFill>
                  <a:schemeClr val="accent6">
                    <a:lumMod val="50000"/>
                  </a:schemeClr>
                </a:solidFill>
                <a:latin typeface="Abadi" panose="020B0604020104020204" pitchFamily="34" charset="0"/>
              </a:rPr>
              <a:t>AIDA, structure your communication with a different level of stages and objectives where each stages might engage consumers differently and probably could take an action with the last stage.</a:t>
            </a:r>
          </a:p>
        </p:txBody>
      </p:sp>
      <p:pic>
        <p:nvPicPr>
          <p:cNvPr id="6146" name="Picture 2" descr="AIDA analysis of TCS advertisement (Lal Rang) Red colour - gofrixty">
            <a:extLst>
              <a:ext uri="{FF2B5EF4-FFF2-40B4-BE49-F238E27FC236}">
                <a16:creationId xmlns:a16="http://schemas.microsoft.com/office/drawing/2014/main" id="{20033180-87D2-8B4A-A13E-DE97AE83B5FD}"/>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49" t="17603" r="3229" b="-2822"/>
          <a:stretch/>
        </p:blipFill>
        <p:spPr bwMode="auto">
          <a:xfrm>
            <a:off x="148021" y="1285456"/>
            <a:ext cx="4324350" cy="2501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3ED04A-655A-B8B5-BE7B-7A63EC045711}"/>
              </a:ext>
            </a:extLst>
          </p:cNvPr>
          <p:cNvPicPr>
            <a:picLocks noChangeAspect="1"/>
          </p:cNvPicPr>
          <p:nvPr/>
        </p:nvPicPr>
        <p:blipFill>
          <a:blip r:embed="rId4"/>
          <a:stretch>
            <a:fillRect/>
          </a:stretch>
        </p:blipFill>
        <p:spPr>
          <a:xfrm>
            <a:off x="4336404" y="697452"/>
            <a:ext cx="2657431" cy="748323"/>
          </a:xfrm>
          <a:prstGeom prst="rect">
            <a:avLst/>
          </a:prstGeom>
        </p:spPr>
      </p:pic>
      <p:pic>
        <p:nvPicPr>
          <p:cNvPr id="2050" name="Picture 2" descr="aida formula direct mail marketing">
            <a:extLst>
              <a:ext uri="{FF2B5EF4-FFF2-40B4-BE49-F238E27FC236}">
                <a16:creationId xmlns:a16="http://schemas.microsoft.com/office/drawing/2014/main" id="{6497B4B4-1C7C-BF79-69ED-E40A14B0C2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97" r="5894" b="2055"/>
          <a:stretch/>
        </p:blipFill>
        <p:spPr bwMode="auto">
          <a:xfrm>
            <a:off x="7406454" y="2131745"/>
            <a:ext cx="4172995" cy="3670135"/>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00F820DC-D3E6-670D-AB6D-B3195A7BF298}"/>
              </a:ext>
            </a:extLst>
          </p:cNvPr>
          <p:cNvSpPr/>
          <p:nvPr/>
        </p:nvSpPr>
        <p:spPr>
          <a:xfrm>
            <a:off x="9957766" y="988575"/>
            <a:ext cx="1337481"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GB" dirty="0">
                <a:solidFill>
                  <a:prstClr val="white"/>
                </a:solidFill>
                <a:latin typeface="Calibri" panose="020F0502020204030204"/>
              </a:rPr>
              <a:t>Extra </a:t>
            </a:r>
          </a:p>
        </p:txBody>
      </p:sp>
    </p:spTree>
    <p:extLst>
      <p:ext uri="{BB962C8B-B14F-4D97-AF65-F5344CB8AC3E}">
        <p14:creationId xmlns:p14="http://schemas.microsoft.com/office/powerpoint/2010/main" val="214364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7447" y="1361441"/>
            <a:ext cx="3111668" cy="1828801"/>
          </a:xfrm>
          <a:prstGeom prst="rect">
            <a:avLst/>
          </a:prstGeom>
        </p:spPr>
        <p:txBody>
          <a:bodyPr vert="horz" lIns="91440" tIns="45720" rIns="91440" bIns="45720" rtlCol="0" anchor="ctr">
            <a:normAutofit/>
          </a:bodyPr>
          <a:lstStyle/>
          <a:p>
            <a:pPr marL="12700" defTabSz="914354">
              <a:lnSpc>
                <a:spcPct val="90000"/>
              </a:lnSpc>
              <a:spcBef>
                <a:spcPct val="0"/>
              </a:spcBef>
              <a:spcAft>
                <a:spcPts val="600"/>
              </a:spcAft>
              <a:defRPr/>
            </a:pPr>
            <a:r>
              <a:rPr lang="en-US" sz="4400" cap="all" spc="-15" dirty="0">
                <a:solidFill>
                  <a:srgbClr val="B80E0F"/>
                </a:solidFill>
                <a:latin typeface="Impact" panose="020B0806030902050204"/>
              </a:rPr>
              <a:t>Sales Promotion  </a:t>
            </a:r>
            <a:endParaRPr lang="en-US" sz="4400" cap="all" dirty="0">
              <a:solidFill>
                <a:srgbClr val="B80E0F"/>
              </a:solidFill>
              <a:latin typeface="Impact" panose="020B0806030902050204"/>
            </a:endParaRPr>
          </a:p>
        </p:txBody>
      </p:sp>
      <p:sp>
        <p:nvSpPr>
          <p:cNvPr id="3" name="TextBox 2">
            <a:extLst>
              <a:ext uri="{FF2B5EF4-FFF2-40B4-BE49-F238E27FC236}">
                <a16:creationId xmlns:a16="http://schemas.microsoft.com/office/drawing/2014/main" id="{2FD5D64E-303B-CB0A-A0B2-2C37A7D84057}"/>
              </a:ext>
            </a:extLst>
          </p:cNvPr>
          <p:cNvSpPr txBox="1"/>
          <p:nvPr/>
        </p:nvSpPr>
        <p:spPr>
          <a:xfrm>
            <a:off x="262210" y="2015403"/>
            <a:ext cx="41549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914354">
              <a:defRPr/>
            </a:pPr>
            <a:r>
              <a:rPr lang="en-SA" sz="3600" dirty="0">
                <a:solidFill>
                  <a:prstClr val="black"/>
                </a:solidFill>
                <a:latin typeface="Gill Sans MT" panose="020B0502020104020203"/>
              </a:rPr>
              <a:t>2</a:t>
            </a:r>
          </a:p>
        </p:txBody>
      </p:sp>
      <p:pic>
        <p:nvPicPr>
          <p:cNvPr id="5" name="Picture 4">
            <a:extLst>
              <a:ext uri="{FF2B5EF4-FFF2-40B4-BE49-F238E27FC236}">
                <a16:creationId xmlns:a16="http://schemas.microsoft.com/office/drawing/2014/main" id="{DD40A93C-3967-CA2C-CDAF-8B255B55B01A}"/>
              </a:ext>
            </a:extLst>
          </p:cNvPr>
          <p:cNvPicPr>
            <a:picLocks noChangeAspect="1"/>
          </p:cNvPicPr>
          <p:nvPr/>
        </p:nvPicPr>
        <p:blipFill rotWithShape="1">
          <a:blip r:embed="rId3"/>
          <a:srcRect l="6710" t="35614" r="558"/>
          <a:stretch/>
        </p:blipFill>
        <p:spPr>
          <a:xfrm>
            <a:off x="4591840" y="682895"/>
            <a:ext cx="7102093" cy="2852613"/>
          </a:xfrm>
          <a:prstGeom prst="rect">
            <a:avLst/>
          </a:prstGeom>
        </p:spPr>
      </p:pic>
      <p:sp>
        <p:nvSpPr>
          <p:cNvPr id="6" name="Rectangle 5">
            <a:extLst>
              <a:ext uri="{FF2B5EF4-FFF2-40B4-BE49-F238E27FC236}">
                <a16:creationId xmlns:a16="http://schemas.microsoft.com/office/drawing/2014/main" id="{66A44418-859B-9EC9-6CD3-F05748A1966D}"/>
              </a:ext>
            </a:extLst>
          </p:cNvPr>
          <p:cNvSpPr/>
          <p:nvPr/>
        </p:nvSpPr>
        <p:spPr>
          <a:xfrm>
            <a:off x="185443" y="3196313"/>
            <a:ext cx="3111668" cy="4594953"/>
          </a:xfrm>
          <a:prstGeom prst="rect">
            <a:avLst/>
          </a:prstGeom>
        </p:spPr>
        <p:txBody>
          <a:bodyPr vert="horz" lIns="91440" tIns="45720" rIns="91440" bIns="45720" rtlCol="0">
            <a:normAutofit/>
          </a:bodyPr>
          <a:lstStyle/>
          <a:p>
            <a:pPr marL="342882" indent="-228589" defTabSz="914354">
              <a:lnSpc>
                <a:spcPct val="110000"/>
              </a:lnSpc>
              <a:spcBef>
                <a:spcPts val="700"/>
              </a:spcBef>
              <a:spcAft>
                <a:spcPts val="120"/>
              </a:spcAft>
              <a:buClr>
                <a:srgbClr val="2A1A00"/>
              </a:buClr>
              <a:buSzPct val="160000"/>
              <a:buFont typeface="Arial" panose="020B0604020202020204" pitchFamily="34" charset="0"/>
              <a:buChar char="•"/>
              <a:tabLst>
                <a:tab pos="457178" algn="l"/>
              </a:tabLst>
              <a:defRPr/>
            </a:pPr>
            <a:r>
              <a:rPr lang="en-US" sz="1200" cap="all" spc="-15" dirty="0">
                <a:solidFill>
                  <a:prstClr val="black">
                    <a:lumMod val="65000"/>
                    <a:lumOff val="35000"/>
                  </a:prstClr>
                </a:solidFill>
                <a:latin typeface="Calibri" panose="020F0502020204030204"/>
              </a:rPr>
              <a:t>Sales promotion tools refers </a:t>
            </a:r>
            <a:r>
              <a:rPr lang="en-US" sz="1200" b="1" cap="all" spc="-15" dirty="0">
                <a:solidFill>
                  <a:srgbClr val="C00000"/>
                </a:solidFill>
                <a:latin typeface="Calibri" panose="020F0502020204030204"/>
              </a:rPr>
              <a:t>to the short-term incentives</a:t>
            </a:r>
            <a:r>
              <a:rPr lang="en-US" sz="1200" cap="all" spc="-15" dirty="0">
                <a:solidFill>
                  <a:prstClr val="black">
                    <a:lumMod val="65000"/>
                    <a:lumOff val="35000"/>
                  </a:prstClr>
                </a:solidFill>
                <a:latin typeface="Calibri" panose="020F0502020204030204"/>
              </a:rPr>
              <a:t> to encourage purchases, IMPROVE, market share for a product or service </a:t>
            </a:r>
          </a:p>
          <a:p>
            <a:pPr marL="342882" indent="-228589" defTabSz="914354">
              <a:lnSpc>
                <a:spcPct val="110000"/>
              </a:lnSpc>
              <a:spcBef>
                <a:spcPts val="700"/>
              </a:spcBef>
              <a:spcAft>
                <a:spcPts val="120"/>
              </a:spcAft>
              <a:buClr>
                <a:srgbClr val="2A1A00"/>
              </a:buClr>
              <a:buSzPct val="160000"/>
              <a:buFont typeface="Arial" panose="020B0604020202020204" pitchFamily="34" charset="0"/>
              <a:buChar char="•"/>
              <a:tabLst>
                <a:tab pos="457178" algn="l"/>
              </a:tabLst>
              <a:defRPr/>
            </a:pPr>
            <a:r>
              <a:rPr lang="en-US" sz="1200" cap="all" dirty="0">
                <a:solidFill>
                  <a:prstClr val="black">
                    <a:lumMod val="65000"/>
                    <a:lumOff val="35000"/>
                  </a:prstClr>
                </a:solidFill>
                <a:latin typeface="Calibri" panose="020F0502020204030204"/>
              </a:rPr>
              <a:t>Examples include samples, coupons, sweepstakes, contests, rebates, tie-ins, premiums</a:t>
            </a:r>
            <a:endParaRPr lang="en-US" sz="1200" cap="all" dirty="0">
              <a:solidFill>
                <a:prstClr val="black">
                  <a:lumMod val="65000"/>
                  <a:lumOff val="35000"/>
                </a:prstClr>
              </a:solidFill>
              <a:latin typeface="Gill Sans MT" panose="020B0502020104020203"/>
            </a:endParaRPr>
          </a:p>
        </p:txBody>
      </p:sp>
      <p:pic>
        <p:nvPicPr>
          <p:cNvPr id="4" name="Picture 2" descr="Unit III – Sales Promotion | IMS MBA">
            <a:extLst>
              <a:ext uri="{FF2B5EF4-FFF2-40B4-BE49-F238E27FC236}">
                <a16:creationId xmlns:a16="http://schemas.microsoft.com/office/drawing/2014/main" id="{55A540FB-70F0-1826-D1D7-76D8C088D8F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90795" y="3825782"/>
            <a:ext cx="7102092" cy="192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39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4">
            <a:extLst>
              <a:ext uri="{FF2B5EF4-FFF2-40B4-BE49-F238E27FC236}">
                <a16:creationId xmlns:a16="http://schemas.microsoft.com/office/drawing/2014/main" id="{D9C7A257-FCD4-FC49-8A19-41B732D9AA39}"/>
              </a:ext>
            </a:extLst>
          </p:cNvPr>
          <p:cNvSpPr txBox="1">
            <a:spLocks/>
          </p:cNvSpPr>
          <p:nvPr/>
        </p:nvSpPr>
        <p:spPr>
          <a:xfrm>
            <a:off x="552513" y="1116611"/>
            <a:ext cx="11237976" cy="535531"/>
          </a:xfrm>
          <a:prstGeom prst="rect">
            <a:avLst/>
          </a:prstGeom>
          <a:solidFill>
            <a:schemeClr val="bg1"/>
          </a:solidFill>
        </p:spPr>
        <p:txBody>
          <a:bodyPr wrap="square">
            <a:spAutoFit/>
          </a:bodyPr>
          <a:lstStyle>
            <a:defPPr>
              <a:defRPr lang="en-SA"/>
            </a:defPPr>
            <a:lvl1pPr marL="2802890" marR="5080" lvl="0" indent="-2790190" algn="ctr" fontAlgn="base">
              <a:lnSpc>
                <a:spcPct val="90000"/>
              </a:lnSpc>
              <a:spcBef>
                <a:spcPct val="0"/>
              </a:spcBef>
              <a:spcAft>
                <a:spcPts val="600"/>
              </a:spcAft>
              <a:buClrTx/>
              <a:buSzTx/>
              <a:buFontTx/>
              <a:buNone/>
              <a:tabLst>
                <a:tab pos="2828925" algn="l"/>
              </a:tabLst>
              <a:defRPr kumimoji="0" sz="3200" b="0" i="0" u="none" strike="noStrike" cap="all" spc="0" normalizeH="0" baseline="0">
                <a:ln>
                  <a:noFill/>
                </a:ln>
                <a:solidFill>
                  <a:srgbClr val="B80E0F"/>
                </a:solidFill>
                <a:effectLst/>
                <a:uLnTx/>
                <a:uFillTx/>
                <a:latin typeface="Impact" panose="020B0806030902050204"/>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802751" indent="-2790052" defTabSz="914354">
              <a:tabLst>
                <a:tab pos="2828784" algn="l"/>
              </a:tabLst>
              <a:defRPr/>
            </a:pPr>
            <a:r>
              <a:rPr lang="en-US" dirty="0"/>
              <a:t>Consumer Sales Promotion Tools</a:t>
            </a:r>
          </a:p>
        </p:txBody>
      </p:sp>
      <p:pic>
        <p:nvPicPr>
          <p:cNvPr id="10242" name="Picture 2">
            <a:extLst>
              <a:ext uri="{FF2B5EF4-FFF2-40B4-BE49-F238E27FC236}">
                <a16:creationId xmlns:a16="http://schemas.microsoft.com/office/drawing/2014/main" id="{3CEA4029-2101-9383-0E16-8E283F69B2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61" t="9677" r="4543" b="3260"/>
          <a:stretch/>
        </p:blipFill>
        <p:spPr bwMode="auto">
          <a:xfrm>
            <a:off x="93406" y="1744597"/>
            <a:ext cx="12005187" cy="4077676"/>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697035C3-AFD6-2C53-064C-34A3F064C6B6}"/>
              </a:ext>
            </a:extLst>
          </p:cNvPr>
          <p:cNvSpPr/>
          <p:nvPr/>
        </p:nvSpPr>
        <p:spPr>
          <a:xfrm>
            <a:off x="552513" y="1116610"/>
            <a:ext cx="1337481" cy="72496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GB" dirty="0">
                <a:solidFill>
                  <a:prstClr val="white"/>
                </a:solidFill>
                <a:latin typeface="Calibri" panose="020F0502020204030204"/>
              </a:rPr>
              <a:t>Extra </a:t>
            </a:r>
          </a:p>
        </p:txBody>
      </p:sp>
    </p:spTree>
    <p:extLst>
      <p:ext uri="{BB962C8B-B14F-4D97-AF65-F5344CB8AC3E}">
        <p14:creationId xmlns:p14="http://schemas.microsoft.com/office/powerpoint/2010/main" val="331595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9C2634-41E1-9C4C-8B2A-7EDA76700872}"/>
              </a:ext>
            </a:extLst>
          </p:cNvPr>
          <p:cNvSpPr/>
          <p:nvPr/>
        </p:nvSpPr>
        <p:spPr>
          <a:xfrm>
            <a:off x="8005938" y="955938"/>
            <a:ext cx="3962400" cy="47572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354">
              <a:defRPr/>
            </a:pPr>
            <a:endParaRPr lang="en-SA">
              <a:solidFill>
                <a:prstClr val="white"/>
              </a:solidFill>
              <a:latin typeface="Impact" panose="020B0806030902050204"/>
            </a:endParaRPr>
          </a:p>
        </p:txBody>
      </p:sp>
      <p:sp>
        <p:nvSpPr>
          <p:cNvPr id="3" name="object 3"/>
          <p:cNvSpPr txBox="1"/>
          <p:nvPr/>
        </p:nvSpPr>
        <p:spPr>
          <a:xfrm>
            <a:off x="369712" y="2765031"/>
            <a:ext cx="6692900" cy="3163045"/>
          </a:xfrm>
          <a:prstGeom prst="rect">
            <a:avLst/>
          </a:prstGeom>
        </p:spPr>
        <p:txBody>
          <a:bodyPr vert="horz" wrap="square" lIns="0" tIns="0" rIns="0" bIns="0" rtlCol="0">
            <a:spAutoFit/>
          </a:bodyPr>
          <a:lstStyle/>
          <a:p>
            <a:pPr marL="355582" marR="5080" indent="-342882" defTabSz="914354">
              <a:lnSpc>
                <a:spcPts val="3591"/>
              </a:lnSpc>
              <a:buFont typeface="Arial" panose="020B0604020202020204" pitchFamily="34" charset="0"/>
              <a:buChar char="•"/>
              <a:defRPr/>
            </a:pPr>
            <a:r>
              <a:rPr lang="en-US" sz="1400" spc="-15" dirty="0">
                <a:solidFill>
                  <a:srgbClr val="000000"/>
                </a:solidFill>
                <a:latin typeface="Abadi" panose="020B0604020104020204" pitchFamily="34" charset="0"/>
                <a:ea typeface="ＭＳ Ｐゴシック"/>
                <a:cs typeface="Arial"/>
              </a:rPr>
              <a:t>I</a:t>
            </a:r>
            <a:r>
              <a:rPr lang="en-US" sz="1400" spc="-11" dirty="0">
                <a:solidFill>
                  <a:srgbClr val="000000"/>
                </a:solidFill>
                <a:latin typeface="Abadi" panose="020B0604020104020204" pitchFamily="34" charset="0"/>
                <a:ea typeface="ＭＳ Ｐゴシック"/>
                <a:cs typeface="Arial"/>
              </a:rPr>
              <a:t>t</a:t>
            </a:r>
            <a:r>
              <a:rPr lang="en-US" sz="1400" spc="-15" dirty="0">
                <a:solidFill>
                  <a:srgbClr val="000000"/>
                </a:solidFill>
                <a:latin typeface="Abadi" panose="020B0604020104020204" pitchFamily="34" charset="0"/>
                <a:ea typeface="ＭＳ Ｐゴシック"/>
                <a:cs typeface="Arial"/>
              </a:rPr>
              <a:t> </a:t>
            </a:r>
            <a:r>
              <a:rPr lang="en-US" sz="1400" spc="11" dirty="0">
                <a:solidFill>
                  <a:srgbClr val="000000"/>
                </a:solidFill>
                <a:latin typeface="Abadi" panose="020B0604020104020204" pitchFamily="34" charset="0"/>
                <a:ea typeface="ＭＳ Ｐゴシック"/>
                <a:cs typeface="Arial"/>
              </a:rPr>
              <a:t>i</a:t>
            </a:r>
            <a:r>
              <a:rPr lang="en-US" sz="1400" dirty="0">
                <a:solidFill>
                  <a:srgbClr val="000000"/>
                </a:solidFill>
                <a:latin typeface="Abadi" panose="020B0604020104020204" pitchFamily="34" charset="0"/>
                <a:ea typeface="ＭＳ Ｐゴシック"/>
                <a:cs typeface="Arial"/>
              </a:rPr>
              <a:t>s</a:t>
            </a:r>
            <a:r>
              <a:rPr lang="en-US" sz="1400" spc="-5" dirty="0">
                <a:solidFill>
                  <a:srgbClr val="000000"/>
                </a:solidFill>
                <a:latin typeface="Abadi" panose="020B0604020104020204" pitchFamily="34" charset="0"/>
                <a:ea typeface="ＭＳ Ｐゴシック"/>
                <a:cs typeface="Arial"/>
              </a:rPr>
              <a:t> </a:t>
            </a:r>
            <a:r>
              <a:rPr lang="en-US" sz="1400" spc="-11" dirty="0">
                <a:solidFill>
                  <a:srgbClr val="000000"/>
                </a:solidFill>
                <a:latin typeface="Abadi" panose="020B0604020104020204" pitchFamily="34" charset="0"/>
                <a:ea typeface="ＭＳ Ｐゴシック"/>
                <a:cs typeface="Arial"/>
              </a:rPr>
              <a:t>p</a:t>
            </a:r>
            <a:r>
              <a:rPr lang="en-US" sz="1400" spc="-5" dirty="0">
                <a:solidFill>
                  <a:srgbClr val="000000"/>
                </a:solidFill>
                <a:latin typeface="Abadi" panose="020B0604020104020204" pitchFamily="34" charset="0"/>
                <a:ea typeface="ＭＳ Ｐゴシック"/>
                <a:cs typeface="Arial"/>
              </a:rPr>
              <a:t>ers</a:t>
            </a:r>
            <a:r>
              <a:rPr lang="en-US" sz="1400" spc="-11" dirty="0">
                <a:solidFill>
                  <a:srgbClr val="000000"/>
                </a:solidFill>
                <a:latin typeface="Abadi" panose="020B0604020104020204" pitchFamily="34" charset="0"/>
                <a:ea typeface="ＭＳ Ｐゴシック"/>
                <a:cs typeface="Arial"/>
              </a:rPr>
              <a:t>o</a:t>
            </a:r>
            <a:r>
              <a:rPr lang="en-US" sz="1400" spc="-5" dirty="0">
                <a:solidFill>
                  <a:srgbClr val="000000"/>
                </a:solidFill>
                <a:latin typeface="Abadi" panose="020B0604020104020204" pitchFamily="34" charset="0"/>
                <a:ea typeface="ＭＳ Ｐゴシック"/>
                <a:cs typeface="Arial"/>
              </a:rPr>
              <a:t>na</a:t>
            </a:r>
            <a:r>
              <a:rPr lang="en-US" sz="1400" dirty="0">
                <a:solidFill>
                  <a:srgbClr val="000000"/>
                </a:solidFill>
                <a:latin typeface="Abadi" panose="020B0604020104020204" pitchFamily="34" charset="0"/>
                <a:ea typeface="ＭＳ Ｐゴシック"/>
                <a:cs typeface="Arial"/>
              </a:rPr>
              <a:t>l</a:t>
            </a:r>
            <a:r>
              <a:rPr lang="en-US" sz="1400" spc="-5" dirty="0">
                <a:solidFill>
                  <a:srgbClr val="000000"/>
                </a:solidFill>
                <a:latin typeface="Abadi" panose="020B0604020104020204" pitchFamily="34" charset="0"/>
                <a:ea typeface="ＭＳ Ｐゴシック"/>
                <a:cs typeface="Arial"/>
              </a:rPr>
              <a:t> promotiona</a:t>
            </a:r>
            <a:r>
              <a:rPr lang="en-US" sz="1400" dirty="0">
                <a:solidFill>
                  <a:srgbClr val="000000"/>
                </a:solidFill>
                <a:latin typeface="Abadi" panose="020B0604020104020204" pitchFamily="34" charset="0"/>
                <a:ea typeface="ＭＳ Ｐゴシック"/>
                <a:cs typeface="Arial"/>
              </a:rPr>
              <a:t>l</a:t>
            </a:r>
            <a:r>
              <a:rPr lang="en-US" sz="1400" spc="-5" dirty="0">
                <a:solidFill>
                  <a:srgbClr val="000000"/>
                </a:solidFill>
                <a:latin typeface="Abadi" panose="020B0604020104020204" pitchFamily="34" charset="0"/>
                <a:ea typeface="ＭＳ Ｐゴシック"/>
                <a:cs typeface="Arial"/>
              </a:rPr>
              <a:t> </a:t>
            </a:r>
            <a:r>
              <a:rPr lang="en-US" sz="1400" spc="-25" dirty="0">
                <a:solidFill>
                  <a:srgbClr val="000000"/>
                </a:solidFill>
                <a:latin typeface="Abadi" panose="020B0604020104020204" pitchFamily="34" charset="0"/>
                <a:ea typeface="ＭＳ Ｐゴシック"/>
                <a:cs typeface="Arial"/>
              </a:rPr>
              <a:t>t</a:t>
            </a:r>
            <a:r>
              <a:rPr lang="en-US" sz="1400" spc="-5" dirty="0">
                <a:solidFill>
                  <a:srgbClr val="000000"/>
                </a:solidFill>
                <a:latin typeface="Abadi" panose="020B0604020104020204" pitchFamily="34" charset="0"/>
                <a:ea typeface="ＭＳ Ｐゴシック"/>
                <a:cs typeface="Arial"/>
              </a:rPr>
              <a:t>oo</a:t>
            </a:r>
            <a:r>
              <a:rPr lang="en-US" sz="1400" dirty="0">
                <a:solidFill>
                  <a:srgbClr val="000000"/>
                </a:solidFill>
                <a:latin typeface="Abadi" panose="020B0604020104020204" pitchFamily="34" charset="0"/>
                <a:ea typeface="ＭＳ Ｐゴシック"/>
                <a:cs typeface="Arial"/>
              </a:rPr>
              <a:t>l</a:t>
            </a:r>
            <a:r>
              <a:rPr lang="en-US" sz="1400" spc="-5" dirty="0">
                <a:solidFill>
                  <a:srgbClr val="000000"/>
                </a:solidFill>
                <a:latin typeface="Abadi" panose="020B0604020104020204" pitchFamily="34" charset="0"/>
                <a:ea typeface="ＭＳ Ｐゴシック"/>
                <a:cs typeface="Arial"/>
              </a:rPr>
              <a:t> i</a:t>
            </a:r>
            <a:r>
              <a:rPr lang="en-US" sz="1400" dirty="0">
                <a:solidFill>
                  <a:srgbClr val="000000"/>
                </a:solidFill>
                <a:latin typeface="Abadi" panose="020B0604020104020204" pitchFamily="34" charset="0"/>
                <a:ea typeface="ＭＳ Ｐゴシック"/>
                <a:cs typeface="Arial"/>
              </a:rPr>
              <a:t>n</a:t>
            </a:r>
            <a:r>
              <a:rPr lang="en-US" sz="1400" spc="-5" dirty="0">
                <a:solidFill>
                  <a:srgbClr val="000000"/>
                </a:solidFill>
                <a:latin typeface="Abadi" panose="020B0604020104020204" pitchFamily="34" charset="0"/>
                <a:ea typeface="ＭＳ Ｐゴシック"/>
                <a:cs typeface="Arial"/>
              </a:rPr>
              <a:t> </a:t>
            </a:r>
            <a:r>
              <a:rPr lang="en-US" sz="1400" spc="-20" dirty="0">
                <a:solidFill>
                  <a:srgbClr val="000000"/>
                </a:solidFill>
                <a:latin typeface="Abadi" panose="020B0604020104020204" pitchFamily="34" charset="0"/>
                <a:ea typeface="ＭＳ Ｐゴシック"/>
                <a:cs typeface="Arial"/>
              </a:rPr>
              <a:t>w</a:t>
            </a:r>
            <a:r>
              <a:rPr lang="en-US" sz="1400" spc="-11" dirty="0">
                <a:solidFill>
                  <a:srgbClr val="000000"/>
                </a:solidFill>
                <a:latin typeface="Abadi" panose="020B0604020104020204" pitchFamily="34" charset="0"/>
                <a:ea typeface="ＭＳ Ｐゴシック"/>
                <a:cs typeface="Arial"/>
              </a:rPr>
              <a:t>h</a:t>
            </a:r>
            <a:r>
              <a:rPr lang="en-US" sz="1400" spc="11" dirty="0">
                <a:solidFill>
                  <a:srgbClr val="000000"/>
                </a:solidFill>
                <a:latin typeface="Abadi" panose="020B0604020104020204" pitchFamily="34" charset="0"/>
                <a:ea typeface="ＭＳ Ｐゴシック"/>
                <a:cs typeface="Arial"/>
              </a:rPr>
              <a:t>i</a:t>
            </a:r>
            <a:r>
              <a:rPr lang="en-US" sz="1400" dirty="0">
                <a:solidFill>
                  <a:srgbClr val="000000"/>
                </a:solidFill>
                <a:latin typeface="Abadi" panose="020B0604020104020204" pitchFamily="34" charset="0"/>
                <a:ea typeface="ＭＳ Ｐゴシック"/>
                <a:cs typeface="Arial"/>
              </a:rPr>
              <a:t>ch</a:t>
            </a:r>
            <a:r>
              <a:rPr lang="en-US" sz="1400" spc="-20" dirty="0">
                <a:solidFill>
                  <a:srgbClr val="000000"/>
                </a:solidFill>
                <a:latin typeface="Abadi" panose="020B0604020104020204" pitchFamily="34" charset="0"/>
                <a:ea typeface="ＭＳ Ｐゴシック"/>
                <a:cs typeface="Arial"/>
              </a:rPr>
              <a:t> </a:t>
            </a:r>
            <a:r>
              <a:rPr lang="en-US" sz="1400" spc="-5" dirty="0">
                <a:solidFill>
                  <a:srgbClr val="000000"/>
                </a:solidFill>
                <a:latin typeface="Abadi" panose="020B0604020104020204" pitchFamily="34" charset="0"/>
                <a:ea typeface="ＭＳ Ｐゴシック"/>
                <a:cs typeface="Arial"/>
              </a:rPr>
              <a:t>ther</a:t>
            </a:r>
            <a:r>
              <a:rPr lang="en-US" sz="1400" dirty="0">
                <a:solidFill>
                  <a:srgbClr val="000000"/>
                </a:solidFill>
                <a:latin typeface="Abadi" panose="020B0604020104020204" pitchFamily="34" charset="0"/>
                <a:ea typeface="ＭＳ Ｐゴシック"/>
                <a:cs typeface="Arial"/>
              </a:rPr>
              <a:t>e </a:t>
            </a:r>
            <a:r>
              <a:rPr lang="en-US" sz="1400" spc="-5" dirty="0">
                <a:solidFill>
                  <a:srgbClr val="000000"/>
                </a:solidFill>
                <a:latin typeface="Abadi" panose="020B0604020104020204" pitchFamily="34" charset="0"/>
                <a:ea typeface="ＭＳ Ｐゴシック"/>
                <a:cs typeface="Arial"/>
              </a:rPr>
              <a:t>i</a:t>
            </a:r>
            <a:r>
              <a:rPr lang="en-US" sz="1400" dirty="0">
                <a:solidFill>
                  <a:srgbClr val="000000"/>
                </a:solidFill>
                <a:latin typeface="Abadi" panose="020B0604020104020204" pitchFamily="34" charset="0"/>
                <a:ea typeface="ＭＳ Ｐゴシック"/>
                <a:cs typeface="Arial"/>
              </a:rPr>
              <a:t>s</a:t>
            </a:r>
            <a:r>
              <a:rPr lang="en-US" sz="1400" spc="-5" dirty="0">
                <a:solidFill>
                  <a:srgbClr val="000000"/>
                </a:solidFill>
                <a:latin typeface="Abadi" panose="020B0604020104020204" pitchFamily="34" charset="0"/>
                <a:ea typeface="ＭＳ Ｐゴシック"/>
                <a:cs typeface="Arial"/>
              </a:rPr>
              <a:t> </a:t>
            </a:r>
            <a:r>
              <a:rPr lang="en-US" sz="1400" dirty="0">
                <a:solidFill>
                  <a:srgbClr val="000000"/>
                </a:solidFill>
                <a:latin typeface="Abadi" panose="020B0604020104020204" pitchFamily="34" charset="0"/>
                <a:ea typeface="ＭＳ Ｐゴシック"/>
                <a:cs typeface="Arial"/>
              </a:rPr>
              <a:t>a</a:t>
            </a:r>
            <a:r>
              <a:rPr lang="en-US" sz="1400" spc="-15" dirty="0">
                <a:solidFill>
                  <a:srgbClr val="000000"/>
                </a:solidFill>
                <a:latin typeface="Abadi" panose="020B0604020104020204" pitchFamily="34" charset="0"/>
                <a:ea typeface="ＭＳ Ｐゴシック"/>
                <a:cs typeface="Arial"/>
              </a:rPr>
              <a:t> </a:t>
            </a:r>
            <a:r>
              <a:rPr lang="en-US" sz="1400" spc="-5" dirty="0">
                <a:solidFill>
                  <a:srgbClr val="000000"/>
                </a:solidFill>
                <a:latin typeface="Abadi" panose="020B0604020104020204" pitchFamily="34" charset="0"/>
                <a:ea typeface="ＭＳ Ｐゴシック"/>
                <a:cs typeface="Arial"/>
              </a:rPr>
              <a:t>face-to-face </a:t>
            </a:r>
            <a:r>
              <a:rPr lang="en-US" sz="1400" dirty="0">
                <a:solidFill>
                  <a:srgbClr val="000000"/>
                </a:solidFill>
                <a:latin typeface="Abadi" panose="020B0604020104020204" pitchFamily="34" charset="0"/>
                <a:ea typeface="ＭＳ Ｐゴシック"/>
                <a:cs typeface="Arial"/>
              </a:rPr>
              <a:t>con</a:t>
            </a:r>
            <a:r>
              <a:rPr lang="en-US" sz="1400" spc="-20" dirty="0">
                <a:solidFill>
                  <a:srgbClr val="000000"/>
                </a:solidFill>
                <a:latin typeface="Abadi" panose="020B0604020104020204" pitchFamily="34" charset="0"/>
                <a:ea typeface="ＭＳ Ｐゴシック"/>
                <a:cs typeface="Arial"/>
              </a:rPr>
              <a:t>t</a:t>
            </a:r>
            <a:r>
              <a:rPr lang="en-US" sz="1400" spc="-25" dirty="0">
                <a:solidFill>
                  <a:srgbClr val="000000"/>
                </a:solidFill>
                <a:latin typeface="Abadi" panose="020B0604020104020204" pitchFamily="34" charset="0"/>
                <a:ea typeface="ＭＳ Ｐゴシック"/>
                <a:cs typeface="Arial"/>
              </a:rPr>
              <a:t>ac</a:t>
            </a:r>
            <a:r>
              <a:rPr lang="en-US" sz="1400" spc="-11" dirty="0">
                <a:solidFill>
                  <a:srgbClr val="000000"/>
                </a:solidFill>
                <a:latin typeface="Abadi" panose="020B0604020104020204" pitchFamily="34" charset="0"/>
                <a:ea typeface="ＭＳ Ｐゴシック"/>
                <a:cs typeface="Arial"/>
              </a:rPr>
              <a:t>t</a:t>
            </a:r>
            <a:r>
              <a:rPr lang="en-US" sz="1400" spc="-5" dirty="0">
                <a:solidFill>
                  <a:srgbClr val="000000"/>
                </a:solidFill>
                <a:latin typeface="Abadi" panose="020B0604020104020204" pitchFamily="34" charset="0"/>
                <a:ea typeface="ＭＳ Ｐゴシック"/>
                <a:cs typeface="Arial"/>
              </a:rPr>
              <a:t> b</a:t>
            </a:r>
            <a:r>
              <a:rPr lang="en-US" sz="1400" spc="-11" dirty="0">
                <a:solidFill>
                  <a:srgbClr val="000000"/>
                </a:solidFill>
                <a:latin typeface="Abadi" panose="020B0604020104020204" pitchFamily="34" charset="0"/>
                <a:ea typeface="ＭＳ Ｐゴシック"/>
                <a:cs typeface="Arial"/>
              </a:rPr>
              <a:t>e</a:t>
            </a:r>
            <a:r>
              <a:rPr lang="en-US" sz="1400" spc="-5" dirty="0">
                <a:solidFill>
                  <a:srgbClr val="000000"/>
                </a:solidFill>
                <a:latin typeface="Abadi" panose="020B0604020104020204" pitchFamily="34" charset="0"/>
                <a:ea typeface="ＭＳ Ｐゴシック"/>
                <a:cs typeface="Arial"/>
              </a:rPr>
              <a:t>t</a:t>
            </a:r>
            <a:r>
              <a:rPr lang="en-US" sz="1400" spc="-20" dirty="0">
                <a:solidFill>
                  <a:srgbClr val="000000"/>
                </a:solidFill>
                <a:latin typeface="Abadi" panose="020B0604020104020204" pitchFamily="34" charset="0"/>
                <a:ea typeface="ＭＳ Ｐゴシック"/>
                <a:cs typeface="Arial"/>
              </a:rPr>
              <a:t>w</a:t>
            </a:r>
            <a:r>
              <a:rPr lang="en-US" sz="1400" spc="-5" dirty="0">
                <a:solidFill>
                  <a:srgbClr val="000000"/>
                </a:solidFill>
                <a:latin typeface="Abadi" panose="020B0604020104020204" pitchFamily="34" charset="0"/>
                <a:ea typeface="ＭＳ Ｐゴシック"/>
                <a:cs typeface="Arial"/>
              </a:rPr>
              <a:t>ee</a:t>
            </a:r>
            <a:r>
              <a:rPr lang="en-US" sz="1400" dirty="0">
                <a:solidFill>
                  <a:srgbClr val="000000"/>
                </a:solidFill>
                <a:latin typeface="Abadi" panose="020B0604020104020204" pitchFamily="34" charset="0"/>
                <a:ea typeface="ＭＳ Ｐゴシック"/>
                <a:cs typeface="Arial"/>
              </a:rPr>
              <a:t>n</a:t>
            </a:r>
            <a:r>
              <a:rPr lang="en-US" sz="1400" spc="-15" dirty="0">
                <a:solidFill>
                  <a:srgbClr val="000000"/>
                </a:solidFill>
                <a:latin typeface="Abadi" panose="020B0604020104020204" pitchFamily="34" charset="0"/>
                <a:ea typeface="ＭＳ Ｐゴシック"/>
                <a:cs typeface="Arial"/>
              </a:rPr>
              <a:t> </a:t>
            </a:r>
            <a:r>
              <a:rPr lang="en-US" sz="1400" dirty="0">
                <a:solidFill>
                  <a:srgbClr val="000000"/>
                </a:solidFill>
                <a:latin typeface="Abadi" panose="020B0604020104020204" pitchFamily="34" charset="0"/>
                <a:ea typeface="ＭＳ Ｐゴシック"/>
                <a:cs typeface="Arial"/>
              </a:rPr>
              <a:t>a</a:t>
            </a:r>
            <a:r>
              <a:rPr lang="en-US" sz="1400" spc="-5" dirty="0">
                <a:solidFill>
                  <a:srgbClr val="000000"/>
                </a:solidFill>
                <a:latin typeface="Abadi" panose="020B0604020104020204" pitchFamily="34" charset="0"/>
                <a:ea typeface="ＭＳ Ｐゴシック"/>
                <a:cs typeface="Arial"/>
              </a:rPr>
              <a:t> </a:t>
            </a:r>
            <a:r>
              <a:rPr lang="en-US" sz="1400" dirty="0">
                <a:solidFill>
                  <a:srgbClr val="000000"/>
                </a:solidFill>
                <a:latin typeface="Abadi" panose="020B0604020104020204" pitchFamily="34" charset="0"/>
                <a:ea typeface="ＭＳ Ｐゴシック"/>
                <a:cs typeface="Arial"/>
              </a:rPr>
              <a:t>company </a:t>
            </a:r>
            <a:r>
              <a:rPr lang="en-US" sz="1400" spc="-11" dirty="0">
                <a:solidFill>
                  <a:srgbClr val="000000"/>
                </a:solidFill>
                <a:latin typeface="Abadi" panose="020B0604020104020204" pitchFamily="34" charset="0"/>
                <a:ea typeface="ＭＳ Ｐゴシック"/>
                <a:cs typeface="Arial"/>
              </a:rPr>
              <a:t>r</a:t>
            </a:r>
            <a:r>
              <a:rPr lang="en-US" sz="1400" spc="-5" dirty="0">
                <a:solidFill>
                  <a:srgbClr val="000000"/>
                </a:solidFill>
                <a:latin typeface="Abadi" panose="020B0604020104020204" pitchFamily="34" charset="0"/>
                <a:ea typeface="ＭＳ Ｐゴシック"/>
                <a:cs typeface="Arial"/>
              </a:rPr>
              <a:t>epr</a:t>
            </a:r>
            <a:r>
              <a:rPr lang="en-US" sz="1400" spc="-11" dirty="0">
                <a:solidFill>
                  <a:srgbClr val="000000"/>
                </a:solidFill>
                <a:latin typeface="Abadi" panose="020B0604020104020204" pitchFamily="34" charset="0"/>
                <a:ea typeface="ＭＳ Ｐゴシック"/>
                <a:cs typeface="Arial"/>
              </a:rPr>
              <a:t>e</a:t>
            </a:r>
            <a:r>
              <a:rPr lang="en-US" sz="1400" dirty="0">
                <a:solidFill>
                  <a:srgbClr val="000000"/>
                </a:solidFill>
                <a:latin typeface="Abadi" panose="020B0604020104020204" pitchFamily="34" charset="0"/>
                <a:ea typeface="ＭＳ Ｐゴシック"/>
                <a:cs typeface="Arial"/>
              </a:rPr>
              <a:t>senta</a:t>
            </a:r>
            <a:r>
              <a:rPr lang="en-US" sz="1400" spc="-20" dirty="0">
                <a:solidFill>
                  <a:srgbClr val="000000"/>
                </a:solidFill>
                <a:latin typeface="Abadi" panose="020B0604020104020204" pitchFamily="34" charset="0"/>
                <a:ea typeface="ＭＳ Ｐゴシック"/>
                <a:cs typeface="Arial"/>
              </a:rPr>
              <a:t>t</a:t>
            </a:r>
            <a:r>
              <a:rPr lang="en-US" sz="1400" spc="11" dirty="0">
                <a:solidFill>
                  <a:srgbClr val="000000"/>
                </a:solidFill>
                <a:latin typeface="Abadi" panose="020B0604020104020204" pitchFamily="34" charset="0"/>
                <a:ea typeface="ＭＳ Ｐゴシック"/>
                <a:cs typeface="Arial"/>
              </a:rPr>
              <a:t>i</a:t>
            </a:r>
            <a:r>
              <a:rPr lang="en-US" sz="1400" dirty="0">
                <a:solidFill>
                  <a:srgbClr val="000000"/>
                </a:solidFill>
                <a:latin typeface="Abadi" panose="020B0604020104020204" pitchFamily="34" charset="0"/>
                <a:ea typeface="ＭＳ Ｐゴシック"/>
                <a:cs typeface="Arial"/>
              </a:rPr>
              <a:t>ve</a:t>
            </a:r>
            <a:r>
              <a:rPr lang="en-US" sz="1400" spc="-15" dirty="0">
                <a:solidFill>
                  <a:srgbClr val="000000"/>
                </a:solidFill>
                <a:latin typeface="Abadi" panose="020B0604020104020204" pitchFamily="34" charset="0"/>
                <a:ea typeface="ＭＳ Ｐゴシック"/>
                <a:cs typeface="Arial"/>
              </a:rPr>
              <a:t> </a:t>
            </a:r>
            <a:r>
              <a:rPr lang="en-US" sz="1400" spc="-5" dirty="0">
                <a:solidFill>
                  <a:srgbClr val="000000"/>
                </a:solidFill>
                <a:latin typeface="Abadi" panose="020B0604020104020204" pitchFamily="34" charset="0"/>
                <a:ea typeface="ＭＳ Ｐゴシック"/>
                <a:cs typeface="Arial"/>
              </a:rPr>
              <a:t>an</a:t>
            </a:r>
            <a:r>
              <a:rPr lang="en-US" sz="1400" dirty="0">
                <a:solidFill>
                  <a:srgbClr val="000000"/>
                </a:solidFill>
                <a:latin typeface="Abadi" panose="020B0604020104020204" pitchFamily="34" charset="0"/>
                <a:ea typeface="ＭＳ Ｐゴシック"/>
                <a:cs typeface="Arial"/>
              </a:rPr>
              <a:t>d</a:t>
            </a:r>
            <a:r>
              <a:rPr lang="en-US" sz="1400" spc="-15" dirty="0">
                <a:solidFill>
                  <a:srgbClr val="000000"/>
                </a:solidFill>
                <a:latin typeface="Abadi" panose="020B0604020104020204" pitchFamily="34" charset="0"/>
                <a:ea typeface="ＭＳ Ｐゴシック"/>
                <a:cs typeface="Arial"/>
              </a:rPr>
              <a:t> </a:t>
            </a:r>
            <a:r>
              <a:rPr lang="en-US" sz="1400" dirty="0">
                <a:solidFill>
                  <a:srgbClr val="000000"/>
                </a:solidFill>
                <a:latin typeface="Abadi" panose="020B0604020104020204" pitchFamily="34" charset="0"/>
                <a:ea typeface="ＭＳ Ｐゴシック"/>
                <a:cs typeface="Arial"/>
              </a:rPr>
              <a:t>a</a:t>
            </a:r>
            <a:r>
              <a:rPr lang="en-US" sz="1400" spc="-5" dirty="0">
                <a:solidFill>
                  <a:srgbClr val="000000"/>
                </a:solidFill>
                <a:latin typeface="Abadi" panose="020B0604020104020204" pitchFamily="34" charset="0"/>
                <a:ea typeface="ＭＳ Ｐゴシック"/>
                <a:cs typeface="Arial"/>
              </a:rPr>
              <a:t> </a:t>
            </a:r>
            <a:r>
              <a:rPr lang="en-US" sz="1400" dirty="0">
                <a:solidFill>
                  <a:srgbClr val="000000"/>
                </a:solidFill>
                <a:latin typeface="Abadi" panose="020B0604020104020204" pitchFamily="34" charset="0"/>
                <a:ea typeface="ＭＳ Ｐゴシック"/>
                <a:cs typeface="Arial"/>
              </a:rPr>
              <a:t>cust</a:t>
            </a:r>
            <a:r>
              <a:rPr lang="en-US" sz="1400" spc="-15" dirty="0">
                <a:solidFill>
                  <a:srgbClr val="000000"/>
                </a:solidFill>
                <a:latin typeface="Abadi" panose="020B0604020104020204" pitchFamily="34" charset="0"/>
                <a:ea typeface="ＭＳ Ｐゴシック"/>
                <a:cs typeface="Arial"/>
              </a:rPr>
              <a:t>o</a:t>
            </a:r>
            <a:r>
              <a:rPr lang="en-US" sz="1400" spc="5" dirty="0">
                <a:solidFill>
                  <a:srgbClr val="000000"/>
                </a:solidFill>
                <a:latin typeface="Abadi" panose="020B0604020104020204" pitchFamily="34" charset="0"/>
                <a:ea typeface="ＭＳ Ｐゴシック"/>
                <a:cs typeface="Arial"/>
              </a:rPr>
              <a:t>m</a:t>
            </a:r>
            <a:r>
              <a:rPr lang="en-US" sz="1400" spc="-5" dirty="0">
                <a:solidFill>
                  <a:srgbClr val="000000"/>
                </a:solidFill>
                <a:latin typeface="Abadi" panose="020B0604020104020204" pitchFamily="34" charset="0"/>
                <a:ea typeface="ＭＳ Ｐゴシック"/>
                <a:cs typeface="Arial"/>
              </a:rPr>
              <a:t>er</a:t>
            </a:r>
            <a:r>
              <a:rPr lang="en-US" sz="1400" dirty="0">
                <a:solidFill>
                  <a:srgbClr val="202122"/>
                </a:solidFill>
                <a:latin typeface="Abadi" panose="020B0604020104020204" pitchFamily="34" charset="0"/>
                <a:ea typeface="Times New Roman" panose="02020603050405020304" pitchFamily="18" charset="0"/>
              </a:rPr>
              <a:t>s. </a:t>
            </a:r>
          </a:p>
          <a:p>
            <a:pPr marL="355582" marR="5080" indent="-342882" defTabSz="914354">
              <a:lnSpc>
                <a:spcPts val="3591"/>
              </a:lnSpc>
              <a:buFont typeface="Arial" panose="020B0604020202020204" pitchFamily="34" charset="0"/>
              <a:buChar char="•"/>
              <a:defRPr/>
            </a:pPr>
            <a:r>
              <a:rPr lang="en-US" sz="1400" dirty="0">
                <a:solidFill>
                  <a:srgbClr val="202122"/>
                </a:solidFill>
                <a:latin typeface="Abadi" panose="020B0604020104020204" pitchFamily="34" charset="0"/>
                <a:ea typeface="Times New Roman" panose="02020603050405020304" pitchFamily="18" charset="0"/>
              </a:rPr>
              <a:t>the process of helping and persuading one or more prospects to purchase a good or service or to act on any idea using an oral presentation, often in a face-to-face manner or by telephone. </a:t>
            </a:r>
          </a:p>
          <a:p>
            <a:pPr marL="355582" marR="5080" indent="-342882" defTabSz="914354">
              <a:lnSpc>
                <a:spcPts val="3591"/>
              </a:lnSpc>
              <a:buFont typeface="Arial" panose="020B0604020202020204" pitchFamily="34" charset="0"/>
              <a:buChar char="•"/>
              <a:defRPr/>
            </a:pPr>
            <a:r>
              <a:rPr lang="en-US" sz="1400" dirty="0">
                <a:solidFill>
                  <a:srgbClr val="202122"/>
                </a:solidFill>
                <a:latin typeface="Abadi" panose="020B0604020104020204" pitchFamily="34" charset="0"/>
                <a:ea typeface="Times New Roman" panose="02020603050405020304" pitchFamily="18" charset="0"/>
              </a:rPr>
              <a:t>Examples include sales presentations, sales meetings, sales training and incentive programs for intermediary salespeople, samples, and telemarketing.</a:t>
            </a:r>
            <a:r>
              <a:rPr lang="en-US" sz="1400" dirty="0">
                <a:solidFill>
                  <a:prstClr val="black"/>
                </a:solidFill>
                <a:latin typeface="Abadi" panose="020B0604020104020204" pitchFamily="34" charset="0"/>
              </a:rPr>
              <a:t> </a:t>
            </a:r>
          </a:p>
        </p:txBody>
      </p:sp>
      <p:pic>
        <p:nvPicPr>
          <p:cNvPr id="5" name="Picture 4">
            <a:extLst>
              <a:ext uri="{FF2B5EF4-FFF2-40B4-BE49-F238E27FC236}">
                <a16:creationId xmlns:a16="http://schemas.microsoft.com/office/drawing/2014/main" id="{2730B0ED-DDAA-BB42-ACA8-E2184F3F6315}"/>
              </a:ext>
            </a:extLst>
          </p:cNvPr>
          <p:cNvPicPr>
            <a:picLocks noChangeAspect="1"/>
          </p:cNvPicPr>
          <p:nvPr/>
        </p:nvPicPr>
        <p:blipFill rotWithShape="1">
          <a:blip r:embed="rId3"/>
          <a:srcRect l="1833" t="4408" r="50000" b="977"/>
          <a:stretch/>
        </p:blipFill>
        <p:spPr>
          <a:xfrm>
            <a:off x="8151988" y="1044778"/>
            <a:ext cx="3670300" cy="4568045"/>
          </a:xfrm>
          <a:prstGeom prst="rect">
            <a:avLst/>
          </a:prstGeom>
        </p:spPr>
        <p:style>
          <a:lnRef idx="2">
            <a:schemeClr val="dk1"/>
          </a:lnRef>
          <a:fillRef idx="1">
            <a:schemeClr val="lt1"/>
          </a:fillRef>
          <a:effectRef idx="0">
            <a:schemeClr val="dk1"/>
          </a:effectRef>
          <a:fontRef idx="minor">
            <a:schemeClr val="dk1"/>
          </a:fontRef>
        </p:style>
      </p:pic>
      <p:sp>
        <p:nvSpPr>
          <p:cNvPr id="8" name="object 2">
            <a:extLst>
              <a:ext uri="{FF2B5EF4-FFF2-40B4-BE49-F238E27FC236}">
                <a16:creationId xmlns:a16="http://schemas.microsoft.com/office/drawing/2014/main" id="{26465983-6818-9645-6551-457FAA7D196B}"/>
              </a:ext>
            </a:extLst>
          </p:cNvPr>
          <p:cNvSpPr txBox="1"/>
          <p:nvPr/>
        </p:nvSpPr>
        <p:spPr>
          <a:xfrm>
            <a:off x="1293501" y="597255"/>
            <a:ext cx="3603656" cy="2578608"/>
          </a:xfrm>
          <a:prstGeom prst="rect">
            <a:avLst/>
          </a:prstGeom>
        </p:spPr>
        <p:txBody>
          <a:bodyPr vert="horz" lIns="91440" tIns="45720" rIns="91440" bIns="45720" rtlCol="0" anchor="ctr">
            <a:normAutofit/>
          </a:bodyPr>
          <a:lstStyle/>
          <a:p>
            <a:pPr marL="12700" defTabSz="914354">
              <a:lnSpc>
                <a:spcPct val="90000"/>
              </a:lnSpc>
              <a:spcBef>
                <a:spcPct val="0"/>
              </a:spcBef>
              <a:spcAft>
                <a:spcPts val="600"/>
              </a:spcAft>
              <a:defRPr/>
            </a:pPr>
            <a:r>
              <a:rPr lang="en-US" sz="4400" cap="all" spc="-15" dirty="0">
                <a:solidFill>
                  <a:srgbClr val="B80E0F"/>
                </a:solidFill>
                <a:latin typeface="Impact" panose="020B0806030902050204"/>
              </a:rPr>
              <a:t>Personal selling </a:t>
            </a:r>
            <a:endParaRPr lang="en-US" sz="4400" cap="all" dirty="0">
              <a:solidFill>
                <a:srgbClr val="B80E0F"/>
              </a:solidFill>
              <a:latin typeface="Impact" panose="020B0806030902050204"/>
            </a:endParaRPr>
          </a:p>
        </p:txBody>
      </p:sp>
      <p:sp>
        <p:nvSpPr>
          <p:cNvPr id="9" name="TextBox 8">
            <a:extLst>
              <a:ext uri="{FF2B5EF4-FFF2-40B4-BE49-F238E27FC236}">
                <a16:creationId xmlns:a16="http://schemas.microsoft.com/office/drawing/2014/main" id="{5E0A7701-D8D1-A87C-9DF3-213CAA787D81}"/>
              </a:ext>
            </a:extLst>
          </p:cNvPr>
          <p:cNvSpPr txBox="1"/>
          <p:nvPr/>
        </p:nvSpPr>
        <p:spPr>
          <a:xfrm>
            <a:off x="369712" y="1563393"/>
            <a:ext cx="41549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914354">
              <a:defRPr/>
            </a:pPr>
            <a:r>
              <a:rPr lang="en-SA" sz="3600" dirty="0">
                <a:solidFill>
                  <a:prstClr val="black"/>
                </a:solidFill>
                <a:latin typeface="Gill Sans MT" panose="020B0502020104020203"/>
              </a:rPr>
              <a:t>3</a:t>
            </a:r>
          </a:p>
        </p:txBody>
      </p:sp>
    </p:spTree>
    <p:extLst>
      <p:ext uri="{BB962C8B-B14F-4D97-AF65-F5344CB8AC3E}">
        <p14:creationId xmlns:p14="http://schemas.microsoft.com/office/powerpoint/2010/main" val="16146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ACC1B8-BAF4-3CFA-0BCB-E9FFD5842A84}"/>
              </a:ext>
            </a:extLst>
          </p:cNvPr>
          <p:cNvPicPr>
            <a:picLocks noChangeAspect="1"/>
          </p:cNvPicPr>
          <p:nvPr/>
        </p:nvPicPr>
        <p:blipFill>
          <a:blip r:embed="rId3"/>
          <a:stretch>
            <a:fillRect/>
          </a:stretch>
        </p:blipFill>
        <p:spPr>
          <a:xfrm>
            <a:off x="467829" y="1199626"/>
            <a:ext cx="3479611" cy="2017777"/>
          </a:xfrm>
          <a:prstGeom prst="rect">
            <a:avLst/>
          </a:prstGeom>
        </p:spPr>
      </p:pic>
      <p:pic>
        <p:nvPicPr>
          <p:cNvPr id="4" name="Picture 3">
            <a:extLst>
              <a:ext uri="{FF2B5EF4-FFF2-40B4-BE49-F238E27FC236}">
                <a16:creationId xmlns:a16="http://schemas.microsoft.com/office/drawing/2014/main" id="{9B89CA9A-E28A-2651-D634-362ED8E7693C}"/>
              </a:ext>
            </a:extLst>
          </p:cNvPr>
          <p:cNvPicPr>
            <a:picLocks noChangeAspect="1"/>
          </p:cNvPicPr>
          <p:nvPr/>
        </p:nvPicPr>
        <p:blipFill>
          <a:blip r:embed="rId4"/>
          <a:stretch>
            <a:fillRect/>
          </a:stretch>
        </p:blipFill>
        <p:spPr>
          <a:xfrm>
            <a:off x="4225620" y="625419"/>
            <a:ext cx="3479611" cy="2642716"/>
          </a:xfrm>
          <a:prstGeom prst="rect">
            <a:avLst/>
          </a:prstGeom>
        </p:spPr>
      </p:pic>
      <p:pic>
        <p:nvPicPr>
          <p:cNvPr id="7" name="Picture 6">
            <a:extLst>
              <a:ext uri="{FF2B5EF4-FFF2-40B4-BE49-F238E27FC236}">
                <a16:creationId xmlns:a16="http://schemas.microsoft.com/office/drawing/2014/main" id="{5279986D-A531-827E-A541-2FEEEC8C474E}"/>
              </a:ext>
            </a:extLst>
          </p:cNvPr>
          <p:cNvPicPr>
            <a:picLocks noChangeAspect="1"/>
          </p:cNvPicPr>
          <p:nvPr/>
        </p:nvPicPr>
        <p:blipFill>
          <a:blip r:embed="rId5"/>
          <a:stretch>
            <a:fillRect/>
          </a:stretch>
        </p:blipFill>
        <p:spPr>
          <a:xfrm>
            <a:off x="488276" y="3272549"/>
            <a:ext cx="3436056" cy="2541023"/>
          </a:xfrm>
          <a:prstGeom prst="rect">
            <a:avLst/>
          </a:prstGeom>
        </p:spPr>
      </p:pic>
      <p:pic>
        <p:nvPicPr>
          <p:cNvPr id="16" name="Picture 15">
            <a:extLst>
              <a:ext uri="{FF2B5EF4-FFF2-40B4-BE49-F238E27FC236}">
                <a16:creationId xmlns:a16="http://schemas.microsoft.com/office/drawing/2014/main" id="{9B8E3581-16E4-AB80-7B15-54D97F0FDFD8}"/>
              </a:ext>
            </a:extLst>
          </p:cNvPr>
          <p:cNvPicPr>
            <a:picLocks noChangeAspect="1"/>
          </p:cNvPicPr>
          <p:nvPr/>
        </p:nvPicPr>
        <p:blipFill rotWithShape="1">
          <a:blip r:embed="rId6"/>
          <a:srcRect l="6093" t="16797" b="31357"/>
          <a:stretch/>
        </p:blipFill>
        <p:spPr>
          <a:xfrm>
            <a:off x="4183243" y="3388636"/>
            <a:ext cx="3577915" cy="1271049"/>
          </a:xfrm>
          <a:prstGeom prst="rect">
            <a:avLst/>
          </a:prstGeom>
        </p:spPr>
      </p:pic>
      <p:pic>
        <p:nvPicPr>
          <p:cNvPr id="17" name="Picture 16">
            <a:extLst>
              <a:ext uri="{FF2B5EF4-FFF2-40B4-BE49-F238E27FC236}">
                <a16:creationId xmlns:a16="http://schemas.microsoft.com/office/drawing/2014/main" id="{06B2597F-6280-7206-F032-87F347C5F9B4}"/>
              </a:ext>
            </a:extLst>
          </p:cNvPr>
          <p:cNvPicPr>
            <a:picLocks noChangeAspect="1"/>
          </p:cNvPicPr>
          <p:nvPr/>
        </p:nvPicPr>
        <p:blipFill>
          <a:blip r:embed="rId7"/>
          <a:stretch>
            <a:fillRect/>
          </a:stretch>
        </p:blipFill>
        <p:spPr>
          <a:xfrm>
            <a:off x="4295416" y="4780186"/>
            <a:ext cx="3601168" cy="1033386"/>
          </a:xfrm>
          <a:prstGeom prst="rect">
            <a:avLst/>
          </a:prstGeom>
        </p:spPr>
      </p:pic>
      <p:pic>
        <p:nvPicPr>
          <p:cNvPr id="3" name="Picture 2">
            <a:extLst>
              <a:ext uri="{FF2B5EF4-FFF2-40B4-BE49-F238E27FC236}">
                <a16:creationId xmlns:a16="http://schemas.microsoft.com/office/drawing/2014/main" id="{B80A44B0-9963-CC83-D472-713C7B96070D}"/>
              </a:ext>
            </a:extLst>
          </p:cNvPr>
          <p:cNvPicPr>
            <a:picLocks noChangeAspect="1"/>
          </p:cNvPicPr>
          <p:nvPr/>
        </p:nvPicPr>
        <p:blipFill rotWithShape="1">
          <a:blip r:embed="rId8"/>
          <a:srcRect l="12010" t="10784" r="11275" b="10349"/>
          <a:stretch/>
        </p:blipFill>
        <p:spPr>
          <a:xfrm>
            <a:off x="8397295" y="3220547"/>
            <a:ext cx="3306429" cy="2645025"/>
          </a:xfrm>
          <a:prstGeom prst="rect">
            <a:avLst/>
          </a:prstGeom>
        </p:spPr>
      </p:pic>
      <p:pic>
        <p:nvPicPr>
          <p:cNvPr id="8" name="Picture 7">
            <a:extLst>
              <a:ext uri="{FF2B5EF4-FFF2-40B4-BE49-F238E27FC236}">
                <a16:creationId xmlns:a16="http://schemas.microsoft.com/office/drawing/2014/main" id="{FAB1F1B8-00B1-4737-C2CD-B8017C4BBEAC}"/>
              </a:ext>
            </a:extLst>
          </p:cNvPr>
          <p:cNvPicPr>
            <a:picLocks noChangeAspect="1"/>
          </p:cNvPicPr>
          <p:nvPr/>
        </p:nvPicPr>
        <p:blipFill>
          <a:blip r:embed="rId9"/>
          <a:stretch>
            <a:fillRect/>
          </a:stretch>
        </p:blipFill>
        <p:spPr>
          <a:xfrm>
            <a:off x="8440784" y="882526"/>
            <a:ext cx="3219450" cy="1943100"/>
          </a:xfrm>
          <a:prstGeom prst="rect">
            <a:avLst/>
          </a:prstGeom>
        </p:spPr>
      </p:pic>
    </p:spTree>
    <p:extLst>
      <p:ext uri="{BB962C8B-B14F-4D97-AF65-F5344CB8AC3E}">
        <p14:creationId xmlns:p14="http://schemas.microsoft.com/office/powerpoint/2010/main" val="406900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72840" y="816709"/>
            <a:ext cx="10805791" cy="1073627"/>
          </a:xfrm>
          <a:prstGeom prst="rect">
            <a:avLst/>
          </a:prstGeom>
        </p:spPr>
        <p:txBody>
          <a:bodyPr vert="horz" lIns="91440" tIns="45720" rIns="91440" bIns="45720" numCol="1" rtlCol="0" anchor="b" anchorCtr="0" compatLnSpc="1">
            <a:prstTxWarp prst="textNoShape">
              <a:avLst/>
            </a:prstTxWarp>
            <a:normAutofit fontScale="85000" lnSpcReduction="10000"/>
          </a:bodyPr>
          <a:lstStyle>
            <a:defPPr>
              <a:defRPr lang="en-SA"/>
            </a:defPPr>
            <a:lvl1pPr marL="2802890" marR="5080" lvl="0" indent="-2790190" fontAlgn="base">
              <a:lnSpc>
                <a:spcPct val="90000"/>
              </a:lnSpc>
              <a:spcBef>
                <a:spcPct val="0"/>
              </a:spcBef>
              <a:spcAft>
                <a:spcPts val="600"/>
              </a:spcAft>
              <a:buClrTx/>
              <a:buSzTx/>
              <a:tabLst>
                <a:tab pos="2828925" algn="l"/>
              </a:tabLst>
              <a:defRPr kumimoji="0" sz="4600" b="0" i="0" u="none" strike="noStrike" cap="all" spc="0" normalizeH="0">
                <a:ln>
                  <a:noFill/>
                </a:ln>
                <a:solidFill>
                  <a:schemeClr val="accent1"/>
                </a:solidFill>
                <a:uLnTx/>
                <a:uFillTx/>
                <a:latin typeface="+mj-lt"/>
                <a:ea typeface="+mj-ea"/>
                <a:cs typeface="+mj-cs"/>
              </a:defRPr>
            </a:lvl1pPr>
          </a:lstStyle>
          <a:p>
            <a:pPr marL="2802751" indent="-2790052" algn="ctr" defTabSz="914354">
              <a:tabLst>
                <a:tab pos="2828784" algn="l"/>
              </a:tabLst>
              <a:defRPr/>
            </a:pPr>
            <a:r>
              <a:rPr lang="en-US" sz="5600" dirty="0">
                <a:solidFill>
                  <a:srgbClr val="B80E0F"/>
                </a:solidFill>
                <a:latin typeface="Impact" panose="020B0806030902050204"/>
              </a:rPr>
              <a:t>Major Pros &amp; cons in personal Selling</a:t>
            </a:r>
          </a:p>
        </p:txBody>
      </p:sp>
      <p:pic>
        <p:nvPicPr>
          <p:cNvPr id="3" name="Picture 2">
            <a:extLst>
              <a:ext uri="{FF2B5EF4-FFF2-40B4-BE49-F238E27FC236}">
                <a16:creationId xmlns:a16="http://schemas.microsoft.com/office/drawing/2014/main" id="{733E5CCB-9E1E-25F6-5D8F-C508BA32DA13}"/>
              </a:ext>
            </a:extLst>
          </p:cNvPr>
          <p:cNvPicPr>
            <a:picLocks noChangeAspect="1"/>
          </p:cNvPicPr>
          <p:nvPr/>
        </p:nvPicPr>
        <p:blipFill rotWithShape="1">
          <a:blip r:embed="rId3"/>
          <a:srcRect b="7193"/>
          <a:stretch/>
        </p:blipFill>
        <p:spPr>
          <a:xfrm>
            <a:off x="1736972" y="2097248"/>
            <a:ext cx="8310028" cy="3720362"/>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47382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D4EC91-4AA3-B534-BBAF-E7231FE60F46}"/>
              </a:ext>
            </a:extLst>
          </p:cNvPr>
          <p:cNvSpPr txBox="1"/>
          <p:nvPr/>
        </p:nvSpPr>
        <p:spPr>
          <a:xfrm>
            <a:off x="512233" y="1817200"/>
            <a:ext cx="41549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914354">
              <a:defRPr/>
            </a:pPr>
            <a:r>
              <a:rPr lang="en-SA" sz="3600" dirty="0">
                <a:solidFill>
                  <a:prstClr val="black"/>
                </a:solidFill>
                <a:latin typeface="Gill Sans MT" panose="020B0502020104020203"/>
              </a:rPr>
              <a:t>4</a:t>
            </a:r>
          </a:p>
        </p:txBody>
      </p:sp>
      <p:pic>
        <p:nvPicPr>
          <p:cNvPr id="5" name="Picture 4">
            <a:extLst>
              <a:ext uri="{FF2B5EF4-FFF2-40B4-BE49-F238E27FC236}">
                <a16:creationId xmlns:a16="http://schemas.microsoft.com/office/drawing/2014/main" id="{1D380B13-FA78-1583-1359-BA5395D61695}"/>
              </a:ext>
            </a:extLst>
          </p:cNvPr>
          <p:cNvPicPr>
            <a:picLocks noChangeAspect="1"/>
          </p:cNvPicPr>
          <p:nvPr/>
        </p:nvPicPr>
        <p:blipFill>
          <a:blip r:embed="rId2"/>
          <a:stretch>
            <a:fillRect/>
          </a:stretch>
        </p:blipFill>
        <p:spPr>
          <a:xfrm>
            <a:off x="5043763" y="1251486"/>
            <a:ext cx="6645688" cy="4002787"/>
          </a:xfrm>
          <a:prstGeom prst="rect">
            <a:avLst/>
          </a:pr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9B235841-13BF-5D8B-0A63-4A343807E7F7}"/>
              </a:ext>
            </a:extLst>
          </p:cNvPr>
          <p:cNvSpPr txBox="1"/>
          <p:nvPr/>
        </p:nvSpPr>
        <p:spPr>
          <a:xfrm>
            <a:off x="692381" y="3089879"/>
            <a:ext cx="3769737" cy="1631216"/>
          </a:xfrm>
          <a:prstGeom prst="rect">
            <a:avLst/>
          </a:prstGeom>
          <a:noFill/>
        </p:spPr>
        <p:txBody>
          <a:bodyPr wrap="square">
            <a:spAutoFit/>
          </a:bodyPr>
          <a:lstStyle/>
          <a:p>
            <a:pPr marL="355582" marR="5080" indent="-342882" defTabSz="914354">
              <a:lnSpc>
                <a:spcPct val="99900"/>
              </a:lnSpc>
              <a:buFont typeface="Arial" panose="020B0604020202020204" pitchFamily="34" charset="0"/>
              <a:buChar char="•"/>
              <a:defRPr/>
            </a:pPr>
            <a:r>
              <a:rPr lang="en-US" sz="1600" spc="-5" dirty="0">
                <a:solidFill>
                  <a:srgbClr val="000000"/>
                </a:solidFill>
                <a:latin typeface="Abadi" panose="020B0604020104020204" pitchFamily="34" charset="0"/>
                <a:ea typeface="ＭＳ Ｐゴシック"/>
                <a:cs typeface="Arial"/>
              </a:rPr>
              <a:t>T</a:t>
            </a:r>
            <a:r>
              <a:rPr lang="en-US" sz="1600" spc="-11" dirty="0">
                <a:solidFill>
                  <a:srgbClr val="000000"/>
                </a:solidFill>
                <a:latin typeface="Abadi" panose="020B0604020104020204" pitchFamily="34" charset="0"/>
                <a:ea typeface="ＭＳ Ｐゴシック"/>
                <a:cs typeface="Arial"/>
              </a:rPr>
              <a:t>h</a:t>
            </a:r>
            <a:r>
              <a:rPr lang="en-US" sz="1600" dirty="0">
                <a:solidFill>
                  <a:srgbClr val="000000"/>
                </a:solidFill>
                <a:latin typeface="Abadi" panose="020B0604020104020204" pitchFamily="34" charset="0"/>
                <a:ea typeface="ＭＳ Ｐゴシック"/>
                <a:cs typeface="Arial"/>
              </a:rPr>
              <a:t>e</a:t>
            </a:r>
            <a:r>
              <a:rPr lang="en-US" sz="1600" spc="-5" dirty="0">
                <a:solidFill>
                  <a:srgbClr val="000000"/>
                </a:solidFill>
                <a:latin typeface="Abadi" panose="020B0604020104020204" pitchFamily="34" charset="0"/>
                <a:ea typeface="ＭＳ Ｐゴシック"/>
                <a:cs typeface="Arial"/>
              </a:rPr>
              <a:t> plann</a:t>
            </a:r>
            <a:r>
              <a:rPr lang="en-US" sz="1600" spc="-11" dirty="0">
                <a:solidFill>
                  <a:srgbClr val="000000"/>
                </a:solidFill>
                <a:latin typeface="Abadi" panose="020B0604020104020204" pitchFamily="34" charset="0"/>
                <a:ea typeface="ＭＳ Ｐゴシック"/>
                <a:cs typeface="Arial"/>
              </a:rPr>
              <a:t>e</a:t>
            </a:r>
            <a:r>
              <a:rPr lang="en-US" sz="1600" dirty="0">
                <a:solidFill>
                  <a:srgbClr val="000000"/>
                </a:solidFill>
                <a:latin typeface="Abadi" panose="020B0604020104020204" pitchFamily="34" charset="0"/>
                <a:ea typeface="ＭＳ Ｐゴシック"/>
                <a:cs typeface="Arial"/>
              </a:rPr>
              <a:t>d</a:t>
            </a:r>
            <a:r>
              <a:rPr lang="en-US" sz="1600" spc="-5" dirty="0">
                <a:solidFill>
                  <a:srgbClr val="000000"/>
                </a:solidFill>
                <a:latin typeface="Abadi" panose="020B0604020104020204" pitchFamily="34" charset="0"/>
                <a:ea typeface="ＭＳ Ｐゴシック"/>
                <a:cs typeface="Arial"/>
              </a:rPr>
              <a:t> an</a:t>
            </a:r>
            <a:r>
              <a:rPr lang="en-US" sz="1600" dirty="0">
                <a:solidFill>
                  <a:srgbClr val="000000"/>
                </a:solidFill>
                <a:latin typeface="Abadi" panose="020B0604020104020204" pitchFamily="34" charset="0"/>
                <a:ea typeface="ＭＳ Ｐゴシック"/>
                <a:cs typeface="Arial"/>
              </a:rPr>
              <a:t>d</a:t>
            </a:r>
            <a:r>
              <a:rPr lang="en-US" sz="1600" spc="-15" dirty="0">
                <a:solidFill>
                  <a:srgbClr val="000000"/>
                </a:solidFill>
                <a:latin typeface="Abadi" panose="020B0604020104020204" pitchFamily="34" charset="0"/>
                <a:ea typeface="ＭＳ Ｐゴシック"/>
                <a:cs typeface="Arial"/>
              </a:rPr>
              <a:t> </a:t>
            </a:r>
            <a:r>
              <a:rPr lang="en-US" sz="1600" dirty="0">
                <a:solidFill>
                  <a:srgbClr val="000000"/>
                </a:solidFill>
                <a:latin typeface="Abadi" panose="020B0604020104020204" pitchFamily="34" charset="0"/>
                <a:ea typeface="ＭＳ Ｐゴシック"/>
                <a:cs typeface="Arial"/>
              </a:rPr>
              <a:t>sust</a:t>
            </a:r>
            <a:r>
              <a:rPr lang="en-US" sz="1600" spc="-15" dirty="0">
                <a:solidFill>
                  <a:srgbClr val="000000"/>
                </a:solidFill>
                <a:latin typeface="Abadi" panose="020B0604020104020204" pitchFamily="34" charset="0"/>
                <a:ea typeface="ＭＳ Ｐゴシック"/>
                <a:cs typeface="Arial"/>
              </a:rPr>
              <a:t>a</a:t>
            </a:r>
            <a:r>
              <a:rPr lang="en-US" sz="1600" spc="11" dirty="0">
                <a:solidFill>
                  <a:srgbClr val="000000"/>
                </a:solidFill>
                <a:latin typeface="Abadi" panose="020B0604020104020204" pitchFamily="34" charset="0"/>
                <a:ea typeface="ＭＳ Ｐゴシック"/>
                <a:cs typeface="Arial"/>
              </a:rPr>
              <a:t>i</a:t>
            </a:r>
            <a:r>
              <a:rPr lang="en-US" sz="1600" spc="-5" dirty="0">
                <a:solidFill>
                  <a:srgbClr val="000000"/>
                </a:solidFill>
                <a:latin typeface="Abadi" panose="020B0604020104020204" pitchFamily="34" charset="0"/>
                <a:ea typeface="ＭＳ Ｐゴシック"/>
                <a:cs typeface="Arial"/>
              </a:rPr>
              <a:t>n</a:t>
            </a:r>
            <a:r>
              <a:rPr lang="en-US" sz="1600" spc="-11" dirty="0">
                <a:solidFill>
                  <a:srgbClr val="000000"/>
                </a:solidFill>
                <a:latin typeface="Abadi" panose="020B0604020104020204" pitchFamily="34" charset="0"/>
                <a:ea typeface="ＭＳ Ｐゴシック"/>
                <a:cs typeface="Arial"/>
              </a:rPr>
              <a:t>e</a:t>
            </a:r>
            <a:r>
              <a:rPr lang="en-US" sz="1600" dirty="0">
                <a:solidFill>
                  <a:srgbClr val="000000"/>
                </a:solidFill>
                <a:latin typeface="Abadi" panose="020B0604020104020204" pitchFamily="34" charset="0"/>
                <a:ea typeface="ＭＳ Ｐゴシック"/>
                <a:cs typeface="Arial"/>
              </a:rPr>
              <a:t>d</a:t>
            </a:r>
            <a:r>
              <a:rPr lang="en-US" sz="1600" spc="-5" dirty="0">
                <a:solidFill>
                  <a:srgbClr val="000000"/>
                </a:solidFill>
                <a:latin typeface="Abadi" panose="020B0604020104020204" pitchFamily="34" charset="0"/>
                <a:ea typeface="ＭＳ Ｐゴシック"/>
                <a:cs typeface="Arial"/>
              </a:rPr>
              <a:t> </a:t>
            </a:r>
            <a:r>
              <a:rPr lang="en-US" sz="1600" spc="-25" dirty="0">
                <a:solidFill>
                  <a:srgbClr val="000000"/>
                </a:solidFill>
                <a:latin typeface="Abadi" panose="020B0604020104020204" pitchFamily="34" charset="0"/>
                <a:ea typeface="ＭＳ Ｐゴシック"/>
                <a:cs typeface="Arial"/>
              </a:rPr>
              <a:t>e</a:t>
            </a:r>
            <a:r>
              <a:rPr lang="en-US" sz="1600" spc="-85" dirty="0">
                <a:solidFill>
                  <a:srgbClr val="000000"/>
                </a:solidFill>
                <a:latin typeface="Abadi" panose="020B0604020104020204" pitchFamily="34" charset="0"/>
                <a:ea typeface="ＭＳ Ｐゴシック"/>
                <a:cs typeface="Arial"/>
              </a:rPr>
              <a:t>f</a:t>
            </a:r>
            <a:r>
              <a:rPr lang="en-US" sz="1600" spc="-20" dirty="0">
                <a:solidFill>
                  <a:srgbClr val="000000"/>
                </a:solidFill>
                <a:latin typeface="Abadi" panose="020B0604020104020204" pitchFamily="34" charset="0"/>
                <a:ea typeface="ＭＳ Ｐゴシック"/>
                <a:cs typeface="Arial"/>
              </a:rPr>
              <a:t>for</a:t>
            </a:r>
            <a:r>
              <a:rPr lang="en-US" sz="1600" spc="-11" dirty="0">
                <a:solidFill>
                  <a:srgbClr val="000000"/>
                </a:solidFill>
                <a:latin typeface="Abadi" panose="020B0604020104020204" pitchFamily="34" charset="0"/>
                <a:ea typeface="ＭＳ Ｐゴシック"/>
                <a:cs typeface="Arial"/>
              </a:rPr>
              <a:t>t</a:t>
            </a:r>
            <a:r>
              <a:rPr lang="en-US" sz="1600" spc="-15" dirty="0">
                <a:solidFill>
                  <a:srgbClr val="000000"/>
                </a:solidFill>
                <a:latin typeface="Abadi" panose="020B0604020104020204" pitchFamily="34" charset="0"/>
                <a:ea typeface="ＭＳ Ｐゴシック"/>
                <a:cs typeface="Arial"/>
              </a:rPr>
              <a:t> t</a:t>
            </a:r>
            <a:r>
              <a:rPr lang="en-US" sz="1600" spc="-20" dirty="0">
                <a:solidFill>
                  <a:srgbClr val="000000"/>
                </a:solidFill>
                <a:latin typeface="Abadi" panose="020B0604020104020204" pitchFamily="34" charset="0"/>
                <a:ea typeface="ＭＳ Ｐゴシック"/>
                <a:cs typeface="Arial"/>
              </a:rPr>
              <a:t>o</a:t>
            </a:r>
            <a:r>
              <a:rPr lang="en-US" sz="1600" spc="-5" dirty="0">
                <a:solidFill>
                  <a:srgbClr val="000000"/>
                </a:solidFill>
                <a:latin typeface="Abadi" panose="020B0604020104020204" pitchFamily="34" charset="0"/>
                <a:ea typeface="ＭＳ Ｐゴシック"/>
                <a:cs typeface="Arial"/>
              </a:rPr>
              <a:t> </a:t>
            </a:r>
            <a:r>
              <a:rPr lang="en-US" sz="1600" spc="-11" dirty="0">
                <a:solidFill>
                  <a:srgbClr val="000000"/>
                </a:solidFill>
                <a:latin typeface="Abadi" panose="020B0604020104020204" pitchFamily="34" charset="0"/>
                <a:ea typeface="ＭＳ Ｐゴシック"/>
                <a:cs typeface="Arial"/>
              </a:rPr>
              <a:t>e</a:t>
            </a:r>
            <a:r>
              <a:rPr lang="en-US" sz="1600" spc="5" dirty="0">
                <a:solidFill>
                  <a:srgbClr val="000000"/>
                </a:solidFill>
                <a:latin typeface="Abadi" panose="020B0604020104020204" pitchFamily="34" charset="0"/>
                <a:ea typeface="ＭＳ Ｐゴシック"/>
                <a:cs typeface="Arial"/>
              </a:rPr>
              <a:t>s</a:t>
            </a:r>
            <a:r>
              <a:rPr lang="en-US" sz="1600" spc="-25" dirty="0">
                <a:solidFill>
                  <a:srgbClr val="000000"/>
                </a:solidFill>
                <a:latin typeface="Abadi" panose="020B0604020104020204" pitchFamily="34" charset="0"/>
                <a:ea typeface="ＭＳ Ｐゴシック"/>
                <a:cs typeface="Arial"/>
              </a:rPr>
              <a:t>t</a:t>
            </a:r>
            <a:r>
              <a:rPr lang="en-US" sz="1600" spc="-5" dirty="0">
                <a:solidFill>
                  <a:srgbClr val="000000"/>
                </a:solidFill>
                <a:latin typeface="Abadi" panose="020B0604020104020204" pitchFamily="34" charset="0"/>
                <a:ea typeface="ＭＳ Ｐゴシック"/>
                <a:cs typeface="Arial"/>
              </a:rPr>
              <a:t>ablis</a:t>
            </a:r>
            <a:r>
              <a:rPr lang="en-US" sz="1600" dirty="0">
                <a:solidFill>
                  <a:srgbClr val="000000"/>
                </a:solidFill>
                <a:latin typeface="Abadi" panose="020B0604020104020204" pitchFamily="34" charset="0"/>
                <a:ea typeface="ＭＳ Ｐゴシック"/>
                <a:cs typeface="Arial"/>
              </a:rPr>
              <a:t>h</a:t>
            </a:r>
            <a:r>
              <a:rPr lang="en-US" sz="1600" spc="-5" dirty="0">
                <a:solidFill>
                  <a:srgbClr val="000000"/>
                </a:solidFill>
                <a:latin typeface="Abadi" panose="020B0604020104020204" pitchFamily="34" charset="0"/>
                <a:ea typeface="ＭＳ Ｐゴシック"/>
                <a:cs typeface="Arial"/>
              </a:rPr>
              <a:t> a</a:t>
            </a:r>
            <a:r>
              <a:rPr lang="en-US" sz="1600" spc="-11" dirty="0">
                <a:solidFill>
                  <a:srgbClr val="000000"/>
                </a:solidFill>
                <a:latin typeface="Abadi" panose="020B0604020104020204" pitchFamily="34" charset="0"/>
                <a:ea typeface="ＭＳ Ｐゴシック"/>
                <a:cs typeface="Arial"/>
              </a:rPr>
              <a:t>n</a:t>
            </a:r>
            <a:r>
              <a:rPr lang="en-US" sz="1600" dirty="0">
                <a:solidFill>
                  <a:srgbClr val="000000"/>
                </a:solidFill>
                <a:latin typeface="Abadi" panose="020B0604020104020204" pitchFamily="34" charset="0"/>
                <a:ea typeface="ＭＳ Ｐゴシック"/>
                <a:cs typeface="Arial"/>
              </a:rPr>
              <a:t>d </a:t>
            </a:r>
            <a:r>
              <a:rPr lang="en-US" sz="1600" spc="5" dirty="0">
                <a:solidFill>
                  <a:srgbClr val="000000"/>
                </a:solidFill>
                <a:latin typeface="Abadi" panose="020B0604020104020204" pitchFamily="34" charset="0"/>
                <a:ea typeface="ＭＳ Ｐゴシック"/>
                <a:cs typeface="Arial"/>
              </a:rPr>
              <a:t>m</a:t>
            </a:r>
            <a:r>
              <a:rPr lang="en-US" sz="1600" spc="-11" dirty="0">
                <a:solidFill>
                  <a:srgbClr val="000000"/>
                </a:solidFill>
                <a:latin typeface="Abadi" panose="020B0604020104020204" pitchFamily="34" charset="0"/>
                <a:ea typeface="ＭＳ Ｐゴシック"/>
                <a:cs typeface="Arial"/>
              </a:rPr>
              <a:t>a</a:t>
            </a:r>
            <a:r>
              <a:rPr lang="en-US" sz="1600" spc="-5" dirty="0">
                <a:solidFill>
                  <a:srgbClr val="000000"/>
                </a:solidFill>
                <a:latin typeface="Abadi" panose="020B0604020104020204" pitchFamily="34" charset="0"/>
                <a:ea typeface="ＭＳ Ｐゴシック"/>
                <a:cs typeface="Arial"/>
              </a:rPr>
              <a:t>intai</a:t>
            </a:r>
            <a:r>
              <a:rPr lang="en-US" sz="1600" dirty="0">
                <a:solidFill>
                  <a:srgbClr val="000000"/>
                </a:solidFill>
                <a:latin typeface="Abadi" panose="020B0604020104020204" pitchFamily="34" charset="0"/>
                <a:ea typeface="ＭＳ Ｐゴシック"/>
                <a:cs typeface="Arial"/>
              </a:rPr>
              <a:t>n</a:t>
            </a:r>
            <a:r>
              <a:rPr lang="en-US" sz="1600" spc="-5" dirty="0">
                <a:solidFill>
                  <a:srgbClr val="000000"/>
                </a:solidFill>
                <a:latin typeface="Abadi" panose="020B0604020104020204" pitchFamily="34" charset="0"/>
                <a:ea typeface="ＭＳ Ｐゴシック"/>
                <a:cs typeface="Arial"/>
              </a:rPr>
              <a:t> </a:t>
            </a:r>
            <a:r>
              <a:rPr lang="en-US" sz="1600" spc="-11" dirty="0">
                <a:solidFill>
                  <a:srgbClr val="000000"/>
                </a:solidFill>
                <a:latin typeface="Abadi" panose="020B0604020104020204" pitchFamily="34" charset="0"/>
                <a:ea typeface="ＭＳ Ｐゴシック"/>
                <a:cs typeface="Arial"/>
              </a:rPr>
              <a:t>g</a:t>
            </a:r>
            <a:r>
              <a:rPr lang="en-US" sz="1600" spc="-5" dirty="0">
                <a:solidFill>
                  <a:srgbClr val="000000"/>
                </a:solidFill>
                <a:latin typeface="Abadi" panose="020B0604020104020204" pitchFamily="34" charset="0"/>
                <a:ea typeface="ＭＳ Ｐゴシック"/>
                <a:cs typeface="Arial"/>
              </a:rPr>
              <a:t>ood</a:t>
            </a:r>
            <a:r>
              <a:rPr lang="en-US" sz="1600" spc="-20" dirty="0">
                <a:solidFill>
                  <a:srgbClr val="000000"/>
                </a:solidFill>
                <a:latin typeface="Abadi" panose="020B0604020104020204" pitchFamily="34" charset="0"/>
                <a:ea typeface="ＭＳ Ｐゴシック"/>
                <a:cs typeface="Arial"/>
              </a:rPr>
              <a:t>w</a:t>
            </a:r>
            <a:r>
              <a:rPr lang="en-US" sz="1600" spc="-5" dirty="0">
                <a:solidFill>
                  <a:srgbClr val="000000"/>
                </a:solidFill>
                <a:latin typeface="Abadi" panose="020B0604020104020204" pitchFamily="34" charset="0"/>
                <a:ea typeface="ＭＳ Ｐゴシック"/>
                <a:cs typeface="Arial"/>
              </a:rPr>
              <a:t>il</a:t>
            </a:r>
            <a:r>
              <a:rPr lang="en-US" sz="1600" dirty="0">
                <a:solidFill>
                  <a:srgbClr val="000000"/>
                </a:solidFill>
                <a:latin typeface="Abadi" panose="020B0604020104020204" pitchFamily="34" charset="0"/>
                <a:ea typeface="ＭＳ Ｐゴシック"/>
                <a:cs typeface="Arial"/>
              </a:rPr>
              <a:t>l</a:t>
            </a:r>
            <a:r>
              <a:rPr lang="en-US" sz="1600" spc="-5" dirty="0">
                <a:solidFill>
                  <a:srgbClr val="000000"/>
                </a:solidFill>
                <a:latin typeface="Abadi" panose="020B0604020104020204" pitchFamily="34" charset="0"/>
                <a:ea typeface="ＭＳ Ｐゴシック"/>
                <a:cs typeface="Arial"/>
              </a:rPr>
              <a:t> an</a:t>
            </a:r>
            <a:r>
              <a:rPr lang="en-US" sz="1600" dirty="0">
                <a:solidFill>
                  <a:srgbClr val="000000"/>
                </a:solidFill>
                <a:latin typeface="Abadi" panose="020B0604020104020204" pitchFamily="34" charset="0"/>
                <a:ea typeface="ＭＳ Ｐゴシック"/>
                <a:cs typeface="Arial"/>
              </a:rPr>
              <a:t>d</a:t>
            </a:r>
            <a:r>
              <a:rPr lang="en-US" sz="1600" spc="-15" dirty="0">
                <a:solidFill>
                  <a:srgbClr val="000000"/>
                </a:solidFill>
                <a:latin typeface="Abadi" panose="020B0604020104020204" pitchFamily="34" charset="0"/>
                <a:ea typeface="ＭＳ Ｐゴシック"/>
                <a:cs typeface="Arial"/>
              </a:rPr>
              <a:t> </a:t>
            </a:r>
            <a:r>
              <a:rPr lang="en-US" sz="1600" spc="5" dirty="0">
                <a:solidFill>
                  <a:srgbClr val="000000"/>
                </a:solidFill>
                <a:latin typeface="Abadi" panose="020B0604020104020204" pitchFamily="34" charset="0"/>
                <a:ea typeface="ＭＳ Ｐゴシック"/>
                <a:cs typeface="Arial"/>
              </a:rPr>
              <a:t>m</a:t>
            </a:r>
            <a:r>
              <a:rPr lang="en-US" sz="1600" spc="-5" dirty="0">
                <a:solidFill>
                  <a:srgbClr val="000000"/>
                </a:solidFill>
                <a:latin typeface="Abadi" panose="020B0604020104020204" pitchFamily="34" charset="0"/>
                <a:ea typeface="ＭＳ Ｐゴシック"/>
                <a:cs typeface="Arial"/>
              </a:rPr>
              <a:t>utu</a:t>
            </a:r>
            <a:r>
              <a:rPr lang="en-US" sz="1600" spc="-15" dirty="0">
                <a:solidFill>
                  <a:srgbClr val="000000"/>
                </a:solidFill>
                <a:latin typeface="Abadi" panose="020B0604020104020204" pitchFamily="34" charset="0"/>
                <a:ea typeface="ＭＳ Ｐゴシック"/>
                <a:cs typeface="Arial"/>
              </a:rPr>
              <a:t>a</a:t>
            </a:r>
            <a:r>
              <a:rPr lang="en-US" sz="1600" dirty="0">
                <a:solidFill>
                  <a:srgbClr val="000000"/>
                </a:solidFill>
                <a:latin typeface="Abadi" panose="020B0604020104020204" pitchFamily="34" charset="0"/>
                <a:ea typeface="ＭＳ Ｐゴシック"/>
                <a:cs typeface="Arial"/>
              </a:rPr>
              <a:t>l</a:t>
            </a:r>
            <a:r>
              <a:rPr lang="en-US" sz="1600" spc="-5" dirty="0">
                <a:solidFill>
                  <a:srgbClr val="000000"/>
                </a:solidFill>
                <a:latin typeface="Abadi" panose="020B0604020104020204" pitchFamily="34" charset="0"/>
                <a:ea typeface="ＭＳ Ｐゴシック"/>
                <a:cs typeface="Arial"/>
              </a:rPr>
              <a:t> unde</a:t>
            </a:r>
            <a:r>
              <a:rPr lang="en-US" sz="1600" spc="-11" dirty="0">
                <a:solidFill>
                  <a:srgbClr val="000000"/>
                </a:solidFill>
                <a:latin typeface="Abadi" panose="020B0604020104020204" pitchFamily="34" charset="0"/>
                <a:ea typeface="ＭＳ Ｐゴシック"/>
                <a:cs typeface="Arial"/>
              </a:rPr>
              <a:t>r</a:t>
            </a:r>
            <a:r>
              <a:rPr lang="en-US" sz="1600" dirty="0">
                <a:solidFill>
                  <a:srgbClr val="000000"/>
                </a:solidFill>
                <a:latin typeface="Abadi" panose="020B0604020104020204" pitchFamily="34" charset="0"/>
                <a:ea typeface="ＭＳ Ｐゴシック"/>
                <a:cs typeface="Arial"/>
              </a:rPr>
              <a:t>stan</a:t>
            </a:r>
            <a:r>
              <a:rPr lang="en-US" sz="1600" spc="-15" dirty="0">
                <a:solidFill>
                  <a:srgbClr val="000000"/>
                </a:solidFill>
                <a:latin typeface="Abadi" panose="020B0604020104020204" pitchFamily="34" charset="0"/>
                <a:ea typeface="ＭＳ Ｐゴシック"/>
                <a:cs typeface="Arial"/>
              </a:rPr>
              <a:t>d</a:t>
            </a:r>
            <a:r>
              <a:rPr lang="en-US" sz="1600" spc="11" dirty="0">
                <a:solidFill>
                  <a:srgbClr val="000000"/>
                </a:solidFill>
                <a:latin typeface="Abadi" panose="020B0604020104020204" pitchFamily="34" charset="0"/>
                <a:ea typeface="ＭＳ Ｐゴシック"/>
                <a:cs typeface="Arial"/>
              </a:rPr>
              <a:t>i</a:t>
            </a:r>
            <a:r>
              <a:rPr lang="en-US" sz="1600" spc="-11" dirty="0">
                <a:solidFill>
                  <a:srgbClr val="000000"/>
                </a:solidFill>
                <a:latin typeface="Abadi" panose="020B0604020104020204" pitchFamily="34" charset="0"/>
                <a:ea typeface="ＭＳ Ｐゴシック"/>
                <a:cs typeface="Arial"/>
              </a:rPr>
              <a:t>n</a:t>
            </a:r>
            <a:r>
              <a:rPr lang="en-US" sz="1600" dirty="0">
                <a:solidFill>
                  <a:srgbClr val="000000"/>
                </a:solidFill>
                <a:latin typeface="Abadi" panose="020B0604020104020204" pitchFamily="34" charset="0"/>
                <a:ea typeface="ＭＳ Ｐゴシック"/>
                <a:cs typeface="Arial"/>
              </a:rPr>
              <a:t>g </a:t>
            </a:r>
            <a:r>
              <a:rPr lang="en-US" sz="1600" spc="-11" dirty="0">
                <a:solidFill>
                  <a:srgbClr val="000000"/>
                </a:solidFill>
                <a:latin typeface="Abadi" panose="020B0604020104020204" pitchFamily="34" charset="0"/>
                <a:ea typeface="ＭＳ Ｐゴシック"/>
                <a:cs typeface="Arial"/>
              </a:rPr>
              <a:t>b</a:t>
            </a:r>
            <a:r>
              <a:rPr lang="en-US" sz="1600" spc="-5" dirty="0">
                <a:solidFill>
                  <a:srgbClr val="000000"/>
                </a:solidFill>
                <a:latin typeface="Abadi" panose="020B0604020104020204" pitchFamily="34" charset="0"/>
                <a:ea typeface="ＭＳ Ｐゴシック"/>
                <a:cs typeface="Arial"/>
              </a:rPr>
              <a:t>et</a:t>
            </a:r>
            <a:r>
              <a:rPr lang="en-US" sz="1600" spc="-20" dirty="0">
                <a:solidFill>
                  <a:srgbClr val="000000"/>
                </a:solidFill>
                <a:latin typeface="Abadi" panose="020B0604020104020204" pitchFamily="34" charset="0"/>
                <a:ea typeface="ＭＳ Ｐゴシック"/>
                <a:cs typeface="Arial"/>
              </a:rPr>
              <a:t>w</a:t>
            </a:r>
            <a:r>
              <a:rPr lang="en-US" sz="1600" spc="-5" dirty="0">
                <a:solidFill>
                  <a:srgbClr val="000000"/>
                </a:solidFill>
                <a:latin typeface="Abadi" panose="020B0604020104020204" pitchFamily="34" charset="0"/>
                <a:ea typeface="ＭＳ Ｐゴシック"/>
                <a:cs typeface="Arial"/>
              </a:rPr>
              <a:t>ee</a:t>
            </a:r>
            <a:r>
              <a:rPr lang="en-US" sz="1600" dirty="0">
                <a:solidFill>
                  <a:srgbClr val="000000"/>
                </a:solidFill>
                <a:latin typeface="Abadi" panose="020B0604020104020204" pitchFamily="34" charset="0"/>
                <a:ea typeface="ＭＳ Ｐゴシック"/>
                <a:cs typeface="Arial"/>
              </a:rPr>
              <a:t>n</a:t>
            </a:r>
            <a:r>
              <a:rPr lang="en-US" sz="1600" spc="-15" dirty="0">
                <a:solidFill>
                  <a:srgbClr val="000000"/>
                </a:solidFill>
                <a:latin typeface="Abadi" panose="020B0604020104020204" pitchFamily="34" charset="0"/>
                <a:ea typeface="ＭＳ Ｐゴシック"/>
                <a:cs typeface="Arial"/>
              </a:rPr>
              <a:t> </a:t>
            </a:r>
            <a:r>
              <a:rPr lang="en-US" sz="1600" spc="-5" dirty="0">
                <a:solidFill>
                  <a:srgbClr val="000000"/>
                </a:solidFill>
                <a:latin typeface="Abadi" panose="020B0604020104020204" pitchFamily="34" charset="0"/>
                <a:ea typeface="ＭＳ Ｐゴシック"/>
                <a:cs typeface="Arial"/>
              </a:rPr>
              <a:t>a</a:t>
            </a:r>
            <a:r>
              <a:rPr lang="en-US" sz="1600" dirty="0">
                <a:solidFill>
                  <a:srgbClr val="000000"/>
                </a:solidFill>
                <a:latin typeface="Abadi" panose="020B0604020104020204" pitchFamily="34" charset="0"/>
                <a:ea typeface="ＭＳ Ｐゴシック"/>
                <a:cs typeface="Arial"/>
              </a:rPr>
              <a:t>n</a:t>
            </a:r>
            <a:r>
              <a:rPr lang="en-US" sz="1600" spc="-5" dirty="0">
                <a:solidFill>
                  <a:srgbClr val="000000"/>
                </a:solidFill>
                <a:latin typeface="Abadi" panose="020B0604020104020204" pitchFamily="34" charset="0"/>
                <a:ea typeface="ＭＳ Ｐゴシック"/>
                <a:cs typeface="Arial"/>
              </a:rPr>
              <a:t> </a:t>
            </a:r>
            <a:r>
              <a:rPr lang="en-US" sz="1600" spc="-11" dirty="0">
                <a:solidFill>
                  <a:srgbClr val="000000"/>
                </a:solidFill>
                <a:latin typeface="Abadi" panose="020B0604020104020204" pitchFamily="34" charset="0"/>
                <a:ea typeface="ＭＳ Ｐゴシック"/>
                <a:cs typeface="Arial"/>
              </a:rPr>
              <a:t>o</a:t>
            </a:r>
            <a:r>
              <a:rPr lang="en-US" sz="1600" dirty="0">
                <a:solidFill>
                  <a:srgbClr val="000000"/>
                </a:solidFill>
                <a:latin typeface="Abadi" panose="020B0604020104020204" pitchFamily="34" charset="0"/>
                <a:ea typeface="ＭＳ Ｐゴシック"/>
                <a:cs typeface="Arial"/>
              </a:rPr>
              <a:t>rga</a:t>
            </a:r>
            <a:r>
              <a:rPr lang="en-US" sz="1600" spc="-15" dirty="0">
                <a:solidFill>
                  <a:srgbClr val="000000"/>
                </a:solidFill>
                <a:latin typeface="Abadi" panose="020B0604020104020204" pitchFamily="34" charset="0"/>
                <a:ea typeface="ＭＳ Ｐゴシック"/>
                <a:cs typeface="Arial"/>
              </a:rPr>
              <a:t>n</a:t>
            </a:r>
            <a:r>
              <a:rPr lang="en-US" sz="1600" spc="-5" dirty="0">
                <a:solidFill>
                  <a:srgbClr val="000000"/>
                </a:solidFill>
                <a:latin typeface="Abadi" panose="020B0604020104020204" pitchFamily="34" charset="0"/>
                <a:ea typeface="ＭＳ Ｐゴシック"/>
                <a:cs typeface="Arial"/>
              </a:rPr>
              <a:t>izatio</a:t>
            </a:r>
            <a:r>
              <a:rPr lang="en-US" sz="1600" dirty="0">
                <a:solidFill>
                  <a:srgbClr val="000000"/>
                </a:solidFill>
                <a:latin typeface="Abadi" panose="020B0604020104020204" pitchFamily="34" charset="0"/>
                <a:ea typeface="ＭＳ Ｐゴシック"/>
                <a:cs typeface="Arial"/>
              </a:rPr>
              <a:t>n</a:t>
            </a:r>
            <a:r>
              <a:rPr lang="en-US" sz="1600" spc="-5" dirty="0">
                <a:solidFill>
                  <a:srgbClr val="000000"/>
                </a:solidFill>
                <a:latin typeface="Abadi" panose="020B0604020104020204" pitchFamily="34" charset="0"/>
                <a:ea typeface="ＭＳ Ｐゴシック"/>
                <a:cs typeface="Arial"/>
              </a:rPr>
              <a:t> </a:t>
            </a:r>
            <a:r>
              <a:rPr lang="en-US" sz="1600" spc="-11" dirty="0">
                <a:solidFill>
                  <a:srgbClr val="000000"/>
                </a:solidFill>
                <a:latin typeface="Abadi" panose="020B0604020104020204" pitchFamily="34" charset="0"/>
                <a:ea typeface="ＭＳ Ｐゴシック"/>
                <a:cs typeface="Arial"/>
              </a:rPr>
              <a:t>a</a:t>
            </a:r>
            <a:r>
              <a:rPr lang="en-US" sz="1600" spc="-5" dirty="0">
                <a:solidFill>
                  <a:srgbClr val="000000"/>
                </a:solidFill>
                <a:latin typeface="Abadi" panose="020B0604020104020204" pitchFamily="34" charset="0"/>
                <a:ea typeface="ＭＳ Ｐゴシック"/>
                <a:cs typeface="Arial"/>
              </a:rPr>
              <a:t>n</a:t>
            </a:r>
            <a:r>
              <a:rPr lang="en-US" sz="1600" dirty="0">
                <a:solidFill>
                  <a:srgbClr val="000000"/>
                </a:solidFill>
                <a:latin typeface="Abadi" panose="020B0604020104020204" pitchFamily="34" charset="0"/>
                <a:ea typeface="ＭＳ Ｐゴシック"/>
                <a:cs typeface="Arial"/>
              </a:rPr>
              <a:t>d</a:t>
            </a:r>
            <a:r>
              <a:rPr lang="en-US" sz="1600" spc="-5" dirty="0">
                <a:solidFill>
                  <a:srgbClr val="000000"/>
                </a:solidFill>
                <a:latin typeface="Abadi" panose="020B0604020104020204" pitchFamily="34" charset="0"/>
                <a:ea typeface="ＭＳ Ｐゴシック"/>
                <a:cs typeface="Arial"/>
              </a:rPr>
              <a:t> it</a:t>
            </a:r>
            <a:r>
              <a:rPr lang="en-US" sz="1600" dirty="0">
                <a:solidFill>
                  <a:srgbClr val="000000"/>
                </a:solidFill>
                <a:latin typeface="Abadi" panose="020B0604020104020204" pitchFamily="34" charset="0"/>
                <a:ea typeface="ＭＳ Ｐゴシック"/>
                <a:cs typeface="Arial"/>
              </a:rPr>
              <a:t>s</a:t>
            </a:r>
            <a:r>
              <a:rPr lang="en-US" sz="1600" spc="-5" dirty="0">
                <a:solidFill>
                  <a:srgbClr val="000000"/>
                </a:solidFill>
                <a:latin typeface="Abadi" panose="020B0604020104020204" pitchFamily="34" charset="0"/>
                <a:ea typeface="ＭＳ Ｐゴシック"/>
                <a:cs typeface="Arial"/>
              </a:rPr>
              <a:t> </a:t>
            </a:r>
            <a:r>
              <a:rPr lang="en-US" sz="1600" spc="-11" dirty="0">
                <a:solidFill>
                  <a:srgbClr val="000000"/>
                </a:solidFill>
                <a:latin typeface="Abadi" panose="020B0604020104020204" pitchFamily="34" charset="0"/>
                <a:ea typeface="ＭＳ Ｐゴシック"/>
                <a:cs typeface="Arial"/>
              </a:rPr>
              <a:t>p</a:t>
            </a:r>
            <a:r>
              <a:rPr lang="en-US" sz="1600" spc="-5" dirty="0">
                <a:solidFill>
                  <a:srgbClr val="000000"/>
                </a:solidFill>
                <a:latin typeface="Abadi" panose="020B0604020104020204" pitchFamily="34" charset="0"/>
                <a:ea typeface="ＭＳ Ｐゴシック"/>
                <a:cs typeface="Arial"/>
              </a:rPr>
              <a:t>ublics</a:t>
            </a:r>
          </a:p>
          <a:p>
            <a:pPr marL="355582" marR="5080" indent="-342882" defTabSz="914354">
              <a:lnSpc>
                <a:spcPct val="99900"/>
              </a:lnSpc>
              <a:buFont typeface="Arial" panose="020B0604020202020204" pitchFamily="34" charset="0"/>
              <a:buChar char="•"/>
              <a:defRPr/>
            </a:pPr>
            <a:r>
              <a:rPr lang="en-US" sz="1600" spc="-5" dirty="0">
                <a:solidFill>
                  <a:srgbClr val="000000"/>
                </a:solidFill>
                <a:latin typeface="Abadi" panose="020B0604020104020204" pitchFamily="34" charset="0"/>
                <a:ea typeface="ＭＳ Ｐゴシック"/>
                <a:cs typeface="Arial"/>
              </a:rPr>
              <a:t>This includes free publicity as well as paid efforts.</a:t>
            </a:r>
          </a:p>
        </p:txBody>
      </p:sp>
      <p:sp>
        <p:nvSpPr>
          <p:cNvPr id="6" name="object 2">
            <a:extLst>
              <a:ext uri="{FF2B5EF4-FFF2-40B4-BE49-F238E27FC236}">
                <a16:creationId xmlns:a16="http://schemas.microsoft.com/office/drawing/2014/main" id="{451FC9FF-623A-F74E-481E-C9A707597C24}"/>
              </a:ext>
            </a:extLst>
          </p:cNvPr>
          <p:cNvSpPr txBox="1"/>
          <p:nvPr/>
        </p:nvSpPr>
        <p:spPr>
          <a:xfrm>
            <a:off x="1094386" y="499295"/>
            <a:ext cx="3603656" cy="2578608"/>
          </a:xfrm>
          <a:prstGeom prst="rect">
            <a:avLst/>
          </a:prstGeom>
        </p:spPr>
        <p:txBody>
          <a:bodyPr vert="horz" lIns="91440" tIns="45720" rIns="91440" bIns="45720" rtlCol="0" anchor="ctr">
            <a:normAutofit/>
          </a:bodyPr>
          <a:lstStyle/>
          <a:p>
            <a:pPr marL="12700" defTabSz="914354">
              <a:lnSpc>
                <a:spcPct val="90000"/>
              </a:lnSpc>
              <a:spcBef>
                <a:spcPct val="0"/>
              </a:spcBef>
              <a:spcAft>
                <a:spcPts val="600"/>
              </a:spcAft>
              <a:defRPr/>
            </a:pPr>
            <a:r>
              <a:rPr lang="en-US" sz="4400" cap="all" spc="-15" dirty="0">
                <a:solidFill>
                  <a:srgbClr val="B80E0F"/>
                </a:solidFill>
                <a:latin typeface="Impact" panose="020B0806030902050204"/>
              </a:rPr>
              <a:t>Public relations  </a:t>
            </a:r>
            <a:endParaRPr lang="en-US" sz="4400" cap="all" dirty="0">
              <a:solidFill>
                <a:srgbClr val="B80E0F"/>
              </a:solidFill>
              <a:latin typeface="Impact" panose="020B0806030902050204"/>
            </a:endParaRPr>
          </a:p>
        </p:txBody>
      </p:sp>
    </p:spTree>
    <p:extLst>
      <p:ext uri="{BB962C8B-B14F-4D97-AF65-F5344CB8AC3E}">
        <p14:creationId xmlns:p14="http://schemas.microsoft.com/office/powerpoint/2010/main" val="356493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E7A165-B416-6D5A-5FF5-F73008437391}"/>
              </a:ext>
            </a:extLst>
          </p:cNvPr>
          <p:cNvSpPr txBox="1"/>
          <p:nvPr/>
        </p:nvSpPr>
        <p:spPr>
          <a:xfrm>
            <a:off x="8577075" y="1019311"/>
            <a:ext cx="3493567" cy="369332"/>
          </a:xfrm>
          <a:prstGeom prst="rect">
            <a:avLst/>
          </a:prstGeom>
          <a:solidFill>
            <a:schemeClr val="bg1"/>
          </a:solidFill>
        </p:spPr>
        <p:txBody>
          <a:bodyPr wrap="square" rtlCol="0">
            <a:spAutoFit/>
          </a:bodyPr>
          <a:lstStyle/>
          <a:p>
            <a:pPr defTabSz="914354">
              <a:defRPr/>
            </a:pPr>
            <a:endParaRPr lang="en-SA" dirty="0">
              <a:solidFill>
                <a:prstClr val="black"/>
              </a:solidFill>
              <a:latin typeface="Calibri" panose="020F0502020204030204"/>
            </a:endParaRPr>
          </a:p>
        </p:txBody>
      </p:sp>
      <p:sp>
        <p:nvSpPr>
          <p:cNvPr id="2" name="object 2"/>
          <p:cNvSpPr txBox="1">
            <a:spLocks noGrp="1"/>
          </p:cNvSpPr>
          <p:nvPr>
            <p:ph type="title" idx="4294967295"/>
          </p:nvPr>
        </p:nvSpPr>
        <p:spPr>
          <a:xfrm>
            <a:off x="370250" y="1363425"/>
            <a:ext cx="11699875" cy="1162051"/>
          </a:xfrm>
          <a:prstGeom prst="rect">
            <a:avLst/>
          </a:prstGeom>
        </p:spPr>
        <p:txBody>
          <a:bodyPr vert="horz" lIns="91440" tIns="45720" rIns="91440" bIns="45720" rtlCol="0" anchor="ctr">
            <a:normAutofit/>
          </a:bodyPr>
          <a:lstStyle/>
          <a:p>
            <a:pPr marL="12700">
              <a:spcAft>
                <a:spcPts val="600"/>
              </a:spcAft>
            </a:pPr>
            <a:r>
              <a:rPr cap="all" spc="-15" dirty="0">
                <a:solidFill>
                  <a:srgbClr val="B80E0F"/>
                </a:solidFill>
                <a:latin typeface="Impact" panose="020B0806030902050204"/>
                <a:ea typeface="+mn-ea"/>
                <a:cs typeface="+mn-cs"/>
              </a:rPr>
              <a:t>Public relations</a:t>
            </a:r>
            <a:r>
              <a:rPr lang="en-US" cap="all" spc="-15" dirty="0">
                <a:solidFill>
                  <a:srgbClr val="B80E0F"/>
                </a:solidFill>
                <a:latin typeface="Impact" panose="020B0806030902050204"/>
                <a:ea typeface="+mn-ea"/>
                <a:cs typeface="+mn-cs"/>
              </a:rPr>
              <a:t> Examples</a:t>
            </a:r>
            <a:endParaRPr cap="all" spc="-15" dirty="0">
              <a:solidFill>
                <a:srgbClr val="B80E0F"/>
              </a:solidFill>
              <a:latin typeface="Impact" panose="020B0806030902050204"/>
              <a:ea typeface="+mn-ea"/>
              <a:cs typeface="+mn-cs"/>
            </a:endParaRPr>
          </a:p>
        </p:txBody>
      </p:sp>
      <p:sp>
        <p:nvSpPr>
          <p:cNvPr id="3" name="object 3"/>
          <p:cNvSpPr txBox="1"/>
          <p:nvPr/>
        </p:nvSpPr>
        <p:spPr>
          <a:xfrm>
            <a:off x="474892" y="2703970"/>
            <a:ext cx="7647536" cy="2769989"/>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355582" marR="5080" indent="-342882" defTabSz="914354">
              <a:lnSpc>
                <a:spcPct val="99900"/>
              </a:lnSpc>
              <a:buFont typeface="Arial" panose="020B0604020202020204" pitchFamily="34" charset="0"/>
              <a:buChar char="•"/>
              <a:defRPr/>
            </a:pPr>
            <a:r>
              <a:rPr lang="en-US" spc="-5" dirty="0">
                <a:solidFill>
                  <a:srgbClr val="000000"/>
                </a:solidFill>
                <a:latin typeface="Abadi" panose="020B0604020104020204" pitchFamily="34" charset="0"/>
                <a:ea typeface="ＭＳ Ｐゴシック"/>
                <a:cs typeface="Arial"/>
              </a:rPr>
              <a:t>Examples It can be accomplished by planting a significant news story indirectly in the media or presenting it favorably through press releases or corporate anniversary parties. </a:t>
            </a:r>
          </a:p>
          <a:p>
            <a:pPr marL="812760" marR="5080" lvl="1" indent="-342882" defTabSz="914354">
              <a:lnSpc>
                <a:spcPct val="99900"/>
              </a:lnSpc>
              <a:buFont typeface="Arial" panose="020B0604020202020204" pitchFamily="34" charset="0"/>
              <a:buChar char="•"/>
              <a:defRPr/>
            </a:pPr>
            <a:r>
              <a:rPr lang="en-US" spc="-5" dirty="0">
                <a:solidFill>
                  <a:srgbClr val="000000"/>
                </a:solidFill>
                <a:latin typeface="Abadi" panose="020B0604020104020204" pitchFamily="34" charset="0"/>
                <a:ea typeface="ＭＳ Ｐゴシック"/>
                <a:cs typeface="Arial"/>
              </a:rPr>
              <a:t>It could be advertised in newspaper, magazine articles, TVs and radio presentations.</a:t>
            </a:r>
          </a:p>
          <a:p>
            <a:pPr marL="812760" marR="5080" lvl="1" indent="-342882" defTabSz="914354">
              <a:lnSpc>
                <a:spcPct val="99900"/>
              </a:lnSpc>
              <a:buFont typeface="Arial" panose="020B0604020202020204" pitchFamily="34" charset="0"/>
              <a:buChar char="•"/>
              <a:defRPr/>
            </a:pPr>
            <a:r>
              <a:rPr lang="en-US" spc="-5" dirty="0">
                <a:solidFill>
                  <a:srgbClr val="000000"/>
                </a:solidFill>
                <a:latin typeface="Abadi" panose="020B0604020104020204" pitchFamily="34" charset="0"/>
                <a:ea typeface="ＭＳ Ｐゴシック"/>
                <a:cs typeface="Arial"/>
              </a:rPr>
              <a:t>It could be a Corporate social responsibility, charitable contributions, speech, Sponsorship and Exhibitions.</a:t>
            </a:r>
          </a:p>
          <a:p>
            <a:pPr marL="812760" marR="5080" lvl="1" indent="-342882" defTabSz="914354">
              <a:lnSpc>
                <a:spcPct val="99900"/>
              </a:lnSpc>
              <a:buFont typeface="Arial" panose="020B0604020202020204" pitchFamily="34" charset="0"/>
              <a:buChar char="•"/>
              <a:defRPr/>
            </a:pPr>
            <a:r>
              <a:rPr lang="en-US" spc="-5" dirty="0">
                <a:solidFill>
                  <a:srgbClr val="000000"/>
                </a:solidFill>
                <a:latin typeface="Abadi" panose="020B0604020104020204" pitchFamily="34" charset="0"/>
                <a:ea typeface="ＭＳ Ｐゴシック"/>
                <a:cs typeface="Arial"/>
              </a:rPr>
              <a:t>Word of mouth is also a type of publicity, </a:t>
            </a:r>
            <a:r>
              <a:rPr lang="en-US" spc="-80" dirty="0">
                <a:solidFill>
                  <a:srgbClr val="000000"/>
                </a:solidFill>
                <a:latin typeface="Arial"/>
                <a:ea typeface="ＭＳ Ｐゴシック"/>
                <a:cs typeface="Arial"/>
              </a:rPr>
              <a:t>V</a:t>
            </a:r>
            <a:r>
              <a:rPr lang="en-US" spc="-5" dirty="0">
                <a:solidFill>
                  <a:srgbClr val="000000"/>
                </a:solidFill>
                <a:latin typeface="Arial"/>
                <a:ea typeface="ＭＳ Ｐゴシック"/>
                <a:cs typeface="Arial"/>
              </a:rPr>
              <a:t>ideos, </a:t>
            </a:r>
            <a:r>
              <a:rPr lang="en-US" spc="-11" dirty="0">
                <a:solidFill>
                  <a:srgbClr val="000000"/>
                </a:solidFill>
                <a:latin typeface="Arial"/>
                <a:ea typeface="ＭＳ Ｐゴシック"/>
                <a:cs typeface="Arial"/>
              </a:rPr>
              <a:t>“</a:t>
            </a:r>
            <a:r>
              <a:rPr lang="en-US" dirty="0">
                <a:solidFill>
                  <a:srgbClr val="000000"/>
                </a:solidFill>
                <a:latin typeface="Arial"/>
                <a:ea typeface="ＭＳ Ｐゴシック"/>
                <a:cs typeface="Arial"/>
              </a:rPr>
              <a:t>ce</a:t>
            </a:r>
            <a:r>
              <a:rPr lang="en-US" spc="11" dirty="0">
                <a:solidFill>
                  <a:srgbClr val="000000"/>
                </a:solidFill>
                <a:latin typeface="Arial"/>
                <a:ea typeface="ＭＳ Ｐゴシック"/>
                <a:cs typeface="Arial"/>
              </a:rPr>
              <a:t>l</a:t>
            </a:r>
            <a:r>
              <a:rPr lang="en-US" spc="-11" dirty="0">
                <a:solidFill>
                  <a:srgbClr val="000000"/>
                </a:solidFill>
                <a:latin typeface="Arial"/>
                <a:ea typeface="ＭＳ Ｐゴシック"/>
                <a:cs typeface="Arial"/>
              </a:rPr>
              <a:t>e</a:t>
            </a:r>
            <a:r>
              <a:rPr lang="en-US" spc="-5" dirty="0">
                <a:solidFill>
                  <a:srgbClr val="000000"/>
                </a:solidFill>
                <a:latin typeface="Arial"/>
                <a:ea typeface="ＭＳ Ｐゴシック"/>
                <a:cs typeface="Arial"/>
              </a:rPr>
              <a:t>brit</a:t>
            </a:r>
            <a:r>
              <a:rPr lang="en-US" dirty="0">
                <a:solidFill>
                  <a:srgbClr val="000000"/>
                </a:solidFill>
                <a:latin typeface="Arial"/>
                <a:ea typeface="ＭＳ Ｐゴシック"/>
                <a:cs typeface="Arial"/>
              </a:rPr>
              <a:t>y</a:t>
            </a:r>
            <a:r>
              <a:rPr lang="en-US" spc="-15" dirty="0">
                <a:solidFill>
                  <a:srgbClr val="000000"/>
                </a:solidFill>
                <a:latin typeface="Arial"/>
                <a:ea typeface="ＭＳ Ｐゴシック"/>
                <a:cs typeface="Arial"/>
              </a:rPr>
              <a:t> </a:t>
            </a:r>
            <a:r>
              <a:rPr lang="en-US" dirty="0">
                <a:solidFill>
                  <a:srgbClr val="000000"/>
                </a:solidFill>
                <a:latin typeface="Arial"/>
                <a:ea typeface="ＭＳ Ｐゴシック"/>
                <a:cs typeface="Arial"/>
              </a:rPr>
              <a:t>store</a:t>
            </a:r>
            <a:r>
              <a:rPr lang="en-US" spc="-20" dirty="0">
                <a:solidFill>
                  <a:srgbClr val="000000"/>
                </a:solidFill>
                <a:latin typeface="Arial"/>
                <a:ea typeface="ＭＳ Ｐゴシック"/>
                <a:cs typeface="Arial"/>
              </a:rPr>
              <a:t> </a:t>
            </a:r>
            <a:r>
              <a:rPr lang="en-US" spc="-5" dirty="0">
                <a:solidFill>
                  <a:srgbClr val="000000"/>
                </a:solidFill>
                <a:latin typeface="Arial"/>
                <a:ea typeface="ＭＳ Ｐゴシック"/>
                <a:cs typeface="Arial"/>
              </a:rPr>
              <a:t>openi</a:t>
            </a:r>
            <a:r>
              <a:rPr lang="en-US" spc="-11" dirty="0">
                <a:solidFill>
                  <a:srgbClr val="000000"/>
                </a:solidFill>
                <a:latin typeface="Arial"/>
                <a:ea typeface="ＭＳ Ｐゴシック"/>
                <a:cs typeface="Arial"/>
              </a:rPr>
              <a:t>n</a:t>
            </a:r>
            <a:r>
              <a:rPr lang="en-US" spc="-5" dirty="0">
                <a:solidFill>
                  <a:srgbClr val="000000"/>
                </a:solidFill>
                <a:latin typeface="Arial"/>
                <a:ea typeface="ＭＳ Ｐゴシック"/>
                <a:cs typeface="Arial"/>
              </a:rPr>
              <a:t>gs”</a:t>
            </a:r>
            <a:r>
              <a:rPr lang="en-US" dirty="0">
                <a:solidFill>
                  <a:srgbClr val="000000"/>
                </a:solidFill>
                <a:latin typeface="Arial"/>
                <a:ea typeface="ＭＳ Ｐゴシック"/>
                <a:cs typeface="Arial"/>
              </a:rPr>
              <a:t>, </a:t>
            </a:r>
            <a:r>
              <a:rPr lang="en-US" spc="-5" dirty="0">
                <a:solidFill>
                  <a:srgbClr val="000000"/>
                </a:solidFill>
                <a:latin typeface="Abadi" panose="020B0604020104020204" pitchFamily="34" charset="0"/>
                <a:ea typeface="ＭＳ Ｐゴシック"/>
                <a:cs typeface="Arial"/>
              </a:rPr>
              <a:t>social media influencers, or bloggers promotions today.</a:t>
            </a:r>
            <a:r>
              <a:rPr lang="en-US" spc="25" dirty="0">
                <a:solidFill>
                  <a:srgbClr val="000000"/>
                </a:solidFill>
                <a:latin typeface="Arial"/>
                <a:ea typeface="ＭＳ Ｐゴシック"/>
                <a:cs typeface="Arial"/>
              </a:rPr>
              <a:t> </a:t>
            </a:r>
          </a:p>
          <a:p>
            <a:pPr marL="812760" marR="5080" lvl="1" indent="-342882" defTabSz="914354">
              <a:lnSpc>
                <a:spcPct val="99900"/>
              </a:lnSpc>
              <a:buFont typeface="Arial" panose="020B0604020202020204" pitchFamily="34" charset="0"/>
              <a:buChar char="•"/>
              <a:defRPr/>
            </a:pPr>
            <a:r>
              <a:rPr lang="en-US" spc="-105" dirty="0">
                <a:solidFill>
                  <a:srgbClr val="000000"/>
                </a:solidFill>
                <a:latin typeface="Arial"/>
                <a:ea typeface="ＭＳ Ｐゴシック"/>
                <a:cs typeface="Arial"/>
              </a:rPr>
              <a:t>W</a:t>
            </a:r>
            <a:r>
              <a:rPr lang="en-US" spc="-5" dirty="0">
                <a:solidFill>
                  <a:srgbClr val="000000"/>
                </a:solidFill>
                <a:latin typeface="Arial"/>
                <a:ea typeface="ＭＳ Ｐゴシック"/>
                <a:cs typeface="Arial"/>
              </a:rPr>
              <a:t>eb</a:t>
            </a:r>
            <a:r>
              <a:rPr lang="en-US" spc="-11" dirty="0">
                <a:solidFill>
                  <a:srgbClr val="000000"/>
                </a:solidFill>
                <a:latin typeface="Arial"/>
                <a:ea typeface="ＭＳ Ｐゴシック"/>
                <a:cs typeface="Arial"/>
              </a:rPr>
              <a:t>s</a:t>
            </a:r>
            <a:r>
              <a:rPr lang="en-US" spc="11" dirty="0">
                <a:solidFill>
                  <a:srgbClr val="000000"/>
                </a:solidFill>
                <a:latin typeface="Arial"/>
                <a:ea typeface="ＭＳ Ｐゴシック"/>
                <a:cs typeface="Arial"/>
              </a:rPr>
              <a:t>i</a:t>
            </a:r>
            <a:r>
              <a:rPr lang="en-US" spc="-25" dirty="0">
                <a:solidFill>
                  <a:srgbClr val="000000"/>
                </a:solidFill>
                <a:latin typeface="Arial"/>
                <a:ea typeface="ＭＳ Ｐゴシック"/>
                <a:cs typeface="Arial"/>
              </a:rPr>
              <a:t>t</a:t>
            </a:r>
            <a:r>
              <a:rPr lang="en-US" dirty="0">
                <a:solidFill>
                  <a:srgbClr val="000000"/>
                </a:solidFill>
                <a:latin typeface="Arial"/>
                <a:ea typeface="ＭＳ Ｐゴシック"/>
                <a:cs typeface="Arial"/>
              </a:rPr>
              <a:t>e</a:t>
            </a:r>
            <a:endParaRPr dirty="0">
              <a:solidFill>
                <a:srgbClr val="000000"/>
              </a:solidFill>
              <a:latin typeface="Abadi" panose="020B0604020104020204" pitchFamily="34" charset="0"/>
              <a:ea typeface="ＭＳ Ｐゴシック"/>
              <a:cs typeface="Arial"/>
            </a:endParaRPr>
          </a:p>
        </p:txBody>
      </p:sp>
      <p:pic>
        <p:nvPicPr>
          <p:cNvPr id="6" name="Picture 5">
            <a:extLst>
              <a:ext uri="{FF2B5EF4-FFF2-40B4-BE49-F238E27FC236}">
                <a16:creationId xmlns:a16="http://schemas.microsoft.com/office/drawing/2014/main" id="{22BE42FB-FEFD-874F-8E35-74ECDDA8E860}"/>
              </a:ext>
            </a:extLst>
          </p:cNvPr>
          <p:cNvPicPr>
            <a:picLocks noChangeAspect="1"/>
          </p:cNvPicPr>
          <p:nvPr/>
        </p:nvPicPr>
        <p:blipFill>
          <a:blip r:embed="rId3"/>
          <a:stretch>
            <a:fillRect/>
          </a:stretch>
        </p:blipFill>
        <p:spPr>
          <a:xfrm>
            <a:off x="8896989" y="2138957"/>
            <a:ext cx="2820119" cy="2117711"/>
          </a:xfrm>
          <a:prstGeom prst="rect">
            <a:avLst/>
          </a:prstGeom>
        </p:spPr>
      </p:pic>
      <p:pic>
        <p:nvPicPr>
          <p:cNvPr id="16386" name="Picture 2" descr="Photo credit: Red Bull Content Pool">
            <a:extLst>
              <a:ext uri="{FF2B5EF4-FFF2-40B4-BE49-F238E27FC236}">
                <a16:creationId xmlns:a16="http://schemas.microsoft.com/office/drawing/2014/main" id="{1ECC335B-FA16-59A1-93B4-EB26A6759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6989" y="4283059"/>
            <a:ext cx="2919203" cy="144784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46 PROVEN Public Relations Examples for Businesses | Class:PR">
            <a:extLst>
              <a:ext uri="{FF2B5EF4-FFF2-40B4-BE49-F238E27FC236}">
                <a16:creationId xmlns:a16="http://schemas.microsoft.com/office/drawing/2014/main" id="{50D54750-74BF-A401-041C-A1B438423E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3798" y="587892"/>
            <a:ext cx="2820119" cy="15510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DDC1855-E7CB-02A2-724F-2FC0FBFA2DA2}"/>
              </a:ext>
            </a:extLst>
          </p:cNvPr>
          <p:cNvSpPr txBox="1">
            <a:spLocks noGrp="1"/>
          </p:cNvSpPr>
          <p:nvPr>
            <p:ph type="title" idx="4294967295"/>
          </p:nvPr>
        </p:nvSpPr>
        <p:spPr>
          <a:xfrm>
            <a:off x="156634" y="1176660"/>
            <a:ext cx="3571875" cy="3573463"/>
          </a:xfrm>
          <a:prstGeom prst="rect">
            <a:avLst/>
          </a:prstGeom>
        </p:spPr>
        <p:txBody>
          <a:bodyPr vert="horz" lIns="91440" tIns="45720" rIns="91440" bIns="45720" rtlCol="0" anchor="b">
            <a:normAutofit/>
          </a:bodyPr>
          <a:lstStyle/>
          <a:p>
            <a:pPr marL="12700">
              <a:spcAft>
                <a:spcPts val="600"/>
              </a:spcAft>
            </a:pPr>
            <a:r>
              <a:rPr lang="en-US" sz="4600" cap="all" spc="-15" dirty="0"/>
              <a:t>Public relations Vs Advertising </a:t>
            </a:r>
          </a:p>
        </p:txBody>
      </p:sp>
      <p:pic>
        <p:nvPicPr>
          <p:cNvPr id="4" name="Picture 3">
            <a:extLst>
              <a:ext uri="{FF2B5EF4-FFF2-40B4-BE49-F238E27FC236}">
                <a16:creationId xmlns:a16="http://schemas.microsoft.com/office/drawing/2014/main" id="{5794A7F2-F5D5-618F-8F7C-700E4E3958F2}"/>
              </a:ext>
            </a:extLst>
          </p:cNvPr>
          <p:cNvPicPr>
            <a:picLocks noChangeAspect="1"/>
          </p:cNvPicPr>
          <p:nvPr/>
        </p:nvPicPr>
        <p:blipFill rotWithShape="1">
          <a:blip r:embed="rId3"/>
          <a:srcRect l="6461" t="15054" r="32829" b="6838"/>
          <a:stretch/>
        </p:blipFill>
        <p:spPr>
          <a:xfrm>
            <a:off x="4964656" y="533535"/>
            <a:ext cx="6701051" cy="5179367"/>
          </a:xfrm>
          <a:prstGeom prst="rect">
            <a:avLst/>
          </a:prstGeom>
        </p:spPr>
      </p:pic>
      <p:sp>
        <p:nvSpPr>
          <p:cNvPr id="2" name="Cloud 1">
            <a:extLst>
              <a:ext uri="{FF2B5EF4-FFF2-40B4-BE49-F238E27FC236}">
                <a16:creationId xmlns:a16="http://schemas.microsoft.com/office/drawing/2014/main" id="{D1F098E8-CEF9-5A42-D56A-C4741B1D8641}"/>
              </a:ext>
            </a:extLst>
          </p:cNvPr>
          <p:cNvSpPr/>
          <p:nvPr/>
        </p:nvSpPr>
        <p:spPr>
          <a:xfrm>
            <a:off x="1037436" y="1442457"/>
            <a:ext cx="1337481"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GB" dirty="0">
                <a:solidFill>
                  <a:prstClr val="white"/>
                </a:solidFill>
                <a:latin typeface="Calibri" panose="020F0502020204030204"/>
              </a:rPr>
              <a:t>Extra </a:t>
            </a:r>
          </a:p>
        </p:txBody>
      </p:sp>
    </p:spTree>
    <p:extLst>
      <p:ext uri="{BB962C8B-B14F-4D97-AF65-F5344CB8AC3E}">
        <p14:creationId xmlns:p14="http://schemas.microsoft.com/office/powerpoint/2010/main" val="251500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9AEB067F-6D57-274C-8843-85515A4343D2}"/>
              </a:ext>
            </a:extLst>
          </p:cNvPr>
          <p:cNvSpPr txBox="1"/>
          <p:nvPr/>
        </p:nvSpPr>
        <p:spPr>
          <a:xfrm>
            <a:off x="1140460" y="1433231"/>
            <a:ext cx="4955540" cy="2901781"/>
          </a:xfrm>
          <a:prstGeom prst="rect">
            <a:avLst/>
          </a:prstGeom>
          <a:ln>
            <a:noFill/>
          </a:ln>
        </p:spPr>
        <p:txBody>
          <a:bodyPr vert="horz" lIns="91440" tIns="45720" rIns="91440" bIns="45720" numCol="1" rtlCol="0" anchor="ctr" anchorCtr="0" compatLnSpc="1">
            <a:prstTxWarp prst="textNoShape">
              <a:avLst/>
            </a:prstTxWarp>
            <a:normAutofit/>
          </a:bodyPr>
          <a:lstStyle>
            <a:defPPr>
              <a:defRPr lang="en-SA"/>
            </a:defPPr>
            <a:lvl1pPr marL="2026920" rtl="1">
              <a:lnSpc>
                <a:spcPct val="90000"/>
              </a:lnSpc>
              <a:spcBef>
                <a:spcPct val="0"/>
              </a:spcBef>
              <a:buNone/>
              <a:defRPr sz="3200" b="1" cap="all" baseline="0">
                <a:solidFill>
                  <a:schemeClr val="accent1"/>
                </a:solidFill>
                <a:effectLst/>
                <a:latin typeface="Abadi" panose="020B0604020104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26819" defTabSz="914354">
              <a:defRPr/>
            </a:pPr>
            <a:r>
              <a:rPr lang="en-US" dirty="0">
                <a:solidFill>
                  <a:srgbClr val="B80E0F"/>
                </a:solidFill>
              </a:rPr>
              <a:t>Direct and digital marketing</a:t>
            </a:r>
            <a:endParaRPr lang="en-US" dirty="0">
              <a:solidFill>
                <a:srgbClr val="0432FF"/>
              </a:solidFill>
            </a:endParaRPr>
          </a:p>
        </p:txBody>
      </p:sp>
      <p:sp>
        <p:nvSpPr>
          <p:cNvPr id="2" name="TextBox 1">
            <a:extLst>
              <a:ext uri="{FF2B5EF4-FFF2-40B4-BE49-F238E27FC236}">
                <a16:creationId xmlns:a16="http://schemas.microsoft.com/office/drawing/2014/main" id="{BB349253-A964-48E1-CBC0-F9C59284F2BD}"/>
              </a:ext>
            </a:extLst>
          </p:cNvPr>
          <p:cNvSpPr txBox="1"/>
          <p:nvPr/>
        </p:nvSpPr>
        <p:spPr>
          <a:xfrm>
            <a:off x="277493" y="2438442"/>
            <a:ext cx="41549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914354">
              <a:defRPr/>
            </a:pPr>
            <a:r>
              <a:rPr lang="en-SA" sz="3600" dirty="0">
                <a:solidFill>
                  <a:prstClr val="black"/>
                </a:solidFill>
                <a:latin typeface="Gill Sans MT" panose="020B0502020104020203"/>
              </a:rPr>
              <a:t>5</a:t>
            </a:r>
          </a:p>
        </p:txBody>
      </p:sp>
      <p:pic>
        <p:nvPicPr>
          <p:cNvPr id="4098" name="Picture 2" descr="Integrating Direct Marketing Know-How with Digital Marketing — Direct  Marketing Agency">
            <a:extLst>
              <a:ext uri="{FF2B5EF4-FFF2-40B4-BE49-F238E27FC236}">
                <a16:creationId xmlns:a16="http://schemas.microsoft.com/office/drawing/2014/main" id="{35F312E7-F5FB-462F-22F4-5AD763CF1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246827"/>
            <a:ext cx="4691843" cy="367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854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9AEB067F-6D57-274C-8843-85515A4343D2}"/>
              </a:ext>
            </a:extLst>
          </p:cNvPr>
          <p:cNvSpPr txBox="1"/>
          <p:nvPr/>
        </p:nvSpPr>
        <p:spPr>
          <a:xfrm>
            <a:off x="932985" y="231166"/>
            <a:ext cx="10754227" cy="2479227"/>
          </a:xfrm>
          <a:prstGeom prst="rect">
            <a:avLst/>
          </a:prstGeom>
          <a:ln>
            <a:noFill/>
          </a:ln>
        </p:spPr>
        <p:txBody>
          <a:bodyPr vert="horz" lIns="91440" tIns="45720" rIns="91440" bIns="45720" numCol="1" rtlCol="0" anchor="ctr" anchorCtr="0" compatLnSpc="1">
            <a:prstTxWarp prst="textNoShape">
              <a:avLst/>
            </a:prstTxWarp>
            <a:normAutofit/>
          </a:bodyPr>
          <a:lstStyle>
            <a:defPPr>
              <a:defRPr lang="en-SA"/>
            </a:defPPr>
            <a:lvl1pPr marL="2026920" rtl="1">
              <a:lnSpc>
                <a:spcPct val="90000"/>
              </a:lnSpc>
              <a:spcBef>
                <a:spcPct val="0"/>
              </a:spcBef>
              <a:buNone/>
              <a:defRPr sz="3200" b="1" cap="all" baseline="0">
                <a:solidFill>
                  <a:schemeClr val="accent1"/>
                </a:solidFill>
                <a:effectLst/>
                <a:latin typeface="Abadi" panose="020B0604020104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26819" defTabSz="914354">
              <a:defRPr/>
            </a:pPr>
            <a:r>
              <a:rPr lang="en-US" dirty="0">
                <a:solidFill>
                  <a:srgbClr val="B80E0F"/>
                </a:solidFill>
              </a:rPr>
              <a:t>Direct and digital marketing </a:t>
            </a:r>
          </a:p>
          <a:p>
            <a:pPr marL="2026819" defTabSz="914354">
              <a:defRPr/>
            </a:pPr>
            <a:r>
              <a:rPr lang="en-US" sz="2400" dirty="0">
                <a:solidFill>
                  <a:schemeClr val="accent6">
                    <a:lumMod val="50000"/>
                  </a:schemeClr>
                </a:solidFill>
              </a:rPr>
              <a:t>Offline Marketing Vs. Online Marketing</a:t>
            </a:r>
            <a:endParaRPr lang="en-US" dirty="0">
              <a:solidFill>
                <a:schemeClr val="accent6">
                  <a:lumMod val="50000"/>
                </a:schemeClr>
              </a:solidFill>
            </a:endParaRPr>
          </a:p>
        </p:txBody>
      </p:sp>
      <p:pic>
        <p:nvPicPr>
          <p:cNvPr id="7170" name="Picture 2" descr="Difference between Online marketing and Offline marketing | by Udith Deshan  | Medium">
            <a:extLst>
              <a:ext uri="{FF2B5EF4-FFF2-40B4-BE49-F238E27FC236}">
                <a16:creationId xmlns:a16="http://schemas.microsoft.com/office/drawing/2014/main" id="{4D911CFD-FAE9-DE46-A91A-0B769E7A8D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36" r="15545"/>
          <a:stretch/>
        </p:blipFill>
        <p:spPr bwMode="auto">
          <a:xfrm>
            <a:off x="3119491" y="2155810"/>
            <a:ext cx="5872696" cy="32377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349253-A964-48E1-CBC0-F9C59284F2BD}"/>
              </a:ext>
            </a:extLst>
          </p:cNvPr>
          <p:cNvSpPr txBox="1"/>
          <p:nvPr/>
        </p:nvSpPr>
        <p:spPr>
          <a:xfrm>
            <a:off x="258744" y="1399074"/>
            <a:ext cx="41549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914354">
              <a:defRPr/>
            </a:pPr>
            <a:r>
              <a:rPr lang="en-SA" sz="3600" dirty="0">
                <a:solidFill>
                  <a:prstClr val="black"/>
                </a:solidFill>
                <a:latin typeface="Gill Sans MT" panose="020B0502020104020203"/>
              </a:rPr>
              <a:t>5</a:t>
            </a:r>
          </a:p>
        </p:txBody>
      </p:sp>
      <p:sp>
        <p:nvSpPr>
          <p:cNvPr id="4" name="TextBox 3">
            <a:extLst>
              <a:ext uri="{FF2B5EF4-FFF2-40B4-BE49-F238E27FC236}">
                <a16:creationId xmlns:a16="http://schemas.microsoft.com/office/drawing/2014/main" id="{08CF7D13-5D68-020B-6356-AD3C88F72B1A}"/>
              </a:ext>
            </a:extLst>
          </p:cNvPr>
          <p:cNvSpPr txBox="1"/>
          <p:nvPr/>
        </p:nvSpPr>
        <p:spPr>
          <a:xfrm>
            <a:off x="8849574" y="2045405"/>
            <a:ext cx="3111668" cy="5283387"/>
          </a:xfrm>
          <a:prstGeom prst="rect">
            <a:avLst/>
          </a:prstGeom>
        </p:spPr>
        <p:txBody>
          <a:bodyPr vert="horz" lIns="91440" tIns="45720" rIns="91440" bIns="45720" rtlCol="0">
            <a:normAutofit/>
          </a:bodyPr>
          <a:lstStyle/>
          <a:p>
            <a:pPr marL="285737" indent="-228589" defTabSz="914354">
              <a:lnSpc>
                <a:spcPct val="110000"/>
              </a:lnSpc>
              <a:spcBef>
                <a:spcPts val="700"/>
              </a:spcBef>
              <a:buClr>
                <a:srgbClr val="2A1A00"/>
              </a:buClr>
              <a:buFont typeface="Arial" panose="020B0604020202020204" pitchFamily="34" charset="0"/>
              <a:buChar char="•"/>
              <a:defRPr/>
            </a:pPr>
            <a:r>
              <a:rPr lang="en-US" sz="1400" dirty="0">
                <a:solidFill>
                  <a:prstClr val="black">
                    <a:lumMod val="65000"/>
                    <a:lumOff val="35000"/>
                  </a:prstClr>
                </a:solidFill>
                <a:latin typeface="Gill Sans MT" panose="020B0502020104020203"/>
              </a:rPr>
              <a:t>Offline traditional  Marketing refers to creating brand awareness / promotion through traditional marketing channels . </a:t>
            </a:r>
          </a:p>
          <a:p>
            <a:pPr marL="285737" indent="-228589" defTabSz="914354">
              <a:lnSpc>
                <a:spcPct val="110000"/>
              </a:lnSpc>
              <a:spcBef>
                <a:spcPts val="700"/>
              </a:spcBef>
              <a:buClr>
                <a:srgbClr val="2A1A00"/>
              </a:buClr>
              <a:buFont typeface="Arial" panose="020B0604020202020204" pitchFamily="34" charset="0"/>
              <a:buChar char="•"/>
              <a:defRPr/>
            </a:pPr>
            <a:r>
              <a:rPr lang="en-US" sz="1400" dirty="0">
                <a:solidFill>
                  <a:prstClr val="black">
                    <a:lumMod val="65000"/>
                    <a:lumOff val="35000"/>
                  </a:prstClr>
                </a:solidFill>
                <a:latin typeface="Gill Sans MT" panose="020B0502020104020203"/>
              </a:rPr>
              <a:t>These strategies do not involve the direct use of the Internet. </a:t>
            </a:r>
          </a:p>
          <a:p>
            <a:pPr marL="285737" indent="-228589" defTabSz="914354">
              <a:lnSpc>
                <a:spcPct val="110000"/>
              </a:lnSpc>
              <a:spcBef>
                <a:spcPts val="700"/>
              </a:spcBef>
              <a:buClr>
                <a:srgbClr val="2A1A00"/>
              </a:buClr>
              <a:buFont typeface="Arial" panose="020B0604020202020204" pitchFamily="34" charset="0"/>
              <a:buChar char="•"/>
              <a:defRPr/>
            </a:pPr>
            <a:r>
              <a:rPr lang="en-US" sz="1400" dirty="0">
                <a:solidFill>
                  <a:prstClr val="black">
                    <a:lumMod val="65000"/>
                    <a:lumOff val="35000"/>
                  </a:prstClr>
                </a:solidFill>
                <a:latin typeface="Gill Sans MT" panose="020B0502020104020203"/>
              </a:rPr>
              <a:t>This includes television and radio ads, direct mail, print publications, outdoor advertising, joining trade shows and festivals, promotional gifts, and even word-of-mouth.</a:t>
            </a:r>
          </a:p>
        </p:txBody>
      </p:sp>
      <p:sp>
        <p:nvSpPr>
          <p:cNvPr id="5" name="TextBox 4">
            <a:extLst>
              <a:ext uri="{FF2B5EF4-FFF2-40B4-BE49-F238E27FC236}">
                <a16:creationId xmlns:a16="http://schemas.microsoft.com/office/drawing/2014/main" id="{CD6947A5-8EA4-B223-389E-C921F2DE41D8}"/>
              </a:ext>
            </a:extLst>
          </p:cNvPr>
          <p:cNvSpPr txBox="1"/>
          <p:nvPr/>
        </p:nvSpPr>
        <p:spPr>
          <a:xfrm>
            <a:off x="0" y="2627714"/>
            <a:ext cx="3111668" cy="5175919"/>
          </a:xfrm>
          <a:prstGeom prst="rect">
            <a:avLst/>
          </a:prstGeom>
        </p:spPr>
        <p:txBody>
          <a:bodyPr vert="horz" lIns="91440" tIns="45720" rIns="91440" bIns="45720" rtlCol="0">
            <a:normAutofit/>
          </a:bodyPr>
          <a:lstStyle/>
          <a:p>
            <a:pPr marL="285737" indent="-228589" defTabSz="914354">
              <a:lnSpc>
                <a:spcPct val="110000"/>
              </a:lnSpc>
              <a:spcBef>
                <a:spcPts val="700"/>
              </a:spcBef>
              <a:buClr>
                <a:srgbClr val="2A1A00"/>
              </a:buClr>
              <a:buFont typeface="Arial" panose="020B0604020202020204" pitchFamily="34" charset="0"/>
              <a:buChar char="•"/>
              <a:defRPr/>
            </a:pPr>
            <a:r>
              <a:rPr lang="en-US" sz="1200" dirty="0">
                <a:solidFill>
                  <a:prstClr val="black">
                    <a:lumMod val="65000"/>
                    <a:lumOff val="35000"/>
                  </a:prstClr>
                </a:solidFill>
                <a:latin typeface="Gill Sans MT" panose="020B0502020104020203"/>
              </a:rPr>
              <a:t>Online {digital} marketing refers to creating brand awareness / promotion through online marketing channels.</a:t>
            </a:r>
          </a:p>
          <a:p>
            <a:pPr marL="285737" indent="-228589" defTabSz="914354">
              <a:lnSpc>
                <a:spcPct val="110000"/>
              </a:lnSpc>
              <a:spcBef>
                <a:spcPts val="700"/>
              </a:spcBef>
              <a:buClr>
                <a:srgbClr val="2A1A00"/>
              </a:buClr>
              <a:buFont typeface="Arial" panose="020B0604020202020204" pitchFamily="34" charset="0"/>
              <a:buChar char="•"/>
              <a:defRPr/>
            </a:pPr>
            <a:r>
              <a:rPr lang="en-US" sz="1200" dirty="0">
                <a:solidFill>
                  <a:prstClr val="black">
                    <a:lumMod val="65000"/>
                    <a:lumOff val="35000"/>
                  </a:prstClr>
                </a:solidFill>
                <a:latin typeface="Gill Sans MT" panose="020B0502020104020203"/>
              </a:rPr>
              <a:t>These strategies do involve the direct use of the Internet. </a:t>
            </a:r>
          </a:p>
          <a:p>
            <a:pPr marL="285737" indent="-228589" defTabSz="914354">
              <a:lnSpc>
                <a:spcPct val="110000"/>
              </a:lnSpc>
              <a:spcBef>
                <a:spcPts val="700"/>
              </a:spcBef>
              <a:buClr>
                <a:srgbClr val="2A1A00"/>
              </a:buClr>
              <a:buFont typeface="Arial" panose="020B0604020202020204" pitchFamily="34" charset="0"/>
              <a:buChar char="•"/>
              <a:defRPr/>
            </a:pPr>
            <a:r>
              <a:rPr lang="en-US" sz="1200" dirty="0">
                <a:solidFill>
                  <a:prstClr val="black">
                    <a:lumMod val="65000"/>
                    <a:lumOff val="35000"/>
                  </a:prstClr>
                </a:solidFill>
                <a:latin typeface="Gill Sans MT" panose="020B0502020104020203"/>
              </a:rPr>
              <a:t>Digital marketing utilizes the Internet, its tools like social media, e-ads, e-mail and other applications to increase brand awareness. </a:t>
            </a:r>
          </a:p>
          <a:p>
            <a:pPr marL="57148" defTabSz="914354">
              <a:lnSpc>
                <a:spcPct val="110000"/>
              </a:lnSpc>
              <a:spcBef>
                <a:spcPts val="700"/>
              </a:spcBef>
              <a:buClr>
                <a:srgbClr val="2A1A00"/>
              </a:buClr>
              <a:defRPr/>
            </a:pPr>
            <a:endParaRPr lang="en-US" sz="1200" dirty="0">
              <a:solidFill>
                <a:prstClr val="black">
                  <a:lumMod val="65000"/>
                  <a:lumOff val="35000"/>
                </a:prstClr>
              </a:solidFill>
              <a:latin typeface="Gill Sans MT" panose="020B0502020104020203"/>
            </a:endParaRPr>
          </a:p>
        </p:txBody>
      </p:sp>
    </p:spTree>
    <p:extLst>
      <p:ext uri="{BB962C8B-B14F-4D97-AF65-F5344CB8AC3E}">
        <p14:creationId xmlns:p14="http://schemas.microsoft.com/office/powerpoint/2010/main" val="267487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B60EAD-F0E9-4516-938A-B34D3482B553}"/>
              </a:ext>
            </a:extLst>
          </p:cNvPr>
          <p:cNvSpPr txBox="1"/>
          <p:nvPr/>
        </p:nvSpPr>
        <p:spPr>
          <a:xfrm>
            <a:off x="76301" y="1050083"/>
            <a:ext cx="10186813" cy="793124"/>
          </a:xfrm>
          <a:prstGeom prst="rect">
            <a:avLst/>
          </a:prstGeom>
          <a:solidFill>
            <a:schemeClr val="bg1"/>
          </a:solidFill>
        </p:spPr>
        <p:txBody>
          <a:bodyPr vert="horz" lIns="91440" tIns="45720" rIns="91440" bIns="45720" numCol="1" rtlCol="0" anchor="b" anchorCtr="0" compatLnSpc="1">
            <a:prstTxWarp prst="textNoShape">
              <a:avLst/>
            </a:prstTxWarp>
            <a:normAutofit/>
          </a:bodyPr>
          <a:lstStyle>
            <a:defPPr>
              <a:defRPr lang="en-SA"/>
            </a:defPPr>
            <a:lvl1pPr marL="2026920" marR="0" lvl="0" indent="0" rtl="1" fontAlgn="auto">
              <a:lnSpc>
                <a:spcPct val="90000"/>
              </a:lnSpc>
              <a:spcBef>
                <a:spcPct val="0"/>
              </a:spcBef>
              <a:spcAft>
                <a:spcPts val="600"/>
              </a:spcAft>
              <a:buClrTx/>
              <a:buSzTx/>
              <a:buNone/>
              <a:tabLst/>
              <a:defRPr kumimoji="0" sz="3200" b="1" i="0" u="none" strike="noStrike" cap="all" spc="200" normalizeH="0" baseline="0">
                <a:ln>
                  <a:noFill/>
                </a:ln>
                <a:solidFill>
                  <a:srgbClr val="C00000"/>
                </a:solidFill>
                <a:effectLst/>
                <a:uLnTx/>
                <a:uFillTx/>
                <a:latin typeface="+mj-lt"/>
                <a:ea typeface="+mj-ea"/>
                <a:cs typeface="+mj-cs"/>
              </a:defRPr>
            </a:lvl1pPr>
          </a:lstStyle>
          <a:p>
            <a:pPr marL="2026819" defTabSz="914354">
              <a:defRPr/>
            </a:pPr>
            <a:r>
              <a:rPr lang="en-US" dirty="0">
                <a:latin typeface="Impact" panose="020B0806030902050204"/>
              </a:rPr>
              <a:t>Key digital marketing channels  </a:t>
            </a:r>
          </a:p>
        </p:txBody>
      </p:sp>
      <p:sp>
        <p:nvSpPr>
          <p:cNvPr id="4" name="TextBox 3">
            <a:extLst>
              <a:ext uri="{FF2B5EF4-FFF2-40B4-BE49-F238E27FC236}">
                <a16:creationId xmlns:a16="http://schemas.microsoft.com/office/drawing/2014/main" id="{765BE346-9538-4568-AF7B-EC4854A7FBEE}"/>
              </a:ext>
            </a:extLst>
          </p:cNvPr>
          <p:cNvSpPr txBox="1"/>
          <p:nvPr/>
        </p:nvSpPr>
        <p:spPr>
          <a:xfrm>
            <a:off x="0" y="1833602"/>
            <a:ext cx="8395444" cy="3983922"/>
          </a:xfrm>
          <a:prstGeom prst="rect">
            <a:avLst/>
          </a:prstGeom>
          <a:solidFill>
            <a:schemeClr val="bg1"/>
          </a:solidFill>
        </p:spPr>
        <p:txBody>
          <a:bodyPr vert="horz" lIns="91440" tIns="45720" rIns="91440" bIns="45720" rtlCol="0">
            <a:noAutofit/>
          </a:bodyPr>
          <a:lstStyle/>
          <a:p>
            <a:pPr marL="285737" indent="-285737" defTabSz="914354">
              <a:lnSpc>
                <a:spcPct val="150000"/>
              </a:lnSpc>
              <a:spcBef>
                <a:spcPts val="700"/>
              </a:spcBef>
              <a:buClr>
                <a:srgbClr val="2A1A00"/>
              </a:buClr>
              <a:buFontTx/>
              <a:buChar char="-"/>
              <a:defRPr/>
            </a:pPr>
            <a:r>
              <a:rPr lang="en-US" sz="800" b="1" dirty="0">
                <a:solidFill>
                  <a:srgbClr val="C00000"/>
                </a:solidFill>
                <a:latin typeface="Gill Sans MT" panose="020B0502020104020203"/>
              </a:rPr>
              <a:t>Website</a:t>
            </a:r>
            <a:r>
              <a:rPr lang="en-US" sz="900" dirty="0">
                <a:solidFill>
                  <a:prstClr val="black"/>
                </a:solidFill>
                <a:latin typeface="Calibri" panose="020F0502020204030204"/>
              </a:rPr>
              <a:t> </a:t>
            </a:r>
            <a:r>
              <a:rPr lang="en-US" sz="800" dirty="0">
                <a:solidFill>
                  <a:prstClr val="black">
                    <a:lumMod val="65000"/>
                    <a:lumOff val="35000"/>
                  </a:prstClr>
                </a:solidFill>
                <a:latin typeface="Gill Sans MT" panose="020B0502020104020203"/>
              </a:rPr>
              <a:t>Website marketing is the process of creation, promoting of companies'  website on the Internet. includes on online listings, allowing customers in the conversation, and sharing valuable content.</a:t>
            </a:r>
          </a:p>
          <a:p>
            <a:pPr marL="285737" indent="-285737" defTabSz="914354">
              <a:lnSpc>
                <a:spcPct val="150000"/>
              </a:lnSpc>
              <a:spcBef>
                <a:spcPts val="700"/>
              </a:spcBef>
              <a:buClr>
                <a:srgbClr val="2A1A00"/>
              </a:buClr>
              <a:buFontTx/>
              <a:buChar char="-"/>
              <a:defRPr/>
            </a:pPr>
            <a:r>
              <a:rPr lang="en-US" sz="800" b="1" dirty="0">
                <a:solidFill>
                  <a:srgbClr val="C00000"/>
                </a:solidFill>
                <a:latin typeface="Gill Sans MT" panose="020B0502020104020203"/>
              </a:rPr>
              <a:t>SEO </a:t>
            </a:r>
            <a:r>
              <a:rPr lang="en-US" sz="800" dirty="0">
                <a:solidFill>
                  <a:prstClr val="black">
                    <a:lumMod val="65000"/>
                    <a:lumOff val="35000"/>
                  </a:prstClr>
                </a:solidFill>
                <a:latin typeface="Gill Sans MT" panose="020B0502020104020203"/>
              </a:rPr>
              <a:t>search engine optimization the process of getting quality traffic from </a:t>
            </a:r>
            <a:r>
              <a:rPr lang="en-US" sz="800" dirty="0">
                <a:solidFill>
                  <a:srgbClr val="C00000"/>
                </a:solidFill>
                <a:latin typeface="Gill Sans MT" panose="020B0502020104020203"/>
              </a:rPr>
              <a:t>free</a:t>
            </a:r>
            <a:r>
              <a:rPr lang="en-US" sz="800" dirty="0">
                <a:solidFill>
                  <a:prstClr val="black">
                    <a:lumMod val="65000"/>
                    <a:lumOff val="35000"/>
                  </a:prstClr>
                </a:solidFill>
                <a:latin typeface="Gill Sans MT" panose="020B0502020104020203"/>
              </a:rPr>
              <a:t>, or </a:t>
            </a:r>
            <a:r>
              <a:rPr lang="en-US" sz="800" dirty="0">
                <a:solidFill>
                  <a:srgbClr val="C00000"/>
                </a:solidFill>
                <a:latin typeface="Gill Sans MT" panose="020B0502020104020203"/>
              </a:rPr>
              <a:t>organic</a:t>
            </a:r>
            <a:r>
              <a:rPr lang="en-US" sz="800" dirty="0">
                <a:solidFill>
                  <a:prstClr val="black">
                    <a:lumMod val="65000"/>
                    <a:lumOff val="35000"/>
                  </a:prstClr>
                </a:solidFill>
                <a:latin typeface="Gill Sans MT" panose="020B0502020104020203"/>
              </a:rPr>
              <a:t>, via optimizing your website titles, description and loading speed, building relevant backlinks and or </a:t>
            </a:r>
          </a:p>
          <a:p>
            <a:pPr marL="285737" indent="-285737" defTabSz="914354">
              <a:lnSpc>
                <a:spcPct val="150000"/>
              </a:lnSpc>
              <a:spcBef>
                <a:spcPts val="700"/>
              </a:spcBef>
              <a:buClr>
                <a:srgbClr val="2A1A00"/>
              </a:buClr>
              <a:buFontTx/>
              <a:buChar char="-"/>
              <a:defRPr/>
            </a:pPr>
            <a:r>
              <a:rPr lang="en-US" sz="800" dirty="0">
                <a:solidFill>
                  <a:prstClr val="black">
                    <a:lumMod val="65000"/>
                    <a:lumOff val="35000"/>
                  </a:prstClr>
                </a:solidFill>
                <a:latin typeface="Gill Sans MT" panose="020B0502020104020203"/>
              </a:rPr>
              <a:t>(</a:t>
            </a:r>
            <a:r>
              <a:rPr lang="en-US" sz="800" b="1" dirty="0">
                <a:solidFill>
                  <a:srgbClr val="C00000"/>
                </a:solidFill>
                <a:latin typeface="Gill Sans MT" panose="020B0502020104020203"/>
              </a:rPr>
              <a:t>SEM</a:t>
            </a:r>
            <a:r>
              <a:rPr lang="en-US" sz="800" dirty="0">
                <a:solidFill>
                  <a:prstClr val="black">
                    <a:lumMod val="65000"/>
                    <a:lumOff val="35000"/>
                  </a:prstClr>
                </a:solidFill>
                <a:latin typeface="Gill Sans MT" panose="020B0502020104020203"/>
              </a:rPr>
              <a:t>) search engine marketing” the process of gaining </a:t>
            </a:r>
            <a:r>
              <a:rPr lang="en-US" sz="800" dirty="0">
                <a:solidFill>
                  <a:srgbClr val="C00000"/>
                </a:solidFill>
                <a:latin typeface="Gill Sans MT" panose="020B0502020104020203"/>
              </a:rPr>
              <a:t>paid</a:t>
            </a:r>
            <a:r>
              <a:rPr lang="en-US" sz="800" dirty="0">
                <a:solidFill>
                  <a:prstClr val="black">
                    <a:lumMod val="65000"/>
                    <a:lumOff val="35000"/>
                  </a:prstClr>
                </a:solidFill>
                <a:latin typeface="Gill Sans MT" panose="020B0502020104020203"/>
              </a:rPr>
              <a:t> search traffic (</a:t>
            </a:r>
            <a:r>
              <a:rPr lang="en-US" sz="800" dirty="0">
                <a:solidFill>
                  <a:srgbClr val="C00000"/>
                </a:solidFill>
                <a:latin typeface="Gill Sans MT" panose="020B0502020104020203"/>
              </a:rPr>
              <a:t>PPC</a:t>
            </a:r>
            <a:r>
              <a:rPr lang="en-US" sz="800" dirty="0">
                <a:solidFill>
                  <a:prstClr val="black">
                    <a:lumMod val="65000"/>
                    <a:lumOff val="35000"/>
                  </a:prstClr>
                </a:solidFill>
                <a:latin typeface="Gill Sans MT" panose="020B0502020104020203"/>
              </a:rPr>
              <a:t>) Pay-per-click is a model of advertising where marketers pay a fee every time people click on their ad.</a:t>
            </a:r>
          </a:p>
          <a:p>
            <a:pPr marL="285737" indent="-285737" defTabSz="914354">
              <a:lnSpc>
                <a:spcPct val="150000"/>
              </a:lnSpc>
              <a:spcBef>
                <a:spcPts val="700"/>
              </a:spcBef>
              <a:buClr>
                <a:srgbClr val="2A1A00"/>
              </a:buClr>
              <a:buFontTx/>
              <a:buChar char="-"/>
              <a:defRPr/>
            </a:pPr>
            <a:r>
              <a:rPr lang="en-US" sz="800" b="1" dirty="0">
                <a:solidFill>
                  <a:srgbClr val="C00000"/>
                </a:solidFill>
                <a:latin typeface="Gill Sans MT" panose="020B0502020104020203"/>
              </a:rPr>
              <a:t>Social media marketing</a:t>
            </a:r>
            <a:r>
              <a:rPr lang="en-US" sz="800" dirty="0">
                <a:solidFill>
                  <a:prstClr val="black">
                    <a:lumMod val="65000"/>
                    <a:lumOff val="35000"/>
                  </a:prstClr>
                </a:solidFill>
                <a:latin typeface="Gill Sans MT" panose="020B0502020104020203"/>
              </a:rPr>
              <a:t> refers to the process of using social media platforms to attract traffic and attention, increase exposure and build meaningful relationships with your customers, </a:t>
            </a:r>
          </a:p>
          <a:p>
            <a:pPr marL="285737" indent="-285737" defTabSz="914354">
              <a:lnSpc>
                <a:spcPct val="150000"/>
              </a:lnSpc>
              <a:spcBef>
                <a:spcPts val="700"/>
              </a:spcBef>
              <a:buClr>
                <a:srgbClr val="2A1A00"/>
              </a:buClr>
              <a:buFontTx/>
              <a:buChar char="-"/>
              <a:defRPr/>
            </a:pPr>
            <a:r>
              <a:rPr lang="en-US" sz="800" b="1" dirty="0">
                <a:solidFill>
                  <a:srgbClr val="C00000"/>
                </a:solidFill>
                <a:latin typeface="Gill Sans MT" panose="020B0502020104020203"/>
              </a:rPr>
              <a:t>Online banner advertisements</a:t>
            </a:r>
            <a:r>
              <a:rPr lang="en-US" sz="800" dirty="0">
                <a:solidFill>
                  <a:prstClr val="black">
                    <a:lumMod val="65000"/>
                    <a:lumOff val="35000"/>
                  </a:prstClr>
                </a:solidFill>
                <a:latin typeface="Gill Sans MT" panose="020B0502020104020203"/>
              </a:rPr>
              <a:t>, advertising which uses the Internet to promote products and services at any types of display advertising (including web banner advertising), and mobile advertising.</a:t>
            </a:r>
          </a:p>
          <a:p>
            <a:pPr marL="285737" indent="-285737" defTabSz="914354">
              <a:lnSpc>
                <a:spcPct val="150000"/>
              </a:lnSpc>
              <a:spcBef>
                <a:spcPts val="700"/>
              </a:spcBef>
              <a:buClr>
                <a:srgbClr val="2A1A00"/>
              </a:buClr>
              <a:buFontTx/>
              <a:buChar char="-"/>
              <a:defRPr/>
            </a:pPr>
            <a:r>
              <a:rPr lang="en-US" sz="800" b="1" dirty="0">
                <a:solidFill>
                  <a:srgbClr val="C00000"/>
                </a:solidFill>
                <a:latin typeface="Gill Sans MT" panose="020B0502020104020203"/>
              </a:rPr>
              <a:t>email marketing </a:t>
            </a:r>
            <a:r>
              <a:rPr lang="en-US" sz="800" dirty="0">
                <a:solidFill>
                  <a:prstClr val="black">
                    <a:lumMod val="65000"/>
                    <a:lumOff val="35000"/>
                  </a:prstClr>
                </a:solidFill>
                <a:latin typeface="Gill Sans MT" panose="020B0502020104020203"/>
              </a:rPr>
              <a:t> the use of email for promoting one’s products or services, </a:t>
            </a:r>
          </a:p>
          <a:p>
            <a:pPr marL="285737" indent="-285737" defTabSz="914354">
              <a:lnSpc>
                <a:spcPct val="150000"/>
              </a:lnSpc>
              <a:spcBef>
                <a:spcPts val="700"/>
              </a:spcBef>
              <a:buClr>
                <a:srgbClr val="2A1A00"/>
              </a:buClr>
              <a:buFontTx/>
              <a:buChar char="-"/>
              <a:defRPr/>
            </a:pPr>
            <a:r>
              <a:rPr lang="en-US" sz="800" b="1" dirty="0">
                <a:solidFill>
                  <a:srgbClr val="C00000"/>
                </a:solidFill>
                <a:latin typeface="Gill Sans MT" panose="020B0502020104020203"/>
              </a:rPr>
              <a:t>Content</a:t>
            </a:r>
            <a:r>
              <a:rPr lang="en-US" sz="800" dirty="0">
                <a:solidFill>
                  <a:prstClr val="black">
                    <a:lumMod val="65000"/>
                    <a:lumOff val="35000"/>
                  </a:prstClr>
                </a:solidFill>
                <a:latin typeface="Gill Sans MT" panose="020B0502020104020203"/>
              </a:rPr>
              <a:t> </a:t>
            </a:r>
            <a:r>
              <a:rPr lang="en-US" sz="800" b="1" dirty="0">
                <a:solidFill>
                  <a:srgbClr val="C00000"/>
                </a:solidFill>
                <a:latin typeface="Gill Sans MT" panose="020B0502020104020203"/>
              </a:rPr>
              <a:t>marketing </a:t>
            </a:r>
            <a:r>
              <a:rPr lang="en-US" sz="800" dirty="0">
                <a:solidFill>
                  <a:prstClr val="black">
                    <a:lumMod val="65000"/>
                    <a:lumOff val="35000"/>
                  </a:prstClr>
                </a:solidFill>
                <a:latin typeface="Gill Sans MT" panose="020B0502020104020203"/>
              </a:rPr>
              <a:t>creating and distributing content (video blogging, and others ). The content should be valuable, relevant, and consistent. to drive a profitable customer action.</a:t>
            </a:r>
          </a:p>
          <a:p>
            <a:pPr marL="285737" indent="-285737" defTabSz="914354">
              <a:lnSpc>
                <a:spcPct val="150000"/>
              </a:lnSpc>
              <a:spcBef>
                <a:spcPts val="700"/>
              </a:spcBef>
              <a:buClr>
                <a:srgbClr val="2A1A00"/>
              </a:buClr>
              <a:buFontTx/>
              <a:buChar char="-"/>
              <a:defRPr/>
            </a:pPr>
            <a:r>
              <a:rPr lang="en-US" sz="800" b="1" dirty="0">
                <a:solidFill>
                  <a:srgbClr val="C00000"/>
                </a:solidFill>
                <a:latin typeface="Gill Sans MT" panose="020B0502020104020203"/>
              </a:rPr>
              <a:t>Mobile marketing </a:t>
            </a:r>
            <a:r>
              <a:rPr lang="en-US" sz="800" dirty="0">
                <a:solidFill>
                  <a:prstClr val="black">
                    <a:lumMod val="65000"/>
                    <a:lumOff val="35000"/>
                  </a:prstClr>
                </a:solidFill>
                <a:latin typeface="Gill Sans MT" panose="020B0502020104020203"/>
              </a:rPr>
              <a:t>instant messengers are the latest communication trend. There are 1.5 billion people globally using WhatsApp on a monthly basis, followed by Facebook Messenger and WeChat This type of digital marketing exploded over the last couple of years. </a:t>
            </a:r>
          </a:p>
        </p:txBody>
      </p:sp>
      <p:pic>
        <p:nvPicPr>
          <p:cNvPr id="5" name="Picture 4">
            <a:extLst>
              <a:ext uri="{FF2B5EF4-FFF2-40B4-BE49-F238E27FC236}">
                <a16:creationId xmlns:a16="http://schemas.microsoft.com/office/drawing/2014/main" id="{CB77FB76-462B-B808-BD07-635DA61C4199}"/>
              </a:ext>
            </a:extLst>
          </p:cNvPr>
          <p:cNvPicPr>
            <a:picLocks noChangeAspect="1"/>
          </p:cNvPicPr>
          <p:nvPr/>
        </p:nvPicPr>
        <p:blipFill rotWithShape="1">
          <a:blip r:embed="rId3"/>
          <a:srcRect l="44596" t="296" r="-444" b="2198"/>
          <a:stretch/>
        </p:blipFill>
        <p:spPr>
          <a:xfrm>
            <a:off x="8533200" y="1104247"/>
            <a:ext cx="3459828" cy="4154162"/>
          </a:xfrm>
          <a:prstGeom prst="rect">
            <a:avLst/>
          </a:prstGeom>
        </p:spPr>
        <p:style>
          <a:lnRef idx="2">
            <a:schemeClr val="dk1"/>
          </a:lnRef>
          <a:fillRef idx="1">
            <a:schemeClr val="lt1"/>
          </a:fillRef>
          <a:effectRef idx="0">
            <a:schemeClr val="dk1"/>
          </a:effectRef>
          <a:fontRef idx="minor">
            <a:schemeClr val="dk1"/>
          </a:fontRef>
        </p:style>
      </p:pic>
      <p:sp>
        <p:nvSpPr>
          <p:cNvPr id="8" name="Content Placeholder 2">
            <a:extLst>
              <a:ext uri="{FF2B5EF4-FFF2-40B4-BE49-F238E27FC236}">
                <a16:creationId xmlns:a16="http://schemas.microsoft.com/office/drawing/2014/main" id="{B48353FF-3647-2858-A260-27E419291870}"/>
              </a:ext>
            </a:extLst>
          </p:cNvPr>
          <p:cNvSpPr txBox="1">
            <a:spLocks/>
          </p:cNvSpPr>
          <p:nvPr/>
        </p:nvSpPr>
        <p:spPr>
          <a:xfrm>
            <a:off x="505339" y="3611093"/>
            <a:ext cx="5481239" cy="3094507"/>
          </a:xfrm>
          <a:prstGeom prst="rect">
            <a:avLst/>
          </a:prstGeom>
        </p:spPr>
        <p:txBody>
          <a:bodyPr vert="horz" lIns="91440" tIns="45720" rIns="91440" bIns="45720" rtlCol="0">
            <a:normAutofit/>
          </a:bodyPr>
          <a:lstStyle>
            <a:defPPr>
              <a:defRPr lang="en-SA"/>
            </a:defPPr>
            <a:lvl1pPr marR="0" lvl="0" indent="-228600" fontAlgn="auto">
              <a:lnSpc>
                <a:spcPct val="110000"/>
              </a:lnSpc>
              <a:spcBef>
                <a:spcPts val="700"/>
              </a:spcBef>
              <a:spcAft>
                <a:spcPts val="0"/>
              </a:spcAft>
              <a:buClr>
                <a:srgbClr val="2A1A00"/>
              </a:buClr>
              <a:buSzTx/>
              <a:buFontTx/>
              <a:buNone/>
              <a:tabLst/>
              <a:defRPr kumimoji="0" sz="1600" b="1" i="0" u="none" strike="noStrike" cap="all" spc="0" normalizeH="0" baseline="0">
                <a:ln>
                  <a:noFill/>
                </a:ln>
                <a:solidFill>
                  <a:srgbClr val="B80E0F"/>
                </a:solidFill>
                <a:effectLst/>
                <a:uLnTx/>
                <a:uFillTx/>
                <a:latin typeface="Abadi" panose="020B060402010402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589" defTabSz="914354">
              <a:defRPr/>
            </a:pPr>
            <a:endParaRPr lang="en-US" b="0" cap="none" dirty="0">
              <a:solidFill>
                <a:prstClr val="black">
                  <a:lumMod val="65000"/>
                  <a:lumOff val="35000"/>
                </a:prstClr>
              </a:solidFill>
              <a:latin typeface="Gill Sans MT" panose="020B0502020104020203"/>
            </a:endParaRPr>
          </a:p>
        </p:txBody>
      </p:sp>
    </p:spTree>
    <p:extLst>
      <p:ext uri="{BB962C8B-B14F-4D97-AF65-F5344CB8AC3E}">
        <p14:creationId xmlns:p14="http://schemas.microsoft.com/office/powerpoint/2010/main" val="416134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aid and Organic Results">
            <a:extLst>
              <a:ext uri="{FF2B5EF4-FFF2-40B4-BE49-F238E27FC236}">
                <a16:creationId xmlns:a16="http://schemas.microsoft.com/office/drawing/2014/main" id="{E60797BA-8328-4411-E62B-0BFBF8132A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21263" y="650499"/>
            <a:ext cx="2773733" cy="246862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 Video AD for Facebook/Instagram | Upwork">
            <a:extLst>
              <a:ext uri="{FF2B5EF4-FFF2-40B4-BE49-F238E27FC236}">
                <a16:creationId xmlns:a16="http://schemas.microsoft.com/office/drawing/2014/main" id="{DA52295E-B062-19B9-2576-F9C1F9C7626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13521" y="664972"/>
            <a:ext cx="3252903" cy="24396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pen To Feedback">
            <a:extLst>
              <a:ext uri="{FF2B5EF4-FFF2-40B4-BE49-F238E27FC236}">
                <a16:creationId xmlns:a16="http://schemas.microsoft.com/office/drawing/2014/main" id="{CEA2EDAD-2B06-73DC-BD36-26DCC17B162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93683" y="3555250"/>
            <a:ext cx="2162676" cy="24716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42BC86-E2D5-0F28-8056-2F3E9719D51C}"/>
              </a:ext>
            </a:extLst>
          </p:cNvPr>
          <p:cNvPicPr>
            <a:picLocks noChangeAspect="1"/>
          </p:cNvPicPr>
          <p:nvPr/>
        </p:nvPicPr>
        <p:blipFill>
          <a:blip r:embed="rId6"/>
          <a:stretch>
            <a:fillRect/>
          </a:stretch>
        </p:blipFill>
        <p:spPr>
          <a:xfrm>
            <a:off x="398575" y="1176700"/>
            <a:ext cx="3217333" cy="2439677"/>
          </a:xfrm>
          <a:prstGeom prst="rect">
            <a:avLst/>
          </a:prstGeom>
        </p:spPr>
      </p:pic>
      <p:pic>
        <p:nvPicPr>
          <p:cNvPr id="2" name="Picture 1">
            <a:extLst>
              <a:ext uri="{FF2B5EF4-FFF2-40B4-BE49-F238E27FC236}">
                <a16:creationId xmlns:a16="http://schemas.microsoft.com/office/drawing/2014/main" id="{A8CAF92D-E9A4-9F29-9292-37BCA73E9C40}"/>
              </a:ext>
            </a:extLst>
          </p:cNvPr>
          <p:cNvPicPr>
            <a:picLocks noChangeAspect="1"/>
          </p:cNvPicPr>
          <p:nvPr/>
        </p:nvPicPr>
        <p:blipFill>
          <a:blip r:embed="rId7"/>
          <a:stretch>
            <a:fillRect/>
          </a:stretch>
        </p:blipFill>
        <p:spPr>
          <a:xfrm>
            <a:off x="8313520" y="3517769"/>
            <a:ext cx="3252903" cy="2252635"/>
          </a:xfrm>
          <a:prstGeom prst="rect">
            <a:avLst/>
          </a:prstGeom>
        </p:spPr>
      </p:pic>
      <p:sp>
        <p:nvSpPr>
          <p:cNvPr id="5" name="TextBox 4">
            <a:extLst>
              <a:ext uri="{FF2B5EF4-FFF2-40B4-BE49-F238E27FC236}">
                <a16:creationId xmlns:a16="http://schemas.microsoft.com/office/drawing/2014/main" id="{D9E01A53-9C4A-8456-20FD-79E4EFD1EAEA}"/>
              </a:ext>
            </a:extLst>
          </p:cNvPr>
          <p:cNvSpPr txBox="1"/>
          <p:nvPr/>
        </p:nvSpPr>
        <p:spPr>
          <a:xfrm>
            <a:off x="8976853" y="1622323"/>
            <a:ext cx="1927123" cy="369332"/>
          </a:xfrm>
          <a:prstGeom prst="rect">
            <a:avLst/>
          </a:prstGeom>
          <a:solidFill>
            <a:schemeClr val="bg1"/>
          </a:solidFill>
        </p:spPr>
        <p:txBody>
          <a:bodyPr wrap="square" rtlCol="0">
            <a:spAutoFit/>
          </a:bodyPr>
          <a:lstStyle/>
          <a:p>
            <a:pPr defTabSz="914354">
              <a:defRPr/>
            </a:pPr>
            <a:endParaRPr lang="en-SA"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id="{C119F86B-09EB-A61B-347A-2CE2E9503527}"/>
              </a:ext>
            </a:extLst>
          </p:cNvPr>
          <p:cNvPicPr>
            <a:picLocks noChangeAspect="1"/>
          </p:cNvPicPr>
          <p:nvPr/>
        </p:nvPicPr>
        <p:blipFill>
          <a:blip r:embed="rId8"/>
          <a:stretch>
            <a:fillRect/>
          </a:stretch>
        </p:blipFill>
        <p:spPr>
          <a:xfrm>
            <a:off x="4621263" y="3345959"/>
            <a:ext cx="2438519" cy="2475653"/>
          </a:xfrm>
          <a:prstGeom prst="rect">
            <a:avLst/>
          </a:prstGeom>
        </p:spPr>
      </p:pic>
    </p:spTree>
    <p:extLst>
      <p:ext uri="{BB962C8B-B14F-4D97-AF65-F5344CB8AC3E}">
        <p14:creationId xmlns:p14="http://schemas.microsoft.com/office/powerpoint/2010/main" val="25960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B90D1B-C6F2-4A01-AAC2-746A28A641AE}"/>
              </a:ext>
            </a:extLst>
          </p:cNvPr>
          <p:cNvSpPr txBox="1"/>
          <p:nvPr/>
        </p:nvSpPr>
        <p:spPr>
          <a:xfrm>
            <a:off x="478172" y="1178652"/>
            <a:ext cx="6140742" cy="632056"/>
          </a:xfrm>
          <a:prstGeom prst="rect">
            <a:avLst/>
          </a:prstGeom>
          <a:solidFill>
            <a:schemeClr val="bg1"/>
          </a:solidFill>
        </p:spPr>
        <p:txBody>
          <a:bodyPr vert="horz" lIns="91440" tIns="45720" rIns="91440" bIns="45720" numCol="1" rtlCol="0" anchor="b" anchorCtr="0" compatLnSpc="1">
            <a:prstTxWarp prst="textNoShape">
              <a:avLst/>
            </a:prstTxWarp>
            <a:normAutofit lnSpcReduction="10000"/>
          </a:bodyPr>
          <a:lstStyle>
            <a:defPPr>
              <a:defRPr lang="en-SA"/>
            </a:defPPr>
            <a:lvl1pPr marL="2026920" marR="0" lvl="0" indent="0" rtl="1" fontAlgn="auto">
              <a:lnSpc>
                <a:spcPct val="90000"/>
              </a:lnSpc>
              <a:spcBef>
                <a:spcPct val="0"/>
              </a:spcBef>
              <a:spcAft>
                <a:spcPts val="600"/>
              </a:spcAft>
              <a:buClrTx/>
              <a:buSzTx/>
              <a:buNone/>
              <a:tabLst/>
              <a:defRPr kumimoji="0" sz="3200" b="1" i="0" u="none" strike="noStrike" cap="all" spc="200" normalizeH="0" baseline="0">
                <a:ln>
                  <a:noFill/>
                </a:ln>
                <a:solidFill>
                  <a:srgbClr val="C00000"/>
                </a:solidFill>
                <a:effectLst/>
                <a:uLnTx/>
                <a:uFillTx/>
                <a:latin typeface="+mj-lt"/>
                <a:ea typeface="+mj-ea"/>
                <a:cs typeface="+mj-cs"/>
              </a:defRPr>
            </a:lvl1pPr>
          </a:lstStyle>
          <a:p>
            <a:pPr marL="2026819" algn="ctr" defTabSz="914354">
              <a:defRPr/>
            </a:pPr>
            <a:r>
              <a:rPr lang="en-US" sz="2000" dirty="0">
                <a:latin typeface="Impact" panose="020B0806030902050204"/>
              </a:rPr>
              <a:t>Offline Marketing Vs. Online Marketing</a:t>
            </a:r>
          </a:p>
        </p:txBody>
      </p:sp>
      <p:pic>
        <p:nvPicPr>
          <p:cNvPr id="1026" name="Picture 2" descr="The Connectivity Between Offline and Online Marketing - Advertising Week">
            <a:extLst>
              <a:ext uri="{FF2B5EF4-FFF2-40B4-BE49-F238E27FC236}">
                <a16:creationId xmlns:a16="http://schemas.microsoft.com/office/drawing/2014/main" id="{D39FBD4C-8401-FB4B-A9D1-A296A8038D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58583" y="917193"/>
            <a:ext cx="6672191" cy="28791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27B24B-6E86-41C6-89D0-67766B71E783}"/>
              </a:ext>
            </a:extLst>
          </p:cNvPr>
          <p:cNvSpPr txBox="1"/>
          <p:nvPr/>
        </p:nvSpPr>
        <p:spPr>
          <a:xfrm>
            <a:off x="245121" y="2129296"/>
            <a:ext cx="4018791" cy="4862181"/>
          </a:xfrm>
          <a:prstGeom prst="rect">
            <a:avLst/>
          </a:prstGeom>
        </p:spPr>
        <p:txBody>
          <a:bodyPr vert="horz" lIns="91440" tIns="45720" rIns="91440" bIns="45720" rtlCol="0">
            <a:normAutofit/>
          </a:bodyPr>
          <a:lstStyle/>
          <a:p>
            <a:pPr marL="285737" indent="-228589" defTabSz="914354">
              <a:spcBef>
                <a:spcPts val="700"/>
              </a:spcBef>
              <a:spcAft>
                <a:spcPts val="600"/>
              </a:spcAft>
              <a:buClr>
                <a:srgbClr val="2A1A00"/>
              </a:buClr>
              <a:buSzPct val="160000"/>
              <a:buFont typeface="Arial" panose="020B0604020202020204" pitchFamily="34" charset="0"/>
              <a:buChar char="•"/>
              <a:defRPr/>
            </a:pPr>
            <a:r>
              <a:rPr lang="en-US" sz="1200" b="1" cap="all" dirty="0">
                <a:solidFill>
                  <a:prstClr val="black">
                    <a:lumMod val="65000"/>
                    <a:lumOff val="35000"/>
                  </a:prstClr>
                </a:solidFill>
                <a:latin typeface="Gill Sans MT" panose="020B0502020104020203"/>
              </a:rPr>
              <a:t>Offline</a:t>
            </a:r>
            <a:r>
              <a:rPr lang="en-US" sz="1200" cap="all" dirty="0">
                <a:solidFill>
                  <a:prstClr val="black">
                    <a:lumMod val="65000"/>
                    <a:lumOff val="35000"/>
                  </a:prstClr>
                </a:solidFill>
                <a:latin typeface="Gill Sans MT" panose="020B0502020104020203"/>
              </a:rPr>
              <a:t> marketing {traditional marketing} is the process of promotion through offline channels like </a:t>
            </a:r>
            <a:r>
              <a:rPr lang="en-US" sz="1200" cap="all" dirty="0">
                <a:solidFill>
                  <a:srgbClr val="C00000"/>
                </a:solidFill>
                <a:latin typeface="Gill Sans MT" panose="020B0502020104020203"/>
              </a:rPr>
              <a:t>print ads, telemarketing etc.</a:t>
            </a:r>
          </a:p>
          <a:p>
            <a:pPr marL="285737" indent="-228589" defTabSz="914354">
              <a:spcBef>
                <a:spcPts val="700"/>
              </a:spcBef>
              <a:spcAft>
                <a:spcPts val="600"/>
              </a:spcAft>
              <a:buClr>
                <a:srgbClr val="2A1A00"/>
              </a:buClr>
              <a:buSzPct val="160000"/>
              <a:buFont typeface="Arial" panose="020B0604020202020204" pitchFamily="34" charset="0"/>
              <a:buChar char="•"/>
              <a:defRPr/>
            </a:pPr>
            <a:endParaRPr lang="en-US" sz="1200" cap="all" dirty="0">
              <a:solidFill>
                <a:prstClr val="black">
                  <a:lumMod val="65000"/>
                  <a:lumOff val="35000"/>
                </a:prstClr>
              </a:solidFill>
              <a:latin typeface="Gill Sans MT" panose="020B0502020104020203"/>
            </a:endParaRPr>
          </a:p>
          <a:p>
            <a:pPr marL="285737" indent="-228589" defTabSz="914354">
              <a:spcBef>
                <a:spcPts val="700"/>
              </a:spcBef>
              <a:spcAft>
                <a:spcPts val="600"/>
              </a:spcAft>
              <a:buClr>
                <a:srgbClr val="2A1A00"/>
              </a:buClr>
              <a:buSzPct val="160000"/>
              <a:buFont typeface="Arial" panose="020B0604020202020204" pitchFamily="34" charset="0"/>
              <a:buChar char="•"/>
              <a:defRPr/>
            </a:pPr>
            <a:r>
              <a:rPr lang="en-US" sz="1200" b="1" cap="all" dirty="0">
                <a:solidFill>
                  <a:prstClr val="black">
                    <a:lumMod val="65000"/>
                    <a:lumOff val="35000"/>
                  </a:prstClr>
                </a:solidFill>
                <a:latin typeface="Gill Sans MT" panose="020B0502020104020203"/>
              </a:rPr>
              <a:t>Online</a:t>
            </a:r>
            <a:r>
              <a:rPr lang="en-US" sz="1200" cap="all" dirty="0">
                <a:solidFill>
                  <a:prstClr val="black">
                    <a:lumMod val="65000"/>
                    <a:lumOff val="35000"/>
                  </a:prstClr>
                </a:solidFill>
                <a:latin typeface="Gill Sans MT" panose="020B0502020104020203"/>
              </a:rPr>
              <a:t> {</a:t>
            </a:r>
            <a:r>
              <a:rPr lang="en-US" sz="1200" b="1" cap="all" dirty="0">
                <a:solidFill>
                  <a:srgbClr val="C00000"/>
                </a:solidFill>
                <a:latin typeface="Gill Sans MT" panose="020B0502020104020203"/>
              </a:rPr>
              <a:t>digital</a:t>
            </a:r>
            <a:r>
              <a:rPr lang="en-US" sz="1200" cap="all" dirty="0">
                <a:solidFill>
                  <a:prstClr val="black">
                    <a:lumMod val="65000"/>
                    <a:lumOff val="35000"/>
                  </a:prstClr>
                </a:solidFill>
                <a:latin typeface="Gill Sans MT" panose="020B0502020104020203"/>
              </a:rPr>
              <a:t>} marketing is promotion through </a:t>
            </a:r>
            <a:r>
              <a:rPr lang="en-US" sz="1200" cap="all" dirty="0">
                <a:solidFill>
                  <a:srgbClr val="C00000"/>
                </a:solidFill>
                <a:latin typeface="Gill Sans MT" panose="020B0502020104020203"/>
              </a:rPr>
              <a:t>online channels like social media, ads, e-mail.</a:t>
            </a:r>
          </a:p>
          <a:p>
            <a:pPr marL="285737" indent="-228589" defTabSz="914354">
              <a:spcBef>
                <a:spcPts val="700"/>
              </a:spcBef>
              <a:spcAft>
                <a:spcPts val="600"/>
              </a:spcAft>
              <a:buClr>
                <a:srgbClr val="2A1A00"/>
              </a:buClr>
              <a:buSzPct val="160000"/>
              <a:buFont typeface="Arial" panose="020B0604020202020204" pitchFamily="34" charset="0"/>
              <a:buChar char="•"/>
              <a:defRPr/>
            </a:pPr>
            <a:endParaRPr lang="en-US" sz="1200" cap="all" dirty="0">
              <a:solidFill>
                <a:prstClr val="black">
                  <a:lumMod val="65000"/>
                  <a:lumOff val="35000"/>
                </a:prstClr>
              </a:solidFill>
              <a:latin typeface="Gill Sans MT" panose="020B0502020104020203"/>
            </a:endParaRPr>
          </a:p>
          <a:p>
            <a:pPr marL="285737" indent="-228589" defTabSz="914354">
              <a:spcBef>
                <a:spcPts val="700"/>
              </a:spcBef>
              <a:spcAft>
                <a:spcPts val="600"/>
              </a:spcAft>
              <a:buClr>
                <a:srgbClr val="2A1A00"/>
              </a:buClr>
              <a:buSzPct val="160000"/>
              <a:buFont typeface="Arial" panose="020B0604020202020204" pitchFamily="34" charset="0"/>
              <a:buChar char="•"/>
              <a:defRPr/>
            </a:pPr>
            <a:r>
              <a:rPr lang="en-US" sz="1200" cap="all" dirty="0">
                <a:solidFill>
                  <a:srgbClr val="C00000"/>
                </a:solidFill>
                <a:latin typeface="Gill Sans MT" panose="020B0502020104020203"/>
              </a:rPr>
              <a:t>Each marketing strategy has its own pros and cons. </a:t>
            </a:r>
            <a:r>
              <a:rPr lang="en-US" sz="1200" cap="all" dirty="0">
                <a:solidFill>
                  <a:prstClr val="black">
                    <a:lumMod val="65000"/>
                    <a:lumOff val="35000"/>
                  </a:prstClr>
                </a:solidFill>
                <a:latin typeface="Gill Sans MT" panose="020B0502020104020203"/>
              </a:rPr>
              <a:t>Considering both is more effective and efficient for business.</a:t>
            </a:r>
          </a:p>
        </p:txBody>
      </p:sp>
      <p:pic>
        <p:nvPicPr>
          <p:cNvPr id="3" name="Picture 2">
            <a:extLst>
              <a:ext uri="{FF2B5EF4-FFF2-40B4-BE49-F238E27FC236}">
                <a16:creationId xmlns:a16="http://schemas.microsoft.com/office/drawing/2014/main" id="{9CD23DC9-FBF9-5D35-F540-9FB34419DB1B}"/>
              </a:ext>
            </a:extLst>
          </p:cNvPr>
          <p:cNvPicPr>
            <a:picLocks noChangeAspect="1"/>
          </p:cNvPicPr>
          <p:nvPr/>
        </p:nvPicPr>
        <p:blipFill rotWithShape="1">
          <a:blip r:embed="rId4"/>
          <a:srcRect l="2411" b="8489"/>
          <a:stretch/>
        </p:blipFill>
        <p:spPr>
          <a:xfrm>
            <a:off x="5358582" y="3762924"/>
            <a:ext cx="6672191" cy="1916424"/>
          </a:xfrm>
          <a:prstGeom prst="rect">
            <a:avLst/>
          </a:prstGeom>
        </p:spPr>
      </p:pic>
    </p:spTree>
    <p:extLst>
      <p:ext uri="{BB962C8B-B14F-4D97-AF65-F5344CB8AC3E}">
        <p14:creationId xmlns:p14="http://schemas.microsoft.com/office/powerpoint/2010/main" val="393413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
            <a:extLst>
              <a:ext uri="{FF2B5EF4-FFF2-40B4-BE49-F238E27FC236}">
                <a16:creationId xmlns:a16="http://schemas.microsoft.com/office/drawing/2014/main" id="{9AEB067F-6D57-274C-8843-85515A4343D2}"/>
              </a:ext>
            </a:extLst>
          </p:cNvPr>
          <p:cNvSpPr txBox="1"/>
          <p:nvPr/>
        </p:nvSpPr>
        <p:spPr>
          <a:xfrm>
            <a:off x="1526383" y="120121"/>
            <a:ext cx="10542524" cy="2901781"/>
          </a:xfrm>
          <a:prstGeom prst="rect">
            <a:avLst/>
          </a:prstGeom>
          <a:ln>
            <a:noFill/>
          </a:ln>
        </p:spPr>
        <p:txBody>
          <a:bodyPr vert="horz" lIns="91440" tIns="45720" rIns="91440" bIns="45720" numCol="1" rtlCol="0" anchor="ctr" anchorCtr="0" compatLnSpc="1">
            <a:prstTxWarp prst="textNoShape">
              <a:avLst/>
            </a:prstTxWarp>
            <a:normAutofit/>
          </a:bodyPr>
          <a:lstStyle>
            <a:defPPr>
              <a:defRPr lang="en-SA"/>
            </a:defPPr>
            <a:lvl1pPr marL="2026920" rtl="1">
              <a:lnSpc>
                <a:spcPct val="90000"/>
              </a:lnSpc>
              <a:spcBef>
                <a:spcPct val="0"/>
              </a:spcBef>
              <a:buNone/>
              <a:defRPr sz="3200" b="1" cap="all" baseline="0">
                <a:solidFill>
                  <a:schemeClr val="accent1"/>
                </a:solidFill>
                <a:effectLst/>
                <a:latin typeface="Abadi" panose="020B06040201040202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26819" algn="ctr" defTabSz="914354">
              <a:defRPr/>
            </a:pPr>
            <a:r>
              <a:rPr lang="en-US" dirty="0">
                <a:solidFill>
                  <a:srgbClr val="B80E0F"/>
                </a:solidFill>
              </a:rPr>
              <a:t>Direct Marketing and Indirect Marketing</a:t>
            </a:r>
          </a:p>
        </p:txBody>
      </p:sp>
      <p:pic>
        <p:nvPicPr>
          <p:cNvPr id="4" name="Picture 2" descr="Difference Between Direct Marketing Vs InDirect Marketing | Something About  Marketing">
            <a:extLst>
              <a:ext uri="{FF2B5EF4-FFF2-40B4-BE49-F238E27FC236}">
                <a16:creationId xmlns:a16="http://schemas.microsoft.com/office/drawing/2014/main" id="{ED859229-7B08-DD2D-5E2C-A4295372B9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82" t="19826" r="10169" b="8113"/>
          <a:stretch/>
        </p:blipFill>
        <p:spPr bwMode="auto">
          <a:xfrm>
            <a:off x="1716024" y="2155971"/>
            <a:ext cx="8759952" cy="354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480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1CCCF-23BB-8BE1-7B1F-DFFAEB645A64}"/>
              </a:ext>
            </a:extLst>
          </p:cNvPr>
          <p:cNvPicPr>
            <a:picLocks noChangeAspect="1"/>
          </p:cNvPicPr>
          <p:nvPr/>
        </p:nvPicPr>
        <p:blipFill>
          <a:blip r:embed="rId2"/>
          <a:stretch>
            <a:fillRect/>
          </a:stretch>
        </p:blipFill>
        <p:spPr>
          <a:xfrm>
            <a:off x="4319164" y="601943"/>
            <a:ext cx="3401077" cy="2544311"/>
          </a:xfrm>
          <a:prstGeom prst="rect">
            <a:avLst/>
          </a:prstGeom>
        </p:spPr>
      </p:pic>
      <p:pic>
        <p:nvPicPr>
          <p:cNvPr id="5" name="Picture 4">
            <a:extLst>
              <a:ext uri="{FF2B5EF4-FFF2-40B4-BE49-F238E27FC236}">
                <a16:creationId xmlns:a16="http://schemas.microsoft.com/office/drawing/2014/main" id="{40301D37-CFB8-F3D8-4A99-B513FC54D07D}"/>
              </a:ext>
            </a:extLst>
          </p:cNvPr>
          <p:cNvPicPr>
            <a:picLocks noChangeAspect="1"/>
          </p:cNvPicPr>
          <p:nvPr/>
        </p:nvPicPr>
        <p:blipFill>
          <a:blip r:embed="rId3"/>
          <a:stretch>
            <a:fillRect/>
          </a:stretch>
        </p:blipFill>
        <p:spPr>
          <a:xfrm>
            <a:off x="8120539" y="519728"/>
            <a:ext cx="3586156" cy="2717019"/>
          </a:xfrm>
          <a:prstGeom prst="rect">
            <a:avLst/>
          </a:prstGeom>
        </p:spPr>
      </p:pic>
      <p:pic>
        <p:nvPicPr>
          <p:cNvPr id="8" name="Picture 7">
            <a:extLst>
              <a:ext uri="{FF2B5EF4-FFF2-40B4-BE49-F238E27FC236}">
                <a16:creationId xmlns:a16="http://schemas.microsoft.com/office/drawing/2014/main" id="{A8AA37CE-0C87-C93B-7DE9-54113644B335}"/>
              </a:ext>
            </a:extLst>
          </p:cNvPr>
          <p:cNvPicPr>
            <a:picLocks noChangeAspect="1"/>
          </p:cNvPicPr>
          <p:nvPr/>
        </p:nvPicPr>
        <p:blipFill>
          <a:blip r:embed="rId4"/>
          <a:stretch>
            <a:fillRect/>
          </a:stretch>
        </p:blipFill>
        <p:spPr>
          <a:xfrm>
            <a:off x="502333" y="3740245"/>
            <a:ext cx="3261955" cy="1925060"/>
          </a:xfrm>
          <a:prstGeom prst="rect">
            <a:avLst/>
          </a:prstGeom>
        </p:spPr>
      </p:pic>
      <p:pic>
        <p:nvPicPr>
          <p:cNvPr id="9" name="Picture 8">
            <a:extLst>
              <a:ext uri="{FF2B5EF4-FFF2-40B4-BE49-F238E27FC236}">
                <a16:creationId xmlns:a16="http://schemas.microsoft.com/office/drawing/2014/main" id="{48FFC2FD-84AD-793D-CD98-97F2654DCCF6}"/>
              </a:ext>
            </a:extLst>
          </p:cNvPr>
          <p:cNvPicPr>
            <a:picLocks noChangeAspect="1"/>
          </p:cNvPicPr>
          <p:nvPr/>
        </p:nvPicPr>
        <p:blipFill>
          <a:blip r:embed="rId5"/>
          <a:stretch>
            <a:fillRect/>
          </a:stretch>
        </p:blipFill>
        <p:spPr>
          <a:xfrm>
            <a:off x="4349015" y="3640532"/>
            <a:ext cx="3319156" cy="2173039"/>
          </a:xfrm>
          <a:prstGeom prst="rect">
            <a:avLst/>
          </a:prstGeom>
        </p:spPr>
      </p:pic>
      <p:pic>
        <p:nvPicPr>
          <p:cNvPr id="10" name="Picture 9">
            <a:extLst>
              <a:ext uri="{FF2B5EF4-FFF2-40B4-BE49-F238E27FC236}">
                <a16:creationId xmlns:a16="http://schemas.microsoft.com/office/drawing/2014/main" id="{41136F4E-B094-095D-0969-798EEE63B855}"/>
              </a:ext>
            </a:extLst>
          </p:cNvPr>
          <p:cNvPicPr>
            <a:picLocks noChangeAspect="1"/>
          </p:cNvPicPr>
          <p:nvPr/>
        </p:nvPicPr>
        <p:blipFill>
          <a:blip r:embed="rId6"/>
          <a:stretch>
            <a:fillRect/>
          </a:stretch>
        </p:blipFill>
        <p:spPr>
          <a:xfrm>
            <a:off x="8101496" y="3408155"/>
            <a:ext cx="3588171" cy="1703312"/>
          </a:xfrm>
          <a:prstGeom prst="rect">
            <a:avLst/>
          </a:prstGeom>
        </p:spPr>
      </p:pic>
      <p:pic>
        <p:nvPicPr>
          <p:cNvPr id="11" name="Picture 10">
            <a:extLst>
              <a:ext uri="{FF2B5EF4-FFF2-40B4-BE49-F238E27FC236}">
                <a16:creationId xmlns:a16="http://schemas.microsoft.com/office/drawing/2014/main" id="{4601B767-7288-86C8-5655-42222146DE94}"/>
              </a:ext>
            </a:extLst>
          </p:cNvPr>
          <p:cNvPicPr>
            <a:picLocks noChangeAspect="1"/>
          </p:cNvPicPr>
          <p:nvPr/>
        </p:nvPicPr>
        <p:blipFill rotWithShape="1">
          <a:blip r:embed="rId7"/>
          <a:srcRect l="7699" t="1" b="6359"/>
          <a:stretch/>
        </p:blipFill>
        <p:spPr>
          <a:xfrm>
            <a:off x="8116958" y="5263908"/>
            <a:ext cx="3572709" cy="639753"/>
          </a:xfrm>
          <a:prstGeom prst="rect">
            <a:avLst/>
          </a:prstGeom>
        </p:spPr>
      </p:pic>
      <p:pic>
        <p:nvPicPr>
          <p:cNvPr id="4" name="Picture 3">
            <a:extLst>
              <a:ext uri="{FF2B5EF4-FFF2-40B4-BE49-F238E27FC236}">
                <a16:creationId xmlns:a16="http://schemas.microsoft.com/office/drawing/2014/main" id="{D05A7FFE-4B98-B1EF-9218-750D6E763ED5}"/>
              </a:ext>
            </a:extLst>
          </p:cNvPr>
          <p:cNvPicPr>
            <a:picLocks noChangeAspect="1"/>
          </p:cNvPicPr>
          <p:nvPr/>
        </p:nvPicPr>
        <p:blipFill rotWithShape="1">
          <a:blip r:embed="rId8"/>
          <a:srcRect l="17910" r="-448" b="24894"/>
          <a:stretch/>
        </p:blipFill>
        <p:spPr>
          <a:xfrm>
            <a:off x="1343574" y="1115614"/>
            <a:ext cx="3005441" cy="2369296"/>
          </a:xfrm>
          <a:prstGeom prst="rect">
            <a:avLst/>
          </a:prstGeom>
        </p:spPr>
      </p:pic>
      <p:pic>
        <p:nvPicPr>
          <p:cNvPr id="6" name="Picture 5">
            <a:extLst>
              <a:ext uri="{FF2B5EF4-FFF2-40B4-BE49-F238E27FC236}">
                <a16:creationId xmlns:a16="http://schemas.microsoft.com/office/drawing/2014/main" id="{15B8AF6D-10E3-0BAE-5320-7A9FD1B10078}"/>
              </a:ext>
            </a:extLst>
          </p:cNvPr>
          <p:cNvPicPr>
            <a:picLocks noChangeAspect="1"/>
          </p:cNvPicPr>
          <p:nvPr/>
        </p:nvPicPr>
        <p:blipFill rotWithShape="1">
          <a:blip r:embed="rId9"/>
          <a:srcRect l="25855" t="10239" r="58012" b="20121"/>
          <a:stretch/>
        </p:blipFill>
        <p:spPr>
          <a:xfrm>
            <a:off x="0" y="1013003"/>
            <a:ext cx="1543050" cy="2827057"/>
          </a:xfrm>
          <a:prstGeom prst="rect">
            <a:avLst/>
          </a:prstGeom>
        </p:spPr>
      </p:pic>
    </p:spTree>
    <p:extLst>
      <p:ext uri="{BB962C8B-B14F-4D97-AF65-F5344CB8AC3E}">
        <p14:creationId xmlns:p14="http://schemas.microsoft.com/office/powerpoint/2010/main" val="321652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3B435-22D6-1353-0E64-7F3BD5BBD332}"/>
              </a:ext>
            </a:extLst>
          </p:cNvPr>
          <p:cNvPicPr>
            <a:picLocks noChangeAspect="1"/>
          </p:cNvPicPr>
          <p:nvPr/>
        </p:nvPicPr>
        <p:blipFill rotWithShape="1">
          <a:blip r:embed="rId3"/>
          <a:srcRect r="5853" b="15267"/>
          <a:stretch/>
        </p:blipFill>
        <p:spPr>
          <a:xfrm>
            <a:off x="286897" y="1025981"/>
            <a:ext cx="11700387" cy="3807727"/>
          </a:xfrm>
          <a:prstGeom prst="rect">
            <a:avLst/>
          </a:prstGeom>
        </p:spPr>
      </p:pic>
      <p:pic>
        <p:nvPicPr>
          <p:cNvPr id="6" name="Picture 5">
            <a:extLst>
              <a:ext uri="{FF2B5EF4-FFF2-40B4-BE49-F238E27FC236}">
                <a16:creationId xmlns:a16="http://schemas.microsoft.com/office/drawing/2014/main" id="{5414680E-6134-05EE-0C34-F767EEDD4A2D}"/>
              </a:ext>
            </a:extLst>
          </p:cNvPr>
          <p:cNvPicPr>
            <a:picLocks noChangeAspect="1"/>
          </p:cNvPicPr>
          <p:nvPr/>
        </p:nvPicPr>
        <p:blipFill>
          <a:blip r:embed="rId4"/>
          <a:stretch>
            <a:fillRect/>
          </a:stretch>
        </p:blipFill>
        <p:spPr>
          <a:xfrm>
            <a:off x="317737" y="5170206"/>
            <a:ext cx="11697283" cy="765711"/>
          </a:xfrm>
          <a:prstGeom prst="rect">
            <a:avLst/>
          </a:prstGeom>
        </p:spPr>
        <p:style>
          <a:lnRef idx="2">
            <a:schemeClr val="dk1"/>
          </a:lnRef>
          <a:fillRef idx="1">
            <a:schemeClr val="lt1"/>
          </a:fillRef>
          <a:effectRef idx="0">
            <a:schemeClr val="dk1"/>
          </a:effectRef>
          <a:fontRef idx="minor">
            <a:schemeClr val="dk1"/>
          </a:fontRef>
        </p:style>
      </p:pic>
      <p:sp>
        <p:nvSpPr>
          <p:cNvPr id="8" name="object 2">
            <a:extLst>
              <a:ext uri="{FF2B5EF4-FFF2-40B4-BE49-F238E27FC236}">
                <a16:creationId xmlns:a16="http://schemas.microsoft.com/office/drawing/2014/main" id="{003F2822-D942-2723-3E2A-D8F39205723B}"/>
              </a:ext>
            </a:extLst>
          </p:cNvPr>
          <p:cNvSpPr txBox="1">
            <a:spLocks/>
          </p:cNvSpPr>
          <p:nvPr/>
        </p:nvSpPr>
        <p:spPr>
          <a:xfrm>
            <a:off x="4611037" y="118472"/>
            <a:ext cx="11700387" cy="11621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defTabSz="914354">
              <a:spcAft>
                <a:spcPts val="600"/>
              </a:spcAft>
              <a:defRPr/>
            </a:pPr>
            <a:r>
              <a:rPr lang="en-US" cap="all" spc="-15" dirty="0">
                <a:solidFill>
                  <a:srgbClr val="B80E0F"/>
                </a:solidFill>
                <a:latin typeface="Impact" panose="020B0806030902050204"/>
              </a:rPr>
              <a:t>Integrated marketing mix </a:t>
            </a:r>
          </a:p>
        </p:txBody>
      </p:sp>
    </p:spTree>
    <p:extLst>
      <p:ext uri="{BB962C8B-B14F-4D97-AF65-F5344CB8AC3E}">
        <p14:creationId xmlns:p14="http://schemas.microsoft.com/office/powerpoint/2010/main" val="407516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AD06FF-98D7-4E04-E5AE-E20F3ECCB5D0}"/>
              </a:ext>
            </a:extLst>
          </p:cNvPr>
          <p:cNvPicPr>
            <a:picLocks noChangeAspect="1"/>
          </p:cNvPicPr>
          <p:nvPr/>
        </p:nvPicPr>
        <p:blipFill rotWithShape="1">
          <a:blip r:embed="rId3"/>
          <a:srcRect r="-1" b="6315"/>
          <a:stretch/>
        </p:blipFill>
        <p:spPr>
          <a:xfrm>
            <a:off x="506720" y="1155908"/>
            <a:ext cx="11178559" cy="4783329"/>
          </a:xfrm>
          <a:prstGeom prst="rect">
            <a:avLst/>
          </a:prstGeom>
        </p:spPr>
      </p:pic>
      <p:sp>
        <p:nvSpPr>
          <p:cNvPr id="3" name="TextBox 2">
            <a:extLst>
              <a:ext uri="{FF2B5EF4-FFF2-40B4-BE49-F238E27FC236}">
                <a16:creationId xmlns:a16="http://schemas.microsoft.com/office/drawing/2014/main" id="{2AC96ED8-336F-3813-4BCE-8D2945DF5DD2}"/>
              </a:ext>
            </a:extLst>
          </p:cNvPr>
          <p:cNvSpPr txBox="1"/>
          <p:nvPr/>
        </p:nvSpPr>
        <p:spPr>
          <a:xfrm>
            <a:off x="276883" y="2331563"/>
            <a:ext cx="41549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914354">
              <a:defRPr/>
            </a:pPr>
            <a:r>
              <a:rPr lang="en-SA" sz="3600" dirty="0">
                <a:solidFill>
                  <a:prstClr val="black"/>
                </a:solidFill>
                <a:latin typeface="Gill Sans MT" panose="020B0502020104020203"/>
              </a:rPr>
              <a:t>1</a:t>
            </a:r>
          </a:p>
        </p:txBody>
      </p:sp>
      <p:sp>
        <p:nvSpPr>
          <p:cNvPr id="4" name="TextBox 3">
            <a:extLst>
              <a:ext uri="{FF2B5EF4-FFF2-40B4-BE49-F238E27FC236}">
                <a16:creationId xmlns:a16="http://schemas.microsoft.com/office/drawing/2014/main" id="{6AE9D50C-FC53-1CEF-FD52-A4AAA81579BC}"/>
              </a:ext>
            </a:extLst>
          </p:cNvPr>
          <p:cNvSpPr txBox="1"/>
          <p:nvPr/>
        </p:nvSpPr>
        <p:spPr>
          <a:xfrm>
            <a:off x="276883" y="3016340"/>
            <a:ext cx="41549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914354">
              <a:defRPr/>
            </a:pPr>
            <a:r>
              <a:rPr lang="en-SA" sz="3600" dirty="0">
                <a:solidFill>
                  <a:prstClr val="black"/>
                </a:solidFill>
                <a:latin typeface="Gill Sans MT" panose="020B0502020104020203"/>
              </a:rPr>
              <a:t>2</a:t>
            </a:r>
          </a:p>
        </p:txBody>
      </p:sp>
      <p:sp>
        <p:nvSpPr>
          <p:cNvPr id="5" name="TextBox 4">
            <a:extLst>
              <a:ext uri="{FF2B5EF4-FFF2-40B4-BE49-F238E27FC236}">
                <a16:creationId xmlns:a16="http://schemas.microsoft.com/office/drawing/2014/main" id="{8EBE8F54-1F12-8AA1-BD66-B4B777CF2025}"/>
              </a:ext>
            </a:extLst>
          </p:cNvPr>
          <p:cNvSpPr txBox="1"/>
          <p:nvPr/>
        </p:nvSpPr>
        <p:spPr>
          <a:xfrm>
            <a:off x="276883" y="3803147"/>
            <a:ext cx="41549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914354">
              <a:defRPr/>
            </a:pPr>
            <a:r>
              <a:rPr lang="en-SA" sz="3600" dirty="0">
                <a:solidFill>
                  <a:prstClr val="black"/>
                </a:solidFill>
                <a:latin typeface="Gill Sans MT" panose="020B0502020104020203"/>
              </a:rPr>
              <a:t>3</a:t>
            </a:r>
          </a:p>
        </p:txBody>
      </p:sp>
      <p:sp>
        <p:nvSpPr>
          <p:cNvPr id="9" name="TextBox 8">
            <a:extLst>
              <a:ext uri="{FF2B5EF4-FFF2-40B4-BE49-F238E27FC236}">
                <a16:creationId xmlns:a16="http://schemas.microsoft.com/office/drawing/2014/main" id="{6822CAF3-4F96-F547-1C8D-E58A9F046C58}"/>
              </a:ext>
            </a:extLst>
          </p:cNvPr>
          <p:cNvSpPr txBox="1"/>
          <p:nvPr/>
        </p:nvSpPr>
        <p:spPr>
          <a:xfrm>
            <a:off x="298971" y="4541055"/>
            <a:ext cx="41549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914354">
              <a:defRPr/>
            </a:pPr>
            <a:r>
              <a:rPr lang="en-SA" sz="3600" dirty="0">
                <a:solidFill>
                  <a:prstClr val="black"/>
                </a:solidFill>
                <a:latin typeface="Gill Sans MT" panose="020B0502020104020203"/>
              </a:rPr>
              <a:t>4</a:t>
            </a:r>
          </a:p>
        </p:txBody>
      </p:sp>
      <p:sp>
        <p:nvSpPr>
          <p:cNvPr id="10" name="TextBox 9">
            <a:extLst>
              <a:ext uri="{FF2B5EF4-FFF2-40B4-BE49-F238E27FC236}">
                <a16:creationId xmlns:a16="http://schemas.microsoft.com/office/drawing/2014/main" id="{B125A5AD-565D-D7B1-A134-02446BC58E5B}"/>
              </a:ext>
            </a:extLst>
          </p:cNvPr>
          <p:cNvSpPr txBox="1"/>
          <p:nvPr/>
        </p:nvSpPr>
        <p:spPr>
          <a:xfrm>
            <a:off x="276883" y="5370539"/>
            <a:ext cx="41549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914354">
              <a:defRPr/>
            </a:pPr>
            <a:r>
              <a:rPr lang="en-SA" sz="3600" dirty="0">
                <a:solidFill>
                  <a:prstClr val="black"/>
                </a:solidFill>
                <a:latin typeface="Gill Sans MT" panose="020B0502020104020203"/>
              </a:rPr>
              <a:t>5</a:t>
            </a:r>
          </a:p>
        </p:txBody>
      </p:sp>
    </p:spTree>
    <p:extLst>
      <p:ext uri="{BB962C8B-B14F-4D97-AF65-F5344CB8AC3E}">
        <p14:creationId xmlns:p14="http://schemas.microsoft.com/office/powerpoint/2010/main" val="275075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IKE – JUST DO IT! (Did they actually do it?!) [Group 52] | Marketing  Management Blog">
            <a:extLst>
              <a:ext uri="{FF2B5EF4-FFF2-40B4-BE49-F238E27FC236}">
                <a16:creationId xmlns:a16="http://schemas.microsoft.com/office/drawing/2014/main" id="{77E07716-C291-0843-A0D3-220F837A7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4611"/>
            <a:ext cx="12191999" cy="458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96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2034226" y="1194117"/>
            <a:ext cx="6557897" cy="3948353"/>
          </a:xfrm>
          <a:prstGeom prst="rect">
            <a:avLst/>
          </a:prstGeom>
        </p:spPr>
      </p:pic>
    </p:spTree>
    <p:extLst>
      <p:ext uri="{BB962C8B-B14F-4D97-AF65-F5344CB8AC3E}">
        <p14:creationId xmlns:p14="http://schemas.microsoft.com/office/powerpoint/2010/main" val="330740032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a:off x="2" y="1609727"/>
            <a:ext cx="3059113" cy="1457325"/>
          </a:xfrm>
        </p:spPr>
        <p:txBody>
          <a:bodyPr vert="horz" lIns="91440" tIns="45720" rIns="91440" bIns="45720" rtlCol="0" anchor="b">
            <a:normAutofit/>
          </a:bodyPr>
          <a:lstStyle/>
          <a:p>
            <a:r>
              <a:rPr lang="en-US" dirty="0"/>
              <a:t>Activity 3</a:t>
            </a:r>
          </a:p>
        </p:txBody>
      </p:sp>
      <p:sp>
        <p:nvSpPr>
          <p:cNvPr id="5" name="Content Placeholder 4">
            <a:extLst>
              <a:ext uri="{FF2B5EF4-FFF2-40B4-BE49-F238E27FC236}">
                <a16:creationId xmlns:a16="http://schemas.microsoft.com/office/drawing/2014/main" id="{5ED733C5-9764-C745-AABE-F00A0F95E631}"/>
              </a:ext>
            </a:extLst>
          </p:cNvPr>
          <p:cNvSpPr>
            <a:spLocks noGrp="1"/>
          </p:cNvSpPr>
          <p:nvPr>
            <p:ph idx="4294967295"/>
          </p:nvPr>
        </p:nvSpPr>
        <p:spPr>
          <a:xfrm>
            <a:off x="2" y="3163888"/>
            <a:ext cx="3059113" cy="3271837"/>
          </a:xfrm>
        </p:spPr>
        <p:txBody>
          <a:bodyPr anchor="t">
            <a:normAutofit/>
          </a:bodyPr>
          <a:lstStyle/>
          <a:p>
            <a:pPr marL="0" indent="0" algn="ctr">
              <a:buNone/>
            </a:pPr>
            <a:r>
              <a:rPr lang="en-GB" sz="4400" dirty="0">
                <a:solidFill>
                  <a:srgbClr val="C00000"/>
                </a:solidFill>
              </a:rPr>
              <a:t>Marketing MIX check !</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1" r="20296" b="2"/>
          <a:stretch/>
        </p:blipFill>
        <p:spPr bwMode="auto">
          <a:xfrm rot="21600000">
            <a:off x="4230100" y="796953"/>
            <a:ext cx="3731799" cy="27708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oogle for Games">
            <a:extLst>
              <a:ext uri="{FF2B5EF4-FFF2-40B4-BE49-F238E27FC236}">
                <a16:creationId xmlns:a16="http://schemas.microsoft.com/office/drawing/2014/main" id="{93294E81-D628-0473-907C-BD763DE650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9" r="14283" b="3"/>
          <a:stretch/>
        </p:blipFill>
        <p:spPr bwMode="auto">
          <a:xfrm>
            <a:off x="8091087" y="679508"/>
            <a:ext cx="3731799" cy="2947055"/>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8" r="-2" b="15737"/>
          <a:stretch/>
        </p:blipFill>
        <p:spPr bwMode="auto">
          <a:xfrm rot="21600000">
            <a:off x="4639055" y="3474720"/>
            <a:ext cx="7552944" cy="2372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531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1446-06B4-42F3-9224-A3D3A32BB412}"/>
              </a:ext>
            </a:extLst>
          </p:cNvPr>
          <p:cNvSpPr>
            <a:spLocks noGrp="1"/>
          </p:cNvSpPr>
          <p:nvPr>
            <p:ph type="title" idx="4294967295"/>
          </p:nvPr>
        </p:nvSpPr>
        <p:spPr>
          <a:xfrm>
            <a:off x="0" y="1304927"/>
            <a:ext cx="3327400" cy="2901951"/>
          </a:xfrm>
        </p:spPr>
        <p:txBody>
          <a:bodyPr vert="horz" lIns="91440" tIns="45720" rIns="91440" bIns="45720" rtlCol="0" anchor="b">
            <a:normAutofit/>
          </a:bodyPr>
          <a:lstStyle/>
          <a:p>
            <a:pPr algn="r"/>
            <a:r>
              <a:rPr lang="en-US" sz="6600" dirty="0"/>
              <a:t>GAME 2</a:t>
            </a:r>
            <a:br>
              <a:rPr lang="en-US" sz="6600" dirty="0"/>
            </a:br>
            <a:endParaRPr lang="en-US" sz="6600" dirty="0"/>
          </a:p>
        </p:txBody>
      </p:sp>
      <p:pic>
        <p:nvPicPr>
          <p:cNvPr id="1026" name="Picture 2" descr="Google for Games">
            <a:extLst>
              <a:ext uri="{FF2B5EF4-FFF2-40B4-BE49-F238E27FC236}">
                <a16:creationId xmlns:a16="http://schemas.microsoft.com/office/drawing/2014/main" id="{0FA97D44-B21A-42AC-812B-EA88E972406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5932737" y="1116012"/>
            <a:ext cx="6175375" cy="462597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A57EE322-7AA5-C49F-ED29-E1467B86E226}"/>
              </a:ext>
            </a:extLst>
          </p:cNvPr>
          <p:cNvSpPr txBox="1">
            <a:spLocks/>
          </p:cNvSpPr>
          <p:nvPr/>
        </p:nvSpPr>
        <p:spPr>
          <a:xfrm>
            <a:off x="902334" y="3164179"/>
            <a:ext cx="3058623" cy="32723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dirty="0">
                <a:solidFill>
                  <a:srgbClr val="C00000"/>
                </a:solidFill>
              </a:rPr>
              <a:t>Digital Marketing check !</a:t>
            </a:r>
          </a:p>
        </p:txBody>
      </p:sp>
    </p:spTree>
    <p:extLst>
      <p:ext uri="{BB962C8B-B14F-4D97-AF65-F5344CB8AC3E}">
        <p14:creationId xmlns:p14="http://schemas.microsoft.com/office/powerpoint/2010/main" val="3954736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0 Types of Digital Marketing [with Examples]">
            <a:extLst>
              <a:ext uri="{FF2B5EF4-FFF2-40B4-BE49-F238E27FC236}">
                <a16:creationId xmlns:a16="http://schemas.microsoft.com/office/drawing/2014/main" id="{85D61235-4C01-A460-214A-D23C696DAC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00" t="41683" r="66113" b="25636"/>
          <a:stretch/>
        </p:blipFill>
        <p:spPr bwMode="auto">
          <a:xfrm>
            <a:off x="622551" y="1292435"/>
            <a:ext cx="1749487" cy="247565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10 Types of Digital Marketing [with Examples]">
            <a:extLst>
              <a:ext uri="{FF2B5EF4-FFF2-40B4-BE49-F238E27FC236}">
                <a16:creationId xmlns:a16="http://schemas.microsoft.com/office/drawing/2014/main" id="{CE075112-4F23-C4A9-B3B7-94360A596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13" r="48161" b="76400"/>
          <a:stretch/>
        </p:blipFill>
        <p:spPr bwMode="auto">
          <a:xfrm>
            <a:off x="622551" y="4671013"/>
            <a:ext cx="3104943" cy="6259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fference Between Marketing and Digital Advertising [Updated 2022]">
            <a:extLst>
              <a:ext uri="{FF2B5EF4-FFF2-40B4-BE49-F238E27FC236}">
                <a16:creationId xmlns:a16="http://schemas.microsoft.com/office/drawing/2014/main" id="{64B9B843-7551-2FA5-EF83-9F415FD527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58" t="16545" r="5048" b="32674"/>
          <a:stretch/>
        </p:blipFill>
        <p:spPr bwMode="auto">
          <a:xfrm>
            <a:off x="4381679" y="1640300"/>
            <a:ext cx="3252903" cy="35914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B9C67E-EF22-AD05-76DB-8F42E29F0404}"/>
              </a:ext>
            </a:extLst>
          </p:cNvPr>
          <p:cNvPicPr>
            <a:picLocks noChangeAspect="1"/>
          </p:cNvPicPr>
          <p:nvPr/>
        </p:nvPicPr>
        <p:blipFill>
          <a:blip r:embed="rId5"/>
          <a:stretch>
            <a:fillRect/>
          </a:stretch>
        </p:blipFill>
        <p:spPr>
          <a:xfrm>
            <a:off x="8316546" y="643467"/>
            <a:ext cx="3252903" cy="4907667"/>
          </a:xfrm>
          <a:prstGeom prst="rect">
            <a:avLst/>
          </a:prstGeom>
        </p:spPr>
      </p:pic>
      <p:sp>
        <p:nvSpPr>
          <p:cNvPr id="10" name="TextBox 9">
            <a:extLst>
              <a:ext uri="{FF2B5EF4-FFF2-40B4-BE49-F238E27FC236}">
                <a16:creationId xmlns:a16="http://schemas.microsoft.com/office/drawing/2014/main" id="{344B5CDF-BA15-9A54-98D2-4090FB137EBF}"/>
              </a:ext>
            </a:extLst>
          </p:cNvPr>
          <p:cNvSpPr txBox="1"/>
          <p:nvPr/>
        </p:nvSpPr>
        <p:spPr>
          <a:xfrm>
            <a:off x="6435526" y="844952"/>
            <a:ext cx="1056315" cy="369332"/>
          </a:xfrm>
          <a:prstGeom prst="rect">
            <a:avLst/>
          </a:prstGeom>
          <a:noFill/>
        </p:spPr>
        <p:txBody>
          <a:bodyPr wrap="none" rtlCol="0">
            <a:spAutoFit/>
          </a:bodyPr>
          <a:lstStyle/>
          <a:p>
            <a:pPr defTabSz="914354">
              <a:defRPr/>
            </a:pPr>
            <a:r>
              <a:rPr lang="en-SA" dirty="0">
                <a:solidFill>
                  <a:prstClr val="black"/>
                </a:solidFill>
                <a:latin typeface="Calibri" panose="020F0502020204030204"/>
              </a:rPr>
              <a:t>SEO/SEM</a:t>
            </a:r>
          </a:p>
        </p:txBody>
      </p:sp>
      <p:sp>
        <p:nvSpPr>
          <p:cNvPr id="11" name="TextBox 10">
            <a:extLst>
              <a:ext uri="{FF2B5EF4-FFF2-40B4-BE49-F238E27FC236}">
                <a16:creationId xmlns:a16="http://schemas.microsoft.com/office/drawing/2014/main" id="{488E7F53-048C-3FFF-79D5-75798B1E9A9B}"/>
              </a:ext>
            </a:extLst>
          </p:cNvPr>
          <p:cNvSpPr txBox="1"/>
          <p:nvPr/>
        </p:nvSpPr>
        <p:spPr>
          <a:xfrm>
            <a:off x="8679977" y="5524258"/>
            <a:ext cx="1988686" cy="369332"/>
          </a:xfrm>
          <a:prstGeom prst="rect">
            <a:avLst/>
          </a:prstGeom>
          <a:noFill/>
        </p:spPr>
        <p:txBody>
          <a:bodyPr wrap="none" rtlCol="0">
            <a:spAutoFit/>
          </a:bodyPr>
          <a:lstStyle/>
          <a:p>
            <a:pPr defTabSz="914354">
              <a:defRPr/>
            </a:pPr>
            <a:r>
              <a:rPr lang="en-SA" dirty="0">
                <a:solidFill>
                  <a:prstClr val="black"/>
                </a:solidFill>
                <a:latin typeface="Calibri" panose="020F0502020204030204"/>
              </a:rPr>
              <a:t>Content marketing </a:t>
            </a:r>
          </a:p>
        </p:txBody>
      </p:sp>
      <p:sp>
        <p:nvSpPr>
          <p:cNvPr id="12" name="TextBox 11">
            <a:extLst>
              <a:ext uri="{FF2B5EF4-FFF2-40B4-BE49-F238E27FC236}">
                <a16:creationId xmlns:a16="http://schemas.microsoft.com/office/drawing/2014/main" id="{709FACCA-0216-AFA5-A08F-0B4CBB8EDDED}"/>
              </a:ext>
            </a:extLst>
          </p:cNvPr>
          <p:cNvSpPr txBox="1"/>
          <p:nvPr/>
        </p:nvSpPr>
        <p:spPr>
          <a:xfrm>
            <a:off x="2415431" y="1724917"/>
            <a:ext cx="1312063" cy="646331"/>
          </a:xfrm>
          <a:prstGeom prst="rect">
            <a:avLst/>
          </a:prstGeom>
          <a:noFill/>
        </p:spPr>
        <p:txBody>
          <a:bodyPr wrap="square" rtlCol="0">
            <a:spAutoFit/>
          </a:bodyPr>
          <a:lstStyle/>
          <a:p>
            <a:pPr defTabSz="914354">
              <a:defRPr/>
            </a:pPr>
            <a:r>
              <a:rPr lang="en-US" dirty="0">
                <a:solidFill>
                  <a:prstClr val="black"/>
                </a:solidFill>
                <a:latin typeface="Calibri" panose="020F0502020204030204"/>
              </a:rPr>
              <a:t>O</a:t>
            </a:r>
            <a:r>
              <a:rPr lang="en-SA" dirty="0">
                <a:solidFill>
                  <a:prstClr val="black"/>
                </a:solidFill>
                <a:latin typeface="Calibri" panose="020F0502020204030204"/>
              </a:rPr>
              <a:t>nline advertising</a:t>
            </a:r>
          </a:p>
        </p:txBody>
      </p:sp>
      <p:sp>
        <p:nvSpPr>
          <p:cNvPr id="14" name="TextBox 13">
            <a:extLst>
              <a:ext uri="{FF2B5EF4-FFF2-40B4-BE49-F238E27FC236}">
                <a16:creationId xmlns:a16="http://schemas.microsoft.com/office/drawing/2014/main" id="{5B5868BD-206D-1AE4-6A9E-B70C51772387}"/>
              </a:ext>
            </a:extLst>
          </p:cNvPr>
          <p:cNvSpPr txBox="1"/>
          <p:nvPr/>
        </p:nvSpPr>
        <p:spPr>
          <a:xfrm>
            <a:off x="681274" y="5533759"/>
            <a:ext cx="2596545" cy="369332"/>
          </a:xfrm>
          <a:prstGeom prst="rect">
            <a:avLst/>
          </a:prstGeom>
          <a:noFill/>
        </p:spPr>
        <p:txBody>
          <a:bodyPr wrap="none" rtlCol="0">
            <a:spAutoFit/>
          </a:bodyPr>
          <a:lstStyle/>
          <a:p>
            <a:pPr defTabSz="914354">
              <a:defRPr/>
            </a:pPr>
            <a:r>
              <a:rPr lang="en-US" dirty="0">
                <a:solidFill>
                  <a:prstClr val="black"/>
                </a:solidFill>
                <a:latin typeface="Calibri" panose="020F0502020204030204"/>
              </a:rPr>
              <a:t>O</a:t>
            </a:r>
            <a:r>
              <a:rPr lang="en-SA" dirty="0">
                <a:solidFill>
                  <a:prstClr val="black"/>
                </a:solidFill>
                <a:latin typeface="Calibri" panose="020F0502020204030204"/>
              </a:rPr>
              <a:t>mni channel  marketing </a:t>
            </a:r>
          </a:p>
        </p:txBody>
      </p:sp>
    </p:spTree>
    <p:extLst>
      <p:ext uri="{BB962C8B-B14F-4D97-AF65-F5344CB8AC3E}">
        <p14:creationId xmlns:p14="http://schemas.microsoft.com/office/powerpoint/2010/main" val="820788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0 Types of Digital Marketing [with Examples]">
            <a:extLst>
              <a:ext uri="{FF2B5EF4-FFF2-40B4-BE49-F238E27FC236}">
                <a16:creationId xmlns:a16="http://schemas.microsoft.com/office/drawing/2014/main" id="{85D61235-4C01-A460-214A-D23C696DAC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00" t="41683" r="66113" b="25636"/>
          <a:stretch/>
        </p:blipFill>
        <p:spPr bwMode="auto">
          <a:xfrm>
            <a:off x="523332" y="1133421"/>
            <a:ext cx="1749487" cy="247565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10 Types of Digital Marketing [with Examples]">
            <a:extLst>
              <a:ext uri="{FF2B5EF4-FFF2-40B4-BE49-F238E27FC236}">
                <a16:creationId xmlns:a16="http://schemas.microsoft.com/office/drawing/2014/main" id="{CE075112-4F23-C4A9-B3B7-94360A596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4" t="7913" r="51817" b="78946"/>
          <a:stretch/>
        </p:blipFill>
        <p:spPr bwMode="auto">
          <a:xfrm>
            <a:off x="589159" y="3933995"/>
            <a:ext cx="3003604" cy="5789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fference Between Marketing and Digital Advertising [Updated 2022]">
            <a:extLst>
              <a:ext uri="{FF2B5EF4-FFF2-40B4-BE49-F238E27FC236}">
                <a16:creationId xmlns:a16="http://schemas.microsoft.com/office/drawing/2014/main" id="{64B9B843-7551-2FA5-EF83-9F415FD527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58" t="16545" r="5048" b="32674"/>
          <a:stretch/>
        </p:blipFill>
        <p:spPr bwMode="auto">
          <a:xfrm>
            <a:off x="4381679" y="1640300"/>
            <a:ext cx="3252903" cy="35914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B9C67E-EF22-AD05-76DB-8F42E29F0404}"/>
              </a:ext>
            </a:extLst>
          </p:cNvPr>
          <p:cNvPicPr>
            <a:picLocks noChangeAspect="1"/>
          </p:cNvPicPr>
          <p:nvPr/>
        </p:nvPicPr>
        <p:blipFill>
          <a:blip r:embed="rId5"/>
          <a:stretch>
            <a:fillRect/>
          </a:stretch>
        </p:blipFill>
        <p:spPr>
          <a:xfrm>
            <a:off x="8313521" y="643467"/>
            <a:ext cx="3252903" cy="4907667"/>
          </a:xfrm>
          <a:prstGeom prst="rect">
            <a:avLst/>
          </a:prstGeom>
        </p:spPr>
      </p:pic>
      <p:sp>
        <p:nvSpPr>
          <p:cNvPr id="10" name="TextBox 9">
            <a:extLst>
              <a:ext uri="{FF2B5EF4-FFF2-40B4-BE49-F238E27FC236}">
                <a16:creationId xmlns:a16="http://schemas.microsoft.com/office/drawing/2014/main" id="{344B5CDF-BA15-9A54-98D2-4090FB137EBF}"/>
              </a:ext>
            </a:extLst>
          </p:cNvPr>
          <p:cNvSpPr txBox="1"/>
          <p:nvPr/>
        </p:nvSpPr>
        <p:spPr>
          <a:xfrm>
            <a:off x="6435526" y="844952"/>
            <a:ext cx="1056315" cy="369332"/>
          </a:xfrm>
          <a:prstGeom prst="rect">
            <a:avLst/>
          </a:prstGeom>
          <a:noFill/>
        </p:spPr>
        <p:txBody>
          <a:bodyPr wrap="none" rtlCol="0">
            <a:spAutoFit/>
          </a:bodyPr>
          <a:lstStyle/>
          <a:p>
            <a:pPr defTabSz="914354">
              <a:defRPr/>
            </a:pPr>
            <a:r>
              <a:rPr lang="en-SA" dirty="0">
                <a:solidFill>
                  <a:prstClr val="black"/>
                </a:solidFill>
                <a:latin typeface="Calibri" panose="020F0502020204030204"/>
              </a:rPr>
              <a:t>SEO/SEM</a:t>
            </a:r>
          </a:p>
        </p:txBody>
      </p:sp>
      <p:sp>
        <p:nvSpPr>
          <p:cNvPr id="11" name="TextBox 10">
            <a:extLst>
              <a:ext uri="{FF2B5EF4-FFF2-40B4-BE49-F238E27FC236}">
                <a16:creationId xmlns:a16="http://schemas.microsoft.com/office/drawing/2014/main" id="{488E7F53-048C-3FFF-79D5-75798B1E9A9B}"/>
              </a:ext>
            </a:extLst>
          </p:cNvPr>
          <p:cNvSpPr txBox="1"/>
          <p:nvPr/>
        </p:nvSpPr>
        <p:spPr>
          <a:xfrm>
            <a:off x="8663199" y="5551134"/>
            <a:ext cx="1988686" cy="369332"/>
          </a:xfrm>
          <a:prstGeom prst="rect">
            <a:avLst/>
          </a:prstGeom>
          <a:noFill/>
        </p:spPr>
        <p:txBody>
          <a:bodyPr wrap="none" rtlCol="0">
            <a:spAutoFit/>
          </a:bodyPr>
          <a:lstStyle/>
          <a:p>
            <a:pPr defTabSz="914354">
              <a:defRPr/>
            </a:pPr>
            <a:r>
              <a:rPr lang="en-SA" dirty="0">
                <a:solidFill>
                  <a:prstClr val="black"/>
                </a:solidFill>
                <a:latin typeface="Calibri" panose="020F0502020204030204"/>
              </a:rPr>
              <a:t>Content marketing </a:t>
            </a:r>
          </a:p>
        </p:txBody>
      </p:sp>
      <p:sp>
        <p:nvSpPr>
          <p:cNvPr id="12" name="TextBox 11">
            <a:extLst>
              <a:ext uri="{FF2B5EF4-FFF2-40B4-BE49-F238E27FC236}">
                <a16:creationId xmlns:a16="http://schemas.microsoft.com/office/drawing/2014/main" id="{709FACCA-0216-AFA5-A08F-0B4CBB8EDDED}"/>
              </a:ext>
            </a:extLst>
          </p:cNvPr>
          <p:cNvSpPr txBox="1"/>
          <p:nvPr/>
        </p:nvSpPr>
        <p:spPr>
          <a:xfrm>
            <a:off x="2415431" y="1724917"/>
            <a:ext cx="1312063" cy="646331"/>
          </a:xfrm>
          <a:prstGeom prst="rect">
            <a:avLst/>
          </a:prstGeom>
          <a:noFill/>
        </p:spPr>
        <p:txBody>
          <a:bodyPr wrap="square" rtlCol="0">
            <a:spAutoFit/>
          </a:bodyPr>
          <a:lstStyle/>
          <a:p>
            <a:pPr defTabSz="914354">
              <a:defRPr/>
            </a:pPr>
            <a:r>
              <a:rPr lang="en-US" dirty="0">
                <a:solidFill>
                  <a:prstClr val="black"/>
                </a:solidFill>
                <a:latin typeface="Calibri" panose="020F0502020204030204"/>
              </a:rPr>
              <a:t>O</a:t>
            </a:r>
            <a:r>
              <a:rPr lang="en-SA" dirty="0">
                <a:solidFill>
                  <a:prstClr val="black"/>
                </a:solidFill>
                <a:latin typeface="Calibri" panose="020F0502020204030204"/>
              </a:rPr>
              <a:t>nline advertising</a:t>
            </a:r>
          </a:p>
        </p:txBody>
      </p:sp>
      <p:sp>
        <p:nvSpPr>
          <p:cNvPr id="14" name="TextBox 13">
            <a:extLst>
              <a:ext uri="{FF2B5EF4-FFF2-40B4-BE49-F238E27FC236}">
                <a16:creationId xmlns:a16="http://schemas.microsoft.com/office/drawing/2014/main" id="{5B5868BD-206D-1AE4-6A9E-B70C51772387}"/>
              </a:ext>
            </a:extLst>
          </p:cNvPr>
          <p:cNvSpPr txBox="1"/>
          <p:nvPr/>
        </p:nvSpPr>
        <p:spPr>
          <a:xfrm>
            <a:off x="625576" y="5299576"/>
            <a:ext cx="2596545" cy="369332"/>
          </a:xfrm>
          <a:prstGeom prst="rect">
            <a:avLst/>
          </a:prstGeom>
          <a:noFill/>
        </p:spPr>
        <p:txBody>
          <a:bodyPr wrap="none" rtlCol="0">
            <a:spAutoFit/>
          </a:bodyPr>
          <a:lstStyle/>
          <a:p>
            <a:pPr defTabSz="914354">
              <a:defRPr/>
            </a:pPr>
            <a:r>
              <a:rPr lang="en-US" dirty="0">
                <a:solidFill>
                  <a:prstClr val="black"/>
                </a:solidFill>
                <a:latin typeface="Calibri" panose="020F0502020204030204"/>
              </a:rPr>
              <a:t>O</a:t>
            </a:r>
            <a:r>
              <a:rPr lang="en-SA" dirty="0">
                <a:solidFill>
                  <a:prstClr val="black"/>
                </a:solidFill>
                <a:latin typeface="Calibri" panose="020F0502020204030204"/>
              </a:rPr>
              <a:t>mni channel  marketing </a:t>
            </a:r>
          </a:p>
        </p:txBody>
      </p:sp>
    </p:spTree>
    <p:extLst>
      <p:ext uri="{BB962C8B-B14F-4D97-AF65-F5344CB8AC3E}">
        <p14:creationId xmlns:p14="http://schemas.microsoft.com/office/powerpoint/2010/main" val="2316426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ank you slide Images, Stock Photos &amp; Vectors | Shutterstock">
            <a:extLst>
              <a:ext uri="{FF2B5EF4-FFF2-40B4-BE49-F238E27FC236}">
                <a16:creationId xmlns:a16="http://schemas.microsoft.com/office/drawing/2014/main" id="{8C10C84A-F2D6-CD4A-B846-1A26F83DB71C}"/>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618" r="-377" b="7700"/>
          <a:stretch/>
        </p:blipFill>
        <p:spPr bwMode="auto">
          <a:xfrm>
            <a:off x="1065403" y="1384774"/>
            <a:ext cx="9852025" cy="4273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10A9D0-B85B-442E-BBDE-26FED2188EF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0717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AC3E80-5C4B-6631-37C8-445E814B0C82}"/>
              </a:ext>
            </a:extLst>
          </p:cNvPr>
          <p:cNvPicPr>
            <a:picLocks noChangeAspect="1"/>
          </p:cNvPicPr>
          <p:nvPr/>
        </p:nvPicPr>
        <p:blipFill>
          <a:blip r:embed="rId2"/>
          <a:stretch>
            <a:fillRect/>
          </a:stretch>
        </p:blipFill>
        <p:spPr>
          <a:xfrm>
            <a:off x="793855" y="1183738"/>
            <a:ext cx="3252903" cy="2426963"/>
          </a:xfrm>
          <a:prstGeom prst="rect">
            <a:avLst/>
          </a:prstGeom>
        </p:spPr>
      </p:pic>
      <p:pic>
        <p:nvPicPr>
          <p:cNvPr id="11" name="Picture 10">
            <a:extLst>
              <a:ext uri="{FF2B5EF4-FFF2-40B4-BE49-F238E27FC236}">
                <a16:creationId xmlns:a16="http://schemas.microsoft.com/office/drawing/2014/main" id="{C58ABF38-C908-5C6F-25CB-F2657DA72189}"/>
              </a:ext>
            </a:extLst>
          </p:cNvPr>
          <p:cNvPicPr>
            <a:picLocks noChangeAspect="1"/>
          </p:cNvPicPr>
          <p:nvPr/>
        </p:nvPicPr>
        <p:blipFill>
          <a:blip r:embed="rId3"/>
          <a:stretch>
            <a:fillRect/>
          </a:stretch>
        </p:blipFill>
        <p:spPr>
          <a:xfrm>
            <a:off x="614162" y="3350089"/>
            <a:ext cx="3104943" cy="2801876"/>
          </a:xfrm>
          <a:prstGeom prst="rect">
            <a:avLst/>
          </a:prstGeom>
        </p:spPr>
      </p:pic>
      <p:pic>
        <p:nvPicPr>
          <p:cNvPr id="10" name="Picture 9">
            <a:extLst>
              <a:ext uri="{FF2B5EF4-FFF2-40B4-BE49-F238E27FC236}">
                <a16:creationId xmlns:a16="http://schemas.microsoft.com/office/drawing/2014/main" id="{2E6590CE-A7EA-96D7-141F-A2F9905D28DB}"/>
              </a:ext>
            </a:extLst>
          </p:cNvPr>
          <p:cNvPicPr>
            <a:picLocks noChangeAspect="1"/>
          </p:cNvPicPr>
          <p:nvPr/>
        </p:nvPicPr>
        <p:blipFill>
          <a:blip r:embed="rId4"/>
          <a:stretch>
            <a:fillRect/>
          </a:stretch>
        </p:blipFill>
        <p:spPr>
          <a:xfrm>
            <a:off x="8180812" y="466257"/>
            <a:ext cx="3217333" cy="2788075"/>
          </a:xfrm>
          <a:prstGeom prst="rect">
            <a:avLst/>
          </a:prstGeom>
        </p:spPr>
      </p:pic>
      <p:pic>
        <p:nvPicPr>
          <p:cNvPr id="8" name="Picture 7">
            <a:extLst>
              <a:ext uri="{FF2B5EF4-FFF2-40B4-BE49-F238E27FC236}">
                <a16:creationId xmlns:a16="http://schemas.microsoft.com/office/drawing/2014/main" id="{815F8483-1F28-9620-6927-8EFA24C6A553}"/>
              </a:ext>
            </a:extLst>
          </p:cNvPr>
          <p:cNvPicPr>
            <a:picLocks noChangeAspect="1"/>
          </p:cNvPicPr>
          <p:nvPr/>
        </p:nvPicPr>
        <p:blipFill>
          <a:blip r:embed="rId5"/>
          <a:stretch>
            <a:fillRect/>
          </a:stretch>
        </p:blipFill>
        <p:spPr>
          <a:xfrm>
            <a:off x="4415270" y="480060"/>
            <a:ext cx="3252903" cy="2664384"/>
          </a:xfrm>
          <a:prstGeom prst="rect">
            <a:avLst/>
          </a:prstGeom>
        </p:spPr>
      </p:pic>
      <p:pic>
        <p:nvPicPr>
          <p:cNvPr id="12" name="Picture 11">
            <a:extLst>
              <a:ext uri="{FF2B5EF4-FFF2-40B4-BE49-F238E27FC236}">
                <a16:creationId xmlns:a16="http://schemas.microsoft.com/office/drawing/2014/main" id="{8F19349F-687C-1395-3FE4-A8C8C93C027C}"/>
              </a:ext>
            </a:extLst>
          </p:cNvPr>
          <p:cNvPicPr>
            <a:picLocks noChangeAspect="1"/>
          </p:cNvPicPr>
          <p:nvPr/>
        </p:nvPicPr>
        <p:blipFill>
          <a:blip r:embed="rId6"/>
          <a:stretch>
            <a:fillRect/>
          </a:stretch>
        </p:blipFill>
        <p:spPr>
          <a:xfrm>
            <a:off x="4415270" y="3144444"/>
            <a:ext cx="3122143" cy="2788075"/>
          </a:xfrm>
          <a:prstGeom prst="rect">
            <a:avLst/>
          </a:prstGeom>
        </p:spPr>
      </p:pic>
      <p:pic>
        <p:nvPicPr>
          <p:cNvPr id="2" name="Picture 1">
            <a:extLst>
              <a:ext uri="{FF2B5EF4-FFF2-40B4-BE49-F238E27FC236}">
                <a16:creationId xmlns:a16="http://schemas.microsoft.com/office/drawing/2014/main" id="{1F93D355-0398-1999-B8D3-16D6B2C823B8}"/>
              </a:ext>
            </a:extLst>
          </p:cNvPr>
          <p:cNvPicPr>
            <a:picLocks noChangeAspect="1"/>
          </p:cNvPicPr>
          <p:nvPr/>
        </p:nvPicPr>
        <p:blipFill rotWithShape="1">
          <a:blip r:embed="rId7"/>
          <a:srcRect l="6561" t="878"/>
          <a:stretch/>
        </p:blipFill>
        <p:spPr>
          <a:xfrm>
            <a:off x="8072670" y="3144444"/>
            <a:ext cx="3601168" cy="2781043"/>
          </a:xfrm>
          <a:prstGeom prst="rect">
            <a:avLst/>
          </a:prstGeom>
        </p:spPr>
      </p:pic>
      <p:pic>
        <p:nvPicPr>
          <p:cNvPr id="3" name="Picture 2">
            <a:extLst>
              <a:ext uri="{FF2B5EF4-FFF2-40B4-BE49-F238E27FC236}">
                <a16:creationId xmlns:a16="http://schemas.microsoft.com/office/drawing/2014/main" id="{DAC527C0-A0E8-9174-D659-C11383C75721}"/>
              </a:ext>
            </a:extLst>
          </p:cNvPr>
          <p:cNvPicPr>
            <a:picLocks noChangeAspect="1"/>
          </p:cNvPicPr>
          <p:nvPr/>
        </p:nvPicPr>
        <p:blipFill>
          <a:blip r:embed="rId8"/>
          <a:stretch>
            <a:fillRect/>
          </a:stretch>
        </p:blipFill>
        <p:spPr>
          <a:xfrm>
            <a:off x="19155" y="1429944"/>
            <a:ext cx="774700" cy="1714500"/>
          </a:xfrm>
          <a:prstGeom prst="rect">
            <a:avLst/>
          </a:prstGeom>
        </p:spPr>
      </p:pic>
    </p:spTree>
    <p:extLst>
      <p:ext uri="{BB962C8B-B14F-4D97-AF65-F5344CB8AC3E}">
        <p14:creationId xmlns:p14="http://schemas.microsoft.com/office/powerpoint/2010/main" val="361154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A4146-DAAF-5D6F-54CC-AB8ADB4367CC}"/>
              </a:ext>
            </a:extLst>
          </p:cNvPr>
          <p:cNvPicPr>
            <a:picLocks noChangeAspect="1"/>
          </p:cNvPicPr>
          <p:nvPr/>
        </p:nvPicPr>
        <p:blipFill>
          <a:blip r:embed="rId2"/>
          <a:stretch>
            <a:fillRect/>
          </a:stretch>
        </p:blipFill>
        <p:spPr>
          <a:xfrm>
            <a:off x="17686" y="1057013"/>
            <a:ext cx="3886200" cy="2147426"/>
          </a:xfrm>
          <a:prstGeom prst="rect">
            <a:avLst/>
          </a:prstGeom>
        </p:spPr>
      </p:pic>
      <p:pic>
        <p:nvPicPr>
          <p:cNvPr id="4" name="Picture 3">
            <a:extLst>
              <a:ext uri="{FF2B5EF4-FFF2-40B4-BE49-F238E27FC236}">
                <a16:creationId xmlns:a16="http://schemas.microsoft.com/office/drawing/2014/main" id="{002B6FC0-639E-3E22-D74A-9E9B33CE11ED}"/>
              </a:ext>
            </a:extLst>
          </p:cNvPr>
          <p:cNvPicPr>
            <a:picLocks noChangeAspect="1"/>
          </p:cNvPicPr>
          <p:nvPr/>
        </p:nvPicPr>
        <p:blipFill>
          <a:blip r:embed="rId3"/>
          <a:stretch>
            <a:fillRect/>
          </a:stretch>
        </p:blipFill>
        <p:spPr>
          <a:xfrm>
            <a:off x="4128871" y="830510"/>
            <a:ext cx="3886200" cy="2444653"/>
          </a:xfrm>
          <a:prstGeom prst="rect">
            <a:avLst/>
          </a:prstGeom>
        </p:spPr>
      </p:pic>
      <p:pic>
        <p:nvPicPr>
          <p:cNvPr id="5" name="Picture 4">
            <a:extLst>
              <a:ext uri="{FF2B5EF4-FFF2-40B4-BE49-F238E27FC236}">
                <a16:creationId xmlns:a16="http://schemas.microsoft.com/office/drawing/2014/main" id="{046172F3-8D92-D9F9-3D25-85EBA3D0E391}"/>
              </a:ext>
            </a:extLst>
          </p:cNvPr>
          <p:cNvPicPr>
            <a:picLocks noChangeAspect="1"/>
          </p:cNvPicPr>
          <p:nvPr/>
        </p:nvPicPr>
        <p:blipFill>
          <a:blip r:embed="rId4"/>
          <a:stretch>
            <a:fillRect/>
          </a:stretch>
        </p:blipFill>
        <p:spPr>
          <a:xfrm>
            <a:off x="8146330" y="713064"/>
            <a:ext cx="3886201" cy="2562102"/>
          </a:xfrm>
          <a:prstGeom prst="rect">
            <a:avLst/>
          </a:prstGeom>
        </p:spPr>
      </p:pic>
      <p:pic>
        <p:nvPicPr>
          <p:cNvPr id="6" name="Picture 5">
            <a:extLst>
              <a:ext uri="{FF2B5EF4-FFF2-40B4-BE49-F238E27FC236}">
                <a16:creationId xmlns:a16="http://schemas.microsoft.com/office/drawing/2014/main" id="{00D0E5A4-B7D6-8962-75FD-327AF0EA56F2}"/>
              </a:ext>
            </a:extLst>
          </p:cNvPr>
          <p:cNvPicPr>
            <a:picLocks noChangeAspect="1"/>
          </p:cNvPicPr>
          <p:nvPr/>
        </p:nvPicPr>
        <p:blipFill>
          <a:blip r:embed="rId5"/>
          <a:stretch>
            <a:fillRect/>
          </a:stretch>
        </p:blipFill>
        <p:spPr>
          <a:xfrm>
            <a:off x="236346" y="3582838"/>
            <a:ext cx="3667540" cy="221814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CC247EC-5A9A-9740-0A13-8AB198A80F26}"/>
              </a:ext>
            </a:extLst>
          </p:cNvPr>
          <p:cNvPicPr>
            <a:picLocks noChangeAspect="1"/>
          </p:cNvPicPr>
          <p:nvPr/>
        </p:nvPicPr>
        <p:blipFill rotWithShape="1">
          <a:blip r:embed="rId6"/>
          <a:srcRect l="7127" t="28061" r="6026" b="6937"/>
          <a:stretch/>
        </p:blipFill>
        <p:spPr>
          <a:xfrm>
            <a:off x="4152900" y="3429000"/>
            <a:ext cx="3886200" cy="139542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FE2C44E9-E3C2-BEDD-458D-D1F9302526C7}"/>
              </a:ext>
            </a:extLst>
          </p:cNvPr>
          <p:cNvPicPr>
            <a:picLocks noChangeAspect="1"/>
          </p:cNvPicPr>
          <p:nvPr/>
        </p:nvPicPr>
        <p:blipFill rotWithShape="1">
          <a:blip r:embed="rId7"/>
          <a:srcRect l="6598" r="1928" b="7406"/>
          <a:stretch/>
        </p:blipFill>
        <p:spPr>
          <a:xfrm>
            <a:off x="8237996" y="3532944"/>
            <a:ext cx="3717661" cy="226804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4B55845-75C4-5DBE-DBFA-94CB2C3CD2DA}"/>
              </a:ext>
            </a:extLst>
          </p:cNvPr>
          <p:cNvPicPr>
            <a:picLocks noChangeAspect="1"/>
          </p:cNvPicPr>
          <p:nvPr/>
        </p:nvPicPr>
        <p:blipFill rotWithShape="1">
          <a:blip r:embed="rId8"/>
          <a:srcRect t="20371" r="35027" b="7345"/>
          <a:stretch/>
        </p:blipFill>
        <p:spPr>
          <a:xfrm>
            <a:off x="4062499" y="4824427"/>
            <a:ext cx="3952572" cy="87069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688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61F66-AFEE-142D-62E7-DD83E34FD1E9}"/>
              </a:ext>
            </a:extLst>
          </p:cNvPr>
          <p:cNvPicPr>
            <a:picLocks noChangeAspect="1"/>
          </p:cNvPicPr>
          <p:nvPr/>
        </p:nvPicPr>
        <p:blipFill>
          <a:blip r:embed="rId2"/>
          <a:stretch>
            <a:fillRect/>
          </a:stretch>
        </p:blipFill>
        <p:spPr>
          <a:xfrm>
            <a:off x="355919" y="1073471"/>
            <a:ext cx="3248787" cy="244619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6A8C1E3A-2E0E-9C40-315A-6C66CC2815F7}"/>
              </a:ext>
            </a:extLst>
          </p:cNvPr>
          <p:cNvPicPr>
            <a:picLocks noChangeAspect="1"/>
          </p:cNvPicPr>
          <p:nvPr/>
        </p:nvPicPr>
        <p:blipFill rotWithShape="1">
          <a:blip r:embed="rId3"/>
          <a:srcRect l="6598" r="1928" b="7406"/>
          <a:stretch/>
        </p:blipFill>
        <p:spPr>
          <a:xfrm>
            <a:off x="4210803" y="774208"/>
            <a:ext cx="3384180" cy="248781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A2B65BD-F463-7809-1A50-B30624DFEED2}"/>
              </a:ext>
            </a:extLst>
          </p:cNvPr>
          <p:cNvPicPr>
            <a:picLocks noChangeAspect="1"/>
          </p:cNvPicPr>
          <p:nvPr/>
        </p:nvPicPr>
        <p:blipFill>
          <a:blip r:embed="rId4"/>
          <a:stretch>
            <a:fillRect/>
          </a:stretch>
        </p:blipFill>
        <p:spPr>
          <a:xfrm>
            <a:off x="4242779" y="3262027"/>
            <a:ext cx="3352204" cy="261568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76701C43-6D73-B3EB-9092-B0FB2D66079B}"/>
              </a:ext>
            </a:extLst>
          </p:cNvPr>
          <p:cNvPicPr>
            <a:picLocks noChangeAspect="1"/>
          </p:cNvPicPr>
          <p:nvPr/>
        </p:nvPicPr>
        <p:blipFill>
          <a:blip r:embed="rId5"/>
          <a:stretch>
            <a:fillRect/>
          </a:stretch>
        </p:blipFill>
        <p:spPr>
          <a:xfrm>
            <a:off x="8215344" y="3250102"/>
            <a:ext cx="3421635" cy="2639535"/>
          </a:xfrm>
          <a:prstGeom prst="rect">
            <a:avLst/>
          </a:prstGeom>
        </p:spPr>
      </p:pic>
      <p:sp>
        <p:nvSpPr>
          <p:cNvPr id="10" name="Title 1">
            <a:extLst>
              <a:ext uri="{FF2B5EF4-FFF2-40B4-BE49-F238E27FC236}">
                <a16:creationId xmlns:a16="http://schemas.microsoft.com/office/drawing/2014/main" id="{13212933-2240-BF5D-AA2D-5CFBBDD788F4}"/>
              </a:ext>
            </a:extLst>
          </p:cNvPr>
          <p:cNvSpPr>
            <a:spLocks noGrp="1"/>
          </p:cNvSpPr>
          <p:nvPr>
            <p:ph type="title" idx="4294967295"/>
          </p:nvPr>
        </p:nvSpPr>
        <p:spPr>
          <a:xfrm>
            <a:off x="4955685" y="412017"/>
            <a:ext cx="2833337" cy="362191"/>
          </a:xfrm>
          <a:solidFill>
            <a:schemeClr val="bg1"/>
          </a:solidFill>
          <a:ln>
            <a:solidFill>
              <a:srgbClr val="0070C0"/>
            </a:solidFill>
          </a:ln>
        </p:spPr>
        <p:txBody>
          <a:bodyPr>
            <a:noAutofit/>
          </a:bodyPr>
          <a:lstStyle/>
          <a:p>
            <a:pPr algn="ctr"/>
            <a:r>
              <a:rPr lang="en-US" altLang="en-US" sz="3200" b="1" dirty="0">
                <a:solidFill>
                  <a:srgbClr val="0070C0"/>
                </a:solidFill>
                <a:ea typeface="ＭＳ Ｐゴシック" panose="020B0600070205080204" pitchFamily="34" charset="-128"/>
              </a:rPr>
              <a:t>1</a:t>
            </a:r>
            <a:r>
              <a:rPr lang="en-US" altLang="en-US" sz="3200" b="1" baseline="30000" dirty="0">
                <a:solidFill>
                  <a:srgbClr val="0070C0"/>
                </a:solidFill>
                <a:ea typeface="ＭＳ Ｐゴシック" panose="020B0600070205080204" pitchFamily="34" charset="-128"/>
              </a:rPr>
              <a:t>st</a:t>
            </a:r>
            <a:r>
              <a:rPr lang="en-US" altLang="en-US" sz="3200" b="1" dirty="0">
                <a:solidFill>
                  <a:srgbClr val="0070C0"/>
                </a:solidFill>
                <a:ea typeface="ＭＳ Ｐゴシック" panose="020B0600070205080204" pitchFamily="34" charset="-128"/>
              </a:rPr>
              <a:t>  P- Product </a:t>
            </a:r>
            <a:endParaRPr lang="en-IN" sz="3200" b="1" dirty="0">
              <a:solidFill>
                <a:srgbClr val="0070C0"/>
              </a:solidFill>
            </a:endParaRPr>
          </a:p>
        </p:txBody>
      </p:sp>
      <p:pic>
        <p:nvPicPr>
          <p:cNvPr id="11" name="Picture 10">
            <a:extLst>
              <a:ext uri="{FF2B5EF4-FFF2-40B4-BE49-F238E27FC236}">
                <a16:creationId xmlns:a16="http://schemas.microsoft.com/office/drawing/2014/main" id="{63DD07A7-2646-0807-AC0F-A99874DAE313}"/>
              </a:ext>
            </a:extLst>
          </p:cNvPr>
          <p:cNvPicPr>
            <a:picLocks noChangeAspect="1"/>
          </p:cNvPicPr>
          <p:nvPr/>
        </p:nvPicPr>
        <p:blipFill rotWithShape="1">
          <a:blip r:embed="rId6"/>
          <a:srcRect l="5012" t="944" r="4175" b="2707"/>
          <a:stretch/>
        </p:blipFill>
        <p:spPr>
          <a:xfrm>
            <a:off x="355919" y="3689866"/>
            <a:ext cx="3266499" cy="1893116"/>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D623818C-117D-9B39-0A66-8EE7678E6A66}"/>
              </a:ext>
            </a:extLst>
          </p:cNvPr>
          <p:cNvPicPr>
            <a:picLocks noChangeAspect="1"/>
          </p:cNvPicPr>
          <p:nvPr/>
        </p:nvPicPr>
        <p:blipFill rotWithShape="1">
          <a:blip r:embed="rId7"/>
          <a:srcRect l="7127" t="28061" r="6026" b="6937"/>
          <a:stretch/>
        </p:blipFill>
        <p:spPr>
          <a:xfrm>
            <a:off x="7983061" y="292151"/>
            <a:ext cx="3886200" cy="139542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CEC9E08-75B7-EA9E-BCF8-26A1741050C9}"/>
              </a:ext>
            </a:extLst>
          </p:cNvPr>
          <p:cNvPicPr>
            <a:picLocks noChangeAspect="1"/>
          </p:cNvPicPr>
          <p:nvPr/>
        </p:nvPicPr>
        <p:blipFill rotWithShape="1">
          <a:blip r:embed="rId8"/>
          <a:srcRect t="20371" r="35027" b="7345"/>
          <a:stretch/>
        </p:blipFill>
        <p:spPr>
          <a:xfrm>
            <a:off x="7883509" y="1743277"/>
            <a:ext cx="3952572" cy="1685723"/>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2311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A79E88-43C2-3305-E9DB-EE5B9FC800DF}"/>
              </a:ext>
            </a:extLst>
          </p:cNvPr>
          <p:cNvPicPr>
            <a:picLocks noChangeAspect="1"/>
          </p:cNvPicPr>
          <p:nvPr/>
        </p:nvPicPr>
        <p:blipFill>
          <a:blip r:embed="rId2"/>
          <a:stretch>
            <a:fillRect/>
          </a:stretch>
        </p:blipFill>
        <p:spPr>
          <a:xfrm>
            <a:off x="423470" y="1101624"/>
            <a:ext cx="3120931" cy="241547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F7016BE-6873-72F8-948A-25CB55BCD9F9}"/>
              </a:ext>
            </a:extLst>
          </p:cNvPr>
          <p:cNvPicPr>
            <a:picLocks noChangeAspect="1"/>
          </p:cNvPicPr>
          <p:nvPr/>
        </p:nvPicPr>
        <p:blipFill>
          <a:blip r:embed="rId3"/>
          <a:stretch>
            <a:fillRect/>
          </a:stretch>
        </p:blipFill>
        <p:spPr>
          <a:xfrm>
            <a:off x="596812" y="3429000"/>
            <a:ext cx="7541643" cy="2279898"/>
          </a:xfrm>
          <a:prstGeom prst="rect">
            <a:avLst/>
          </a:prstGeom>
        </p:spPr>
      </p:pic>
      <p:pic>
        <p:nvPicPr>
          <p:cNvPr id="10" name="Picture 9">
            <a:extLst>
              <a:ext uri="{FF2B5EF4-FFF2-40B4-BE49-F238E27FC236}">
                <a16:creationId xmlns:a16="http://schemas.microsoft.com/office/drawing/2014/main" id="{332989B7-6C9B-5F74-82F7-D9719AA88137}"/>
              </a:ext>
            </a:extLst>
          </p:cNvPr>
          <p:cNvPicPr>
            <a:picLocks noChangeAspect="1"/>
          </p:cNvPicPr>
          <p:nvPr/>
        </p:nvPicPr>
        <p:blipFill>
          <a:blip r:embed="rId4"/>
          <a:stretch>
            <a:fillRect/>
          </a:stretch>
        </p:blipFill>
        <p:spPr>
          <a:xfrm>
            <a:off x="4471127" y="734362"/>
            <a:ext cx="3483045" cy="251293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21AD1BEF-3967-1505-6388-D07D7652C53A}"/>
              </a:ext>
            </a:extLst>
          </p:cNvPr>
          <p:cNvPicPr>
            <a:picLocks noChangeAspect="1"/>
          </p:cNvPicPr>
          <p:nvPr/>
        </p:nvPicPr>
        <p:blipFill>
          <a:blip r:embed="rId5"/>
          <a:stretch>
            <a:fillRect/>
          </a:stretch>
        </p:blipFill>
        <p:spPr>
          <a:xfrm>
            <a:off x="8245820" y="624482"/>
            <a:ext cx="3353707" cy="251293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7B25BC1E-CC96-E4C0-9C01-5464BCC9E671}"/>
              </a:ext>
            </a:extLst>
          </p:cNvPr>
          <p:cNvSpPr txBox="1"/>
          <p:nvPr/>
        </p:nvSpPr>
        <p:spPr>
          <a:xfrm>
            <a:off x="8245820" y="3462167"/>
            <a:ext cx="3484851" cy="2554545"/>
          </a:xfrm>
          <a:prstGeom prst="rect">
            <a:avLst/>
          </a:prstGeom>
          <a:noFill/>
        </p:spPr>
        <p:txBody>
          <a:bodyPr wrap="square">
            <a:spAutoFit/>
          </a:bodyPr>
          <a:lstStyle/>
          <a:p>
            <a:pPr marL="285737" indent="-285737" defTabSz="914354">
              <a:buClr>
                <a:srgbClr val="2A1A00"/>
              </a:buClr>
              <a:buFont typeface="Arial" panose="020B0604020202020204" pitchFamily="34" charset="0"/>
              <a:buChar char="•"/>
              <a:defRPr/>
            </a:pPr>
            <a:r>
              <a:rPr lang="en-US" altLang="en-US" sz="2000" dirty="0">
                <a:solidFill>
                  <a:schemeClr val="accent6">
                    <a:lumMod val="50000"/>
                  </a:schemeClr>
                </a:solidFill>
                <a:latin typeface="Calibri" panose="020F0502020204030204"/>
              </a:rPr>
              <a:t>PRICE ADJUSTMENT STRATEGIES</a:t>
            </a:r>
          </a:p>
          <a:p>
            <a:pPr marL="285737" indent="-285737" defTabSz="914354">
              <a:buClr>
                <a:srgbClr val="2A1A00"/>
              </a:buClr>
              <a:buFont typeface="Arial" panose="020B0604020202020204" pitchFamily="34" charset="0"/>
              <a:buChar char="•"/>
              <a:defRPr/>
            </a:pPr>
            <a:r>
              <a:rPr lang="en-US" altLang="en-US" sz="2000" dirty="0">
                <a:solidFill>
                  <a:schemeClr val="accent6">
                    <a:lumMod val="50000"/>
                  </a:schemeClr>
                </a:solidFill>
                <a:latin typeface="Calibri" panose="020F0502020204030204"/>
                <a:ea typeface="ＭＳ Ｐゴシック" panose="020B0600070205080204" pitchFamily="34" charset="-128"/>
              </a:rPr>
              <a:t>Other pricing strategies </a:t>
            </a:r>
          </a:p>
          <a:p>
            <a:pPr marL="285737" indent="-285737" defTabSz="914354">
              <a:buClr>
                <a:srgbClr val="2A1A00"/>
              </a:buClr>
              <a:buFont typeface="Arial" panose="020B0604020202020204" pitchFamily="34" charset="0"/>
              <a:buChar char="•"/>
              <a:defRPr/>
            </a:pPr>
            <a:r>
              <a:rPr lang="en-US" altLang="en-US" sz="2000" dirty="0">
                <a:solidFill>
                  <a:schemeClr val="accent6">
                    <a:lumMod val="50000"/>
                  </a:schemeClr>
                </a:solidFill>
                <a:latin typeface="Calibri" panose="020F0502020204030204"/>
                <a:ea typeface="ＭＳ Ｐゴシック" panose="020B0600070205080204" pitchFamily="34" charset="-128"/>
              </a:rPr>
              <a:t>Initiating Price Changes</a:t>
            </a:r>
          </a:p>
          <a:p>
            <a:pPr marL="285737" indent="-285737" defTabSz="914354">
              <a:buClr>
                <a:srgbClr val="2A1A00"/>
              </a:buClr>
              <a:buFont typeface="Arial" panose="020B0604020202020204" pitchFamily="34" charset="0"/>
              <a:buChar char="•"/>
              <a:defRPr/>
            </a:pPr>
            <a:r>
              <a:rPr lang="en-US" altLang="en-US" sz="2000" dirty="0">
                <a:solidFill>
                  <a:schemeClr val="accent6">
                    <a:lumMod val="50000"/>
                  </a:schemeClr>
                </a:solidFill>
                <a:latin typeface="Calibri" panose="020F0502020204030204"/>
                <a:ea typeface="ＭＳ Ｐゴシック" panose="020B0600070205080204" pitchFamily="34" charset="-128"/>
              </a:rPr>
              <a:t>Responding to Competitor Price Changes</a:t>
            </a:r>
          </a:p>
          <a:p>
            <a:pPr marL="285737" indent="-285737" defTabSz="914354">
              <a:buClr>
                <a:srgbClr val="2A1A00"/>
              </a:buClr>
              <a:buFont typeface="Arial" panose="020B0604020202020204" pitchFamily="34" charset="0"/>
              <a:buChar char="•"/>
              <a:defRPr/>
            </a:pPr>
            <a:r>
              <a:rPr lang="en-US" altLang="en-US" sz="2000" dirty="0">
                <a:solidFill>
                  <a:schemeClr val="accent6">
                    <a:lumMod val="50000"/>
                  </a:schemeClr>
                </a:solidFill>
                <a:latin typeface="Calibri" panose="020F0502020204030204"/>
                <a:ea typeface="ＭＳ Ｐゴシック" panose="020B0600070205080204" pitchFamily="34" charset="-128"/>
              </a:rPr>
              <a:t>Public Policy Issues in Pricing</a:t>
            </a:r>
            <a:endParaRPr lang="en-IN" sz="2000" dirty="0">
              <a:solidFill>
                <a:schemeClr val="accent6">
                  <a:lumMod val="50000"/>
                </a:schemeClr>
              </a:solidFill>
              <a:latin typeface="Calibri" panose="020F0502020204030204"/>
            </a:endParaRPr>
          </a:p>
          <a:p>
            <a:pPr marL="285737" indent="-285737" defTabSz="914354">
              <a:buFont typeface="Arial" panose="020B0604020202020204" pitchFamily="34" charset="0"/>
              <a:buChar char="•"/>
              <a:defRPr/>
            </a:pPr>
            <a:endParaRPr lang="en-US" sz="2000"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283267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3078</Words>
  <Application>Microsoft Office PowerPoint</Application>
  <PresentationFormat>Widescreen</PresentationFormat>
  <Paragraphs>300</Paragraphs>
  <Slides>58</Slides>
  <Notes>35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58</vt:i4>
      </vt:variant>
    </vt:vector>
  </HeadingPairs>
  <TitlesOfParts>
    <vt:vector size="71" baseType="lpstr">
      <vt:lpstr>Abadi</vt:lpstr>
      <vt:lpstr>-apple-system</vt:lpstr>
      <vt:lpstr>Arial</vt:lpstr>
      <vt:lpstr>Book Antiqua</vt:lpstr>
      <vt:lpstr>Calibri</vt:lpstr>
      <vt:lpstr>Calibri Light</vt:lpstr>
      <vt:lpstr>Charter</vt:lpstr>
      <vt:lpstr>Gill Sans MT</vt:lpstr>
      <vt:lpstr>Impact</vt:lpstr>
      <vt:lpstr>Open Sans</vt:lpstr>
      <vt:lpstr>Roboto</vt:lpstr>
      <vt:lpstr>Rockwell</vt:lpstr>
      <vt:lpstr>Office Theme</vt:lpstr>
      <vt:lpstr>PowerPoint Presentation</vt:lpstr>
      <vt:lpstr>PowerPoint Presentation</vt:lpstr>
      <vt:lpstr>the marketing process, revision  .</vt:lpstr>
      <vt:lpstr>PowerPoint Presentation</vt:lpstr>
      <vt:lpstr>PowerPoint Presentation</vt:lpstr>
      <vt:lpstr>PowerPoint Presentation</vt:lpstr>
      <vt:lpstr>PowerPoint Presentation</vt:lpstr>
      <vt:lpstr>1st  P- Product </vt:lpstr>
      <vt:lpstr>PowerPoint Presentation</vt:lpstr>
      <vt:lpstr>Activity #1</vt:lpstr>
      <vt:lpstr>PowerPoint Presentation</vt:lpstr>
      <vt:lpstr>PowerPoint Presentation</vt:lpstr>
      <vt:lpstr>PowerPoint Presentation</vt:lpstr>
      <vt:lpstr>3RD Place  “Distribution” </vt:lpstr>
      <vt:lpstr> </vt:lpstr>
      <vt:lpstr>direct and indirect MARKETING/distribution channels </vt:lpstr>
      <vt:lpstr>Multi Channel Distribution System</vt:lpstr>
      <vt:lpstr>Conventional Vs. Vertical Distribution Channel</vt:lpstr>
      <vt:lpstr>PowerPoint Presentation</vt:lpstr>
      <vt:lpstr>Channel strategies</vt:lpstr>
      <vt:lpstr>Intensive Distribution  strategy </vt:lpstr>
      <vt:lpstr>Selective Distribution strategy </vt:lpstr>
      <vt:lpstr>Exclusive Distribution strategy </vt:lpstr>
      <vt:lpstr>Disintermediation</vt:lpstr>
      <vt:lpstr>Activity 2</vt:lpstr>
      <vt:lpstr>PowerPoint Presentation</vt:lpstr>
      <vt:lpstr>PowerPoint Presentation</vt:lpstr>
      <vt:lpstr>PowerPoint Presentation</vt:lpstr>
      <vt:lpstr>PowerPoint Presentation</vt:lpstr>
      <vt:lpstr>PowerPoint Presentation</vt:lpstr>
      <vt:lpstr>Push versus Pull Promotion Strategy</vt:lpstr>
      <vt:lpstr>PowerPoint Presentation</vt:lpstr>
      <vt:lpstr>PowerPoint Presentation</vt:lpstr>
      <vt:lpstr>Major Advertising Decisions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relations Examples</vt:lpstr>
      <vt:lpstr>Public relations Vs Advertising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3</vt:lpstr>
      <vt:lpstr>GAME 2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Abdelrahman Saber</dc:creator>
  <cp:lastModifiedBy>Eman Arafa</cp:lastModifiedBy>
  <cp:revision>6</cp:revision>
  <dcterms:created xsi:type="dcterms:W3CDTF">2023-03-28T08:42:15Z</dcterms:created>
  <dcterms:modified xsi:type="dcterms:W3CDTF">2024-08-25T10:27:01Z</dcterms:modified>
</cp:coreProperties>
</file>