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146849468" r:id="rId2"/>
    <p:sldId id="2146849432" r:id="rId3"/>
    <p:sldId id="2146849433" r:id="rId4"/>
    <p:sldId id="2146849435" r:id="rId5"/>
    <p:sldId id="2146849436" r:id="rId6"/>
    <p:sldId id="2146849437" r:id="rId7"/>
    <p:sldId id="2146849438" r:id="rId8"/>
    <p:sldId id="2146849439" r:id="rId9"/>
    <p:sldId id="2146849465" r:id="rId10"/>
    <p:sldId id="2146849445" r:id="rId11"/>
    <p:sldId id="636" r:id="rId12"/>
    <p:sldId id="2146848919" r:id="rId13"/>
    <p:sldId id="589" r:id="rId14"/>
    <p:sldId id="2146848918" r:id="rId15"/>
    <p:sldId id="643" r:id="rId16"/>
    <p:sldId id="2146848917" r:id="rId17"/>
    <p:sldId id="2146849446" r:id="rId18"/>
    <p:sldId id="2146848920" r:id="rId19"/>
    <p:sldId id="657" r:id="rId20"/>
    <p:sldId id="359" r:id="rId21"/>
    <p:sldId id="2146849144" r:id="rId22"/>
    <p:sldId id="2146849145" r:id="rId23"/>
    <p:sldId id="2146849146" r:id="rId24"/>
    <p:sldId id="2146849147" r:id="rId25"/>
    <p:sldId id="2146848916" r:id="rId26"/>
    <p:sldId id="2146849134" r:id="rId27"/>
    <p:sldId id="653" r:id="rId28"/>
    <p:sldId id="353" r:id="rId29"/>
    <p:sldId id="655" r:id="rId30"/>
    <p:sldId id="2146848425" r:id="rId31"/>
    <p:sldId id="2146848427" r:id="rId32"/>
    <p:sldId id="2146849307" r:id="rId33"/>
    <p:sldId id="2146849447" r:id="rId34"/>
    <p:sldId id="659" r:id="rId35"/>
    <p:sldId id="438" r:id="rId36"/>
    <p:sldId id="660" r:id="rId37"/>
    <p:sldId id="661" r:id="rId38"/>
    <p:sldId id="662" r:id="rId39"/>
    <p:sldId id="663" r:id="rId40"/>
    <p:sldId id="420" r:id="rId41"/>
    <p:sldId id="2146849132" r:id="rId42"/>
    <p:sldId id="356" r:id="rId43"/>
    <p:sldId id="2146848430" r:id="rId44"/>
    <p:sldId id="2146848424" r:id="rId45"/>
    <p:sldId id="358" r:id="rId46"/>
    <p:sldId id="2146849449" r:id="rId47"/>
    <p:sldId id="666" r:id="rId48"/>
    <p:sldId id="667" r:id="rId49"/>
    <p:sldId id="2146849450" r:id="rId50"/>
    <p:sldId id="2146849467" r:id="rId51"/>
    <p:sldId id="2146849451" r:id="rId52"/>
    <p:sldId id="214684836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241E6-8747-414E-8E28-A58E129AF22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3781C36-4549-453F-A81E-2E3316C051CC}">
      <dgm:prSet/>
      <dgm:spPr/>
      <dgm:t>
        <a:bodyPr/>
        <a:lstStyle/>
        <a:p>
          <a:r>
            <a:rPr lang="en-US" b="1" i="0" baseline="0" dirty="0">
              <a:latin typeface="Abadi" panose="020B0604020104020204" pitchFamily="34" charset="0"/>
            </a:rPr>
            <a:t>Loss leader </a:t>
          </a:r>
          <a:r>
            <a:rPr lang="en-US" b="1" i="0" baseline="0" noProof="0" dirty="0">
              <a:latin typeface="Abadi" panose="020B0604020104020204" pitchFamily="34" charset="0"/>
              <a:ea typeface="+mn-ea"/>
              <a:cs typeface="+mn-cs"/>
            </a:rPr>
            <a:t>Pricing</a:t>
          </a:r>
          <a:endParaRPr lang="en-US" b="1" dirty="0">
            <a:latin typeface="Abadi" panose="020B0604020104020204" pitchFamily="34" charset="0"/>
          </a:endParaRPr>
        </a:p>
      </dgm:t>
    </dgm:pt>
    <dgm:pt modelId="{81B38AF0-435B-4A57-B9D1-ECF6F0176984}" type="parTrans" cxnId="{2E14B9A3-D30F-4A80-A95F-10A229EC3E19}">
      <dgm:prSet/>
      <dgm:spPr/>
      <dgm:t>
        <a:bodyPr/>
        <a:lstStyle/>
        <a:p>
          <a:endParaRPr lang="en-US" sz="1400" b="1">
            <a:latin typeface="Abadi" panose="020B0604020104020204" pitchFamily="34" charset="0"/>
          </a:endParaRPr>
        </a:p>
      </dgm:t>
    </dgm:pt>
    <dgm:pt modelId="{14BA2101-6053-452E-8938-D8E2A51C6600}" type="sibTrans" cxnId="{2E14B9A3-D30F-4A80-A95F-10A229EC3E19}">
      <dgm:prSet/>
      <dgm:spPr/>
      <dgm:t>
        <a:bodyPr/>
        <a:lstStyle/>
        <a:p>
          <a:endParaRPr lang="en-US" b="1">
            <a:latin typeface="Abadi" panose="020B0604020104020204" pitchFamily="34" charset="0"/>
          </a:endParaRPr>
        </a:p>
      </dgm:t>
    </dgm:pt>
    <dgm:pt modelId="{5723ECF7-A0C1-4D70-8439-C49CBD012F7E}">
      <dgm:prSet/>
      <dgm:spPr/>
      <dgm:t>
        <a:bodyPr/>
        <a:lstStyle/>
        <a:p>
          <a:pPr marL="0" lvl="0" indent="0" defTabSz="2311400">
            <a:spcBef>
              <a:spcPct val="0"/>
            </a:spcBef>
            <a:spcAft>
              <a:spcPct val="35000"/>
            </a:spcAft>
            <a:buNone/>
          </a:pPr>
          <a:r>
            <a:rPr lang="en-US" b="1" kern="1200" dirty="0">
              <a:latin typeface="Abadi" panose="020B0604020104020204" pitchFamily="34" charset="0"/>
              <a:ea typeface="+mn-ea"/>
              <a:cs typeface="+mn-cs"/>
            </a:rPr>
            <a:t>Competitive {Going-Rate Pricing} </a:t>
          </a:r>
        </a:p>
      </dgm:t>
    </dgm:pt>
    <dgm:pt modelId="{8055FA86-8DBF-40AA-A94E-BA1BA8ABFA6A}" type="parTrans" cxnId="{69EC4C00-D615-4A28-B654-B4E407B1B3FA}">
      <dgm:prSet/>
      <dgm:spPr/>
      <dgm:t>
        <a:bodyPr/>
        <a:lstStyle/>
        <a:p>
          <a:endParaRPr lang="en-US" sz="1400" b="1">
            <a:latin typeface="Abadi" panose="020B0604020104020204" pitchFamily="34" charset="0"/>
          </a:endParaRPr>
        </a:p>
      </dgm:t>
    </dgm:pt>
    <dgm:pt modelId="{F11B8F73-EF23-48D2-B148-28FFAA03DD3C}" type="sibTrans" cxnId="{69EC4C00-D615-4A28-B654-B4E407B1B3FA}">
      <dgm:prSet/>
      <dgm:spPr/>
      <dgm:t>
        <a:bodyPr/>
        <a:lstStyle/>
        <a:p>
          <a:endParaRPr lang="en-US" b="1">
            <a:latin typeface="Abadi" panose="020B0604020104020204" pitchFamily="34" charset="0"/>
          </a:endParaRPr>
        </a:p>
      </dgm:t>
    </dgm:pt>
    <dgm:pt modelId="{5D97E428-8E63-4E34-9873-01E658B57FDE}">
      <dgm:prSet/>
      <dgm:spPr/>
      <dgm:t>
        <a:bodyPr/>
        <a:lstStyle/>
        <a:p>
          <a:pPr marL="0" lvl="0" indent="0" defTabSz="2311400">
            <a:spcBef>
              <a:spcPct val="0"/>
            </a:spcBef>
            <a:spcAft>
              <a:spcPct val="35000"/>
            </a:spcAft>
            <a:buNone/>
          </a:pPr>
          <a:r>
            <a:rPr lang="en-US" b="1" kern="1200" dirty="0">
              <a:latin typeface="Abadi" panose="020B0604020104020204" pitchFamily="34" charset="0"/>
              <a:ea typeface="+mn-ea"/>
              <a:cs typeface="+mn-cs"/>
            </a:rPr>
            <a:t>EDLP {Every day low price}</a:t>
          </a:r>
        </a:p>
      </dgm:t>
    </dgm:pt>
    <dgm:pt modelId="{AE197EB9-D62E-4CB6-A8C0-5C5838B6EA9D}" type="parTrans" cxnId="{783C81D7-5437-4083-A5EF-55B29F74F790}">
      <dgm:prSet/>
      <dgm:spPr/>
      <dgm:t>
        <a:bodyPr/>
        <a:lstStyle/>
        <a:p>
          <a:endParaRPr lang="en-US" sz="1400" b="1">
            <a:latin typeface="Abadi" panose="020B0604020104020204" pitchFamily="34" charset="0"/>
          </a:endParaRPr>
        </a:p>
      </dgm:t>
    </dgm:pt>
    <dgm:pt modelId="{4FA96C95-9B98-4272-BB4D-CBDF05C9F183}" type="sibTrans" cxnId="{783C81D7-5437-4083-A5EF-55B29F74F790}">
      <dgm:prSet/>
      <dgm:spPr/>
      <dgm:t>
        <a:bodyPr/>
        <a:lstStyle/>
        <a:p>
          <a:endParaRPr lang="en-US" b="1">
            <a:latin typeface="Abadi" panose="020B0604020104020204" pitchFamily="34" charset="0"/>
          </a:endParaRPr>
        </a:p>
      </dgm:t>
    </dgm:pt>
    <dgm:pt modelId="{A87CB270-AD4F-CB41-8D78-3DF1A5B5BADD}">
      <dgm:prSet/>
      <dgm:spPr/>
      <dgm:t>
        <a:bodyPr/>
        <a:lstStyle/>
        <a:p>
          <a:r>
            <a:rPr lang="en-US" b="1" dirty="0" err="1">
              <a:latin typeface="Abadi" panose="020B0604020104020204" pitchFamily="34" charset="0"/>
            </a:rPr>
            <a:t>POPcorn</a:t>
          </a:r>
          <a:r>
            <a:rPr lang="en-US" b="1" dirty="0">
              <a:latin typeface="Abadi" panose="020B0604020104020204" pitchFamily="34" charset="0"/>
            </a:rPr>
            <a:t> </a:t>
          </a:r>
          <a:r>
            <a:rPr lang="en-US" b="1" i="0" baseline="0" noProof="0" dirty="0">
              <a:latin typeface="Abadi" panose="020B0604020104020204" pitchFamily="34" charset="0"/>
              <a:ea typeface="+mn-ea"/>
              <a:cs typeface="+mn-cs"/>
            </a:rPr>
            <a:t>Pricing</a:t>
          </a:r>
          <a:r>
            <a:rPr lang="en-US" b="1" dirty="0">
              <a:latin typeface="Abadi" panose="020B0604020104020204" pitchFamily="34" charset="0"/>
            </a:rPr>
            <a:t> </a:t>
          </a:r>
        </a:p>
      </dgm:t>
    </dgm:pt>
    <dgm:pt modelId="{D4A6636F-AFA2-BF49-89B9-F489E6EA08A4}" type="parTrans" cxnId="{777A00FE-3B99-9E44-B707-385B152FCE9E}">
      <dgm:prSet/>
      <dgm:spPr/>
      <dgm:t>
        <a:bodyPr/>
        <a:lstStyle/>
        <a:p>
          <a:endParaRPr lang="en-US" sz="1400" b="1">
            <a:latin typeface="Abadi" panose="020B0604020104020204" pitchFamily="34" charset="0"/>
          </a:endParaRPr>
        </a:p>
      </dgm:t>
    </dgm:pt>
    <dgm:pt modelId="{508FA2CC-5321-2E42-BBC7-6A3C0696AB4B}" type="sibTrans" cxnId="{777A00FE-3B99-9E44-B707-385B152FCE9E}">
      <dgm:prSet/>
      <dgm:spPr/>
      <dgm:t>
        <a:bodyPr/>
        <a:lstStyle/>
        <a:p>
          <a:endParaRPr lang="en-US" b="1">
            <a:latin typeface="Abadi" panose="020B0604020104020204" pitchFamily="34" charset="0"/>
          </a:endParaRPr>
        </a:p>
      </dgm:t>
    </dgm:pt>
    <dgm:pt modelId="{8E589AFA-CFB0-564A-9C3F-B026A24EDDD2}" type="pres">
      <dgm:prSet presAssocID="{9E1241E6-8747-414E-8E28-A58E129AF22D}" presName="linear" presStyleCnt="0">
        <dgm:presLayoutVars>
          <dgm:animLvl val="lvl"/>
          <dgm:resizeHandles val="exact"/>
        </dgm:presLayoutVars>
      </dgm:prSet>
      <dgm:spPr/>
    </dgm:pt>
    <dgm:pt modelId="{2F860F7F-3ECC-EB4F-80B7-4FF9751FE71B}" type="pres">
      <dgm:prSet presAssocID="{5723ECF7-A0C1-4D70-8439-C49CBD012F7E}" presName="parentText" presStyleLbl="node1" presStyleIdx="0" presStyleCnt="4" custLinFactNeighborY="65295">
        <dgm:presLayoutVars>
          <dgm:chMax val="0"/>
          <dgm:bulletEnabled val="1"/>
        </dgm:presLayoutVars>
      </dgm:prSet>
      <dgm:spPr/>
    </dgm:pt>
    <dgm:pt modelId="{61AF1F54-2E0B-404C-B4DD-AB4C1CD51572}" type="pres">
      <dgm:prSet presAssocID="{F11B8F73-EF23-48D2-B148-28FFAA03DD3C}" presName="spacer" presStyleCnt="0"/>
      <dgm:spPr/>
    </dgm:pt>
    <dgm:pt modelId="{906DF404-F1F7-D048-A6CA-5607BFB0A468}" type="pres">
      <dgm:prSet presAssocID="{E3781C36-4549-453F-A81E-2E3316C051CC}" presName="parentText" presStyleLbl="node1" presStyleIdx="1" presStyleCnt="4">
        <dgm:presLayoutVars>
          <dgm:chMax val="0"/>
          <dgm:bulletEnabled val="1"/>
        </dgm:presLayoutVars>
      </dgm:prSet>
      <dgm:spPr/>
    </dgm:pt>
    <dgm:pt modelId="{CCBA5507-92C2-ED4B-9EBF-7F90143B48CD}" type="pres">
      <dgm:prSet presAssocID="{14BA2101-6053-452E-8938-D8E2A51C6600}" presName="spacer" presStyleCnt="0"/>
      <dgm:spPr/>
    </dgm:pt>
    <dgm:pt modelId="{C5A18C61-486A-694B-ACE1-D761479A446D}" type="pres">
      <dgm:prSet presAssocID="{5D97E428-8E63-4E34-9873-01E658B57FDE}" presName="parentText" presStyleLbl="node1" presStyleIdx="2" presStyleCnt="4">
        <dgm:presLayoutVars>
          <dgm:chMax val="0"/>
          <dgm:bulletEnabled val="1"/>
        </dgm:presLayoutVars>
      </dgm:prSet>
      <dgm:spPr/>
    </dgm:pt>
    <dgm:pt modelId="{76D39E60-B43D-164B-AB9A-53E88D436078}" type="pres">
      <dgm:prSet presAssocID="{4FA96C95-9B98-4272-BB4D-CBDF05C9F183}" presName="spacer" presStyleCnt="0"/>
      <dgm:spPr/>
    </dgm:pt>
    <dgm:pt modelId="{86268243-81F3-2C46-875F-B8A2C58B31B7}" type="pres">
      <dgm:prSet presAssocID="{A87CB270-AD4F-CB41-8D78-3DF1A5B5BADD}" presName="parentText" presStyleLbl="node1" presStyleIdx="3" presStyleCnt="4" custLinFactNeighborX="570" custLinFactNeighborY="-87273">
        <dgm:presLayoutVars>
          <dgm:chMax val="0"/>
          <dgm:bulletEnabled val="1"/>
        </dgm:presLayoutVars>
      </dgm:prSet>
      <dgm:spPr/>
    </dgm:pt>
  </dgm:ptLst>
  <dgm:cxnLst>
    <dgm:cxn modelId="{69EC4C00-D615-4A28-B654-B4E407B1B3FA}" srcId="{9E1241E6-8747-414E-8E28-A58E129AF22D}" destId="{5723ECF7-A0C1-4D70-8439-C49CBD012F7E}" srcOrd="0" destOrd="0" parTransId="{8055FA86-8DBF-40AA-A94E-BA1BA8ABFA6A}" sibTransId="{F11B8F73-EF23-48D2-B148-28FFAA03DD3C}"/>
    <dgm:cxn modelId="{6F7ECA03-F8FE-2147-9CAE-EB6D89D2ED25}" type="presOf" srcId="{5723ECF7-A0C1-4D70-8439-C49CBD012F7E}" destId="{2F860F7F-3ECC-EB4F-80B7-4FF9751FE71B}" srcOrd="0" destOrd="0" presId="urn:microsoft.com/office/officeart/2005/8/layout/vList2"/>
    <dgm:cxn modelId="{17E8CD4E-3D9B-2B4F-96E8-1FE070310D38}" type="presOf" srcId="{E3781C36-4549-453F-A81E-2E3316C051CC}" destId="{906DF404-F1F7-D048-A6CA-5607BFB0A468}" srcOrd="0" destOrd="0" presId="urn:microsoft.com/office/officeart/2005/8/layout/vList2"/>
    <dgm:cxn modelId="{62FF9B7D-5645-DA4E-A5D2-2CF7E974E293}" type="presOf" srcId="{9E1241E6-8747-414E-8E28-A58E129AF22D}" destId="{8E589AFA-CFB0-564A-9C3F-B026A24EDDD2}" srcOrd="0" destOrd="0" presId="urn:microsoft.com/office/officeart/2005/8/layout/vList2"/>
    <dgm:cxn modelId="{B0D0E19C-87C7-F649-8672-2B9FCF4BD183}" type="presOf" srcId="{A87CB270-AD4F-CB41-8D78-3DF1A5B5BADD}" destId="{86268243-81F3-2C46-875F-B8A2C58B31B7}" srcOrd="0" destOrd="0" presId="urn:microsoft.com/office/officeart/2005/8/layout/vList2"/>
    <dgm:cxn modelId="{2E14B9A3-D30F-4A80-A95F-10A229EC3E19}" srcId="{9E1241E6-8747-414E-8E28-A58E129AF22D}" destId="{E3781C36-4549-453F-A81E-2E3316C051CC}" srcOrd="1" destOrd="0" parTransId="{81B38AF0-435B-4A57-B9D1-ECF6F0176984}" sibTransId="{14BA2101-6053-452E-8938-D8E2A51C6600}"/>
    <dgm:cxn modelId="{783C81D7-5437-4083-A5EF-55B29F74F790}" srcId="{9E1241E6-8747-414E-8E28-A58E129AF22D}" destId="{5D97E428-8E63-4E34-9873-01E658B57FDE}" srcOrd="2" destOrd="0" parTransId="{AE197EB9-D62E-4CB6-A8C0-5C5838B6EA9D}" sibTransId="{4FA96C95-9B98-4272-BB4D-CBDF05C9F183}"/>
    <dgm:cxn modelId="{11C247D9-E263-DD45-BEFB-9784B383046B}" type="presOf" srcId="{5D97E428-8E63-4E34-9873-01E658B57FDE}" destId="{C5A18C61-486A-694B-ACE1-D761479A446D}" srcOrd="0" destOrd="0" presId="urn:microsoft.com/office/officeart/2005/8/layout/vList2"/>
    <dgm:cxn modelId="{777A00FE-3B99-9E44-B707-385B152FCE9E}" srcId="{9E1241E6-8747-414E-8E28-A58E129AF22D}" destId="{A87CB270-AD4F-CB41-8D78-3DF1A5B5BADD}" srcOrd="3" destOrd="0" parTransId="{D4A6636F-AFA2-BF49-89B9-F489E6EA08A4}" sibTransId="{508FA2CC-5321-2E42-BBC7-6A3C0696AB4B}"/>
    <dgm:cxn modelId="{611A8D59-BE3A-1043-B5F7-81F1CD6FB1C9}" type="presParOf" srcId="{8E589AFA-CFB0-564A-9C3F-B026A24EDDD2}" destId="{2F860F7F-3ECC-EB4F-80B7-4FF9751FE71B}" srcOrd="0" destOrd="0" presId="urn:microsoft.com/office/officeart/2005/8/layout/vList2"/>
    <dgm:cxn modelId="{EF5B52A6-3989-D745-9CE5-FB622A2C73D2}" type="presParOf" srcId="{8E589AFA-CFB0-564A-9C3F-B026A24EDDD2}" destId="{61AF1F54-2E0B-404C-B4DD-AB4C1CD51572}" srcOrd="1" destOrd="0" presId="urn:microsoft.com/office/officeart/2005/8/layout/vList2"/>
    <dgm:cxn modelId="{786D54F4-3488-0644-AC93-D5427D6C3662}" type="presParOf" srcId="{8E589AFA-CFB0-564A-9C3F-B026A24EDDD2}" destId="{906DF404-F1F7-D048-A6CA-5607BFB0A468}" srcOrd="2" destOrd="0" presId="urn:microsoft.com/office/officeart/2005/8/layout/vList2"/>
    <dgm:cxn modelId="{351C4039-AE7D-1049-BD70-2CC508B122C6}" type="presParOf" srcId="{8E589AFA-CFB0-564A-9C3F-B026A24EDDD2}" destId="{CCBA5507-92C2-ED4B-9EBF-7F90143B48CD}" srcOrd="3" destOrd="0" presId="urn:microsoft.com/office/officeart/2005/8/layout/vList2"/>
    <dgm:cxn modelId="{70F28632-9231-7D41-8AF5-D459A446B1FE}" type="presParOf" srcId="{8E589AFA-CFB0-564A-9C3F-B026A24EDDD2}" destId="{C5A18C61-486A-694B-ACE1-D761479A446D}" srcOrd="4" destOrd="0" presId="urn:microsoft.com/office/officeart/2005/8/layout/vList2"/>
    <dgm:cxn modelId="{84A742F6-0A3F-C744-B18F-034AE41D6FD9}" type="presParOf" srcId="{8E589AFA-CFB0-564A-9C3F-B026A24EDDD2}" destId="{76D39E60-B43D-164B-AB9A-53E88D436078}" srcOrd="5" destOrd="0" presId="urn:microsoft.com/office/officeart/2005/8/layout/vList2"/>
    <dgm:cxn modelId="{7DA07B08-0510-024C-B44A-781513CBFC4C}" type="presParOf" srcId="{8E589AFA-CFB0-564A-9C3F-B026A24EDDD2}" destId="{86268243-81F3-2C46-875F-B8A2C58B31B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60F7F-3ECC-EB4F-80B7-4FF9751FE71B}">
      <dsp:nvSpPr>
        <dsp:cNvPr id="0" name=""/>
        <dsp:cNvSpPr/>
      </dsp:nvSpPr>
      <dsp:spPr>
        <a:xfrm>
          <a:off x="0" y="75847"/>
          <a:ext cx="5994400" cy="1272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2311400">
            <a:lnSpc>
              <a:spcPct val="90000"/>
            </a:lnSpc>
            <a:spcBef>
              <a:spcPct val="0"/>
            </a:spcBef>
            <a:spcAft>
              <a:spcPct val="35000"/>
            </a:spcAft>
            <a:buNone/>
          </a:pPr>
          <a:r>
            <a:rPr lang="en-US" sz="3400" b="1" kern="1200" dirty="0">
              <a:latin typeface="Abadi" panose="020B0604020104020204" pitchFamily="34" charset="0"/>
              <a:ea typeface="+mn-ea"/>
              <a:cs typeface="+mn-cs"/>
            </a:rPr>
            <a:t>Competitive {Going-Rate Pricing} </a:t>
          </a:r>
        </a:p>
      </dsp:txBody>
      <dsp:txXfrm>
        <a:off x="62141" y="137988"/>
        <a:ext cx="5870118" cy="1148678"/>
      </dsp:txXfrm>
    </dsp:sp>
    <dsp:sp modelId="{906DF404-F1F7-D048-A6CA-5607BFB0A468}">
      <dsp:nvSpPr>
        <dsp:cNvPr id="0" name=""/>
        <dsp:cNvSpPr/>
      </dsp:nvSpPr>
      <dsp:spPr>
        <a:xfrm>
          <a:off x="0" y="1382790"/>
          <a:ext cx="5994400" cy="127296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i="0" kern="1200" baseline="0" dirty="0">
              <a:latin typeface="Abadi" panose="020B0604020104020204" pitchFamily="34" charset="0"/>
            </a:rPr>
            <a:t>Loss leader </a:t>
          </a:r>
          <a:r>
            <a:rPr lang="en-US" sz="3400" b="1" i="0" kern="1200" baseline="0" noProof="0" dirty="0">
              <a:latin typeface="Abadi" panose="020B0604020104020204" pitchFamily="34" charset="0"/>
              <a:ea typeface="+mn-ea"/>
              <a:cs typeface="+mn-cs"/>
            </a:rPr>
            <a:t>Pricing</a:t>
          </a:r>
          <a:endParaRPr lang="en-US" sz="3400" b="1" kern="1200" dirty="0">
            <a:latin typeface="Abadi" panose="020B0604020104020204" pitchFamily="34" charset="0"/>
          </a:endParaRPr>
        </a:p>
      </dsp:txBody>
      <dsp:txXfrm>
        <a:off x="62141" y="1444931"/>
        <a:ext cx="5870118" cy="1148678"/>
      </dsp:txXfrm>
    </dsp:sp>
    <dsp:sp modelId="{C5A18C61-486A-694B-ACE1-D761479A446D}">
      <dsp:nvSpPr>
        <dsp:cNvPr id="0" name=""/>
        <dsp:cNvSpPr/>
      </dsp:nvSpPr>
      <dsp:spPr>
        <a:xfrm>
          <a:off x="0" y="2753670"/>
          <a:ext cx="5994400" cy="127296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2311400">
            <a:lnSpc>
              <a:spcPct val="90000"/>
            </a:lnSpc>
            <a:spcBef>
              <a:spcPct val="0"/>
            </a:spcBef>
            <a:spcAft>
              <a:spcPct val="35000"/>
            </a:spcAft>
            <a:buNone/>
          </a:pPr>
          <a:r>
            <a:rPr lang="en-US" sz="3400" b="1" kern="1200" dirty="0">
              <a:latin typeface="Abadi" panose="020B0604020104020204" pitchFamily="34" charset="0"/>
              <a:ea typeface="+mn-ea"/>
              <a:cs typeface="+mn-cs"/>
            </a:rPr>
            <a:t>EDLP {Every day low price}</a:t>
          </a:r>
        </a:p>
      </dsp:txBody>
      <dsp:txXfrm>
        <a:off x="62141" y="2815811"/>
        <a:ext cx="5870118" cy="1148678"/>
      </dsp:txXfrm>
    </dsp:sp>
    <dsp:sp modelId="{86268243-81F3-2C46-875F-B8A2C58B31B7}">
      <dsp:nvSpPr>
        <dsp:cNvPr id="0" name=""/>
        <dsp:cNvSpPr/>
      </dsp:nvSpPr>
      <dsp:spPr>
        <a:xfrm>
          <a:off x="0" y="4039092"/>
          <a:ext cx="5994400" cy="127296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err="1">
              <a:latin typeface="Abadi" panose="020B0604020104020204" pitchFamily="34" charset="0"/>
            </a:rPr>
            <a:t>POPcorn</a:t>
          </a:r>
          <a:r>
            <a:rPr lang="en-US" sz="3400" b="1" kern="1200" dirty="0">
              <a:latin typeface="Abadi" panose="020B0604020104020204" pitchFamily="34" charset="0"/>
            </a:rPr>
            <a:t> </a:t>
          </a:r>
          <a:r>
            <a:rPr lang="en-US" sz="3400" b="1" i="0" kern="1200" baseline="0" noProof="0" dirty="0">
              <a:latin typeface="Abadi" panose="020B0604020104020204" pitchFamily="34" charset="0"/>
              <a:ea typeface="+mn-ea"/>
              <a:cs typeface="+mn-cs"/>
            </a:rPr>
            <a:t>Pricing</a:t>
          </a:r>
          <a:r>
            <a:rPr lang="en-US" sz="3400" b="1" kern="1200" dirty="0">
              <a:latin typeface="Abadi" panose="020B0604020104020204" pitchFamily="34" charset="0"/>
            </a:rPr>
            <a:t> </a:t>
          </a:r>
        </a:p>
      </dsp:txBody>
      <dsp:txXfrm>
        <a:off x="62141" y="4101233"/>
        <a:ext cx="5870118" cy="11486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1A5FC-5E22-4DE3-AF83-951B36060697}"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DF6DD-5D0C-48B8-8A8F-0028E4E3FD87}" type="slidenum">
              <a:rPr lang="en-US" smtClean="0"/>
              <a:t>‹#›</a:t>
            </a:fld>
            <a:endParaRPr lang="en-US"/>
          </a:p>
        </p:txBody>
      </p:sp>
    </p:spTree>
    <p:extLst>
      <p:ext uri="{BB962C8B-B14F-4D97-AF65-F5344CB8AC3E}">
        <p14:creationId xmlns:p14="http://schemas.microsoft.com/office/powerpoint/2010/main" val="39912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92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Competition-based pricing </a:t>
            </a:r>
            <a:r>
              <a:rPr lang="en-US" altLang="en-US" b="0" dirty="0">
                <a:solidFill>
                  <a:srgbClr val="008000"/>
                </a:solidFill>
                <a:latin typeface="Arial" panose="020B0604020202020204" pitchFamily="34" charset="0"/>
                <a:ea typeface="ＭＳ Ｐゴシック" panose="020B0600070205080204" pitchFamily="34" charset="-128"/>
              </a:rPr>
              <a:t>involves setting prices based on competitors’ strategies, costs, prices, and market offerings</a:t>
            </a:r>
            <a:r>
              <a:rPr lang="en-US" altLang="en-US" dirty="0">
                <a:solidFill>
                  <a:srgbClr val="008000"/>
                </a:solidFill>
                <a:latin typeface="Arial" panose="020B0604020202020204" pitchFamily="34" charset="0"/>
                <a:ea typeface="ＭＳ Ｐゴシック" panose="020B0600070205080204" pitchFamily="34" charset="-128"/>
              </a:rPr>
              <a:t>. In assessing competitors’ pricing strategies, the company should ask several questions. First, how does the company’s market offering compare with competitors’ offerings in terms of customer value? Next, how strong are current competitors and what are their current 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969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slide summarizes the five product mix 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Product line pricing </a:t>
            </a:r>
            <a:r>
              <a:rPr lang="en-US" altLang="en-US" dirty="0">
                <a:solidFill>
                  <a:srgbClr val="008000"/>
                </a:solidFill>
                <a:latin typeface="Arial" panose="020B0604020202020204" pitchFamily="34" charset="0"/>
                <a:ea typeface="ＭＳ Ｐゴシック" panose="020B0600070205080204" pitchFamily="34" charset="-128"/>
              </a:rPr>
              <a:t>refers to determining the price steps to set between various products in a product line based on cost differences between the products,</a:t>
            </a:r>
          </a:p>
          <a:p>
            <a:r>
              <a:rPr lang="en-US" altLang="en-US" dirty="0">
                <a:solidFill>
                  <a:srgbClr val="008000"/>
                </a:solidFill>
                <a:latin typeface="Arial" panose="020B0604020202020204" pitchFamily="34" charset="0"/>
                <a:ea typeface="ＭＳ Ｐゴシック" panose="020B0600070205080204" pitchFamily="34" charset="-128"/>
              </a:rPr>
              <a:t>customer evaluations of different features, and competitors’ prices.</a:t>
            </a:r>
          </a:p>
          <a:p>
            <a:r>
              <a:rPr lang="en-US" altLang="en-US" b="1" dirty="0">
                <a:solidFill>
                  <a:srgbClr val="008000"/>
                </a:solidFill>
                <a:latin typeface="Arial" panose="020B0604020202020204" pitchFamily="34" charset="0"/>
                <a:ea typeface="ＭＳ Ｐゴシック" panose="020B0600070205080204" pitchFamily="34" charset="-128"/>
              </a:rPr>
              <a:t>Optional-product pricing </a:t>
            </a:r>
            <a:r>
              <a:rPr lang="en-US" altLang="en-US" dirty="0">
                <a:solidFill>
                  <a:srgbClr val="008000"/>
                </a:solidFill>
                <a:latin typeface="Arial" panose="020B0604020202020204" pitchFamily="34" charset="0"/>
                <a:ea typeface="ＭＳ Ｐゴシック" panose="020B0600070205080204" pitchFamily="34" charset="-128"/>
              </a:rPr>
              <a:t>refers to the pricing of optional or accessory products along with a main product.</a:t>
            </a:r>
          </a:p>
          <a:p>
            <a:r>
              <a:rPr lang="en-US" altLang="en-US" b="1" dirty="0">
                <a:solidFill>
                  <a:srgbClr val="008000"/>
                </a:solidFill>
                <a:latin typeface="Arial" panose="020B0604020202020204" pitchFamily="34" charset="0"/>
                <a:ea typeface="ＭＳ Ｐゴシック" panose="020B0600070205080204" pitchFamily="34" charset="-128"/>
              </a:rPr>
              <a:t>Captive-product pricing </a:t>
            </a:r>
            <a:r>
              <a:rPr lang="en-US" altLang="en-US" dirty="0">
                <a:solidFill>
                  <a:srgbClr val="008000"/>
                </a:solidFill>
                <a:latin typeface="Arial" panose="020B0604020202020204" pitchFamily="34" charset="0"/>
                <a:ea typeface="ＭＳ Ｐゴシック" panose="020B0600070205080204" pitchFamily="34" charset="-128"/>
              </a:rPr>
              <a:t>refers to setting a price for products that must be used along with a main product, such as blades for a razor and games for a video-game console.</a:t>
            </a:r>
          </a:p>
          <a:p>
            <a:r>
              <a:rPr lang="en-US" altLang="en-US" b="1" dirty="0">
                <a:solidFill>
                  <a:srgbClr val="008000"/>
                </a:solidFill>
                <a:latin typeface="Arial" panose="020B0604020202020204" pitchFamily="34" charset="0"/>
                <a:ea typeface="ＭＳ Ｐゴシック" panose="020B0600070205080204" pitchFamily="34" charset="-128"/>
              </a:rPr>
              <a:t>By-product pricing </a:t>
            </a:r>
            <a:r>
              <a:rPr lang="en-US" altLang="en-US" dirty="0">
                <a:solidFill>
                  <a:srgbClr val="008000"/>
                </a:solidFill>
                <a:latin typeface="Arial" panose="020B0604020202020204" pitchFamily="34" charset="0"/>
                <a:ea typeface="ＭＳ Ｐゴシック" panose="020B0600070205080204" pitchFamily="34" charset="-128"/>
              </a:rPr>
              <a:t>refers to setting a price for by-products in order to make the main product’s price more competitive.</a:t>
            </a:r>
          </a:p>
          <a:p>
            <a:r>
              <a:rPr lang="en-US" altLang="en-US" b="1" dirty="0">
                <a:solidFill>
                  <a:srgbClr val="008000"/>
                </a:solidFill>
                <a:latin typeface="Arial" panose="020B0604020202020204" pitchFamily="34" charset="0"/>
                <a:ea typeface="ＭＳ Ｐゴシック" panose="020B0600070205080204" pitchFamily="34" charset="-128"/>
              </a:rPr>
              <a:t>Product bundle pricing </a:t>
            </a:r>
            <a:r>
              <a:rPr lang="en-US" altLang="en-US" dirty="0">
                <a:solidFill>
                  <a:srgbClr val="008000"/>
                </a:solidFill>
                <a:latin typeface="Arial" panose="020B0604020202020204" pitchFamily="34" charset="0"/>
                <a:ea typeface="ＭＳ Ｐゴシック" panose="020B0600070205080204" pitchFamily="34" charset="-128"/>
              </a:rPr>
              <a:t>refers to combining several products and offering the bundle at a reduced price.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113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3024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5785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Captive products can account for a substantial portion of a brand’s sales and profits.</a:t>
            </a:r>
            <a:r>
              <a:rPr lang="en-US" baseline="0" dirty="0"/>
              <a:t> </a:t>
            </a:r>
            <a:r>
              <a:rPr lang="en-US" dirty="0"/>
              <a:t>For example, Gillette has long sold razor handles at low prices and made its money on</a:t>
            </a:r>
            <a:r>
              <a:rPr lang="en-US" baseline="0" dirty="0"/>
              <a:t> </a:t>
            </a:r>
            <a:r>
              <a:rPr lang="en-US" dirty="0"/>
              <a:t>higher-price, higher-margin replacement blade cartridges. “The razor business is all about</a:t>
            </a:r>
            <a:r>
              <a:rPr lang="en-US" baseline="0" dirty="0"/>
              <a:t> </a:t>
            </a:r>
            <a:r>
              <a:rPr lang="en-US" dirty="0"/>
              <a:t>the blades,” says an analyst. “Get consumers hooked on your razor, and they buy the highly</a:t>
            </a:r>
            <a:r>
              <a:rPr lang="en-US" baseline="0" dirty="0"/>
              <a:t> </a:t>
            </a:r>
            <a:r>
              <a:rPr lang="en-US" dirty="0"/>
              <a:t>profitable refill blades forever.” Last year, Gillette sold well over half a billion dollars’</a:t>
            </a:r>
            <a:r>
              <a:rPr lang="en-US" baseline="0" dirty="0"/>
              <a:t> </a:t>
            </a:r>
            <a:r>
              <a:rPr lang="en-US" dirty="0"/>
              <a:t>worth of refill blades at prices ranging up to a hefty $5 per cartridge.</a:t>
            </a:r>
          </a:p>
          <a:p>
            <a:endParaRPr lang="en-US" dirty="0"/>
          </a:p>
          <a:p>
            <a:r>
              <a:rPr lang="en-US" dirty="0"/>
              <a:t>Gillette has lost market share in recent years as</a:t>
            </a:r>
            <a:r>
              <a:rPr lang="en-US" baseline="0" dirty="0"/>
              <a:t> </a:t>
            </a:r>
            <a:r>
              <a:rPr lang="en-US" dirty="0"/>
              <a:t>price-fatigued customers have shifted to lower-priced private-label upstarts such as Dollar</a:t>
            </a:r>
            <a:r>
              <a:rPr lang="en-US" baseline="0" dirty="0"/>
              <a:t> </a:t>
            </a:r>
            <a:r>
              <a:rPr lang="en-US" dirty="0"/>
              <a:t>Shave Club and Harry’s. To compete, it was recently forced to slash cartridge prices across</a:t>
            </a:r>
            <a:r>
              <a:rPr lang="en-US" baseline="0" dirty="0"/>
              <a:t> </a:t>
            </a:r>
            <a:r>
              <a:rPr lang="en-US" dirty="0"/>
              <a:t>the board by 15 to 20 percent.</a:t>
            </a:r>
            <a:endParaRPr lang="en-IN" dirty="0"/>
          </a:p>
          <a:p>
            <a:endParaRPr dirty="0"/>
          </a:p>
        </p:txBody>
      </p:sp>
    </p:spTree>
    <p:extLst>
      <p:ext uri="{BB962C8B-B14F-4D97-AF65-F5344CB8AC3E}">
        <p14:creationId xmlns:p14="http://schemas.microsoft.com/office/powerpoint/2010/main" val="893066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9602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0856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Beyond customer value perceptions, costs, and competitor strategies, the company must consider several additional internal and external factors. Each of these factors are discussed in greater detail in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Management must decide who within the organization should set prices. Companies handle pricing in a variety of ways. In small companies, prices are often set by top management rather than by the marketing or sales departments. In large companies, pricing is typically handled by divisional or product managers. In industries in which pricing is a key factor, companies often have pricing departments to set the best prices or help others set them. These departments report to the marketing department or top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the market and the economy, the company must consider several other factors in its external environment when setting prices. It must know what impact its prices will have on other parties in its environment. How will </a:t>
            </a:r>
            <a:r>
              <a:rPr lang="en-US" b="1" dirty="0"/>
              <a:t>resellers</a:t>
            </a:r>
            <a:r>
              <a:rPr lang="en-US" i="1" dirty="0"/>
              <a:t> </a:t>
            </a:r>
            <a:r>
              <a:rPr lang="en-US" dirty="0"/>
              <a:t>react to various prices? The company should set prices that give resellers a fair profit, encourage their support, and help them to sell the product effectively. The </a:t>
            </a:r>
            <a:r>
              <a:rPr lang="en-US" b="1" dirty="0"/>
              <a:t>government</a:t>
            </a:r>
            <a:r>
              <a:rPr lang="en-US" i="1" dirty="0"/>
              <a:t> </a:t>
            </a:r>
            <a:r>
              <a:rPr lang="en-US" dirty="0"/>
              <a:t>is another important external influence on pricing decisions. Finally, </a:t>
            </a:r>
            <a:r>
              <a:rPr lang="en-US" b="1" dirty="0"/>
              <a:t>social concerns </a:t>
            </a:r>
            <a:r>
              <a:rPr lang="en-US" dirty="0"/>
              <a:t>may need to be taken into account. In setting prices, a company’s short-term sales, market share, and profit goals may need to be tempered by broader societal considerations.</a:t>
            </a:r>
          </a:p>
          <a:p>
            <a:pPr lvl="1">
              <a:lnSpc>
                <a:spcPct val="100000"/>
              </a:lnSpc>
            </a:pPr>
            <a:endParaRPr lang="en-US" dirty="0">
              <a:solidFill>
                <a:schemeClr val="tx1"/>
              </a:solidFill>
              <a:ea typeface="ＭＳ Ｐゴシック" panose="020B0600070205080204" pitchFamily="34" charset="-128"/>
            </a:endParaRPr>
          </a:p>
          <a:p>
            <a:pPr marL="628650" lvl="1" indent="-171450">
              <a:lnSpc>
                <a:spcPct val="100000"/>
              </a:lnSpc>
              <a:buFont typeface="Arial" panose="020B0604020202020204" pitchFamily="34" charset="0"/>
              <a:buChar char="•"/>
            </a:pPr>
            <a:r>
              <a:rPr lang="en-US" dirty="0">
                <a:solidFill>
                  <a:schemeClr val="tx1"/>
                </a:solidFill>
                <a:ea typeface="ＭＳ Ｐゴシック" panose="020B0600070205080204" pitchFamily="34" charset="-128"/>
              </a:rPr>
              <a:t>Target costing starts with an ideal selling price, then targets costs that ensure the price is met.</a:t>
            </a:r>
          </a:p>
          <a:p>
            <a:pPr lvl="1">
              <a:lnSpc>
                <a:spcPct val="100000"/>
              </a:lnSpc>
            </a:pPr>
            <a:r>
              <a:rPr lang="en-US" dirty="0">
                <a:solidFill>
                  <a:schemeClr val="tx1"/>
                </a:solidFill>
                <a:ea typeface="ＭＳ Ｐゴシック" panose="020B0600070205080204" pitchFamily="34" charset="-128"/>
              </a:rPr>
              <a:t>Nonprice positions can be created to differentiate the marketing offer.</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98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Beyond customer value perceptions, costs, and competitor strategies, the company must consider several additional internal and external factors. Each of these factors are discussed in greater detail in the following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Management must decide who within the organization should set prices. Companies handle pricing in a variety of ways. In small companies, prices are often set by top management rather than by the marketing or sales departments. In large companies, pricing is typically handled by divisional or product managers. In industries in which pricing is a key factor, companies often have pricing departments to set the best prices or help others set them. These departments report to the marketing department or top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the market and the economy, the company must consider several other factors in its external environment when setting prices. It must know what impact its prices will have on other parties in its environment. How will </a:t>
            </a:r>
            <a:r>
              <a:rPr lang="en-US" b="1" dirty="0"/>
              <a:t>resellers</a:t>
            </a:r>
            <a:r>
              <a:rPr lang="en-US" i="1" dirty="0"/>
              <a:t> </a:t>
            </a:r>
            <a:r>
              <a:rPr lang="en-US" dirty="0"/>
              <a:t>react to various prices? The company should set prices that give resellers a fair profit, encourage their support, and help them to sell the product effectively. The </a:t>
            </a:r>
            <a:r>
              <a:rPr lang="en-US" b="1" dirty="0"/>
              <a:t>government</a:t>
            </a:r>
            <a:r>
              <a:rPr lang="en-US" i="1" dirty="0"/>
              <a:t> </a:t>
            </a:r>
            <a:r>
              <a:rPr lang="en-US" dirty="0"/>
              <a:t>is another important external influence on pricing decisions. Finally, </a:t>
            </a:r>
            <a:r>
              <a:rPr lang="en-US" b="1" dirty="0"/>
              <a:t>social concerns </a:t>
            </a:r>
            <a:r>
              <a:rPr lang="en-US" dirty="0"/>
              <a:t>may need to be taken into account. In setting prices, a company’s short-term sales, market share, and profit goals may need to be tempered by broader societal considerations.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86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Economic conditions can have a strong impact on the firm’s pricing strategies. Factors such as a boom or recession, inflation, and interest rates affect pricing decisions. In the aftermath of the recent Great Recession, many consumers have rethought the price-value equation. As a result, many marketers have increased their emphasis on value-for-the-money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pricing strategies.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The most obvious response to the new economic realities is to cut prices and offer discounts. Lower prices make products more affordable and help spur short-term sales. However, such price cuts can have undesirable long-term consequences. Once a company cuts prices, it’s</a:t>
            </a:r>
            <a:r>
              <a:rPr lang="en-US" altLang="ja-JP" dirty="0">
                <a:solidFill>
                  <a:srgbClr val="008000"/>
                </a:solidFill>
                <a:latin typeface="Arial" panose="020B0604020202020204" pitchFamily="34" charset="0"/>
                <a:ea typeface="ＭＳ Ｐゴシック" panose="020B0600070205080204" pitchFamily="34" charset="-128"/>
              </a:rPr>
              <a:t> difficult to raise them again when the economy recovers.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Rather than cutting prices, many companies have </a:t>
            </a:r>
            <a:r>
              <a:rPr lang="en-US" dirty="0"/>
              <a:t>instead developed “price tiers,” adding both more affordable lines and premium lines</a:t>
            </a:r>
            <a:r>
              <a:rPr lang="en-US" altLang="en-US" dirty="0">
                <a:solidFill>
                  <a:srgbClr val="008000"/>
                </a:solidFill>
                <a:latin typeface="Arial" panose="020B0604020202020204" pitchFamily="34" charset="0"/>
                <a:ea typeface="ＭＳ Ｐゴシック" panose="020B0600070205080204" pitchFamily="34" charset="-128"/>
              </a:rPr>
              <a:t>. Other companies are holding prices but redefining the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value</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in their value propositions. </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7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090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 elasticity </a:t>
            </a:r>
            <a:r>
              <a:rPr lang="en-US" altLang="en-US" dirty="0">
                <a:solidFill>
                  <a:srgbClr val="008000"/>
                </a:solidFill>
                <a:latin typeface="Arial" panose="020B0604020202020204" pitchFamily="34" charset="0"/>
                <a:ea typeface="ＭＳ Ｐゴシック" panose="020B0600070205080204" pitchFamily="34" charset="-128"/>
              </a:rPr>
              <a:t>refers to the measure of the </a:t>
            </a:r>
            <a:r>
              <a:rPr lang="en-US" altLang="en-US" dirty="0">
                <a:latin typeface="Arial" panose="020B0604020202020204" pitchFamily="34" charset="0"/>
                <a:ea typeface="ＭＳ Ｐゴシック" panose="020B0600070205080204" pitchFamily="34" charset="-128"/>
              </a:rPr>
              <a:t>sensitivity of demand to changes in price. If demand hardly changes with a small change in price, we say demand is </a:t>
            </a:r>
            <a:r>
              <a:rPr lang="en-US" altLang="en-US" b="1" dirty="0">
                <a:latin typeface="Arial" panose="020B0604020202020204" pitchFamily="34" charset="0"/>
                <a:ea typeface="ＭＳ Ｐゴシック" panose="020B0600070205080204" pitchFamily="34" charset="-128"/>
              </a:rPr>
              <a:t>inelastic</a:t>
            </a:r>
            <a:r>
              <a:rPr lang="en-US" altLang="en-US" dirty="0">
                <a:latin typeface="Arial" panose="020B0604020202020204" pitchFamily="34" charset="0"/>
                <a:ea typeface="ＭＳ Ｐゴシック" panose="020B0600070205080204" pitchFamily="34" charset="-128"/>
              </a:rPr>
              <a:t>. If demand changes greatly, we say the demand is </a:t>
            </a:r>
            <a:r>
              <a:rPr lang="en-US" altLang="en-US" b="1" dirty="0">
                <a:latin typeface="Arial" panose="020B0604020202020204" pitchFamily="34" charset="0"/>
                <a:ea typeface="ＭＳ Ｐゴシック" panose="020B0600070205080204" pitchFamily="34" charset="-128"/>
              </a:rPr>
              <a:t>elastic</a:t>
            </a:r>
            <a:r>
              <a:rPr lang="en-US" altLang="en-US" dirty="0">
                <a:latin typeface="Arial" panose="020B0604020202020204" pitchFamily="34" charset="0"/>
                <a:ea typeface="ＭＳ Ｐゴシック" panose="020B0600070205080204" pitchFamily="34" charset="-128"/>
              </a:rPr>
              <a:t>.</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price the company might charge will lead to a different level of demand. </a:t>
            </a:r>
            <a:r>
              <a:rPr lang="en-US" altLang="en-US" dirty="0">
                <a:solidFill>
                  <a:srgbClr val="008000"/>
                </a:solidFill>
                <a:latin typeface="Arial" panose="020B0604020202020204" pitchFamily="34" charset="0"/>
                <a:ea typeface="ＭＳ Ｐゴシック" panose="020B0600070205080204" pitchFamily="34" charset="-128"/>
              </a:rPr>
              <a:t>This figure shows the relationship between the price charged and the resulting demand level. </a:t>
            </a:r>
            <a:r>
              <a:rPr lang="en-US" altLang="en-US" dirty="0">
                <a:latin typeface="Arial" panose="020B0604020202020204" pitchFamily="34" charset="0"/>
                <a:ea typeface="ＭＳ Ｐゴシック" panose="020B0600070205080204" pitchFamily="34" charset="-128"/>
              </a:rPr>
              <a:t>The </a:t>
            </a:r>
            <a:r>
              <a:rPr lang="en-US" altLang="en-US" b="1" dirty="0">
                <a:latin typeface="Arial" panose="020B0604020202020204" pitchFamily="34" charset="0"/>
                <a:ea typeface="ＭＳ Ｐゴシック" panose="020B0600070205080204" pitchFamily="34" charset="-128"/>
              </a:rPr>
              <a:t>demand curve </a:t>
            </a:r>
            <a:r>
              <a:rPr lang="en-US" altLang="en-US" dirty="0">
                <a:latin typeface="Arial" panose="020B0604020202020204" pitchFamily="34" charset="0"/>
                <a:ea typeface="ＭＳ Ｐゴシック" panose="020B0600070205080204" pitchFamily="34" charset="-128"/>
              </a:rPr>
              <a:t>shows the number of units the market will buy in a given time period at different prices that might be charged. In a normal case, demand and price are inversely related—that is, the higher the price, the lower the demand. Thus, the company would sell less if it raised its price from P1 to P2. In short, consumers with limited budgets probably will buy less of something if its price is too high. </a:t>
            </a:r>
            <a:r>
              <a:rPr lang="en-US" altLang="en-US" dirty="0">
                <a:solidFill>
                  <a:srgbClr val="008000"/>
                </a:solidFill>
                <a:latin typeface="Arial" panose="020B0604020202020204" pitchFamily="34" charset="0"/>
                <a:ea typeface="ＭＳ Ｐゴシック" panose="020B0600070205080204" pitchFamily="34" charset="-128"/>
              </a:rPr>
              <a:t>Understanding a brand’s price-demand curve is crucial to good pricing decisions. </a:t>
            </a:r>
            <a:r>
              <a:rPr lang="en-US" dirty="0"/>
              <a:t>Most companies try to measure their demand curves by estimating demand at different prices. The type of market makes a difference in demand curves.</a:t>
            </a:r>
            <a:endParaRPr lang="en-US" altLang="en-US" dirty="0">
              <a:solidFill>
                <a:srgbClr val="008000"/>
              </a:solidFill>
              <a:latin typeface="Arial" panose="020B0604020202020204" pitchFamily="34" charset="0"/>
              <a:ea typeface="ＭＳ Ｐゴシック" panose="020B0600070205080204" pitchFamily="34" charset="-128"/>
            </a:endParaRPr>
          </a:p>
          <a:p>
            <a:endParaRPr dirty="0"/>
          </a:p>
        </p:txBody>
      </p:sp>
    </p:spTree>
    <p:extLst>
      <p:ext uri="{BB962C8B-B14F-4D97-AF65-F5344CB8AC3E}">
        <p14:creationId xmlns:p14="http://schemas.microsoft.com/office/powerpoint/2010/main" val="1358836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Companies bringing out a new product face the </a:t>
            </a:r>
            <a:r>
              <a:rPr lang="en-US" altLang="en-US" b="0" dirty="0">
                <a:solidFill>
                  <a:srgbClr val="008000"/>
                </a:solidFill>
                <a:latin typeface="Arial" panose="020B0604020202020204" pitchFamily="34" charset="0"/>
                <a:ea typeface="ＭＳ Ｐゴシック" panose="020B0600070205080204" pitchFamily="34" charset="-128"/>
              </a:rPr>
              <a:t>challenge of setting prices for the first time. They can choose between two broad strategies. These are market-skimming pricing and market-penetration pricing.</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Market-skimming pricing </a:t>
            </a:r>
            <a:r>
              <a:rPr lang="en-US" altLang="en-US" dirty="0">
                <a:solidFill>
                  <a:srgbClr val="008000"/>
                </a:solidFill>
                <a:latin typeface="Arial" panose="020B0604020202020204" pitchFamily="34" charset="0"/>
                <a:ea typeface="ＭＳ Ｐゴシック" panose="020B0600070205080204" pitchFamily="34" charset="-128"/>
              </a:rPr>
              <a:t>or </a:t>
            </a:r>
            <a:r>
              <a:rPr lang="en-US" altLang="en-US" b="1" dirty="0">
                <a:solidFill>
                  <a:srgbClr val="008000"/>
                </a:solidFill>
                <a:latin typeface="Arial" panose="020B0604020202020204" pitchFamily="34" charset="0"/>
                <a:ea typeface="ＭＳ Ｐゴシック" panose="020B0600070205080204" pitchFamily="34" charset="-128"/>
              </a:rPr>
              <a:t>price skimming </a:t>
            </a:r>
            <a:r>
              <a:rPr lang="en-US" altLang="en-US" dirty="0">
                <a:solidFill>
                  <a:srgbClr val="008000"/>
                </a:solidFill>
                <a:latin typeface="Arial" panose="020B0604020202020204" pitchFamily="34" charset="0"/>
                <a:ea typeface="ＭＳ Ｐゴシック" panose="020B0600070205080204" pitchFamily="34" charset="-128"/>
              </a:rPr>
              <a:t>refers to setting a high price for a new product to skim maximum revenues, layer by layer, from the segments willing to pay the high price. The company makes fewer but more profitable sales. This strategy works only under certain conditions. First, the product’s quality and image must support its higher price, and enough buyers must want the product at that price. Second, the costs of producing a smaller volume cannot be so high that they cancel the advantage of charging more. Finally, competitors should not be able to enter the market easily and undercut the high price.</a:t>
            </a:r>
          </a:p>
          <a:p>
            <a:r>
              <a:rPr lang="en-US" altLang="en-US" b="1" dirty="0">
                <a:solidFill>
                  <a:srgbClr val="008000"/>
                </a:solidFill>
                <a:latin typeface="Arial" panose="020B0604020202020204" pitchFamily="34" charset="0"/>
                <a:ea typeface="ＭＳ Ｐゴシック" panose="020B0600070205080204" pitchFamily="34" charset="-128"/>
              </a:rPr>
              <a:t>Market-penetration pricing </a:t>
            </a:r>
            <a:r>
              <a:rPr lang="en-US" altLang="en-US" dirty="0">
                <a:solidFill>
                  <a:srgbClr val="008000"/>
                </a:solidFill>
                <a:latin typeface="Arial" panose="020B0604020202020204" pitchFamily="34" charset="0"/>
                <a:ea typeface="ＭＳ Ｐゴシック" panose="020B0600070205080204" pitchFamily="34" charset="-128"/>
              </a:rPr>
              <a:t>refers to setting a low price for a new product in order to attract a large number of buyers and a large market share. The high sales volume results in falling costs, allowing companies to cut their prices even further. Several conditions must be met for this low-price strategy to work. First, the market must be highly price sensitive so that a low price produces more market growth. Second, production and distribution costs must decrease as sales volume increases. Finally, the low price must help keep out the competition, and the penetration </a:t>
            </a:r>
            <a:r>
              <a:rPr lang="en-US" altLang="en-US" dirty="0" err="1">
                <a:solidFill>
                  <a:srgbClr val="008000"/>
                </a:solidFill>
                <a:latin typeface="Arial" panose="020B0604020202020204" pitchFamily="34" charset="0"/>
                <a:ea typeface="ＭＳ Ｐゴシック" panose="020B0600070205080204" pitchFamily="34" charset="-128"/>
              </a:rPr>
              <a:t>pricer</a:t>
            </a:r>
            <a:r>
              <a:rPr lang="en-US" altLang="en-US" dirty="0">
                <a:solidFill>
                  <a:srgbClr val="008000"/>
                </a:solidFill>
                <a:latin typeface="Arial" panose="020B0604020202020204" pitchFamily="34" charset="0"/>
                <a:ea typeface="ＭＳ Ｐゴシック" panose="020B0600070205080204" pitchFamily="34" charset="-128"/>
              </a:rPr>
              <a:t> must maintain its low-price position. Otherwise, the price advantage may be only temporary.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16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Each of these strategies are discussed in greater detail in the following slides.</a:t>
            </a: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759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Most companies adjust their basic price to reward customers for certain responses, such as paying bills early, volume purchases, and off-season buying. These price adjustments—</a:t>
            </a:r>
            <a:r>
              <a:rPr lang="en-US" b="0" dirty="0"/>
              <a:t>called discounts and allowances—</a:t>
            </a:r>
            <a:r>
              <a:rPr lang="en-US" dirty="0"/>
              <a:t>can take many forms.</a:t>
            </a:r>
            <a:br>
              <a:rPr lang="en-US" dirty="0"/>
            </a:br>
            <a:r>
              <a:rPr lang="en-US" dirty="0"/>
              <a:t> </a:t>
            </a:r>
          </a:p>
          <a:p>
            <a:r>
              <a:rPr lang="en-US" altLang="en-US" b="0" dirty="0">
                <a:solidFill>
                  <a:srgbClr val="008000"/>
                </a:solidFill>
                <a:latin typeface="Arial" panose="020B0604020202020204" pitchFamily="34" charset="0"/>
                <a:ea typeface="ＭＳ Ｐゴシック" panose="020B0600070205080204" pitchFamily="34" charset="-128"/>
              </a:rPr>
              <a:t>A</a:t>
            </a:r>
            <a:r>
              <a:rPr lang="en-US" altLang="en-US" b="1" baseline="0" dirty="0">
                <a:solidFill>
                  <a:srgbClr val="008000"/>
                </a:solidFill>
                <a:latin typeface="Arial" panose="020B0604020202020204" pitchFamily="34" charset="0"/>
                <a:ea typeface="ＭＳ Ｐゴシック" panose="020B0600070205080204" pitchFamily="34" charset="-128"/>
              </a:rPr>
              <a:t> di</a:t>
            </a:r>
            <a:r>
              <a:rPr lang="en-US" altLang="en-US" b="1" dirty="0">
                <a:solidFill>
                  <a:srgbClr val="008000"/>
                </a:solidFill>
                <a:latin typeface="Arial" panose="020B0604020202020204" pitchFamily="34" charset="0"/>
                <a:ea typeface="ＭＳ Ｐゴシック" panose="020B0600070205080204" pitchFamily="34" charset="-128"/>
              </a:rPr>
              <a:t>scount</a:t>
            </a:r>
            <a:r>
              <a:rPr lang="en-US" altLang="en-US" dirty="0">
                <a:solidFill>
                  <a:srgbClr val="008000"/>
                </a:solidFill>
                <a:latin typeface="Arial" panose="020B0604020202020204" pitchFamily="34" charset="0"/>
                <a:ea typeface="ＭＳ Ｐゴシック" panose="020B0600070205080204" pitchFamily="34" charset="-128"/>
              </a:rPr>
              <a:t> is a straight reduction in price on purchases during a stated period of time or of larger quantities. One form of discount is a cash discount, a price reduction to buyers who pay their bills promptly. A quantity discount is a price reduction to buyers who buy large volumes. A seller offers a functional discount, also called a trade discount, to trade-channel members who perform certain functions, such as selling, storing, and record keeping. A seasonal discount is a price reduction to buyers who buy merchandise or services out of season.</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An</a:t>
            </a:r>
            <a:r>
              <a:rPr lang="en-US" altLang="en-US" b="1" baseline="0" dirty="0">
                <a:solidFill>
                  <a:srgbClr val="008000"/>
                </a:solidFill>
                <a:latin typeface="Arial" panose="020B0604020202020204" pitchFamily="34" charset="0"/>
                <a:ea typeface="ＭＳ Ｐゴシック" panose="020B0600070205080204" pitchFamily="34" charset="-128"/>
              </a:rPr>
              <a:t> a</a:t>
            </a:r>
            <a:r>
              <a:rPr lang="en-US" altLang="en-US" b="1" dirty="0">
                <a:solidFill>
                  <a:srgbClr val="008000"/>
                </a:solidFill>
                <a:latin typeface="Arial" panose="020B0604020202020204" pitchFamily="34" charset="0"/>
                <a:ea typeface="ＭＳ Ｐゴシック" panose="020B0600070205080204" pitchFamily="34" charset="-128"/>
              </a:rPr>
              <a:t>llowance </a:t>
            </a:r>
            <a:r>
              <a:rPr lang="en-US" altLang="en-US" b="0" dirty="0">
                <a:solidFill>
                  <a:srgbClr val="008000"/>
                </a:solidFill>
                <a:latin typeface="Arial" panose="020B0604020202020204" pitchFamily="34" charset="0"/>
                <a:ea typeface="ＭＳ Ｐゴシック" panose="020B0600070205080204" pitchFamily="34" charset="-128"/>
              </a:rPr>
              <a:t>is</a:t>
            </a:r>
            <a:r>
              <a:rPr lang="en-US" altLang="en-US" b="1"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promotional money paid by manufacturers to retailers in return for an agreement to feature the manufacturer’s products in some way. For example, trade-in allowances are price reductions given for turning in an old item when buying a new one. Promotional allowances are payments or price reductions that reward dealers for participating in advertising and sales-support programs.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24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In </a:t>
            </a:r>
            <a:r>
              <a:rPr lang="en-US" altLang="en-US" b="1" dirty="0">
                <a:solidFill>
                  <a:srgbClr val="008000"/>
                </a:solidFill>
                <a:latin typeface="Arial" panose="020B0604020202020204" pitchFamily="34" charset="0"/>
                <a:ea typeface="ＭＳ Ｐゴシック" panose="020B0600070205080204" pitchFamily="34" charset="-128"/>
              </a:rPr>
              <a:t>segmented pricing</a:t>
            </a:r>
            <a:r>
              <a:rPr lang="en-US" altLang="en-US" dirty="0">
                <a:solidFill>
                  <a:srgbClr val="008000"/>
                </a:solidFill>
                <a:latin typeface="Arial" panose="020B0604020202020204" pitchFamily="34" charset="0"/>
                <a:ea typeface="ＭＳ Ｐゴシック" panose="020B0600070205080204" pitchFamily="34" charset="-128"/>
              </a:rPr>
              <a:t>, the company sells a product or service at two or more prices, even though the difference in prices is not based on differences in costs. Segmented pricing takes several forms.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With</a:t>
            </a:r>
            <a:r>
              <a:rPr lang="en-US" altLang="en-US" b="0" baseline="0" dirty="0">
                <a:solidFill>
                  <a:srgbClr val="008000"/>
                </a:solidFill>
                <a:latin typeface="Arial" panose="020B0604020202020204" pitchFamily="34" charset="0"/>
                <a:ea typeface="ＭＳ Ｐゴシック" panose="020B0600070205080204" pitchFamily="34" charset="-128"/>
              </a:rPr>
              <a:t> </a:t>
            </a:r>
            <a:r>
              <a:rPr lang="en-US" altLang="en-US" b="1" baseline="0" dirty="0">
                <a:solidFill>
                  <a:srgbClr val="008000"/>
                </a:solidFill>
                <a:latin typeface="Arial" panose="020B0604020202020204" pitchFamily="34" charset="0"/>
                <a:ea typeface="ＭＳ Ｐゴシック" panose="020B0600070205080204" pitchFamily="34" charset="-128"/>
              </a:rPr>
              <a:t>c</a:t>
            </a:r>
            <a:r>
              <a:rPr lang="en-US" altLang="en-US" b="1" dirty="0">
                <a:solidFill>
                  <a:srgbClr val="008000"/>
                </a:solidFill>
                <a:latin typeface="Arial" panose="020B0604020202020204" pitchFamily="34" charset="0"/>
                <a:ea typeface="ＭＳ Ｐゴシック" panose="020B0600070205080204" pitchFamily="34" charset="-128"/>
              </a:rPr>
              <a:t>ustomer-segment pricing, </a:t>
            </a:r>
            <a:r>
              <a:rPr lang="en-US" altLang="en-US" b="0" dirty="0">
                <a:solidFill>
                  <a:srgbClr val="008000"/>
                </a:solidFill>
                <a:latin typeface="Arial" panose="020B0604020202020204" pitchFamily="34" charset="0"/>
                <a:ea typeface="ＭＳ Ｐゴシック" panose="020B0600070205080204" pitchFamily="34" charset="-128"/>
              </a:rPr>
              <a:t>d</a:t>
            </a:r>
            <a:r>
              <a:rPr lang="en-US" altLang="en-US" dirty="0">
                <a:solidFill>
                  <a:srgbClr val="008000"/>
                </a:solidFill>
                <a:latin typeface="Arial" panose="020B0604020202020204" pitchFamily="34" charset="0"/>
                <a:ea typeface="ＭＳ Ｐゴシック" panose="020B0600070205080204" pitchFamily="34" charset="-128"/>
              </a:rPr>
              <a:t>ifferent customers pay different prices for the same product or service. </a:t>
            </a:r>
            <a:r>
              <a:rPr lang="en-US" dirty="0"/>
              <a:t>Museums and movie theaters, for example, may charge a lower admission for students and senior citizens.</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With</a:t>
            </a:r>
            <a:r>
              <a:rPr lang="en-US" altLang="en-US" b="0" baseline="0" dirty="0">
                <a:solidFill>
                  <a:srgbClr val="008000"/>
                </a:solidFill>
                <a:latin typeface="Arial" panose="020B0604020202020204" pitchFamily="34" charset="0"/>
                <a:ea typeface="ＭＳ Ｐゴシック" panose="020B0600070205080204" pitchFamily="34" charset="-128"/>
              </a:rPr>
              <a:t> </a:t>
            </a:r>
            <a:r>
              <a:rPr lang="en-US" altLang="en-US" b="1" baseline="0" dirty="0">
                <a:solidFill>
                  <a:srgbClr val="008000"/>
                </a:solidFill>
                <a:latin typeface="Arial" panose="020B0604020202020204" pitchFamily="34" charset="0"/>
                <a:ea typeface="ＭＳ Ｐゴシック" panose="020B0600070205080204" pitchFamily="34" charset="-128"/>
              </a:rPr>
              <a:t>p</a:t>
            </a:r>
            <a:r>
              <a:rPr lang="en-US" altLang="en-US" b="1" dirty="0">
                <a:solidFill>
                  <a:srgbClr val="008000"/>
                </a:solidFill>
                <a:latin typeface="Arial" panose="020B0604020202020204" pitchFamily="34" charset="0"/>
                <a:ea typeface="ＭＳ Ｐゴシック" panose="020B0600070205080204" pitchFamily="34" charset="-128"/>
              </a:rPr>
              <a:t>roduct form pricing, </a:t>
            </a:r>
            <a:r>
              <a:rPr lang="en-US" altLang="en-US" dirty="0">
                <a:solidFill>
                  <a:srgbClr val="008000"/>
                </a:solidFill>
                <a:latin typeface="Arial" panose="020B0604020202020204" pitchFamily="34" charset="0"/>
                <a:ea typeface="ＭＳ Ｐゴシック" panose="020B0600070205080204" pitchFamily="34" charset="-128"/>
              </a:rPr>
              <a:t>different versions of the product are priced differently, but not according to differences in their costs. Examples include</a:t>
            </a:r>
            <a:r>
              <a:rPr lang="en-US" dirty="0"/>
              <a:t> a round-trip economy seat on a flight</a:t>
            </a:r>
            <a:r>
              <a:rPr lang="en-US" baseline="0" dirty="0"/>
              <a:t> versus a more expensive</a:t>
            </a:r>
            <a:r>
              <a:rPr lang="en-US" dirty="0"/>
              <a:t> business class seat and  different</a:t>
            </a:r>
            <a:r>
              <a:rPr lang="en-US" baseline="0" dirty="0"/>
              <a:t> prices for seats in a theater based on their </a:t>
            </a:r>
            <a:r>
              <a:rPr lang="en-US" dirty="0"/>
              <a:t>location.</a:t>
            </a:r>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Location-based pricing </a:t>
            </a:r>
            <a:r>
              <a:rPr lang="en-US" altLang="en-US" b="0" dirty="0">
                <a:solidFill>
                  <a:srgbClr val="008000"/>
                </a:solidFill>
                <a:latin typeface="Arial" panose="020B0604020202020204" pitchFamily="34" charset="0"/>
                <a:ea typeface="ＭＳ Ｐゴシック" panose="020B0600070205080204" pitchFamily="34" charset="-128"/>
              </a:rPr>
              <a:t>involves</a:t>
            </a:r>
            <a:r>
              <a:rPr lang="en-US" altLang="en-US" dirty="0">
                <a:solidFill>
                  <a:srgbClr val="008000"/>
                </a:solidFill>
                <a:latin typeface="Arial" panose="020B0604020202020204" pitchFamily="34" charset="0"/>
                <a:ea typeface="ＭＳ Ｐゴシック" panose="020B0600070205080204" pitchFamily="34" charset="-128"/>
              </a:rPr>
              <a:t> a company charging different prices for different locations, even though the cost of offering each location is the same. </a:t>
            </a:r>
          </a:p>
          <a:p>
            <a:r>
              <a:rPr lang="en-US" altLang="en-US" b="1" dirty="0">
                <a:solidFill>
                  <a:srgbClr val="008000"/>
                </a:solidFill>
                <a:latin typeface="Arial" panose="020B0604020202020204" pitchFamily="34" charset="0"/>
                <a:ea typeface="ＭＳ Ｐゴシック" panose="020B0600070205080204" pitchFamily="34" charset="-128"/>
              </a:rPr>
              <a:t>Time-based pricing</a:t>
            </a:r>
            <a:r>
              <a:rPr lang="en-US" altLang="en-US" b="0" baseline="0" dirty="0">
                <a:solidFill>
                  <a:srgbClr val="008000"/>
                </a:solidFill>
                <a:latin typeface="Arial" panose="020B0604020202020204" pitchFamily="34" charset="0"/>
                <a:ea typeface="ＭＳ Ｐゴシック" panose="020B0600070205080204" pitchFamily="34" charset="-128"/>
              </a:rPr>
              <a:t> occurs when </a:t>
            </a:r>
            <a:r>
              <a:rPr lang="en-US" altLang="en-US" dirty="0">
                <a:solidFill>
                  <a:srgbClr val="008000"/>
                </a:solidFill>
                <a:latin typeface="Arial" panose="020B0604020202020204" pitchFamily="34" charset="0"/>
                <a:ea typeface="ＭＳ Ｐゴシック" panose="020B0600070205080204" pitchFamily="34" charset="-128"/>
              </a:rPr>
              <a:t>a firm varies its price by the season, the month, the day, and even the hour.  </a:t>
            </a:r>
            <a:r>
              <a:rPr lang="en-US" dirty="0"/>
              <a:t>For example, movie theaters charge matinee pricing during the daytime, and resorts give weekend and seasonal discounts.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segmented pricing to be an effective strategy, certain conditions must exist. The market must be able to be segmented, and segments must show different degrees of demand. The costs of segmenting and reaching the market cannot exceed the extra revenue obtained from the price difference. Segmented pricing should also be legal.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670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Psychological pricing </a:t>
            </a:r>
            <a:r>
              <a:rPr lang="en-US" altLang="en-US" dirty="0">
                <a:solidFill>
                  <a:srgbClr val="008000"/>
                </a:solidFill>
                <a:latin typeface="Arial" panose="020B0604020202020204" pitchFamily="34" charset="0"/>
                <a:ea typeface="ＭＳ Ｐゴシック" panose="020B0600070205080204" pitchFamily="34" charset="-128"/>
              </a:rPr>
              <a:t>refers to pricing that considers the psychology of prices and not simply the economics. The price is used to say something about the product.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Another aspect of psychological pricing is </a:t>
            </a:r>
            <a:r>
              <a:rPr lang="en-US" altLang="en-US" b="1" dirty="0">
                <a:solidFill>
                  <a:srgbClr val="008000"/>
                </a:solidFill>
                <a:latin typeface="Arial" panose="020B0604020202020204" pitchFamily="34" charset="0"/>
                <a:ea typeface="ＭＳ Ｐゴシック" panose="020B0600070205080204" pitchFamily="34" charset="-128"/>
              </a:rPr>
              <a:t>reference prices</a:t>
            </a:r>
            <a:r>
              <a:rPr lang="en-US" altLang="en-US" dirty="0">
                <a:solidFill>
                  <a:srgbClr val="008000"/>
                </a:solidFill>
                <a:latin typeface="Arial" panose="020B0604020202020204" pitchFamily="34" charset="0"/>
                <a:ea typeface="ＭＳ Ｐゴシック" panose="020B0600070205080204" pitchFamily="34" charset="-128"/>
              </a:rPr>
              <a:t>, which are the </a:t>
            </a:r>
            <a:r>
              <a:rPr lang="en-US" altLang="en-US" dirty="0">
                <a:latin typeface="Arial" panose="020B0604020202020204" pitchFamily="34" charset="0"/>
                <a:ea typeface="ＭＳ Ｐゴシック" panose="020B0600070205080204" pitchFamily="34" charset="-128"/>
              </a:rPr>
              <a:t>prices that buyers carry in their minds and refer to when looking at a given product. The reference price might be formed by noting current prices, remembering past prices, or assessing the buying situation. Sellers can influence or use these</a:t>
            </a:r>
            <a:r>
              <a:rPr lang="en-US" altLang="en-US"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consumers</a:t>
            </a:r>
            <a:r>
              <a:rPr lang="ja-JP" altLang="en-US" dirty="0">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reference prices when setting price.</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228600" algn="l" defTabSz="914400" rtl="0" eaLnBrk="1" fontAlgn="auto" latinLnBrk="0" hangingPunct="1">
              <a:lnSpc>
                <a:spcPct val="120000"/>
              </a:lnSpc>
              <a:spcBef>
                <a:spcPts val="0"/>
              </a:spcBef>
              <a:spcAft>
                <a:spcPts val="600"/>
              </a:spcAft>
              <a:buClr>
                <a:srgbClr val="B80E0F"/>
              </a:buClr>
              <a:buSzPct val="160000"/>
              <a:buFont typeface="Arial" panose="020B0604020202020204" pitchFamily="34" charset="0"/>
              <a:buChar char="•"/>
              <a:tabLst/>
              <a:defRPr/>
            </a:pPr>
            <a:r>
              <a:rPr kumimoji="0" lang="en-SA"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Odd-Even pricing technique prices products at an odd number which is slightly less that a rounded off even number. </a:t>
            </a:r>
          </a:p>
          <a:p>
            <a:pPr marL="0" marR="0" lvl="0" indent="-228600" algn="l" defTabSz="914400" rtl="0" eaLnBrk="1" fontAlgn="auto" latinLnBrk="0" hangingPunct="1">
              <a:lnSpc>
                <a:spcPct val="120000"/>
              </a:lnSpc>
              <a:spcBef>
                <a:spcPts val="0"/>
              </a:spcBef>
              <a:spcAft>
                <a:spcPts val="600"/>
              </a:spcAft>
              <a:buClr>
                <a:srgbClr val="B80E0F"/>
              </a:buClr>
              <a:buSzPct val="160000"/>
              <a:buFont typeface="Arial" panose="020B0604020202020204" pitchFamily="34" charset="0"/>
              <a:buChar char="•"/>
              <a:tabLst/>
              <a:defRPr/>
            </a:pPr>
            <a:r>
              <a:rPr kumimoji="0" lang="en-SA" sz="1200" b="0" i="0" u="none" strike="noStrike" kern="1200" cap="all" spc="0" normalizeH="0" baseline="0" noProof="0" dirty="0">
                <a:ln>
                  <a:noFill/>
                </a:ln>
                <a:solidFill>
                  <a:prstClr val="black"/>
                </a:solidFill>
                <a:effectLst/>
                <a:uLnTx/>
                <a:uFillTx/>
                <a:latin typeface="Abadi" panose="020B0604020104020204" pitchFamily="34" charset="0"/>
                <a:ea typeface="+mn-ea"/>
                <a:cs typeface="+mn-cs"/>
              </a:rPr>
              <a:t> instead of pricing a product at $ 1020, you discount it and price it at $ 999. This 21 $ reduction will give much more turnover because people will judge the product being priced at 900 $ and not 1000 $.</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3119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With </a:t>
            </a:r>
            <a:r>
              <a:rPr lang="en-US" altLang="en-US" b="1" dirty="0">
                <a:solidFill>
                  <a:srgbClr val="008000"/>
                </a:solidFill>
                <a:latin typeface="Arial" panose="020B0604020202020204" pitchFamily="34" charset="0"/>
                <a:ea typeface="ＭＳ Ｐゴシック" panose="020B0600070205080204" pitchFamily="34" charset="-128"/>
              </a:rPr>
              <a:t>promotional pricing</a:t>
            </a:r>
            <a:r>
              <a:rPr lang="en-US" altLang="en-US" dirty="0">
                <a:solidFill>
                  <a:srgbClr val="008000"/>
                </a:solidFill>
                <a:latin typeface="Arial" panose="020B0604020202020204" pitchFamily="34" charset="0"/>
                <a:ea typeface="ＭＳ Ｐゴシック" panose="020B0600070205080204" pitchFamily="34" charset="-128"/>
              </a:rPr>
              <a:t>, companies will temporarily price their products below list price to create buying excitement and urgency. Promotional pricing takes several forms. A</a:t>
            </a:r>
            <a:r>
              <a:rPr lang="en-US" altLang="en-US" baseline="0" dirty="0">
                <a:solidFill>
                  <a:srgbClr val="008000"/>
                </a:solidFill>
                <a:latin typeface="Arial" panose="020B0604020202020204" pitchFamily="34" charset="0"/>
                <a:ea typeface="ＭＳ Ｐゴシック" panose="020B0600070205080204" pitchFamily="34" charset="-128"/>
              </a:rPr>
              <a:t> s</a:t>
            </a:r>
            <a:r>
              <a:rPr lang="en-US" altLang="en-US" dirty="0">
                <a:solidFill>
                  <a:srgbClr val="008000"/>
                </a:solidFill>
                <a:latin typeface="Arial" panose="020B0604020202020204" pitchFamily="34" charset="0"/>
                <a:ea typeface="ＭＳ Ｐゴシック" panose="020B0600070205080204" pitchFamily="34" charset="-128"/>
              </a:rPr>
              <a:t>eller may simply offer discounts from normal prices to increase sales and reduce inventories. Sellers also use special-event pricing in certain seasons to draw more customers. Limited-time offers, such as online flash sales, can create buying urgency and make buyers feel lucky to have gotten in on the deal. Manufacturers sometimes offer cash rebates to consumers who buy the product from dealers within a specified time. Some manufacturers</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offer low-interest financing, longer warranties, or free maintenance to reduce the consumer</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s price.</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Promotional pricing, however, can have adverse effects. Used too frequently, price promotions can create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deal-prone</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customers who wait until brands go on sale before buying them. In addition, constantly reduced prices can erode a brand’s value in the eyes of customers. Marketers sometimes become addicted to promotional pricing, especially in tight economic times. They use price promotions as a quick fix instead of sweating through the difficult process of developing effective longer-term strategies for building their brands.</a:t>
            </a:r>
            <a:endParaRPr lang="en-US" altLang="en-US" dirty="0">
              <a:solidFill>
                <a:srgbClr val="008000"/>
              </a:solidFill>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promotional pricing is when companies have a sale  concept when they changed prices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Buy one, get one free BOGOF. Consumers are offered a second item for free when they purchase the first 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Discounting This when the price of a product or service is lowered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Seasonal sales This is a strategy that lowers prices for a certain time of the year.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flash sales last at least a day, and frequently for more than that, are over much quicker. Reduced prices for only 2-3 hours are common. Flash sales can create a great sense of urgency.</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524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There are five geographical pricing strategies.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FOB-origin pricing </a:t>
            </a:r>
            <a:r>
              <a:rPr lang="en-US" altLang="en-US" dirty="0">
                <a:solidFill>
                  <a:srgbClr val="008000"/>
                </a:solidFill>
                <a:latin typeface="Arial" panose="020B0604020202020204" pitchFamily="34" charset="0"/>
                <a:ea typeface="ＭＳ Ｐゴシック" panose="020B0600070205080204" pitchFamily="34" charset="-128"/>
              </a:rPr>
              <a:t>means that the goods are placed </a:t>
            </a:r>
            <a:r>
              <a:rPr lang="en-US" altLang="en-US" b="1" dirty="0">
                <a:solidFill>
                  <a:srgbClr val="008000"/>
                </a:solidFill>
                <a:latin typeface="Arial" panose="020B0604020202020204" pitchFamily="34" charset="0"/>
                <a:ea typeface="ＭＳ Ｐゴシック" panose="020B0600070205080204" pitchFamily="34" charset="-128"/>
              </a:rPr>
              <a:t>f</a:t>
            </a:r>
            <a:r>
              <a:rPr lang="en-US" altLang="en-US" dirty="0">
                <a:solidFill>
                  <a:srgbClr val="008000"/>
                </a:solidFill>
                <a:latin typeface="Arial" panose="020B0604020202020204" pitchFamily="34" charset="0"/>
                <a:ea typeface="ＭＳ Ｐゴシック" panose="020B0600070205080204" pitchFamily="34" charset="-128"/>
              </a:rPr>
              <a:t>ree </a:t>
            </a:r>
            <a:r>
              <a:rPr lang="en-US" altLang="en-US" b="1" dirty="0">
                <a:solidFill>
                  <a:srgbClr val="008000"/>
                </a:solidFill>
                <a:latin typeface="Arial" panose="020B0604020202020204" pitchFamily="34" charset="0"/>
                <a:ea typeface="ＭＳ Ｐゴシック" panose="020B0600070205080204" pitchFamily="34" charset="-128"/>
              </a:rPr>
              <a:t>o</a:t>
            </a:r>
            <a:r>
              <a:rPr lang="en-US" altLang="en-US" dirty="0">
                <a:solidFill>
                  <a:srgbClr val="008000"/>
                </a:solidFill>
                <a:latin typeface="Arial" panose="020B0604020202020204" pitchFamily="34" charset="0"/>
                <a:ea typeface="ＭＳ Ｐゴシック" panose="020B0600070205080204" pitchFamily="34" charset="-128"/>
              </a:rPr>
              <a:t>n </a:t>
            </a:r>
            <a:r>
              <a:rPr lang="en-US" altLang="en-US" b="1" dirty="0">
                <a:solidFill>
                  <a:srgbClr val="008000"/>
                </a:solidFill>
                <a:latin typeface="Arial" panose="020B0604020202020204" pitchFamily="34" charset="0"/>
                <a:ea typeface="ＭＳ Ｐゴシック" panose="020B0600070205080204" pitchFamily="34" charset="-128"/>
              </a:rPr>
              <a:t>b</a:t>
            </a:r>
            <a:r>
              <a:rPr lang="en-US" altLang="en-US" dirty="0">
                <a:solidFill>
                  <a:srgbClr val="008000"/>
                </a:solidFill>
                <a:latin typeface="Arial" panose="020B0604020202020204" pitchFamily="34" charset="0"/>
                <a:ea typeface="ＭＳ Ｐゴシック" panose="020B0600070205080204" pitchFamily="34" charset="-128"/>
              </a:rPr>
              <a:t>oard a carrier, hence </a:t>
            </a:r>
            <a:r>
              <a:rPr lang="en-US" altLang="en-US" b="1" dirty="0">
                <a:solidFill>
                  <a:srgbClr val="008000"/>
                </a:solidFill>
                <a:latin typeface="Arial" panose="020B0604020202020204" pitchFamily="34" charset="0"/>
                <a:ea typeface="ＭＳ Ｐゴシック" panose="020B0600070205080204" pitchFamily="34" charset="-128"/>
              </a:rPr>
              <a:t>FOB</a:t>
            </a:r>
            <a:r>
              <a:rPr lang="en-US" altLang="en-US" dirty="0">
                <a:solidFill>
                  <a:srgbClr val="008000"/>
                </a:solidFill>
                <a:latin typeface="Arial" panose="020B0604020202020204" pitchFamily="34" charset="0"/>
                <a:ea typeface="ＭＳ Ｐゴシック" panose="020B0600070205080204" pitchFamily="34" charset="-128"/>
              </a:rPr>
              <a:t>. At that point the title and responsibility pass to the customer, who pays the freight from the factory to the destination. </a:t>
            </a:r>
          </a:p>
          <a:p>
            <a:r>
              <a:rPr lang="en-US" altLang="en-US" b="1" dirty="0">
                <a:solidFill>
                  <a:srgbClr val="008000"/>
                </a:solidFill>
                <a:latin typeface="Arial" panose="020B0604020202020204" pitchFamily="34" charset="0"/>
                <a:ea typeface="ＭＳ Ｐゴシック" panose="020B0600070205080204" pitchFamily="34" charset="-128"/>
              </a:rPr>
              <a:t>Uniform-delivered pricing </a:t>
            </a:r>
            <a:r>
              <a:rPr lang="en-US" altLang="en-US" dirty="0">
                <a:solidFill>
                  <a:srgbClr val="008000"/>
                </a:solidFill>
                <a:latin typeface="Arial" panose="020B0604020202020204" pitchFamily="34" charset="0"/>
                <a:ea typeface="ＭＳ Ｐゴシック" panose="020B0600070205080204" pitchFamily="34" charset="-128"/>
              </a:rPr>
              <a:t>is the opposite of FOB pricing. Here, the company charges the same price plus freight to all customers, regardless of their location. The freight charge is set at the average freight cost. </a:t>
            </a:r>
          </a:p>
          <a:p>
            <a:r>
              <a:rPr lang="en-US" altLang="en-US" b="1" dirty="0">
                <a:solidFill>
                  <a:srgbClr val="008000"/>
                </a:solidFill>
                <a:latin typeface="Arial" panose="020B0604020202020204" pitchFamily="34" charset="0"/>
                <a:ea typeface="ＭＳ Ｐゴシック" panose="020B0600070205080204" pitchFamily="34" charset="-128"/>
              </a:rPr>
              <a:t>Zone pricing </a:t>
            </a:r>
            <a:r>
              <a:rPr lang="en-US" altLang="en-US" dirty="0">
                <a:solidFill>
                  <a:srgbClr val="008000"/>
                </a:solidFill>
                <a:latin typeface="Arial" panose="020B0604020202020204" pitchFamily="34" charset="0"/>
                <a:ea typeface="ＭＳ Ｐゴシック" panose="020B0600070205080204" pitchFamily="34" charset="-128"/>
              </a:rPr>
              <a:t>falls between FOB-origin pricing and uniform-delivered pricing. The company sets up two or more zones. All customers within a given zone pay a single total price; the more distant the zone, the higher the price. </a:t>
            </a:r>
          </a:p>
          <a:p>
            <a:r>
              <a:rPr lang="en-US" altLang="en-US" dirty="0">
                <a:solidFill>
                  <a:srgbClr val="008000"/>
                </a:solidFill>
                <a:latin typeface="Arial" panose="020B0604020202020204" pitchFamily="34" charset="0"/>
                <a:ea typeface="ＭＳ Ｐゴシック" panose="020B0600070205080204" pitchFamily="34" charset="-128"/>
              </a:rPr>
              <a:t>Using </a:t>
            </a:r>
            <a:r>
              <a:rPr lang="en-US" altLang="en-US" b="1" dirty="0">
                <a:solidFill>
                  <a:srgbClr val="008000"/>
                </a:solidFill>
                <a:latin typeface="Arial" panose="020B0604020202020204" pitchFamily="34" charset="0"/>
                <a:ea typeface="ＭＳ Ｐゴシック" panose="020B0600070205080204" pitchFamily="34" charset="-128"/>
              </a:rPr>
              <a:t>basing-point pricing</a:t>
            </a:r>
            <a:r>
              <a:rPr lang="en-US" altLang="en-US" dirty="0">
                <a:solidFill>
                  <a:srgbClr val="008000"/>
                </a:solidFill>
                <a:latin typeface="Arial" panose="020B0604020202020204" pitchFamily="34" charset="0"/>
                <a:ea typeface="ＭＳ Ｐゴシック" panose="020B0600070205080204" pitchFamily="34" charset="-128"/>
              </a:rPr>
              <a:t>, the seller selects a given city as a “basing point” and charges all customers the freight cost from that city to the customer location, regardless of the city from which the goods are actually shipped.</a:t>
            </a:r>
          </a:p>
          <a:p>
            <a:r>
              <a:rPr lang="en-US" altLang="en-US" dirty="0">
                <a:solidFill>
                  <a:srgbClr val="008000"/>
                </a:solidFill>
                <a:latin typeface="Arial" panose="020B0604020202020204" pitchFamily="34" charset="0"/>
                <a:ea typeface="ＭＳ Ｐゴシック" panose="020B0600070205080204" pitchFamily="34" charset="-128"/>
              </a:rPr>
              <a:t>Using </a:t>
            </a:r>
            <a:r>
              <a:rPr lang="en-US" altLang="en-US" b="1" dirty="0">
                <a:solidFill>
                  <a:srgbClr val="008000"/>
                </a:solidFill>
                <a:latin typeface="Arial" panose="020B0604020202020204" pitchFamily="34" charset="0"/>
                <a:ea typeface="ＭＳ Ｐゴシック" panose="020B0600070205080204" pitchFamily="34" charset="-128"/>
              </a:rPr>
              <a:t>freight-absorption pricing</a:t>
            </a:r>
            <a:r>
              <a:rPr lang="en-US" altLang="en-US" dirty="0">
                <a:solidFill>
                  <a:srgbClr val="008000"/>
                </a:solidFill>
                <a:latin typeface="Arial" panose="020B0604020202020204" pitchFamily="34" charset="0"/>
                <a:ea typeface="ＭＳ Ｐゴシック" panose="020B0600070205080204" pitchFamily="34" charset="-128"/>
              </a:rPr>
              <a:t>, the seller absorbs all or part of the actual freight charges to get the desired business. Freight-absorption pricing is used for market penetration and to hold on to increasingly competitive markets.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977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Dynamic pricing </a:t>
            </a:r>
            <a:r>
              <a:rPr lang="en-US" altLang="en-US" dirty="0">
                <a:solidFill>
                  <a:srgbClr val="008000"/>
                </a:solidFill>
                <a:latin typeface="Arial" panose="020B0604020202020204" pitchFamily="34" charset="0"/>
                <a:ea typeface="ＭＳ Ｐゴシック" panose="020B0600070205080204" pitchFamily="34" charset="-128"/>
              </a:rPr>
              <a:t>refers to adjusting prices continually to meet the characteristics and needs of individual customers and situations. It is especially prevalent online, where the Internet seems to be taking us back to a new age of fluid pricing. Such pricing offers many advantages for marketers. These days, online offers and prices might well be based on what specific customers search for and buy, how much they pay for other purchases, and whether they might be willing and able to spend more.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Dynamic pricing is legal as long as companies do not discriminate based on age, gender, location, or other similar characteristics. The practice of online pricing, however, goes both ways, and consumers often benefit from online and dynamic pricing. Thanks to the Internet, consumers can get instant product and price comparisons from thousands of vendors at price comparison sites. For example, the </a:t>
            </a:r>
            <a:r>
              <a:rPr lang="en-US" altLang="en-US" dirty="0" err="1">
                <a:solidFill>
                  <a:srgbClr val="008000"/>
                </a:solidFill>
                <a:latin typeface="Arial" panose="020B0604020202020204" pitchFamily="34" charset="0"/>
                <a:ea typeface="ＭＳ Ｐゴシック" panose="020B0600070205080204" pitchFamily="34" charset="-128"/>
              </a:rPr>
              <a:t>RedLaser</a:t>
            </a:r>
            <a:r>
              <a:rPr lang="en-US" altLang="en-US" dirty="0">
                <a:solidFill>
                  <a:srgbClr val="008000"/>
                </a:solidFill>
                <a:latin typeface="Arial" panose="020B0604020202020204" pitchFamily="34" charset="0"/>
                <a:ea typeface="ＭＳ Ｐゴシック" panose="020B0600070205080204" pitchFamily="34" charset="-128"/>
              </a:rPr>
              <a:t> mobile app lets customers </a:t>
            </a:r>
            <a:r>
              <a:rPr lang="fr-FR" altLang="en-US" dirty="0">
                <a:solidFill>
                  <a:srgbClr val="008000"/>
                </a:solidFill>
                <a:latin typeface="Arial" panose="020B0604020202020204" pitchFamily="34" charset="0"/>
                <a:ea typeface="ＭＳ Ｐゴシック" panose="020B0600070205080204" pitchFamily="34" charset="-128"/>
              </a:rPr>
              <a:t>scan </a:t>
            </a:r>
            <a:r>
              <a:rPr lang="fr-FR" altLang="en-US" dirty="0" err="1">
                <a:solidFill>
                  <a:srgbClr val="008000"/>
                </a:solidFill>
                <a:latin typeface="Arial" panose="020B0604020202020204" pitchFamily="34" charset="0"/>
                <a:ea typeface="ＭＳ Ｐゴシック" panose="020B0600070205080204" pitchFamily="34" charset="-128"/>
              </a:rPr>
              <a:t>barcodes</a:t>
            </a:r>
            <a:r>
              <a:rPr lang="fr-FR" altLang="en-US" dirty="0">
                <a:solidFill>
                  <a:srgbClr val="008000"/>
                </a:solidFill>
                <a:latin typeface="Arial" panose="020B0604020202020204" pitchFamily="34" charset="0"/>
                <a:ea typeface="ＭＳ Ｐゴシック" panose="020B0600070205080204" pitchFamily="34" charset="-128"/>
              </a:rPr>
              <a:t> or QR codes </a:t>
            </a:r>
            <a:r>
              <a:rPr lang="en-US" altLang="en-US" dirty="0">
                <a:solidFill>
                  <a:srgbClr val="008000"/>
                </a:solidFill>
                <a:latin typeface="Arial" panose="020B0604020202020204" pitchFamily="34" charset="0"/>
                <a:ea typeface="ＭＳ Ｐゴシック" panose="020B0600070205080204" pitchFamily="34" charset="-128"/>
              </a:rPr>
              <a:t>while shopping in stores. It then searches online and at nearby stores to provide thousands of reviews and comparison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354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ea typeface="ＭＳ Ｐゴシック" panose="020B0600070205080204" pitchFamily="34" charset="-128"/>
              </a:rPr>
              <a:t>Companies that market their products internationally must decide what prices to charge in different countries. In some cases, a company can set a uniform worldwide price. The price that a company should charge in a specific country depends on many factors, including economic conditions, competitive situations, laws and regulations, and the nature of the wholesaling and retailing system. </a:t>
            </a:r>
            <a:r>
              <a:rPr lang="en-US" sz="1200" kern="1200" dirty="0">
                <a:solidFill>
                  <a:schemeClr val="tx1"/>
                </a:solidFill>
                <a:effectLst/>
                <a:latin typeface="Arial" charset="0"/>
                <a:ea typeface="ＭＳ Ｐゴシック" charset="0"/>
                <a:cs typeface="ＭＳ Ｐゴシック" charset="0"/>
              </a:rPr>
              <a:t>Consumer perceptions and preferences also may vary from country to country, calling for different prices. Or the company may have different marketing objectives in various world markets, which require changes in pricing strategy. Costs play an important role in setting international prices. Travelers abroad are often surprised to find that goods that are relatively inexpensive at home may carry outrageously higher price tags in other countries.</a:t>
            </a:r>
            <a:endParaRPr lang="en-US" altLang="en-US" sz="1200" kern="1200" dirty="0">
              <a:solidFill>
                <a:schemeClr val="tx1"/>
              </a:solidFill>
              <a:effectLst/>
              <a:latin typeface="Arial" charset="0"/>
              <a:ea typeface="ＭＳ Ｐゴシック" charset="0"/>
            </a:endParaRP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Price has become a key element in the international marketing strategies of companies attempting to enter emerging markets. Typically, entering such markets has meant targeting the exploding middle classes in developing countries. As the weakened global economy has slowed growth in both domestic and emerging markets, many companies are shifting their sights to include a new target—the so-called </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bottom of the pyramid,</a:t>
            </a:r>
            <a:r>
              <a:rPr lang="ja-JP" altLang="en-US" dirty="0">
                <a:solidFill>
                  <a:srgbClr val="008000"/>
                </a:solidFill>
                <a:latin typeface="Arial" panose="020B0604020202020204" pitchFamily="34" charset="0"/>
                <a:ea typeface="ＭＳ Ｐゴシック" panose="020B0600070205080204" pitchFamily="34" charset="-128"/>
              </a:rPr>
              <a:t>”</a:t>
            </a:r>
            <a:r>
              <a:rPr lang="en-US" altLang="ja-JP" dirty="0">
                <a:solidFill>
                  <a:srgbClr val="008000"/>
                </a:solidFill>
                <a:latin typeface="Arial" panose="020B0604020202020204" pitchFamily="34" charset="0"/>
                <a:ea typeface="ＭＳ Ｐゴシック" panose="020B0600070205080204" pitchFamily="34" charset="-128"/>
              </a:rPr>
              <a:t> the vast untapped market consisting of the world’s poorest consumers.</a:t>
            </a: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US" altLang="ja-JP"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37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38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596117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D90A-FFA4-EB46-8C55-1AEC433071DA}"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209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9802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Several situations may lead a firm to consider cutting its price. One such circumstance is </a:t>
            </a:r>
            <a:r>
              <a:rPr lang="en-US" altLang="en-US" b="0" dirty="0">
                <a:solidFill>
                  <a:srgbClr val="008000"/>
                </a:solidFill>
                <a:latin typeface="Arial" panose="020B0604020202020204" pitchFamily="34" charset="0"/>
                <a:ea typeface="ＭＳ Ｐゴシック" panose="020B0600070205080204" pitchFamily="34" charset="-128"/>
              </a:rPr>
              <a:t>excess capacity. Another is falling demand in the face of strong price competition or a weakened economy. </a:t>
            </a:r>
            <a:r>
              <a:rPr lang="en-US" altLang="en-US" b="0" dirty="0">
                <a:latin typeface="Arial" panose="020B0604020202020204" pitchFamily="34" charset="0"/>
                <a:ea typeface="ＭＳ Ｐゴシック" panose="020B0600070205080204" pitchFamily="34" charset="-128"/>
              </a:rPr>
              <a:t>A company may also cut prices in a drive to dominate the market through lower costs. Either the company starts with lower costs than its competitors, or it cuts prices in the hope of gaining market share that will further cut costs through larger volume.</a:t>
            </a:r>
          </a:p>
          <a:p>
            <a:endParaRPr lang="en-US" altLang="en-US" b="0"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A successful price increase can greatly improve profits. A major factor in price increases is cost inflation. Rising costs squeeze profit margins and lead companies to pass cost increases along to customers. Another factor leading to price increases is over-demand,</a:t>
            </a:r>
            <a:r>
              <a:rPr lang="en-US" altLang="en-US" b="0" baseline="0" dirty="0">
                <a:latin typeface="Arial" panose="020B0604020202020204" pitchFamily="34" charset="0"/>
                <a:ea typeface="ＭＳ Ｐゴシック" panose="020B0600070205080204" pitchFamily="34" charset="-128"/>
              </a:rPr>
              <a:t> however, w</a:t>
            </a:r>
            <a:r>
              <a:rPr lang="en-US" altLang="en-US" dirty="0">
                <a:latin typeface="Arial" panose="020B0604020202020204" pitchFamily="34" charset="0"/>
                <a:ea typeface="ＭＳ Ｐゴシック" panose="020B0600070205080204" pitchFamily="34" charset="-128"/>
              </a:rPr>
              <a:t>hen raising prices, the company must avoid being perceived as a price gouger.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54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Customers do not always interpret price changes in a straightforward way. A </a:t>
            </a:r>
            <a:r>
              <a:rPr lang="en-US" altLang="en-US" b="0" dirty="0">
                <a:solidFill>
                  <a:srgbClr val="008000"/>
                </a:solidFill>
                <a:latin typeface="Arial" panose="020B0604020202020204" pitchFamily="34" charset="0"/>
                <a:ea typeface="ＭＳ Ｐゴシック" panose="020B0600070205080204" pitchFamily="34" charset="-128"/>
              </a:rPr>
              <a:t>price increase, which would normally lower sales, may have some positive meanings for buyers. For example, what would you think if Rolex raised the price of its latest watch model? On the one hand, you might think that the watch is even more exclusive or better made. On the other hand, you might think that Rolex is simply being greedy by charging what the traffic will bear. </a:t>
            </a:r>
          </a:p>
          <a:p>
            <a:endParaRPr lang="en-US" altLang="en-US" b="0" dirty="0">
              <a:solidFill>
                <a:srgbClr val="008000"/>
              </a:solidFill>
              <a:latin typeface="Arial" panose="020B0604020202020204" pitchFamily="34" charset="0"/>
              <a:ea typeface="ＭＳ Ｐゴシック" panose="020B0600070205080204" pitchFamily="34" charset="-128"/>
            </a:endParaRPr>
          </a:p>
          <a:p>
            <a:r>
              <a:rPr lang="en-US" altLang="en-US" b="0" dirty="0">
                <a:solidFill>
                  <a:srgbClr val="008000"/>
                </a:solidFill>
                <a:latin typeface="Arial" panose="020B0604020202020204" pitchFamily="34" charset="0"/>
                <a:ea typeface="ＭＳ Ｐゴシック" panose="020B0600070205080204" pitchFamily="34" charset="-128"/>
              </a:rPr>
              <a:t>Similarly, consumers may view a price cut in several ways. For example, what </a:t>
            </a:r>
            <a:r>
              <a:rPr lang="en-US" altLang="en-US" dirty="0">
                <a:solidFill>
                  <a:srgbClr val="008000"/>
                </a:solidFill>
                <a:latin typeface="Arial" panose="020B0604020202020204" pitchFamily="34" charset="0"/>
                <a:ea typeface="ＭＳ Ｐゴシック" panose="020B0600070205080204" pitchFamily="34" charset="-128"/>
              </a:rPr>
              <a:t>would you think if Rolex were to suddenly cut its prices? You might think that you are getting a better deal on an exclusive product. More likely, however, you’d think that quality had been reduced, and the brand’s luxury</a:t>
            </a:r>
            <a:r>
              <a:rPr lang="en-US" altLang="en-US" baseline="0"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008000"/>
                </a:solidFill>
                <a:latin typeface="Arial" panose="020B0604020202020204" pitchFamily="34" charset="0"/>
                <a:ea typeface="ＭＳ Ｐゴシック" panose="020B0600070205080204" pitchFamily="34" charset="-128"/>
              </a:rPr>
              <a:t>image might be tarnished.</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 firm considering a price change must worry about the reactions of its competitors as well as those of its customers. The competitor can interpret a company price cut in many ways. It might think the company is trying to grab a larger market share or that it’s doing poorly and trying to boost its sales. Or it might think that the company wants the whole industry to cut prices to increase total demand.</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336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the major public policy issues in pricing. These include potentially damaging pricing practices within a given level of the channel (</a:t>
            </a:r>
            <a:r>
              <a:rPr lang="en-US" altLang="en-US" b="1" dirty="0">
                <a:solidFill>
                  <a:srgbClr val="008000"/>
                </a:solidFill>
                <a:latin typeface="Arial" panose="020B0604020202020204" pitchFamily="34" charset="0"/>
                <a:ea typeface="ＭＳ Ｐゴシック" panose="020B0600070205080204" pitchFamily="34" charset="-128"/>
              </a:rPr>
              <a:t>price-fixing </a:t>
            </a:r>
            <a:r>
              <a:rPr lang="en-US" altLang="en-US" b="0" dirty="0">
                <a:solidFill>
                  <a:srgbClr val="008000"/>
                </a:solidFill>
                <a:latin typeface="Arial" panose="020B0604020202020204" pitchFamily="34" charset="0"/>
                <a:ea typeface="ＭＳ Ｐゴシック" panose="020B0600070205080204" pitchFamily="34" charset="-128"/>
              </a:rPr>
              <a:t>and</a:t>
            </a:r>
            <a:r>
              <a:rPr lang="en-US" altLang="en-US" b="1" dirty="0">
                <a:solidFill>
                  <a:srgbClr val="008000"/>
                </a:solidFill>
                <a:latin typeface="Arial" panose="020B0604020202020204" pitchFamily="34" charset="0"/>
                <a:ea typeface="ＭＳ Ｐゴシック" panose="020B0600070205080204" pitchFamily="34" charset="-128"/>
              </a:rPr>
              <a:t> predatory pricing</a:t>
            </a:r>
            <a:r>
              <a:rPr lang="en-US" altLang="en-US" dirty="0">
                <a:solidFill>
                  <a:srgbClr val="008000"/>
                </a:solidFill>
                <a:latin typeface="Arial" panose="020B0604020202020204" pitchFamily="34" charset="0"/>
                <a:ea typeface="ＭＳ Ｐゴシック" panose="020B0600070205080204" pitchFamily="34" charset="-128"/>
              </a:rPr>
              <a:t>) and across levels of the channel </a:t>
            </a:r>
            <a:r>
              <a:rPr lang="en-US" altLang="en-US" b="1" dirty="0">
                <a:solidFill>
                  <a:srgbClr val="008000"/>
                </a:solidFill>
                <a:latin typeface="Arial" panose="020B0604020202020204" pitchFamily="34" charset="0"/>
                <a:ea typeface="ＭＳ Ｐゴシック" panose="020B0600070205080204" pitchFamily="34" charset="-128"/>
              </a:rPr>
              <a:t>(retail price maintenance, discriminatory pricing, </a:t>
            </a:r>
            <a:r>
              <a:rPr lang="en-US" altLang="en-US" b="0" dirty="0">
                <a:solidFill>
                  <a:srgbClr val="008000"/>
                </a:solidFill>
                <a:latin typeface="Arial" panose="020B0604020202020204" pitchFamily="34" charset="0"/>
                <a:ea typeface="ＭＳ Ｐゴシック" panose="020B0600070205080204" pitchFamily="34" charset="-128"/>
              </a:rPr>
              <a:t>and</a:t>
            </a:r>
            <a:r>
              <a:rPr lang="en-US" altLang="en-US" b="1" dirty="0">
                <a:solidFill>
                  <a:srgbClr val="008000"/>
                </a:solidFill>
                <a:latin typeface="Arial" panose="020B0604020202020204" pitchFamily="34" charset="0"/>
                <a:ea typeface="ＭＳ Ｐゴシック" panose="020B0600070205080204" pitchFamily="34" charset="-128"/>
              </a:rPr>
              <a:t> deceptive pricing</a:t>
            </a:r>
            <a:r>
              <a:rPr lang="en-US" altLang="en-US" dirty="0">
                <a:solidFill>
                  <a:srgbClr val="008000"/>
                </a:solidFill>
                <a:latin typeface="Arial" panose="020B0604020202020204" pitchFamily="34" charset="0"/>
                <a:ea typeface="ＭＳ Ｐゴシック" panose="020B0600070205080204" pitchFamily="34" charset="-128"/>
              </a:rPr>
              <a: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a:t>
            </a:r>
            <a:r>
              <a:rPr lang="en-US" altLang="en-US" b="1" dirty="0">
                <a:solidFill>
                  <a:srgbClr val="008000"/>
                </a:solidFill>
                <a:latin typeface="Arial" panose="020B0604020202020204" pitchFamily="34" charset="0"/>
                <a:ea typeface="ＭＳ Ｐゴシック" panose="020B0600070205080204" pitchFamily="34" charset="-128"/>
              </a:rPr>
              <a:t>pricing within channel levels</a:t>
            </a:r>
            <a:r>
              <a:rPr lang="en-US" altLang="en-US" dirty="0">
                <a:solidFill>
                  <a:srgbClr val="008000"/>
                </a:solidFill>
                <a:latin typeface="Arial" panose="020B0604020202020204" pitchFamily="34" charset="0"/>
                <a:ea typeface="ＭＳ Ｐゴシック" panose="020B0600070205080204" pitchFamily="34" charset="-128"/>
              </a:rPr>
              <a:t>, federal legislation on price-fixing states that sellers must set prices without talking to competitors. Price-fixing is illegal, and the companies found guilty of these practices can receive heavy fines. Sellers are also prohibited from using predatory pricing. Predatory pricing means selling below cost with the intention of punishing a competitor or gaining higher long-run profits by putting competitors out of business. This protects small sellers from larger ones that might sell items below cost temporarily or in a specific locale to drive them out of business.</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For </a:t>
            </a:r>
            <a:r>
              <a:rPr lang="en-US" altLang="en-US" b="1" dirty="0">
                <a:solidFill>
                  <a:srgbClr val="008000"/>
                </a:solidFill>
                <a:latin typeface="Arial" panose="020B0604020202020204" pitchFamily="34" charset="0"/>
                <a:ea typeface="ＭＳ Ｐゴシック" panose="020B0600070205080204" pitchFamily="34" charset="-128"/>
              </a:rPr>
              <a:t>pricing across channel levels</a:t>
            </a:r>
            <a:r>
              <a:rPr lang="en-US" altLang="en-US" dirty="0">
                <a:solidFill>
                  <a:srgbClr val="008000"/>
                </a:solidFill>
                <a:latin typeface="Arial" panose="020B0604020202020204" pitchFamily="34" charset="0"/>
                <a:ea typeface="ＭＳ Ｐゴシック" panose="020B0600070205080204" pitchFamily="34" charset="-128"/>
              </a:rPr>
              <a:t>, the Robinson-</a:t>
            </a:r>
            <a:r>
              <a:rPr lang="en-US" altLang="en-US" dirty="0" err="1">
                <a:solidFill>
                  <a:srgbClr val="008000"/>
                </a:solidFill>
                <a:latin typeface="Arial" panose="020B0604020202020204" pitchFamily="34" charset="0"/>
                <a:ea typeface="ＭＳ Ｐゴシック" panose="020B0600070205080204" pitchFamily="34" charset="-128"/>
              </a:rPr>
              <a:t>Patman</a:t>
            </a:r>
            <a:r>
              <a:rPr lang="en-US" altLang="en-US" dirty="0">
                <a:solidFill>
                  <a:srgbClr val="008000"/>
                </a:solidFill>
                <a:latin typeface="Arial" panose="020B0604020202020204" pitchFamily="34" charset="0"/>
                <a:ea typeface="ＭＳ Ｐゴシック" panose="020B0600070205080204" pitchFamily="34" charset="-128"/>
              </a:rPr>
              <a:t> Act seeks to prevent unfair price discrimination by ensuring that sellers offer the same price terms to customers at a given level of trade. Laws also prohibit retail or resale price maintenance, that is, a manufacturer cannot require dealers to charge a specified retail price for its product. Deceptive pricing occurs when a seller states prices or price savings that mislead consumers or are not actually available to consumers. This might involve bogus reference or comparison prices, as when a retailer sets artificially high regular prices and then announces “sale” prices close to its previous everyday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50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1" dirty="0">
                <a:solidFill>
                  <a:srgbClr val="008000"/>
                </a:solidFill>
                <a:latin typeface="Arial" panose="020B0604020202020204" pitchFamily="34" charset="0"/>
                <a:ea typeface="ＭＳ Ｐゴシック" panose="020B0600070205080204" pitchFamily="34" charset="-128"/>
              </a:rPr>
              <a:t>Price</a:t>
            </a:r>
            <a:r>
              <a:rPr lang="en-US" altLang="en-US" dirty="0">
                <a:solidFill>
                  <a:srgbClr val="008000"/>
                </a:solidFill>
                <a:latin typeface="Arial" panose="020B0604020202020204" pitchFamily="34" charset="0"/>
                <a:ea typeface="ＭＳ Ｐゴシック" panose="020B0600070205080204" pitchFamily="34" charset="-128"/>
              </a:rPr>
              <a:t> is the amount of money charged for a product or a service. It is the </a:t>
            </a:r>
            <a:r>
              <a:rPr lang="en-US" altLang="en-US" dirty="0">
                <a:latin typeface="Arial" panose="020B0604020202020204" pitchFamily="34" charset="0"/>
                <a:ea typeface="ＭＳ Ｐゴシック" panose="020B0600070205080204" pitchFamily="34" charset="-128"/>
              </a:rPr>
              <a:t>sum of all the values that customers give up to gain the benefits of having or using a product or service. Price is one of the most important elements that determines a firm’s market share and profitability. Price is the only element in the marketing mix that produces revenue; all other elements represent costs.</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223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This figure compares value-based pricing with cost-based pricing. Although costs are an important consideration in setting prices, cost-based pricing is often product driven. The company designs what it considers to be a good product, adds up the costs of making the product, and sets a price that covers costs plus a target profit. Value-based pricing reverses this process. The company first assesses customer needs and value perceptions. It then sets its target price based on customer perceptions of value.</a:t>
            </a:r>
          </a:p>
          <a:p>
            <a:endParaRPr lang="en-US" altLang="en-US" dirty="0">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465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Cost based pricing</a:t>
            </a:r>
          </a:p>
          <a:p>
            <a:r>
              <a:rPr lang="en-US" sz="1200" b="0" i="0" kern="1200" dirty="0">
                <a:solidFill>
                  <a:schemeClr val="tx1"/>
                </a:solidFill>
                <a:effectLst/>
                <a:latin typeface="+mn-lt"/>
                <a:ea typeface="+mn-ea"/>
                <a:cs typeface="+mn-cs"/>
              </a:rPr>
              <a:t>After calculating the total production costs, a target profit margin is levied on it.</a:t>
            </a:r>
          </a:p>
          <a:p>
            <a:r>
              <a:rPr lang="en-US" sz="1200" b="1" i="0" kern="1200" dirty="0">
                <a:solidFill>
                  <a:schemeClr val="tx1"/>
                </a:solidFill>
                <a:effectLst/>
                <a:latin typeface="+mn-lt"/>
                <a:ea typeface="+mn-ea"/>
                <a:cs typeface="+mn-cs"/>
              </a:rPr>
              <a:t>Example </a:t>
            </a:r>
            <a:r>
              <a:rPr lang="en-US" sz="1200" b="0" i="0" kern="1200" dirty="0">
                <a:solidFill>
                  <a:schemeClr val="tx1"/>
                </a:solidFill>
                <a:effectLst/>
                <a:latin typeface="+mn-lt"/>
                <a:ea typeface="+mn-ea"/>
                <a:cs typeface="+mn-cs"/>
              </a:rPr>
              <a:t>– If the production cost of a pen is $100 and the target profit margin is 10%, then the price of pen would be 100 + 10% of 100 = $110.</a:t>
            </a:r>
          </a:p>
          <a:p>
            <a:r>
              <a:rPr lang="en-US" sz="1200" b="0" i="0" kern="1200" dirty="0">
                <a:solidFill>
                  <a:schemeClr val="tx1"/>
                </a:solidFill>
                <a:effectLst/>
                <a:latin typeface="+mn-lt"/>
                <a:ea typeface="+mn-ea"/>
                <a:cs typeface="+mn-cs"/>
              </a:rPr>
              <a:t>Some of the other cost-based methods are cost plus, markup, break even, target &amp; marginal cost strategy.</a:t>
            </a:r>
          </a:p>
          <a:p>
            <a:r>
              <a:rPr lang="en-US" sz="1200" b="1" i="0" kern="1200" dirty="0">
                <a:solidFill>
                  <a:schemeClr val="tx1"/>
                </a:solidFill>
                <a:effectLst/>
                <a:latin typeface="+mn-lt"/>
                <a:ea typeface="+mn-ea"/>
                <a:cs typeface="+mn-cs"/>
              </a:rPr>
              <a:t>2. Demand based pricing </a:t>
            </a:r>
          </a:p>
          <a:p>
            <a:r>
              <a:rPr lang="en-US" sz="1200" b="0" i="0" kern="1200" dirty="0">
                <a:solidFill>
                  <a:schemeClr val="tx1"/>
                </a:solidFill>
                <a:effectLst/>
                <a:latin typeface="+mn-lt"/>
                <a:ea typeface="+mn-ea"/>
                <a:cs typeface="+mn-cs"/>
              </a:rPr>
              <a:t>This strategy is used when their price is determined by customer demand.</a:t>
            </a:r>
          </a:p>
          <a:p>
            <a:r>
              <a:rPr lang="en-US" sz="1200" b="1" i="0" kern="1200" dirty="0">
                <a:solidFill>
                  <a:schemeClr val="tx1"/>
                </a:solidFill>
                <a:effectLst/>
                <a:latin typeface="+mn-lt"/>
                <a:ea typeface="+mn-ea"/>
                <a:cs typeface="+mn-cs"/>
              </a:rPr>
              <a:t>Example</a:t>
            </a:r>
            <a:r>
              <a:rPr lang="en-US" sz="1200" b="0" i="0" kern="1200" dirty="0">
                <a:solidFill>
                  <a:schemeClr val="tx1"/>
                </a:solidFill>
                <a:effectLst/>
                <a:latin typeface="+mn-lt"/>
                <a:ea typeface="+mn-ea"/>
                <a:cs typeface="+mn-cs"/>
              </a:rPr>
              <a:t>- price of hotels &amp; hospitality increases during the festive season owing to high demand.</a:t>
            </a:r>
          </a:p>
          <a:p>
            <a:r>
              <a:rPr lang="en-US" sz="1200" b="0" i="0" kern="1200" dirty="0">
                <a:solidFill>
                  <a:schemeClr val="tx1"/>
                </a:solidFill>
                <a:effectLst/>
                <a:latin typeface="+mn-lt"/>
                <a:ea typeface="+mn-ea"/>
                <a:cs typeface="+mn-cs"/>
              </a:rPr>
              <a:t>Some of the demand-based strategies are price skimming &amp; price penetration.</a:t>
            </a:r>
          </a:p>
          <a:p>
            <a:r>
              <a:rPr lang="en-US" sz="1200" b="1" i="0" kern="1200" dirty="0">
                <a:solidFill>
                  <a:schemeClr val="tx1"/>
                </a:solidFill>
                <a:effectLst/>
                <a:latin typeface="+mn-lt"/>
                <a:ea typeface="+mn-ea"/>
                <a:cs typeface="+mn-cs"/>
              </a:rPr>
              <a:t>3. Competition based pricing </a:t>
            </a:r>
          </a:p>
          <a:p>
            <a:r>
              <a:rPr lang="en-US" sz="1200" b="0" i="0" kern="1200" dirty="0">
                <a:solidFill>
                  <a:schemeClr val="tx1"/>
                </a:solidFill>
                <a:effectLst/>
                <a:latin typeface="+mn-lt"/>
                <a:ea typeface="+mn-ea"/>
                <a:cs typeface="+mn-cs"/>
              </a:rPr>
              <a:t>The prices in this type of method are decided by what the competition is offering. The different types of pricing strategies include discount, premium &amp; going rate methods.</a:t>
            </a:r>
          </a:p>
          <a:p>
            <a:r>
              <a:rPr lang="en-US" sz="1200" b="1" i="0" kern="1200" dirty="0">
                <a:solidFill>
                  <a:schemeClr val="tx1"/>
                </a:solidFill>
                <a:effectLst/>
                <a:latin typeface="+mn-lt"/>
                <a:ea typeface="+mn-ea"/>
                <a:cs typeface="+mn-cs"/>
              </a:rPr>
              <a:t>4. Target Pricing</a:t>
            </a:r>
          </a:p>
          <a:p>
            <a:r>
              <a:rPr lang="en-US" sz="1200" b="0" i="0" kern="1200" dirty="0">
                <a:solidFill>
                  <a:schemeClr val="tx1"/>
                </a:solidFill>
                <a:effectLst/>
                <a:latin typeface="+mn-lt"/>
                <a:ea typeface="+mn-ea"/>
                <a:cs typeface="+mn-cs"/>
              </a:rPr>
              <a:t>Total investments are determined and a target rate of return is applied to it to attain the desired return on investment.</a:t>
            </a:r>
          </a:p>
          <a:p>
            <a:r>
              <a:rPr lang="en-US" sz="1200" b="1" i="0" kern="1200" dirty="0">
                <a:solidFill>
                  <a:schemeClr val="tx1"/>
                </a:solidFill>
                <a:effectLst/>
                <a:latin typeface="+mn-lt"/>
                <a:ea typeface="+mn-ea"/>
                <a:cs typeface="+mn-cs"/>
              </a:rPr>
              <a:t>Example </a:t>
            </a:r>
            <a:r>
              <a:rPr lang="en-US" sz="1200" b="0" i="0" kern="1200" dirty="0">
                <a:solidFill>
                  <a:schemeClr val="tx1"/>
                </a:solidFill>
                <a:effectLst/>
                <a:latin typeface="+mn-lt"/>
                <a:ea typeface="+mn-ea"/>
                <a:cs typeface="+mn-cs"/>
              </a:rPr>
              <a:t>– If the investments in the production of cups are $100 and the target rate of return is 5%, then the price of the cups will be 100 + 5% of 100 = $105.</a:t>
            </a:r>
          </a:p>
          <a:p>
            <a:r>
              <a:rPr lang="en-US" sz="1200" b="1" i="0" kern="1200" dirty="0">
                <a:solidFill>
                  <a:schemeClr val="tx1"/>
                </a:solidFill>
                <a:effectLst/>
                <a:latin typeface="+mn-lt"/>
                <a:ea typeface="+mn-ea"/>
                <a:cs typeface="+mn-cs"/>
              </a:rPr>
              <a:t>5. Value based pricing</a:t>
            </a:r>
          </a:p>
          <a:p>
            <a:r>
              <a:rPr lang="en-US" sz="1200" b="0" i="0" kern="1200" dirty="0">
                <a:solidFill>
                  <a:schemeClr val="tx1"/>
                </a:solidFill>
                <a:effectLst/>
                <a:latin typeface="+mn-lt"/>
                <a:ea typeface="+mn-ea"/>
                <a:cs typeface="+mn-cs"/>
              </a:rPr>
              <a:t>The price is calculated based on the value being provided to the customers.</a:t>
            </a:r>
          </a:p>
          <a:p>
            <a:r>
              <a:rPr lang="en-US" sz="1200" b="1" i="0" kern="1200" dirty="0">
                <a:solidFill>
                  <a:schemeClr val="tx1"/>
                </a:solidFill>
                <a:effectLst/>
                <a:latin typeface="+mn-lt"/>
                <a:ea typeface="+mn-ea"/>
                <a:cs typeface="+mn-cs"/>
              </a:rPr>
              <a:t>Example </a:t>
            </a:r>
            <a:r>
              <a:rPr lang="en-US" sz="1200" b="0" i="0" kern="1200" dirty="0">
                <a:solidFill>
                  <a:schemeClr val="tx1"/>
                </a:solidFill>
                <a:effectLst/>
                <a:latin typeface="+mn-lt"/>
                <a:ea typeface="+mn-ea"/>
                <a:cs typeface="+mn-cs"/>
              </a:rPr>
              <a:t>– If a personal coaching for 10 days in a particular subject is equivalent to attending a coaching class consisting of 20 students for 20 days, then the person would be willing to even pay the fee that he pays for the coaching classes for his personal tuitions. This is assuming that the coaching class charges higher fee than the personal coaching.</a:t>
            </a:r>
          </a:p>
          <a:p>
            <a:r>
              <a:rPr lang="en-US" sz="1200" b="1" i="0" kern="1200" dirty="0">
                <a:solidFill>
                  <a:schemeClr val="tx1"/>
                </a:solidFill>
                <a:effectLst/>
                <a:latin typeface="+mn-lt"/>
                <a:ea typeface="+mn-ea"/>
                <a:cs typeface="+mn-cs"/>
              </a:rPr>
              <a:t>6. Psychological pricing</a:t>
            </a:r>
          </a:p>
          <a:p>
            <a:r>
              <a:rPr lang="en-US" sz="1200" b="0" i="0" kern="1200" dirty="0">
                <a:solidFill>
                  <a:schemeClr val="tx1"/>
                </a:solidFill>
                <a:effectLst/>
                <a:latin typeface="+mn-lt"/>
                <a:ea typeface="+mn-ea"/>
                <a:cs typeface="+mn-cs"/>
              </a:rPr>
              <a:t>This is based on the psychological impact that the price would produce on the customers.</a:t>
            </a:r>
          </a:p>
          <a:p>
            <a:r>
              <a:rPr lang="en-US" sz="1200" b="1" i="0" kern="1200" dirty="0">
                <a:solidFill>
                  <a:schemeClr val="tx1"/>
                </a:solidFill>
                <a:effectLst/>
                <a:latin typeface="+mn-lt"/>
                <a:ea typeface="+mn-ea"/>
                <a:cs typeface="+mn-cs"/>
              </a:rPr>
              <a:t>Example </a:t>
            </a:r>
            <a:r>
              <a:rPr lang="en-US" sz="1200" b="0" i="0" kern="1200" dirty="0">
                <a:solidFill>
                  <a:schemeClr val="tx1"/>
                </a:solidFill>
                <a:effectLst/>
                <a:latin typeface="+mn-lt"/>
                <a:ea typeface="+mn-ea"/>
                <a:cs typeface="+mn-cs"/>
              </a:rPr>
              <a:t>– These days we see a lot of products are priced at an amount less than some round figure (say $199 instead of $200</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496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simplest pricing method is </a:t>
            </a:r>
            <a:r>
              <a:rPr lang="en-US" b="1" dirty="0"/>
              <a:t>cost-plus pricing </a:t>
            </a:r>
            <a:r>
              <a:rPr lang="en-US" b="0" dirty="0"/>
              <a:t>(or </a:t>
            </a:r>
            <a:r>
              <a:rPr lang="en-US" b="1" dirty="0"/>
              <a:t>markup pricing</a:t>
            </a:r>
            <a:r>
              <a:rPr lang="en-US" b="0" dirty="0"/>
              <a:t>)</a:t>
            </a:r>
            <a:r>
              <a:rPr lang="en-US" dirty="0"/>
              <a:t>—adding a standard markup to the cost of the product. </a:t>
            </a:r>
            <a:r>
              <a:rPr lang="en-US" altLang="en-US" dirty="0">
                <a:solidFill>
                  <a:srgbClr val="008000"/>
                </a:solidFill>
                <a:latin typeface="Arial" panose="020B0604020202020204" pitchFamily="34" charset="0"/>
                <a:ea typeface="ＭＳ Ｐゴシック" panose="020B0600070205080204" pitchFamily="34" charset="-128"/>
              </a:rPr>
              <a:t>Markup pricing remains popular for many reasons. First, sellers are more certain about costs than about demand. By tying the price to cost, sellers simplify pricing. Second, when all firms in the industry use this pricing method, prices tend to be similar and price competition is minimized.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dirty="0"/>
              <a:t>Another cost-oriented pricing approach is </a:t>
            </a:r>
            <a:r>
              <a:rPr lang="en-US" b="1" dirty="0"/>
              <a:t>break-even pricing, </a:t>
            </a:r>
            <a:r>
              <a:rPr lang="en-US" dirty="0"/>
              <a:t>or a variation called </a:t>
            </a:r>
            <a:r>
              <a:rPr lang="en-US" b="1" dirty="0"/>
              <a:t>target return pricing</a:t>
            </a:r>
            <a:r>
              <a:rPr lang="en-US" dirty="0"/>
              <a:t>. The firm tries to determine the price at which it will break even or make the target return it is seeking. Target return pricing uses the concept of a </a:t>
            </a:r>
            <a:r>
              <a:rPr lang="en-US" b="1" dirty="0"/>
              <a:t>break-even chart</a:t>
            </a:r>
            <a:r>
              <a:rPr lang="en-US" dirty="0"/>
              <a:t>, which shows the total cost and total revenue expected at different sales volume levels. </a:t>
            </a:r>
            <a:endParaRPr lang="en-US" altLang="en-US" dirty="0">
              <a:solidFill>
                <a:srgbClr val="008000"/>
              </a:solidFill>
              <a:latin typeface="Arial" panose="020B0604020202020204" pitchFamily="34" charset="0"/>
              <a:ea typeface="ＭＳ Ｐゴシック" panose="020B0600070205080204" pitchFamily="34" charset="-128"/>
            </a:endParaRP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55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ea typeface="ＭＳ Ｐゴシック" panose="020B0600070205080204" pitchFamily="34" charset="-128"/>
              </a:rPr>
              <a:t>This figure shows a break-even chart for a flash drive manufacturer. Fixed costs are $6 million regardless of sales volume, and variable costs are $5 per unit. Variable costs are added to fixed costs to form total costs, which rise with volume. The slope of the total revenue curve reflects the price. Here, the price is $15. For example, the company’s revenue is $12 million on 800,000 units, or $15 per unit.</a:t>
            </a:r>
          </a:p>
          <a:p>
            <a:endParaRPr lang="en-US" altLang="en-US" dirty="0">
              <a:solidFill>
                <a:srgbClr val="FF0000"/>
              </a:solidFill>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At the break-even point, 600,000 units, total revenue equals total cost. To make a target return of $2 million, the company must sell 800,000 units. But will customers buy that many units at the $15 price? </a:t>
            </a:r>
          </a:p>
          <a:p>
            <a:endParaRPr lang="en-US" altLang="en-US" dirty="0">
              <a:latin typeface="Arial" panose="020B0604020202020204" pitchFamily="34" charset="0"/>
              <a:ea typeface="ＭＳ Ｐゴシック" panose="020B0600070205080204" pitchFamily="34" charset="-128"/>
            </a:endParaRPr>
          </a:p>
          <a:p>
            <a:r>
              <a:rPr lang="en-US" altLang="en-US" dirty="0">
                <a:solidFill>
                  <a:srgbClr val="008000"/>
                </a:solidFill>
                <a:latin typeface="Arial" panose="020B0604020202020204" pitchFamily="34" charset="0"/>
                <a:ea typeface="ＭＳ Ｐゴシック" panose="020B0600070205080204" pitchFamily="34" charset="-128"/>
              </a:rPr>
              <a:t>Although break-even analysis and target return pricing can help the company to determine the minimum prices needed to cover expected costs and profits, they do not take the price-demand relationship into account.</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74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ea typeface="ＭＳ Ｐゴシック" panose="020B0600070205080204" pitchFamily="34" charset="-128"/>
              </a:rPr>
              <a:t>Customer value-based pricing </a:t>
            </a:r>
            <a:r>
              <a:rPr lang="en-US" altLang="en-US" dirty="0">
                <a:solidFill>
                  <a:srgbClr val="008000"/>
                </a:solidFill>
                <a:latin typeface="Arial" panose="020B0604020202020204" pitchFamily="34" charset="0"/>
                <a:ea typeface="ＭＳ Ｐゴシック" panose="020B0600070205080204" pitchFamily="34" charset="-128"/>
              </a:rPr>
              <a:t>uses buyers’ perceptions of value as the key to pricing. Price is considered along with all other marketing mix variables before the marketing program is set. The company first assesses customer needs and value perceptions. It then sets its target price based on customer perceptions of value. There are two types of value-based pricing: good-value pricing and value-added pricing. </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b="1" dirty="0">
                <a:solidFill>
                  <a:srgbClr val="008000"/>
                </a:solidFill>
                <a:latin typeface="Arial" panose="020B0604020202020204" pitchFamily="34" charset="0"/>
                <a:ea typeface="ＭＳ Ｐゴシック" panose="020B0600070205080204" pitchFamily="34" charset="-128"/>
              </a:rPr>
              <a:t>Good-value pricing </a:t>
            </a:r>
            <a:r>
              <a:rPr lang="en-US" altLang="en-US" dirty="0">
                <a:solidFill>
                  <a:srgbClr val="008000"/>
                </a:solidFill>
                <a:latin typeface="Arial" panose="020B0604020202020204" pitchFamily="34" charset="0"/>
                <a:ea typeface="ＭＳ Ｐゴシック" panose="020B0600070205080204" pitchFamily="34" charset="-128"/>
              </a:rPr>
              <a:t>offers just the right combination of quality and good service at a fair price. This pricing method involves introducing less expensive versions of established, brand name products or new lower-price lines. It also involves redesigning existing brands to offer more quality for a given price or the same quality for less.</a:t>
            </a:r>
          </a:p>
          <a:p>
            <a:r>
              <a:rPr lang="en-US" altLang="en-US" b="1" dirty="0">
                <a:solidFill>
                  <a:srgbClr val="008000"/>
                </a:solidFill>
                <a:latin typeface="Arial" panose="020B0604020202020204" pitchFamily="34" charset="0"/>
                <a:ea typeface="ＭＳ Ｐゴシック" panose="020B0600070205080204" pitchFamily="34" charset="-128"/>
              </a:rPr>
              <a:t>Value-added pricing </a:t>
            </a:r>
            <a:r>
              <a:rPr lang="en-US" altLang="en-US" dirty="0">
                <a:solidFill>
                  <a:srgbClr val="008000"/>
                </a:solidFill>
                <a:latin typeface="Arial" panose="020B0604020202020204" pitchFamily="34" charset="0"/>
                <a:ea typeface="ＭＳ Ｐゴシック" panose="020B0600070205080204" pitchFamily="34" charset="-128"/>
              </a:rPr>
              <a:t>involves attaching value-</a:t>
            </a:r>
            <a:r>
              <a:rPr lang="en-US" altLang="en-US" dirty="0" err="1">
                <a:solidFill>
                  <a:srgbClr val="008000"/>
                </a:solidFill>
                <a:latin typeface="Arial" panose="020B0604020202020204" pitchFamily="34" charset="0"/>
                <a:ea typeface="ＭＳ Ｐゴシック" panose="020B0600070205080204" pitchFamily="34" charset="-128"/>
              </a:rPr>
              <a:t>ded</a:t>
            </a:r>
            <a:r>
              <a:rPr lang="en-US" altLang="en-US" dirty="0">
                <a:solidFill>
                  <a:srgbClr val="008000"/>
                </a:solidFill>
                <a:latin typeface="Arial" panose="020B0604020202020204" pitchFamily="34" charset="0"/>
                <a:ea typeface="ＭＳ Ｐゴシック" panose="020B0600070205080204" pitchFamily="34" charset="-128"/>
              </a:rPr>
              <a:t> features and services to differentiate a company’s offers and then charging higher prices. For example, even as frugal economical consumer spending habits linger, some movie theater </a:t>
            </a:r>
          </a:p>
          <a:p>
            <a:r>
              <a:rPr lang="en-US" altLang="en-US" dirty="0">
                <a:solidFill>
                  <a:srgbClr val="008000"/>
                </a:solidFill>
                <a:latin typeface="Arial" panose="020B0604020202020204" pitchFamily="34" charset="0"/>
                <a:ea typeface="ＭＳ Ｐゴシック" panose="020B0600070205080204" pitchFamily="34" charset="-128"/>
              </a:rPr>
              <a:t>]</a:t>
            </a:r>
          </a:p>
          <a:p>
            <a:endParaRPr lang="en-US" altLang="en-US" dirty="0">
              <a:solidFill>
                <a:srgbClr val="008000"/>
              </a:solidFill>
              <a:latin typeface="Arial" panose="020B0604020202020204" pitchFamily="34" charset="0"/>
              <a:ea typeface="ＭＳ Ｐゴシック" panose="020B0600070205080204" pitchFamily="34" charset="-128"/>
            </a:endParaRPr>
          </a:p>
          <a:p>
            <a:r>
              <a:rPr lang="en-US" altLang="en-US" dirty="0" err="1">
                <a:solidFill>
                  <a:srgbClr val="008000"/>
                </a:solidFill>
                <a:latin typeface="Arial" panose="020B0604020202020204" pitchFamily="34" charset="0"/>
                <a:ea typeface="ＭＳ Ｐゴシック" panose="020B0600070205080204" pitchFamily="34" charset="-128"/>
              </a:rPr>
              <a:t>hains</a:t>
            </a:r>
            <a:r>
              <a:rPr lang="en-US" altLang="en-US" dirty="0">
                <a:solidFill>
                  <a:srgbClr val="008000"/>
                </a:solidFill>
                <a:latin typeface="Arial" panose="020B0604020202020204" pitchFamily="34" charset="0"/>
                <a:ea typeface="ＭＳ Ｐゴシック" panose="020B0600070205080204" pitchFamily="34" charset="-128"/>
              </a:rPr>
              <a:t> are adding amenities and charging more rather than cutting services to maintain lower admission prices.</a:t>
            </a:r>
          </a:p>
          <a:p>
            <a:endParaRPr lang="en-I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750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E2EE8-7151-4F7C-A671-BCF4B9F62F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C34D1C-596A-4B55-91C3-8C6091A766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91908B-BEDA-4B5E-B2B7-07869745189B}"/>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5" name="Footer Placeholder 4">
            <a:extLst>
              <a:ext uri="{FF2B5EF4-FFF2-40B4-BE49-F238E27FC236}">
                <a16:creationId xmlns:a16="http://schemas.microsoft.com/office/drawing/2014/main" id="{6CB96B84-7D4E-4F56-AFC2-3CE8D1336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D01C0-B033-43DC-9B2C-78085E55EB80}"/>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61186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F927-6F25-40E0-8E9F-F01361C07F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B61FF5-00C7-4637-8552-0FF9CF017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9E90A-8D7F-43CE-A8B8-30AFF9A5B7C0}"/>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5" name="Footer Placeholder 4">
            <a:extLst>
              <a:ext uri="{FF2B5EF4-FFF2-40B4-BE49-F238E27FC236}">
                <a16:creationId xmlns:a16="http://schemas.microsoft.com/office/drawing/2014/main" id="{00FD294F-49AC-471B-A847-CC211CA79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582456-9C18-4579-953F-AB0944151382}"/>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93883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9AB9F-F5FD-4337-B15B-961439D54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04482F-A551-4275-9C0B-DD4470033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96DFD-3B16-46AB-AA2B-0905FCC661AD}"/>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5" name="Footer Placeholder 4">
            <a:extLst>
              <a:ext uri="{FF2B5EF4-FFF2-40B4-BE49-F238E27FC236}">
                <a16:creationId xmlns:a16="http://schemas.microsoft.com/office/drawing/2014/main" id="{F2976726-6B57-44A6-9C73-20B0CFD5A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E09AE-F9FD-4926-8A52-0E2873AA9B8C}"/>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152823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4ADF0-0E4D-4B03-A024-94D23D256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27599-3C1A-45B3-8CA1-BC7E45B5BC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073C0-BA70-42D0-A42F-6620F65418A7}"/>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5" name="Footer Placeholder 4">
            <a:extLst>
              <a:ext uri="{FF2B5EF4-FFF2-40B4-BE49-F238E27FC236}">
                <a16:creationId xmlns:a16="http://schemas.microsoft.com/office/drawing/2014/main" id="{E7CDD8B4-7866-433F-B754-2CEF0CC84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01369-E1E1-4A91-842F-6741020B55B9}"/>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236409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1E81-6023-44EC-B0E0-5114692935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00AD92-905E-41A4-8943-377B1F18A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08568E-88A8-449B-AFD0-C0A856C6FFF6}"/>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5" name="Footer Placeholder 4">
            <a:extLst>
              <a:ext uri="{FF2B5EF4-FFF2-40B4-BE49-F238E27FC236}">
                <a16:creationId xmlns:a16="http://schemas.microsoft.com/office/drawing/2014/main" id="{C9FC6B45-21A9-479A-9972-AE7B9386AE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056E3-A15C-46A1-8940-11B902070CB5}"/>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1548944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E1D0-5D3B-462A-B6F1-9AB849F92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9182D7-EC75-48E2-8F27-5B4C6F751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2F90B3-5E02-40A4-B58B-12FC77FCD3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E5C98C-0A5C-4DA1-B9D9-1FE7AE6C3268}"/>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6" name="Footer Placeholder 5">
            <a:extLst>
              <a:ext uri="{FF2B5EF4-FFF2-40B4-BE49-F238E27FC236}">
                <a16:creationId xmlns:a16="http://schemas.microsoft.com/office/drawing/2014/main" id="{B2ACDF1B-7A08-4E3E-930E-7117D77F9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6BB55A-E952-429B-8F1C-52E762E7C4EB}"/>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2481354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39D20-3DBB-430C-AEC1-996A610C8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EC036-2528-45CD-921C-81F1A467BD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ADC4E8-4480-42B8-AD4E-DC2893BA0B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19C490-8A09-49E3-A0C5-C0A4A2FEB6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EFEE4F-EF8D-4B41-AD20-239F62A090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C72FEF-9D03-44A4-A25F-0B7199EDFE3F}"/>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8" name="Footer Placeholder 7">
            <a:extLst>
              <a:ext uri="{FF2B5EF4-FFF2-40B4-BE49-F238E27FC236}">
                <a16:creationId xmlns:a16="http://schemas.microsoft.com/office/drawing/2014/main" id="{A8719792-8FF9-4C20-9317-CDA6277B9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3288E-B120-4692-8336-21C99653F4E7}"/>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302928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D1002-09F2-47DE-8DA2-BE97C11D1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AE7EC9-5191-4168-8310-FEDB04B87370}"/>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4" name="Footer Placeholder 3">
            <a:extLst>
              <a:ext uri="{FF2B5EF4-FFF2-40B4-BE49-F238E27FC236}">
                <a16:creationId xmlns:a16="http://schemas.microsoft.com/office/drawing/2014/main" id="{6C5E4606-C829-4706-8388-0BC8506A07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ACEF6F-07F1-46FF-8266-8406F3537FF5}"/>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9877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A54E4-A125-48CE-9F15-5AC072CF7882}"/>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3" name="Footer Placeholder 2">
            <a:extLst>
              <a:ext uri="{FF2B5EF4-FFF2-40B4-BE49-F238E27FC236}">
                <a16:creationId xmlns:a16="http://schemas.microsoft.com/office/drawing/2014/main" id="{EFBD25C3-7A3D-4345-89B6-3D4D6BBFC8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A23B86-EC0D-4C3D-93BB-7E4BCB729620}"/>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263337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CC4C-86F9-4CCD-9D2C-743C9BDFB9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E0438A-987F-41F8-9798-D16DA747A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C8BD7-C7CF-4E7A-9E9A-0AD728399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6D668-C81D-4B0A-8835-34D4D889BB44}"/>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6" name="Footer Placeholder 5">
            <a:extLst>
              <a:ext uri="{FF2B5EF4-FFF2-40B4-BE49-F238E27FC236}">
                <a16:creationId xmlns:a16="http://schemas.microsoft.com/office/drawing/2014/main" id="{5F1B3ED2-50F0-47AC-B1AC-066B6C3EA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E1339-B1D6-4B7B-ACBC-A4243C1F0E0C}"/>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398054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D6BC-418B-466A-A5F2-A84CE7543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8E0C5-FABE-4FD1-B1A2-7CBB889410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0C8898-60EC-4487-BF63-65C5B5F624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A47FED-878C-46DA-8B8B-6688EFF9CB92}"/>
              </a:ext>
            </a:extLst>
          </p:cNvPr>
          <p:cNvSpPr>
            <a:spLocks noGrp="1"/>
          </p:cNvSpPr>
          <p:nvPr>
            <p:ph type="dt" sz="half" idx="10"/>
          </p:nvPr>
        </p:nvSpPr>
        <p:spPr/>
        <p:txBody>
          <a:bodyPr/>
          <a:lstStyle/>
          <a:p>
            <a:fld id="{C8BA63AA-079A-40B3-849E-C38E0DBA55EC}" type="datetimeFigureOut">
              <a:rPr lang="en-US" smtClean="0"/>
              <a:t>8/25/2024</a:t>
            </a:fld>
            <a:endParaRPr lang="en-US"/>
          </a:p>
        </p:txBody>
      </p:sp>
      <p:sp>
        <p:nvSpPr>
          <p:cNvPr id="6" name="Footer Placeholder 5">
            <a:extLst>
              <a:ext uri="{FF2B5EF4-FFF2-40B4-BE49-F238E27FC236}">
                <a16:creationId xmlns:a16="http://schemas.microsoft.com/office/drawing/2014/main" id="{F7AA6647-9621-43AE-A017-6EE60B48D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0BE4AA-0212-4817-B8C5-AE24536690D5}"/>
              </a:ext>
            </a:extLst>
          </p:cNvPr>
          <p:cNvSpPr>
            <a:spLocks noGrp="1"/>
          </p:cNvSpPr>
          <p:nvPr>
            <p:ph type="sldNum" sz="quarter" idx="12"/>
          </p:nvPr>
        </p:nvSpPr>
        <p:spPr/>
        <p:txBody>
          <a:bodyPr/>
          <a:lstStyle/>
          <a:p>
            <a:fld id="{24A15E2A-DB73-4544-BB32-8BCB82BFF784}" type="slidenum">
              <a:rPr lang="en-US" smtClean="0"/>
              <a:t>‹#›</a:t>
            </a:fld>
            <a:endParaRPr lang="en-US"/>
          </a:p>
        </p:txBody>
      </p:sp>
    </p:spTree>
    <p:extLst>
      <p:ext uri="{BB962C8B-B14F-4D97-AF65-F5344CB8AC3E}">
        <p14:creationId xmlns:p14="http://schemas.microsoft.com/office/powerpoint/2010/main" val="507980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77D58-BB81-4D3B-A681-2BC0BFE881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50AF47-AFDA-44ED-B101-E651226672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912275-CDEB-4A43-ABED-35E335DEAC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BA63AA-079A-40B3-849E-C38E0DBA55EC}" type="datetimeFigureOut">
              <a:rPr lang="en-US" smtClean="0"/>
              <a:t>8/25/2024</a:t>
            </a:fld>
            <a:endParaRPr lang="en-US"/>
          </a:p>
        </p:txBody>
      </p:sp>
      <p:sp>
        <p:nvSpPr>
          <p:cNvPr id="5" name="Footer Placeholder 4">
            <a:extLst>
              <a:ext uri="{FF2B5EF4-FFF2-40B4-BE49-F238E27FC236}">
                <a16:creationId xmlns:a16="http://schemas.microsoft.com/office/drawing/2014/main" id="{F4782B75-189A-44E5-91CD-32A782C9B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813367-3DAB-45BF-A58F-8EC58A5B9F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15E2A-DB73-4544-BB32-8BCB82BFF784}" type="slidenum">
              <a:rPr lang="en-US" smtClean="0"/>
              <a:t>‹#›</a:t>
            </a:fld>
            <a:endParaRPr lang="en-US"/>
          </a:p>
        </p:txBody>
      </p:sp>
      <p:pic>
        <p:nvPicPr>
          <p:cNvPr id="9" name="Picture 8">
            <a:extLst>
              <a:ext uri="{FF2B5EF4-FFF2-40B4-BE49-F238E27FC236}">
                <a16:creationId xmlns:a16="http://schemas.microsoft.com/office/drawing/2014/main" id="{A1D5001D-8B57-46CA-8719-9D09DF2D6F02}"/>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949386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 Id="rId5" Type="http://schemas.openxmlformats.org/officeDocument/2006/relationships/image" Target="../media/image66.emf"/><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 Id="rId9" Type="http://schemas.openxmlformats.org/officeDocument/2006/relationships/image" Target="../media/image19.emf"/></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4A0D163F-F9D8-49E9-95D3-8DA927A7FF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A4BAB4C-3819-46B3-A5B5-0E8133D97980}"/>
              </a:ext>
            </a:extLst>
          </p:cNvPr>
          <p:cNvSpPr txBox="1"/>
          <p:nvPr/>
        </p:nvSpPr>
        <p:spPr>
          <a:xfrm>
            <a:off x="2130803" y="3540154"/>
            <a:ext cx="5847127"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4120349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986" y="1075052"/>
            <a:ext cx="3830638" cy="764382"/>
          </a:xfrm>
          <a:solidFill>
            <a:schemeClr val="bg1"/>
          </a:solidFill>
          <a:ln>
            <a:solidFill>
              <a:srgbClr val="0070C0"/>
            </a:solidFill>
          </a:ln>
        </p:spPr>
        <p:txBody>
          <a:bodyPr>
            <a:normAutofit/>
          </a:bodyPr>
          <a:lstStyle/>
          <a:p>
            <a:pPr algn="ctr"/>
            <a:r>
              <a:rPr lang="en-US" altLang="en-US" sz="4800" b="1" dirty="0">
                <a:solidFill>
                  <a:schemeClr val="accent6">
                    <a:lumMod val="50000"/>
                  </a:schemeClr>
                </a:solidFill>
                <a:ea typeface="ＭＳ Ｐゴシック" panose="020B0600070205080204" pitchFamily="34" charset="-128"/>
              </a:rPr>
              <a:t>2</a:t>
            </a:r>
            <a:r>
              <a:rPr lang="en-US" altLang="en-US" sz="4800" b="1" baseline="30000" dirty="0">
                <a:solidFill>
                  <a:schemeClr val="accent6">
                    <a:lumMod val="50000"/>
                  </a:schemeClr>
                </a:solidFill>
                <a:ea typeface="ＭＳ Ｐゴシック" panose="020B0600070205080204" pitchFamily="34" charset="-128"/>
              </a:rPr>
              <a:t>nd</a:t>
            </a:r>
            <a:r>
              <a:rPr lang="en-US" altLang="en-US" sz="4800" b="1" dirty="0">
                <a:solidFill>
                  <a:schemeClr val="accent6">
                    <a:lumMod val="50000"/>
                  </a:schemeClr>
                </a:solidFill>
                <a:ea typeface="ＭＳ Ｐゴシック" panose="020B0600070205080204" pitchFamily="34" charset="-128"/>
              </a:rPr>
              <a:t> P-Price</a:t>
            </a:r>
            <a:endParaRPr lang="en-IN" sz="4800" b="1" dirty="0">
              <a:solidFill>
                <a:schemeClr val="accent6">
                  <a:lumMod val="50000"/>
                </a:schemeClr>
              </a:solidFill>
            </a:endParaRPr>
          </a:p>
        </p:txBody>
      </p:sp>
      <p:sp>
        <p:nvSpPr>
          <p:cNvPr id="3" name="Content Placeholder 2"/>
          <p:cNvSpPr>
            <a:spLocks noGrp="1"/>
          </p:cNvSpPr>
          <p:nvPr>
            <p:ph idx="4294967295"/>
          </p:nvPr>
        </p:nvSpPr>
        <p:spPr>
          <a:xfrm>
            <a:off x="446932" y="1839434"/>
            <a:ext cx="3916363" cy="1789544"/>
          </a:xfrm>
        </p:spPr>
        <p:style>
          <a:lnRef idx="2">
            <a:schemeClr val="accent1"/>
          </a:lnRef>
          <a:fillRef idx="1">
            <a:schemeClr val="lt1"/>
          </a:fillRef>
          <a:effectRef idx="0">
            <a:schemeClr val="accent1"/>
          </a:effectRef>
          <a:fontRef idx="minor">
            <a:schemeClr val="dk1"/>
          </a:fontRef>
        </p:style>
        <p:txBody>
          <a:bodyPr>
            <a:normAutofit fontScale="85000" lnSpcReduction="20000"/>
          </a:bodyPr>
          <a:lstStyle/>
          <a:p>
            <a:pPr marL="0">
              <a:buClr>
                <a:srgbClr val="2A1A00"/>
              </a:buClr>
              <a:buNone/>
              <a:defRPr/>
            </a:pPr>
            <a:r>
              <a:rPr lang="en-US" dirty="0">
                <a:solidFill>
                  <a:schemeClr val="accent6">
                    <a:lumMod val="50000"/>
                  </a:schemeClr>
                </a:solidFill>
              </a:rPr>
              <a:t>MAJOR PRICING STRATEGIES: </a:t>
            </a:r>
          </a:p>
          <a:p>
            <a:pPr marL="285737">
              <a:buClr>
                <a:srgbClr val="2A1A00"/>
              </a:buClr>
              <a:buFont typeface="+mj-lt"/>
              <a:buAutoNum type="arabicPeriod"/>
              <a:defRPr/>
            </a:pPr>
            <a:r>
              <a:rPr lang="en-US" dirty="0">
                <a:solidFill>
                  <a:schemeClr val="accent6">
                    <a:lumMod val="50000"/>
                  </a:schemeClr>
                </a:solidFill>
              </a:rPr>
              <a:t>Cost-based pricing.</a:t>
            </a:r>
          </a:p>
          <a:p>
            <a:pPr marL="285737">
              <a:buClr>
                <a:srgbClr val="2A1A00"/>
              </a:buClr>
              <a:buFont typeface="+mj-lt"/>
              <a:buAutoNum type="arabicPeriod"/>
              <a:defRPr/>
            </a:pPr>
            <a:r>
              <a:rPr lang="en-US" dirty="0">
                <a:solidFill>
                  <a:schemeClr val="accent6">
                    <a:lumMod val="50000"/>
                  </a:schemeClr>
                </a:solidFill>
              </a:rPr>
              <a:t>customer value–based pricing.</a:t>
            </a:r>
          </a:p>
          <a:p>
            <a:pPr marL="285737">
              <a:buClr>
                <a:srgbClr val="2A1A00"/>
              </a:buClr>
              <a:buFont typeface="+mj-lt"/>
              <a:buAutoNum type="arabicPeriod"/>
              <a:defRPr/>
            </a:pPr>
            <a:r>
              <a:rPr lang="en-US" dirty="0">
                <a:solidFill>
                  <a:schemeClr val="accent6">
                    <a:lumMod val="50000"/>
                  </a:schemeClr>
                </a:solidFill>
              </a:rPr>
              <a:t>competition-based pricing</a:t>
            </a:r>
          </a:p>
          <a:p>
            <a:pPr marL="0">
              <a:buClr>
                <a:srgbClr val="2A1A00"/>
              </a:buClr>
              <a:buNone/>
              <a:defRPr/>
            </a:pPr>
            <a:endParaRPr lang="en-IN" sz="2100" dirty="0">
              <a:solidFill>
                <a:srgbClr val="0070C0"/>
              </a:solidFill>
            </a:endParaRPr>
          </a:p>
          <a:p>
            <a:pPr marL="285737">
              <a:buClr>
                <a:srgbClr val="2A1A00"/>
              </a:buClr>
              <a:buFont typeface="+mj-lt"/>
              <a:buAutoNum type="arabicPeriod"/>
              <a:defRPr/>
            </a:pPr>
            <a:endParaRPr lang="en-IN" dirty="0">
              <a:solidFill>
                <a:srgbClr val="0070C0"/>
              </a:solidFill>
            </a:endParaRPr>
          </a:p>
        </p:txBody>
      </p:sp>
      <p:sp>
        <p:nvSpPr>
          <p:cNvPr id="14" name="TextBox 13">
            <a:extLst>
              <a:ext uri="{FF2B5EF4-FFF2-40B4-BE49-F238E27FC236}">
                <a16:creationId xmlns:a16="http://schemas.microsoft.com/office/drawing/2014/main" id="{48658C0E-DEF1-48DF-5BE8-A2B18CF23247}"/>
              </a:ext>
            </a:extLst>
          </p:cNvPr>
          <p:cNvSpPr txBox="1"/>
          <p:nvPr/>
        </p:nvSpPr>
        <p:spPr>
          <a:xfrm>
            <a:off x="569069" y="2940354"/>
            <a:ext cx="6100011" cy="1754327"/>
          </a:xfrm>
          <a:prstGeom prst="rect">
            <a:avLst/>
          </a:prstGeom>
        </p:spPr>
        <p:txBody>
          <a:bodyPr vert="horz" lIns="91440" tIns="45720" rIns="91440" bIns="4572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228589" defTabSz="914354">
              <a:defRPr/>
            </a:pPr>
            <a:endParaRPr lang="en-US" dirty="0">
              <a:solidFill>
                <a:srgbClr val="0070C0"/>
              </a:solidFill>
              <a:latin typeface="Calibri" panose="020F0502020204030204"/>
            </a:endParaRPr>
          </a:p>
        </p:txBody>
      </p:sp>
      <p:sp>
        <p:nvSpPr>
          <p:cNvPr id="15" name="Content Placeholder 2">
            <a:extLst>
              <a:ext uri="{FF2B5EF4-FFF2-40B4-BE49-F238E27FC236}">
                <a16:creationId xmlns:a16="http://schemas.microsoft.com/office/drawing/2014/main" id="{AF483047-37BD-9AFF-FD36-EC6424217F33}"/>
              </a:ext>
            </a:extLst>
          </p:cNvPr>
          <p:cNvSpPr txBox="1">
            <a:spLocks/>
          </p:cNvSpPr>
          <p:nvPr/>
        </p:nvSpPr>
        <p:spPr>
          <a:xfrm>
            <a:off x="498236" y="3628978"/>
            <a:ext cx="3900477" cy="215397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92500" lnSpcReduction="2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228589" defTabSz="914354">
              <a:defRPr/>
            </a:pPr>
            <a:r>
              <a:rPr lang="en-IN" dirty="0">
                <a:solidFill>
                  <a:schemeClr val="accent6">
                    <a:lumMod val="50000"/>
                  </a:schemeClr>
                </a:solidFill>
                <a:latin typeface="Calibri" panose="020F0502020204030204"/>
              </a:rPr>
              <a:t>PRODUCT MIX PRICING STRATEGIES</a:t>
            </a:r>
          </a:p>
          <a:p>
            <a:pPr marL="228589" indent="-457178" defTabSz="914354">
              <a:buFont typeface="+mj-lt"/>
              <a:buAutoNum type="arabicPeriod"/>
              <a:defRPr/>
            </a:pPr>
            <a:r>
              <a:rPr lang="en-IN" dirty="0">
                <a:solidFill>
                  <a:schemeClr val="accent6">
                    <a:lumMod val="50000"/>
                  </a:schemeClr>
                </a:solidFill>
                <a:latin typeface="Calibri" panose="020F0502020204030204"/>
              </a:rPr>
              <a:t>Product line pricing	</a:t>
            </a:r>
          </a:p>
          <a:p>
            <a:pPr marL="228589" indent="-457178" defTabSz="914354">
              <a:buFont typeface="+mj-lt"/>
              <a:buAutoNum type="arabicPeriod"/>
              <a:defRPr/>
            </a:pPr>
            <a:r>
              <a:rPr lang="en-IN" dirty="0">
                <a:solidFill>
                  <a:schemeClr val="accent6">
                    <a:lumMod val="50000"/>
                  </a:schemeClr>
                </a:solidFill>
                <a:latin typeface="Calibri" panose="020F0502020204030204"/>
              </a:rPr>
              <a:t>Optional-product pricing	</a:t>
            </a:r>
          </a:p>
          <a:p>
            <a:pPr marL="228589" indent="-457178" defTabSz="914354">
              <a:buFont typeface="+mj-lt"/>
              <a:buAutoNum type="arabicPeriod"/>
              <a:defRPr/>
            </a:pPr>
            <a:r>
              <a:rPr lang="en-IN" dirty="0">
                <a:solidFill>
                  <a:schemeClr val="accent6">
                    <a:lumMod val="50000"/>
                  </a:schemeClr>
                </a:solidFill>
                <a:latin typeface="Calibri" panose="020F0502020204030204"/>
              </a:rPr>
              <a:t>Captive-product pricing	</a:t>
            </a:r>
          </a:p>
          <a:p>
            <a:pPr marL="228589" indent="-457178" defTabSz="914354">
              <a:buFont typeface="+mj-lt"/>
              <a:buAutoNum type="arabicPeriod"/>
              <a:defRPr/>
            </a:pPr>
            <a:r>
              <a:rPr lang="en-IN" dirty="0">
                <a:solidFill>
                  <a:schemeClr val="accent6">
                    <a:lumMod val="50000"/>
                  </a:schemeClr>
                </a:solidFill>
                <a:latin typeface="Calibri" panose="020F0502020204030204"/>
              </a:rPr>
              <a:t>By-product pricing	</a:t>
            </a:r>
          </a:p>
          <a:p>
            <a:pPr marL="228589" indent="-457178" defTabSz="914354">
              <a:buFont typeface="+mj-lt"/>
              <a:buAutoNum type="arabicPeriod"/>
              <a:defRPr/>
            </a:pPr>
            <a:r>
              <a:rPr lang="en-IN" dirty="0">
                <a:solidFill>
                  <a:schemeClr val="accent6">
                    <a:lumMod val="50000"/>
                  </a:schemeClr>
                </a:solidFill>
                <a:latin typeface="Calibri" panose="020F0502020204030204"/>
              </a:rPr>
              <a:t>Product bundle pricing	</a:t>
            </a:r>
          </a:p>
          <a:p>
            <a:pPr indent="-228589" defTabSz="914354">
              <a:defRPr/>
            </a:pPr>
            <a:endParaRPr lang="en-IN" dirty="0">
              <a:solidFill>
                <a:srgbClr val="0070C0"/>
              </a:solidFill>
              <a:latin typeface="Calibri" panose="020F0502020204030204"/>
            </a:endParaRPr>
          </a:p>
        </p:txBody>
      </p:sp>
      <p:sp>
        <p:nvSpPr>
          <p:cNvPr id="16" name="Content Placeholder 2">
            <a:extLst>
              <a:ext uri="{FF2B5EF4-FFF2-40B4-BE49-F238E27FC236}">
                <a16:creationId xmlns:a16="http://schemas.microsoft.com/office/drawing/2014/main" id="{49F6181E-D9BA-0E29-CAF5-C42221DB41E9}"/>
              </a:ext>
            </a:extLst>
          </p:cNvPr>
          <p:cNvSpPr txBox="1">
            <a:spLocks/>
          </p:cNvSpPr>
          <p:nvPr/>
        </p:nvSpPr>
        <p:spPr>
          <a:xfrm>
            <a:off x="9224129" y="729622"/>
            <a:ext cx="2865295" cy="408994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914354">
              <a:defRPr/>
            </a:pPr>
            <a:r>
              <a:rPr lang="en-US" altLang="en-US" dirty="0">
                <a:solidFill>
                  <a:schemeClr val="accent6">
                    <a:lumMod val="50000"/>
                  </a:schemeClr>
                </a:solidFill>
                <a:latin typeface="Calibri" panose="020F0502020204030204"/>
              </a:rPr>
              <a:t>PRICE ADJUSTMENT STRATEGIES</a:t>
            </a:r>
            <a:endParaRPr lang="en-US"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Discount and allowance pricing</a:t>
            </a:r>
            <a:endParaRPr lang="en-SA" sz="1900"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Segmented pricing</a:t>
            </a:r>
            <a:endParaRPr lang="en-SA" sz="1900"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Psychological pricing</a:t>
            </a:r>
            <a:endParaRPr lang="en-SA" sz="1900"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Promotional pricing</a:t>
            </a:r>
            <a:endParaRPr lang="en-SA" sz="1900"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Geographical pricing</a:t>
            </a:r>
            <a:endParaRPr lang="en-SA" sz="1900"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Dynamic pricing</a:t>
            </a:r>
            <a:endParaRPr lang="en-SA" sz="1900" dirty="0">
              <a:solidFill>
                <a:schemeClr val="accent6">
                  <a:lumMod val="50000"/>
                </a:schemeClr>
              </a:solidFill>
              <a:latin typeface="Calibri" panose="020F0502020204030204"/>
            </a:endParaRPr>
          </a:p>
          <a:p>
            <a:pPr marL="228589" indent="-457178" defTabSz="914354">
              <a:buFont typeface="+mj-lt"/>
              <a:buAutoNum type="arabicPeriod"/>
              <a:defRPr/>
            </a:pPr>
            <a:r>
              <a:rPr lang="en-US" sz="1900" dirty="0">
                <a:solidFill>
                  <a:schemeClr val="accent6">
                    <a:lumMod val="50000"/>
                  </a:schemeClr>
                </a:solidFill>
                <a:latin typeface="Calibri" panose="020F0502020204030204"/>
              </a:rPr>
              <a:t>International pricing</a:t>
            </a:r>
            <a:endParaRPr lang="en-SA" sz="1900" dirty="0">
              <a:solidFill>
                <a:schemeClr val="accent6">
                  <a:lumMod val="50000"/>
                </a:schemeClr>
              </a:solidFill>
              <a:latin typeface="Calibri" panose="020F0502020204030204"/>
            </a:endParaRPr>
          </a:p>
          <a:p>
            <a:pPr marL="114294" indent="-342882" defTabSz="914354">
              <a:buFont typeface="Arial" panose="020B0604020202020204" pitchFamily="34" charset="0"/>
              <a:buChar char="•"/>
              <a:defRPr/>
            </a:pPr>
            <a:endParaRPr lang="en-IN" dirty="0">
              <a:solidFill>
                <a:schemeClr val="accent6">
                  <a:lumMod val="50000"/>
                </a:schemeClr>
              </a:solidFill>
              <a:latin typeface="Calibri" panose="020F0502020204030204"/>
            </a:endParaRPr>
          </a:p>
          <a:p>
            <a:pPr marL="114294" indent="-342882" defTabSz="914354">
              <a:buFont typeface="Arial" panose="020B0604020202020204" pitchFamily="34" charset="0"/>
              <a:buChar char="•"/>
              <a:defRPr/>
            </a:pPr>
            <a:endParaRPr lang="en-IN" dirty="0">
              <a:solidFill>
                <a:schemeClr val="accent6">
                  <a:lumMod val="50000"/>
                </a:schemeClr>
              </a:solidFill>
              <a:latin typeface="Calibri" panose="020F0502020204030204"/>
            </a:endParaRPr>
          </a:p>
        </p:txBody>
      </p:sp>
      <p:pic>
        <p:nvPicPr>
          <p:cNvPr id="19" name="Picture 18">
            <a:extLst>
              <a:ext uri="{FF2B5EF4-FFF2-40B4-BE49-F238E27FC236}">
                <a16:creationId xmlns:a16="http://schemas.microsoft.com/office/drawing/2014/main" id="{B0B49D73-7361-FAC0-5957-9E833F459F1C}"/>
              </a:ext>
            </a:extLst>
          </p:cNvPr>
          <p:cNvPicPr>
            <a:picLocks noChangeAspect="1"/>
          </p:cNvPicPr>
          <p:nvPr/>
        </p:nvPicPr>
        <p:blipFill>
          <a:blip r:embed="rId3"/>
          <a:stretch>
            <a:fillRect/>
          </a:stretch>
        </p:blipFill>
        <p:spPr>
          <a:xfrm>
            <a:off x="4378507" y="955848"/>
            <a:ext cx="4825419" cy="3556716"/>
          </a:xfrm>
          <a:prstGeom prst="rect">
            <a:avLst/>
          </a:prstGeom>
        </p:spPr>
        <p:style>
          <a:lnRef idx="2">
            <a:schemeClr val="accent1"/>
          </a:lnRef>
          <a:fillRef idx="1">
            <a:schemeClr val="lt1"/>
          </a:fillRef>
          <a:effectRef idx="0">
            <a:schemeClr val="accent1"/>
          </a:effectRef>
          <a:fontRef idx="minor">
            <a:schemeClr val="dk1"/>
          </a:fontRef>
        </p:style>
      </p:pic>
      <p:sp>
        <p:nvSpPr>
          <p:cNvPr id="20" name="Content Placeholder 2">
            <a:extLst>
              <a:ext uri="{FF2B5EF4-FFF2-40B4-BE49-F238E27FC236}">
                <a16:creationId xmlns:a16="http://schemas.microsoft.com/office/drawing/2014/main" id="{17165843-ACFA-9C57-8AA5-AE89B1937CEF}"/>
              </a:ext>
            </a:extLst>
          </p:cNvPr>
          <p:cNvSpPr txBox="1">
            <a:spLocks/>
          </p:cNvSpPr>
          <p:nvPr/>
        </p:nvSpPr>
        <p:spPr>
          <a:xfrm>
            <a:off x="4492501" y="4944454"/>
            <a:ext cx="7596923" cy="100981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fontScale="47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dk1"/>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dk1"/>
                </a:solidFill>
                <a:latin typeface="+mn-lt"/>
                <a:ea typeface="+mn-ea"/>
                <a:cs typeface="+mn-cs"/>
              </a:defRPr>
            </a:lvl9pPr>
          </a:lstStyle>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Other pricing strategies </a:t>
            </a:r>
          </a:p>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Initiating Price Changes</a:t>
            </a:r>
          </a:p>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Responding to Competitor Price Changes</a:t>
            </a:r>
          </a:p>
          <a:p>
            <a:pPr marL="228589" indent="-228589" defTabSz="914354">
              <a:buClr>
                <a:srgbClr val="2A1A00"/>
              </a:buClr>
              <a:defRPr/>
            </a:pPr>
            <a:r>
              <a:rPr lang="en-US" altLang="en-US" sz="2400" dirty="0">
                <a:solidFill>
                  <a:schemeClr val="accent6">
                    <a:lumMod val="50000"/>
                  </a:schemeClr>
                </a:solidFill>
                <a:latin typeface="Calibri" panose="020F0502020204030204"/>
                <a:ea typeface="ＭＳ Ｐゴシック" panose="020B0600070205080204" pitchFamily="34" charset="-128"/>
              </a:rPr>
              <a:t>Public Policy Issues in Pricing</a:t>
            </a:r>
            <a:endParaRPr lang="en-IN" sz="2100" dirty="0">
              <a:solidFill>
                <a:schemeClr val="accent6">
                  <a:lumMod val="50000"/>
                </a:schemeClr>
              </a:solidFill>
              <a:latin typeface="Calibri" panose="020F0502020204030204"/>
            </a:endParaRPr>
          </a:p>
          <a:p>
            <a:pPr marL="285737" indent="-228589" defTabSz="914354">
              <a:buClr>
                <a:srgbClr val="2A1A00"/>
              </a:buClr>
              <a:buFont typeface="+mj-lt"/>
              <a:buAutoNum type="arabicPeriod"/>
              <a:defRPr/>
            </a:pPr>
            <a:endParaRPr lang="en-IN"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258861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1484313"/>
            <a:ext cx="6507163" cy="4144700"/>
          </a:xfrm>
          <a:solidFill>
            <a:schemeClr val="bg1"/>
          </a:solidFill>
          <a:ln>
            <a:solidFill>
              <a:srgbClr val="0070C0"/>
            </a:solidFill>
          </a:ln>
        </p:spPr>
        <p:txBody>
          <a:bodyPr>
            <a:noAutofit/>
          </a:bodyPr>
          <a:lstStyle/>
          <a:p>
            <a:pPr>
              <a:spcBef>
                <a:spcPts val="1200"/>
              </a:spcBef>
            </a:pPr>
            <a:r>
              <a:rPr lang="en-US" altLang="en-US" sz="2400" dirty="0">
                <a:solidFill>
                  <a:schemeClr val="accent6">
                    <a:lumMod val="50000"/>
                  </a:schemeClr>
                </a:solidFill>
                <a:ea typeface="ＭＳ Ｐゴシック" panose="020B0600070205080204" pitchFamily="34" charset="-128"/>
              </a:rPr>
              <a:t>Amount of money charged for a product or service</a:t>
            </a:r>
          </a:p>
          <a:p>
            <a:pPr>
              <a:spcBef>
                <a:spcPts val="1200"/>
              </a:spcBef>
            </a:pPr>
            <a:endParaRPr lang="en-US" altLang="en-US" sz="2400" dirty="0">
              <a:solidFill>
                <a:schemeClr val="accent6">
                  <a:lumMod val="50000"/>
                </a:schemeClr>
              </a:solidFill>
              <a:ea typeface="ＭＳ Ｐゴシック" panose="020B0600070205080204" pitchFamily="34" charset="-128"/>
            </a:endParaRPr>
          </a:p>
          <a:p>
            <a:pPr>
              <a:spcBef>
                <a:spcPts val="1200"/>
              </a:spcBef>
            </a:pPr>
            <a:r>
              <a:rPr lang="en-US" altLang="en-US" sz="2400" dirty="0">
                <a:solidFill>
                  <a:schemeClr val="accent6">
                    <a:lumMod val="50000"/>
                  </a:schemeClr>
                </a:solidFill>
                <a:ea typeface="ＭＳ Ｐゴシック" panose="020B0600070205080204" pitchFamily="34" charset="-128"/>
              </a:rPr>
              <a:t>The sum of the values that consumers exchange  for the benefits of having or using </a:t>
            </a:r>
          </a:p>
          <a:p>
            <a:pPr>
              <a:spcBef>
                <a:spcPts val="1200"/>
              </a:spcBef>
            </a:pPr>
            <a:endParaRPr lang="en-US" altLang="en-US" sz="2400" dirty="0">
              <a:solidFill>
                <a:schemeClr val="accent6">
                  <a:lumMod val="50000"/>
                </a:schemeClr>
              </a:solidFill>
              <a:ea typeface="ＭＳ Ｐゴシック" panose="020B0600070205080204" pitchFamily="34" charset="-128"/>
            </a:endParaRPr>
          </a:p>
          <a:p>
            <a:pPr>
              <a:spcBef>
                <a:spcPts val="1200"/>
              </a:spcBef>
            </a:pPr>
            <a:r>
              <a:rPr lang="en-US" altLang="en-US" sz="2400" dirty="0">
                <a:solidFill>
                  <a:schemeClr val="accent6">
                    <a:lumMod val="50000"/>
                  </a:schemeClr>
                </a:solidFill>
                <a:ea typeface="ＭＳ Ｐゴシック" panose="020B0600070205080204" pitchFamily="34" charset="-128"/>
              </a:rPr>
              <a:t>Determines a firm’s revenue, market share and profitability</a:t>
            </a:r>
            <a:endParaRPr lang="en-IN" sz="2400" dirty="0">
              <a:solidFill>
                <a:schemeClr val="accent6">
                  <a:lumMod val="50000"/>
                </a:schemeClr>
              </a:solidFill>
            </a:endParaRPr>
          </a:p>
        </p:txBody>
      </p:sp>
      <p:pic>
        <p:nvPicPr>
          <p:cNvPr id="5" name="Picture 4">
            <a:extLst>
              <a:ext uri="{FF2B5EF4-FFF2-40B4-BE49-F238E27FC236}">
                <a16:creationId xmlns:a16="http://schemas.microsoft.com/office/drawing/2014/main" id="{89C8BBF1-DB32-E007-B83A-827C12757C66}"/>
              </a:ext>
            </a:extLst>
          </p:cNvPr>
          <p:cNvPicPr>
            <a:picLocks noChangeAspect="1"/>
          </p:cNvPicPr>
          <p:nvPr/>
        </p:nvPicPr>
        <p:blipFill rotWithShape="1">
          <a:blip r:embed="rId3"/>
          <a:srcRect l="4215" t="13382" r="3654" b="7575"/>
          <a:stretch/>
        </p:blipFill>
        <p:spPr>
          <a:xfrm>
            <a:off x="6507164" y="626230"/>
            <a:ext cx="5565569" cy="5293235"/>
          </a:xfrm>
          <a:prstGeom prst="rect">
            <a:avLst/>
          </a:prstGeom>
        </p:spPr>
      </p:pic>
      <p:sp>
        <p:nvSpPr>
          <p:cNvPr id="6" name="Title 1">
            <a:extLst>
              <a:ext uri="{FF2B5EF4-FFF2-40B4-BE49-F238E27FC236}">
                <a16:creationId xmlns:a16="http://schemas.microsoft.com/office/drawing/2014/main" id="{FDCB51C8-3EC8-DE9C-4D36-8E3E118BA727}"/>
              </a:ext>
            </a:extLst>
          </p:cNvPr>
          <p:cNvSpPr txBox="1">
            <a:spLocks/>
          </p:cNvSpPr>
          <p:nvPr/>
        </p:nvSpPr>
        <p:spPr>
          <a:xfrm>
            <a:off x="279268" y="1048892"/>
            <a:ext cx="3829640" cy="360189"/>
          </a:xfrm>
          <a:prstGeom prst="rect">
            <a:avLst/>
          </a:prstGeom>
          <a:solidFill>
            <a:schemeClr val="bg1"/>
          </a:solidFill>
          <a:ln>
            <a:solidFill>
              <a:srgbClr val="0070C0"/>
            </a:solidFill>
          </a:ln>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354">
              <a:defRPr/>
            </a:pPr>
            <a:r>
              <a:rPr lang="en-US" altLang="en-US" sz="4800" b="1">
                <a:solidFill>
                  <a:schemeClr val="accent6">
                    <a:lumMod val="50000"/>
                  </a:schemeClr>
                </a:solidFill>
                <a:latin typeface="Calibri Light" panose="020F0302020204030204"/>
                <a:ea typeface="ＭＳ Ｐゴシック" panose="020B0600070205080204" pitchFamily="34" charset="-128"/>
              </a:rPr>
              <a:t>2</a:t>
            </a:r>
            <a:r>
              <a:rPr lang="en-US" altLang="en-US" sz="4800" b="1" baseline="30000">
                <a:solidFill>
                  <a:schemeClr val="accent6">
                    <a:lumMod val="50000"/>
                  </a:schemeClr>
                </a:solidFill>
                <a:latin typeface="Calibri Light" panose="020F0302020204030204"/>
                <a:ea typeface="ＭＳ Ｐゴシック" panose="020B0600070205080204" pitchFamily="34" charset="-128"/>
              </a:rPr>
              <a:t>nd</a:t>
            </a:r>
            <a:r>
              <a:rPr lang="en-US" altLang="en-US" sz="4800" b="1">
                <a:solidFill>
                  <a:schemeClr val="accent6">
                    <a:lumMod val="50000"/>
                  </a:schemeClr>
                </a:solidFill>
                <a:latin typeface="Calibri Light" panose="020F0302020204030204"/>
                <a:ea typeface="ＭＳ Ｐゴシック" panose="020B0600070205080204" pitchFamily="34" charset="-128"/>
              </a:rPr>
              <a:t> P-Price</a:t>
            </a:r>
            <a:endParaRPr lang="en-IN" sz="4800" b="1" dirty="0">
              <a:solidFill>
                <a:schemeClr val="accent6">
                  <a:lumMod val="50000"/>
                </a:schemeClr>
              </a:solidFill>
              <a:latin typeface="Calibri Light" panose="020F0302020204030204"/>
            </a:endParaRPr>
          </a:p>
        </p:txBody>
      </p:sp>
    </p:spTree>
    <p:extLst>
      <p:ext uri="{BB962C8B-B14F-4D97-AF65-F5344CB8AC3E}">
        <p14:creationId xmlns:p14="http://schemas.microsoft.com/office/powerpoint/2010/main" val="14167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6416" y="1057709"/>
            <a:ext cx="11750675" cy="701731"/>
          </a:xfrm>
          <a:solidFill>
            <a:schemeClr val="bg1"/>
          </a:solidFill>
        </p:spPr>
        <p:txBody>
          <a:bodyPr vert="horz" wrap="square" lIns="91440" tIns="45720" rIns="91440" bIns="45720" rtlCol="0" anchor="t">
            <a:spAutoFit/>
          </a:bodyPr>
          <a:lstStyle/>
          <a:p>
            <a:pPr algn="ctr"/>
            <a:r>
              <a:rPr lang="en-US" altLang="en-US" spc="0" dirty="0">
                <a:solidFill>
                  <a:schemeClr val="accent6">
                    <a:lumMod val="50000"/>
                  </a:schemeClr>
                </a:solidFill>
                <a:latin typeface="Abadi" panose="020B0604020104020204" pitchFamily="34" charset="0"/>
              </a:rPr>
              <a:t>Value-Based Pricing versus Cost-Based Pricing</a:t>
            </a:r>
            <a:endParaRPr lang="en-IN" spc="0" dirty="0">
              <a:solidFill>
                <a:schemeClr val="accent6">
                  <a:lumMod val="50000"/>
                </a:schemeClr>
              </a:solidFill>
              <a:latin typeface="Abadi" panose="020B0604020104020204" pitchFamily="34" charset="0"/>
            </a:endParaRPr>
          </a:p>
        </p:txBody>
      </p:sp>
      <p:pic>
        <p:nvPicPr>
          <p:cNvPr id="4" name="Picture 4" descr="The flowchart shows the following information:&#10;Cost-based pricing shows the following steps:&#10;• Design a good product&#10;• Determine product costs&#10;• Set price based on cost&#10;• Convince buyers of product’s value.&#10;&#10;Value-based pricing shows the following steps:&#10;• Assess customer needs and value perceptions&#10;• Set target price to match customer-perceived value&#10;• Determine costs that can be incurred&#10;• Design product to deliver desired value at target price. &#10;&#10;Costs play an important role in setting prices. But like everything else in marketing, good pricing starts with the customer.&#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1799" b="1069"/>
          <a:stretch/>
        </p:blipFill>
        <p:spPr bwMode="auto">
          <a:xfrm>
            <a:off x="109059" y="1898658"/>
            <a:ext cx="9740900" cy="277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6812C66-C227-6AAC-FCDE-9A6DC20FE20E}"/>
              </a:ext>
            </a:extLst>
          </p:cNvPr>
          <p:cNvSpPr txBox="1"/>
          <p:nvPr/>
        </p:nvSpPr>
        <p:spPr>
          <a:xfrm>
            <a:off x="335960" y="1533550"/>
            <a:ext cx="404037"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914354">
              <a:defRPr/>
            </a:pPr>
            <a:r>
              <a:rPr lang="en-SA" dirty="0">
                <a:solidFill>
                  <a:prstClr val="black"/>
                </a:solidFill>
              </a:rPr>
              <a:t>1</a:t>
            </a:r>
          </a:p>
        </p:txBody>
      </p:sp>
      <p:sp>
        <p:nvSpPr>
          <p:cNvPr id="5" name="TextBox 4">
            <a:extLst>
              <a:ext uri="{FF2B5EF4-FFF2-40B4-BE49-F238E27FC236}">
                <a16:creationId xmlns:a16="http://schemas.microsoft.com/office/drawing/2014/main" id="{E6A93E9E-C326-5963-0CCD-0FC263D60708}"/>
              </a:ext>
            </a:extLst>
          </p:cNvPr>
          <p:cNvSpPr txBox="1"/>
          <p:nvPr/>
        </p:nvSpPr>
        <p:spPr>
          <a:xfrm>
            <a:off x="283980" y="3198169"/>
            <a:ext cx="404037"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2400" dirty="0">
                <a:solidFill>
                  <a:prstClr val="black"/>
                </a:solidFill>
                <a:latin typeface="Gill Sans MT" panose="020B0502020104020203"/>
              </a:rPr>
              <a:t>2</a:t>
            </a:r>
          </a:p>
        </p:txBody>
      </p:sp>
      <p:sp>
        <p:nvSpPr>
          <p:cNvPr id="6" name="Title 1">
            <a:extLst>
              <a:ext uri="{FF2B5EF4-FFF2-40B4-BE49-F238E27FC236}">
                <a16:creationId xmlns:a16="http://schemas.microsoft.com/office/drawing/2014/main" id="{DC568161-C4EE-9861-170F-7DA0BC698D48}"/>
              </a:ext>
            </a:extLst>
          </p:cNvPr>
          <p:cNvSpPr txBox="1">
            <a:spLocks/>
          </p:cNvSpPr>
          <p:nvPr/>
        </p:nvSpPr>
        <p:spPr>
          <a:xfrm>
            <a:off x="1225274" y="5130603"/>
            <a:ext cx="9209647" cy="646331"/>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45720" rIns="91440" bIns="45720" rtlCol="0" anchor="t">
            <a:spAutoFit/>
          </a:bodyPr>
          <a:lstStyle>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US" altLang="en-US" dirty="0">
                <a:solidFill>
                  <a:srgbClr val="B80E0F"/>
                </a:solidFill>
              </a:rPr>
              <a:t>Market and Competition-Based Pricing</a:t>
            </a:r>
            <a:endParaRPr lang="en-IN" dirty="0"/>
          </a:p>
        </p:txBody>
      </p:sp>
      <p:sp>
        <p:nvSpPr>
          <p:cNvPr id="7" name="TextBox 6">
            <a:extLst>
              <a:ext uri="{FF2B5EF4-FFF2-40B4-BE49-F238E27FC236}">
                <a16:creationId xmlns:a16="http://schemas.microsoft.com/office/drawing/2014/main" id="{618A1150-1950-32F8-FCBD-68829A9A9893}"/>
              </a:ext>
            </a:extLst>
          </p:cNvPr>
          <p:cNvSpPr txBox="1"/>
          <p:nvPr/>
        </p:nvSpPr>
        <p:spPr>
          <a:xfrm>
            <a:off x="356416" y="5130602"/>
            <a:ext cx="404037" cy="46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r>
              <a:rPr lang="en-US" dirty="0"/>
              <a:t>3</a:t>
            </a:r>
            <a:endParaRPr lang="en-SA" dirty="0"/>
          </a:p>
        </p:txBody>
      </p:sp>
    </p:spTree>
    <p:extLst>
      <p:ext uri="{BB962C8B-B14F-4D97-AF65-F5344CB8AC3E}">
        <p14:creationId xmlns:p14="http://schemas.microsoft.com/office/powerpoint/2010/main" val="604229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E2B2-34A9-4D0E-92E4-DEA8F908A3C5}"/>
              </a:ext>
            </a:extLst>
          </p:cNvPr>
          <p:cNvSpPr>
            <a:spLocks noGrp="1"/>
          </p:cNvSpPr>
          <p:nvPr>
            <p:ph type="title" idx="4294967295"/>
          </p:nvPr>
        </p:nvSpPr>
        <p:spPr>
          <a:xfrm>
            <a:off x="118268" y="1107346"/>
            <a:ext cx="11955463" cy="664061"/>
          </a:xfrm>
          <a:solidFill>
            <a:schemeClr val="bg1"/>
          </a:solidFill>
          <a:ln>
            <a:solidFill>
              <a:srgbClr val="0070C0"/>
            </a:solidFill>
          </a:ln>
        </p:spPr>
        <p:txBody>
          <a:bodyPr vert="horz" lIns="91440" tIns="45720" rIns="91440" bIns="45720" rtlCol="0" anchor="ctr">
            <a:normAutofit fontScale="90000"/>
          </a:bodyPr>
          <a:lstStyle/>
          <a:p>
            <a:pPr algn="ctr"/>
            <a:r>
              <a:rPr lang="en-US" sz="4800" b="1" dirty="0">
                <a:solidFill>
                  <a:schemeClr val="accent6">
                    <a:lumMod val="50000"/>
                  </a:schemeClr>
                </a:solidFill>
                <a:ea typeface="ＭＳ Ｐゴシック" panose="020B0600070205080204" pitchFamily="34" charset="-128"/>
              </a:rPr>
              <a:t>MAJOR PRICING STRATEGIES</a:t>
            </a:r>
          </a:p>
        </p:txBody>
      </p:sp>
      <p:pic>
        <p:nvPicPr>
          <p:cNvPr id="5" name="Picture 2" descr="The three boxes in the figure show the following text: &#10;• Product costs&#10;• Competition and other external factors: Competitors’ strategies and prices; Marketing strategy, objectives, and mix; Nature of the market and demand.&#10;• Consumer perceptions of value&#10;The center box is connected to boxes on either side by double-headed arrows. &#10;A long double-headed arrow at the bottom of the figure is labeled “Price.” The left corner of it has a single dollar symbol with the text: “Price floor: No profits below this price” and the right corner of it has two dollar symbols with the text: “Price ceiling: No demand above this price.”&#10;If customers perceive that a product’s price is greater than its value, they won’t buy it. If the company prices the product below its costs, profits will suffer. Between the two extremes, the “right” pricing strategy is one that delivers both value to the customer and profits to the company.">
            <a:extLst>
              <a:ext uri="{FF2B5EF4-FFF2-40B4-BE49-F238E27FC236}">
                <a16:creationId xmlns:a16="http://schemas.microsoft.com/office/drawing/2014/main" id="{5F8B3D63-C76E-CC63-2769-BDB87AED74BB}"/>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33560" r="298" b="2715"/>
          <a:stretch/>
        </p:blipFill>
        <p:spPr bwMode="auto">
          <a:xfrm>
            <a:off x="5214939" y="1962151"/>
            <a:ext cx="6977063" cy="24447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C03D176-9377-72A2-7D30-17DAE67B61B0}"/>
              </a:ext>
            </a:extLst>
          </p:cNvPr>
          <p:cNvSpPr txBox="1"/>
          <p:nvPr/>
        </p:nvSpPr>
        <p:spPr>
          <a:xfrm>
            <a:off x="689181" y="2032241"/>
            <a:ext cx="4363595" cy="2305039"/>
          </a:xfrm>
          <a:prstGeom prst="rect">
            <a:avLst/>
          </a:prstGeom>
          <a:solidFill>
            <a:schemeClr val="bg1">
              <a:lumMod val="95000"/>
            </a:schemeClr>
          </a:solidFill>
          <a:ln>
            <a:solidFill>
              <a:srgbClr val="0070C0"/>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indent="-228589" defTabSz="914354">
              <a:lnSpc>
                <a:spcPct val="110000"/>
              </a:lnSpc>
              <a:spcBef>
                <a:spcPts val="700"/>
              </a:spcBef>
              <a:buClr>
                <a:srgbClr val="2A1A00"/>
              </a:buClr>
              <a:defRPr/>
            </a:pPr>
            <a:r>
              <a:rPr lang="en-US" sz="2400" dirty="0">
                <a:solidFill>
                  <a:schemeClr val="accent6">
                    <a:lumMod val="50000"/>
                  </a:schemeClr>
                </a:solidFill>
                <a:latin typeface="Gill Sans MT" panose="020B0502020104020203"/>
              </a:rPr>
              <a:t>3 major pricing strategies: </a:t>
            </a:r>
          </a:p>
          <a:p>
            <a:pPr marL="285737" indent="-228589" defTabSz="914354">
              <a:lnSpc>
                <a:spcPct val="110000"/>
              </a:lnSpc>
              <a:spcBef>
                <a:spcPts val="700"/>
              </a:spcBef>
              <a:buClr>
                <a:srgbClr val="2A1A00"/>
              </a:buClr>
              <a:buFont typeface="+mj-lt"/>
              <a:buAutoNum type="arabicPeriod"/>
              <a:defRPr/>
            </a:pPr>
            <a:r>
              <a:rPr lang="en-US" sz="2400" dirty="0">
                <a:solidFill>
                  <a:schemeClr val="accent6">
                    <a:lumMod val="50000"/>
                  </a:schemeClr>
                </a:solidFill>
                <a:latin typeface="Gill Sans MT" panose="020B0502020104020203"/>
              </a:rPr>
              <a:t>Cost-based pricing.</a:t>
            </a:r>
          </a:p>
          <a:p>
            <a:pPr marL="285737" indent="-228589" defTabSz="914354">
              <a:lnSpc>
                <a:spcPct val="110000"/>
              </a:lnSpc>
              <a:spcBef>
                <a:spcPts val="700"/>
              </a:spcBef>
              <a:buClr>
                <a:srgbClr val="2A1A00"/>
              </a:buClr>
              <a:buFont typeface="+mj-lt"/>
              <a:buAutoNum type="arabicPeriod"/>
              <a:defRPr/>
            </a:pPr>
            <a:r>
              <a:rPr lang="en-US" sz="2400" dirty="0">
                <a:solidFill>
                  <a:schemeClr val="accent6">
                    <a:lumMod val="50000"/>
                  </a:schemeClr>
                </a:solidFill>
                <a:latin typeface="Gill Sans MT" panose="020B0502020104020203"/>
              </a:rPr>
              <a:t>customer value–based pricing.</a:t>
            </a:r>
          </a:p>
          <a:p>
            <a:pPr marL="285737" indent="-228589" defTabSz="914354">
              <a:lnSpc>
                <a:spcPct val="110000"/>
              </a:lnSpc>
              <a:spcBef>
                <a:spcPts val="700"/>
              </a:spcBef>
              <a:buClr>
                <a:srgbClr val="2A1A00"/>
              </a:buClr>
              <a:buFont typeface="+mj-lt"/>
              <a:buAutoNum type="arabicPeriod"/>
              <a:defRPr/>
            </a:pPr>
            <a:r>
              <a:rPr lang="en-US" sz="2400" dirty="0">
                <a:solidFill>
                  <a:schemeClr val="accent6">
                    <a:lumMod val="50000"/>
                  </a:schemeClr>
                </a:solidFill>
                <a:latin typeface="Gill Sans MT" panose="020B0502020104020203"/>
              </a:rPr>
              <a:t>competition-based pricing.</a:t>
            </a:r>
          </a:p>
        </p:txBody>
      </p:sp>
      <p:sp>
        <p:nvSpPr>
          <p:cNvPr id="9" name="TextBox 8">
            <a:extLst>
              <a:ext uri="{FF2B5EF4-FFF2-40B4-BE49-F238E27FC236}">
                <a16:creationId xmlns:a16="http://schemas.microsoft.com/office/drawing/2014/main" id="{6AF09B42-3F93-2196-2F85-12C1BFF77324}"/>
              </a:ext>
            </a:extLst>
          </p:cNvPr>
          <p:cNvSpPr txBox="1"/>
          <p:nvPr/>
        </p:nvSpPr>
        <p:spPr>
          <a:xfrm>
            <a:off x="689183" y="4337277"/>
            <a:ext cx="11281908" cy="1477328"/>
          </a:xfrm>
          <a:prstGeom prst="rect">
            <a:avLst/>
          </a:prstGeom>
          <a:solidFill>
            <a:schemeClr val="bg1"/>
          </a:solidFill>
        </p:spPr>
        <p:txBody>
          <a:bodyPr wrap="square">
            <a:spAutoFit/>
          </a:bodyPr>
          <a:lstStyle/>
          <a:p>
            <a:pPr marL="342882" indent="-342882" defTabSz="914354">
              <a:buFont typeface="Wingdings" pitchFamily="2" charset="2"/>
              <a:buChar char="Ø"/>
              <a:defRPr/>
            </a:pPr>
            <a:r>
              <a:rPr lang="en-US" altLang="en-US" dirty="0">
                <a:solidFill>
                  <a:schemeClr val="accent6">
                    <a:lumMod val="50000"/>
                  </a:schemeClr>
                </a:solidFill>
                <a:latin typeface="Arial" panose="020B0604020202020204" pitchFamily="34" charset="0"/>
                <a:ea typeface="ＭＳ Ｐゴシック" panose="020B0600070205080204" pitchFamily="34" charset="-128"/>
              </a:rPr>
              <a:t>If customers perceive that a product’s price is greater than its value, they won’t buy the product.</a:t>
            </a:r>
          </a:p>
          <a:p>
            <a:pPr marL="342882" indent="-342882" defTabSz="914354">
              <a:buFont typeface="Wingdings" pitchFamily="2" charset="2"/>
              <a:buChar char="Ø"/>
              <a:defRPr/>
            </a:pPr>
            <a:r>
              <a:rPr lang="en-US" altLang="en-US" dirty="0">
                <a:solidFill>
                  <a:schemeClr val="accent6">
                    <a:lumMod val="50000"/>
                  </a:schemeClr>
                </a:solidFill>
                <a:latin typeface="Arial" panose="020B0604020202020204" pitchFamily="34" charset="0"/>
                <a:ea typeface="ＭＳ Ｐゴシック" panose="020B0600070205080204" pitchFamily="34" charset="-128"/>
              </a:rPr>
              <a:t> If the company prices the product below its costs, profits will suffer.</a:t>
            </a:r>
          </a:p>
          <a:p>
            <a:pPr marL="342882" indent="-342882" defTabSz="914354">
              <a:buFont typeface="Wingdings" pitchFamily="2" charset="2"/>
              <a:buChar char="Ø"/>
              <a:defRPr/>
            </a:pPr>
            <a:r>
              <a:rPr lang="en-US" altLang="en-US" dirty="0">
                <a:solidFill>
                  <a:schemeClr val="accent6">
                    <a:lumMod val="50000"/>
                  </a:schemeClr>
                </a:solidFill>
                <a:latin typeface="Arial" panose="020B0604020202020204" pitchFamily="34" charset="0"/>
                <a:ea typeface="ＭＳ Ｐゴシック" panose="020B0600070205080204" pitchFamily="34" charset="-128"/>
              </a:rPr>
              <a:t>Between the two extremes, the right pricing strategy is the one that delivers both value to the customer and profits to the company.</a:t>
            </a:r>
          </a:p>
          <a:p>
            <a:pPr marL="342882" indent="-342882" defTabSz="914354">
              <a:buFont typeface="Wingdings" pitchFamily="2" charset="2"/>
              <a:buChar char="Ø"/>
              <a:defRPr/>
            </a:pPr>
            <a:endParaRPr lang="en-US" altLang="en-US" dirty="0">
              <a:solidFill>
                <a:srgbClr val="0070C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8525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40211"/>
            <a:ext cx="8229600" cy="424732"/>
          </a:xfrm>
        </p:spPr>
        <p:txBody>
          <a:bodyPr>
            <a:spAutoFit/>
          </a:bodyPr>
          <a:lstStyle/>
          <a:p>
            <a:r>
              <a:rPr lang="en-US" altLang="en-US" sz="2400" b="1" dirty="0">
                <a:solidFill>
                  <a:schemeClr val="accent6">
                    <a:lumMod val="50000"/>
                  </a:schemeClr>
                </a:solidFill>
                <a:latin typeface="+mn-lt"/>
                <a:ea typeface="+mn-ea"/>
                <a:cs typeface="+mn-cs"/>
              </a:rPr>
              <a:t>Types of Cost-Based Pricing</a:t>
            </a:r>
            <a:endParaRPr lang="en-IN" sz="2400" b="1" dirty="0">
              <a:solidFill>
                <a:schemeClr val="accent6">
                  <a:lumMod val="50000"/>
                </a:schemeClr>
              </a:solidFill>
              <a:latin typeface="+mn-lt"/>
              <a:ea typeface="+mn-ea"/>
              <a:cs typeface="+mn-cs"/>
            </a:endParaRPr>
          </a:p>
        </p:txBody>
      </p:sp>
      <p:sp>
        <p:nvSpPr>
          <p:cNvPr id="3" name="Content Placeholder 2"/>
          <p:cNvSpPr>
            <a:spLocks noGrp="1"/>
          </p:cNvSpPr>
          <p:nvPr>
            <p:ph idx="4294967295"/>
          </p:nvPr>
        </p:nvSpPr>
        <p:spPr>
          <a:xfrm>
            <a:off x="0" y="1951038"/>
            <a:ext cx="6497638" cy="1815882"/>
          </a:xfrm>
        </p:spPr>
        <p:txBody>
          <a:bodyPr wrap="square">
            <a:spAutoFit/>
          </a:bodyPr>
          <a:lstStyle/>
          <a:p>
            <a:pPr marL="0" indent="0">
              <a:lnSpc>
                <a:spcPct val="150000"/>
              </a:lnSpc>
              <a:buNone/>
            </a:pPr>
            <a:r>
              <a:rPr lang="en-US" sz="2400" b="1" dirty="0">
                <a:solidFill>
                  <a:schemeClr val="accent6">
                    <a:lumMod val="50000"/>
                  </a:schemeClr>
                </a:solidFill>
              </a:rPr>
              <a:t>Cost-plus pricing (markup pricing)</a:t>
            </a:r>
          </a:p>
          <a:p>
            <a:pPr lvl="0">
              <a:lnSpc>
                <a:spcPct val="150000"/>
              </a:lnSpc>
            </a:pPr>
            <a:r>
              <a:rPr lang="en-US" sz="2400" dirty="0">
                <a:solidFill>
                  <a:schemeClr val="accent6">
                    <a:lumMod val="50000"/>
                  </a:schemeClr>
                </a:solidFill>
              </a:rPr>
              <a:t>Adding a standard markup to the cost of the product</a:t>
            </a:r>
          </a:p>
        </p:txBody>
      </p:sp>
      <p:sp>
        <p:nvSpPr>
          <p:cNvPr id="4" name="Content Placeholder 3"/>
          <p:cNvSpPr>
            <a:spLocks noGrp="1"/>
          </p:cNvSpPr>
          <p:nvPr>
            <p:ph idx="4294967295"/>
          </p:nvPr>
        </p:nvSpPr>
        <p:spPr>
          <a:xfrm>
            <a:off x="0" y="3776663"/>
            <a:ext cx="6724650" cy="1557862"/>
          </a:xfrm>
          <a:solidFill>
            <a:schemeClr val="bg1"/>
          </a:solidFill>
        </p:spPr>
        <p:txBody>
          <a:bodyPr wrap="square">
            <a:spAutoFit/>
          </a:bodyPr>
          <a:lstStyle/>
          <a:p>
            <a:pPr marL="0" indent="0">
              <a:lnSpc>
                <a:spcPct val="150000"/>
              </a:lnSpc>
              <a:buNone/>
            </a:pPr>
            <a:r>
              <a:rPr lang="en-US" sz="2000" b="1" dirty="0">
                <a:solidFill>
                  <a:schemeClr val="accent6">
                    <a:lumMod val="50000"/>
                  </a:schemeClr>
                </a:solidFill>
              </a:rPr>
              <a:t>Break-even pricing (target return pricing)</a:t>
            </a:r>
          </a:p>
          <a:p>
            <a:pPr lvl="0">
              <a:lnSpc>
                <a:spcPct val="150000"/>
              </a:lnSpc>
            </a:pPr>
            <a:r>
              <a:rPr lang="en-US" sz="2000" dirty="0">
                <a:solidFill>
                  <a:schemeClr val="accent6">
                    <a:lumMod val="50000"/>
                  </a:schemeClr>
                </a:solidFill>
              </a:rPr>
              <a:t>Setting price to break even on the costs of making and marketing a product, or setting price to make a target return.</a:t>
            </a:r>
            <a:endParaRPr lang="en-IN" sz="2000" dirty="0">
              <a:solidFill>
                <a:schemeClr val="accent6">
                  <a:lumMod val="50000"/>
                </a:schemeClr>
              </a:solidFill>
            </a:endParaRPr>
          </a:p>
        </p:txBody>
      </p:sp>
      <p:sp>
        <p:nvSpPr>
          <p:cNvPr id="6" name="Title 1">
            <a:extLst>
              <a:ext uri="{FF2B5EF4-FFF2-40B4-BE49-F238E27FC236}">
                <a16:creationId xmlns:a16="http://schemas.microsoft.com/office/drawing/2014/main" id="{611B80F6-09B0-2923-7BF1-225B5FBCB7C8}"/>
              </a:ext>
            </a:extLst>
          </p:cNvPr>
          <p:cNvSpPr txBox="1">
            <a:spLocks/>
          </p:cNvSpPr>
          <p:nvPr/>
        </p:nvSpPr>
        <p:spPr>
          <a:xfrm>
            <a:off x="5937167" y="654826"/>
            <a:ext cx="5103302" cy="646331"/>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4000" spc="0">
                <a:solidFill>
                  <a:srgbClr val="0070C0"/>
                </a:solidFill>
                <a:latin typeface="Abadi" panose="020B0604020104020204" pitchFamily="34" charset="0"/>
                <a:ea typeface="+mj-ea"/>
                <a:cs typeface="+mj-cs"/>
              </a:defRPr>
            </a:lvl1pPr>
          </a:lstStyle>
          <a:p>
            <a:pPr defTabSz="914354">
              <a:defRPr/>
            </a:pPr>
            <a:r>
              <a:rPr lang="en-US" altLang="en-US" dirty="0">
                <a:solidFill>
                  <a:schemeClr val="accent6">
                    <a:lumMod val="50000"/>
                  </a:schemeClr>
                </a:solidFill>
              </a:rPr>
              <a:t>Cost-Based Pricing</a:t>
            </a:r>
            <a:endParaRPr lang="en-IN" dirty="0">
              <a:solidFill>
                <a:schemeClr val="accent6">
                  <a:lumMod val="50000"/>
                </a:schemeClr>
              </a:solidFill>
            </a:endParaRPr>
          </a:p>
        </p:txBody>
      </p:sp>
      <p:sp>
        <p:nvSpPr>
          <p:cNvPr id="5" name="TextBox 4">
            <a:extLst>
              <a:ext uri="{FF2B5EF4-FFF2-40B4-BE49-F238E27FC236}">
                <a16:creationId xmlns:a16="http://schemas.microsoft.com/office/drawing/2014/main" id="{FE07D4DD-CB8B-BC2E-C75D-021F7CB40D17}"/>
              </a:ext>
            </a:extLst>
          </p:cNvPr>
          <p:cNvSpPr txBox="1"/>
          <p:nvPr/>
        </p:nvSpPr>
        <p:spPr>
          <a:xfrm>
            <a:off x="5622055" y="726125"/>
            <a:ext cx="40403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3200" dirty="0">
                <a:solidFill>
                  <a:schemeClr val="bg1"/>
                </a:solidFill>
                <a:latin typeface="Gill Sans MT" panose="020B0502020104020203"/>
              </a:rPr>
              <a:t>1</a:t>
            </a:r>
          </a:p>
        </p:txBody>
      </p:sp>
      <p:pic>
        <p:nvPicPr>
          <p:cNvPr id="8" name="Picture 2" descr="What is Cost Plus Pricing Strategy (with Examples) - Super Heuristics">
            <a:extLst>
              <a:ext uri="{FF2B5EF4-FFF2-40B4-BE49-F238E27FC236}">
                <a16:creationId xmlns:a16="http://schemas.microsoft.com/office/drawing/2014/main" id="{08D5308D-BE95-CF17-AD27-DE80740C9BA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9057" y="1956819"/>
            <a:ext cx="3991415" cy="14446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76C3CD2-D0D4-F79B-970F-AF8ACC77E3C1}"/>
              </a:ext>
            </a:extLst>
          </p:cNvPr>
          <p:cNvPicPr>
            <a:picLocks noChangeAspect="1"/>
          </p:cNvPicPr>
          <p:nvPr/>
        </p:nvPicPr>
        <p:blipFill rotWithShape="1">
          <a:blip r:embed="rId4"/>
          <a:srcRect t="13599" r="18815" b="5578"/>
          <a:stretch/>
        </p:blipFill>
        <p:spPr>
          <a:xfrm>
            <a:off x="7049057" y="3456569"/>
            <a:ext cx="4021037" cy="2369944"/>
          </a:xfrm>
          <a:prstGeom prst="rect">
            <a:avLst/>
          </a:prstGeom>
        </p:spPr>
      </p:pic>
      <p:sp>
        <p:nvSpPr>
          <p:cNvPr id="7" name="Rectangle 6">
            <a:extLst>
              <a:ext uri="{FF2B5EF4-FFF2-40B4-BE49-F238E27FC236}">
                <a16:creationId xmlns:a16="http://schemas.microsoft.com/office/drawing/2014/main" id="{8E72BE12-D561-4501-C013-5809C7B98671}"/>
              </a:ext>
            </a:extLst>
          </p:cNvPr>
          <p:cNvSpPr/>
          <p:nvPr/>
        </p:nvSpPr>
        <p:spPr>
          <a:xfrm>
            <a:off x="8043863" y="3202946"/>
            <a:ext cx="1600200" cy="4521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r>
              <a:rPr lang="en-GB" dirty="0">
                <a:solidFill>
                  <a:schemeClr val="accent6">
                    <a:lumMod val="50000"/>
                  </a:schemeClr>
                </a:solidFill>
                <a:latin typeface="Rockwell" panose="02060603020205020403"/>
              </a:rPr>
              <a:t>Break-even </a:t>
            </a:r>
          </a:p>
        </p:txBody>
      </p:sp>
    </p:spTree>
    <p:extLst>
      <p:ext uri="{BB962C8B-B14F-4D97-AF65-F5344CB8AC3E}">
        <p14:creationId xmlns:p14="http://schemas.microsoft.com/office/powerpoint/2010/main" val="9749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7000" y="5130504"/>
            <a:ext cx="7061200" cy="618460"/>
          </a:xfrm>
          <a:solidFill>
            <a:schemeClr val="bg1"/>
          </a:solidFill>
        </p:spPr>
        <p:txBody>
          <a:bodyPr vert="horz" wrap="square" lIns="91440" tIns="45720" rIns="91440" bIns="45720" rtlCol="0" anchor="t">
            <a:spAutoFit/>
          </a:bodyPr>
          <a:lstStyle/>
          <a:p>
            <a:pPr algn="ctr"/>
            <a:r>
              <a:rPr lang="en-US" altLang="en-US" spc="0" dirty="0">
                <a:solidFill>
                  <a:srgbClr val="B80E0F"/>
                </a:solidFill>
                <a:latin typeface="Abadi" panose="020B0604020104020204" pitchFamily="34" charset="0"/>
              </a:rPr>
              <a:t>Break-Even Price</a:t>
            </a:r>
            <a:endParaRPr lang="en-IN" spc="0" dirty="0">
              <a:solidFill>
                <a:srgbClr val="B80E0F"/>
              </a:solidFill>
              <a:latin typeface="Abadi" panose="020B0604020104020204" pitchFamily="34" charset="0"/>
            </a:endParaRPr>
          </a:p>
        </p:txBody>
      </p:sp>
      <p:pic>
        <p:nvPicPr>
          <p:cNvPr id="4" name="Picture 5" descr="In the graph, x-axis has sales volume in units in thousands from 0 to 800 in increments of 200 and y-axis has dollars in millions from 0 to 12 in increments of 2. The graph shows the following data:&#10;• The fixed cost line starts from 6 dollars, remains the same throughout, and is almost horizontal. &#10;• The total cost line starts from 6 dollars, shows a slight increase till the end, and angles at about 30 degrees. &#10;• The total revenue line starts from 0 dollars, shows a steady increase till the end, and angles at about 45 degrees. &#10;&#10;A box labeled “target return (2 million dollars)” has the edges of 12 dollars and 10 dollars on y-axis and a point each on total revenue line and total cost line. This box is pointed to the text: “To make a target return of $2 million, the company must sell 800,000 units. But will customers buy that many units at the 15 dollars price?&#10;The point where the total cost and total revenue lines intersect each other is labeled “break-even point.” At the break-even point, here 600,000 units, total revenue equals total cost. "/>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0" y="1640542"/>
            <a:ext cx="7315200" cy="3300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47CD7B6-04C3-B52C-61C2-97CE1682ED97}"/>
              </a:ext>
            </a:extLst>
          </p:cNvPr>
          <p:cNvSpPr/>
          <p:nvPr/>
        </p:nvSpPr>
        <p:spPr>
          <a:xfrm>
            <a:off x="8113901" y="2261005"/>
            <a:ext cx="4078099" cy="2828147"/>
          </a:xfrm>
          <a:prstGeom prst="rect">
            <a:avLst/>
          </a:prstGeom>
          <a:solidFill>
            <a:schemeClr val="bg1"/>
          </a:solidFill>
        </p:spPr>
        <p:txBody>
          <a:bodyPr wrap="square">
            <a:spAutoFit/>
          </a:bodyPr>
          <a:lstStyle/>
          <a:p>
            <a:pPr marL="285737" indent="-285737" defTabSz="914354">
              <a:lnSpc>
                <a:spcPct val="150000"/>
              </a:lnSpc>
              <a:buFont typeface="Arial" panose="020B0604020202020204" pitchFamily="34" charset="0"/>
              <a:buChar char="•"/>
              <a:defRPr/>
            </a:pPr>
            <a:r>
              <a:rPr lang="en-US" altLang="en-US" sz="1200" dirty="0">
                <a:solidFill>
                  <a:schemeClr val="accent6">
                    <a:lumMod val="50000"/>
                  </a:schemeClr>
                </a:solidFill>
                <a:latin typeface="Arial" panose="020B0604020202020204" pitchFamily="34" charset="0"/>
                <a:ea typeface="ＭＳ Ｐゴシック" panose="020B0600070205080204" pitchFamily="34" charset="-128"/>
              </a:rPr>
              <a:t>The slope of the total revenue curve reflects the price. Here, the price is $15. For example, the company’s revenue is $12 million on 800,000 units, or $15 per unit. </a:t>
            </a:r>
          </a:p>
          <a:p>
            <a:pPr marL="285737" indent="-285737" defTabSz="914354">
              <a:lnSpc>
                <a:spcPct val="150000"/>
              </a:lnSpc>
              <a:buFont typeface="Arial" panose="020B0604020202020204" pitchFamily="34" charset="0"/>
              <a:buChar char="•"/>
              <a:defRPr/>
            </a:pPr>
            <a:endParaRPr lang="en-US" altLang="en-US" sz="1200" dirty="0">
              <a:solidFill>
                <a:schemeClr val="accent6">
                  <a:lumMod val="50000"/>
                </a:schemeClr>
              </a:solidFill>
              <a:latin typeface="Arial" panose="020B0604020202020204" pitchFamily="34" charset="0"/>
              <a:ea typeface="ＭＳ Ｐゴシック" panose="020B0600070205080204" pitchFamily="34" charset="-128"/>
            </a:endParaRPr>
          </a:p>
          <a:p>
            <a:pPr marL="285737" indent="-285737" defTabSz="914354">
              <a:lnSpc>
                <a:spcPct val="150000"/>
              </a:lnSpc>
              <a:buFont typeface="Arial" panose="020B0604020202020204" pitchFamily="34" charset="0"/>
              <a:buChar char="•"/>
              <a:defRPr/>
            </a:pPr>
            <a:r>
              <a:rPr lang="en-US" altLang="en-US" sz="1200" dirty="0">
                <a:solidFill>
                  <a:schemeClr val="accent6">
                    <a:lumMod val="50000"/>
                  </a:schemeClr>
                </a:solidFill>
                <a:latin typeface="Arial" panose="020B0604020202020204" pitchFamily="34" charset="0"/>
                <a:ea typeface="ＭＳ Ｐゴシック" panose="020B0600070205080204" pitchFamily="34" charset="-128"/>
              </a:rPr>
              <a:t>Although break-even analysis and target return pricing can help the company to determine the minimum prices needed to cover expected costs and profits, they do not take the price-demand relationship into account.</a:t>
            </a:r>
          </a:p>
        </p:txBody>
      </p:sp>
      <p:sp>
        <p:nvSpPr>
          <p:cNvPr id="5" name="Title 1">
            <a:extLst>
              <a:ext uri="{FF2B5EF4-FFF2-40B4-BE49-F238E27FC236}">
                <a16:creationId xmlns:a16="http://schemas.microsoft.com/office/drawing/2014/main" id="{514BBB57-70A4-3EF1-3A95-DB787BD7CCF7}"/>
              </a:ext>
            </a:extLst>
          </p:cNvPr>
          <p:cNvSpPr txBox="1">
            <a:spLocks/>
          </p:cNvSpPr>
          <p:nvPr/>
        </p:nvSpPr>
        <p:spPr>
          <a:xfrm>
            <a:off x="70198" y="1092383"/>
            <a:ext cx="11915325" cy="6463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4000" spc="0">
                <a:solidFill>
                  <a:srgbClr val="0070C0"/>
                </a:solidFill>
                <a:latin typeface="Abadi" panose="020B0604020104020204" pitchFamily="34" charset="0"/>
                <a:ea typeface="+mj-ea"/>
                <a:cs typeface="+mj-cs"/>
              </a:defRPr>
            </a:lvl1pPr>
          </a:lstStyle>
          <a:p>
            <a:pPr defTabSz="914354">
              <a:defRPr/>
            </a:pPr>
            <a:r>
              <a:rPr lang="en-US" altLang="en-US" dirty="0">
                <a:solidFill>
                  <a:schemeClr val="accent6">
                    <a:lumMod val="50000"/>
                  </a:schemeClr>
                </a:solidFill>
              </a:rPr>
              <a:t>Cost-Based Pricing (detailed explanation)</a:t>
            </a:r>
            <a:endParaRPr lang="en-IN" dirty="0">
              <a:solidFill>
                <a:schemeClr val="accent6">
                  <a:lumMod val="50000"/>
                </a:schemeClr>
              </a:solidFill>
            </a:endParaRPr>
          </a:p>
        </p:txBody>
      </p:sp>
      <p:sp>
        <p:nvSpPr>
          <p:cNvPr id="6" name="TextBox 5">
            <a:extLst>
              <a:ext uri="{FF2B5EF4-FFF2-40B4-BE49-F238E27FC236}">
                <a16:creationId xmlns:a16="http://schemas.microsoft.com/office/drawing/2014/main" id="{1A9F7EB4-B008-4BA1-1134-92CBEB9B7372}"/>
              </a:ext>
            </a:extLst>
          </p:cNvPr>
          <p:cNvSpPr txBox="1"/>
          <p:nvPr/>
        </p:nvSpPr>
        <p:spPr>
          <a:xfrm>
            <a:off x="775834" y="1109036"/>
            <a:ext cx="40403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3200" dirty="0">
                <a:solidFill>
                  <a:prstClr val="white"/>
                </a:solidFill>
                <a:latin typeface="Gill Sans MT" panose="020B0502020104020203"/>
              </a:rPr>
              <a:t>1</a:t>
            </a:r>
          </a:p>
        </p:txBody>
      </p:sp>
      <p:sp>
        <p:nvSpPr>
          <p:cNvPr id="7" name="Cloud 6">
            <a:extLst>
              <a:ext uri="{FF2B5EF4-FFF2-40B4-BE49-F238E27FC236}">
                <a16:creationId xmlns:a16="http://schemas.microsoft.com/office/drawing/2014/main" id="{0D844011-3015-117C-ED78-FB5CD5C42BA3}"/>
              </a:ext>
            </a:extLst>
          </p:cNvPr>
          <p:cNvSpPr/>
          <p:nvPr/>
        </p:nvSpPr>
        <p:spPr>
          <a:xfrm>
            <a:off x="127000" y="1595637"/>
            <a:ext cx="1278331" cy="58477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SA" b="1" dirty="0">
                <a:solidFill>
                  <a:prstClr val="black"/>
                </a:solidFill>
                <a:latin typeface="Rockwell" panose="02060603020205020403"/>
              </a:rPr>
              <a:t>extra</a:t>
            </a:r>
          </a:p>
        </p:txBody>
      </p:sp>
    </p:spTree>
    <p:extLst>
      <p:ext uri="{BB962C8B-B14F-4D97-AF65-F5344CB8AC3E}">
        <p14:creationId xmlns:p14="http://schemas.microsoft.com/office/powerpoint/2010/main" val="358525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62203" y="381226"/>
            <a:ext cx="5672112" cy="535531"/>
          </a:xfrm>
          <a:solidFill>
            <a:schemeClr val="bg1"/>
          </a:solidFill>
        </p:spPr>
        <p:txBody>
          <a:bodyPr vert="horz" wrap="square" lIns="91440" tIns="45720" rIns="91440" bIns="45720" rtlCol="0" anchor="t">
            <a:spAutoFit/>
          </a:bodyPr>
          <a:lstStyle/>
          <a:p>
            <a:pPr algn="ctr"/>
            <a:r>
              <a:rPr lang="en-US" altLang="en-US" sz="3200" dirty="0">
                <a:solidFill>
                  <a:schemeClr val="accent6">
                    <a:lumMod val="50000"/>
                  </a:schemeClr>
                </a:solidFill>
                <a:latin typeface="Abadi" panose="020B0604020104020204" pitchFamily="34" charset="0"/>
              </a:rPr>
              <a:t>Value-Based Pricing</a:t>
            </a:r>
            <a:endParaRPr lang="en-IN" sz="3200" dirty="0">
              <a:solidFill>
                <a:schemeClr val="accent6">
                  <a:lumMod val="50000"/>
                </a:schemeClr>
              </a:solidFill>
              <a:latin typeface="Abadi" panose="020B0604020104020204" pitchFamily="34" charset="0"/>
            </a:endParaRPr>
          </a:p>
        </p:txBody>
      </p:sp>
      <p:sp>
        <p:nvSpPr>
          <p:cNvPr id="3" name="Content Placeholder 2"/>
          <p:cNvSpPr>
            <a:spLocks noGrp="1"/>
          </p:cNvSpPr>
          <p:nvPr>
            <p:ph idx="4294967295"/>
          </p:nvPr>
        </p:nvSpPr>
        <p:spPr>
          <a:xfrm>
            <a:off x="0" y="1209675"/>
            <a:ext cx="4403725" cy="4276733"/>
          </a:xfrm>
          <a:solidFill>
            <a:schemeClr val="bg1"/>
          </a:solidFill>
        </p:spPr>
        <p:txBody>
          <a:bodyPr>
            <a:normAutofit fontScale="55000" lnSpcReduction="20000"/>
          </a:bodyPr>
          <a:lstStyle/>
          <a:p>
            <a:pPr>
              <a:lnSpc>
                <a:spcPct val="150000"/>
              </a:lnSpc>
            </a:pPr>
            <a:r>
              <a:rPr lang="en-US" altLang="en-US" sz="2000" dirty="0">
                <a:solidFill>
                  <a:schemeClr val="accent6">
                    <a:lumMod val="50000"/>
                  </a:schemeClr>
                </a:solidFill>
                <a:ea typeface="ＭＳ Ｐゴシック" panose="020B0600070205080204" pitchFamily="34" charset="-128"/>
              </a:rPr>
              <a:t>Customer value-based pricing by using buyers’ perceptions of value as the key to pricing .</a:t>
            </a:r>
          </a:p>
          <a:p>
            <a:pPr>
              <a:lnSpc>
                <a:spcPct val="150000"/>
              </a:lnSpc>
            </a:pPr>
            <a:r>
              <a:rPr lang="en-US" altLang="en-US" sz="2000" dirty="0">
                <a:solidFill>
                  <a:schemeClr val="accent6">
                    <a:lumMod val="50000"/>
                  </a:schemeClr>
                </a:solidFill>
                <a:ea typeface="ＭＳ Ｐゴシック" panose="020B0600070205080204" pitchFamily="34" charset="-128"/>
              </a:rPr>
              <a:t>A buyers’ </a:t>
            </a:r>
            <a:r>
              <a:rPr lang="en-US" altLang="ja-JP" sz="2000" dirty="0">
                <a:solidFill>
                  <a:schemeClr val="accent6">
                    <a:lumMod val="50000"/>
                  </a:schemeClr>
                </a:solidFill>
                <a:ea typeface="ＭＳ Ｐゴシック" panose="020B0600070205080204" pitchFamily="34" charset="-128"/>
              </a:rPr>
              <a:t>perceptions of value rather than on the seller’s cost</a:t>
            </a:r>
          </a:p>
          <a:p>
            <a:pPr>
              <a:lnSpc>
                <a:spcPct val="150000"/>
              </a:lnSpc>
            </a:pPr>
            <a:r>
              <a:rPr lang="en-US" altLang="en-US" sz="2000" dirty="0">
                <a:solidFill>
                  <a:schemeClr val="accent6">
                    <a:lumMod val="50000"/>
                  </a:schemeClr>
                </a:solidFill>
                <a:ea typeface="ＭＳ Ｐゴシック" panose="020B0600070205080204" pitchFamily="34" charset="-128"/>
              </a:rPr>
              <a:t>Types of value-based pricing:</a:t>
            </a:r>
          </a:p>
          <a:p>
            <a:pPr lvl="1">
              <a:lnSpc>
                <a:spcPct val="150000"/>
              </a:lnSpc>
            </a:pPr>
            <a:r>
              <a:rPr lang="en-US" altLang="en-US" sz="2000" dirty="0">
                <a:solidFill>
                  <a:schemeClr val="accent6">
                    <a:lumMod val="50000"/>
                  </a:schemeClr>
                </a:solidFill>
                <a:ea typeface="ＭＳ Ｐゴシック" panose="020B0600070205080204" pitchFamily="34" charset="-128"/>
              </a:rPr>
              <a:t>Good-value pricing, </a:t>
            </a:r>
            <a:r>
              <a:rPr lang="en-US" altLang="en-US" dirty="0">
                <a:solidFill>
                  <a:srgbClr val="008000"/>
                </a:solidFill>
                <a:latin typeface="Arial" panose="020B0604020202020204" pitchFamily="34" charset="0"/>
                <a:ea typeface="ＭＳ Ｐゴシック" panose="020B0600070205080204" pitchFamily="34" charset="-128"/>
              </a:rPr>
              <a:t>MORE For same for less </a:t>
            </a:r>
            <a:r>
              <a:rPr lang="en-US" altLang="en-US" dirty="0">
                <a:solidFill>
                  <a:srgbClr val="C00000"/>
                </a:solidFill>
                <a:latin typeface="Arial" panose="020B0604020202020204" pitchFamily="34" charset="0"/>
                <a:ea typeface="ＭＳ Ｐゴシック" panose="020B0600070205080204" pitchFamily="34" charset="-128"/>
              </a:rPr>
              <a:t>offers just the right combination of quality good/ service at a fair price. </a:t>
            </a:r>
            <a:r>
              <a:rPr lang="en-US" altLang="en-US" dirty="0">
                <a:solidFill>
                  <a:srgbClr val="008000"/>
                </a:solidFill>
                <a:latin typeface="Arial" panose="020B0604020202020204" pitchFamily="34" charset="0"/>
                <a:ea typeface="ＭＳ Ｐゴシック" panose="020B0600070205080204" pitchFamily="34" charset="-128"/>
              </a:rPr>
              <a:t>more quality for a same price or same quality for less price. </a:t>
            </a:r>
          </a:p>
          <a:p>
            <a:pPr lvl="1">
              <a:lnSpc>
                <a:spcPct val="150000"/>
              </a:lnSpc>
            </a:pPr>
            <a:r>
              <a:rPr lang="en-US" altLang="en-US" sz="2000" dirty="0">
                <a:solidFill>
                  <a:schemeClr val="accent6">
                    <a:lumMod val="50000"/>
                  </a:schemeClr>
                </a:solidFill>
                <a:ea typeface="ＭＳ Ｐゴシック" panose="020B0600070205080204" pitchFamily="34" charset="-128"/>
              </a:rPr>
              <a:t>Value-added pricing </a:t>
            </a:r>
            <a:r>
              <a:rPr lang="en-US" altLang="en-US" dirty="0">
                <a:solidFill>
                  <a:srgbClr val="008000"/>
                </a:solidFill>
                <a:latin typeface="Arial" panose="020B0604020202020204" pitchFamily="34" charset="0"/>
                <a:ea typeface="ＭＳ Ｐゴシック" panose="020B0600070205080204" pitchFamily="34" charset="-128"/>
              </a:rPr>
              <a:t>MORE For MORE, </a:t>
            </a:r>
            <a:r>
              <a:rPr lang="en-US" altLang="en-US" dirty="0">
                <a:solidFill>
                  <a:srgbClr val="C00000"/>
                </a:solidFill>
                <a:latin typeface="Arial" panose="020B0604020202020204" pitchFamily="34" charset="0"/>
                <a:ea typeface="ＭＳ Ｐゴシック" panose="020B0600070205080204" pitchFamily="34" charset="-128"/>
              </a:rPr>
              <a:t>offers</a:t>
            </a:r>
            <a:r>
              <a:rPr lang="en-US" altLang="en-US" dirty="0">
                <a:solidFill>
                  <a:srgbClr val="008000"/>
                </a:solidFill>
                <a:latin typeface="Arial" panose="020B0604020202020204" pitchFamily="34" charset="0"/>
                <a:ea typeface="ＭＳ Ｐゴシック" panose="020B0600070205080204" pitchFamily="34" charset="-128"/>
              </a:rPr>
              <a:t> </a:t>
            </a:r>
            <a:r>
              <a:rPr lang="en-US" altLang="en-US" dirty="0">
                <a:solidFill>
                  <a:srgbClr val="C00000"/>
                </a:solidFill>
                <a:latin typeface="Arial" panose="020B0604020202020204" pitchFamily="34" charset="0"/>
                <a:ea typeface="ＭＳ Ｐゴシック" panose="020B0600070205080204" pitchFamily="34" charset="-128"/>
              </a:rPr>
              <a:t>value-added features and services to differentiate a company’s offers and then charging higher prices. </a:t>
            </a:r>
            <a:endParaRPr lang="en-IN" dirty="0">
              <a:solidFill>
                <a:srgbClr val="008000"/>
              </a:solidFill>
              <a:latin typeface="Arial" panose="020B0604020202020204" pitchFamily="34" charset="0"/>
              <a:ea typeface="ＭＳ Ｐゴシック" panose="020B0600070205080204" pitchFamily="34" charset="-128"/>
            </a:endParaRPr>
          </a:p>
        </p:txBody>
      </p:sp>
      <p:pic>
        <p:nvPicPr>
          <p:cNvPr id="5" name="Picture 4">
            <a:extLst>
              <a:ext uri="{FF2B5EF4-FFF2-40B4-BE49-F238E27FC236}">
                <a16:creationId xmlns:a16="http://schemas.microsoft.com/office/drawing/2014/main" id="{09ED24C0-E03F-AD70-5749-909421F3365B}"/>
              </a:ext>
            </a:extLst>
          </p:cNvPr>
          <p:cNvPicPr>
            <a:picLocks noChangeAspect="1"/>
          </p:cNvPicPr>
          <p:nvPr/>
        </p:nvPicPr>
        <p:blipFill>
          <a:blip r:embed="rId3"/>
          <a:stretch>
            <a:fillRect/>
          </a:stretch>
        </p:blipFill>
        <p:spPr>
          <a:xfrm>
            <a:off x="4620127" y="899912"/>
            <a:ext cx="7114188" cy="3455813"/>
          </a:xfrm>
          <a:prstGeom prst="rect">
            <a:avLst/>
          </a:prstGeom>
        </p:spPr>
        <p:style>
          <a:lnRef idx="2">
            <a:schemeClr val="dk1"/>
          </a:lnRef>
          <a:fillRef idx="1">
            <a:schemeClr val="lt1"/>
          </a:fillRef>
          <a:effectRef idx="0">
            <a:schemeClr val="dk1"/>
          </a:effectRef>
          <a:fontRef idx="minor">
            <a:schemeClr val="dk1"/>
          </a:fontRef>
        </p:style>
      </p:pic>
      <p:sp>
        <p:nvSpPr>
          <p:cNvPr id="6" name="TextBox 5">
            <a:extLst>
              <a:ext uri="{FF2B5EF4-FFF2-40B4-BE49-F238E27FC236}">
                <a16:creationId xmlns:a16="http://schemas.microsoft.com/office/drawing/2014/main" id="{49EC7DD5-554B-3A3E-BA90-21DC9BAA6CE2}"/>
              </a:ext>
            </a:extLst>
          </p:cNvPr>
          <p:cNvSpPr txBox="1"/>
          <p:nvPr/>
        </p:nvSpPr>
        <p:spPr>
          <a:xfrm>
            <a:off x="6268631" y="356603"/>
            <a:ext cx="40403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914354">
              <a:defRPr/>
            </a:pPr>
            <a:r>
              <a:rPr lang="en-SA" sz="3200" dirty="0">
                <a:solidFill>
                  <a:prstClr val="white"/>
                </a:solidFill>
                <a:latin typeface="Gill Sans MT" panose="020B0502020104020203"/>
              </a:rPr>
              <a:t>2</a:t>
            </a:r>
          </a:p>
        </p:txBody>
      </p:sp>
      <p:grpSp>
        <p:nvGrpSpPr>
          <p:cNvPr id="11" name="Group 10">
            <a:extLst>
              <a:ext uri="{FF2B5EF4-FFF2-40B4-BE49-F238E27FC236}">
                <a16:creationId xmlns:a16="http://schemas.microsoft.com/office/drawing/2014/main" id="{36C0B53C-3DDC-07AE-5F6E-770C107FDC27}"/>
              </a:ext>
            </a:extLst>
          </p:cNvPr>
          <p:cNvGrpSpPr/>
          <p:nvPr/>
        </p:nvGrpSpPr>
        <p:grpSpPr>
          <a:xfrm>
            <a:off x="4620127" y="3745724"/>
            <a:ext cx="7335900" cy="1938993"/>
            <a:chOff x="4124008" y="4355724"/>
            <a:chExt cx="7462795" cy="2162122"/>
          </a:xfrm>
        </p:grpSpPr>
        <p:pic>
          <p:nvPicPr>
            <p:cNvPr id="7" name="Picture 6">
              <a:extLst>
                <a:ext uri="{FF2B5EF4-FFF2-40B4-BE49-F238E27FC236}">
                  <a16:creationId xmlns:a16="http://schemas.microsoft.com/office/drawing/2014/main" id="{8D11EFEA-924B-4211-F6B1-C1B4BBA3CD28}"/>
                </a:ext>
              </a:extLst>
            </p:cNvPr>
            <p:cNvPicPr>
              <a:picLocks noChangeAspect="1"/>
            </p:cNvPicPr>
            <p:nvPr/>
          </p:nvPicPr>
          <p:blipFill rotWithShape="1">
            <a:blip r:embed="rId4"/>
            <a:srcRect l="48750" t="26615" r="14003" b="31525"/>
            <a:stretch/>
          </p:blipFill>
          <p:spPr>
            <a:xfrm>
              <a:off x="6525877" y="4355724"/>
              <a:ext cx="5060926" cy="1940993"/>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DB254EF0-D2F9-1573-2450-AB4B429A8C7A}"/>
                </a:ext>
              </a:extLst>
            </p:cNvPr>
            <p:cNvSpPr txBox="1"/>
            <p:nvPr/>
          </p:nvSpPr>
          <p:spPr>
            <a:xfrm>
              <a:off x="4124008" y="4355725"/>
              <a:ext cx="2401869" cy="21621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914354">
                <a:defRPr/>
              </a:pPr>
              <a:r>
                <a:rPr lang="en-US" sz="2000" dirty="0">
                  <a:solidFill>
                    <a:prstClr val="black"/>
                  </a:solidFill>
                  <a:latin typeface="Gill Sans MT" panose="020B0502020104020203"/>
                </a:rPr>
                <a:t>Apple differentiates company’s offers and quality then charging higher prices above competitors</a:t>
              </a:r>
            </a:p>
            <a:p>
              <a:pPr defTabSz="914354">
                <a:defRPr/>
              </a:pPr>
              <a:endParaRPr lang="en-SA" sz="2000" dirty="0">
                <a:solidFill>
                  <a:prstClr val="black"/>
                </a:solidFill>
                <a:latin typeface="Gill Sans MT" panose="020B0502020104020203"/>
              </a:endParaRPr>
            </a:p>
          </p:txBody>
        </p:sp>
      </p:grpSp>
    </p:spTree>
    <p:extLst>
      <p:ext uri="{BB962C8B-B14F-4D97-AF65-F5344CB8AC3E}">
        <p14:creationId xmlns:p14="http://schemas.microsoft.com/office/powerpoint/2010/main" val="48166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0BECD7-37C4-11C6-4C91-6D296BF3EEA6}"/>
              </a:ext>
            </a:extLst>
          </p:cNvPr>
          <p:cNvSpPr>
            <a:spLocks noGrp="1"/>
          </p:cNvSpPr>
          <p:nvPr>
            <p:ph type="title" idx="4294967295"/>
          </p:nvPr>
        </p:nvSpPr>
        <p:spPr>
          <a:xfrm>
            <a:off x="2" y="5199066"/>
            <a:ext cx="9436100" cy="790575"/>
          </a:xfrm>
        </p:spPr>
        <p:txBody>
          <a:bodyPr vert="horz" lIns="228600" tIns="228600" rIns="228600" bIns="0" rtlCol="0" anchor="ctr">
            <a:normAutofit fontScale="90000"/>
          </a:bodyPr>
          <a:lstStyle/>
          <a:p>
            <a:pPr>
              <a:lnSpc>
                <a:spcPct val="80000"/>
              </a:lnSpc>
            </a:pPr>
            <a:r>
              <a:rPr lang="en-US" altLang="en-US">
                <a:solidFill>
                  <a:schemeClr val="bg1"/>
                </a:solidFill>
              </a:rPr>
              <a:t>Value-Based Pricing versus Cost-Based Pricing</a:t>
            </a:r>
            <a:endParaRPr lang="en-US">
              <a:solidFill>
                <a:schemeClr val="bg1"/>
              </a:solidFill>
            </a:endParaRPr>
          </a:p>
        </p:txBody>
      </p:sp>
      <p:pic>
        <p:nvPicPr>
          <p:cNvPr id="4" name="Content Placeholder 3">
            <a:extLst>
              <a:ext uri="{FF2B5EF4-FFF2-40B4-BE49-F238E27FC236}">
                <a16:creationId xmlns:a16="http://schemas.microsoft.com/office/drawing/2014/main" id="{FEB95CC8-3467-C072-3AD0-39F0F9224668}"/>
              </a:ext>
            </a:extLst>
          </p:cNvPr>
          <p:cNvPicPr>
            <a:picLocks noGrp="1" noChangeAspect="1"/>
          </p:cNvPicPr>
          <p:nvPr>
            <p:ph idx="4294967295"/>
          </p:nvPr>
        </p:nvPicPr>
        <p:blipFill rotWithShape="1">
          <a:blip r:embed="rId2"/>
          <a:srcRect t="13158" r="34571" b="4077"/>
          <a:stretch/>
        </p:blipFill>
        <p:spPr>
          <a:xfrm>
            <a:off x="5500298" y="926068"/>
            <a:ext cx="6448425" cy="4589463"/>
          </a:xfrm>
          <a:prstGeom prst="rect">
            <a:avLst/>
          </a:prstGeom>
        </p:spPr>
      </p:pic>
      <p:pic>
        <p:nvPicPr>
          <p:cNvPr id="6" name="Content Placeholder 3">
            <a:extLst>
              <a:ext uri="{FF2B5EF4-FFF2-40B4-BE49-F238E27FC236}">
                <a16:creationId xmlns:a16="http://schemas.microsoft.com/office/drawing/2014/main" id="{C11482DE-747C-59BE-7EF1-FCFC6F23204C}"/>
              </a:ext>
            </a:extLst>
          </p:cNvPr>
          <p:cNvPicPr>
            <a:picLocks noChangeAspect="1"/>
          </p:cNvPicPr>
          <p:nvPr/>
        </p:nvPicPr>
        <p:blipFill rotWithShape="1">
          <a:blip r:embed="rId2"/>
          <a:srcRect l="64631" t="13158" r="8520" b="-2830"/>
          <a:stretch/>
        </p:blipFill>
        <p:spPr>
          <a:xfrm>
            <a:off x="313183" y="1242533"/>
            <a:ext cx="2442715" cy="4588971"/>
          </a:xfrm>
          <a:prstGeom prst="rect">
            <a:avLst/>
          </a:prstGeom>
        </p:spPr>
      </p:pic>
    </p:spTree>
    <p:extLst>
      <p:ext uri="{BB962C8B-B14F-4D97-AF65-F5344CB8AC3E}">
        <p14:creationId xmlns:p14="http://schemas.microsoft.com/office/powerpoint/2010/main" val="40793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79884"/>
            <a:ext cx="6302375" cy="590551"/>
          </a:xfrm>
          <a:solidFill>
            <a:schemeClr val="bg1"/>
          </a:solidFill>
        </p:spPr>
        <p:txBody>
          <a:bodyPr vert="horz" lIns="91440" tIns="45720" rIns="91440" bIns="45720" rtlCol="0" anchor="t">
            <a:noAutofit/>
          </a:bodyPr>
          <a:lstStyle/>
          <a:p>
            <a:pPr algn="l"/>
            <a:r>
              <a:rPr lang="en-US" altLang="en-US" sz="2800" spc="0" dirty="0">
                <a:solidFill>
                  <a:srgbClr val="B80E0F"/>
                </a:solidFill>
                <a:latin typeface="Abadi" panose="020B0604020104020204" pitchFamily="34" charset="0"/>
              </a:rPr>
              <a:t>Market and Competition-Based Pricing</a:t>
            </a:r>
            <a:endParaRPr lang="en-IN" sz="2800" spc="0" dirty="0">
              <a:solidFill>
                <a:srgbClr val="B80E0F"/>
              </a:solidFill>
              <a:latin typeface="Abadi" panose="020B0604020104020204" pitchFamily="34" charset="0"/>
            </a:endParaRPr>
          </a:p>
        </p:txBody>
      </p:sp>
      <p:sp>
        <p:nvSpPr>
          <p:cNvPr id="3" name="Content Placeholder 2"/>
          <p:cNvSpPr>
            <a:spLocks noGrp="1"/>
          </p:cNvSpPr>
          <p:nvPr>
            <p:ph idx="4294967295"/>
          </p:nvPr>
        </p:nvSpPr>
        <p:spPr>
          <a:xfrm>
            <a:off x="49215" y="2499439"/>
            <a:ext cx="7165975" cy="3069686"/>
          </a:xfrm>
          <a:solidFill>
            <a:schemeClr val="bg1"/>
          </a:solidFill>
        </p:spPr>
        <p:txBody>
          <a:bodyPr wrap="square">
            <a:spAutoFit/>
          </a:bodyPr>
          <a:lstStyle/>
          <a:p>
            <a:pPr>
              <a:lnSpc>
                <a:spcPct val="150000"/>
              </a:lnSpc>
            </a:pPr>
            <a:r>
              <a:rPr lang="en-US" sz="1800" dirty="0">
                <a:solidFill>
                  <a:schemeClr val="accent6">
                    <a:lumMod val="50000"/>
                  </a:schemeClr>
                </a:solidFill>
              </a:rPr>
              <a:t>Pricing is handled differently in each types of Markets competition</a:t>
            </a:r>
          </a:p>
          <a:p>
            <a:pPr lvl="1">
              <a:lnSpc>
                <a:spcPct val="150000"/>
              </a:lnSpc>
            </a:pPr>
            <a:r>
              <a:rPr lang="en-US" sz="1200" dirty="0">
                <a:solidFill>
                  <a:schemeClr val="accent6">
                    <a:lumMod val="50000"/>
                  </a:schemeClr>
                </a:solidFill>
              </a:rPr>
              <a:t>Pure competition</a:t>
            </a:r>
          </a:p>
          <a:p>
            <a:pPr lvl="1">
              <a:lnSpc>
                <a:spcPct val="150000"/>
              </a:lnSpc>
            </a:pPr>
            <a:r>
              <a:rPr lang="en-US" sz="1200" dirty="0">
                <a:solidFill>
                  <a:schemeClr val="accent6">
                    <a:lumMod val="50000"/>
                  </a:schemeClr>
                </a:solidFill>
              </a:rPr>
              <a:t>Monopolistic competition</a:t>
            </a:r>
          </a:p>
          <a:p>
            <a:pPr lvl="1">
              <a:lnSpc>
                <a:spcPct val="150000"/>
              </a:lnSpc>
            </a:pPr>
            <a:r>
              <a:rPr lang="en-US" sz="1200" dirty="0">
                <a:solidFill>
                  <a:schemeClr val="accent6">
                    <a:lumMod val="50000"/>
                  </a:schemeClr>
                </a:solidFill>
              </a:rPr>
              <a:t>Oligopolistic competition</a:t>
            </a:r>
          </a:p>
          <a:p>
            <a:pPr lvl="1">
              <a:lnSpc>
                <a:spcPct val="150000"/>
              </a:lnSpc>
            </a:pPr>
            <a:r>
              <a:rPr lang="en-US" sz="1200" dirty="0">
                <a:solidFill>
                  <a:schemeClr val="accent6">
                    <a:lumMod val="50000"/>
                  </a:schemeClr>
                </a:solidFill>
              </a:rPr>
              <a:t>Pure monopoly</a:t>
            </a:r>
            <a:endParaRPr lang="en-IN" sz="1200" dirty="0">
              <a:solidFill>
                <a:schemeClr val="accent6">
                  <a:lumMod val="50000"/>
                </a:schemeClr>
              </a:solidFill>
            </a:endParaRPr>
          </a:p>
          <a:p>
            <a:pPr>
              <a:lnSpc>
                <a:spcPct val="150000"/>
              </a:lnSpc>
            </a:pPr>
            <a:r>
              <a:rPr lang="en-US" altLang="en-US" sz="1800" dirty="0">
                <a:solidFill>
                  <a:schemeClr val="accent6">
                    <a:lumMod val="50000"/>
                  </a:schemeClr>
                </a:solidFill>
              </a:rPr>
              <a:t>Prices based on assessing competitors’ pricing strategies:</a:t>
            </a:r>
          </a:p>
          <a:p>
            <a:pPr lvl="1">
              <a:lnSpc>
                <a:spcPct val="150000"/>
              </a:lnSpc>
            </a:pPr>
            <a:r>
              <a:rPr lang="en-US" altLang="en-US" sz="1200" dirty="0">
                <a:solidFill>
                  <a:schemeClr val="accent6">
                    <a:lumMod val="50000"/>
                  </a:schemeClr>
                </a:solidFill>
              </a:rPr>
              <a:t>How does the company’s market offering compare in terms of customer value?</a:t>
            </a:r>
          </a:p>
          <a:p>
            <a:pPr lvl="1">
              <a:lnSpc>
                <a:spcPct val="150000"/>
              </a:lnSpc>
            </a:pPr>
            <a:r>
              <a:rPr lang="en-US" altLang="en-US" sz="1200" dirty="0">
                <a:solidFill>
                  <a:schemeClr val="accent6">
                    <a:lumMod val="50000"/>
                  </a:schemeClr>
                </a:solidFill>
              </a:rPr>
              <a:t>How strong are current competitors?</a:t>
            </a:r>
          </a:p>
        </p:txBody>
      </p:sp>
      <p:sp>
        <p:nvSpPr>
          <p:cNvPr id="4" name="Title 1">
            <a:extLst>
              <a:ext uri="{FF2B5EF4-FFF2-40B4-BE49-F238E27FC236}">
                <a16:creationId xmlns:a16="http://schemas.microsoft.com/office/drawing/2014/main" id="{B5B66738-3942-04CB-E4AD-5AA0EB608E36}"/>
              </a:ext>
            </a:extLst>
          </p:cNvPr>
          <p:cNvSpPr txBox="1">
            <a:spLocks/>
          </p:cNvSpPr>
          <p:nvPr/>
        </p:nvSpPr>
        <p:spPr>
          <a:xfrm>
            <a:off x="5777115" y="516081"/>
            <a:ext cx="6186997" cy="424732"/>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US" altLang="en-US" sz="2400" dirty="0">
                <a:solidFill>
                  <a:srgbClr val="B80E0F"/>
                </a:solidFill>
              </a:rPr>
              <a:t>Market and Competition-Based Pricing</a:t>
            </a:r>
            <a:endParaRPr lang="en-IN" sz="2400" dirty="0"/>
          </a:p>
        </p:txBody>
      </p:sp>
      <p:sp>
        <p:nvSpPr>
          <p:cNvPr id="7" name="TextBox 6">
            <a:extLst>
              <a:ext uri="{FF2B5EF4-FFF2-40B4-BE49-F238E27FC236}">
                <a16:creationId xmlns:a16="http://schemas.microsoft.com/office/drawing/2014/main" id="{E9733D12-878F-F1A0-4CAB-24A2CC070F69}"/>
              </a:ext>
            </a:extLst>
          </p:cNvPr>
          <p:cNvSpPr txBox="1"/>
          <p:nvPr/>
        </p:nvSpPr>
        <p:spPr>
          <a:xfrm>
            <a:off x="7264403" y="5049658"/>
            <a:ext cx="4773799" cy="830997"/>
          </a:xfrm>
          <a:prstGeom prst="rect">
            <a:avLst/>
          </a:prstGeom>
          <a:solidFill>
            <a:schemeClr val="bg1"/>
          </a:solidFill>
          <a:ln>
            <a:noFill/>
          </a:ln>
        </p:spPr>
        <p:txBody>
          <a:bodyPr wrap="square">
            <a:spAutoFit/>
          </a:bodyPr>
          <a:lstStyle/>
          <a:p>
            <a:pPr defTabSz="914354">
              <a:defRPr/>
            </a:pPr>
            <a:r>
              <a:rPr lang="en-US" sz="1200" dirty="0">
                <a:solidFill>
                  <a:srgbClr val="C00000"/>
                </a:solidFill>
                <a:latin typeface="Gill Sans MT" panose="020B0502020104020203"/>
              </a:rPr>
              <a:t>the customer pays an $80,000 price premium for the Caterpillar bulldozer, it’s getting $150,000 in added value over the product’s lifetime in the form of superior reliability and durability, lower lifetime operating costs, superior service, and a longer parts warranty. </a:t>
            </a:r>
          </a:p>
        </p:txBody>
      </p:sp>
      <p:pic>
        <p:nvPicPr>
          <p:cNvPr id="8" name="Picture 7">
            <a:extLst>
              <a:ext uri="{FF2B5EF4-FFF2-40B4-BE49-F238E27FC236}">
                <a16:creationId xmlns:a16="http://schemas.microsoft.com/office/drawing/2014/main" id="{C3FBFC02-29A2-AD11-2365-ED197A2DB8E0}"/>
              </a:ext>
            </a:extLst>
          </p:cNvPr>
          <p:cNvPicPr>
            <a:picLocks noChangeAspect="1"/>
          </p:cNvPicPr>
          <p:nvPr/>
        </p:nvPicPr>
        <p:blipFill>
          <a:blip r:embed="rId3"/>
          <a:stretch>
            <a:fillRect/>
          </a:stretch>
        </p:blipFill>
        <p:spPr>
          <a:xfrm>
            <a:off x="7264404" y="1560351"/>
            <a:ext cx="4002012" cy="3513809"/>
          </a:xfrm>
          <a:prstGeom prst="rect">
            <a:avLst/>
          </a:prstGeom>
        </p:spPr>
      </p:pic>
      <p:sp>
        <p:nvSpPr>
          <p:cNvPr id="5" name="TextBox 4">
            <a:extLst>
              <a:ext uri="{FF2B5EF4-FFF2-40B4-BE49-F238E27FC236}">
                <a16:creationId xmlns:a16="http://schemas.microsoft.com/office/drawing/2014/main" id="{9626F8CA-9F44-49F2-42D9-9CC53ED97385}"/>
              </a:ext>
            </a:extLst>
          </p:cNvPr>
          <p:cNvSpPr txBox="1"/>
          <p:nvPr/>
        </p:nvSpPr>
        <p:spPr>
          <a:xfrm>
            <a:off x="5777115" y="485933"/>
            <a:ext cx="40403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r" defTabSz="914354" rtl="1">
              <a:defRPr/>
            </a:pPr>
            <a:r>
              <a:rPr lang="en-US" sz="3200" dirty="0">
                <a:solidFill>
                  <a:prstClr val="white"/>
                </a:solidFill>
                <a:latin typeface="Gill Sans MT" panose="020B0502020104020203"/>
              </a:rPr>
              <a:t>3</a:t>
            </a:r>
            <a:endParaRPr lang="en-SA" sz="3200" dirty="0">
              <a:solidFill>
                <a:prstClr val="white"/>
              </a:solidFill>
              <a:latin typeface="Gill Sans MT" panose="020B0502020104020203"/>
            </a:endParaRPr>
          </a:p>
        </p:txBody>
      </p:sp>
    </p:spTree>
    <p:extLst>
      <p:ext uri="{BB962C8B-B14F-4D97-AF65-F5344CB8AC3E}">
        <p14:creationId xmlns:p14="http://schemas.microsoft.com/office/powerpoint/2010/main" val="232934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22334" y="536243"/>
            <a:ext cx="6873382" cy="480131"/>
          </a:xfrm>
          <a:solidFill>
            <a:schemeClr val="bg1"/>
          </a:solidFill>
        </p:spPr>
        <p:txBody>
          <a:bodyPr vert="horz" wrap="square" lIns="91440" tIns="45720" rIns="91440" bIns="45720" rtlCol="0" anchor="t">
            <a:spAutoFit/>
          </a:bodyPr>
          <a:lstStyle/>
          <a:p>
            <a:pPr algn="ctr"/>
            <a:r>
              <a:rPr lang="en-US" altLang="en-US" sz="2800" dirty="0">
                <a:solidFill>
                  <a:schemeClr val="accent6">
                    <a:lumMod val="50000"/>
                  </a:schemeClr>
                </a:solidFill>
                <a:latin typeface="Abadi" panose="020B0604020104020204" pitchFamily="34" charset="0"/>
              </a:rPr>
              <a:t>Product Mix Pricing Strategies</a:t>
            </a:r>
            <a:endParaRPr lang="en-IN" sz="2800" dirty="0">
              <a:solidFill>
                <a:schemeClr val="accent6">
                  <a:lumMod val="50000"/>
                </a:schemeClr>
              </a:solidFill>
              <a:latin typeface="Abadi" panose="020B0604020104020204" pitchFamily="34" charset="0"/>
            </a:endParaRPr>
          </a:p>
        </p:txBody>
      </p:sp>
      <p:graphicFrame>
        <p:nvGraphicFramePr>
          <p:cNvPr id="5" name="Table 1"/>
          <p:cNvGraphicFramePr>
            <a:graphicFrameLocks/>
          </p:cNvGraphicFramePr>
          <p:nvPr/>
        </p:nvGraphicFramePr>
        <p:xfrm>
          <a:off x="605371" y="1211433"/>
          <a:ext cx="11036024" cy="4471612"/>
        </p:xfrm>
        <a:graphic>
          <a:graphicData uri="http://schemas.openxmlformats.org/drawingml/2006/table">
            <a:tbl>
              <a:tblPr firstRow="1">
                <a:tableStyleId>{0E3FDE45-AF77-4B5C-9715-49D594BDF05E}</a:tableStyleId>
              </a:tblPr>
              <a:tblGrid>
                <a:gridCol w="3340283">
                  <a:extLst>
                    <a:ext uri="{9D8B030D-6E8A-4147-A177-3AD203B41FA5}">
                      <a16:colId xmlns:a16="http://schemas.microsoft.com/office/drawing/2014/main" val="20000"/>
                    </a:ext>
                  </a:extLst>
                </a:gridCol>
                <a:gridCol w="7695741">
                  <a:extLst>
                    <a:ext uri="{9D8B030D-6E8A-4147-A177-3AD203B41FA5}">
                      <a16:colId xmlns:a16="http://schemas.microsoft.com/office/drawing/2014/main" val="20001"/>
                    </a:ext>
                  </a:extLst>
                </a:gridCol>
              </a:tblGrid>
              <a:tr h="476557">
                <a:tc>
                  <a:txBody>
                    <a:bodyPr/>
                    <a:lstStyle/>
                    <a:p>
                      <a:pPr algn="l"/>
                      <a:r>
                        <a:rPr lang="en-US" sz="2100" b="1" kern="1200" baseline="0" dirty="0">
                          <a:solidFill>
                            <a:schemeClr val="tx1"/>
                          </a:solidFill>
                        </a:rPr>
                        <a:t>Pricing Situation</a:t>
                      </a:r>
                    </a:p>
                  </a:txBody>
                  <a:tcPr marL="46307" marR="46307"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100" b="1" dirty="0">
                          <a:solidFill>
                            <a:schemeClr val="tx1"/>
                          </a:solidFill>
                        </a:rPr>
                        <a:t>Description</a:t>
                      </a:r>
                    </a:p>
                  </a:txBody>
                  <a:tcPr marL="46307" marR="46307"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14679">
                <a:tc>
                  <a:txBody>
                    <a:bodyPr/>
                    <a:lstStyle/>
                    <a:p>
                      <a:r>
                        <a:rPr lang="en-US" sz="2100" b="0" i="0" u="none" strike="noStrike" kern="1200" baseline="0" dirty="0">
                          <a:solidFill>
                            <a:schemeClr val="tx1"/>
                          </a:solidFill>
                          <a:latin typeface="+mn-lt"/>
                          <a:ea typeface="+mn-ea"/>
                          <a:cs typeface="+mn-cs"/>
                        </a:rPr>
                        <a:t>Product line pricing</a:t>
                      </a:r>
                      <a:endParaRPr lang="en-US" sz="2100" dirty="0">
                        <a:solidFill>
                          <a:schemeClr val="tx1"/>
                        </a:solidFill>
                      </a:endParaRPr>
                    </a:p>
                  </a:txBody>
                  <a:tcPr marL="61744" marR="61744" marT="30872" marB="30872">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2100" b="0" i="0" u="none" strike="noStrike" kern="1200" baseline="0" dirty="0">
                          <a:solidFill>
                            <a:schemeClr val="tx1"/>
                          </a:solidFill>
                          <a:latin typeface="+mn-lt"/>
                          <a:ea typeface="+mn-ea"/>
                          <a:cs typeface="+mn-cs"/>
                        </a:rPr>
                        <a:t>Setting prices across an entire product line</a:t>
                      </a:r>
                      <a:endParaRPr lang="en-US" sz="2100" dirty="0">
                        <a:solidFill>
                          <a:schemeClr val="tx1"/>
                        </a:solidFill>
                      </a:endParaRPr>
                    </a:p>
                  </a:txBody>
                  <a:tcPr marL="61744" marR="61744" marT="30872" marB="30872">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863915">
                <a:tc>
                  <a:txBody>
                    <a:bodyPr/>
                    <a:lstStyle/>
                    <a:p>
                      <a:r>
                        <a:rPr lang="en-US" sz="2100" b="0" i="0" u="none" strike="noStrike" kern="1200" baseline="0" dirty="0">
                          <a:solidFill>
                            <a:schemeClr val="tx1"/>
                          </a:solidFill>
                          <a:latin typeface="+mn-lt"/>
                          <a:ea typeface="+mn-ea"/>
                          <a:cs typeface="+mn-cs"/>
                        </a:rPr>
                        <a:t>Optional-product pricing</a:t>
                      </a:r>
                      <a:endParaRPr lang="en-US" sz="2100" dirty="0">
                        <a:solidFill>
                          <a:schemeClr val="tx1"/>
                        </a:solidFill>
                      </a:endParaRPr>
                    </a:p>
                  </a:txBody>
                  <a:tcPr marL="61744" marR="61744" marT="30872" marB="30872">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2100" dirty="0">
                          <a:solidFill>
                            <a:schemeClr val="tx1"/>
                          </a:solidFill>
                        </a:rPr>
                        <a:t>Pricing optional or accessory products sold with the main product</a:t>
                      </a:r>
                    </a:p>
                  </a:txBody>
                  <a:tcPr marL="61744" marR="61744" marT="30872" marB="30872">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776273">
                <a:tc>
                  <a:txBody>
                    <a:bodyPr/>
                    <a:lstStyle/>
                    <a:p>
                      <a:r>
                        <a:rPr lang="en-US" sz="2100" b="0" i="0" u="none" strike="noStrike" kern="1200" baseline="0" dirty="0">
                          <a:solidFill>
                            <a:schemeClr val="tx1"/>
                          </a:solidFill>
                          <a:latin typeface="+mn-lt"/>
                          <a:ea typeface="+mn-ea"/>
                          <a:cs typeface="+mn-cs"/>
                        </a:rPr>
                        <a:t>Captive-product pricing</a:t>
                      </a:r>
                      <a:endParaRPr lang="en-US" sz="2100" dirty="0">
                        <a:solidFill>
                          <a:schemeClr val="tx1"/>
                        </a:solidFill>
                      </a:endParaRPr>
                    </a:p>
                  </a:txBody>
                  <a:tcPr marL="61744" marR="61744" marT="30872" marB="30872">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2100" dirty="0">
                          <a:solidFill>
                            <a:schemeClr val="tx1"/>
                          </a:solidFill>
                        </a:rPr>
                        <a:t>Pricing products that must be used with the main product</a:t>
                      </a:r>
                    </a:p>
                  </a:txBody>
                  <a:tcPr marL="61744" marR="61744" marT="30872" marB="30872">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863915">
                <a:tc>
                  <a:txBody>
                    <a:bodyPr/>
                    <a:lstStyle/>
                    <a:p>
                      <a:r>
                        <a:rPr lang="en-US" sz="2100" b="0" i="0" u="none" strike="noStrike" kern="1200" baseline="0" dirty="0">
                          <a:solidFill>
                            <a:schemeClr val="tx1"/>
                          </a:solidFill>
                          <a:latin typeface="+mn-lt"/>
                          <a:ea typeface="+mn-ea"/>
                          <a:cs typeface="+mn-cs"/>
                        </a:rPr>
                        <a:t>By-product pricing</a:t>
                      </a:r>
                      <a:endParaRPr lang="en-US" sz="2100" dirty="0">
                        <a:solidFill>
                          <a:schemeClr val="tx1"/>
                        </a:solidFill>
                      </a:endParaRPr>
                    </a:p>
                  </a:txBody>
                  <a:tcPr marL="61744" marR="61744" marT="30872" marB="30872">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2100" dirty="0">
                          <a:solidFill>
                            <a:schemeClr val="tx1"/>
                          </a:solidFill>
                        </a:rPr>
                        <a:t>Pricing low-value by-products to get rid of or make money on them</a:t>
                      </a:r>
                    </a:p>
                  </a:txBody>
                  <a:tcPr marL="61744" marR="61744" marT="30872" marB="30872">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776273">
                <a:tc>
                  <a:txBody>
                    <a:bodyPr/>
                    <a:lstStyle/>
                    <a:p>
                      <a:r>
                        <a:rPr lang="en-US" sz="2100" dirty="0">
                          <a:solidFill>
                            <a:schemeClr val="tx1"/>
                          </a:solidFill>
                        </a:rPr>
                        <a:t>Product bundle pricing</a:t>
                      </a:r>
                    </a:p>
                  </a:txBody>
                  <a:tcPr marL="61744" marR="61744" marT="30872" marB="30872">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tc>
                  <a:txBody>
                    <a:bodyPr/>
                    <a:lstStyle/>
                    <a:p>
                      <a:r>
                        <a:rPr lang="en-US" sz="2100" dirty="0">
                          <a:solidFill>
                            <a:schemeClr val="tx1"/>
                          </a:solidFill>
                        </a:rPr>
                        <a:t>Pricing bundles of products sold together</a:t>
                      </a:r>
                    </a:p>
                  </a:txBody>
                  <a:tcPr marL="61744" marR="61744" marT="30872" marB="30872">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2570217430"/>
                  </a:ext>
                </a:extLst>
              </a:tr>
            </a:tbl>
          </a:graphicData>
        </a:graphic>
      </p:graphicFrame>
    </p:spTree>
    <p:extLst>
      <p:ext uri="{BB962C8B-B14F-4D97-AF65-F5344CB8AC3E}">
        <p14:creationId xmlns:p14="http://schemas.microsoft.com/office/powerpoint/2010/main" val="309315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page2image14993040">
            <a:extLst>
              <a:ext uri="{FF2B5EF4-FFF2-40B4-BE49-F238E27FC236}">
                <a16:creationId xmlns:a16="http://schemas.microsoft.com/office/drawing/2014/main" id="{02FFE9CB-E613-1C32-5EBA-CAD59F7BB0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6121" y="939095"/>
            <a:ext cx="5160019" cy="497383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01850C8-4749-AFCA-2967-2C6AF8196F4E}"/>
              </a:ext>
            </a:extLst>
          </p:cNvPr>
          <p:cNvSpPr txBox="1">
            <a:spLocks/>
          </p:cNvSpPr>
          <p:nvPr/>
        </p:nvSpPr>
        <p:spPr>
          <a:xfrm>
            <a:off x="0" y="1405008"/>
            <a:ext cx="6946774" cy="40419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354">
              <a:lnSpc>
                <a:spcPct val="100000"/>
              </a:lnSpc>
              <a:defRPr/>
            </a:pPr>
            <a:r>
              <a:rPr lang="en-US" sz="7200" b="1" dirty="0">
                <a:solidFill>
                  <a:schemeClr val="accent6">
                    <a:lumMod val="50000"/>
                  </a:schemeClr>
                </a:solidFill>
                <a:latin typeface="Abadi" panose="020B0604020104020204" pitchFamily="34" charset="0"/>
              </a:rPr>
              <a:t>Lecture</a:t>
            </a:r>
          </a:p>
          <a:p>
            <a:pPr defTabSz="914354">
              <a:lnSpc>
                <a:spcPct val="100000"/>
              </a:lnSpc>
              <a:defRPr/>
            </a:pPr>
            <a:r>
              <a:rPr lang="en-US" sz="7200" b="1" dirty="0">
                <a:solidFill>
                  <a:schemeClr val="accent6">
                    <a:lumMod val="50000"/>
                  </a:schemeClr>
                </a:solidFill>
                <a:latin typeface="Abadi" panose="020B0604020104020204" pitchFamily="34" charset="0"/>
              </a:rPr>
              <a:t>7</a:t>
            </a:r>
          </a:p>
        </p:txBody>
      </p:sp>
    </p:spTree>
    <p:extLst>
      <p:ext uri="{BB962C8B-B14F-4D97-AF65-F5344CB8AC3E}">
        <p14:creationId xmlns:p14="http://schemas.microsoft.com/office/powerpoint/2010/main" val="422918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4930811" y="481974"/>
            <a:ext cx="6808905" cy="4801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US" sz="2800" dirty="0">
                <a:solidFill>
                  <a:schemeClr val="accent6">
                    <a:lumMod val="50000"/>
                  </a:schemeClr>
                </a:solidFill>
              </a:rPr>
              <a:t>Product line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310229" y="1447800"/>
            <a:ext cx="4242107" cy="3845653"/>
          </a:xfrm>
          <a:prstGeom prst="rect">
            <a:avLst/>
          </a:prstGeom>
          <a:solidFill>
            <a:schemeClr val="bg1"/>
          </a:solidFill>
        </p:spPr>
        <p:txBody>
          <a:bodyPr vert="horz" lIns="91440" tIns="45720" rIns="91440" bIns="45720" rtlCol="0">
            <a:normAutofit/>
          </a:bodyPr>
          <a:lstStyle/>
          <a:p>
            <a:pPr defTabSz="914354">
              <a:defRPr/>
            </a:pPr>
            <a:r>
              <a:rPr lang="en-US" sz="2000" dirty="0">
                <a:solidFill>
                  <a:srgbClr val="C00000"/>
                </a:solidFill>
                <a:latin typeface="Gill Sans MT" panose="020B0502020104020203"/>
              </a:rPr>
              <a:t>SETTING PRICES ACROSS AN ENTIRE PRODUCT LINE</a:t>
            </a:r>
          </a:p>
          <a:p>
            <a:pPr defTabSz="914354">
              <a:defRPr/>
            </a:pPr>
            <a:r>
              <a:rPr lang="en-US" sz="2400" dirty="0">
                <a:solidFill>
                  <a:schemeClr val="accent6">
                    <a:lumMod val="50000"/>
                  </a:schemeClr>
                </a:solidFill>
                <a:latin typeface="Gill Sans MT" panose="020B0502020104020203"/>
              </a:rPr>
              <a:t>It considers the </a:t>
            </a:r>
          </a:p>
          <a:p>
            <a:pPr marL="285737" indent="-285737" defTabSz="914354">
              <a:buFont typeface="Arial" panose="020B0604020202020204" pitchFamily="34" charset="0"/>
              <a:buChar char="•"/>
              <a:defRPr/>
            </a:pPr>
            <a:r>
              <a:rPr lang="en-US" sz="2400" dirty="0">
                <a:solidFill>
                  <a:schemeClr val="accent6">
                    <a:lumMod val="50000"/>
                  </a:schemeClr>
                </a:solidFill>
                <a:latin typeface="Gill Sans MT" panose="020B0502020104020203"/>
              </a:rPr>
              <a:t>cost differences between products in the line,</a:t>
            </a:r>
          </a:p>
          <a:p>
            <a:pPr marL="285737" indent="-285737" defTabSz="914354">
              <a:buFont typeface="Arial" panose="020B0604020202020204" pitchFamily="34" charset="0"/>
              <a:buChar char="•"/>
              <a:defRPr/>
            </a:pPr>
            <a:r>
              <a:rPr lang="en-US" sz="2400" dirty="0">
                <a:solidFill>
                  <a:schemeClr val="accent6">
                    <a:lumMod val="50000"/>
                  </a:schemeClr>
                </a:solidFill>
                <a:latin typeface="Gill Sans MT" panose="020B0502020104020203"/>
              </a:rPr>
              <a:t>customer evaluation of their features, </a:t>
            </a:r>
          </a:p>
          <a:p>
            <a:pPr marL="285737" indent="-285737" defTabSz="914354">
              <a:buFont typeface="Arial" panose="020B0604020202020204" pitchFamily="34" charset="0"/>
              <a:buChar char="•"/>
              <a:defRPr/>
            </a:pPr>
            <a:r>
              <a:rPr lang="en-US" sz="2400" dirty="0">
                <a:solidFill>
                  <a:schemeClr val="accent6">
                    <a:lumMod val="50000"/>
                  </a:schemeClr>
                </a:solidFill>
                <a:latin typeface="Gill Sans MT" panose="020B0502020104020203"/>
              </a:rPr>
              <a:t>competitors’ prices </a:t>
            </a:r>
            <a:endParaRPr lang="en-US" sz="2000" dirty="0">
              <a:solidFill>
                <a:schemeClr val="accent6">
                  <a:lumMod val="50000"/>
                </a:schemeClr>
              </a:solidFill>
              <a:latin typeface="Gill Sans MT" panose="020B0502020104020203"/>
            </a:endParaRPr>
          </a:p>
          <a:p>
            <a:pPr defTabSz="914354">
              <a:defRPr/>
            </a:pPr>
            <a:r>
              <a:rPr lang="en-US" sz="2000" dirty="0">
                <a:solidFill>
                  <a:schemeClr val="accent6">
                    <a:lumMod val="50000"/>
                  </a:schemeClr>
                </a:solidFill>
                <a:latin typeface="Gill Sans MT" panose="020B0502020104020203"/>
              </a:rPr>
              <a:t>Example : Car model that has different model types that change with performance and quality</a:t>
            </a:r>
          </a:p>
        </p:txBody>
      </p:sp>
      <p:pic>
        <p:nvPicPr>
          <p:cNvPr id="11268" name="Picture 4" descr="Top Management Consulting Expert in Toronto, ON, Canada: Michael Yarmo |  Toptal">
            <a:extLst>
              <a:ext uri="{FF2B5EF4-FFF2-40B4-BE49-F238E27FC236}">
                <a16:creationId xmlns:a16="http://schemas.microsoft.com/office/drawing/2014/main" id="{C57A3355-02BD-B195-9073-D2E0B751A5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318" b="-2076"/>
          <a:stretch/>
        </p:blipFill>
        <p:spPr bwMode="auto">
          <a:xfrm>
            <a:off x="4930811" y="1303781"/>
            <a:ext cx="6405784" cy="451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28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4630722" y="637373"/>
            <a:ext cx="7561277" cy="6463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US" dirty="0">
                <a:solidFill>
                  <a:schemeClr val="accent6">
                    <a:lumMod val="50000"/>
                  </a:schemeClr>
                </a:solidFill>
              </a:rPr>
              <a:t>Optional-product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336885" y="1264333"/>
            <a:ext cx="3765755" cy="4633128"/>
          </a:xfrm>
          <a:prstGeom prst="rect">
            <a:avLst/>
          </a:prstGeom>
          <a:solidFill>
            <a:schemeClr val="bg1"/>
          </a:solidFill>
        </p:spPr>
        <p:txBody>
          <a:bodyPr vert="horz" lIns="91440" tIns="45720" rIns="91440" bIns="45720" rtlCol="0">
            <a:normAutofit lnSpcReduction="10000"/>
          </a:bodyPr>
          <a:lstStyle/>
          <a:p>
            <a:pPr defTabSz="914354">
              <a:defRPr/>
            </a:pPr>
            <a:r>
              <a:rPr lang="en-US" sz="2000" dirty="0">
                <a:solidFill>
                  <a:srgbClr val="C00000"/>
                </a:solidFill>
                <a:latin typeface="Gill Sans MT" panose="020B0502020104020203"/>
              </a:rPr>
              <a:t>OPTIONAL PRODUCT </a:t>
            </a:r>
            <a:r>
              <a:rPr lang="en-US" sz="2000" dirty="0">
                <a:solidFill>
                  <a:schemeClr val="accent6">
                    <a:lumMod val="50000"/>
                  </a:schemeClr>
                </a:solidFill>
                <a:latin typeface="Gill Sans MT" panose="020B0502020104020203"/>
              </a:rPr>
              <a:t>pricing is the pricing of optional or accessory products along with a main product. In many cases, you can buy optional or accessory products along with the main product.</a:t>
            </a:r>
          </a:p>
          <a:p>
            <a:pPr defTabSz="914354">
              <a:defRPr/>
            </a:pPr>
            <a:r>
              <a:rPr lang="en-US" sz="2000" dirty="0">
                <a:solidFill>
                  <a:schemeClr val="accent6">
                    <a:lumMod val="50000"/>
                  </a:schemeClr>
                </a:solidFill>
                <a:latin typeface="Gill Sans MT" panose="020B0502020104020203"/>
              </a:rPr>
              <a:t>For instance, when you order your new car, you may choose to order a navigation system or an advanced Entertainment system. However, for the company, pricing these options is not easy. They must decide carefully which items to include in the base price and which to offer as options.</a:t>
            </a:r>
          </a:p>
        </p:txBody>
      </p:sp>
      <p:pic>
        <p:nvPicPr>
          <p:cNvPr id="13314" name="Picture 2" descr="What is optional product pricing? Definition, examples &amp; our take">
            <a:extLst>
              <a:ext uri="{FF2B5EF4-FFF2-40B4-BE49-F238E27FC236}">
                <a16:creationId xmlns:a16="http://schemas.microsoft.com/office/drawing/2014/main" id="{A1DAF1BB-1CE5-24C7-D4BA-E82F61BB2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41" b="3892"/>
          <a:stretch/>
        </p:blipFill>
        <p:spPr bwMode="auto">
          <a:xfrm>
            <a:off x="4298369" y="2114025"/>
            <a:ext cx="7887244" cy="36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78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5156129" y="494761"/>
            <a:ext cx="6685758" cy="6463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SA" dirty="0">
                <a:solidFill>
                  <a:schemeClr val="accent6">
                    <a:lumMod val="50000"/>
                  </a:schemeClr>
                </a:solidFill>
              </a:rPr>
              <a:t>Captive-product</a:t>
            </a:r>
            <a:r>
              <a:rPr lang="en-US" dirty="0">
                <a:solidFill>
                  <a:schemeClr val="accent6">
                    <a:lumMod val="50000"/>
                  </a:schemeClr>
                </a:solidFill>
              </a:rPr>
              <a: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74256" y="1662596"/>
            <a:ext cx="4527243" cy="4016751"/>
          </a:xfrm>
          <a:prstGeom prst="rect">
            <a:avLst/>
          </a:prstGeom>
          <a:solidFill>
            <a:schemeClr val="bg1"/>
          </a:solidFill>
        </p:spPr>
        <p:txBody>
          <a:bodyPr vert="horz" lIns="91440" tIns="45720" rIns="91440" bIns="45720" rtlCol="0">
            <a:normAutofit/>
          </a:bodyPr>
          <a:lstStyle/>
          <a:p>
            <a:pPr defTabSz="914354">
              <a:lnSpc>
                <a:spcPct val="150000"/>
              </a:lnSpc>
              <a:defRPr/>
            </a:pPr>
            <a:r>
              <a:rPr lang="en-SA" sz="2000" dirty="0">
                <a:solidFill>
                  <a:srgbClr val="C00000"/>
                </a:solidFill>
                <a:latin typeface="Gill Sans MT" panose="020B0502020104020203"/>
              </a:rPr>
              <a:t>CAPTIVE-PRODUCT PRICING</a:t>
            </a:r>
            <a:r>
              <a:rPr lang="en-SA" sz="2000" dirty="0">
                <a:solidFill>
                  <a:schemeClr val="accent6">
                    <a:lumMod val="50000"/>
                  </a:schemeClr>
                </a:solidFill>
                <a:latin typeface="Gill Sans MT" panose="020B0502020104020203"/>
              </a:rPr>
              <a:t>—main products less than other  ancillary products.</a:t>
            </a:r>
          </a:p>
          <a:p>
            <a:pPr defTabSz="914354">
              <a:lnSpc>
                <a:spcPct val="150000"/>
              </a:lnSpc>
              <a:defRPr/>
            </a:pPr>
            <a:r>
              <a:rPr lang="en-SA" sz="2000" dirty="0">
                <a:solidFill>
                  <a:schemeClr val="accent6">
                    <a:lumMod val="50000"/>
                  </a:schemeClr>
                </a:solidFill>
                <a:latin typeface="Gill Sans MT" panose="020B0502020104020203"/>
              </a:rPr>
              <a:t> </a:t>
            </a:r>
          </a:p>
          <a:p>
            <a:pPr defTabSz="914354">
              <a:lnSpc>
                <a:spcPct val="150000"/>
              </a:lnSpc>
              <a:defRPr/>
            </a:pPr>
            <a:r>
              <a:rPr lang="en-US" sz="2000" dirty="0">
                <a:solidFill>
                  <a:schemeClr val="accent6">
                    <a:lumMod val="50000"/>
                  </a:schemeClr>
                </a:solidFill>
                <a:latin typeface="Gill Sans MT" panose="020B0502020104020203"/>
              </a:rPr>
              <a:t>Gillette has long sold razor handles at low prices and made its money on higher-price, higher margin replacement blade cartridges</a:t>
            </a:r>
            <a:endParaRPr lang="en-SA" sz="2000" dirty="0">
              <a:solidFill>
                <a:schemeClr val="accent6">
                  <a:lumMod val="50000"/>
                </a:schemeClr>
              </a:solidFill>
              <a:latin typeface="Gill Sans MT" panose="020B0502020104020203"/>
            </a:endParaRPr>
          </a:p>
        </p:txBody>
      </p:sp>
      <p:pic>
        <p:nvPicPr>
          <p:cNvPr id="3" name="Picture 2">
            <a:extLst>
              <a:ext uri="{FF2B5EF4-FFF2-40B4-BE49-F238E27FC236}">
                <a16:creationId xmlns:a16="http://schemas.microsoft.com/office/drawing/2014/main" id="{C0B7B07E-7776-FA47-AB34-1D34FFAAB9A9}"/>
              </a:ext>
            </a:extLst>
          </p:cNvPr>
          <p:cNvPicPr>
            <a:picLocks noChangeAspect="1"/>
          </p:cNvPicPr>
          <p:nvPr/>
        </p:nvPicPr>
        <p:blipFill>
          <a:blip r:embed="rId3"/>
          <a:stretch>
            <a:fillRect/>
          </a:stretch>
        </p:blipFill>
        <p:spPr>
          <a:xfrm>
            <a:off x="4601499" y="1301868"/>
            <a:ext cx="7466685" cy="4738205"/>
          </a:xfrm>
          <a:prstGeom prst="rect">
            <a:avLst/>
          </a:prstGeom>
        </p:spPr>
      </p:pic>
    </p:spTree>
    <p:extLst>
      <p:ext uri="{BB962C8B-B14F-4D97-AF65-F5344CB8AC3E}">
        <p14:creationId xmlns:p14="http://schemas.microsoft.com/office/powerpoint/2010/main" val="87583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96121" y="1203427"/>
            <a:ext cx="11999757" cy="6463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US" dirty="0">
                <a:solidFill>
                  <a:schemeClr val="accent6">
                    <a:lumMod val="50000"/>
                  </a:schemeClr>
                </a:solidFill>
              </a:rPr>
              <a:t>By-product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605198" y="2116634"/>
            <a:ext cx="3710129" cy="3629826"/>
          </a:xfrm>
          <a:prstGeom prst="rect">
            <a:avLst/>
          </a:prstGeom>
          <a:solidFill>
            <a:schemeClr val="bg1"/>
          </a:solidFill>
        </p:spPr>
        <p:txBody>
          <a:bodyPr vert="horz" lIns="91440" tIns="45720" rIns="91440" bIns="45720" rtlCol="0">
            <a:normAutofit/>
          </a:bodyPr>
          <a:lstStyle/>
          <a:p>
            <a:pPr defTabSz="914354">
              <a:defRPr/>
            </a:pPr>
            <a:r>
              <a:rPr lang="en-US" sz="2800" dirty="0">
                <a:solidFill>
                  <a:srgbClr val="C00000"/>
                </a:solidFill>
                <a:latin typeface="Abadi" panose="020B0604020104020204" pitchFamily="34" charset="0"/>
              </a:rPr>
              <a:t>BY-PRODUCT PRICING</a:t>
            </a:r>
          </a:p>
          <a:p>
            <a:pPr marL="285737" indent="-285737" defTabSz="914354">
              <a:buFont typeface="Arial" panose="020B0604020202020204" pitchFamily="34" charset="0"/>
              <a:buChar char="•"/>
              <a:defRPr/>
            </a:pPr>
            <a:r>
              <a:rPr lang="en-US" sz="2800" b="1" dirty="0">
                <a:solidFill>
                  <a:srgbClr val="0070C0"/>
                </a:solidFill>
                <a:latin typeface="Open Sans" panose="020B0606030504020204" pitchFamily="34" charset="0"/>
                <a:ea typeface="Times New Roman" panose="02020603050405020304" pitchFamily="18" charset="0"/>
              </a:rPr>
              <a:t> </a:t>
            </a:r>
            <a:r>
              <a:rPr lang="en-US" sz="2800" b="1" dirty="0">
                <a:solidFill>
                  <a:schemeClr val="accent6">
                    <a:lumMod val="50000"/>
                  </a:schemeClr>
                </a:solidFill>
                <a:latin typeface="Open Sans" panose="020B0606030504020204" pitchFamily="34" charset="0"/>
                <a:ea typeface="Times New Roman" panose="02020603050405020304" pitchFamily="18" charset="0"/>
              </a:rPr>
              <a:t>low-value by-products to get rid of or make money on them</a:t>
            </a:r>
          </a:p>
        </p:txBody>
      </p:sp>
      <p:pic>
        <p:nvPicPr>
          <p:cNvPr id="2" name="Picture 1">
            <a:extLst>
              <a:ext uri="{FF2B5EF4-FFF2-40B4-BE49-F238E27FC236}">
                <a16:creationId xmlns:a16="http://schemas.microsoft.com/office/drawing/2014/main" id="{A2C3264C-B64C-F688-2E30-0BAFB416ABC3}"/>
              </a:ext>
            </a:extLst>
          </p:cNvPr>
          <p:cNvPicPr>
            <a:picLocks noChangeAspect="1"/>
          </p:cNvPicPr>
          <p:nvPr/>
        </p:nvPicPr>
        <p:blipFill rotWithShape="1">
          <a:blip r:embed="rId3"/>
          <a:srcRect t="50000" r="2631"/>
          <a:stretch/>
        </p:blipFill>
        <p:spPr>
          <a:xfrm>
            <a:off x="4584422" y="2562481"/>
            <a:ext cx="7002380" cy="2696863"/>
          </a:xfrm>
          <a:prstGeom prst="rect">
            <a:avLst/>
          </a:prstGeom>
        </p:spPr>
      </p:pic>
    </p:spTree>
    <p:extLst>
      <p:ext uri="{BB962C8B-B14F-4D97-AF65-F5344CB8AC3E}">
        <p14:creationId xmlns:p14="http://schemas.microsoft.com/office/powerpoint/2010/main" val="45526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E2B70D7D-0579-0E48-8B2C-B8AE836AB666}"/>
              </a:ext>
            </a:extLst>
          </p:cNvPr>
          <p:cNvSpPr txBox="1"/>
          <p:nvPr/>
        </p:nvSpPr>
        <p:spPr>
          <a:xfrm>
            <a:off x="273102" y="1094762"/>
            <a:ext cx="11645796" cy="6463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4000">
                <a:solidFill>
                  <a:srgbClr val="0070C0"/>
                </a:solidFill>
                <a:latin typeface="Abadi" panose="020B0604020104020204" pitchFamily="34" charset="0"/>
                <a:ea typeface="+mj-ea"/>
                <a:cs typeface="+mj-cs"/>
              </a:defRPr>
            </a:lvl1pPr>
          </a:lstStyle>
          <a:p>
            <a:pPr defTabSz="914354">
              <a:defRPr/>
            </a:pPr>
            <a:r>
              <a:rPr lang="en-US" dirty="0">
                <a:solidFill>
                  <a:schemeClr val="accent6">
                    <a:lumMod val="50000"/>
                  </a:schemeClr>
                </a:solidFill>
              </a:rPr>
              <a:t>Product bundle pricing</a:t>
            </a:r>
          </a:p>
        </p:txBody>
      </p:sp>
      <p:sp>
        <p:nvSpPr>
          <p:cNvPr id="6" name="Rectangle 5">
            <a:extLst>
              <a:ext uri="{FF2B5EF4-FFF2-40B4-BE49-F238E27FC236}">
                <a16:creationId xmlns:a16="http://schemas.microsoft.com/office/drawing/2014/main" id="{6448E156-D3A1-E64E-AD0F-567BC3AB49AF}"/>
              </a:ext>
            </a:extLst>
          </p:cNvPr>
          <p:cNvSpPr/>
          <p:nvPr/>
        </p:nvSpPr>
        <p:spPr>
          <a:xfrm>
            <a:off x="121072" y="1684657"/>
            <a:ext cx="4242107" cy="4078581"/>
          </a:xfrm>
          <a:prstGeom prst="rect">
            <a:avLst/>
          </a:prstGeom>
          <a:solidFill>
            <a:schemeClr val="bg1"/>
          </a:solidFill>
        </p:spPr>
        <p:txBody>
          <a:bodyPr vert="horz" lIns="91440" tIns="45720" rIns="91440" bIns="45720" rtlCol="0">
            <a:normAutofit/>
          </a:bodyPr>
          <a:lstStyle/>
          <a:p>
            <a:pPr defTabSz="914354">
              <a:defRPr/>
            </a:pPr>
            <a:endParaRPr lang="en-US" sz="2000" dirty="0">
              <a:solidFill>
                <a:srgbClr val="0070C0"/>
              </a:solidFill>
              <a:latin typeface="Gill Sans MT" panose="020B0502020104020203"/>
            </a:endParaRPr>
          </a:p>
          <a:p>
            <a:pPr defTabSz="914354">
              <a:defRPr/>
            </a:pPr>
            <a:r>
              <a:rPr lang="en-US" sz="2000" dirty="0">
                <a:solidFill>
                  <a:srgbClr val="C00000"/>
                </a:solidFill>
                <a:latin typeface="Gill Sans MT" panose="020B0502020104020203"/>
              </a:rPr>
              <a:t>PRODUCT-BUNDLE PRICING </a:t>
            </a:r>
            <a:r>
              <a:rPr lang="en-US" sz="2000" dirty="0">
                <a:solidFill>
                  <a:schemeClr val="accent6">
                    <a:lumMod val="50000"/>
                  </a:schemeClr>
                </a:solidFill>
                <a:latin typeface="Gill Sans MT" panose="020B0502020104020203"/>
              </a:rPr>
              <a:t>is a marketing strategy that combines two or more products to sell them at a lower price than if the same products were sold individually. less costly when purchased together</a:t>
            </a:r>
          </a:p>
          <a:p>
            <a:pPr defTabSz="914354">
              <a:defRPr/>
            </a:pPr>
            <a:endParaRPr lang="en-US" sz="2000" dirty="0">
              <a:solidFill>
                <a:schemeClr val="accent6">
                  <a:lumMod val="50000"/>
                </a:schemeClr>
              </a:solidFill>
              <a:latin typeface="Gill Sans MT" panose="020B0502020104020203"/>
            </a:endParaRPr>
          </a:p>
          <a:p>
            <a:pPr defTabSz="914354">
              <a:defRPr/>
            </a:pPr>
            <a:r>
              <a:rPr lang="en-US" sz="2000" dirty="0">
                <a:solidFill>
                  <a:schemeClr val="accent6">
                    <a:lumMod val="50000"/>
                  </a:schemeClr>
                </a:solidFill>
                <a:latin typeface="Gill Sans MT" panose="020B0502020104020203"/>
              </a:rPr>
              <a:t>The bundle pricing technique is popular in retail and eCommerce as it offers more value for the price. It can also help build customer loyalty and boost product sale</a:t>
            </a:r>
            <a:endParaRPr lang="en-SA" sz="2000" dirty="0">
              <a:solidFill>
                <a:schemeClr val="accent6">
                  <a:lumMod val="50000"/>
                </a:schemeClr>
              </a:solidFill>
              <a:latin typeface="Gill Sans MT" panose="020B0502020104020203"/>
            </a:endParaRPr>
          </a:p>
        </p:txBody>
      </p:sp>
      <p:pic>
        <p:nvPicPr>
          <p:cNvPr id="3" name="Picture 2">
            <a:extLst>
              <a:ext uri="{FF2B5EF4-FFF2-40B4-BE49-F238E27FC236}">
                <a16:creationId xmlns:a16="http://schemas.microsoft.com/office/drawing/2014/main" id="{CB90C328-A85A-335E-3928-B27CFF56785C}"/>
              </a:ext>
            </a:extLst>
          </p:cNvPr>
          <p:cNvPicPr>
            <a:picLocks noChangeAspect="1"/>
          </p:cNvPicPr>
          <p:nvPr/>
        </p:nvPicPr>
        <p:blipFill>
          <a:blip r:embed="rId3"/>
          <a:stretch>
            <a:fillRect/>
          </a:stretch>
        </p:blipFill>
        <p:spPr>
          <a:xfrm>
            <a:off x="4769471" y="1702965"/>
            <a:ext cx="6973052" cy="1560300"/>
          </a:xfrm>
          <a:prstGeom prst="rect">
            <a:avLst/>
          </a:prstGeom>
        </p:spPr>
        <p:style>
          <a:lnRef idx="2">
            <a:schemeClr val="dk1"/>
          </a:lnRef>
          <a:fillRef idx="1">
            <a:schemeClr val="lt1"/>
          </a:fillRef>
          <a:effectRef idx="0">
            <a:schemeClr val="dk1"/>
          </a:effectRef>
          <a:fontRef idx="minor">
            <a:schemeClr val="dk1"/>
          </a:fontRef>
        </p:style>
      </p:pic>
      <p:pic>
        <p:nvPicPr>
          <p:cNvPr id="4" name="Picture 2" descr="DSC bundles">
            <a:extLst>
              <a:ext uri="{FF2B5EF4-FFF2-40B4-BE49-F238E27FC236}">
                <a16:creationId xmlns:a16="http://schemas.microsoft.com/office/drawing/2014/main" id="{35F9EF60-24D4-DA11-F451-42BC07C997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38"/>
          <a:stretch/>
        </p:blipFill>
        <p:spPr bwMode="auto">
          <a:xfrm>
            <a:off x="4769471" y="3263266"/>
            <a:ext cx="6973053" cy="2499972"/>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63728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998719"/>
            <a:ext cx="6145213" cy="3546677"/>
          </a:xfrm>
          <a:solidFill>
            <a:schemeClr val="bg1"/>
          </a:solidFill>
        </p:spPr>
        <p:txBody>
          <a:bodyPr>
            <a:normAutofit/>
          </a:bodyPr>
          <a:lstStyle/>
          <a:p>
            <a:pPr>
              <a:lnSpc>
                <a:spcPct val="100000"/>
              </a:lnSpc>
            </a:pPr>
            <a:r>
              <a:rPr lang="en-US" sz="1800" dirty="0">
                <a:solidFill>
                  <a:schemeClr val="accent6">
                    <a:lumMod val="50000"/>
                  </a:schemeClr>
                </a:solidFill>
                <a:ea typeface="ＭＳ Ｐゴシック" panose="020B0600070205080204" pitchFamily="34" charset="-128"/>
              </a:rPr>
              <a:t>Pricing decisions must coordinate with overall marketing strategy, objectives, and marketing mix ,.for instance Positioning may be based on price.</a:t>
            </a:r>
          </a:p>
          <a:p>
            <a:pPr>
              <a:lnSpc>
                <a:spcPct val="100000"/>
              </a:lnSpc>
            </a:pPr>
            <a:endParaRPr lang="en-US" sz="1800" dirty="0">
              <a:solidFill>
                <a:srgbClr val="0070C0"/>
              </a:solidFill>
              <a:ea typeface="ＭＳ Ｐゴシック" panose="020B0600070205080204" pitchFamily="34" charset="-128"/>
            </a:endParaRPr>
          </a:p>
          <a:p>
            <a:pPr>
              <a:lnSpc>
                <a:spcPct val="100000"/>
              </a:lnSpc>
            </a:pPr>
            <a:r>
              <a:rPr lang="en-US" sz="1800" dirty="0">
                <a:solidFill>
                  <a:srgbClr val="C00000"/>
                </a:solidFill>
                <a:ea typeface="ＭＳ Ｐゴシック" panose="020B0600070205080204" pitchFamily="34" charset="-128"/>
              </a:rPr>
              <a:t>Organizational considerations</a:t>
            </a:r>
          </a:p>
          <a:p>
            <a:pPr lvl="1">
              <a:lnSpc>
                <a:spcPct val="100000"/>
              </a:lnSpc>
            </a:pPr>
            <a:r>
              <a:rPr lang="en-US" sz="1600" dirty="0">
                <a:solidFill>
                  <a:schemeClr val="accent6">
                    <a:lumMod val="50000"/>
                  </a:schemeClr>
                </a:solidFill>
                <a:ea typeface="ＭＳ Ｐゴシック" panose="020B0600070205080204" pitchFamily="34" charset="-128"/>
              </a:rPr>
              <a:t>Management decides who should set prices, Varies depending on the size and type of company</a:t>
            </a:r>
          </a:p>
          <a:p>
            <a:pPr lvl="1">
              <a:lnSpc>
                <a:spcPct val="100000"/>
              </a:lnSpc>
            </a:pPr>
            <a:r>
              <a:rPr lang="en-US" sz="1600" dirty="0">
                <a:solidFill>
                  <a:schemeClr val="accent6">
                    <a:lumMod val="50000"/>
                  </a:schemeClr>
                </a:solidFill>
                <a:ea typeface="ＭＳ Ｐゴシック" panose="020B0600070205080204" pitchFamily="34" charset="-128"/>
              </a:rPr>
              <a:t>Small companies—Top management</a:t>
            </a:r>
          </a:p>
          <a:p>
            <a:pPr lvl="1">
              <a:lnSpc>
                <a:spcPct val="100000"/>
              </a:lnSpc>
            </a:pPr>
            <a:r>
              <a:rPr lang="en-US" sz="1600" dirty="0">
                <a:solidFill>
                  <a:schemeClr val="accent6">
                    <a:lumMod val="50000"/>
                  </a:schemeClr>
                </a:solidFill>
                <a:ea typeface="ＭＳ Ｐゴシック" panose="020B0600070205080204" pitchFamily="34" charset="-128"/>
              </a:rPr>
              <a:t>Large companies—Divisional or product managers</a:t>
            </a:r>
          </a:p>
          <a:p>
            <a:pPr lvl="1">
              <a:lnSpc>
                <a:spcPct val="100000"/>
              </a:lnSpc>
            </a:pPr>
            <a:r>
              <a:rPr lang="en-US" sz="1600" dirty="0">
                <a:solidFill>
                  <a:schemeClr val="accent6">
                    <a:lumMod val="50000"/>
                  </a:schemeClr>
                </a:solidFill>
                <a:ea typeface="ＭＳ Ｐゴシック" panose="020B0600070205080204" pitchFamily="34" charset="-128"/>
              </a:rPr>
              <a:t>Industries with price as the key factor—Pricing departments</a:t>
            </a:r>
          </a:p>
          <a:p>
            <a:pPr marL="457178" lvl="1" indent="0">
              <a:lnSpc>
                <a:spcPct val="100000"/>
              </a:lnSpc>
              <a:buNone/>
            </a:pPr>
            <a:endParaRPr lang="en-IN" sz="1600" dirty="0">
              <a:solidFill>
                <a:srgbClr val="0070C0"/>
              </a:solidFill>
            </a:endParaRPr>
          </a:p>
        </p:txBody>
      </p:sp>
      <p:sp>
        <p:nvSpPr>
          <p:cNvPr id="2" name="Title 1"/>
          <p:cNvSpPr>
            <a:spLocks noGrp="1"/>
          </p:cNvSpPr>
          <p:nvPr>
            <p:ph type="title" idx="4294967295"/>
          </p:nvPr>
        </p:nvSpPr>
        <p:spPr>
          <a:xfrm>
            <a:off x="4689446" y="525282"/>
            <a:ext cx="7263693" cy="578618"/>
          </a:xfrm>
          <a:solidFill>
            <a:schemeClr val="bg1"/>
          </a:solidFill>
          <a:ln>
            <a:solidFill>
              <a:srgbClr val="0070C0"/>
            </a:solidFill>
          </a:ln>
        </p:spPr>
        <p:txBody>
          <a:bodyPr vert="horz" lIns="91440" tIns="45720" rIns="91440" bIns="45720" rtlCol="0" anchor="ctr">
            <a:normAutofit/>
          </a:bodyPr>
          <a:lstStyle/>
          <a:p>
            <a:pPr algn="ctr"/>
            <a:r>
              <a:rPr lang="en-US" sz="2800" b="1" dirty="0">
                <a:solidFill>
                  <a:schemeClr val="accent6">
                    <a:lumMod val="50000"/>
                  </a:schemeClr>
                </a:solidFill>
                <a:ea typeface="ＭＳ Ｐゴシック" panose="020B0600070205080204" pitchFamily="34" charset="-128"/>
              </a:rPr>
              <a:t>Internal Considerations Affecting Price Decisions</a:t>
            </a:r>
            <a:endParaRPr lang="en-IN" sz="2800" b="1" dirty="0">
              <a:solidFill>
                <a:schemeClr val="accent6">
                  <a:lumMod val="50000"/>
                </a:schemeClr>
              </a:solidFill>
              <a:ea typeface="ＭＳ Ｐゴシック" panose="020B0600070205080204" pitchFamily="34" charset="-128"/>
            </a:endParaRPr>
          </a:p>
        </p:txBody>
      </p:sp>
      <p:pic>
        <p:nvPicPr>
          <p:cNvPr id="5" name="Picture 4">
            <a:extLst>
              <a:ext uri="{FF2B5EF4-FFF2-40B4-BE49-F238E27FC236}">
                <a16:creationId xmlns:a16="http://schemas.microsoft.com/office/drawing/2014/main" id="{F2F6298C-C226-89CE-9CAF-529E03ABE86D}"/>
              </a:ext>
            </a:extLst>
          </p:cNvPr>
          <p:cNvPicPr>
            <a:picLocks noChangeAspect="1"/>
          </p:cNvPicPr>
          <p:nvPr/>
        </p:nvPicPr>
        <p:blipFill rotWithShape="1">
          <a:blip r:embed="rId3"/>
          <a:srcRect l="2" t="-464" r="-3" b="8490"/>
          <a:stretch/>
        </p:blipFill>
        <p:spPr>
          <a:xfrm>
            <a:off x="6312562" y="1105912"/>
            <a:ext cx="5717251" cy="3887133"/>
          </a:xfrm>
          <a:prstGeom prst="rect">
            <a:avLst/>
          </a:prstGeom>
        </p:spPr>
      </p:pic>
      <p:sp>
        <p:nvSpPr>
          <p:cNvPr id="6" name="Oval 5">
            <a:extLst>
              <a:ext uri="{FF2B5EF4-FFF2-40B4-BE49-F238E27FC236}">
                <a16:creationId xmlns:a16="http://schemas.microsoft.com/office/drawing/2014/main" id="{63D9D992-1209-A88A-941F-5E06BEE058F2}"/>
              </a:ext>
            </a:extLst>
          </p:cNvPr>
          <p:cNvSpPr/>
          <p:nvPr/>
        </p:nvSpPr>
        <p:spPr>
          <a:xfrm>
            <a:off x="7718052" y="1680505"/>
            <a:ext cx="3372467" cy="2737945"/>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pic>
        <p:nvPicPr>
          <p:cNvPr id="7" name="Picture 6">
            <a:extLst>
              <a:ext uri="{FF2B5EF4-FFF2-40B4-BE49-F238E27FC236}">
                <a16:creationId xmlns:a16="http://schemas.microsoft.com/office/drawing/2014/main" id="{633D7E54-5456-3DCD-5F00-ADCB862BEAA5}"/>
              </a:ext>
            </a:extLst>
          </p:cNvPr>
          <p:cNvPicPr>
            <a:picLocks noChangeAspect="1"/>
          </p:cNvPicPr>
          <p:nvPr/>
        </p:nvPicPr>
        <p:blipFill>
          <a:blip r:embed="rId4"/>
          <a:stretch>
            <a:fillRect/>
          </a:stretch>
        </p:blipFill>
        <p:spPr>
          <a:xfrm>
            <a:off x="10175676" y="3808521"/>
            <a:ext cx="2132351" cy="2132351"/>
          </a:xfrm>
          <a:prstGeom prst="ellipse">
            <a:avLst/>
          </a:prstGeom>
          <a:ln>
            <a:noFill/>
          </a:ln>
          <a:effectLst>
            <a:softEdge rad="112500"/>
          </a:effectLst>
        </p:spPr>
      </p:pic>
    </p:spTree>
    <p:extLst>
      <p:ext uri="{BB962C8B-B14F-4D97-AF65-F5344CB8AC3E}">
        <p14:creationId xmlns:p14="http://schemas.microsoft.com/office/powerpoint/2010/main" val="2522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61221"/>
            <a:ext cx="12155487" cy="757239"/>
          </a:xfrm>
          <a:solidFill>
            <a:schemeClr val="bg1"/>
          </a:solidFill>
          <a:ln>
            <a:solidFill>
              <a:srgbClr val="0070C0"/>
            </a:solidFill>
          </a:ln>
        </p:spPr>
        <p:txBody>
          <a:bodyPr vert="horz" lIns="91440" tIns="45720" rIns="91440" bIns="45720" rtlCol="0" anchor="ctr">
            <a:normAutofit/>
          </a:bodyPr>
          <a:lstStyle/>
          <a:p>
            <a:pPr>
              <a:lnSpc>
                <a:spcPct val="90000"/>
              </a:lnSpc>
            </a:pPr>
            <a:r>
              <a:rPr lang="en-US" sz="4800" b="1" dirty="0">
                <a:solidFill>
                  <a:schemeClr val="accent6">
                    <a:lumMod val="50000"/>
                  </a:schemeClr>
                </a:solidFill>
                <a:ea typeface="ＭＳ Ｐゴシック" panose="020B0600070205080204" pitchFamily="34" charset="-128"/>
              </a:rPr>
              <a:t>External Considerations Affecting Price Decisions</a:t>
            </a:r>
            <a:endParaRPr lang="en-IN" sz="4800" b="1" dirty="0">
              <a:solidFill>
                <a:schemeClr val="accent6">
                  <a:lumMod val="50000"/>
                </a:schemeClr>
              </a:solidFill>
              <a:ea typeface="ＭＳ Ｐゴシック" panose="020B0600070205080204" pitchFamily="34" charset="-128"/>
            </a:endParaRPr>
          </a:p>
        </p:txBody>
      </p:sp>
      <p:sp>
        <p:nvSpPr>
          <p:cNvPr id="3" name="Content Placeholder 2"/>
          <p:cNvSpPr>
            <a:spLocks noGrp="1"/>
          </p:cNvSpPr>
          <p:nvPr>
            <p:ph idx="4294967295"/>
          </p:nvPr>
        </p:nvSpPr>
        <p:spPr>
          <a:xfrm>
            <a:off x="118270" y="2246272"/>
            <a:ext cx="5995988" cy="3399519"/>
          </a:xfrm>
          <a:solidFill>
            <a:schemeClr val="bg1"/>
          </a:solidFill>
        </p:spPr>
        <p:txBody>
          <a:bodyPr>
            <a:normAutofit fontScale="92500"/>
          </a:bodyPr>
          <a:lstStyle/>
          <a:p>
            <a:pPr marL="0" indent="0">
              <a:lnSpc>
                <a:spcPct val="100000"/>
              </a:lnSpc>
              <a:buNone/>
            </a:pPr>
            <a:r>
              <a:rPr lang="en-US" sz="2400" dirty="0">
                <a:solidFill>
                  <a:schemeClr val="accent6">
                    <a:lumMod val="50000"/>
                  </a:schemeClr>
                </a:solidFill>
                <a:ea typeface="ＭＳ Ｐゴシック" panose="020B0600070205080204" pitchFamily="34" charset="-128"/>
              </a:rPr>
              <a:t>Company must consider several </a:t>
            </a:r>
            <a:r>
              <a:rPr lang="en-US" altLang="en-US" sz="2400" dirty="0">
                <a:solidFill>
                  <a:schemeClr val="accent6">
                    <a:lumMod val="50000"/>
                  </a:schemeClr>
                </a:solidFill>
                <a:ea typeface="ＭＳ Ｐゴシック" panose="020B0600070205080204" pitchFamily="34" charset="-128"/>
              </a:rPr>
              <a:t>External factors </a:t>
            </a:r>
            <a:r>
              <a:rPr lang="en-US" sz="2400" dirty="0">
                <a:solidFill>
                  <a:schemeClr val="accent6">
                    <a:lumMod val="50000"/>
                  </a:schemeClr>
                </a:solidFill>
                <a:ea typeface="ＭＳ Ｐゴシック" panose="020B0600070205080204" pitchFamily="34" charset="-128"/>
              </a:rPr>
              <a:t>in its external environment when setting prices as;</a:t>
            </a:r>
          </a:p>
          <a:p>
            <a:pPr lvl="1">
              <a:lnSpc>
                <a:spcPct val="100000"/>
              </a:lnSpc>
            </a:pPr>
            <a:r>
              <a:rPr lang="en-US" altLang="en-US" sz="2000" dirty="0">
                <a:solidFill>
                  <a:srgbClr val="C00000"/>
                </a:solidFill>
                <a:ea typeface="ＭＳ Ｐゴシック" panose="020B0600070205080204" pitchFamily="34" charset="-128"/>
              </a:rPr>
              <a:t>Market and Competitors </a:t>
            </a:r>
          </a:p>
          <a:p>
            <a:pPr lvl="1">
              <a:lnSpc>
                <a:spcPct val="100000"/>
              </a:lnSpc>
            </a:pPr>
            <a:r>
              <a:rPr lang="en-US" altLang="en-US" sz="2000" dirty="0">
                <a:solidFill>
                  <a:srgbClr val="C00000"/>
                </a:solidFill>
                <a:ea typeface="ＭＳ Ｐゴシック" panose="020B0600070205080204" pitchFamily="34" charset="-128"/>
              </a:rPr>
              <a:t>Economy</a:t>
            </a:r>
          </a:p>
          <a:p>
            <a:pPr lvl="1">
              <a:lnSpc>
                <a:spcPct val="100000"/>
              </a:lnSpc>
            </a:pPr>
            <a:r>
              <a:rPr lang="en-US" altLang="en-US" sz="2000" dirty="0">
                <a:solidFill>
                  <a:srgbClr val="C00000"/>
                </a:solidFill>
                <a:ea typeface="ＭＳ Ｐゴシック" panose="020B0600070205080204" pitchFamily="34" charset="-128"/>
              </a:rPr>
              <a:t>Demand</a:t>
            </a:r>
          </a:p>
          <a:p>
            <a:pPr lvl="1">
              <a:lnSpc>
                <a:spcPct val="100000"/>
              </a:lnSpc>
            </a:pPr>
            <a:r>
              <a:rPr lang="en-US" altLang="en-US" sz="2000" dirty="0">
                <a:solidFill>
                  <a:schemeClr val="accent6">
                    <a:lumMod val="50000"/>
                  </a:schemeClr>
                </a:solidFill>
                <a:ea typeface="ＭＳ Ｐゴシック" panose="020B0600070205080204" pitchFamily="34" charset="-128"/>
              </a:rPr>
              <a:t>Impact on other parties in its environment</a:t>
            </a:r>
          </a:p>
          <a:p>
            <a:pPr lvl="1">
              <a:lnSpc>
                <a:spcPct val="100000"/>
              </a:lnSpc>
            </a:pPr>
            <a:r>
              <a:rPr lang="en-US" sz="2000" dirty="0">
                <a:solidFill>
                  <a:schemeClr val="accent6">
                    <a:lumMod val="50000"/>
                  </a:schemeClr>
                </a:solidFill>
                <a:ea typeface="ＭＳ Ｐゴシック" panose="020B0600070205080204" pitchFamily="34" charset="-128"/>
              </a:rPr>
              <a:t>Resellers</a:t>
            </a:r>
          </a:p>
          <a:p>
            <a:pPr lvl="1">
              <a:lnSpc>
                <a:spcPct val="100000"/>
              </a:lnSpc>
            </a:pPr>
            <a:r>
              <a:rPr lang="en-US" sz="2000" dirty="0">
                <a:solidFill>
                  <a:schemeClr val="accent6">
                    <a:lumMod val="50000"/>
                  </a:schemeClr>
                </a:solidFill>
                <a:ea typeface="ＭＳ Ｐゴシック" panose="020B0600070205080204" pitchFamily="34" charset="-128"/>
              </a:rPr>
              <a:t>Government</a:t>
            </a:r>
          </a:p>
          <a:p>
            <a:pPr lvl="1">
              <a:lnSpc>
                <a:spcPct val="100000"/>
              </a:lnSpc>
            </a:pPr>
            <a:r>
              <a:rPr lang="en-US" sz="2000" dirty="0">
                <a:solidFill>
                  <a:schemeClr val="accent6">
                    <a:lumMod val="50000"/>
                  </a:schemeClr>
                </a:solidFill>
                <a:ea typeface="ＭＳ Ｐゴシック" panose="020B0600070205080204" pitchFamily="34" charset="-128"/>
              </a:rPr>
              <a:t>Social concerns</a:t>
            </a:r>
            <a:endParaRPr lang="en-IN" sz="2000" dirty="0">
              <a:solidFill>
                <a:schemeClr val="accent6">
                  <a:lumMod val="50000"/>
                </a:schemeClr>
              </a:solidFill>
              <a:ea typeface="ＭＳ Ｐゴシック" panose="020B0600070205080204" pitchFamily="34" charset="-128"/>
            </a:endParaRPr>
          </a:p>
          <a:p>
            <a:pPr lvl="1">
              <a:lnSpc>
                <a:spcPct val="100000"/>
              </a:lnSpc>
            </a:pPr>
            <a:endParaRPr lang="en-IN" sz="1600" dirty="0">
              <a:solidFill>
                <a:srgbClr val="0070C0"/>
              </a:solidFill>
            </a:endParaRPr>
          </a:p>
        </p:txBody>
      </p:sp>
      <p:grpSp>
        <p:nvGrpSpPr>
          <p:cNvPr id="6" name="Group 5">
            <a:extLst>
              <a:ext uri="{FF2B5EF4-FFF2-40B4-BE49-F238E27FC236}">
                <a16:creationId xmlns:a16="http://schemas.microsoft.com/office/drawing/2014/main" id="{401DEBBD-6FD2-7843-A64A-3983BAE8EE10}"/>
              </a:ext>
            </a:extLst>
          </p:cNvPr>
          <p:cNvGrpSpPr/>
          <p:nvPr/>
        </p:nvGrpSpPr>
        <p:grpSpPr>
          <a:xfrm>
            <a:off x="6114258" y="1718460"/>
            <a:ext cx="5995465" cy="4229998"/>
            <a:chOff x="7695486" y="1665910"/>
            <a:chExt cx="5995465" cy="4229997"/>
          </a:xfrm>
        </p:grpSpPr>
        <p:pic>
          <p:nvPicPr>
            <p:cNvPr id="5" name="Picture 4">
              <a:extLst>
                <a:ext uri="{FF2B5EF4-FFF2-40B4-BE49-F238E27FC236}">
                  <a16:creationId xmlns:a16="http://schemas.microsoft.com/office/drawing/2014/main" id="{F2F6298C-C226-89CE-9CAF-529E03ABE86D}"/>
                </a:ext>
              </a:extLst>
            </p:cNvPr>
            <p:cNvPicPr>
              <a:picLocks noChangeAspect="1"/>
            </p:cNvPicPr>
            <p:nvPr/>
          </p:nvPicPr>
          <p:blipFill rotWithShape="1">
            <a:blip r:embed="rId3"/>
            <a:srcRect t="2194" r="-1" b="8490"/>
            <a:stretch/>
          </p:blipFill>
          <p:spPr>
            <a:xfrm>
              <a:off x="7695486" y="1665910"/>
              <a:ext cx="5995465" cy="3644910"/>
            </a:xfrm>
            <a:prstGeom prst="rect">
              <a:avLst/>
            </a:prstGeom>
          </p:spPr>
        </p:pic>
        <p:sp>
          <p:nvSpPr>
            <p:cNvPr id="4" name="Oval 3">
              <a:extLst>
                <a:ext uri="{FF2B5EF4-FFF2-40B4-BE49-F238E27FC236}">
                  <a16:creationId xmlns:a16="http://schemas.microsoft.com/office/drawing/2014/main" id="{048FFB5D-EC81-CFC1-D8A8-FB75139C6213}"/>
                </a:ext>
              </a:extLst>
            </p:cNvPr>
            <p:cNvSpPr/>
            <p:nvPr/>
          </p:nvSpPr>
          <p:spPr>
            <a:xfrm>
              <a:off x="7939255" y="1665910"/>
              <a:ext cx="5471409" cy="3644910"/>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Gill Sans MT" panose="020B0502020104020203"/>
              </a:endParaRPr>
            </a:p>
          </p:txBody>
        </p:sp>
        <p:pic>
          <p:nvPicPr>
            <p:cNvPr id="9" name="Picture 8">
              <a:extLst>
                <a:ext uri="{FF2B5EF4-FFF2-40B4-BE49-F238E27FC236}">
                  <a16:creationId xmlns:a16="http://schemas.microsoft.com/office/drawing/2014/main" id="{CC94CF1C-4010-C55F-FB42-A0FAE891A745}"/>
                </a:ext>
              </a:extLst>
            </p:cNvPr>
            <p:cNvPicPr>
              <a:picLocks noChangeAspect="1"/>
            </p:cNvPicPr>
            <p:nvPr/>
          </p:nvPicPr>
          <p:blipFill>
            <a:blip r:embed="rId4"/>
            <a:stretch>
              <a:fillRect/>
            </a:stretch>
          </p:blipFill>
          <p:spPr>
            <a:xfrm>
              <a:off x="11974699" y="4161529"/>
              <a:ext cx="1716252" cy="1734378"/>
            </a:xfrm>
            <a:prstGeom prst="ellipse">
              <a:avLst/>
            </a:prstGeom>
            <a:ln>
              <a:noFill/>
            </a:ln>
            <a:effectLst>
              <a:softEdge rad="112500"/>
            </a:effectLst>
          </p:spPr>
        </p:pic>
      </p:grpSp>
    </p:spTree>
    <p:extLst>
      <p:ext uri="{BB962C8B-B14F-4D97-AF65-F5344CB8AC3E}">
        <p14:creationId xmlns:p14="http://schemas.microsoft.com/office/powerpoint/2010/main" val="154607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35051"/>
            <a:ext cx="8229600" cy="554039"/>
          </a:xfrm>
        </p:spPr>
        <p:txBody>
          <a:bodyPr vert="horz" lIns="91440" tIns="45720" rIns="91440" bIns="45720" rtlCol="0" anchor="t">
            <a:noAutofit/>
          </a:bodyPr>
          <a:lstStyle/>
          <a:p>
            <a:pPr algn="l"/>
            <a:r>
              <a:rPr lang="en-US" altLang="en-US" sz="2800" spc="0" dirty="0">
                <a:solidFill>
                  <a:srgbClr val="B80E0F"/>
                </a:solidFill>
                <a:latin typeface="Abadi" panose="020B0604020104020204" pitchFamily="34" charset="0"/>
              </a:rPr>
              <a:t>Economy</a:t>
            </a:r>
            <a:endParaRPr lang="en-IN" sz="2800" spc="0" dirty="0">
              <a:solidFill>
                <a:srgbClr val="B80E0F"/>
              </a:solidFill>
              <a:latin typeface="Abadi" panose="020B0604020104020204" pitchFamily="34" charset="0"/>
            </a:endParaRPr>
          </a:p>
        </p:txBody>
      </p:sp>
      <p:sp>
        <p:nvSpPr>
          <p:cNvPr id="3" name="Content Placeholder 2"/>
          <p:cNvSpPr>
            <a:spLocks noGrp="1"/>
          </p:cNvSpPr>
          <p:nvPr>
            <p:ph idx="4294967295"/>
          </p:nvPr>
        </p:nvSpPr>
        <p:spPr>
          <a:xfrm>
            <a:off x="0" y="1712915"/>
            <a:ext cx="8229600" cy="1585049"/>
          </a:xfrm>
          <a:solidFill>
            <a:schemeClr val="bg1"/>
          </a:solidFill>
        </p:spPr>
        <p:txBody>
          <a:bodyPr>
            <a:spAutoFit/>
          </a:bodyPr>
          <a:lstStyle/>
          <a:p>
            <a:pPr marL="0" indent="0">
              <a:buNone/>
            </a:pPr>
            <a:r>
              <a:rPr lang="en-US" sz="2000" b="1" dirty="0">
                <a:solidFill>
                  <a:schemeClr val="accent6">
                    <a:lumMod val="50000"/>
                  </a:schemeClr>
                </a:solidFill>
              </a:rPr>
              <a:t>Factors impacting pricing strategies</a:t>
            </a:r>
          </a:p>
          <a:p>
            <a:pPr lvl="0"/>
            <a:r>
              <a:rPr lang="en-US" sz="2000" dirty="0">
                <a:solidFill>
                  <a:schemeClr val="accent6">
                    <a:lumMod val="50000"/>
                  </a:schemeClr>
                </a:solidFill>
              </a:rPr>
              <a:t>Boom or recession</a:t>
            </a:r>
          </a:p>
          <a:p>
            <a:pPr lvl="0"/>
            <a:r>
              <a:rPr lang="en-US" sz="2000" dirty="0">
                <a:solidFill>
                  <a:schemeClr val="accent6">
                    <a:lumMod val="50000"/>
                  </a:schemeClr>
                </a:solidFill>
              </a:rPr>
              <a:t>Inflation</a:t>
            </a:r>
          </a:p>
          <a:p>
            <a:pPr lvl="0"/>
            <a:r>
              <a:rPr lang="en-US" sz="2000" dirty="0">
                <a:solidFill>
                  <a:schemeClr val="accent6">
                    <a:lumMod val="50000"/>
                  </a:schemeClr>
                </a:solidFill>
              </a:rPr>
              <a:t>Interest rates</a:t>
            </a:r>
          </a:p>
        </p:txBody>
      </p:sp>
      <p:sp>
        <p:nvSpPr>
          <p:cNvPr id="4" name="Content Placeholder 3"/>
          <p:cNvSpPr>
            <a:spLocks noGrp="1"/>
          </p:cNvSpPr>
          <p:nvPr>
            <p:ph idx="4294967295"/>
          </p:nvPr>
        </p:nvSpPr>
        <p:spPr>
          <a:xfrm>
            <a:off x="0" y="4092575"/>
            <a:ext cx="5486400" cy="1474250"/>
          </a:xfrm>
          <a:solidFill>
            <a:schemeClr val="bg1"/>
          </a:solidFill>
        </p:spPr>
        <p:txBody>
          <a:bodyPr wrap="square">
            <a:spAutoFit/>
          </a:bodyPr>
          <a:lstStyle/>
          <a:p>
            <a:pPr marL="0" indent="0">
              <a:buNone/>
            </a:pPr>
            <a:r>
              <a:rPr lang="en-US" sz="1800" b="1" dirty="0">
                <a:solidFill>
                  <a:schemeClr val="accent6">
                    <a:lumMod val="50000"/>
                  </a:schemeClr>
                </a:solidFill>
              </a:rPr>
              <a:t>Responses to the frugality of post recession consumers</a:t>
            </a:r>
          </a:p>
          <a:p>
            <a:pPr lvl="0"/>
            <a:r>
              <a:rPr lang="en-US" sz="1800" dirty="0">
                <a:solidFill>
                  <a:schemeClr val="accent6">
                    <a:lumMod val="50000"/>
                  </a:schemeClr>
                </a:solidFill>
              </a:rPr>
              <a:t>Cut prices and offer discounts</a:t>
            </a:r>
          </a:p>
          <a:p>
            <a:pPr lvl="0"/>
            <a:r>
              <a:rPr lang="en-US" sz="1800" dirty="0">
                <a:solidFill>
                  <a:schemeClr val="accent6">
                    <a:lumMod val="50000"/>
                  </a:schemeClr>
                </a:solidFill>
              </a:rPr>
              <a:t>Develop more affordable items</a:t>
            </a:r>
          </a:p>
          <a:p>
            <a:pPr lvl="0"/>
            <a:r>
              <a:rPr lang="en-US" sz="1800" dirty="0">
                <a:solidFill>
                  <a:schemeClr val="accent6">
                    <a:lumMod val="50000"/>
                  </a:schemeClr>
                </a:solidFill>
              </a:rPr>
              <a:t>Redefine value propositions</a:t>
            </a:r>
            <a:endParaRPr lang="en-IN" sz="1800" b="1" dirty="0">
              <a:solidFill>
                <a:schemeClr val="accent6">
                  <a:lumMod val="50000"/>
                </a:schemeClr>
              </a:solidFill>
            </a:endParaRPr>
          </a:p>
        </p:txBody>
      </p:sp>
      <p:sp>
        <p:nvSpPr>
          <p:cNvPr id="7" name="Title 1">
            <a:extLst>
              <a:ext uri="{FF2B5EF4-FFF2-40B4-BE49-F238E27FC236}">
                <a16:creationId xmlns:a16="http://schemas.microsoft.com/office/drawing/2014/main" id="{72DFEC58-B55D-2356-CC8F-7A18E45A15C6}"/>
              </a:ext>
            </a:extLst>
          </p:cNvPr>
          <p:cNvSpPr txBox="1">
            <a:spLocks/>
          </p:cNvSpPr>
          <p:nvPr/>
        </p:nvSpPr>
        <p:spPr>
          <a:xfrm>
            <a:off x="5134062" y="622360"/>
            <a:ext cx="6652470" cy="646331"/>
          </a:xfrm>
          <a:prstGeom prst="rect">
            <a:avLst/>
          </a:prstGeom>
          <a:solidFill>
            <a:schemeClr val="bg1"/>
          </a:solidFill>
        </p:spPr>
        <p:txBody>
          <a:bodyPr vert="horz" wrap="square" lIns="91440" tIns="45720" rIns="91440" bIns="45720" rtlCol="0" anchor="t">
            <a:sp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defTabSz="914354">
              <a:defRPr/>
            </a:pPr>
            <a:r>
              <a:rPr lang="en-US" sz="2000" dirty="0">
                <a:solidFill>
                  <a:schemeClr val="accent6">
                    <a:lumMod val="50000"/>
                  </a:schemeClr>
                </a:solidFill>
                <a:latin typeface="Impact" panose="020B0806030902050204"/>
              </a:rPr>
              <a:t>External Considerations Affecting Price Decisions</a:t>
            </a:r>
            <a:endParaRPr lang="en-IN" sz="2000" dirty="0">
              <a:solidFill>
                <a:schemeClr val="accent6">
                  <a:lumMod val="50000"/>
                </a:schemeClr>
              </a:solidFill>
              <a:latin typeface="Impact" panose="020B0806030902050204"/>
            </a:endParaRPr>
          </a:p>
        </p:txBody>
      </p:sp>
      <p:grpSp>
        <p:nvGrpSpPr>
          <p:cNvPr id="8" name="Group 7">
            <a:extLst>
              <a:ext uri="{FF2B5EF4-FFF2-40B4-BE49-F238E27FC236}">
                <a16:creationId xmlns:a16="http://schemas.microsoft.com/office/drawing/2014/main" id="{62A84597-D2DF-27C0-FF96-BDEC41A26D3F}"/>
              </a:ext>
            </a:extLst>
          </p:cNvPr>
          <p:cNvGrpSpPr/>
          <p:nvPr/>
        </p:nvGrpSpPr>
        <p:grpSpPr>
          <a:xfrm>
            <a:off x="5917578" y="1853943"/>
            <a:ext cx="5365616" cy="3712882"/>
            <a:chOff x="5909187" y="1370843"/>
            <a:chExt cx="7364361" cy="5487157"/>
          </a:xfrm>
        </p:grpSpPr>
        <p:sp>
          <p:nvSpPr>
            <p:cNvPr id="6" name="TextBox 5">
              <a:extLst>
                <a:ext uri="{FF2B5EF4-FFF2-40B4-BE49-F238E27FC236}">
                  <a16:creationId xmlns:a16="http://schemas.microsoft.com/office/drawing/2014/main" id="{2E188976-E61D-4820-2C5A-67F955E22F17}"/>
                </a:ext>
              </a:extLst>
            </p:cNvPr>
            <p:cNvSpPr txBox="1"/>
            <p:nvPr/>
          </p:nvSpPr>
          <p:spPr>
            <a:xfrm>
              <a:off x="5909187" y="1370843"/>
              <a:ext cx="7364361" cy="427864"/>
            </a:xfrm>
            <a:prstGeom prst="rect">
              <a:avLst/>
            </a:prstGeom>
            <a:solidFill>
              <a:schemeClr val="bg1"/>
            </a:solidFill>
          </p:spPr>
          <p:txBody>
            <a:bodyPr wrap="square" rtlCol="0">
              <a:spAutoFit/>
            </a:bodyPr>
            <a:lstStyle/>
            <a:p>
              <a:pPr defTabSz="914354">
                <a:defRPr/>
              </a:pPr>
              <a:endParaRPr lang="en-SA" dirty="0">
                <a:solidFill>
                  <a:prstClr val="black"/>
                </a:solidFill>
                <a:latin typeface="Calibri" panose="020F0502020204030204"/>
              </a:endParaRPr>
            </a:p>
          </p:txBody>
        </p:sp>
        <p:pic>
          <p:nvPicPr>
            <p:cNvPr id="5" name="Picture 4">
              <a:extLst>
                <a:ext uri="{FF2B5EF4-FFF2-40B4-BE49-F238E27FC236}">
                  <a16:creationId xmlns:a16="http://schemas.microsoft.com/office/drawing/2014/main" id="{E41305AE-9B17-ED14-E109-98D2677D230E}"/>
                </a:ext>
              </a:extLst>
            </p:cNvPr>
            <p:cNvPicPr>
              <a:picLocks noChangeAspect="1"/>
            </p:cNvPicPr>
            <p:nvPr/>
          </p:nvPicPr>
          <p:blipFill>
            <a:blip r:embed="rId3"/>
            <a:stretch>
              <a:fillRect/>
            </a:stretch>
          </p:blipFill>
          <p:spPr>
            <a:xfrm>
              <a:off x="6174658" y="1530145"/>
              <a:ext cx="6017342" cy="5327855"/>
            </a:xfrm>
            <a:prstGeom prst="rect">
              <a:avLst/>
            </a:prstGeom>
            <a:solidFill>
              <a:schemeClr val="bg1"/>
            </a:solidFill>
          </p:spPr>
        </p:pic>
      </p:grpSp>
    </p:spTree>
    <p:extLst>
      <p:ext uri="{BB962C8B-B14F-4D97-AF65-F5344CB8AC3E}">
        <p14:creationId xmlns:p14="http://schemas.microsoft.com/office/powerpoint/2010/main" val="364340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84D541-D942-3B80-C35A-5A2CB54EFEDD}"/>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object 2"/>
          <p:cNvSpPr txBox="1">
            <a:spLocks noGrp="1"/>
          </p:cNvSpPr>
          <p:nvPr>
            <p:ph type="title" idx="4294967295"/>
          </p:nvPr>
        </p:nvSpPr>
        <p:spPr>
          <a:xfrm>
            <a:off x="6891339" y="1573215"/>
            <a:ext cx="5300663" cy="576263"/>
          </a:xfrm>
          <a:prstGeom prst="rect">
            <a:avLst/>
          </a:prstGeom>
        </p:spPr>
        <p:txBody>
          <a:bodyPr vert="horz" lIns="91440" tIns="45720" rIns="91440" bIns="45720" rtlCol="0" anchor="t">
            <a:noAutofit/>
          </a:bodyPr>
          <a:lstStyle/>
          <a:p>
            <a:pPr algn="ctr"/>
            <a:r>
              <a:rPr lang="en-US" sz="2800" spc="0" dirty="0">
                <a:solidFill>
                  <a:srgbClr val="B80E0F"/>
                </a:solidFill>
                <a:latin typeface="Abadi" panose="020B0604020104020204" pitchFamily="34" charset="0"/>
              </a:rPr>
              <a:t>Price Demand elasticity</a:t>
            </a:r>
          </a:p>
        </p:txBody>
      </p:sp>
      <p:sp>
        <p:nvSpPr>
          <p:cNvPr id="6" name="Content Placeholder 2">
            <a:extLst>
              <a:ext uri="{FF2B5EF4-FFF2-40B4-BE49-F238E27FC236}">
                <a16:creationId xmlns:a16="http://schemas.microsoft.com/office/drawing/2014/main" id="{665DBFDF-4EA7-275D-A554-B3E6BB85DC51}"/>
              </a:ext>
            </a:extLst>
          </p:cNvPr>
          <p:cNvSpPr>
            <a:spLocks noGrp="1"/>
          </p:cNvSpPr>
          <p:nvPr>
            <p:ph idx="4294967295"/>
          </p:nvPr>
        </p:nvSpPr>
        <p:spPr>
          <a:xfrm>
            <a:off x="7443790" y="4111628"/>
            <a:ext cx="4748212" cy="1631216"/>
          </a:xfrm>
          <a:solidFill>
            <a:schemeClr val="bg1"/>
          </a:solidFill>
        </p:spPr>
        <p:txBody>
          <a:bodyPr wrap="square">
            <a:spAutoFit/>
          </a:bodyPr>
          <a:lstStyle/>
          <a:p>
            <a:pPr marL="0">
              <a:lnSpc>
                <a:spcPct val="100000"/>
              </a:lnSpc>
              <a:spcBef>
                <a:spcPts val="0"/>
              </a:spcBef>
            </a:pPr>
            <a:r>
              <a:rPr lang="en-US" altLang="en-US" sz="1800" dirty="0">
                <a:solidFill>
                  <a:schemeClr val="accent6">
                    <a:lumMod val="50000"/>
                  </a:schemeClr>
                </a:solidFill>
                <a:latin typeface="Abadi" panose="020B0604020104020204" pitchFamily="34" charset="0"/>
              </a:rPr>
              <a:t>Measure of the sensitivity of demand to changes in price</a:t>
            </a:r>
          </a:p>
          <a:p>
            <a:pPr marL="742913" lvl="1" indent="-285737">
              <a:lnSpc>
                <a:spcPct val="100000"/>
              </a:lnSpc>
              <a:spcBef>
                <a:spcPts val="0"/>
              </a:spcBef>
            </a:pPr>
            <a:r>
              <a:rPr lang="en-US" altLang="en-US" sz="1600" dirty="0">
                <a:solidFill>
                  <a:schemeClr val="accent6">
                    <a:lumMod val="50000"/>
                  </a:schemeClr>
                </a:solidFill>
                <a:latin typeface="Abadi" panose="020B0604020104020204" pitchFamily="34" charset="0"/>
              </a:rPr>
              <a:t>Inelastic demand: Demand hardly changes with a small change in price.</a:t>
            </a:r>
          </a:p>
          <a:p>
            <a:pPr marL="742913" lvl="1" indent="-285737">
              <a:lnSpc>
                <a:spcPct val="100000"/>
              </a:lnSpc>
              <a:spcBef>
                <a:spcPts val="0"/>
              </a:spcBef>
            </a:pPr>
            <a:r>
              <a:rPr lang="en-US" altLang="en-US" sz="1600" dirty="0">
                <a:solidFill>
                  <a:schemeClr val="accent6">
                    <a:lumMod val="50000"/>
                  </a:schemeClr>
                </a:solidFill>
                <a:latin typeface="Abadi" panose="020B0604020104020204" pitchFamily="34" charset="0"/>
              </a:rPr>
              <a:t>Elastic demand: Demand changes greatly with a small change in price.</a:t>
            </a:r>
            <a:endParaRPr lang="en-IN" sz="1600" dirty="0">
              <a:solidFill>
                <a:schemeClr val="accent6">
                  <a:lumMod val="50000"/>
                </a:schemeClr>
              </a:solidFill>
              <a:latin typeface="Abadi" panose="020B0604020104020204" pitchFamily="34" charset="0"/>
            </a:endParaRPr>
          </a:p>
        </p:txBody>
      </p:sp>
      <p:pic>
        <p:nvPicPr>
          <p:cNvPr id="189" name="Picture 188">
            <a:extLst>
              <a:ext uri="{FF2B5EF4-FFF2-40B4-BE49-F238E27FC236}">
                <a16:creationId xmlns:a16="http://schemas.microsoft.com/office/drawing/2014/main" id="{E107DA16-D61C-6E49-BFF5-DB9C52988345}"/>
              </a:ext>
            </a:extLst>
          </p:cNvPr>
          <p:cNvPicPr>
            <a:picLocks noChangeAspect="1"/>
          </p:cNvPicPr>
          <p:nvPr/>
        </p:nvPicPr>
        <p:blipFill>
          <a:blip r:embed="rId3"/>
          <a:stretch>
            <a:fillRect/>
          </a:stretch>
        </p:blipFill>
        <p:spPr>
          <a:xfrm>
            <a:off x="156850" y="1717943"/>
            <a:ext cx="5614776" cy="3668717"/>
          </a:xfrm>
          <a:prstGeom prst="rect">
            <a:avLst/>
          </a:prstGeom>
          <a:solidFill>
            <a:schemeClr val="bg1"/>
          </a:solidFill>
        </p:spPr>
      </p:pic>
      <p:sp>
        <p:nvSpPr>
          <p:cNvPr id="3" name="Rectangle 2">
            <a:extLst>
              <a:ext uri="{FF2B5EF4-FFF2-40B4-BE49-F238E27FC236}">
                <a16:creationId xmlns:a16="http://schemas.microsoft.com/office/drawing/2014/main" id="{5A386EED-65F7-5642-BB73-614420805449}"/>
              </a:ext>
            </a:extLst>
          </p:cNvPr>
          <p:cNvSpPr/>
          <p:nvPr/>
        </p:nvSpPr>
        <p:spPr>
          <a:xfrm>
            <a:off x="7292392" y="2370253"/>
            <a:ext cx="4899608" cy="861774"/>
          </a:xfrm>
          <a:prstGeom prst="rect">
            <a:avLst/>
          </a:prstGeom>
          <a:solidFill>
            <a:schemeClr val="bg1"/>
          </a:solidFill>
        </p:spPr>
        <p:txBody>
          <a:bodyPr wrap="square">
            <a:spAutoFit/>
          </a:bodyPr>
          <a:lstStyle/>
          <a:p>
            <a:pPr defTabSz="914354">
              <a:defRPr/>
            </a:pPr>
            <a:r>
              <a:rPr lang="en-US" dirty="0">
                <a:solidFill>
                  <a:schemeClr val="accent6">
                    <a:lumMod val="50000"/>
                  </a:schemeClr>
                </a:solidFill>
                <a:latin typeface="Abadi" panose="020B0604020104020204" pitchFamily="34" charset="0"/>
              </a:rPr>
              <a:t>Elasticity = </a:t>
            </a:r>
            <a:r>
              <a:rPr lang="en-US" sz="1400" dirty="0">
                <a:solidFill>
                  <a:schemeClr val="accent6">
                    <a:lumMod val="50000"/>
                  </a:schemeClr>
                </a:solidFill>
                <a:latin typeface="Abadi" panose="020B0604020104020204" pitchFamily="34" charset="0"/>
              </a:rPr>
              <a:t>(% change in demanded / %change in price)</a:t>
            </a:r>
            <a:endParaRPr lang="en-US" dirty="0">
              <a:solidFill>
                <a:schemeClr val="accent6">
                  <a:lumMod val="50000"/>
                </a:schemeClr>
              </a:solidFill>
              <a:latin typeface="Abadi" panose="020B0604020104020204" pitchFamily="34" charset="0"/>
            </a:endParaRPr>
          </a:p>
          <a:p>
            <a:pPr marL="742913" lvl="1" indent="-285737" defTabSz="914354">
              <a:buFont typeface="Arial" panose="020B0604020202020204" pitchFamily="34" charset="0"/>
              <a:buChar char="•"/>
              <a:defRPr/>
            </a:pPr>
            <a:r>
              <a:rPr lang="en-US" sz="1600" dirty="0">
                <a:solidFill>
                  <a:schemeClr val="accent6">
                    <a:lumMod val="50000"/>
                  </a:schemeClr>
                </a:solidFill>
                <a:latin typeface="Abadi" panose="020B0604020104020204" pitchFamily="34" charset="0"/>
              </a:rPr>
              <a:t>&gt; 1 Elastic, </a:t>
            </a:r>
          </a:p>
          <a:p>
            <a:pPr marL="742913" lvl="1" indent="-285737" defTabSz="914354">
              <a:buFont typeface="Arial" panose="020B0604020202020204" pitchFamily="34" charset="0"/>
              <a:buChar char="•"/>
              <a:defRPr/>
            </a:pPr>
            <a:r>
              <a:rPr lang="en-US" sz="1600" dirty="0">
                <a:solidFill>
                  <a:schemeClr val="accent6">
                    <a:lumMod val="50000"/>
                  </a:schemeClr>
                </a:solidFill>
                <a:latin typeface="Abadi" panose="020B0604020104020204" pitchFamily="34" charset="0"/>
              </a:rPr>
              <a:t>&lt;1  Inelastic</a:t>
            </a:r>
          </a:p>
        </p:txBody>
      </p:sp>
      <p:sp>
        <p:nvSpPr>
          <p:cNvPr id="5" name="Title 1">
            <a:extLst>
              <a:ext uri="{FF2B5EF4-FFF2-40B4-BE49-F238E27FC236}">
                <a16:creationId xmlns:a16="http://schemas.microsoft.com/office/drawing/2014/main" id="{17579631-6D4B-C300-C4EE-D11D31F99369}"/>
              </a:ext>
            </a:extLst>
          </p:cNvPr>
          <p:cNvSpPr txBox="1">
            <a:spLocks/>
          </p:cNvSpPr>
          <p:nvPr/>
        </p:nvSpPr>
        <p:spPr>
          <a:xfrm>
            <a:off x="4768854" y="481505"/>
            <a:ext cx="6895821" cy="646331"/>
          </a:xfrm>
          <a:prstGeom prst="rect">
            <a:avLst/>
          </a:prstGeom>
          <a:solidFill>
            <a:schemeClr val="bg1"/>
          </a:solidFill>
        </p:spPr>
        <p:txBody>
          <a:bodyPr vert="horz" wrap="square" lIns="91440" tIns="45720" rIns="91440" bIns="45720" rtlCol="0" anchor="t">
            <a:spAutoFit/>
          </a:bodyPr>
          <a:lstStyle>
            <a:defPPr>
              <a:defRPr lang="en-SA"/>
            </a:defPPr>
            <a:lvl1pPr marR="0" lvl="0" indent="0" algn="ctr" fontAlgn="auto">
              <a:lnSpc>
                <a:spcPct val="90000"/>
              </a:lnSpc>
              <a:spcBef>
                <a:spcPct val="0"/>
              </a:spcBef>
              <a:spcAft>
                <a:spcPts val="0"/>
              </a:spcAft>
              <a:buClrTx/>
              <a:buSzTx/>
              <a:buFontTx/>
              <a:buNone/>
              <a:tabLst/>
              <a:defRPr kumimoji="0" sz="3200" b="0" i="0" u="none" strike="noStrike" cap="all" spc="200" normalizeH="0" baseline="0">
                <a:ln>
                  <a:noFill/>
                </a:ln>
                <a:solidFill>
                  <a:srgbClr val="0070C0"/>
                </a:solidFill>
                <a:effectLst/>
                <a:uLnTx/>
                <a:uFillTx/>
                <a:latin typeface="Impact" panose="020B0806030902050204"/>
                <a:ea typeface="+mj-ea"/>
                <a:cs typeface="+mj-cs"/>
              </a:defRPr>
            </a:lvl1pPr>
          </a:lstStyle>
          <a:p>
            <a:pPr defTabSz="914354">
              <a:defRPr/>
            </a:pPr>
            <a:r>
              <a:rPr lang="en-US" sz="2000" dirty="0">
                <a:solidFill>
                  <a:schemeClr val="accent6">
                    <a:lumMod val="50000"/>
                  </a:schemeClr>
                </a:solidFill>
              </a:rPr>
              <a:t>External Considerations Affecting Price Decisions</a:t>
            </a:r>
            <a:endParaRPr lang="en-IN" sz="2000" dirty="0">
              <a:solidFill>
                <a:schemeClr val="accent6">
                  <a:lumMod val="50000"/>
                </a:schemeClr>
              </a:solidFill>
            </a:endParaRPr>
          </a:p>
        </p:txBody>
      </p:sp>
      <p:sp>
        <p:nvSpPr>
          <p:cNvPr id="7" name="Title 1">
            <a:extLst>
              <a:ext uri="{FF2B5EF4-FFF2-40B4-BE49-F238E27FC236}">
                <a16:creationId xmlns:a16="http://schemas.microsoft.com/office/drawing/2014/main" id="{CC44A705-20D7-AE47-EE9E-6A36D4493E59}"/>
              </a:ext>
            </a:extLst>
          </p:cNvPr>
          <p:cNvSpPr txBox="1">
            <a:spLocks/>
          </p:cNvSpPr>
          <p:nvPr/>
        </p:nvSpPr>
        <p:spPr>
          <a:xfrm>
            <a:off x="156850" y="1260846"/>
            <a:ext cx="8229600" cy="553999"/>
          </a:xfrm>
          <a:prstGeom prst="rect">
            <a:avLst/>
          </a:prstGeom>
        </p:spPr>
        <p:txBody>
          <a:bodyPr vert="horz" lIns="91440" tIns="45720" rIns="91440" bIns="45720" rtlCol="0" anchor="t">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algn="l" defTabSz="914354">
              <a:defRPr/>
            </a:pPr>
            <a:r>
              <a:rPr lang="en-US" altLang="en-US" sz="2800" spc="0" dirty="0">
                <a:solidFill>
                  <a:srgbClr val="B80E0F"/>
                </a:solidFill>
                <a:latin typeface="Abadi" panose="020B0604020104020204" pitchFamily="34" charset="0"/>
              </a:rPr>
              <a:t>Demand</a:t>
            </a:r>
            <a:endParaRPr lang="en-IN" sz="2800" spc="0" dirty="0">
              <a:solidFill>
                <a:srgbClr val="B80E0F"/>
              </a:solidFill>
              <a:latin typeface="Abadi" panose="020B0604020104020204" pitchFamily="34" charset="0"/>
            </a:endParaRPr>
          </a:p>
        </p:txBody>
      </p:sp>
    </p:spTree>
    <p:extLst>
      <p:ext uri="{BB962C8B-B14F-4D97-AF65-F5344CB8AC3E}">
        <p14:creationId xmlns:p14="http://schemas.microsoft.com/office/powerpoint/2010/main" val="285681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3"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4E23B9-49C2-9029-E9A7-63AA65DA6D3F}"/>
              </a:ext>
            </a:extLst>
          </p:cNvPr>
          <p:cNvSpPr txBox="1"/>
          <p:nvPr/>
        </p:nvSpPr>
        <p:spPr>
          <a:xfrm>
            <a:off x="75278" y="1161659"/>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p:cNvSpPr>
            <a:spLocks noGrp="1"/>
          </p:cNvSpPr>
          <p:nvPr>
            <p:ph type="title" idx="4294967295"/>
          </p:nvPr>
        </p:nvSpPr>
        <p:spPr>
          <a:xfrm>
            <a:off x="100670" y="1020082"/>
            <a:ext cx="11731764"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New Product Pricing Strategies (1 of 3)</a:t>
            </a:r>
            <a:endParaRPr lang="en-IN" sz="3200" cap="all" spc="200" dirty="0">
              <a:solidFill>
                <a:schemeClr val="accent6">
                  <a:lumMod val="50000"/>
                </a:schemeClr>
              </a:solidFill>
              <a:latin typeface="Impact" panose="020B0806030902050204"/>
            </a:endParaRPr>
          </a:p>
        </p:txBody>
      </p:sp>
      <p:sp>
        <p:nvSpPr>
          <p:cNvPr id="3" name="Content Placeholder 2"/>
          <p:cNvSpPr>
            <a:spLocks noGrp="1"/>
          </p:cNvSpPr>
          <p:nvPr>
            <p:ph idx="4294967295"/>
          </p:nvPr>
        </p:nvSpPr>
        <p:spPr>
          <a:xfrm>
            <a:off x="2" y="1751015"/>
            <a:ext cx="5903913" cy="2343206"/>
          </a:xfrm>
        </p:spPr>
        <p:txBody>
          <a:bodyPr wrap="square">
            <a:spAutoFit/>
          </a:bodyPr>
          <a:lstStyle/>
          <a:p>
            <a:pPr marL="0" indent="0">
              <a:buNone/>
            </a:pPr>
            <a:r>
              <a:rPr lang="en-US" sz="2400" b="1" dirty="0">
                <a:solidFill>
                  <a:schemeClr val="accent6">
                    <a:lumMod val="50000"/>
                  </a:schemeClr>
                </a:solidFill>
              </a:rPr>
              <a:t>Market-skimming pricing (price skimming)</a:t>
            </a:r>
          </a:p>
          <a:p>
            <a:pPr lvl="0"/>
            <a:r>
              <a:rPr lang="en-US" sz="2400" dirty="0">
                <a:solidFill>
                  <a:schemeClr val="accent6">
                    <a:lumMod val="50000"/>
                  </a:schemeClr>
                </a:solidFill>
              </a:rPr>
              <a:t>Setting a high price to skim maximum revenues from the segments willing to pay the high price</a:t>
            </a:r>
          </a:p>
          <a:p>
            <a:pPr lvl="0"/>
            <a:r>
              <a:rPr lang="en-US" sz="2400" dirty="0">
                <a:solidFill>
                  <a:schemeClr val="accent6">
                    <a:lumMod val="50000"/>
                  </a:schemeClr>
                </a:solidFill>
              </a:rPr>
              <a:t>Company makes fewer but more profitable sales</a:t>
            </a:r>
          </a:p>
        </p:txBody>
      </p:sp>
      <p:sp>
        <p:nvSpPr>
          <p:cNvPr id="4" name="Content Placeholder 3"/>
          <p:cNvSpPr>
            <a:spLocks noGrp="1"/>
          </p:cNvSpPr>
          <p:nvPr>
            <p:ph idx="4294967295"/>
          </p:nvPr>
        </p:nvSpPr>
        <p:spPr>
          <a:xfrm>
            <a:off x="100670" y="4245690"/>
            <a:ext cx="6665913" cy="1217769"/>
          </a:xfrm>
        </p:spPr>
        <p:txBody>
          <a:bodyPr wrap="square">
            <a:spAutoFit/>
          </a:bodyPr>
          <a:lstStyle/>
          <a:p>
            <a:pPr marL="0" indent="0">
              <a:buNone/>
            </a:pPr>
            <a:r>
              <a:rPr lang="en-US" sz="2400" b="1" dirty="0">
                <a:solidFill>
                  <a:schemeClr val="accent6">
                    <a:lumMod val="50000"/>
                  </a:schemeClr>
                </a:solidFill>
              </a:rPr>
              <a:t>Market-penetration pricing</a:t>
            </a:r>
          </a:p>
          <a:p>
            <a:pPr lvl="0"/>
            <a:r>
              <a:rPr lang="en-US" sz="2400" dirty="0">
                <a:solidFill>
                  <a:schemeClr val="accent6">
                    <a:lumMod val="50000"/>
                  </a:schemeClr>
                </a:solidFill>
              </a:rPr>
              <a:t>Setting a low price to attract many buyers and a large market share</a:t>
            </a:r>
            <a:endParaRPr lang="en-IN" sz="2400" dirty="0">
              <a:solidFill>
                <a:schemeClr val="accent6">
                  <a:lumMod val="50000"/>
                </a:schemeClr>
              </a:solidFill>
            </a:endParaRPr>
          </a:p>
        </p:txBody>
      </p:sp>
      <p:pic>
        <p:nvPicPr>
          <p:cNvPr id="6" name="Picture 2" descr="Price Skimming: Definition, Advantages &amp; Disadvantages">
            <a:extLst>
              <a:ext uri="{FF2B5EF4-FFF2-40B4-BE49-F238E27FC236}">
                <a16:creationId xmlns:a16="http://schemas.microsoft.com/office/drawing/2014/main" id="{4F20AE1E-28E1-773C-F538-B4215E1031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3" b="2099"/>
          <a:stretch/>
        </p:blipFill>
        <p:spPr bwMode="auto">
          <a:xfrm>
            <a:off x="6364542" y="1636015"/>
            <a:ext cx="5676900" cy="389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83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4604B28-A907-FBE9-CEA7-F4E047C7A777}"/>
              </a:ext>
            </a:extLst>
          </p:cNvPr>
          <p:cNvSpPr txBox="1">
            <a:spLocks/>
          </p:cNvSpPr>
          <p:nvPr/>
        </p:nvSpPr>
        <p:spPr>
          <a:xfrm>
            <a:off x="5304979" y="1146230"/>
            <a:ext cx="6300215" cy="404199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indent="0" algn="ctr" defTabSz="914354">
              <a:lnSpc>
                <a:spcPct val="100000"/>
              </a:lnSpc>
              <a:buClr>
                <a:srgbClr val="F81B02"/>
              </a:buClr>
              <a:buNone/>
              <a:defRPr/>
            </a:pPr>
            <a:r>
              <a:rPr lang="en-US" sz="7200" b="1" dirty="0">
                <a:solidFill>
                  <a:schemeClr val="accent6">
                    <a:lumMod val="50000"/>
                  </a:schemeClr>
                </a:solidFill>
                <a:latin typeface="Abadi" panose="020B0604020104020204" pitchFamily="34" charset="0"/>
              </a:rPr>
              <a:t>Quick recap on previous lectures </a:t>
            </a:r>
          </a:p>
        </p:txBody>
      </p:sp>
      <p:pic>
        <p:nvPicPr>
          <p:cNvPr id="5" name="Picture 2" descr="Quick Recap: Make Sure to not Miss out on Significant Information! –  Hamrobazar Blog">
            <a:extLst>
              <a:ext uri="{FF2B5EF4-FFF2-40B4-BE49-F238E27FC236}">
                <a16:creationId xmlns:a16="http://schemas.microsoft.com/office/drawing/2014/main" id="{6765AA04-B1BE-1A20-EEB6-F1CE158B3A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40972" y="1895216"/>
            <a:ext cx="3398085" cy="302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34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6C27D7D-0775-BAE0-10FF-2E2A84D7587C}"/>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a:extLst>
              <a:ext uri="{FF2B5EF4-FFF2-40B4-BE49-F238E27FC236}">
                <a16:creationId xmlns:a16="http://schemas.microsoft.com/office/drawing/2014/main" id="{FA26DFC9-EBBB-914E-8B47-1ECDCB3C18E4}"/>
              </a:ext>
            </a:extLst>
          </p:cNvPr>
          <p:cNvSpPr>
            <a:spLocks noGrp="1"/>
          </p:cNvSpPr>
          <p:nvPr>
            <p:ph type="title" idx="4294967295"/>
          </p:nvPr>
        </p:nvSpPr>
        <p:spPr>
          <a:xfrm>
            <a:off x="9120190" y="985840"/>
            <a:ext cx="3071812" cy="1152525"/>
          </a:xfrm>
        </p:spPr>
        <p:txBody>
          <a:bodyPr vert="horz" lIns="91440" tIns="45720" rIns="91440" bIns="45720" rtlCol="0" anchor="t">
            <a:noAutofit/>
          </a:bodyPr>
          <a:lstStyle/>
          <a:p>
            <a:pPr algn="ctr"/>
            <a:r>
              <a:rPr lang="en-US" spc="0" dirty="0">
                <a:solidFill>
                  <a:srgbClr val="B80E0F"/>
                </a:solidFill>
                <a:latin typeface="Abadi" panose="020B0604020104020204" pitchFamily="34" charset="0"/>
              </a:rPr>
              <a:t>SKIMMING PRICING</a:t>
            </a:r>
            <a:endParaRPr lang="en-SA" spc="0" dirty="0">
              <a:solidFill>
                <a:srgbClr val="B80E0F"/>
              </a:solidFill>
              <a:latin typeface="Abadi" panose="020B0604020104020204" pitchFamily="34" charset="0"/>
            </a:endParaRPr>
          </a:p>
        </p:txBody>
      </p:sp>
      <p:sp>
        <p:nvSpPr>
          <p:cNvPr id="3" name="Content Placeholder 2">
            <a:extLst>
              <a:ext uri="{FF2B5EF4-FFF2-40B4-BE49-F238E27FC236}">
                <a16:creationId xmlns:a16="http://schemas.microsoft.com/office/drawing/2014/main" id="{432E5735-44FD-234A-BAE5-B0CCE6CA69D4}"/>
              </a:ext>
            </a:extLst>
          </p:cNvPr>
          <p:cNvSpPr>
            <a:spLocks noGrp="1"/>
          </p:cNvSpPr>
          <p:nvPr>
            <p:ph idx="4294967295"/>
          </p:nvPr>
        </p:nvSpPr>
        <p:spPr>
          <a:xfrm>
            <a:off x="9117013" y="2328864"/>
            <a:ext cx="3074987" cy="3703637"/>
          </a:xfrm>
        </p:spPr>
        <p:txBody>
          <a:bodyPr anchor="t">
            <a:normAutofit/>
          </a:bodyPr>
          <a:lstStyle/>
          <a:p>
            <a:pPr>
              <a:lnSpc>
                <a:spcPct val="200000"/>
              </a:lnSpc>
            </a:pPr>
            <a:r>
              <a:rPr lang="en-US" sz="1400" dirty="0">
                <a:latin typeface="Abadi" panose="020B0604020104020204" pitchFamily="34" charset="0"/>
              </a:rPr>
              <a:t>strategy involving the use of a high price Commonly used as a market entry price for distinctive goods or services with little or no initial competition.</a:t>
            </a:r>
          </a:p>
          <a:p>
            <a:pPr>
              <a:lnSpc>
                <a:spcPct val="200000"/>
              </a:lnSpc>
            </a:pPr>
            <a:r>
              <a:rPr lang="en-US" sz="1400" dirty="0">
                <a:latin typeface="Abadi" panose="020B0604020104020204" pitchFamily="34" charset="0"/>
              </a:rPr>
              <a:t>Sometimes used throughout the life of the product, as with new products high end goods..</a:t>
            </a:r>
            <a:endParaRPr lang="en-SA" sz="1400" dirty="0">
              <a:latin typeface="Abadi" panose="020B0604020104020204" pitchFamily="34" charset="0"/>
            </a:endParaRPr>
          </a:p>
        </p:txBody>
      </p:sp>
      <p:pic>
        <p:nvPicPr>
          <p:cNvPr id="4" name="Picture 2" descr="Check out key price skimming advantages and disadvantages and get to know how to benefit by using this strategy.">
            <a:extLst>
              <a:ext uri="{FF2B5EF4-FFF2-40B4-BE49-F238E27FC236}">
                <a16:creationId xmlns:a16="http://schemas.microsoft.com/office/drawing/2014/main" id="{07CEA5E6-1EEE-0340-9794-8130E4810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2" t="21133" r="36921" b="8892"/>
          <a:stretch/>
        </p:blipFill>
        <p:spPr bwMode="auto">
          <a:xfrm>
            <a:off x="349273" y="2138365"/>
            <a:ext cx="6127215" cy="356398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BF9E49C-04A6-517B-16B9-0D652EFD239E}"/>
              </a:ext>
            </a:extLst>
          </p:cNvPr>
          <p:cNvSpPr txBox="1">
            <a:spLocks/>
          </p:cNvSpPr>
          <p:nvPr/>
        </p:nvSpPr>
        <p:spPr>
          <a:xfrm>
            <a:off x="0" y="1080597"/>
            <a:ext cx="11867535" cy="5355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New Product Pricing Strategies (2 of 3)</a:t>
            </a:r>
            <a:endParaRPr lang="en-IN" dirty="0">
              <a:solidFill>
                <a:schemeClr val="accent6">
                  <a:lumMod val="50000"/>
                </a:schemeClr>
              </a:solidFill>
            </a:endParaRPr>
          </a:p>
        </p:txBody>
      </p:sp>
    </p:spTree>
    <p:extLst>
      <p:ext uri="{BB962C8B-B14F-4D97-AF65-F5344CB8AC3E}">
        <p14:creationId xmlns:p14="http://schemas.microsoft.com/office/powerpoint/2010/main" val="19630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1F40A3-746F-3A5F-6563-6079671E0BE2}"/>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a:extLst>
              <a:ext uri="{FF2B5EF4-FFF2-40B4-BE49-F238E27FC236}">
                <a16:creationId xmlns:a16="http://schemas.microsoft.com/office/drawing/2014/main" id="{FA26DFC9-EBBB-914E-8B47-1ECDCB3C18E4}"/>
              </a:ext>
            </a:extLst>
          </p:cNvPr>
          <p:cNvSpPr>
            <a:spLocks noGrp="1"/>
          </p:cNvSpPr>
          <p:nvPr>
            <p:ph type="title" idx="4294967295"/>
          </p:nvPr>
        </p:nvSpPr>
        <p:spPr>
          <a:xfrm>
            <a:off x="5810251" y="1727200"/>
            <a:ext cx="6381751" cy="1152525"/>
          </a:xfrm>
        </p:spPr>
        <p:txBody>
          <a:bodyPr vert="horz" lIns="91440" tIns="45720" rIns="91440" bIns="45720" rtlCol="0" anchor="t">
            <a:noAutofit/>
          </a:bodyPr>
          <a:lstStyle/>
          <a:p>
            <a:r>
              <a:rPr lang="en-US" spc="0" dirty="0">
                <a:solidFill>
                  <a:srgbClr val="B80E0F"/>
                </a:solidFill>
                <a:latin typeface="Abadi" panose="020B0604020104020204" pitchFamily="34" charset="0"/>
              </a:rPr>
              <a:t>PENETRATION PRICING</a:t>
            </a:r>
            <a:endParaRPr lang="en-SA" spc="0" dirty="0">
              <a:solidFill>
                <a:srgbClr val="B80E0F"/>
              </a:solidFill>
              <a:latin typeface="Abadi" panose="020B0604020104020204" pitchFamily="34" charset="0"/>
            </a:endParaRPr>
          </a:p>
        </p:txBody>
      </p:sp>
      <p:sp>
        <p:nvSpPr>
          <p:cNvPr id="3" name="Content Placeholder 2">
            <a:extLst>
              <a:ext uri="{FF2B5EF4-FFF2-40B4-BE49-F238E27FC236}">
                <a16:creationId xmlns:a16="http://schemas.microsoft.com/office/drawing/2014/main" id="{432E5735-44FD-234A-BAE5-B0CCE6CA69D4}"/>
              </a:ext>
            </a:extLst>
          </p:cNvPr>
          <p:cNvSpPr>
            <a:spLocks noGrp="1"/>
          </p:cNvSpPr>
          <p:nvPr>
            <p:ph idx="4294967295"/>
          </p:nvPr>
        </p:nvSpPr>
        <p:spPr>
          <a:xfrm>
            <a:off x="5810249" y="3208572"/>
            <a:ext cx="6381751" cy="2734370"/>
          </a:xfrm>
          <a:solidFill>
            <a:schemeClr val="bg1"/>
          </a:solidFill>
        </p:spPr>
        <p:txBody>
          <a:bodyPr>
            <a:normAutofit/>
          </a:bodyPr>
          <a:lstStyle/>
          <a:p>
            <a:pPr>
              <a:lnSpc>
                <a:spcPct val="110000"/>
              </a:lnSpc>
            </a:pPr>
            <a:r>
              <a:rPr lang="en-US" sz="1600" dirty="0">
                <a:latin typeface="Abadi" panose="020B0604020104020204" pitchFamily="34" charset="0"/>
              </a:rPr>
              <a:t>Under this strategy, The purpose of Penetration pricing is to capture maximum market share.</a:t>
            </a:r>
          </a:p>
          <a:p>
            <a:pPr>
              <a:lnSpc>
                <a:spcPct val="110000"/>
              </a:lnSpc>
            </a:pPr>
            <a:r>
              <a:rPr lang="en-US" sz="1600" dirty="0">
                <a:latin typeface="Abadi" panose="020B0604020104020204" pitchFamily="34" charset="0"/>
              </a:rPr>
              <a:t>it is used after skimming price reach. To a stagnant sales pattern  or used from the beginning a low in order to reach a mass market immediately.  </a:t>
            </a:r>
          </a:p>
          <a:p>
            <a:pPr>
              <a:lnSpc>
                <a:spcPct val="110000"/>
              </a:lnSpc>
            </a:pPr>
            <a:r>
              <a:rPr lang="en-US" sz="1600" dirty="0">
                <a:latin typeface="Abadi" panose="020B0604020104020204" pitchFamily="34" charset="0"/>
              </a:rPr>
              <a:t> When the product is well established in the market, the company can gradually increase the price of its products</a:t>
            </a:r>
            <a:br>
              <a:rPr lang="en-US" sz="1600" dirty="0">
                <a:latin typeface="Abadi" panose="020B0604020104020204" pitchFamily="34" charset="0"/>
              </a:rPr>
            </a:br>
            <a:endParaRPr lang="en-SA" sz="1600" dirty="0">
              <a:latin typeface="Abadi" panose="020B0604020104020204" pitchFamily="34" charset="0"/>
            </a:endParaRPr>
          </a:p>
        </p:txBody>
      </p:sp>
      <p:pic>
        <p:nvPicPr>
          <p:cNvPr id="27650" name="Picture 2" descr="Amazon.com: Supersonic SC-1911 19-Inch 1080p LED Widescreen HDTV with HDMI  Input (AC/DC Compatible) : Electronics">
            <a:extLst>
              <a:ext uri="{FF2B5EF4-FFF2-40B4-BE49-F238E27FC236}">
                <a16:creationId xmlns:a16="http://schemas.microsoft.com/office/drawing/2014/main" id="{7D9E0193-2DE4-EF47-82F2-3A535176A7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77567" y="1912690"/>
            <a:ext cx="3964936" cy="1885004"/>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pic>
        <p:nvPicPr>
          <p:cNvPr id="4" name="Picture 2" descr="Check out key price skimming advantages and disadvantages and get to know how to benefit by using this strategy.">
            <a:extLst>
              <a:ext uri="{FF2B5EF4-FFF2-40B4-BE49-F238E27FC236}">
                <a16:creationId xmlns:a16="http://schemas.microsoft.com/office/drawing/2014/main" id="{07CEA5E6-1EEE-0340-9794-8130E4810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2" t="21133" r="36921" b="8892"/>
          <a:stretch/>
        </p:blipFill>
        <p:spPr bwMode="auto">
          <a:xfrm>
            <a:off x="577567" y="3969067"/>
            <a:ext cx="3964936" cy="1755872"/>
          </a:xfrm>
          <a:prstGeom prst="rect">
            <a:avLst/>
          </a:prstGeom>
          <a:noFill/>
          <a:ln w="57150" cmpd="thinThick">
            <a:solidFill>
              <a:schemeClr val="bg1">
                <a:lumMod val="50000"/>
              </a:schemeClr>
            </a:solidFill>
            <a:miter lim="800000"/>
          </a:ln>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51C9FAC-FE94-8EEB-7CE8-49F5F25E68A5}"/>
              </a:ext>
            </a:extLst>
          </p:cNvPr>
          <p:cNvSpPr txBox="1">
            <a:spLocks/>
          </p:cNvSpPr>
          <p:nvPr/>
        </p:nvSpPr>
        <p:spPr>
          <a:xfrm>
            <a:off x="420848" y="1040224"/>
            <a:ext cx="11273405" cy="5355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New Product Pricing Strategies (3 of 3)</a:t>
            </a:r>
            <a:endParaRPr lang="en-IN" dirty="0">
              <a:solidFill>
                <a:schemeClr val="accent6">
                  <a:lumMod val="50000"/>
                </a:schemeClr>
              </a:solidFill>
            </a:endParaRPr>
          </a:p>
        </p:txBody>
      </p:sp>
    </p:spTree>
    <p:extLst>
      <p:ext uri="{BB962C8B-B14F-4D97-AF65-F5344CB8AC3E}">
        <p14:creationId xmlns:p14="http://schemas.microsoft.com/office/powerpoint/2010/main" val="181940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A79E88-43C2-3305-E9DB-EE5B9FC800DF}"/>
              </a:ext>
            </a:extLst>
          </p:cNvPr>
          <p:cNvPicPr>
            <a:picLocks noChangeAspect="1"/>
          </p:cNvPicPr>
          <p:nvPr/>
        </p:nvPicPr>
        <p:blipFill>
          <a:blip r:embed="rId2"/>
          <a:stretch>
            <a:fillRect/>
          </a:stretch>
        </p:blipFill>
        <p:spPr>
          <a:xfrm>
            <a:off x="592473" y="1114915"/>
            <a:ext cx="3120931" cy="2415479"/>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F7016BE-6873-72F8-948A-25CB55BCD9F9}"/>
              </a:ext>
            </a:extLst>
          </p:cNvPr>
          <p:cNvPicPr>
            <a:picLocks noChangeAspect="1"/>
          </p:cNvPicPr>
          <p:nvPr/>
        </p:nvPicPr>
        <p:blipFill>
          <a:blip r:embed="rId3"/>
          <a:stretch>
            <a:fillRect/>
          </a:stretch>
        </p:blipFill>
        <p:spPr>
          <a:xfrm>
            <a:off x="507360" y="3610702"/>
            <a:ext cx="7541643" cy="2068645"/>
          </a:xfrm>
          <a:prstGeom prst="rect">
            <a:avLst/>
          </a:prstGeom>
        </p:spPr>
      </p:pic>
      <p:pic>
        <p:nvPicPr>
          <p:cNvPr id="10" name="Picture 9">
            <a:extLst>
              <a:ext uri="{FF2B5EF4-FFF2-40B4-BE49-F238E27FC236}">
                <a16:creationId xmlns:a16="http://schemas.microsoft.com/office/drawing/2014/main" id="{332989B7-6C9B-5F74-82F7-D9719AA88137}"/>
              </a:ext>
            </a:extLst>
          </p:cNvPr>
          <p:cNvPicPr>
            <a:picLocks noChangeAspect="1"/>
          </p:cNvPicPr>
          <p:nvPr/>
        </p:nvPicPr>
        <p:blipFill>
          <a:blip r:embed="rId4"/>
          <a:stretch>
            <a:fillRect/>
          </a:stretch>
        </p:blipFill>
        <p:spPr>
          <a:xfrm>
            <a:off x="4278180" y="642121"/>
            <a:ext cx="3483045" cy="25129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21AD1BEF-3967-1505-6388-D07D7652C53A}"/>
              </a:ext>
            </a:extLst>
          </p:cNvPr>
          <p:cNvPicPr>
            <a:picLocks noChangeAspect="1"/>
          </p:cNvPicPr>
          <p:nvPr/>
        </p:nvPicPr>
        <p:blipFill>
          <a:blip r:embed="rId5"/>
          <a:stretch>
            <a:fillRect/>
          </a:stretch>
        </p:blipFill>
        <p:spPr>
          <a:xfrm>
            <a:off x="8245820" y="624482"/>
            <a:ext cx="3353707" cy="25129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7B25BC1E-CC96-E4C0-9C01-5464BCC9E671}"/>
              </a:ext>
            </a:extLst>
          </p:cNvPr>
          <p:cNvSpPr txBox="1"/>
          <p:nvPr/>
        </p:nvSpPr>
        <p:spPr>
          <a:xfrm>
            <a:off x="8245820" y="3276688"/>
            <a:ext cx="3484851" cy="2554545"/>
          </a:xfrm>
          <a:prstGeom prst="rect">
            <a:avLst/>
          </a:prstGeom>
          <a:noFill/>
        </p:spPr>
        <p:txBody>
          <a:bodyPr wrap="square">
            <a:spAutoFit/>
          </a:bodyPr>
          <a:lstStyle/>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rPr>
              <a:t>PRICE ADJUSTMENT STRATEGIES</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Other pricing strategies </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Initiating Price Changes</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Responding to Competitor Price Changes</a:t>
            </a:r>
          </a:p>
          <a:p>
            <a:pPr marL="285737" indent="-285737" defTabSz="914354">
              <a:buClr>
                <a:srgbClr val="2A1A00"/>
              </a:buClr>
              <a:buFont typeface="Arial" panose="020B0604020202020204" pitchFamily="34" charset="0"/>
              <a:buChar char="•"/>
              <a:defRPr/>
            </a:pPr>
            <a:r>
              <a:rPr lang="en-US" altLang="en-US" sz="2000" dirty="0">
                <a:solidFill>
                  <a:schemeClr val="accent6">
                    <a:lumMod val="50000"/>
                  </a:schemeClr>
                </a:solidFill>
                <a:latin typeface="Calibri" panose="020F0502020204030204"/>
                <a:ea typeface="ＭＳ Ｐゴシック" panose="020B0600070205080204" pitchFamily="34" charset="-128"/>
              </a:rPr>
              <a:t>Public Policy Issues in Pricing</a:t>
            </a:r>
            <a:endParaRPr lang="en-IN" sz="2000" dirty="0">
              <a:solidFill>
                <a:schemeClr val="accent6">
                  <a:lumMod val="50000"/>
                </a:schemeClr>
              </a:solidFill>
              <a:latin typeface="Calibri" panose="020F0502020204030204"/>
            </a:endParaRPr>
          </a:p>
          <a:p>
            <a:pPr marL="285737" indent="-285737" defTabSz="914354">
              <a:buFont typeface="Arial" panose="020B0604020202020204" pitchFamily="34" charset="0"/>
              <a:buChar char="•"/>
              <a:defRPr/>
            </a:pPr>
            <a:endParaRPr lang="en-US" sz="20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153619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EFA6DD-38B8-9F4B-7451-C4E896990495}"/>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390135" y="4139673"/>
            <a:ext cx="10179050" cy="1347787"/>
          </a:xfrm>
          <a:solidFill>
            <a:schemeClr val="bg1"/>
          </a:solidFill>
        </p:spPr>
        <p:txBody>
          <a:bodyPr vert="horz" lIns="91440" tIns="45720" rIns="91440" bIns="45720" rtlCol="0" anchor="b">
            <a:normAutofit/>
          </a:bodyPr>
          <a:lstStyle/>
          <a:p>
            <a:r>
              <a:rPr lang="en-US" sz="8000" dirty="0"/>
              <a:t>Activity 2</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1992096" y="5395636"/>
            <a:ext cx="10179050" cy="550863"/>
          </a:xfrm>
        </p:spPr>
        <p:txBody>
          <a:bodyPr vert="horz" lIns="91440" tIns="45720" rIns="91440" bIns="45720" rtlCol="0" anchor="t">
            <a:normAutofit/>
          </a:bodyPr>
          <a:lstStyle/>
          <a:p>
            <a:pPr marL="0" indent="0" algn="ctr">
              <a:buNone/>
            </a:pPr>
            <a:r>
              <a:rPr lang="en-US" sz="2800" dirty="0"/>
              <a:t>What do you see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98392" y="1056168"/>
            <a:ext cx="5487181" cy="3616286"/>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728645" y="1019915"/>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64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1004" y="1121665"/>
            <a:ext cx="11315700"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Price Adjustment Strategies</a:t>
            </a:r>
            <a:endParaRPr lang="en-IN" sz="3200" cap="all" spc="200" dirty="0">
              <a:solidFill>
                <a:schemeClr val="accent6">
                  <a:lumMod val="50000"/>
                </a:schemeClr>
              </a:solidFill>
              <a:latin typeface="Impact" panose="020B0806030902050204"/>
            </a:endParaRPr>
          </a:p>
        </p:txBody>
      </p:sp>
      <p:graphicFrame>
        <p:nvGraphicFramePr>
          <p:cNvPr id="5" name="Table 1"/>
          <p:cNvGraphicFramePr>
            <a:graphicFrameLocks/>
          </p:cNvGraphicFramePr>
          <p:nvPr>
            <p:extLst>
              <p:ext uri="{D42A27DB-BD31-4B8C-83A1-F6EECF244321}">
                <p14:modId xmlns:p14="http://schemas.microsoft.com/office/powerpoint/2010/main" val="1916247025"/>
              </p:ext>
            </p:extLst>
          </p:nvPr>
        </p:nvGraphicFramePr>
        <p:xfrm>
          <a:off x="234891" y="1802297"/>
          <a:ext cx="10603684" cy="3934038"/>
        </p:xfrm>
        <a:graphic>
          <a:graphicData uri="http://schemas.openxmlformats.org/drawingml/2006/table">
            <a:tbl>
              <a:tblPr firstRow="1">
                <a:tableStyleId>{0E3FDE45-AF77-4B5C-9715-49D594BDF05E}</a:tableStyleId>
              </a:tblPr>
              <a:tblGrid>
                <a:gridCol w="629837">
                  <a:extLst>
                    <a:ext uri="{9D8B030D-6E8A-4147-A177-3AD203B41FA5}">
                      <a16:colId xmlns:a16="http://schemas.microsoft.com/office/drawing/2014/main" val="3344317068"/>
                    </a:ext>
                  </a:extLst>
                </a:gridCol>
                <a:gridCol w="4753971">
                  <a:extLst>
                    <a:ext uri="{9D8B030D-6E8A-4147-A177-3AD203B41FA5}">
                      <a16:colId xmlns:a16="http://schemas.microsoft.com/office/drawing/2014/main" val="20000"/>
                    </a:ext>
                  </a:extLst>
                </a:gridCol>
                <a:gridCol w="5219876">
                  <a:extLst>
                    <a:ext uri="{9D8B030D-6E8A-4147-A177-3AD203B41FA5}">
                      <a16:colId xmlns:a16="http://schemas.microsoft.com/office/drawing/2014/main" val="20001"/>
                    </a:ext>
                  </a:extLst>
                </a:gridCol>
              </a:tblGrid>
              <a:tr h="261541">
                <a:tc>
                  <a:txBody>
                    <a:bodyPr/>
                    <a:lstStyle/>
                    <a:p>
                      <a:pPr algn="ctr"/>
                      <a:endParaRPr lang="en-US" sz="1600" b="1" kern="1200" baseline="0" dirty="0">
                        <a:solidFill>
                          <a:srgbClr val="C00000"/>
                        </a:solidFill>
                      </a:endParaRPr>
                    </a:p>
                  </a:txBody>
                  <a:tcPr marL="34376" marR="34376" marT="0" marB="0" anchor="ctr">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algn="ctr"/>
                      <a:r>
                        <a:rPr lang="en-US" sz="1600" b="1" kern="1200" baseline="0" dirty="0">
                          <a:solidFill>
                            <a:srgbClr val="C00000"/>
                          </a:solidFill>
                        </a:rPr>
                        <a:t>Strategy</a:t>
                      </a:r>
                    </a:p>
                  </a:txBody>
                  <a:tcPr marL="34376" marR="34376"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dirty="0">
                          <a:solidFill>
                            <a:srgbClr val="C00000"/>
                          </a:solidFill>
                        </a:rPr>
                        <a:t>Description</a:t>
                      </a:r>
                    </a:p>
                  </a:txBody>
                  <a:tcPr marL="34376" marR="34376" marT="0" marB="0" anchor="ctr">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755124">
                <a:tc>
                  <a:txBody>
                    <a:bodyPr/>
                    <a:lstStyle/>
                    <a:p>
                      <a:pPr marL="0" algn="ctr" defTabSz="914400" rtl="0" eaLnBrk="1" latinLnBrk="0" hangingPunct="1"/>
                      <a:r>
                        <a:rPr lang="en-US" sz="1600" kern="1200" dirty="0">
                          <a:solidFill>
                            <a:schemeClr val="tx1"/>
                          </a:solidFill>
                          <a:latin typeface="+mn-lt"/>
                          <a:ea typeface="+mn-ea"/>
                          <a:cs typeface="+mn-cs"/>
                        </a:rPr>
                        <a:t>1</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Discount and allowance pricing</a:t>
                      </a:r>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dk1"/>
                          </a:solidFill>
                          <a:latin typeface="+mn-lt"/>
                          <a:ea typeface="+mn-ea"/>
                          <a:cs typeface="+mn-cs"/>
                        </a:rPr>
                        <a:t>Reducing prices to reward customer responses such as volume purchases, paying early, or promoting the product</a:t>
                      </a:r>
                      <a:endParaRPr lang="en-US" sz="1600" dirty="0"/>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3308142358"/>
                  </a:ext>
                </a:extLst>
              </a:tr>
              <a:tr h="513508">
                <a:tc>
                  <a:txBody>
                    <a:bodyPr/>
                    <a:lstStyle/>
                    <a:p>
                      <a:pPr marL="0" algn="ctr" defTabSz="914400" rtl="0" eaLnBrk="1" latinLnBrk="0" hangingPunct="1"/>
                      <a:r>
                        <a:rPr lang="en-US" sz="1600" kern="1200" dirty="0">
                          <a:solidFill>
                            <a:schemeClr val="tx1"/>
                          </a:solidFill>
                          <a:latin typeface="+mn-lt"/>
                          <a:ea typeface="+mn-ea"/>
                          <a:cs typeface="+mn-cs"/>
                        </a:rPr>
                        <a:t>2</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dk1"/>
                          </a:solidFill>
                          <a:latin typeface="+mn-lt"/>
                          <a:ea typeface="+mn-ea"/>
                          <a:cs typeface="+mn-cs"/>
                        </a:rPr>
                        <a:t>Segmented pricing</a:t>
                      </a:r>
                      <a:endParaRPr lang="en-US" sz="1600" dirty="0"/>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Adjusting prices to allow for differences in</a:t>
                      </a:r>
                      <a:r>
                        <a:rPr lang="en-US" sz="1600" baseline="0" dirty="0"/>
                        <a:t> </a:t>
                      </a:r>
                      <a:r>
                        <a:rPr lang="en-US" sz="1600" dirty="0"/>
                        <a:t>customers, products, or</a:t>
                      </a:r>
                      <a:r>
                        <a:rPr lang="en-US" sz="1600" baseline="0" dirty="0"/>
                        <a:t> </a:t>
                      </a:r>
                      <a:r>
                        <a:rPr lang="en-US" sz="1600" dirty="0"/>
                        <a:t>locations</a:t>
                      </a:r>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363855909"/>
                  </a:ext>
                </a:extLst>
              </a:tr>
              <a:tr h="271893">
                <a:tc>
                  <a:txBody>
                    <a:bodyPr/>
                    <a:lstStyle/>
                    <a:p>
                      <a:pPr marL="0" algn="ctr" defTabSz="914400" rtl="0" eaLnBrk="1" latinLnBrk="0" hangingPunct="1"/>
                      <a:r>
                        <a:rPr lang="en-US" sz="1600" kern="1200" dirty="0">
                          <a:solidFill>
                            <a:schemeClr val="tx1"/>
                          </a:solidFill>
                          <a:latin typeface="+mn-lt"/>
                          <a:ea typeface="+mn-ea"/>
                          <a:cs typeface="+mn-cs"/>
                        </a:rPr>
                        <a:t>3</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dk1"/>
                          </a:solidFill>
                          <a:latin typeface="+mn-lt"/>
                          <a:ea typeface="+mn-ea"/>
                          <a:cs typeface="+mn-cs"/>
                        </a:rPr>
                        <a:t>Psychological pricing</a:t>
                      </a:r>
                      <a:endParaRPr lang="en-US" sz="1600" dirty="0"/>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Adjusting prices for psychological effect</a:t>
                      </a:r>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513508">
                <a:tc>
                  <a:txBody>
                    <a:bodyPr/>
                    <a:lstStyle/>
                    <a:p>
                      <a:pPr marL="0" algn="ctr" defTabSz="914400" rtl="0" eaLnBrk="1" latinLnBrk="0" hangingPunct="1"/>
                      <a:r>
                        <a:rPr lang="en-US" sz="1600" kern="1200" dirty="0">
                          <a:solidFill>
                            <a:schemeClr val="tx1"/>
                          </a:solidFill>
                          <a:latin typeface="+mn-lt"/>
                          <a:ea typeface="+mn-ea"/>
                          <a:cs typeface="+mn-cs"/>
                        </a:rPr>
                        <a:t>4</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b="0" i="0" u="none" strike="noStrike" kern="1200" baseline="0" dirty="0">
                          <a:solidFill>
                            <a:schemeClr val="dk1"/>
                          </a:solidFill>
                          <a:latin typeface="+mn-lt"/>
                          <a:ea typeface="+mn-ea"/>
                          <a:cs typeface="+mn-cs"/>
                        </a:rPr>
                        <a:t>Promotional pricing</a:t>
                      </a:r>
                      <a:endParaRPr lang="en-US" sz="1600" dirty="0"/>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Temporarily reducing prices to spur short-run sales</a:t>
                      </a:r>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r h="513508">
                <a:tc>
                  <a:txBody>
                    <a:bodyPr/>
                    <a:lstStyle/>
                    <a:p>
                      <a:pPr marL="0" algn="ctr" defTabSz="914400" rtl="0" eaLnBrk="1" latinLnBrk="0" hangingPunct="1"/>
                      <a:r>
                        <a:rPr lang="en-US" sz="1600" kern="1200" dirty="0">
                          <a:solidFill>
                            <a:schemeClr val="tx1"/>
                          </a:solidFill>
                          <a:latin typeface="+mn-lt"/>
                          <a:ea typeface="+mn-ea"/>
                          <a:cs typeface="+mn-cs"/>
                        </a:rPr>
                        <a:t>5</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Geographical pricing</a:t>
                      </a:r>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Adjusting prices to account for the geographic location of customers</a:t>
                      </a:r>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extLst>
                  <a:ext uri="{0D108BD9-81ED-4DB2-BD59-A6C34878D82A}">
                    <a16:rowId xmlns:a16="http://schemas.microsoft.com/office/drawing/2014/main" val="2570217430"/>
                  </a:ext>
                </a:extLst>
              </a:tr>
              <a:tr h="755124">
                <a:tc>
                  <a:txBody>
                    <a:bodyPr/>
                    <a:lstStyle/>
                    <a:p>
                      <a:pPr marL="0" algn="ctr" defTabSz="914400" rtl="0" eaLnBrk="1" latinLnBrk="0" hangingPunct="1"/>
                      <a:r>
                        <a:rPr lang="en-US" sz="1600" kern="1200" dirty="0">
                          <a:solidFill>
                            <a:schemeClr val="tx1"/>
                          </a:solidFill>
                          <a:latin typeface="+mn-lt"/>
                          <a:ea typeface="+mn-ea"/>
                          <a:cs typeface="+mn-cs"/>
                        </a:rPr>
                        <a:t>6</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Dynamic pricing</a:t>
                      </a:r>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Adjusting prices continually to meet the</a:t>
                      </a:r>
                      <a:r>
                        <a:rPr lang="en-US" sz="1600" baseline="0" dirty="0"/>
                        <a:t> </a:t>
                      </a:r>
                      <a:r>
                        <a:rPr lang="en-US" sz="1600" dirty="0"/>
                        <a:t>characteristics and needs of</a:t>
                      </a:r>
                      <a:r>
                        <a:rPr lang="en-US" sz="1600" baseline="0" dirty="0"/>
                        <a:t> </a:t>
                      </a:r>
                      <a:r>
                        <a:rPr lang="en-US" sz="1600" dirty="0"/>
                        <a:t>individual customers and situations</a:t>
                      </a:r>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3475692194"/>
                  </a:ext>
                </a:extLst>
              </a:tr>
              <a:tr h="2718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7</a:t>
                      </a:r>
                    </a:p>
                  </a:txBody>
                  <a:tcPr marL="45836" marR="45836" marT="22917" marB="22917">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International pricing</a:t>
                      </a:r>
                    </a:p>
                  </a:txBody>
                  <a:tcPr marL="45836" marR="45836" marT="22917" marB="22917">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rgbClr val="D4EAE4"/>
                    </a:solidFill>
                  </a:tcPr>
                </a:tc>
                <a:tc>
                  <a:txBody>
                    <a:bodyPr/>
                    <a:lstStyle/>
                    <a:p>
                      <a:r>
                        <a:rPr lang="en-US" sz="1600" dirty="0"/>
                        <a:t>Adjusting prices for international markets</a:t>
                      </a:r>
                    </a:p>
                  </a:txBody>
                  <a:tcPr marL="45836" marR="45836" marT="22917" marB="22917">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D4EAE4"/>
                    </a:solidFill>
                  </a:tcPr>
                </a:tc>
                <a:extLst>
                  <a:ext uri="{0D108BD9-81ED-4DB2-BD59-A6C34878D82A}">
                    <a16:rowId xmlns:a16="http://schemas.microsoft.com/office/drawing/2014/main" val="1723373243"/>
                  </a:ext>
                </a:extLst>
              </a:tr>
            </a:tbl>
          </a:graphicData>
        </a:graphic>
      </p:graphicFrame>
    </p:spTree>
    <p:extLst>
      <p:ext uri="{BB962C8B-B14F-4D97-AF65-F5344CB8AC3E}">
        <p14:creationId xmlns:p14="http://schemas.microsoft.com/office/powerpoint/2010/main" val="3864948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86837C-D4FB-56AA-81AC-9AB3319BBF7D}"/>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p:cNvSpPr>
            <a:spLocks noGrp="1"/>
          </p:cNvSpPr>
          <p:nvPr>
            <p:ph type="title" idx="4294967295"/>
          </p:nvPr>
        </p:nvSpPr>
        <p:spPr>
          <a:xfrm>
            <a:off x="0" y="1407243"/>
            <a:ext cx="7716838" cy="2202013"/>
          </a:xfrm>
          <a:solidFill>
            <a:schemeClr val="bg1"/>
          </a:solidFill>
        </p:spPr>
        <p:txBody>
          <a:bodyPr vert="horz" wrap="square" lIns="91440" tIns="45720" rIns="91440" bIns="45720" rtlCol="0" anchor="ctr">
            <a:spAutoFit/>
          </a:bodyPr>
          <a:lstStyle/>
          <a:p>
            <a:pPr marL="228589" indent="-228589" algn="l">
              <a:lnSpc>
                <a:spcPct val="120000"/>
              </a:lnSpc>
              <a:spcBef>
                <a:spcPts val="1000"/>
              </a:spcBef>
              <a:buClr>
                <a:schemeClr val="accent1"/>
              </a:buClr>
              <a:buSzPct val="110000"/>
              <a:buFont typeface="Wingdings" panose="05000000000000000000" pitchFamily="2" charset="2"/>
              <a:buChar char="§"/>
            </a:pPr>
            <a:r>
              <a:rPr lang="en-US" altLang="en-US" sz="3600" b="1" dirty="0">
                <a:solidFill>
                  <a:srgbClr val="C00000"/>
                </a:solidFill>
                <a:ea typeface="ＭＳ Ｐゴシック" panose="020B0600070205080204" pitchFamily="34" charset="-128"/>
              </a:rPr>
              <a:t>Discount and Allowance Pricing strategy</a:t>
            </a:r>
            <a:r>
              <a:rPr lang="en-US" altLang="en-US" sz="2000" b="1" dirty="0">
                <a:solidFill>
                  <a:srgbClr val="0070C0"/>
                </a:solidFill>
                <a:latin typeface="+mn-lt"/>
                <a:ea typeface="ＭＳ Ｐゴシック" panose="020B0600070205080204" pitchFamily="34" charset="-128"/>
                <a:cs typeface="+mn-cs"/>
              </a:rPr>
              <a:t>: </a:t>
            </a:r>
            <a:br>
              <a:rPr lang="en-US" altLang="en-US" sz="2000" b="1" dirty="0">
                <a:solidFill>
                  <a:srgbClr val="0070C0"/>
                </a:solidFill>
                <a:latin typeface="+mn-lt"/>
                <a:ea typeface="ＭＳ Ｐゴシック" panose="020B0600070205080204" pitchFamily="34" charset="-128"/>
                <a:cs typeface="+mn-cs"/>
              </a:rPr>
            </a:br>
            <a:r>
              <a:rPr lang="en-US" altLang="en-US" sz="2000" dirty="0">
                <a:solidFill>
                  <a:schemeClr val="accent6">
                    <a:lumMod val="50000"/>
                  </a:schemeClr>
                </a:solidFill>
                <a:latin typeface="+mn-lt"/>
                <a:ea typeface="ＭＳ Ｐゴシック" panose="020B0600070205080204" pitchFamily="34" charset="-128"/>
                <a:cs typeface="+mn-cs"/>
              </a:rPr>
              <a:t>Most companies adjust their basic price to reward customers for certain responses, such as paying bills early, volume purchases, and off-season buying</a:t>
            </a:r>
            <a:r>
              <a:rPr lang="en-US" altLang="en-US" sz="2000" b="1" dirty="0">
                <a:solidFill>
                  <a:schemeClr val="accent6">
                    <a:lumMod val="50000"/>
                  </a:schemeClr>
                </a:solidFill>
                <a:latin typeface="+mn-lt"/>
                <a:ea typeface="ＭＳ Ｐゴシック" panose="020B0600070205080204" pitchFamily="34" charset="-128"/>
                <a:cs typeface="+mn-cs"/>
              </a:rPr>
              <a:t>. </a:t>
            </a:r>
            <a:br>
              <a:rPr lang="en-US" altLang="en-US" sz="2000" b="1" dirty="0">
                <a:solidFill>
                  <a:schemeClr val="accent6">
                    <a:lumMod val="50000"/>
                  </a:schemeClr>
                </a:solidFill>
                <a:latin typeface="+mn-lt"/>
                <a:ea typeface="ＭＳ Ｐゴシック" panose="020B0600070205080204" pitchFamily="34" charset="-128"/>
                <a:cs typeface="+mn-cs"/>
              </a:rPr>
            </a:br>
            <a:endParaRPr lang="en-IN" sz="2000" b="1" dirty="0">
              <a:solidFill>
                <a:schemeClr val="accent6">
                  <a:lumMod val="50000"/>
                </a:schemeClr>
              </a:solidFill>
              <a:latin typeface="+mn-lt"/>
              <a:ea typeface="ＭＳ Ｐゴシック" panose="020B0600070205080204" pitchFamily="34" charset="-128"/>
              <a:cs typeface="+mn-cs"/>
            </a:endParaRPr>
          </a:p>
        </p:txBody>
      </p:sp>
      <p:sp>
        <p:nvSpPr>
          <p:cNvPr id="3" name="Content Placeholder 2"/>
          <p:cNvSpPr>
            <a:spLocks noGrp="1"/>
          </p:cNvSpPr>
          <p:nvPr>
            <p:ph idx="4294967295"/>
          </p:nvPr>
        </p:nvSpPr>
        <p:spPr>
          <a:xfrm>
            <a:off x="0" y="3169490"/>
            <a:ext cx="7575550" cy="1882567"/>
          </a:xfrm>
          <a:solidFill>
            <a:schemeClr val="bg1"/>
          </a:solidFill>
        </p:spPr>
        <p:txBody>
          <a:bodyPr wrap="square">
            <a:spAutoFit/>
          </a:bodyPr>
          <a:lstStyle/>
          <a:p>
            <a:r>
              <a:rPr lang="en-US" altLang="en-US" sz="2000" b="1" dirty="0">
                <a:solidFill>
                  <a:schemeClr val="accent6">
                    <a:lumMod val="50000"/>
                  </a:schemeClr>
                </a:solidFill>
                <a:ea typeface="ＭＳ Ｐゴシック" panose="020B0600070205080204" pitchFamily="34" charset="-128"/>
              </a:rPr>
              <a:t>Discount</a:t>
            </a:r>
            <a:r>
              <a:rPr lang="en-US" altLang="en-US" sz="2000" dirty="0">
                <a:solidFill>
                  <a:schemeClr val="accent6">
                    <a:lumMod val="50000"/>
                  </a:schemeClr>
                </a:solidFill>
                <a:ea typeface="ＭＳ Ｐゴシック" panose="020B0600070205080204" pitchFamily="34" charset="-128"/>
              </a:rPr>
              <a:t>—a </a:t>
            </a:r>
            <a:r>
              <a:rPr lang="en-US" altLang="en-US" sz="2000" dirty="0">
                <a:solidFill>
                  <a:srgbClr val="C00000"/>
                </a:solidFill>
                <a:ea typeface="ＭＳ Ｐゴシック" panose="020B0600070205080204" pitchFamily="34" charset="-128"/>
              </a:rPr>
              <a:t>straight reduction in price </a:t>
            </a:r>
            <a:r>
              <a:rPr lang="en-US" altLang="en-US" sz="2000" dirty="0">
                <a:solidFill>
                  <a:schemeClr val="accent6">
                    <a:lumMod val="50000"/>
                  </a:schemeClr>
                </a:solidFill>
                <a:ea typeface="ＭＳ Ｐゴシック" panose="020B0600070205080204" pitchFamily="34" charset="-128"/>
              </a:rPr>
              <a:t>on purchases during a stated period of time or of larger quantities as Cash, quantity, functional, and seasonal discounts</a:t>
            </a:r>
          </a:p>
          <a:p>
            <a:r>
              <a:rPr lang="en-US" altLang="en-US" sz="2000" b="1" dirty="0">
                <a:solidFill>
                  <a:schemeClr val="accent6">
                    <a:lumMod val="50000"/>
                  </a:schemeClr>
                </a:solidFill>
                <a:ea typeface="ＭＳ Ｐゴシック" panose="020B0600070205080204" pitchFamily="34" charset="-128"/>
              </a:rPr>
              <a:t>Allowance</a:t>
            </a:r>
            <a:r>
              <a:rPr lang="en-US" altLang="en-US" sz="2000" dirty="0">
                <a:solidFill>
                  <a:schemeClr val="accent6">
                    <a:lumMod val="50000"/>
                  </a:schemeClr>
                </a:solidFill>
                <a:ea typeface="ＭＳ Ｐゴシック" panose="020B0600070205080204" pitchFamily="34" charset="-128"/>
              </a:rPr>
              <a:t>—Promotional allowances </a:t>
            </a:r>
            <a:r>
              <a:rPr lang="en-US" altLang="en-US" sz="2000" dirty="0">
                <a:solidFill>
                  <a:srgbClr val="C00000"/>
                </a:solidFill>
                <a:ea typeface="ＭＳ Ｐゴシック" panose="020B0600070205080204" pitchFamily="34" charset="-128"/>
              </a:rPr>
              <a:t>are payments or price reductions </a:t>
            </a:r>
            <a:r>
              <a:rPr lang="en-US" altLang="en-US" sz="2000" dirty="0">
                <a:solidFill>
                  <a:schemeClr val="accent6">
                    <a:lumMod val="50000"/>
                  </a:schemeClr>
                </a:solidFill>
                <a:ea typeface="ＭＳ Ｐゴシック" panose="020B0600070205080204" pitchFamily="34" charset="-128"/>
              </a:rPr>
              <a:t>that reward to customers, For example, price reductions given for turning in an old item when buying a new one.</a:t>
            </a:r>
            <a:endParaRPr lang="en-IN" sz="2000" dirty="0">
              <a:solidFill>
                <a:schemeClr val="accent6">
                  <a:lumMod val="50000"/>
                </a:schemeClr>
              </a:solidFill>
              <a:ea typeface="ＭＳ Ｐゴシック" panose="020B0600070205080204" pitchFamily="34" charset="-128"/>
            </a:endParaRPr>
          </a:p>
        </p:txBody>
      </p:sp>
      <p:sp>
        <p:nvSpPr>
          <p:cNvPr id="5" name="Title 1">
            <a:extLst>
              <a:ext uri="{FF2B5EF4-FFF2-40B4-BE49-F238E27FC236}">
                <a16:creationId xmlns:a16="http://schemas.microsoft.com/office/drawing/2014/main" id="{6C6052CA-D317-A742-3A2E-5C5B113D5E83}"/>
              </a:ext>
            </a:extLst>
          </p:cNvPr>
          <p:cNvSpPr txBox="1">
            <a:spLocks/>
          </p:cNvSpPr>
          <p:nvPr/>
        </p:nvSpPr>
        <p:spPr>
          <a:xfrm>
            <a:off x="237759" y="1016624"/>
            <a:ext cx="7337791" cy="535531"/>
          </a:xfrm>
          <a:prstGeom prst="rect">
            <a:avLst/>
          </a:prstGeom>
          <a:solidFill>
            <a:schemeClr val="bg1"/>
          </a:solidFill>
        </p:spPr>
        <p:txBody>
          <a:bodyPr vert="horz" wrap="square" lIns="91440" tIns="45720" rIns="91440" bIns="45720" rtlCol="0" anchor="t">
            <a:spAutoFit/>
          </a:bodyPr>
          <a:lstStyle>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Price Adjustment Strategies (1 of 7)</a:t>
            </a:r>
            <a:endParaRPr lang="en-IN" dirty="0">
              <a:solidFill>
                <a:schemeClr val="accent6">
                  <a:lumMod val="50000"/>
                </a:schemeClr>
              </a:solidFill>
            </a:endParaRPr>
          </a:p>
        </p:txBody>
      </p:sp>
      <p:pic>
        <p:nvPicPr>
          <p:cNvPr id="18434" name="Picture 2" descr="Discounts and allowances - Wikipedia">
            <a:extLst>
              <a:ext uri="{FF2B5EF4-FFF2-40B4-BE49-F238E27FC236}">
                <a16:creationId xmlns:a16="http://schemas.microsoft.com/office/drawing/2014/main" id="{F9FB3653-AF2F-924D-AA8D-1303152EA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774" y="840620"/>
            <a:ext cx="3737836" cy="31989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246B6E-6086-5899-0C3C-A14B9126C0D5}"/>
              </a:ext>
            </a:extLst>
          </p:cNvPr>
          <p:cNvPicPr>
            <a:picLocks noChangeAspect="1"/>
          </p:cNvPicPr>
          <p:nvPr/>
        </p:nvPicPr>
        <p:blipFill>
          <a:blip r:embed="rId4"/>
          <a:stretch>
            <a:fillRect/>
          </a:stretch>
        </p:blipFill>
        <p:spPr>
          <a:xfrm>
            <a:off x="8404348" y="4039565"/>
            <a:ext cx="3596689" cy="1903377"/>
          </a:xfrm>
          <a:prstGeom prst="rect">
            <a:avLst/>
          </a:prstGeom>
        </p:spPr>
      </p:pic>
    </p:spTree>
    <p:extLst>
      <p:ext uri="{BB962C8B-B14F-4D97-AF65-F5344CB8AC3E}">
        <p14:creationId xmlns:p14="http://schemas.microsoft.com/office/powerpoint/2010/main" val="35961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 calcmode="lin" valueType="num">
                                      <p:cBhvr additive="base">
                                        <p:cTn id="17" dur="500" fill="hold"/>
                                        <p:tgtEl>
                                          <p:spTgt spid="18434"/>
                                        </p:tgtEl>
                                        <p:attrNameLst>
                                          <p:attrName>ppt_x</p:attrName>
                                        </p:attrNameLst>
                                      </p:cBhvr>
                                      <p:tavLst>
                                        <p:tav tm="0">
                                          <p:val>
                                            <p:strVal val="#ppt_x"/>
                                          </p:val>
                                        </p:tav>
                                        <p:tav tm="100000">
                                          <p:val>
                                            <p:strVal val="#ppt_x"/>
                                          </p:val>
                                        </p:tav>
                                      </p:tavLst>
                                    </p:anim>
                                    <p:anim calcmode="lin" valueType="num">
                                      <p:cBhvr additive="base">
                                        <p:cTn id="1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99E6BB-6EF7-86EA-9DCC-1C06CEEB8EB8}"/>
              </a:ext>
            </a:extLst>
          </p:cNvPr>
          <p:cNvSpPr txBox="1"/>
          <p:nvPr/>
        </p:nvSpPr>
        <p:spPr>
          <a:xfrm>
            <a:off x="152401" y="1067457"/>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6" name="TextBox 5">
            <a:extLst>
              <a:ext uri="{FF2B5EF4-FFF2-40B4-BE49-F238E27FC236}">
                <a16:creationId xmlns:a16="http://schemas.microsoft.com/office/drawing/2014/main" id="{436DBA03-F4A1-149C-D225-4C0D3597D2E0}"/>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p:cNvSpPr>
            <a:spLocks noGrp="1"/>
          </p:cNvSpPr>
          <p:nvPr>
            <p:ph type="title" idx="4294967295"/>
          </p:nvPr>
        </p:nvSpPr>
        <p:spPr>
          <a:xfrm>
            <a:off x="0" y="1268486"/>
            <a:ext cx="6450013" cy="2367251"/>
          </a:xfrm>
          <a:solidFill>
            <a:schemeClr val="bg1"/>
          </a:solidFill>
        </p:spPr>
        <p:txBody>
          <a:bodyPr vert="horz" wrap="square" lIns="91440" tIns="45720" rIns="91440" bIns="45720" rtlCol="0" anchor="ctr">
            <a:spAutoFit/>
          </a:bodyPr>
          <a:lstStyle/>
          <a:p>
            <a:pPr marL="228589" indent="-228589" algn="l">
              <a:lnSpc>
                <a:spcPct val="150000"/>
              </a:lnSpc>
              <a:spcBef>
                <a:spcPts val="1000"/>
              </a:spcBef>
              <a:buClr>
                <a:schemeClr val="accent1"/>
              </a:buClr>
              <a:buSzPct val="110000"/>
              <a:buFont typeface="Wingdings" panose="05000000000000000000" pitchFamily="2" charset="2"/>
              <a:buChar char="§"/>
            </a:pPr>
            <a:r>
              <a:rPr lang="en-US" altLang="en-US" sz="1800" b="1" dirty="0">
                <a:solidFill>
                  <a:srgbClr val="C00000"/>
                </a:solidFill>
                <a:ea typeface="ＭＳ Ｐゴシック" panose="020B0600070205080204" pitchFamily="34" charset="-128"/>
              </a:rPr>
              <a:t>Segmented Pricing, </a:t>
            </a:r>
            <a:br>
              <a:rPr lang="en-US" altLang="en-US" sz="1800" b="1" dirty="0">
                <a:solidFill>
                  <a:srgbClr val="C00000"/>
                </a:solidFill>
                <a:ea typeface="ＭＳ Ｐゴシック" panose="020B0600070205080204" pitchFamily="34" charset="-128"/>
              </a:rPr>
            </a:br>
            <a:r>
              <a:rPr lang="en-US" altLang="en-US" sz="1800" dirty="0">
                <a:solidFill>
                  <a:schemeClr val="accent6">
                    <a:lumMod val="50000"/>
                  </a:schemeClr>
                </a:solidFill>
              </a:rPr>
              <a:t>the company sells a product or service at two or more prices, even though the difference in prices is not based on differences in costs. Segmented pricing takes several forms</a:t>
            </a:r>
            <a:r>
              <a:rPr lang="en-US" altLang="en-US" sz="1000" dirty="0">
                <a:solidFill>
                  <a:schemeClr val="accent6">
                    <a:lumMod val="50000"/>
                  </a:schemeClr>
                </a:solidFill>
                <a:latin typeface="+mn-lt"/>
                <a:ea typeface="+mn-ea"/>
                <a:cs typeface="+mn-cs"/>
              </a:rPr>
              <a:t>.</a:t>
            </a:r>
            <a:br>
              <a:rPr lang="en-US" altLang="en-US" sz="1000" dirty="0">
                <a:solidFill>
                  <a:srgbClr val="0070C0"/>
                </a:solidFill>
                <a:latin typeface="+mn-lt"/>
                <a:ea typeface="+mn-ea"/>
                <a:cs typeface="+mn-cs"/>
              </a:rPr>
            </a:br>
            <a:br>
              <a:rPr lang="en-US" altLang="en-US" sz="1200" dirty="0">
                <a:solidFill>
                  <a:srgbClr val="0070C0"/>
                </a:solidFill>
                <a:latin typeface="+mn-lt"/>
                <a:ea typeface="+mn-ea"/>
                <a:cs typeface="+mn-cs"/>
              </a:rPr>
            </a:br>
            <a:endParaRPr lang="en-IN" sz="1200" dirty="0">
              <a:solidFill>
                <a:srgbClr val="0070C0"/>
              </a:solidFill>
              <a:latin typeface="+mn-lt"/>
              <a:ea typeface="+mn-ea"/>
              <a:cs typeface="+mn-cs"/>
            </a:endParaRPr>
          </a:p>
        </p:txBody>
      </p:sp>
      <p:sp>
        <p:nvSpPr>
          <p:cNvPr id="3" name="Content Placeholder 2"/>
          <p:cNvSpPr>
            <a:spLocks noGrp="1"/>
          </p:cNvSpPr>
          <p:nvPr>
            <p:ph idx="4294967295"/>
          </p:nvPr>
        </p:nvSpPr>
        <p:spPr>
          <a:xfrm>
            <a:off x="12234" y="3293308"/>
            <a:ext cx="6640513" cy="2318520"/>
          </a:xfrm>
          <a:solidFill>
            <a:schemeClr val="bg1"/>
          </a:solidFill>
        </p:spPr>
        <p:txBody>
          <a:bodyPr vert="horz" wrap="square" lIns="91440" tIns="45720" rIns="91440" bIns="45720" rtlCol="0">
            <a:spAutoFit/>
          </a:bodyPr>
          <a:lstStyle/>
          <a:p>
            <a:pPr>
              <a:lnSpc>
                <a:spcPct val="150000"/>
              </a:lnSpc>
            </a:pPr>
            <a:r>
              <a:rPr lang="en-US" altLang="en-US" sz="1400" dirty="0">
                <a:solidFill>
                  <a:schemeClr val="accent6">
                    <a:lumMod val="50000"/>
                  </a:schemeClr>
                </a:solidFill>
              </a:rPr>
              <a:t>Forms of segmented pricing:</a:t>
            </a:r>
          </a:p>
          <a:p>
            <a:pPr lvl="1">
              <a:lnSpc>
                <a:spcPct val="150000"/>
              </a:lnSpc>
            </a:pPr>
            <a:r>
              <a:rPr lang="en-US" altLang="en-US" sz="1400" dirty="0">
                <a:solidFill>
                  <a:schemeClr val="accent6">
                    <a:lumMod val="50000"/>
                  </a:schemeClr>
                </a:solidFill>
              </a:rPr>
              <a:t>Customer-segment pricing</a:t>
            </a:r>
          </a:p>
          <a:p>
            <a:pPr lvl="1">
              <a:lnSpc>
                <a:spcPct val="150000"/>
              </a:lnSpc>
            </a:pPr>
            <a:r>
              <a:rPr lang="en-US" altLang="en-US" sz="1400" dirty="0">
                <a:solidFill>
                  <a:schemeClr val="accent6">
                    <a:lumMod val="50000"/>
                  </a:schemeClr>
                </a:solidFill>
              </a:rPr>
              <a:t>Product form pricing</a:t>
            </a:r>
          </a:p>
          <a:p>
            <a:pPr lvl="1">
              <a:lnSpc>
                <a:spcPct val="150000"/>
              </a:lnSpc>
            </a:pPr>
            <a:r>
              <a:rPr lang="en-US" altLang="en-US" sz="1400" dirty="0">
                <a:solidFill>
                  <a:schemeClr val="accent6">
                    <a:lumMod val="50000"/>
                  </a:schemeClr>
                </a:solidFill>
              </a:rPr>
              <a:t>Location-based pricing</a:t>
            </a:r>
          </a:p>
          <a:p>
            <a:pPr lvl="1">
              <a:lnSpc>
                <a:spcPct val="150000"/>
              </a:lnSpc>
            </a:pPr>
            <a:r>
              <a:rPr lang="en-US" altLang="en-US" sz="1400" dirty="0">
                <a:solidFill>
                  <a:schemeClr val="accent6">
                    <a:lumMod val="50000"/>
                  </a:schemeClr>
                </a:solidFill>
              </a:rPr>
              <a:t>Time-based pricing</a:t>
            </a:r>
          </a:p>
          <a:p>
            <a:pPr marL="457178" lvl="1" indent="0">
              <a:lnSpc>
                <a:spcPct val="150000"/>
              </a:lnSpc>
              <a:buNone/>
            </a:pPr>
            <a:endParaRPr lang="en-IN" sz="1400" dirty="0">
              <a:solidFill>
                <a:schemeClr val="accent6">
                  <a:lumMod val="50000"/>
                </a:schemeClr>
              </a:solidFill>
            </a:endParaRPr>
          </a:p>
        </p:txBody>
      </p:sp>
      <p:sp>
        <p:nvSpPr>
          <p:cNvPr id="5" name="Title 1">
            <a:extLst>
              <a:ext uri="{FF2B5EF4-FFF2-40B4-BE49-F238E27FC236}">
                <a16:creationId xmlns:a16="http://schemas.microsoft.com/office/drawing/2014/main" id="{78181654-4F01-CDC9-B3CE-22A7E5E34B42}"/>
              </a:ext>
            </a:extLst>
          </p:cNvPr>
          <p:cNvSpPr txBox="1">
            <a:spLocks/>
          </p:cNvSpPr>
          <p:nvPr/>
        </p:nvSpPr>
        <p:spPr>
          <a:xfrm>
            <a:off x="4739961" y="574870"/>
            <a:ext cx="7251149" cy="424732"/>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sz="2400" dirty="0">
                <a:solidFill>
                  <a:schemeClr val="accent6">
                    <a:lumMod val="50000"/>
                  </a:schemeClr>
                </a:solidFill>
              </a:rPr>
              <a:t>Price Adjustment Strategies (2 of 7 )</a:t>
            </a:r>
            <a:endParaRPr lang="en-IN" sz="2400" dirty="0">
              <a:solidFill>
                <a:schemeClr val="accent6">
                  <a:lumMod val="50000"/>
                </a:schemeClr>
              </a:solidFill>
            </a:endParaRPr>
          </a:p>
        </p:txBody>
      </p:sp>
      <p:pic>
        <p:nvPicPr>
          <p:cNvPr id="4" name="Picture 3">
            <a:extLst>
              <a:ext uri="{FF2B5EF4-FFF2-40B4-BE49-F238E27FC236}">
                <a16:creationId xmlns:a16="http://schemas.microsoft.com/office/drawing/2014/main" id="{FA0F29EB-222A-0FD0-A69C-7B2207A33829}"/>
              </a:ext>
            </a:extLst>
          </p:cNvPr>
          <p:cNvPicPr>
            <a:picLocks noChangeAspect="1"/>
          </p:cNvPicPr>
          <p:nvPr/>
        </p:nvPicPr>
        <p:blipFill>
          <a:blip r:embed="rId3"/>
          <a:stretch>
            <a:fillRect/>
          </a:stretch>
        </p:blipFill>
        <p:spPr>
          <a:xfrm>
            <a:off x="6652747" y="1067457"/>
            <a:ext cx="5338363" cy="4515307"/>
          </a:xfrm>
          <a:prstGeom prst="rect">
            <a:avLst/>
          </a:prstGeom>
        </p:spPr>
      </p:pic>
    </p:spTree>
    <p:extLst>
      <p:ext uri="{BB962C8B-B14F-4D97-AF65-F5344CB8AC3E}">
        <p14:creationId xmlns:p14="http://schemas.microsoft.com/office/powerpoint/2010/main" val="19310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A2F822-67B2-541C-DED7-22C2CED9E0D3}"/>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p:cNvSpPr>
            <a:spLocks noGrp="1"/>
          </p:cNvSpPr>
          <p:nvPr>
            <p:ph type="title" idx="4294967295"/>
          </p:nvPr>
        </p:nvSpPr>
        <p:spPr>
          <a:xfrm>
            <a:off x="1" y="1395837"/>
            <a:ext cx="7305675" cy="2086725"/>
          </a:xfrm>
          <a:solidFill>
            <a:schemeClr val="bg1"/>
          </a:solidFill>
        </p:spPr>
        <p:txBody>
          <a:bodyPr vert="horz" wrap="square" lIns="91440" tIns="45720" rIns="91440" bIns="45720" rtlCol="0" anchor="ctr">
            <a:spAutoFit/>
          </a:bodyPr>
          <a:lstStyle/>
          <a:p>
            <a:pPr marL="571472" indent="-571472" algn="l">
              <a:buFont typeface="Arial" panose="020B0604020202020204" pitchFamily="34" charset="0"/>
              <a:buChar char="•"/>
            </a:pPr>
            <a:r>
              <a:rPr lang="en-US" altLang="en-US" sz="3600" b="1" dirty="0">
                <a:solidFill>
                  <a:srgbClr val="C00000"/>
                </a:solidFill>
                <a:ea typeface="ＭＳ Ｐゴシック" panose="020B0600070205080204" pitchFamily="34" charset="-128"/>
              </a:rPr>
              <a:t>Psychological Pricing</a:t>
            </a:r>
            <a:br>
              <a:rPr lang="en-US" altLang="en-US" sz="3600" b="1" dirty="0">
                <a:solidFill>
                  <a:srgbClr val="C00000"/>
                </a:solidFill>
                <a:ea typeface="ＭＳ Ｐゴシック" panose="020B0600070205080204" pitchFamily="34" charset="-128"/>
              </a:rPr>
            </a:br>
            <a:r>
              <a:rPr lang="en-US" sz="3600" dirty="0">
                <a:solidFill>
                  <a:schemeClr val="accent6">
                    <a:lumMod val="50000"/>
                  </a:schemeClr>
                </a:solidFill>
              </a:rPr>
              <a:t>Considers the psychology of prices and not the economics.</a:t>
            </a:r>
            <a:br>
              <a:rPr lang="en-US" sz="3600" dirty="0">
                <a:solidFill>
                  <a:schemeClr val="accent6">
                    <a:lumMod val="50000"/>
                  </a:schemeClr>
                </a:solidFill>
              </a:rPr>
            </a:br>
            <a:endParaRPr lang="en-IN" sz="3600" b="1" dirty="0">
              <a:solidFill>
                <a:schemeClr val="accent6">
                  <a:lumMod val="50000"/>
                </a:schemeClr>
              </a:solidFill>
              <a:ea typeface="ＭＳ Ｐゴシック" panose="020B0600070205080204" pitchFamily="34" charset="-128"/>
            </a:endParaRPr>
          </a:p>
        </p:txBody>
      </p:sp>
      <p:sp>
        <p:nvSpPr>
          <p:cNvPr id="3" name="Content Placeholder 2"/>
          <p:cNvSpPr>
            <a:spLocks noGrp="1"/>
          </p:cNvSpPr>
          <p:nvPr>
            <p:ph idx="4294967295"/>
          </p:nvPr>
        </p:nvSpPr>
        <p:spPr>
          <a:xfrm>
            <a:off x="2" y="3073400"/>
            <a:ext cx="7088188" cy="2554545"/>
          </a:xfrm>
          <a:solidFill>
            <a:schemeClr val="bg1"/>
          </a:solidFill>
        </p:spPr>
        <p:txBody>
          <a:bodyPr vert="horz" wrap="square" lIns="91440" tIns="45720" rIns="91440" bIns="45720" rtlCol="0">
            <a:spAutoFit/>
          </a:bodyPr>
          <a:lstStyle/>
          <a:p>
            <a:pPr lvl="1">
              <a:lnSpc>
                <a:spcPct val="100000"/>
              </a:lnSpc>
            </a:pPr>
            <a:r>
              <a:rPr lang="en-US" sz="3200" spc="-151" dirty="0">
                <a:solidFill>
                  <a:schemeClr val="accent6">
                    <a:lumMod val="50000"/>
                  </a:schemeClr>
                </a:solidFill>
                <a:latin typeface="+mj-lt"/>
                <a:ea typeface="+mj-ea"/>
                <a:cs typeface="+mj-cs"/>
              </a:rPr>
              <a:t>instead of pricing a product at $ 1020, you discount it and price it at $ 999. This 21 $ reduction will give much more turnover because people will judge the product being priced at 900 $ and not 1000 $.</a:t>
            </a:r>
          </a:p>
        </p:txBody>
      </p:sp>
      <p:sp>
        <p:nvSpPr>
          <p:cNvPr id="5" name="Title 1">
            <a:extLst>
              <a:ext uri="{FF2B5EF4-FFF2-40B4-BE49-F238E27FC236}">
                <a16:creationId xmlns:a16="http://schemas.microsoft.com/office/drawing/2014/main" id="{0DA11AFB-8F55-C850-83C9-5AE137B18DBA}"/>
              </a:ext>
            </a:extLst>
          </p:cNvPr>
          <p:cNvSpPr txBox="1">
            <a:spLocks/>
          </p:cNvSpPr>
          <p:nvPr/>
        </p:nvSpPr>
        <p:spPr>
          <a:xfrm>
            <a:off x="255415" y="940981"/>
            <a:ext cx="11530609" cy="5355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Price Adjustment Strategies (3 of 7)</a:t>
            </a:r>
            <a:endParaRPr lang="en-IN" dirty="0">
              <a:solidFill>
                <a:schemeClr val="accent6">
                  <a:lumMod val="50000"/>
                </a:schemeClr>
              </a:solidFill>
            </a:endParaRPr>
          </a:p>
        </p:txBody>
      </p:sp>
      <p:pic>
        <p:nvPicPr>
          <p:cNvPr id="7" name="Picture 6">
            <a:extLst>
              <a:ext uri="{FF2B5EF4-FFF2-40B4-BE49-F238E27FC236}">
                <a16:creationId xmlns:a16="http://schemas.microsoft.com/office/drawing/2014/main" id="{AE42C40F-01FE-C648-E613-E398817817FB}"/>
              </a:ext>
            </a:extLst>
          </p:cNvPr>
          <p:cNvPicPr>
            <a:picLocks noChangeAspect="1"/>
          </p:cNvPicPr>
          <p:nvPr/>
        </p:nvPicPr>
        <p:blipFill rotWithShape="1">
          <a:blip r:embed="rId3"/>
          <a:srcRect l="2930" t="4101"/>
          <a:stretch/>
        </p:blipFill>
        <p:spPr>
          <a:xfrm>
            <a:off x="7916948" y="1777062"/>
            <a:ext cx="3919033" cy="3675154"/>
          </a:xfrm>
          <a:prstGeom prst="rect">
            <a:avLst/>
          </a:prstGeom>
          <a:solidFill>
            <a:schemeClr val="bg1"/>
          </a:solidFill>
        </p:spPr>
      </p:pic>
    </p:spTree>
    <p:extLst>
      <p:ext uri="{BB962C8B-B14F-4D97-AF65-F5344CB8AC3E}">
        <p14:creationId xmlns:p14="http://schemas.microsoft.com/office/powerpoint/2010/main" val="320241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328BD-0C2A-4CA4-314F-37305D871DA0}"/>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Rockwell" panose="02060603020205020403"/>
            </a:endParaRPr>
          </a:p>
        </p:txBody>
      </p:sp>
      <p:sp>
        <p:nvSpPr>
          <p:cNvPr id="2" name="Title 1"/>
          <p:cNvSpPr>
            <a:spLocks noGrp="1"/>
          </p:cNvSpPr>
          <p:nvPr>
            <p:ph type="title" idx="4294967295"/>
          </p:nvPr>
        </p:nvSpPr>
        <p:spPr>
          <a:xfrm>
            <a:off x="-1" y="1767429"/>
            <a:ext cx="6618288" cy="1588127"/>
          </a:xfrm>
          <a:solidFill>
            <a:schemeClr val="bg1"/>
          </a:solidFill>
        </p:spPr>
        <p:txBody>
          <a:bodyPr wrap="square">
            <a:spAutoFit/>
          </a:bodyPr>
          <a:lstStyle/>
          <a:p>
            <a:pPr marL="571472" indent="-571472" algn="l">
              <a:buFont typeface="Arial" panose="020B0604020202020204" pitchFamily="34" charset="0"/>
              <a:buChar char="•"/>
            </a:pPr>
            <a:r>
              <a:rPr lang="en-US" altLang="en-US" sz="2800" b="1" dirty="0">
                <a:solidFill>
                  <a:srgbClr val="C00000"/>
                </a:solidFill>
                <a:ea typeface="ＭＳ Ｐゴシック" panose="020B0600070205080204" pitchFamily="34" charset="-128"/>
              </a:rPr>
              <a:t>Promotional Pricing,</a:t>
            </a:r>
            <a:br>
              <a:rPr lang="en-US" altLang="en-US" sz="2800" b="1" dirty="0">
                <a:solidFill>
                  <a:srgbClr val="C00000"/>
                </a:solidFill>
                <a:ea typeface="ＭＳ Ｐゴシック" panose="020B0600070205080204" pitchFamily="34" charset="-128"/>
              </a:rPr>
            </a:br>
            <a:r>
              <a:rPr lang="en-US" sz="2400" dirty="0">
                <a:solidFill>
                  <a:schemeClr val="accent6">
                    <a:lumMod val="50000"/>
                  </a:schemeClr>
                </a:solidFill>
              </a:rPr>
              <a:t>Temporarily pricing products below the list price to increase short-run sales</a:t>
            </a:r>
            <a:br>
              <a:rPr lang="en-US" sz="2400" dirty="0">
                <a:solidFill>
                  <a:schemeClr val="accent6">
                    <a:lumMod val="50000"/>
                  </a:schemeClr>
                </a:solidFill>
              </a:rPr>
            </a:br>
            <a:endParaRPr lang="en-IN" sz="2800" b="1" dirty="0">
              <a:solidFill>
                <a:schemeClr val="accent6">
                  <a:lumMod val="50000"/>
                </a:schemeClr>
              </a:solidFill>
            </a:endParaRPr>
          </a:p>
        </p:txBody>
      </p:sp>
      <p:sp>
        <p:nvSpPr>
          <p:cNvPr id="3" name="Content Placeholder 2"/>
          <p:cNvSpPr>
            <a:spLocks noGrp="1"/>
          </p:cNvSpPr>
          <p:nvPr>
            <p:ph idx="4294967295"/>
          </p:nvPr>
        </p:nvSpPr>
        <p:spPr>
          <a:xfrm>
            <a:off x="0" y="3109915"/>
            <a:ext cx="7100888" cy="2318583"/>
          </a:xfrm>
          <a:solidFill>
            <a:schemeClr val="bg1"/>
          </a:solidFill>
        </p:spPr>
        <p:txBody>
          <a:bodyPr wrap="square">
            <a:spAutoFit/>
          </a:bodyPr>
          <a:lstStyle/>
          <a:p>
            <a:pPr>
              <a:lnSpc>
                <a:spcPct val="100000"/>
              </a:lnSpc>
              <a:defRPr/>
            </a:pPr>
            <a:r>
              <a:rPr lang="en-US" sz="1600" dirty="0">
                <a:solidFill>
                  <a:schemeClr val="accent6">
                    <a:lumMod val="50000"/>
                  </a:schemeClr>
                </a:solidFill>
              </a:rPr>
              <a:t>Forms of promotional pricing:</a:t>
            </a:r>
          </a:p>
          <a:p>
            <a:pPr lvl="1">
              <a:lnSpc>
                <a:spcPct val="100000"/>
              </a:lnSpc>
              <a:defRPr/>
            </a:pPr>
            <a:r>
              <a:rPr lang="en-US" sz="1600" dirty="0">
                <a:solidFill>
                  <a:schemeClr val="accent6">
                    <a:lumMod val="50000"/>
                  </a:schemeClr>
                </a:solidFill>
              </a:rPr>
              <a:t>Buy one, get one free </a:t>
            </a:r>
            <a:r>
              <a:rPr lang="en-US" sz="1600" dirty="0">
                <a:solidFill>
                  <a:srgbClr val="C00000"/>
                </a:solidFill>
              </a:rPr>
              <a:t>BOGOF</a:t>
            </a:r>
            <a:r>
              <a:rPr lang="en-US" sz="1600" dirty="0">
                <a:solidFill>
                  <a:srgbClr val="0070C0"/>
                </a:solidFill>
              </a:rPr>
              <a:t>. </a:t>
            </a:r>
            <a:r>
              <a:rPr lang="en-US" sz="1600" dirty="0">
                <a:solidFill>
                  <a:schemeClr val="accent6">
                    <a:lumMod val="50000"/>
                  </a:schemeClr>
                </a:solidFill>
              </a:rPr>
              <a:t>Consumers are offered a second item for free when they purchase the first one</a:t>
            </a:r>
            <a:r>
              <a:rPr lang="en-US" sz="1600" dirty="0">
                <a:solidFill>
                  <a:srgbClr val="0070C0"/>
                </a:solidFill>
              </a:rPr>
              <a:t>.</a:t>
            </a:r>
          </a:p>
          <a:p>
            <a:pPr lvl="1">
              <a:lnSpc>
                <a:spcPct val="100000"/>
              </a:lnSpc>
              <a:defRPr/>
            </a:pPr>
            <a:r>
              <a:rPr lang="en-US" sz="1600" dirty="0">
                <a:solidFill>
                  <a:srgbClr val="C00000"/>
                </a:solidFill>
              </a:rPr>
              <a:t>Discounting</a:t>
            </a:r>
            <a:r>
              <a:rPr lang="en-US" sz="1600" dirty="0">
                <a:solidFill>
                  <a:srgbClr val="0070C0"/>
                </a:solidFill>
              </a:rPr>
              <a:t> </a:t>
            </a:r>
            <a:r>
              <a:rPr lang="en-US" sz="1600" dirty="0">
                <a:solidFill>
                  <a:schemeClr val="accent6">
                    <a:lumMod val="50000"/>
                  </a:schemeClr>
                </a:solidFill>
              </a:rPr>
              <a:t>This when the price of a product or service is lowered</a:t>
            </a:r>
          </a:p>
          <a:p>
            <a:pPr lvl="1">
              <a:lnSpc>
                <a:spcPct val="100000"/>
              </a:lnSpc>
              <a:defRPr/>
            </a:pPr>
            <a:r>
              <a:rPr lang="en-US" sz="1600" dirty="0">
                <a:solidFill>
                  <a:srgbClr val="C00000"/>
                </a:solidFill>
              </a:rPr>
              <a:t>Seasonal sales </a:t>
            </a:r>
            <a:r>
              <a:rPr lang="en-US" sz="1600" dirty="0">
                <a:solidFill>
                  <a:schemeClr val="accent6">
                    <a:lumMod val="50000"/>
                  </a:schemeClr>
                </a:solidFill>
              </a:rPr>
              <a:t>This is a strategy that lowers prices for a certain time of the year. </a:t>
            </a:r>
          </a:p>
          <a:p>
            <a:pPr lvl="1">
              <a:lnSpc>
                <a:spcPct val="100000"/>
              </a:lnSpc>
              <a:defRPr/>
            </a:pPr>
            <a:r>
              <a:rPr lang="en-US" sz="1600" dirty="0">
                <a:solidFill>
                  <a:srgbClr val="C00000"/>
                </a:solidFill>
              </a:rPr>
              <a:t>flash sales last at least a day</a:t>
            </a:r>
            <a:r>
              <a:rPr lang="en-US" sz="1600" dirty="0">
                <a:solidFill>
                  <a:srgbClr val="0070C0"/>
                </a:solidFill>
              </a:rPr>
              <a:t>, </a:t>
            </a:r>
            <a:r>
              <a:rPr lang="en-US" sz="1600" dirty="0">
                <a:solidFill>
                  <a:schemeClr val="accent6">
                    <a:lumMod val="50000"/>
                  </a:schemeClr>
                </a:solidFill>
              </a:rPr>
              <a:t>and frequently for more than that, are over much quicker</a:t>
            </a:r>
          </a:p>
        </p:txBody>
      </p:sp>
      <p:sp>
        <p:nvSpPr>
          <p:cNvPr id="5" name="Title 1">
            <a:extLst>
              <a:ext uri="{FF2B5EF4-FFF2-40B4-BE49-F238E27FC236}">
                <a16:creationId xmlns:a16="http://schemas.microsoft.com/office/drawing/2014/main" id="{591A4E42-5EF6-D93A-0ABC-745D11C4B108}"/>
              </a:ext>
            </a:extLst>
          </p:cNvPr>
          <p:cNvSpPr txBox="1">
            <a:spLocks/>
          </p:cNvSpPr>
          <p:nvPr/>
        </p:nvSpPr>
        <p:spPr>
          <a:xfrm>
            <a:off x="430702" y="1038270"/>
            <a:ext cx="11548707" cy="5355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Price Adjustment Strategies (4 of 7)</a:t>
            </a:r>
            <a:endParaRPr lang="en-IN" dirty="0">
              <a:solidFill>
                <a:schemeClr val="accent6">
                  <a:lumMod val="50000"/>
                </a:schemeClr>
              </a:solidFill>
            </a:endParaRPr>
          </a:p>
        </p:txBody>
      </p:sp>
      <p:pic>
        <p:nvPicPr>
          <p:cNvPr id="4" name="Picture 3">
            <a:extLst>
              <a:ext uri="{FF2B5EF4-FFF2-40B4-BE49-F238E27FC236}">
                <a16:creationId xmlns:a16="http://schemas.microsoft.com/office/drawing/2014/main" id="{C670EC33-9224-8244-6959-BFE91A0015C3}"/>
              </a:ext>
            </a:extLst>
          </p:cNvPr>
          <p:cNvPicPr>
            <a:picLocks noChangeAspect="1"/>
          </p:cNvPicPr>
          <p:nvPr/>
        </p:nvPicPr>
        <p:blipFill>
          <a:blip r:embed="rId3"/>
          <a:stretch>
            <a:fillRect/>
          </a:stretch>
        </p:blipFill>
        <p:spPr>
          <a:xfrm>
            <a:off x="7264400" y="1786855"/>
            <a:ext cx="4191000" cy="1045139"/>
          </a:xfrm>
          <a:prstGeom prst="rect">
            <a:avLst/>
          </a:prstGeom>
          <a:solidFill>
            <a:schemeClr val="bg1"/>
          </a:solidFill>
        </p:spPr>
      </p:pic>
      <p:pic>
        <p:nvPicPr>
          <p:cNvPr id="8" name="Picture 7">
            <a:extLst>
              <a:ext uri="{FF2B5EF4-FFF2-40B4-BE49-F238E27FC236}">
                <a16:creationId xmlns:a16="http://schemas.microsoft.com/office/drawing/2014/main" id="{81D28E30-0BC8-E77F-26DF-5DE66AC5D7CB}"/>
              </a:ext>
            </a:extLst>
          </p:cNvPr>
          <p:cNvPicPr>
            <a:picLocks noChangeAspect="1"/>
          </p:cNvPicPr>
          <p:nvPr/>
        </p:nvPicPr>
        <p:blipFill>
          <a:blip r:embed="rId4"/>
          <a:stretch>
            <a:fillRect/>
          </a:stretch>
        </p:blipFill>
        <p:spPr>
          <a:xfrm>
            <a:off x="7264403" y="2813733"/>
            <a:ext cx="4394199" cy="2907559"/>
          </a:xfrm>
          <a:prstGeom prst="rect">
            <a:avLst/>
          </a:prstGeom>
          <a:solidFill>
            <a:schemeClr val="bg1"/>
          </a:solidFill>
        </p:spPr>
      </p:pic>
    </p:spTree>
    <p:extLst>
      <p:ext uri="{BB962C8B-B14F-4D97-AF65-F5344CB8AC3E}">
        <p14:creationId xmlns:p14="http://schemas.microsoft.com/office/powerpoint/2010/main" val="585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29529"/>
            <a:ext cx="4775200" cy="567399"/>
          </a:xfrm>
          <a:solidFill>
            <a:schemeClr val="bg1"/>
          </a:solidFill>
        </p:spPr>
        <p:txBody>
          <a:bodyPr vert="horz" wrap="square" lIns="91440" tIns="45720" rIns="91440" bIns="45720" rtlCol="0" anchor="ctr">
            <a:spAutoFit/>
          </a:bodyPr>
          <a:lstStyle/>
          <a:p>
            <a:pPr marL="571472" indent="-571472">
              <a:buFont typeface="Arial" panose="020B0604020202020204" pitchFamily="34" charset="0"/>
              <a:buChar char="•"/>
            </a:pPr>
            <a:r>
              <a:rPr lang="en-US" altLang="en-US" sz="3600" b="1" dirty="0">
                <a:solidFill>
                  <a:srgbClr val="C00000"/>
                </a:solidFill>
                <a:ea typeface="ＭＳ Ｐゴシック" panose="020B0600070205080204" pitchFamily="34" charset="-128"/>
              </a:rPr>
              <a:t>Geographical Pricing</a:t>
            </a:r>
            <a:endParaRPr lang="en-IN" sz="3600" b="1" dirty="0">
              <a:solidFill>
                <a:srgbClr val="C00000"/>
              </a:solidFill>
              <a:ea typeface="ＭＳ Ｐゴシック" panose="020B0600070205080204" pitchFamily="34" charset="-128"/>
            </a:endParaRPr>
          </a:p>
        </p:txBody>
      </p:sp>
      <p:sp>
        <p:nvSpPr>
          <p:cNvPr id="3" name="Content Placeholder 2"/>
          <p:cNvSpPr>
            <a:spLocks noGrp="1"/>
          </p:cNvSpPr>
          <p:nvPr>
            <p:ph idx="4294967295"/>
          </p:nvPr>
        </p:nvSpPr>
        <p:spPr>
          <a:xfrm>
            <a:off x="521908" y="1822206"/>
            <a:ext cx="4400550" cy="3808267"/>
          </a:xfrm>
          <a:solidFill>
            <a:schemeClr val="bg1"/>
          </a:solidFill>
        </p:spPr>
        <p:txBody>
          <a:bodyPr>
            <a:normAutofit lnSpcReduction="10000"/>
          </a:bodyPr>
          <a:lstStyle/>
          <a:p>
            <a:pPr marL="514326" indent="-514326">
              <a:buFont typeface="+mj-lt"/>
              <a:buAutoNum type="arabicPeriod"/>
            </a:pPr>
            <a:r>
              <a:rPr lang="en-US" dirty="0">
                <a:solidFill>
                  <a:schemeClr val="accent6">
                    <a:lumMod val="50000"/>
                  </a:schemeClr>
                </a:solidFill>
              </a:rPr>
              <a:t>FOB-origin pricing goods </a:t>
            </a:r>
            <a:r>
              <a:rPr lang="en-US" altLang="en-US" dirty="0">
                <a:solidFill>
                  <a:schemeClr val="accent6">
                    <a:lumMod val="50000"/>
                  </a:schemeClr>
                </a:solidFill>
                <a:latin typeface="Arial" panose="020B0604020202020204" pitchFamily="34" charset="0"/>
                <a:ea typeface="ＭＳ Ｐゴシック" panose="020B0600070205080204" pitchFamily="34" charset="-128"/>
              </a:rPr>
              <a:t>placed </a:t>
            </a:r>
            <a:r>
              <a:rPr lang="en-US" altLang="en-US" b="1" dirty="0">
                <a:solidFill>
                  <a:schemeClr val="accent6">
                    <a:lumMod val="50000"/>
                  </a:schemeClr>
                </a:solidFill>
                <a:latin typeface="Arial" panose="020B0604020202020204" pitchFamily="34" charset="0"/>
                <a:ea typeface="ＭＳ Ｐゴシック" panose="020B0600070205080204" pitchFamily="34" charset="-128"/>
              </a:rPr>
              <a:t>f</a:t>
            </a:r>
            <a:r>
              <a:rPr lang="en-US" altLang="en-US" dirty="0">
                <a:solidFill>
                  <a:schemeClr val="accent6">
                    <a:lumMod val="50000"/>
                  </a:schemeClr>
                </a:solidFill>
                <a:latin typeface="Arial" panose="020B0604020202020204" pitchFamily="34" charset="0"/>
                <a:ea typeface="ＭＳ Ｐゴシック" panose="020B0600070205080204" pitchFamily="34" charset="-128"/>
              </a:rPr>
              <a:t>ree </a:t>
            </a:r>
            <a:r>
              <a:rPr lang="en-US" altLang="en-US" b="1" dirty="0">
                <a:solidFill>
                  <a:schemeClr val="accent6">
                    <a:lumMod val="50000"/>
                  </a:schemeClr>
                </a:solidFill>
                <a:latin typeface="Arial" panose="020B0604020202020204" pitchFamily="34" charset="0"/>
                <a:ea typeface="ＭＳ Ｐゴシック" panose="020B0600070205080204" pitchFamily="34" charset="-128"/>
              </a:rPr>
              <a:t>o</a:t>
            </a:r>
            <a:r>
              <a:rPr lang="en-US" altLang="en-US" dirty="0">
                <a:solidFill>
                  <a:schemeClr val="accent6">
                    <a:lumMod val="50000"/>
                  </a:schemeClr>
                </a:solidFill>
                <a:latin typeface="Arial" panose="020B0604020202020204" pitchFamily="34" charset="0"/>
                <a:ea typeface="ＭＳ Ｐゴシック" panose="020B0600070205080204" pitchFamily="34" charset="-128"/>
              </a:rPr>
              <a:t>n </a:t>
            </a:r>
            <a:r>
              <a:rPr lang="en-US" altLang="en-US" b="1" dirty="0">
                <a:solidFill>
                  <a:schemeClr val="accent6">
                    <a:lumMod val="50000"/>
                  </a:schemeClr>
                </a:solidFill>
                <a:latin typeface="Arial" panose="020B0604020202020204" pitchFamily="34" charset="0"/>
                <a:ea typeface="ＭＳ Ｐゴシック" panose="020B0600070205080204" pitchFamily="34" charset="-128"/>
              </a:rPr>
              <a:t>b</a:t>
            </a:r>
            <a:r>
              <a:rPr lang="en-US" altLang="en-US" dirty="0">
                <a:solidFill>
                  <a:schemeClr val="accent6">
                    <a:lumMod val="50000"/>
                  </a:schemeClr>
                </a:solidFill>
                <a:latin typeface="Arial" panose="020B0604020202020204" pitchFamily="34" charset="0"/>
                <a:ea typeface="ＭＳ Ｐゴシック" panose="020B0600070205080204" pitchFamily="34" charset="-128"/>
              </a:rPr>
              <a:t>oard a carrier</a:t>
            </a:r>
          </a:p>
          <a:p>
            <a:pPr marL="514326" indent="-514326">
              <a:buFont typeface="+mj-lt"/>
              <a:buAutoNum type="arabicPeriod"/>
            </a:pPr>
            <a:r>
              <a:rPr lang="en-US" dirty="0">
                <a:solidFill>
                  <a:schemeClr val="accent6">
                    <a:lumMod val="50000"/>
                  </a:schemeClr>
                </a:solidFill>
              </a:rPr>
              <a:t>Uniform-delivered pricing</a:t>
            </a:r>
          </a:p>
          <a:p>
            <a:pPr marL="514326" indent="-514326">
              <a:buFont typeface="+mj-lt"/>
              <a:buAutoNum type="arabicPeriod"/>
            </a:pPr>
            <a:r>
              <a:rPr lang="en-US" dirty="0">
                <a:solidFill>
                  <a:schemeClr val="accent6">
                    <a:lumMod val="50000"/>
                  </a:schemeClr>
                </a:solidFill>
              </a:rPr>
              <a:t>Zone pricing</a:t>
            </a:r>
          </a:p>
          <a:p>
            <a:pPr marL="514326" indent="-514326">
              <a:buFont typeface="+mj-lt"/>
              <a:buAutoNum type="arabicPeriod"/>
            </a:pPr>
            <a:r>
              <a:rPr lang="en-US" dirty="0">
                <a:solidFill>
                  <a:schemeClr val="accent6">
                    <a:lumMod val="50000"/>
                  </a:schemeClr>
                </a:solidFill>
              </a:rPr>
              <a:t>Freight-absorption pricing</a:t>
            </a:r>
            <a:endParaRPr lang="en-IN" dirty="0">
              <a:solidFill>
                <a:schemeClr val="accent6">
                  <a:lumMod val="50000"/>
                </a:schemeClr>
              </a:solidFill>
            </a:endParaRPr>
          </a:p>
          <a:p>
            <a:pPr marL="514326" indent="-514326">
              <a:buFont typeface="+mj-lt"/>
              <a:buAutoNum type="arabicPeriod"/>
            </a:pPr>
            <a:r>
              <a:rPr lang="en-US" dirty="0">
                <a:solidFill>
                  <a:schemeClr val="accent6">
                    <a:lumMod val="50000"/>
                  </a:schemeClr>
                </a:solidFill>
              </a:rPr>
              <a:t>Basing-point pricing</a:t>
            </a:r>
          </a:p>
        </p:txBody>
      </p:sp>
      <p:grpSp>
        <p:nvGrpSpPr>
          <p:cNvPr id="7" name="Group 6">
            <a:extLst>
              <a:ext uri="{FF2B5EF4-FFF2-40B4-BE49-F238E27FC236}">
                <a16:creationId xmlns:a16="http://schemas.microsoft.com/office/drawing/2014/main" id="{858A6B2D-295A-F6DC-D17B-EEA12A010329}"/>
              </a:ext>
            </a:extLst>
          </p:cNvPr>
          <p:cNvGrpSpPr/>
          <p:nvPr/>
        </p:nvGrpSpPr>
        <p:grpSpPr>
          <a:xfrm>
            <a:off x="5563667" y="1923200"/>
            <a:ext cx="6375500" cy="3707273"/>
            <a:chOff x="4775100" y="1306336"/>
            <a:chExt cx="7416900" cy="5264511"/>
          </a:xfrm>
        </p:grpSpPr>
        <p:sp>
          <p:nvSpPr>
            <p:cNvPr id="6" name="TextBox 5">
              <a:extLst>
                <a:ext uri="{FF2B5EF4-FFF2-40B4-BE49-F238E27FC236}">
                  <a16:creationId xmlns:a16="http://schemas.microsoft.com/office/drawing/2014/main" id="{6E61255C-94C9-D5C2-490D-63ED696885C8}"/>
                </a:ext>
              </a:extLst>
            </p:cNvPr>
            <p:cNvSpPr txBox="1"/>
            <p:nvPr/>
          </p:nvSpPr>
          <p:spPr>
            <a:xfrm>
              <a:off x="4775100" y="1306336"/>
              <a:ext cx="7416900" cy="369332"/>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endParaRPr lang="en-SA" dirty="0">
                <a:solidFill>
                  <a:prstClr val="black"/>
                </a:solidFill>
                <a:latin typeface="Gill Sans MT" panose="020B0502020104020203"/>
              </a:endParaRPr>
            </a:p>
          </p:txBody>
        </p:sp>
        <p:pic>
          <p:nvPicPr>
            <p:cNvPr id="5" name="Picture 4">
              <a:extLst>
                <a:ext uri="{FF2B5EF4-FFF2-40B4-BE49-F238E27FC236}">
                  <a16:creationId xmlns:a16="http://schemas.microsoft.com/office/drawing/2014/main" id="{BC136DCB-DCCD-D771-6E89-890522339495}"/>
                </a:ext>
              </a:extLst>
            </p:cNvPr>
            <p:cNvPicPr>
              <a:picLocks noChangeAspect="1"/>
            </p:cNvPicPr>
            <p:nvPr/>
          </p:nvPicPr>
          <p:blipFill rotWithShape="1">
            <a:blip r:embed="rId3"/>
            <a:srcRect l="16080" t="17676" r="5379" b="8366"/>
            <a:stretch/>
          </p:blipFill>
          <p:spPr>
            <a:xfrm>
              <a:off x="4889861" y="1483254"/>
              <a:ext cx="7203816" cy="5087593"/>
            </a:xfrm>
            <a:prstGeom prst="rect">
              <a:avLst/>
            </a:prstGeom>
            <a:solidFill>
              <a:schemeClr val="bg1"/>
            </a:solidFill>
          </p:spPr>
        </p:pic>
      </p:grpSp>
      <p:sp>
        <p:nvSpPr>
          <p:cNvPr id="4" name="Title 1">
            <a:extLst>
              <a:ext uri="{FF2B5EF4-FFF2-40B4-BE49-F238E27FC236}">
                <a16:creationId xmlns:a16="http://schemas.microsoft.com/office/drawing/2014/main" id="{8DD6D1B1-5E11-719E-A528-B1D17C05C1DC}"/>
              </a:ext>
            </a:extLst>
          </p:cNvPr>
          <p:cNvSpPr txBox="1">
            <a:spLocks/>
          </p:cNvSpPr>
          <p:nvPr/>
        </p:nvSpPr>
        <p:spPr>
          <a:xfrm>
            <a:off x="6308521" y="718199"/>
            <a:ext cx="5088873" cy="978729"/>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Price Adjustment Strategies (5 of 7)</a:t>
            </a:r>
            <a:endParaRPr lang="en-IN" dirty="0">
              <a:solidFill>
                <a:schemeClr val="accent6">
                  <a:lumMod val="50000"/>
                </a:schemeClr>
              </a:solidFill>
            </a:endParaRPr>
          </a:p>
        </p:txBody>
      </p:sp>
    </p:spTree>
    <p:extLst>
      <p:ext uri="{BB962C8B-B14F-4D97-AF65-F5344CB8AC3E}">
        <p14:creationId xmlns:p14="http://schemas.microsoft.com/office/powerpoint/2010/main" val="77145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CC1B8-BAF4-3CFA-0BCB-E9FFD5842A84}"/>
              </a:ext>
            </a:extLst>
          </p:cNvPr>
          <p:cNvPicPr>
            <a:picLocks noChangeAspect="1"/>
          </p:cNvPicPr>
          <p:nvPr/>
        </p:nvPicPr>
        <p:blipFill>
          <a:blip r:embed="rId3"/>
          <a:stretch>
            <a:fillRect/>
          </a:stretch>
        </p:blipFill>
        <p:spPr>
          <a:xfrm>
            <a:off x="467829" y="1199625"/>
            <a:ext cx="3479611" cy="2017777"/>
          </a:xfrm>
          <a:prstGeom prst="rect">
            <a:avLst/>
          </a:prstGeom>
        </p:spPr>
      </p:pic>
      <p:pic>
        <p:nvPicPr>
          <p:cNvPr id="4" name="Picture 3">
            <a:extLst>
              <a:ext uri="{FF2B5EF4-FFF2-40B4-BE49-F238E27FC236}">
                <a16:creationId xmlns:a16="http://schemas.microsoft.com/office/drawing/2014/main" id="{9B89CA9A-E28A-2651-D634-362ED8E7693C}"/>
              </a:ext>
            </a:extLst>
          </p:cNvPr>
          <p:cNvPicPr>
            <a:picLocks noChangeAspect="1"/>
          </p:cNvPicPr>
          <p:nvPr/>
        </p:nvPicPr>
        <p:blipFill>
          <a:blip r:embed="rId4"/>
          <a:stretch>
            <a:fillRect/>
          </a:stretch>
        </p:blipFill>
        <p:spPr>
          <a:xfrm>
            <a:off x="4225620" y="939567"/>
            <a:ext cx="3479611" cy="2328568"/>
          </a:xfrm>
          <a:prstGeom prst="rect">
            <a:avLst/>
          </a:prstGeom>
        </p:spPr>
      </p:pic>
      <p:pic>
        <p:nvPicPr>
          <p:cNvPr id="6" name="Picture 5">
            <a:extLst>
              <a:ext uri="{FF2B5EF4-FFF2-40B4-BE49-F238E27FC236}">
                <a16:creationId xmlns:a16="http://schemas.microsoft.com/office/drawing/2014/main" id="{16189CC5-9BDA-534E-26C0-D0F79A6C079E}"/>
              </a:ext>
            </a:extLst>
          </p:cNvPr>
          <p:cNvPicPr>
            <a:picLocks noChangeAspect="1"/>
          </p:cNvPicPr>
          <p:nvPr/>
        </p:nvPicPr>
        <p:blipFill>
          <a:blip r:embed="rId5"/>
          <a:stretch>
            <a:fillRect/>
          </a:stretch>
        </p:blipFill>
        <p:spPr>
          <a:xfrm>
            <a:off x="8278980" y="505847"/>
            <a:ext cx="3302213" cy="2591983"/>
          </a:xfrm>
          <a:prstGeom prst="rect">
            <a:avLst/>
          </a:prstGeom>
        </p:spPr>
      </p:pic>
      <p:pic>
        <p:nvPicPr>
          <p:cNvPr id="7" name="Picture 6">
            <a:extLst>
              <a:ext uri="{FF2B5EF4-FFF2-40B4-BE49-F238E27FC236}">
                <a16:creationId xmlns:a16="http://schemas.microsoft.com/office/drawing/2014/main" id="{5279986D-A531-827E-A541-2FEEEC8C474E}"/>
              </a:ext>
            </a:extLst>
          </p:cNvPr>
          <p:cNvPicPr>
            <a:picLocks noChangeAspect="1"/>
          </p:cNvPicPr>
          <p:nvPr/>
        </p:nvPicPr>
        <p:blipFill>
          <a:blip r:embed="rId6"/>
          <a:stretch>
            <a:fillRect/>
          </a:stretch>
        </p:blipFill>
        <p:spPr>
          <a:xfrm>
            <a:off x="511383" y="3617476"/>
            <a:ext cx="3436056" cy="2040900"/>
          </a:xfrm>
          <a:prstGeom prst="rect">
            <a:avLst/>
          </a:prstGeom>
        </p:spPr>
      </p:pic>
      <p:pic>
        <p:nvPicPr>
          <p:cNvPr id="16" name="Picture 15">
            <a:extLst>
              <a:ext uri="{FF2B5EF4-FFF2-40B4-BE49-F238E27FC236}">
                <a16:creationId xmlns:a16="http://schemas.microsoft.com/office/drawing/2014/main" id="{9B8E3581-16E4-AB80-7B15-54D97F0FDFD8}"/>
              </a:ext>
            </a:extLst>
          </p:cNvPr>
          <p:cNvPicPr>
            <a:picLocks noChangeAspect="1"/>
          </p:cNvPicPr>
          <p:nvPr/>
        </p:nvPicPr>
        <p:blipFill rotWithShape="1">
          <a:blip r:embed="rId7"/>
          <a:srcRect l="6093" t="16797" b="31357"/>
          <a:stretch/>
        </p:blipFill>
        <p:spPr>
          <a:xfrm>
            <a:off x="4219597" y="3675790"/>
            <a:ext cx="3577915" cy="1271049"/>
          </a:xfrm>
          <a:prstGeom prst="rect">
            <a:avLst/>
          </a:prstGeom>
        </p:spPr>
      </p:pic>
      <p:pic>
        <p:nvPicPr>
          <p:cNvPr id="17" name="Picture 16">
            <a:extLst>
              <a:ext uri="{FF2B5EF4-FFF2-40B4-BE49-F238E27FC236}">
                <a16:creationId xmlns:a16="http://schemas.microsoft.com/office/drawing/2014/main" id="{06B2597F-6280-7206-F032-87F347C5F9B4}"/>
              </a:ext>
            </a:extLst>
          </p:cNvPr>
          <p:cNvPicPr>
            <a:picLocks noChangeAspect="1"/>
          </p:cNvPicPr>
          <p:nvPr/>
        </p:nvPicPr>
        <p:blipFill>
          <a:blip r:embed="rId8"/>
          <a:stretch>
            <a:fillRect/>
          </a:stretch>
        </p:blipFill>
        <p:spPr>
          <a:xfrm>
            <a:off x="4295416" y="4780186"/>
            <a:ext cx="3601168" cy="1138248"/>
          </a:xfrm>
          <a:prstGeom prst="rect">
            <a:avLst/>
          </a:prstGeom>
        </p:spPr>
      </p:pic>
      <p:pic>
        <p:nvPicPr>
          <p:cNvPr id="3" name="Picture 2">
            <a:extLst>
              <a:ext uri="{FF2B5EF4-FFF2-40B4-BE49-F238E27FC236}">
                <a16:creationId xmlns:a16="http://schemas.microsoft.com/office/drawing/2014/main" id="{B80A44B0-9963-CC83-D472-713C7B96070D}"/>
              </a:ext>
            </a:extLst>
          </p:cNvPr>
          <p:cNvPicPr>
            <a:picLocks noChangeAspect="1"/>
          </p:cNvPicPr>
          <p:nvPr/>
        </p:nvPicPr>
        <p:blipFill rotWithShape="1">
          <a:blip r:embed="rId9"/>
          <a:srcRect l="12010" t="10784" r="11275" b="10349"/>
          <a:stretch/>
        </p:blipFill>
        <p:spPr>
          <a:xfrm>
            <a:off x="8278980" y="3675791"/>
            <a:ext cx="3306429" cy="1982586"/>
          </a:xfrm>
          <a:prstGeom prst="rect">
            <a:avLst/>
          </a:prstGeom>
        </p:spPr>
      </p:pic>
    </p:spTree>
    <p:extLst>
      <p:ext uri="{BB962C8B-B14F-4D97-AF65-F5344CB8AC3E}">
        <p14:creationId xmlns:p14="http://schemas.microsoft.com/office/powerpoint/2010/main" val="413561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4CCCD6-5FFE-5B60-9176-E021AD513BBE}"/>
              </a:ext>
            </a:extLst>
          </p:cNvPr>
          <p:cNvSpPr txBox="1"/>
          <p:nvPr/>
        </p:nvSpPr>
        <p:spPr>
          <a:xfrm>
            <a:off x="-1" y="915058"/>
            <a:ext cx="12041443" cy="369332"/>
          </a:xfrm>
          <a:prstGeom prst="rect">
            <a:avLst/>
          </a:prstGeom>
          <a:solidFill>
            <a:schemeClr val="bg1"/>
          </a:solidFill>
        </p:spPr>
        <p:txBody>
          <a:bodyPr wrap="square" rtlCol="0">
            <a:spAutoFit/>
          </a:bodyPr>
          <a:lstStyle/>
          <a:p>
            <a:pPr defTabSz="914354">
              <a:defRPr/>
            </a:pPr>
            <a:endParaRPr lang="en-GB" dirty="0">
              <a:solidFill>
                <a:prstClr val="black"/>
              </a:solidFill>
              <a:latin typeface="Calibri" panose="020F0502020204030204"/>
            </a:endParaRPr>
          </a:p>
        </p:txBody>
      </p:sp>
      <p:sp>
        <p:nvSpPr>
          <p:cNvPr id="23" name="TextBox 22">
            <a:extLst>
              <a:ext uri="{FF2B5EF4-FFF2-40B4-BE49-F238E27FC236}">
                <a16:creationId xmlns:a16="http://schemas.microsoft.com/office/drawing/2014/main" id="{674C6C93-45F8-57C3-05F0-B480185630FB}"/>
              </a:ext>
            </a:extLst>
          </p:cNvPr>
          <p:cNvSpPr txBox="1"/>
          <p:nvPr/>
        </p:nvSpPr>
        <p:spPr>
          <a:xfrm>
            <a:off x="5011837" y="1416569"/>
            <a:ext cx="7180163"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54">
              <a:defRPr/>
            </a:pPr>
            <a:endParaRPr lang="en-SA" dirty="0">
              <a:solidFill>
                <a:prstClr val="black"/>
              </a:solidFill>
              <a:latin typeface="Gill Sans MT" panose="020B0502020104020203"/>
            </a:endParaRPr>
          </a:p>
        </p:txBody>
      </p:sp>
      <p:sp>
        <p:nvSpPr>
          <p:cNvPr id="18" name="Title 1">
            <a:extLst>
              <a:ext uri="{FF2B5EF4-FFF2-40B4-BE49-F238E27FC236}">
                <a16:creationId xmlns:a16="http://schemas.microsoft.com/office/drawing/2014/main" id="{A29FB031-40F9-0085-FB3D-9EB118141D63}"/>
              </a:ext>
            </a:extLst>
          </p:cNvPr>
          <p:cNvSpPr>
            <a:spLocks noGrp="1"/>
          </p:cNvSpPr>
          <p:nvPr>
            <p:ph type="title" idx="4294967295"/>
          </p:nvPr>
        </p:nvSpPr>
        <p:spPr>
          <a:xfrm>
            <a:off x="3" y="1416052"/>
            <a:ext cx="4132263" cy="1762125"/>
          </a:xfrm>
        </p:spPr>
        <p:txBody>
          <a:bodyPr vert="horz" lIns="91440" tIns="45720" rIns="91440" bIns="45720" rtlCol="0" anchor="t">
            <a:normAutofit/>
          </a:bodyPr>
          <a:lstStyle/>
          <a:p>
            <a:r>
              <a:rPr lang="en-US" altLang="en-US" sz="3600" b="1" dirty="0">
                <a:solidFill>
                  <a:srgbClr val="C00000"/>
                </a:solidFill>
                <a:ea typeface="ＭＳ Ｐゴシック" panose="020B0600070205080204" pitchFamily="34" charset="-128"/>
              </a:rPr>
              <a:t>Dynamic Pricing, </a:t>
            </a:r>
            <a:br>
              <a:rPr lang="en-US" altLang="en-US" sz="3600" b="1" dirty="0">
                <a:solidFill>
                  <a:srgbClr val="C00000"/>
                </a:solidFill>
                <a:ea typeface="ＭＳ Ｐゴシック" panose="020B0600070205080204" pitchFamily="34" charset="-128"/>
              </a:rPr>
            </a:br>
            <a:r>
              <a:rPr lang="en-US" altLang="en-US" sz="1800" dirty="0">
                <a:solidFill>
                  <a:schemeClr val="accent6">
                    <a:lumMod val="50000"/>
                  </a:schemeClr>
                </a:solidFill>
                <a:latin typeface="+mn-lt"/>
                <a:ea typeface="+mn-ea"/>
                <a:cs typeface="+mn-cs"/>
              </a:rPr>
              <a:t>Refers to adjusting prices continually to meet the characteristics and needs of individual customers and situation and It is especially prevalent online </a:t>
            </a:r>
            <a:endParaRPr lang="en-IN" sz="1800" dirty="0">
              <a:solidFill>
                <a:schemeClr val="accent6">
                  <a:lumMod val="50000"/>
                </a:schemeClr>
              </a:solidFill>
              <a:latin typeface="+mn-lt"/>
              <a:ea typeface="+mn-ea"/>
              <a:cs typeface="+mn-cs"/>
            </a:endParaRPr>
          </a:p>
        </p:txBody>
      </p:sp>
      <p:pic>
        <p:nvPicPr>
          <p:cNvPr id="20" name="Picture 19">
            <a:extLst>
              <a:ext uri="{FF2B5EF4-FFF2-40B4-BE49-F238E27FC236}">
                <a16:creationId xmlns:a16="http://schemas.microsoft.com/office/drawing/2014/main" id="{756CBD20-6676-9457-79EA-3680739F57F6}"/>
              </a:ext>
            </a:extLst>
          </p:cNvPr>
          <p:cNvPicPr>
            <a:picLocks noChangeAspect="1"/>
          </p:cNvPicPr>
          <p:nvPr/>
        </p:nvPicPr>
        <p:blipFill rotWithShape="1">
          <a:blip r:embed="rId3"/>
          <a:srcRect l="2703" t="21064" r="16900" b="17246"/>
          <a:stretch/>
        </p:blipFill>
        <p:spPr>
          <a:xfrm>
            <a:off x="5183756" y="2012484"/>
            <a:ext cx="7000232" cy="3264120"/>
          </a:xfrm>
          <a:prstGeom prst="rect">
            <a:avLst/>
          </a:prstGeom>
        </p:spPr>
      </p:pic>
      <p:sp>
        <p:nvSpPr>
          <p:cNvPr id="21" name="Title 1">
            <a:extLst>
              <a:ext uri="{FF2B5EF4-FFF2-40B4-BE49-F238E27FC236}">
                <a16:creationId xmlns:a16="http://schemas.microsoft.com/office/drawing/2014/main" id="{4C4B20B9-F96B-2763-4770-31631A957345}"/>
              </a:ext>
            </a:extLst>
          </p:cNvPr>
          <p:cNvSpPr txBox="1">
            <a:spLocks/>
          </p:cNvSpPr>
          <p:nvPr/>
        </p:nvSpPr>
        <p:spPr>
          <a:xfrm>
            <a:off x="5184808" y="517473"/>
            <a:ext cx="5953466" cy="978729"/>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Price Adjustment Strategies (6 of 7)</a:t>
            </a:r>
            <a:endParaRPr lang="en-IN" dirty="0">
              <a:solidFill>
                <a:schemeClr val="accent6">
                  <a:lumMod val="50000"/>
                </a:schemeClr>
              </a:solidFill>
            </a:endParaRPr>
          </a:p>
        </p:txBody>
      </p:sp>
      <p:sp>
        <p:nvSpPr>
          <p:cNvPr id="4" name="Title 1">
            <a:extLst>
              <a:ext uri="{FF2B5EF4-FFF2-40B4-BE49-F238E27FC236}">
                <a16:creationId xmlns:a16="http://schemas.microsoft.com/office/drawing/2014/main" id="{ED9C8D77-FEF0-749A-46C1-70DDAD3168E7}"/>
              </a:ext>
            </a:extLst>
          </p:cNvPr>
          <p:cNvSpPr txBox="1">
            <a:spLocks/>
          </p:cNvSpPr>
          <p:nvPr/>
        </p:nvSpPr>
        <p:spPr>
          <a:xfrm>
            <a:off x="484738" y="3585221"/>
            <a:ext cx="4132289" cy="176237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4">
              <a:defRPr/>
            </a:pPr>
            <a:r>
              <a:rPr lang="en-US" altLang="en-US" sz="1800" dirty="0">
                <a:solidFill>
                  <a:schemeClr val="accent6">
                    <a:lumMod val="50000"/>
                  </a:schemeClr>
                </a:solidFill>
                <a:latin typeface="Calibri" panose="020F0502020204030204"/>
              </a:rPr>
              <a:t>The</a:t>
            </a:r>
            <a:r>
              <a:rPr lang="en-US" altLang="en-US" sz="1800" dirty="0">
                <a:solidFill>
                  <a:srgbClr val="0070C0"/>
                </a:solidFill>
                <a:latin typeface="Calibri" panose="020F0502020204030204"/>
              </a:rPr>
              <a:t> </a:t>
            </a:r>
            <a:r>
              <a:rPr lang="en-US" altLang="en-US" sz="1800" b="1" dirty="0">
                <a:solidFill>
                  <a:srgbClr val="C00000"/>
                </a:solidFill>
                <a:latin typeface="Calibri Light" panose="020F0302020204030204"/>
                <a:ea typeface="ＭＳ Ｐゴシック" panose="020B0600070205080204" pitchFamily="34" charset="-128"/>
              </a:rPr>
              <a:t>Dynamic Pricing</a:t>
            </a:r>
            <a:r>
              <a:rPr lang="en-US" altLang="en-US" sz="1800" dirty="0">
                <a:solidFill>
                  <a:srgbClr val="0070C0"/>
                </a:solidFill>
                <a:latin typeface="Calibri" panose="020F0502020204030204"/>
              </a:rPr>
              <a:t>, </a:t>
            </a:r>
            <a:r>
              <a:rPr lang="en-US" altLang="en-US" sz="1800" dirty="0">
                <a:solidFill>
                  <a:schemeClr val="accent6">
                    <a:lumMod val="50000"/>
                  </a:schemeClr>
                </a:solidFill>
                <a:latin typeface="Calibri" panose="020F0502020204030204"/>
              </a:rPr>
              <a:t>goes both ways, and consumers often benefit from online and dynamic pricing. Thanks to the Internet, consumers can get instant product and price comparisons from thousands of vendors at price comparison sites. </a:t>
            </a:r>
            <a:endParaRPr lang="en-IN" sz="1800" dirty="0">
              <a:solidFill>
                <a:schemeClr val="accent6">
                  <a:lumMod val="50000"/>
                </a:schemeClr>
              </a:solidFill>
              <a:latin typeface="Calibri" panose="020F0502020204030204"/>
            </a:endParaRPr>
          </a:p>
        </p:txBody>
      </p:sp>
    </p:spTree>
    <p:extLst>
      <p:ext uri="{BB962C8B-B14F-4D97-AF65-F5344CB8AC3E}">
        <p14:creationId xmlns:p14="http://schemas.microsoft.com/office/powerpoint/2010/main" val="124465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077B19-07D0-128C-FD2E-64DFEF82A9A5}"/>
              </a:ext>
            </a:extLst>
          </p:cNvPr>
          <p:cNvSpPr txBox="1"/>
          <p:nvPr/>
        </p:nvSpPr>
        <p:spPr>
          <a:xfrm>
            <a:off x="6682731" y="3915632"/>
            <a:ext cx="2535221" cy="206210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354">
              <a:defRPr/>
            </a:pPr>
            <a:r>
              <a:rPr lang="en-US" altLang="en-US" sz="1600" dirty="0">
                <a:solidFill>
                  <a:schemeClr val="accent6">
                    <a:lumMod val="50000"/>
                  </a:schemeClr>
                </a:solidFill>
                <a:latin typeface="Arial" panose="020B0604020202020204" pitchFamily="34" charset="0"/>
                <a:ea typeface="ＭＳ Ｐゴシック" panose="020B0600070205080204" pitchFamily="34" charset="-128"/>
              </a:rPr>
              <a:t>many companies are shifting their sights to include a new target—the so-called </a:t>
            </a:r>
            <a:r>
              <a:rPr lang="ja-JP" altLang="en-US" sz="1600" dirty="0">
                <a:solidFill>
                  <a:schemeClr val="accent6">
                    <a:lumMod val="50000"/>
                  </a:schemeClr>
                </a:solidFill>
                <a:latin typeface="Arial" panose="020B0604020202020204" pitchFamily="34" charset="0"/>
                <a:ea typeface="ＭＳ Ｐゴシック" panose="020B0600070205080204" pitchFamily="34" charset="-128"/>
              </a:rPr>
              <a:t>“</a:t>
            </a:r>
            <a:r>
              <a:rPr lang="en-US" altLang="ja-JP" sz="1600" dirty="0">
                <a:solidFill>
                  <a:schemeClr val="accent6">
                    <a:lumMod val="50000"/>
                  </a:schemeClr>
                </a:solidFill>
                <a:latin typeface="Arial" panose="020B0604020202020204" pitchFamily="34" charset="0"/>
                <a:ea typeface="ＭＳ Ｐゴシック" panose="020B0600070205080204" pitchFamily="34" charset="-128"/>
              </a:rPr>
              <a:t>bottom of the pyramid,</a:t>
            </a:r>
            <a:r>
              <a:rPr lang="ja-JP" altLang="en-US" sz="1600" dirty="0">
                <a:solidFill>
                  <a:schemeClr val="accent6">
                    <a:lumMod val="50000"/>
                  </a:schemeClr>
                </a:solidFill>
                <a:latin typeface="Arial" panose="020B0604020202020204" pitchFamily="34" charset="0"/>
                <a:ea typeface="ＭＳ Ｐゴシック" panose="020B0600070205080204" pitchFamily="34" charset="-128"/>
              </a:rPr>
              <a:t>”</a:t>
            </a:r>
            <a:r>
              <a:rPr lang="en-US" altLang="ja-JP" sz="1600" dirty="0">
                <a:solidFill>
                  <a:schemeClr val="accent6">
                    <a:lumMod val="50000"/>
                  </a:schemeClr>
                </a:solidFill>
                <a:latin typeface="Arial" panose="020B0604020202020204" pitchFamily="34" charset="0"/>
                <a:ea typeface="ＭＳ Ｐゴシック" panose="020B0600070205080204" pitchFamily="34" charset="-128"/>
              </a:rPr>
              <a:t> the vast untapped market consisting of the world’s poorest consumers.</a:t>
            </a:r>
          </a:p>
        </p:txBody>
      </p:sp>
      <p:sp>
        <p:nvSpPr>
          <p:cNvPr id="2" name="Title 1"/>
          <p:cNvSpPr>
            <a:spLocks noGrp="1"/>
          </p:cNvSpPr>
          <p:nvPr>
            <p:ph type="title" idx="4294967295"/>
          </p:nvPr>
        </p:nvSpPr>
        <p:spPr>
          <a:xfrm>
            <a:off x="2" y="1117601"/>
            <a:ext cx="6692900" cy="1365251"/>
          </a:xfrm>
        </p:spPr>
        <p:txBody>
          <a:bodyPr vert="horz" lIns="91440" tIns="45720" rIns="91440" bIns="45720" rtlCol="0" anchor="t">
            <a:normAutofit/>
          </a:bodyPr>
          <a:lstStyle/>
          <a:p>
            <a:r>
              <a:rPr lang="en-US" altLang="en-US" sz="3600" b="1" dirty="0">
                <a:solidFill>
                  <a:srgbClr val="C00000"/>
                </a:solidFill>
                <a:ea typeface="ＭＳ Ｐゴシック" panose="020B0600070205080204" pitchFamily="34" charset="-128"/>
              </a:rPr>
              <a:t>International Pricing, </a:t>
            </a:r>
            <a:br>
              <a:rPr lang="en-US" altLang="en-US" sz="3600" b="1" dirty="0">
                <a:solidFill>
                  <a:srgbClr val="C00000"/>
                </a:solidFill>
                <a:ea typeface="ＭＳ Ｐゴシック" panose="020B0600070205080204" pitchFamily="34" charset="-128"/>
              </a:rPr>
            </a:br>
            <a:r>
              <a:rPr lang="en-US" altLang="en-US" sz="2000" dirty="0">
                <a:solidFill>
                  <a:schemeClr val="accent6">
                    <a:lumMod val="50000"/>
                  </a:schemeClr>
                </a:solidFill>
                <a:latin typeface="+mn-lt"/>
                <a:ea typeface="+mn-ea"/>
                <a:cs typeface="+mn-cs"/>
              </a:rPr>
              <a:t>Companies that market their products internationally must decide what prices to charge in different countries</a:t>
            </a:r>
            <a:r>
              <a:rPr lang="en-US" altLang="en-US" sz="1051" dirty="0">
                <a:solidFill>
                  <a:schemeClr val="accent6">
                    <a:lumMod val="50000"/>
                  </a:schemeClr>
                </a:solidFill>
                <a:latin typeface="Arial" panose="020B0604020202020204" pitchFamily="34" charset="0"/>
                <a:ea typeface="ＭＳ Ｐゴシック" panose="020B0600070205080204" pitchFamily="34" charset="-128"/>
              </a:rPr>
              <a:t>.</a:t>
            </a:r>
            <a:endParaRPr lang="en-US" sz="3600" b="1" dirty="0">
              <a:solidFill>
                <a:schemeClr val="accent6">
                  <a:lumMod val="50000"/>
                </a:schemeClr>
              </a:solidFill>
              <a:ea typeface="ＭＳ Ｐゴシック" panose="020B0600070205080204" pitchFamily="34" charset="-128"/>
            </a:endParaRPr>
          </a:p>
        </p:txBody>
      </p:sp>
      <p:sp>
        <p:nvSpPr>
          <p:cNvPr id="3" name="Content Placeholder 2"/>
          <p:cNvSpPr>
            <a:spLocks noGrp="1"/>
          </p:cNvSpPr>
          <p:nvPr>
            <p:ph idx="4294967295"/>
          </p:nvPr>
        </p:nvSpPr>
        <p:spPr>
          <a:xfrm>
            <a:off x="0" y="2482850"/>
            <a:ext cx="6294438" cy="3422294"/>
          </a:xfrm>
          <a:solidFill>
            <a:schemeClr val="bg1"/>
          </a:solidFill>
        </p:spPr>
        <p:txBody>
          <a:bodyPr vert="horz" lIns="91440" tIns="45720" rIns="91440" bIns="45720" rtlCol="0">
            <a:normAutofit fontScale="92500" lnSpcReduction="20000"/>
          </a:bodyPr>
          <a:lstStyle/>
          <a:p>
            <a:r>
              <a:rPr lang="en-US" sz="2200" dirty="0">
                <a:solidFill>
                  <a:schemeClr val="accent6">
                    <a:lumMod val="50000"/>
                  </a:schemeClr>
                </a:solidFill>
              </a:rPr>
              <a:t>Price decisions of international companies</a:t>
            </a:r>
          </a:p>
          <a:p>
            <a:pPr lvl="1"/>
            <a:r>
              <a:rPr lang="en-US" sz="2200" dirty="0">
                <a:solidFill>
                  <a:schemeClr val="accent6">
                    <a:lumMod val="50000"/>
                  </a:schemeClr>
                </a:solidFill>
              </a:rPr>
              <a:t>Set a uniform worldwide price</a:t>
            </a:r>
          </a:p>
          <a:p>
            <a:pPr lvl="1"/>
            <a:r>
              <a:rPr lang="en-US" sz="2200" dirty="0">
                <a:solidFill>
                  <a:schemeClr val="accent6">
                    <a:lumMod val="50000"/>
                  </a:schemeClr>
                </a:solidFill>
              </a:rPr>
              <a:t>Adjust prices to reflect local market conditions and cost considerations</a:t>
            </a:r>
          </a:p>
          <a:p>
            <a:r>
              <a:rPr lang="en-US" sz="2200" dirty="0">
                <a:solidFill>
                  <a:schemeClr val="accent6">
                    <a:lumMod val="50000"/>
                  </a:schemeClr>
                </a:solidFill>
              </a:rPr>
              <a:t>Prices charged depend on many factors</a:t>
            </a:r>
          </a:p>
          <a:p>
            <a:pPr lvl="1"/>
            <a:r>
              <a:rPr lang="en-US" sz="2200" dirty="0">
                <a:solidFill>
                  <a:schemeClr val="accent6">
                    <a:lumMod val="50000"/>
                  </a:schemeClr>
                </a:solidFill>
              </a:rPr>
              <a:t>Economic conditions</a:t>
            </a:r>
          </a:p>
          <a:p>
            <a:pPr lvl="1"/>
            <a:r>
              <a:rPr lang="en-US" sz="2200" dirty="0">
                <a:solidFill>
                  <a:schemeClr val="accent6">
                    <a:lumMod val="50000"/>
                  </a:schemeClr>
                </a:solidFill>
              </a:rPr>
              <a:t>Competitive situations</a:t>
            </a:r>
          </a:p>
          <a:p>
            <a:pPr lvl="1"/>
            <a:r>
              <a:rPr lang="en-US" sz="2200" dirty="0">
                <a:solidFill>
                  <a:schemeClr val="accent6">
                    <a:lumMod val="50000"/>
                  </a:schemeClr>
                </a:solidFill>
              </a:rPr>
              <a:t>Laws and regulations</a:t>
            </a:r>
          </a:p>
          <a:p>
            <a:pPr lvl="1"/>
            <a:r>
              <a:rPr lang="en-US" sz="2200" dirty="0">
                <a:solidFill>
                  <a:schemeClr val="accent6">
                    <a:lumMod val="50000"/>
                  </a:schemeClr>
                </a:solidFill>
              </a:rPr>
              <a:t>Nature of the wholesaling and retailing system</a:t>
            </a:r>
          </a:p>
          <a:p>
            <a:pPr lvl="1"/>
            <a:r>
              <a:rPr lang="en-US" sz="2200" dirty="0">
                <a:solidFill>
                  <a:schemeClr val="accent6">
                    <a:lumMod val="50000"/>
                  </a:schemeClr>
                </a:solidFill>
              </a:rPr>
              <a:t>Consumer perceptions and preferences</a:t>
            </a:r>
          </a:p>
          <a:p>
            <a:pPr lvl="1"/>
            <a:r>
              <a:rPr lang="en-US" sz="2200" dirty="0">
                <a:solidFill>
                  <a:schemeClr val="accent6">
                    <a:lumMod val="50000"/>
                  </a:schemeClr>
                </a:solidFill>
              </a:rPr>
              <a:t>Company’s marketing objectives</a:t>
            </a:r>
          </a:p>
          <a:p>
            <a:pPr lvl="1"/>
            <a:r>
              <a:rPr lang="en-US" sz="2200" dirty="0">
                <a:solidFill>
                  <a:schemeClr val="accent6">
                    <a:lumMod val="50000"/>
                  </a:schemeClr>
                </a:solidFill>
              </a:rPr>
              <a:t>Costs of selling in another country</a:t>
            </a:r>
          </a:p>
          <a:p>
            <a:endParaRPr lang="en-US" sz="2800" dirty="0">
              <a:solidFill>
                <a:schemeClr val="accent6">
                  <a:lumMod val="50000"/>
                </a:schemeClr>
              </a:solidFill>
            </a:endParaRPr>
          </a:p>
        </p:txBody>
      </p:sp>
      <p:pic>
        <p:nvPicPr>
          <p:cNvPr id="6" name="Picture 5">
            <a:extLst>
              <a:ext uri="{FF2B5EF4-FFF2-40B4-BE49-F238E27FC236}">
                <a16:creationId xmlns:a16="http://schemas.microsoft.com/office/drawing/2014/main" id="{49C0D674-533C-600D-8E8A-71376532DB69}"/>
              </a:ext>
            </a:extLst>
          </p:cNvPr>
          <p:cNvPicPr>
            <a:picLocks noChangeAspect="1"/>
          </p:cNvPicPr>
          <p:nvPr/>
        </p:nvPicPr>
        <p:blipFill rotWithShape="1">
          <a:blip r:embed="rId3"/>
          <a:srcRect l="16249" r="26442" b="-2"/>
          <a:stretch/>
        </p:blipFill>
        <p:spPr>
          <a:xfrm>
            <a:off x="6418623" y="959413"/>
            <a:ext cx="2959807" cy="2956216"/>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p:spPr>
      </p:pic>
      <p:sp>
        <p:nvSpPr>
          <p:cNvPr id="7" name="Title 1">
            <a:extLst>
              <a:ext uri="{FF2B5EF4-FFF2-40B4-BE49-F238E27FC236}">
                <a16:creationId xmlns:a16="http://schemas.microsoft.com/office/drawing/2014/main" id="{83DC6EC6-04B6-E00F-CD17-FE9953D84FAE}"/>
              </a:ext>
            </a:extLst>
          </p:cNvPr>
          <p:cNvSpPr txBox="1">
            <a:spLocks/>
          </p:cNvSpPr>
          <p:nvPr/>
        </p:nvSpPr>
        <p:spPr>
          <a:xfrm>
            <a:off x="4558118" y="612499"/>
            <a:ext cx="7609303" cy="535531"/>
          </a:xfrm>
          <a:prstGeom prst="rect">
            <a:avLst/>
          </a:prstGeom>
          <a:solidFill>
            <a:schemeClr val="bg1"/>
          </a:solidFill>
        </p:spPr>
        <p:txBody>
          <a:bodyPr vert="horz" wrap="square" lIns="91440" tIns="45720" rIns="91440" bIns="45720" rtlCol="0" anchor="t">
            <a:spAutoFit/>
          </a:bodyPr>
          <a:lstStyle>
            <a:defPPr>
              <a:defRPr lang="en-SA"/>
            </a:defPPr>
            <a:lvl1pPr algn="ctr">
              <a:lnSpc>
                <a:spcPct val="90000"/>
              </a:lnSpc>
              <a:spcBef>
                <a:spcPct val="0"/>
              </a:spcBef>
              <a:buNone/>
              <a:defRPr sz="3200" cap="all" spc="200">
                <a:solidFill>
                  <a:srgbClr val="0070C0"/>
                </a:solidFill>
                <a:latin typeface="Impact" panose="020B0806030902050204"/>
                <a:ea typeface="+mj-ea"/>
                <a:cs typeface="+mj-cs"/>
              </a:defRPr>
            </a:lvl1pPr>
          </a:lstStyle>
          <a:p>
            <a:pPr defTabSz="914354">
              <a:defRPr/>
            </a:pPr>
            <a:r>
              <a:rPr lang="en-US" altLang="en-US" dirty="0">
                <a:solidFill>
                  <a:schemeClr val="accent6">
                    <a:lumMod val="50000"/>
                  </a:schemeClr>
                </a:solidFill>
              </a:rPr>
              <a:t>Price Adjustment Strategies (7 of 7)</a:t>
            </a:r>
            <a:endParaRPr lang="en-IN" dirty="0">
              <a:solidFill>
                <a:schemeClr val="accent6">
                  <a:lumMod val="50000"/>
                </a:schemeClr>
              </a:solidFill>
            </a:endParaRPr>
          </a:p>
        </p:txBody>
      </p:sp>
      <p:pic>
        <p:nvPicPr>
          <p:cNvPr id="4" name="Picture 2" descr="Big Mac Index Guide to Currencies">
            <a:extLst>
              <a:ext uri="{FF2B5EF4-FFF2-40B4-BE49-F238E27FC236}">
                <a16:creationId xmlns:a16="http://schemas.microsoft.com/office/drawing/2014/main" id="{65B82391-3508-02AE-F6FA-7C861086C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2060" y="1481446"/>
            <a:ext cx="2685361" cy="324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8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1682" y="645108"/>
            <a:ext cx="3384329" cy="5421435"/>
          </a:xfrm>
          <a:prstGeom prst="rect">
            <a:avLst/>
          </a:prstGeom>
        </p:spPr>
        <p:txBody>
          <a:bodyPr vert="horz" lIns="91440" tIns="45720" rIns="91440" bIns="45720" rtlCol="0" anchor="ctr">
            <a:normAutofit/>
          </a:bodyPr>
          <a:lstStyle/>
          <a:p>
            <a:pPr marL="12700" defTabSz="914354">
              <a:lnSpc>
                <a:spcPct val="90000"/>
              </a:lnSpc>
              <a:spcBef>
                <a:spcPct val="0"/>
              </a:spcBef>
              <a:spcAft>
                <a:spcPts val="600"/>
              </a:spcAft>
              <a:tabLst>
                <a:tab pos="1789974" algn="l"/>
              </a:tabLst>
              <a:defRPr/>
            </a:pPr>
            <a:r>
              <a:rPr lang="en-US" sz="4000" cap="all" spc="200" dirty="0">
                <a:solidFill>
                  <a:srgbClr val="C00000"/>
                </a:solidFill>
                <a:latin typeface="Impact" panose="020B0806030902050204"/>
              </a:rPr>
              <a:t>Other Pricing strategies </a:t>
            </a:r>
          </a:p>
        </p:txBody>
      </p:sp>
      <p:graphicFrame>
        <p:nvGraphicFramePr>
          <p:cNvPr id="5" name="object 3">
            <a:extLst>
              <a:ext uri="{FF2B5EF4-FFF2-40B4-BE49-F238E27FC236}">
                <a16:creationId xmlns:a16="http://schemas.microsoft.com/office/drawing/2014/main" id="{3827C67E-B2A7-F3C3-0BD5-66E4E0FA69FB}"/>
              </a:ext>
            </a:extLst>
          </p:cNvPr>
          <p:cNvGraphicFramePr/>
          <p:nvPr>
            <p:extLst>
              <p:ext uri="{D42A27DB-BD31-4B8C-83A1-F6EECF244321}">
                <p14:modId xmlns:p14="http://schemas.microsoft.com/office/powerpoint/2010/main" val="2882065864"/>
              </p:ext>
            </p:extLst>
          </p:nvPr>
        </p:nvGraphicFramePr>
        <p:xfrm>
          <a:off x="5280025" y="644527"/>
          <a:ext cx="5994400" cy="5409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loud 2">
            <a:extLst>
              <a:ext uri="{FF2B5EF4-FFF2-40B4-BE49-F238E27FC236}">
                <a16:creationId xmlns:a16="http://schemas.microsoft.com/office/drawing/2014/main" id="{573D0EFC-58CD-B7FE-81B6-7861E1B711D3}"/>
              </a:ext>
            </a:extLst>
          </p:cNvPr>
          <p:cNvSpPr/>
          <p:nvPr/>
        </p:nvSpPr>
        <p:spPr>
          <a:xfrm>
            <a:off x="1081550" y="1356852"/>
            <a:ext cx="117987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SA" b="1" dirty="0">
                <a:solidFill>
                  <a:prstClr val="black"/>
                </a:solidFill>
                <a:latin typeface="Calibri" panose="020F0502020204030204"/>
              </a:rPr>
              <a:t>extra</a:t>
            </a:r>
          </a:p>
        </p:txBody>
      </p:sp>
    </p:spTree>
    <p:extLst>
      <p:ext uri="{BB962C8B-B14F-4D97-AF65-F5344CB8AC3E}">
        <p14:creationId xmlns:p14="http://schemas.microsoft.com/office/powerpoint/2010/main" val="266204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4BCD-EBE9-E74B-9CCA-E92517206CA3}"/>
              </a:ext>
            </a:extLst>
          </p:cNvPr>
          <p:cNvSpPr>
            <a:spLocks noGrp="1"/>
          </p:cNvSpPr>
          <p:nvPr>
            <p:ph type="title" idx="4294967295"/>
          </p:nvPr>
        </p:nvSpPr>
        <p:spPr>
          <a:xfrm>
            <a:off x="3134061" y="490803"/>
            <a:ext cx="10450512" cy="785813"/>
          </a:xfrm>
        </p:spPr>
        <p:txBody>
          <a:bodyPr vert="horz" lIns="91440" tIns="45720" rIns="91440" bIns="45720" rtlCol="0" anchor="t">
            <a:noAutofit/>
          </a:bodyPr>
          <a:lstStyle/>
          <a:p>
            <a:pPr algn="ctr"/>
            <a:r>
              <a:rPr lang="en-US" spc="0" dirty="0">
                <a:solidFill>
                  <a:srgbClr val="B80E0F"/>
                </a:solidFill>
                <a:latin typeface="Abadi" panose="020B0604020104020204" pitchFamily="34" charset="0"/>
              </a:rPr>
              <a:t>Competitive going-Rate Pricing </a:t>
            </a:r>
            <a:br>
              <a:rPr lang="en-US" spc="0" dirty="0">
                <a:solidFill>
                  <a:srgbClr val="B80E0F"/>
                </a:solidFill>
                <a:latin typeface="Abadi" panose="020B0604020104020204" pitchFamily="34" charset="0"/>
              </a:rPr>
            </a:br>
            <a:endParaRPr lang="en-SA" spc="0" dirty="0">
              <a:solidFill>
                <a:srgbClr val="B80E0F"/>
              </a:solidFill>
              <a:latin typeface="Abadi" panose="020B0604020104020204" pitchFamily="34" charset="0"/>
            </a:endParaRPr>
          </a:p>
        </p:txBody>
      </p:sp>
      <p:sp>
        <p:nvSpPr>
          <p:cNvPr id="3" name="Rectangle 2">
            <a:extLst>
              <a:ext uri="{FF2B5EF4-FFF2-40B4-BE49-F238E27FC236}">
                <a16:creationId xmlns:a16="http://schemas.microsoft.com/office/drawing/2014/main" id="{0F3FCB8F-D4CE-6840-977B-2DD0C64AB7AC}"/>
              </a:ext>
            </a:extLst>
          </p:cNvPr>
          <p:cNvSpPr/>
          <p:nvPr/>
        </p:nvSpPr>
        <p:spPr>
          <a:xfrm>
            <a:off x="1106941" y="1361957"/>
            <a:ext cx="5867400" cy="1200329"/>
          </a:xfrm>
          <a:prstGeom prst="rect">
            <a:avLst/>
          </a:prstGeom>
        </p:spPr>
        <p:txBody>
          <a:bodyPr wrap="square">
            <a:spAutoFit/>
          </a:bodyPr>
          <a:lstStyle/>
          <a:p>
            <a:pPr defTabSz="914354">
              <a:defRPr/>
            </a:pPr>
            <a:r>
              <a:rPr lang="en-US" b="1" dirty="0">
                <a:solidFill>
                  <a:srgbClr val="C00000"/>
                </a:solidFill>
                <a:latin typeface="Abadi" panose="020B0604020104020204" pitchFamily="34" charset="0"/>
              </a:rPr>
              <a:t>Going-Rate Pricing </a:t>
            </a:r>
            <a:endParaRPr lang="en-US" dirty="0">
              <a:solidFill>
                <a:srgbClr val="C00000"/>
              </a:solidFill>
              <a:latin typeface="Abadi" panose="020B0604020104020204" pitchFamily="34" charset="0"/>
            </a:endParaRPr>
          </a:p>
          <a:p>
            <a:pPr defTabSz="914354">
              <a:defRPr/>
            </a:pPr>
            <a:r>
              <a:rPr lang="en-US" dirty="0">
                <a:solidFill>
                  <a:srgbClr val="222222"/>
                </a:solidFill>
                <a:latin typeface="Abadi" panose="020B0604020104020204" pitchFamily="34" charset="0"/>
              </a:rPr>
              <a:t> a method adopted by the firms wherein the product is priced as per the rates prevailing in the market especially on par with the competitors.</a:t>
            </a:r>
            <a:endParaRPr lang="en-SA" dirty="0">
              <a:solidFill>
                <a:prstClr val="black"/>
              </a:solidFill>
              <a:latin typeface="Abadi" panose="020B0604020104020204" pitchFamily="34" charset="0"/>
            </a:endParaRPr>
          </a:p>
        </p:txBody>
      </p:sp>
      <p:sp>
        <p:nvSpPr>
          <p:cNvPr id="4" name="Rectangle 3">
            <a:extLst>
              <a:ext uri="{FF2B5EF4-FFF2-40B4-BE49-F238E27FC236}">
                <a16:creationId xmlns:a16="http://schemas.microsoft.com/office/drawing/2014/main" id="{FC12C83E-DEAB-C94F-8368-887E8B2DC969}"/>
              </a:ext>
            </a:extLst>
          </p:cNvPr>
          <p:cNvSpPr/>
          <p:nvPr/>
        </p:nvSpPr>
        <p:spPr>
          <a:xfrm>
            <a:off x="1257980" y="3183466"/>
            <a:ext cx="6096000" cy="2585323"/>
          </a:xfrm>
          <a:prstGeom prst="rect">
            <a:avLst/>
          </a:prstGeom>
        </p:spPr>
        <p:txBody>
          <a:bodyPr>
            <a:spAutoFit/>
          </a:bodyPr>
          <a:lstStyle/>
          <a:p>
            <a:pPr defTabSz="914354">
              <a:defRPr/>
            </a:pPr>
            <a:r>
              <a:rPr lang="en-US" dirty="0">
                <a:solidFill>
                  <a:prstClr val="black"/>
                </a:solidFill>
                <a:latin typeface="Abadi" panose="020B0604020104020204" pitchFamily="34" charset="0"/>
              </a:rPr>
              <a:t>Amazon projected price changes to approximately 80 million items in preparation for the holiday season. Other retailers, including Walmart and Best Buy, announced a price-matching program. </a:t>
            </a:r>
          </a:p>
          <a:p>
            <a:pPr defTabSz="914354">
              <a:defRPr/>
            </a:pPr>
            <a:r>
              <a:rPr lang="en-US" dirty="0">
                <a:solidFill>
                  <a:prstClr val="black"/>
                </a:solidFill>
                <a:latin typeface="Abadi" panose="020B0604020104020204" pitchFamily="34" charset="0"/>
              </a:rPr>
              <a:t>This allowed customers of Walmart or Best Buy to receive a product at the lower price without risking customers taking their business to Amazon solely for pricing reasons.</a:t>
            </a:r>
          </a:p>
          <a:p>
            <a:pPr defTabSz="914354">
              <a:defRPr/>
            </a:pPr>
            <a:br>
              <a:rPr lang="en-US" dirty="0">
                <a:solidFill>
                  <a:prstClr val="black"/>
                </a:solidFill>
                <a:latin typeface="Abadi" panose="020B0604020104020204" pitchFamily="34" charset="0"/>
              </a:rPr>
            </a:br>
            <a:endParaRPr lang="en-US" dirty="0">
              <a:solidFill>
                <a:prstClr val="black"/>
              </a:solidFill>
              <a:latin typeface="Abadi" panose="020B0604020104020204" pitchFamily="34" charset="0"/>
            </a:endParaRPr>
          </a:p>
        </p:txBody>
      </p:sp>
      <p:pic>
        <p:nvPicPr>
          <p:cNvPr id="46082" name="Picture 2" descr="Amazon Vs Walmart Vs Best buy Vs Target - Revuze.ir Report">
            <a:extLst>
              <a:ext uri="{FF2B5EF4-FFF2-40B4-BE49-F238E27FC236}">
                <a16:creationId xmlns:a16="http://schemas.microsoft.com/office/drawing/2014/main" id="{1375183D-F750-714C-BFEC-9BD0440B3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3619" y="1322343"/>
            <a:ext cx="4102100" cy="4446447"/>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4F55F043-2827-7CC1-3354-DE934294D9DF}"/>
              </a:ext>
            </a:extLst>
          </p:cNvPr>
          <p:cNvSpPr/>
          <p:nvPr/>
        </p:nvSpPr>
        <p:spPr>
          <a:xfrm>
            <a:off x="78109" y="1276616"/>
            <a:ext cx="117987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SA" b="1" dirty="0">
                <a:solidFill>
                  <a:prstClr val="black"/>
                </a:solidFill>
                <a:latin typeface="Calibri" panose="020F0502020204030204"/>
              </a:rPr>
              <a:t>extra</a:t>
            </a:r>
          </a:p>
        </p:txBody>
      </p:sp>
    </p:spTree>
    <p:extLst>
      <p:ext uri="{BB962C8B-B14F-4D97-AF65-F5344CB8AC3E}">
        <p14:creationId xmlns:p14="http://schemas.microsoft.com/office/powerpoint/2010/main" val="289483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hapter Nine: Pricing Strategies - ppt download">
            <a:extLst>
              <a:ext uri="{FF2B5EF4-FFF2-40B4-BE49-F238E27FC236}">
                <a16:creationId xmlns:a16="http://schemas.microsoft.com/office/drawing/2014/main" id="{52298507-DD8E-4245-81D5-6CBA6B9D04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03" t="16845" r="3792" b="5616"/>
          <a:stretch/>
        </p:blipFill>
        <p:spPr bwMode="auto">
          <a:xfrm>
            <a:off x="338003" y="2249608"/>
            <a:ext cx="6632240" cy="3597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AFC253-ACAC-1D4D-9B23-A1816993447C}"/>
              </a:ext>
            </a:extLst>
          </p:cNvPr>
          <p:cNvSpPr/>
          <p:nvPr/>
        </p:nvSpPr>
        <p:spPr>
          <a:xfrm>
            <a:off x="8109641" y="1892856"/>
            <a:ext cx="3076091" cy="3072291"/>
          </a:xfrm>
          <a:prstGeom prst="rect">
            <a:avLst/>
          </a:prstGeom>
        </p:spPr>
        <p:txBody>
          <a:bodyPr vert="horz" lIns="91440" tIns="45720" rIns="91440" bIns="45720" rtlCol="0" anchor="t">
            <a:normAutofit/>
          </a:bodyPr>
          <a:lstStyle/>
          <a:p>
            <a:pPr indent="-228589" defTabSz="914354">
              <a:lnSpc>
                <a:spcPct val="120000"/>
              </a:lnSpc>
              <a:spcAft>
                <a:spcPts val="600"/>
              </a:spcAft>
              <a:buClr>
                <a:srgbClr val="B80E0F"/>
              </a:buClr>
              <a:buSzPct val="160000"/>
              <a:buFont typeface="Arial" panose="020B0604020202020204" pitchFamily="34" charset="0"/>
              <a:buChar char="•"/>
              <a:defRPr/>
            </a:pPr>
            <a:r>
              <a:rPr lang="en-US" cap="all" dirty="0">
                <a:solidFill>
                  <a:srgbClr val="C00000"/>
                </a:solidFill>
                <a:latin typeface="Abadi" panose="020B0604020104020204" pitchFamily="34" charset="0"/>
              </a:rPr>
              <a:t>Loss leader pricing </a:t>
            </a:r>
            <a:r>
              <a:rPr lang="en-US" cap="all" dirty="0">
                <a:solidFill>
                  <a:prstClr val="black"/>
                </a:solidFill>
                <a:latin typeface="Abadi" panose="020B0604020104020204" pitchFamily="34" charset="0"/>
              </a:rPr>
              <a:t>relies heavily upon the belief that the ‘loss’ incurred from selling a product so cheaply will eventually ‘lead’ to higher sales volumes and profits in the long run</a:t>
            </a:r>
          </a:p>
        </p:txBody>
      </p:sp>
      <p:sp>
        <p:nvSpPr>
          <p:cNvPr id="12" name="Title 1">
            <a:extLst>
              <a:ext uri="{FF2B5EF4-FFF2-40B4-BE49-F238E27FC236}">
                <a16:creationId xmlns:a16="http://schemas.microsoft.com/office/drawing/2014/main" id="{27B5D0B2-764B-734E-AB7F-92744CFF1C47}"/>
              </a:ext>
            </a:extLst>
          </p:cNvPr>
          <p:cNvSpPr txBox="1">
            <a:spLocks/>
          </p:cNvSpPr>
          <p:nvPr/>
        </p:nvSpPr>
        <p:spPr>
          <a:xfrm>
            <a:off x="7968432" y="477204"/>
            <a:ext cx="3738083" cy="1151965"/>
          </a:xfrm>
          <a:prstGeom prst="rect">
            <a:avLst/>
          </a:prstGeom>
        </p:spPr>
        <p:txBody>
          <a:bodyPr>
            <a:no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defTabSz="914354">
              <a:defRPr/>
            </a:pPr>
            <a:r>
              <a:rPr lang="en-US" sz="4000" dirty="0">
                <a:solidFill>
                  <a:srgbClr val="B80E0F"/>
                </a:solidFill>
                <a:latin typeface="Abadi" panose="020B0604020104020204" pitchFamily="34" charset="0"/>
              </a:rPr>
              <a:t>Loss leader pricing</a:t>
            </a:r>
            <a:endParaRPr lang="en-SA" sz="4000" dirty="0">
              <a:solidFill>
                <a:srgbClr val="B80E0F"/>
              </a:solidFill>
              <a:latin typeface="Impact" panose="020B0806030902050204"/>
            </a:endParaRPr>
          </a:p>
        </p:txBody>
      </p:sp>
      <p:sp>
        <p:nvSpPr>
          <p:cNvPr id="3" name="Cloud 2">
            <a:extLst>
              <a:ext uri="{FF2B5EF4-FFF2-40B4-BE49-F238E27FC236}">
                <a16:creationId xmlns:a16="http://schemas.microsoft.com/office/drawing/2014/main" id="{C56F8582-61B0-1E7A-0491-0B306B24D27C}"/>
              </a:ext>
            </a:extLst>
          </p:cNvPr>
          <p:cNvSpPr/>
          <p:nvPr/>
        </p:nvSpPr>
        <p:spPr>
          <a:xfrm>
            <a:off x="865242" y="1171969"/>
            <a:ext cx="117987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SA" b="1" dirty="0">
                <a:solidFill>
                  <a:prstClr val="black"/>
                </a:solidFill>
                <a:latin typeface="Calibri" panose="020F0502020204030204"/>
              </a:rPr>
              <a:t>extra</a:t>
            </a:r>
          </a:p>
        </p:txBody>
      </p:sp>
    </p:spTree>
    <p:extLst>
      <p:ext uri="{BB962C8B-B14F-4D97-AF65-F5344CB8AC3E}">
        <p14:creationId xmlns:p14="http://schemas.microsoft.com/office/powerpoint/2010/main" val="115815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A1207A-F44B-BA41-A7F3-247840786FEE}"/>
              </a:ext>
            </a:extLst>
          </p:cNvPr>
          <p:cNvSpPr/>
          <p:nvPr/>
        </p:nvSpPr>
        <p:spPr>
          <a:xfrm>
            <a:off x="1234805" y="978069"/>
            <a:ext cx="3326651" cy="1095843"/>
          </a:xfrm>
          <a:prstGeom prst="rect">
            <a:avLst/>
          </a:prstGeom>
        </p:spPr>
        <p:txBody>
          <a:bodyPr vert="horz" lIns="91440" tIns="45720" rIns="91440" bIns="45720" rtlCol="0" anchor="b">
            <a:normAutofit/>
          </a:bodyPr>
          <a:lstStyle/>
          <a:p>
            <a:pPr algn="ctr" defTabSz="914354">
              <a:lnSpc>
                <a:spcPct val="90000"/>
              </a:lnSpc>
              <a:spcBef>
                <a:spcPct val="0"/>
              </a:spcBef>
              <a:spcAft>
                <a:spcPts val="600"/>
              </a:spcAft>
              <a:defRPr/>
            </a:pPr>
            <a:r>
              <a:rPr lang="en-US" sz="4000" b="1" cap="all" dirty="0">
                <a:solidFill>
                  <a:srgbClr val="B80E0F"/>
                </a:solidFill>
                <a:latin typeface="Abadi" panose="020B0604020104020204" pitchFamily="34" charset="0"/>
              </a:rPr>
              <a:t>EDLP</a:t>
            </a:r>
            <a:endParaRPr lang="en-US" sz="4000" cap="all" dirty="0">
              <a:solidFill>
                <a:srgbClr val="B80E0F"/>
              </a:solidFill>
              <a:latin typeface="Abadi" panose="020B0604020104020204" pitchFamily="34" charset="0"/>
            </a:endParaRPr>
          </a:p>
        </p:txBody>
      </p:sp>
      <p:sp>
        <p:nvSpPr>
          <p:cNvPr id="8" name="Rectangle 7">
            <a:extLst>
              <a:ext uri="{FF2B5EF4-FFF2-40B4-BE49-F238E27FC236}">
                <a16:creationId xmlns:a16="http://schemas.microsoft.com/office/drawing/2014/main" id="{C62F5CEB-C87B-0C42-B65A-F3758CECA0F4}"/>
              </a:ext>
            </a:extLst>
          </p:cNvPr>
          <p:cNvSpPr/>
          <p:nvPr/>
        </p:nvSpPr>
        <p:spPr>
          <a:xfrm>
            <a:off x="261413" y="2280630"/>
            <a:ext cx="4841531" cy="3675554"/>
          </a:xfrm>
          <a:prstGeom prst="rect">
            <a:avLst/>
          </a:prstGeom>
          <a:solidFill>
            <a:schemeClr val="bg1"/>
          </a:solidFill>
        </p:spPr>
        <p:txBody>
          <a:bodyPr vert="horz" lIns="91440" tIns="45720" rIns="91440" bIns="45720" rtlCol="0" anchor="t">
            <a:normAutofit/>
          </a:bodyPr>
          <a:lstStyle/>
          <a:p>
            <a:pPr indent="-228589" defTabSz="914354">
              <a:lnSpc>
                <a:spcPct val="120000"/>
              </a:lnSpc>
              <a:spcAft>
                <a:spcPts val="600"/>
              </a:spcAft>
              <a:buClr>
                <a:srgbClr val="B80E0F"/>
              </a:buClr>
              <a:buSzPct val="160000"/>
              <a:buFont typeface="Arial" panose="020B0604020202020204" pitchFamily="34" charset="0"/>
              <a:buChar char="•"/>
              <a:defRPr/>
            </a:pPr>
            <a:r>
              <a:rPr lang="en-US" cap="all" dirty="0">
                <a:solidFill>
                  <a:prstClr val="black"/>
                </a:solidFill>
                <a:latin typeface="Abadi" panose="020B0604020104020204" pitchFamily="34" charset="0"/>
              </a:rPr>
              <a:t>every day low price (EDLP) is a pricing strategy promising consumers a low price without the need to wait for sale price events or comparison shopping.</a:t>
            </a:r>
          </a:p>
          <a:p>
            <a:pPr indent="-228589" defTabSz="914354">
              <a:lnSpc>
                <a:spcPct val="120000"/>
              </a:lnSpc>
              <a:spcAft>
                <a:spcPts val="600"/>
              </a:spcAft>
              <a:buClr>
                <a:srgbClr val="B80E0F"/>
              </a:buClr>
              <a:buSzPct val="160000"/>
              <a:buFont typeface="Arial" panose="020B0604020202020204" pitchFamily="34" charset="0"/>
              <a:buChar char="•"/>
              <a:defRPr/>
            </a:pPr>
            <a:r>
              <a:rPr lang="en-US" cap="all" dirty="0">
                <a:solidFill>
                  <a:prstClr val="black"/>
                </a:solidFill>
                <a:latin typeface="Abadi" panose="020B0604020104020204" pitchFamily="34" charset="0"/>
              </a:rPr>
              <a:t> EDLP saves retail stores the effort and expense needed to mark down prices in the store during sale events, and is also believed to generate shopper loyalty</a:t>
            </a:r>
            <a:endParaRPr lang="en-SA" cap="all" dirty="0">
              <a:solidFill>
                <a:prstClr val="black"/>
              </a:solidFill>
              <a:latin typeface="Abadi" panose="020B0604020104020204" pitchFamily="34" charset="0"/>
            </a:endParaRPr>
          </a:p>
        </p:txBody>
      </p:sp>
      <p:grpSp>
        <p:nvGrpSpPr>
          <p:cNvPr id="2" name="Group 1">
            <a:extLst>
              <a:ext uri="{FF2B5EF4-FFF2-40B4-BE49-F238E27FC236}">
                <a16:creationId xmlns:a16="http://schemas.microsoft.com/office/drawing/2014/main" id="{11F699C6-54F4-465C-5B5F-D78D2C44F5A1}"/>
              </a:ext>
            </a:extLst>
          </p:cNvPr>
          <p:cNvGrpSpPr/>
          <p:nvPr/>
        </p:nvGrpSpPr>
        <p:grpSpPr>
          <a:xfrm>
            <a:off x="5370603" y="453694"/>
            <a:ext cx="6761645" cy="5426990"/>
            <a:chOff x="5430355" y="542181"/>
            <a:chExt cx="6174771" cy="6315819"/>
          </a:xfrm>
        </p:grpSpPr>
        <p:pic>
          <p:nvPicPr>
            <p:cNvPr id="6" name="Picture 5">
              <a:extLst>
                <a:ext uri="{FF2B5EF4-FFF2-40B4-BE49-F238E27FC236}">
                  <a16:creationId xmlns:a16="http://schemas.microsoft.com/office/drawing/2014/main" id="{729CD508-CD01-3C4C-96E6-8CF97C006D9B}"/>
                </a:ext>
              </a:extLst>
            </p:cNvPr>
            <p:cNvPicPr>
              <a:picLocks noChangeAspect="1"/>
            </p:cNvPicPr>
            <p:nvPr/>
          </p:nvPicPr>
          <p:blipFill>
            <a:blip r:embed="rId3"/>
            <a:stretch>
              <a:fillRect/>
            </a:stretch>
          </p:blipFill>
          <p:spPr>
            <a:xfrm>
              <a:off x="5430355" y="542181"/>
              <a:ext cx="6174771" cy="4538456"/>
            </a:xfrm>
            <a:prstGeom prst="rect">
              <a:avLst/>
            </a:prstGeom>
          </p:spPr>
        </p:pic>
        <p:pic>
          <p:nvPicPr>
            <p:cNvPr id="9" name="Picture 8">
              <a:extLst>
                <a:ext uri="{FF2B5EF4-FFF2-40B4-BE49-F238E27FC236}">
                  <a16:creationId xmlns:a16="http://schemas.microsoft.com/office/drawing/2014/main" id="{A5E9B4C0-5E25-BA46-8B65-F58CA08042B9}"/>
                </a:ext>
              </a:extLst>
            </p:cNvPr>
            <p:cNvPicPr>
              <a:picLocks noChangeAspect="1"/>
            </p:cNvPicPr>
            <p:nvPr/>
          </p:nvPicPr>
          <p:blipFill>
            <a:blip r:embed="rId4"/>
            <a:stretch>
              <a:fillRect/>
            </a:stretch>
          </p:blipFill>
          <p:spPr>
            <a:xfrm>
              <a:off x="5430355" y="3883242"/>
              <a:ext cx="6174771" cy="2974758"/>
            </a:xfrm>
            <a:prstGeom prst="rect">
              <a:avLst/>
            </a:prstGeom>
          </p:spPr>
        </p:pic>
      </p:grpSp>
      <p:sp>
        <p:nvSpPr>
          <p:cNvPr id="3" name="Cloud 2">
            <a:extLst>
              <a:ext uri="{FF2B5EF4-FFF2-40B4-BE49-F238E27FC236}">
                <a16:creationId xmlns:a16="http://schemas.microsoft.com/office/drawing/2014/main" id="{CF3E280B-73CA-ECE2-198D-9321493E86AC}"/>
              </a:ext>
            </a:extLst>
          </p:cNvPr>
          <p:cNvSpPr/>
          <p:nvPr/>
        </p:nvSpPr>
        <p:spPr>
          <a:xfrm>
            <a:off x="59757" y="1037063"/>
            <a:ext cx="117987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SA" b="1" dirty="0">
                <a:solidFill>
                  <a:prstClr val="black"/>
                </a:solidFill>
                <a:latin typeface="Calibri" panose="020F0502020204030204"/>
              </a:rPr>
              <a:t>extra</a:t>
            </a:r>
          </a:p>
        </p:txBody>
      </p:sp>
    </p:spTree>
    <p:extLst>
      <p:ext uri="{BB962C8B-B14F-4D97-AF65-F5344CB8AC3E}">
        <p14:creationId xmlns:p14="http://schemas.microsoft.com/office/powerpoint/2010/main" val="261383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07B1-8FDB-6640-9F69-209F1F66A8BF}"/>
              </a:ext>
            </a:extLst>
          </p:cNvPr>
          <p:cNvSpPr>
            <a:spLocks noGrp="1"/>
          </p:cNvSpPr>
          <p:nvPr>
            <p:ph type="title" idx="4294967295"/>
          </p:nvPr>
        </p:nvSpPr>
        <p:spPr>
          <a:xfrm>
            <a:off x="2014539" y="39689"/>
            <a:ext cx="10177463" cy="1492251"/>
          </a:xfrm>
        </p:spPr>
        <p:txBody>
          <a:bodyPr/>
          <a:lstStyle/>
          <a:p>
            <a:pPr algn="ctr"/>
            <a:r>
              <a:rPr lang="en-US" b="1" dirty="0">
                <a:solidFill>
                  <a:srgbClr val="B80E0F"/>
                </a:solidFill>
                <a:latin typeface="Abadi" panose="020B0604020104020204" pitchFamily="34" charset="0"/>
                <a:ea typeface="+mn-ea"/>
                <a:cs typeface="+mn-cs"/>
              </a:rPr>
              <a:t>popcorn pricing strategy</a:t>
            </a:r>
            <a:endParaRPr lang="en-SA" b="1" dirty="0">
              <a:solidFill>
                <a:srgbClr val="B80E0F"/>
              </a:solidFill>
              <a:latin typeface="Abadi" panose="020B0604020104020204" pitchFamily="34" charset="0"/>
              <a:ea typeface="+mn-ea"/>
              <a:cs typeface="+mn-cs"/>
            </a:endParaRPr>
          </a:p>
        </p:txBody>
      </p:sp>
      <p:pic>
        <p:nvPicPr>
          <p:cNvPr id="31748" name="Picture 4" descr="3 Case Studies To Prove How Psychology Helps You Read The Mind Of Your  Customers | by Yash Garg | Medium">
            <a:extLst>
              <a:ext uri="{FF2B5EF4-FFF2-40B4-BE49-F238E27FC236}">
                <a16:creationId xmlns:a16="http://schemas.microsoft.com/office/drawing/2014/main" id="{7763E56E-1136-BA45-86B7-5EBEF4E21F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51" r="23766" b="4077"/>
          <a:stretch/>
        </p:blipFill>
        <p:spPr bwMode="auto">
          <a:xfrm>
            <a:off x="801269" y="1122462"/>
            <a:ext cx="11390731" cy="47326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3 Case Studies To Prove How Psychology Helps You Read The Mind Of Your  Customers | by Yash Garg | Medium">
            <a:extLst>
              <a:ext uri="{FF2B5EF4-FFF2-40B4-BE49-F238E27FC236}">
                <a16:creationId xmlns:a16="http://schemas.microsoft.com/office/drawing/2014/main" id="{57A1B5BE-B4CD-8368-0ACF-4D3F6C13A4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21" t="7997" r="45539" b="80257"/>
          <a:stretch/>
        </p:blipFill>
        <p:spPr bwMode="auto">
          <a:xfrm>
            <a:off x="5012176" y="409705"/>
            <a:ext cx="1889759"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3931C5C7-7FC6-C028-1B4D-4C48271E11C6}"/>
              </a:ext>
            </a:extLst>
          </p:cNvPr>
          <p:cNvSpPr/>
          <p:nvPr/>
        </p:nvSpPr>
        <p:spPr>
          <a:xfrm>
            <a:off x="177689" y="1002891"/>
            <a:ext cx="1179871" cy="914400"/>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54">
              <a:defRPr/>
            </a:pPr>
            <a:r>
              <a:rPr lang="en-SA" b="1" dirty="0">
                <a:solidFill>
                  <a:prstClr val="black"/>
                </a:solidFill>
                <a:latin typeface="Calibri" panose="020F0502020204030204"/>
              </a:rPr>
              <a:t>extra</a:t>
            </a:r>
          </a:p>
        </p:txBody>
      </p:sp>
      <p:pic>
        <p:nvPicPr>
          <p:cNvPr id="5" name="Picture 4" descr="3 Case Studies To Prove How Psychology Helps You Read The Mind Of Your  Customers | by Yash Garg | Medium">
            <a:extLst>
              <a:ext uri="{FF2B5EF4-FFF2-40B4-BE49-F238E27FC236}">
                <a16:creationId xmlns:a16="http://schemas.microsoft.com/office/drawing/2014/main" id="{1613C094-245E-5125-E931-53BE05B48D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21" t="25754" r="45168" b="15694"/>
          <a:stretch/>
        </p:blipFill>
        <p:spPr bwMode="auto">
          <a:xfrm>
            <a:off x="4024056" y="1525747"/>
            <a:ext cx="3392744" cy="4209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08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54965"/>
            <a:ext cx="11696700"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Initiating Price Changes</a:t>
            </a:r>
            <a:endParaRPr lang="en-IN" sz="3200" cap="all" spc="200" dirty="0">
              <a:solidFill>
                <a:schemeClr val="accent6">
                  <a:lumMod val="50000"/>
                </a:schemeClr>
              </a:solidFill>
              <a:latin typeface="Impact" panose="020B0806030902050204"/>
            </a:endParaRPr>
          </a:p>
        </p:txBody>
      </p:sp>
      <p:sp>
        <p:nvSpPr>
          <p:cNvPr id="3" name="Content Placeholder 2"/>
          <p:cNvSpPr>
            <a:spLocks noGrp="1"/>
          </p:cNvSpPr>
          <p:nvPr>
            <p:ph idx="4294967295"/>
          </p:nvPr>
        </p:nvSpPr>
        <p:spPr>
          <a:xfrm>
            <a:off x="0" y="1878364"/>
            <a:ext cx="3890963" cy="3759040"/>
          </a:xfrm>
          <a:solidFill>
            <a:schemeClr val="bg1"/>
          </a:solidFill>
        </p:spPr>
        <p:txBody>
          <a:bodyPr>
            <a:normAutofit lnSpcReduction="10000"/>
          </a:bodyPr>
          <a:lstStyle/>
          <a:p>
            <a:r>
              <a:rPr lang="en-US" altLang="en-US" dirty="0">
                <a:solidFill>
                  <a:schemeClr val="accent6">
                    <a:lumMod val="50000"/>
                  </a:schemeClr>
                </a:solidFill>
                <a:ea typeface="ＭＳ Ｐゴシック" panose="020B0600070205080204" pitchFamily="34" charset="-128"/>
              </a:rPr>
              <a:t>Reasons for price cuts:</a:t>
            </a:r>
          </a:p>
          <a:p>
            <a:pPr lvl="1"/>
            <a:r>
              <a:rPr lang="en-US" altLang="en-US" dirty="0">
                <a:solidFill>
                  <a:schemeClr val="accent6">
                    <a:lumMod val="50000"/>
                  </a:schemeClr>
                </a:solidFill>
                <a:ea typeface="ＭＳ Ｐゴシック" panose="020B0600070205080204" pitchFamily="34" charset="-128"/>
              </a:rPr>
              <a:t>Excess capacity</a:t>
            </a:r>
          </a:p>
          <a:p>
            <a:pPr lvl="1"/>
            <a:r>
              <a:rPr lang="en-US" altLang="en-US" dirty="0">
                <a:solidFill>
                  <a:schemeClr val="accent6">
                    <a:lumMod val="50000"/>
                  </a:schemeClr>
                </a:solidFill>
                <a:ea typeface="ＭＳ Ｐゴシック" panose="020B0600070205080204" pitchFamily="34" charset="-128"/>
              </a:rPr>
              <a:t>Falling demand</a:t>
            </a:r>
          </a:p>
          <a:p>
            <a:pPr lvl="1"/>
            <a:r>
              <a:rPr lang="en-US" altLang="en-US" dirty="0">
                <a:solidFill>
                  <a:schemeClr val="accent6">
                    <a:lumMod val="50000"/>
                  </a:schemeClr>
                </a:solidFill>
                <a:ea typeface="ＭＳ Ｐゴシック" panose="020B0600070205080204" pitchFamily="34" charset="-128"/>
              </a:rPr>
              <a:t>Attempt to dominate the market</a:t>
            </a:r>
          </a:p>
          <a:p>
            <a:pPr lvl="1"/>
            <a:endParaRPr lang="en-US" altLang="en-US" dirty="0">
              <a:solidFill>
                <a:schemeClr val="accent6">
                  <a:lumMod val="50000"/>
                </a:schemeClr>
              </a:solidFill>
              <a:ea typeface="ＭＳ Ｐゴシック" panose="020B0600070205080204" pitchFamily="34" charset="-128"/>
            </a:endParaRPr>
          </a:p>
          <a:p>
            <a:r>
              <a:rPr lang="en-US" altLang="en-US" dirty="0">
                <a:solidFill>
                  <a:schemeClr val="accent6">
                    <a:lumMod val="50000"/>
                  </a:schemeClr>
                </a:solidFill>
                <a:ea typeface="ＭＳ Ｐゴシック" panose="020B0600070205080204" pitchFamily="34" charset="-128"/>
              </a:rPr>
              <a:t>Reasons for price increases:</a:t>
            </a:r>
          </a:p>
          <a:p>
            <a:pPr lvl="1"/>
            <a:r>
              <a:rPr lang="en-US" altLang="en-US" dirty="0">
                <a:solidFill>
                  <a:schemeClr val="accent6">
                    <a:lumMod val="50000"/>
                  </a:schemeClr>
                </a:solidFill>
                <a:ea typeface="ＭＳ Ｐゴシック" panose="020B0600070205080204" pitchFamily="34" charset="-128"/>
              </a:rPr>
              <a:t>Cost inflation</a:t>
            </a:r>
          </a:p>
          <a:p>
            <a:pPr lvl="1"/>
            <a:r>
              <a:rPr lang="en-US" altLang="en-US" dirty="0">
                <a:solidFill>
                  <a:schemeClr val="accent6">
                    <a:lumMod val="50000"/>
                  </a:schemeClr>
                </a:solidFill>
                <a:ea typeface="ＭＳ Ｐゴシック" panose="020B0600070205080204" pitchFamily="34" charset="-128"/>
              </a:rPr>
              <a:t>Over-demand</a:t>
            </a:r>
            <a:endParaRPr lang="en-IN" dirty="0">
              <a:solidFill>
                <a:schemeClr val="accent6">
                  <a:lumMod val="50000"/>
                </a:schemeClr>
              </a:solidFill>
            </a:endParaRPr>
          </a:p>
        </p:txBody>
      </p:sp>
      <p:pic>
        <p:nvPicPr>
          <p:cNvPr id="19458" name="Picture 2" descr="4.initiating a price change">
            <a:extLst>
              <a:ext uri="{FF2B5EF4-FFF2-40B4-BE49-F238E27FC236}">
                <a16:creationId xmlns:a16="http://schemas.microsoft.com/office/drawing/2014/main" id="{7CDB8DC8-5E3F-5E62-F291-BAEEF7CB0D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 t="1" r="-575" b="6724"/>
          <a:stretch/>
        </p:blipFill>
        <p:spPr bwMode="auto">
          <a:xfrm>
            <a:off x="4402473" y="1619021"/>
            <a:ext cx="7797132" cy="401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89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949505" y="717462"/>
            <a:ext cx="6890160"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Reactions to Price Changes</a:t>
            </a:r>
            <a:endParaRPr lang="en-IN" sz="3200" cap="all" spc="200" dirty="0">
              <a:solidFill>
                <a:schemeClr val="accent6">
                  <a:lumMod val="50000"/>
                </a:schemeClr>
              </a:solidFill>
              <a:latin typeface="Impact" panose="020B0806030902050204"/>
            </a:endParaRPr>
          </a:p>
        </p:txBody>
      </p:sp>
      <p:sp>
        <p:nvSpPr>
          <p:cNvPr id="3" name="Content Placeholder 2"/>
          <p:cNvSpPr>
            <a:spLocks noGrp="1"/>
          </p:cNvSpPr>
          <p:nvPr>
            <p:ph idx="4294967295"/>
          </p:nvPr>
        </p:nvSpPr>
        <p:spPr>
          <a:xfrm>
            <a:off x="99392" y="3686408"/>
            <a:ext cx="5129213" cy="2156488"/>
          </a:xfrm>
          <a:solidFill>
            <a:schemeClr val="bg1"/>
          </a:solidFill>
        </p:spPr>
        <p:txBody>
          <a:bodyPr wrap="square">
            <a:spAutoFit/>
          </a:bodyPr>
          <a:lstStyle/>
          <a:p>
            <a:pPr marL="0" indent="0">
              <a:buNone/>
            </a:pPr>
            <a:r>
              <a:rPr lang="en-US" sz="1600" b="1" dirty="0">
                <a:solidFill>
                  <a:srgbClr val="000000"/>
                </a:solidFill>
              </a:rPr>
              <a:t>Buyer’s perspective</a:t>
            </a:r>
          </a:p>
          <a:p>
            <a:pPr lvl="0"/>
            <a:r>
              <a:rPr lang="en-US" sz="1600" dirty="0">
                <a:solidFill>
                  <a:srgbClr val="C00000"/>
                </a:solidFill>
              </a:rPr>
              <a:t>Price increase</a:t>
            </a:r>
            <a:r>
              <a:rPr lang="en-US" sz="1600" dirty="0">
                <a:solidFill>
                  <a:srgbClr val="000000"/>
                </a:solidFill>
              </a:rPr>
              <a:t>:</a:t>
            </a:r>
          </a:p>
          <a:p>
            <a:pPr lvl="1"/>
            <a:r>
              <a:rPr lang="en-US" sz="1600" dirty="0">
                <a:solidFill>
                  <a:srgbClr val="000000"/>
                </a:solidFill>
              </a:rPr>
              <a:t>Product is more exclusive or better made.</a:t>
            </a:r>
          </a:p>
          <a:p>
            <a:pPr lvl="1"/>
            <a:r>
              <a:rPr lang="en-US" sz="1600" dirty="0">
                <a:solidFill>
                  <a:srgbClr val="000000"/>
                </a:solidFill>
              </a:rPr>
              <a:t>Company is being greedy.</a:t>
            </a:r>
          </a:p>
          <a:p>
            <a:pPr lvl="0"/>
            <a:r>
              <a:rPr lang="en-US" sz="1600" dirty="0">
                <a:solidFill>
                  <a:srgbClr val="C00000"/>
                </a:solidFill>
              </a:rPr>
              <a:t>Price cut</a:t>
            </a:r>
            <a:r>
              <a:rPr lang="en-US" sz="1600" dirty="0">
                <a:solidFill>
                  <a:srgbClr val="000000"/>
                </a:solidFill>
              </a:rPr>
              <a:t>:</a:t>
            </a:r>
          </a:p>
          <a:p>
            <a:pPr lvl="1"/>
            <a:r>
              <a:rPr lang="en-US" sz="1600" dirty="0">
                <a:solidFill>
                  <a:srgbClr val="000000"/>
                </a:solidFill>
              </a:rPr>
              <a:t>Product’s quality has been reduced.</a:t>
            </a:r>
          </a:p>
          <a:p>
            <a:pPr lvl="1"/>
            <a:r>
              <a:rPr lang="en-US" sz="1600" dirty="0">
                <a:solidFill>
                  <a:srgbClr val="000000"/>
                </a:solidFill>
              </a:rPr>
              <a:t>Company’s image has tarnished.</a:t>
            </a:r>
            <a:endParaRPr lang="en-IN" sz="1600" b="1" dirty="0"/>
          </a:p>
        </p:txBody>
      </p:sp>
      <p:sp>
        <p:nvSpPr>
          <p:cNvPr id="4" name="Content Placeholder 3"/>
          <p:cNvSpPr>
            <a:spLocks noGrp="1"/>
          </p:cNvSpPr>
          <p:nvPr>
            <p:ph idx="4294967295"/>
          </p:nvPr>
        </p:nvSpPr>
        <p:spPr>
          <a:xfrm>
            <a:off x="6657978" y="3949700"/>
            <a:ext cx="5534025" cy="1742528"/>
          </a:xfrm>
          <a:solidFill>
            <a:schemeClr val="bg1"/>
          </a:solidFill>
        </p:spPr>
        <p:txBody>
          <a:bodyPr wrap="square">
            <a:spAutoFit/>
          </a:bodyPr>
          <a:lstStyle/>
          <a:p>
            <a:pPr marL="0" indent="0">
              <a:buNone/>
            </a:pPr>
            <a:r>
              <a:rPr lang="en-US" sz="1600" b="1" dirty="0">
                <a:solidFill>
                  <a:srgbClr val="000000"/>
                </a:solidFill>
              </a:rPr>
              <a:t>Competitor’s perspective</a:t>
            </a:r>
          </a:p>
          <a:p>
            <a:pPr lvl="0"/>
            <a:r>
              <a:rPr lang="en-US" sz="1600" dirty="0">
                <a:solidFill>
                  <a:srgbClr val="C00000"/>
                </a:solidFill>
              </a:rPr>
              <a:t>Price cut</a:t>
            </a:r>
            <a:r>
              <a:rPr lang="en-US" sz="1600" dirty="0">
                <a:solidFill>
                  <a:srgbClr val="000000"/>
                </a:solidFill>
              </a:rPr>
              <a:t>:</a:t>
            </a:r>
          </a:p>
          <a:p>
            <a:pPr lvl="1"/>
            <a:r>
              <a:rPr lang="en-US" sz="1600" dirty="0">
                <a:solidFill>
                  <a:srgbClr val="000000"/>
                </a:solidFill>
              </a:rPr>
              <a:t>Company is trying to grab a larger market share.</a:t>
            </a:r>
          </a:p>
          <a:p>
            <a:pPr lvl="1"/>
            <a:r>
              <a:rPr lang="en-US" sz="1600" dirty="0">
                <a:solidFill>
                  <a:srgbClr val="000000"/>
                </a:solidFill>
              </a:rPr>
              <a:t>Company is doing poorly and trying to boost its sales.</a:t>
            </a:r>
          </a:p>
          <a:p>
            <a:pPr lvl="1"/>
            <a:r>
              <a:rPr lang="en-US" sz="1600" dirty="0">
                <a:solidFill>
                  <a:srgbClr val="000000"/>
                </a:solidFill>
              </a:rPr>
              <a:t>Company wants the whole industry to cut prices to increase total demand.</a:t>
            </a:r>
            <a:endParaRPr lang="en-IN" sz="1600" b="1" dirty="0"/>
          </a:p>
        </p:txBody>
      </p:sp>
      <p:pic>
        <p:nvPicPr>
          <p:cNvPr id="1026" name="Picture 2" descr="Assess Your Features From Your Customers' Perspective - The Selling Agency">
            <a:extLst>
              <a:ext uri="{FF2B5EF4-FFF2-40B4-BE49-F238E27FC236}">
                <a16:creationId xmlns:a16="http://schemas.microsoft.com/office/drawing/2014/main" id="{6E39FAD2-4DC2-937F-341C-334A4BBA5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780" y="1252993"/>
            <a:ext cx="5218043" cy="23223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19B30F-8542-79C4-E05E-C1A46372FA68}"/>
              </a:ext>
            </a:extLst>
          </p:cNvPr>
          <p:cNvPicPr>
            <a:picLocks noChangeAspect="1"/>
          </p:cNvPicPr>
          <p:nvPr/>
        </p:nvPicPr>
        <p:blipFill>
          <a:blip r:embed="rId4"/>
          <a:stretch>
            <a:fillRect/>
          </a:stretch>
        </p:blipFill>
        <p:spPr>
          <a:xfrm>
            <a:off x="6351108" y="1702965"/>
            <a:ext cx="5128589" cy="2048552"/>
          </a:xfrm>
          <a:prstGeom prst="rect">
            <a:avLst/>
          </a:prstGeom>
        </p:spPr>
      </p:pic>
    </p:spTree>
    <p:extLst>
      <p:ext uri="{BB962C8B-B14F-4D97-AF65-F5344CB8AC3E}">
        <p14:creationId xmlns:p14="http://schemas.microsoft.com/office/powerpoint/2010/main" val="304343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0" y="3694113"/>
            <a:ext cx="10179050" cy="1347787"/>
          </a:xfrm>
        </p:spPr>
        <p:txBody>
          <a:bodyPr vert="horz" lIns="91440" tIns="45720" rIns="91440" bIns="45720" rtlCol="0" anchor="b">
            <a:normAutofit/>
          </a:bodyPr>
          <a:lstStyle/>
          <a:p>
            <a:r>
              <a:rPr lang="en-US" sz="8000" dirty="0"/>
              <a:t>Activity 3</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0" y="5194300"/>
            <a:ext cx="10179050" cy="550863"/>
          </a:xfrm>
        </p:spPr>
        <p:txBody>
          <a:bodyPr vert="horz" lIns="91440" tIns="45720" rIns="91440" bIns="45720" rtlCol="0" anchor="t">
            <a:normAutofit fontScale="92500"/>
          </a:bodyPr>
          <a:lstStyle/>
          <a:p>
            <a:pPr marL="0" indent="0" algn="ctr">
              <a:buNone/>
            </a:pPr>
            <a:r>
              <a:rPr lang="en-US" sz="2800" dirty="0">
                <a:solidFill>
                  <a:srgbClr val="C00000"/>
                </a:solidFill>
              </a:rPr>
              <a:t>How to respond from your marketing understanding to the price change</a:t>
            </a: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33"/>
          <a:stretch/>
        </p:blipFill>
        <p:spPr bwMode="auto">
          <a:xfrm rot="21420000">
            <a:off x="-39076" y="1445200"/>
            <a:ext cx="5487181" cy="2311302"/>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2" r="4246" b="2"/>
          <a:stretch/>
        </p:blipFill>
        <p:spPr bwMode="auto">
          <a:xfrm rot="21420000">
            <a:off x="5724206" y="989713"/>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48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1CCCF-23BB-8BE1-7B1F-DFFAEB645A64}"/>
              </a:ext>
            </a:extLst>
          </p:cNvPr>
          <p:cNvPicPr>
            <a:picLocks noChangeAspect="1"/>
          </p:cNvPicPr>
          <p:nvPr/>
        </p:nvPicPr>
        <p:blipFill>
          <a:blip r:embed="rId2"/>
          <a:stretch>
            <a:fillRect/>
          </a:stretch>
        </p:blipFill>
        <p:spPr>
          <a:xfrm>
            <a:off x="4319164" y="872455"/>
            <a:ext cx="3401077" cy="2273799"/>
          </a:xfrm>
          <a:prstGeom prst="rect">
            <a:avLst/>
          </a:prstGeom>
        </p:spPr>
      </p:pic>
      <p:pic>
        <p:nvPicPr>
          <p:cNvPr id="5" name="Picture 4">
            <a:extLst>
              <a:ext uri="{FF2B5EF4-FFF2-40B4-BE49-F238E27FC236}">
                <a16:creationId xmlns:a16="http://schemas.microsoft.com/office/drawing/2014/main" id="{40301D37-CFB8-F3D8-4A99-B513FC54D07D}"/>
              </a:ext>
            </a:extLst>
          </p:cNvPr>
          <p:cNvPicPr>
            <a:picLocks noChangeAspect="1"/>
          </p:cNvPicPr>
          <p:nvPr/>
        </p:nvPicPr>
        <p:blipFill>
          <a:blip r:embed="rId3"/>
          <a:stretch>
            <a:fillRect/>
          </a:stretch>
        </p:blipFill>
        <p:spPr>
          <a:xfrm>
            <a:off x="8120539" y="519728"/>
            <a:ext cx="3586156" cy="2717019"/>
          </a:xfrm>
          <a:prstGeom prst="rect">
            <a:avLst/>
          </a:prstGeom>
        </p:spPr>
      </p:pic>
      <p:pic>
        <p:nvPicPr>
          <p:cNvPr id="8" name="Picture 7">
            <a:extLst>
              <a:ext uri="{FF2B5EF4-FFF2-40B4-BE49-F238E27FC236}">
                <a16:creationId xmlns:a16="http://schemas.microsoft.com/office/drawing/2014/main" id="{A8AA37CE-0C87-C93B-7DE9-54113644B335}"/>
              </a:ext>
            </a:extLst>
          </p:cNvPr>
          <p:cNvPicPr>
            <a:picLocks noChangeAspect="1"/>
          </p:cNvPicPr>
          <p:nvPr/>
        </p:nvPicPr>
        <p:blipFill>
          <a:blip r:embed="rId4"/>
          <a:stretch>
            <a:fillRect/>
          </a:stretch>
        </p:blipFill>
        <p:spPr>
          <a:xfrm>
            <a:off x="483291" y="3429000"/>
            <a:ext cx="3261955" cy="2637696"/>
          </a:xfrm>
          <a:prstGeom prst="rect">
            <a:avLst/>
          </a:prstGeom>
        </p:spPr>
      </p:pic>
      <p:pic>
        <p:nvPicPr>
          <p:cNvPr id="9" name="Picture 8">
            <a:extLst>
              <a:ext uri="{FF2B5EF4-FFF2-40B4-BE49-F238E27FC236}">
                <a16:creationId xmlns:a16="http://schemas.microsoft.com/office/drawing/2014/main" id="{48FFC2FD-84AD-793D-CD98-97F2654DCCF6}"/>
              </a:ext>
            </a:extLst>
          </p:cNvPr>
          <p:cNvPicPr>
            <a:picLocks noChangeAspect="1"/>
          </p:cNvPicPr>
          <p:nvPr/>
        </p:nvPicPr>
        <p:blipFill>
          <a:blip r:embed="rId5"/>
          <a:stretch>
            <a:fillRect/>
          </a:stretch>
        </p:blipFill>
        <p:spPr>
          <a:xfrm>
            <a:off x="4319164" y="3285651"/>
            <a:ext cx="3319156" cy="2781045"/>
          </a:xfrm>
          <a:prstGeom prst="rect">
            <a:avLst/>
          </a:prstGeom>
        </p:spPr>
      </p:pic>
      <p:pic>
        <p:nvPicPr>
          <p:cNvPr id="10" name="Picture 9">
            <a:extLst>
              <a:ext uri="{FF2B5EF4-FFF2-40B4-BE49-F238E27FC236}">
                <a16:creationId xmlns:a16="http://schemas.microsoft.com/office/drawing/2014/main" id="{41136F4E-B094-095D-0969-798EEE63B855}"/>
              </a:ext>
            </a:extLst>
          </p:cNvPr>
          <p:cNvPicPr>
            <a:picLocks noChangeAspect="1"/>
          </p:cNvPicPr>
          <p:nvPr/>
        </p:nvPicPr>
        <p:blipFill>
          <a:blip r:embed="rId6"/>
          <a:stretch>
            <a:fillRect/>
          </a:stretch>
        </p:blipFill>
        <p:spPr>
          <a:xfrm>
            <a:off x="8120539" y="3140642"/>
            <a:ext cx="3588171" cy="1703312"/>
          </a:xfrm>
          <a:prstGeom prst="rect">
            <a:avLst/>
          </a:prstGeom>
        </p:spPr>
      </p:pic>
      <p:pic>
        <p:nvPicPr>
          <p:cNvPr id="11" name="Picture 10">
            <a:extLst>
              <a:ext uri="{FF2B5EF4-FFF2-40B4-BE49-F238E27FC236}">
                <a16:creationId xmlns:a16="http://schemas.microsoft.com/office/drawing/2014/main" id="{4601B767-7288-86C8-5655-42222146DE94}"/>
              </a:ext>
            </a:extLst>
          </p:cNvPr>
          <p:cNvPicPr>
            <a:picLocks noChangeAspect="1"/>
          </p:cNvPicPr>
          <p:nvPr/>
        </p:nvPicPr>
        <p:blipFill rotWithShape="1">
          <a:blip r:embed="rId7"/>
          <a:srcRect l="7699" t="1" b="6359"/>
          <a:stretch/>
        </p:blipFill>
        <p:spPr>
          <a:xfrm>
            <a:off x="8038618" y="4747848"/>
            <a:ext cx="3572709" cy="1159528"/>
          </a:xfrm>
          <a:prstGeom prst="rect">
            <a:avLst/>
          </a:prstGeom>
        </p:spPr>
      </p:pic>
      <p:pic>
        <p:nvPicPr>
          <p:cNvPr id="4" name="Picture 3">
            <a:extLst>
              <a:ext uri="{FF2B5EF4-FFF2-40B4-BE49-F238E27FC236}">
                <a16:creationId xmlns:a16="http://schemas.microsoft.com/office/drawing/2014/main" id="{D05A7FFE-4B98-B1EF-9218-750D6E763ED5}"/>
              </a:ext>
            </a:extLst>
          </p:cNvPr>
          <p:cNvPicPr>
            <a:picLocks noChangeAspect="1"/>
          </p:cNvPicPr>
          <p:nvPr/>
        </p:nvPicPr>
        <p:blipFill rotWithShape="1">
          <a:blip r:embed="rId8"/>
          <a:srcRect l="17910" r="-448" b="24894"/>
          <a:stretch/>
        </p:blipFill>
        <p:spPr>
          <a:xfrm>
            <a:off x="991992" y="1258349"/>
            <a:ext cx="3005441" cy="2170651"/>
          </a:xfrm>
          <a:prstGeom prst="rect">
            <a:avLst/>
          </a:prstGeom>
        </p:spPr>
      </p:pic>
      <p:pic>
        <p:nvPicPr>
          <p:cNvPr id="6" name="Picture 5">
            <a:extLst>
              <a:ext uri="{FF2B5EF4-FFF2-40B4-BE49-F238E27FC236}">
                <a16:creationId xmlns:a16="http://schemas.microsoft.com/office/drawing/2014/main" id="{15B8AF6D-10E3-0BAE-5320-7A9FD1B10078}"/>
              </a:ext>
            </a:extLst>
          </p:cNvPr>
          <p:cNvPicPr>
            <a:picLocks noChangeAspect="1"/>
          </p:cNvPicPr>
          <p:nvPr/>
        </p:nvPicPr>
        <p:blipFill rotWithShape="1">
          <a:blip r:embed="rId9"/>
          <a:srcRect l="25855" t="10239" r="58012" b="20121"/>
          <a:stretch/>
        </p:blipFill>
        <p:spPr>
          <a:xfrm>
            <a:off x="0" y="1090569"/>
            <a:ext cx="1543050" cy="2338431"/>
          </a:xfrm>
          <a:prstGeom prst="rect">
            <a:avLst/>
          </a:prstGeom>
        </p:spPr>
      </p:pic>
    </p:spTree>
    <p:extLst>
      <p:ext uri="{BB962C8B-B14F-4D97-AF65-F5344CB8AC3E}">
        <p14:creationId xmlns:p14="http://schemas.microsoft.com/office/powerpoint/2010/main" val="29957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46832" y="567830"/>
            <a:ext cx="7389507" cy="535531"/>
          </a:xfrm>
          <a:solidFill>
            <a:schemeClr val="bg1"/>
          </a:solidFill>
        </p:spPr>
        <p:txBody>
          <a:bodyPr vert="horz" wrap="square" lIns="91440" tIns="45720" rIns="91440" bIns="45720" rtlCol="0" anchor="t">
            <a:spAutoFit/>
          </a:bodyPr>
          <a:lstStyle/>
          <a:p>
            <a:pPr algn="ctr"/>
            <a:r>
              <a:rPr lang="en-US" altLang="en-US" sz="3200" cap="all" spc="200" dirty="0">
                <a:solidFill>
                  <a:schemeClr val="accent6">
                    <a:lumMod val="50000"/>
                  </a:schemeClr>
                </a:solidFill>
                <a:latin typeface="Impact" panose="020B0806030902050204"/>
              </a:rPr>
              <a:t>Public Policy Issues in Pricing</a:t>
            </a:r>
            <a:endParaRPr lang="en-IN" sz="3200" cap="all" spc="200" dirty="0">
              <a:solidFill>
                <a:schemeClr val="accent6">
                  <a:lumMod val="50000"/>
                </a:schemeClr>
              </a:solidFill>
              <a:latin typeface="Impact" panose="020B0806030902050204"/>
            </a:endParaRPr>
          </a:p>
        </p:txBody>
      </p:sp>
      <p:pic>
        <p:nvPicPr>
          <p:cNvPr id="4" name="Picture 7" descr="The flowchart shows the following information:&#10;Major public policy issues in pricing take place at two levels: pricing practices within a given channel level and pricing practices across channel levels.&#10;• Price-fixing predatory pricing points to producer A and producer B. &#10;• An arrow labeled retail price maintenance and discriminatory pricing leads to Price-fixing predatory pricing pointing to retailer 1 and retailer 2. &#10;• An arrow labeled deceptive pricing leads to consumers from retailers. An arrow labeled deceptive pricing leads to consumers directly from producers. &#10;"/>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17786" t="-6944" b="1"/>
          <a:stretch/>
        </p:blipFill>
        <p:spPr bwMode="auto">
          <a:xfrm>
            <a:off x="2" y="973140"/>
            <a:ext cx="11456988"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D445D56-6DF7-4F72-237C-72A04D2E8BC1}"/>
              </a:ext>
            </a:extLst>
          </p:cNvPr>
          <p:cNvSpPr txBox="1"/>
          <p:nvPr/>
        </p:nvSpPr>
        <p:spPr>
          <a:xfrm>
            <a:off x="148418" y="4264497"/>
            <a:ext cx="12023545" cy="11661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37" indent="-285737" defTabSz="914354">
              <a:lnSpc>
                <a:spcPct val="150000"/>
              </a:lnSpc>
              <a:buFont typeface="Arial" panose="020B0604020202020204" pitchFamily="34" charset="0"/>
              <a:buChar char="•"/>
              <a:defRPr/>
            </a:pPr>
            <a:r>
              <a:rPr lang="en-US" altLang="en-US" sz="1200" b="1" dirty="0">
                <a:solidFill>
                  <a:srgbClr val="C00000"/>
                </a:solidFill>
                <a:latin typeface="Arial" panose="020B0604020202020204" pitchFamily="34" charset="0"/>
                <a:ea typeface="ＭＳ Ｐゴシック" panose="020B0600070205080204" pitchFamily="34" charset="-128"/>
              </a:rPr>
              <a:t>Price-fixing :</a:t>
            </a:r>
            <a:r>
              <a:rPr lang="en-US" altLang="en-US" sz="1200" dirty="0">
                <a:solidFill>
                  <a:srgbClr val="008000"/>
                </a:solidFill>
                <a:latin typeface="Arial" panose="020B0604020202020204" pitchFamily="34" charset="0"/>
                <a:ea typeface="ＭＳ Ｐゴシック" panose="020B0600070205080204" pitchFamily="34" charset="-128"/>
              </a:rPr>
              <a:t>is illegal federal legislation on price-fixing states that sellers must set prices without talking to competitors</a:t>
            </a:r>
            <a:endParaRPr lang="en-US" altLang="en-US" sz="1200" b="1" dirty="0">
              <a:solidFill>
                <a:srgbClr val="C00000"/>
              </a:solidFill>
              <a:latin typeface="Arial" panose="020B0604020202020204" pitchFamily="34" charset="0"/>
              <a:ea typeface="ＭＳ Ｐゴシック" panose="020B0600070205080204" pitchFamily="34" charset="-128"/>
            </a:endParaRPr>
          </a:p>
          <a:p>
            <a:pPr marL="285737" indent="-285737" defTabSz="914354">
              <a:lnSpc>
                <a:spcPct val="150000"/>
              </a:lnSpc>
              <a:buFont typeface="Arial" panose="020B0604020202020204" pitchFamily="34" charset="0"/>
              <a:buChar char="•"/>
              <a:defRPr/>
            </a:pPr>
            <a:r>
              <a:rPr lang="en-US" altLang="en-US" sz="1200" b="1" dirty="0">
                <a:solidFill>
                  <a:srgbClr val="C00000"/>
                </a:solidFill>
                <a:latin typeface="Arial" panose="020B0604020202020204" pitchFamily="34" charset="0"/>
                <a:ea typeface="ＭＳ Ｐゴシック" panose="020B0600070205080204" pitchFamily="34" charset="-128"/>
              </a:rPr>
              <a:t>Predatory pricing</a:t>
            </a:r>
            <a:r>
              <a:rPr lang="en-US" altLang="en-US" sz="1200" dirty="0">
                <a:solidFill>
                  <a:srgbClr val="008000"/>
                </a:solidFill>
                <a:latin typeface="Arial" panose="020B0604020202020204" pitchFamily="34" charset="0"/>
                <a:ea typeface="ＭＳ Ｐゴシック" panose="020B0600070205080204" pitchFamily="34" charset="-128"/>
              </a:rPr>
              <a:t> also prohibited from using predatory pricing. Predatory pricing means selling below cost with the intention of putting competitors out of business</a:t>
            </a:r>
            <a:endParaRPr lang="en-US" altLang="en-US" sz="1200" dirty="0">
              <a:solidFill>
                <a:srgbClr val="C00000"/>
              </a:solidFill>
              <a:latin typeface="Arial" panose="020B0604020202020204" pitchFamily="34" charset="0"/>
              <a:ea typeface="ＭＳ Ｐゴシック" panose="020B0600070205080204" pitchFamily="34" charset="-128"/>
            </a:endParaRPr>
          </a:p>
          <a:p>
            <a:pPr marL="285737" indent="-285737" defTabSz="914354">
              <a:lnSpc>
                <a:spcPct val="150000"/>
              </a:lnSpc>
              <a:buFont typeface="Arial" panose="020B0604020202020204" pitchFamily="34" charset="0"/>
              <a:buChar char="•"/>
              <a:defRPr/>
            </a:pPr>
            <a:r>
              <a:rPr lang="en-US" altLang="en-US" sz="1200" b="1" dirty="0">
                <a:solidFill>
                  <a:srgbClr val="C00000"/>
                </a:solidFill>
                <a:latin typeface="Arial" panose="020B0604020202020204" pitchFamily="34" charset="0"/>
                <a:ea typeface="ＭＳ Ｐゴシック" panose="020B0600070205080204" pitchFamily="34" charset="-128"/>
              </a:rPr>
              <a:t>discriminatory pricing </a:t>
            </a:r>
            <a:r>
              <a:rPr lang="en-US" altLang="en-US" sz="1200" dirty="0">
                <a:solidFill>
                  <a:srgbClr val="008000"/>
                </a:solidFill>
                <a:latin typeface="Arial" panose="020B0604020202020204" pitchFamily="34" charset="0"/>
                <a:ea typeface="ＭＳ Ｐゴシック" panose="020B0600070205080204" pitchFamily="34" charset="-128"/>
              </a:rPr>
              <a:t>prevent unfair price discrimination by ensuring that sellers offer the same price terms to customers at a given level of trade</a:t>
            </a:r>
            <a:r>
              <a:rPr lang="en-US" altLang="en-US" sz="1200" b="1" dirty="0">
                <a:solidFill>
                  <a:srgbClr val="C00000"/>
                </a:solidFill>
                <a:latin typeface="Arial" panose="020B0604020202020204" pitchFamily="34" charset="0"/>
                <a:ea typeface="ＭＳ Ｐゴシック" panose="020B0600070205080204" pitchFamily="34" charset="-128"/>
              </a:rPr>
              <a:t> </a:t>
            </a:r>
          </a:p>
          <a:p>
            <a:pPr marL="285737" indent="-285737" defTabSz="914354">
              <a:lnSpc>
                <a:spcPct val="150000"/>
              </a:lnSpc>
              <a:buFont typeface="Arial" panose="020B0604020202020204" pitchFamily="34" charset="0"/>
              <a:buChar char="•"/>
              <a:defRPr/>
            </a:pPr>
            <a:r>
              <a:rPr lang="en-US" altLang="en-US" sz="1200" b="1" dirty="0">
                <a:solidFill>
                  <a:srgbClr val="C00000"/>
                </a:solidFill>
                <a:latin typeface="Arial" panose="020B0604020202020204" pitchFamily="34" charset="0"/>
                <a:ea typeface="ＭＳ Ｐゴシック" panose="020B0600070205080204" pitchFamily="34" charset="-128"/>
              </a:rPr>
              <a:t>Deceptive pricing </a:t>
            </a:r>
            <a:r>
              <a:rPr lang="en-US" altLang="en-US" sz="1200" dirty="0">
                <a:solidFill>
                  <a:srgbClr val="008000"/>
                </a:solidFill>
                <a:latin typeface="Arial" panose="020B0604020202020204" pitchFamily="34" charset="0"/>
                <a:ea typeface="ＭＳ Ｐゴシック" panose="020B0600070205080204" pitchFamily="34" charset="-128"/>
              </a:rPr>
              <a:t>seller states prices or price savings that mislead consumers or are not actually available to consumers. </a:t>
            </a:r>
            <a:endParaRPr lang="en-US" altLang="en-US" sz="1200" dirty="0">
              <a:solidFill>
                <a:srgbClr val="C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3434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655011" y="1563232"/>
            <a:ext cx="6557897" cy="3948353"/>
          </a:xfrm>
          <a:prstGeom prst="rect">
            <a:avLst/>
          </a:prstGeom>
        </p:spPr>
      </p:pic>
    </p:spTree>
    <p:extLst>
      <p:ext uri="{BB962C8B-B14F-4D97-AF65-F5344CB8AC3E}">
        <p14:creationId xmlns:p14="http://schemas.microsoft.com/office/powerpoint/2010/main" val="28692582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947958" y="1389562"/>
            <a:ext cx="9852025" cy="359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CBCF99E-2CB4-4A3B-B30D-1DD8FD8FD1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814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AC3E80-5C4B-6631-37C8-445E814B0C82}"/>
              </a:ext>
            </a:extLst>
          </p:cNvPr>
          <p:cNvPicPr>
            <a:picLocks noChangeAspect="1"/>
          </p:cNvPicPr>
          <p:nvPr/>
        </p:nvPicPr>
        <p:blipFill>
          <a:blip r:embed="rId2"/>
          <a:stretch>
            <a:fillRect/>
          </a:stretch>
        </p:blipFill>
        <p:spPr>
          <a:xfrm>
            <a:off x="906047" y="1002037"/>
            <a:ext cx="3252903" cy="2426963"/>
          </a:xfrm>
          <a:prstGeom prst="rect">
            <a:avLst/>
          </a:prstGeom>
        </p:spPr>
      </p:pic>
      <p:pic>
        <p:nvPicPr>
          <p:cNvPr id="11" name="Picture 10">
            <a:extLst>
              <a:ext uri="{FF2B5EF4-FFF2-40B4-BE49-F238E27FC236}">
                <a16:creationId xmlns:a16="http://schemas.microsoft.com/office/drawing/2014/main" id="{C58ABF38-C908-5C6F-25CB-F2657DA72189}"/>
              </a:ext>
            </a:extLst>
          </p:cNvPr>
          <p:cNvPicPr>
            <a:picLocks noChangeAspect="1"/>
          </p:cNvPicPr>
          <p:nvPr/>
        </p:nvPicPr>
        <p:blipFill>
          <a:blip r:embed="rId3"/>
          <a:stretch>
            <a:fillRect/>
          </a:stretch>
        </p:blipFill>
        <p:spPr>
          <a:xfrm>
            <a:off x="649727" y="3254332"/>
            <a:ext cx="3104943" cy="2801876"/>
          </a:xfrm>
          <a:prstGeom prst="rect">
            <a:avLst/>
          </a:prstGeom>
        </p:spPr>
      </p:pic>
      <p:pic>
        <p:nvPicPr>
          <p:cNvPr id="10" name="Picture 9">
            <a:extLst>
              <a:ext uri="{FF2B5EF4-FFF2-40B4-BE49-F238E27FC236}">
                <a16:creationId xmlns:a16="http://schemas.microsoft.com/office/drawing/2014/main" id="{2E6590CE-A7EA-96D7-141F-A2F9905D28DB}"/>
              </a:ext>
            </a:extLst>
          </p:cNvPr>
          <p:cNvPicPr>
            <a:picLocks noChangeAspect="1"/>
          </p:cNvPicPr>
          <p:nvPr/>
        </p:nvPicPr>
        <p:blipFill>
          <a:blip r:embed="rId4"/>
          <a:stretch>
            <a:fillRect/>
          </a:stretch>
        </p:blipFill>
        <p:spPr>
          <a:xfrm>
            <a:off x="8180812" y="466257"/>
            <a:ext cx="3217333" cy="2788075"/>
          </a:xfrm>
          <a:prstGeom prst="rect">
            <a:avLst/>
          </a:prstGeom>
        </p:spPr>
      </p:pic>
      <p:pic>
        <p:nvPicPr>
          <p:cNvPr id="8" name="Picture 7">
            <a:extLst>
              <a:ext uri="{FF2B5EF4-FFF2-40B4-BE49-F238E27FC236}">
                <a16:creationId xmlns:a16="http://schemas.microsoft.com/office/drawing/2014/main" id="{815F8483-1F28-9620-6927-8EFA24C6A553}"/>
              </a:ext>
            </a:extLst>
          </p:cNvPr>
          <p:cNvPicPr>
            <a:picLocks noChangeAspect="1"/>
          </p:cNvPicPr>
          <p:nvPr/>
        </p:nvPicPr>
        <p:blipFill>
          <a:blip r:embed="rId5"/>
          <a:stretch>
            <a:fillRect/>
          </a:stretch>
        </p:blipFill>
        <p:spPr>
          <a:xfrm>
            <a:off x="4415270" y="480060"/>
            <a:ext cx="3252903" cy="2664384"/>
          </a:xfrm>
          <a:prstGeom prst="rect">
            <a:avLst/>
          </a:prstGeom>
        </p:spPr>
      </p:pic>
      <p:pic>
        <p:nvPicPr>
          <p:cNvPr id="12" name="Picture 11">
            <a:extLst>
              <a:ext uri="{FF2B5EF4-FFF2-40B4-BE49-F238E27FC236}">
                <a16:creationId xmlns:a16="http://schemas.microsoft.com/office/drawing/2014/main" id="{8F19349F-687C-1395-3FE4-A8C8C93C027C}"/>
              </a:ext>
            </a:extLst>
          </p:cNvPr>
          <p:cNvPicPr>
            <a:picLocks noChangeAspect="1"/>
          </p:cNvPicPr>
          <p:nvPr/>
        </p:nvPicPr>
        <p:blipFill>
          <a:blip r:embed="rId6"/>
          <a:stretch>
            <a:fillRect/>
          </a:stretch>
        </p:blipFill>
        <p:spPr>
          <a:xfrm>
            <a:off x="4480649" y="3144444"/>
            <a:ext cx="3122143" cy="2788075"/>
          </a:xfrm>
          <a:prstGeom prst="rect">
            <a:avLst/>
          </a:prstGeom>
        </p:spPr>
      </p:pic>
      <p:pic>
        <p:nvPicPr>
          <p:cNvPr id="2" name="Picture 1">
            <a:extLst>
              <a:ext uri="{FF2B5EF4-FFF2-40B4-BE49-F238E27FC236}">
                <a16:creationId xmlns:a16="http://schemas.microsoft.com/office/drawing/2014/main" id="{1F93D355-0398-1999-B8D3-16D6B2C823B8}"/>
              </a:ext>
            </a:extLst>
          </p:cNvPr>
          <p:cNvPicPr>
            <a:picLocks noChangeAspect="1"/>
          </p:cNvPicPr>
          <p:nvPr/>
        </p:nvPicPr>
        <p:blipFill rotWithShape="1">
          <a:blip r:embed="rId7"/>
          <a:srcRect l="6561" t="878"/>
          <a:stretch/>
        </p:blipFill>
        <p:spPr>
          <a:xfrm>
            <a:off x="7988894" y="3144444"/>
            <a:ext cx="3601168" cy="2781043"/>
          </a:xfrm>
          <a:prstGeom prst="rect">
            <a:avLst/>
          </a:prstGeom>
        </p:spPr>
      </p:pic>
      <p:pic>
        <p:nvPicPr>
          <p:cNvPr id="3" name="Picture 2">
            <a:extLst>
              <a:ext uri="{FF2B5EF4-FFF2-40B4-BE49-F238E27FC236}">
                <a16:creationId xmlns:a16="http://schemas.microsoft.com/office/drawing/2014/main" id="{DAC527C0-A0E8-9174-D659-C11383C75721}"/>
              </a:ext>
            </a:extLst>
          </p:cNvPr>
          <p:cNvPicPr>
            <a:picLocks noChangeAspect="1"/>
          </p:cNvPicPr>
          <p:nvPr/>
        </p:nvPicPr>
        <p:blipFill>
          <a:blip r:embed="rId8"/>
          <a:stretch>
            <a:fillRect/>
          </a:stretch>
        </p:blipFill>
        <p:spPr>
          <a:xfrm>
            <a:off x="93732" y="1179874"/>
            <a:ext cx="774700" cy="1714500"/>
          </a:xfrm>
          <a:prstGeom prst="rect">
            <a:avLst/>
          </a:prstGeom>
        </p:spPr>
      </p:pic>
    </p:spTree>
    <p:extLst>
      <p:ext uri="{BB962C8B-B14F-4D97-AF65-F5344CB8AC3E}">
        <p14:creationId xmlns:p14="http://schemas.microsoft.com/office/powerpoint/2010/main" val="29789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A4146-DAAF-5D6F-54CC-AB8ADB4367CC}"/>
              </a:ext>
            </a:extLst>
          </p:cNvPr>
          <p:cNvPicPr>
            <a:picLocks noChangeAspect="1"/>
          </p:cNvPicPr>
          <p:nvPr/>
        </p:nvPicPr>
        <p:blipFill>
          <a:blip r:embed="rId2"/>
          <a:stretch>
            <a:fillRect/>
          </a:stretch>
        </p:blipFill>
        <p:spPr>
          <a:xfrm>
            <a:off x="236346" y="1082200"/>
            <a:ext cx="3886200" cy="2192962"/>
          </a:xfrm>
          <a:prstGeom prst="rect">
            <a:avLst/>
          </a:prstGeom>
        </p:spPr>
      </p:pic>
      <p:pic>
        <p:nvPicPr>
          <p:cNvPr id="4" name="Picture 3">
            <a:extLst>
              <a:ext uri="{FF2B5EF4-FFF2-40B4-BE49-F238E27FC236}">
                <a16:creationId xmlns:a16="http://schemas.microsoft.com/office/drawing/2014/main" id="{002B6FC0-639E-3E22-D74A-9E9B33CE11ED}"/>
              </a:ext>
            </a:extLst>
          </p:cNvPr>
          <p:cNvPicPr>
            <a:picLocks noChangeAspect="1"/>
          </p:cNvPicPr>
          <p:nvPr/>
        </p:nvPicPr>
        <p:blipFill>
          <a:blip r:embed="rId3"/>
          <a:stretch>
            <a:fillRect/>
          </a:stretch>
        </p:blipFill>
        <p:spPr>
          <a:xfrm>
            <a:off x="4128871" y="738230"/>
            <a:ext cx="3886200" cy="2536933"/>
          </a:xfrm>
          <a:prstGeom prst="rect">
            <a:avLst/>
          </a:prstGeom>
        </p:spPr>
      </p:pic>
      <p:pic>
        <p:nvPicPr>
          <p:cNvPr id="5" name="Picture 4">
            <a:extLst>
              <a:ext uri="{FF2B5EF4-FFF2-40B4-BE49-F238E27FC236}">
                <a16:creationId xmlns:a16="http://schemas.microsoft.com/office/drawing/2014/main" id="{046172F3-8D92-D9F9-3D25-85EBA3D0E391}"/>
              </a:ext>
            </a:extLst>
          </p:cNvPr>
          <p:cNvPicPr>
            <a:picLocks noChangeAspect="1"/>
          </p:cNvPicPr>
          <p:nvPr/>
        </p:nvPicPr>
        <p:blipFill>
          <a:blip r:embed="rId4"/>
          <a:stretch>
            <a:fillRect/>
          </a:stretch>
        </p:blipFill>
        <p:spPr>
          <a:xfrm>
            <a:off x="8146330" y="1082200"/>
            <a:ext cx="3886201" cy="2192966"/>
          </a:xfrm>
          <a:prstGeom prst="rect">
            <a:avLst/>
          </a:prstGeom>
        </p:spPr>
      </p:pic>
      <p:pic>
        <p:nvPicPr>
          <p:cNvPr id="6" name="Picture 5">
            <a:extLst>
              <a:ext uri="{FF2B5EF4-FFF2-40B4-BE49-F238E27FC236}">
                <a16:creationId xmlns:a16="http://schemas.microsoft.com/office/drawing/2014/main" id="{00D0E5A4-B7D6-8962-75FD-327AF0EA56F2}"/>
              </a:ext>
            </a:extLst>
          </p:cNvPr>
          <p:cNvPicPr>
            <a:picLocks noChangeAspect="1"/>
          </p:cNvPicPr>
          <p:nvPr/>
        </p:nvPicPr>
        <p:blipFill>
          <a:blip r:embed="rId5"/>
          <a:stretch>
            <a:fillRect/>
          </a:stretch>
        </p:blipFill>
        <p:spPr>
          <a:xfrm>
            <a:off x="172034" y="3582839"/>
            <a:ext cx="3667540" cy="1973135"/>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CC247EC-5A9A-9740-0A13-8AB198A80F26}"/>
              </a:ext>
            </a:extLst>
          </p:cNvPr>
          <p:cNvPicPr>
            <a:picLocks noChangeAspect="1"/>
          </p:cNvPicPr>
          <p:nvPr/>
        </p:nvPicPr>
        <p:blipFill rotWithShape="1">
          <a:blip r:embed="rId6"/>
          <a:srcRect l="7127" t="28061" r="6026" b="6937"/>
          <a:stretch/>
        </p:blipFill>
        <p:spPr>
          <a:xfrm>
            <a:off x="4152900" y="3370455"/>
            <a:ext cx="3886200" cy="1395427"/>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FE2C44E9-E3C2-BEDD-458D-D1F9302526C7}"/>
              </a:ext>
            </a:extLst>
          </p:cNvPr>
          <p:cNvPicPr>
            <a:picLocks noChangeAspect="1"/>
          </p:cNvPicPr>
          <p:nvPr/>
        </p:nvPicPr>
        <p:blipFill rotWithShape="1">
          <a:blip r:embed="rId7"/>
          <a:srcRect l="6598" r="1928" b="7406"/>
          <a:stretch/>
        </p:blipFill>
        <p:spPr>
          <a:xfrm>
            <a:off x="8237996" y="3532944"/>
            <a:ext cx="3717661" cy="2192966"/>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4B55845-75C4-5DBE-DBFA-94CB2C3CD2DA}"/>
              </a:ext>
            </a:extLst>
          </p:cNvPr>
          <p:cNvPicPr>
            <a:picLocks noChangeAspect="1"/>
          </p:cNvPicPr>
          <p:nvPr/>
        </p:nvPicPr>
        <p:blipFill rotWithShape="1">
          <a:blip r:embed="rId8"/>
          <a:srcRect t="20371" r="35027" b="7345"/>
          <a:stretch/>
        </p:blipFill>
        <p:spPr>
          <a:xfrm>
            <a:off x="4062499" y="4861174"/>
            <a:ext cx="3952572" cy="914626"/>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66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88A9-4C55-6A45-BBD3-09AF384667A8}"/>
              </a:ext>
            </a:extLst>
          </p:cNvPr>
          <p:cNvSpPr>
            <a:spLocks noGrp="1"/>
          </p:cNvSpPr>
          <p:nvPr>
            <p:ph type="title" idx="4294967295"/>
          </p:nvPr>
        </p:nvSpPr>
        <p:spPr>
          <a:xfrm rot="21420000">
            <a:off x="28096" y="4113218"/>
            <a:ext cx="10406063" cy="1346200"/>
          </a:xfrm>
          <a:solidFill>
            <a:schemeClr val="bg1"/>
          </a:solidFill>
        </p:spPr>
        <p:txBody>
          <a:bodyPr vert="horz" lIns="91440" tIns="45720" rIns="91440" bIns="45720" rtlCol="0" anchor="b">
            <a:normAutofit/>
          </a:bodyPr>
          <a:lstStyle/>
          <a:p>
            <a:r>
              <a:rPr lang="en-US" sz="8000" dirty="0"/>
              <a:t>Activity #1</a:t>
            </a:r>
          </a:p>
        </p:txBody>
      </p:sp>
      <p:sp>
        <p:nvSpPr>
          <p:cNvPr id="3" name="Content Placeholder 2">
            <a:extLst>
              <a:ext uri="{FF2B5EF4-FFF2-40B4-BE49-F238E27FC236}">
                <a16:creationId xmlns:a16="http://schemas.microsoft.com/office/drawing/2014/main" id="{85F830E8-0B1B-0647-90C0-810C92B73078}"/>
              </a:ext>
            </a:extLst>
          </p:cNvPr>
          <p:cNvSpPr>
            <a:spLocks noGrp="1"/>
          </p:cNvSpPr>
          <p:nvPr>
            <p:ph idx="4294967295"/>
          </p:nvPr>
        </p:nvSpPr>
        <p:spPr>
          <a:xfrm rot="21420000">
            <a:off x="5611534" y="4835018"/>
            <a:ext cx="6106604" cy="879853"/>
          </a:xfrm>
          <a:solidFill>
            <a:schemeClr val="bg1"/>
          </a:solidFill>
        </p:spPr>
        <p:txBody>
          <a:bodyPr vert="horz" lIns="91440" tIns="45720" rIns="91440" bIns="45720" rtlCol="0" anchor="t">
            <a:normAutofit fontScale="92500" lnSpcReduction="20000"/>
          </a:bodyPr>
          <a:lstStyle/>
          <a:p>
            <a:pPr marL="0" indent="0" algn="ctr">
              <a:buNone/>
            </a:pPr>
            <a:r>
              <a:rPr lang="en-US" sz="7200" dirty="0">
                <a:solidFill>
                  <a:srgbClr val="C00000"/>
                </a:solidFill>
              </a:rPr>
              <a:t>MCQs</a:t>
            </a:r>
            <a:endParaRPr lang="en-US" sz="6000" dirty="0">
              <a:solidFill>
                <a:srgbClr val="C00000"/>
              </a:solidFill>
            </a:endParaRPr>
          </a:p>
        </p:txBody>
      </p:sp>
      <p:pic>
        <p:nvPicPr>
          <p:cNvPr id="37892" name="Picture 4" descr="SchoolsBuddy: Activities Management Software">
            <a:extLst>
              <a:ext uri="{FF2B5EF4-FFF2-40B4-BE49-F238E27FC236}">
                <a16:creationId xmlns:a16="http://schemas.microsoft.com/office/drawing/2014/main" id="{35DD76E0-34DD-2043-87D5-B31DD38683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33"/>
          <a:stretch/>
        </p:blipFill>
        <p:spPr bwMode="auto">
          <a:xfrm rot="21420000">
            <a:off x="14643" y="918427"/>
            <a:ext cx="5487181" cy="3616286"/>
          </a:xfrm>
          <a:custGeom>
            <a:avLst/>
            <a:gdLst/>
            <a:ahLst/>
            <a:cxnLst/>
            <a:rect l="l" t="t" r="r" b="b"/>
            <a:pathLst>
              <a:path w="5487181" h="3616286">
                <a:moveTo>
                  <a:pt x="189521" y="0"/>
                </a:moveTo>
                <a:lnTo>
                  <a:pt x="5487181" y="277638"/>
                </a:lnTo>
                <a:lnTo>
                  <a:pt x="5487181" y="3616286"/>
                </a:lnTo>
                <a:lnTo>
                  <a:pt x="0" y="3616286"/>
                </a:lnTo>
                <a:close/>
              </a:path>
            </a:pathLst>
          </a:custGeom>
          <a:noFill/>
          <a:extLst>
            <a:ext uri="{909E8E84-426E-40DD-AFC4-6F175D3DCCD1}">
              <a14:hiddenFill xmlns:a14="http://schemas.microsoft.com/office/drawing/2010/main">
                <a:solidFill>
                  <a:srgbClr val="FFFFFF"/>
                </a:solidFill>
              </a14:hiddenFill>
            </a:ext>
          </a:extLst>
        </p:spPr>
      </p:pic>
      <p:pic>
        <p:nvPicPr>
          <p:cNvPr id="37890" name="Picture 2" descr="Story Box Library | Search Results">
            <a:extLst>
              <a:ext uri="{FF2B5EF4-FFF2-40B4-BE49-F238E27FC236}">
                <a16:creationId xmlns:a16="http://schemas.microsoft.com/office/drawing/2014/main" id="{3347F4AA-0E8A-0A46-9CA8-A80AA0D806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92" r="4246" b="2"/>
          <a:stretch/>
        </p:blipFill>
        <p:spPr bwMode="auto">
          <a:xfrm rot="21420000">
            <a:off x="5752500" y="985072"/>
            <a:ext cx="5546949" cy="3339160"/>
          </a:xfrm>
          <a:custGeom>
            <a:avLst/>
            <a:gdLst/>
            <a:ahLst/>
            <a:cxnLst/>
            <a:rect l="l" t="t" r="r" b="b"/>
            <a:pathLst>
              <a:path w="5546949" h="3339160">
                <a:moveTo>
                  <a:pt x="0" y="0"/>
                </a:moveTo>
                <a:lnTo>
                  <a:pt x="5546949" y="290703"/>
                </a:lnTo>
                <a:lnTo>
                  <a:pt x="5546948" y="3339160"/>
                </a:lnTo>
                <a:lnTo>
                  <a:pt x="0" y="3339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485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0A5FCE-AAEB-8E72-6A53-DBCC5771D981}"/>
              </a:ext>
            </a:extLst>
          </p:cNvPr>
          <p:cNvSpPr>
            <a:spLocks noGrp="1"/>
          </p:cNvSpPr>
          <p:nvPr>
            <p:ph idx="4294967295"/>
          </p:nvPr>
        </p:nvSpPr>
        <p:spPr>
          <a:xfrm>
            <a:off x="0" y="1157291"/>
            <a:ext cx="6424613" cy="4127774"/>
          </a:xfrm>
          <a:solidFill>
            <a:schemeClr val="bg1"/>
          </a:solidFill>
        </p:spPr>
        <p:txBody>
          <a:bodyPr>
            <a:normAutofit fontScale="85000" lnSpcReduction="10000"/>
          </a:bodyPr>
          <a:lstStyle/>
          <a:p>
            <a:pPr marL="0" indent="0">
              <a:lnSpc>
                <a:spcPct val="200000"/>
              </a:lnSpc>
              <a:buNone/>
            </a:pPr>
            <a:r>
              <a:rPr lang="en-US" sz="3200" dirty="0">
                <a:solidFill>
                  <a:schemeClr val="accent6">
                    <a:lumMod val="50000"/>
                  </a:schemeClr>
                </a:solidFill>
                <a:latin typeface="Arial"/>
                <a:ea typeface="Arial"/>
                <a:cs typeface="Arial"/>
                <a:sym typeface="Arial"/>
              </a:rPr>
              <a:t>Let us continue understanding;</a:t>
            </a:r>
          </a:p>
          <a:p>
            <a:pPr lvl="1">
              <a:lnSpc>
                <a:spcPct val="200000"/>
              </a:lnSpc>
            </a:pPr>
            <a:r>
              <a:rPr lang="en-US" sz="3000" dirty="0">
                <a:solidFill>
                  <a:schemeClr val="accent6">
                    <a:lumMod val="50000"/>
                  </a:schemeClr>
                </a:solidFill>
                <a:latin typeface="Arial"/>
                <a:cs typeface="Arial"/>
                <a:sym typeface="Arial"/>
              </a:rPr>
              <a:t>How to create value for customers through an integrated </a:t>
            </a:r>
            <a:r>
              <a:rPr lang="en-US" sz="3200" dirty="0">
                <a:solidFill>
                  <a:schemeClr val="accent6">
                    <a:lumMod val="50000"/>
                  </a:schemeClr>
                </a:solidFill>
              </a:rPr>
              <a:t>Marketing Programs </a:t>
            </a:r>
          </a:p>
          <a:p>
            <a:pPr lvl="1">
              <a:lnSpc>
                <a:spcPct val="200000"/>
              </a:lnSpc>
            </a:pPr>
            <a:r>
              <a:rPr lang="en-US" sz="3200" dirty="0">
                <a:solidFill>
                  <a:schemeClr val="accent6">
                    <a:lumMod val="50000"/>
                  </a:schemeClr>
                </a:solidFill>
              </a:rPr>
              <a:t>Marketing mix </a:t>
            </a:r>
            <a:r>
              <a:rPr lang="en-US" sz="3200" dirty="0">
                <a:solidFill>
                  <a:srgbClr val="0070C0"/>
                </a:solidFill>
              </a:rPr>
              <a:t>{</a:t>
            </a:r>
            <a:r>
              <a:rPr lang="en-US" sz="3200" b="1" dirty="0">
                <a:solidFill>
                  <a:srgbClr val="C00000"/>
                </a:solidFill>
              </a:rPr>
              <a:t>4Ps</a:t>
            </a:r>
            <a:r>
              <a:rPr lang="en-US" sz="3200" dirty="0">
                <a:solidFill>
                  <a:srgbClr val="0070C0"/>
                </a:solidFill>
              </a:rPr>
              <a:t>}</a:t>
            </a:r>
          </a:p>
          <a:p>
            <a:pPr lvl="1">
              <a:lnSpc>
                <a:spcPct val="200000"/>
              </a:lnSpc>
            </a:pPr>
            <a:endParaRPr lang="en-SA" sz="3200" dirty="0">
              <a:solidFill>
                <a:srgbClr val="0070C0"/>
              </a:solidFill>
            </a:endParaRPr>
          </a:p>
        </p:txBody>
      </p:sp>
      <p:pic>
        <p:nvPicPr>
          <p:cNvPr id="8194" name="Picture 2" descr="Incorporation Series: I'm incorporated. Now what? - Homeroom Bookkeeping">
            <a:extLst>
              <a:ext uri="{FF2B5EF4-FFF2-40B4-BE49-F238E27FC236}">
                <a16:creationId xmlns:a16="http://schemas.microsoft.com/office/drawing/2014/main" id="{02F3608E-204D-1B35-32EA-1C102E1D5A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44" r="17029" b="-2"/>
          <a:stretch/>
        </p:blipFill>
        <p:spPr bwMode="auto">
          <a:xfrm>
            <a:off x="8467529" y="1145738"/>
            <a:ext cx="3545506" cy="4559934"/>
          </a:xfrm>
          <a:custGeom>
            <a:avLst/>
            <a:gdLst/>
            <a:ahLst/>
            <a:cxnLst/>
            <a:rect l="l" t="t" r="r" b="b"/>
            <a:pathLst>
              <a:path w="3860171" h="3855489">
                <a:moveTo>
                  <a:pt x="1930086" y="0"/>
                </a:moveTo>
                <a:lnTo>
                  <a:pt x="1967540" y="3511"/>
                </a:lnTo>
                <a:lnTo>
                  <a:pt x="2003824" y="12875"/>
                </a:lnTo>
                <a:lnTo>
                  <a:pt x="2038938" y="26920"/>
                </a:lnTo>
                <a:lnTo>
                  <a:pt x="2075222" y="44477"/>
                </a:lnTo>
                <a:lnTo>
                  <a:pt x="2109166" y="64375"/>
                </a:lnTo>
                <a:lnTo>
                  <a:pt x="2144279" y="85443"/>
                </a:lnTo>
                <a:lnTo>
                  <a:pt x="2179393" y="104171"/>
                </a:lnTo>
                <a:lnTo>
                  <a:pt x="2214507" y="122898"/>
                </a:lnTo>
                <a:lnTo>
                  <a:pt x="2248450" y="136943"/>
                </a:lnTo>
                <a:lnTo>
                  <a:pt x="2285905" y="146307"/>
                </a:lnTo>
                <a:lnTo>
                  <a:pt x="2322189" y="150989"/>
                </a:lnTo>
                <a:lnTo>
                  <a:pt x="2360814" y="150989"/>
                </a:lnTo>
                <a:lnTo>
                  <a:pt x="2400610" y="148648"/>
                </a:lnTo>
                <a:lnTo>
                  <a:pt x="2440405" y="143966"/>
                </a:lnTo>
                <a:lnTo>
                  <a:pt x="2480201" y="138114"/>
                </a:lnTo>
                <a:lnTo>
                  <a:pt x="2519996" y="133432"/>
                </a:lnTo>
                <a:lnTo>
                  <a:pt x="2559792" y="129921"/>
                </a:lnTo>
                <a:lnTo>
                  <a:pt x="2597247" y="131091"/>
                </a:lnTo>
                <a:lnTo>
                  <a:pt x="2633531" y="135773"/>
                </a:lnTo>
                <a:lnTo>
                  <a:pt x="2668644" y="146307"/>
                </a:lnTo>
                <a:lnTo>
                  <a:pt x="2697906" y="161523"/>
                </a:lnTo>
                <a:lnTo>
                  <a:pt x="2725997" y="181421"/>
                </a:lnTo>
                <a:lnTo>
                  <a:pt x="2750577" y="204830"/>
                </a:lnTo>
                <a:lnTo>
                  <a:pt x="2775156" y="231750"/>
                </a:lnTo>
                <a:lnTo>
                  <a:pt x="2797395" y="259841"/>
                </a:lnTo>
                <a:lnTo>
                  <a:pt x="2819634" y="289103"/>
                </a:lnTo>
                <a:lnTo>
                  <a:pt x="2841872" y="318364"/>
                </a:lnTo>
                <a:lnTo>
                  <a:pt x="2864111" y="346455"/>
                </a:lnTo>
                <a:lnTo>
                  <a:pt x="2887520" y="373376"/>
                </a:lnTo>
                <a:lnTo>
                  <a:pt x="2914441" y="396785"/>
                </a:lnTo>
                <a:lnTo>
                  <a:pt x="2940191" y="417853"/>
                </a:lnTo>
                <a:lnTo>
                  <a:pt x="2969452" y="434240"/>
                </a:lnTo>
                <a:lnTo>
                  <a:pt x="3001055" y="448285"/>
                </a:lnTo>
                <a:lnTo>
                  <a:pt x="3034998" y="459990"/>
                </a:lnTo>
                <a:lnTo>
                  <a:pt x="3070112" y="470524"/>
                </a:lnTo>
                <a:lnTo>
                  <a:pt x="3105226" y="479888"/>
                </a:lnTo>
                <a:lnTo>
                  <a:pt x="3141510" y="489251"/>
                </a:lnTo>
                <a:lnTo>
                  <a:pt x="3175453" y="499785"/>
                </a:lnTo>
                <a:lnTo>
                  <a:pt x="3209396" y="511490"/>
                </a:lnTo>
                <a:lnTo>
                  <a:pt x="3240999" y="525535"/>
                </a:lnTo>
                <a:lnTo>
                  <a:pt x="3269090" y="543092"/>
                </a:lnTo>
                <a:lnTo>
                  <a:pt x="3294840" y="564161"/>
                </a:lnTo>
                <a:lnTo>
                  <a:pt x="3315908" y="589911"/>
                </a:lnTo>
                <a:lnTo>
                  <a:pt x="3333465" y="618002"/>
                </a:lnTo>
                <a:lnTo>
                  <a:pt x="3347510" y="649604"/>
                </a:lnTo>
                <a:lnTo>
                  <a:pt x="3359215" y="683547"/>
                </a:lnTo>
                <a:lnTo>
                  <a:pt x="3369749" y="717491"/>
                </a:lnTo>
                <a:lnTo>
                  <a:pt x="3379113" y="753775"/>
                </a:lnTo>
                <a:lnTo>
                  <a:pt x="3388476" y="788889"/>
                </a:lnTo>
                <a:lnTo>
                  <a:pt x="3399010" y="824002"/>
                </a:lnTo>
                <a:lnTo>
                  <a:pt x="3410715" y="857946"/>
                </a:lnTo>
                <a:lnTo>
                  <a:pt x="3424760" y="889548"/>
                </a:lnTo>
                <a:lnTo>
                  <a:pt x="3441147" y="918809"/>
                </a:lnTo>
                <a:lnTo>
                  <a:pt x="3462215" y="944560"/>
                </a:lnTo>
                <a:lnTo>
                  <a:pt x="3485624" y="971480"/>
                </a:lnTo>
                <a:lnTo>
                  <a:pt x="3512545" y="994889"/>
                </a:lnTo>
                <a:lnTo>
                  <a:pt x="3540636" y="1017128"/>
                </a:lnTo>
                <a:lnTo>
                  <a:pt x="3571068" y="1039367"/>
                </a:lnTo>
                <a:lnTo>
                  <a:pt x="3600329" y="1061605"/>
                </a:lnTo>
                <a:lnTo>
                  <a:pt x="3628420" y="1083844"/>
                </a:lnTo>
                <a:lnTo>
                  <a:pt x="3655341" y="1108424"/>
                </a:lnTo>
                <a:lnTo>
                  <a:pt x="3678750" y="1133003"/>
                </a:lnTo>
                <a:lnTo>
                  <a:pt x="3698648" y="1161094"/>
                </a:lnTo>
                <a:lnTo>
                  <a:pt x="3713864" y="1190356"/>
                </a:lnTo>
                <a:lnTo>
                  <a:pt x="3724398" y="1225469"/>
                </a:lnTo>
                <a:lnTo>
                  <a:pt x="3729080" y="1261754"/>
                </a:lnTo>
                <a:lnTo>
                  <a:pt x="3730250" y="1299208"/>
                </a:lnTo>
                <a:lnTo>
                  <a:pt x="3726739" y="1339004"/>
                </a:lnTo>
                <a:lnTo>
                  <a:pt x="3722057" y="1378799"/>
                </a:lnTo>
                <a:lnTo>
                  <a:pt x="3716205" y="1418595"/>
                </a:lnTo>
                <a:lnTo>
                  <a:pt x="3711523" y="1458391"/>
                </a:lnTo>
                <a:lnTo>
                  <a:pt x="3709182" y="1498186"/>
                </a:lnTo>
                <a:lnTo>
                  <a:pt x="3709182" y="1536811"/>
                </a:lnTo>
                <a:lnTo>
                  <a:pt x="3713864" y="1573096"/>
                </a:lnTo>
                <a:lnTo>
                  <a:pt x="3723228" y="1609380"/>
                </a:lnTo>
                <a:lnTo>
                  <a:pt x="3737273" y="1643323"/>
                </a:lnTo>
                <a:lnTo>
                  <a:pt x="3756000" y="1678437"/>
                </a:lnTo>
                <a:lnTo>
                  <a:pt x="3774728" y="1713550"/>
                </a:lnTo>
                <a:lnTo>
                  <a:pt x="3795796" y="1748664"/>
                </a:lnTo>
                <a:lnTo>
                  <a:pt x="3815694" y="1782608"/>
                </a:lnTo>
                <a:lnTo>
                  <a:pt x="3833250" y="1818892"/>
                </a:lnTo>
                <a:lnTo>
                  <a:pt x="3847296" y="1854005"/>
                </a:lnTo>
                <a:lnTo>
                  <a:pt x="3856660" y="1890290"/>
                </a:lnTo>
                <a:lnTo>
                  <a:pt x="3860171" y="1927744"/>
                </a:lnTo>
                <a:lnTo>
                  <a:pt x="3856660" y="1965199"/>
                </a:lnTo>
                <a:lnTo>
                  <a:pt x="3847296" y="2001483"/>
                </a:lnTo>
                <a:lnTo>
                  <a:pt x="3833250" y="2036597"/>
                </a:lnTo>
                <a:lnTo>
                  <a:pt x="3815694" y="2072881"/>
                </a:lnTo>
                <a:lnTo>
                  <a:pt x="3795796" y="2106824"/>
                </a:lnTo>
                <a:lnTo>
                  <a:pt x="3774728" y="2141938"/>
                </a:lnTo>
                <a:lnTo>
                  <a:pt x="3756000" y="2177052"/>
                </a:lnTo>
                <a:lnTo>
                  <a:pt x="3737273" y="2212166"/>
                </a:lnTo>
                <a:lnTo>
                  <a:pt x="3723228" y="2246109"/>
                </a:lnTo>
                <a:lnTo>
                  <a:pt x="3713864" y="2282393"/>
                </a:lnTo>
                <a:lnTo>
                  <a:pt x="3709182" y="2318677"/>
                </a:lnTo>
                <a:lnTo>
                  <a:pt x="3709182" y="2357302"/>
                </a:lnTo>
                <a:lnTo>
                  <a:pt x="3711523" y="2397098"/>
                </a:lnTo>
                <a:lnTo>
                  <a:pt x="3716205" y="2436894"/>
                </a:lnTo>
                <a:lnTo>
                  <a:pt x="3722057" y="2476689"/>
                </a:lnTo>
                <a:lnTo>
                  <a:pt x="3726739" y="2516485"/>
                </a:lnTo>
                <a:lnTo>
                  <a:pt x="3730250" y="2556280"/>
                </a:lnTo>
                <a:lnTo>
                  <a:pt x="3729080" y="2593735"/>
                </a:lnTo>
                <a:lnTo>
                  <a:pt x="3724398" y="2630019"/>
                </a:lnTo>
                <a:lnTo>
                  <a:pt x="3713864" y="2665133"/>
                </a:lnTo>
                <a:lnTo>
                  <a:pt x="3698648" y="2694394"/>
                </a:lnTo>
                <a:lnTo>
                  <a:pt x="3678750" y="2722485"/>
                </a:lnTo>
                <a:lnTo>
                  <a:pt x="3655341" y="2747065"/>
                </a:lnTo>
                <a:lnTo>
                  <a:pt x="3628420" y="2771645"/>
                </a:lnTo>
                <a:lnTo>
                  <a:pt x="3600329" y="2793883"/>
                </a:lnTo>
                <a:lnTo>
                  <a:pt x="3571068" y="2816122"/>
                </a:lnTo>
                <a:lnTo>
                  <a:pt x="3540636" y="2838361"/>
                </a:lnTo>
                <a:lnTo>
                  <a:pt x="3512545" y="2860599"/>
                </a:lnTo>
                <a:lnTo>
                  <a:pt x="3485624" y="2884009"/>
                </a:lnTo>
                <a:lnTo>
                  <a:pt x="3462215" y="2910929"/>
                </a:lnTo>
                <a:lnTo>
                  <a:pt x="3441147" y="2936679"/>
                </a:lnTo>
                <a:lnTo>
                  <a:pt x="3424760" y="2965941"/>
                </a:lnTo>
                <a:lnTo>
                  <a:pt x="3410715" y="2997543"/>
                </a:lnTo>
                <a:lnTo>
                  <a:pt x="3399010" y="3031486"/>
                </a:lnTo>
                <a:lnTo>
                  <a:pt x="3388476" y="3066600"/>
                </a:lnTo>
                <a:lnTo>
                  <a:pt x="3379113" y="3101714"/>
                </a:lnTo>
                <a:lnTo>
                  <a:pt x="3369749" y="3137998"/>
                </a:lnTo>
                <a:lnTo>
                  <a:pt x="3359215" y="3171941"/>
                </a:lnTo>
                <a:lnTo>
                  <a:pt x="3347510" y="3205885"/>
                </a:lnTo>
                <a:lnTo>
                  <a:pt x="3333465" y="3237487"/>
                </a:lnTo>
                <a:lnTo>
                  <a:pt x="3315908" y="3265578"/>
                </a:lnTo>
                <a:lnTo>
                  <a:pt x="3294840" y="3291328"/>
                </a:lnTo>
                <a:lnTo>
                  <a:pt x="3269090" y="3312396"/>
                </a:lnTo>
                <a:lnTo>
                  <a:pt x="3240999" y="3329953"/>
                </a:lnTo>
                <a:lnTo>
                  <a:pt x="3209396" y="3343999"/>
                </a:lnTo>
                <a:lnTo>
                  <a:pt x="3175453" y="3355703"/>
                </a:lnTo>
                <a:lnTo>
                  <a:pt x="3141510" y="3366237"/>
                </a:lnTo>
                <a:lnTo>
                  <a:pt x="3105226" y="3375601"/>
                </a:lnTo>
                <a:lnTo>
                  <a:pt x="3070112" y="3384965"/>
                </a:lnTo>
                <a:lnTo>
                  <a:pt x="3034998" y="3395499"/>
                </a:lnTo>
                <a:lnTo>
                  <a:pt x="3001055" y="3407203"/>
                </a:lnTo>
                <a:lnTo>
                  <a:pt x="2969452" y="3421249"/>
                </a:lnTo>
                <a:lnTo>
                  <a:pt x="2940191" y="3437635"/>
                </a:lnTo>
                <a:lnTo>
                  <a:pt x="2914441" y="3458704"/>
                </a:lnTo>
                <a:lnTo>
                  <a:pt x="2887520" y="3482113"/>
                </a:lnTo>
                <a:lnTo>
                  <a:pt x="2864111" y="3509033"/>
                </a:lnTo>
                <a:lnTo>
                  <a:pt x="2841872" y="3537124"/>
                </a:lnTo>
                <a:lnTo>
                  <a:pt x="2819634" y="3566386"/>
                </a:lnTo>
                <a:lnTo>
                  <a:pt x="2797395" y="3595647"/>
                </a:lnTo>
                <a:lnTo>
                  <a:pt x="2775156" y="3623738"/>
                </a:lnTo>
                <a:lnTo>
                  <a:pt x="2750577" y="3650659"/>
                </a:lnTo>
                <a:lnTo>
                  <a:pt x="2725997" y="3674068"/>
                </a:lnTo>
                <a:lnTo>
                  <a:pt x="2697906" y="3693966"/>
                </a:lnTo>
                <a:lnTo>
                  <a:pt x="2668644" y="3709182"/>
                </a:lnTo>
                <a:lnTo>
                  <a:pt x="2633531" y="3719716"/>
                </a:lnTo>
                <a:lnTo>
                  <a:pt x="2597247" y="3724398"/>
                </a:lnTo>
                <a:lnTo>
                  <a:pt x="2559792" y="3725568"/>
                </a:lnTo>
                <a:lnTo>
                  <a:pt x="2519996" y="3722057"/>
                </a:lnTo>
                <a:lnTo>
                  <a:pt x="2480201" y="3717375"/>
                </a:lnTo>
                <a:lnTo>
                  <a:pt x="2440405" y="3711523"/>
                </a:lnTo>
                <a:lnTo>
                  <a:pt x="2400610" y="3706841"/>
                </a:lnTo>
                <a:lnTo>
                  <a:pt x="2360814" y="3704500"/>
                </a:lnTo>
                <a:lnTo>
                  <a:pt x="2322189" y="3704500"/>
                </a:lnTo>
                <a:lnTo>
                  <a:pt x="2285905" y="3709182"/>
                </a:lnTo>
                <a:lnTo>
                  <a:pt x="2248450" y="3718545"/>
                </a:lnTo>
                <a:lnTo>
                  <a:pt x="2214507" y="3732591"/>
                </a:lnTo>
                <a:lnTo>
                  <a:pt x="2179393" y="3751318"/>
                </a:lnTo>
                <a:lnTo>
                  <a:pt x="2144279" y="3770045"/>
                </a:lnTo>
                <a:lnTo>
                  <a:pt x="2109166" y="3791114"/>
                </a:lnTo>
                <a:lnTo>
                  <a:pt x="2075222" y="3811011"/>
                </a:lnTo>
                <a:lnTo>
                  <a:pt x="2038938" y="3828568"/>
                </a:lnTo>
                <a:lnTo>
                  <a:pt x="2003824" y="3842614"/>
                </a:lnTo>
                <a:lnTo>
                  <a:pt x="1967540" y="3851978"/>
                </a:lnTo>
                <a:lnTo>
                  <a:pt x="1930086" y="3855489"/>
                </a:lnTo>
                <a:lnTo>
                  <a:pt x="1892631" y="3851978"/>
                </a:lnTo>
                <a:lnTo>
                  <a:pt x="1856347" y="3842614"/>
                </a:lnTo>
                <a:lnTo>
                  <a:pt x="1821233" y="3828568"/>
                </a:lnTo>
                <a:lnTo>
                  <a:pt x="1784949" y="3811011"/>
                </a:lnTo>
                <a:lnTo>
                  <a:pt x="1751005" y="3791114"/>
                </a:lnTo>
                <a:lnTo>
                  <a:pt x="1715892" y="3770045"/>
                </a:lnTo>
                <a:lnTo>
                  <a:pt x="1680778" y="3751318"/>
                </a:lnTo>
                <a:lnTo>
                  <a:pt x="1645664" y="3732591"/>
                </a:lnTo>
                <a:lnTo>
                  <a:pt x="1610550" y="3718545"/>
                </a:lnTo>
                <a:lnTo>
                  <a:pt x="1574266" y="3709182"/>
                </a:lnTo>
                <a:lnTo>
                  <a:pt x="1537982" y="3704500"/>
                </a:lnTo>
                <a:lnTo>
                  <a:pt x="1499357" y="3704500"/>
                </a:lnTo>
                <a:lnTo>
                  <a:pt x="1459561" y="3706841"/>
                </a:lnTo>
                <a:lnTo>
                  <a:pt x="1419766" y="3711523"/>
                </a:lnTo>
                <a:lnTo>
                  <a:pt x="1379970" y="3717375"/>
                </a:lnTo>
                <a:lnTo>
                  <a:pt x="1340175" y="3722057"/>
                </a:lnTo>
                <a:lnTo>
                  <a:pt x="1300379" y="3725568"/>
                </a:lnTo>
                <a:lnTo>
                  <a:pt x="1262924" y="3724398"/>
                </a:lnTo>
                <a:lnTo>
                  <a:pt x="1226640" y="3719716"/>
                </a:lnTo>
                <a:lnTo>
                  <a:pt x="1191526" y="3709182"/>
                </a:lnTo>
                <a:lnTo>
                  <a:pt x="1162265" y="3693966"/>
                </a:lnTo>
                <a:lnTo>
                  <a:pt x="1134174" y="3674068"/>
                </a:lnTo>
                <a:lnTo>
                  <a:pt x="1109594" y="3650659"/>
                </a:lnTo>
                <a:lnTo>
                  <a:pt x="1085015" y="3623738"/>
                </a:lnTo>
                <a:lnTo>
                  <a:pt x="1062776" y="3595647"/>
                </a:lnTo>
                <a:lnTo>
                  <a:pt x="1040537" y="3566386"/>
                </a:lnTo>
                <a:lnTo>
                  <a:pt x="1018299" y="3537124"/>
                </a:lnTo>
                <a:lnTo>
                  <a:pt x="996060" y="3509033"/>
                </a:lnTo>
                <a:lnTo>
                  <a:pt x="972651" y="3482113"/>
                </a:lnTo>
                <a:lnTo>
                  <a:pt x="945730" y="3458704"/>
                </a:lnTo>
                <a:lnTo>
                  <a:pt x="919980" y="3437635"/>
                </a:lnTo>
                <a:lnTo>
                  <a:pt x="890719" y="3421249"/>
                </a:lnTo>
                <a:lnTo>
                  <a:pt x="859116" y="3407203"/>
                </a:lnTo>
                <a:lnTo>
                  <a:pt x="825173" y="3395499"/>
                </a:lnTo>
                <a:lnTo>
                  <a:pt x="790059" y="3384965"/>
                </a:lnTo>
                <a:lnTo>
                  <a:pt x="754946" y="3375601"/>
                </a:lnTo>
                <a:lnTo>
                  <a:pt x="718662" y="3366237"/>
                </a:lnTo>
                <a:lnTo>
                  <a:pt x="684718" y="3355703"/>
                </a:lnTo>
                <a:lnTo>
                  <a:pt x="650775" y="3343999"/>
                </a:lnTo>
                <a:lnTo>
                  <a:pt x="619173" y="3329953"/>
                </a:lnTo>
                <a:lnTo>
                  <a:pt x="591082" y="3312396"/>
                </a:lnTo>
                <a:lnTo>
                  <a:pt x="565332" y="3291328"/>
                </a:lnTo>
                <a:lnTo>
                  <a:pt x="544263" y="3265578"/>
                </a:lnTo>
                <a:lnTo>
                  <a:pt x="526706" y="3237487"/>
                </a:lnTo>
                <a:lnTo>
                  <a:pt x="512661" y="3205885"/>
                </a:lnTo>
                <a:lnTo>
                  <a:pt x="500956" y="3171941"/>
                </a:lnTo>
                <a:lnTo>
                  <a:pt x="490422" y="3137998"/>
                </a:lnTo>
                <a:lnTo>
                  <a:pt x="481059" y="3101714"/>
                </a:lnTo>
                <a:lnTo>
                  <a:pt x="471695" y="3066600"/>
                </a:lnTo>
                <a:lnTo>
                  <a:pt x="461161" y="3031486"/>
                </a:lnTo>
                <a:lnTo>
                  <a:pt x="449456" y="2997543"/>
                </a:lnTo>
                <a:lnTo>
                  <a:pt x="435411" y="2965941"/>
                </a:lnTo>
                <a:lnTo>
                  <a:pt x="419024" y="2936679"/>
                </a:lnTo>
                <a:lnTo>
                  <a:pt x="397956" y="2910929"/>
                </a:lnTo>
                <a:lnTo>
                  <a:pt x="374547" y="2884009"/>
                </a:lnTo>
                <a:lnTo>
                  <a:pt x="347626" y="2860599"/>
                </a:lnTo>
                <a:lnTo>
                  <a:pt x="318365" y="2838361"/>
                </a:lnTo>
                <a:lnTo>
                  <a:pt x="289103" y="2816122"/>
                </a:lnTo>
                <a:lnTo>
                  <a:pt x="259842" y="2793883"/>
                </a:lnTo>
                <a:lnTo>
                  <a:pt x="231751" y="2771645"/>
                </a:lnTo>
                <a:lnTo>
                  <a:pt x="204830" y="2747065"/>
                </a:lnTo>
                <a:lnTo>
                  <a:pt x="181421" y="2722485"/>
                </a:lnTo>
                <a:lnTo>
                  <a:pt x="161523" y="2694394"/>
                </a:lnTo>
                <a:lnTo>
                  <a:pt x="146308" y="2665133"/>
                </a:lnTo>
                <a:lnTo>
                  <a:pt x="135773" y="2630019"/>
                </a:lnTo>
                <a:lnTo>
                  <a:pt x="131092" y="2593735"/>
                </a:lnTo>
                <a:lnTo>
                  <a:pt x="129921" y="2556280"/>
                </a:lnTo>
                <a:lnTo>
                  <a:pt x="133432" y="2516485"/>
                </a:lnTo>
                <a:lnTo>
                  <a:pt x="138114" y="2476689"/>
                </a:lnTo>
                <a:lnTo>
                  <a:pt x="143967" y="2436894"/>
                </a:lnTo>
                <a:lnTo>
                  <a:pt x="148648" y="2397098"/>
                </a:lnTo>
                <a:lnTo>
                  <a:pt x="150989" y="2357302"/>
                </a:lnTo>
                <a:lnTo>
                  <a:pt x="150989" y="2318677"/>
                </a:lnTo>
                <a:lnTo>
                  <a:pt x="146308" y="2282393"/>
                </a:lnTo>
                <a:lnTo>
                  <a:pt x="136944" y="2246109"/>
                </a:lnTo>
                <a:lnTo>
                  <a:pt x="122898" y="2212166"/>
                </a:lnTo>
                <a:lnTo>
                  <a:pt x="105341" y="2177052"/>
                </a:lnTo>
                <a:lnTo>
                  <a:pt x="85444" y="2141938"/>
                </a:lnTo>
                <a:lnTo>
                  <a:pt x="64375" y="2106824"/>
                </a:lnTo>
                <a:lnTo>
                  <a:pt x="44478" y="2072881"/>
                </a:lnTo>
                <a:lnTo>
                  <a:pt x="26921" y="2036597"/>
                </a:lnTo>
                <a:lnTo>
                  <a:pt x="12875" y="2001483"/>
                </a:lnTo>
                <a:lnTo>
                  <a:pt x="3512" y="1965199"/>
                </a:lnTo>
                <a:lnTo>
                  <a:pt x="0" y="1927744"/>
                </a:lnTo>
                <a:lnTo>
                  <a:pt x="3512" y="1890290"/>
                </a:lnTo>
                <a:lnTo>
                  <a:pt x="12875" y="1854005"/>
                </a:lnTo>
                <a:lnTo>
                  <a:pt x="26921" y="1818892"/>
                </a:lnTo>
                <a:lnTo>
                  <a:pt x="44478" y="1782608"/>
                </a:lnTo>
                <a:lnTo>
                  <a:pt x="64375" y="1748664"/>
                </a:lnTo>
                <a:lnTo>
                  <a:pt x="85444" y="1713550"/>
                </a:lnTo>
                <a:lnTo>
                  <a:pt x="105341" y="1678437"/>
                </a:lnTo>
                <a:lnTo>
                  <a:pt x="122898" y="1643323"/>
                </a:lnTo>
                <a:lnTo>
                  <a:pt x="136944" y="1609380"/>
                </a:lnTo>
                <a:lnTo>
                  <a:pt x="146308" y="1573096"/>
                </a:lnTo>
                <a:lnTo>
                  <a:pt x="150989" y="1536811"/>
                </a:lnTo>
                <a:lnTo>
                  <a:pt x="150989" y="1498186"/>
                </a:lnTo>
                <a:lnTo>
                  <a:pt x="148648" y="1458391"/>
                </a:lnTo>
                <a:lnTo>
                  <a:pt x="143967" y="1418595"/>
                </a:lnTo>
                <a:lnTo>
                  <a:pt x="138114" y="1378799"/>
                </a:lnTo>
                <a:lnTo>
                  <a:pt x="133432" y="1339004"/>
                </a:lnTo>
                <a:lnTo>
                  <a:pt x="129921" y="1299208"/>
                </a:lnTo>
                <a:lnTo>
                  <a:pt x="131092" y="1261754"/>
                </a:lnTo>
                <a:lnTo>
                  <a:pt x="135773" y="1225469"/>
                </a:lnTo>
                <a:lnTo>
                  <a:pt x="146308" y="1190356"/>
                </a:lnTo>
                <a:lnTo>
                  <a:pt x="161523" y="1161094"/>
                </a:lnTo>
                <a:lnTo>
                  <a:pt x="181421" y="1133003"/>
                </a:lnTo>
                <a:lnTo>
                  <a:pt x="204830" y="1108424"/>
                </a:lnTo>
                <a:lnTo>
                  <a:pt x="231751" y="1083844"/>
                </a:lnTo>
                <a:lnTo>
                  <a:pt x="259842" y="1061605"/>
                </a:lnTo>
                <a:lnTo>
                  <a:pt x="289103" y="1039367"/>
                </a:lnTo>
                <a:lnTo>
                  <a:pt x="318365" y="1017128"/>
                </a:lnTo>
                <a:lnTo>
                  <a:pt x="347626" y="994889"/>
                </a:lnTo>
                <a:lnTo>
                  <a:pt x="374547" y="971480"/>
                </a:lnTo>
                <a:lnTo>
                  <a:pt x="397956" y="944560"/>
                </a:lnTo>
                <a:lnTo>
                  <a:pt x="419024" y="918809"/>
                </a:lnTo>
                <a:lnTo>
                  <a:pt x="435411" y="889548"/>
                </a:lnTo>
                <a:lnTo>
                  <a:pt x="449456" y="857946"/>
                </a:lnTo>
                <a:lnTo>
                  <a:pt x="461161" y="824002"/>
                </a:lnTo>
                <a:lnTo>
                  <a:pt x="471695" y="788889"/>
                </a:lnTo>
                <a:lnTo>
                  <a:pt x="481059" y="753775"/>
                </a:lnTo>
                <a:lnTo>
                  <a:pt x="490422" y="717491"/>
                </a:lnTo>
                <a:lnTo>
                  <a:pt x="500956" y="683547"/>
                </a:lnTo>
                <a:lnTo>
                  <a:pt x="512661" y="649604"/>
                </a:lnTo>
                <a:lnTo>
                  <a:pt x="526706" y="618002"/>
                </a:lnTo>
                <a:lnTo>
                  <a:pt x="544263" y="589911"/>
                </a:lnTo>
                <a:lnTo>
                  <a:pt x="565332" y="564161"/>
                </a:lnTo>
                <a:lnTo>
                  <a:pt x="591082" y="543092"/>
                </a:lnTo>
                <a:lnTo>
                  <a:pt x="619173" y="525535"/>
                </a:lnTo>
                <a:lnTo>
                  <a:pt x="650775" y="511490"/>
                </a:lnTo>
                <a:lnTo>
                  <a:pt x="684718" y="499785"/>
                </a:lnTo>
                <a:lnTo>
                  <a:pt x="718662" y="489251"/>
                </a:lnTo>
                <a:lnTo>
                  <a:pt x="754946" y="479888"/>
                </a:lnTo>
                <a:lnTo>
                  <a:pt x="790059" y="470524"/>
                </a:lnTo>
                <a:lnTo>
                  <a:pt x="825173" y="459990"/>
                </a:lnTo>
                <a:lnTo>
                  <a:pt x="859116" y="448285"/>
                </a:lnTo>
                <a:lnTo>
                  <a:pt x="890719" y="434240"/>
                </a:lnTo>
                <a:lnTo>
                  <a:pt x="919980" y="417853"/>
                </a:lnTo>
                <a:lnTo>
                  <a:pt x="945730" y="396785"/>
                </a:lnTo>
                <a:lnTo>
                  <a:pt x="972651" y="373376"/>
                </a:lnTo>
                <a:lnTo>
                  <a:pt x="996060" y="346455"/>
                </a:lnTo>
                <a:lnTo>
                  <a:pt x="1018299" y="318364"/>
                </a:lnTo>
                <a:lnTo>
                  <a:pt x="1040537" y="289103"/>
                </a:lnTo>
                <a:lnTo>
                  <a:pt x="1062776" y="259841"/>
                </a:lnTo>
                <a:lnTo>
                  <a:pt x="1085015" y="231750"/>
                </a:lnTo>
                <a:lnTo>
                  <a:pt x="1109594" y="204830"/>
                </a:lnTo>
                <a:lnTo>
                  <a:pt x="1134174" y="181421"/>
                </a:lnTo>
                <a:lnTo>
                  <a:pt x="1162265" y="161523"/>
                </a:lnTo>
                <a:lnTo>
                  <a:pt x="1191526" y="146307"/>
                </a:lnTo>
                <a:lnTo>
                  <a:pt x="1226640" y="135773"/>
                </a:lnTo>
                <a:lnTo>
                  <a:pt x="1262924" y="131091"/>
                </a:lnTo>
                <a:lnTo>
                  <a:pt x="1300379" y="129921"/>
                </a:lnTo>
                <a:lnTo>
                  <a:pt x="1340175" y="133432"/>
                </a:lnTo>
                <a:lnTo>
                  <a:pt x="1379970" y="138114"/>
                </a:lnTo>
                <a:lnTo>
                  <a:pt x="1419766" y="143966"/>
                </a:lnTo>
                <a:lnTo>
                  <a:pt x="1459561" y="148648"/>
                </a:lnTo>
                <a:lnTo>
                  <a:pt x="1499357" y="150989"/>
                </a:lnTo>
                <a:lnTo>
                  <a:pt x="1537982" y="150989"/>
                </a:lnTo>
                <a:lnTo>
                  <a:pt x="1574266" y="146307"/>
                </a:lnTo>
                <a:lnTo>
                  <a:pt x="1610550" y="136943"/>
                </a:lnTo>
                <a:lnTo>
                  <a:pt x="1645664" y="122898"/>
                </a:lnTo>
                <a:lnTo>
                  <a:pt x="1680778" y="104171"/>
                </a:lnTo>
                <a:lnTo>
                  <a:pt x="1715892" y="85443"/>
                </a:lnTo>
                <a:lnTo>
                  <a:pt x="1751005" y="64375"/>
                </a:lnTo>
                <a:lnTo>
                  <a:pt x="1784949" y="44477"/>
                </a:lnTo>
                <a:lnTo>
                  <a:pt x="1821233" y="26920"/>
                </a:lnTo>
                <a:lnTo>
                  <a:pt x="1856347" y="12875"/>
                </a:lnTo>
                <a:lnTo>
                  <a:pt x="1892631" y="3511"/>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1E453EA-129B-7BB5-F6B0-CEFCAE8C9ABC}"/>
              </a:ext>
            </a:extLst>
          </p:cNvPr>
          <p:cNvPicPr>
            <a:picLocks noChangeAspect="1"/>
          </p:cNvPicPr>
          <p:nvPr/>
        </p:nvPicPr>
        <p:blipFill rotWithShape="1">
          <a:blip r:embed="rId3"/>
          <a:srcRect l="41851" t="9137" r="42717" b="660"/>
          <a:stretch/>
        </p:blipFill>
        <p:spPr>
          <a:xfrm>
            <a:off x="6448727" y="1329139"/>
            <a:ext cx="1994688" cy="4559934"/>
          </a:xfrm>
          <a:prstGeom prst="rect">
            <a:avLst/>
          </a:prstGeom>
        </p:spPr>
      </p:pic>
      <p:sp>
        <p:nvSpPr>
          <p:cNvPr id="4" name="Pentagon 3">
            <a:extLst>
              <a:ext uri="{FF2B5EF4-FFF2-40B4-BE49-F238E27FC236}">
                <a16:creationId xmlns:a16="http://schemas.microsoft.com/office/drawing/2014/main" id="{9C615FC7-6917-5C74-6EF0-52C5962CF00A}"/>
              </a:ext>
            </a:extLst>
          </p:cNvPr>
          <p:cNvSpPr/>
          <p:nvPr/>
        </p:nvSpPr>
        <p:spPr>
          <a:xfrm>
            <a:off x="6579296" y="535103"/>
            <a:ext cx="1994689" cy="831273"/>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defRPr/>
            </a:pPr>
            <a:r>
              <a:rPr lang="en-GB" sz="3200" b="1" dirty="0">
                <a:solidFill>
                  <a:schemeClr val="accent6">
                    <a:lumMod val="50000"/>
                  </a:schemeClr>
                </a:solidFill>
                <a:latin typeface="Rockwell" panose="02060603020205020403"/>
              </a:rPr>
              <a:t>Step 3</a:t>
            </a:r>
          </a:p>
        </p:txBody>
      </p:sp>
      <p:sp>
        <p:nvSpPr>
          <p:cNvPr id="5" name="TextBox 4">
            <a:extLst>
              <a:ext uri="{FF2B5EF4-FFF2-40B4-BE49-F238E27FC236}">
                <a16:creationId xmlns:a16="http://schemas.microsoft.com/office/drawing/2014/main" id="{F7C20669-92AB-1F7E-5D42-8175B01C0887}"/>
              </a:ext>
            </a:extLst>
          </p:cNvPr>
          <p:cNvSpPr txBox="1"/>
          <p:nvPr/>
        </p:nvSpPr>
        <p:spPr>
          <a:xfrm>
            <a:off x="9250881" y="6222669"/>
            <a:ext cx="184731" cy="369332"/>
          </a:xfrm>
          <a:prstGeom prst="rect">
            <a:avLst/>
          </a:prstGeom>
          <a:noFill/>
        </p:spPr>
        <p:txBody>
          <a:bodyPr wrap="none" rtlCol="0">
            <a:spAutoFit/>
          </a:bodyPr>
          <a:lstStyle/>
          <a:p>
            <a:pPr defTabSz="914354">
              <a:defRPr/>
            </a:pPr>
            <a:endParaRPr lang="en-GB">
              <a:solidFill>
                <a:prstClr val="black"/>
              </a:solidFill>
              <a:latin typeface="Rockwell" panose="02060603020205020403"/>
            </a:endParaRPr>
          </a:p>
        </p:txBody>
      </p:sp>
    </p:spTree>
    <p:extLst>
      <p:ext uri="{BB962C8B-B14F-4D97-AF65-F5344CB8AC3E}">
        <p14:creationId xmlns:p14="http://schemas.microsoft.com/office/powerpoint/2010/main" val="88594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7185</Words>
  <Application>Microsoft Office PowerPoint</Application>
  <PresentationFormat>Widescreen</PresentationFormat>
  <Paragraphs>461</Paragraphs>
  <Slides>52</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Abadi</vt:lpstr>
      <vt:lpstr>Arial</vt:lpstr>
      <vt:lpstr>Book Antiqua</vt:lpstr>
      <vt:lpstr>Calibri</vt:lpstr>
      <vt:lpstr>Calibri Light</vt:lpstr>
      <vt:lpstr>Gill Sans MT</vt:lpstr>
      <vt:lpstr>Impact</vt:lpstr>
      <vt:lpstr>Open Sans</vt:lpstr>
      <vt:lpstr>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vt:lpstr>
      <vt:lpstr>PowerPoint Presentation</vt:lpstr>
      <vt:lpstr>2nd P-Price</vt:lpstr>
      <vt:lpstr>PowerPoint Presentation</vt:lpstr>
      <vt:lpstr>Value-Based Pricing versus Cost-Based Pricing</vt:lpstr>
      <vt:lpstr>MAJOR PRICING STRATEGIES</vt:lpstr>
      <vt:lpstr>Types of Cost-Based Pricing</vt:lpstr>
      <vt:lpstr>Break-Even Price</vt:lpstr>
      <vt:lpstr>Value-Based Pricing</vt:lpstr>
      <vt:lpstr>Value-Based Pricing versus Cost-Based Pricing</vt:lpstr>
      <vt:lpstr>Market and Competition-Based Pricing</vt:lpstr>
      <vt:lpstr>Product Mix Pricing Strategies</vt:lpstr>
      <vt:lpstr>PowerPoint Presentation</vt:lpstr>
      <vt:lpstr>PowerPoint Presentation</vt:lpstr>
      <vt:lpstr>PowerPoint Presentation</vt:lpstr>
      <vt:lpstr>PowerPoint Presentation</vt:lpstr>
      <vt:lpstr>PowerPoint Presentation</vt:lpstr>
      <vt:lpstr>Internal Considerations Affecting Price Decisions</vt:lpstr>
      <vt:lpstr>External Considerations Affecting Price Decisions</vt:lpstr>
      <vt:lpstr>Economy</vt:lpstr>
      <vt:lpstr>Price Demand elasticity</vt:lpstr>
      <vt:lpstr>New Product Pricing Strategies (1 of 3)</vt:lpstr>
      <vt:lpstr>SKIMMING PRICING</vt:lpstr>
      <vt:lpstr>PENETRATION PRICING</vt:lpstr>
      <vt:lpstr>PowerPoint Presentation</vt:lpstr>
      <vt:lpstr>Activity 2</vt:lpstr>
      <vt:lpstr>Price Adjustment Strategies</vt:lpstr>
      <vt:lpstr>Discount and Allowance Pricing strategy:  Most companies adjust their basic price to reward customers for certain responses, such as paying bills early, volume purchases, and off-season buying.  </vt:lpstr>
      <vt:lpstr>Segmented Pricing,  the company sells a product or service at two or more prices, even though the difference in prices is not based on differences in costs. Segmented pricing takes several forms.  </vt:lpstr>
      <vt:lpstr>Psychological Pricing Considers the psychology of prices and not the economics. </vt:lpstr>
      <vt:lpstr>Promotional Pricing, Temporarily pricing products below the list price to increase short-run sales </vt:lpstr>
      <vt:lpstr>Geographical Pricing</vt:lpstr>
      <vt:lpstr>Dynamic Pricing,  Refers to adjusting prices continually to meet the characteristics and needs of individual customers and situation and It is especially prevalent online </vt:lpstr>
      <vt:lpstr>International Pricing,  Companies that market their products internationally must decide what prices to charge in different countries.</vt:lpstr>
      <vt:lpstr>PowerPoint Presentation</vt:lpstr>
      <vt:lpstr>Competitive going-Rate Pricing  </vt:lpstr>
      <vt:lpstr>PowerPoint Presentation</vt:lpstr>
      <vt:lpstr>PowerPoint Presentation</vt:lpstr>
      <vt:lpstr>popcorn pricing strategy</vt:lpstr>
      <vt:lpstr>Initiating Price Changes</vt:lpstr>
      <vt:lpstr>Reactions to Price Changes</vt:lpstr>
      <vt:lpstr>Activity 3</vt:lpstr>
      <vt:lpstr>Public Policy Issues in Pricing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Abdelrahman Saber</dc:creator>
  <cp:lastModifiedBy>Eman Arafa</cp:lastModifiedBy>
  <cp:revision>6</cp:revision>
  <dcterms:created xsi:type="dcterms:W3CDTF">2023-03-28T08:40:38Z</dcterms:created>
  <dcterms:modified xsi:type="dcterms:W3CDTF">2024-08-25T10:26:00Z</dcterms:modified>
</cp:coreProperties>
</file>