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102.jpg" ContentType="image/jp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145.jpg" ContentType="image/jpg"/>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86"/>
  </p:notesMasterIdLst>
  <p:sldIdLst>
    <p:sldId id="2146849975" r:id="rId3"/>
    <p:sldId id="256" r:id="rId4"/>
    <p:sldId id="2146848511" r:id="rId5"/>
    <p:sldId id="2146849384" r:id="rId6"/>
    <p:sldId id="2146849306" r:id="rId7"/>
    <p:sldId id="2146849295" r:id="rId8"/>
    <p:sldId id="2146849407" r:id="rId9"/>
    <p:sldId id="2146849966" r:id="rId10"/>
    <p:sldId id="2146849974" r:id="rId11"/>
    <p:sldId id="2146849421" r:id="rId12"/>
    <p:sldId id="2146849107" r:id="rId13"/>
    <p:sldId id="2146849297" r:id="rId14"/>
    <p:sldId id="2146848447" r:id="rId15"/>
    <p:sldId id="2146849422" r:id="rId16"/>
    <p:sldId id="2146849314" r:id="rId17"/>
    <p:sldId id="2146849969" r:id="rId18"/>
    <p:sldId id="2146849311" r:id="rId19"/>
    <p:sldId id="2146849972" r:id="rId20"/>
    <p:sldId id="2146849423" r:id="rId21"/>
    <p:sldId id="2146849312" r:id="rId22"/>
    <p:sldId id="2146849313" r:id="rId23"/>
    <p:sldId id="2146849970" r:id="rId24"/>
    <p:sldId id="2146848814" r:id="rId25"/>
    <p:sldId id="2146849967" r:id="rId26"/>
    <p:sldId id="2146848182" r:id="rId27"/>
    <p:sldId id="260" r:id="rId28"/>
    <p:sldId id="2146849413" r:id="rId29"/>
    <p:sldId id="2146849553" r:id="rId30"/>
    <p:sldId id="2146849414" r:id="rId31"/>
    <p:sldId id="2146849944" r:id="rId32"/>
    <p:sldId id="2146849097" r:id="rId33"/>
    <p:sldId id="2146848469" r:id="rId34"/>
    <p:sldId id="2146848818" r:id="rId35"/>
    <p:sldId id="2146848392" r:id="rId36"/>
    <p:sldId id="2146848444" r:id="rId37"/>
    <p:sldId id="613" r:id="rId38"/>
    <p:sldId id="614" r:id="rId39"/>
    <p:sldId id="2146849646" r:id="rId40"/>
    <p:sldId id="339" r:id="rId41"/>
    <p:sldId id="615" r:id="rId42"/>
    <p:sldId id="2146848823" r:id="rId43"/>
    <p:sldId id="2146849108" r:id="rId44"/>
    <p:sldId id="2146848421" r:id="rId45"/>
    <p:sldId id="2146849310" r:id="rId46"/>
    <p:sldId id="2146849968" r:id="rId47"/>
    <p:sldId id="376" r:id="rId48"/>
    <p:sldId id="2146849424" r:id="rId49"/>
    <p:sldId id="2146849425" r:id="rId50"/>
    <p:sldId id="2146849110" r:id="rId51"/>
    <p:sldId id="2146849426" r:id="rId52"/>
    <p:sldId id="2146849316" r:id="rId53"/>
    <p:sldId id="2146848196" r:id="rId54"/>
    <p:sldId id="490" r:id="rId55"/>
    <p:sldId id="2146849427" r:id="rId56"/>
    <p:sldId id="320" r:id="rId57"/>
    <p:sldId id="348" r:id="rId58"/>
    <p:sldId id="2146849428" r:id="rId59"/>
    <p:sldId id="592" r:id="rId60"/>
    <p:sldId id="2146849550" r:id="rId61"/>
    <p:sldId id="2146849116" r:id="rId62"/>
    <p:sldId id="2146848924" r:id="rId63"/>
    <p:sldId id="2146849136" r:id="rId64"/>
    <p:sldId id="2146849137" r:id="rId65"/>
    <p:sldId id="2146848405" r:id="rId66"/>
    <p:sldId id="276" r:id="rId67"/>
    <p:sldId id="2146849139" r:id="rId68"/>
    <p:sldId id="599" r:id="rId69"/>
    <p:sldId id="2146849140" r:id="rId70"/>
    <p:sldId id="2146849434" r:id="rId71"/>
    <p:sldId id="2146849143" r:id="rId72"/>
    <p:sldId id="600" r:id="rId73"/>
    <p:sldId id="2146849122" r:id="rId74"/>
    <p:sldId id="2146849302" r:id="rId75"/>
    <p:sldId id="603" r:id="rId76"/>
    <p:sldId id="2146849973" r:id="rId77"/>
    <p:sldId id="2146849119" r:id="rId78"/>
    <p:sldId id="2146849318" r:id="rId79"/>
    <p:sldId id="2146849415" r:id="rId80"/>
    <p:sldId id="2146849303" r:id="rId81"/>
    <p:sldId id="2146849430" r:id="rId82"/>
    <p:sldId id="2146849957" r:id="rId83"/>
    <p:sldId id="2146849958" r:id="rId84"/>
    <p:sldId id="34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5237"/>
  </p:normalViewPr>
  <p:slideViewPr>
    <p:cSldViewPr snapToGrid="0">
      <p:cViewPr varScale="1">
        <p:scale>
          <a:sx n="97" d="100"/>
          <a:sy n="97" d="100"/>
        </p:scale>
        <p:origin x="1164" y="9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_rels/data3.xml.rels><?xml version="1.0" encoding="UTF-8" standalone="yes"?>
<Relationships xmlns="http://schemas.openxmlformats.org/package/2006/relationships"><Relationship Id="rId2" Type="http://schemas.openxmlformats.org/officeDocument/2006/relationships/image" Target="../media/image87.svg"/><Relationship Id="rId1" Type="http://schemas.openxmlformats.org/officeDocument/2006/relationships/image" Target="../media/image86.png"/></Relationships>
</file>

<file path=ppt/diagrams/_rels/drawing3.xml.rels><?xml version="1.0" encoding="UTF-8" standalone="yes"?>
<Relationships xmlns="http://schemas.openxmlformats.org/package/2006/relationships"><Relationship Id="rId2" Type="http://schemas.openxmlformats.org/officeDocument/2006/relationships/image" Target="../media/image87.svg"/><Relationship Id="rId1"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056324-8900-5C40-A06C-5C94B068E788}" type="doc">
      <dgm:prSet loTypeId="urn:microsoft.com/office/officeart/2005/8/layout/hChevron3" loCatId="" qsTypeId="urn:microsoft.com/office/officeart/2005/8/quickstyle/simple1" qsCatId="simple" csTypeId="urn:microsoft.com/office/officeart/2005/8/colors/accent1_2" csCatId="accent1" phldr="1"/>
      <dgm:spPr/>
    </dgm:pt>
    <dgm:pt modelId="{2A36D931-3B51-4B49-801F-81E61365D6CC}">
      <dgm:prSet phldrT="[Text]" custT="1"/>
      <dgm:spPr/>
      <dgm:t>
        <a:bodyPr/>
        <a:lstStyle/>
        <a:p>
          <a:pPr rtl="0"/>
          <a:r>
            <a:rPr lang="en-US" sz="4000" dirty="0"/>
            <a:t>1</a:t>
          </a:r>
        </a:p>
      </dgm:t>
    </dgm:pt>
    <dgm:pt modelId="{28A420FA-9E89-E04B-A2B4-E58896F680FA}" type="parTrans" cxnId="{F74A9A51-C4AF-124B-BE25-C2A85E2180E0}">
      <dgm:prSet/>
      <dgm:spPr/>
      <dgm:t>
        <a:bodyPr/>
        <a:lstStyle/>
        <a:p>
          <a:endParaRPr lang="en-US" sz="1600"/>
        </a:p>
      </dgm:t>
    </dgm:pt>
    <dgm:pt modelId="{EEFD7AE1-D9D9-CC41-BCCF-8FB289A68ACD}" type="sibTrans" cxnId="{F74A9A51-C4AF-124B-BE25-C2A85E2180E0}">
      <dgm:prSet/>
      <dgm:spPr/>
      <dgm:t>
        <a:bodyPr/>
        <a:lstStyle/>
        <a:p>
          <a:endParaRPr lang="en-US" sz="1600"/>
        </a:p>
      </dgm:t>
    </dgm:pt>
    <dgm:pt modelId="{C720F6A0-F651-6F46-993F-708D543D7048}">
      <dgm:prSet phldrT="[Text]" custT="1"/>
      <dgm:spPr/>
      <dgm:t>
        <a:bodyPr/>
        <a:lstStyle/>
        <a:p>
          <a:pPr rtl="0"/>
          <a:r>
            <a:rPr lang="en-US" sz="4000" dirty="0"/>
            <a:t>2</a:t>
          </a:r>
        </a:p>
      </dgm:t>
    </dgm:pt>
    <dgm:pt modelId="{8B666F6D-14FE-034B-8952-E1792C4AB82B}" type="parTrans" cxnId="{48BD6F72-9E8A-2541-93CA-FEA356B09981}">
      <dgm:prSet/>
      <dgm:spPr/>
      <dgm:t>
        <a:bodyPr/>
        <a:lstStyle/>
        <a:p>
          <a:endParaRPr lang="en-US" sz="1600"/>
        </a:p>
      </dgm:t>
    </dgm:pt>
    <dgm:pt modelId="{D213A4AF-3A82-D44C-9381-FAC286E7825E}" type="sibTrans" cxnId="{48BD6F72-9E8A-2541-93CA-FEA356B09981}">
      <dgm:prSet/>
      <dgm:spPr/>
      <dgm:t>
        <a:bodyPr/>
        <a:lstStyle/>
        <a:p>
          <a:endParaRPr lang="en-US" sz="1600"/>
        </a:p>
      </dgm:t>
    </dgm:pt>
    <dgm:pt modelId="{24885DEA-50EA-CC4C-9718-915707BFD215}">
      <dgm:prSet phldrT="[Text]" custT="1"/>
      <dgm:spPr/>
      <dgm:t>
        <a:bodyPr/>
        <a:lstStyle/>
        <a:p>
          <a:pPr rtl="0"/>
          <a:r>
            <a:rPr lang="en-US" sz="4000" dirty="0"/>
            <a:t>3</a:t>
          </a:r>
        </a:p>
      </dgm:t>
    </dgm:pt>
    <dgm:pt modelId="{E3D733A1-92BA-A441-90E9-CB4E609F2AE4}" type="parTrans" cxnId="{BFC12AFF-BB73-AD47-98D2-35A8E54E2D51}">
      <dgm:prSet/>
      <dgm:spPr/>
      <dgm:t>
        <a:bodyPr/>
        <a:lstStyle/>
        <a:p>
          <a:endParaRPr lang="en-US" sz="1600"/>
        </a:p>
      </dgm:t>
    </dgm:pt>
    <dgm:pt modelId="{4A690E8B-EDAD-D94B-94FA-C395B649655F}" type="sibTrans" cxnId="{BFC12AFF-BB73-AD47-98D2-35A8E54E2D51}">
      <dgm:prSet/>
      <dgm:spPr/>
      <dgm:t>
        <a:bodyPr/>
        <a:lstStyle/>
        <a:p>
          <a:endParaRPr lang="en-US" sz="1600"/>
        </a:p>
      </dgm:t>
    </dgm:pt>
    <dgm:pt modelId="{962CFEDA-121B-0049-A3AE-85F42AA2860D}">
      <dgm:prSet custT="1"/>
      <dgm:spPr/>
      <dgm:t>
        <a:bodyPr/>
        <a:lstStyle/>
        <a:p>
          <a:r>
            <a:rPr lang="en-US" sz="4000" dirty="0"/>
            <a:t>4</a:t>
          </a:r>
        </a:p>
      </dgm:t>
    </dgm:pt>
    <dgm:pt modelId="{5B2FE0A1-85FF-E64E-BA05-D9643D823024}" type="parTrans" cxnId="{812D9A66-1C8C-6543-B459-39FA464C9982}">
      <dgm:prSet/>
      <dgm:spPr/>
      <dgm:t>
        <a:bodyPr/>
        <a:lstStyle/>
        <a:p>
          <a:endParaRPr lang="en-US" sz="1600"/>
        </a:p>
      </dgm:t>
    </dgm:pt>
    <dgm:pt modelId="{2C9C4E4D-81E7-134B-B1CA-E3325711C4E9}" type="sibTrans" cxnId="{812D9A66-1C8C-6543-B459-39FA464C9982}">
      <dgm:prSet/>
      <dgm:spPr/>
      <dgm:t>
        <a:bodyPr/>
        <a:lstStyle/>
        <a:p>
          <a:endParaRPr lang="en-US" sz="1600"/>
        </a:p>
      </dgm:t>
    </dgm:pt>
    <dgm:pt modelId="{50D34EFF-C802-5D4A-8210-91D8BD5D00DB}">
      <dgm:prSet custT="1"/>
      <dgm:spPr/>
      <dgm:t>
        <a:bodyPr/>
        <a:lstStyle/>
        <a:p>
          <a:r>
            <a:rPr lang="en-US" sz="4000" dirty="0"/>
            <a:t>5</a:t>
          </a:r>
        </a:p>
      </dgm:t>
    </dgm:pt>
    <dgm:pt modelId="{5023482D-1DD7-C342-8064-47B2CE8E27FA}" type="parTrans" cxnId="{0DB6B16F-1642-644C-9EE8-2F85945CB5C3}">
      <dgm:prSet/>
      <dgm:spPr/>
      <dgm:t>
        <a:bodyPr/>
        <a:lstStyle/>
        <a:p>
          <a:endParaRPr lang="en-US" sz="1600"/>
        </a:p>
      </dgm:t>
    </dgm:pt>
    <dgm:pt modelId="{7B30C0D2-407E-8E4A-8C2A-73A39B95C1CB}" type="sibTrans" cxnId="{0DB6B16F-1642-644C-9EE8-2F85945CB5C3}">
      <dgm:prSet/>
      <dgm:spPr/>
      <dgm:t>
        <a:bodyPr/>
        <a:lstStyle/>
        <a:p>
          <a:endParaRPr lang="en-US" sz="1600"/>
        </a:p>
      </dgm:t>
    </dgm:pt>
    <dgm:pt modelId="{83C7FEB3-2CE7-D94B-A6BC-BED23E12785E}" type="pres">
      <dgm:prSet presAssocID="{C5056324-8900-5C40-A06C-5C94B068E788}" presName="Name0" presStyleCnt="0">
        <dgm:presLayoutVars>
          <dgm:dir/>
          <dgm:resizeHandles val="exact"/>
        </dgm:presLayoutVars>
      </dgm:prSet>
      <dgm:spPr/>
    </dgm:pt>
    <dgm:pt modelId="{57A0407C-52DE-374B-9B75-6A804D1F3CC4}" type="pres">
      <dgm:prSet presAssocID="{2A36D931-3B51-4B49-801F-81E61365D6CC}" presName="parTxOnly" presStyleLbl="node1" presStyleIdx="0" presStyleCnt="5">
        <dgm:presLayoutVars>
          <dgm:bulletEnabled val="1"/>
        </dgm:presLayoutVars>
      </dgm:prSet>
      <dgm:spPr/>
    </dgm:pt>
    <dgm:pt modelId="{895EAA8E-B0EB-0143-AAED-3C68F4C3BD14}" type="pres">
      <dgm:prSet presAssocID="{EEFD7AE1-D9D9-CC41-BCCF-8FB289A68ACD}" presName="parSpace" presStyleCnt="0"/>
      <dgm:spPr/>
    </dgm:pt>
    <dgm:pt modelId="{71EB3C80-405D-434D-B1CF-11ED143D84A7}" type="pres">
      <dgm:prSet presAssocID="{C720F6A0-F651-6F46-993F-708D543D7048}" presName="parTxOnly" presStyleLbl="node1" presStyleIdx="1" presStyleCnt="5">
        <dgm:presLayoutVars>
          <dgm:bulletEnabled val="1"/>
        </dgm:presLayoutVars>
      </dgm:prSet>
      <dgm:spPr/>
    </dgm:pt>
    <dgm:pt modelId="{77718383-8A16-3A49-8E18-4470BA430AE7}" type="pres">
      <dgm:prSet presAssocID="{D213A4AF-3A82-D44C-9381-FAC286E7825E}" presName="parSpace" presStyleCnt="0"/>
      <dgm:spPr/>
    </dgm:pt>
    <dgm:pt modelId="{0CC37A7B-3580-3045-92A7-6BCD0540FB07}" type="pres">
      <dgm:prSet presAssocID="{24885DEA-50EA-CC4C-9718-915707BFD215}" presName="parTxOnly" presStyleLbl="node1" presStyleIdx="2" presStyleCnt="5">
        <dgm:presLayoutVars>
          <dgm:bulletEnabled val="1"/>
        </dgm:presLayoutVars>
      </dgm:prSet>
      <dgm:spPr/>
    </dgm:pt>
    <dgm:pt modelId="{3ACDC1BF-7347-6745-A1CB-5C5699AB5D43}" type="pres">
      <dgm:prSet presAssocID="{4A690E8B-EDAD-D94B-94FA-C395B649655F}" presName="parSpace" presStyleCnt="0"/>
      <dgm:spPr/>
    </dgm:pt>
    <dgm:pt modelId="{CAEE2037-8470-7048-9320-8B5A5618E52D}" type="pres">
      <dgm:prSet presAssocID="{962CFEDA-121B-0049-A3AE-85F42AA2860D}" presName="parTxOnly" presStyleLbl="node1" presStyleIdx="3" presStyleCnt="5">
        <dgm:presLayoutVars>
          <dgm:bulletEnabled val="1"/>
        </dgm:presLayoutVars>
      </dgm:prSet>
      <dgm:spPr/>
    </dgm:pt>
    <dgm:pt modelId="{E6E07894-6F19-CB46-837C-0F5CC2FEA7F4}" type="pres">
      <dgm:prSet presAssocID="{2C9C4E4D-81E7-134B-B1CA-E3325711C4E9}" presName="parSpace" presStyleCnt="0"/>
      <dgm:spPr/>
    </dgm:pt>
    <dgm:pt modelId="{081F89A5-A352-C247-9000-D2BC43B7F701}" type="pres">
      <dgm:prSet presAssocID="{50D34EFF-C802-5D4A-8210-91D8BD5D00DB}" presName="parTxOnly" presStyleLbl="node1" presStyleIdx="4" presStyleCnt="5">
        <dgm:presLayoutVars>
          <dgm:bulletEnabled val="1"/>
        </dgm:presLayoutVars>
      </dgm:prSet>
      <dgm:spPr/>
    </dgm:pt>
  </dgm:ptLst>
  <dgm:cxnLst>
    <dgm:cxn modelId="{68E6D95E-EDB4-6A4C-880C-3ECA60B81A4D}" type="presOf" srcId="{C720F6A0-F651-6F46-993F-708D543D7048}" destId="{71EB3C80-405D-434D-B1CF-11ED143D84A7}" srcOrd="0" destOrd="0" presId="urn:microsoft.com/office/officeart/2005/8/layout/hChevron3"/>
    <dgm:cxn modelId="{812D9A66-1C8C-6543-B459-39FA464C9982}" srcId="{C5056324-8900-5C40-A06C-5C94B068E788}" destId="{962CFEDA-121B-0049-A3AE-85F42AA2860D}" srcOrd="3" destOrd="0" parTransId="{5B2FE0A1-85FF-E64E-BA05-D9643D823024}" sibTransId="{2C9C4E4D-81E7-134B-B1CA-E3325711C4E9}"/>
    <dgm:cxn modelId="{0DB6B16F-1642-644C-9EE8-2F85945CB5C3}" srcId="{C5056324-8900-5C40-A06C-5C94B068E788}" destId="{50D34EFF-C802-5D4A-8210-91D8BD5D00DB}" srcOrd="4" destOrd="0" parTransId="{5023482D-1DD7-C342-8064-47B2CE8E27FA}" sibTransId="{7B30C0D2-407E-8E4A-8C2A-73A39B95C1CB}"/>
    <dgm:cxn modelId="{FBD21370-5D99-9C40-B95F-9AED2DB51381}" type="presOf" srcId="{962CFEDA-121B-0049-A3AE-85F42AA2860D}" destId="{CAEE2037-8470-7048-9320-8B5A5618E52D}" srcOrd="0" destOrd="0" presId="urn:microsoft.com/office/officeart/2005/8/layout/hChevron3"/>
    <dgm:cxn modelId="{F74A9A51-C4AF-124B-BE25-C2A85E2180E0}" srcId="{C5056324-8900-5C40-A06C-5C94B068E788}" destId="{2A36D931-3B51-4B49-801F-81E61365D6CC}" srcOrd="0" destOrd="0" parTransId="{28A420FA-9E89-E04B-A2B4-E58896F680FA}" sibTransId="{EEFD7AE1-D9D9-CC41-BCCF-8FB289A68ACD}"/>
    <dgm:cxn modelId="{48BD6F72-9E8A-2541-93CA-FEA356B09981}" srcId="{C5056324-8900-5C40-A06C-5C94B068E788}" destId="{C720F6A0-F651-6F46-993F-708D543D7048}" srcOrd="1" destOrd="0" parTransId="{8B666F6D-14FE-034B-8952-E1792C4AB82B}" sibTransId="{D213A4AF-3A82-D44C-9381-FAC286E7825E}"/>
    <dgm:cxn modelId="{C164AA7F-3EE2-BA42-B7BB-637C3D1A8437}" type="presOf" srcId="{C5056324-8900-5C40-A06C-5C94B068E788}" destId="{83C7FEB3-2CE7-D94B-A6BC-BED23E12785E}" srcOrd="0" destOrd="0" presId="urn:microsoft.com/office/officeart/2005/8/layout/hChevron3"/>
    <dgm:cxn modelId="{C996D280-4A2B-9D4D-BDF1-65F35873BE26}" type="presOf" srcId="{2A36D931-3B51-4B49-801F-81E61365D6CC}" destId="{57A0407C-52DE-374B-9B75-6A804D1F3CC4}" srcOrd="0" destOrd="0" presId="urn:microsoft.com/office/officeart/2005/8/layout/hChevron3"/>
    <dgm:cxn modelId="{D21340A8-4B58-A341-B786-7604C112ABC6}" type="presOf" srcId="{50D34EFF-C802-5D4A-8210-91D8BD5D00DB}" destId="{081F89A5-A352-C247-9000-D2BC43B7F701}" srcOrd="0" destOrd="0" presId="urn:microsoft.com/office/officeart/2005/8/layout/hChevron3"/>
    <dgm:cxn modelId="{828003AE-7A6A-394F-B273-3A0F97A3D3CF}" type="presOf" srcId="{24885DEA-50EA-CC4C-9718-915707BFD215}" destId="{0CC37A7B-3580-3045-92A7-6BCD0540FB07}" srcOrd="0" destOrd="0" presId="urn:microsoft.com/office/officeart/2005/8/layout/hChevron3"/>
    <dgm:cxn modelId="{BFC12AFF-BB73-AD47-98D2-35A8E54E2D51}" srcId="{C5056324-8900-5C40-A06C-5C94B068E788}" destId="{24885DEA-50EA-CC4C-9718-915707BFD215}" srcOrd="2" destOrd="0" parTransId="{E3D733A1-92BA-A441-90E9-CB4E609F2AE4}" sibTransId="{4A690E8B-EDAD-D94B-94FA-C395B649655F}"/>
    <dgm:cxn modelId="{0F04AD12-6515-4A4E-BF30-3CB24755AE96}" type="presParOf" srcId="{83C7FEB3-2CE7-D94B-A6BC-BED23E12785E}" destId="{57A0407C-52DE-374B-9B75-6A804D1F3CC4}" srcOrd="0" destOrd="0" presId="urn:microsoft.com/office/officeart/2005/8/layout/hChevron3"/>
    <dgm:cxn modelId="{B844CD17-0D8E-5B4B-B5E9-E3B7B6D3FB6E}" type="presParOf" srcId="{83C7FEB3-2CE7-D94B-A6BC-BED23E12785E}" destId="{895EAA8E-B0EB-0143-AAED-3C68F4C3BD14}" srcOrd="1" destOrd="0" presId="urn:microsoft.com/office/officeart/2005/8/layout/hChevron3"/>
    <dgm:cxn modelId="{D9C11C55-4492-A146-ADD3-F6030D02B1CF}" type="presParOf" srcId="{83C7FEB3-2CE7-D94B-A6BC-BED23E12785E}" destId="{71EB3C80-405D-434D-B1CF-11ED143D84A7}" srcOrd="2" destOrd="0" presId="urn:microsoft.com/office/officeart/2005/8/layout/hChevron3"/>
    <dgm:cxn modelId="{D5E2DD7E-3B65-9A4B-B7A7-6F4A7F0BD2B5}" type="presParOf" srcId="{83C7FEB3-2CE7-D94B-A6BC-BED23E12785E}" destId="{77718383-8A16-3A49-8E18-4470BA430AE7}" srcOrd="3" destOrd="0" presId="urn:microsoft.com/office/officeart/2005/8/layout/hChevron3"/>
    <dgm:cxn modelId="{DE6BFFAF-BFA3-7345-ABDE-8FAFC54B2FC9}" type="presParOf" srcId="{83C7FEB3-2CE7-D94B-A6BC-BED23E12785E}" destId="{0CC37A7B-3580-3045-92A7-6BCD0540FB07}" srcOrd="4" destOrd="0" presId="urn:microsoft.com/office/officeart/2005/8/layout/hChevron3"/>
    <dgm:cxn modelId="{F4BC683A-767C-EB4A-85E8-892E73B80F1E}" type="presParOf" srcId="{83C7FEB3-2CE7-D94B-A6BC-BED23E12785E}" destId="{3ACDC1BF-7347-6745-A1CB-5C5699AB5D43}" srcOrd="5" destOrd="0" presId="urn:microsoft.com/office/officeart/2005/8/layout/hChevron3"/>
    <dgm:cxn modelId="{53679DA8-58A8-F144-8A25-354FDC6D42B1}" type="presParOf" srcId="{83C7FEB3-2CE7-D94B-A6BC-BED23E12785E}" destId="{CAEE2037-8470-7048-9320-8B5A5618E52D}" srcOrd="6" destOrd="0" presId="urn:microsoft.com/office/officeart/2005/8/layout/hChevron3"/>
    <dgm:cxn modelId="{1A3761CD-8F43-2345-AC66-9DB146B5417D}" type="presParOf" srcId="{83C7FEB3-2CE7-D94B-A6BC-BED23E12785E}" destId="{E6E07894-6F19-CB46-837C-0F5CC2FEA7F4}" srcOrd="7" destOrd="0" presId="urn:microsoft.com/office/officeart/2005/8/layout/hChevron3"/>
    <dgm:cxn modelId="{E1E8DC5F-ED73-F34A-B5FF-3825A1D7F20B}" type="presParOf" srcId="{83C7FEB3-2CE7-D94B-A6BC-BED23E12785E}" destId="{081F89A5-A352-C247-9000-D2BC43B7F701}"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C8317F-2D32-3B40-ABF8-A155E2B7B327}" type="doc">
      <dgm:prSet loTypeId="urn:microsoft.com/office/officeart/2005/8/layout/hChevron3" loCatId="" qsTypeId="urn:microsoft.com/office/officeart/2005/8/quickstyle/simple1" qsCatId="simple" csTypeId="urn:microsoft.com/office/officeart/2005/8/colors/accent1_2" csCatId="accent1" phldr="1"/>
      <dgm:spPr/>
    </dgm:pt>
    <dgm:pt modelId="{04C0F88A-CF76-3148-B747-3202DBC31C37}">
      <dgm:prSet phldrT="[Text]" custT="1"/>
      <dgm:spPr/>
      <dgm:t>
        <a:bodyPr/>
        <a:lstStyle/>
        <a:p>
          <a:r>
            <a:rPr lang="en-US" sz="4400" dirty="0"/>
            <a:t>1</a:t>
          </a:r>
        </a:p>
      </dgm:t>
    </dgm:pt>
    <dgm:pt modelId="{ADA3F916-9250-D247-8DD5-79CC039FB3A6}" type="parTrans" cxnId="{D7BFE321-C913-D04D-A2F4-2F7B3AB55E0F}">
      <dgm:prSet/>
      <dgm:spPr/>
      <dgm:t>
        <a:bodyPr/>
        <a:lstStyle/>
        <a:p>
          <a:endParaRPr lang="en-US" sz="1100"/>
        </a:p>
      </dgm:t>
    </dgm:pt>
    <dgm:pt modelId="{9149FA32-2137-5142-B530-2E5826A3093B}" type="sibTrans" cxnId="{D7BFE321-C913-D04D-A2F4-2F7B3AB55E0F}">
      <dgm:prSet/>
      <dgm:spPr/>
      <dgm:t>
        <a:bodyPr/>
        <a:lstStyle/>
        <a:p>
          <a:endParaRPr lang="en-US" sz="1100"/>
        </a:p>
      </dgm:t>
    </dgm:pt>
    <dgm:pt modelId="{494F55E3-0AA0-884D-A88C-4F67DC25D7D4}">
      <dgm:prSet phldrT="[Text]" custT="1"/>
      <dgm:spPr/>
      <dgm:t>
        <a:bodyPr/>
        <a:lstStyle/>
        <a:p>
          <a:r>
            <a:rPr lang="en-US" sz="4400" dirty="0"/>
            <a:t>2</a:t>
          </a:r>
        </a:p>
      </dgm:t>
    </dgm:pt>
    <dgm:pt modelId="{814BA6B4-26DE-284E-8D43-7004B1B9A263}" type="parTrans" cxnId="{72D17B7B-F8CF-C94B-9AC7-9E629AB1AE15}">
      <dgm:prSet/>
      <dgm:spPr/>
      <dgm:t>
        <a:bodyPr/>
        <a:lstStyle/>
        <a:p>
          <a:endParaRPr lang="en-US" sz="1100"/>
        </a:p>
      </dgm:t>
    </dgm:pt>
    <dgm:pt modelId="{08F3B181-CF93-1E4F-99C3-868E91687680}" type="sibTrans" cxnId="{72D17B7B-F8CF-C94B-9AC7-9E629AB1AE15}">
      <dgm:prSet/>
      <dgm:spPr/>
      <dgm:t>
        <a:bodyPr/>
        <a:lstStyle/>
        <a:p>
          <a:endParaRPr lang="en-US" sz="1100"/>
        </a:p>
      </dgm:t>
    </dgm:pt>
    <dgm:pt modelId="{DB2DA9D0-C91E-5142-B7D5-7DF2C8356D7B}">
      <dgm:prSet phldrT="[Text]" custT="1"/>
      <dgm:spPr/>
      <dgm:t>
        <a:bodyPr/>
        <a:lstStyle/>
        <a:p>
          <a:r>
            <a:rPr lang="en-US" sz="4400" dirty="0"/>
            <a:t>4</a:t>
          </a:r>
        </a:p>
      </dgm:t>
    </dgm:pt>
    <dgm:pt modelId="{AAF2B46B-AB53-D049-9190-47B164BF8833}" type="parTrans" cxnId="{53E7DC12-D2A4-9849-9D32-ED744428A48D}">
      <dgm:prSet/>
      <dgm:spPr/>
      <dgm:t>
        <a:bodyPr/>
        <a:lstStyle/>
        <a:p>
          <a:endParaRPr lang="en-US" sz="1100"/>
        </a:p>
      </dgm:t>
    </dgm:pt>
    <dgm:pt modelId="{7F216CDC-0CAB-E74B-A2F1-3049C82CFD7C}" type="sibTrans" cxnId="{53E7DC12-D2A4-9849-9D32-ED744428A48D}">
      <dgm:prSet/>
      <dgm:spPr/>
      <dgm:t>
        <a:bodyPr/>
        <a:lstStyle/>
        <a:p>
          <a:endParaRPr lang="en-US" sz="1100"/>
        </a:p>
      </dgm:t>
    </dgm:pt>
    <dgm:pt modelId="{7768E22D-AE1C-AE43-BF1B-0420902C80AB}">
      <dgm:prSet phldrT="[Text]" custT="1"/>
      <dgm:spPr/>
      <dgm:t>
        <a:bodyPr/>
        <a:lstStyle/>
        <a:p>
          <a:r>
            <a:rPr lang="en-US" sz="4400" dirty="0"/>
            <a:t>3</a:t>
          </a:r>
        </a:p>
      </dgm:t>
    </dgm:pt>
    <dgm:pt modelId="{7A7EDEAC-3A8B-1844-B3D0-9F14D7A70DF2}" type="parTrans" cxnId="{18A9AE39-2507-E543-9071-F68AE40D45FC}">
      <dgm:prSet/>
      <dgm:spPr/>
      <dgm:t>
        <a:bodyPr/>
        <a:lstStyle/>
        <a:p>
          <a:endParaRPr lang="en-US" sz="1100"/>
        </a:p>
      </dgm:t>
    </dgm:pt>
    <dgm:pt modelId="{694BE469-BBC6-5D4E-B17E-625F5670367F}" type="sibTrans" cxnId="{18A9AE39-2507-E543-9071-F68AE40D45FC}">
      <dgm:prSet/>
      <dgm:spPr/>
      <dgm:t>
        <a:bodyPr/>
        <a:lstStyle/>
        <a:p>
          <a:endParaRPr lang="en-US" sz="1100"/>
        </a:p>
      </dgm:t>
    </dgm:pt>
    <dgm:pt modelId="{97485765-E9DA-C245-8D94-0AF0BD5B5710}" type="pres">
      <dgm:prSet presAssocID="{63C8317F-2D32-3B40-ABF8-A155E2B7B327}" presName="Name0" presStyleCnt="0">
        <dgm:presLayoutVars>
          <dgm:dir/>
          <dgm:resizeHandles val="exact"/>
        </dgm:presLayoutVars>
      </dgm:prSet>
      <dgm:spPr/>
    </dgm:pt>
    <dgm:pt modelId="{EBB4C76E-795B-0646-931F-F1C26CE02FFD}" type="pres">
      <dgm:prSet presAssocID="{04C0F88A-CF76-3148-B747-3202DBC31C37}" presName="parTxOnly" presStyleLbl="node1" presStyleIdx="0" presStyleCnt="4">
        <dgm:presLayoutVars>
          <dgm:bulletEnabled val="1"/>
        </dgm:presLayoutVars>
      </dgm:prSet>
      <dgm:spPr/>
    </dgm:pt>
    <dgm:pt modelId="{6145858F-9EAA-DB4B-A5FC-BACAFBFE54B5}" type="pres">
      <dgm:prSet presAssocID="{9149FA32-2137-5142-B530-2E5826A3093B}" presName="parSpace" presStyleCnt="0"/>
      <dgm:spPr/>
    </dgm:pt>
    <dgm:pt modelId="{7F3C1D21-9274-C94F-9CC2-C5CEA8DF1F21}" type="pres">
      <dgm:prSet presAssocID="{494F55E3-0AA0-884D-A88C-4F67DC25D7D4}" presName="parTxOnly" presStyleLbl="node1" presStyleIdx="1" presStyleCnt="4">
        <dgm:presLayoutVars>
          <dgm:bulletEnabled val="1"/>
        </dgm:presLayoutVars>
      </dgm:prSet>
      <dgm:spPr/>
    </dgm:pt>
    <dgm:pt modelId="{041CD160-C94B-8C47-A115-20F6B9FEDCC6}" type="pres">
      <dgm:prSet presAssocID="{08F3B181-CF93-1E4F-99C3-868E91687680}" presName="parSpace" presStyleCnt="0"/>
      <dgm:spPr/>
    </dgm:pt>
    <dgm:pt modelId="{2CB4CCE8-828D-1E49-B8B0-956DD8AB9709}" type="pres">
      <dgm:prSet presAssocID="{7768E22D-AE1C-AE43-BF1B-0420902C80AB}" presName="parTxOnly" presStyleLbl="node1" presStyleIdx="2" presStyleCnt="4">
        <dgm:presLayoutVars>
          <dgm:bulletEnabled val="1"/>
        </dgm:presLayoutVars>
      </dgm:prSet>
      <dgm:spPr/>
    </dgm:pt>
    <dgm:pt modelId="{0489D958-B45F-F942-A7CC-DB048D355E69}" type="pres">
      <dgm:prSet presAssocID="{694BE469-BBC6-5D4E-B17E-625F5670367F}" presName="parSpace" presStyleCnt="0"/>
      <dgm:spPr/>
    </dgm:pt>
    <dgm:pt modelId="{56D04CD7-67DC-C14E-AE65-D2C8F7187006}" type="pres">
      <dgm:prSet presAssocID="{DB2DA9D0-C91E-5142-B7D5-7DF2C8356D7B}" presName="parTxOnly" presStyleLbl="node1" presStyleIdx="3" presStyleCnt="4">
        <dgm:presLayoutVars>
          <dgm:bulletEnabled val="1"/>
        </dgm:presLayoutVars>
      </dgm:prSet>
      <dgm:spPr/>
    </dgm:pt>
  </dgm:ptLst>
  <dgm:cxnLst>
    <dgm:cxn modelId="{53E7DC12-D2A4-9849-9D32-ED744428A48D}" srcId="{63C8317F-2D32-3B40-ABF8-A155E2B7B327}" destId="{DB2DA9D0-C91E-5142-B7D5-7DF2C8356D7B}" srcOrd="3" destOrd="0" parTransId="{AAF2B46B-AB53-D049-9190-47B164BF8833}" sibTransId="{7F216CDC-0CAB-E74B-A2F1-3049C82CFD7C}"/>
    <dgm:cxn modelId="{D7BFE321-C913-D04D-A2F4-2F7B3AB55E0F}" srcId="{63C8317F-2D32-3B40-ABF8-A155E2B7B327}" destId="{04C0F88A-CF76-3148-B747-3202DBC31C37}" srcOrd="0" destOrd="0" parTransId="{ADA3F916-9250-D247-8DD5-79CC039FB3A6}" sibTransId="{9149FA32-2137-5142-B530-2E5826A3093B}"/>
    <dgm:cxn modelId="{A32DE234-E949-DF46-AF58-80D6AD160C04}" type="presOf" srcId="{DB2DA9D0-C91E-5142-B7D5-7DF2C8356D7B}" destId="{56D04CD7-67DC-C14E-AE65-D2C8F7187006}" srcOrd="0" destOrd="0" presId="urn:microsoft.com/office/officeart/2005/8/layout/hChevron3"/>
    <dgm:cxn modelId="{18A9AE39-2507-E543-9071-F68AE40D45FC}" srcId="{63C8317F-2D32-3B40-ABF8-A155E2B7B327}" destId="{7768E22D-AE1C-AE43-BF1B-0420902C80AB}" srcOrd="2" destOrd="0" parTransId="{7A7EDEAC-3A8B-1844-B3D0-9F14D7A70DF2}" sibTransId="{694BE469-BBC6-5D4E-B17E-625F5670367F}"/>
    <dgm:cxn modelId="{14895B3D-27F0-1D42-B1B0-325FFAA84FA9}" type="presOf" srcId="{04C0F88A-CF76-3148-B747-3202DBC31C37}" destId="{EBB4C76E-795B-0646-931F-F1C26CE02FFD}" srcOrd="0" destOrd="0" presId="urn:microsoft.com/office/officeart/2005/8/layout/hChevron3"/>
    <dgm:cxn modelId="{72D17B7B-F8CF-C94B-9AC7-9E629AB1AE15}" srcId="{63C8317F-2D32-3B40-ABF8-A155E2B7B327}" destId="{494F55E3-0AA0-884D-A88C-4F67DC25D7D4}" srcOrd="1" destOrd="0" parTransId="{814BA6B4-26DE-284E-8D43-7004B1B9A263}" sibTransId="{08F3B181-CF93-1E4F-99C3-868E91687680}"/>
    <dgm:cxn modelId="{2ED39D97-CE92-F44E-AC1D-837C211D682D}" type="presOf" srcId="{63C8317F-2D32-3B40-ABF8-A155E2B7B327}" destId="{97485765-E9DA-C245-8D94-0AF0BD5B5710}" srcOrd="0" destOrd="0" presId="urn:microsoft.com/office/officeart/2005/8/layout/hChevron3"/>
    <dgm:cxn modelId="{FB0BCCD2-2A82-9449-9A48-85BE5823D4B6}" type="presOf" srcId="{7768E22D-AE1C-AE43-BF1B-0420902C80AB}" destId="{2CB4CCE8-828D-1E49-B8B0-956DD8AB9709}" srcOrd="0" destOrd="0" presId="urn:microsoft.com/office/officeart/2005/8/layout/hChevron3"/>
    <dgm:cxn modelId="{441619F7-A401-344B-A2D3-6DB1CA97E8AF}" type="presOf" srcId="{494F55E3-0AA0-884D-A88C-4F67DC25D7D4}" destId="{7F3C1D21-9274-C94F-9CC2-C5CEA8DF1F21}" srcOrd="0" destOrd="0" presId="urn:microsoft.com/office/officeart/2005/8/layout/hChevron3"/>
    <dgm:cxn modelId="{8CB828EF-A677-704C-83AE-0730D1B13FAF}" type="presParOf" srcId="{97485765-E9DA-C245-8D94-0AF0BD5B5710}" destId="{EBB4C76E-795B-0646-931F-F1C26CE02FFD}" srcOrd="0" destOrd="0" presId="urn:microsoft.com/office/officeart/2005/8/layout/hChevron3"/>
    <dgm:cxn modelId="{C5DB7AAA-EA1C-1842-8280-B986A7D74FFE}" type="presParOf" srcId="{97485765-E9DA-C245-8D94-0AF0BD5B5710}" destId="{6145858F-9EAA-DB4B-A5FC-BACAFBFE54B5}" srcOrd="1" destOrd="0" presId="urn:microsoft.com/office/officeart/2005/8/layout/hChevron3"/>
    <dgm:cxn modelId="{DA059B0E-8E47-7C43-B7A2-D52CFF9C11C7}" type="presParOf" srcId="{97485765-E9DA-C245-8D94-0AF0BD5B5710}" destId="{7F3C1D21-9274-C94F-9CC2-C5CEA8DF1F21}" srcOrd="2" destOrd="0" presId="urn:microsoft.com/office/officeart/2005/8/layout/hChevron3"/>
    <dgm:cxn modelId="{280D983D-4326-0542-8B1C-06E194248A11}" type="presParOf" srcId="{97485765-E9DA-C245-8D94-0AF0BD5B5710}" destId="{041CD160-C94B-8C47-A115-20F6B9FEDCC6}" srcOrd="3" destOrd="0" presId="urn:microsoft.com/office/officeart/2005/8/layout/hChevron3"/>
    <dgm:cxn modelId="{B8460F5E-2D98-3548-A36C-BE48A420D665}" type="presParOf" srcId="{97485765-E9DA-C245-8D94-0AF0BD5B5710}" destId="{2CB4CCE8-828D-1E49-B8B0-956DD8AB9709}" srcOrd="4" destOrd="0" presId="urn:microsoft.com/office/officeart/2005/8/layout/hChevron3"/>
    <dgm:cxn modelId="{5E8E813F-223B-ED46-83AC-96EB1BB11A7A}" type="presParOf" srcId="{97485765-E9DA-C245-8D94-0AF0BD5B5710}" destId="{0489D958-B45F-F942-A7CC-DB048D355E69}" srcOrd="5" destOrd="0" presId="urn:microsoft.com/office/officeart/2005/8/layout/hChevron3"/>
    <dgm:cxn modelId="{4042E24C-ECAB-1E42-B1F9-5BFBB6BD696F}" type="presParOf" srcId="{97485765-E9DA-C245-8D94-0AF0BD5B5710}" destId="{56D04CD7-67DC-C14E-AE65-D2C8F718700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E390C5-53DE-4426-B7D2-51B6F1C3A5A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749789E8-CF08-40D2-9B3D-8CC6153A1091}">
      <dgm:prSet/>
      <dgm:spPr/>
      <dgm:t>
        <a:bodyPr/>
        <a:lstStyle/>
        <a:p>
          <a:pPr>
            <a:lnSpc>
              <a:spcPct val="100000"/>
            </a:lnSpc>
          </a:pPr>
          <a:r>
            <a:rPr lang="en-US" b="0" i="0" baseline="0" dirty="0">
              <a:latin typeface="Abadi" panose="020B0604020104020204" pitchFamily="34" charset="0"/>
            </a:rPr>
            <a:t>Example:</a:t>
          </a:r>
          <a:r>
            <a:rPr lang="en-US" b="1" dirty="0">
              <a:latin typeface="Abadi" panose="020B0604020104020204" pitchFamily="34" charset="0"/>
            </a:rPr>
            <a:t> Heinz Ketchup different lines extension ……..</a:t>
          </a:r>
          <a:endParaRPr lang="en-US" dirty="0">
            <a:latin typeface="Abadi" panose="020B0604020104020204" pitchFamily="34" charset="0"/>
          </a:endParaRPr>
        </a:p>
      </dgm:t>
    </dgm:pt>
    <dgm:pt modelId="{AB0DE99A-9389-473B-AEF7-C06904633DC3}" type="parTrans" cxnId="{93BF533E-A304-48A9-A5CD-D7D0DD24ADCA}">
      <dgm:prSet/>
      <dgm:spPr/>
      <dgm:t>
        <a:bodyPr/>
        <a:lstStyle/>
        <a:p>
          <a:endParaRPr lang="en-US">
            <a:latin typeface="Abadi" panose="020B0604020104020204" pitchFamily="34" charset="0"/>
          </a:endParaRPr>
        </a:p>
      </dgm:t>
    </dgm:pt>
    <dgm:pt modelId="{722A1930-ED01-463F-B95C-0E0D70B1EAE0}" type="sibTrans" cxnId="{93BF533E-A304-48A9-A5CD-D7D0DD24ADCA}">
      <dgm:prSet/>
      <dgm:spPr/>
      <dgm:t>
        <a:bodyPr/>
        <a:lstStyle/>
        <a:p>
          <a:endParaRPr lang="en-US">
            <a:latin typeface="Abadi" panose="020B0604020104020204" pitchFamily="34" charset="0"/>
          </a:endParaRPr>
        </a:p>
      </dgm:t>
    </dgm:pt>
    <dgm:pt modelId="{18897D29-97CE-47BC-9AEE-50EDC9F213DC}" type="pres">
      <dgm:prSet presAssocID="{D4E390C5-53DE-4426-B7D2-51B6F1C3A5A7}" presName="root" presStyleCnt="0">
        <dgm:presLayoutVars>
          <dgm:dir/>
          <dgm:resizeHandles val="exact"/>
        </dgm:presLayoutVars>
      </dgm:prSet>
      <dgm:spPr/>
    </dgm:pt>
    <dgm:pt modelId="{52080BC0-4385-4A95-8E55-42CBA4A4A47F}" type="pres">
      <dgm:prSet presAssocID="{749789E8-CF08-40D2-9B3D-8CC6153A1091}" presName="compNode" presStyleCnt="0"/>
      <dgm:spPr/>
    </dgm:pt>
    <dgm:pt modelId="{DD4ED4A0-CBCD-47B4-A3CF-631BC9A4164E}" type="pres">
      <dgm:prSet presAssocID="{749789E8-CF08-40D2-9B3D-8CC6153A1091}" presName="bgRect" presStyleLbl="bgShp" presStyleIdx="0" presStyleCnt="1"/>
      <dgm:spPr/>
    </dgm:pt>
    <dgm:pt modelId="{14DCD83D-E7C9-40DA-98EF-0D44D6B7DA28}" type="pres">
      <dgm:prSet presAssocID="{749789E8-CF08-40D2-9B3D-8CC6153A1091}"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st Aid Kit"/>
        </a:ext>
      </dgm:extLst>
    </dgm:pt>
    <dgm:pt modelId="{AB419C7C-8E85-4D23-B5E0-2407B24CCDBE}" type="pres">
      <dgm:prSet presAssocID="{749789E8-CF08-40D2-9B3D-8CC6153A1091}" presName="spaceRect" presStyleCnt="0"/>
      <dgm:spPr/>
    </dgm:pt>
    <dgm:pt modelId="{285B461F-BEB0-42A0-9369-7C9D02716B23}" type="pres">
      <dgm:prSet presAssocID="{749789E8-CF08-40D2-9B3D-8CC6153A1091}" presName="parTx" presStyleLbl="revTx" presStyleIdx="0" presStyleCnt="1">
        <dgm:presLayoutVars>
          <dgm:chMax val="0"/>
          <dgm:chPref val="0"/>
        </dgm:presLayoutVars>
      </dgm:prSet>
      <dgm:spPr/>
    </dgm:pt>
  </dgm:ptLst>
  <dgm:cxnLst>
    <dgm:cxn modelId="{B54AD416-BE6C-3747-8DC8-A9EF4E110978}" type="presOf" srcId="{D4E390C5-53DE-4426-B7D2-51B6F1C3A5A7}" destId="{18897D29-97CE-47BC-9AEE-50EDC9F213DC}" srcOrd="0" destOrd="0" presId="urn:microsoft.com/office/officeart/2018/2/layout/IconVerticalSolidList"/>
    <dgm:cxn modelId="{93BF533E-A304-48A9-A5CD-D7D0DD24ADCA}" srcId="{D4E390C5-53DE-4426-B7D2-51B6F1C3A5A7}" destId="{749789E8-CF08-40D2-9B3D-8CC6153A1091}" srcOrd="0" destOrd="0" parTransId="{AB0DE99A-9389-473B-AEF7-C06904633DC3}" sibTransId="{722A1930-ED01-463F-B95C-0E0D70B1EAE0}"/>
    <dgm:cxn modelId="{E21AF9A0-35FC-264B-912F-E6312CA8A8CC}" type="presOf" srcId="{749789E8-CF08-40D2-9B3D-8CC6153A1091}" destId="{285B461F-BEB0-42A0-9369-7C9D02716B23}" srcOrd="0" destOrd="0" presId="urn:microsoft.com/office/officeart/2018/2/layout/IconVerticalSolidList"/>
    <dgm:cxn modelId="{B137ED07-6EA9-A646-B0A7-9E6ABEDB00E5}" type="presParOf" srcId="{18897D29-97CE-47BC-9AEE-50EDC9F213DC}" destId="{52080BC0-4385-4A95-8E55-42CBA4A4A47F}" srcOrd="0" destOrd="0" presId="urn:microsoft.com/office/officeart/2018/2/layout/IconVerticalSolidList"/>
    <dgm:cxn modelId="{B536378E-B76C-6A47-9951-BEB10FC958C7}" type="presParOf" srcId="{52080BC0-4385-4A95-8E55-42CBA4A4A47F}" destId="{DD4ED4A0-CBCD-47B4-A3CF-631BC9A4164E}" srcOrd="0" destOrd="0" presId="urn:microsoft.com/office/officeart/2018/2/layout/IconVerticalSolidList"/>
    <dgm:cxn modelId="{FEDAC8C0-92DD-4746-B140-EF84A7784766}" type="presParOf" srcId="{52080BC0-4385-4A95-8E55-42CBA4A4A47F}" destId="{14DCD83D-E7C9-40DA-98EF-0D44D6B7DA28}" srcOrd="1" destOrd="0" presId="urn:microsoft.com/office/officeart/2018/2/layout/IconVerticalSolidList"/>
    <dgm:cxn modelId="{F1F3E978-EB45-1347-8C61-D9040A29AA68}" type="presParOf" srcId="{52080BC0-4385-4A95-8E55-42CBA4A4A47F}" destId="{AB419C7C-8E85-4D23-B5E0-2407B24CCDBE}" srcOrd="2" destOrd="0" presId="urn:microsoft.com/office/officeart/2018/2/layout/IconVerticalSolidList"/>
    <dgm:cxn modelId="{224D687F-A5DC-024B-9BFE-27FD24A073B1}" type="presParOf" srcId="{52080BC0-4385-4A95-8E55-42CBA4A4A47F}" destId="{285B461F-BEB0-42A0-9369-7C9D02716B2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4B7A81-8544-3D4B-A466-71E435EF13EB}" type="doc">
      <dgm:prSet loTypeId="urn:microsoft.com/office/officeart/2008/layout/HalfCircleOrganizationChart" loCatId="process" qsTypeId="urn:microsoft.com/office/officeart/2005/8/quickstyle/simple1" qsCatId="simple" csTypeId="urn:microsoft.com/office/officeart/2005/8/colors/accent1_2" csCatId="accent1" phldr="1"/>
      <dgm:spPr/>
      <dgm:t>
        <a:bodyPr/>
        <a:lstStyle/>
        <a:p>
          <a:endParaRPr lang="en-US"/>
        </a:p>
      </dgm:t>
    </dgm:pt>
    <dgm:pt modelId="{FD1EE5DC-9BAE-274B-832D-8AC916A4C476}">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9525" tIns="9525" rIns="9525" bIns="9525" numCol="1" spcCol="1270" anchor="ctr" anchorCtr="0"/>
        <a:lstStyle/>
        <a:p>
          <a:pPr algn="ctr"/>
          <a:r>
            <a:rPr lang="en-US" sz="1600" b="1" kern="1200" dirty="0">
              <a:solidFill>
                <a:srgbClr val="C00000"/>
              </a:solidFill>
              <a:latin typeface="Calibri" panose="020F0502020204030204" pitchFamily="34" charset="0"/>
              <a:ea typeface="ＭＳ Ｐゴシック" charset="0"/>
              <a:cs typeface="Calibri" panose="020F0502020204030204" pitchFamily="34" charset="0"/>
            </a:rPr>
            <a:t>Product and </a:t>
          </a:r>
          <a:r>
            <a:rPr lang="en-US" sz="1600" b="1" kern="1200" dirty="0">
              <a:solidFill>
                <a:srgbClr val="C00000"/>
              </a:solidFill>
              <a:latin typeface="Calibri" panose="020F0502020204030204" pitchFamily="34" charset="0"/>
              <a:ea typeface="+mn-ea"/>
              <a:cs typeface="Calibri" panose="020F0502020204030204" pitchFamily="34" charset="0"/>
            </a:rPr>
            <a:t>Service</a:t>
          </a:r>
          <a:r>
            <a:rPr lang="en-US" sz="1600" b="1" kern="1200" dirty="0">
              <a:solidFill>
                <a:srgbClr val="C00000"/>
              </a:solidFill>
              <a:latin typeface="Calibri" panose="020F0502020204030204" pitchFamily="34" charset="0"/>
              <a:ea typeface="ＭＳ Ｐゴシック" charset="0"/>
              <a:cs typeface="Calibri" panose="020F0502020204030204" pitchFamily="34" charset="0"/>
            </a:rPr>
            <a:t> Decisions</a:t>
          </a:r>
          <a:endParaRPr lang="en-SA" sz="1600" b="1" kern="1200" dirty="0">
            <a:solidFill>
              <a:srgbClr val="C00000"/>
            </a:solidFill>
            <a:latin typeface="Calibri" panose="020F0502020204030204" pitchFamily="34" charset="0"/>
            <a:cs typeface="Calibri" panose="020F0502020204030204" pitchFamily="34" charset="0"/>
          </a:endParaRPr>
        </a:p>
      </dgm:t>
    </dgm:pt>
    <dgm:pt modelId="{0B7BC3FD-22CD-D742-9711-4EE3583B3CDF}" type="parTrans" cxnId="{436AF05B-4300-7F47-B709-0D8E62D0484B}">
      <dgm:prSet/>
      <dgm:spPr/>
      <dgm:t>
        <a:bodyPr/>
        <a:lstStyle/>
        <a:p>
          <a:pPr algn="ctr"/>
          <a:endParaRPr lang="en-US" sz="1600" b="1">
            <a:solidFill>
              <a:srgbClr val="0070C0"/>
            </a:solidFill>
          </a:endParaRPr>
        </a:p>
      </dgm:t>
    </dgm:pt>
    <dgm:pt modelId="{415ECDFB-1A17-B947-A12E-AD141B3C8890}" type="sibTrans" cxnId="{436AF05B-4300-7F47-B709-0D8E62D0484B}">
      <dgm:prSet/>
      <dgm:spPr/>
      <dgm:t>
        <a:bodyPr/>
        <a:lstStyle/>
        <a:p>
          <a:pPr algn="ctr"/>
          <a:endParaRPr lang="en-US" sz="1600" b="1">
            <a:solidFill>
              <a:srgbClr val="0070C0"/>
            </a:solidFill>
          </a:endParaRPr>
        </a:p>
      </dgm:t>
    </dgm:pt>
    <dgm:pt modelId="{37BF680D-9A01-284D-A06F-54E0EBF2FED9}">
      <dgm:prSet custT="1">
        <dgm:style>
          <a:lnRef idx="2">
            <a:schemeClr val="dk1"/>
          </a:lnRef>
          <a:fillRef idx="1">
            <a:schemeClr val="lt1"/>
          </a:fillRef>
          <a:effectRef idx="0">
            <a:schemeClr val="dk1"/>
          </a:effectRef>
          <a:fontRef idx="minor">
            <a:schemeClr val="dk1"/>
          </a:fontRef>
        </dgm:style>
      </dgm:prSet>
      <dgm:spPr/>
      <dgm:t>
        <a:bodyPr/>
        <a:lstStyle/>
        <a:p>
          <a:pPr algn="ctr"/>
          <a:r>
            <a:rPr lang="en-US" sz="1600" b="1" dirty="0">
              <a:solidFill>
                <a:srgbClr val="C00000"/>
              </a:solidFill>
              <a:latin typeface="Calibri" panose="020F0502020204030204" pitchFamily="34" charset="0"/>
              <a:cs typeface="Calibri" panose="020F0502020204030204" pitchFamily="34" charset="0"/>
            </a:rPr>
            <a:t>Product Line Decisions</a:t>
          </a:r>
          <a:endParaRPr lang="en-SA" sz="1600" b="1" dirty="0">
            <a:solidFill>
              <a:srgbClr val="C00000"/>
            </a:solidFill>
            <a:latin typeface="Calibri" panose="020F0502020204030204" pitchFamily="34" charset="0"/>
            <a:cs typeface="Calibri" panose="020F0502020204030204" pitchFamily="34" charset="0"/>
          </a:endParaRPr>
        </a:p>
      </dgm:t>
    </dgm:pt>
    <dgm:pt modelId="{AF579CFD-EAA6-BB4A-A88D-09B6817C385A}" type="parTrans" cxnId="{D9231F59-0F59-DE40-8E14-BD620C1BD530}">
      <dgm:prSet>
        <dgm:style>
          <a:lnRef idx="2">
            <a:schemeClr val="dk1"/>
          </a:lnRef>
          <a:fillRef idx="1">
            <a:schemeClr val="lt1"/>
          </a:fillRef>
          <a:effectRef idx="0">
            <a:schemeClr val="dk1"/>
          </a:effectRef>
          <a:fontRef idx="minor">
            <a:schemeClr val="dk1"/>
          </a:fontRef>
        </dgm:style>
      </dgm:prSet>
      <dgm:spPr/>
      <dgm:t>
        <a:bodyPr/>
        <a:lstStyle/>
        <a:p>
          <a:pPr algn="ctr"/>
          <a:endParaRPr lang="en-US" sz="1600" b="1">
            <a:solidFill>
              <a:srgbClr val="0070C0"/>
            </a:solidFill>
            <a:latin typeface="Calibri" panose="020F0502020204030204" pitchFamily="34" charset="0"/>
            <a:cs typeface="Calibri" panose="020F0502020204030204" pitchFamily="34" charset="0"/>
          </a:endParaRPr>
        </a:p>
      </dgm:t>
    </dgm:pt>
    <dgm:pt modelId="{887E2AAC-E9D4-0848-A964-F270D71A8544}" type="sibTrans" cxnId="{D9231F59-0F59-DE40-8E14-BD620C1BD530}">
      <dgm:prSet/>
      <dgm:spPr/>
      <dgm:t>
        <a:bodyPr/>
        <a:lstStyle/>
        <a:p>
          <a:pPr algn="ctr"/>
          <a:endParaRPr lang="en-US" sz="1600" b="1">
            <a:solidFill>
              <a:srgbClr val="0070C0"/>
            </a:solidFill>
          </a:endParaRPr>
        </a:p>
      </dgm:t>
    </dgm:pt>
    <dgm:pt modelId="{72654660-E61D-5946-AA48-CEB036641BEB}">
      <dgm:prSet custT="1">
        <dgm:style>
          <a:lnRef idx="2">
            <a:schemeClr val="dk1"/>
          </a:lnRef>
          <a:fillRef idx="1">
            <a:schemeClr val="lt1"/>
          </a:fillRef>
          <a:effectRef idx="0">
            <a:schemeClr val="dk1"/>
          </a:effectRef>
          <a:fontRef idx="minor">
            <a:schemeClr val="dk1"/>
          </a:fontRef>
        </dgm:style>
      </dgm:prSet>
      <dgm:spPr/>
      <dgm:t>
        <a:bodyPr/>
        <a:lstStyle/>
        <a:p>
          <a:pPr algn="ctr"/>
          <a:r>
            <a:rPr lang="en-US" sz="1600" b="1" dirty="0">
              <a:solidFill>
                <a:srgbClr val="C00000"/>
              </a:solidFill>
              <a:latin typeface="Calibri" panose="020F0502020204030204" pitchFamily="34" charset="0"/>
              <a:cs typeface="Calibri" panose="020F0502020204030204" pitchFamily="34" charset="0"/>
            </a:rPr>
            <a:t>Product Mix Decisions</a:t>
          </a:r>
          <a:endParaRPr lang="en-SA" sz="1600" b="1" dirty="0">
            <a:solidFill>
              <a:srgbClr val="C00000"/>
            </a:solidFill>
            <a:latin typeface="Calibri" panose="020F0502020204030204" pitchFamily="34" charset="0"/>
            <a:cs typeface="Calibri" panose="020F0502020204030204" pitchFamily="34" charset="0"/>
          </a:endParaRPr>
        </a:p>
      </dgm:t>
    </dgm:pt>
    <dgm:pt modelId="{F3CD695B-556E-694B-897C-BEECF0EFA0BA}" type="parTrans" cxnId="{290F8192-ACE8-BF49-AD93-3EB05DCB3A40}">
      <dgm:prSet>
        <dgm:style>
          <a:lnRef idx="2">
            <a:schemeClr val="dk1"/>
          </a:lnRef>
          <a:fillRef idx="1">
            <a:schemeClr val="lt1"/>
          </a:fillRef>
          <a:effectRef idx="0">
            <a:schemeClr val="dk1"/>
          </a:effectRef>
          <a:fontRef idx="minor">
            <a:schemeClr val="dk1"/>
          </a:fontRef>
        </dgm:style>
      </dgm:prSet>
      <dgm:spPr/>
      <dgm:t>
        <a:bodyPr/>
        <a:lstStyle/>
        <a:p>
          <a:pPr algn="ctr"/>
          <a:endParaRPr lang="en-US" sz="1600" b="1">
            <a:solidFill>
              <a:srgbClr val="0070C0"/>
            </a:solidFill>
            <a:latin typeface="Calibri" panose="020F0502020204030204" pitchFamily="34" charset="0"/>
            <a:cs typeface="Calibri" panose="020F0502020204030204" pitchFamily="34" charset="0"/>
          </a:endParaRPr>
        </a:p>
      </dgm:t>
    </dgm:pt>
    <dgm:pt modelId="{AE304B54-E68E-3A40-A5F2-F98F30B77CA2}" type="sibTrans" cxnId="{290F8192-ACE8-BF49-AD93-3EB05DCB3A40}">
      <dgm:prSet/>
      <dgm:spPr/>
      <dgm:t>
        <a:bodyPr/>
        <a:lstStyle/>
        <a:p>
          <a:pPr algn="ctr"/>
          <a:endParaRPr lang="en-US" sz="1600" b="1">
            <a:solidFill>
              <a:srgbClr val="0070C0"/>
            </a:solidFill>
          </a:endParaRPr>
        </a:p>
      </dgm:t>
    </dgm:pt>
    <dgm:pt modelId="{B0D805EC-4EA8-2444-96B4-05F2FAA0E1D6}">
      <dgm:prSet custT="1">
        <dgm:style>
          <a:lnRef idx="2">
            <a:schemeClr val="accent1"/>
          </a:lnRef>
          <a:fillRef idx="1">
            <a:schemeClr val="lt1"/>
          </a:fillRef>
          <a:effectRef idx="0">
            <a:schemeClr val="accent1"/>
          </a:effectRef>
          <a:fontRef idx="minor">
            <a:schemeClr val="dk1"/>
          </a:fontRef>
        </dgm:style>
      </dgm:prSet>
      <dgm:spPr/>
      <dgm:t>
        <a:bodyPr/>
        <a:lstStyle/>
        <a:p>
          <a:pPr algn="ctr"/>
          <a:r>
            <a:rPr lang="en-US" sz="1600" b="1" dirty="0">
              <a:solidFill>
                <a:srgbClr val="C00000"/>
              </a:solidFill>
              <a:latin typeface="Calibri" panose="020F0502020204030204" pitchFamily="34" charset="0"/>
              <a:cs typeface="Calibri" panose="020F0502020204030204" pitchFamily="34" charset="0"/>
            </a:rPr>
            <a:t>Individual Product Decisions</a:t>
          </a:r>
          <a:endParaRPr lang="en-SA" sz="1600" b="1" dirty="0">
            <a:solidFill>
              <a:srgbClr val="C00000"/>
            </a:solidFill>
            <a:latin typeface="Calibri" panose="020F0502020204030204" pitchFamily="34" charset="0"/>
            <a:cs typeface="Calibri" panose="020F0502020204030204" pitchFamily="34" charset="0"/>
          </a:endParaRPr>
        </a:p>
      </dgm:t>
    </dgm:pt>
    <dgm:pt modelId="{AFD810D3-6F31-7B42-A63C-5C0D3E51A978}" type="parTrans" cxnId="{41DE2175-63C0-0E4F-A77A-FAB796A4DC54}">
      <dgm:prSet>
        <dgm:style>
          <a:lnRef idx="2">
            <a:schemeClr val="dk1"/>
          </a:lnRef>
          <a:fillRef idx="1">
            <a:schemeClr val="lt1"/>
          </a:fillRef>
          <a:effectRef idx="0">
            <a:schemeClr val="dk1"/>
          </a:effectRef>
          <a:fontRef idx="minor">
            <a:schemeClr val="dk1"/>
          </a:fontRef>
        </dgm:style>
      </dgm:prSet>
      <dgm:spPr/>
      <dgm:t>
        <a:bodyPr/>
        <a:lstStyle/>
        <a:p>
          <a:pPr algn="ctr"/>
          <a:endParaRPr lang="en-US" sz="1600" b="1">
            <a:solidFill>
              <a:srgbClr val="0070C0"/>
            </a:solidFill>
            <a:latin typeface="Calibri" panose="020F0502020204030204" pitchFamily="34" charset="0"/>
            <a:cs typeface="Calibri" panose="020F0502020204030204" pitchFamily="34" charset="0"/>
          </a:endParaRPr>
        </a:p>
      </dgm:t>
    </dgm:pt>
    <dgm:pt modelId="{84CF486C-B6AA-9244-AF60-9717957A0060}" type="sibTrans" cxnId="{41DE2175-63C0-0E4F-A77A-FAB796A4DC54}">
      <dgm:prSet/>
      <dgm:spPr/>
      <dgm:t>
        <a:bodyPr/>
        <a:lstStyle/>
        <a:p>
          <a:pPr algn="ctr"/>
          <a:endParaRPr lang="en-US" sz="1600" b="1">
            <a:solidFill>
              <a:srgbClr val="0070C0"/>
            </a:solidFill>
          </a:endParaRPr>
        </a:p>
      </dgm:t>
    </dgm:pt>
    <dgm:pt modelId="{4C5B62A5-86F4-FD4F-B527-5837B5A5861D}">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10160" tIns="10160" rIns="10160" bIns="10160" numCol="1" spcCol="1270" anchor="ctr" anchorCtr="0"/>
        <a:lstStyle/>
        <a:p>
          <a:pPr marL="0" lvl="0" indent="0" algn="ctr" defTabSz="711200">
            <a:lnSpc>
              <a:spcPct val="90000"/>
            </a:lnSpc>
            <a:spcBef>
              <a:spcPct val="0"/>
            </a:spcBef>
            <a:spcAft>
              <a:spcPct val="35000"/>
            </a:spcAft>
            <a:buNone/>
          </a:pPr>
          <a:r>
            <a:rPr lang="en-US" altLang="en-US" sz="1600" b="1" kern="1200" dirty="0">
              <a:solidFill>
                <a:srgbClr val="0070C0"/>
              </a:solidFill>
              <a:latin typeface="Calibri" panose="020F0502020204030204" pitchFamily="34" charset="0"/>
              <a:ea typeface="+mn-ea"/>
              <a:cs typeface="Calibri" panose="020F0502020204030204" pitchFamily="34" charset="0"/>
            </a:rPr>
            <a:t>Line stretching </a:t>
          </a:r>
          <a:endParaRPr lang="en-US" sz="1600" b="1" kern="1200" dirty="0">
            <a:solidFill>
              <a:srgbClr val="0070C0"/>
            </a:solidFill>
            <a:latin typeface="Calibri" panose="020F0502020204030204" pitchFamily="34" charset="0"/>
            <a:ea typeface="+mn-ea"/>
            <a:cs typeface="Calibri" panose="020F0502020204030204" pitchFamily="34" charset="0"/>
          </a:endParaRPr>
        </a:p>
      </dgm:t>
    </dgm:pt>
    <dgm:pt modelId="{6D1B5DC6-15C9-B249-9184-7B2222E3AF06}" type="parTrans" cxnId="{14D77E67-CE35-C449-B239-874C162F9267}">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9DD2476E-5C79-1743-8EA3-431663421498}" type="sibTrans" cxnId="{14D77E67-CE35-C449-B239-874C162F9267}">
      <dgm:prSet/>
      <dgm:spPr/>
      <dgm:t>
        <a:bodyPr/>
        <a:lstStyle/>
        <a:p>
          <a:endParaRPr lang="en-US" sz="1600">
            <a:solidFill>
              <a:srgbClr val="0070C0"/>
            </a:solidFill>
          </a:endParaRPr>
        </a:p>
      </dgm:t>
    </dgm:pt>
    <dgm:pt modelId="{1DEA66A7-ADDF-DC45-A040-6899076C960F}">
      <dgm:prSet custT="1">
        <dgm:style>
          <a:lnRef idx="2">
            <a:schemeClr val="dk1"/>
          </a:lnRef>
          <a:fillRef idx="1">
            <a:schemeClr val="lt1"/>
          </a:fillRef>
          <a:effectRef idx="0">
            <a:schemeClr val="dk1"/>
          </a:effectRef>
          <a:fontRef idx="minor">
            <a:schemeClr val="dk1"/>
          </a:fontRef>
        </dgm:style>
      </dgm:prSet>
      <dgm:spPr/>
      <dgm:t>
        <a:bodyPr/>
        <a:lstStyle/>
        <a:p>
          <a:pPr marL="0" lvl="0" indent="0" algn="ctr" defTabSz="711200">
            <a:lnSpc>
              <a:spcPct val="90000"/>
            </a:lnSpc>
            <a:spcBef>
              <a:spcPct val="0"/>
            </a:spcBef>
            <a:spcAft>
              <a:spcPct val="35000"/>
            </a:spcAft>
            <a:buNone/>
          </a:pPr>
          <a:r>
            <a:rPr lang="en-US" altLang="en-US" sz="1600" b="1" kern="1200" dirty="0">
              <a:solidFill>
                <a:srgbClr val="0070C0"/>
              </a:solidFill>
              <a:latin typeface="Calibri" panose="020F0502020204030204" pitchFamily="34" charset="0"/>
              <a:ea typeface="+mn-ea"/>
              <a:cs typeface="Calibri" panose="020F0502020204030204" pitchFamily="34" charset="0"/>
            </a:rPr>
            <a:t>Line filling </a:t>
          </a:r>
          <a:endParaRPr lang="en-US" sz="1600" b="1" kern="1200" dirty="0">
            <a:solidFill>
              <a:srgbClr val="0070C0"/>
            </a:solidFill>
            <a:latin typeface="Calibri" panose="020F0502020204030204" pitchFamily="34" charset="0"/>
            <a:ea typeface="+mn-ea"/>
            <a:cs typeface="Calibri" panose="020F0502020204030204" pitchFamily="34" charset="0"/>
          </a:endParaRPr>
        </a:p>
      </dgm:t>
    </dgm:pt>
    <dgm:pt modelId="{0BCA68C6-F105-3B4E-B890-4DDAF19C0965}" type="parTrans" cxnId="{B5A13C34-3957-7442-AA81-6D6993FE678A}">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5A9D85AA-5A07-224A-B06A-A338F954A06D}" type="sibTrans" cxnId="{B5A13C34-3957-7442-AA81-6D6993FE678A}">
      <dgm:prSet/>
      <dgm:spPr/>
      <dgm:t>
        <a:bodyPr/>
        <a:lstStyle/>
        <a:p>
          <a:endParaRPr lang="en-US" sz="1600">
            <a:solidFill>
              <a:srgbClr val="0070C0"/>
            </a:solidFill>
          </a:endParaRPr>
        </a:p>
      </dgm:t>
    </dgm:pt>
    <dgm:pt modelId="{4E8915E6-8D09-2248-9606-29CADA0C8E15}">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width</a:t>
          </a:r>
        </a:p>
      </dgm:t>
    </dgm:pt>
    <dgm:pt modelId="{EA07294C-5823-D744-A786-6FAE771533D6}" type="parTrans" cxnId="{B61CC8A7-AFB6-364B-9119-2E36DF4BA724}">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5779E415-981E-1D40-B7E3-A6BFAF2CFA16}" type="sibTrans" cxnId="{B61CC8A7-AFB6-364B-9119-2E36DF4BA724}">
      <dgm:prSet/>
      <dgm:spPr/>
      <dgm:t>
        <a:bodyPr/>
        <a:lstStyle/>
        <a:p>
          <a:endParaRPr lang="en-US" sz="2000">
            <a:solidFill>
              <a:srgbClr val="0070C0"/>
            </a:solidFill>
          </a:endParaRPr>
        </a:p>
      </dgm:t>
    </dgm:pt>
    <dgm:pt modelId="{D96820BD-D99B-BB4E-A0BF-A84F2BEA0577}">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length</a:t>
          </a:r>
        </a:p>
      </dgm:t>
    </dgm:pt>
    <dgm:pt modelId="{6F1CB201-7A2D-3B4E-9E01-9483E63AA362}" type="parTrans" cxnId="{F20C3EC9-3283-4545-A779-A2A1E6BD96D3}">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8555759C-1ADB-334F-8F34-068DB8DF1D2C}" type="sibTrans" cxnId="{F20C3EC9-3283-4545-A779-A2A1E6BD96D3}">
      <dgm:prSet/>
      <dgm:spPr/>
      <dgm:t>
        <a:bodyPr/>
        <a:lstStyle/>
        <a:p>
          <a:endParaRPr lang="en-US" sz="2000">
            <a:solidFill>
              <a:srgbClr val="0070C0"/>
            </a:solidFill>
          </a:endParaRPr>
        </a:p>
      </dgm:t>
    </dgm:pt>
    <dgm:pt modelId="{642595E4-6490-9E45-BFA1-CD780B198335}">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depth</a:t>
          </a:r>
        </a:p>
      </dgm:t>
    </dgm:pt>
    <dgm:pt modelId="{866CEC50-B5CF-BF44-B052-B22A420C718F}" type="parTrans" cxnId="{60BAFD5C-FA8A-C54A-992B-895A1D9E29BC}">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BBA703BA-CEDF-3544-B469-408858ECD22D}" type="sibTrans" cxnId="{60BAFD5C-FA8A-C54A-992B-895A1D9E29BC}">
      <dgm:prSet/>
      <dgm:spPr/>
      <dgm:t>
        <a:bodyPr/>
        <a:lstStyle/>
        <a:p>
          <a:endParaRPr lang="en-US" sz="2000">
            <a:solidFill>
              <a:srgbClr val="0070C0"/>
            </a:solidFill>
          </a:endParaRPr>
        </a:p>
      </dgm:t>
    </dgm:pt>
    <dgm:pt modelId="{E378F23E-8586-FD4E-A969-1792FA90FCB9}">
      <dgm:prSet custT="1">
        <dgm:style>
          <a:lnRef idx="2">
            <a:schemeClr val="dk1"/>
          </a:lnRef>
          <a:fillRef idx="1">
            <a:schemeClr val="lt1"/>
          </a:fillRef>
          <a:effectRef idx="0">
            <a:schemeClr val="dk1"/>
          </a:effectRef>
          <a:fontRef idx="minor">
            <a:schemeClr val="dk1"/>
          </a:fontRef>
        </dgm:style>
      </dgm:prSet>
      <dgm:spPr>
        <a:ln/>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consistency</a:t>
          </a:r>
        </a:p>
      </dgm:t>
    </dgm:pt>
    <dgm:pt modelId="{3DC35B6B-F3A1-9E4C-8EB3-0C2CEBCC8425}" type="parTrans" cxnId="{26E5D710-5EC2-B04C-AA3E-5349D54FB791}">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41590817-DE14-FE46-B0BA-5EFD1F9F4535}" type="sibTrans" cxnId="{26E5D710-5EC2-B04C-AA3E-5349D54FB791}">
      <dgm:prSet/>
      <dgm:spPr/>
      <dgm:t>
        <a:bodyPr/>
        <a:lstStyle/>
        <a:p>
          <a:endParaRPr lang="en-US" sz="2000">
            <a:solidFill>
              <a:srgbClr val="0070C0"/>
            </a:solidFill>
          </a:endParaRPr>
        </a:p>
      </dgm:t>
    </dgm:pt>
    <dgm:pt modelId="{C048090E-E0C3-CC4D-B7CC-498A02905027}">
      <dgm:prSet custT="1">
        <dgm:style>
          <a:lnRef idx="2">
            <a:schemeClr val="dk1"/>
          </a:lnRef>
          <a:fillRef idx="1">
            <a:schemeClr val="lt1"/>
          </a:fillRef>
          <a:effectRef idx="0">
            <a:schemeClr val="dk1"/>
          </a:effectRef>
          <a:fontRef idx="minor">
            <a:schemeClr val="dk1"/>
          </a:fontRef>
        </dgm:style>
      </dgm:prSet>
      <dgm:spPr/>
      <dgm:t>
        <a:bodyPr/>
        <a:lstStyle/>
        <a:p>
          <a:r>
            <a:rPr lang="en-US" sz="1600" b="1"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attributes </a:t>
          </a:r>
          <a:endParaRPr lang="en-US" sz="1600" dirty="0">
            <a:solidFill>
              <a:srgbClr val="0070C0"/>
            </a:solidFill>
            <a:latin typeface="Calibri" panose="020F0502020204030204" pitchFamily="34" charset="0"/>
            <a:cs typeface="Calibri" panose="020F0502020204030204" pitchFamily="34" charset="0"/>
          </a:endParaRPr>
        </a:p>
      </dgm:t>
    </dgm:pt>
    <dgm:pt modelId="{860BD021-9C03-F748-8E87-A250F5C77AC0}" type="parTrans" cxnId="{A1A41236-B986-8540-8BDA-31B47F16EDB4}">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3B878A13-7A50-3A47-B316-AFE55D779D9E}" type="sibTrans" cxnId="{A1A41236-B986-8540-8BDA-31B47F16EDB4}">
      <dgm:prSet/>
      <dgm:spPr/>
      <dgm:t>
        <a:bodyPr/>
        <a:lstStyle/>
        <a:p>
          <a:endParaRPr lang="en-US" sz="2000">
            <a:solidFill>
              <a:srgbClr val="0070C0"/>
            </a:solidFill>
          </a:endParaRPr>
        </a:p>
      </dgm:t>
    </dgm:pt>
    <dgm:pt modelId="{66B1E6C4-67AC-844E-BE6E-B0D80D2C28E8}">
      <dgm:prSet custT="1">
        <dgm:style>
          <a:lnRef idx="2">
            <a:schemeClr val="dk1"/>
          </a:lnRef>
          <a:fillRef idx="1">
            <a:schemeClr val="lt1"/>
          </a:fillRef>
          <a:effectRef idx="0">
            <a:schemeClr val="dk1"/>
          </a:effectRef>
          <a:fontRef idx="minor">
            <a:schemeClr val="dk1"/>
          </a:fontRef>
        </dgm:style>
      </dgm:prSet>
      <dgm:spPr/>
      <dgm:t>
        <a:bodyPr/>
        <a:lstStyle/>
        <a:p>
          <a:r>
            <a:rPr lang="en-US" sz="1600" b="1" dirty="0">
              <a:solidFill>
                <a:srgbClr val="0070C0"/>
              </a:solidFill>
              <a:latin typeface="Calibri" panose="020F0502020204030204" pitchFamily="34" charset="0"/>
              <a:ea typeface="MS PGothic" panose="020B0600070205080204" pitchFamily="34" charset="-128"/>
              <a:cs typeface="Calibri" panose="020F0502020204030204" pitchFamily="34" charset="0"/>
            </a:rPr>
            <a:t>Branding</a:t>
          </a:r>
        </a:p>
      </dgm:t>
    </dgm:pt>
    <dgm:pt modelId="{9E327106-62AE-1C4A-ADEE-E31CE77C74A1}" type="parTrans" cxnId="{D1ABBF31-A289-DD4A-9435-F16687FBF7E4}">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A6A56CF6-0759-DC40-8CFD-6AE607E5F526}" type="sibTrans" cxnId="{D1ABBF31-A289-DD4A-9435-F16687FBF7E4}">
      <dgm:prSet/>
      <dgm:spPr/>
      <dgm:t>
        <a:bodyPr/>
        <a:lstStyle/>
        <a:p>
          <a:endParaRPr lang="en-US" sz="2000">
            <a:solidFill>
              <a:srgbClr val="0070C0"/>
            </a:solidFill>
          </a:endParaRPr>
        </a:p>
      </dgm:t>
    </dgm:pt>
    <dgm:pt modelId="{2EFA8689-40D3-D64E-86A5-582244771139}">
      <dgm:prSet custT="1">
        <dgm:style>
          <a:lnRef idx="2">
            <a:schemeClr val="dk1"/>
          </a:lnRef>
          <a:fillRef idx="1">
            <a:schemeClr val="lt1"/>
          </a:fillRef>
          <a:effectRef idx="0">
            <a:schemeClr val="dk1"/>
          </a:effectRef>
          <a:fontRef idx="minor">
            <a:schemeClr val="dk1"/>
          </a:fontRef>
        </dgm:style>
      </dgm:prSet>
      <dgm:spPr/>
      <dgm:t>
        <a:bodyPr/>
        <a:lstStyle/>
        <a:p>
          <a:r>
            <a:rPr lang="en-US" altLang="en-US" sz="1600" b="1" dirty="0">
              <a:solidFill>
                <a:srgbClr val="0070C0"/>
              </a:solidFill>
              <a:latin typeface="Calibri" panose="020F0502020204030204" pitchFamily="34" charset="0"/>
              <a:ea typeface="MS PGothic" panose="020B0600070205080204" pitchFamily="34" charset="-128"/>
              <a:cs typeface="Calibri" panose="020F0502020204030204" pitchFamily="34" charset="0"/>
            </a:rPr>
            <a:t>Packaging</a:t>
          </a:r>
        </a:p>
      </dgm:t>
    </dgm:pt>
    <dgm:pt modelId="{B79EFBD0-D4DE-7B4C-A591-E6DF7F61EE8E}" type="parTrans" cxnId="{DCDFEEB6-2BEF-8844-92DF-7E3C3216B5B0}">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3B8B4EAE-A9C3-F64F-A820-47A20528DC1C}" type="sibTrans" cxnId="{DCDFEEB6-2BEF-8844-92DF-7E3C3216B5B0}">
      <dgm:prSet/>
      <dgm:spPr/>
      <dgm:t>
        <a:bodyPr/>
        <a:lstStyle/>
        <a:p>
          <a:endParaRPr lang="en-US" sz="2000">
            <a:solidFill>
              <a:srgbClr val="0070C0"/>
            </a:solidFill>
          </a:endParaRPr>
        </a:p>
      </dgm:t>
    </dgm:pt>
    <dgm:pt modelId="{C8CCC326-D0A7-1047-9D37-BB20FD3815E1}">
      <dgm:prSet custT="1">
        <dgm:style>
          <a:lnRef idx="2">
            <a:schemeClr val="dk1"/>
          </a:lnRef>
          <a:fillRef idx="1">
            <a:schemeClr val="lt1"/>
          </a:fillRef>
          <a:effectRef idx="0">
            <a:schemeClr val="dk1"/>
          </a:effectRef>
          <a:fontRef idx="minor">
            <a:schemeClr val="dk1"/>
          </a:fontRef>
        </dgm:style>
      </dgm:prSet>
      <dgm:spPr/>
      <dgm:t>
        <a:bodyPr/>
        <a:lstStyle/>
        <a:p>
          <a:r>
            <a:rPr lang="en-US" altLang="en-US" sz="1600" b="1" dirty="0">
              <a:solidFill>
                <a:srgbClr val="0070C0"/>
              </a:solidFill>
              <a:latin typeface="Calibri" panose="020F0502020204030204" pitchFamily="34" charset="0"/>
              <a:ea typeface="MS PGothic" panose="020B0600070205080204" pitchFamily="34" charset="-128"/>
              <a:cs typeface="Calibri" panose="020F0502020204030204" pitchFamily="34" charset="0"/>
            </a:rPr>
            <a:t>Labels</a:t>
          </a:r>
        </a:p>
      </dgm:t>
    </dgm:pt>
    <dgm:pt modelId="{B49769DF-8610-BF46-BCB0-B91A4417A4E4}" type="parTrans" cxnId="{9E989E1F-37BE-5649-B29C-CBABB914DEB4}">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05F70698-B342-0C48-B9BD-1F0D5E79BAC3}" type="sibTrans" cxnId="{9E989E1F-37BE-5649-B29C-CBABB914DEB4}">
      <dgm:prSet/>
      <dgm:spPr/>
      <dgm:t>
        <a:bodyPr/>
        <a:lstStyle/>
        <a:p>
          <a:endParaRPr lang="en-US" sz="2000">
            <a:solidFill>
              <a:srgbClr val="0070C0"/>
            </a:solidFill>
          </a:endParaRPr>
        </a:p>
      </dgm:t>
    </dgm:pt>
    <dgm:pt modelId="{A9681C6A-EA24-5247-A61E-CA0E8AB3E9D1}">
      <dgm:prSet custT="1">
        <dgm:style>
          <a:lnRef idx="2">
            <a:schemeClr val="dk1"/>
          </a:lnRef>
          <a:fillRef idx="1">
            <a:schemeClr val="lt1"/>
          </a:fillRef>
          <a:effectRef idx="0">
            <a:schemeClr val="dk1"/>
          </a:effectRef>
          <a:fontRef idx="minor">
            <a:schemeClr val="dk1"/>
          </a:fontRef>
        </dgm:style>
      </dgm:prSet>
      <dgm:spPr/>
      <dgm:t>
        <a:bodyPr/>
        <a:lstStyle/>
        <a:p>
          <a:r>
            <a:rPr lang="en-US" altLang="en-US" sz="1600" b="1"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support services </a:t>
          </a:r>
          <a:endParaRPr lang="en-SA" sz="1600" b="1" dirty="0">
            <a:solidFill>
              <a:srgbClr val="0070C0"/>
            </a:solidFill>
            <a:latin typeface="Calibri" panose="020F0502020204030204" pitchFamily="34" charset="0"/>
            <a:ea typeface="MS PGothic" panose="020B0600070205080204" pitchFamily="34" charset="-128"/>
            <a:cs typeface="Calibri" panose="020F0502020204030204" pitchFamily="34" charset="0"/>
          </a:endParaRPr>
        </a:p>
      </dgm:t>
    </dgm:pt>
    <dgm:pt modelId="{AA516AF0-CA41-4B43-86CE-72382416D831}" type="parTrans" cxnId="{25F8C8AA-1F1E-A547-B791-335B104DE0E3}">
      <dgm:prSet>
        <dgm:style>
          <a:lnRef idx="2">
            <a:schemeClr val="dk1"/>
          </a:lnRef>
          <a:fillRef idx="1">
            <a:schemeClr val="lt1"/>
          </a:fillRef>
          <a:effectRef idx="0">
            <a:schemeClr val="dk1"/>
          </a:effectRef>
          <a:fontRef idx="minor">
            <a:schemeClr val="dk1"/>
          </a:fontRef>
        </dgm:style>
      </dgm:prSet>
      <dgm:spPr/>
      <dgm:t>
        <a:bodyPr/>
        <a:lstStyle/>
        <a:p>
          <a:endParaRPr lang="en-US" sz="1600">
            <a:solidFill>
              <a:srgbClr val="0070C0"/>
            </a:solidFill>
            <a:latin typeface="Calibri" panose="020F0502020204030204" pitchFamily="34" charset="0"/>
            <a:cs typeface="Calibri" panose="020F0502020204030204" pitchFamily="34" charset="0"/>
          </a:endParaRPr>
        </a:p>
      </dgm:t>
    </dgm:pt>
    <dgm:pt modelId="{94432427-A679-5A4A-AFAB-EF37061272B3}" type="sibTrans" cxnId="{25F8C8AA-1F1E-A547-B791-335B104DE0E3}">
      <dgm:prSet/>
      <dgm:spPr/>
      <dgm:t>
        <a:bodyPr/>
        <a:lstStyle/>
        <a:p>
          <a:endParaRPr lang="en-US" sz="2000">
            <a:solidFill>
              <a:srgbClr val="0070C0"/>
            </a:solidFill>
          </a:endParaRPr>
        </a:p>
      </dgm:t>
    </dgm:pt>
    <dgm:pt modelId="{3E37E45E-239B-5747-8066-FBA456C943A8}" type="pres">
      <dgm:prSet presAssocID="{B44B7A81-8544-3D4B-A466-71E435EF13EB}" presName="Name0" presStyleCnt="0">
        <dgm:presLayoutVars>
          <dgm:orgChart val="1"/>
          <dgm:chPref val="1"/>
          <dgm:dir/>
          <dgm:animOne val="branch"/>
          <dgm:animLvl val="lvl"/>
          <dgm:resizeHandles/>
        </dgm:presLayoutVars>
      </dgm:prSet>
      <dgm:spPr/>
    </dgm:pt>
    <dgm:pt modelId="{2D2B354E-C64A-6248-81AA-128DAF77A383}" type="pres">
      <dgm:prSet presAssocID="{FD1EE5DC-9BAE-274B-832D-8AC916A4C476}" presName="hierRoot1" presStyleCnt="0">
        <dgm:presLayoutVars>
          <dgm:hierBranch val="init"/>
        </dgm:presLayoutVars>
      </dgm:prSet>
      <dgm:spPr/>
    </dgm:pt>
    <dgm:pt modelId="{DB7E6CD8-A653-B844-B801-FA9C86F4774B}" type="pres">
      <dgm:prSet presAssocID="{FD1EE5DC-9BAE-274B-832D-8AC916A4C476}" presName="rootComposite1" presStyleCnt="0"/>
      <dgm:spPr/>
    </dgm:pt>
    <dgm:pt modelId="{FD0B6E3C-4C7A-F14E-AA41-FD1D7CB1EB7A}" type="pres">
      <dgm:prSet presAssocID="{FD1EE5DC-9BAE-274B-832D-8AC916A4C476}" presName="rootText1" presStyleLbl="alignAcc1" presStyleIdx="0" presStyleCnt="0" custScaleX="224328" custScaleY="136877" custLinFactNeighborX="-4818" custLinFactNeighborY="19673">
        <dgm:presLayoutVars>
          <dgm:chPref val="3"/>
        </dgm:presLayoutVars>
      </dgm:prSet>
      <dgm:spPr/>
    </dgm:pt>
    <dgm:pt modelId="{6E4B7682-4A5A-0B4A-AC41-7A5F5FA4F006}" type="pres">
      <dgm:prSet presAssocID="{FD1EE5DC-9BAE-274B-832D-8AC916A4C476}" presName="topArc1" presStyleLbl="parChTrans1D1" presStyleIdx="0" presStyleCnt="30"/>
      <dgm:spPr/>
    </dgm:pt>
    <dgm:pt modelId="{0295C608-3F38-C640-BAED-8CDA4122BCA5}" type="pres">
      <dgm:prSet presAssocID="{FD1EE5DC-9BAE-274B-832D-8AC916A4C476}" presName="bottomArc1" presStyleLbl="parChTrans1D1" presStyleIdx="1" presStyleCnt="30"/>
      <dgm:spPr/>
    </dgm:pt>
    <dgm:pt modelId="{99C3CE52-B4B8-D74E-A4A0-350591C1FC55}" type="pres">
      <dgm:prSet presAssocID="{FD1EE5DC-9BAE-274B-832D-8AC916A4C476}" presName="topConnNode1" presStyleLbl="node1" presStyleIdx="0" presStyleCnt="0"/>
      <dgm:spPr/>
    </dgm:pt>
    <dgm:pt modelId="{F7DE0B3E-4429-F747-B516-5828354B19C6}" type="pres">
      <dgm:prSet presAssocID="{FD1EE5DC-9BAE-274B-832D-8AC916A4C476}" presName="hierChild2" presStyleCnt="0"/>
      <dgm:spPr/>
    </dgm:pt>
    <dgm:pt modelId="{17E1EBB2-9623-744F-BC19-AFBCCD1C933F}" type="pres">
      <dgm:prSet presAssocID="{AFD810D3-6F31-7B42-A63C-5C0D3E51A978}" presName="Name28" presStyleLbl="parChTrans1D2" presStyleIdx="0" presStyleCnt="3"/>
      <dgm:spPr/>
    </dgm:pt>
    <dgm:pt modelId="{F0DD1568-922B-B544-A381-A0230C23BAB8}" type="pres">
      <dgm:prSet presAssocID="{B0D805EC-4EA8-2444-96B4-05F2FAA0E1D6}" presName="hierRoot2" presStyleCnt="0">
        <dgm:presLayoutVars>
          <dgm:hierBranch val="init"/>
        </dgm:presLayoutVars>
      </dgm:prSet>
      <dgm:spPr/>
    </dgm:pt>
    <dgm:pt modelId="{A2DFDD4E-4A2D-E047-B5F3-0C02D01CC2EE}" type="pres">
      <dgm:prSet presAssocID="{B0D805EC-4EA8-2444-96B4-05F2FAA0E1D6}" presName="rootComposite2" presStyleCnt="0"/>
      <dgm:spPr/>
    </dgm:pt>
    <dgm:pt modelId="{5111C1B6-B3B3-4A48-8190-C0DA70C492F9}" type="pres">
      <dgm:prSet presAssocID="{B0D805EC-4EA8-2444-96B4-05F2FAA0E1D6}" presName="rootText2" presStyleLbl="alignAcc1" presStyleIdx="0" presStyleCnt="0" custScaleX="301949" custScaleY="219576" custLinFactNeighborX="2117" custLinFactNeighborY="34539">
        <dgm:presLayoutVars>
          <dgm:chPref val="3"/>
        </dgm:presLayoutVars>
      </dgm:prSet>
      <dgm:spPr/>
    </dgm:pt>
    <dgm:pt modelId="{79ABB361-5A4D-3649-A9A2-23EC3009E9D6}" type="pres">
      <dgm:prSet presAssocID="{B0D805EC-4EA8-2444-96B4-05F2FAA0E1D6}" presName="topArc2" presStyleLbl="parChTrans1D1" presStyleIdx="2" presStyleCnt="30"/>
      <dgm:spPr/>
    </dgm:pt>
    <dgm:pt modelId="{8CCF7D15-B94C-9245-9C2D-1B7272401A20}" type="pres">
      <dgm:prSet presAssocID="{B0D805EC-4EA8-2444-96B4-05F2FAA0E1D6}" presName="bottomArc2" presStyleLbl="parChTrans1D1" presStyleIdx="3" presStyleCnt="30"/>
      <dgm:spPr/>
    </dgm:pt>
    <dgm:pt modelId="{09B9FCCF-8695-B149-868E-FB550FE6C610}" type="pres">
      <dgm:prSet presAssocID="{B0D805EC-4EA8-2444-96B4-05F2FAA0E1D6}" presName="topConnNode2" presStyleLbl="node2" presStyleIdx="0" presStyleCnt="0"/>
      <dgm:spPr/>
    </dgm:pt>
    <dgm:pt modelId="{AD021E28-1E3F-B44E-8571-A561D8273E63}" type="pres">
      <dgm:prSet presAssocID="{B0D805EC-4EA8-2444-96B4-05F2FAA0E1D6}" presName="hierChild4" presStyleCnt="0"/>
      <dgm:spPr/>
    </dgm:pt>
    <dgm:pt modelId="{0D981699-838B-864A-8BC1-CE3AA4DADD02}" type="pres">
      <dgm:prSet presAssocID="{860BD021-9C03-F748-8E87-A250F5C77AC0}" presName="Name28" presStyleLbl="parChTrans1D3" presStyleIdx="0" presStyleCnt="11"/>
      <dgm:spPr/>
    </dgm:pt>
    <dgm:pt modelId="{CA2BE5B4-3294-144C-BAEC-DE13CCA1C704}" type="pres">
      <dgm:prSet presAssocID="{C048090E-E0C3-CC4D-B7CC-498A02905027}" presName="hierRoot2" presStyleCnt="0">
        <dgm:presLayoutVars>
          <dgm:hierBranch val="init"/>
        </dgm:presLayoutVars>
      </dgm:prSet>
      <dgm:spPr/>
    </dgm:pt>
    <dgm:pt modelId="{996D5E81-16C2-3B48-A92D-B5456068F0E7}" type="pres">
      <dgm:prSet presAssocID="{C048090E-E0C3-CC4D-B7CC-498A02905027}" presName="rootComposite2" presStyleCnt="0"/>
      <dgm:spPr/>
    </dgm:pt>
    <dgm:pt modelId="{4E69FE21-FC13-6E41-9547-D0CDA1D51EC5}" type="pres">
      <dgm:prSet presAssocID="{C048090E-E0C3-CC4D-B7CC-498A02905027}" presName="rootText2" presStyleLbl="alignAcc1" presStyleIdx="0" presStyleCnt="0" custScaleX="247934" custScaleY="186871" custLinFactX="-121494" custLinFactNeighborX="-200000" custLinFactNeighborY="-79917">
        <dgm:presLayoutVars>
          <dgm:chPref val="3"/>
        </dgm:presLayoutVars>
      </dgm:prSet>
      <dgm:spPr/>
    </dgm:pt>
    <dgm:pt modelId="{767F91F7-AF36-9D42-B6E0-9868E29CD0C8}" type="pres">
      <dgm:prSet presAssocID="{C048090E-E0C3-CC4D-B7CC-498A02905027}" presName="topArc2" presStyleLbl="parChTrans1D1" presStyleIdx="4" presStyleCnt="30"/>
      <dgm:spPr/>
    </dgm:pt>
    <dgm:pt modelId="{AEA31A9D-A640-5A47-BCEB-9AED8F07DCA8}" type="pres">
      <dgm:prSet presAssocID="{C048090E-E0C3-CC4D-B7CC-498A02905027}" presName="bottomArc2" presStyleLbl="parChTrans1D1" presStyleIdx="5" presStyleCnt="30"/>
      <dgm:spPr/>
    </dgm:pt>
    <dgm:pt modelId="{8D3CC14E-D00E-D548-B625-9881B0C168E8}" type="pres">
      <dgm:prSet presAssocID="{C048090E-E0C3-CC4D-B7CC-498A02905027}" presName="topConnNode2" presStyleLbl="node3" presStyleIdx="0" presStyleCnt="0"/>
      <dgm:spPr/>
    </dgm:pt>
    <dgm:pt modelId="{2D89BD97-E2AE-6245-9C2C-43665713A8ED}" type="pres">
      <dgm:prSet presAssocID="{C048090E-E0C3-CC4D-B7CC-498A02905027}" presName="hierChild4" presStyleCnt="0"/>
      <dgm:spPr/>
    </dgm:pt>
    <dgm:pt modelId="{B6075AFE-A435-2342-B76C-F09BBD22CC6D}" type="pres">
      <dgm:prSet presAssocID="{C048090E-E0C3-CC4D-B7CC-498A02905027}" presName="hierChild5" presStyleCnt="0"/>
      <dgm:spPr/>
    </dgm:pt>
    <dgm:pt modelId="{D5A4BADA-E2C7-4E41-AFF5-B0C9C106F2EC}" type="pres">
      <dgm:prSet presAssocID="{9E327106-62AE-1C4A-ADEE-E31CE77C74A1}" presName="Name28" presStyleLbl="parChTrans1D3" presStyleIdx="1" presStyleCnt="11"/>
      <dgm:spPr/>
    </dgm:pt>
    <dgm:pt modelId="{30E80AA4-3ED2-FB4F-9826-AAB3322AEABB}" type="pres">
      <dgm:prSet presAssocID="{66B1E6C4-67AC-844E-BE6E-B0D80D2C28E8}" presName="hierRoot2" presStyleCnt="0">
        <dgm:presLayoutVars>
          <dgm:hierBranch val="init"/>
        </dgm:presLayoutVars>
      </dgm:prSet>
      <dgm:spPr/>
    </dgm:pt>
    <dgm:pt modelId="{5FCDABF4-BB74-4A41-A81E-6DC75D98F9DB}" type="pres">
      <dgm:prSet presAssocID="{66B1E6C4-67AC-844E-BE6E-B0D80D2C28E8}" presName="rootComposite2" presStyleCnt="0"/>
      <dgm:spPr/>
    </dgm:pt>
    <dgm:pt modelId="{26423405-7A48-7E49-8C3F-2B933C4F20CF}" type="pres">
      <dgm:prSet presAssocID="{66B1E6C4-67AC-844E-BE6E-B0D80D2C28E8}" presName="rootText2" presStyleLbl="alignAcc1" presStyleIdx="0" presStyleCnt="0" custScaleX="239590" custScaleY="267064" custLinFactX="-129445" custLinFactY="-6556" custLinFactNeighborX="-200000" custLinFactNeighborY="-100000">
        <dgm:presLayoutVars>
          <dgm:chPref val="3"/>
        </dgm:presLayoutVars>
      </dgm:prSet>
      <dgm:spPr/>
    </dgm:pt>
    <dgm:pt modelId="{A6A65774-FCE9-D14A-84A4-B62FFFFBDD6B}" type="pres">
      <dgm:prSet presAssocID="{66B1E6C4-67AC-844E-BE6E-B0D80D2C28E8}" presName="topArc2" presStyleLbl="parChTrans1D1" presStyleIdx="6" presStyleCnt="30"/>
      <dgm:spPr/>
    </dgm:pt>
    <dgm:pt modelId="{51C428E0-5FBA-7542-9BB7-6096553FD966}" type="pres">
      <dgm:prSet presAssocID="{66B1E6C4-67AC-844E-BE6E-B0D80D2C28E8}" presName="bottomArc2" presStyleLbl="parChTrans1D1" presStyleIdx="7" presStyleCnt="30"/>
      <dgm:spPr/>
    </dgm:pt>
    <dgm:pt modelId="{EDF32E20-82D8-AC4A-A4DE-4DF52686DCA9}" type="pres">
      <dgm:prSet presAssocID="{66B1E6C4-67AC-844E-BE6E-B0D80D2C28E8}" presName="topConnNode2" presStyleLbl="node3" presStyleIdx="0" presStyleCnt="0"/>
      <dgm:spPr/>
    </dgm:pt>
    <dgm:pt modelId="{BCD4D7A0-FB1F-A441-A1B2-2266A7072B44}" type="pres">
      <dgm:prSet presAssocID="{66B1E6C4-67AC-844E-BE6E-B0D80D2C28E8}" presName="hierChild4" presStyleCnt="0"/>
      <dgm:spPr/>
    </dgm:pt>
    <dgm:pt modelId="{4D19545A-42DB-C643-94CF-18BE529FBB73}" type="pres">
      <dgm:prSet presAssocID="{66B1E6C4-67AC-844E-BE6E-B0D80D2C28E8}" presName="hierChild5" presStyleCnt="0"/>
      <dgm:spPr/>
    </dgm:pt>
    <dgm:pt modelId="{70B5AECE-8C40-A247-B729-C88ED863B37F}" type="pres">
      <dgm:prSet presAssocID="{B79EFBD0-D4DE-7B4C-A591-E6DF7F61EE8E}" presName="Name28" presStyleLbl="parChTrans1D3" presStyleIdx="2" presStyleCnt="11"/>
      <dgm:spPr/>
    </dgm:pt>
    <dgm:pt modelId="{76D9D3F9-CD1F-7945-83D7-D4E4C95D64BF}" type="pres">
      <dgm:prSet presAssocID="{2EFA8689-40D3-D64E-86A5-582244771139}" presName="hierRoot2" presStyleCnt="0">
        <dgm:presLayoutVars>
          <dgm:hierBranch val="init"/>
        </dgm:presLayoutVars>
      </dgm:prSet>
      <dgm:spPr/>
    </dgm:pt>
    <dgm:pt modelId="{977CD5B1-78C8-F34B-A716-B398E55D3738}" type="pres">
      <dgm:prSet presAssocID="{2EFA8689-40D3-D64E-86A5-582244771139}" presName="rootComposite2" presStyleCnt="0"/>
      <dgm:spPr/>
    </dgm:pt>
    <dgm:pt modelId="{C23DE987-5C98-B342-BF4C-3F1E21D05095}" type="pres">
      <dgm:prSet presAssocID="{2EFA8689-40D3-D64E-86A5-582244771139}" presName="rootText2" presStyleLbl="alignAcc1" presStyleIdx="0" presStyleCnt="0" custScaleX="151070" custScaleY="111281" custLinFactX="-100000" custLinFactNeighborX="-185185" custLinFactNeighborY="94149">
        <dgm:presLayoutVars>
          <dgm:chPref val="3"/>
        </dgm:presLayoutVars>
      </dgm:prSet>
      <dgm:spPr/>
    </dgm:pt>
    <dgm:pt modelId="{5FC6D0AB-138B-FD41-AE03-C17A599FAB84}" type="pres">
      <dgm:prSet presAssocID="{2EFA8689-40D3-D64E-86A5-582244771139}" presName="topArc2" presStyleLbl="parChTrans1D1" presStyleIdx="8" presStyleCnt="30"/>
      <dgm:spPr/>
    </dgm:pt>
    <dgm:pt modelId="{930E4F8B-7A76-F84E-A2BA-61F1623B29EB}" type="pres">
      <dgm:prSet presAssocID="{2EFA8689-40D3-D64E-86A5-582244771139}" presName="bottomArc2" presStyleLbl="parChTrans1D1" presStyleIdx="9" presStyleCnt="30"/>
      <dgm:spPr/>
    </dgm:pt>
    <dgm:pt modelId="{1A6286FC-6E7C-3542-8FED-72E5C6412AEF}" type="pres">
      <dgm:prSet presAssocID="{2EFA8689-40D3-D64E-86A5-582244771139}" presName="topConnNode2" presStyleLbl="node3" presStyleIdx="0" presStyleCnt="0"/>
      <dgm:spPr/>
    </dgm:pt>
    <dgm:pt modelId="{5E09C014-390E-2F4E-9610-E56EAC5EEE46}" type="pres">
      <dgm:prSet presAssocID="{2EFA8689-40D3-D64E-86A5-582244771139}" presName="hierChild4" presStyleCnt="0"/>
      <dgm:spPr/>
    </dgm:pt>
    <dgm:pt modelId="{BDF83C31-0AF3-D04C-B3CD-712BBD1A7579}" type="pres">
      <dgm:prSet presAssocID="{2EFA8689-40D3-D64E-86A5-582244771139}" presName="hierChild5" presStyleCnt="0"/>
      <dgm:spPr/>
    </dgm:pt>
    <dgm:pt modelId="{3316793A-414E-814D-8B5A-5E481F514D14}" type="pres">
      <dgm:prSet presAssocID="{B49769DF-8610-BF46-BCB0-B91A4417A4E4}" presName="Name28" presStyleLbl="parChTrans1D3" presStyleIdx="3" presStyleCnt="11"/>
      <dgm:spPr/>
    </dgm:pt>
    <dgm:pt modelId="{ED8AD95F-8C51-FD4D-87AE-9DD634864817}" type="pres">
      <dgm:prSet presAssocID="{C8CCC326-D0A7-1047-9D37-BB20FD3815E1}" presName="hierRoot2" presStyleCnt="0">
        <dgm:presLayoutVars>
          <dgm:hierBranch val="init"/>
        </dgm:presLayoutVars>
      </dgm:prSet>
      <dgm:spPr/>
    </dgm:pt>
    <dgm:pt modelId="{A872408F-1B01-6A4C-AC8E-E6D5C0510385}" type="pres">
      <dgm:prSet presAssocID="{C8CCC326-D0A7-1047-9D37-BB20FD3815E1}" presName="rootComposite2" presStyleCnt="0"/>
      <dgm:spPr/>
    </dgm:pt>
    <dgm:pt modelId="{796E6DC7-20D7-C24E-A1B8-D6B166BD8933}" type="pres">
      <dgm:prSet presAssocID="{C8CCC326-D0A7-1047-9D37-BB20FD3815E1}" presName="rootText2" presStyleLbl="alignAcc1" presStyleIdx="0" presStyleCnt="0" custLinFactX="-100000" custLinFactY="-168124" custLinFactNeighborX="-159650" custLinFactNeighborY="-200000">
        <dgm:presLayoutVars>
          <dgm:chPref val="3"/>
        </dgm:presLayoutVars>
      </dgm:prSet>
      <dgm:spPr/>
    </dgm:pt>
    <dgm:pt modelId="{11D08C3B-C418-2042-847E-DCC196AFAA7D}" type="pres">
      <dgm:prSet presAssocID="{C8CCC326-D0A7-1047-9D37-BB20FD3815E1}" presName="topArc2" presStyleLbl="parChTrans1D1" presStyleIdx="10" presStyleCnt="30"/>
      <dgm:spPr/>
    </dgm:pt>
    <dgm:pt modelId="{EEBC13FC-650D-B84A-BF0A-6C9CA872033D}" type="pres">
      <dgm:prSet presAssocID="{C8CCC326-D0A7-1047-9D37-BB20FD3815E1}" presName="bottomArc2" presStyleLbl="parChTrans1D1" presStyleIdx="11" presStyleCnt="30"/>
      <dgm:spPr/>
    </dgm:pt>
    <dgm:pt modelId="{0B915B84-5F94-6441-AF17-18D3BA0F5F39}" type="pres">
      <dgm:prSet presAssocID="{C8CCC326-D0A7-1047-9D37-BB20FD3815E1}" presName="topConnNode2" presStyleLbl="node3" presStyleIdx="0" presStyleCnt="0"/>
      <dgm:spPr/>
    </dgm:pt>
    <dgm:pt modelId="{4F3483BB-1AF5-A042-A425-85212BC699C1}" type="pres">
      <dgm:prSet presAssocID="{C8CCC326-D0A7-1047-9D37-BB20FD3815E1}" presName="hierChild4" presStyleCnt="0"/>
      <dgm:spPr/>
    </dgm:pt>
    <dgm:pt modelId="{1837EE42-6594-6348-8206-F8A82D7D555A}" type="pres">
      <dgm:prSet presAssocID="{C8CCC326-D0A7-1047-9D37-BB20FD3815E1}" presName="hierChild5" presStyleCnt="0"/>
      <dgm:spPr/>
    </dgm:pt>
    <dgm:pt modelId="{0A873F1F-FE92-7243-B4B7-553A49D8E2DE}" type="pres">
      <dgm:prSet presAssocID="{AA516AF0-CA41-4B43-86CE-72382416D831}" presName="Name28" presStyleLbl="parChTrans1D3" presStyleIdx="4" presStyleCnt="11"/>
      <dgm:spPr/>
    </dgm:pt>
    <dgm:pt modelId="{C16AB014-C993-E943-9848-19D9D6754498}" type="pres">
      <dgm:prSet presAssocID="{A9681C6A-EA24-5247-A61E-CA0E8AB3E9D1}" presName="hierRoot2" presStyleCnt="0">
        <dgm:presLayoutVars>
          <dgm:hierBranch val="init"/>
        </dgm:presLayoutVars>
      </dgm:prSet>
      <dgm:spPr/>
    </dgm:pt>
    <dgm:pt modelId="{29F3D323-8E68-DD46-A8CE-67AC7F45FD62}" type="pres">
      <dgm:prSet presAssocID="{A9681C6A-EA24-5247-A61E-CA0E8AB3E9D1}" presName="rootComposite2" presStyleCnt="0"/>
      <dgm:spPr/>
    </dgm:pt>
    <dgm:pt modelId="{2FA58679-5E47-3D46-A79E-7F7A9F288A41}" type="pres">
      <dgm:prSet presAssocID="{A9681C6A-EA24-5247-A61E-CA0E8AB3E9D1}" presName="rootText2" presStyleLbl="alignAcc1" presStyleIdx="0" presStyleCnt="0" custScaleX="237660" custScaleY="242381" custLinFactX="-137853" custLinFactNeighborX="-200000" custLinFactNeighborY="-94733">
        <dgm:presLayoutVars>
          <dgm:chPref val="3"/>
        </dgm:presLayoutVars>
      </dgm:prSet>
      <dgm:spPr/>
    </dgm:pt>
    <dgm:pt modelId="{416B2B57-15D9-5D4F-B8B8-692D7269CA12}" type="pres">
      <dgm:prSet presAssocID="{A9681C6A-EA24-5247-A61E-CA0E8AB3E9D1}" presName="topArc2" presStyleLbl="parChTrans1D1" presStyleIdx="12" presStyleCnt="30"/>
      <dgm:spPr/>
    </dgm:pt>
    <dgm:pt modelId="{26DE4719-177B-264D-8702-D08590B5667B}" type="pres">
      <dgm:prSet presAssocID="{A9681C6A-EA24-5247-A61E-CA0E8AB3E9D1}" presName="bottomArc2" presStyleLbl="parChTrans1D1" presStyleIdx="13" presStyleCnt="30"/>
      <dgm:spPr/>
    </dgm:pt>
    <dgm:pt modelId="{3B266BDF-A1D2-9B42-B016-A977AC46CDF3}" type="pres">
      <dgm:prSet presAssocID="{A9681C6A-EA24-5247-A61E-CA0E8AB3E9D1}" presName="topConnNode2" presStyleLbl="node3" presStyleIdx="0" presStyleCnt="0"/>
      <dgm:spPr/>
    </dgm:pt>
    <dgm:pt modelId="{7573E7C4-6525-A94B-8D9A-2085EE66879F}" type="pres">
      <dgm:prSet presAssocID="{A9681C6A-EA24-5247-A61E-CA0E8AB3E9D1}" presName="hierChild4" presStyleCnt="0"/>
      <dgm:spPr/>
    </dgm:pt>
    <dgm:pt modelId="{E213E1F9-D55E-DB4B-B25F-76444240A12D}" type="pres">
      <dgm:prSet presAssocID="{A9681C6A-EA24-5247-A61E-CA0E8AB3E9D1}" presName="hierChild5" presStyleCnt="0"/>
      <dgm:spPr/>
    </dgm:pt>
    <dgm:pt modelId="{03563AC3-3B3C-D24F-B19C-93329484AB15}" type="pres">
      <dgm:prSet presAssocID="{B0D805EC-4EA8-2444-96B4-05F2FAA0E1D6}" presName="hierChild5" presStyleCnt="0"/>
      <dgm:spPr/>
    </dgm:pt>
    <dgm:pt modelId="{D7D6FF30-2F1C-744F-B904-CA59CFB78BC0}" type="pres">
      <dgm:prSet presAssocID="{AF579CFD-EAA6-BB4A-A88D-09B6817C385A}" presName="Name28" presStyleLbl="parChTrans1D2" presStyleIdx="1" presStyleCnt="3"/>
      <dgm:spPr/>
    </dgm:pt>
    <dgm:pt modelId="{E9D6F870-A73C-1042-A893-3EB8ED3B8748}" type="pres">
      <dgm:prSet presAssocID="{37BF680D-9A01-284D-A06F-54E0EBF2FED9}" presName="hierRoot2" presStyleCnt="0">
        <dgm:presLayoutVars>
          <dgm:hierBranch val="init"/>
        </dgm:presLayoutVars>
      </dgm:prSet>
      <dgm:spPr/>
    </dgm:pt>
    <dgm:pt modelId="{01D47B4B-1427-B742-A373-0798ACF54FD0}" type="pres">
      <dgm:prSet presAssocID="{37BF680D-9A01-284D-A06F-54E0EBF2FED9}" presName="rootComposite2" presStyleCnt="0"/>
      <dgm:spPr/>
    </dgm:pt>
    <dgm:pt modelId="{C1FBAA7A-11D8-594B-AD33-27153CEFC782}" type="pres">
      <dgm:prSet presAssocID="{37BF680D-9A01-284D-A06F-54E0EBF2FED9}" presName="rootText2" presStyleLbl="alignAcc1" presStyleIdx="0" presStyleCnt="0" custScaleX="291983" custScaleY="324634">
        <dgm:presLayoutVars>
          <dgm:chPref val="3"/>
        </dgm:presLayoutVars>
      </dgm:prSet>
      <dgm:spPr/>
    </dgm:pt>
    <dgm:pt modelId="{3CE28AC5-B006-2644-A5D4-C656639C1283}" type="pres">
      <dgm:prSet presAssocID="{37BF680D-9A01-284D-A06F-54E0EBF2FED9}" presName="topArc2" presStyleLbl="parChTrans1D1" presStyleIdx="14" presStyleCnt="30"/>
      <dgm:spPr/>
    </dgm:pt>
    <dgm:pt modelId="{5919712F-0B6A-5741-977D-621FF49846CF}" type="pres">
      <dgm:prSet presAssocID="{37BF680D-9A01-284D-A06F-54E0EBF2FED9}" presName="bottomArc2" presStyleLbl="parChTrans1D1" presStyleIdx="15" presStyleCnt="30"/>
      <dgm:spPr/>
    </dgm:pt>
    <dgm:pt modelId="{6114BFEE-3F5C-4246-A588-B6E9829EADDF}" type="pres">
      <dgm:prSet presAssocID="{37BF680D-9A01-284D-A06F-54E0EBF2FED9}" presName="topConnNode2" presStyleLbl="node2" presStyleIdx="0" presStyleCnt="0"/>
      <dgm:spPr/>
    </dgm:pt>
    <dgm:pt modelId="{819CDA2C-FFE7-104B-A013-7CA148D6ABEC}" type="pres">
      <dgm:prSet presAssocID="{37BF680D-9A01-284D-A06F-54E0EBF2FED9}" presName="hierChild4" presStyleCnt="0"/>
      <dgm:spPr/>
    </dgm:pt>
    <dgm:pt modelId="{54953974-4ADB-C246-872B-E485902F4A87}" type="pres">
      <dgm:prSet presAssocID="{0BCA68C6-F105-3B4E-B890-4DDAF19C0965}" presName="Name28" presStyleLbl="parChTrans1D3" presStyleIdx="5" presStyleCnt="11"/>
      <dgm:spPr/>
    </dgm:pt>
    <dgm:pt modelId="{F72DB95B-2990-FB4D-9ECA-BA895A72346C}" type="pres">
      <dgm:prSet presAssocID="{1DEA66A7-ADDF-DC45-A040-6899076C960F}" presName="hierRoot2" presStyleCnt="0">
        <dgm:presLayoutVars>
          <dgm:hierBranch val="init"/>
        </dgm:presLayoutVars>
      </dgm:prSet>
      <dgm:spPr/>
    </dgm:pt>
    <dgm:pt modelId="{D1EC6F19-BA88-A044-A99A-DDD8B94F905E}" type="pres">
      <dgm:prSet presAssocID="{1DEA66A7-ADDF-DC45-A040-6899076C960F}" presName="rootComposite2" presStyleCnt="0"/>
      <dgm:spPr/>
    </dgm:pt>
    <dgm:pt modelId="{38F87ACE-8458-6E44-BC4C-DF49F182056E}" type="pres">
      <dgm:prSet presAssocID="{1DEA66A7-ADDF-DC45-A040-6899076C960F}" presName="rootText2" presStyleLbl="alignAcc1" presStyleIdx="0" presStyleCnt="0" custScaleX="146255" custScaleY="134201" custLinFactX="-100000" custLinFactNeighborX="-138410" custLinFactNeighborY="7611">
        <dgm:presLayoutVars>
          <dgm:chPref val="3"/>
        </dgm:presLayoutVars>
      </dgm:prSet>
      <dgm:spPr/>
    </dgm:pt>
    <dgm:pt modelId="{099A8891-269B-7F4E-A51A-05265E9B58F6}" type="pres">
      <dgm:prSet presAssocID="{1DEA66A7-ADDF-DC45-A040-6899076C960F}" presName="topArc2" presStyleLbl="parChTrans1D1" presStyleIdx="16" presStyleCnt="30"/>
      <dgm:spPr/>
    </dgm:pt>
    <dgm:pt modelId="{569ED5DE-F16E-AD43-8B4D-5401C3713FE8}" type="pres">
      <dgm:prSet presAssocID="{1DEA66A7-ADDF-DC45-A040-6899076C960F}" presName="bottomArc2" presStyleLbl="parChTrans1D1" presStyleIdx="17" presStyleCnt="30"/>
      <dgm:spPr/>
    </dgm:pt>
    <dgm:pt modelId="{E3709AA9-CBDA-5B4C-BCE8-7F1BB2D3D072}" type="pres">
      <dgm:prSet presAssocID="{1DEA66A7-ADDF-DC45-A040-6899076C960F}" presName="topConnNode2" presStyleLbl="node3" presStyleIdx="0" presStyleCnt="0"/>
      <dgm:spPr/>
    </dgm:pt>
    <dgm:pt modelId="{0B309551-4D18-354C-851F-947EB733E519}" type="pres">
      <dgm:prSet presAssocID="{1DEA66A7-ADDF-DC45-A040-6899076C960F}" presName="hierChild4" presStyleCnt="0"/>
      <dgm:spPr/>
    </dgm:pt>
    <dgm:pt modelId="{DAD89642-E88C-D547-A4A9-9FA1E43BE6B1}" type="pres">
      <dgm:prSet presAssocID="{1DEA66A7-ADDF-DC45-A040-6899076C960F}" presName="hierChild5" presStyleCnt="0"/>
      <dgm:spPr/>
    </dgm:pt>
    <dgm:pt modelId="{DC8E64C6-76BD-944F-8CC5-E83FE4FCF774}" type="pres">
      <dgm:prSet presAssocID="{6D1B5DC6-15C9-B249-9184-7B2222E3AF06}" presName="Name28" presStyleLbl="parChTrans1D3" presStyleIdx="6" presStyleCnt="11"/>
      <dgm:spPr/>
    </dgm:pt>
    <dgm:pt modelId="{3F36850D-DC8B-5740-B48A-7DAC02DF0DE8}" type="pres">
      <dgm:prSet presAssocID="{4C5B62A5-86F4-FD4F-B527-5837B5A5861D}" presName="hierRoot2" presStyleCnt="0">
        <dgm:presLayoutVars>
          <dgm:hierBranch val="init"/>
        </dgm:presLayoutVars>
      </dgm:prSet>
      <dgm:spPr/>
    </dgm:pt>
    <dgm:pt modelId="{2878EAF2-545B-6F4D-B878-56C30C728824}" type="pres">
      <dgm:prSet presAssocID="{4C5B62A5-86F4-FD4F-B527-5837B5A5861D}" presName="rootComposite2" presStyleCnt="0"/>
      <dgm:spPr/>
    </dgm:pt>
    <dgm:pt modelId="{4C6324F4-A39E-5643-8E49-2B7E20A699FE}" type="pres">
      <dgm:prSet presAssocID="{4C5B62A5-86F4-FD4F-B527-5837B5A5861D}" presName="rootText2" presStyleLbl="alignAcc1" presStyleIdx="0" presStyleCnt="0" custScaleX="177954" custScaleY="130235" custLinFactX="-100000" custLinFactY="150112" custLinFactNeighborX="-135031" custLinFactNeighborY="200000">
        <dgm:presLayoutVars>
          <dgm:chPref val="3"/>
        </dgm:presLayoutVars>
      </dgm:prSet>
      <dgm:spPr/>
    </dgm:pt>
    <dgm:pt modelId="{EBB0079B-E237-6141-96CE-D0FD4F84D0FF}" type="pres">
      <dgm:prSet presAssocID="{4C5B62A5-86F4-FD4F-B527-5837B5A5861D}" presName="topArc2" presStyleLbl="parChTrans1D1" presStyleIdx="18" presStyleCnt="30"/>
      <dgm:spPr/>
    </dgm:pt>
    <dgm:pt modelId="{A758EA12-4569-BA4F-925C-E06D0495D9A8}" type="pres">
      <dgm:prSet presAssocID="{4C5B62A5-86F4-FD4F-B527-5837B5A5861D}" presName="bottomArc2" presStyleLbl="parChTrans1D1" presStyleIdx="19" presStyleCnt="30"/>
      <dgm:spPr/>
    </dgm:pt>
    <dgm:pt modelId="{58307E1D-0A4B-5846-975F-697363C259A0}" type="pres">
      <dgm:prSet presAssocID="{4C5B62A5-86F4-FD4F-B527-5837B5A5861D}" presName="topConnNode2" presStyleLbl="node3" presStyleIdx="0" presStyleCnt="0"/>
      <dgm:spPr/>
    </dgm:pt>
    <dgm:pt modelId="{68C874FE-A674-934D-9A83-B928E46B61D9}" type="pres">
      <dgm:prSet presAssocID="{4C5B62A5-86F4-FD4F-B527-5837B5A5861D}" presName="hierChild4" presStyleCnt="0"/>
      <dgm:spPr/>
    </dgm:pt>
    <dgm:pt modelId="{A620AEC6-6245-774A-B5BB-FC2898ACD915}" type="pres">
      <dgm:prSet presAssocID="{4C5B62A5-86F4-FD4F-B527-5837B5A5861D}" presName="hierChild5" presStyleCnt="0"/>
      <dgm:spPr/>
    </dgm:pt>
    <dgm:pt modelId="{B392CAEE-57E0-8B4A-8F1C-B06B930D3CFA}" type="pres">
      <dgm:prSet presAssocID="{37BF680D-9A01-284D-A06F-54E0EBF2FED9}" presName="hierChild5" presStyleCnt="0"/>
      <dgm:spPr/>
    </dgm:pt>
    <dgm:pt modelId="{113B66E0-0BB3-FC48-BCCF-53249AF7B551}" type="pres">
      <dgm:prSet presAssocID="{F3CD695B-556E-694B-897C-BEECF0EFA0BA}" presName="Name28" presStyleLbl="parChTrans1D2" presStyleIdx="2" presStyleCnt="3"/>
      <dgm:spPr/>
    </dgm:pt>
    <dgm:pt modelId="{C07A537F-2311-FA4A-A2EC-8319304C297C}" type="pres">
      <dgm:prSet presAssocID="{72654660-E61D-5946-AA48-CEB036641BEB}" presName="hierRoot2" presStyleCnt="0">
        <dgm:presLayoutVars>
          <dgm:hierBranch val="init"/>
        </dgm:presLayoutVars>
      </dgm:prSet>
      <dgm:spPr/>
    </dgm:pt>
    <dgm:pt modelId="{F1A7B199-6F90-BA44-81AE-6E2A7B462F82}" type="pres">
      <dgm:prSet presAssocID="{72654660-E61D-5946-AA48-CEB036641BEB}" presName="rootComposite2" presStyleCnt="0"/>
      <dgm:spPr/>
    </dgm:pt>
    <dgm:pt modelId="{8C3FD8C5-A553-D84A-B965-03E39A26F60B}" type="pres">
      <dgm:prSet presAssocID="{72654660-E61D-5946-AA48-CEB036641BEB}" presName="rootText2" presStyleLbl="alignAcc1" presStyleIdx="0" presStyleCnt="0" custScaleX="257135" custScaleY="336767">
        <dgm:presLayoutVars>
          <dgm:chPref val="3"/>
        </dgm:presLayoutVars>
      </dgm:prSet>
      <dgm:spPr/>
    </dgm:pt>
    <dgm:pt modelId="{7590EBB8-AD86-6044-8994-0F568781CC89}" type="pres">
      <dgm:prSet presAssocID="{72654660-E61D-5946-AA48-CEB036641BEB}" presName="topArc2" presStyleLbl="parChTrans1D1" presStyleIdx="20" presStyleCnt="30"/>
      <dgm:spPr/>
    </dgm:pt>
    <dgm:pt modelId="{D8550125-57AF-6C4C-948C-0697EE96C4E8}" type="pres">
      <dgm:prSet presAssocID="{72654660-E61D-5946-AA48-CEB036641BEB}" presName="bottomArc2" presStyleLbl="parChTrans1D1" presStyleIdx="21" presStyleCnt="30"/>
      <dgm:spPr/>
    </dgm:pt>
    <dgm:pt modelId="{DEAB4063-3EDA-5C47-9B19-978CB7710733}" type="pres">
      <dgm:prSet presAssocID="{72654660-E61D-5946-AA48-CEB036641BEB}" presName="topConnNode2" presStyleLbl="node2" presStyleIdx="0" presStyleCnt="0"/>
      <dgm:spPr/>
    </dgm:pt>
    <dgm:pt modelId="{18F67A03-6648-3B41-AD12-FF31DCE66EE6}" type="pres">
      <dgm:prSet presAssocID="{72654660-E61D-5946-AA48-CEB036641BEB}" presName="hierChild4" presStyleCnt="0"/>
      <dgm:spPr/>
    </dgm:pt>
    <dgm:pt modelId="{E9A5380F-8816-514B-BE38-A8BFF6F3CEA5}" type="pres">
      <dgm:prSet presAssocID="{EA07294C-5823-D744-A786-6FAE771533D6}" presName="Name28" presStyleLbl="parChTrans1D3" presStyleIdx="7" presStyleCnt="11"/>
      <dgm:spPr/>
    </dgm:pt>
    <dgm:pt modelId="{B2EF9557-9A28-6149-8788-3E28AA070599}" type="pres">
      <dgm:prSet presAssocID="{4E8915E6-8D09-2248-9606-29CADA0C8E15}" presName="hierRoot2" presStyleCnt="0">
        <dgm:presLayoutVars>
          <dgm:hierBranch val="init"/>
        </dgm:presLayoutVars>
      </dgm:prSet>
      <dgm:spPr/>
    </dgm:pt>
    <dgm:pt modelId="{E9FE5680-5CE2-C047-A467-9CEA370DC27B}" type="pres">
      <dgm:prSet presAssocID="{4E8915E6-8D09-2248-9606-29CADA0C8E15}" presName="rootComposite2" presStyleCnt="0"/>
      <dgm:spPr/>
    </dgm:pt>
    <dgm:pt modelId="{42C1C858-FE8A-DD4A-B732-3344EBFB5E0E}" type="pres">
      <dgm:prSet presAssocID="{4E8915E6-8D09-2248-9606-29CADA0C8E15}" presName="rootText2" presStyleLbl="alignAcc1" presStyleIdx="0" presStyleCnt="0" custScaleX="160888" custScaleY="151088">
        <dgm:presLayoutVars>
          <dgm:chPref val="3"/>
        </dgm:presLayoutVars>
      </dgm:prSet>
      <dgm:spPr/>
    </dgm:pt>
    <dgm:pt modelId="{72715518-D9FC-114C-B22F-8096D40C3335}" type="pres">
      <dgm:prSet presAssocID="{4E8915E6-8D09-2248-9606-29CADA0C8E15}" presName="topArc2" presStyleLbl="parChTrans1D1" presStyleIdx="22" presStyleCnt="30"/>
      <dgm:spPr/>
    </dgm:pt>
    <dgm:pt modelId="{BAC4872A-36AE-3B45-A238-88951C2A9CAC}" type="pres">
      <dgm:prSet presAssocID="{4E8915E6-8D09-2248-9606-29CADA0C8E15}" presName="bottomArc2" presStyleLbl="parChTrans1D1" presStyleIdx="23" presStyleCnt="30"/>
      <dgm:spPr/>
    </dgm:pt>
    <dgm:pt modelId="{5B554D24-52F5-D14D-8D09-E633BDD7AF22}" type="pres">
      <dgm:prSet presAssocID="{4E8915E6-8D09-2248-9606-29CADA0C8E15}" presName="topConnNode2" presStyleLbl="node3" presStyleIdx="0" presStyleCnt="0"/>
      <dgm:spPr/>
    </dgm:pt>
    <dgm:pt modelId="{2C527E67-64C2-8C40-B360-064D16F339FA}" type="pres">
      <dgm:prSet presAssocID="{4E8915E6-8D09-2248-9606-29CADA0C8E15}" presName="hierChild4" presStyleCnt="0"/>
      <dgm:spPr/>
    </dgm:pt>
    <dgm:pt modelId="{E4819D87-1527-F048-BC79-6B192303FC82}" type="pres">
      <dgm:prSet presAssocID="{4E8915E6-8D09-2248-9606-29CADA0C8E15}" presName="hierChild5" presStyleCnt="0"/>
      <dgm:spPr/>
    </dgm:pt>
    <dgm:pt modelId="{D81FF6A1-F021-E646-8507-F7B0226EEED6}" type="pres">
      <dgm:prSet presAssocID="{6F1CB201-7A2D-3B4E-9E01-9483E63AA362}" presName="Name28" presStyleLbl="parChTrans1D3" presStyleIdx="8" presStyleCnt="11"/>
      <dgm:spPr/>
    </dgm:pt>
    <dgm:pt modelId="{624AB7E8-B81F-8248-A361-10679C3F0E2A}" type="pres">
      <dgm:prSet presAssocID="{D96820BD-D99B-BB4E-A0BF-A84F2BEA0577}" presName="hierRoot2" presStyleCnt="0">
        <dgm:presLayoutVars>
          <dgm:hierBranch val="init"/>
        </dgm:presLayoutVars>
      </dgm:prSet>
      <dgm:spPr/>
    </dgm:pt>
    <dgm:pt modelId="{E468F98C-A525-E84C-A06B-93642E6D9BCC}" type="pres">
      <dgm:prSet presAssocID="{D96820BD-D99B-BB4E-A0BF-A84F2BEA0577}" presName="rootComposite2" presStyleCnt="0"/>
      <dgm:spPr/>
    </dgm:pt>
    <dgm:pt modelId="{4EB479C6-0C64-554B-86F0-66478B297C7A}" type="pres">
      <dgm:prSet presAssocID="{D96820BD-D99B-BB4E-A0BF-A84F2BEA0577}" presName="rootText2" presStyleLbl="alignAcc1" presStyleIdx="0" presStyleCnt="0" custScaleX="162759" custScaleY="152210">
        <dgm:presLayoutVars>
          <dgm:chPref val="3"/>
        </dgm:presLayoutVars>
      </dgm:prSet>
      <dgm:spPr/>
    </dgm:pt>
    <dgm:pt modelId="{1BE081BF-3485-4248-99BC-5758CC9A749A}" type="pres">
      <dgm:prSet presAssocID="{D96820BD-D99B-BB4E-A0BF-A84F2BEA0577}" presName="topArc2" presStyleLbl="parChTrans1D1" presStyleIdx="24" presStyleCnt="30"/>
      <dgm:spPr/>
    </dgm:pt>
    <dgm:pt modelId="{29529EF2-DE87-F043-94A7-F476FF7512EA}" type="pres">
      <dgm:prSet presAssocID="{D96820BD-D99B-BB4E-A0BF-A84F2BEA0577}" presName="bottomArc2" presStyleLbl="parChTrans1D1" presStyleIdx="25" presStyleCnt="30"/>
      <dgm:spPr/>
    </dgm:pt>
    <dgm:pt modelId="{F31FE6A6-38DC-2646-A172-D0109FEEB7A9}" type="pres">
      <dgm:prSet presAssocID="{D96820BD-D99B-BB4E-A0BF-A84F2BEA0577}" presName="topConnNode2" presStyleLbl="node3" presStyleIdx="0" presStyleCnt="0"/>
      <dgm:spPr/>
    </dgm:pt>
    <dgm:pt modelId="{77D38C64-8A3A-DF42-B7DC-0522D9E591D6}" type="pres">
      <dgm:prSet presAssocID="{D96820BD-D99B-BB4E-A0BF-A84F2BEA0577}" presName="hierChild4" presStyleCnt="0"/>
      <dgm:spPr/>
    </dgm:pt>
    <dgm:pt modelId="{FDEB301C-5E16-034D-A317-6C30357CCEF0}" type="pres">
      <dgm:prSet presAssocID="{D96820BD-D99B-BB4E-A0BF-A84F2BEA0577}" presName="hierChild5" presStyleCnt="0"/>
      <dgm:spPr/>
    </dgm:pt>
    <dgm:pt modelId="{8AA95714-8541-084E-91FD-F1DD7B3B7DD8}" type="pres">
      <dgm:prSet presAssocID="{866CEC50-B5CF-BF44-B052-B22A420C718F}" presName="Name28" presStyleLbl="parChTrans1D3" presStyleIdx="9" presStyleCnt="11"/>
      <dgm:spPr/>
    </dgm:pt>
    <dgm:pt modelId="{64AF8E71-51C4-974A-B6CA-745D800EF049}" type="pres">
      <dgm:prSet presAssocID="{642595E4-6490-9E45-BFA1-CD780B198335}" presName="hierRoot2" presStyleCnt="0">
        <dgm:presLayoutVars>
          <dgm:hierBranch val="init"/>
        </dgm:presLayoutVars>
      </dgm:prSet>
      <dgm:spPr/>
    </dgm:pt>
    <dgm:pt modelId="{D8E1DADE-4F2D-8E48-832B-D2EDC38419CC}" type="pres">
      <dgm:prSet presAssocID="{642595E4-6490-9E45-BFA1-CD780B198335}" presName="rootComposite2" presStyleCnt="0"/>
      <dgm:spPr/>
    </dgm:pt>
    <dgm:pt modelId="{0A071EB2-2303-C740-8CC7-2E6F84D33AF5}" type="pres">
      <dgm:prSet presAssocID="{642595E4-6490-9E45-BFA1-CD780B198335}" presName="rootText2" presStyleLbl="alignAcc1" presStyleIdx="0" presStyleCnt="0" custScaleX="162296" custScaleY="149826">
        <dgm:presLayoutVars>
          <dgm:chPref val="3"/>
        </dgm:presLayoutVars>
      </dgm:prSet>
      <dgm:spPr/>
    </dgm:pt>
    <dgm:pt modelId="{50DE392A-79D6-8248-9496-4A040D900C4A}" type="pres">
      <dgm:prSet presAssocID="{642595E4-6490-9E45-BFA1-CD780B198335}" presName="topArc2" presStyleLbl="parChTrans1D1" presStyleIdx="26" presStyleCnt="30"/>
      <dgm:spPr/>
    </dgm:pt>
    <dgm:pt modelId="{1ACD6C25-4092-EF48-B2D6-0C59794A3045}" type="pres">
      <dgm:prSet presAssocID="{642595E4-6490-9E45-BFA1-CD780B198335}" presName="bottomArc2" presStyleLbl="parChTrans1D1" presStyleIdx="27" presStyleCnt="30"/>
      <dgm:spPr/>
    </dgm:pt>
    <dgm:pt modelId="{6FF7418F-34F1-7E48-AC81-E0E967234FA4}" type="pres">
      <dgm:prSet presAssocID="{642595E4-6490-9E45-BFA1-CD780B198335}" presName="topConnNode2" presStyleLbl="node3" presStyleIdx="0" presStyleCnt="0"/>
      <dgm:spPr/>
    </dgm:pt>
    <dgm:pt modelId="{252973BD-0187-EC40-9E79-14DB5D147AD2}" type="pres">
      <dgm:prSet presAssocID="{642595E4-6490-9E45-BFA1-CD780B198335}" presName="hierChild4" presStyleCnt="0"/>
      <dgm:spPr/>
    </dgm:pt>
    <dgm:pt modelId="{75F1B2EA-BC51-A949-BCB1-C9868FD973B9}" type="pres">
      <dgm:prSet presAssocID="{642595E4-6490-9E45-BFA1-CD780B198335}" presName="hierChild5" presStyleCnt="0"/>
      <dgm:spPr/>
    </dgm:pt>
    <dgm:pt modelId="{5C6708CF-DAAE-4A40-B2C2-FD954E1EC38D}" type="pres">
      <dgm:prSet presAssocID="{3DC35B6B-F3A1-9E4C-8EB3-0C2CEBCC8425}" presName="Name28" presStyleLbl="parChTrans1D3" presStyleIdx="10" presStyleCnt="11"/>
      <dgm:spPr/>
    </dgm:pt>
    <dgm:pt modelId="{D3467225-76A6-3549-A6E1-CC3D80693D0F}" type="pres">
      <dgm:prSet presAssocID="{E378F23E-8586-FD4E-A969-1792FA90FCB9}" presName="hierRoot2" presStyleCnt="0">
        <dgm:presLayoutVars>
          <dgm:hierBranch val="init"/>
        </dgm:presLayoutVars>
      </dgm:prSet>
      <dgm:spPr/>
    </dgm:pt>
    <dgm:pt modelId="{CC35544C-367B-594C-AF29-AD720EAE3686}" type="pres">
      <dgm:prSet presAssocID="{E378F23E-8586-FD4E-A969-1792FA90FCB9}" presName="rootComposite2" presStyleCnt="0"/>
      <dgm:spPr/>
    </dgm:pt>
    <dgm:pt modelId="{4E2E613B-0FB2-674C-923E-08F584F13CBC}" type="pres">
      <dgm:prSet presAssocID="{E378F23E-8586-FD4E-A969-1792FA90FCB9}" presName="rootText2" presStyleLbl="alignAcc1" presStyleIdx="0" presStyleCnt="0" custScaleX="187221" custScaleY="89419" custLinFactNeighborX="27870" custLinFactNeighborY="-10976">
        <dgm:presLayoutVars>
          <dgm:chPref val="3"/>
        </dgm:presLayoutVars>
      </dgm:prSet>
      <dgm:spPr/>
    </dgm:pt>
    <dgm:pt modelId="{44DCFE67-E123-9743-827E-6C78CC48FA2B}" type="pres">
      <dgm:prSet presAssocID="{E378F23E-8586-FD4E-A969-1792FA90FCB9}" presName="topArc2" presStyleLbl="parChTrans1D1" presStyleIdx="28" presStyleCnt="30"/>
      <dgm:spPr/>
    </dgm:pt>
    <dgm:pt modelId="{A726759E-ADE2-A04B-9F4B-7C91ABAFF955}" type="pres">
      <dgm:prSet presAssocID="{E378F23E-8586-FD4E-A969-1792FA90FCB9}" presName="bottomArc2" presStyleLbl="parChTrans1D1" presStyleIdx="29" presStyleCnt="30"/>
      <dgm:spPr/>
    </dgm:pt>
    <dgm:pt modelId="{CF3A971F-8A79-D14F-965E-F3A2AA67CABA}" type="pres">
      <dgm:prSet presAssocID="{E378F23E-8586-FD4E-A969-1792FA90FCB9}" presName="topConnNode2" presStyleLbl="node3" presStyleIdx="0" presStyleCnt="0"/>
      <dgm:spPr/>
    </dgm:pt>
    <dgm:pt modelId="{3DC46BA5-39F8-0943-808A-B31B755C043B}" type="pres">
      <dgm:prSet presAssocID="{E378F23E-8586-FD4E-A969-1792FA90FCB9}" presName="hierChild4" presStyleCnt="0"/>
      <dgm:spPr/>
    </dgm:pt>
    <dgm:pt modelId="{EFD212EB-A9DE-F842-AB8E-50A4109EA925}" type="pres">
      <dgm:prSet presAssocID="{E378F23E-8586-FD4E-A969-1792FA90FCB9}" presName="hierChild5" presStyleCnt="0"/>
      <dgm:spPr/>
    </dgm:pt>
    <dgm:pt modelId="{0C7CE5EA-EABC-CA49-9AFE-242736D43D1A}" type="pres">
      <dgm:prSet presAssocID="{72654660-E61D-5946-AA48-CEB036641BEB}" presName="hierChild5" presStyleCnt="0"/>
      <dgm:spPr/>
    </dgm:pt>
    <dgm:pt modelId="{BF91B393-19D3-534C-918B-32B64D507540}" type="pres">
      <dgm:prSet presAssocID="{FD1EE5DC-9BAE-274B-832D-8AC916A4C476}" presName="hierChild3" presStyleCnt="0"/>
      <dgm:spPr/>
    </dgm:pt>
  </dgm:ptLst>
  <dgm:cxnLst>
    <dgm:cxn modelId="{43FE4902-9C15-6448-A88D-19CBDCF70908}" type="presOf" srcId="{FD1EE5DC-9BAE-274B-832D-8AC916A4C476}" destId="{FD0B6E3C-4C7A-F14E-AA41-FD1D7CB1EB7A}" srcOrd="0" destOrd="0" presId="urn:microsoft.com/office/officeart/2008/layout/HalfCircleOrganizationChart"/>
    <dgm:cxn modelId="{53FED404-157C-A84C-A4AA-1D3C72090CAF}" type="presOf" srcId="{642595E4-6490-9E45-BFA1-CD780B198335}" destId="{0A071EB2-2303-C740-8CC7-2E6F84D33AF5}" srcOrd="0" destOrd="0" presId="urn:microsoft.com/office/officeart/2008/layout/HalfCircleOrganizationChart"/>
    <dgm:cxn modelId="{26E5D710-5EC2-B04C-AA3E-5349D54FB791}" srcId="{72654660-E61D-5946-AA48-CEB036641BEB}" destId="{E378F23E-8586-FD4E-A969-1792FA90FCB9}" srcOrd="3" destOrd="0" parTransId="{3DC35B6B-F3A1-9E4C-8EB3-0C2CEBCC8425}" sibTransId="{41590817-DE14-FE46-B0BA-5EFD1F9F4535}"/>
    <dgm:cxn modelId="{96C58314-1D10-0141-A2ED-7AFC1CA8B4A8}" type="presOf" srcId="{B44B7A81-8544-3D4B-A466-71E435EF13EB}" destId="{3E37E45E-239B-5747-8066-FBA456C943A8}" srcOrd="0" destOrd="0" presId="urn:microsoft.com/office/officeart/2008/layout/HalfCircleOrganizationChart"/>
    <dgm:cxn modelId="{8CA6431B-A77E-194D-BDFF-FC80F5712EA6}" type="presOf" srcId="{66B1E6C4-67AC-844E-BE6E-B0D80D2C28E8}" destId="{26423405-7A48-7E49-8C3F-2B933C4F20CF}" srcOrd="0" destOrd="0" presId="urn:microsoft.com/office/officeart/2008/layout/HalfCircleOrganizationChart"/>
    <dgm:cxn modelId="{88FB771B-9274-E841-B059-38D3562413DF}" type="presOf" srcId="{EA07294C-5823-D744-A786-6FAE771533D6}" destId="{E9A5380F-8816-514B-BE38-A8BFF6F3CEA5}" srcOrd="0" destOrd="0" presId="urn:microsoft.com/office/officeart/2008/layout/HalfCircleOrganizationChart"/>
    <dgm:cxn modelId="{523F351C-E8E9-2547-85D6-23B62C6CBB9B}" type="presOf" srcId="{72654660-E61D-5946-AA48-CEB036641BEB}" destId="{DEAB4063-3EDA-5C47-9B19-978CB7710733}" srcOrd="1" destOrd="0" presId="urn:microsoft.com/office/officeart/2008/layout/HalfCircleOrganizationChart"/>
    <dgm:cxn modelId="{9E989E1F-37BE-5649-B29C-CBABB914DEB4}" srcId="{B0D805EC-4EA8-2444-96B4-05F2FAA0E1D6}" destId="{C8CCC326-D0A7-1047-9D37-BB20FD3815E1}" srcOrd="3" destOrd="0" parTransId="{B49769DF-8610-BF46-BCB0-B91A4417A4E4}" sibTransId="{05F70698-B342-0C48-B9BD-1F0D5E79BAC3}"/>
    <dgm:cxn modelId="{0938212A-4866-FF4A-9AF7-C18A14717BC0}" type="presOf" srcId="{A9681C6A-EA24-5247-A61E-CA0E8AB3E9D1}" destId="{2FA58679-5E47-3D46-A79E-7F7A9F288A41}" srcOrd="0" destOrd="0" presId="urn:microsoft.com/office/officeart/2008/layout/HalfCircleOrganizationChart"/>
    <dgm:cxn modelId="{D1ABBF31-A289-DD4A-9435-F16687FBF7E4}" srcId="{B0D805EC-4EA8-2444-96B4-05F2FAA0E1D6}" destId="{66B1E6C4-67AC-844E-BE6E-B0D80D2C28E8}" srcOrd="1" destOrd="0" parTransId="{9E327106-62AE-1C4A-ADEE-E31CE77C74A1}" sibTransId="{A6A56CF6-0759-DC40-8CFD-6AE607E5F526}"/>
    <dgm:cxn modelId="{CC105932-2B6D-614F-BEE3-0DB7347590B3}" type="presOf" srcId="{6D1B5DC6-15C9-B249-9184-7B2222E3AF06}" destId="{DC8E64C6-76BD-944F-8CC5-E83FE4FCF774}" srcOrd="0" destOrd="0" presId="urn:microsoft.com/office/officeart/2008/layout/HalfCircleOrganizationChart"/>
    <dgm:cxn modelId="{4DF69332-E9C1-2642-A514-F37AAF666AD2}" type="presOf" srcId="{4C5B62A5-86F4-FD4F-B527-5837B5A5861D}" destId="{58307E1D-0A4B-5846-975F-697363C259A0}" srcOrd="1" destOrd="0" presId="urn:microsoft.com/office/officeart/2008/layout/HalfCircleOrganizationChart"/>
    <dgm:cxn modelId="{B5A13C34-3957-7442-AA81-6D6993FE678A}" srcId="{37BF680D-9A01-284D-A06F-54E0EBF2FED9}" destId="{1DEA66A7-ADDF-DC45-A040-6899076C960F}" srcOrd="0" destOrd="0" parTransId="{0BCA68C6-F105-3B4E-B890-4DDAF19C0965}" sibTransId="{5A9D85AA-5A07-224A-B06A-A338F954A06D}"/>
    <dgm:cxn modelId="{86018334-C04E-9C4B-8A6F-C5A20552DA05}" type="presOf" srcId="{C8CCC326-D0A7-1047-9D37-BB20FD3815E1}" destId="{796E6DC7-20D7-C24E-A1B8-D6B166BD8933}" srcOrd="0" destOrd="0" presId="urn:microsoft.com/office/officeart/2008/layout/HalfCircleOrganizationChart"/>
    <dgm:cxn modelId="{3C6B6135-CB98-BC48-B8A7-DDCD19C8E68A}" type="presOf" srcId="{C8CCC326-D0A7-1047-9D37-BB20FD3815E1}" destId="{0B915B84-5F94-6441-AF17-18D3BA0F5F39}" srcOrd="1" destOrd="0" presId="urn:microsoft.com/office/officeart/2008/layout/HalfCircleOrganizationChart"/>
    <dgm:cxn modelId="{A1A41236-B986-8540-8BDA-31B47F16EDB4}" srcId="{B0D805EC-4EA8-2444-96B4-05F2FAA0E1D6}" destId="{C048090E-E0C3-CC4D-B7CC-498A02905027}" srcOrd="0" destOrd="0" parTransId="{860BD021-9C03-F748-8E87-A250F5C77AC0}" sibTransId="{3B878A13-7A50-3A47-B316-AFE55D779D9E}"/>
    <dgm:cxn modelId="{5442CC3B-1C66-6C41-A7F7-6B43EE5BE1E6}" type="presOf" srcId="{C048090E-E0C3-CC4D-B7CC-498A02905027}" destId="{4E69FE21-FC13-6E41-9547-D0CDA1D51EC5}" srcOrd="0" destOrd="0" presId="urn:microsoft.com/office/officeart/2008/layout/HalfCircleOrganizationChart"/>
    <dgm:cxn modelId="{B00F165B-B6D8-3740-8125-506E713DA0CD}" type="presOf" srcId="{A9681C6A-EA24-5247-A61E-CA0E8AB3E9D1}" destId="{3B266BDF-A1D2-9B42-B016-A977AC46CDF3}" srcOrd="1" destOrd="0" presId="urn:microsoft.com/office/officeart/2008/layout/HalfCircleOrganizationChart"/>
    <dgm:cxn modelId="{436AF05B-4300-7F47-B709-0D8E62D0484B}" srcId="{B44B7A81-8544-3D4B-A466-71E435EF13EB}" destId="{FD1EE5DC-9BAE-274B-832D-8AC916A4C476}" srcOrd="0" destOrd="0" parTransId="{0B7BC3FD-22CD-D742-9711-4EE3583B3CDF}" sibTransId="{415ECDFB-1A17-B947-A12E-AD141B3C8890}"/>
    <dgm:cxn modelId="{60BAFD5C-FA8A-C54A-992B-895A1D9E29BC}" srcId="{72654660-E61D-5946-AA48-CEB036641BEB}" destId="{642595E4-6490-9E45-BFA1-CD780B198335}" srcOrd="2" destOrd="0" parTransId="{866CEC50-B5CF-BF44-B052-B22A420C718F}" sibTransId="{BBA703BA-CEDF-3544-B469-408858ECD22D}"/>
    <dgm:cxn modelId="{E877C943-3B22-284A-A017-9D772E0D79CB}" type="presOf" srcId="{3DC35B6B-F3A1-9E4C-8EB3-0C2CEBCC8425}" destId="{5C6708CF-DAAE-4A40-B2C2-FD954E1EC38D}" srcOrd="0" destOrd="0" presId="urn:microsoft.com/office/officeart/2008/layout/HalfCircleOrganizationChart"/>
    <dgm:cxn modelId="{14D77E67-CE35-C449-B239-874C162F9267}" srcId="{37BF680D-9A01-284D-A06F-54E0EBF2FED9}" destId="{4C5B62A5-86F4-FD4F-B527-5837B5A5861D}" srcOrd="1" destOrd="0" parTransId="{6D1B5DC6-15C9-B249-9184-7B2222E3AF06}" sibTransId="{9DD2476E-5C79-1743-8EA3-431663421498}"/>
    <dgm:cxn modelId="{11389A67-3A9C-7B4C-A97A-3F632BB4C82A}" type="presOf" srcId="{B79EFBD0-D4DE-7B4C-A591-E6DF7F61EE8E}" destId="{70B5AECE-8C40-A247-B729-C88ED863B37F}" srcOrd="0" destOrd="0" presId="urn:microsoft.com/office/officeart/2008/layout/HalfCircleOrganizationChart"/>
    <dgm:cxn modelId="{77E2DB47-AF09-8B49-914B-CE0D24A6FC0E}" type="presOf" srcId="{642595E4-6490-9E45-BFA1-CD780B198335}" destId="{6FF7418F-34F1-7E48-AC81-E0E967234FA4}" srcOrd="1" destOrd="0" presId="urn:microsoft.com/office/officeart/2008/layout/HalfCircleOrganizationChart"/>
    <dgm:cxn modelId="{349CAF6C-2384-1B4B-9E9B-4BA7CE97E238}" type="presOf" srcId="{72654660-E61D-5946-AA48-CEB036641BEB}" destId="{8C3FD8C5-A553-D84A-B965-03E39A26F60B}" srcOrd="0" destOrd="0" presId="urn:microsoft.com/office/officeart/2008/layout/HalfCircleOrganizationChart"/>
    <dgm:cxn modelId="{02A7316F-9E3A-6B45-A353-03DA4564F5BE}" type="presOf" srcId="{AFD810D3-6F31-7B42-A63C-5C0D3E51A978}" destId="{17E1EBB2-9623-744F-BC19-AFBCCD1C933F}" srcOrd="0" destOrd="0" presId="urn:microsoft.com/office/officeart/2008/layout/HalfCircleOrganizationChart"/>
    <dgm:cxn modelId="{3D477354-A9A1-E74A-8486-E9B2A2FD3A52}" type="presOf" srcId="{AF579CFD-EAA6-BB4A-A88D-09B6817C385A}" destId="{D7D6FF30-2F1C-744F-B904-CA59CFB78BC0}" srcOrd="0" destOrd="0" presId="urn:microsoft.com/office/officeart/2008/layout/HalfCircleOrganizationChart"/>
    <dgm:cxn modelId="{41DE2175-63C0-0E4F-A77A-FAB796A4DC54}" srcId="{FD1EE5DC-9BAE-274B-832D-8AC916A4C476}" destId="{B0D805EC-4EA8-2444-96B4-05F2FAA0E1D6}" srcOrd="0" destOrd="0" parTransId="{AFD810D3-6F31-7B42-A63C-5C0D3E51A978}" sibTransId="{84CF486C-B6AA-9244-AF60-9717957A0060}"/>
    <dgm:cxn modelId="{B9E96557-33EF-7C41-876B-78ED3B6BB993}" type="presOf" srcId="{AA516AF0-CA41-4B43-86CE-72382416D831}" destId="{0A873F1F-FE92-7243-B4B7-553A49D8E2DE}" srcOrd="0" destOrd="0" presId="urn:microsoft.com/office/officeart/2008/layout/HalfCircleOrganizationChart"/>
    <dgm:cxn modelId="{58FB5357-D4A6-914F-8619-CAFDC0E19A9B}" type="presOf" srcId="{2EFA8689-40D3-D64E-86A5-582244771139}" destId="{1A6286FC-6E7C-3542-8FED-72E5C6412AEF}" srcOrd="1" destOrd="0" presId="urn:microsoft.com/office/officeart/2008/layout/HalfCircleOrganizationChart"/>
    <dgm:cxn modelId="{D9231F59-0F59-DE40-8E14-BD620C1BD530}" srcId="{FD1EE5DC-9BAE-274B-832D-8AC916A4C476}" destId="{37BF680D-9A01-284D-A06F-54E0EBF2FED9}" srcOrd="1" destOrd="0" parTransId="{AF579CFD-EAA6-BB4A-A88D-09B6817C385A}" sibTransId="{887E2AAC-E9D4-0848-A964-F270D71A8544}"/>
    <dgm:cxn modelId="{3EEE4F7C-084C-2848-86E3-EC9911EFF5C9}" type="presOf" srcId="{FD1EE5DC-9BAE-274B-832D-8AC916A4C476}" destId="{99C3CE52-B4B8-D74E-A4A0-350591C1FC55}" srcOrd="1" destOrd="0" presId="urn:microsoft.com/office/officeart/2008/layout/HalfCircleOrganizationChart"/>
    <dgm:cxn modelId="{3CFC437D-A2DA-AF4F-8991-BD68A8AD8759}" type="presOf" srcId="{66B1E6C4-67AC-844E-BE6E-B0D80D2C28E8}" destId="{EDF32E20-82D8-AC4A-A4DE-4DF52686DCA9}" srcOrd="1" destOrd="0" presId="urn:microsoft.com/office/officeart/2008/layout/HalfCircleOrganizationChart"/>
    <dgm:cxn modelId="{2D83E97D-8A4B-F242-A87E-2E1C2D5F93FB}" type="presOf" srcId="{37BF680D-9A01-284D-A06F-54E0EBF2FED9}" destId="{6114BFEE-3F5C-4246-A588-B6E9829EADDF}" srcOrd="1" destOrd="0" presId="urn:microsoft.com/office/officeart/2008/layout/HalfCircleOrganizationChart"/>
    <dgm:cxn modelId="{EB980985-6D52-D340-B7B0-336F85080F9A}" type="presOf" srcId="{0BCA68C6-F105-3B4E-B890-4DDAF19C0965}" destId="{54953974-4ADB-C246-872B-E485902F4A87}" srcOrd="0" destOrd="0" presId="urn:microsoft.com/office/officeart/2008/layout/HalfCircleOrganizationChart"/>
    <dgm:cxn modelId="{38ABD388-E93D-9A43-8D4D-49ECB2261C53}" type="presOf" srcId="{6F1CB201-7A2D-3B4E-9E01-9483E63AA362}" destId="{D81FF6A1-F021-E646-8507-F7B0226EEED6}" srcOrd="0" destOrd="0" presId="urn:microsoft.com/office/officeart/2008/layout/HalfCircleOrganizationChart"/>
    <dgm:cxn modelId="{B2F6928E-3FCF-E347-85EE-3DBEE0F86FF7}" type="presOf" srcId="{1DEA66A7-ADDF-DC45-A040-6899076C960F}" destId="{38F87ACE-8458-6E44-BC4C-DF49F182056E}" srcOrd="0" destOrd="0" presId="urn:microsoft.com/office/officeart/2008/layout/HalfCircleOrganizationChart"/>
    <dgm:cxn modelId="{290F8192-ACE8-BF49-AD93-3EB05DCB3A40}" srcId="{FD1EE5DC-9BAE-274B-832D-8AC916A4C476}" destId="{72654660-E61D-5946-AA48-CEB036641BEB}" srcOrd="2" destOrd="0" parTransId="{F3CD695B-556E-694B-897C-BEECF0EFA0BA}" sibTransId="{AE304B54-E68E-3A40-A5F2-F98F30B77CA2}"/>
    <dgm:cxn modelId="{E2D4E495-D2B8-8642-96F6-DD696A5BC61B}" type="presOf" srcId="{4E8915E6-8D09-2248-9606-29CADA0C8E15}" destId="{42C1C858-FE8A-DD4A-B732-3344EBFB5E0E}" srcOrd="0" destOrd="0" presId="urn:microsoft.com/office/officeart/2008/layout/HalfCircleOrganizationChart"/>
    <dgm:cxn modelId="{FE205596-652B-7743-9515-C9A299924114}" type="presOf" srcId="{860BD021-9C03-F748-8E87-A250F5C77AC0}" destId="{0D981699-838B-864A-8BC1-CE3AA4DADD02}" srcOrd="0" destOrd="0" presId="urn:microsoft.com/office/officeart/2008/layout/HalfCircleOrganizationChart"/>
    <dgm:cxn modelId="{84EBC6A1-6CED-8C4F-B5DF-1F345E6B7431}" type="presOf" srcId="{E378F23E-8586-FD4E-A969-1792FA90FCB9}" destId="{CF3A971F-8A79-D14F-965E-F3A2AA67CABA}" srcOrd="1" destOrd="0" presId="urn:microsoft.com/office/officeart/2008/layout/HalfCircleOrganizationChart"/>
    <dgm:cxn modelId="{B61CC8A7-AFB6-364B-9119-2E36DF4BA724}" srcId="{72654660-E61D-5946-AA48-CEB036641BEB}" destId="{4E8915E6-8D09-2248-9606-29CADA0C8E15}" srcOrd="0" destOrd="0" parTransId="{EA07294C-5823-D744-A786-6FAE771533D6}" sibTransId="{5779E415-981E-1D40-B7E3-A6BFAF2CFA16}"/>
    <dgm:cxn modelId="{E76867A9-793C-2E4A-86CD-2DB1B8DB22B8}" type="presOf" srcId="{4E8915E6-8D09-2248-9606-29CADA0C8E15}" destId="{5B554D24-52F5-D14D-8D09-E633BDD7AF22}" srcOrd="1" destOrd="0" presId="urn:microsoft.com/office/officeart/2008/layout/HalfCircleOrganizationChart"/>
    <dgm:cxn modelId="{3E76CDA9-1AA7-F84A-8F23-112E437C9D13}" type="presOf" srcId="{E378F23E-8586-FD4E-A969-1792FA90FCB9}" destId="{4E2E613B-0FB2-674C-923E-08F584F13CBC}" srcOrd="0" destOrd="0" presId="urn:microsoft.com/office/officeart/2008/layout/HalfCircleOrganizationChart"/>
    <dgm:cxn modelId="{25F8C8AA-1F1E-A547-B791-335B104DE0E3}" srcId="{B0D805EC-4EA8-2444-96B4-05F2FAA0E1D6}" destId="{A9681C6A-EA24-5247-A61E-CA0E8AB3E9D1}" srcOrd="4" destOrd="0" parTransId="{AA516AF0-CA41-4B43-86CE-72382416D831}" sibTransId="{94432427-A679-5A4A-AFAB-EF37061272B3}"/>
    <dgm:cxn modelId="{5970C2B1-4C78-EB4F-96E4-0F7A42B97750}" type="presOf" srcId="{37BF680D-9A01-284D-A06F-54E0EBF2FED9}" destId="{C1FBAA7A-11D8-594B-AD33-27153CEFC782}" srcOrd="0" destOrd="0" presId="urn:microsoft.com/office/officeart/2008/layout/HalfCircleOrganizationChart"/>
    <dgm:cxn modelId="{348933B3-14A5-BB46-A37A-CCB3E316A493}" type="presOf" srcId="{2EFA8689-40D3-D64E-86A5-582244771139}" destId="{C23DE987-5C98-B342-BF4C-3F1E21D05095}" srcOrd="0" destOrd="0" presId="urn:microsoft.com/office/officeart/2008/layout/HalfCircleOrganizationChart"/>
    <dgm:cxn modelId="{E77183B4-960E-C842-8A27-BF508332BC16}" type="presOf" srcId="{F3CD695B-556E-694B-897C-BEECF0EFA0BA}" destId="{113B66E0-0BB3-FC48-BCCF-53249AF7B551}" srcOrd="0" destOrd="0" presId="urn:microsoft.com/office/officeart/2008/layout/HalfCircleOrganizationChart"/>
    <dgm:cxn modelId="{FEC507B5-5D17-E947-95BD-C500A66BCEB1}" type="presOf" srcId="{C048090E-E0C3-CC4D-B7CC-498A02905027}" destId="{8D3CC14E-D00E-D548-B625-9881B0C168E8}" srcOrd="1" destOrd="0" presId="urn:microsoft.com/office/officeart/2008/layout/HalfCircleOrganizationChart"/>
    <dgm:cxn modelId="{DCDFEEB6-2BEF-8844-92DF-7E3C3216B5B0}" srcId="{B0D805EC-4EA8-2444-96B4-05F2FAA0E1D6}" destId="{2EFA8689-40D3-D64E-86A5-582244771139}" srcOrd="2" destOrd="0" parTransId="{B79EFBD0-D4DE-7B4C-A591-E6DF7F61EE8E}" sibTransId="{3B8B4EAE-A9C3-F64F-A820-47A20528DC1C}"/>
    <dgm:cxn modelId="{20434AB7-1D38-F049-A31D-E2856369D720}" type="presOf" srcId="{B0D805EC-4EA8-2444-96B4-05F2FAA0E1D6}" destId="{5111C1B6-B3B3-4A48-8190-C0DA70C492F9}" srcOrd="0" destOrd="0" presId="urn:microsoft.com/office/officeart/2008/layout/HalfCircleOrganizationChart"/>
    <dgm:cxn modelId="{DD08A4C3-5E76-A442-8F6A-4CF6A64E08AB}" type="presOf" srcId="{9E327106-62AE-1C4A-ADEE-E31CE77C74A1}" destId="{D5A4BADA-E2C7-4E41-AFF5-B0C9C106F2EC}" srcOrd="0" destOrd="0" presId="urn:microsoft.com/office/officeart/2008/layout/HalfCircleOrganizationChart"/>
    <dgm:cxn modelId="{F20C3EC9-3283-4545-A779-A2A1E6BD96D3}" srcId="{72654660-E61D-5946-AA48-CEB036641BEB}" destId="{D96820BD-D99B-BB4E-A0BF-A84F2BEA0577}" srcOrd="1" destOrd="0" parTransId="{6F1CB201-7A2D-3B4E-9E01-9483E63AA362}" sibTransId="{8555759C-1ADB-334F-8F34-068DB8DF1D2C}"/>
    <dgm:cxn modelId="{AB77C9D6-ED17-CF42-BB31-F8BF62E54DEE}" type="presOf" srcId="{866CEC50-B5CF-BF44-B052-B22A420C718F}" destId="{8AA95714-8541-084E-91FD-F1DD7B3B7DD8}" srcOrd="0" destOrd="0" presId="urn:microsoft.com/office/officeart/2008/layout/HalfCircleOrganizationChart"/>
    <dgm:cxn modelId="{D94A47D7-B6EB-B641-947F-58E60A1125C7}" type="presOf" srcId="{D96820BD-D99B-BB4E-A0BF-A84F2BEA0577}" destId="{F31FE6A6-38DC-2646-A172-D0109FEEB7A9}" srcOrd="1" destOrd="0" presId="urn:microsoft.com/office/officeart/2008/layout/HalfCircleOrganizationChart"/>
    <dgm:cxn modelId="{A7BFA0DC-4C17-B241-8DD3-722BE8625D55}" type="presOf" srcId="{B49769DF-8610-BF46-BCB0-B91A4417A4E4}" destId="{3316793A-414E-814D-8B5A-5E481F514D14}" srcOrd="0" destOrd="0" presId="urn:microsoft.com/office/officeart/2008/layout/HalfCircleOrganizationChart"/>
    <dgm:cxn modelId="{D677A9E4-392B-6F40-9AC8-2CB0828FC7FB}" type="presOf" srcId="{D96820BD-D99B-BB4E-A0BF-A84F2BEA0577}" destId="{4EB479C6-0C64-554B-86F0-66478B297C7A}" srcOrd="0" destOrd="0" presId="urn:microsoft.com/office/officeart/2008/layout/HalfCircleOrganizationChart"/>
    <dgm:cxn modelId="{301603E7-EDA3-D546-B991-706E81416D44}" type="presOf" srcId="{1DEA66A7-ADDF-DC45-A040-6899076C960F}" destId="{E3709AA9-CBDA-5B4C-BCE8-7F1BB2D3D072}" srcOrd="1" destOrd="0" presId="urn:microsoft.com/office/officeart/2008/layout/HalfCircleOrganizationChart"/>
    <dgm:cxn modelId="{383AF8EB-8DF2-D345-868F-1E7DBED11F96}" type="presOf" srcId="{B0D805EC-4EA8-2444-96B4-05F2FAA0E1D6}" destId="{09B9FCCF-8695-B149-868E-FB550FE6C610}" srcOrd="1" destOrd="0" presId="urn:microsoft.com/office/officeart/2008/layout/HalfCircleOrganizationChart"/>
    <dgm:cxn modelId="{BFFEEEFF-CE17-3348-ACC2-39E67CDA9ACF}" type="presOf" srcId="{4C5B62A5-86F4-FD4F-B527-5837B5A5861D}" destId="{4C6324F4-A39E-5643-8E49-2B7E20A699FE}" srcOrd="0" destOrd="0" presId="urn:microsoft.com/office/officeart/2008/layout/HalfCircleOrganizationChart"/>
    <dgm:cxn modelId="{62816DF4-0A2A-4545-9CFA-A74A302A9FEF}" type="presParOf" srcId="{3E37E45E-239B-5747-8066-FBA456C943A8}" destId="{2D2B354E-C64A-6248-81AA-128DAF77A383}" srcOrd="0" destOrd="0" presId="urn:microsoft.com/office/officeart/2008/layout/HalfCircleOrganizationChart"/>
    <dgm:cxn modelId="{C6974252-7C17-7C42-A3AC-2C6E4A127B67}" type="presParOf" srcId="{2D2B354E-C64A-6248-81AA-128DAF77A383}" destId="{DB7E6CD8-A653-B844-B801-FA9C86F4774B}" srcOrd="0" destOrd="0" presId="urn:microsoft.com/office/officeart/2008/layout/HalfCircleOrganizationChart"/>
    <dgm:cxn modelId="{23BF7F69-6910-9B4B-8A21-343B945B8208}" type="presParOf" srcId="{DB7E6CD8-A653-B844-B801-FA9C86F4774B}" destId="{FD0B6E3C-4C7A-F14E-AA41-FD1D7CB1EB7A}" srcOrd="0" destOrd="0" presId="urn:microsoft.com/office/officeart/2008/layout/HalfCircleOrganizationChart"/>
    <dgm:cxn modelId="{D521BE82-91A1-B041-A341-B6A916141864}" type="presParOf" srcId="{DB7E6CD8-A653-B844-B801-FA9C86F4774B}" destId="{6E4B7682-4A5A-0B4A-AC41-7A5F5FA4F006}" srcOrd="1" destOrd="0" presId="urn:microsoft.com/office/officeart/2008/layout/HalfCircleOrganizationChart"/>
    <dgm:cxn modelId="{FC0059E4-5051-6243-80A8-0B13F1B9FE65}" type="presParOf" srcId="{DB7E6CD8-A653-B844-B801-FA9C86F4774B}" destId="{0295C608-3F38-C640-BAED-8CDA4122BCA5}" srcOrd="2" destOrd="0" presId="urn:microsoft.com/office/officeart/2008/layout/HalfCircleOrganizationChart"/>
    <dgm:cxn modelId="{377482D6-36BE-CE43-AA62-69F4AD7393CC}" type="presParOf" srcId="{DB7E6CD8-A653-B844-B801-FA9C86F4774B}" destId="{99C3CE52-B4B8-D74E-A4A0-350591C1FC55}" srcOrd="3" destOrd="0" presId="urn:microsoft.com/office/officeart/2008/layout/HalfCircleOrganizationChart"/>
    <dgm:cxn modelId="{236FCBAD-BA3B-594D-9C97-C8DD92775269}" type="presParOf" srcId="{2D2B354E-C64A-6248-81AA-128DAF77A383}" destId="{F7DE0B3E-4429-F747-B516-5828354B19C6}" srcOrd="1" destOrd="0" presId="urn:microsoft.com/office/officeart/2008/layout/HalfCircleOrganizationChart"/>
    <dgm:cxn modelId="{31BC962A-2D44-B049-BC3A-BD63B5667D1F}" type="presParOf" srcId="{F7DE0B3E-4429-F747-B516-5828354B19C6}" destId="{17E1EBB2-9623-744F-BC19-AFBCCD1C933F}" srcOrd="0" destOrd="0" presId="urn:microsoft.com/office/officeart/2008/layout/HalfCircleOrganizationChart"/>
    <dgm:cxn modelId="{4A1260F9-1C98-F342-B6C4-56187C8DD29B}" type="presParOf" srcId="{F7DE0B3E-4429-F747-B516-5828354B19C6}" destId="{F0DD1568-922B-B544-A381-A0230C23BAB8}" srcOrd="1" destOrd="0" presId="urn:microsoft.com/office/officeart/2008/layout/HalfCircleOrganizationChart"/>
    <dgm:cxn modelId="{E5EEC58B-4296-B746-91C6-D248B2A5A009}" type="presParOf" srcId="{F0DD1568-922B-B544-A381-A0230C23BAB8}" destId="{A2DFDD4E-4A2D-E047-B5F3-0C02D01CC2EE}" srcOrd="0" destOrd="0" presId="urn:microsoft.com/office/officeart/2008/layout/HalfCircleOrganizationChart"/>
    <dgm:cxn modelId="{3EF34295-F89A-E543-94C4-1881D3EEAECF}" type="presParOf" srcId="{A2DFDD4E-4A2D-E047-B5F3-0C02D01CC2EE}" destId="{5111C1B6-B3B3-4A48-8190-C0DA70C492F9}" srcOrd="0" destOrd="0" presId="urn:microsoft.com/office/officeart/2008/layout/HalfCircleOrganizationChart"/>
    <dgm:cxn modelId="{CE57BE9E-1D44-0B46-A79A-352772D9D3FF}" type="presParOf" srcId="{A2DFDD4E-4A2D-E047-B5F3-0C02D01CC2EE}" destId="{79ABB361-5A4D-3649-A9A2-23EC3009E9D6}" srcOrd="1" destOrd="0" presId="urn:microsoft.com/office/officeart/2008/layout/HalfCircleOrganizationChart"/>
    <dgm:cxn modelId="{8D34171F-FC78-4E42-966B-96807018510C}" type="presParOf" srcId="{A2DFDD4E-4A2D-E047-B5F3-0C02D01CC2EE}" destId="{8CCF7D15-B94C-9245-9C2D-1B7272401A20}" srcOrd="2" destOrd="0" presId="urn:microsoft.com/office/officeart/2008/layout/HalfCircleOrganizationChart"/>
    <dgm:cxn modelId="{3B9CA5D1-A2FE-CE4E-A556-DD2EFB0E30DD}" type="presParOf" srcId="{A2DFDD4E-4A2D-E047-B5F3-0C02D01CC2EE}" destId="{09B9FCCF-8695-B149-868E-FB550FE6C610}" srcOrd="3" destOrd="0" presId="urn:microsoft.com/office/officeart/2008/layout/HalfCircleOrganizationChart"/>
    <dgm:cxn modelId="{348C8B3F-B489-A044-B76E-139C91454512}" type="presParOf" srcId="{F0DD1568-922B-B544-A381-A0230C23BAB8}" destId="{AD021E28-1E3F-B44E-8571-A561D8273E63}" srcOrd="1" destOrd="0" presId="urn:microsoft.com/office/officeart/2008/layout/HalfCircleOrganizationChart"/>
    <dgm:cxn modelId="{8DBD90E7-E15B-9644-832A-BAE766BE17F5}" type="presParOf" srcId="{AD021E28-1E3F-B44E-8571-A561D8273E63}" destId="{0D981699-838B-864A-8BC1-CE3AA4DADD02}" srcOrd="0" destOrd="0" presId="urn:microsoft.com/office/officeart/2008/layout/HalfCircleOrganizationChart"/>
    <dgm:cxn modelId="{7FD27C43-E832-5E49-8357-F5F2782DD4EA}" type="presParOf" srcId="{AD021E28-1E3F-B44E-8571-A561D8273E63}" destId="{CA2BE5B4-3294-144C-BAEC-DE13CCA1C704}" srcOrd="1" destOrd="0" presId="urn:microsoft.com/office/officeart/2008/layout/HalfCircleOrganizationChart"/>
    <dgm:cxn modelId="{6AB07335-D633-0C41-9B12-6C12469C2FC1}" type="presParOf" srcId="{CA2BE5B4-3294-144C-BAEC-DE13CCA1C704}" destId="{996D5E81-16C2-3B48-A92D-B5456068F0E7}" srcOrd="0" destOrd="0" presId="urn:microsoft.com/office/officeart/2008/layout/HalfCircleOrganizationChart"/>
    <dgm:cxn modelId="{9CEF74C7-7F0A-294F-A761-15248929E18C}" type="presParOf" srcId="{996D5E81-16C2-3B48-A92D-B5456068F0E7}" destId="{4E69FE21-FC13-6E41-9547-D0CDA1D51EC5}" srcOrd="0" destOrd="0" presId="urn:microsoft.com/office/officeart/2008/layout/HalfCircleOrganizationChart"/>
    <dgm:cxn modelId="{83FC0632-A2E8-6749-9B15-D896B7DC158E}" type="presParOf" srcId="{996D5E81-16C2-3B48-A92D-B5456068F0E7}" destId="{767F91F7-AF36-9D42-B6E0-9868E29CD0C8}" srcOrd="1" destOrd="0" presId="urn:microsoft.com/office/officeart/2008/layout/HalfCircleOrganizationChart"/>
    <dgm:cxn modelId="{7B7D124E-2BDA-1040-BE73-6C55FA7AAEB3}" type="presParOf" srcId="{996D5E81-16C2-3B48-A92D-B5456068F0E7}" destId="{AEA31A9D-A640-5A47-BCEB-9AED8F07DCA8}" srcOrd="2" destOrd="0" presId="urn:microsoft.com/office/officeart/2008/layout/HalfCircleOrganizationChart"/>
    <dgm:cxn modelId="{AE55FC7A-B40A-6245-B23C-7F31766C1029}" type="presParOf" srcId="{996D5E81-16C2-3B48-A92D-B5456068F0E7}" destId="{8D3CC14E-D00E-D548-B625-9881B0C168E8}" srcOrd="3" destOrd="0" presId="urn:microsoft.com/office/officeart/2008/layout/HalfCircleOrganizationChart"/>
    <dgm:cxn modelId="{6DC7DDF8-D658-C84B-B14B-790244BD64D8}" type="presParOf" srcId="{CA2BE5B4-3294-144C-BAEC-DE13CCA1C704}" destId="{2D89BD97-E2AE-6245-9C2C-43665713A8ED}" srcOrd="1" destOrd="0" presId="urn:microsoft.com/office/officeart/2008/layout/HalfCircleOrganizationChart"/>
    <dgm:cxn modelId="{F5A4E5B5-B235-7849-9279-BB7E9C0EA98A}" type="presParOf" srcId="{CA2BE5B4-3294-144C-BAEC-DE13CCA1C704}" destId="{B6075AFE-A435-2342-B76C-F09BBD22CC6D}" srcOrd="2" destOrd="0" presId="urn:microsoft.com/office/officeart/2008/layout/HalfCircleOrganizationChart"/>
    <dgm:cxn modelId="{928A715A-53CD-1C45-AEA7-348B47D7EFB7}" type="presParOf" srcId="{AD021E28-1E3F-B44E-8571-A561D8273E63}" destId="{D5A4BADA-E2C7-4E41-AFF5-B0C9C106F2EC}" srcOrd="2" destOrd="0" presId="urn:microsoft.com/office/officeart/2008/layout/HalfCircleOrganizationChart"/>
    <dgm:cxn modelId="{B3BB5FBC-2F3A-2D46-912D-7210F373257D}" type="presParOf" srcId="{AD021E28-1E3F-B44E-8571-A561D8273E63}" destId="{30E80AA4-3ED2-FB4F-9826-AAB3322AEABB}" srcOrd="3" destOrd="0" presId="urn:microsoft.com/office/officeart/2008/layout/HalfCircleOrganizationChart"/>
    <dgm:cxn modelId="{16553684-865B-A448-B513-7C0BEFE3E64A}" type="presParOf" srcId="{30E80AA4-3ED2-FB4F-9826-AAB3322AEABB}" destId="{5FCDABF4-BB74-4A41-A81E-6DC75D98F9DB}" srcOrd="0" destOrd="0" presId="urn:microsoft.com/office/officeart/2008/layout/HalfCircleOrganizationChart"/>
    <dgm:cxn modelId="{B9BEB4C1-A96F-1C49-889F-0EE15B9A5F26}" type="presParOf" srcId="{5FCDABF4-BB74-4A41-A81E-6DC75D98F9DB}" destId="{26423405-7A48-7E49-8C3F-2B933C4F20CF}" srcOrd="0" destOrd="0" presId="urn:microsoft.com/office/officeart/2008/layout/HalfCircleOrganizationChart"/>
    <dgm:cxn modelId="{97F981B5-CAC9-2C4A-991B-2F1D42780360}" type="presParOf" srcId="{5FCDABF4-BB74-4A41-A81E-6DC75D98F9DB}" destId="{A6A65774-FCE9-D14A-84A4-B62FFFFBDD6B}" srcOrd="1" destOrd="0" presId="urn:microsoft.com/office/officeart/2008/layout/HalfCircleOrganizationChart"/>
    <dgm:cxn modelId="{69D812C6-D05B-154F-8A5F-E79B6658B150}" type="presParOf" srcId="{5FCDABF4-BB74-4A41-A81E-6DC75D98F9DB}" destId="{51C428E0-5FBA-7542-9BB7-6096553FD966}" srcOrd="2" destOrd="0" presId="urn:microsoft.com/office/officeart/2008/layout/HalfCircleOrganizationChart"/>
    <dgm:cxn modelId="{4DD84C7B-FFA1-D84D-9B63-2837384D64AD}" type="presParOf" srcId="{5FCDABF4-BB74-4A41-A81E-6DC75D98F9DB}" destId="{EDF32E20-82D8-AC4A-A4DE-4DF52686DCA9}" srcOrd="3" destOrd="0" presId="urn:microsoft.com/office/officeart/2008/layout/HalfCircleOrganizationChart"/>
    <dgm:cxn modelId="{448C15DC-6844-2F4A-AB0B-84B76C61FC98}" type="presParOf" srcId="{30E80AA4-3ED2-FB4F-9826-AAB3322AEABB}" destId="{BCD4D7A0-FB1F-A441-A1B2-2266A7072B44}" srcOrd="1" destOrd="0" presId="urn:microsoft.com/office/officeart/2008/layout/HalfCircleOrganizationChart"/>
    <dgm:cxn modelId="{C4EEAB89-D663-D740-87BB-DDB69934EBA7}" type="presParOf" srcId="{30E80AA4-3ED2-FB4F-9826-AAB3322AEABB}" destId="{4D19545A-42DB-C643-94CF-18BE529FBB73}" srcOrd="2" destOrd="0" presId="urn:microsoft.com/office/officeart/2008/layout/HalfCircleOrganizationChart"/>
    <dgm:cxn modelId="{C1C43BB2-63D6-9E4F-AA9D-93AC64F8661B}" type="presParOf" srcId="{AD021E28-1E3F-B44E-8571-A561D8273E63}" destId="{70B5AECE-8C40-A247-B729-C88ED863B37F}" srcOrd="4" destOrd="0" presId="urn:microsoft.com/office/officeart/2008/layout/HalfCircleOrganizationChart"/>
    <dgm:cxn modelId="{FF3B497E-41D4-CE49-A65F-71C116063603}" type="presParOf" srcId="{AD021E28-1E3F-B44E-8571-A561D8273E63}" destId="{76D9D3F9-CD1F-7945-83D7-D4E4C95D64BF}" srcOrd="5" destOrd="0" presId="urn:microsoft.com/office/officeart/2008/layout/HalfCircleOrganizationChart"/>
    <dgm:cxn modelId="{DE15AE64-7784-C94C-B6AE-74B281F09838}" type="presParOf" srcId="{76D9D3F9-CD1F-7945-83D7-D4E4C95D64BF}" destId="{977CD5B1-78C8-F34B-A716-B398E55D3738}" srcOrd="0" destOrd="0" presId="urn:microsoft.com/office/officeart/2008/layout/HalfCircleOrganizationChart"/>
    <dgm:cxn modelId="{FEAD8E13-EA04-0D43-9A31-94E80214FCF0}" type="presParOf" srcId="{977CD5B1-78C8-F34B-A716-B398E55D3738}" destId="{C23DE987-5C98-B342-BF4C-3F1E21D05095}" srcOrd="0" destOrd="0" presId="urn:microsoft.com/office/officeart/2008/layout/HalfCircleOrganizationChart"/>
    <dgm:cxn modelId="{215B1F5B-5B64-A244-A5F9-C5A7637B6021}" type="presParOf" srcId="{977CD5B1-78C8-F34B-A716-B398E55D3738}" destId="{5FC6D0AB-138B-FD41-AE03-C17A599FAB84}" srcOrd="1" destOrd="0" presId="urn:microsoft.com/office/officeart/2008/layout/HalfCircleOrganizationChart"/>
    <dgm:cxn modelId="{FB5973D8-7BFC-D94D-86E2-9C1C7E54F138}" type="presParOf" srcId="{977CD5B1-78C8-F34B-A716-B398E55D3738}" destId="{930E4F8B-7A76-F84E-A2BA-61F1623B29EB}" srcOrd="2" destOrd="0" presId="urn:microsoft.com/office/officeart/2008/layout/HalfCircleOrganizationChart"/>
    <dgm:cxn modelId="{FC00AFC2-9731-9747-BD15-C28E460E028C}" type="presParOf" srcId="{977CD5B1-78C8-F34B-A716-B398E55D3738}" destId="{1A6286FC-6E7C-3542-8FED-72E5C6412AEF}" srcOrd="3" destOrd="0" presId="urn:microsoft.com/office/officeart/2008/layout/HalfCircleOrganizationChart"/>
    <dgm:cxn modelId="{42BBAEA7-F1AC-8743-A22E-C0700DF27609}" type="presParOf" srcId="{76D9D3F9-CD1F-7945-83D7-D4E4C95D64BF}" destId="{5E09C014-390E-2F4E-9610-E56EAC5EEE46}" srcOrd="1" destOrd="0" presId="urn:microsoft.com/office/officeart/2008/layout/HalfCircleOrganizationChart"/>
    <dgm:cxn modelId="{99348F78-F5D5-3E4A-AF7D-720579B2A0D0}" type="presParOf" srcId="{76D9D3F9-CD1F-7945-83D7-D4E4C95D64BF}" destId="{BDF83C31-0AF3-D04C-B3CD-712BBD1A7579}" srcOrd="2" destOrd="0" presId="urn:microsoft.com/office/officeart/2008/layout/HalfCircleOrganizationChart"/>
    <dgm:cxn modelId="{D39A285D-202B-5643-99C2-E5F680065166}" type="presParOf" srcId="{AD021E28-1E3F-B44E-8571-A561D8273E63}" destId="{3316793A-414E-814D-8B5A-5E481F514D14}" srcOrd="6" destOrd="0" presId="urn:microsoft.com/office/officeart/2008/layout/HalfCircleOrganizationChart"/>
    <dgm:cxn modelId="{D6F6FAE5-047F-7049-A1AF-193D069D19F6}" type="presParOf" srcId="{AD021E28-1E3F-B44E-8571-A561D8273E63}" destId="{ED8AD95F-8C51-FD4D-87AE-9DD634864817}" srcOrd="7" destOrd="0" presId="urn:microsoft.com/office/officeart/2008/layout/HalfCircleOrganizationChart"/>
    <dgm:cxn modelId="{49DCED37-5142-2646-AD75-7BE24ECCA198}" type="presParOf" srcId="{ED8AD95F-8C51-FD4D-87AE-9DD634864817}" destId="{A872408F-1B01-6A4C-AC8E-E6D5C0510385}" srcOrd="0" destOrd="0" presId="urn:microsoft.com/office/officeart/2008/layout/HalfCircleOrganizationChart"/>
    <dgm:cxn modelId="{5DE3CA3A-1334-5F40-9FF5-275E4CF37BBE}" type="presParOf" srcId="{A872408F-1B01-6A4C-AC8E-E6D5C0510385}" destId="{796E6DC7-20D7-C24E-A1B8-D6B166BD8933}" srcOrd="0" destOrd="0" presId="urn:microsoft.com/office/officeart/2008/layout/HalfCircleOrganizationChart"/>
    <dgm:cxn modelId="{D72B521E-154B-3548-B725-F1DE70367957}" type="presParOf" srcId="{A872408F-1B01-6A4C-AC8E-E6D5C0510385}" destId="{11D08C3B-C418-2042-847E-DCC196AFAA7D}" srcOrd="1" destOrd="0" presId="urn:microsoft.com/office/officeart/2008/layout/HalfCircleOrganizationChart"/>
    <dgm:cxn modelId="{442283B4-51D7-CE4E-866C-B88CE05B6E59}" type="presParOf" srcId="{A872408F-1B01-6A4C-AC8E-E6D5C0510385}" destId="{EEBC13FC-650D-B84A-BF0A-6C9CA872033D}" srcOrd="2" destOrd="0" presId="urn:microsoft.com/office/officeart/2008/layout/HalfCircleOrganizationChart"/>
    <dgm:cxn modelId="{C1FA0736-A24B-8242-8179-7AA0637B97AE}" type="presParOf" srcId="{A872408F-1B01-6A4C-AC8E-E6D5C0510385}" destId="{0B915B84-5F94-6441-AF17-18D3BA0F5F39}" srcOrd="3" destOrd="0" presId="urn:microsoft.com/office/officeart/2008/layout/HalfCircleOrganizationChart"/>
    <dgm:cxn modelId="{C4A6987E-E54D-C442-AEA0-A233F47E6872}" type="presParOf" srcId="{ED8AD95F-8C51-FD4D-87AE-9DD634864817}" destId="{4F3483BB-1AF5-A042-A425-85212BC699C1}" srcOrd="1" destOrd="0" presId="urn:microsoft.com/office/officeart/2008/layout/HalfCircleOrganizationChart"/>
    <dgm:cxn modelId="{10F77E32-A6EE-D44E-8BBD-996727616728}" type="presParOf" srcId="{ED8AD95F-8C51-FD4D-87AE-9DD634864817}" destId="{1837EE42-6594-6348-8206-F8A82D7D555A}" srcOrd="2" destOrd="0" presId="urn:microsoft.com/office/officeart/2008/layout/HalfCircleOrganizationChart"/>
    <dgm:cxn modelId="{1B7D40D8-88A3-EC49-A3D3-3A9AA9A29935}" type="presParOf" srcId="{AD021E28-1E3F-B44E-8571-A561D8273E63}" destId="{0A873F1F-FE92-7243-B4B7-553A49D8E2DE}" srcOrd="8" destOrd="0" presId="urn:microsoft.com/office/officeart/2008/layout/HalfCircleOrganizationChart"/>
    <dgm:cxn modelId="{22B62DCF-4C87-9846-A1E7-9271EAAFFDA8}" type="presParOf" srcId="{AD021E28-1E3F-B44E-8571-A561D8273E63}" destId="{C16AB014-C993-E943-9848-19D9D6754498}" srcOrd="9" destOrd="0" presId="urn:microsoft.com/office/officeart/2008/layout/HalfCircleOrganizationChart"/>
    <dgm:cxn modelId="{5188CBF4-90F5-A34F-85F2-0CC95E626EA8}" type="presParOf" srcId="{C16AB014-C993-E943-9848-19D9D6754498}" destId="{29F3D323-8E68-DD46-A8CE-67AC7F45FD62}" srcOrd="0" destOrd="0" presId="urn:microsoft.com/office/officeart/2008/layout/HalfCircleOrganizationChart"/>
    <dgm:cxn modelId="{787801AA-837C-BA45-85A4-5DE556E0C4EA}" type="presParOf" srcId="{29F3D323-8E68-DD46-A8CE-67AC7F45FD62}" destId="{2FA58679-5E47-3D46-A79E-7F7A9F288A41}" srcOrd="0" destOrd="0" presId="urn:microsoft.com/office/officeart/2008/layout/HalfCircleOrganizationChart"/>
    <dgm:cxn modelId="{130E3447-38F3-EA4C-BAB5-63ACCA452123}" type="presParOf" srcId="{29F3D323-8E68-DD46-A8CE-67AC7F45FD62}" destId="{416B2B57-15D9-5D4F-B8B8-692D7269CA12}" srcOrd="1" destOrd="0" presId="urn:microsoft.com/office/officeart/2008/layout/HalfCircleOrganizationChart"/>
    <dgm:cxn modelId="{C7A941BC-C959-4D46-9254-5F15BDBA5A4A}" type="presParOf" srcId="{29F3D323-8E68-DD46-A8CE-67AC7F45FD62}" destId="{26DE4719-177B-264D-8702-D08590B5667B}" srcOrd="2" destOrd="0" presId="urn:microsoft.com/office/officeart/2008/layout/HalfCircleOrganizationChart"/>
    <dgm:cxn modelId="{F566B951-43F8-6B4E-8BD8-FE33D9B1BD36}" type="presParOf" srcId="{29F3D323-8E68-DD46-A8CE-67AC7F45FD62}" destId="{3B266BDF-A1D2-9B42-B016-A977AC46CDF3}" srcOrd="3" destOrd="0" presId="urn:microsoft.com/office/officeart/2008/layout/HalfCircleOrganizationChart"/>
    <dgm:cxn modelId="{E006CD6E-A142-6C4C-B538-0C6953073D99}" type="presParOf" srcId="{C16AB014-C993-E943-9848-19D9D6754498}" destId="{7573E7C4-6525-A94B-8D9A-2085EE66879F}" srcOrd="1" destOrd="0" presId="urn:microsoft.com/office/officeart/2008/layout/HalfCircleOrganizationChart"/>
    <dgm:cxn modelId="{1A0343ED-CC35-DA4A-8A45-D57B367C33EA}" type="presParOf" srcId="{C16AB014-C993-E943-9848-19D9D6754498}" destId="{E213E1F9-D55E-DB4B-B25F-76444240A12D}" srcOrd="2" destOrd="0" presId="urn:microsoft.com/office/officeart/2008/layout/HalfCircleOrganizationChart"/>
    <dgm:cxn modelId="{D385FC69-E725-9944-84DA-374E7B309B88}" type="presParOf" srcId="{F0DD1568-922B-B544-A381-A0230C23BAB8}" destId="{03563AC3-3B3C-D24F-B19C-93329484AB15}" srcOrd="2" destOrd="0" presId="urn:microsoft.com/office/officeart/2008/layout/HalfCircleOrganizationChart"/>
    <dgm:cxn modelId="{6EB49040-32D6-7040-A20D-A3E29758C9F4}" type="presParOf" srcId="{F7DE0B3E-4429-F747-B516-5828354B19C6}" destId="{D7D6FF30-2F1C-744F-B904-CA59CFB78BC0}" srcOrd="2" destOrd="0" presId="urn:microsoft.com/office/officeart/2008/layout/HalfCircleOrganizationChart"/>
    <dgm:cxn modelId="{EF7AA223-2126-3149-8656-B4695F5B03C8}" type="presParOf" srcId="{F7DE0B3E-4429-F747-B516-5828354B19C6}" destId="{E9D6F870-A73C-1042-A893-3EB8ED3B8748}" srcOrd="3" destOrd="0" presId="urn:microsoft.com/office/officeart/2008/layout/HalfCircleOrganizationChart"/>
    <dgm:cxn modelId="{265D48B0-879D-0B45-BA3E-0AE450E87207}" type="presParOf" srcId="{E9D6F870-A73C-1042-A893-3EB8ED3B8748}" destId="{01D47B4B-1427-B742-A373-0798ACF54FD0}" srcOrd="0" destOrd="0" presId="urn:microsoft.com/office/officeart/2008/layout/HalfCircleOrganizationChart"/>
    <dgm:cxn modelId="{1EA8B6AB-529C-5346-A1D4-5DB627AA36F2}" type="presParOf" srcId="{01D47B4B-1427-B742-A373-0798ACF54FD0}" destId="{C1FBAA7A-11D8-594B-AD33-27153CEFC782}" srcOrd="0" destOrd="0" presId="urn:microsoft.com/office/officeart/2008/layout/HalfCircleOrganizationChart"/>
    <dgm:cxn modelId="{E4A0DF70-DDA8-C64D-9358-44353425E6A2}" type="presParOf" srcId="{01D47B4B-1427-B742-A373-0798ACF54FD0}" destId="{3CE28AC5-B006-2644-A5D4-C656639C1283}" srcOrd="1" destOrd="0" presId="urn:microsoft.com/office/officeart/2008/layout/HalfCircleOrganizationChart"/>
    <dgm:cxn modelId="{45920083-F0CF-0E45-967B-266B60F753C5}" type="presParOf" srcId="{01D47B4B-1427-B742-A373-0798ACF54FD0}" destId="{5919712F-0B6A-5741-977D-621FF49846CF}" srcOrd="2" destOrd="0" presId="urn:microsoft.com/office/officeart/2008/layout/HalfCircleOrganizationChart"/>
    <dgm:cxn modelId="{C1C5C61B-2B86-C245-B68B-062E173C8684}" type="presParOf" srcId="{01D47B4B-1427-B742-A373-0798ACF54FD0}" destId="{6114BFEE-3F5C-4246-A588-B6E9829EADDF}" srcOrd="3" destOrd="0" presId="urn:microsoft.com/office/officeart/2008/layout/HalfCircleOrganizationChart"/>
    <dgm:cxn modelId="{089E0D89-FD09-2341-980C-D89E14372C3D}" type="presParOf" srcId="{E9D6F870-A73C-1042-A893-3EB8ED3B8748}" destId="{819CDA2C-FFE7-104B-A013-7CA148D6ABEC}" srcOrd="1" destOrd="0" presId="urn:microsoft.com/office/officeart/2008/layout/HalfCircleOrganizationChart"/>
    <dgm:cxn modelId="{C9F14E19-D4F2-CA42-B488-642E5E146D20}" type="presParOf" srcId="{819CDA2C-FFE7-104B-A013-7CA148D6ABEC}" destId="{54953974-4ADB-C246-872B-E485902F4A87}" srcOrd="0" destOrd="0" presId="urn:microsoft.com/office/officeart/2008/layout/HalfCircleOrganizationChart"/>
    <dgm:cxn modelId="{6E8868ED-06AF-8A40-9F16-9A7C8E42B022}" type="presParOf" srcId="{819CDA2C-FFE7-104B-A013-7CA148D6ABEC}" destId="{F72DB95B-2990-FB4D-9ECA-BA895A72346C}" srcOrd="1" destOrd="0" presId="urn:microsoft.com/office/officeart/2008/layout/HalfCircleOrganizationChart"/>
    <dgm:cxn modelId="{6943EC60-FA5E-8E4A-A7E7-5259322F3493}" type="presParOf" srcId="{F72DB95B-2990-FB4D-9ECA-BA895A72346C}" destId="{D1EC6F19-BA88-A044-A99A-DDD8B94F905E}" srcOrd="0" destOrd="0" presId="urn:microsoft.com/office/officeart/2008/layout/HalfCircleOrganizationChart"/>
    <dgm:cxn modelId="{249B0B71-0FFB-3C48-972B-DF2626DB5513}" type="presParOf" srcId="{D1EC6F19-BA88-A044-A99A-DDD8B94F905E}" destId="{38F87ACE-8458-6E44-BC4C-DF49F182056E}" srcOrd="0" destOrd="0" presId="urn:microsoft.com/office/officeart/2008/layout/HalfCircleOrganizationChart"/>
    <dgm:cxn modelId="{FDA9C434-9554-D244-BBDB-DE9E3F9653A9}" type="presParOf" srcId="{D1EC6F19-BA88-A044-A99A-DDD8B94F905E}" destId="{099A8891-269B-7F4E-A51A-05265E9B58F6}" srcOrd="1" destOrd="0" presId="urn:microsoft.com/office/officeart/2008/layout/HalfCircleOrganizationChart"/>
    <dgm:cxn modelId="{25DCC5A4-6C52-C34D-A225-9D1F6600BBFB}" type="presParOf" srcId="{D1EC6F19-BA88-A044-A99A-DDD8B94F905E}" destId="{569ED5DE-F16E-AD43-8B4D-5401C3713FE8}" srcOrd="2" destOrd="0" presId="urn:microsoft.com/office/officeart/2008/layout/HalfCircleOrganizationChart"/>
    <dgm:cxn modelId="{05B7CFD3-FFE3-224B-83A1-4310E22EC0EE}" type="presParOf" srcId="{D1EC6F19-BA88-A044-A99A-DDD8B94F905E}" destId="{E3709AA9-CBDA-5B4C-BCE8-7F1BB2D3D072}" srcOrd="3" destOrd="0" presId="urn:microsoft.com/office/officeart/2008/layout/HalfCircleOrganizationChart"/>
    <dgm:cxn modelId="{132BE783-4F01-5B42-854E-5A008CD29AA0}" type="presParOf" srcId="{F72DB95B-2990-FB4D-9ECA-BA895A72346C}" destId="{0B309551-4D18-354C-851F-947EB733E519}" srcOrd="1" destOrd="0" presId="urn:microsoft.com/office/officeart/2008/layout/HalfCircleOrganizationChart"/>
    <dgm:cxn modelId="{E3256A07-C88A-A249-81D4-97A2F526D09B}" type="presParOf" srcId="{F72DB95B-2990-FB4D-9ECA-BA895A72346C}" destId="{DAD89642-E88C-D547-A4A9-9FA1E43BE6B1}" srcOrd="2" destOrd="0" presId="urn:microsoft.com/office/officeart/2008/layout/HalfCircleOrganizationChart"/>
    <dgm:cxn modelId="{B1AD3031-7E41-BB47-8DFA-F78D25E1517F}" type="presParOf" srcId="{819CDA2C-FFE7-104B-A013-7CA148D6ABEC}" destId="{DC8E64C6-76BD-944F-8CC5-E83FE4FCF774}" srcOrd="2" destOrd="0" presId="urn:microsoft.com/office/officeart/2008/layout/HalfCircleOrganizationChart"/>
    <dgm:cxn modelId="{F14F10A2-37F9-2F4B-AA0A-0C12058541A9}" type="presParOf" srcId="{819CDA2C-FFE7-104B-A013-7CA148D6ABEC}" destId="{3F36850D-DC8B-5740-B48A-7DAC02DF0DE8}" srcOrd="3" destOrd="0" presId="urn:microsoft.com/office/officeart/2008/layout/HalfCircleOrganizationChart"/>
    <dgm:cxn modelId="{484B49C1-601F-EC44-9578-519DA6731B44}" type="presParOf" srcId="{3F36850D-DC8B-5740-B48A-7DAC02DF0DE8}" destId="{2878EAF2-545B-6F4D-B878-56C30C728824}" srcOrd="0" destOrd="0" presId="urn:microsoft.com/office/officeart/2008/layout/HalfCircleOrganizationChart"/>
    <dgm:cxn modelId="{AF088145-33DA-F84B-A858-DFF766F8FC01}" type="presParOf" srcId="{2878EAF2-545B-6F4D-B878-56C30C728824}" destId="{4C6324F4-A39E-5643-8E49-2B7E20A699FE}" srcOrd="0" destOrd="0" presId="urn:microsoft.com/office/officeart/2008/layout/HalfCircleOrganizationChart"/>
    <dgm:cxn modelId="{7C1D0B1D-D1A8-0445-9CFB-F0A631C0D20B}" type="presParOf" srcId="{2878EAF2-545B-6F4D-B878-56C30C728824}" destId="{EBB0079B-E237-6141-96CE-D0FD4F84D0FF}" srcOrd="1" destOrd="0" presId="urn:microsoft.com/office/officeart/2008/layout/HalfCircleOrganizationChart"/>
    <dgm:cxn modelId="{11BA27AC-BD35-0140-A031-8BFA701BC178}" type="presParOf" srcId="{2878EAF2-545B-6F4D-B878-56C30C728824}" destId="{A758EA12-4569-BA4F-925C-E06D0495D9A8}" srcOrd="2" destOrd="0" presId="urn:microsoft.com/office/officeart/2008/layout/HalfCircleOrganizationChart"/>
    <dgm:cxn modelId="{3C6DCC0E-A90F-D045-BBAA-4AB0862A4C51}" type="presParOf" srcId="{2878EAF2-545B-6F4D-B878-56C30C728824}" destId="{58307E1D-0A4B-5846-975F-697363C259A0}" srcOrd="3" destOrd="0" presId="urn:microsoft.com/office/officeart/2008/layout/HalfCircleOrganizationChart"/>
    <dgm:cxn modelId="{F257C365-4FF8-1F49-9086-3B83E09176E1}" type="presParOf" srcId="{3F36850D-DC8B-5740-B48A-7DAC02DF0DE8}" destId="{68C874FE-A674-934D-9A83-B928E46B61D9}" srcOrd="1" destOrd="0" presId="urn:microsoft.com/office/officeart/2008/layout/HalfCircleOrganizationChart"/>
    <dgm:cxn modelId="{ABD39494-BD2D-2C45-AD10-C296848EDC67}" type="presParOf" srcId="{3F36850D-DC8B-5740-B48A-7DAC02DF0DE8}" destId="{A620AEC6-6245-774A-B5BB-FC2898ACD915}" srcOrd="2" destOrd="0" presId="urn:microsoft.com/office/officeart/2008/layout/HalfCircleOrganizationChart"/>
    <dgm:cxn modelId="{B52823D3-E0E9-9A45-8927-89E16A24BD3D}" type="presParOf" srcId="{E9D6F870-A73C-1042-A893-3EB8ED3B8748}" destId="{B392CAEE-57E0-8B4A-8F1C-B06B930D3CFA}" srcOrd="2" destOrd="0" presId="urn:microsoft.com/office/officeart/2008/layout/HalfCircleOrganizationChart"/>
    <dgm:cxn modelId="{9C4579BF-03C0-7245-B287-9738A638566B}" type="presParOf" srcId="{F7DE0B3E-4429-F747-B516-5828354B19C6}" destId="{113B66E0-0BB3-FC48-BCCF-53249AF7B551}" srcOrd="4" destOrd="0" presId="urn:microsoft.com/office/officeart/2008/layout/HalfCircleOrganizationChart"/>
    <dgm:cxn modelId="{67AE2884-8541-5745-8CB4-6FAFC09EF52A}" type="presParOf" srcId="{F7DE0B3E-4429-F747-B516-5828354B19C6}" destId="{C07A537F-2311-FA4A-A2EC-8319304C297C}" srcOrd="5" destOrd="0" presId="urn:microsoft.com/office/officeart/2008/layout/HalfCircleOrganizationChart"/>
    <dgm:cxn modelId="{B985D667-14C7-CA4C-9D3B-44A33F9DEEF1}" type="presParOf" srcId="{C07A537F-2311-FA4A-A2EC-8319304C297C}" destId="{F1A7B199-6F90-BA44-81AE-6E2A7B462F82}" srcOrd="0" destOrd="0" presId="urn:microsoft.com/office/officeart/2008/layout/HalfCircleOrganizationChart"/>
    <dgm:cxn modelId="{19F45C37-3C94-3A4E-82EF-B6999498FC91}" type="presParOf" srcId="{F1A7B199-6F90-BA44-81AE-6E2A7B462F82}" destId="{8C3FD8C5-A553-D84A-B965-03E39A26F60B}" srcOrd="0" destOrd="0" presId="urn:microsoft.com/office/officeart/2008/layout/HalfCircleOrganizationChart"/>
    <dgm:cxn modelId="{B377A539-60ED-0B40-BDBD-32BF7A87933E}" type="presParOf" srcId="{F1A7B199-6F90-BA44-81AE-6E2A7B462F82}" destId="{7590EBB8-AD86-6044-8994-0F568781CC89}" srcOrd="1" destOrd="0" presId="urn:microsoft.com/office/officeart/2008/layout/HalfCircleOrganizationChart"/>
    <dgm:cxn modelId="{4012F4C1-9E10-0245-83B0-48F9D75BA69B}" type="presParOf" srcId="{F1A7B199-6F90-BA44-81AE-6E2A7B462F82}" destId="{D8550125-57AF-6C4C-948C-0697EE96C4E8}" srcOrd="2" destOrd="0" presId="urn:microsoft.com/office/officeart/2008/layout/HalfCircleOrganizationChart"/>
    <dgm:cxn modelId="{41F88953-7141-E149-8AB1-AA6C0A9C4609}" type="presParOf" srcId="{F1A7B199-6F90-BA44-81AE-6E2A7B462F82}" destId="{DEAB4063-3EDA-5C47-9B19-978CB7710733}" srcOrd="3" destOrd="0" presId="urn:microsoft.com/office/officeart/2008/layout/HalfCircleOrganizationChart"/>
    <dgm:cxn modelId="{5D8E04EE-4D7C-CE40-8933-15DD5C48039B}" type="presParOf" srcId="{C07A537F-2311-FA4A-A2EC-8319304C297C}" destId="{18F67A03-6648-3B41-AD12-FF31DCE66EE6}" srcOrd="1" destOrd="0" presId="urn:microsoft.com/office/officeart/2008/layout/HalfCircleOrganizationChart"/>
    <dgm:cxn modelId="{E1A7DA0C-5AE5-FD45-B092-7C0D3F48B5B2}" type="presParOf" srcId="{18F67A03-6648-3B41-AD12-FF31DCE66EE6}" destId="{E9A5380F-8816-514B-BE38-A8BFF6F3CEA5}" srcOrd="0" destOrd="0" presId="urn:microsoft.com/office/officeart/2008/layout/HalfCircleOrganizationChart"/>
    <dgm:cxn modelId="{5A8AF668-7C2D-554E-92A1-6DF41D5AA4BC}" type="presParOf" srcId="{18F67A03-6648-3B41-AD12-FF31DCE66EE6}" destId="{B2EF9557-9A28-6149-8788-3E28AA070599}" srcOrd="1" destOrd="0" presId="urn:microsoft.com/office/officeart/2008/layout/HalfCircleOrganizationChart"/>
    <dgm:cxn modelId="{6F3B10E6-C542-5D44-8C6D-1CC8650B75DB}" type="presParOf" srcId="{B2EF9557-9A28-6149-8788-3E28AA070599}" destId="{E9FE5680-5CE2-C047-A467-9CEA370DC27B}" srcOrd="0" destOrd="0" presId="urn:microsoft.com/office/officeart/2008/layout/HalfCircleOrganizationChart"/>
    <dgm:cxn modelId="{95126892-2958-0040-AD6A-6B8BB5F292D3}" type="presParOf" srcId="{E9FE5680-5CE2-C047-A467-9CEA370DC27B}" destId="{42C1C858-FE8A-DD4A-B732-3344EBFB5E0E}" srcOrd="0" destOrd="0" presId="urn:microsoft.com/office/officeart/2008/layout/HalfCircleOrganizationChart"/>
    <dgm:cxn modelId="{B0F57259-B142-B849-863F-D7D8FADA928B}" type="presParOf" srcId="{E9FE5680-5CE2-C047-A467-9CEA370DC27B}" destId="{72715518-D9FC-114C-B22F-8096D40C3335}" srcOrd="1" destOrd="0" presId="urn:microsoft.com/office/officeart/2008/layout/HalfCircleOrganizationChart"/>
    <dgm:cxn modelId="{47D9A23C-99C2-D541-92AD-25F4205B49F3}" type="presParOf" srcId="{E9FE5680-5CE2-C047-A467-9CEA370DC27B}" destId="{BAC4872A-36AE-3B45-A238-88951C2A9CAC}" srcOrd="2" destOrd="0" presId="urn:microsoft.com/office/officeart/2008/layout/HalfCircleOrganizationChart"/>
    <dgm:cxn modelId="{C7FE718F-9215-454E-8150-55ACF5002E75}" type="presParOf" srcId="{E9FE5680-5CE2-C047-A467-9CEA370DC27B}" destId="{5B554D24-52F5-D14D-8D09-E633BDD7AF22}" srcOrd="3" destOrd="0" presId="urn:microsoft.com/office/officeart/2008/layout/HalfCircleOrganizationChart"/>
    <dgm:cxn modelId="{FEF86CCF-6D70-6B44-B861-E0367E112D6F}" type="presParOf" srcId="{B2EF9557-9A28-6149-8788-3E28AA070599}" destId="{2C527E67-64C2-8C40-B360-064D16F339FA}" srcOrd="1" destOrd="0" presId="urn:microsoft.com/office/officeart/2008/layout/HalfCircleOrganizationChart"/>
    <dgm:cxn modelId="{C369B8C7-1542-7A44-A626-0B20D97C3E11}" type="presParOf" srcId="{B2EF9557-9A28-6149-8788-3E28AA070599}" destId="{E4819D87-1527-F048-BC79-6B192303FC82}" srcOrd="2" destOrd="0" presId="urn:microsoft.com/office/officeart/2008/layout/HalfCircleOrganizationChart"/>
    <dgm:cxn modelId="{0BD0892F-AC55-134F-B3CD-4AEA88E23CB6}" type="presParOf" srcId="{18F67A03-6648-3B41-AD12-FF31DCE66EE6}" destId="{D81FF6A1-F021-E646-8507-F7B0226EEED6}" srcOrd="2" destOrd="0" presId="urn:microsoft.com/office/officeart/2008/layout/HalfCircleOrganizationChart"/>
    <dgm:cxn modelId="{9A781172-8669-104F-809C-991CF77A6E86}" type="presParOf" srcId="{18F67A03-6648-3B41-AD12-FF31DCE66EE6}" destId="{624AB7E8-B81F-8248-A361-10679C3F0E2A}" srcOrd="3" destOrd="0" presId="urn:microsoft.com/office/officeart/2008/layout/HalfCircleOrganizationChart"/>
    <dgm:cxn modelId="{3BF827F6-E4FF-854D-8A5F-1AA34BCA7E20}" type="presParOf" srcId="{624AB7E8-B81F-8248-A361-10679C3F0E2A}" destId="{E468F98C-A525-E84C-A06B-93642E6D9BCC}" srcOrd="0" destOrd="0" presId="urn:microsoft.com/office/officeart/2008/layout/HalfCircleOrganizationChart"/>
    <dgm:cxn modelId="{262AAC6B-9982-4E4E-8E01-161CFEBF0CEC}" type="presParOf" srcId="{E468F98C-A525-E84C-A06B-93642E6D9BCC}" destId="{4EB479C6-0C64-554B-86F0-66478B297C7A}" srcOrd="0" destOrd="0" presId="urn:microsoft.com/office/officeart/2008/layout/HalfCircleOrganizationChart"/>
    <dgm:cxn modelId="{81BFC85B-E2DA-644F-A694-0AE217041F40}" type="presParOf" srcId="{E468F98C-A525-E84C-A06B-93642E6D9BCC}" destId="{1BE081BF-3485-4248-99BC-5758CC9A749A}" srcOrd="1" destOrd="0" presId="urn:microsoft.com/office/officeart/2008/layout/HalfCircleOrganizationChart"/>
    <dgm:cxn modelId="{72CB020F-6C19-E144-ACF9-649052450E65}" type="presParOf" srcId="{E468F98C-A525-E84C-A06B-93642E6D9BCC}" destId="{29529EF2-DE87-F043-94A7-F476FF7512EA}" srcOrd="2" destOrd="0" presId="urn:microsoft.com/office/officeart/2008/layout/HalfCircleOrganizationChart"/>
    <dgm:cxn modelId="{252FDD2A-3ECF-D84B-94AD-11A09F50BACD}" type="presParOf" srcId="{E468F98C-A525-E84C-A06B-93642E6D9BCC}" destId="{F31FE6A6-38DC-2646-A172-D0109FEEB7A9}" srcOrd="3" destOrd="0" presId="urn:microsoft.com/office/officeart/2008/layout/HalfCircleOrganizationChart"/>
    <dgm:cxn modelId="{5D633BFA-EAC1-0546-A48A-D9B4F89980A8}" type="presParOf" srcId="{624AB7E8-B81F-8248-A361-10679C3F0E2A}" destId="{77D38C64-8A3A-DF42-B7DC-0522D9E591D6}" srcOrd="1" destOrd="0" presId="urn:microsoft.com/office/officeart/2008/layout/HalfCircleOrganizationChart"/>
    <dgm:cxn modelId="{1E2B8315-AE00-C949-A660-05738A670F47}" type="presParOf" srcId="{624AB7E8-B81F-8248-A361-10679C3F0E2A}" destId="{FDEB301C-5E16-034D-A317-6C30357CCEF0}" srcOrd="2" destOrd="0" presId="urn:microsoft.com/office/officeart/2008/layout/HalfCircleOrganizationChart"/>
    <dgm:cxn modelId="{93207032-5628-6042-817B-14AC961C3747}" type="presParOf" srcId="{18F67A03-6648-3B41-AD12-FF31DCE66EE6}" destId="{8AA95714-8541-084E-91FD-F1DD7B3B7DD8}" srcOrd="4" destOrd="0" presId="urn:microsoft.com/office/officeart/2008/layout/HalfCircleOrganizationChart"/>
    <dgm:cxn modelId="{10B03B2A-FABC-C34F-B2D9-5A2D79F5FDA1}" type="presParOf" srcId="{18F67A03-6648-3B41-AD12-FF31DCE66EE6}" destId="{64AF8E71-51C4-974A-B6CA-745D800EF049}" srcOrd="5" destOrd="0" presId="urn:microsoft.com/office/officeart/2008/layout/HalfCircleOrganizationChart"/>
    <dgm:cxn modelId="{7F8B7E24-CF27-DB4A-BAF3-F230309432B0}" type="presParOf" srcId="{64AF8E71-51C4-974A-B6CA-745D800EF049}" destId="{D8E1DADE-4F2D-8E48-832B-D2EDC38419CC}" srcOrd="0" destOrd="0" presId="urn:microsoft.com/office/officeart/2008/layout/HalfCircleOrganizationChart"/>
    <dgm:cxn modelId="{02B57C50-81E9-CA4A-B47A-AF42D4FCA8F6}" type="presParOf" srcId="{D8E1DADE-4F2D-8E48-832B-D2EDC38419CC}" destId="{0A071EB2-2303-C740-8CC7-2E6F84D33AF5}" srcOrd="0" destOrd="0" presId="urn:microsoft.com/office/officeart/2008/layout/HalfCircleOrganizationChart"/>
    <dgm:cxn modelId="{80E7B601-2B1E-344B-AB20-338F6AC7C386}" type="presParOf" srcId="{D8E1DADE-4F2D-8E48-832B-D2EDC38419CC}" destId="{50DE392A-79D6-8248-9496-4A040D900C4A}" srcOrd="1" destOrd="0" presId="urn:microsoft.com/office/officeart/2008/layout/HalfCircleOrganizationChart"/>
    <dgm:cxn modelId="{F2FC6838-A882-934B-9BEA-D2BDB4B06E5D}" type="presParOf" srcId="{D8E1DADE-4F2D-8E48-832B-D2EDC38419CC}" destId="{1ACD6C25-4092-EF48-B2D6-0C59794A3045}" srcOrd="2" destOrd="0" presId="urn:microsoft.com/office/officeart/2008/layout/HalfCircleOrganizationChart"/>
    <dgm:cxn modelId="{D3218FD7-C513-BB43-8BB7-6B054358A1E5}" type="presParOf" srcId="{D8E1DADE-4F2D-8E48-832B-D2EDC38419CC}" destId="{6FF7418F-34F1-7E48-AC81-E0E967234FA4}" srcOrd="3" destOrd="0" presId="urn:microsoft.com/office/officeart/2008/layout/HalfCircleOrganizationChart"/>
    <dgm:cxn modelId="{98139A88-CA5B-7745-9B85-2D68AE0C74F6}" type="presParOf" srcId="{64AF8E71-51C4-974A-B6CA-745D800EF049}" destId="{252973BD-0187-EC40-9E79-14DB5D147AD2}" srcOrd="1" destOrd="0" presId="urn:microsoft.com/office/officeart/2008/layout/HalfCircleOrganizationChart"/>
    <dgm:cxn modelId="{418BE5A1-FE67-4B4F-ADA4-966FAE95C77D}" type="presParOf" srcId="{64AF8E71-51C4-974A-B6CA-745D800EF049}" destId="{75F1B2EA-BC51-A949-BCB1-C9868FD973B9}" srcOrd="2" destOrd="0" presId="urn:microsoft.com/office/officeart/2008/layout/HalfCircleOrganizationChart"/>
    <dgm:cxn modelId="{9916EB0E-051C-8640-9382-C3256C0C3123}" type="presParOf" srcId="{18F67A03-6648-3B41-AD12-FF31DCE66EE6}" destId="{5C6708CF-DAAE-4A40-B2C2-FD954E1EC38D}" srcOrd="6" destOrd="0" presId="urn:microsoft.com/office/officeart/2008/layout/HalfCircleOrganizationChart"/>
    <dgm:cxn modelId="{2587EE5C-93F6-5B4C-9BF3-993F5B27A406}" type="presParOf" srcId="{18F67A03-6648-3B41-AD12-FF31DCE66EE6}" destId="{D3467225-76A6-3549-A6E1-CC3D80693D0F}" srcOrd="7" destOrd="0" presId="urn:microsoft.com/office/officeart/2008/layout/HalfCircleOrganizationChart"/>
    <dgm:cxn modelId="{EB28FEDB-C408-5340-8F48-7AF0D408BCFA}" type="presParOf" srcId="{D3467225-76A6-3549-A6E1-CC3D80693D0F}" destId="{CC35544C-367B-594C-AF29-AD720EAE3686}" srcOrd="0" destOrd="0" presId="urn:microsoft.com/office/officeart/2008/layout/HalfCircleOrganizationChart"/>
    <dgm:cxn modelId="{D2BDFD5E-5A72-AB48-90C3-5CC0CE1F01CA}" type="presParOf" srcId="{CC35544C-367B-594C-AF29-AD720EAE3686}" destId="{4E2E613B-0FB2-674C-923E-08F584F13CBC}" srcOrd="0" destOrd="0" presId="urn:microsoft.com/office/officeart/2008/layout/HalfCircleOrganizationChart"/>
    <dgm:cxn modelId="{E5E32619-88A8-A64D-9134-AD5F2DA7E6A6}" type="presParOf" srcId="{CC35544C-367B-594C-AF29-AD720EAE3686}" destId="{44DCFE67-E123-9743-827E-6C78CC48FA2B}" srcOrd="1" destOrd="0" presId="urn:microsoft.com/office/officeart/2008/layout/HalfCircleOrganizationChart"/>
    <dgm:cxn modelId="{CA7BF06A-FEC7-CA42-86CF-E8563323B425}" type="presParOf" srcId="{CC35544C-367B-594C-AF29-AD720EAE3686}" destId="{A726759E-ADE2-A04B-9F4B-7C91ABAFF955}" srcOrd="2" destOrd="0" presId="urn:microsoft.com/office/officeart/2008/layout/HalfCircleOrganizationChart"/>
    <dgm:cxn modelId="{B934CC11-E729-A847-BBEC-2F6292A420C1}" type="presParOf" srcId="{CC35544C-367B-594C-AF29-AD720EAE3686}" destId="{CF3A971F-8A79-D14F-965E-F3A2AA67CABA}" srcOrd="3" destOrd="0" presId="urn:microsoft.com/office/officeart/2008/layout/HalfCircleOrganizationChart"/>
    <dgm:cxn modelId="{0A5B1BBB-3480-084F-B066-25376FD64FAB}" type="presParOf" srcId="{D3467225-76A6-3549-A6E1-CC3D80693D0F}" destId="{3DC46BA5-39F8-0943-808A-B31B755C043B}" srcOrd="1" destOrd="0" presId="urn:microsoft.com/office/officeart/2008/layout/HalfCircleOrganizationChart"/>
    <dgm:cxn modelId="{0A47C086-2907-324B-BD6E-AB703AC96ED6}" type="presParOf" srcId="{D3467225-76A6-3549-A6E1-CC3D80693D0F}" destId="{EFD212EB-A9DE-F842-AB8E-50A4109EA925}" srcOrd="2" destOrd="0" presId="urn:microsoft.com/office/officeart/2008/layout/HalfCircleOrganizationChart"/>
    <dgm:cxn modelId="{F5C97D7A-57D5-704F-9CCC-7C7243EBE716}" type="presParOf" srcId="{C07A537F-2311-FA4A-A2EC-8319304C297C}" destId="{0C7CE5EA-EABC-CA49-9AFE-242736D43D1A}" srcOrd="2" destOrd="0" presId="urn:microsoft.com/office/officeart/2008/layout/HalfCircleOrganizationChart"/>
    <dgm:cxn modelId="{D4EBDE64-B84C-DB40-B0AE-09897119F145}" type="presParOf" srcId="{2D2B354E-C64A-6248-81AA-128DAF77A383}" destId="{BF91B393-19D3-534C-918B-32B64D507540}" srcOrd="2" destOrd="0" presId="urn:microsoft.com/office/officeart/2008/layout/HalfCircleOrganizationChar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0407C-52DE-374B-9B75-6A804D1F3CC4}">
      <dsp:nvSpPr>
        <dsp:cNvPr id="0" name=""/>
        <dsp:cNvSpPr/>
      </dsp:nvSpPr>
      <dsp:spPr>
        <a:xfrm>
          <a:off x="1089" y="2063210"/>
          <a:ext cx="2124658" cy="8498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1</a:t>
          </a:r>
        </a:p>
      </dsp:txBody>
      <dsp:txXfrm>
        <a:off x="1089" y="2063210"/>
        <a:ext cx="1912192" cy="849863"/>
      </dsp:txXfrm>
    </dsp:sp>
    <dsp:sp modelId="{71EB3C80-405D-434D-B1CF-11ED143D84A7}">
      <dsp:nvSpPr>
        <dsp:cNvPr id="0" name=""/>
        <dsp:cNvSpPr/>
      </dsp:nvSpPr>
      <dsp:spPr>
        <a:xfrm>
          <a:off x="1700816" y="2063210"/>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2</a:t>
          </a:r>
        </a:p>
      </dsp:txBody>
      <dsp:txXfrm>
        <a:off x="2125748" y="2063210"/>
        <a:ext cx="1274795" cy="849863"/>
      </dsp:txXfrm>
    </dsp:sp>
    <dsp:sp modelId="{0CC37A7B-3580-3045-92A7-6BCD0540FB07}">
      <dsp:nvSpPr>
        <dsp:cNvPr id="0" name=""/>
        <dsp:cNvSpPr/>
      </dsp:nvSpPr>
      <dsp:spPr>
        <a:xfrm>
          <a:off x="3400543" y="2063210"/>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3</a:t>
          </a:r>
        </a:p>
      </dsp:txBody>
      <dsp:txXfrm>
        <a:off x="3825475" y="2063210"/>
        <a:ext cx="1274795" cy="849863"/>
      </dsp:txXfrm>
    </dsp:sp>
    <dsp:sp modelId="{CAEE2037-8470-7048-9320-8B5A5618E52D}">
      <dsp:nvSpPr>
        <dsp:cNvPr id="0" name=""/>
        <dsp:cNvSpPr/>
      </dsp:nvSpPr>
      <dsp:spPr>
        <a:xfrm>
          <a:off x="5100270" y="2063210"/>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4</a:t>
          </a:r>
        </a:p>
      </dsp:txBody>
      <dsp:txXfrm>
        <a:off x="5525202" y="2063210"/>
        <a:ext cx="1274795" cy="849863"/>
      </dsp:txXfrm>
    </dsp:sp>
    <dsp:sp modelId="{081F89A5-A352-C247-9000-D2BC43B7F701}">
      <dsp:nvSpPr>
        <dsp:cNvPr id="0" name=""/>
        <dsp:cNvSpPr/>
      </dsp:nvSpPr>
      <dsp:spPr>
        <a:xfrm>
          <a:off x="6799997" y="2063210"/>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5</a:t>
          </a:r>
        </a:p>
      </dsp:txBody>
      <dsp:txXfrm>
        <a:off x="7224929" y="2063210"/>
        <a:ext cx="1274795" cy="849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4C76E-795B-0646-931F-F1C26CE02FFD}">
      <dsp:nvSpPr>
        <dsp:cNvPr id="0" name=""/>
        <dsp:cNvSpPr/>
      </dsp:nvSpPr>
      <dsp:spPr>
        <a:xfrm>
          <a:off x="3503" y="1182141"/>
          <a:ext cx="3515381" cy="140615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1</a:t>
          </a:r>
        </a:p>
      </dsp:txBody>
      <dsp:txXfrm>
        <a:off x="3503" y="1182141"/>
        <a:ext cx="3163843" cy="1406152"/>
      </dsp:txXfrm>
    </dsp:sp>
    <dsp:sp modelId="{7F3C1D21-9274-C94F-9CC2-C5CEA8DF1F21}">
      <dsp:nvSpPr>
        <dsp:cNvPr id="0" name=""/>
        <dsp:cNvSpPr/>
      </dsp:nvSpPr>
      <dsp:spPr>
        <a:xfrm>
          <a:off x="2815808" y="1182141"/>
          <a:ext cx="3515381" cy="14061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2</a:t>
          </a:r>
        </a:p>
      </dsp:txBody>
      <dsp:txXfrm>
        <a:off x="3518884" y="1182141"/>
        <a:ext cx="2109229" cy="1406152"/>
      </dsp:txXfrm>
    </dsp:sp>
    <dsp:sp modelId="{2CB4CCE8-828D-1E49-B8B0-956DD8AB9709}">
      <dsp:nvSpPr>
        <dsp:cNvPr id="0" name=""/>
        <dsp:cNvSpPr/>
      </dsp:nvSpPr>
      <dsp:spPr>
        <a:xfrm>
          <a:off x="5628113" y="1182141"/>
          <a:ext cx="3515381" cy="14061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3</a:t>
          </a:r>
        </a:p>
      </dsp:txBody>
      <dsp:txXfrm>
        <a:off x="6331189" y="1182141"/>
        <a:ext cx="2109229" cy="1406152"/>
      </dsp:txXfrm>
    </dsp:sp>
    <dsp:sp modelId="{56D04CD7-67DC-C14E-AE65-D2C8F7187006}">
      <dsp:nvSpPr>
        <dsp:cNvPr id="0" name=""/>
        <dsp:cNvSpPr/>
      </dsp:nvSpPr>
      <dsp:spPr>
        <a:xfrm>
          <a:off x="8440418" y="1182141"/>
          <a:ext cx="3515381" cy="14061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4</a:t>
          </a:r>
        </a:p>
      </dsp:txBody>
      <dsp:txXfrm>
        <a:off x="9143494" y="1182141"/>
        <a:ext cx="2109229" cy="140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ED4A0-CBCD-47B4-A3CF-631BC9A4164E}">
      <dsp:nvSpPr>
        <dsp:cNvPr id="0" name=""/>
        <dsp:cNvSpPr/>
      </dsp:nvSpPr>
      <dsp:spPr>
        <a:xfrm>
          <a:off x="0" y="1330242"/>
          <a:ext cx="5326380" cy="11402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CD83D-E7C9-40DA-98EF-0D44D6B7DA28}">
      <dsp:nvSpPr>
        <dsp:cNvPr id="0" name=""/>
        <dsp:cNvSpPr/>
      </dsp:nvSpPr>
      <dsp:spPr>
        <a:xfrm>
          <a:off x="344912" y="1586789"/>
          <a:ext cx="627114" cy="6271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5B461F-BEB0-42A0-9369-7C9D02716B23}">
      <dsp:nvSpPr>
        <dsp:cNvPr id="0" name=""/>
        <dsp:cNvSpPr/>
      </dsp:nvSpPr>
      <dsp:spPr>
        <a:xfrm>
          <a:off x="1316940" y="1330242"/>
          <a:ext cx="4009439" cy="1140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72" tIns="120672" rIns="120672" bIns="120672" numCol="1" spcCol="1270" anchor="ctr" anchorCtr="0">
          <a:noAutofit/>
        </a:bodyPr>
        <a:lstStyle/>
        <a:p>
          <a:pPr marL="0" lvl="0" indent="0" algn="l" defTabSz="1022350">
            <a:lnSpc>
              <a:spcPct val="100000"/>
            </a:lnSpc>
            <a:spcBef>
              <a:spcPct val="0"/>
            </a:spcBef>
            <a:spcAft>
              <a:spcPct val="35000"/>
            </a:spcAft>
            <a:buNone/>
          </a:pPr>
          <a:r>
            <a:rPr lang="en-US" sz="2300" b="0" i="0" kern="1200" baseline="0" dirty="0">
              <a:latin typeface="Abadi" panose="020B0604020104020204" pitchFamily="34" charset="0"/>
            </a:rPr>
            <a:t>Example:</a:t>
          </a:r>
          <a:r>
            <a:rPr lang="en-US" sz="2300" b="1" kern="1200" dirty="0">
              <a:latin typeface="Abadi" panose="020B0604020104020204" pitchFamily="34" charset="0"/>
            </a:rPr>
            <a:t> Heinz Ketchup different lines extension ……..</a:t>
          </a:r>
          <a:endParaRPr lang="en-US" sz="2300" kern="1200" dirty="0">
            <a:latin typeface="Abadi" panose="020B0604020104020204" pitchFamily="34" charset="0"/>
          </a:endParaRPr>
        </a:p>
      </dsp:txBody>
      <dsp:txXfrm>
        <a:off x="1316940" y="1330242"/>
        <a:ext cx="4009439" cy="11402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708CF-DAAE-4A40-B2C2-FD954E1EC38D}">
      <dsp:nvSpPr>
        <dsp:cNvPr id="0" name=""/>
        <dsp:cNvSpPr/>
      </dsp:nvSpPr>
      <dsp:spPr>
        <a:xfrm>
          <a:off x="9561638" y="1671545"/>
          <a:ext cx="805461" cy="2038892"/>
        </a:xfrm>
        <a:custGeom>
          <a:avLst/>
          <a:gdLst/>
          <a:ahLst/>
          <a:cxnLst/>
          <a:rect l="0" t="0" r="0" b="0"/>
          <a:pathLst>
            <a:path>
              <a:moveTo>
                <a:pt x="0" y="0"/>
              </a:moveTo>
              <a:lnTo>
                <a:pt x="0" y="2038892"/>
              </a:lnTo>
              <a:lnTo>
                <a:pt x="805461" y="2038892"/>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8AA95714-8541-084E-91FD-F1DD7B3B7DD8}">
      <dsp:nvSpPr>
        <dsp:cNvPr id="0" name=""/>
        <dsp:cNvSpPr/>
      </dsp:nvSpPr>
      <dsp:spPr>
        <a:xfrm>
          <a:off x="9561638" y="1671545"/>
          <a:ext cx="575126" cy="1542270"/>
        </a:xfrm>
        <a:custGeom>
          <a:avLst/>
          <a:gdLst/>
          <a:ahLst/>
          <a:cxnLst/>
          <a:rect l="0" t="0" r="0" b="0"/>
          <a:pathLst>
            <a:path>
              <a:moveTo>
                <a:pt x="0" y="0"/>
              </a:moveTo>
              <a:lnTo>
                <a:pt x="0" y="1542270"/>
              </a:lnTo>
              <a:lnTo>
                <a:pt x="575126" y="1542270"/>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81FF6A1-F021-E646-8507-F7B0226EEED6}">
      <dsp:nvSpPr>
        <dsp:cNvPr id="0" name=""/>
        <dsp:cNvSpPr/>
      </dsp:nvSpPr>
      <dsp:spPr>
        <a:xfrm>
          <a:off x="9561638" y="1671545"/>
          <a:ext cx="576055" cy="918486"/>
        </a:xfrm>
        <a:custGeom>
          <a:avLst/>
          <a:gdLst/>
          <a:ahLst/>
          <a:cxnLst/>
          <a:rect l="0" t="0" r="0" b="0"/>
          <a:pathLst>
            <a:path>
              <a:moveTo>
                <a:pt x="0" y="0"/>
              </a:moveTo>
              <a:lnTo>
                <a:pt x="0" y="918486"/>
              </a:lnTo>
              <a:lnTo>
                <a:pt x="576055" y="918486"/>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E9A5380F-8816-514B-BE38-A8BFF6F3CEA5}">
      <dsp:nvSpPr>
        <dsp:cNvPr id="0" name=""/>
        <dsp:cNvSpPr/>
      </dsp:nvSpPr>
      <dsp:spPr>
        <a:xfrm>
          <a:off x="9561638" y="1671545"/>
          <a:ext cx="572302" cy="291639"/>
        </a:xfrm>
        <a:custGeom>
          <a:avLst/>
          <a:gdLst/>
          <a:ahLst/>
          <a:cxnLst/>
          <a:rect l="0" t="0" r="0" b="0"/>
          <a:pathLst>
            <a:path>
              <a:moveTo>
                <a:pt x="0" y="0"/>
              </a:moveTo>
              <a:lnTo>
                <a:pt x="0" y="291639"/>
              </a:lnTo>
              <a:lnTo>
                <a:pt x="572302" y="291639"/>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113B66E0-0BB3-FC48-BCCF-53249AF7B551}">
      <dsp:nvSpPr>
        <dsp:cNvPr id="0" name=""/>
        <dsp:cNvSpPr/>
      </dsp:nvSpPr>
      <dsp:spPr>
        <a:xfrm>
          <a:off x="7213312" y="486841"/>
          <a:ext cx="2348325" cy="95148"/>
        </a:xfrm>
        <a:custGeom>
          <a:avLst/>
          <a:gdLst/>
          <a:ahLst/>
          <a:cxnLst/>
          <a:rect l="0" t="0" r="0" b="0"/>
          <a:pathLst>
            <a:path>
              <a:moveTo>
                <a:pt x="0" y="0"/>
              </a:moveTo>
              <a:lnTo>
                <a:pt x="0" y="27206"/>
              </a:lnTo>
              <a:lnTo>
                <a:pt x="2348325" y="27206"/>
              </a:lnTo>
              <a:lnTo>
                <a:pt x="2348325" y="95148"/>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C8E64C6-76BD-944F-8CC5-E83FE4FCF774}">
      <dsp:nvSpPr>
        <dsp:cNvPr id="0" name=""/>
        <dsp:cNvSpPr/>
      </dsp:nvSpPr>
      <dsp:spPr>
        <a:xfrm>
          <a:off x="7206284" y="1632290"/>
          <a:ext cx="442887" cy="1546851"/>
        </a:xfrm>
        <a:custGeom>
          <a:avLst/>
          <a:gdLst/>
          <a:ahLst/>
          <a:cxnLst/>
          <a:rect l="0" t="0" r="0" b="0"/>
          <a:pathLst>
            <a:path>
              <a:moveTo>
                <a:pt x="442887" y="0"/>
              </a:moveTo>
              <a:lnTo>
                <a:pt x="442887" y="1546851"/>
              </a:lnTo>
              <a:lnTo>
                <a:pt x="0" y="1546851"/>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54953974-4ADB-C246-872B-E485902F4A87}">
      <dsp:nvSpPr>
        <dsp:cNvPr id="0" name=""/>
        <dsp:cNvSpPr/>
      </dsp:nvSpPr>
      <dsp:spPr>
        <a:xfrm>
          <a:off x="7042891" y="1632290"/>
          <a:ext cx="606280" cy="275164"/>
        </a:xfrm>
        <a:custGeom>
          <a:avLst/>
          <a:gdLst/>
          <a:ahLst/>
          <a:cxnLst/>
          <a:rect l="0" t="0" r="0" b="0"/>
          <a:pathLst>
            <a:path>
              <a:moveTo>
                <a:pt x="606280" y="0"/>
              </a:moveTo>
              <a:lnTo>
                <a:pt x="606280" y="275164"/>
              </a:lnTo>
              <a:lnTo>
                <a:pt x="0" y="275164"/>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7D6FF30-2F1C-744F-B904-CA59CFB78BC0}">
      <dsp:nvSpPr>
        <dsp:cNvPr id="0" name=""/>
        <dsp:cNvSpPr/>
      </dsp:nvSpPr>
      <dsp:spPr>
        <a:xfrm>
          <a:off x="7213312" y="486841"/>
          <a:ext cx="435859" cy="95148"/>
        </a:xfrm>
        <a:custGeom>
          <a:avLst/>
          <a:gdLst/>
          <a:ahLst/>
          <a:cxnLst/>
          <a:rect l="0" t="0" r="0" b="0"/>
          <a:pathLst>
            <a:path>
              <a:moveTo>
                <a:pt x="0" y="0"/>
              </a:moveTo>
              <a:lnTo>
                <a:pt x="0" y="27206"/>
              </a:lnTo>
              <a:lnTo>
                <a:pt x="435859" y="27206"/>
              </a:lnTo>
              <a:lnTo>
                <a:pt x="435859" y="95148"/>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0A873F1F-FE92-7243-B4B7-553A49D8E2DE}">
      <dsp:nvSpPr>
        <dsp:cNvPr id="0" name=""/>
        <dsp:cNvSpPr/>
      </dsp:nvSpPr>
      <dsp:spPr>
        <a:xfrm>
          <a:off x="4240358" y="1363909"/>
          <a:ext cx="845667" cy="2893966"/>
        </a:xfrm>
        <a:custGeom>
          <a:avLst/>
          <a:gdLst/>
          <a:ahLst/>
          <a:cxnLst/>
          <a:rect l="0" t="0" r="0" b="0"/>
          <a:pathLst>
            <a:path>
              <a:moveTo>
                <a:pt x="845667" y="0"/>
              </a:moveTo>
              <a:lnTo>
                <a:pt x="845667" y="2893966"/>
              </a:lnTo>
              <a:lnTo>
                <a:pt x="0" y="2893966"/>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3316793A-414E-814D-8B5A-5E481F514D14}">
      <dsp:nvSpPr>
        <dsp:cNvPr id="0" name=""/>
        <dsp:cNvSpPr/>
      </dsp:nvSpPr>
      <dsp:spPr>
        <a:xfrm>
          <a:off x="4131764" y="1363909"/>
          <a:ext cx="954260" cy="1596676"/>
        </a:xfrm>
        <a:custGeom>
          <a:avLst/>
          <a:gdLst/>
          <a:ahLst/>
          <a:cxnLst/>
          <a:rect l="0" t="0" r="0" b="0"/>
          <a:pathLst>
            <a:path>
              <a:moveTo>
                <a:pt x="954260" y="0"/>
              </a:moveTo>
              <a:lnTo>
                <a:pt x="954260" y="1596676"/>
              </a:lnTo>
              <a:lnTo>
                <a:pt x="0" y="1596676"/>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70B5AECE-8C40-A247-B729-C88ED863B37F}">
      <dsp:nvSpPr>
        <dsp:cNvPr id="0" name=""/>
        <dsp:cNvSpPr/>
      </dsp:nvSpPr>
      <dsp:spPr>
        <a:xfrm>
          <a:off x="4194551" y="1363909"/>
          <a:ext cx="891473" cy="2079484"/>
        </a:xfrm>
        <a:custGeom>
          <a:avLst/>
          <a:gdLst/>
          <a:ahLst/>
          <a:cxnLst/>
          <a:rect l="0" t="0" r="0" b="0"/>
          <a:pathLst>
            <a:path>
              <a:moveTo>
                <a:pt x="891473" y="0"/>
              </a:moveTo>
              <a:lnTo>
                <a:pt x="891473" y="2079484"/>
              </a:lnTo>
              <a:lnTo>
                <a:pt x="0" y="2079484"/>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D5A4BADA-E2C7-4E41-AFF5-B0C9C106F2EC}">
      <dsp:nvSpPr>
        <dsp:cNvPr id="0" name=""/>
        <dsp:cNvSpPr/>
      </dsp:nvSpPr>
      <dsp:spPr>
        <a:xfrm>
          <a:off x="4303380" y="1363909"/>
          <a:ext cx="782644" cy="961341"/>
        </a:xfrm>
        <a:custGeom>
          <a:avLst/>
          <a:gdLst/>
          <a:ahLst/>
          <a:cxnLst/>
          <a:rect l="0" t="0" r="0" b="0"/>
          <a:pathLst>
            <a:path>
              <a:moveTo>
                <a:pt x="782644" y="0"/>
              </a:moveTo>
              <a:lnTo>
                <a:pt x="782644" y="961341"/>
              </a:lnTo>
              <a:lnTo>
                <a:pt x="0" y="961341"/>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0D981699-838B-864A-8BC1-CE3AA4DADD02}">
      <dsp:nvSpPr>
        <dsp:cNvPr id="0" name=""/>
        <dsp:cNvSpPr/>
      </dsp:nvSpPr>
      <dsp:spPr>
        <a:xfrm>
          <a:off x="4392083" y="1363909"/>
          <a:ext cx="693942" cy="122949"/>
        </a:xfrm>
        <a:custGeom>
          <a:avLst/>
          <a:gdLst/>
          <a:ahLst/>
          <a:cxnLst/>
          <a:rect l="0" t="0" r="0" b="0"/>
          <a:pathLst>
            <a:path>
              <a:moveTo>
                <a:pt x="693942" y="0"/>
              </a:moveTo>
              <a:lnTo>
                <a:pt x="693942" y="122949"/>
              </a:lnTo>
              <a:lnTo>
                <a:pt x="0" y="122949"/>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17E1EBB2-9623-744F-BC19-AFBCCD1C933F}">
      <dsp:nvSpPr>
        <dsp:cNvPr id="0" name=""/>
        <dsp:cNvSpPr/>
      </dsp:nvSpPr>
      <dsp:spPr>
        <a:xfrm>
          <a:off x="5086025" y="486841"/>
          <a:ext cx="2127287" cy="166665"/>
        </a:xfrm>
        <a:custGeom>
          <a:avLst/>
          <a:gdLst/>
          <a:ahLst/>
          <a:cxnLst/>
          <a:rect l="0" t="0" r="0" b="0"/>
          <a:pathLst>
            <a:path>
              <a:moveTo>
                <a:pt x="2127287" y="0"/>
              </a:moveTo>
              <a:lnTo>
                <a:pt x="2127287" y="98723"/>
              </a:lnTo>
              <a:lnTo>
                <a:pt x="0" y="98723"/>
              </a:lnTo>
              <a:lnTo>
                <a:pt x="0" y="166665"/>
              </a:lnTo>
            </a:path>
          </a:pathLst>
        </a:custGeom>
        <a:no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6E4B7682-4A5A-0B4A-AC41-7A5F5FA4F006}">
      <dsp:nvSpPr>
        <dsp:cNvPr id="0" name=""/>
        <dsp:cNvSpPr/>
      </dsp:nvSpPr>
      <dsp:spPr>
        <a:xfrm>
          <a:off x="6850424" y="43998"/>
          <a:ext cx="725776" cy="44284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95C608-3F38-C640-BAED-8CDA4122BCA5}">
      <dsp:nvSpPr>
        <dsp:cNvPr id="0" name=""/>
        <dsp:cNvSpPr/>
      </dsp:nvSpPr>
      <dsp:spPr>
        <a:xfrm>
          <a:off x="6850424" y="43998"/>
          <a:ext cx="725776" cy="44284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0B6E3C-4C7A-F14E-AA41-FD1D7CB1EB7A}">
      <dsp:nvSpPr>
        <dsp:cNvPr id="0" name=""/>
        <dsp:cNvSpPr/>
      </dsp:nvSpPr>
      <dsp:spPr>
        <a:xfrm>
          <a:off x="6487535" y="123709"/>
          <a:ext cx="1451553" cy="283419"/>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C00000"/>
              </a:solidFill>
              <a:latin typeface="Calibri" panose="020F0502020204030204" pitchFamily="34" charset="0"/>
              <a:ea typeface="ＭＳ Ｐゴシック" charset="0"/>
              <a:cs typeface="Calibri" panose="020F0502020204030204" pitchFamily="34" charset="0"/>
            </a:rPr>
            <a:t>Product and </a:t>
          </a:r>
          <a:r>
            <a:rPr lang="en-US" sz="1600" b="1" kern="1200" dirty="0">
              <a:solidFill>
                <a:srgbClr val="C00000"/>
              </a:solidFill>
              <a:latin typeface="Calibri" panose="020F0502020204030204" pitchFamily="34" charset="0"/>
              <a:ea typeface="+mn-ea"/>
              <a:cs typeface="Calibri" panose="020F0502020204030204" pitchFamily="34" charset="0"/>
            </a:rPr>
            <a:t>Service</a:t>
          </a:r>
          <a:r>
            <a:rPr lang="en-US" sz="1600" b="1" kern="1200" dirty="0">
              <a:solidFill>
                <a:srgbClr val="C00000"/>
              </a:solidFill>
              <a:latin typeface="Calibri" panose="020F0502020204030204" pitchFamily="34" charset="0"/>
              <a:ea typeface="ＭＳ Ｐゴシック" charset="0"/>
              <a:cs typeface="Calibri" panose="020F0502020204030204" pitchFamily="34" charset="0"/>
            </a:rPr>
            <a:t> Decisions</a:t>
          </a:r>
          <a:endParaRPr lang="en-SA" sz="1600" b="1" kern="1200" dirty="0">
            <a:solidFill>
              <a:srgbClr val="C00000"/>
            </a:solidFill>
            <a:latin typeface="Calibri" panose="020F0502020204030204" pitchFamily="34" charset="0"/>
            <a:cs typeface="Calibri" panose="020F0502020204030204" pitchFamily="34" charset="0"/>
          </a:endParaRPr>
        </a:p>
      </dsp:txBody>
      <dsp:txXfrm>
        <a:off x="6487535" y="123709"/>
        <a:ext cx="1451553" cy="283419"/>
      </dsp:txXfrm>
    </dsp:sp>
    <dsp:sp modelId="{79ABB361-5A4D-3649-A9A2-23EC3009E9D6}">
      <dsp:nvSpPr>
        <dsp:cNvPr id="0" name=""/>
        <dsp:cNvSpPr/>
      </dsp:nvSpPr>
      <dsp:spPr>
        <a:xfrm>
          <a:off x="4597571" y="653507"/>
          <a:ext cx="976906" cy="71040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CF7D15-B94C-9245-9C2D-1B7272401A20}">
      <dsp:nvSpPr>
        <dsp:cNvPr id="0" name=""/>
        <dsp:cNvSpPr/>
      </dsp:nvSpPr>
      <dsp:spPr>
        <a:xfrm>
          <a:off x="4597571" y="653507"/>
          <a:ext cx="976906" cy="71040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11C1B6-B3B3-4A48-8190-C0DA70C492F9}">
      <dsp:nvSpPr>
        <dsp:cNvPr id="0" name=""/>
        <dsp:cNvSpPr/>
      </dsp:nvSpPr>
      <dsp:spPr>
        <a:xfrm>
          <a:off x="4109118" y="781379"/>
          <a:ext cx="1953813" cy="454657"/>
        </a:xfrm>
        <a:prstGeom prst="rect">
          <a:avLst/>
        </a:prstGeom>
        <a:noFill/>
        <a:ln w="12700" cap="flat" cmpd="sng" algn="ctr">
          <a:noFill/>
          <a:prstDash val="solid"/>
          <a:miter lim="800000"/>
        </a:ln>
        <a:effectLst/>
        <a:sp3d/>
      </dsp:spPr>
      <dsp:style>
        <a:lnRef idx="2">
          <a:schemeClr val="accent1"/>
        </a:lnRef>
        <a:fillRef idx="1">
          <a:schemeClr val="lt1"/>
        </a:fillRef>
        <a:effectRef idx="0">
          <a:schemeClr val="accent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C00000"/>
              </a:solidFill>
              <a:latin typeface="Calibri" panose="020F0502020204030204" pitchFamily="34" charset="0"/>
              <a:cs typeface="Calibri" panose="020F0502020204030204" pitchFamily="34" charset="0"/>
            </a:rPr>
            <a:t>Individual Product Decisions</a:t>
          </a:r>
          <a:endParaRPr lang="en-SA" sz="1600" b="1" kern="1200" dirty="0">
            <a:solidFill>
              <a:srgbClr val="C00000"/>
            </a:solidFill>
            <a:latin typeface="Calibri" panose="020F0502020204030204" pitchFamily="34" charset="0"/>
            <a:cs typeface="Calibri" panose="020F0502020204030204" pitchFamily="34" charset="0"/>
          </a:endParaRPr>
        </a:p>
      </dsp:txBody>
      <dsp:txXfrm>
        <a:off x="4109118" y="781379"/>
        <a:ext cx="1953813" cy="454657"/>
      </dsp:txXfrm>
    </dsp:sp>
    <dsp:sp modelId="{767F91F7-AF36-9D42-B6E0-9868E29CD0C8}">
      <dsp:nvSpPr>
        <dsp:cNvPr id="0" name=""/>
        <dsp:cNvSpPr/>
      </dsp:nvSpPr>
      <dsp:spPr>
        <a:xfrm>
          <a:off x="3686191" y="1262799"/>
          <a:ext cx="802150" cy="60459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A31A9D-A640-5A47-BCEB-9AED8F07DCA8}">
      <dsp:nvSpPr>
        <dsp:cNvPr id="0" name=""/>
        <dsp:cNvSpPr/>
      </dsp:nvSpPr>
      <dsp:spPr>
        <a:xfrm>
          <a:off x="3686191" y="1262799"/>
          <a:ext cx="802150" cy="60459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9FE21-FC13-6E41-9547-D0CDA1D51EC5}">
      <dsp:nvSpPr>
        <dsp:cNvPr id="0" name=""/>
        <dsp:cNvSpPr/>
      </dsp:nvSpPr>
      <dsp:spPr>
        <a:xfrm>
          <a:off x="3285115" y="1371625"/>
          <a:ext cx="1604300" cy="386938"/>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attributes </a:t>
          </a:r>
          <a:endParaRPr lang="en-US" sz="1600" kern="1200" dirty="0">
            <a:solidFill>
              <a:srgbClr val="0070C0"/>
            </a:solidFill>
            <a:latin typeface="Calibri" panose="020F0502020204030204" pitchFamily="34" charset="0"/>
            <a:cs typeface="Calibri" panose="020F0502020204030204" pitchFamily="34" charset="0"/>
          </a:endParaRPr>
        </a:p>
      </dsp:txBody>
      <dsp:txXfrm>
        <a:off x="3285115" y="1371625"/>
        <a:ext cx="1604300" cy="386938"/>
      </dsp:txXfrm>
    </dsp:sp>
    <dsp:sp modelId="{A6A65774-FCE9-D14A-84A4-B62FFFFBDD6B}">
      <dsp:nvSpPr>
        <dsp:cNvPr id="0" name=""/>
        <dsp:cNvSpPr/>
      </dsp:nvSpPr>
      <dsp:spPr>
        <a:xfrm>
          <a:off x="3621244" y="1948115"/>
          <a:ext cx="775154" cy="86404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C428E0-5FBA-7542-9BB7-6096553FD966}">
      <dsp:nvSpPr>
        <dsp:cNvPr id="0" name=""/>
        <dsp:cNvSpPr/>
      </dsp:nvSpPr>
      <dsp:spPr>
        <a:xfrm>
          <a:off x="3621244" y="1948115"/>
          <a:ext cx="775154" cy="86404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423405-7A48-7E49-8C3F-2B933C4F20CF}">
      <dsp:nvSpPr>
        <dsp:cNvPr id="0" name=""/>
        <dsp:cNvSpPr/>
      </dsp:nvSpPr>
      <dsp:spPr>
        <a:xfrm>
          <a:off x="3233667" y="2103642"/>
          <a:ext cx="1550308" cy="552986"/>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Branding</a:t>
          </a:r>
        </a:p>
      </dsp:txBody>
      <dsp:txXfrm>
        <a:off x="3233667" y="2103642"/>
        <a:ext cx="1550308" cy="552986"/>
      </dsp:txXfrm>
    </dsp:sp>
    <dsp:sp modelId="{5FC6D0AB-138B-FD41-AE03-C17A599FAB84}">
      <dsp:nvSpPr>
        <dsp:cNvPr id="0" name=""/>
        <dsp:cNvSpPr/>
      </dsp:nvSpPr>
      <dsp:spPr>
        <a:xfrm>
          <a:off x="3764440" y="3363624"/>
          <a:ext cx="488762" cy="36003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0E4F8B-7A76-F84E-A2BA-61F1623B29EB}">
      <dsp:nvSpPr>
        <dsp:cNvPr id="0" name=""/>
        <dsp:cNvSpPr/>
      </dsp:nvSpPr>
      <dsp:spPr>
        <a:xfrm>
          <a:off x="3764440" y="3363624"/>
          <a:ext cx="488762" cy="36003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3DE987-5C98-B342-BF4C-3F1E21D05095}">
      <dsp:nvSpPr>
        <dsp:cNvPr id="0" name=""/>
        <dsp:cNvSpPr/>
      </dsp:nvSpPr>
      <dsp:spPr>
        <a:xfrm>
          <a:off x="3520059" y="3428430"/>
          <a:ext cx="977524" cy="230420"/>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Packaging</a:t>
          </a:r>
        </a:p>
      </dsp:txBody>
      <dsp:txXfrm>
        <a:off x="3520059" y="3428430"/>
        <a:ext cx="977524" cy="230420"/>
      </dsp:txXfrm>
    </dsp:sp>
    <dsp:sp modelId="{11D08C3B-C418-2042-847E-DCC196AFAA7D}">
      <dsp:nvSpPr>
        <dsp:cNvPr id="0" name=""/>
        <dsp:cNvSpPr/>
      </dsp:nvSpPr>
      <dsp:spPr>
        <a:xfrm>
          <a:off x="3847055" y="2902350"/>
          <a:ext cx="323533" cy="32353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BC13FC-650D-B84A-BF0A-6C9CA872033D}">
      <dsp:nvSpPr>
        <dsp:cNvPr id="0" name=""/>
        <dsp:cNvSpPr/>
      </dsp:nvSpPr>
      <dsp:spPr>
        <a:xfrm>
          <a:off x="3847055" y="2902350"/>
          <a:ext cx="323533" cy="32353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6E6DC7-20D7-C24E-A1B8-D6B166BD8933}">
      <dsp:nvSpPr>
        <dsp:cNvPr id="0" name=""/>
        <dsp:cNvSpPr/>
      </dsp:nvSpPr>
      <dsp:spPr>
        <a:xfrm>
          <a:off x="3685288" y="2960586"/>
          <a:ext cx="647067" cy="207061"/>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Labels</a:t>
          </a:r>
        </a:p>
      </dsp:txBody>
      <dsp:txXfrm>
        <a:off x="3685288" y="2960586"/>
        <a:ext cx="647067" cy="207061"/>
      </dsp:txXfrm>
    </dsp:sp>
    <dsp:sp modelId="{416B2B57-15D9-5D4F-B8B8-692D7269CA12}">
      <dsp:nvSpPr>
        <dsp:cNvPr id="0" name=""/>
        <dsp:cNvSpPr/>
      </dsp:nvSpPr>
      <dsp:spPr>
        <a:xfrm>
          <a:off x="3563717" y="3927856"/>
          <a:ext cx="768910" cy="78418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DE4719-177B-264D-8702-D08590B5667B}">
      <dsp:nvSpPr>
        <dsp:cNvPr id="0" name=""/>
        <dsp:cNvSpPr/>
      </dsp:nvSpPr>
      <dsp:spPr>
        <a:xfrm>
          <a:off x="3563717" y="3927856"/>
          <a:ext cx="768910" cy="78418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A58679-5E47-3D46-A79E-7F7A9F288A41}">
      <dsp:nvSpPr>
        <dsp:cNvPr id="0" name=""/>
        <dsp:cNvSpPr/>
      </dsp:nvSpPr>
      <dsp:spPr>
        <a:xfrm>
          <a:off x="3179262" y="4069009"/>
          <a:ext cx="1537820" cy="501877"/>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product support services </a:t>
          </a:r>
          <a:endParaRPr lang="en-SA"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endParaRPr>
        </a:p>
      </dsp:txBody>
      <dsp:txXfrm>
        <a:off x="3179262" y="4069009"/>
        <a:ext cx="1537820" cy="501877"/>
      </dsp:txXfrm>
    </dsp:sp>
    <dsp:sp modelId="{3CE28AC5-B006-2644-A5D4-C656639C1283}">
      <dsp:nvSpPr>
        <dsp:cNvPr id="0" name=""/>
        <dsp:cNvSpPr/>
      </dsp:nvSpPr>
      <dsp:spPr>
        <a:xfrm>
          <a:off x="7176840" y="581990"/>
          <a:ext cx="944663" cy="10503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19712F-0B6A-5741-977D-621FF49846CF}">
      <dsp:nvSpPr>
        <dsp:cNvPr id="0" name=""/>
        <dsp:cNvSpPr/>
      </dsp:nvSpPr>
      <dsp:spPr>
        <a:xfrm>
          <a:off x="7176840" y="581990"/>
          <a:ext cx="944663" cy="10503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FBAA7A-11D8-594B-AD33-27153CEFC782}">
      <dsp:nvSpPr>
        <dsp:cNvPr id="0" name=""/>
        <dsp:cNvSpPr/>
      </dsp:nvSpPr>
      <dsp:spPr>
        <a:xfrm>
          <a:off x="6704508" y="771044"/>
          <a:ext cx="1889327" cy="672192"/>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C00000"/>
              </a:solidFill>
              <a:latin typeface="Calibri" panose="020F0502020204030204" pitchFamily="34" charset="0"/>
              <a:cs typeface="Calibri" panose="020F0502020204030204" pitchFamily="34" charset="0"/>
            </a:rPr>
            <a:t>Product Line Decisions</a:t>
          </a:r>
          <a:endParaRPr lang="en-SA" sz="1600" b="1" kern="1200" dirty="0">
            <a:solidFill>
              <a:srgbClr val="C00000"/>
            </a:solidFill>
            <a:latin typeface="Calibri" panose="020F0502020204030204" pitchFamily="34" charset="0"/>
            <a:cs typeface="Calibri" panose="020F0502020204030204" pitchFamily="34" charset="0"/>
          </a:endParaRPr>
        </a:p>
      </dsp:txBody>
      <dsp:txXfrm>
        <a:off x="6704508" y="771044"/>
        <a:ext cx="1889327" cy="672192"/>
      </dsp:txXfrm>
    </dsp:sp>
    <dsp:sp modelId="{099A8891-269B-7F4E-A51A-05265E9B58F6}">
      <dsp:nvSpPr>
        <dsp:cNvPr id="0" name=""/>
        <dsp:cNvSpPr/>
      </dsp:nvSpPr>
      <dsp:spPr>
        <a:xfrm>
          <a:off x="6626489" y="1783934"/>
          <a:ext cx="473184" cy="43418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9ED5DE-F16E-AD43-8B4D-5401C3713FE8}">
      <dsp:nvSpPr>
        <dsp:cNvPr id="0" name=""/>
        <dsp:cNvSpPr/>
      </dsp:nvSpPr>
      <dsp:spPr>
        <a:xfrm>
          <a:off x="6626489" y="1783934"/>
          <a:ext cx="473184" cy="43418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87ACE-8458-6E44-BC4C-DF49F182056E}">
      <dsp:nvSpPr>
        <dsp:cNvPr id="0" name=""/>
        <dsp:cNvSpPr/>
      </dsp:nvSpPr>
      <dsp:spPr>
        <a:xfrm>
          <a:off x="6389897" y="1862087"/>
          <a:ext cx="946368" cy="277878"/>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b="1" kern="1200" dirty="0">
              <a:solidFill>
                <a:srgbClr val="0070C0"/>
              </a:solidFill>
              <a:latin typeface="Calibri" panose="020F0502020204030204" pitchFamily="34" charset="0"/>
              <a:ea typeface="+mn-ea"/>
              <a:cs typeface="Calibri" panose="020F0502020204030204" pitchFamily="34" charset="0"/>
            </a:rPr>
            <a:t>Line filling </a:t>
          </a:r>
          <a:endParaRPr lang="en-US" sz="1600" b="1" kern="1200" dirty="0">
            <a:solidFill>
              <a:srgbClr val="0070C0"/>
            </a:solidFill>
            <a:latin typeface="Calibri" panose="020F0502020204030204" pitchFamily="34" charset="0"/>
            <a:ea typeface="+mn-ea"/>
            <a:cs typeface="Calibri" panose="020F0502020204030204" pitchFamily="34" charset="0"/>
          </a:endParaRPr>
        </a:p>
      </dsp:txBody>
      <dsp:txXfrm>
        <a:off x="6389897" y="1862087"/>
        <a:ext cx="946368" cy="277878"/>
      </dsp:txXfrm>
    </dsp:sp>
    <dsp:sp modelId="{EBB0079B-E237-6141-96CE-D0FD4F84D0FF}">
      <dsp:nvSpPr>
        <dsp:cNvPr id="0" name=""/>
        <dsp:cNvSpPr/>
      </dsp:nvSpPr>
      <dsp:spPr>
        <a:xfrm>
          <a:off x="6699632" y="3063192"/>
          <a:ext cx="575741" cy="42135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58EA12-4569-BA4F-925C-E06D0495D9A8}">
      <dsp:nvSpPr>
        <dsp:cNvPr id="0" name=""/>
        <dsp:cNvSpPr/>
      </dsp:nvSpPr>
      <dsp:spPr>
        <a:xfrm>
          <a:off x="6699632" y="3063192"/>
          <a:ext cx="575741" cy="42135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6324F4-A39E-5643-8E49-2B7E20A699FE}">
      <dsp:nvSpPr>
        <dsp:cNvPr id="0" name=""/>
        <dsp:cNvSpPr/>
      </dsp:nvSpPr>
      <dsp:spPr>
        <a:xfrm>
          <a:off x="6411761" y="3139035"/>
          <a:ext cx="1151482" cy="269666"/>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b="1" kern="1200" dirty="0">
              <a:solidFill>
                <a:srgbClr val="0070C0"/>
              </a:solidFill>
              <a:latin typeface="Calibri" panose="020F0502020204030204" pitchFamily="34" charset="0"/>
              <a:ea typeface="+mn-ea"/>
              <a:cs typeface="Calibri" panose="020F0502020204030204" pitchFamily="34" charset="0"/>
            </a:rPr>
            <a:t>Line stretching </a:t>
          </a:r>
          <a:endParaRPr lang="en-US" sz="1600" b="1" kern="1200" dirty="0">
            <a:solidFill>
              <a:srgbClr val="0070C0"/>
            </a:solidFill>
            <a:latin typeface="Calibri" panose="020F0502020204030204" pitchFamily="34" charset="0"/>
            <a:ea typeface="+mn-ea"/>
            <a:cs typeface="Calibri" panose="020F0502020204030204" pitchFamily="34" charset="0"/>
          </a:endParaRPr>
        </a:p>
      </dsp:txBody>
      <dsp:txXfrm>
        <a:off x="6411761" y="3139035"/>
        <a:ext cx="1151482" cy="269666"/>
      </dsp:txXfrm>
    </dsp:sp>
    <dsp:sp modelId="{7590EBB8-AD86-6044-8994-0F568781CC89}">
      <dsp:nvSpPr>
        <dsp:cNvPr id="0" name=""/>
        <dsp:cNvSpPr/>
      </dsp:nvSpPr>
      <dsp:spPr>
        <a:xfrm>
          <a:off x="9145678" y="581990"/>
          <a:ext cx="831918" cy="108955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550125-57AF-6C4C-948C-0697EE96C4E8}">
      <dsp:nvSpPr>
        <dsp:cNvPr id="0" name=""/>
        <dsp:cNvSpPr/>
      </dsp:nvSpPr>
      <dsp:spPr>
        <a:xfrm>
          <a:off x="9145678" y="581990"/>
          <a:ext cx="831918" cy="108955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3FD8C5-A553-D84A-B965-03E39A26F60B}">
      <dsp:nvSpPr>
        <dsp:cNvPr id="0" name=""/>
        <dsp:cNvSpPr/>
      </dsp:nvSpPr>
      <dsp:spPr>
        <a:xfrm>
          <a:off x="8729719" y="778110"/>
          <a:ext cx="1663836" cy="697315"/>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C00000"/>
              </a:solidFill>
              <a:latin typeface="Calibri" panose="020F0502020204030204" pitchFamily="34" charset="0"/>
              <a:cs typeface="Calibri" panose="020F0502020204030204" pitchFamily="34" charset="0"/>
            </a:rPr>
            <a:t>Product Mix Decisions</a:t>
          </a:r>
          <a:endParaRPr lang="en-SA" sz="1600" b="1" kern="1200" dirty="0">
            <a:solidFill>
              <a:srgbClr val="C00000"/>
            </a:solidFill>
            <a:latin typeface="Calibri" panose="020F0502020204030204" pitchFamily="34" charset="0"/>
            <a:cs typeface="Calibri" panose="020F0502020204030204" pitchFamily="34" charset="0"/>
          </a:endParaRPr>
        </a:p>
      </dsp:txBody>
      <dsp:txXfrm>
        <a:off x="8729719" y="778110"/>
        <a:ext cx="1663836" cy="697315"/>
      </dsp:txXfrm>
    </dsp:sp>
    <dsp:sp modelId="{72715518-D9FC-114C-B22F-8096D40C3335}">
      <dsp:nvSpPr>
        <dsp:cNvPr id="0" name=""/>
        <dsp:cNvSpPr/>
      </dsp:nvSpPr>
      <dsp:spPr>
        <a:xfrm>
          <a:off x="10071477" y="1807429"/>
          <a:ext cx="520526" cy="48882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4872A-36AE-3B45-A238-88951C2A9CAC}">
      <dsp:nvSpPr>
        <dsp:cNvPr id="0" name=""/>
        <dsp:cNvSpPr/>
      </dsp:nvSpPr>
      <dsp:spPr>
        <a:xfrm>
          <a:off x="10071477" y="1807429"/>
          <a:ext cx="520526" cy="48882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1C858-FE8A-DD4A-B732-3344EBFB5E0E}">
      <dsp:nvSpPr>
        <dsp:cNvPr id="0" name=""/>
        <dsp:cNvSpPr/>
      </dsp:nvSpPr>
      <dsp:spPr>
        <a:xfrm>
          <a:off x="9811213" y="1895417"/>
          <a:ext cx="1041053" cy="312845"/>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width</a:t>
          </a:r>
        </a:p>
      </dsp:txBody>
      <dsp:txXfrm>
        <a:off x="9811213" y="1895417"/>
        <a:ext cx="1041053" cy="312845"/>
      </dsp:txXfrm>
    </dsp:sp>
    <dsp:sp modelId="{1BE081BF-3485-4248-99BC-5758CC9A749A}">
      <dsp:nvSpPr>
        <dsp:cNvPr id="0" name=""/>
        <dsp:cNvSpPr/>
      </dsp:nvSpPr>
      <dsp:spPr>
        <a:xfrm>
          <a:off x="10074503" y="2432134"/>
          <a:ext cx="526580" cy="49245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529EF2-DE87-F043-94A7-F476FF7512EA}">
      <dsp:nvSpPr>
        <dsp:cNvPr id="0" name=""/>
        <dsp:cNvSpPr/>
      </dsp:nvSpPr>
      <dsp:spPr>
        <a:xfrm>
          <a:off x="10074503" y="2432134"/>
          <a:ext cx="526580" cy="49245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B479C6-0C64-554B-86F0-66478B297C7A}">
      <dsp:nvSpPr>
        <dsp:cNvPr id="0" name=""/>
        <dsp:cNvSpPr/>
      </dsp:nvSpPr>
      <dsp:spPr>
        <a:xfrm>
          <a:off x="9811213" y="2520775"/>
          <a:ext cx="1053160" cy="315168"/>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length</a:t>
          </a:r>
        </a:p>
      </dsp:txBody>
      <dsp:txXfrm>
        <a:off x="9811213" y="2520775"/>
        <a:ext cx="1053160" cy="315168"/>
      </dsp:txXfrm>
    </dsp:sp>
    <dsp:sp modelId="{50DE392A-79D6-8248-9496-4A040D900C4A}">
      <dsp:nvSpPr>
        <dsp:cNvPr id="0" name=""/>
        <dsp:cNvSpPr/>
      </dsp:nvSpPr>
      <dsp:spPr>
        <a:xfrm>
          <a:off x="10073754" y="3060469"/>
          <a:ext cx="525082" cy="48473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CD6C25-4092-EF48-B2D6-0C59794A3045}">
      <dsp:nvSpPr>
        <dsp:cNvPr id="0" name=""/>
        <dsp:cNvSpPr/>
      </dsp:nvSpPr>
      <dsp:spPr>
        <a:xfrm>
          <a:off x="10073754" y="3060469"/>
          <a:ext cx="525082" cy="48473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071EB2-2303-C740-8CC7-2E6F84D33AF5}">
      <dsp:nvSpPr>
        <dsp:cNvPr id="0" name=""/>
        <dsp:cNvSpPr/>
      </dsp:nvSpPr>
      <dsp:spPr>
        <a:xfrm>
          <a:off x="9811213" y="3147721"/>
          <a:ext cx="1050164" cy="310232"/>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 depth</a:t>
          </a:r>
        </a:p>
      </dsp:txBody>
      <dsp:txXfrm>
        <a:off x="9811213" y="3147721"/>
        <a:ext cx="1050164" cy="310232"/>
      </dsp:txXfrm>
    </dsp:sp>
    <dsp:sp modelId="{44DCFE67-E123-9743-827E-6C78CC48FA2B}">
      <dsp:nvSpPr>
        <dsp:cNvPr id="0" name=""/>
        <dsp:cNvSpPr/>
      </dsp:nvSpPr>
      <dsp:spPr>
        <a:xfrm>
          <a:off x="10294412" y="3672399"/>
          <a:ext cx="605723" cy="2893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26759E-ADE2-A04B-9F4B-7C91ABAFF955}">
      <dsp:nvSpPr>
        <dsp:cNvPr id="0" name=""/>
        <dsp:cNvSpPr/>
      </dsp:nvSpPr>
      <dsp:spPr>
        <a:xfrm>
          <a:off x="10294412" y="3672399"/>
          <a:ext cx="605723" cy="2893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2E613B-0FB2-674C-923E-08F584F13CBC}">
      <dsp:nvSpPr>
        <dsp:cNvPr id="0" name=""/>
        <dsp:cNvSpPr/>
      </dsp:nvSpPr>
      <dsp:spPr>
        <a:xfrm>
          <a:off x="9991551" y="3724473"/>
          <a:ext cx="1211446" cy="185152"/>
        </a:xfrm>
        <a:prstGeom prst="rect">
          <a:avLst/>
        </a:prstGeom>
        <a:noFill/>
        <a:ln w="12700" cap="flat" cmpd="sng" algn="ctr">
          <a:noFill/>
          <a:prstDash val="solid"/>
          <a:miter lim="800000"/>
        </a:ln>
        <a:effectLst/>
        <a:sp3d/>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600" b="1" kern="1200" dirty="0">
              <a:solidFill>
                <a:srgbClr val="0070C0"/>
              </a:solidFill>
              <a:latin typeface="Calibri" panose="020F0502020204030204" pitchFamily="34" charset="0"/>
              <a:ea typeface="MS PGothic" panose="020B0600070205080204" pitchFamily="34" charset="-128"/>
              <a:cs typeface="Calibri" panose="020F0502020204030204" pitchFamily="34" charset="0"/>
            </a:rPr>
            <a:t>consistency</a:t>
          </a:r>
        </a:p>
      </dsp:txBody>
      <dsp:txXfrm>
        <a:off x="9991551" y="3724473"/>
        <a:ext cx="1211446" cy="18515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3042E-EA96-4EEB-84A2-C22136930E43}"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E68A2-96D2-410F-B954-EEF8D4EF47DA}" type="slidenum">
              <a:rPr lang="en-US" smtClean="0"/>
              <a:t>‹#›</a:t>
            </a:fld>
            <a:endParaRPr lang="en-US"/>
          </a:p>
        </p:txBody>
      </p:sp>
    </p:spTree>
    <p:extLst>
      <p:ext uri="{BB962C8B-B14F-4D97-AF65-F5344CB8AC3E}">
        <p14:creationId xmlns:p14="http://schemas.microsoft.com/office/powerpoint/2010/main" val="21954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image1.slideserve.com/2257086/product-line-decisions-l.jpg"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image1.slideserve.com/2257086/product-mix-decisions-l.jpg" TargetMode="External"/><Relationship Id="rId4" Type="http://schemas.openxmlformats.org/officeDocument/2006/relationships/hyperlink" Target="https://image1.slideserve.com/2257086/slide22-l.jpg"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image1.slideserve.com/2257086/product-line-decisions-l.jpg"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image1.slideserve.com/2257086/product-mix-decisions-l.jpg" TargetMode="External"/><Relationship Id="rId4" Type="http://schemas.openxmlformats.org/officeDocument/2006/relationships/hyperlink" Target="https://image1.slideserve.com/2257086/slide22-l.jpg"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D</a:t>
            </a:r>
            <a:br>
              <a:rPr lang="en-US" dirty="0"/>
            </a:br>
            <a:endParaRPr lang="en-US"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239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B </a:t>
            </a:r>
            <a:br>
              <a:rPr lang="en-US" dirty="0"/>
            </a:br>
            <a:endParaRPr lang="en-US"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196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Answer:A</a:t>
            </a:r>
            <a:br>
              <a:rPr lang="en-US" dirty="0"/>
            </a:br>
            <a:endParaRPr lang="en-US"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28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FALSE</a:t>
            </a:r>
            <a:endParaRPr lang="en-S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Answer:  TRUE</a:t>
            </a:r>
            <a:endParaRPr lang="en-S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709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Answer: D </a:t>
            </a:r>
            <a:endParaRPr lang="en-US" dirty="0"/>
          </a:p>
          <a:p>
            <a:r>
              <a:rPr lang="en-US" dirty="0"/>
              <a:t>Answer: C</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94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Answer: B</a:t>
            </a:r>
            <a:br>
              <a:rPr lang="en-US" sz="1200"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272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Answer: B</a:t>
            </a:r>
            <a:br>
              <a:rPr lang="en-US" sz="1200"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334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265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456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74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a:t>
            </a:fld>
            <a:endParaRPr lang="en-US" dirty="0"/>
          </a:p>
        </p:txBody>
      </p:sp>
    </p:spTree>
    <p:extLst>
      <p:ext uri="{BB962C8B-B14F-4D97-AF65-F5344CB8AC3E}">
        <p14:creationId xmlns:p14="http://schemas.microsoft.com/office/powerpoint/2010/main" val="154933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digitalsynopsis.com</a:t>
            </a:r>
            <a:r>
              <a:rPr lang="en-US" dirty="0"/>
              <a:t>/advertising/generic-trademark-product-brand-names/</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16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b</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ra</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n</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d</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i</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s</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n</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m</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5" normalizeH="0" baseline="0" noProof="0" dirty="0">
                <a:ln>
                  <a:noFill/>
                </a:ln>
                <a:solidFill>
                  <a:prstClr val="black"/>
                </a:solidFill>
                <a:effectLst/>
                <a:uLnTx/>
                <a:uFillTx/>
                <a:latin typeface="Abadi" panose="020B0604020104020204" pitchFamily="34" charset="0"/>
                <a:ea typeface="+mn-ea"/>
                <a:cs typeface="+mn-cs"/>
              </a:rPr>
              <a:t>t</a:t>
            </a:r>
            <a:r>
              <a:rPr kumimoji="0" lang="en-US" sz="1200" b="0" i="0" u="none" strike="noStrike" kern="1200" cap="all" spc="-3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rm</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sy</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m</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b</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o</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l</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o</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r</a:t>
            </a:r>
            <a:r>
              <a:rPr kumimoji="0" lang="en-US" sz="1200" b="0" i="0" u="none" strike="noStrike" kern="1200" cap="all" spc="-1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an</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y</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ot</a:t>
            </a:r>
            <a:r>
              <a:rPr kumimoji="0" lang="en-US" sz="1200" b="0" i="0" u="none" strike="noStrike" kern="1200" cap="all" spc="-15" normalizeH="0" baseline="0" noProof="0" dirty="0">
                <a:ln>
                  <a:noFill/>
                </a:ln>
                <a:solidFill>
                  <a:prstClr val="black"/>
                </a:solidFill>
                <a:effectLst/>
                <a:uLnTx/>
                <a:uFillTx/>
                <a:latin typeface="Abadi" panose="020B0604020104020204" pitchFamily="34" charset="0"/>
                <a:ea typeface="+mn-ea"/>
                <a:cs typeface="+mn-cs"/>
              </a:rPr>
              <a:t>h</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er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u</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niqu</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el</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m</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en</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t</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25" normalizeH="0" baseline="0" noProof="0" dirty="0">
                <a:ln>
                  <a:noFill/>
                </a:ln>
                <a:solidFill>
                  <a:prstClr val="black"/>
                </a:solidFill>
                <a:effectLst/>
                <a:uLnTx/>
                <a:uFillTx/>
                <a:latin typeface="Abadi" panose="020B0604020104020204" pitchFamily="34" charset="0"/>
                <a:ea typeface="+mn-ea"/>
                <a:cs typeface="+mn-cs"/>
              </a:rPr>
              <a:t>o</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f</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pro</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d</a:t>
            </a:r>
            <a:r>
              <a:rPr kumimoji="0" lang="en-US" sz="1200" b="0" i="0" u="none" strike="noStrike" kern="1200" cap="all" spc="-25" normalizeH="0" baseline="0" noProof="0" dirty="0">
                <a:ln>
                  <a:noFill/>
                </a:ln>
                <a:solidFill>
                  <a:prstClr val="black"/>
                </a:solidFill>
                <a:effectLst/>
                <a:uLnTx/>
                <a:uFillTx/>
                <a:latin typeface="Abadi" panose="020B0604020104020204" pitchFamily="34" charset="0"/>
                <a:ea typeface="+mn-ea"/>
                <a:cs typeface="+mn-cs"/>
              </a:rPr>
              <a:t>uc</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t</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a:t>
            </a:r>
            <a:endPar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endParaRPr>
          </a:p>
          <a:p>
            <a:endParaRPr lang="en-US"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877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dirty="0"/>
              <a:t>وأصبح بقائها مرهونا بتأقلم مع </a:t>
            </a:r>
            <a:r>
              <a:rPr lang="ar-SA" sz="1200" dirty="0" err="1"/>
              <a:t>ومسايرتهاو</a:t>
            </a:r>
            <a:r>
              <a:rPr lang="ar-SA" sz="1200" dirty="0"/>
              <a:t> تغيرات </a:t>
            </a:r>
            <a:r>
              <a:rPr lang="ar-SA" sz="1200" dirty="0" err="1"/>
              <a:t>بيئيةمنافسة</a:t>
            </a:r>
            <a:r>
              <a:rPr lang="ar-SA" sz="1200" dirty="0"/>
              <a:t> شديدة ، ، </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55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Brands are a key element in a company’</a:t>
            </a:r>
            <a:r>
              <a:rPr lang="en-US" altLang="ja-JP" dirty="0">
                <a:solidFill>
                  <a:srgbClr val="008000"/>
                </a:solidFill>
                <a:latin typeface="Arial" panose="020B0604020202020204" pitchFamily="34" charset="0"/>
              </a:rPr>
              <a:t>s relationships with consumers. Brands represent consumers’ perceptions and feelings about a product and its performance. A powerful brand has high brand equity. </a:t>
            </a:r>
            <a:r>
              <a:rPr lang="en-US" altLang="ja-JP" b="1" dirty="0">
                <a:solidFill>
                  <a:srgbClr val="008000"/>
                </a:solidFill>
                <a:latin typeface="Arial" panose="020B0604020202020204" pitchFamily="34" charset="0"/>
              </a:rPr>
              <a:t>Brand equity </a:t>
            </a:r>
            <a:r>
              <a:rPr lang="en-US" altLang="ja-JP" dirty="0">
                <a:solidFill>
                  <a:srgbClr val="008000"/>
                </a:solidFill>
                <a:latin typeface="Arial" panose="020B0604020202020204" pitchFamily="34" charset="0"/>
              </a:rPr>
              <a:t>is the differential effect that knowing the brand name has on customer response to the product and its marketing. </a:t>
            </a:r>
          </a:p>
          <a:p>
            <a:endParaRPr lang="en-US" altLang="ja-JP" dirty="0">
              <a:solidFill>
                <a:srgbClr val="008000"/>
              </a:solidFill>
              <a:latin typeface="Arial" panose="020B0604020202020204" pitchFamily="34" charset="0"/>
            </a:endParaRPr>
          </a:p>
          <a:p>
            <a:r>
              <a:rPr lang="en-US" altLang="ja-JP" dirty="0">
                <a:solidFill>
                  <a:srgbClr val="008000"/>
                </a:solidFill>
                <a:latin typeface="Arial" panose="020B0604020202020204" pitchFamily="34" charset="0"/>
              </a:rPr>
              <a:t>A brand has positive brand equity when consumers react more favorably to it than to a generic or unbranded version of the same product. It has negative brand equity if consumers react less favorably than to an unbranded version.</a:t>
            </a:r>
          </a:p>
          <a:p>
            <a:endParaRPr lang="en-US" altLang="ja-JP" dirty="0">
              <a:solidFill>
                <a:srgbClr val="008000"/>
              </a:solidFill>
              <a:latin typeface="Arial" panose="020B0604020202020204" pitchFamily="34" charset="0"/>
            </a:endParaRPr>
          </a:p>
          <a:p>
            <a:endParaRPr lang="en-IN"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46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Brands are powerful assets that must be carefully developed and managed. As this figure suggests, building strong brands involves many challenging decisions.</a:t>
            </a:r>
          </a:p>
          <a:p>
            <a:endParaRPr lang="en-US" altLang="en-US" sz="1200" b="0" i="0" u="none" strike="noStrike" kern="1200" baseline="0" dirty="0">
              <a:solidFill>
                <a:schemeClr val="tx1"/>
              </a:solidFill>
              <a:latin typeface="Arial" charset="0"/>
              <a:ea typeface="MS PGothic" panose="020B0600070205080204" pitchFamily="34" charset="-128"/>
            </a:endParaRPr>
          </a:p>
          <a:p>
            <a:r>
              <a:rPr lang="en-US" altLang="en-US" dirty="0">
                <a:solidFill>
                  <a:srgbClr val="008000"/>
                </a:solidFill>
                <a:latin typeface="Arial" panose="020B0604020202020204" pitchFamily="34" charset="0"/>
              </a:rPr>
              <a:t>This figure shows that the major brand strategy decisions involve </a:t>
            </a:r>
            <a:r>
              <a:rPr lang="en-US" altLang="en-US" b="1" dirty="0">
                <a:solidFill>
                  <a:srgbClr val="008000"/>
                </a:solidFill>
                <a:latin typeface="Arial" panose="020B0604020202020204" pitchFamily="34" charset="0"/>
              </a:rPr>
              <a:t>brand positioning</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brand name selection</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brand sponsorship</a:t>
            </a:r>
            <a:r>
              <a:rPr lang="en-US" altLang="en-US" dirty="0">
                <a:solidFill>
                  <a:srgbClr val="008000"/>
                </a:solidFill>
                <a:latin typeface="Arial" panose="020B0604020202020204" pitchFamily="34" charset="0"/>
              </a:rPr>
              <a:t>, and </a:t>
            </a:r>
            <a:r>
              <a:rPr lang="en-US" altLang="en-US" b="1" dirty="0">
                <a:solidFill>
                  <a:srgbClr val="008000"/>
                </a:solidFill>
                <a:latin typeface="Arial" panose="020B0604020202020204" pitchFamily="34" charset="0"/>
              </a:rPr>
              <a:t>brand development</a:t>
            </a:r>
            <a:r>
              <a:rPr lang="en-US" altLang="en-US" dirty="0">
                <a:solidFill>
                  <a:srgbClr val="008000"/>
                </a:solidFill>
                <a:latin typeface="Arial" panose="020B0604020202020204" pitchFamily="34" charset="0"/>
              </a:rPr>
              <a:t>.</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655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7B91E55-763C-FB46-A01D-39DE8D67684C}"/>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8CDF385A-9CAC-8C4E-9340-166B29574C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Marketers need to position their brands clearly in target customers</a:t>
            </a:r>
            <a:r>
              <a:rPr lang="uk-UA" altLang="en-US" dirty="0"/>
              <a:t>'</a:t>
            </a:r>
            <a:r>
              <a:rPr lang="en-US" altLang="en-US" dirty="0"/>
              <a:t> minds</a:t>
            </a:r>
          </a:p>
          <a:p>
            <a:pPr lvl="1">
              <a:buFontTx/>
              <a:buChar char="•"/>
            </a:pPr>
            <a:r>
              <a:rPr lang="en-US" altLang="en-US" dirty="0"/>
              <a:t>When positioning a brand, the marketer should establish a mission for the brand and a vision of what the brand must be and do</a:t>
            </a:r>
          </a:p>
          <a:p>
            <a:pPr lvl="2">
              <a:buFontTx/>
              <a:buChar char="•"/>
            </a:pPr>
            <a:r>
              <a:rPr lang="en-US" altLang="en-US" dirty="0"/>
              <a:t>A brand is the company</a:t>
            </a:r>
            <a:r>
              <a:rPr lang="uk-UA" altLang="en-US" dirty="0"/>
              <a:t>'</a:t>
            </a:r>
            <a:r>
              <a:rPr lang="en-US" altLang="en-US" dirty="0"/>
              <a:t>s promise to deliver a specific set of features, benefits, services, and experiences consistently to buyers</a:t>
            </a:r>
          </a:p>
          <a:p>
            <a:pPr lvl="3">
              <a:buFontTx/>
              <a:buChar char="•"/>
            </a:pPr>
            <a:r>
              <a:rPr lang="en-US" altLang="en-US" dirty="0"/>
              <a:t>The brand promise must be simple and honest</a:t>
            </a:r>
          </a:p>
          <a:p>
            <a:pPr lvl="1">
              <a:buFontTx/>
              <a:buChar char="•"/>
            </a:pPr>
            <a:endParaRPr lang="en-US" altLang="en-US" dirty="0"/>
          </a:p>
          <a:p>
            <a:pPr lvl="1">
              <a:buFontTx/>
              <a:buChar char="•"/>
            </a:pPr>
            <a:r>
              <a:rPr lang="en-US" altLang="en-US" dirty="0"/>
              <a:t>They can position brands at any of three levels:</a:t>
            </a:r>
          </a:p>
          <a:p>
            <a:pPr lvl="2">
              <a:buFontTx/>
              <a:buChar char="•"/>
            </a:pPr>
            <a:r>
              <a:rPr lang="en-US" altLang="en-US" dirty="0"/>
              <a:t>At the lowest level they can position the brand on product </a:t>
            </a:r>
            <a:r>
              <a:rPr lang="en-US" altLang="en-US" b="1" dirty="0"/>
              <a:t>attributes</a:t>
            </a:r>
          </a:p>
          <a:p>
            <a:pPr lvl="3">
              <a:buFontTx/>
              <a:buChar char="•"/>
            </a:pPr>
            <a:r>
              <a:rPr lang="en-US" altLang="en-US" dirty="0"/>
              <a:t>However, attributes are the least desirable level for brand positioning</a:t>
            </a:r>
          </a:p>
          <a:p>
            <a:pPr lvl="4">
              <a:buFontTx/>
              <a:buChar char="•"/>
            </a:pPr>
            <a:r>
              <a:rPr lang="en-US" altLang="en-US" dirty="0"/>
              <a:t>Competitors can easily copy attributes</a:t>
            </a:r>
          </a:p>
          <a:p>
            <a:pPr lvl="1">
              <a:buFontTx/>
              <a:buChar char="•"/>
            </a:pPr>
            <a:endParaRPr lang="en-US" altLang="en-US" dirty="0"/>
          </a:p>
          <a:p>
            <a:pPr lvl="2">
              <a:buFontTx/>
              <a:buChar char="•"/>
            </a:pPr>
            <a:r>
              <a:rPr lang="en-US" altLang="en-US" dirty="0"/>
              <a:t>A brand can be better positioned by associating its name with a desirable </a:t>
            </a:r>
            <a:r>
              <a:rPr lang="en-US" altLang="en-US" b="1" dirty="0"/>
              <a:t>benefit</a:t>
            </a:r>
          </a:p>
          <a:p>
            <a:pPr>
              <a:buFontTx/>
              <a:buChar char="•"/>
            </a:pPr>
            <a:endParaRPr lang="en-US" altLang="en-US" dirty="0"/>
          </a:p>
          <a:p>
            <a:pPr lvl="2">
              <a:buFontTx/>
              <a:buChar char="•"/>
            </a:pPr>
            <a:r>
              <a:rPr lang="en-US" altLang="en-US" dirty="0"/>
              <a:t>The strongest brands go beyond attribute or benefit positioning - they are positioned on strong </a:t>
            </a:r>
            <a:r>
              <a:rPr lang="en-US" altLang="en-US" b="1" dirty="0"/>
              <a:t>beliefs and values</a:t>
            </a:r>
          </a:p>
          <a:p>
            <a:pPr lvl="3">
              <a:buFontTx/>
              <a:buChar char="•"/>
            </a:pPr>
            <a:r>
              <a:rPr lang="en-US" altLang="en-US" dirty="0"/>
              <a:t>Successful brands engage customers on a deep, emotional level</a:t>
            </a:r>
          </a:p>
        </p:txBody>
      </p:sp>
      <p:sp>
        <p:nvSpPr>
          <p:cNvPr id="47108" name="Slide Number Placeholder 3">
            <a:extLst>
              <a:ext uri="{FF2B5EF4-FFF2-40B4-BE49-F238E27FC236}">
                <a16:creationId xmlns:a16="http://schemas.microsoft.com/office/drawing/2014/main" id="{70982DE8-707E-B144-8CF7-AE213951C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C2606F-1DFC-9548-B65C-C64523AD4DC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5060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112908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A manufacturer</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has four sponsorship options: </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National brands </a:t>
            </a:r>
            <a:r>
              <a:rPr lang="en-US" altLang="en-US" dirty="0">
                <a:solidFill>
                  <a:srgbClr val="008000"/>
                </a:solidFill>
                <a:latin typeface="Arial" panose="020B0604020202020204" pitchFamily="34" charset="0"/>
              </a:rPr>
              <a:t>or manufacturers’ brands are marketed under the manufacturer’s own name. The Samsung Galaxy tablet or Kellogg</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Frosted Flakes</a:t>
            </a:r>
            <a:r>
              <a:rPr lang="en-US" altLang="ja-JP" baseline="0" dirty="0">
                <a:solidFill>
                  <a:srgbClr val="008000"/>
                </a:solidFill>
                <a:latin typeface="Arial" panose="020B0604020202020204" pitchFamily="34" charset="0"/>
              </a:rPr>
              <a:t> are examples of national brands.</a:t>
            </a:r>
            <a:endParaRPr lang="en-US" altLang="ja-JP"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 increasing numbers of retailers and wholesalers have created their own </a:t>
            </a:r>
            <a:r>
              <a:rPr lang="en-US" altLang="en-US" b="1" dirty="0">
                <a:solidFill>
                  <a:srgbClr val="008000"/>
                </a:solidFill>
                <a:latin typeface="Arial" panose="020B0604020202020204" pitchFamily="34" charset="0"/>
              </a:rPr>
              <a:t>store brands </a:t>
            </a:r>
            <a:r>
              <a:rPr lang="en-US" altLang="en-US" dirty="0">
                <a:solidFill>
                  <a:srgbClr val="008000"/>
                </a:solidFill>
                <a:latin typeface="Arial" panose="020B0604020202020204" pitchFamily="34" charset="0"/>
              </a:rPr>
              <a:t>or private brands</a:t>
            </a:r>
            <a:r>
              <a:rPr lang="en-US" altLang="ja-JP" dirty="0">
                <a:solidFill>
                  <a:srgbClr val="008000"/>
                </a:solidFill>
                <a:latin typeface="Arial" panose="020B0604020202020204" pitchFamily="34" charset="0"/>
              </a:rPr>
              <a:t> </a:t>
            </a:r>
            <a:r>
              <a:rPr lang="en-US" sz="1200" kern="1200" dirty="0">
                <a:solidFill>
                  <a:schemeClr val="tx1"/>
                </a:solidFill>
                <a:effectLst/>
                <a:latin typeface="Arial" charset="0"/>
                <a:ea typeface="MS PGothic" panose="020B0600070205080204" pitchFamily="34" charset="-128"/>
                <a:cs typeface="ＭＳ Ｐゴシック" charset="0"/>
              </a:rPr>
              <a:t>To compete with store brands, national brands must sharpen their value propositions, especially when appealing to today’s more frugal consumers. </a:t>
            </a:r>
            <a:endParaRPr lang="en-US" altLang="ja-JP"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Some companies license names or symbols previously created by other manufacturers, the names of well-known celebrities, or characters from popular movies and books. For a fee, </a:t>
            </a:r>
            <a:r>
              <a:rPr lang="en-US" altLang="en-US" b="1" dirty="0">
                <a:solidFill>
                  <a:srgbClr val="008000"/>
                </a:solidFill>
                <a:latin typeface="Arial" panose="020B0604020202020204" pitchFamily="34" charset="0"/>
              </a:rPr>
              <a:t>licensing</a:t>
            </a:r>
            <a:r>
              <a:rPr lang="en-US" altLang="en-US" dirty="0">
                <a:solidFill>
                  <a:srgbClr val="008000"/>
                </a:solidFill>
                <a:latin typeface="Arial" panose="020B0604020202020204" pitchFamily="34" charset="0"/>
              </a:rPr>
              <a:t> any of these can provide an instant and proven brand name. </a:t>
            </a:r>
            <a:r>
              <a:rPr lang="en-US" sz="1200" kern="1200" dirty="0">
                <a:solidFill>
                  <a:schemeClr val="tx1"/>
                </a:solidFill>
                <a:effectLst/>
                <a:latin typeface="Arial" charset="0"/>
                <a:ea typeface="MS PGothic" panose="020B0600070205080204" pitchFamily="34" charset="-128"/>
                <a:cs typeface="ＭＳ Ｐゴシック" charset="0"/>
              </a:rPr>
              <a:t>For example, consider the Kodak brand with its familiar red and yellow colors, which has retained its value even after the company went bankrupt and discontinued its consumer products.</a:t>
            </a:r>
          </a:p>
          <a:p>
            <a:r>
              <a:rPr lang="en-US" altLang="en-US" b="1" dirty="0">
                <a:solidFill>
                  <a:srgbClr val="008000"/>
                </a:solidFill>
                <a:latin typeface="Arial" panose="020B0604020202020204" pitchFamily="34" charset="0"/>
              </a:rPr>
              <a:t>Co-branding</a:t>
            </a:r>
            <a:r>
              <a:rPr lang="en-US" altLang="en-US" dirty="0">
                <a:solidFill>
                  <a:srgbClr val="008000"/>
                </a:solidFill>
                <a:latin typeface="Arial" panose="020B0604020202020204" pitchFamily="34" charset="0"/>
              </a:rPr>
              <a:t> occurs when two established brand names of different companies are used on the same product. Because each brand dominates in a different category, the combined brands create broader consumer appeal and greater brand equity. For example, </a:t>
            </a:r>
            <a:r>
              <a:rPr lang="en-US" sz="1200" kern="1200" dirty="0">
                <a:solidFill>
                  <a:schemeClr val="tx1"/>
                </a:solidFill>
                <a:effectLst/>
                <a:latin typeface="Arial" charset="0"/>
                <a:ea typeface="MS PGothic" panose="020B0600070205080204" pitchFamily="34" charset="-128"/>
                <a:cs typeface="ＭＳ Ｐゴシック" charset="0"/>
              </a:rPr>
              <a:t>Taco Bell and Doritos teamed up to create the Doritos Locos Taco. </a:t>
            </a:r>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767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This figure illustrates the four choices that a company has when it comes to developing brands. </a:t>
            </a:r>
            <a:r>
              <a:rPr lang="en-US" sz="1200" kern="1200" dirty="0">
                <a:solidFill>
                  <a:schemeClr val="tx1"/>
                </a:solidFill>
                <a:effectLst/>
                <a:latin typeface="Arial" charset="0"/>
                <a:ea typeface="MS PGothic" panose="020B0600070205080204" pitchFamily="34" charset="-128"/>
                <a:cs typeface="ＭＳ Ｐゴシック" charset="0"/>
              </a:rPr>
              <a:t>It can introduce </a:t>
            </a:r>
            <a:r>
              <a:rPr lang="en-US" sz="1200" b="1" i="0" kern="1200" dirty="0">
                <a:solidFill>
                  <a:schemeClr val="tx1"/>
                </a:solidFill>
                <a:effectLst/>
                <a:latin typeface="Arial" charset="0"/>
                <a:ea typeface="MS PGothic" panose="020B0600070205080204" pitchFamily="34" charset="-128"/>
                <a:cs typeface="ＭＳ Ｐゴシック" charset="0"/>
              </a:rPr>
              <a:t>line extensions, brand extensions,  multibrands, </a:t>
            </a:r>
            <a:r>
              <a:rPr lang="en-US" sz="1200" b="0" i="0" kern="1200" dirty="0">
                <a:solidFill>
                  <a:schemeClr val="tx1"/>
                </a:solidFill>
                <a:effectLst/>
                <a:latin typeface="Arial" charset="0"/>
                <a:ea typeface="MS PGothic" panose="020B0600070205080204" pitchFamily="34" charset="-128"/>
                <a:cs typeface="ＭＳ Ｐゴシック" charset="0"/>
              </a:rPr>
              <a:t>or</a:t>
            </a:r>
            <a:r>
              <a:rPr lang="en-US" sz="1200" b="1" i="0" kern="1200" dirty="0">
                <a:solidFill>
                  <a:schemeClr val="tx1"/>
                </a:solidFill>
                <a:effectLst/>
                <a:latin typeface="Arial" charset="0"/>
                <a:ea typeface="MS PGothic" panose="020B0600070205080204" pitchFamily="34" charset="-128"/>
                <a:cs typeface="ＭＳ Ｐゴシック" charset="0"/>
              </a:rPr>
              <a:t> new brands.</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Line extensions </a:t>
            </a:r>
            <a:r>
              <a:rPr lang="en-US" altLang="en-US" dirty="0">
                <a:solidFill>
                  <a:srgbClr val="008000"/>
                </a:solidFill>
                <a:latin typeface="Arial" panose="020B0604020202020204" pitchFamily="34" charset="0"/>
              </a:rPr>
              <a:t>occur when a company extends existing brand names to new forms, colors, sizes, ingredients, or flavors of an existing product category. A company might introduce line extensions as a low-cost, low-risk way to introduce new products. Or it might want to meet consumer desires for variety, use excess capacity, or command more shelf space from resellers.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a:t>
            </a:r>
            <a:r>
              <a:rPr lang="en-US" altLang="en-US" b="1" dirty="0">
                <a:solidFill>
                  <a:srgbClr val="008000"/>
                </a:solidFill>
                <a:latin typeface="Arial" panose="020B0604020202020204" pitchFamily="34" charset="0"/>
              </a:rPr>
              <a:t>brand extension </a:t>
            </a:r>
            <a:r>
              <a:rPr lang="en-US" altLang="en-US" dirty="0">
                <a:solidFill>
                  <a:srgbClr val="008000"/>
                </a:solidFill>
                <a:latin typeface="Arial" panose="020B0604020202020204" pitchFamily="34" charset="0"/>
              </a:rPr>
              <a:t>extends an existing brand name to new or modified products in a new category. It gives a new product instant recognition and faster acceptance. But an extension may also confuse the image of the main brand. </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Multibranding</a:t>
            </a:r>
            <a:r>
              <a:rPr lang="en-US" altLang="en-US" dirty="0">
                <a:solidFill>
                  <a:srgbClr val="008000"/>
                </a:solidFill>
                <a:latin typeface="Arial" panose="020B0604020202020204" pitchFamily="34" charset="0"/>
              </a:rPr>
              <a:t> offers a way to establish different features that appeal to different customer segments, lock up more reseller shelf space, and capture a larger market share. A major drawback of </a:t>
            </a:r>
            <a:r>
              <a:rPr lang="en-US" altLang="en-US" dirty="0" err="1">
                <a:solidFill>
                  <a:srgbClr val="008000"/>
                </a:solidFill>
                <a:latin typeface="Arial" panose="020B0604020202020204" pitchFamily="34" charset="0"/>
              </a:rPr>
              <a:t>multibranding</a:t>
            </a:r>
            <a:r>
              <a:rPr lang="en-US" altLang="en-US" dirty="0">
                <a:solidFill>
                  <a:srgbClr val="008000"/>
                </a:solidFill>
                <a:latin typeface="Arial" panose="020B0604020202020204" pitchFamily="34" charset="0"/>
              </a:rPr>
              <a:t> is that each brand might obtain only a small market share, and none may be very profitable.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company might believe that the power of its existing brand name is waning, so a </a:t>
            </a:r>
            <a:r>
              <a:rPr lang="en-US" altLang="en-US" b="1" dirty="0">
                <a:solidFill>
                  <a:srgbClr val="008000"/>
                </a:solidFill>
                <a:latin typeface="Arial" panose="020B0604020202020204" pitchFamily="34" charset="0"/>
              </a:rPr>
              <a:t>new brand </a:t>
            </a:r>
            <a:r>
              <a:rPr lang="en-US" altLang="en-US" dirty="0">
                <a:solidFill>
                  <a:srgbClr val="008000"/>
                </a:solidFill>
                <a:latin typeface="Arial" panose="020B0604020202020204" pitchFamily="34" charset="0"/>
              </a:rPr>
              <a:t>name is needed. Or, it may create a new brand name when it enters a new product category for which none of its current brand names are appropriate. </a:t>
            </a:r>
            <a:r>
              <a:rPr lang="en-US" sz="1200" kern="1200" dirty="0">
                <a:solidFill>
                  <a:schemeClr val="tx1"/>
                </a:solidFill>
                <a:effectLst/>
                <a:latin typeface="Arial" charset="0"/>
                <a:ea typeface="MS PGothic" panose="020B0600070205080204" pitchFamily="34" charset="-128"/>
                <a:cs typeface="ＭＳ Ｐゴシック" charset="0"/>
              </a:rPr>
              <a:t>For example, Toyota created the separate Lexus brand aimed at luxury car consumers and the Scion brand, targeted toward Millennial consumers.</a:t>
            </a:r>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632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This figure illustrates the four choices that a company has when it comes to developing brands. </a:t>
            </a:r>
            <a:r>
              <a:rPr lang="en-US" sz="1200" kern="1200" dirty="0">
                <a:solidFill>
                  <a:schemeClr val="tx1"/>
                </a:solidFill>
                <a:effectLst/>
                <a:latin typeface="Arial" charset="0"/>
                <a:ea typeface="MS PGothic" panose="020B0600070205080204" pitchFamily="34" charset="-128"/>
                <a:cs typeface="ＭＳ Ｐゴシック" charset="0"/>
              </a:rPr>
              <a:t>It can introduce </a:t>
            </a:r>
            <a:r>
              <a:rPr lang="en-US" sz="1200" b="1" i="0" kern="1200" dirty="0">
                <a:solidFill>
                  <a:schemeClr val="tx1"/>
                </a:solidFill>
                <a:effectLst/>
                <a:latin typeface="Arial" charset="0"/>
                <a:ea typeface="MS PGothic" panose="020B0600070205080204" pitchFamily="34" charset="-128"/>
                <a:cs typeface="ＭＳ Ｐゴシック" charset="0"/>
              </a:rPr>
              <a:t>line extensions, brand extensions,  multibrands, </a:t>
            </a:r>
            <a:r>
              <a:rPr lang="en-US" sz="1200" b="0" i="0" kern="1200" dirty="0">
                <a:solidFill>
                  <a:schemeClr val="tx1"/>
                </a:solidFill>
                <a:effectLst/>
                <a:latin typeface="Arial" charset="0"/>
                <a:ea typeface="MS PGothic" panose="020B0600070205080204" pitchFamily="34" charset="-128"/>
                <a:cs typeface="ＭＳ Ｐゴシック" charset="0"/>
              </a:rPr>
              <a:t>or</a:t>
            </a:r>
            <a:r>
              <a:rPr lang="en-US" sz="1200" b="1" i="0" kern="1200" dirty="0">
                <a:solidFill>
                  <a:schemeClr val="tx1"/>
                </a:solidFill>
                <a:effectLst/>
                <a:latin typeface="Arial" charset="0"/>
                <a:ea typeface="MS PGothic" panose="020B0600070205080204" pitchFamily="34" charset="-128"/>
                <a:cs typeface="ＭＳ Ｐゴシック" charset="0"/>
              </a:rPr>
              <a:t> new brands.</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Line extensions </a:t>
            </a:r>
            <a:r>
              <a:rPr lang="en-US" altLang="en-US" dirty="0">
                <a:solidFill>
                  <a:srgbClr val="008000"/>
                </a:solidFill>
                <a:latin typeface="Arial" panose="020B0604020202020204" pitchFamily="34" charset="0"/>
              </a:rPr>
              <a:t>occur when a company extends existing brand names to new forms, colors, sizes, ingredients, or flavors of an existing product category. A company might introduce line extensions as a low-cost, low-risk way to introduce new products. Or it might want to meet consumer desires for variety, use excess capacity, or command more shelf space from resellers.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a:t>
            </a:r>
            <a:r>
              <a:rPr lang="en-US" altLang="en-US" b="1" dirty="0">
                <a:solidFill>
                  <a:srgbClr val="008000"/>
                </a:solidFill>
                <a:latin typeface="Arial" panose="020B0604020202020204" pitchFamily="34" charset="0"/>
              </a:rPr>
              <a:t>brand extension </a:t>
            </a:r>
            <a:r>
              <a:rPr lang="en-US" altLang="en-US" dirty="0">
                <a:solidFill>
                  <a:srgbClr val="008000"/>
                </a:solidFill>
                <a:latin typeface="Arial" panose="020B0604020202020204" pitchFamily="34" charset="0"/>
              </a:rPr>
              <a:t>extends an existing brand name to new or modified products in a new category. It gives a new product instant recognition and faster acceptance. But an extension may also confuse the image of the main brand. </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Multibranding</a:t>
            </a:r>
            <a:r>
              <a:rPr lang="en-US" altLang="en-US" dirty="0">
                <a:solidFill>
                  <a:srgbClr val="008000"/>
                </a:solidFill>
                <a:latin typeface="Arial" panose="020B0604020202020204" pitchFamily="34" charset="0"/>
              </a:rPr>
              <a:t> offers a way to establish different features that appeal to different customer segments, lock up more reseller shelf space, and capture a larger market share. A major drawback of </a:t>
            </a:r>
            <a:r>
              <a:rPr lang="en-US" altLang="en-US" dirty="0" err="1">
                <a:solidFill>
                  <a:srgbClr val="008000"/>
                </a:solidFill>
                <a:latin typeface="Arial" panose="020B0604020202020204" pitchFamily="34" charset="0"/>
              </a:rPr>
              <a:t>multibranding</a:t>
            </a:r>
            <a:r>
              <a:rPr lang="en-US" altLang="en-US" dirty="0">
                <a:solidFill>
                  <a:srgbClr val="008000"/>
                </a:solidFill>
                <a:latin typeface="Arial" panose="020B0604020202020204" pitchFamily="34" charset="0"/>
              </a:rPr>
              <a:t> is that each brand might obtain only a small market share, and none may be very profitable.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company might believe that the power of its existing brand name is waning, so a </a:t>
            </a:r>
            <a:r>
              <a:rPr lang="en-US" altLang="en-US" b="1" dirty="0">
                <a:solidFill>
                  <a:srgbClr val="008000"/>
                </a:solidFill>
                <a:latin typeface="Arial" panose="020B0604020202020204" pitchFamily="34" charset="0"/>
              </a:rPr>
              <a:t>new brand </a:t>
            </a:r>
            <a:r>
              <a:rPr lang="en-US" altLang="en-US" dirty="0">
                <a:solidFill>
                  <a:srgbClr val="008000"/>
                </a:solidFill>
                <a:latin typeface="Arial" panose="020B0604020202020204" pitchFamily="34" charset="0"/>
              </a:rPr>
              <a:t>name is needed. Or, it may create a new brand name when it enters a new product category for which none of its current brand names are appropriate. </a:t>
            </a:r>
            <a:r>
              <a:rPr lang="en-US" sz="1200" kern="1200" dirty="0">
                <a:solidFill>
                  <a:schemeClr val="tx1"/>
                </a:solidFill>
                <a:effectLst/>
                <a:latin typeface="Arial" charset="0"/>
                <a:ea typeface="MS PGothic" panose="020B0600070205080204" pitchFamily="34" charset="-128"/>
                <a:cs typeface="ＭＳ Ｐゴシック" charset="0"/>
              </a:rPr>
              <a:t>For example, Toyota created the separate Lexus brand aimed at luxury car consumers and the Scion brand, targeted toward Millennial consumers.</a:t>
            </a:r>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632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087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07085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brand extension extends a current brand name to new or modified products</a:t>
            </a:r>
            <a:r>
              <a:rPr lang="en-US" baseline="0" dirty="0"/>
              <a:t> </a:t>
            </a:r>
            <a:r>
              <a:rPr lang="en-US" dirty="0"/>
              <a:t>in a new category. For example, Google-owned Nest—which began as a maker of stylish, connected, learning thermostats that can be controlled remotely by phone—has extended its line with a host of smart and stylish smart-home products, including a smoke and carbon monoxide</a:t>
            </a:r>
          </a:p>
          <a:p>
            <a:r>
              <a:rPr lang="en-US" dirty="0"/>
              <a:t>alarm, home monitoring cameras, a home security alarm system, and a video doorbell that lets you know who’s calling.</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606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common Brand Strategies</a:t>
            </a:r>
            <a:br>
              <a:rPr lang="en-US" dirty="0"/>
            </a:br>
            <a:r>
              <a:rPr lang="en-US" sz="1200" b="0" i="0" kern="1200" dirty="0">
                <a:solidFill>
                  <a:schemeClr val="tx1"/>
                </a:solidFill>
                <a:effectLst/>
                <a:latin typeface="+mn-lt"/>
                <a:ea typeface="+mn-ea"/>
                <a:cs typeface="+mn-cs"/>
              </a:rPr>
              <a:t>Brand extension: uses an existing brand name to promote a new or improved product in a company's product </a:t>
            </a:r>
            <a:r>
              <a:rPr lang="en-US" sz="1200" b="0" i="0" kern="1200" dirty="0" err="1">
                <a:solidFill>
                  <a:schemeClr val="tx1"/>
                </a:solidFill>
                <a:effectLst/>
                <a:latin typeface="+mn-lt"/>
                <a:ea typeface="+mn-ea"/>
                <a:cs typeface="+mn-cs"/>
              </a:rPr>
              <a:t>lineExample</a:t>
            </a:r>
            <a:r>
              <a:rPr lang="en-US" sz="1200" b="0" i="0" kern="1200" dirty="0">
                <a:solidFill>
                  <a:schemeClr val="tx1"/>
                </a:solidFill>
                <a:effectLst/>
                <a:latin typeface="+mn-lt"/>
                <a:ea typeface="+mn-ea"/>
                <a:cs typeface="+mn-cs"/>
              </a:rPr>
              <a:t>: Ocean Spray extended cranberry juice line by adding </a:t>
            </a:r>
            <a:r>
              <a:rPr lang="en-US" sz="1200" b="0" i="0" kern="1200" dirty="0" err="1">
                <a:solidFill>
                  <a:schemeClr val="tx1"/>
                </a:solidFill>
                <a:effectLst/>
                <a:latin typeface="+mn-lt"/>
                <a:ea typeface="+mn-ea"/>
                <a:cs typeface="+mn-cs"/>
              </a:rPr>
              <a:t>CranApple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CranGrape</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CranCherry</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Brand licensing: companies allow other organizations to use their brand, brand mark, or trade </a:t>
            </a:r>
            <a:r>
              <a:rPr lang="en-US" sz="1200" b="0" i="0" kern="1200" dirty="0" err="1">
                <a:solidFill>
                  <a:schemeClr val="tx1"/>
                </a:solidFill>
                <a:effectLst/>
                <a:latin typeface="+mn-lt"/>
                <a:ea typeface="+mn-ea"/>
                <a:cs typeface="+mn-cs"/>
              </a:rPr>
              <a:t>charactersExample</a:t>
            </a:r>
            <a:r>
              <a:rPr lang="en-US" sz="1200" b="0" i="0" kern="1200" dirty="0">
                <a:solidFill>
                  <a:schemeClr val="tx1"/>
                </a:solidFill>
                <a:effectLst/>
                <a:latin typeface="+mn-lt"/>
                <a:ea typeface="+mn-ea"/>
                <a:cs typeface="+mn-cs"/>
              </a:rPr>
              <a:t>: NFL has licensing arrangements with Pepsi &amp; Visa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Mixed brands: offer a combo of national, private, and generic brands to sell </a:t>
            </a:r>
            <a:r>
              <a:rPr lang="en-US" sz="1200" b="0" i="0" kern="1200" dirty="0" err="1">
                <a:solidFill>
                  <a:schemeClr val="tx1"/>
                </a:solidFill>
                <a:effectLst/>
                <a:latin typeface="+mn-lt"/>
                <a:ea typeface="+mn-ea"/>
                <a:cs typeface="+mn-cs"/>
              </a:rPr>
              <a:t>productsExample</a:t>
            </a:r>
            <a:r>
              <a:rPr lang="en-US" sz="1200" b="0" i="0" kern="1200" dirty="0">
                <a:solidFill>
                  <a:schemeClr val="tx1"/>
                </a:solidFill>
                <a:effectLst/>
                <a:latin typeface="+mn-lt"/>
                <a:ea typeface="+mn-ea"/>
                <a:cs typeface="+mn-cs"/>
              </a:rPr>
              <a:t>: Michelin manufactures its own brand of tires as well as sells them at Sears under the Sears brand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Co-branding: combines one or more brands in the manufacture of a product or in the delivery of a service Example: Starbucks has an agreement with Barnes &amp; Noble to open coffee shops inside their bookstores</a:t>
            </a:r>
            <a:endParaRPr lang="en-SA" dirty="0"/>
          </a:p>
          <a:p>
            <a:r>
              <a:rPr lang="en-US" sz="1200" b="1" i="0" u="none" strike="noStrike" kern="1200" dirty="0">
                <a:solidFill>
                  <a:schemeClr val="tx1"/>
                </a:solidFill>
                <a:effectLst/>
                <a:latin typeface="+mn-lt"/>
                <a:ea typeface="+mn-ea"/>
                <a:cs typeface="+mn-cs"/>
                <a:hlinkClick r:id="rId3" tooltip="product line decisions"/>
              </a:rPr>
              <a:t>Product Line Decisions</a:t>
            </a:r>
            <a:r>
              <a:rPr lang="en-US" sz="1200" b="0" i="0" kern="1200" dirty="0">
                <a:solidFill>
                  <a:schemeClr val="tx1"/>
                </a:solidFill>
                <a:effectLst/>
                <a:latin typeface="+mn-lt"/>
                <a:ea typeface="+mn-ea"/>
                <a:cs typeface="+mn-cs"/>
              </a:rPr>
              <a:t> • Product Line • Group of products with variations (flavors/types/appeals). • Product Line Stretching • Downward • Upward • Both directions • Product Line Filling • Examples • Ice Tea • Pet Foods</a:t>
            </a:r>
          </a:p>
          <a:p>
            <a:r>
              <a:rPr lang="en-US" sz="1200" b="1" i="0" u="none" strike="noStrike" kern="1200" dirty="0">
                <a:solidFill>
                  <a:schemeClr val="tx1"/>
                </a:solidFill>
                <a:effectLst/>
                <a:latin typeface="+mn-lt"/>
                <a:ea typeface="+mn-ea"/>
                <a:cs typeface="+mn-cs"/>
                <a:hlinkClick r:id="rId4" tooltip="slide22"/>
              </a:rPr>
              <a:t>Product Line Stretching - Marriott</a:t>
            </a:r>
            <a:r>
              <a:rPr lang="en-US" sz="1200" b="0" i="0" kern="1200" dirty="0">
                <a:solidFill>
                  <a:schemeClr val="tx1"/>
                </a:solidFill>
                <a:effectLst/>
                <a:latin typeface="+mn-lt"/>
                <a:ea typeface="+mn-ea"/>
                <a:cs typeface="+mn-cs"/>
              </a:rPr>
              <a:t> Marriott offers a full line of hotel brands, each aimed at a different market.</a:t>
            </a:r>
          </a:p>
          <a:p>
            <a:r>
              <a:rPr lang="en-US" sz="1200" b="1" i="0" u="none" strike="noStrike" kern="1200" dirty="0">
                <a:solidFill>
                  <a:schemeClr val="tx1"/>
                </a:solidFill>
                <a:effectLst/>
                <a:latin typeface="+mn-lt"/>
                <a:ea typeface="+mn-ea"/>
                <a:cs typeface="+mn-cs"/>
                <a:hlinkClick r:id="rId5" tooltip="product mix decisions"/>
              </a:rPr>
              <a:t>Product Mix Decisions</a:t>
            </a:r>
            <a:r>
              <a:rPr lang="en-US" sz="1200" b="0" i="0" kern="1200" dirty="0">
                <a:solidFill>
                  <a:schemeClr val="tx1"/>
                </a:solidFill>
                <a:effectLst/>
                <a:latin typeface="+mn-lt"/>
                <a:ea typeface="+mn-ea"/>
                <a:cs typeface="+mn-cs"/>
              </a:rPr>
              <a:t> • Product mix: • What combination of products do we carry? • Product mix decisions: •</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361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common Brand Strategies</a:t>
            </a:r>
            <a:br>
              <a:rPr lang="en-US" dirty="0"/>
            </a:br>
            <a:r>
              <a:rPr lang="en-US" sz="1200" b="0" i="0" kern="1200" dirty="0">
                <a:solidFill>
                  <a:schemeClr val="tx1"/>
                </a:solidFill>
                <a:effectLst/>
                <a:latin typeface="+mn-lt"/>
                <a:ea typeface="+mn-ea"/>
                <a:cs typeface="+mn-cs"/>
              </a:rPr>
              <a:t>Brand extension: uses an existing brand name to promote a new or improved product in a company's product </a:t>
            </a:r>
            <a:r>
              <a:rPr lang="en-US" sz="1200" b="0" i="0" kern="1200" dirty="0" err="1">
                <a:solidFill>
                  <a:schemeClr val="tx1"/>
                </a:solidFill>
                <a:effectLst/>
                <a:latin typeface="+mn-lt"/>
                <a:ea typeface="+mn-ea"/>
                <a:cs typeface="+mn-cs"/>
              </a:rPr>
              <a:t>lineExample</a:t>
            </a:r>
            <a:r>
              <a:rPr lang="en-US" sz="1200" b="0" i="0" kern="1200" dirty="0">
                <a:solidFill>
                  <a:schemeClr val="tx1"/>
                </a:solidFill>
                <a:effectLst/>
                <a:latin typeface="+mn-lt"/>
                <a:ea typeface="+mn-ea"/>
                <a:cs typeface="+mn-cs"/>
              </a:rPr>
              <a:t>: Ocean Spray extended cranberry juice line by adding </a:t>
            </a:r>
            <a:r>
              <a:rPr lang="en-US" sz="1200" b="0" i="0" kern="1200" dirty="0" err="1">
                <a:solidFill>
                  <a:schemeClr val="tx1"/>
                </a:solidFill>
                <a:effectLst/>
                <a:latin typeface="+mn-lt"/>
                <a:ea typeface="+mn-ea"/>
                <a:cs typeface="+mn-cs"/>
              </a:rPr>
              <a:t>CranApple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CranGrape</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CranCherry</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Brand licensing: companies allow other organizations to use their brand, brand mark, or trade </a:t>
            </a:r>
            <a:r>
              <a:rPr lang="en-US" sz="1200" b="0" i="0" kern="1200" dirty="0" err="1">
                <a:solidFill>
                  <a:schemeClr val="tx1"/>
                </a:solidFill>
                <a:effectLst/>
                <a:latin typeface="+mn-lt"/>
                <a:ea typeface="+mn-ea"/>
                <a:cs typeface="+mn-cs"/>
              </a:rPr>
              <a:t>charactersExample</a:t>
            </a:r>
            <a:r>
              <a:rPr lang="en-US" sz="1200" b="0" i="0" kern="1200" dirty="0">
                <a:solidFill>
                  <a:schemeClr val="tx1"/>
                </a:solidFill>
                <a:effectLst/>
                <a:latin typeface="+mn-lt"/>
                <a:ea typeface="+mn-ea"/>
                <a:cs typeface="+mn-cs"/>
              </a:rPr>
              <a:t>: NFL has licensing arrangements with Pepsi &amp; Visa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Mixed brands: offer a combo of national, private, and generic brands to sell </a:t>
            </a:r>
            <a:r>
              <a:rPr lang="en-US" sz="1200" b="0" i="0" kern="1200" dirty="0" err="1">
                <a:solidFill>
                  <a:schemeClr val="tx1"/>
                </a:solidFill>
                <a:effectLst/>
                <a:latin typeface="+mn-lt"/>
                <a:ea typeface="+mn-ea"/>
                <a:cs typeface="+mn-cs"/>
              </a:rPr>
              <a:t>productsExample</a:t>
            </a:r>
            <a:r>
              <a:rPr lang="en-US" sz="1200" b="0" i="0" kern="1200" dirty="0">
                <a:solidFill>
                  <a:schemeClr val="tx1"/>
                </a:solidFill>
                <a:effectLst/>
                <a:latin typeface="+mn-lt"/>
                <a:ea typeface="+mn-ea"/>
                <a:cs typeface="+mn-cs"/>
              </a:rPr>
              <a:t>: Michelin manufactures its own brand of tires as well as sells them at Sears under the Sears brand </a:t>
            </a:r>
            <a:r>
              <a:rPr lang="en-US" sz="1200" b="0" i="0" kern="1200" dirty="0" err="1">
                <a:solidFill>
                  <a:schemeClr val="tx1"/>
                </a:solidFill>
                <a:effectLst/>
                <a:latin typeface="+mn-lt"/>
                <a:ea typeface="+mn-ea"/>
                <a:cs typeface="+mn-cs"/>
              </a:rPr>
              <a:t>name.Co</a:t>
            </a:r>
            <a:r>
              <a:rPr lang="en-US" sz="1200" b="0" i="0" kern="1200" dirty="0">
                <a:solidFill>
                  <a:schemeClr val="tx1"/>
                </a:solidFill>
                <a:effectLst/>
                <a:latin typeface="+mn-lt"/>
                <a:ea typeface="+mn-ea"/>
                <a:cs typeface="+mn-cs"/>
              </a:rPr>
              <a:t>-branding: combines one or more brands in the manufacture of a product or in the delivery of a </a:t>
            </a:r>
            <a:r>
              <a:rPr lang="en-US" sz="1200" b="0" i="0" kern="1200" dirty="0" err="1">
                <a:solidFill>
                  <a:schemeClr val="tx1"/>
                </a:solidFill>
                <a:effectLst/>
                <a:latin typeface="+mn-lt"/>
                <a:ea typeface="+mn-ea"/>
                <a:cs typeface="+mn-cs"/>
              </a:rPr>
              <a:t>serviceExample</a:t>
            </a:r>
            <a:r>
              <a:rPr lang="en-US" sz="1200" b="0" i="0" kern="1200" dirty="0">
                <a:solidFill>
                  <a:schemeClr val="tx1"/>
                </a:solidFill>
                <a:effectLst/>
                <a:latin typeface="+mn-lt"/>
                <a:ea typeface="+mn-ea"/>
                <a:cs typeface="+mn-cs"/>
              </a:rPr>
              <a:t>: Starbucks has an agreement with Barnes &amp; Noble to open coffee shops inside their bookstores</a:t>
            </a:r>
            <a:endParaRPr lang="en-SA" dirty="0"/>
          </a:p>
          <a:p>
            <a:r>
              <a:rPr lang="en-US" sz="1200" b="1" i="0" u="none" strike="noStrike" kern="1200" dirty="0">
                <a:solidFill>
                  <a:schemeClr val="tx1"/>
                </a:solidFill>
                <a:effectLst/>
                <a:latin typeface="+mn-lt"/>
                <a:ea typeface="+mn-ea"/>
                <a:cs typeface="+mn-cs"/>
                <a:hlinkClick r:id="rId3" tooltip="product line decisions"/>
              </a:rPr>
              <a:t>Product Line Decisions</a:t>
            </a:r>
            <a:r>
              <a:rPr lang="en-US" sz="1200" b="0" i="0" kern="1200" dirty="0">
                <a:solidFill>
                  <a:schemeClr val="tx1"/>
                </a:solidFill>
                <a:effectLst/>
                <a:latin typeface="+mn-lt"/>
                <a:ea typeface="+mn-ea"/>
                <a:cs typeface="+mn-cs"/>
              </a:rPr>
              <a:t> • Product Line • Group of products with variations (flavors/types/appeals). • Product Line Stretching • Downward • Upward • Both directions • Product Line Filling • Examples • Ice Tea • Pet Foods</a:t>
            </a:r>
          </a:p>
          <a:p>
            <a:r>
              <a:rPr lang="en-US" sz="1200" b="1" i="0" u="none" strike="noStrike" kern="1200" dirty="0">
                <a:solidFill>
                  <a:schemeClr val="tx1"/>
                </a:solidFill>
                <a:effectLst/>
                <a:latin typeface="+mn-lt"/>
                <a:ea typeface="+mn-ea"/>
                <a:cs typeface="+mn-cs"/>
                <a:hlinkClick r:id="rId4" tooltip="slide22"/>
              </a:rPr>
              <a:t>Product Line Stretching - Marriott</a:t>
            </a:r>
            <a:r>
              <a:rPr lang="en-US" sz="1200" b="0" i="0" kern="1200" dirty="0">
                <a:solidFill>
                  <a:schemeClr val="tx1"/>
                </a:solidFill>
                <a:effectLst/>
                <a:latin typeface="+mn-lt"/>
                <a:ea typeface="+mn-ea"/>
                <a:cs typeface="+mn-cs"/>
              </a:rPr>
              <a:t> Marriott offers a full line of hotel brands, each aimed at a different market.</a:t>
            </a:r>
          </a:p>
          <a:p>
            <a:r>
              <a:rPr lang="en-US" sz="1200" b="1" i="0" u="none" strike="noStrike" kern="1200" dirty="0">
                <a:solidFill>
                  <a:schemeClr val="tx1"/>
                </a:solidFill>
                <a:effectLst/>
                <a:latin typeface="+mn-lt"/>
                <a:ea typeface="+mn-ea"/>
                <a:cs typeface="+mn-cs"/>
                <a:hlinkClick r:id="rId5" tooltip="product mix decisions"/>
              </a:rPr>
              <a:t>Product Mix Decisions</a:t>
            </a:r>
            <a:r>
              <a:rPr lang="en-US" sz="1200" b="0" i="0" kern="1200" dirty="0">
                <a:solidFill>
                  <a:schemeClr val="tx1"/>
                </a:solidFill>
                <a:effectLst/>
                <a:latin typeface="+mn-lt"/>
                <a:ea typeface="+mn-ea"/>
                <a:cs typeface="+mn-cs"/>
              </a:rPr>
              <a:t> • Product mix: • What combination of products do we carry? • Product mix decisions: •</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045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99166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369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14162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918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359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D9CB150-A474-4947-BDCD-CB161043D98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0C0CB45-D386-E04D-8426-52AA838B5E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SA" sz="1100" dirty="0"/>
              <a:t>After deciding on its overall marketing strategy, the company is ready to begin planning the details of the marketing mix, one of the major concepts in modern marketing</a:t>
            </a:r>
          </a:p>
          <a:p>
            <a:pPr lvl="1">
              <a:buFontTx/>
              <a:buChar char="•"/>
            </a:pPr>
            <a:r>
              <a:rPr lang="en-US" altLang="en-SA" sz="1100" dirty="0"/>
              <a:t>The marketing mix consists of everything the firm can do to influence the demand for its product</a:t>
            </a:r>
          </a:p>
          <a:p>
            <a:pPr lvl="1">
              <a:buFontTx/>
              <a:buChar char="•"/>
            </a:pPr>
            <a:endParaRPr lang="en-US" altLang="en-SA" sz="1100" dirty="0"/>
          </a:p>
          <a:p>
            <a:pPr lvl="1">
              <a:buFontTx/>
              <a:buChar char="•"/>
            </a:pPr>
            <a:r>
              <a:rPr lang="en-US" altLang="en-SA" sz="1100" dirty="0"/>
              <a:t>The many possibilities can be collected into four groups of variables known as the four Ps: product, price, place, and promotion.</a:t>
            </a:r>
          </a:p>
          <a:p>
            <a:pPr lvl="2">
              <a:buFontTx/>
              <a:buChar char="•"/>
            </a:pPr>
            <a:r>
              <a:rPr lang="en-US" altLang="en-SA" sz="1100" dirty="0"/>
              <a:t>Product means the goods-and-services combination the company offers to the target market</a:t>
            </a:r>
          </a:p>
          <a:p>
            <a:pPr lvl="2">
              <a:buFontTx/>
              <a:buChar char="•"/>
            </a:pPr>
            <a:r>
              <a:rPr lang="en-US" altLang="en-SA" sz="1100" dirty="0"/>
              <a:t>Price is the amount of money customers must pay to obtain the product</a:t>
            </a:r>
          </a:p>
          <a:p>
            <a:pPr lvl="2">
              <a:buFontTx/>
              <a:buChar char="•"/>
            </a:pPr>
            <a:r>
              <a:rPr lang="en-US" altLang="en-SA" sz="1100" dirty="0"/>
              <a:t>Place includes company activities that make the product available to target customers</a:t>
            </a:r>
          </a:p>
          <a:p>
            <a:pPr lvl="2">
              <a:buFontTx/>
              <a:buChar char="•"/>
            </a:pPr>
            <a:r>
              <a:rPr lang="en-US" altLang="en-SA" sz="1100" dirty="0"/>
              <a:t>Promotion means activities that communicate the merits of the product and persuade target customers to buy it</a:t>
            </a:r>
          </a:p>
          <a:p>
            <a:pPr>
              <a:buFontTx/>
              <a:buChar char="•"/>
            </a:pPr>
            <a:endParaRPr lang="en-US" altLang="en-SA" sz="1100" dirty="0"/>
          </a:p>
          <a:p>
            <a:pPr lvl="1">
              <a:buFontTx/>
              <a:buChar char="•"/>
            </a:pPr>
            <a:r>
              <a:rPr lang="en-US" altLang="en-SA" sz="1100" dirty="0"/>
              <a:t>However, some critics think that the four Ps may omit or underemphasize certain important activities</a:t>
            </a:r>
          </a:p>
          <a:p>
            <a:pPr lvl="2">
              <a:buFontTx/>
              <a:buChar char="•"/>
            </a:pPr>
            <a:r>
              <a:rPr lang="en-US" altLang="en-SA" sz="1100" dirty="0"/>
              <a:t>The four Ps concept takes the seller</a:t>
            </a:r>
            <a:r>
              <a:rPr lang="uk-UA" altLang="en-SA" sz="1100" dirty="0"/>
              <a:t>'</a:t>
            </a:r>
            <a:r>
              <a:rPr lang="en-US" altLang="en-SA" sz="1100" dirty="0"/>
              <a:t>s view of the market, not the buyer</a:t>
            </a:r>
            <a:r>
              <a:rPr lang="uk-UA" altLang="en-SA" sz="1100" dirty="0"/>
              <a:t>'</a:t>
            </a:r>
            <a:r>
              <a:rPr lang="en-US" altLang="en-SA" sz="1100" dirty="0"/>
              <a:t>s view</a:t>
            </a:r>
          </a:p>
          <a:p>
            <a:pPr lvl="2">
              <a:buFontTx/>
              <a:buChar char="•"/>
            </a:pPr>
            <a:r>
              <a:rPr lang="en-US" altLang="en-SA" sz="1100" dirty="0"/>
              <a:t>From the buyer</a:t>
            </a:r>
            <a:r>
              <a:rPr lang="uk-UA" altLang="en-SA" sz="1100" dirty="0"/>
              <a:t>'</a:t>
            </a:r>
            <a:r>
              <a:rPr lang="en-US" altLang="en-SA" sz="1100" dirty="0"/>
              <a:t>s viewpoint, in this age of customer value and relationships, the four Ps might be better described as the four Cs</a:t>
            </a:r>
          </a:p>
          <a:p>
            <a:pPr>
              <a:buFontTx/>
              <a:buChar char="•"/>
            </a:pPr>
            <a:endParaRPr lang="en-US" altLang="en-SA" sz="1100" dirty="0"/>
          </a:p>
          <a:p>
            <a:pPr lvl="1">
              <a:buFontTx/>
              <a:buChar char="•"/>
            </a:pPr>
            <a:r>
              <a:rPr lang="en-US" altLang="en-SA" sz="1100" dirty="0"/>
              <a:t>Marketers would do well to think through the four Cs first and then build the four Ps on that platform</a:t>
            </a:r>
          </a:p>
          <a:p>
            <a:pPr lvl="1">
              <a:buFontTx/>
              <a:buChar char="•"/>
            </a:pPr>
            <a:endParaRPr lang="en-US" altLang="en-SA" sz="1100" dirty="0"/>
          </a:p>
          <a:p>
            <a:pPr marL="0" lvl="0" indent="0" algn="l" rtl="0">
              <a:spcBef>
                <a:spcPts val="0"/>
              </a:spcBef>
              <a:spcAft>
                <a:spcPts val="0"/>
              </a:spcAft>
              <a:buNone/>
            </a:pPr>
            <a:r>
              <a:rPr lang="en-US" dirty="0">
                <a:solidFill>
                  <a:srgbClr val="008000"/>
                </a:solidFill>
                <a:latin typeface="Arial"/>
                <a:ea typeface="Arial"/>
                <a:cs typeface="Arial"/>
                <a:sym typeface="Arial"/>
              </a:rPr>
              <a:t>The </a:t>
            </a:r>
            <a:r>
              <a:rPr lang="en-US" b="1" dirty="0">
                <a:solidFill>
                  <a:srgbClr val="008000"/>
                </a:solidFill>
                <a:latin typeface="Arial"/>
                <a:ea typeface="Arial"/>
                <a:cs typeface="Arial"/>
                <a:sym typeface="Arial"/>
              </a:rPr>
              <a:t>marketing mix </a:t>
            </a:r>
            <a:r>
              <a:rPr lang="en-US" dirty="0">
                <a:solidFill>
                  <a:srgbClr val="008000"/>
                </a:solidFill>
                <a:latin typeface="Arial"/>
                <a:ea typeface="Arial"/>
                <a:cs typeface="Arial"/>
                <a:sym typeface="Arial"/>
              </a:rPr>
              <a:t>is the set of tactical marketing tools that the firm blends to produce the response it wants in the target market. This figure shows the four marketing tools, the </a:t>
            </a:r>
            <a:r>
              <a:rPr lang="en-US" b="1" dirty="0">
                <a:solidFill>
                  <a:srgbClr val="008000"/>
                </a:solidFill>
                <a:latin typeface="Arial"/>
                <a:ea typeface="Arial"/>
                <a:cs typeface="Arial"/>
                <a:sym typeface="Arial"/>
              </a:rPr>
              <a:t>four Ps</a:t>
            </a:r>
            <a:r>
              <a:rPr lang="en-US" dirty="0">
                <a:solidFill>
                  <a:srgbClr val="008000"/>
                </a:solidFill>
                <a:latin typeface="Arial"/>
                <a:ea typeface="Arial"/>
                <a:cs typeface="Arial"/>
                <a:sym typeface="Arial"/>
              </a:rPr>
              <a:t>.</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Product</a:t>
            </a:r>
            <a:r>
              <a:rPr lang="en-US" dirty="0">
                <a:solidFill>
                  <a:srgbClr val="008000"/>
                </a:solidFill>
                <a:latin typeface="Arial"/>
                <a:ea typeface="Arial"/>
                <a:cs typeface="Arial"/>
                <a:sym typeface="Arial"/>
              </a:rPr>
              <a:t> is the goods-and-services combination the company offers to the target market.</a:t>
            </a:r>
            <a:endParaRPr lang="en-US" dirty="0"/>
          </a:p>
          <a:p>
            <a:pPr marL="228600" lvl="0" indent="-152400" algn="l" rtl="0">
              <a:spcBef>
                <a:spcPts val="0"/>
              </a:spcBef>
              <a:spcAft>
                <a:spcPts val="0"/>
              </a:spcAft>
              <a:buClr>
                <a:schemeClr val="dk1"/>
              </a:buClr>
              <a:buSzPts val="1200"/>
              <a:buFont typeface="Arial"/>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Price</a:t>
            </a:r>
            <a:r>
              <a:rPr lang="en-US" dirty="0">
                <a:solidFill>
                  <a:srgbClr val="008000"/>
                </a:solidFill>
                <a:latin typeface="Arial"/>
                <a:ea typeface="Arial"/>
                <a:cs typeface="Arial"/>
                <a:sym typeface="Arial"/>
              </a:rPr>
              <a:t> is the amount of money customers must pay to obtain the product.</a:t>
            </a:r>
            <a:endParaRPr lang="en-US" dirty="0"/>
          </a:p>
          <a:p>
            <a:pPr marL="228600" lvl="0" indent="-152400" algn="l" rtl="0">
              <a:spcBef>
                <a:spcPts val="0"/>
              </a:spcBef>
              <a:spcAft>
                <a:spcPts val="0"/>
              </a:spcAft>
              <a:buClr>
                <a:schemeClr val="dk1"/>
              </a:buClr>
              <a:buSzPts val="1200"/>
              <a:buFont typeface="Arial"/>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Place</a:t>
            </a:r>
            <a:r>
              <a:rPr lang="en-US" dirty="0">
                <a:solidFill>
                  <a:srgbClr val="008000"/>
                </a:solidFill>
                <a:latin typeface="Arial"/>
                <a:ea typeface="Arial"/>
                <a:cs typeface="Arial"/>
                <a:sym typeface="Arial"/>
              </a:rPr>
              <a:t> includes the company activities that make the product available to target consumers.</a:t>
            </a:r>
            <a:endParaRPr lang="en-US" dirty="0"/>
          </a:p>
          <a:p>
            <a:pPr marL="228600" lvl="0" indent="-152400" algn="l" rtl="0">
              <a:spcBef>
                <a:spcPts val="0"/>
              </a:spcBef>
              <a:spcAft>
                <a:spcPts val="0"/>
              </a:spcAft>
              <a:buClr>
                <a:schemeClr val="dk1"/>
              </a:buClr>
              <a:buSzPts val="1200"/>
              <a:buFont typeface="Arial"/>
              <a:buNone/>
            </a:pPr>
            <a:endParaRPr lang="en-US" dirty="0">
              <a:solidFill>
                <a:srgbClr val="008000"/>
              </a:solidFill>
              <a:latin typeface="Arial"/>
              <a:ea typeface="Arial"/>
              <a:cs typeface="Arial"/>
              <a:sym typeface="Arial"/>
            </a:endParaRPr>
          </a:p>
          <a:p>
            <a:pPr marL="228600" lvl="0" indent="-228600" algn="l" rtl="0">
              <a:spcBef>
                <a:spcPts val="0"/>
              </a:spcBef>
              <a:spcAft>
                <a:spcPts val="0"/>
              </a:spcAft>
              <a:buClr>
                <a:srgbClr val="008000"/>
              </a:buClr>
              <a:buSzPts val="1200"/>
              <a:buFont typeface="Arial"/>
              <a:buAutoNum type="arabicPeriod"/>
            </a:pPr>
            <a:r>
              <a:rPr lang="en-US" b="1" dirty="0">
                <a:solidFill>
                  <a:srgbClr val="008000"/>
                </a:solidFill>
                <a:latin typeface="Arial"/>
                <a:ea typeface="Arial"/>
                <a:cs typeface="Arial"/>
                <a:sym typeface="Arial"/>
              </a:rPr>
              <a:t>Promotion</a:t>
            </a:r>
            <a:r>
              <a:rPr lang="en-US" dirty="0">
                <a:solidFill>
                  <a:srgbClr val="008000"/>
                </a:solidFill>
                <a:latin typeface="Arial"/>
                <a:ea typeface="Arial"/>
                <a:cs typeface="Arial"/>
                <a:sym typeface="Arial"/>
              </a:rPr>
              <a:t> refers to activities that communicate the merits of the product and persuade target customers to buy it.</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An effective marketing program blends the marketing mix elements into an </a:t>
            </a:r>
            <a:r>
              <a:rPr lang="en-US" b="1" dirty="0">
                <a:solidFill>
                  <a:srgbClr val="008000"/>
                </a:solidFill>
                <a:latin typeface="Arial"/>
                <a:ea typeface="Arial"/>
                <a:cs typeface="Arial"/>
                <a:sym typeface="Arial"/>
              </a:rPr>
              <a:t>integrated marketing</a:t>
            </a:r>
            <a:r>
              <a:rPr lang="en-US" dirty="0">
                <a:solidFill>
                  <a:srgbClr val="008000"/>
                </a:solidFill>
                <a:latin typeface="Arial"/>
                <a:ea typeface="Arial"/>
                <a:cs typeface="Arial"/>
                <a:sym typeface="Arial"/>
              </a:rPr>
              <a:t> program designed to achieve the company’s marketing objectives by delivering value to consumers.</a:t>
            </a:r>
            <a:endParaRPr lang="en-US" dirty="0"/>
          </a:p>
          <a:p>
            <a:pPr lvl="1">
              <a:buFontTx/>
              <a:buChar char="•"/>
            </a:pPr>
            <a:endParaRPr lang="en-US" altLang="en-SA" sz="1100" dirty="0"/>
          </a:p>
        </p:txBody>
      </p:sp>
      <p:sp>
        <p:nvSpPr>
          <p:cNvPr id="43012" name="Slide Number Placeholder 3">
            <a:extLst>
              <a:ext uri="{FF2B5EF4-FFF2-40B4-BE49-F238E27FC236}">
                <a16:creationId xmlns:a16="http://schemas.microsoft.com/office/drawing/2014/main" id="{124F6CA8-66BD-5F4E-A5FD-3391F46D3C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CCD59A-51E2-EF42-A911-248DEE4A2AB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512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1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626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7663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a:bodyPr>
          <a:lstStyle/>
          <a:p>
            <a:r>
              <a:rPr lang="en-US" altLang="en-US" dirty="0">
                <a:solidFill>
                  <a:srgbClr val="008000"/>
                </a:solidFill>
                <a:latin typeface="Arial" panose="020B0604020202020204" pitchFamily="34" charset="0"/>
              </a:rPr>
              <a:t>This figure depicts the </a:t>
            </a:r>
            <a:r>
              <a:rPr lang="en-US" altLang="en-US" dirty="0">
                <a:latin typeface="Arial" panose="020B0604020202020204" pitchFamily="34" charset="0"/>
              </a:rPr>
              <a:t>four special service characteristics a company must consider when designing marketing programs: </a:t>
            </a:r>
            <a:r>
              <a:rPr lang="en-US" sz="1200" kern="1200" dirty="0">
                <a:solidFill>
                  <a:schemeClr val="tx1"/>
                </a:solidFill>
                <a:effectLst/>
                <a:latin typeface="Arial" charset="0"/>
                <a:ea typeface="MS PGothic" panose="020B0600070205080204" pitchFamily="34" charset="-128"/>
                <a:cs typeface="ＭＳ Ｐゴシック" charset="0"/>
              </a:rPr>
              <a:t>intangibility, inseparability, variability, and perishability. </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b="1" dirty="0">
                <a:solidFill>
                  <a:srgbClr val="008000"/>
                </a:solidFill>
                <a:latin typeface="Arial" panose="020B0604020202020204" pitchFamily="34" charset="0"/>
              </a:rPr>
              <a:t>Service intangibility </a:t>
            </a:r>
            <a:r>
              <a:rPr lang="en-US" altLang="en-US" dirty="0">
                <a:solidFill>
                  <a:srgbClr val="008000"/>
                </a:solidFill>
                <a:latin typeface="Arial" panose="020B0604020202020204" pitchFamily="34" charset="0"/>
              </a:rPr>
              <a:t>means that services cannot be seen, tasted, felt, heard, or smelled before they are bought. To reduce uncertainty, buyers look for signals of service quality. They draw conclusions about quality from the place, people, price, equipment, and communications that they can see. </a:t>
            </a:r>
          </a:p>
          <a:p>
            <a:r>
              <a:rPr lang="en-US" altLang="en-US" b="1" dirty="0">
                <a:solidFill>
                  <a:srgbClr val="008000"/>
                </a:solidFill>
                <a:latin typeface="Arial" panose="020B0604020202020204" pitchFamily="34" charset="0"/>
              </a:rPr>
              <a:t>Service inseparability </a:t>
            </a:r>
            <a:r>
              <a:rPr lang="en-US" altLang="en-US" dirty="0">
                <a:solidFill>
                  <a:srgbClr val="008000"/>
                </a:solidFill>
                <a:latin typeface="Arial" panose="020B0604020202020204" pitchFamily="34" charset="0"/>
              </a:rPr>
              <a:t>means that services cannot be separated from their providers, whether the providers are people or machines. Customer coproduction makes provider–customer interaction a special feature of services marketing. Both the provider and the customer affect the service outcome.</a:t>
            </a:r>
          </a:p>
          <a:p>
            <a:r>
              <a:rPr lang="en-US" altLang="en-US" b="1" dirty="0">
                <a:solidFill>
                  <a:srgbClr val="008000"/>
                </a:solidFill>
                <a:latin typeface="Arial" panose="020B0604020202020204" pitchFamily="34" charset="0"/>
              </a:rPr>
              <a:t>Service variability </a:t>
            </a:r>
            <a:r>
              <a:rPr lang="en-US" altLang="en-US" dirty="0">
                <a:solidFill>
                  <a:srgbClr val="008000"/>
                </a:solidFill>
                <a:latin typeface="Arial" panose="020B0604020202020204" pitchFamily="34" charset="0"/>
              </a:rPr>
              <a:t>means that the quality of services depends on who provides them as well as when, where, and how they are provided. For example, within a Marriott hotel, </a:t>
            </a:r>
            <a:r>
              <a:rPr lang="en-US" sz="1200" kern="1200" dirty="0">
                <a:solidFill>
                  <a:schemeClr val="tx1"/>
                </a:solidFill>
                <a:effectLst/>
                <a:latin typeface="Arial" charset="0"/>
                <a:ea typeface="MS PGothic" panose="020B0600070205080204" pitchFamily="34" charset="-128"/>
                <a:cs typeface="ＭＳ Ｐゴシック" charset="0"/>
              </a:rPr>
              <a:t>one registration-counter employee may be cheerful and efficient, whereas another standing just a few feet away may be grumpy and slow. </a:t>
            </a:r>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Service perishability </a:t>
            </a:r>
            <a:r>
              <a:rPr lang="en-US" altLang="en-US" dirty="0">
                <a:solidFill>
                  <a:srgbClr val="008000"/>
                </a:solidFill>
                <a:latin typeface="Arial" panose="020B0604020202020204" pitchFamily="34" charset="0"/>
              </a:rPr>
              <a:t>means that services cannot be stored for later sale or use. Some doctors charge patients for missed appointments because the service value existed only at that point and disappeared when the patient did not show up.</a:t>
            </a:r>
          </a:p>
          <a:p>
            <a:endParaRPr dirty="0"/>
          </a:p>
        </p:txBody>
      </p:sp>
    </p:spTree>
    <p:extLst>
      <p:ext uri="{BB962C8B-B14F-4D97-AF65-F5344CB8AC3E}">
        <p14:creationId xmlns:p14="http://schemas.microsoft.com/office/powerpoint/2010/main" val="405161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S PGothic" panose="020B0600070205080204" pitchFamily="34" charset="-128"/>
                <a:cs typeface="ＭＳ Ｐゴシック" charset="0"/>
              </a:rPr>
              <a:t>Service companies face three major marketing tasks: They want to increase their </a:t>
            </a:r>
            <a:r>
              <a:rPr lang="en-US" sz="1200" b="1" i="0" kern="1200" dirty="0">
                <a:solidFill>
                  <a:schemeClr val="tx1"/>
                </a:solidFill>
                <a:effectLst/>
                <a:latin typeface="Arial" charset="0"/>
                <a:ea typeface="MS PGothic" panose="020B0600070205080204" pitchFamily="34" charset="-128"/>
                <a:cs typeface="ＭＳ Ｐゴシック" charset="0"/>
              </a:rPr>
              <a:t>service differentiation, service quality, </a:t>
            </a:r>
            <a:r>
              <a:rPr lang="en-US" sz="1200" b="0" i="0" kern="1200" dirty="0">
                <a:solidFill>
                  <a:schemeClr val="tx1"/>
                </a:solidFill>
                <a:effectLst/>
                <a:latin typeface="Arial" charset="0"/>
                <a:ea typeface="MS PGothic" panose="020B0600070205080204" pitchFamily="34" charset="-128"/>
                <a:cs typeface="ＭＳ Ｐゴシック" charset="0"/>
              </a:rPr>
              <a:t>and</a:t>
            </a:r>
            <a:r>
              <a:rPr lang="en-US" sz="1200" b="1" i="0" kern="1200" dirty="0">
                <a:solidFill>
                  <a:schemeClr val="tx1"/>
                </a:solidFill>
                <a:effectLst/>
                <a:latin typeface="Arial" charset="0"/>
                <a:ea typeface="MS PGothic" panose="020B0600070205080204" pitchFamily="34" charset="-128"/>
                <a:cs typeface="ＭＳ Ｐゴシック" charset="0"/>
              </a:rPr>
              <a:t> service productivity</a:t>
            </a:r>
            <a:r>
              <a:rPr lang="en-US" sz="1200" kern="1200" dirty="0">
                <a:solidFill>
                  <a:schemeClr val="tx1"/>
                </a:solidFill>
                <a:effectLst/>
                <a:latin typeface="Arial" charset="0"/>
                <a:ea typeface="MS PGothic" panose="020B0600070205080204" pitchFamily="34" charset="-128"/>
                <a:cs typeface="ＭＳ Ｐゴシック" charset="0"/>
              </a:rPr>
              <a:t>. </a:t>
            </a:r>
          </a:p>
          <a:p>
            <a:endParaRPr lang="en-US" altLang="en-US" sz="1200" kern="1200" dirty="0">
              <a:solidFill>
                <a:schemeClr val="tx1"/>
              </a:solidFill>
              <a:effectLst/>
              <a:latin typeface="Arial" charset="0"/>
              <a:ea typeface="MS PGothic" panose="020B0600070205080204" pitchFamily="34" charset="-128"/>
            </a:endParaRPr>
          </a:p>
          <a:p>
            <a:r>
              <a:rPr lang="en-US" altLang="en-US" dirty="0">
                <a:solidFill>
                  <a:srgbClr val="008000"/>
                </a:solidFill>
                <a:latin typeface="Arial" panose="020B0604020202020204" pitchFamily="34" charset="0"/>
              </a:rPr>
              <a:t>In these days of intense price competition, service marketers often complain about the difficulty of </a:t>
            </a:r>
            <a:r>
              <a:rPr lang="en-US" altLang="en-US" b="1" dirty="0">
                <a:solidFill>
                  <a:srgbClr val="008000"/>
                </a:solidFill>
                <a:latin typeface="Arial" panose="020B0604020202020204" pitchFamily="34" charset="0"/>
              </a:rPr>
              <a:t>differentiating their services </a:t>
            </a:r>
            <a:r>
              <a:rPr lang="en-US" altLang="en-US" dirty="0">
                <a:solidFill>
                  <a:srgbClr val="008000"/>
                </a:solidFill>
                <a:latin typeface="Arial" panose="020B0604020202020204" pitchFamily="34" charset="0"/>
              </a:rPr>
              <a:t>from those of competitors. The solution to price competition is to develop a differentiated offer, delivery, and image. For example, Dick’s Sporting Goods’ </a:t>
            </a:r>
            <a:r>
              <a:rPr lang="en-US" sz="1200" kern="1200" dirty="0">
                <a:solidFill>
                  <a:schemeClr val="tx1"/>
                </a:solidFill>
                <a:effectLst/>
                <a:latin typeface="Arial" charset="0"/>
                <a:ea typeface="MS PGothic" panose="020B0600070205080204" pitchFamily="34" charset="-128"/>
                <a:cs typeface="ＭＳ Ｐゴシック" charset="0"/>
              </a:rPr>
              <a:t>customers can sample shoes on Dick’s indoor footwear track, test golf clubs with an on-site golf swing analyzer and putting green, shoot bows in its archery range, and receive personalized fitness product guidance from an in-store team of fitness trainers.</a:t>
            </a:r>
          </a:p>
          <a:p>
            <a:endParaRPr lang="en-US" sz="1200" kern="1200" dirty="0">
              <a:solidFill>
                <a:schemeClr val="tx1"/>
              </a:solidFill>
              <a:effectLst/>
              <a:latin typeface="Arial" charset="0"/>
              <a:ea typeface="MS PGothic" panose="020B0600070205080204" pitchFamily="34" charset="-128"/>
              <a:cs typeface="ＭＳ Ｐゴシック" charset="0"/>
            </a:endParaRPr>
          </a:p>
          <a:p>
            <a:r>
              <a:rPr lang="en-US" altLang="en-US" dirty="0">
                <a:solidFill>
                  <a:srgbClr val="008000"/>
                </a:solidFill>
                <a:latin typeface="Arial" panose="020B0604020202020204" pitchFamily="34" charset="0"/>
              </a:rPr>
              <a:t>A service firm can differentiate itself by delivering consistently higher </a:t>
            </a:r>
            <a:r>
              <a:rPr lang="en-US" altLang="en-US" b="1" dirty="0">
                <a:solidFill>
                  <a:srgbClr val="008000"/>
                </a:solidFill>
                <a:latin typeface="Arial" panose="020B0604020202020204" pitchFamily="34" charset="0"/>
              </a:rPr>
              <a:t>quality</a:t>
            </a:r>
            <a:r>
              <a:rPr lang="en-US" altLang="en-US" dirty="0">
                <a:solidFill>
                  <a:srgbClr val="008000"/>
                </a:solidFill>
                <a:latin typeface="Arial" panose="020B0604020202020204" pitchFamily="34" charset="0"/>
              </a:rPr>
              <a:t> than its competitors provide. Service providers need to identify what target customers expect in regard to service quality.</a:t>
            </a:r>
            <a:r>
              <a:rPr lang="en-US" sz="1200" kern="1200" dirty="0">
                <a:solidFill>
                  <a:schemeClr val="tx1"/>
                </a:solidFill>
                <a:effectLst/>
                <a:latin typeface="Arial" charset="0"/>
                <a:ea typeface="MS PGothic" panose="020B0600070205080204" pitchFamily="34" charset="-128"/>
                <a:cs typeface="ＭＳ Ｐゴシック" charset="0"/>
              </a:rPr>
              <a:t> As hard as they may try, even  the best companies will have  an occasional late delivery, burned steak, or grumpy employee. </a:t>
            </a:r>
            <a:r>
              <a:rPr lang="en-US" altLang="en-US" dirty="0">
                <a:solidFill>
                  <a:srgbClr val="008000"/>
                </a:solidFill>
                <a:latin typeface="Arial" panose="020B0604020202020204" pitchFamily="34" charset="0"/>
              </a:rPr>
              <a:t> However, good service recovery can turn angry customers into loyal ones.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With their costs rising rapidly, service firms are under great pressure to increase </a:t>
            </a:r>
            <a:r>
              <a:rPr lang="en-US" altLang="en-US" b="1" dirty="0">
                <a:solidFill>
                  <a:srgbClr val="008000"/>
                </a:solidFill>
                <a:latin typeface="Arial" panose="020B0604020202020204" pitchFamily="34" charset="0"/>
              </a:rPr>
              <a:t>service</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productivity</a:t>
            </a:r>
            <a:r>
              <a:rPr lang="en-US" altLang="en-US" dirty="0">
                <a:solidFill>
                  <a:srgbClr val="008000"/>
                </a:solidFill>
                <a:latin typeface="Arial" panose="020B0604020202020204" pitchFamily="34" charset="0"/>
              </a:rPr>
              <a:t>. They can do so in several ways. They can train current employees better or hire new ones who will work harder or more skillfully. Or they can increase the quantity of their service by giving up some quality. Finally, a service provider can harness the power of technology.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However, companies must avoid pushing productivity so hard that doing so reduces quality. For example, many airlines in their attempts to improve productivity, have mangled customer service.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21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Core customer value </a:t>
            </a:r>
            <a:r>
              <a:rPr lang="en-US" altLang="en-US" dirty="0">
                <a:solidFill>
                  <a:srgbClr val="008000"/>
                </a:solidFill>
                <a:latin typeface="Arial" panose="020B0604020202020204" pitchFamily="34" charset="0"/>
              </a:rPr>
              <a:t>deals with what is bought by the customer. For example, people who buy an Apple iPad are buying much more than just a tablet computer. They are buying entertainment, self-expression, productivity, and connectivity with friends and family—a mobile and personal window to the world.</a:t>
            </a:r>
          </a:p>
          <a:p>
            <a:r>
              <a:rPr lang="en-US" altLang="en-US" dirty="0">
                <a:latin typeface="Arial" panose="020B0604020202020204" pitchFamily="34" charset="0"/>
              </a:rPr>
              <a:t>At the second level, product planners must turn the core benefit into an </a:t>
            </a:r>
            <a:r>
              <a:rPr lang="en-US" altLang="en-US" b="1" dirty="0">
                <a:latin typeface="Arial" panose="020B0604020202020204" pitchFamily="34" charset="0"/>
              </a:rPr>
              <a:t>actual product</a:t>
            </a:r>
            <a:r>
              <a:rPr lang="en-US" altLang="en-US" dirty="0">
                <a:latin typeface="Arial" panose="020B0604020202020204" pitchFamily="34" charset="0"/>
              </a:rPr>
              <a:t>. They need to develop product and service features, a design, a quality level, a brand name, and packaging.</a:t>
            </a:r>
            <a:r>
              <a:rPr lang="en-US" altLang="en-US" dirty="0">
                <a:solidFill>
                  <a:srgbClr val="FF0000"/>
                </a:solidFill>
                <a:latin typeface="Arial" panose="020B0604020202020204" pitchFamily="34" charset="0"/>
              </a:rPr>
              <a:t> </a:t>
            </a:r>
            <a:r>
              <a:rPr lang="en-US" altLang="en-US" dirty="0">
                <a:solidFill>
                  <a:srgbClr val="008000"/>
                </a:solidFill>
                <a:latin typeface="Arial" panose="020B0604020202020204" pitchFamily="34" charset="0"/>
              </a:rPr>
              <a:t>For example, the iPad is an actual product. Its name, parts, styling, operating system, features, packaging, and other attributes have all been carefully combined to deliver the core customer value of staying connected.</a:t>
            </a:r>
          </a:p>
          <a:p>
            <a:r>
              <a:rPr lang="en-US" altLang="en-US" dirty="0">
                <a:latin typeface="Arial" panose="020B0604020202020204" pitchFamily="34" charset="0"/>
              </a:rPr>
              <a:t>Finally, product planners must build an </a:t>
            </a:r>
            <a:r>
              <a:rPr lang="en-US" altLang="en-US" sz="1200" b="1" u="sng" kern="1200" dirty="0">
                <a:solidFill>
                  <a:srgbClr val="C00000"/>
                </a:solidFill>
                <a:latin typeface="Arial" panose="020B0604020202020204" pitchFamily="34" charset="0"/>
                <a:ea typeface="+mn-ea"/>
                <a:cs typeface="+mn-cs"/>
              </a:rPr>
              <a:t>augmented product </a:t>
            </a:r>
            <a:r>
              <a:rPr lang="en-US" altLang="en-US" dirty="0">
                <a:latin typeface="Arial" panose="020B0604020202020204" pitchFamily="34" charset="0"/>
              </a:rPr>
              <a:t>around the core benefit and actual product by offering additional consumer services and benefits. </a:t>
            </a:r>
            <a:r>
              <a:rPr lang="en-US" altLang="en-US" dirty="0">
                <a:solidFill>
                  <a:srgbClr val="008000"/>
                </a:solidFill>
                <a:latin typeface="Arial" panose="020B0604020202020204" pitchFamily="34" charset="0"/>
              </a:rPr>
              <a:t>For example, when consumers buy an iPad, Apple and its resellers also might give buyers a warranty on parts and workmanship, quick repair services when needed, and a Web site to use if they have problems or questions. Apple also provides access to a huge assortment of apps and accessories.</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315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fld id="{42573584-70BB-2B43-B064-D98C2EBEF439}" type="slidenum">
              <a:rPr lang="en-GB" smtClean="0"/>
              <a:t>59</a:t>
            </a:fld>
            <a:endParaRPr lang="en-GB"/>
          </a:p>
        </p:txBody>
      </p:sp>
    </p:spTree>
    <p:extLst>
      <p:ext uri="{BB962C8B-B14F-4D97-AF65-F5344CB8AC3E}">
        <p14:creationId xmlns:p14="http://schemas.microsoft.com/office/powerpoint/2010/main" val="2279264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Core customer value </a:t>
            </a:r>
            <a:r>
              <a:rPr lang="en-US" altLang="en-US" dirty="0">
                <a:solidFill>
                  <a:srgbClr val="008000"/>
                </a:solidFill>
                <a:latin typeface="Arial" panose="020B0604020202020204" pitchFamily="34" charset="0"/>
              </a:rPr>
              <a:t>deals with what is bought by the customer. For example, people who buy an Apple iPad are buying much more than just a tablet computer. They are buying entertainment, self-expression, productivity, and connectivity with friends and family—a mobile and personal window to the world.</a:t>
            </a:r>
          </a:p>
          <a:p>
            <a:r>
              <a:rPr lang="en-US" altLang="en-US" dirty="0">
                <a:latin typeface="Arial" panose="020B0604020202020204" pitchFamily="34" charset="0"/>
              </a:rPr>
              <a:t>At the second level, product planners must turn the core benefit into an </a:t>
            </a:r>
            <a:r>
              <a:rPr lang="en-US" altLang="en-US" b="1" dirty="0">
                <a:latin typeface="Arial" panose="020B0604020202020204" pitchFamily="34" charset="0"/>
              </a:rPr>
              <a:t>actual product</a:t>
            </a:r>
            <a:r>
              <a:rPr lang="en-US" altLang="en-US" dirty="0">
                <a:latin typeface="Arial" panose="020B0604020202020204" pitchFamily="34" charset="0"/>
              </a:rPr>
              <a:t>. They need to develop product and service features, a design, a quality level, a brand name, and packaging.</a:t>
            </a:r>
            <a:r>
              <a:rPr lang="en-US" altLang="en-US" dirty="0">
                <a:solidFill>
                  <a:srgbClr val="FF0000"/>
                </a:solidFill>
                <a:latin typeface="Arial" panose="020B0604020202020204" pitchFamily="34" charset="0"/>
              </a:rPr>
              <a:t> </a:t>
            </a:r>
            <a:r>
              <a:rPr lang="en-US" altLang="en-US" dirty="0">
                <a:solidFill>
                  <a:srgbClr val="008000"/>
                </a:solidFill>
                <a:latin typeface="Arial" panose="020B0604020202020204" pitchFamily="34" charset="0"/>
              </a:rPr>
              <a:t>For example, the iPad is an actual product. Its name, parts, styling, operating system, features, packaging, and other attributes have all been carefully combined to deliver the core customer value of staying connected.</a:t>
            </a:r>
          </a:p>
          <a:p>
            <a:r>
              <a:rPr lang="en-US" altLang="en-US" dirty="0">
                <a:latin typeface="Arial" panose="020B0604020202020204" pitchFamily="34" charset="0"/>
              </a:rPr>
              <a:t>Finally, product planners must build an </a:t>
            </a:r>
            <a:r>
              <a:rPr lang="en-US" altLang="en-US" sz="1200" b="1" u="sng" kern="1200" dirty="0">
                <a:solidFill>
                  <a:srgbClr val="C00000"/>
                </a:solidFill>
                <a:latin typeface="Arial" panose="020B0604020202020204" pitchFamily="34" charset="0"/>
                <a:ea typeface="+mn-ea"/>
                <a:cs typeface="+mn-cs"/>
              </a:rPr>
              <a:t>augmented product </a:t>
            </a:r>
            <a:r>
              <a:rPr lang="en-US" altLang="en-US" dirty="0">
                <a:latin typeface="Arial" panose="020B0604020202020204" pitchFamily="34" charset="0"/>
              </a:rPr>
              <a:t>around the core benefit and actual product by offering additional consumer services and benefits. </a:t>
            </a:r>
            <a:r>
              <a:rPr lang="en-US" altLang="en-US" dirty="0">
                <a:solidFill>
                  <a:srgbClr val="008000"/>
                </a:solidFill>
                <a:latin typeface="Arial" panose="020B0604020202020204" pitchFamily="34" charset="0"/>
              </a:rPr>
              <a:t>For example, when consumers buy an iPad, Apple and its resellers also might give buyers a warranty on parts and workmanship, quick repair services when needed, and a Web site to use if they have problems or questions. Apple also provides access to a huge assortment of apps and accessories.</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787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28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7710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0177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D9CB150-A474-4947-BDCD-CB161043D98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0C0CB45-D386-E04D-8426-52AA838B5E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SA" sz="1100" dirty="0"/>
              <a:t>After deciding on its overall marketing strategy, the company is ready to begin planning the details of the marketing mix, one of the major concepts in modern marketing</a:t>
            </a:r>
          </a:p>
          <a:p>
            <a:pPr lvl="1">
              <a:buFontTx/>
              <a:buChar char="•"/>
            </a:pPr>
            <a:r>
              <a:rPr lang="en-US" altLang="en-SA" sz="1100" dirty="0"/>
              <a:t>The marketing mix consists of everything the firm can do to influence the demand for its product</a:t>
            </a:r>
          </a:p>
          <a:p>
            <a:pPr lvl="1">
              <a:buFontTx/>
              <a:buChar char="•"/>
            </a:pPr>
            <a:endParaRPr lang="en-US" altLang="en-SA" sz="1100" dirty="0"/>
          </a:p>
          <a:p>
            <a:pPr lvl="1">
              <a:buFontTx/>
              <a:buChar char="•"/>
            </a:pPr>
            <a:r>
              <a:rPr lang="en-US" altLang="en-SA" sz="1100" dirty="0"/>
              <a:t>The many possibilities can be collected into four groups of variables known as the four Ps: product, price, place, and promotion.</a:t>
            </a:r>
          </a:p>
          <a:p>
            <a:pPr lvl="2">
              <a:buFontTx/>
              <a:buChar char="•"/>
            </a:pPr>
            <a:r>
              <a:rPr lang="en-US" altLang="en-SA" sz="1100" dirty="0"/>
              <a:t>Product means the goods-and-services combination the company offers to the target market</a:t>
            </a:r>
          </a:p>
          <a:p>
            <a:pPr lvl="2">
              <a:buFontTx/>
              <a:buChar char="•"/>
            </a:pPr>
            <a:r>
              <a:rPr lang="en-US" altLang="en-SA" sz="1100" dirty="0"/>
              <a:t>Price is the amount of money customers must pay to obtain the product</a:t>
            </a:r>
          </a:p>
          <a:p>
            <a:pPr lvl="2">
              <a:buFontTx/>
              <a:buChar char="•"/>
            </a:pPr>
            <a:r>
              <a:rPr lang="en-US" altLang="en-SA" sz="1100" dirty="0"/>
              <a:t>Place includes company activities that make the product available to target customers</a:t>
            </a:r>
          </a:p>
          <a:p>
            <a:pPr lvl="2">
              <a:buFontTx/>
              <a:buChar char="•"/>
            </a:pPr>
            <a:r>
              <a:rPr lang="en-US" altLang="en-SA" sz="1100" dirty="0"/>
              <a:t>Promotion means activities that communicate the merits of the product and persuade target customers to buy it</a:t>
            </a:r>
          </a:p>
          <a:p>
            <a:pPr>
              <a:buFontTx/>
              <a:buChar char="•"/>
            </a:pPr>
            <a:endParaRPr lang="en-US" altLang="en-SA" sz="1100" dirty="0"/>
          </a:p>
          <a:p>
            <a:pPr lvl="1">
              <a:buFontTx/>
              <a:buChar char="•"/>
            </a:pPr>
            <a:r>
              <a:rPr lang="en-US" altLang="en-SA" sz="1100" dirty="0"/>
              <a:t>However, some critics think that the four Ps may omit or underemphasize certain important activities</a:t>
            </a:r>
          </a:p>
          <a:p>
            <a:pPr lvl="2">
              <a:buFontTx/>
              <a:buChar char="•"/>
            </a:pPr>
            <a:r>
              <a:rPr lang="en-US" altLang="en-SA" sz="1100" dirty="0"/>
              <a:t>The four Ps concept takes the seller</a:t>
            </a:r>
            <a:r>
              <a:rPr lang="uk-UA" altLang="en-SA" sz="1100" dirty="0"/>
              <a:t>'</a:t>
            </a:r>
            <a:r>
              <a:rPr lang="en-US" altLang="en-SA" sz="1100" dirty="0"/>
              <a:t>s view of the market, not the buyer</a:t>
            </a:r>
            <a:r>
              <a:rPr lang="uk-UA" altLang="en-SA" sz="1100" dirty="0"/>
              <a:t>'</a:t>
            </a:r>
            <a:r>
              <a:rPr lang="en-US" altLang="en-SA" sz="1100" dirty="0"/>
              <a:t>s view</a:t>
            </a:r>
          </a:p>
          <a:p>
            <a:pPr lvl="2">
              <a:buFontTx/>
              <a:buChar char="•"/>
            </a:pPr>
            <a:r>
              <a:rPr lang="en-US" altLang="en-SA" sz="1100" dirty="0"/>
              <a:t>From the buyer</a:t>
            </a:r>
            <a:r>
              <a:rPr lang="uk-UA" altLang="en-SA" sz="1100" dirty="0"/>
              <a:t>'</a:t>
            </a:r>
            <a:r>
              <a:rPr lang="en-US" altLang="en-SA" sz="1100" dirty="0"/>
              <a:t>s viewpoint, in this age of customer value and relationships, the four Ps might be better described as the four Cs</a:t>
            </a:r>
          </a:p>
          <a:p>
            <a:pPr>
              <a:buFontTx/>
              <a:buChar char="•"/>
            </a:pPr>
            <a:endParaRPr lang="en-US" altLang="en-SA" sz="1100" dirty="0"/>
          </a:p>
          <a:p>
            <a:pPr lvl="1">
              <a:buFontTx/>
              <a:buChar char="•"/>
            </a:pPr>
            <a:r>
              <a:rPr lang="en-US" altLang="en-SA" sz="1100" dirty="0"/>
              <a:t>Marketers would do well to think through the four Cs first and then build the four Ps on that platform</a:t>
            </a:r>
          </a:p>
        </p:txBody>
      </p:sp>
      <p:sp>
        <p:nvSpPr>
          <p:cNvPr id="43012" name="Slide Number Placeholder 3">
            <a:extLst>
              <a:ext uri="{FF2B5EF4-FFF2-40B4-BE49-F238E27FC236}">
                <a16:creationId xmlns:a16="http://schemas.microsoft.com/office/drawing/2014/main" id="{124F6CA8-66BD-5F4E-A5FD-3391F46D3C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CCD59A-51E2-EF42-A911-248DEE4A2AB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7117823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107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important decisions in the development and marketing of individual products and services.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Developing a product or service involves defining the benefits that it will offer.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characteristics of a product or service that bear on its ability to satisfy stated or implied customer needs is known as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p</a:t>
            </a:r>
            <a:r>
              <a:rPr lang="en-US" sz="1200" b="1" kern="1200" dirty="0">
                <a:solidFill>
                  <a:schemeClr val="tx1"/>
                </a:solidFill>
                <a:effectLst/>
                <a:latin typeface="Arial" charset="0"/>
                <a:ea typeface="MS PGothic" panose="020B0600070205080204" pitchFamily="34" charset="-128"/>
                <a:cs typeface="ＭＳ Ｐゴシック" charset="0"/>
              </a:rPr>
              <a:t>roduct quality, </a:t>
            </a:r>
            <a:r>
              <a:rPr lang="en-US" sz="1200" kern="1200" dirty="0">
                <a:solidFill>
                  <a:schemeClr val="tx1"/>
                </a:solidFill>
                <a:effectLst/>
                <a:latin typeface="Arial" charset="0"/>
                <a:ea typeface="MS PGothic" panose="020B0600070205080204" pitchFamily="34" charset="-128"/>
                <a:cs typeface="ＭＳ Ｐゴシック" charset="0"/>
              </a:rPr>
              <a:t>one of the marketer’s major positioning tools. </a:t>
            </a:r>
            <a:r>
              <a:rPr lang="en-US" altLang="en-US" dirty="0">
                <a:solidFill>
                  <a:srgbClr val="008000"/>
                </a:solidFill>
                <a:latin typeface="Arial" panose="020B0604020202020204" pitchFamily="34" charset="0"/>
              </a:rPr>
              <a:t>Total quality management (TQM) is an approach in which all of the company</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people are involved in constantly improving the quality of products, services, and business processes. A product can be offered with varying features. Another way to add customer value is through distinctive product style and design. </a:t>
            </a:r>
          </a:p>
          <a:p>
            <a:r>
              <a:rPr lang="en-US" sz="1200" kern="1200" dirty="0">
                <a:solidFill>
                  <a:schemeClr val="tx1"/>
                </a:solidFill>
                <a:effectLst/>
                <a:latin typeface="Arial" charset="0"/>
                <a:ea typeface="MS PGothic" panose="020B0600070205080204" pitchFamily="34" charset="-128"/>
                <a:cs typeface="ＭＳ Ｐゴシック" charset="0"/>
              </a:rPr>
              <a:t>A </a:t>
            </a:r>
            <a:r>
              <a:rPr lang="en-US" sz="1200" b="1" kern="1200" dirty="0">
                <a:solidFill>
                  <a:schemeClr val="tx1"/>
                </a:solidFill>
                <a:effectLst/>
                <a:latin typeface="Arial" charset="0"/>
                <a:ea typeface="MS PGothic" panose="020B0600070205080204" pitchFamily="34" charset="-128"/>
                <a:cs typeface="ＭＳ Ｐゴシック" charset="0"/>
              </a:rPr>
              <a:t>brand </a:t>
            </a:r>
            <a:r>
              <a:rPr lang="en-US" sz="1200" kern="1200" dirty="0">
                <a:solidFill>
                  <a:schemeClr val="tx1"/>
                </a:solidFill>
                <a:effectLst/>
                <a:latin typeface="Arial" charset="0"/>
                <a:ea typeface="MS PGothic" panose="020B0600070205080204" pitchFamily="34" charset="-128"/>
                <a:cs typeface="ＭＳ Ｐゴシック" charset="0"/>
              </a:rPr>
              <a:t>is a name, term, sign, symbol, or design or a combination of these that identifies the maker or seller of a product or service. Consumers view a brand as an important part of a product, and branding can add value to a consumer’s purchase.  </a:t>
            </a:r>
            <a:r>
              <a:rPr lang="en-US" altLang="en-US" dirty="0">
                <a:solidFill>
                  <a:srgbClr val="008000"/>
                </a:solidFill>
                <a:latin typeface="Arial" panose="020B0604020202020204" pitchFamily="34" charset="0"/>
              </a:rPr>
              <a:t>Brand names help consumers identify products that might benefit them. Brands also say something about product quality and consistency.</a:t>
            </a:r>
          </a:p>
          <a:p>
            <a:r>
              <a:rPr lang="en-US" altLang="en-US" b="1" dirty="0">
                <a:solidFill>
                  <a:srgbClr val="008000"/>
                </a:solidFill>
                <a:latin typeface="Arial" panose="020B0604020202020204" pitchFamily="34" charset="0"/>
              </a:rPr>
              <a:t>Packaging</a:t>
            </a:r>
            <a:r>
              <a:rPr lang="en-US" altLang="en-US" dirty="0">
                <a:solidFill>
                  <a:srgbClr val="008000"/>
                </a:solidFill>
                <a:latin typeface="Arial" panose="020B0604020202020204" pitchFamily="34" charset="0"/>
              </a:rPr>
              <a:t> involves designing the container or wrapper for a product. </a:t>
            </a:r>
            <a:r>
              <a:rPr lang="en-US" sz="1200" kern="1200" dirty="0">
                <a:solidFill>
                  <a:schemeClr val="tx1"/>
                </a:solidFill>
                <a:effectLst/>
                <a:latin typeface="Arial" charset="0"/>
                <a:ea typeface="MS PGothic" panose="020B0600070205080204" pitchFamily="34" charset="-128"/>
                <a:cs typeface="ＭＳ Ｐゴシック" charset="0"/>
              </a:rPr>
              <a:t>Increased competition means that packages must now perform many sales tasks—from attracting buyers to communicating brand positioning to closing the sale.</a:t>
            </a:r>
          </a:p>
          <a:p>
            <a:r>
              <a:rPr lang="en-US" altLang="en-US" b="1" dirty="0">
                <a:solidFill>
                  <a:srgbClr val="008000"/>
                </a:solidFill>
                <a:latin typeface="Arial" panose="020B0604020202020204" pitchFamily="34" charset="0"/>
              </a:rPr>
              <a:t>Labels</a:t>
            </a:r>
            <a:r>
              <a:rPr lang="en-US" altLang="en-US" dirty="0">
                <a:solidFill>
                  <a:srgbClr val="008000"/>
                </a:solidFill>
                <a:latin typeface="Arial" panose="020B0604020202020204" pitchFamily="34" charset="0"/>
              </a:rPr>
              <a:t> help to identify</a:t>
            </a:r>
            <a:r>
              <a:rPr lang="en-US" altLang="en-US" baseline="0" dirty="0">
                <a:solidFill>
                  <a:srgbClr val="008000"/>
                </a:solidFill>
                <a:latin typeface="Arial" panose="020B0604020202020204" pitchFamily="34" charset="0"/>
              </a:rPr>
              <a:t> and describe the product or brand as well as promote the brand, support its positioning  and engage customers.</a:t>
            </a: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step in designing </a:t>
            </a:r>
            <a:r>
              <a:rPr lang="en-US" altLang="en-US" b="1" dirty="0">
                <a:solidFill>
                  <a:srgbClr val="008000"/>
                </a:solidFill>
                <a:latin typeface="Arial" panose="020B0604020202020204" pitchFamily="34" charset="0"/>
              </a:rPr>
              <a:t>product support services </a:t>
            </a:r>
            <a:r>
              <a:rPr lang="en-US" altLang="en-US" dirty="0">
                <a:solidFill>
                  <a:srgbClr val="008000"/>
                </a:solidFill>
                <a:latin typeface="Arial" panose="020B0604020202020204" pitchFamily="34" charset="0"/>
              </a:rPr>
              <a:t>is to survey customers periodically. Once the company has assessed the quality of various support services, it can take steps to fix problems and add new services that will both delight customers and yield profits to the company.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141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important decisions in the development and marketing of individual products and services.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Developing a product or service involves defining the benefits that it will offer.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characteristics of a product or service that bear on its ability to satisfy stated or implied customer needs is known as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p</a:t>
            </a:r>
            <a:r>
              <a:rPr lang="en-US" sz="1200" b="1" kern="1200" dirty="0">
                <a:solidFill>
                  <a:schemeClr val="tx1"/>
                </a:solidFill>
                <a:effectLst/>
                <a:latin typeface="Arial" charset="0"/>
                <a:ea typeface="MS PGothic" panose="020B0600070205080204" pitchFamily="34" charset="-128"/>
                <a:cs typeface="ＭＳ Ｐゴシック" charset="0"/>
              </a:rPr>
              <a:t>roduct quality, </a:t>
            </a:r>
            <a:r>
              <a:rPr lang="en-US" sz="1200" kern="1200" dirty="0">
                <a:solidFill>
                  <a:schemeClr val="tx1"/>
                </a:solidFill>
                <a:effectLst/>
                <a:latin typeface="Arial" charset="0"/>
                <a:ea typeface="MS PGothic" panose="020B0600070205080204" pitchFamily="34" charset="-128"/>
                <a:cs typeface="ＭＳ Ｐゴシック" charset="0"/>
              </a:rPr>
              <a:t>one of the marketer’s major positioning tools. </a:t>
            </a:r>
            <a:r>
              <a:rPr lang="en-US" altLang="en-US" dirty="0">
                <a:solidFill>
                  <a:srgbClr val="008000"/>
                </a:solidFill>
                <a:latin typeface="Arial" panose="020B0604020202020204" pitchFamily="34" charset="0"/>
              </a:rPr>
              <a:t>Total quality management (TQM) is an approach in which all of the company</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people are involved in constantly improving the quality of products, services, and business processes. A product can be offered with varying features. Another way to add customer value is through distinctive product style and design. </a:t>
            </a:r>
          </a:p>
          <a:p>
            <a:r>
              <a:rPr lang="en-US" sz="1200" kern="1200" dirty="0">
                <a:solidFill>
                  <a:schemeClr val="tx1"/>
                </a:solidFill>
                <a:effectLst/>
                <a:latin typeface="Arial" charset="0"/>
                <a:ea typeface="MS PGothic" panose="020B0600070205080204" pitchFamily="34" charset="-128"/>
                <a:cs typeface="ＭＳ Ｐゴシック" charset="0"/>
              </a:rPr>
              <a:t>A </a:t>
            </a:r>
            <a:r>
              <a:rPr lang="en-US" sz="1200" b="1" kern="1200" dirty="0">
                <a:solidFill>
                  <a:schemeClr val="tx1"/>
                </a:solidFill>
                <a:effectLst/>
                <a:latin typeface="Arial" charset="0"/>
                <a:ea typeface="MS PGothic" panose="020B0600070205080204" pitchFamily="34" charset="-128"/>
                <a:cs typeface="ＭＳ Ｐゴシック" charset="0"/>
              </a:rPr>
              <a:t>brand </a:t>
            </a:r>
            <a:r>
              <a:rPr lang="en-US" sz="1200" kern="1200" dirty="0">
                <a:solidFill>
                  <a:schemeClr val="tx1"/>
                </a:solidFill>
                <a:effectLst/>
                <a:latin typeface="Arial" charset="0"/>
                <a:ea typeface="MS PGothic" panose="020B0600070205080204" pitchFamily="34" charset="-128"/>
                <a:cs typeface="ＭＳ Ｐゴシック" charset="0"/>
              </a:rPr>
              <a:t>is a name, term, sign, symbol, or design or a combination of these that identifies the maker or seller of a product or service. Consumers view a brand as an important part of a product, and branding can add value to a consumer’s purchase.  </a:t>
            </a:r>
            <a:r>
              <a:rPr lang="en-US" altLang="en-US" dirty="0">
                <a:solidFill>
                  <a:srgbClr val="008000"/>
                </a:solidFill>
                <a:latin typeface="Arial" panose="020B0604020202020204" pitchFamily="34" charset="0"/>
              </a:rPr>
              <a:t>Brand names help consumers identify products that might benefit them. Brands also say something about product quality and consistency.</a:t>
            </a:r>
          </a:p>
          <a:p>
            <a:r>
              <a:rPr lang="en-US" altLang="en-US" b="1" dirty="0">
                <a:solidFill>
                  <a:srgbClr val="008000"/>
                </a:solidFill>
                <a:latin typeface="Arial" panose="020B0604020202020204" pitchFamily="34" charset="0"/>
              </a:rPr>
              <a:t>Packaging</a:t>
            </a:r>
            <a:r>
              <a:rPr lang="en-US" altLang="en-US" dirty="0">
                <a:solidFill>
                  <a:srgbClr val="008000"/>
                </a:solidFill>
                <a:latin typeface="Arial" panose="020B0604020202020204" pitchFamily="34" charset="0"/>
              </a:rPr>
              <a:t> involves designing the container or wrapper for a product. </a:t>
            </a:r>
            <a:r>
              <a:rPr lang="en-US" sz="1200" kern="1200" dirty="0">
                <a:solidFill>
                  <a:schemeClr val="tx1"/>
                </a:solidFill>
                <a:effectLst/>
                <a:latin typeface="Arial" charset="0"/>
                <a:ea typeface="MS PGothic" panose="020B0600070205080204" pitchFamily="34" charset="-128"/>
                <a:cs typeface="ＭＳ Ｐゴシック" charset="0"/>
              </a:rPr>
              <a:t>Increased competition means that packages must now perform many sales tasks—from attracting buyers to communicating brand positioning to closing the sale.</a:t>
            </a:r>
          </a:p>
          <a:p>
            <a:r>
              <a:rPr lang="en-US" altLang="en-US" b="1" dirty="0">
                <a:solidFill>
                  <a:srgbClr val="008000"/>
                </a:solidFill>
                <a:latin typeface="Arial" panose="020B0604020202020204" pitchFamily="34" charset="0"/>
              </a:rPr>
              <a:t>Labels</a:t>
            </a:r>
            <a:r>
              <a:rPr lang="en-US" altLang="en-US" dirty="0">
                <a:solidFill>
                  <a:srgbClr val="008000"/>
                </a:solidFill>
                <a:latin typeface="Arial" panose="020B0604020202020204" pitchFamily="34" charset="0"/>
              </a:rPr>
              <a:t> help to identify</a:t>
            </a:r>
            <a:r>
              <a:rPr lang="en-US" altLang="en-US" baseline="0" dirty="0">
                <a:solidFill>
                  <a:srgbClr val="008000"/>
                </a:solidFill>
                <a:latin typeface="Arial" panose="020B0604020202020204" pitchFamily="34" charset="0"/>
              </a:rPr>
              <a:t> and describe the product or brand as well as promote the brand, support its positioning  and engage customers.</a:t>
            </a: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step in designing </a:t>
            </a:r>
            <a:r>
              <a:rPr lang="en-US" altLang="en-US" b="1" dirty="0">
                <a:solidFill>
                  <a:srgbClr val="008000"/>
                </a:solidFill>
                <a:latin typeface="Arial" panose="020B0604020202020204" pitchFamily="34" charset="0"/>
              </a:rPr>
              <a:t>product support services </a:t>
            </a:r>
            <a:r>
              <a:rPr lang="en-US" altLang="en-US" dirty="0">
                <a:solidFill>
                  <a:srgbClr val="008000"/>
                </a:solidFill>
                <a:latin typeface="Arial" panose="020B0604020202020204" pitchFamily="34" charset="0"/>
              </a:rPr>
              <a:t>is to survey customers periodically. Once the company has assessed the quality of various support services, it can take steps to fix problems and add new services that will both delight customers and yield profits to the company.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6864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DA33B9-DB59-EF48-B9A4-583E9B648D0C}" type="slidenum">
              <a:rPr lang="en-SA" smtClean="0"/>
              <a:t>69</a:t>
            </a:fld>
            <a:endParaRPr lang="en-SA"/>
          </a:p>
        </p:txBody>
      </p:sp>
    </p:spTree>
    <p:extLst>
      <p:ext uri="{BB962C8B-B14F-4D97-AF65-F5344CB8AC3E}">
        <p14:creationId xmlns:p14="http://schemas.microsoft.com/office/powerpoint/2010/main" val="19058444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3552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A </a:t>
            </a:r>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years, BMW Group has transformed itself</a:t>
            </a:r>
            <a:r>
              <a:rPr lang="en-US" baseline="0" dirty="0"/>
              <a:t> </a:t>
            </a:r>
            <a:r>
              <a:rPr lang="en-US" dirty="0"/>
              <a:t>from a single-brand, five-model automaker into a</a:t>
            </a:r>
            <a:r>
              <a:rPr lang="en-US" baseline="0" dirty="0"/>
              <a:t> </a:t>
            </a:r>
            <a:r>
              <a:rPr lang="en-US" dirty="0"/>
              <a:t>powerhouse with three brands, 14 “Series,” and dozens</a:t>
            </a:r>
            <a:r>
              <a:rPr lang="en-US" baseline="0" dirty="0"/>
              <a:t> </a:t>
            </a:r>
            <a:r>
              <a:rPr lang="en-US" dirty="0"/>
              <a:t>of distinct models. The company has expanded</a:t>
            </a:r>
            <a:r>
              <a:rPr lang="en-US" baseline="0" dirty="0"/>
              <a:t> </a:t>
            </a:r>
            <a:r>
              <a:rPr lang="en-US" dirty="0"/>
              <a:t>downward with its MINI Cooper line and upward with</a:t>
            </a:r>
            <a:r>
              <a:rPr lang="en-US" baseline="0" dirty="0"/>
              <a:t> </a:t>
            </a:r>
            <a:r>
              <a:rPr lang="en-US" dirty="0"/>
              <a:t>Rolls-Royce.</a:t>
            </a:r>
            <a:endParaRPr lang="en-IN" dirty="0"/>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483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350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011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A company’s product mix has four important dimensions</a:t>
            </a:r>
            <a:r>
              <a:rPr lang="en-US" sz="1200" kern="1200" dirty="0">
                <a:solidFill>
                  <a:schemeClr val="tx1"/>
                </a:solidFill>
                <a:effectLst/>
                <a:latin typeface="Arial" charset="0"/>
                <a:ea typeface="MS PGothic" panose="020B0600070205080204" pitchFamily="34" charset="-128"/>
                <a:cs typeface="ＭＳ Ｐゴシック" charset="0"/>
              </a:rPr>
              <a:t>: width, length, depth, and consistency. </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mix width refers to the number of different product lines the company carries. Product mix length refers to the total number of items a company carries within its product lines. Product mix depth refers to the number of versions offered for each product in the line. Finally, the consistency of the product mix refers to how closely related the various product lines are in end use, production requirements, distribution channels, or some other aspect.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company can increase its business in four ways. It can add new product lines, widening its product mix. The company can lengthen its existing product lines to become a more full-line company. It can add more versions of each product and thus deepen its product mix. Finally, the company can pursue more product line consistency or less depending on whether it wants to have a strong reputation in a single field or in several fields.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Finally, a company can pursue more product line consistency—or less—depending on whether it wants to have a strong reputation in a single field or in several fields.</a:t>
            </a:r>
            <a:endParaRPr lang="en-US" altLang="en-US" dirty="0">
              <a:solidFill>
                <a:srgbClr val="008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tx1"/>
                </a:solidFill>
                <a:latin typeface="+mn-lt"/>
                <a:ea typeface="+mn-ea"/>
                <a:cs typeface="+mn-cs"/>
              </a:rPr>
              <a:t>Colgate</a:t>
            </a:r>
            <a:r>
              <a:rPr lang="en-US" sz="1200" b="0" i="0" u="none" strike="noStrike" kern="1200" baseline="0" dirty="0">
                <a:solidFill>
                  <a:schemeClr val="tx1"/>
                </a:solidFill>
                <a:latin typeface="+mn-lt"/>
                <a:ea typeface="+mn-ea"/>
                <a:cs typeface="+mn-cs"/>
              </a:rPr>
              <a:t> is a $15.2 billion consumer products company that makes and markets a full product mix consisting of dozens of familiar lines and brands. Colgate divides its overall product mix into four major lines: oral care, personal care, home care, and pet nutrition. Each product line consists of many brands and item.</a:t>
            </a:r>
            <a:endParaRPr lang="en-IN" dirty="0"/>
          </a:p>
          <a:p>
            <a:r>
              <a:rPr lang="en-US" sz="1200" b="1" i="0" u="none" strike="noStrike" kern="1200" baseline="0" dirty="0">
                <a:solidFill>
                  <a:schemeClr val="tx1"/>
                </a:solidFill>
                <a:latin typeface="+mn-lt"/>
                <a:ea typeface="+mn-ea"/>
                <a:cs typeface="+mn-cs"/>
              </a:rPr>
              <a:t>Colgate </a:t>
            </a:r>
            <a:r>
              <a:rPr lang="en-US" sz="1200" b="0" i="0" u="none" strike="noStrike" kern="1200" baseline="0" dirty="0">
                <a:solidFill>
                  <a:schemeClr val="tx1"/>
                </a:solidFill>
                <a:latin typeface="+mn-lt"/>
                <a:ea typeface="+mn-ea"/>
                <a:cs typeface="+mn-cs"/>
              </a:rPr>
              <a:t>full product mix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4961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54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547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product line </a:t>
            </a:r>
            <a:r>
              <a:rPr lang="en-US" altLang="en-US" dirty="0">
                <a:solidFill>
                  <a:srgbClr val="008000"/>
                </a:solidFill>
                <a:latin typeface="Arial" panose="020B0604020202020204" pitchFamily="34" charset="0"/>
              </a:rPr>
              <a:t>is a group of products that are closely related because they function in a similar manner, are sold to the same customer groups, are marketed through the same types of outlets, or fall within given price ranges. For example, Nike produces several lines of athletic shoes and apparel.</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major product line decision involves product line length, which is the number of items in the product line. A company can expand its product line in two ways: line filling and line stretching. </a:t>
            </a:r>
          </a:p>
          <a:p>
            <a:r>
              <a:rPr lang="en-US" altLang="en-US" b="1" dirty="0">
                <a:solidFill>
                  <a:srgbClr val="008000"/>
                </a:solidFill>
                <a:latin typeface="Arial" panose="020B0604020202020204" pitchFamily="34" charset="0"/>
              </a:rPr>
              <a:t>Line filling </a:t>
            </a:r>
            <a:r>
              <a:rPr lang="en-US" altLang="en-US" dirty="0">
                <a:solidFill>
                  <a:srgbClr val="008000"/>
                </a:solidFill>
                <a:latin typeface="Arial" panose="020B0604020202020204" pitchFamily="34" charset="0"/>
              </a:rPr>
              <a:t>involves adding more items within the present range of the line. There are several reasons for product line filling. These reasons include reaching for extra profits, satisfying dealers, using excess capacity, being the leading full-line company, and plugging holes to keep out competitors. </a:t>
            </a:r>
          </a:p>
          <a:p>
            <a:r>
              <a:rPr lang="en-US" altLang="en-US" b="1" dirty="0">
                <a:solidFill>
                  <a:srgbClr val="008000"/>
                </a:solidFill>
                <a:latin typeface="Arial" panose="020B0604020202020204" pitchFamily="34" charset="0"/>
              </a:rPr>
              <a:t>Line stretching</a:t>
            </a:r>
            <a:r>
              <a:rPr lang="en-US" altLang="en-US" b="0"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occurs when a company lengthens its product line beyond its current range. The company can stretch its line downward, upward, or both ways. A reason for </a:t>
            </a:r>
            <a:r>
              <a:rPr lang="en-US" altLang="en-US" b="0" dirty="0">
                <a:solidFill>
                  <a:srgbClr val="008000"/>
                </a:solidFill>
                <a:latin typeface="Arial" panose="020B0604020202020204" pitchFamily="34" charset="0"/>
              </a:rPr>
              <a:t>downward product line stretching is to plug a market hole that would attract a potential competitor. The reason for upward product line stretching is </a:t>
            </a:r>
            <a:r>
              <a:rPr lang="en-US" altLang="en-US" dirty="0">
                <a:solidFill>
                  <a:srgbClr val="008000"/>
                </a:solidFill>
                <a:latin typeface="Arial" panose="020B0604020202020204" pitchFamily="34" charset="0"/>
              </a:rPr>
              <a:t>to add prestige to the current product.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9750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3150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090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C</a:t>
            </a:r>
            <a:br>
              <a:rPr lang="en-US"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35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Answer:  B</a:t>
            </a: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761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AAA8-23E9-4F3B-AB6E-83B7A58A50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CAFD-44C7-43B1-9FB1-FA1514A062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2BA2E4-D1A2-465F-A8C1-D378ED8B2AEA}"/>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5" name="Footer Placeholder 4">
            <a:extLst>
              <a:ext uri="{FF2B5EF4-FFF2-40B4-BE49-F238E27FC236}">
                <a16:creationId xmlns:a16="http://schemas.microsoft.com/office/drawing/2014/main" id="{080D3264-4E2D-44AE-AF4D-D9C0090CD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0B563-687A-47B9-8C09-FEB22A988C73}"/>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4280237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2410F-440F-4669-BB3C-AF9C8C3B2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71F7FC-CAA0-401A-B256-0E4EC0FEA3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85BAC-996E-4879-842A-E7F857D7654F}"/>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5" name="Footer Placeholder 4">
            <a:extLst>
              <a:ext uri="{FF2B5EF4-FFF2-40B4-BE49-F238E27FC236}">
                <a16:creationId xmlns:a16="http://schemas.microsoft.com/office/drawing/2014/main" id="{DA362AB9-8C32-4668-AE61-4DFFBD234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66ABC-C3AB-4A00-87B1-D4D9B2976D2E}"/>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1648470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933E7A-77B8-4934-8990-A6A0C00EBB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1C25F4-A06C-427B-A4C6-2E06DDEE69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A1AF6-BAC9-4DA6-879E-9806B46A56AD}"/>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5" name="Footer Placeholder 4">
            <a:extLst>
              <a:ext uri="{FF2B5EF4-FFF2-40B4-BE49-F238E27FC236}">
                <a16:creationId xmlns:a16="http://schemas.microsoft.com/office/drawing/2014/main" id="{36F732D5-FF41-4AD4-A370-6EECC039C7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38094-F24B-415C-9937-24FDA5DC9D0F}"/>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2637351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31625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8/25/2024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7513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18954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8/25/2024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2784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8/25/2024</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07546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8/25/2024</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2186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8/25/2024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91574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0096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3405-71CD-4100-8FF4-3023EE626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4AD8E3-E37D-4A44-9952-42DAD9DD8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B2C4E-CFA9-455F-9F33-A090E53455D2}"/>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5" name="Footer Placeholder 4">
            <a:extLst>
              <a:ext uri="{FF2B5EF4-FFF2-40B4-BE49-F238E27FC236}">
                <a16:creationId xmlns:a16="http://schemas.microsoft.com/office/drawing/2014/main" id="{D6111ECF-3766-4E14-A599-674B6E16C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286D1-7E50-4BDF-876F-8EB78BEBADE7}"/>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1725369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8/25/2024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62436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525598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42951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36F02-B6CC-4ABB-A292-245A71D8D899}" type="datetimeFigureOut">
              <a:rPr lang="en-US" smtClean="0"/>
              <a:t>8/25/2024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30844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79400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igure + Caption">
  <p:cSld name="Figure + Caption">
    <p:spTree>
      <p:nvGrpSpPr>
        <p:cNvPr id="1" name="Shape 39"/>
        <p:cNvGrpSpPr/>
        <p:nvPr/>
      </p:nvGrpSpPr>
      <p:grpSpPr>
        <a:xfrm>
          <a:off x="0" y="0"/>
          <a:ext cx="0" cy="0"/>
          <a:chOff x="0" y="0"/>
          <a:chExt cx="0" cy="0"/>
        </a:xfrm>
      </p:grpSpPr>
      <p:sp>
        <p:nvSpPr>
          <p:cNvPr id="40" name="Google Shape;40;p56"/>
          <p:cNvSpPr txBox="1">
            <a:spLocks noGrp="1"/>
          </p:cNvSpPr>
          <p:nvPr>
            <p:ph type="title"/>
          </p:nvPr>
        </p:nvSpPr>
        <p:spPr>
          <a:xfrm>
            <a:off x="6705600" y="302741"/>
            <a:ext cx="10972800" cy="1066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7FA3"/>
              </a:buClr>
              <a:buSzPts val="3400"/>
              <a:buFont typeface="Times New Roman"/>
              <a:buNone/>
              <a:defRPr sz="3400">
                <a:solidFill>
                  <a:srgbClr val="007FA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1544629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1430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8/25/2024</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
        <p:nvSpPr>
          <p:cNvPr id="4" name="Content Placeholder 3"/>
          <p:cNvSpPr>
            <a:spLocks noGrp="1"/>
          </p:cNvSpPr>
          <p:nvPr>
            <p:ph sz="quarter" idx="13"/>
          </p:nvPr>
        </p:nvSpPr>
        <p:spPr>
          <a:xfrm>
            <a:off x="609600" y="3000375"/>
            <a:ext cx="10972800" cy="100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0" y="4381500"/>
            <a:ext cx="10972800" cy="10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229453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9600" y="228600"/>
            <a:ext cx="109728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609600" y="5368160"/>
            <a:ext cx="109728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44704" y="6167285"/>
            <a:ext cx="11460480" cy="23546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Rockwell" panose="02060603020205020403"/>
              <a:ea typeface="+mn-ea"/>
              <a:cs typeface="+mn-cs"/>
            </a:endParaRPr>
          </a:p>
        </p:txBody>
      </p:sp>
      <p:sp>
        <p:nvSpPr>
          <p:cNvPr id="2" name="Date Placeholder 1"/>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000" b="0" i="0" u="none" strike="noStrike" kern="1200" cap="none" spc="0" normalizeH="0" baseline="0" noProof="0" smtClean="0">
                <a:ln>
                  <a:noFill/>
                </a:ln>
                <a:solidFill>
                  <a:prstClr val="black"/>
                </a:solidFill>
                <a:effectLst/>
                <a:uLnTx/>
                <a:uFillTx/>
                <a:latin typeface="Rockwell" panose="020606030202050204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0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000" b="0" i="0" u="none" strike="noStrike" kern="1200" cap="none" spc="0" normalizeH="0" baseline="0" noProof="0" smtClean="0">
                <a:ln>
                  <a:noFill/>
                </a:ln>
                <a:solidFill>
                  <a:prstClr val="black"/>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875528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igure + Caption">
  <p:cSld name="1_Figure + Caption">
    <p:spTree>
      <p:nvGrpSpPr>
        <p:cNvPr id="1" name="Shape 39"/>
        <p:cNvGrpSpPr/>
        <p:nvPr/>
      </p:nvGrpSpPr>
      <p:grpSpPr>
        <a:xfrm>
          <a:off x="0" y="0"/>
          <a:ext cx="0" cy="0"/>
          <a:chOff x="0" y="0"/>
          <a:chExt cx="0" cy="0"/>
        </a:xfrm>
      </p:grpSpPr>
      <p:sp>
        <p:nvSpPr>
          <p:cNvPr id="40" name="Google Shape;40;p56"/>
          <p:cNvSpPr txBox="1">
            <a:spLocks noGrp="1"/>
          </p:cNvSpPr>
          <p:nvPr>
            <p:ph type="title"/>
          </p:nvPr>
        </p:nvSpPr>
        <p:spPr>
          <a:xfrm>
            <a:off x="609600" y="228600"/>
            <a:ext cx="10972800" cy="1066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7FA3"/>
              </a:buClr>
              <a:buSzPts val="3400"/>
              <a:buFont typeface="Times New Roman"/>
              <a:buNone/>
              <a:defRPr sz="3400">
                <a:solidFill>
                  <a:srgbClr val="007FA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6"/>
          <p:cNvSpPr txBox="1">
            <a:spLocks noGrp="1"/>
          </p:cNvSpPr>
          <p:nvPr>
            <p:ph type="body" idx="1"/>
          </p:nvPr>
        </p:nvSpPr>
        <p:spPr>
          <a:xfrm>
            <a:off x="609600" y="5368160"/>
            <a:ext cx="10972800" cy="916856"/>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SzPts val="800"/>
              <a:buNone/>
              <a:defRPr sz="800"/>
            </a:lvl1pPr>
            <a:lvl2pPr marL="914400" lvl="1" indent="-228600" algn="l">
              <a:spcBef>
                <a:spcPts val="0"/>
              </a:spcBef>
              <a:spcAft>
                <a:spcPts val="0"/>
              </a:spcAft>
              <a:buSzPts val="1600"/>
              <a:buNone/>
              <a:defRPr sz="1600"/>
            </a:lvl2pPr>
            <a:lvl3pPr marL="1371600" lvl="2" indent="-228600" algn="l">
              <a:spcBef>
                <a:spcPts val="0"/>
              </a:spcBef>
              <a:spcAft>
                <a:spcPts val="0"/>
              </a:spcAft>
              <a:buSzPts val="1600"/>
              <a:buNone/>
              <a:defRPr sz="1600"/>
            </a:lvl3pPr>
            <a:lvl4pPr marL="1828800" lvl="3" indent="-228600" algn="l">
              <a:spcBef>
                <a:spcPts val="0"/>
              </a:spcBef>
              <a:spcAft>
                <a:spcPts val="0"/>
              </a:spcAft>
              <a:buSzPts val="1600"/>
              <a:buNone/>
              <a:defRPr sz="1600"/>
            </a:lvl4pPr>
            <a:lvl5pPr marL="2286000" lvl="4" indent="-228600" algn="l">
              <a:spcBef>
                <a:spcPts val="0"/>
              </a:spcBef>
              <a:spcAft>
                <a:spcPts val="0"/>
              </a:spcAft>
              <a:buSzPts val="1600"/>
              <a:buNone/>
              <a:defRPr sz="1600"/>
            </a:lvl5pPr>
            <a:lvl6pPr marL="2743200" lvl="5" indent="-228600" algn="l">
              <a:spcBef>
                <a:spcPts val="0"/>
              </a:spcBef>
              <a:spcAft>
                <a:spcPts val="0"/>
              </a:spcAft>
              <a:buSzPts val="1600"/>
              <a:buNone/>
              <a:defRPr sz="1600"/>
            </a:lvl6pPr>
            <a:lvl7pPr marL="3200400" lvl="6" indent="-228600" algn="l">
              <a:spcBef>
                <a:spcPts val="0"/>
              </a:spcBef>
              <a:spcAft>
                <a:spcPts val="0"/>
              </a:spcAft>
              <a:buSzPts val="1600"/>
              <a:buNone/>
              <a:defRPr sz="1600"/>
            </a:lvl7pPr>
            <a:lvl8pPr marL="3657600" lvl="7" indent="-228600" algn="l">
              <a:spcBef>
                <a:spcPts val="0"/>
              </a:spcBef>
              <a:spcAft>
                <a:spcPts val="0"/>
              </a:spcAft>
              <a:buSzPts val="1600"/>
              <a:buNone/>
              <a:defRPr sz="1600"/>
            </a:lvl8pPr>
            <a:lvl9pPr marL="4114800" lvl="8" indent="-228600" algn="l">
              <a:spcBef>
                <a:spcPts val="0"/>
              </a:spcBef>
              <a:spcAft>
                <a:spcPts val="0"/>
              </a:spcAft>
              <a:buSzPts val="1600"/>
              <a:buNone/>
              <a:defRPr sz="1600"/>
            </a:lvl9pPr>
          </a:lstStyle>
          <a:p>
            <a:endParaRPr/>
          </a:p>
        </p:txBody>
      </p:sp>
      <p:sp>
        <p:nvSpPr>
          <p:cNvPr id="42" name="Google Shape;42;p56"/>
          <p:cNvSpPr txBox="1">
            <a:spLocks noGrp="1"/>
          </p:cNvSpPr>
          <p:nvPr>
            <p:ph type="ftr" idx="11"/>
          </p:nvPr>
        </p:nvSpPr>
        <p:spPr>
          <a:xfrm>
            <a:off x="-44704" y="6167285"/>
            <a:ext cx="11460480" cy="235463"/>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3" name="Google Shape;43;p56"/>
          <p:cNvSpPr txBox="1">
            <a:spLocks noGrp="1"/>
          </p:cNvSpPr>
          <p:nvPr>
            <p:ph type="dt" idx="10"/>
          </p:nvPr>
        </p:nvSpPr>
        <p:spPr>
          <a:xfrm>
            <a:off x="8447617" y="113072"/>
            <a:ext cx="2844800" cy="1828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p56"/>
          <p:cNvSpPr txBox="1">
            <a:spLocks noGrp="1"/>
          </p:cNvSpPr>
          <p:nvPr>
            <p:ph type="sldNum" idx="12"/>
          </p:nvPr>
        </p:nvSpPr>
        <p:spPr>
          <a:xfrm>
            <a:off x="11292417" y="113072"/>
            <a:ext cx="735711" cy="18288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1"/>
                </a:solidFill>
                <a:latin typeface="Arial"/>
                <a:ea typeface="Arial"/>
                <a:cs typeface="Arial"/>
                <a:sym typeface="Arial"/>
              </a:defRPr>
            </a:lvl1pPr>
            <a:lvl2pPr marL="0" lvl="1" indent="0" algn="r">
              <a:spcBef>
                <a:spcPts val="0"/>
              </a:spcBef>
              <a:buNone/>
              <a:defRPr sz="900" b="0" i="0" u="none" strike="noStrike" cap="none">
                <a:solidFill>
                  <a:schemeClr val="dk1"/>
                </a:solidFill>
                <a:latin typeface="Arial"/>
                <a:ea typeface="Arial"/>
                <a:cs typeface="Arial"/>
                <a:sym typeface="Arial"/>
              </a:defRPr>
            </a:lvl2pPr>
            <a:lvl3pPr marL="0" lvl="2" indent="0" algn="r">
              <a:spcBef>
                <a:spcPts val="0"/>
              </a:spcBef>
              <a:buNone/>
              <a:defRPr sz="900" b="0" i="0" u="none" strike="noStrike" cap="none">
                <a:solidFill>
                  <a:schemeClr val="dk1"/>
                </a:solidFill>
                <a:latin typeface="Arial"/>
                <a:ea typeface="Arial"/>
                <a:cs typeface="Arial"/>
                <a:sym typeface="Arial"/>
              </a:defRPr>
            </a:lvl3pPr>
            <a:lvl4pPr marL="0" lvl="3" indent="0" algn="r">
              <a:spcBef>
                <a:spcPts val="0"/>
              </a:spcBef>
              <a:buNone/>
              <a:defRPr sz="900" b="0" i="0" u="none" strike="noStrike" cap="none">
                <a:solidFill>
                  <a:schemeClr val="dk1"/>
                </a:solidFill>
                <a:latin typeface="Arial"/>
                <a:ea typeface="Arial"/>
                <a:cs typeface="Arial"/>
                <a:sym typeface="Arial"/>
              </a:defRPr>
            </a:lvl4pPr>
            <a:lvl5pPr marL="0" lvl="4" indent="0" algn="r">
              <a:spcBef>
                <a:spcPts val="0"/>
              </a:spcBef>
              <a:buNone/>
              <a:defRPr sz="900" b="0" i="0" u="none" strike="noStrike" cap="none">
                <a:solidFill>
                  <a:schemeClr val="dk1"/>
                </a:solidFill>
                <a:latin typeface="Arial"/>
                <a:ea typeface="Arial"/>
                <a:cs typeface="Arial"/>
                <a:sym typeface="Arial"/>
              </a:defRPr>
            </a:lvl5pPr>
            <a:lvl6pPr marL="0" lvl="5" indent="0" algn="r">
              <a:spcBef>
                <a:spcPts val="0"/>
              </a:spcBef>
              <a:buNone/>
              <a:defRPr sz="900" b="0" i="0" u="none" strike="noStrike" cap="none">
                <a:solidFill>
                  <a:schemeClr val="dk1"/>
                </a:solidFill>
                <a:latin typeface="Arial"/>
                <a:ea typeface="Arial"/>
                <a:cs typeface="Arial"/>
                <a:sym typeface="Arial"/>
              </a:defRPr>
            </a:lvl6pPr>
            <a:lvl7pPr marL="0" lvl="6" indent="0" algn="r">
              <a:spcBef>
                <a:spcPts val="0"/>
              </a:spcBef>
              <a:buNone/>
              <a:defRPr sz="900" b="0" i="0" u="none" strike="noStrike" cap="none">
                <a:solidFill>
                  <a:schemeClr val="dk1"/>
                </a:solidFill>
                <a:latin typeface="Arial"/>
                <a:ea typeface="Arial"/>
                <a:cs typeface="Arial"/>
                <a:sym typeface="Arial"/>
              </a:defRPr>
            </a:lvl7pPr>
            <a:lvl8pPr marL="0" lvl="7" indent="0" algn="r">
              <a:spcBef>
                <a:spcPts val="0"/>
              </a:spcBef>
              <a:buNone/>
              <a:defRPr sz="900" b="0" i="0" u="none" strike="noStrike" cap="none">
                <a:solidFill>
                  <a:schemeClr val="dk1"/>
                </a:solidFill>
                <a:latin typeface="Arial"/>
                <a:ea typeface="Arial"/>
                <a:cs typeface="Arial"/>
                <a:sym typeface="Arial"/>
              </a:defRPr>
            </a:lvl8pPr>
            <a:lvl9pPr marL="0" lvl="8" indent="0" algn="r">
              <a:spcBef>
                <a:spcPts val="0"/>
              </a:spcBef>
              <a:buNone/>
              <a:defRPr sz="9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900" b="0" i="0" u="none" strike="noStrike" kern="1200" cap="none" spc="0" normalizeH="0" baseline="0" noProof="0" smtClean="0">
                <a:ln>
                  <a:noFill/>
                </a:ln>
                <a:solidFill>
                  <a:prstClr val="black"/>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355168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33"/>
        <p:cNvGrpSpPr/>
        <p:nvPr/>
      </p:nvGrpSpPr>
      <p:grpSpPr>
        <a:xfrm>
          <a:off x="0" y="0"/>
          <a:ext cx="0" cy="0"/>
          <a:chOff x="0" y="0"/>
          <a:chExt cx="0" cy="0"/>
        </a:xfrm>
      </p:grpSpPr>
      <p:sp>
        <p:nvSpPr>
          <p:cNvPr id="34" name="Google Shape;34;p55"/>
          <p:cNvSpPr txBox="1">
            <a:spLocks noGrp="1"/>
          </p:cNvSpPr>
          <p:nvPr>
            <p:ph type="title"/>
          </p:nvPr>
        </p:nvSpPr>
        <p:spPr>
          <a:xfrm>
            <a:off x="609600" y="215372"/>
            <a:ext cx="10972800" cy="109728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007FA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txBox="1">
            <a:spLocks noGrp="1"/>
          </p:cNvSpPr>
          <p:nvPr>
            <p:ph type="body" idx="1"/>
          </p:nvPr>
        </p:nvSpPr>
        <p:spPr>
          <a:xfrm>
            <a:off x="609600" y="1600201"/>
            <a:ext cx="10972800" cy="4525963"/>
          </a:xfrm>
          <a:prstGeom prst="rect">
            <a:avLst/>
          </a:prstGeom>
          <a:noFill/>
          <a:ln>
            <a:noFill/>
          </a:ln>
        </p:spPr>
        <p:txBody>
          <a:bodyPr spcFirstLastPara="1" wrap="square" lIns="0" tIns="0" rIns="0" bIns="0" anchor="t" anchorCtr="0">
            <a:noAutofit/>
          </a:bodyPr>
          <a:lstStyle>
            <a:lvl1pPr marL="457200" lvl="0" indent="-330200" algn="l">
              <a:spcBef>
                <a:spcPts val="1500"/>
              </a:spcBef>
              <a:spcAft>
                <a:spcPts val="0"/>
              </a:spcAft>
              <a:buClr>
                <a:srgbClr val="007FA3"/>
              </a:buClr>
              <a:buSzPts val="1600"/>
              <a:buChar char="•"/>
              <a:defRPr/>
            </a:lvl1pPr>
            <a:lvl2pPr marL="914400" lvl="1" indent="-330200" algn="l">
              <a:spcBef>
                <a:spcPts val="600"/>
              </a:spcBef>
              <a:spcAft>
                <a:spcPts val="0"/>
              </a:spcAft>
              <a:buClr>
                <a:srgbClr val="007FA3"/>
              </a:buClr>
              <a:buSzPts val="1600"/>
              <a:buChar char="–"/>
              <a:defRPr/>
            </a:lvl2pPr>
            <a:lvl3pPr marL="1371600" lvl="2" indent="-330200" algn="l">
              <a:spcBef>
                <a:spcPts val="600"/>
              </a:spcBef>
              <a:spcAft>
                <a:spcPts val="0"/>
              </a:spcAft>
              <a:buClr>
                <a:srgbClr val="007FA3"/>
              </a:buClr>
              <a:buSzPts val="1600"/>
              <a:buChar char="▪"/>
              <a:defRPr/>
            </a:lvl3pPr>
            <a:lvl4pPr marL="1828800" lvl="3" indent="-330200" algn="l">
              <a:spcBef>
                <a:spcPts val="600"/>
              </a:spcBef>
              <a:spcAft>
                <a:spcPts val="0"/>
              </a:spcAft>
              <a:buClr>
                <a:srgbClr val="007FA3"/>
              </a:buClr>
              <a:buSzPts val="1600"/>
              <a:buChar char="–"/>
              <a:defRPr/>
            </a:lvl4pPr>
            <a:lvl5pPr marL="2286000" lvl="4" indent="-330200" algn="l">
              <a:spcBef>
                <a:spcPts val="600"/>
              </a:spcBef>
              <a:spcAft>
                <a:spcPts val="0"/>
              </a:spcAft>
              <a:buClr>
                <a:srgbClr val="007FA3"/>
              </a:buClr>
              <a:buSzPts val="1600"/>
              <a:buChar char="•"/>
              <a:defRPr/>
            </a:lvl5pPr>
            <a:lvl6pPr marL="2743200" lvl="5" indent="-330200" algn="l">
              <a:spcBef>
                <a:spcPts val="300"/>
              </a:spcBef>
              <a:spcAft>
                <a:spcPts val="0"/>
              </a:spcAft>
              <a:buClr>
                <a:srgbClr val="007FA3"/>
              </a:buClr>
              <a:buSzPts val="1600"/>
              <a:buChar char="•"/>
              <a:defRPr/>
            </a:lvl6pPr>
            <a:lvl7pPr marL="3200400" lvl="6" indent="-330200" algn="l">
              <a:spcBef>
                <a:spcPts val="300"/>
              </a:spcBef>
              <a:spcAft>
                <a:spcPts val="0"/>
              </a:spcAft>
              <a:buClr>
                <a:srgbClr val="007FA3"/>
              </a:buClr>
              <a:buSzPts val="1600"/>
              <a:buChar char="•"/>
              <a:defRPr/>
            </a:lvl7pPr>
            <a:lvl8pPr marL="3657600" lvl="7" indent="-330200" algn="l">
              <a:spcBef>
                <a:spcPts val="300"/>
              </a:spcBef>
              <a:spcAft>
                <a:spcPts val="0"/>
              </a:spcAft>
              <a:buClr>
                <a:srgbClr val="007FA3"/>
              </a:buClr>
              <a:buSzPts val="1600"/>
              <a:buChar char="•"/>
              <a:defRPr/>
            </a:lvl8pPr>
            <a:lvl9pPr marL="4114800" lvl="8" indent="-330200" algn="l">
              <a:spcBef>
                <a:spcPts val="300"/>
              </a:spcBef>
              <a:spcAft>
                <a:spcPts val="0"/>
              </a:spcAft>
              <a:buClr>
                <a:srgbClr val="007FA3"/>
              </a:buClr>
              <a:buSzPts val="1600"/>
              <a:buChar char="•"/>
              <a:defRPr/>
            </a:lvl9pPr>
          </a:lstStyle>
          <a:p>
            <a:endParaRPr/>
          </a:p>
        </p:txBody>
      </p:sp>
      <p:sp>
        <p:nvSpPr>
          <p:cNvPr id="36" name="Google Shape;36;p55"/>
          <p:cNvSpPr txBox="1">
            <a:spLocks noGrp="1"/>
          </p:cNvSpPr>
          <p:nvPr>
            <p:ph type="ftr" idx="11"/>
          </p:nvPr>
        </p:nvSpPr>
        <p:spPr>
          <a:xfrm>
            <a:off x="125292" y="6172201"/>
            <a:ext cx="11460480" cy="235463"/>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5"/>
          <p:cNvSpPr txBox="1">
            <a:spLocks noGrp="1"/>
          </p:cNvSpPr>
          <p:nvPr>
            <p:ph type="dt" idx="10"/>
          </p:nvPr>
        </p:nvSpPr>
        <p:spPr>
          <a:xfrm>
            <a:off x="8447617" y="113072"/>
            <a:ext cx="2844800" cy="1828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5"/>
          <p:cNvSpPr txBox="1">
            <a:spLocks noGrp="1"/>
          </p:cNvSpPr>
          <p:nvPr>
            <p:ph type="sldNum" idx="12"/>
          </p:nvPr>
        </p:nvSpPr>
        <p:spPr>
          <a:xfrm>
            <a:off x="11292417" y="113072"/>
            <a:ext cx="735711" cy="18288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288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10BC5-229C-4B94-9341-3C76C664B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35586D-0816-4AC9-B26D-DEB7809C8F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5F3B78-F297-4402-8ECA-F1D840518FBF}"/>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5" name="Footer Placeholder 4">
            <a:extLst>
              <a:ext uri="{FF2B5EF4-FFF2-40B4-BE49-F238E27FC236}">
                <a16:creationId xmlns:a16="http://schemas.microsoft.com/office/drawing/2014/main" id="{432F58E0-2C70-4DAE-9B72-D7CF10A70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ADCE6-6146-4EFE-A2F2-67BE3CCA3CB0}"/>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45392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58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9906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8/25/2024</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
        <p:nvSpPr>
          <p:cNvPr id="4" name="Content Placeholder 3"/>
          <p:cNvSpPr>
            <a:spLocks noGrp="1"/>
          </p:cNvSpPr>
          <p:nvPr>
            <p:ph sz="quarter" idx="13"/>
          </p:nvPr>
        </p:nvSpPr>
        <p:spPr>
          <a:xfrm>
            <a:off x="609600" y="2743200"/>
            <a:ext cx="10972800" cy="121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09600" y="4114800"/>
            <a:ext cx="109728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5"/>
          </p:nvPr>
        </p:nvSpPr>
        <p:spPr>
          <a:xfrm>
            <a:off x="609600" y="5181600"/>
            <a:ext cx="109728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820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2192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8/25/2024</a:t>
            </a:fld>
            <a:endParaRPr lang="en-US"/>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a:p>
        </p:txBody>
      </p:sp>
      <p:sp>
        <p:nvSpPr>
          <p:cNvPr id="4" name="Content Placeholder 3"/>
          <p:cNvSpPr>
            <a:spLocks noGrp="1"/>
          </p:cNvSpPr>
          <p:nvPr>
            <p:ph sz="quarter" idx="13"/>
          </p:nvPr>
        </p:nvSpPr>
        <p:spPr>
          <a:xfrm>
            <a:off x="609600" y="3048000"/>
            <a:ext cx="109728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0" y="4648200"/>
            <a:ext cx="10972800" cy="10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393816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F246-A19A-4414-81EB-5A6778969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14AB8A-D8AE-4E1D-8262-8D080E7A71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84771-B620-43D7-92D1-0636AC12F1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8C6948-8DBC-47CD-B795-30AB217753CF}"/>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6" name="Footer Placeholder 5">
            <a:extLst>
              <a:ext uri="{FF2B5EF4-FFF2-40B4-BE49-F238E27FC236}">
                <a16:creationId xmlns:a16="http://schemas.microsoft.com/office/drawing/2014/main" id="{DAA41873-5050-4FA4-A0B4-36CF0FA31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48B75-F2E8-482A-AF70-2CAF4837A9CA}"/>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121497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6322-AF82-40C8-9E42-93FD8AAEBF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5823B-D522-4AC3-81AA-7FB436B65F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541B27-AB97-4CBB-9786-1D9AC68BD6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688EBC-8E3C-4AB1-8E28-2B9A739A39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238123-F387-4B7E-9170-521ED96A73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960C36-C41F-4356-852F-6A8AF24E8D17}"/>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8" name="Footer Placeholder 7">
            <a:extLst>
              <a:ext uri="{FF2B5EF4-FFF2-40B4-BE49-F238E27FC236}">
                <a16:creationId xmlns:a16="http://schemas.microsoft.com/office/drawing/2014/main" id="{7013AF3C-667E-45E9-B50A-C0858D03F6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F21691-E152-4D85-AA1C-C58E44314729}"/>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395474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FE0F-6E2E-4D07-ADFA-B71222F4B1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600867-E26E-47E3-B093-08968BB4A563}"/>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4" name="Footer Placeholder 3">
            <a:extLst>
              <a:ext uri="{FF2B5EF4-FFF2-40B4-BE49-F238E27FC236}">
                <a16:creationId xmlns:a16="http://schemas.microsoft.com/office/drawing/2014/main" id="{15DE983E-ABA4-4D5A-B82F-11C9A798A9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861C0B-7FF2-495B-823C-0EF63E91F286}"/>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3132149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2C9A6C-E1BF-4262-8AC9-EA9226BC0C2A}"/>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3" name="Footer Placeholder 2">
            <a:extLst>
              <a:ext uri="{FF2B5EF4-FFF2-40B4-BE49-F238E27FC236}">
                <a16:creationId xmlns:a16="http://schemas.microsoft.com/office/drawing/2014/main" id="{7147B961-3670-40F4-B46C-FC73B3F48F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3F9650-8676-4093-AC8C-7BB204987060}"/>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2757752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ABF0-E6B7-4E3A-9857-DFAC3D238B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AFA39D-0D2D-430D-B7F5-0AEECDA35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397211-EF1A-4FAD-8F52-360064FA0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61BC05-8F4E-4A98-9056-88D88B73B8D9}"/>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6" name="Footer Placeholder 5">
            <a:extLst>
              <a:ext uri="{FF2B5EF4-FFF2-40B4-BE49-F238E27FC236}">
                <a16:creationId xmlns:a16="http://schemas.microsoft.com/office/drawing/2014/main" id="{BD013AF3-3132-462B-93D3-E45D59970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D91001-6847-423E-83DA-E82275DD2CB0}"/>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129754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54391-F93E-4746-8B08-CB6FCDE1D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800915-0150-46EC-81B8-A72E3AFFFD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CE0B8-7108-4365-A10A-28074E1C0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2F39C3-636E-4F59-A01A-9BBAA7017D6E}"/>
              </a:ext>
            </a:extLst>
          </p:cNvPr>
          <p:cNvSpPr>
            <a:spLocks noGrp="1"/>
          </p:cNvSpPr>
          <p:nvPr>
            <p:ph type="dt" sz="half" idx="10"/>
          </p:nvPr>
        </p:nvSpPr>
        <p:spPr/>
        <p:txBody>
          <a:bodyPr/>
          <a:lstStyle/>
          <a:p>
            <a:fld id="{4FB8D670-3757-445A-B3C2-41DFBE7616DB}" type="datetimeFigureOut">
              <a:rPr lang="en-US" smtClean="0"/>
              <a:t>8/25/2024</a:t>
            </a:fld>
            <a:endParaRPr lang="en-US"/>
          </a:p>
        </p:txBody>
      </p:sp>
      <p:sp>
        <p:nvSpPr>
          <p:cNvPr id="6" name="Footer Placeholder 5">
            <a:extLst>
              <a:ext uri="{FF2B5EF4-FFF2-40B4-BE49-F238E27FC236}">
                <a16:creationId xmlns:a16="http://schemas.microsoft.com/office/drawing/2014/main" id="{DAEA7F1D-2296-491C-A780-40F64DC2C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B4D0D-E677-4F1A-A97B-D4A592DEA0E1}"/>
              </a:ext>
            </a:extLst>
          </p:cNvPr>
          <p:cNvSpPr>
            <a:spLocks noGrp="1"/>
          </p:cNvSpPr>
          <p:nvPr>
            <p:ph type="sldNum" sz="quarter" idx="12"/>
          </p:nvPr>
        </p:nvSpPr>
        <p:spPr/>
        <p:txBody>
          <a:bodyPr/>
          <a:lstStyle/>
          <a:p>
            <a:fld id="{840F6605-CC24-4312-AAAB-5A962B5A3BBA}" type="slidenum">
              <a:rPr lang="en-US" smtClean="0"/>
              <a:t>‹#›</a:t>
            </a:fld>
            <a:endParaRPr lang="en-US"/>
          </a:p>
        </p:txBody>
      </p:sp>
    </p:spTree>
    <p:extLst>
      <p:ext uri="{BB962C8B-B14F-4D97-AF65-F5344CB8AC3E}">
        <p14:creationId xmlns:p14="http://schemas.microsoft.com/office/powerpoint/2010/main" val="430259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544B74-8163-4160-9CB0-C5A0B8D399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E85B81-2EE2-42E0-8121-ECBC29F13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F7CBAB-3C07-44DD-A8ED-275EBC91AE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8D670-3757-445A-B3C2-41DFBE7616DB}" type="datetimeFigureOut">
              <a:rPr lang="en-US" smtClean="0"/>
              <a:t>8/25/2024</a:t>
            </a:fld>
            <a:endParaRPr lang="en-US"/>
          </a:p>
        </p:txBody>
      </p:sp>
      <p:sp>
        <p:nvSpPr>
          <p:cNvPr id="5" name="Footer Placeholder 4">
            <a:extLst>
              <a:ext uri="{FF2B5EF4-FFF2-40B4-BE49-F238E27FC236}">
                <a16:creationId xmlns:a16="http://schemas.microsoft.com/office/drawing/2014/main" id="{C0D57150-77BF-4352-8375-E5234FFCF2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42EE9-5CF5-47CE-908C-A8861876F6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F6605-CC24-4312-AAAB-5A962B5A3BBA}" type="slidenum">
              <a:rPr lang="en-US" smtClean="0"/>
              <a:t>‹#›</a:t>
            </a:fld>
            <a:endParaRPr lang="en-US"/>
          </a:p>
        </p:txBody>
      </p:sp>
      <p:pic>
        <p:nvPicPr>
          <p:cNvPr id="9" name="Picture 8">
            <a:extLst>
              <a:ext uri="{FF2B5EF4-FFF2-40B4-BE49-F238E27FC236}">
                <a16:creationId xmlns:a16="http://schemas.microsoft.com/office/drawing/2014/main" id="{34A0C4ED-FAE9-4688-A255-1670E8CFC135}"/>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628843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8/25/2024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pic>
        <p:nvPicPr>
          <p:cNvPr id="9" name="Picture 8">
            <a:extLst>
              <a:ext uri="{FF2B5EF4-FFF2-40B4-BE49-F238E27FC236}">
                <a16:creationId xmlns:a16="http://schemas.microsoft.com/office/drawing/2014/main" id="{B374E21A-677C-4CAC-9D44-C35366E8D49E}"/>
              </a:ext>
            </a:extLst>
          </p:cNvPr>
          <p:cNvPicPr>
            <a:picLocks noChangeAspect="1"/>
          </p:cNvPicPr>
          <p:nvPr userDrawn="1"/>
        </p:nvPicPr>
        <p:blipFill>
          <a:blip r:embed="rId21"/>
          <a:stretch>
            <a:fillRect/>
          </a:stretch>
        </p:blipFill>
        <p:spPr>
          <a:xfrm>
            <a:off x="0" y="0"/>
            <a:ext cx="12192000" cy="6858000"/>
          </a:xfrm>
          <a:prstGeom prst="rect">
            <a:avLst/>
          </a:prstGeom>
        </p:spPr>
      </p:pic>
    </p:spTree>
    <p:extLst>
      <p:ext uri="{BB962C8B-B14F-4D97-AF65-F5344CB8AC3E}">
        <p14:creationId xmlns:p14="http://schemas.microsoft.com/office/powerpoint/2010/main" val="27611780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emf"/><Relationship Id="rId10" Type="http://schemas.openxmlformats.org/officeDocument/2006/relationships/image" Target="../media/image38.png"/><Relationship Id="rId4" Type="http://schemas.openxmlformats.org/officeDocument/2006/relationships/image" Target="../media/image32.emf"/><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www.forbes.com/the-worlds-most-valuable-brands/#b305959119c0" TargetMode="External"/><Relationship Id="rId4" Type="http://schemas.openxmlformats.org/officeDocument/2006/relationships/image" Target="../media/image63.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emf"/><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5.jpeg"/><Relationship Id="rId7" Type="http://schemas.openxmlformats.org/officeDocument/2006/relationships/diagramColors" Target="../diagrams/colors3.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4.emf"/><Relationship Id="rId7" Type="http://schemas.openxmlformats.org/officeDocument/2006/relationships/image" Target="../media/image98.emf"/><Relationship Id="rId2" Type="http://schemas.openxmlformats.org/officeDocument/2006/relationships/image" Target="../media/image93.emf"/><Relationship Id="rId1" Type="http://schemas.openxmlformats.org/officeDocument/2006/relationships/slideLayout" Target="../slideLayouts/slideLayout7.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2.jpg"/><Relationship Id="rId11" Type="http://schemas.openxmlformats.org/officeDocument/2006/relationships/image" Target="../media/image107.jpeg"/><Relationship Id="rId5" Type="http://schemas.openxmlformats.org/officeDocument/2006/relationships/image" Target="../media/image101.pn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12.emf"/><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emf"/><Relationship Id="rId4" Type="http://schemas.openxmlformats.org/officeDocument/2006/relationships/image" Target="../media/image117.emf"/></Relationships>
</file>

<file path=ppt/slides/_rels/slide53.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136.jpeg"/><Relationship Id="rId4" Type="http://schemas.openxmlformats.org/officeDocument/2006/relationships/image" Target="../media/image135.jpeg"/></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136.jpeg"/><Relationship Id="rId4" Type="http://schemas.openxmlformats.org/officeDocument/2006/relationships/image" Target="../media/image135.jpeg"/></Relationships>
</file>

<file path=ppt/slides/_rels/slide64.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png"/><Relationship Id="rId9" Type="http://schemas.openxmlformats.org/officeDocument/2006/relationships/image" Target="../media/image143.jpeg"/></Relationships>
</file>

<file path=ppt/slides/_rels/slide65.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emf"/></Relationships>
</file>

<file path=ppt/slides/_rels/slide6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153.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hyperlink" Target="https://support.apple.com/en-sa/iphone" TargetMode="External"/><Relationship Id="rId5" Type="http://schemas.openxmlformats.org/officeDocument/2006/relationships/image" Target="../media/image151.emf"/><Relationship Id="rId10" Type="http://schemas.openxmlformats.org/officeDocument/2006/relationships/image" Target="../media/image156.png"/><Relationship Id="rId4" Type="http://schemas.openxmlformats.org/officeDocument/2006/relationships/image" Target="../media/image146.jpg"/><Relationship Id="rId9" Type="http://schemas.openxmlformats.org/officeDocument/2006/relationships/image" Target="../media/image155.png"/></Relationships>
</file>

<file path=ppt/slides/_rels/slide69.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jpeg"/><Relationship Id="rId10" Type="http://schemas.openxmlformats.org/officeDocument/2006/relationships/image" Target="../media/image164.jpeg"/><Relationship Id="rId4" Type="http://schemas.openxmlformats.org/officeDocument/2006/relationships/image" Target="../media/image158.jpeg"/><Relationship Id="rId9" Type="http://schemas.openxmlformats.org/officeDocument/2006/relationships/image" Target="../media/image163.jpe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7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7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76.emf"/><Relationship Id="rId7" Type="http://schemas.openxmlformats.org/officeDocument/2006/relationships/image" Target="../media/image179.emf"/><Relationship Id="rId2" Type="http://schemas.openxmlformats.org/officeDocument/2006/relationships/image" Target="../media/image175.emf"/><Relationship Id="rId1" Type="http://schemas.openxmlformats.org/officeDocument/2006/relationships/slideLayout" Target="../slideLayouts/slideLayout7.xml"/><Relationship Id="rId6" Type="http://schemas.openxmlformats.org/officeDocument/2006/relationships/image" Target="../media/image97.emf"/><Relationship Id="rId5" Type="http://schemas.openxmlformats.org/officeDocument/2006/relationships/image" Target="../media/image178.emf"/><Relationship Id="rId4" Type="http://schemas.openxmlformats.org/officeDocument/2006/relationships/image" Target="../media/image177.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8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80.emf"/></Relationships>
</file>

<file path=ppt/slides/_rels/slide8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emf"/><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945015A3-945F-419C-8721-6A10C9159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52BC7EB-F11E-4E86-AD68-7556D94CD0A9}"/>
              </a:ext>
            </a:extLst>
          </p:cNvPr>
          <p:cNvSpPr txBox="1"/>
          <p:nvPr/>
        </p:nvSpPr>
        <p:spPr>
          <a:xfrm>
            <a:off x="2130803" y="3540154"/>
            <a:ext cx="5479365" cy="830997"/>
          </a:xfrm>
          <a:prstGeom prst="rect">
            <a:avLst/>
          </a:prstGeom>
          <a:noFill/>
        </p:spPr>
        <p:txBody>
          <a:bodyPr wrap="square" rtlCol="0">
            <a:spAutoFit/>
          </a:bodyPr>
          <a:lstStyle/>
          <a:p>
            <a:r>
              <a:rPr lang="en-US" sz="4800" dirty="0">
                <a:solidFill>
                  <a:schemeClr val="bg1"/>
                </a:solidFill>
                <a:latin typeface="Book Antiqua" panose="02040602050305030304" pitchFamily="18" charset="0"/>
              </a:rPr>
              <a:t>Strategic marketing</a:t>
            </a:r>
          </a:p>
        </p:txBody>
      </p:sp>
    </p:spTree>
    <p:extLst>
      <p:ext uri="{BB962C8B-B14F-4D97-AF65-F5344CB8AC3E}">
        <p14:creationId xmlns:p14="http://schemas.microsoft.com/office/powerpoint/2010/main" val="253646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144460" y="405559"/>
            <a:ext cx="57458" cy="5596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106257" y="-2428201"/>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pic>
        <p:nvPicPr>
          <p:cNvPr id="2" name="Picture 1">
            <a:extLst>
              <a:ext uri="{FF2B5EF4-FFF2-40B4-BE49-F238E27FC236}">
                <a16:creationId xmlns:a16="http://schemas.microsoft.com/office/drawing/2014/main" id="{37A27F76-AE83-B913-2A03-7B8D5C73EB8D}"/>
              </a:ext>
            </a:extLst>
          </p:cNvPr>
          <p:cNvPicPr>
            <a:picLocks noChangeAspect="1"/>
          </p:cNvPicPr>
          <p:nvPr/>
        </p:nvPicPr>
        <p:blipFill>
          <a:blip r:embed="rId3"/>
          <a:stretch>
            <a:fillRect/>
          </a:stretch>
        </p:blipFill>
        <p:spPr>
          <a:xfrm>
            <a:off x="62949" y="1155840"/>
            <a:ext cx="6057281" cy="2346876"/>
          </a:xfrm>
          <a:prstGeom prst="rect">
            <a:avLst/>
          </a:prstGeom>
          <a:solidFill>
            <a:schemeClr val="bg1"/>
          </a:solidFill>
        </p:spPr>
      </p:pic>
      <p:pic>
        <p:nvPicPr>
          <p:cNvPr id="4" name="Picture 3">
            <a:extLst>
              <a:ext uri="{FF2B5EF4-FFF2-40B4-BE49-F238E27FC236}">
                <a16:creationId xmlns:a16="http://schemas.microsoft.com/office/drawing/2014/main" id="{44516196-AB79-8801-12F4-2B2E709F2B4E}"/>
              </a:ext>
            </a:extLst>
          </p:cNvPr>
          <p:cNvPicPr>
            <a:picLocks noChangeAspect="1"/>
          </p:cNvPicPr>
          <p:nvPr/>
        </p:nvPicPr>
        <p:blipFill rotWithShape="1">
          <a:blip r:embed="rId4"/>
          <a:srcRect t="10456" r="2384" b="7227"/>
          <a:stretch/>
        </p:blipFill>
        <p:spPr>
          <a:xfrm>
            <a:off x="6337374" y="607526"/>
            <a:ext cx="5749520" cy="2807031"/>
          </a:xfrm>
          <a:prstGeom prst="rect">
            <a:avLst/>
          </a:prstGeom>
        </p:spPr>
      </p:pic>
      <p:pic>
        <p:nvPicPr>
          <p:cNvPr id="6" name="Picture 5">
            <a:extLst>
              <a:ext uri="{FF2B5EF4-FFF2-40B4-BE49-F238E27FC236}">
                <a16:creationId xmlns:a16="http://schemas.microsoft.com/office/drawing/2014/main" id="{8B315844-D51A-20B5-2EE4-DBF7D9D73E1D}"/>
              </a:ext>
            </a:extLst>
          </p:cNvPr>
          <p:cNvPicPr>
            <a:picLocks noChangeAspect="1"/>
          </p:cNvPicPr>
          <p:nvPr/>
        </p:nvPicPr>
        <p:blipFill rotWithShape="1">
          <a:blip r:embed="rId5"/>
          <a:srcRect l="2522" t="11745" r="59979" b="41197"/>
          <a:stretch/>
        </p:blipFill>
        <p:spPr>
          <a:xfrm>
            <a:off x="6274491" y="3689539"/>
            <a:ext cx="5812403" cy="1169935"/>
          </a:xfrm>
          <a:prstGeom prst="rect">
            <a:avLst/>
          </a:prstGeom>
        </p:spPr>
      </p:pic>
      <p:pic>
        <p:nvPicPr>
          <p:cNvPr id="7" name="Picture 6">
            <a:extLst>
              <a:ext uri="{FF2B5EF4-FFF2-40B4-BE49-F238E27FC236}">
                <a16:creationId xmlns:a16="http://schemas.microsoft.com/office/drawing/2014/main" id="{11F2205D-0E71-F05A-764F-4BA29C76E6C3}"/>
              </a:ext>
            </a:extLst>
          </p:cNvPr>
          <p:cNvPicPr>
            <a:picLocks noChangeAspect="1"/>
          </p:cNvPicPr>
          <p:nvPr/>
        </p:nvPicPr>
        <p:blipFill>
          <a:blip r:embed="rId6"/>
          <a:stretch>
            <a:fillRect/>
          </a:stretch>
        </p:blipFill>
        <p:spPr>
          <a:xfrm>
            <a:off x="6251632" y="4766542"/>
            <a:ext cx="1841271" cy="1169935"/>
          </a:xfrm>
          <a:prstGeom prst="rect">
            <a:avLst/>
          </a:prstGeom>
        </p:spPr>
      </p:pic>
      <p:pic>
        <p:nvPicPr>
          <p:cNvPr id="11" name="Picture 4" descr="sports nutrition">
            <a:extLst>
              <a:ext uri="{FF2B5EF4-FFF2-40B4-BE49-F238E27FC236}">
                <a16:creationId xmlns:a16="http://schemas.microsoft.com/office/drawing/2014/main" id="{387EF669-3BB8-77AC-56C5-ACA6373BC1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102" r="9427" b="21002"/>
          <a:stretch/>
        </p:blipFill>
        <p:spPr bwMode="auto">
          <a:xfrm>
            <a:off x="9602209" y="4839115"/>
            <a:ext cx="1167907" cy="10247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D8A09B9-51AD-FBA9-EB47-8B53D172CE61}"/>
              </a:ext>
            </a:extLst>
          </p:cNvPr>
          <p:cNvPicPr>
            <a:picLocks noChangeAspect="1"/>
          </p:cNvPicPr>
          <p:nvPr/>
        </p:nvPicPr>
        <p:blipFill>
          <a:blip r:embed="rId8"/>
          <a:stretch>
            <a:fillRect/>
          </a:stretch>
        </p:blipFill>
        <p:spPr>
          <a:xfrm>
            <a:off x="8294250" y="4839115"/>
            <a:ext cx="1466807" cy="894131"/>
          </a:xfrm>
          <a:prstGeom prst="rect">
            <a:avLst/>
          </a:prstGeom>
        </p:spPr>
      </p:pic>
      <p:pic>
        <p:nvPicPr>
          <p:cNvPr id="13" name="Picture 12">
            <a:extLst>
              <a:ext uri="{FF2B5EF4-FFF2-40B4-BE49-F238E27FC236}">
                <a16:creationId xmlns:a16="http://schemas.microsoft.com/office/drawing/2014/main" id="{22223B86-C5C4-2045-A9E3-998738BEB5D6}"/>
              </a:ext>
            </a:extLst>
          </p:cNvPr>
          <p:cNvPicPr>
            <a:picLocks noChangeAspect="1"/>
          </p:cNvPicPr>
          <p:nvPr/>
        </p:nvPicPr>
        <p:blipFill>
          <a:blip r:embed="rId9"/>
          <a:stretch>
            <a:fillRect/>
          </a:stretch>
        </p:blipFill>
        <p:spPr>
          <a:xfrm>
            <a:off x="10824763" y="5054219"/>
            <a:ext cx="1262133" cy="556329"/>
          </a:xfrm>
          <a:prstGeom prst="rect">
            <a:avLst/>
          </a:prstGeom>
        </p:spPr>
      </p:pic>
      <p:sp>
        <p:nvSpPr>
          <p:cNvPr id="3" name="TextBox 2">
            <a:extLst>
              <a:ext uri="{FF2B5EF4-FFF2-40B4-BE49-F238E27FC236}">
                <a16:creationId xmlns:a16="http://schemas.microsoft.com/office/drawing/2014/main" id="{03959937-B2ED-9D21-8284-8A391A757E39}"/>
              </a:ext>
            </a:extLst>
          </p:cNvPr>
          <p:cNvSpPr txBox="1"/>
          <p:nvPr/>
        </p:nvSpPr>
        <p:spPr>
          <a:xfrm>
            <a:off x="38719" y="1155840"/>
            <a:ext cx="3032235" cy="491738"/>
          </a:xfrm>
          <a:prstGeom prst="rect">
            <a:avLst/>
          </a:prstGeom>
          <a:solidFill>
            <a:schemeClr val="bg1"/>
          </a:solidFill>
        </p:spPr>
        <p:txBody>
          <a:bodyPr wrap="square">
            <a:spAutoFit/>
          </a:bodyPr>
          <a:lstStyle>
            <a:defPPr>
              <a:defRPr lang="en-SA"/>
            </a:defPPr>
            <a:lvl1pPr marL="58420" marR="5080">
              <a:lnSpc>
                <a:spcPct val="150000"/>
              </a:lnSpc>
              <a:spcBef>
                <a:spcPts val="625"/>
              </a:spcBef>
              <a:buClr>
                <a:srgbClr val="B80E0F"/>
              </a:buClr>
              <a:buSzPct val="160000"/>
              <a:tabLst>
                <a:tab pos="370205" algn="l"/>
              </a:tabLst>
              <a:defRPr sz="2000" b="1" cap="all">
                <a:solidFill>
                  <a:srgbClr val="0070C0"/>
                </a:solidFill>
                <a:latin typeface="Verdana" panose="020B0604030504040204" pitchFamily="34" charset="0"/>
              </a:defRPr>
            </a:lvl1pPr>
          </a:lstStyle>
          <a:p>
            <a:pPr marL="58417" defTabSz="914354">
              <a:tabLst>
                <a:tab pos="370187" algn="l"/>
              </a:tabLst>
              <a:defRPr/>
            </a:pPr>
            <a:r>
              <a:rPr lang="en-US" dirty="0">
                <a:solidFill>
                  <a:schemeClr val="accent6">
                    <a:lumMod val="50000"/>
                  </a:schemeClr>
                </a:solidFill>
              </a:rPr>
              <a:t>2) Targeting</a:t>
            </a:r>
          </a:p>
        </p:txBody>
      </p:sp>
      <p:pic>
        <p:nvPicPr>
          <p:cNvPr id="9" name="Picture 8">
            <a:extLst>
              <a:ext uri="{FF2B5EF4-FFF2-40B4-BE49-F238E27FC236}">
                <a16:creationId xmlns:a16="http://schemas.microsoft.com/office/drawing/2014/main" id="{94D8470C-A66B-47E2-AD13-58F335188493}"/>
              </a:ext>
            </a:extLst>
          </p:cNvPr>
          <p:cNvPicPr>
            <a:picLocks noChangeAspect="1"/>
          </p:cNvPicPr>
          <p:nvPr/>
        </p:nvPicPr>
        <p:blipFill>
          <a:blip r:embed="rId10"/>
          <a:stretch>
            <a:fillRect/>
          </a:stretch>
        </p:blipFill>
        <p:spPr>
          <a:xfrm>
            <a:off x="321957" y="3869069"/>
            <a:ext cx="4943475" cy="1638300"/>
          </a:xfrm>
          <a:prstGeom prst="rect">
            <a:avLst/>
          </a:prstGeom>
        </p:spPr>
      </p:pic>
    </p:spTree>
    <p:extLst>
      <p:ext uri="{BB962C8B-B14F-4D97-AF65-F5344CB8AC3E}">
        <p14:creationId xmlns:p14="http://schemas.microsoft.com/office/powerpoint/2010/main" val="30912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3AA6513-2298-0493-18E4-6218FE0E8393}"/>
              </a:ext>
            </a:extLst>
          </p:cNvPr>
          <p:cNvSpPr txBox="1"/>
          <p:nvPr/>
        </p:nvSpPr>
        <p:spPr>
          <a:xfrm>
            <a:off x="39257" y="1090547"/>
            <a:ext cx="6271751" cy="491738"/>
          </a:xfrm>
          <a:prstGeom prst="rect">
            <a:avLst/>
          </a:prstGeom>
          <a:solidFill>
            <a:schemeClr val="bg1"/>
          </a:solidFill>
        </p:spPr>
        <p:txBody>
          <a:bodyPr wrap="square">
            <a:spAutoFit/>
          </a:bodyPr>
          <a:lstStyle>
            <a:defPPr>
              <a:defRPr lang="en-SA"/>
            </a:defPPr>
            <a:lvl1pPr marL="58420" marR="5080">
              <a:lnSpc>
                <a:spcPct val="150000"/>
              </a:lnSpc>
              <a:spcBef>
                <a:spcPts val="625"/>
              </a:spcBef>
              <a:buClr>
                <a:srgbClr val="B80E0F"/>
              </a:buClr>
              <a:buSzPct val="160000"/>
              <a:tabLst>
                <a:tab pos="370205" algn="l"/>
              </a:tabLst>
              <a:defRPr sz="2000" b="1" cap="all">
                <a:solidFill>
                  <a:srgbClr val="0070C0"/>
                </a:solidFill>
                <a:latin typeface="Verdana" panose="020B0604030504040204" pitchFamily="34" charset="0"/>
              </a:defRPr>
            </a:lvl1pPr>
          </a:lstStyle>
          <a:p>
            <a:pPr marL="58417" defTabSz="914354">
              <a:tabLst>
                <a:tab pos="370187" algn="l"/>
              </a:tabLst>
              <a:defRPr/>
            </a:pPr>
            <a:r>
              <a:rPr lang="en-US" dirty="0">
                <a:solidFill>
                  <a:schemeClr val="accent6">
                    <a:lumMod val="50000"/>
                  </a:schemeClr>
                </a:solidFill>
              </a:rPr>
              <a:t>3&amp;4) Differentiation &amp; Positioning</a:t>
            </a:r>
          </a:p>
        </p:txBody>
      </p:sp>
      <p:pic>
        <p:nvPicPr>
          <p:cNvPr id="13" name="Picture 12">
            <a:extLst>
              <a:ext uri="{FF2B5EF4-FFF2-40B4-BE49-F238E27FC236}">
                <a16:creationId xmlns:a16="http://schemas.microsoft.com/office/drawing/2014/main" id="{E9CDDD63-DED6-690B-D839-BA7DD960FCB3}"/>
              </a:ext>
            </a:extLst>
          </p:cNvPr>
          <p:cNvPicPr>
            <a:picLocks noChangeAspect="1"/>
          </p:cNvPicPr>
          <p:nvPr/>
        </p:nvPicPr>
        <p:blipFill rotWithShape="1">
          <a:blip r:embed="rId3"/>
          <a:srcRect l="2257" t="2579" r="-3292"/>
          <a:stretch/>
        </p:blipFill>
        <p:spPr>
          <a:xfrm>
            <a:off x="569063" y="1618005"/>
            <a:ext cx="4958863" cy="1968947"/>
          </a:xfrm>
          <a:prstGeom prst="rect">
            <a:avLst/>
          </a:prstGeom>
        </p:spPr>
      </p:pic>
      <p:pic>
        <p:nvPicPr>
          <p:cNvPr id="14" name="Picture 13">
            <a:extLst>
              <a:ext uri="{FF2B5EF4-FFF2-40B4-BE49-F238E27FC236}">
                <a16:creationId xmlns:a16="http://schemas.microsoft.com/office/drawing/2014/main" id="{6B8A2DE4-91F4-D2F7-4610-8527812C0E3B}"/>
              </a:ext>
            </a:extLst>
          </p:cNvPr>
          <p:cNvPicPr>
            <a:picLocks noChangeAspect="1"/>
          </p:cNvPicPr>
          <p:nvPr/>
        </p:nvPicPr>
        <p:blipFill>
          <a:blip r:embed="rId4"/>
          <a:stretch>
            <a:fillRect/>
          </a:stretch>
        </p:blipFill>
        <p:spPr>
          <a:xfrm>
            <a:off x="6425466" y="577352"/>
            <a:ext cx="5191761" cy="2689533"/>
          </a:xfrm>
          <a:prstGeom prst="rect">
            <a:avLst/>
          </a:prstGeom>
        </p:spPr>
      </p:pic>
      <p:pic>
        <p:nvPicPr>
          <p:cNvPr id="15" name="Picture 14">
            <a:extLst>
              <a:ext uri="{FF2B5EF4-FFF2-40B4-BE49-F238E27FC236}">
                <a16:creationId xmlns:a16="http://schemas.microsoft.com/office/drawing/2014/main" id="{71E7AD1C-541C-061B-A7B7-570BA3D85CDF}"/>
              </a:ext>
            </a:extLst>
          </p:cNvPr>
          <p:cNvPicPr>
            <a:picLocks noChangeAspect="1"/>
          </p:cNvPicPr>
          <p:nvPr/>
        </p:nvPicPr>
        <p:blipFill>
          <a:blip r:embed="rId5"/>
          <a:stretch>
            <a:fillRect/>
          </a:stretch>
        </p:blipFill>
        <p:spPr>
          <a:xfrm>
            <a:off x="580490" y="3774896"/>
            <a:ext cx="4947436" cy="2139344"/>
          </a:xfrm>
          <a:prstGeom prst="rect">
            <a:avLst/>
          </a:prstGeom>
        </p:spPr>
      </p:pic>
      <p:pic>
        <p:nvPicPr>
          <p:cNvPr id="17" name="Picture 16">
            <a:extLst>
              <a:ext uri="{FF2B5EF4-FFF2-40B4-BE49-F238E27FC236}">
                <a16:creationId xmlns:a16="http://schemas.microsoft.com/office/drawing/2014/main" id="{EE63E1FB-51AE-9879-267D-09D2CCF0C278}"/>
              </a:ext>
            </a:extLst>
          </p:cNvPr>
          <p:cNvPicPr>
            <a:picLocks noChangeAspect="1"/>
          </p:cNvPicPr>
          <p:nvPr/>
        </p:nvPicPr>
        <p:blipFill>
          <a:blip r:embed="rId6"/>
          <a:stretch>
            <a:fillRect/>
          </a:stretch>
        </p:blipFill>
        <p:spPr>
          <a:xfrm>
            <a:off x="6311008" y="3673987"/>
            <a:ext cx="5306219" cy="2139344"/>
          </a:xfrm>
          <a:prstGeom prst="rect">
            <a:avLst/>
          </a:prstGeom>
        </p:spPr>
      </p:pic>
      <p:sp>
        <p:nvSpPr>
          <p:cNvPr id="2" name="Rectangle 1">
            <a:extLst>
              <a:ext uri="{FF2B5EF4-FFF2-40B4-BE49-F238E27FC236}">
                <a16:creationId xmlns:a16="http://schemas.microsoft.com/office/drawing/2014/main" id="{C2040ECF-1FDE-6442-1B82-EA072B9FA44A}"/>
              </a:ext>
            </a:extLst>
          </p:cNvPr>
          <p:cNvSpPr/>
          <p:nvPr/>
        </p:nvSpPr>
        <p:spPr>
          <a:xfrm>
            <a:off x="6144460" y="405559"/>
            <a:ext cx="57458" cy="5596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3" name="Rectangle 2">
            <a:extLst>
              <a:ext uri="{FF2B5EF4-FFF2-40B4-BE49-F238E27FC236}">
                <a16:creationId xmlns:a16="http://schemas.microsoft.com/office/drawing/2014/main" id="{36E6A9EF-A997-5113-2969-73B411763167}"/>
              </a:ext>
            </a:extLst>
          </p:cNvPr>
          <p:cNvSpPr/>
          <p:nvPr/>
        </p:nvSpPr>
        <p:spPr>
          <a:xfrm rot="16200000">
            <a:off x="6106257" y="-2428201"/>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Tree>
    <p:extLst>
      <p:ext uri="{BB962C8B-B14F-4D97-AF65-F5344CB8AC3E}">
        <p14:creationId xmlns:p14="http://schemas.microsoft.com/office/powerpoint/2010/main" val="395584399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7319CC-E130-51AD-41A2-639183D7915D}"/>
              </a:ext>
            </a:extLst>
          </p:cNvPr>
          <p:cNvPicPr>
            <a:picLocks noChangeAspect="1"/>
          </p:cNvPicPr>
          <p:nvPr/>
        </p:nvPicPr>
        <p:blipFill>
          <a:blip r:embed="rId3"/>
          <a:stretch>
            <a:fillRect/>
          </a:stretch>
        </p:blipFill>
        <p:spPr>
          <a:xfrm>
            <a:off x="108201" y="1577130"/>
            <a:ext cx="5918703" cy="4443250"/>
          </a:xfrm>
          <a:prstGeom prst="rect">
            <a:avLst/>
          </a:prstGeom>
        </p:spPr>
      </p:pic>
      <p:pic>
        <p:nvPicPr>
          <p:cNvPr id="6" name="Picture 5">
            <a:extLst>
              <a:ext uri="{FF2B5EF4-FFF2-40B4-BE49-F238E27FC236}">
                <a16:creationId xmlns:a16="http://schemas.microsoft.com/office/drawing/2014/main" id="{443043BB-A803-5F91-F4C7-C5C018D7890B}"/>
              </a:ext>
            </a:extLst>
          </p:cNvPr>
          <p:cNvPicPr>
            <a:picLocks noChangeAspect="1"/>
          </p:cNvPicPr>
          <p:nvPr/>
        </p:nvPicPr>
        <p:blipFill>
          <a:blip r:embed="rId4"/>
          <a:stretch>
            <a:fillRect/>
          </a:stretch>
        </p:blipFill>
        <p:spPr>
          <a:xfrm>
            <a:off x="6261156" y="1388840"/>
            <a:ext cx="5726003" cy="1851870"/>
          </a:xfrm>
          <a:prstGeom prst="rect">
            <a:avLst/>
          </a:prstGeom>
        </p:spPr>
      </p:pic>
      <p:pic>
        <p:nvPicPr>
          <p:cNvPr id="5" name="Picture 4">
            <a:extLst>
              <a:ext uri="{FF2B5EF4-FFF2-40B4-BE49-F238E27FC236}">
                <a16:creationId xmlns:a16="http://schemas.microsoft.com/office/drawing/2014/main" id="{0DDDB2D6-F96B-78E9-5BFF-C76C383CCBD7}"/>
              </a:ext>
            </a:extLst>
          </p:cNvPr>
          <p:cNvPicPr>
            <a:picLocks noChangeAspect="1"/>
          </p:cNvPicPr>
          <p:nvPr/>
        </p:nvPicPr>
        <p:blipFill>
          <a:blip r:embed="rId5"/>
          <a:stretch>
            <a:fillRect/>
          </a:stretch>
        </p:blipFill>
        <p:spPr>
          <a:xfrm>
            <a:off x="6284047" y="3240711"/>
            <a:ext cx="5588327" cy="2536636"/>
          </a:xfrm>
          <a:prstGeom prst="rect">
            <a:avLst/>
          </a:prstGeom>
        </p:spPr>
      </p:pic>
      <p:sp>
        <p:nvSpPr>
          <p:cNvPr id="8" name="Title 7">
            <a:extLst>
              <a:ext uri="{FF2B5EF4-FFF2-40B4-BE49-F238E27FC236}">
                <a16:creationId xmlns:a16="http://schemas.microsoft.com/office/drawing/2014/main" id="{08F4499F-3410-96D8-0821-546F672E75B9}"/>
              </a:ext>
            </a:extLst>
          </p:cNvPr>
          <p:cNvSpPr txBox="1">
            <a:spLocks/>
          </p:cNvSpPr>
          <p:nvPr/>
        </p:nvSpPr>
        <p:spPr>
          <a:xfrm>
            <a:off x="0" y="983549"/>
            <a:ext cx="12222760" cy="491738"/>
          </a:xfrm>
          <a:prstGeom prst="rect">
            <a:avLst/>
          </a:prstGeom>
          <a:solidFill>
            <a:schemeClr val="bg1"/>
          </a:solidFill>
        </p:spPr>
        <p:txBody>
          <a:bodyPr wrap="square">
            <a:spAutoFit/>
          </a:bodyPr>
          <a:lstStyle>
            <a:defPPr>
              <a:defRPr lang="en-SA"/>
            </a:defPPr>
            <a:lvl1pPr marL="58420" marR="5080">
              <a:lnSpc>
                <a:spcPct val="150000"/>
              </a:lnSpc>
              <a:spcBef>
                <a:spcPts val="625"/>
              </a:spcBef>
              <a:buClr>
                <a:srgbClr val="B80E0F"/>
              </a:buClr>
              <a:buSzPct val="160000"/>
              <a:tabLst>
                <a:tab pos="370205" algn="l"/>
              </a:tabLst>
              <a:defRPr sz="2000" b="1" cap="all">
                <a:solidFill>
                  <a:srgbClr val="0070C0"/>
                </a:solidFill>
                <a:latin typeface="Verdana" panose="020B0604030504040204" pitchFamily="34" charset="0"/>
              </a:defRPr>
            </a:lvl1pPr>
          </a:lstStyle>
          <a:p>
            <a:pPr marL="58417" algn="ctr" defTabSz="914354">
              <a:tabLst>
                <a:tab pos="370187" algn="l"/>
              </a:tabLst>
              <a:defRPr/>
            </a:pPr>
            <a:r>
              <a:rPr lang="en-US" altLang="en-US" dirty="0">
                <a:solidFill>
                  <a:schemeClr val="accent6">
                    <a:lumMod val="50000"/>
                  </a:schemeClr>
                </a:solidFill>
              </a:rPr>
              <a:t>developing and Delivering the Chosen Position</a:t>
            </a:r>
            <a:endParaRPr lang="en-SA" dirty="0">
              <a:solidFill>
                <a:schemeClr val="accent6">
                  <a:lumMod val="50000"/>
                </a:schemeClr>
              </a:solidFill>
            </a:endParaRPr>
          </a:p>
        </p:txBody>
      </p:sp>
      <p:sp>
        <p:nvSpPr>
          <p:cNvPr id="2" name="Rectangle 1">
            <a:extLst>
              <a:ext uri="{FF2B5EF4-FFF2-40B4-BE49-F238E27FC236}">
                <a16:creationId xmlns:a16="http://schemas.microsoft.com/office/drawing/2014/main" id="{81E02DF7-8E9C-EB97-7D3E-6763BF2E1C6E}"/>
              </a:ext>
            </a:extLst>
          </p:cNvPr>
          <p:cNvSpPr/>
          <p:nvPr/>
        </p:nvSpPr>
        <p:spPr>
          <a:xfrm>
            <a:off x="6165098" y="1490210"/>
            <a:ext cx="57458" cy="4530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3" name="Rectangle 2">
            <a:extLst>
              <a:ext uri="{FF2B5EF4-FFF2-40B4-BE49-F238E27FC236}">
                <a16:creationId xmlns:a16="http://schemas.microsoft.com/office/drawing/2014/main" id="{AB63C7E5-1AB3-F61F-5133-7D3FEE044979}"/>
              </a:ext>
            </a:extLst>
          </p:cNvPr>
          <p:cNvSpPr/>
          <p:nvPr/>
        </p:nvSpPr>
        <p:spPr>
          <a:xfrm rot="16200000">
            <a:off x="6127278" y="-2778366"/>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340632" y="4180676"/>
            <a:ext cx="10179050" cy="1347787"/>
          </a:xfrm>
        </p:spPr>
        <p:txBody>
          <a:bodyPr vert="horz" lIns="91440" tIns="45720" rIns="91440" bIns="45720" rtlCol="0" anchor="b">
            <a:normAutofit/>
          </a:bodyPr>
          <a:lstStyle/>
          <a:p>
            <a:r>
              <a:rPr lang="en-US" sz="8000" dirty="0"/>
              <a:t>Activity #1 MCQs</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33"/>
          <a:stretch/>
        </p:blipFill>
        <p:spPr bwMode="auto">
          <a:xfrm rot="21420000">
            <a:off x="80413" y="1428526"/>
            <a:ext cx="5487181" cy="3216655"/>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2" r="4246" b="2"/>
          <a:stretch/>
        </p:blipFill>
        <p:spPr bwMode="auto">
          <a:xfrm rot="21420000">
            <a:off x="5732754" y="956529"/>
            <a:ext cx="5546949" cy="333916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467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E0699-7EDD-848F-289E-9FC2BE7111B1}"/>
              </a:ext>
            </a:extLst>
          </p:cNvPr>
          <p:cNvSpPr txBox="1"/>
          <p:nvPr/>
        </p:nvSpPr>
        <p:spPr>
          <a:xfrm>
            <a:off x="184115" y="1785110"/>
            <a:ext cx="9494977" cy="37240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defTabSz="914354">
              <a:defRPr sz="1400">
                <a:solidFill>
                  <a:prstClr val="black"/>
                </a:solidFill>
                <a:latin typeface="Calibri" panose="020F0502020204030204" pitchFamily="34" charset="0"/>
                <a:cs typeface="Calibri" panose="020F0502020204030204" pitchFamily="34" charset="0"/>
              </a:defRPr>
            </a:lvl1pPr>
            <a:lvl2pPr marL="457178" lvl="1" defTabSz="914354">
              <a:defRPr sz="1600">
                <a:solidFill>
                  <a:prstClr val="black"/>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dirty="0"/>
              <a:t>Which of the following is true of perceptual positioning maps?</a:t>
            </a:r>
            <a:br>
              <a:rPr lang="en-US" sz="2800" dirty="0"/>
            </a:br>
            <a:endParaRPr lang="en-US" sz="2800" dirty="0"/>
          </a:p>
          <a:p>
            <a:pPr lvl="1"/>
            <a:r>
              <a:rPr lang="en-US" sz="2000" dirty="0"/>
              <a:t>A) They are used by marketers to divide a market into smaller groups with distinct characteristics.</a:t>
            </a:r>
            <a:br>
              <a:rPr lang="en-US" sz="2000" dirty="0"/>
            </a:br>
            <a:r>
              <a:rPr lang="en-US" sz="2000" dirty="0"/>
              <a:t>B) They are used by marketers to identify supplier and retailer perceptions of a product.</a:t>
            </a:r>
            <a:br>
              <a:rPr lang="en-US" sz="2000" dirty="0"/>
            </a:br>
            <a:r>
              <a:rPr lang="en-US" sz="2000" dirty="0"/>
              <a:t>C) They are used to analyze consumer perceptions of a brand relative to competing products. </a:t>
            </a:r>
          </a:p>
          <a:p>
            <a:pPr lvl="1"/>
            <a:r>
              <a:rPr lang="en-US" sz="2000" dirty="0"/>
              <a:t>D) They are used to divide buyers into groups based on their perceived income and age.</a:t>
            </a:r>
            <a:br>
              <a:rPr lang="en-US" sz="2000" dirty="0"/>
            </a:br>
            <a:r>
              <a:rPr lang="en-US" sz="2000" dirty="0"/>
              <a:t>E) They are used to plot the geographic segments that a company needs to target.</a:t>
            </a:r>
            <a:endParaRPr lang="en-SA" sz="2000" dirty="0"/>
          </a:p>
        </p:txBody>
      </p:sp>
      <p:grpSp>
        <p:nvGrpSpPr>
          <p:cNvPr id="3" name="Group 2">
            <a:extLst>
              <a:ext uri="{FF2B5EF4-FFF2-40B4-BE49-F238E27FC236}">
                <a16:creationId xmlns:a16="http://schemas.microsoft.com/office/drawing/2014/main" id="{F2BB872E-6449-EEB1-72BF-477956B8852D}"/>
              </a:ext>
            </a:extLst>
          </p:cNvPr>
          <p:cNvGrpSpPr/>
          <p:nvPr/>
        </p:nvGrpSpPr>
        <p:grpSpPr>
          <a:xfrm>
            <a:off x="9476792" y="1192355"/>
            <a:ext cx="2658319" cy="4411491"/>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2794785" y="1073234"/>
            <a:ext cx="5095754" cy="707886"/>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914354">
              <a:defRPr/>
            </a:pPr>
            <a:r>
              <a:rPr lang="en-US" sz="4000" dirty="0">
                <a:ln w="0"/>
                <a:solidFill>
                  <a:schemeClr val="accent6">
                    <a:lumMod val="50000"/>
                  </a:schemeClr>
                </a:solidFill>
                <a:effectLst>
                  <a:reflection blurRad="6350" stA="53000" endA="300" endPos="35500" dir="5400000" sy="-90000" algn="bl" rotWithShape="0"/>
                </a:effectLst>
                <a:latin typeface="Calibri" panose="020F0502020204030204"/>
              </a:rPr>
              <a:t>Chose the right answer </a:t>
            </a:r>
          </a:p>
        </p:txBody>
      </p:sp>
    </p:spTree>
    <p:extLst>
      <p:ext uri="{BB962C8B-B14F-4D97-AF65-F5344CB8AC3E}">
        <p14:creationId xmlns:p14="http://schemas.microsoft.com/office/powerpoint/2010/main" val="96800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E0699-7EDD-848F-289E-9FC2BE7111B1}"/>
              </a:ext>
            </a:extLst>
          </p:cNvPr>
          <p:cNvSpPr txBox="1"/>
          <p:nvPr/>
        </p:nvSpPr>
        <p:spPr>
          <a:xfrm>
            <a:off x="47107" y="1606811"/>
            <a:ext cx="8420151" cy="32316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2000" dirty="0">
                <a:solidFill>
                  <a:prstClr val="black"/>
                </a:solidFill>
              </a:rPr>
              <a:t>________ consists of arranging for a market offering to occupy a clear, distinctive, and desirable place relative to competing products in the minds of target consumers.</a:t>
            </a:r>
            <a:endParaRPr lang="en-SA" sz="1400" dirty="0">
              <a:solidFill>
                <a:prstClr val="black"/>
              </a:solidFill>
            </a:endParaRPr>
          </a:p>
          <a:p>
            <a:pPr marL="457178" lvl="1" defTabSz="914354">
              <a:defRPr/>
            </a:pPr>
            <a:r>
              <a:rPr lang="en-US" sz="2400" dirty="0">
                <a:solidFill>
                  <a:prstClr val="black"/>
                </a:solidFill>
              </a:rPr>
              <a:t>A) Differentiation</a:t>
            </a:r>
            <a:endParaRPr lang="en-SA" sz="1600" dirty="0">
              <a:solidFill>
                <a:prstClr val="black"/>
              </a:solidFill>
            </a:endParaRPr>
          </a:p>
          <a:p>
            <a:pPr marL="457178" lvl="1" defTabSz="914354">
              <a:defRPr/>
            </a:pPr>
            <a:r>
              <a:rPr lang="en-US" sz="2400" dirty="0">
                <a:solidFill>
                  <a:prstClr val="black"/>
                </a:solidFill>
              </a:rPr>
              <a:t>B) Positioning</a:t>
            </a:r>
            <a:endParaRPr lang="en-SA" sz="1600" dirty="0">
              <a:solidFill>
                <a:prstClr val="black"/>
              </a:solidFill>
            </a:endParaRPr>
          </a:p>
          <a:p>
            <a:pPr marL="457178" lvl="1" defTabSz="914354">
              <a:defRPr/>
            </a:pPr>
            <a:r>
              <a:rPr lang="en-US" sz="2400" dirty="0">
                <a:solidFill>
                  <a:prstClr val="black"/>
                </a:solidFill>
              </a:rPr>
              <a:t>C) Market targeting</a:t>
            </a:r>
            <a:endParaRPr lang="en-SA" sz="1600" dirty="0">
              <a:solidFill>
                <a:prstClr val="black"/>
              </a:solidFill>
            </a:endParaRPr>
          </a:p>
          <a:p>
            <a:pPr marL="457178" lvl="1" defTabSz="914354">
              <a:defRPr/>
            </a:pPr>
            <a:r>
              <a:rPr lang="en-US" sz="2400" dirty="0">
                <a:solidFill>
                  <a:prstClr val="black"/>
                </a:solidFill>
              </a:rPr>
              <a:t>D) Market segmentation</a:t>
            </a:r>
            <a:endParaRPr lang="en-SA" sz="1600" dirty="0">
              <a:solidFill>
                <a:prstClr val="black"/>
              </a:solidFill>
            </a:endParaRPr>
          </a:p>
          <a:p>
            <a:pPr marL="457178" lvl="1" defTabSz="914354">
              <a:defRPr/>
            </a:pPr>
            <a:r>
              <a:rPr lang="en-US" sz="2400" dirty="0">
                <a:solidFill>
                  <a:prstClr val="black"/>
                </a:solidFill>
              </a:rPr>
              <a:t>E) Mass marketing</a:t>
            </a:r>
            <a:endParaRPr lang="en-SA" sz="1600" dirty="0">
              <a:solidFill>
                <a:prstClr val="black"/>
              </a:solidFill>
            </a:endParaRPr>
          </a:p>
          <a:p>
            <a:pPr marL="457178" lvl="1" defTabSz="914354">
              <a:defRPr/>
            </a:pPr>
            <a:endParaRPr lang="en-SA" sz="2400" dirty="0">
              <a:solidFill>
                <a:prstClr val="black"/>
              </a:solidFill>
            </a:endParaRPr>
          </a:p>
        </p:txBody>
      </p:sp>
      <p:grpSp>
        <p:nvGrpSpPr>
          <p:cNvPr id="3" name="Group 2">
            <a:extLst>
              <a:ext uri="{FF2B5EF4-FFF2-40B4-BE49-F238E27FC236}">
                <a16:creationId xmlns:a16="http://schemas.microsoft.com/office/drawing/2014/main" id="{F2BB872E-6449-EEB1-72BF-477956B8852D}"/>
              </a:ext>
            </a:extLst>
          </p:cNvPr>
          <p:cNvGrpSpPr/>
          <p:nvPr/>
        </p:nvGrpSpPr>
        <p:grpSpPr>
          <a:xfrm>
            <a:off x="8708573" y="1145456"/>
            <a:ext cx="3367479" cy="4533891"/>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3989442" y="915649"/>
            <a:ext cx="4603183" cy="64633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914354">
              <a:defRPr/>
            </a:pPr>
            <a:r>
              <a:rPr lang="en-US" sz="3600" dirty="0">
                <a:ln w="0"/>
                <a:solidFill>
                  <a:schemeClr val="accent6">
                    <a:lumMod val="50000"/>
                  </a:schemeClr>
                </a:solidFill>
                <a:effectLst>
                  <a:reflection blurRad="6350" stA="53000" endA="300" endPos="35500" dir="5400000" sy="-90000" algn="bl" rotWithShape="0"/>
                </a:effectLst>
                <a:latin typeface="Calibri" panose="020F0502020204030204"/>
              </a:rPr>
              <a:t>Chose the right answer </a:t>
            </a:r>
          </a:p>
        </p:txBody>
      </p:sp>
    </p:spTree>
    <p:extLst>
      <p:ext uri="{BB962C8B-B14F-4D97-AF65-F5344CB8AC3E}">
        <p14:creationId xmlns:p14="http://schemas.microsoft.com/office/powerpoint/2010/main" val="18246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BB872E-6449-EEB1-72BF-477956B8852D}"/>
              </a:ext>
            </a:extLst>
          </p:cNvPr>
          <p:cNvGrpSpPr/>
          <p:nvPr/>
        </p:nvGrpSpPr>
        <p:grpSpPr>
          <a:xfrm>
            <a:off x="9476792" y="1192355"/>
            <a:ext cx="2658319" cy="4411491"/>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2794785" y="1073234"/>
            <a:ext cx="5095754" cy="707886"/>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914354">
              <a:defRPr/>
            </a:pPr>
            <a:r>
              <a:rPr lang="en-US" sz="4000" dirty="0">
                <a:ln w="0"/>
                <a:solidFill>
                  <a:schemeClr val="accent6">
                    <a:lumMod val="50000"/>
                  </a:schemeClr>
                </a:solidFill>
                <a:effectLst>
                  <a:reflection blurRad="6350" stA="53000" endA="300" endPos="35500" dir="5400000" sy="-90000" algn="bl" rotWithShape="0"/>
                </a:effectLst>
                <a:latin typeface="Calibri" panose="020F0502020204030204"/>
              </a:rPr>
              <a:t>Chose the right answer </a:t>
            </a:r>
          </a:p>
        </p:txBody>
      </p:sp>
      <p:sp>
        <p:nvSpPr>
          <p:cNvPr id="8" name="TextBox 7">
            <a:extLst>
              <a:ext uri="{FF2B5EF4-FFF2-40B4-BE49-F238E27FC236}">
                <a16:creationId xmlns:a16="http://schemas.microsoft.com/office/drawing/2014/main" id="{F3760532-C250-5877-D40E-F3D3CCDE48BA}"/>
              </a:ext>
            </a:extLst>
          </p:cNvPr>
          <p:cNvSpPr txBox="1"/>
          <p:nvPr/>
        </p:nvSpPr>
        <p:spPr>
          <a:xfrm>
            <a:off x="63594" y="2300362"/>
            <a:ext cx="9292677" cy="31085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Stores offering low-quality alternatives to luxury products at low prices most likely follow a ________ positioning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more-for-the-same</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more-for-less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same-for-less</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 less-for-much-less</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more-for-more</a:t>
            </a:r>
          </a:p>
        </p:txBody>
      </p:sp>
    </p:spTree>
    <p:extLst>
      <p:ext uri="{BB962C8B-B14F-4D97-AF65-F5344CB8AC3E}">
        <p14:creationId xmlns:p14="http://schemas.microsoft.com/office/powerpoint/2010/main" val="225783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BB872E-6449-EEB1-72BF-477956B8852D}"/>
              </a:ext>
            </a:extLst>
          </p:cNvPr>
          <p:cNvGrpSpPr/>
          <p:nvPr/>
        </p:nvGrpSpPr>
        <p:grpSpPr>
          <a:xfrm>
            <a:off x="8708573" y="1145457"/>
            <a:ext cx="3367479" cy="4693282"/>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2375457" y="1083591"/>
            <a:ext cx="4603183" cy="64633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914354">
              <a:defRPr/>
            </a:pPr>
            <a:r>
              <a:rPr lang="en-US" sz="3600" dirty="0">
                <a:ln w="0"/>
                <a:solidFill>
                  <a:schemeClr val="accent6">
                    <a:lumMod val="50000"/>
                  </a:schemeClr>
                </a:solidFill>
                <a:effectLst>
                  <a:reflection blurRad="6350" stA="53000" endA="300" endPos="35500" dir="5400000" sy="-90000" algn="bl" rotWithShape="0"/>
                </a:effectLst>
                <a:latin typeface="Calibri" panose="020F0502020204030204"/>
              </a:rPr>
              <a:t>Chose the right answer </a:t>
            </a:r>
          </a:p>
        </p:txBody>
      </p:sp>
      <p:graphicFrame>
        <p:nvGraphicFramePr>
          <p:cNvPr id="9" name="Table 8">
            <a:extLst>
              <a:ext uri="{FF2B5EF4-FFF2-40B4-BE49-F238E27FC236}">
                <a16:creationId xmlns:a16="http://schemas.microsoft.com/office/drawing/2014/main" id="{A3B54746-3C72-D0B0-1B80-147A8AE7C5D7}"/>
              </a:ext>
            </a:extLst>
          </p:cNvPr>
          <p:cNvGraphicFramePr>
            <a:graphicFrameLocks noGrp="1"/>
          </p:cNvGraphicFramePr>
          <p:nvPr>
            <p:extLst>
              <p:ext uri="{D42A27DB-BD31-4B8C-83A1-F6EECF244321}">
                <p14:modId xmlns:p14="http://schemas.microsoft.com/office/powerpoint/2010/main" val="543378801"/>
              </p:ext>
            </p:extLst>
          </p:nvPr>
        </p:nvGraphicFramePr>
        <p:xfrm>
          <a:off x="339273" y="2259811"/>
          <a:ext cx="8253352" cy="3670935"/>
        </p:xfrm>
        <a:graphic>
          <a:graphicData uri="http://schemas.openxmlformats.org/drawingml/2006/table">
            <a:tbl>
              <a:tblPr>
                <a:tableStyleId>{5C22544A-7EE6-4342-B048-85BDC9FD1C3A}</a:tableStyleId>
              </a:tblPr>
              <a:tblGrid>
                <a:gridCol w="8253352">
                  <a:extLst>
                    <a:ext uri="{9D8B030D-6E8A-4147-A177-3AD203B41FA5}">
                      <a16:colId xmlns:a16="http://schemas.microsoft.com/office/drawing/2014/main" val="2424001549"/>
                    </a:ext>
                  </a:extLst>
                </a:gridCol>
              </a:tblGrid>
              <a:tr h="359430">
                <a:tc>
                  <a:txBody>
                    <a:bodyPr/>
                    <a:lstStyle/>
                    <a:p>
                      <a:pPr algn="l" fontAlgn="ctr"/>
                      <a:r>
                        <a:rPr lang="en-US" sz="1800" u="none" strike="noStrike" dirty="0">
                          <a:effectLst/>
                        </a:rPr>
                        <a:t>Port Orleans Shipping markets different services to the tourism, defense, and trade segments. The firm designs separate offers for each segment based on their needs. This approach is called ________ marketing.</a:t>
                      </a:r>
                      <a:endParaRPr lang="en-US" sz="18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960840200"/>
                  </a:ext>
                </a:extLst>
              </a:tr>
              <a:tr h="156230">
                <a:tc>
                  <a:txBody>
                    <a:bodyPr/>
                    <a:lstStyle/>
                    <a:p>
                      <a:pPr algn="r" rtl="1" fontAlgn="b"/>
                      <a:endParaRPr lang="ar-SA" sz="1800" b="0" i="0" u="none" strike="noStrike" dirty="0">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699304893"/>
                  </a:ext>
                </a:extLst>
              </a:tr>
              <a:tr h="203200">
                <a:tc>
                  <a:txBody>
                    <a:bodyPr/>
                    <a:lstStyle/>
                    <a:p>
                      <a:pPr algn="l" fontAlgn="ctr"/>
                      <a:r>
                        <a:rPr lang="en-US" sz="1800" u="none" strike="noStrike" dirty="0">
                          <a:effectLst/>
                        </a:rPr>
                        <a:t>A) concentrated</a:t>
                      </a:r>
                      <a:endParaRPr lang="en-US" sz="18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979312268"/>
                  </a:ext>
                </a:extLst>
              </a:tr>
              <a:tr h="203200">
                <a:tc>
                  <a:txBody>
                    <a:bodyPr/>
                    <a:lstStyle/>
                    <a:p>
                      <a:pPr marL="0" algn="l" defTabSz="914400" rtl="0" eaLnBrk="1" fontAlgn="b" latinLnBrk="0" hangingPunct="1"/>
                      <a:endParaRPr lang="ar-SA" sz="1800" b="0" i="0" u="none" strike="noStrike" dirty="0">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747434595"/>
                  </a:ext>
                </a:extLst>
              </a:tr>
              <a:tr h="203200">
                <a:tc>
                  <a:txBody>
                    <a:bodyPr/>
                    <a:lstStyle/>
                    <a:p>
                      <a:pPr algn="l" fontAlgn="ctr"/>
                      <a:r>
                        <a:rPr lang="en-US" sz="1800" u="none" strike="noStrike" dirty="0">
                          <a:effectLst/>
                        </a:rPr>
                        <a:t>B) differentiated</a:t>
                      </a:r>
                      <a:endParaRPr lang="en-US" sz="18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3681957097"/>
                  </a:ext>
                </a:extLst>
              </a:tr>
              <a:tr h="203200">
                <a:tc>
                  <a:txBody>
                    <a:bodyPr/>
                    <a:lstStyle/>
                    <a:p>
                      <a:pPr algn="r" rtl="1" fontAlgn="b"/>
                      <a:endParaRPr lang="ar-SA" sz="1800" b="0" i="0" u="none" strike="noStrike" dirty="0">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216245183"/>
                  </a:ext>
                </a:extLst>
              </a:tr>
              <a:tr h="203200">
                <a:tc>
                  <a:txBody>
                    <a:bodyPr/>
                    <a:lstStyle/>
                    <a:p>
                      <a:pPr algn="l" fontAlgn="ctr"/>
                      <a:r>
                        <a:rPr lang="en-US" sz="1800" u="none" strike="noStrike" dirty="0">
                          <a:effectLst/>
                        </a:rPr>
                        <a:t>C) individual</a:t>
                      </a:r>
                      <a:endParaRPr lang="en-US" sz="18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3299009555"/>
                  </a:ext>
                </a:extLst>
              </a:tr>
              <a:tr h="203200">
                <a:tc>
                  <a:txBody>
                    <a:bodyPr/>
                    <a:lstStyle/>
                    <a:p>
                      <a:pPr algn="r" rtl="1" fontAlgn="b"/>
                      <a:endParaRPr lang="ar-SA" sz="1800" b="0" i="0" u="none" strike="noStrike" dirty="0">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266552189"/>
                  </a:ext>
                </a:extLst>
              </a:tr>
              <a:tr h="203200">
                <a:tc>
                  <a:txBody>
                    <a:bodyPr/>
                    <a:lstStyle/>
                    <a:p>
                      <a:pPr algn="l" fontAlgn="ctr"/>
                      <a:r>
                        <a:rPr lang="en-US" sz="1800" u="none" strike="noStrike" dirty="0">
                          <a:effectLst/>
                        </a:rPr>
                        <a:t>D) mass</a:t>
                      </a:r>
                      <a:endParaRPr lang="en-US" sz="18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2475381518"/>
                  </a:ext>
                </a:extLst>
              </a:tr>
              <a:tr h="203200">
                <a:tc>
                  <a:txBody>
                    <a:bodyPr/>
                    <a:lstStyle/>
                    <a:p>
                      <a:pPr algn="r" rtl="1" fontAlgn="b"/>
                      <a:endParaRPr lang="ar-SA" sz="1800" b="1" i="0" u="none" strike="noStrike" dirty="0">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200232976"/>
                  </a:ext>
                </a:extLst>
              </a:tr>
              <a:tr h="203200">
                <a:tc>
                  <a:txBody>
                    <a:bodyPr/>
                    <a:lstStyle/>
                    <a:p>
                      <a:pPr algn="l" fontAlgn="ctr"/>
                      <a:r>
                        <a:rPr lang="en-US" sz="1800" u="none" strike="noStrike" dirty="0">
                          <a:effectLst/>
                        </a:rPr>
                        <a:t>E) local</a:t>
                      </a:r>
                      <a:endParaRPr lang="en-US" sz="18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3669696414"/>
                  </a:ext>
                </a:extLst>
              </a:tr>
            </a:tbl>
          </a:graphicData>
        </a:graphic>
      </p:graphicFrame>
    </p:spTree>
    <p:extLst>
      <p:ext uri="{BB962C8B-B14F-4D97-AF65-F5344CB8AC3E}">
        <p14:creationId xmlns:p14="http://schemas.microsoft.com/office/powerpoint/2010/main" val="2694940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BB872E-6449-EEB1-72BF-477956B8852D}"/>
              </a:ext>
            </a:extLst>
          </p:cNvPr>
          <p:cNvGrpSpPr/>
          <p:nvPr/>
        </p:nvGrpSpPr>
        <p:grpSpPr>
          <a:xfrm>
            <a:off x="8708573" y="1145457"/>
            <a:ext cx="3367479" cy="4693282"/>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2375457" y="1083591"/>
            <a:ext cx="4603183" cy="64633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914354">
              <a:defRPr/>
            </a:pPr>
            <a:r>
              <a:rPr lang="en-US" sz="3600" dirty="0">
                <a:ln w="0"/>
                <a:solidFill>
                  <a:schemeClr val="accent6">
                    <a:lumMod val="50000"/>
                  </a:schemeClr>
                </a:solidFill>
                <a:effectLst>
                  <a:reflection blurRad="6350" stA="53000" endA="300" endPos="35500" dir="5400000" sy="-90000" algn="bl" rotWithShape="0"/>
                </a:effectLst>
                <a:latin typeface="Calibri" panose="020F0502020204030204"/>
              </a:rPr>
              <a:t>Chose the right answer </a:t>
            </a:r>
          </a:p>
        </p:txBody>
      </p:sp>
      <p:graphicFrame>
        <p:nvGraphicFramePr>
          <p:cNvPr id="5" name="Table 4">
            <a:extLst>
              <a:ext uri="{FF2B5EF4-FFF2-40B4-BE49-F238E27FC236}">
                <a16:creationId xmlns:a16="http://schemas.microsoft.com/office/drawing/2014/main" id="{41F000C7-543E-6749-D129-95DE1F295E1B}"/>
              </a:ext>
            </a:extLst>
          </p:cNvPr>
          <p:cNvGraphicFramePr>
            <a:graphicFrameLocks noGrp="1"/>
          </p:cNvGraphicFramePr>
          <p:nvPr>
            <p:extLst>
              <p:ext uri="{D42A27DB-BD31-4B8C-83A1-F6EECF244321}">
                <p14:modId xmlns:p14="http://schemas.microsoft.com/office/powerpoint/2010/main" val="3532980124"/>
              </p:ext>
            </p:extLst>
          </p:nvPr>
        </p:nvGraphicFramePr>
        <p:xfrm>
          <a:off x="339273" y="2273399"/>
          <a:ext cx="8369300" cy="3518535"/>
        </p:xfrm>
        <a:graphic>
          <a:graphicData uri="http://schemas.openxmlformats.org/drawingml/2006/table">
            <a:tbl>
              <a:tblPr>
                <a:tableStyleId>{5C22544A-7EE6-4342-B048-85BDC9FD1C3A}</a:tableStyleId>
              </a:tblPr>
              <a:tblGrid>
                <a:gridCol w="8369300">
                  <a:extLst>
                    <a:ext uri="{9D8B030D-6E8A-4147-A177-3AD203B41FA5}">
                      <a16:colId xmlns:a16="http://schemas.microsoft.com/office/drawing/2014/main" val="1789565191"/>
                    </a:ext>
                  </a:extLst>
                </a:gridCol>
              </a:tblGrid>
              <a:tr h="203200">
                <a:tc>
                  <a:txBody>
                    <a:bodyPr/>
                    <a:lstStyle/>
                    <a:p>
                      <a:pPr algn="l" fontAlgn="ctr"/>
                      <a:r>
                        <a:rPr lang="en-US" sz="1600" u="none" strike="noStrike">
                          <a:effectLst/>
                        </a:rPr>
                        <a:t>85) Rad, a manufacturer of luxury watches, charges a higher price for its products than its competitors. Despite the high prices, the brand is popular among customers for its quality and service in comparison to cheaper alternatives available in the market. In this case, Rad offers a(n) ________ value proposition.</a:t>
                      </a:r>
                      <a:endParaRPr lang="en-US" sz="1600" b="0" i="0" u="none" strike="noStrike">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25385237"/>
                  </a:ext>
                </a:extLst>
              </a:tr>
              <a:tr h="203200">
                <a:tc>
                  <a:txBody>
                    <a:bodyPr/>
                    <a:lstStyle/>
                    <a:p>
                      <a:pPr algn="l" fontAlgn="ctr"/>
                      <a:r>
                        <a:rPr lang="en-US" sz="1600" u="none" strike="noStrike" dirty="0">
                          <a:effectLst/>
                        </a:rPr>
                        <a:t>A) more-for-more</a:t>
                      </a:r>
                      <a:endParaRPr lang="en-US" sz="16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2132013442"/>
                  </a:ext>
                </a:extLst>
              </a:tr>
              <a:tr h="203200">
                <a:tc>
                  <a:txBody>
                    <a:bodyPr/>
                    <a:lstStyle/>
                    <a:p>
                      <a:pPr algn="r" rtl="1" fontAlgn="b"/>
                      <a:endParaRPr lang="ar-SA" sz="1600" b="0" i="0" u="none" strike="noStrike" dirty="0">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372420461"/>
                  </a:ext>
                </a:extLst>
              </a:tr>
              <a:tr h="203200">
                <a:tc>
                  <a:txBody>
                    <a:bodyPr/>
                    <a:lstStyle/>
                    <a:p>
                      <a:pPr algn="l" fontAlgn="ctr"/>
                      <a:r>
                        <a:rPr lang="en-US" sz="1600" u="none" strike="noStrike" dirty="0">
                          <a:effectLst/>
                        </a:rPr>
                        <a:t>B) more-for-the-same</a:t>
                      </a:r>
                      <a:endParaRPr lang="en-US" sz="16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68135177"/>
                  </a:ext>
                </a:extLst>
              </a:tr>
              <a:tr h="203200">
                <a:tc>
                  <a:txBody>
                    <a:bodyPr/>
                    <a:lstStyle/>
                    <a:p>
                      <a:pPr algn="r" rtl="1" fontAlgn="b"/>
                      <a:endParaRPr lang="ar-SA" sz="1600" b="0" i="0" u="none" strike="noStrike" dirty="0">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942323181"/>
                  </a:ext>
                </a:extLst>
              </a:tr>
              <a:tr h="203200">
                <a:tc>
                  <a:txBody>
                    <a:bodyPr/>
                    <a:lstStyle/>
                    <a:p>
                      <a:pPr algn="l" fontAlgn="ctr"/>
                      <a:r>
                        <a:rPr lang="en-US" sz="1600" u="none" strike="noStrike" dirty="0">
                          <a:effectLst/>
                        </a:rPr>
                        <a:t>C) more-for-less</a:t>
                      </a:r>
                      <a:endParaRPr lang="en-US" sz="16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2531115615"/>
                  </a:ext>
                </a:extLst>
              </a:tr>
              <a:tr h="203200">
                <a:tc>
                  <a:txBody>
                    <a:bodyPr/>
                    <a:lstStyle/>
                    <a:p>
                      <a:pPr algn="r" rtl="1" fontAlgn="b"/>
                      <a:r>
                        <a:rPr lang="ar-SA" sz="1600" u="none" strike="noStrike" dirty="0" err="1">
                          <a:effectLst/>
                        </a:rPr>
                        <a:t>أ</a:t>
                      </a:r>
                      <a:endParaRPr lang="ar-SA" sz="1600" b="0" i="0" u="none" strike="noStrike" dirty="0">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033696051"/>
                  </a:ext>
                </a:extLst>
              </a:tr>
              <a:tr h="203200">
                <a:tc>
                  <a:txBody>
                    <a:bodyPr/>
                    <a:lstStyle/>
                    <a:p>
                      <a:pPr algn="l" fontAlgn="ctr"/>
                      <a:r>
                        <a:rPr lang="en-US" sz="1600" u="none" strike="noStrike" dirty="0">
                          <a:effectLst/>
                        </a:rPr>
                        <a:t>D) all-or-nothing</a:t>
                      </a:r>
                      <a:endParaRPr lang="en-US" sz="16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835837748"/>
                  </a:ext>
                </a:extLst>
              </a:tr>
              <a:tr h="203200">
                <a:tc>
                  <a:txBody>
                    <a:bodyPr/>
                    <a:lstStyle/>
                    <a:p>
                      <a:pPr algn="r" rtl="1" fontAlgn="b"/>
                      <a:endParaRPr lang="ar-SA" sz="1600" b="0" i="0" u="none" strike="noStrike" dirty="0">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352861710"/>
                  </a:ext>
                </a:extLst>
              </a:tr>
              <a:tr h="203200">
                <a:tc>
                  <a:txBody>
                    <a:bodyPr/>
                    <a:lstStyle/>
                    <a:p>
                      <a:pPr algn="l" fontAlgn="ctr"/>
                      <a:r>
                        <a:rPr lang="en-US" sz="1600" u="none" strike="noStrike" dirty="0">
                          <a:effectLst/>
                        </a:rPr>
                        <a:t>E) same-for-less</a:t>
                      </a:r>
                      <a:endParaRPr lang="en-US" sz="1600" b="0" i="0" u="none" strike="noStrike" dirty="0">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280540919"/>
                  </a:ext>
                </a:extLst>
              </a:tr>
              <a:tr h="203200">
                <a:tc>
                  <a:txBody>
                    <a:bodyPr/>
                    <a:lstStyle/>
                    <a:p>
                      <a:pPr marL="0" algn="l" defTabSz="914400" rtl="0" eaLnBrk="1" fontAlgn="b" latinLnBrk="0" hangingPunct="1"/>
                      <a:endParaRPr lang="ar-SA" sz="1600" b="0" i="0" u="none" strike="noStrike" dirty="0">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010087247"/>
                  </a:ext>
                </a:extLst>
              </a:tr>
            </a:tbl>
          </a:graphicData>
        </a:graphic>
      </p:graphicFrame>
    </p:spTree>
    <p:extLst>
      <p:ext uri="{BB962C8B-B14F-4D97-AF65-F5344CB8AC3E}">
        <p14:creationId xmlns:p14="http://schemas.microsoft.com/office/powerpoint/2010/main" val="275015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FCFEB0-15C4-7BEE-B3E5-D9B8FA15AAF0}"/>
              </a:ext>
            </a:extLst>
          </p:cNvPr>
          <p:cNvSpPr>
            <a:spLocks noGrp="1"/>
          </p:cNvSpPr>
          <p:nvPr>
            <p:ph idx="4294967295"/>
          </p:nvPr>
        </p:nvSpPr>
        <p:spPr>
          <a:xfrm>
            <a:off x="0" y="1466850"/>
            <a:ext cx="8686800" cy="4198795"/>
          </a:xfrm>
          <a:solidFill>
            <a:schemeClr val="bg1"/>
          </a:solidFill>
        </p:spPr>
        <p:txBody>
          <a:bodyPr>
            <a:normAutofit/>
          </a:bodyPr>
          <a:lstStyle/>
          <a:p>
            <a:r>
              <a:rPr lang="en-US" dirty="0"/>
              <a:t>Companies today are moving away from target marketing and toward mass marketing.</a:t>
            </a:r>
            <a:endParaRPr lang="en-SA" dirty="0"/>
          </a:p>
          <a:p>
            <a:endParaRPr lang="en-US" sz="3600" dirty="0">
              <a:solidFill>
                <a:srgbClr val="C00000"/>
              </a:solidFill>
              <a:latin typeface="Calibri" panose="020F0502020204030204" pitchFamily="34" charset="0"/>
              <a:cs typeface="Calibri" panose="020F0502020204030204" pitchFamily="34" charset="0"/>
            </a:endParaRPr>
          </a:p>
          <a:p>
            <a:r>
              <a:rPr lang="en-US" dirty="0"/>
              <a:t>Creating market offerings that best serve targeted customers is called differentiation.</a:t>
            </a:r>
            <a:endParaRPr lang="en-SA" dirty="0"/>
          </a:p>
          <a:p>
            <a:pPr marL="0" indent="0">
              <a:buNone/>
            </a:pPr>
            <a:endParaRPr lang="en-SA" sz="3600" dirty="0">
              <a:latin typeface="Calibri" panose="020F0502020204030204" pitchFamily="34" charset="0"/>
              <a:cs typeface="Calibri" panose="020F0502020204030204" pitchFamily="34" charset="0"/>
            </a:endParaRPr>
          </a:p>
          <a:p>
            <a:endParaRPr lang="en-SA" sz="3600" dirty="0">
              <a:latin typeface="Calibri" panose="020F0502020204030204" pitchFamily="34" charset="0"/>
              <a:cs typeface="Calibri" panose="020F0502020204030204" pitchFamily="34" charset="0"/>
            </a:endParaRPr>
          </a:p>
          <a:p>
            <a:endParaRPr lang="en-SA" sz="3600" dirty="0">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B625D6E6-D4F3-DF9A-9DA2-8307DF39BB62}"/>
              </a:ext>
            </a:extLst>
          </p:cNvPr>
          <p:cNvSpPr>
            <a:spLocks noGrp="1"/>
          </p:cNvSpPr>
          <p:nvPr>
            <p:ph type="title" idx="4294967295"/>
          </p:nvPr>
        </p:nvSpPr>
        <p:spPr>
          <a:xfrm>
            <a:off x="9807575" y="244475"/>
            <a:ext cx="2384425" cy="919163"/>
          </a:xfrm>
        </p:spPr>
        <p:txBody>
          <a:bodyPr>
            <a:normAutofit fontScale="90000"/>
          </a:bodyPr>
          <a:lstStyle/>
          <a:p>
            <a:pPr algn="ctr"/>
            <a:r>
              <a:rPr lang="en-SA" sz="6600" b="1" dirty="0">
                <a:solidFill>
                  <a:srgbClr val="C00000"/>
                </a:solidFill>
              </a:rPr>
              <a:t>Quiz </a:t>
            </a:r>
          </a:p>
        </p:txBody>
      </p:sp>
      <p:grpSp>
        <p:nvGrpSpPr>
          <p:cNvPr id="4" name="Group 3">
            <a:extLst>
              <a:ext uri="{FF2B5EF4-FFF2-40B4-BE49-F238E27FC236}">
                <a16:creationId xmlns:a16="http://schemas.microsoft.com/office/drawing/2014/main" id="{550766FB-4416-A86F-5B65-F43A1512B38B}"/>
              </a:ext>
            </a:extLst>
          </p:cNvPr>
          <p:cNvGrpSpPr/>
          <p:nvPr/>
        </p:nvGrpSpPr>
        <p:grpSpPr>
          <a:xfrm>
            <a:off x="8686800" y="1192356"/>
            <a:ext cx="3490319" cy="4569348"/>
            <a:chOff x="7332712" y="1080499"/>
            <a:chExt cx="4670236" cy="5665645"/>
          </a:xfrm>
        </p:grpSpPr>
        <p:pic>
          <p:nvPicPr>
            <p:cNvPr id="5" name="Picture 4">
              <a:extLst>
                <a:ext uri="{FF2B5EF4-FFF2-40B4-BE49-F238E27FC236}">
                  <a16:creationId xmlns:a16="http://schemas.microsoft.com/office/drawing/2014/main" id="{628BEABD-7B9D-162E-3E42-BACDB99ED78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6AB08255-14E2-F04A-0B98-EC10F63150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7A24AB70-946F-E98A-0344-21B24119881F}"/>
              </a:ext>
            </a:extLst>
          </p:cNvPr>
          <p:cNvSpPr/>
          <p:nvPr/>
        </p:nvSpPr>
        <p:spPr>
          <a:xfrm>
            <a:off x="4873319" y="459762"/>
            <a:ext cx="3813481" cy="92333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accent6">
                    <a:lumMod val="50000"/>
                  </a:schemeClr>
                </a:solidFill>
                <a:effectLst>
                  <a:reflection blurRad="6350" stA="53000" endA="300" endPos="35500" dir="5400000" sy="-90000" algn="bl" rotWithShape="0"/>
                </a:effectLst>
                <a:uLnTx/>
                <a:uFillTx/>
                <a:latin typeface="Calibri" panose="020F0502020204030204"/>
                <a:ea typeface="+mn-ea"/>
                <a:cs typeface="+mn-cs"/>
              </a:rPr>
              <a:t>True or false </a:t>
            </a:r>
          </a:p>
        </p:txBody>
      </p:sp>
    </p:spTree>
    <p:extLst>
      <p:ext uri="{BB962C8B-B14F-4D97-AF65-F5344CB8AC3E}">
        <p14:creationId xmlns:p14="http://schemas.microsoft.com/office/powerpoint/2010/main" val="180400049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6233421" y="547020"/>
            <a:ext cx="5160019" cy="4973831"/>
          </a:xfrm>
          <a:prstGeom prst="rect">
            <a:avLst/>
          </a:prstGeom>
          <a:noFill/>
          <a:ln>
            <a:noFill/>
          </a:ln>
        </p:spPr>
      </p:pic>
      <p:sp>
        <p:nvSpPr>
          <p:cNvPr id="98" name="Google Shape;98;p1"/>
          <p:cNvSpPr txBox="1"/>
          <p:nvPr/>
        </p:nvSpPr>
        <p:spPr>
          <a:xfrm>
            <a:off x="95800" y="903900"/>
            <a:ext cx="5371145" cy="363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7200"/>
              <a:buFont typeface="Arial"/>
              <a:buNone/>
            </a:pPr>
            <a:r>
              <a:rPr lang="en-US" sz="6600" b="1" i="0" u="none" strike="noStrike" cap="none" dirty="0">
                <a:solidFill>
                  <a:schemeClr val="accent6">
                    <a:lumMod val="50000"/>
                  </a:schemeClr>
                </a:solidFill>
                <a:latin typeface="Arial"/>
                <a:ea typeface="Arial"/>
                <a:cs typeface="Arial"/>
                <a:sym typeface="Arial"/>
              </a:rPr>
              <a:t>Strategic marketing</a:t>
            </a:r>
            <a:endParaRPr sz="1600" dirty="0">
              <a:solidFill>
                <a:schemeClr val="accent6">
                  <a:lumMod val="50000"/>
                </a:schemeClr>
              </a:solidFill>
            </a:endParaRPr>
          </a:p>
          <a:p>
            <a:pPr marL="0" marR="0" lvl="0" indent="0" algn="ctr" rtl="0">
              <a:lnSpc>
                <a:spcPct val="100000"/>
              </a:lnSpc>
              <a:spcBef>
                <a:spcPts val="1000"/>
              </a:spcBef>
              <a:spcAft>
                <a:spcPts val="0"/>
              </a:spcAft>
              <a:buClr>
                <a:srgbClr val="0070C0"/>
              </a:buClr>
              <a:buSzPts val="7200"/>
              <a:buFont typeface="Arial"/>
              <a:buNone/>
            </a:pPr>
            <a:r>
              <a:rPr lang="en-US" sz="6600" b="1" i="0" u="none" strike="noStrike" cap="none" dirty="0">
                <a:solidFill>
                  <a:schemeClr val="accent6">
                    <a:lumMod val="50000"/>
                  </a:schemeClr>
                </a:solidFill>
                <a:latin typeface="Arial"/>
                <a:ea typeface="Arial"/>
                <a:cs typeface="Arial"/>
                <a:sym typeface="Arial"/>
              </a:rPr>
              <a:t>Lecture # 6</a:t>
            </a:r>
            <a:endParaRPr sz="1600" dirty="0">
              <a:solidFill>
                <a:schemeClr val="accent6">
                  <a:lumMod val="50000"/>
                </a:schemeClr>
              </a:solidFill>
            </a:endParaRPr>
          </a:p>
        </p:txBody>
      </p:sp>
      <p:pic>
        <p:nvPicPr>
          <p:cNvPr id="99" name="Google Shape;99;p1"/>
          <p:cNvPicPr preferRelativeResize="0"/>
          <p:nvPr/>
        </p:nvPicPr>
        <p:blipFill>
          <a:blip r:embed="rId4">
            <a:alphaModFix/>
          </a:blip>
          <a:stretch>
            <a:fillRect/>
          </a:stretch>
        </p:blipFill>
        <p:spPr>
          <a:xfrm>
            <a:off x="1265839" y="4214909"/>
            <a:ext cx="2857500" cy="14547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E0699-7EDD-848F-289E-9FC2BE7111B1}"/>
              </a:ext>
            </a:extLst>
          </p:cNvPr>
          <p:cNvSpPr txBox="1"/>
          <p:nvPr/>
        </p:nvSpPr>
        <p:spPr>
          <a:xfrm>
            <a:off x="124441" y="1231314"/>
            <a:ext cx="8420151" cy="153888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100" dirty="0">
                <a:solidFill>
                  <a:prstClr val="black"/>
                </a:solidFill>
              </a:rPr>
              <a:t>Xenon, a leading consumer-electronics manufacturing company, markets its products under the company's own brand name. In this case, Xenon has sponsored its products by promoting them as ________ brands.</a:t>
            </a:r>
          </a:p>
          <a:p>
            <a:pPr marL="457178" lvl="1" defTabSz="914354">
              <a:defRPr/>
            </a:pPr>
            <a:br>
              <a:rPr lang="en-US" sz="1200" dirty="0">
                <a:solidFill>
                  <a:prstClr val="black"/>
                </a:solidFill>
              </a:rPr>
            </a:br>
            <a:r>
              <a:rPr lang="en-US" sz="1200" dirty="0">
                <a:solidFill>
                  <a:prstClr val="black"/>
                </a:solidFill>
              </a:rPr>
              <a:t>A) licensed </a:t>
            </a:r>
          </a:p>
          <a:p>
            <a:pPr marL="457178" lvl="1" defTabSz="914354">
              <a:defRPr/>
            </a:pPr>
            <a:r>
              <a:rPr lang="en-US" sz="1200" dirty="0">
                <a:solidFill>
                  <a:prstClr val="black"/>
                </a:solidFill>
              </a:rPr>
              <a:t>B) private</a:t>
            </a:r>
            <a:br>
              <a:rPr lang="en-US" sz="1200" dirty="0">
                <a:solidFill>
                  <a:prstClr val="black"/>
                </a:solidFill>
              </a:rPr>
            </a:br>
            <a:r>
              <a:rPr lang="en-US" sz="1200" dirty="0">
                <a:solidFill>
                  <a:prstClr val="black"/>
                </a:solidFill>
              </a:rPr>
              <a:t>C) store</a:t>
            </a:r>
            <a:br>
              <a:rPr lang="en-US" sz="1200" dirty="0">
                <a:solidFill>
                  <a:prstClr val="black"/>
                </a:solidFill>
              </a:rPr>
            </a:br>
            <a:r>
              <a:rPr lang="en-US" sz="1200" dirty="0">
                <a:solidFill>
                  <a:prstClr val="black"/>
                </a:solidFill>
              </a:rPr>
              <a:t>D) national </a:t>
            </a:r>
          </a:p>
          <a:p>
            <a:pPr marL="457178" lvl="1" defTabSz="914354">
              <a:defRPr/>
            </a:pPr>
            <a:r>
              <a:rPr lang="en-US" sz="1200" dirty="0">
                <a:solidFill>
                  <a:prstClr val="black"/>
                </a:solidFill>
              </a:rPr>
              <a:t>E) distributor</a:t>
            </a:r>
          </a:p>
        </p:txBody>
      </p:sp>
      <p:sp>
        <p:nvSpPr>
          <p:cNvPr id="7" name="TextBox 6">
            <a:extLst>
              <a:ext uri="{FF2B5EF4-FFF2-40B4-BE49-F238E27FC236}">
                <a16:creationId xmlns:a16="http://schemas.microsoft.com/office/drawing/2014/main" id="{DD548958-997C-6F15-C1FB-A09D7A46805B}"/>
              </a:ext>
            </a:extLst>
          </p:cNvPr>
          <p:cNvSpPr txBox="1"/>
          <p:nvPr/>
        </p:nvSpPr>
        <p:spPr>
          <a:xfrm>
            <a:off x="124441" y="2792770"/>
            <a:ext cx="8342203"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200" dirty="0">
                <a:solidFill>
                  <a:prstClr val="black"/>
                </a:solidFill>
              </a:rPr>
              <a:t>Fred's, a national supermarket chain, sells its own brand of items across all categories. Such items are considered ________ brands.</a:t>
            </a:r>
          </a:p>
          <a:p>
            <a:pPr marL="457178" lvl="1" defTabSz="914354">
              <a:defRPr/>
            </a:pPr>
            <a:br>
              <a:rPr lang="en-US" sz="1200" dirty="0">
                <a:solidFill>
                  <a:prstClr val="black"/>
                </a:solidFill>
              </a:rPr>
            </a:br>
            <a:r>
              <a:rPr lang="en-US" sz="1200" dirty="0">
                <a:solidFill>
                  <a:prstClr val="black"/>
                </a:solidFill>
              </a:rPr>
              <a:t>A) national</a:t>
            </a:r>
            <a:br>
              <a:rPr lang="en-US" sz="1200" dirty="0">
                <a:solidFill>
                  <a:prstClr val="black"/>
                </a:solidFill>
              </a:rPr>
            </a:br>
            <a:r>
              <a:rPr lang="en-US" sz="1200" dirty="0">
                <a:solidFill>
                  <a:prstClr val="black"/>
                </a:solidFill>
              </a:rPr>
              <a:t>B) manufacturer's </a:t>
            </a:r>
          </a:p>
          <a:p>
            <a:pPr marL="457178" lvl="1" defTabSz="914354">
              <a:defRPr/>
            </a:pPr>
            <a:r>
              <a:rPr lang="en-US" sz="1200" dirty="0">
                <a:solidFill>
                  <a:prstClr val="black"/>
                </a:solidFill>
              </a:rPr>
              <a:t>C) private</a:t>
            </a:r>
            <a:br>
              <a:rPr lang="en-US" sz="1200" dirty="0">
                <a:solidFill>
                  <a:prstClr val="black"/>
                </a:solidFill>
              </a:rPr>
            </a:br>
            <a:r>
              <a:rPr lang="en-US" sz="1200" dirty="0">
                <a:solidFill>
                  <a:prstClr val="black"/>
                </a:solidFill>
              </a:rPr>
              <a:t>D) extended</a:t>
            </a:r>
            <a:br>
              <a:rPr lang="en-US" sz="1200" dirty="0">
                <a:solidFill>
                  <a:prstClr val="black"/>
                </a:solidFill>
              </a:rPr>
            </a:br>
            <a:r>
              <a:rPr lang="en-US" sz="1200" dirty="0">
                <a:solidFill>
                  <a:prstClr val="black"/>
                </a:solidFill>
              </a:rPr>
              <a:t>E) licensed</a:t>
            </a:r>
            <a:br>
              <a:rPr lang="en-US" sz="1200" dirty="0">
                <a:solidFill>
                  <a:prstClr val="black"/>
                </a:solidFill>
              </a:rPr>
            </a:br>
            <a:br>
              <a:rPr lang="en-US" sz="1200" dirty="0">
                <a:solidFill>
                  <a:prstClr val="black"/>
                </a:solidFill>
              </a:rPr>
            </a:br>
            <a:endParaRPr lang="en-US" sz="1200" dirty="0">
              <a:solidFill>
                <a:prstClr val="black"/>
              </a:solidFill>
            </a:endParaRPr>
          </a:p>
        </p:txBody>
      </p:sp>
      <p:grpSp>
        <p:nvGrpSpPr>
          <p:cNvPr id="3" name="Group 2">
            <a:extLst>
              <a:ext uri="{FF2B5EF4-FFF2-40B4-BE49-F238E27FC236}">
                <a16:creationId xmlns:a16="http://schemas.microsoft.com/office/drawing/2014/main" id="{F2BB872E-6449-EEB1-72BF-477956B8852D}"/>
              </a:ext>
            </a:extLst>
          </p:cNvPr>
          <p:cNvGrpSpPr/>
          <p:nvPr/>
        </p:nvGrpSpPr>
        <p:grpSpPr>
          <a:xfrm>
            <a:off x="8708573" y="1145457"/>
            <a:ext cx="3367479" cy="4710060"/>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4588278" y="493949"/>
            <a:ext cx="4120295"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914354">
              <a:defRPr/>
            </a:pPr>
            <a:r>
              <a:rPr lang="en-US" sz="3200" dirty="0">
                <a:ln w="0"/>
                <a:solidFill>
                  <a:schemeClr val="accent6">
                    <a:lumMod val="50000"/>
                  </a:schemeClr>
                </a:solidFill>
                <a:effectLst>
                  <a:reflection blurRad="6350" stA="53000" endA="300" endPos="35500" dir="5400000" sy="-90000" algn="bl" rotWithShape="0"/>
                </a:effectLst>
                <a:latin typeface="Calibri" panose="020F0502020204030204"/>
              </a:rPr>
              <a:t>Chose the right answer </a:t>
            </a:r>
          </a:p>
        </p:txBody>
      </p:sp>
      <p:sp>
        <p:nvSpPr>
          <p:cNvPr id="8" name="TextBox 7">
            <a:extLst>
              <a:ext uri="{FF2B5EF4-FFF2-40B4-BE49-F238E27FC236}">
                <a16:creationId xmlns:a16="http://schemas.microsoft.com/office/drawing/2014/main" id="{0E8D7E5E-F4F1-6C5A-BFC8-E94E9A606C8E}"/>
              </a:ext>
            </a:extLst>
          </p:cNvPr>
          <p:cNvSpPr txBox="1"/>
          <p:nvPr/>
        </p:nvSpPr>
        <p:spPr>
          <a:xfrm>
            <a:off x="124441" y="4699686"/>
            <a:ext cx="8342203"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457178" lvl="1" defTabSz="914354">
              <a:defRPr/>
            </a:pPr>
            <a:r>
              <a:rPr lang="en-US" sz="1000" dirty="0">
                <a:solidFill>
                  <a:prstClr val="black"/>
                </a:solidFill>
              </a:rPr>
              <a:t>Flores Fashions promotes its clothing by emphasizing the durability and quality of the fabrics it uses. The company has positioned its brand based on ________.</a:t>
            </a:r>
          </a:p>
          <a:p>
            <a:pPr marL="914354" lvl="2" defTabSz="914354">
              <a:defRPr/>
            </a:pPr>
            <a:br>
              <a:rPr lang="en-US" sz="1000" dirty="0">
                <a:solidFill>
                  <a:prstClr val="black"/>
                </a:solidFill>
                <a:latin typeface="Calibri" panose="020F0502020204030204"/>
              </a:rPr>
            </a:br>
            <a:r>
              <a:rPr lang="en-US" sz="1000" dirty="0">
                <a:solidFill>
                  <a:prstClr val="black"/>
                </a:solidFill>
                <a:latin typeface="Calibri" panose="020F0502020204030204"/>
              </a:rPr>
              <a:t>A) product benefits</a:t>
            </a:r>
            <a:br>
              <a:rPr lang="en-US" sz="1000" dirty="0">
                <a:solidFill>
                  <a:prstClr val="black"/>
                </a:solidFill>
                <a:latin typeface="Calibri" panose="020F0502020204030204"/>
              </a:rPr>
            </a:br>
            <a:r>
              <a:rPr lang="en-US" sz="1000" dirty="0">
                <a:solidFill>
                  <a:prstClr val="black"/>
                </a:solidFill>
                <a:latin typeface="Calibri" panose="020F0502020204030204"/>
              </a:rPr>
              <a:t>B) product attributes </a:t>
            </a:r>
          </a:p>
          <a:p>
            <a:pPr marL="914354" lvl="2" defTabSz="914354">
              <a:defRPr/>
            </a:pPr>
            <a:r>
              <a:rPr lang="en-US" sz="1000" dirty="0">
                <a:solidFill>
                  <a:prstClr val="black"/>
                </a:solidFill>
                <a:latin typeface="Calibri" panose="020F0502020204030204"/>
              </a:rPr>
              <a:t>C) beliefs and values </a:t>
            </a:r>
          </a:p>
          <a:p>
            <a:pPr marL="914354" lvl="2" defTabSz="914354">
              <a:defRPr/>
            </a:pPr>
            <a:r>
              <a:rPr lang="en-US" sz="1000" dirty="0">
                <a:solidFill>
                  <a:prstClr val="black"/>
                </a:solidFill>
                <a:latin typeface="Calibri" panose="020F0502020204030204"/>
              </a:rPr>
              <a:t>D) market share</a:t>
            </a:r>
            <a:br>
              <a:rPr lang="en-US" sz="1000" dirty="0">
                <a:solidFill>
                  <a:prstClr val="black"/>
                </a:solidFill>
                <a:latin typeface="Calibri" panose="020F0502020204030204"/>
              </a:rPr>
            </a:br>
            <a:r>
              <a:rPr lang="en-US" sz="1000" dirty="0">
                <a:solidFill>
                  <a:prstClr val="black"/>
                </a:solidFill>
                <a:latin typeface="Calibri" panose="020F0502020204030204"/>
              </a:rPr>
              <a:t>E) brand loyalty </a:t>
            </a:r>
          </a:p>
        </p:txBody>
      </p:sp>
    </p:spTree>
    <p:extLst>
      <p:ext uri="{BB962C8B-B14F-4D97-AF65-F5344CB8AC3E}">
        <p14:creationId xmlns:p14="http://schemas.microsoft.com/office/powerpoint/2010/main" val="153470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E0699-7EDD-848F-289E-9FC2BE7111B1}"/>
              </a:ext>
            </a:extLst>
          </p:cNvPr>
          <p:cNvSpPr txBox="1"/>
          <p:nvPr/>
        </p:nvSpPr>
        <p:spPr>
          <a:xfrm>
            <a:off x="47109" y="1394667"/>
            <a:ext cx="8661464"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457178" lvl="1" defTabSz="914354">
              <a:defRPr/>
            </a:pPr>
            <a:r>
              <a:rPr lang="en-US" dirty="0">
                <a:solidFill>
                  <a:prstClr val="black"/>
                </a:solidFill>
              </a:rPr>
              <a:t>________ occurs when two established brand names of different companies are used on the same product.</a:t>
            </a:r>
            <a:br>
              <a:rPr lang="en-US" dirty="0">
                <a:solidFill>
                  <a:prstClr val="black"/>
                </a:solidFill>
              </a:rPr>
            </a:br>
            <a:r>
              <a:rPr lang="en-US" dirty="0">
                <a:solidFill>
                  <a:prstClr val="black"/>
                </a:solidFill>
              </a:rPr>
              <a:t>A) Licensing</a:t>
            </a:r>
            <a:br>
              <a:rPr lang="en-US" dirty="0">
                <a:solidFill>
                  <a:prstClr val="black"/>
                </a:solidFill>
              </a:rPr>
            </a:br>
            <a:r>
              <a:rPr lang="en-US" dirty="0">
                <a:solidFill>
                  <a:prstClr val="black"/>
                </a:solidFill>
              </a:rPr>
              <a:t>B) Co-branding </a:t>
            </a:r>
          </a:p>
          <a:p>
            <a:pPr marL="457178" lvl="1" defTabSz="914354">
              <a:defRPr/>
            </a:pPr>
            <a:r>
              <a:rPr lang="en-US" dirty="0">
                <a:solidFill>
                  <a:prstClr val="black"/>
                </a:solidFill>
              </a:rPr>
              <a:t>C) Private branding </a:t>
            </a:r>
          </a:p>
          <a:p>
            <a:pPr marL="457178" lvl="1" defTabSz="914354">
              <a:defRPr/>
            </a:pPr>
            <a:r>
              <a:rPr lang="en-US" dirty="0">
                <a:solidFill>
                  <a:prstClr val="black"/>
                </a:solidFill>
              </a:rPr>
              <a:t>D) Franchising</a:t>
            </a:r>
            <a:br>
              <a:rPr lang="en-US" dirty="0">
                <a:solidFill>
                  <a:prstClr val="black"/>
                </a:solidFill>
              </a:rPr>
            </a:br>
            <a:r>
              <a:rPr lang="en-US" dirty="0">
                <a:solidFill>
                  <a:prstClr val="black"/>
                </a:solidFill>
              </a:rPr>
              <a:t>E) Brand positioning </a:t>
            </a:r>
            <a:endParaRPr lang="en-US" sz="2200" dirty="0">
              <a:solidFill>
                <a:prstClr val="black"/>
              </a:solidFill>
            </a:endParaRPr>
          </a:p>
        </p:txBody>
      </p:sp>
      <p:sp>
        <p:nvSpPr>
          <p:cNvPr id="7" name="TextBox 6">
            <a:extLst>
              <a:ext uri="{FF2B5EF4-FFF2-40B4-BE49-F238E27FC236}">
                <a16:creationId xmlns:a16="http://schemas.microsoft.com/office/drawing/2014/main" id="{DD548958-997C-6F15-C1FB-A09D7A46805B}"/>
              </a:ext>
            </a:extLst>
          </p:cNvPr>
          <p:cNvSpPr txBox="1"/>
          <p:nvPr/>
        </p:nvSpPr>
        <p:spPr>
          <a:xfrm>
            <a:off x="39521" y="3425992"/>
            <a:ext cx="8661464" cy="24622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457178" lvl="1" defTabSz="914354">
              <a:defRPr/>
            </a:pPr>
            <a:r>
              <a:rPr lang="en-US" sz="1400" dirty="0">
                <a:solidFill>
                  <a:prstClr val="black"/>
                </a:solidFill>
              </a:rPr>
              <a:t>Which of the following is an example of licensing?</a:t>
            </a:r>
            <a:br>
              <a:rPr lang="en-US" sz="1400" dirty="0">
                <a:solidFill>
                  <a:prstClr val="black"/>
                </a:solidFill>
              </a:rPr>
            </a:br>
            <a:r>
              <a:rPr lang="en-US" sz="1400" dirty="0">
                <a:solidFill>
                  <a:prstClr val="black"/>
                </a:solidFill>
              </a:rPr>
              <a:t>A) DMX, an electronics manufacturer, acquires Z-</a:t>
            </a:r>
            <a:r>
              <a:rPr lang="en-US" sz="1400" dirty="0" err="1">
                <a:solidFill>
                  <a:prstClr val="black"/>
                </a:solidFill>
              </a:rPr>
              <a:t>Elex</a:t>
            </a:r>
            <a:r>
              <a:rPr lang="en-US" sz="1400" dirty="0">
                <a:solidFill>
                  <a:prstClr val="black"/>
                </a:solidFill>
              </a:rPr>
              <a:t>, a start-up firm, and sells all Z-</a:t>
            </a:r>
            <a:r>
              <a:rPr lang="en-US" sz="1400" dirty="0" err="1">
                <a:solidFill>
                  <a:prstClr val="black"/>
                </a:solidFill>
              </a:rPr>
              <a:t>Elex's</a:t>
            </a:r>
            <a:r>
              <a:rPr lang="en-US" sz="1400" dirty="0">
                <a:solidFill>
                  <a:prstClr val="black"/>
                </a:solidFill>
              </a:rPr>
              <a:t> products under the DMX brand name.</a:t>
            </a:r>
            <a:br>
              <a:rPr lang="en-US" sz="1400" dirty="0">
                <a:solidFill>
                  <a:prstClr val="black"/>
                </a:solidFill>
              </a:rPr>
            </a:br>
            <a:r>
              <a:rPr lang="en-US" sz="1400" dirty="0">
                <a:solidFill>
                  <a:prstClr val="black"/>
                </a:solidFill>
              </a:rPr>
              <a:t>B) Berry, a fruit juice company, uses a well-known cartoon character to promote the company's line of children's products and pays the creator of the cartoon character a fee.</a:t>
            </a:r>
            <a:br>
              <a:rPr lang="en-US" sz="1400" dirty="0">
                <a:solidFill>
                  <a:prstClr val="black"/>
                </a:solidFill>
              </a:rPr>
            </a:br>
            <a:r>
              <a:rPr lang="en-US" sz="1400" dirty="0">
                <a:solidFill>
                  <a:prstClr val="black"/>
                </a:solidFill>
              </a:rPr>
              <a:t>C) XLC, a sporting goods firm, sponsors a number of top athletes in various sports and also hosts the XLC Sporting Achievement Awards.</a:t>
            </a:r>
            <a:br>
              <a:rPr lang="en-US" sz="1400" dirty="0">
                <a:solidFill>
                  <a:prstClr val="black"/>
                </a:solidFill>
              </a:rPr>
            </a:br>
            <a:r>
              <a:rPr lang="en-US" sz="1400" dirty="0">
                <a:solidFill>
                  <a:prstClr val="black"/>
                </a:solidFill>
              </a:rPr>
              <a:t>D) </a:t>
            </a:r>
            <a:r>
              <a:rPr lang="en-US" sz="1400" dirty="0" err="1">
                <a:solidFill>
                  <a:prstClr val="black"/>
                </a:solidFill>
              </a:rPr>
              <a:t>ZetaBike</a:t>
            </a:r>
            <a:r>
              <a:rPr lang="en-US" sz="1400" dirty="0">
                <a:solidFill>
                  <a:prstClr val="black"/>
                </a:solidFill>
              </a:rPr>
              <a:t>, a bicycle manufacturer, teams up with </a:t>
            </a:r>
            <a:r>
              <a:rPr lang="en-US" sz="1400" dirty="0" err="1">
                <a:solidFill>
                  <a:prstClr val="black"/>
                </a:solidFill>
              </a:rPr>
              <a:t>VitaWater</a:t>
            </a:r>
            <a:r>
              <a:rPr lang="en-US" sz="1400" dirty="0">
                <a:solidFill>
                  <a:prstClr val="black"/>
                </a:solidFill>
              </a:rPr>
              <a:t>, a sports drink producer, to introduce </a:t>
            </a:r>
            <a:r>
              <a:rPr lang="en-US" sz="1400" dirty="0" err="1">
                <a:solidFill>
                  <a:prstClr val="black"/>
                </a:solidFill>
              </a:rPr>
              <a:t>ZetaVita</a:t>
            </a:r>
            <a:r>
              <a:rPr lang="en-US" sz="1400" dirty="0">
                <a:solidFill>
                  <a:prstClr val="black"/>
                </a:solidFill>
              </a:rPr>
              <a:t>, an energy drink.</a:t>
            </a:r>
            <a:br>
              <a:rPr lang="en-US" sz="1400" dirty="0">
                <a:solidFill>
                  <a:prstClr val="black"/>
                </a:solidFill>
              </a:rPr>
            </a:br>
            <a:r>
              <a:rPr lang="en-US" sz="1400" dirty="0">
                <a:solidFill>
                  <a:prstClr val="black"/>
                </a:solidFill>
              </a:rPr>
              <a:t>E) Mason's, a retail chain, sells a number of different products from different manufacturers under the brand name Mason's.</a:t>
            </a:r>
            <a:endParaRPr lang="en-US" sz="1600" dirty="0">
              <a:solidFill>
                <a:prstClr val="black"/>
              </a:solidFill>
            </a:endParaRPr>
          </a:p>
        </p:txBody>
      </p:sp>
      <p:grpSp>
        <p:nvGrpSpPr>
          <p:cNvPr id="3" name="Group 2">
            <a:extLst>
              <a:ext uri="{FF2B5EF4-FFF2-40B4-BE49-F238E27FC236}">
                <a16:creationId xmlns:a16="http://schemas.microsoft.com/office/drawing/2014/main" id="{F2BB872E-6449-EEB1-72BF-477956B8852D}"/>
              </a:ext>
            </a:extLst>
          </p:cNvPr>
          <p:cNvGrpSpPr/>
          <p:nvPr/>
        </p:nvGrpSpPr>
        <p:grpSpPr>
          <a:xfrm>
            <a:off x="8708573" y="1145457"/>
            <a:ext cx="3367479" cy="4391278"/>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4467087" y="622236"/>
            <a:ext cx="3624518"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914354">
              <a:defRPr/>
            </a:pPr>
            <a:r>
              <a:rPr lang="en-US" sz="2800" dirty="0">
                <a:ln w="0"/>
                <a:solidFill>
                  <a:schemeClr val="accent6">
                    <a:lumMod val="50000"/>
                  </a:schemeClr>
                </a:solidFill>
                <a:effectLst>
                  <a:reflection blurRad="6350" stA="53000" endA="300" endPos="35500" dir="5400000" sy="-90000" algn="bl" rotWithShape="0"/>
                </a:effectLst>
                <a:latin typeface="Calibri" panose="020F0502020204030204"/>
              </a:rPr>
              <a:t>Chose the right answer </a:t>
            </a:r>
          </a:p>
        </p:txBody>
      </p:sp>
    </p:spTree>
    <p:extLst>
      <p:ext uri="{BB962C8B-B14F-4D97-AF65-F5344CB8AC3E}">
        <p14:creationId xmlns:p14="http://schemas.microsoft.com/office/powerpoint/2010/main" val="264332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BB872E-6449-EEB1-72BF-477956B8852D}"/>
              </a:ext>
            </a:extLst>
          </p:cNvPr>
          <p:cNvGrpSpPr/>
          <p:nvPr/>
        </p:nvGrpSpPr>
        <p:grpSpPr>
          <a:xfrm>
            <a:off x="8708573" y="1145457"/>
            <a:ext cx="3367479" cy="4391278"/>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4467087" y="622236"/>
            <a:ext cx="3624518"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914354">
              <a:defRPr/>
            </a:pPr>
            <a:r>
              <a:rPr lang="en-US" sz="2800" dirty="0">
                <a:ln w="0"/>
                <a:solidFill>
                  <a:schemeClr val="accent6">
                    <a:lumMod val="50000"/>
                  </a:schemeClr>
                </a:solidFill>
                <a:effectLst>
                  <a:reflection blurRad="6350" stA="53000" endA="300" endPos="35500" dir="5400000" sy="-90000" algn="bl" rotWithShape="0"/>
                </a:effectLst>
                <a:latin typeface="Calibri" panose="020F0502020204030204"/>
              </a:rPr>
              <a:t>Chose the right answer </a:t>
            </a:r>
          </a:p>
        </p:txBody>
      </p:sp>
      <p:sp>
        <p:nvSpPr>
          <p:cNvPr id="8" name="TextBox 7">
            <a:extLst>
              <a:ext uri="{FF2B5EF4-FFF2-40B4-BE49-F238E27FC236}">
                <a16:creationId xmlns:a16="http://schemas.microsoft.com/office/drawing/2014/main" id="{C9C3C9F8-1B29-DE30-7A2E-17686260BFF5}"/>
              </a:ext>
            </a:extLst>
          </p:cNvPr>
          <p:cNvSpPr txBox="1"/>
          <p:nvPr/>
        </p:nvSpPr>
        <p:spPr>
          <a:xfrm>
            <a:off x="86080" y="1729922"/>
            <a:ext cx="8420151"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200" dirty="0">
                <a:solidFill>
                  <a:prstClr val="black"/>
                </a:solidFill>
              </a:rPr>
              <a:t>Brands vary in the amount of power and value they hold in the marketplace. Iconic brands like Apple, Google, and Harley-Davidson have achieved substantial brand ________.</a:t>
            </a:r>
          </a:p>
          <a:p>
            <a:pPr marL="457178" lvl="1" defTabSz="914354">
              <a:defRPr/>
            </a:pPr>
            <a:br>
              <a:rPr lang="en-US" sz="1400" dirty="0">
                <a:solidFill>
                  <a:prstClr val="black"/>
                </a:solidFill>
              </a:rPr>
            </a:br>
            <a:r>
              <a:rPr lang="en-US" sz="1400" dirty="0">
                <a:solidFill>
                  <a:prstClr val="black"/>
                </a:solidFill>
              </a:rPr>
              <a:t>A) capital</a:t>
            </a:r>
            <a:br>
              <a:rPr lang="en-US" sz="1400" dirty="0">
                <a:solidFill>
                  <a:prstClr val="black"/>
                </a:solidFill>
              </a:rPr>
            </a:br>
            <a:r>
              <a:rPr lang="en-US" sz="1400" dirty="0">
                <a:solidFill>
                  <a:prstClr val="black"/>
                </a:solidFill>
              </a:rPr>
              <a:t>B) personality </a:t>
            </a:r>
          </a:p>
          <a:p>
            <a:pPr marL="457178" lvl="1" defTabSz="914354">
              <a:defRPr/>
            </a:pPr>
            <a:r>
              <a:rPr lang="en-US" sz="1400" dirty="0">
                <a:solidFill>
                  <a:prstClr val="black"/>
                </a:solidFill>
              </a:rPr>
              <a:t>C) perception </a:t>
            </a:r>
          </a:p>
          <a:p>
            <a:pPr marL="457178" lvl="1" defTabSz="914354">
              <a:defRPr/>
            </a:pPr>
            <a:r>
              <a:rPr lang="en-US" sz="1400" dirty="0">
                <a:solidFill>
                  <a:prstClr val="black"/>
                </a:solidFill>
              </a:rPr>
              <a:t>D) esteem</a:t>
            </a:r>
            <a:br>
              <a:rPr lang="en-US" sz="1400" dirty="0">
                <a:solidFill>
                  <a:prstClr val="black"/>
                </a:solidFill>
              </a:rPr>
            </a:br>
            <a:r>
              <a:rPr lang="en-US" sz="1400" dirty="0">
                <a:solidFill>
                  <a:prstClr val="black"/>
                </a:solidFill>
              </a:rPr>
              <a:t>E) equity </a:t>
            </a:r>
            <a:endParaRPr lang="en-SA" sz="1600" dirty="0">
              <a:solidFill>
                <a:prstClr val="black"/>
              </a:solidFill>
            </a:endParaRPr>
          </a:p>
        </p:txBody>
      </p:sp>
    </p:spTree>
    <p:extLst>
      <p:ext uri="{BB962C8B-B14F-4D97-AF65-F5344CB8AC3E}">
        <p14:creationId xmlns:p14="http://schemas.microsoft.com/office/powerpoint/2010/main" val="115727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Beginner's Guide to STP Marketing - martechlive">
            <a:extLst>
              <a:ext uri="{FF2B5EF4-FFF2-40B4-BE49-F238E27FC236}">
                <a16:creationId xmlns:a16="http://schemas.microsoft.com/office/drawing/2014/main" id="{3FB15A92-760B-1941-9907-BC193557FE67}"/>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7240" r="1826"/>
          <a:stretch/>
        </p:blipFill>
        <p:spPr bwMode="auto">
          <a:xfrm>
            <a:off x="0" y="1065401"/>
            <a:ext cx="10439400" cy="379359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53B89D1-BF3C-420C-EFCA-0D02816D34F0}"/>
              </a:ext>
            </a:extLst>
          </p:cNvPr>
          <p:cNvGrpSpPr/>
          <p:nvPr/>
        </p:nvGrpSpPr>
        <p:grpSpPr>
          <a:xfrm>
            <a:off x="6340905" y="3561850"/>
            <a:ext cx="3001384" cy="2230749"/>
            <a:chOff x="7078532" y="3568521"/>
            <a:chExt cx="2689412" cy="2670914"/>
          </a:xfrm>
        </p:grpSpPr>
        <p:sp>
          <p:nvSpPr>
            <p:cNvPr id="19" name="Oval 18">
              <a:extLst>
                <a:ext uri="{FF2B5EF4-FFF2-40B4-BE49-F238E27FC236}">
                  <a16:creationId xmlns:a16="http://schemas.microsoft.com/office/drawing/2014/main" id="{9943C1D9-A66E-9B0F-A2CD-DEE85BF62E67}"/>
                </a:ext>
              </a:extLst>
            </p:cNvPr>
            <p:cNvSpPr/>
            <p:nvPr/>
          </p:nvSpPr>
          <p:spPr>
            <a:xfrm>
              <a:off x="7078532" y="3568521"/>
              <a:ext cx="2689412" cy="2670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400"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Differentiation</a:t>
              </a:r>
              <a:endParaRPr lang="en-SA" sz="2400"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endParaRPr>
            </a:p>
          </p:txBody>
        </p:sp>
        <p:sp>
          <p:nvSpPr>
            <p:cNvPr id="20" name="Oval 19">
              <a:extLst>
                <a:ext uri="{FF2B5EF4-FFF2-40B4-BE49-F238E27FC236}">
                  <a16:creationId xmlns:a16="http://schemas.microsoft.com/office/drawing/2014/main" id="{254B3720-26C7-CD8C-30C5-363C8C1BA144}"/>
                </a:ext>
              </a:extLst>
            </p:cNvPr>
            <p:cNvSpPr/>
            <p:nvPr/>
          </p:nvSpPr>
          <p:spPr>
            <a:xfrm>
              <a:off x="7207624" y="3700631"/>
              <a:ext cx="2431228" cy="2409713"/>
            </a:xfrm>
            <a:prstGeom prst="ellipse">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Impact" panose="020B0806030902050204"/>
              </a:endParaRPr>
            </a:p>
          </p:txBody>
        </p:sp>
      </p:grpSp>
      <p:grpSp>
        <p:nvGrpSpPr>
          <p:cNvPr id="9" name="Group 8">
            <a:extLst>
              <a:ext uri="{FF2B5EF4-FFF2-40B4-BE49-F238E27FC236}">
                <a16:creationId xmlns:a16="http://schemas.microsoft.com/office/drawing/2014/main" id="{6FFD5E5E-9C64-3108-7EA9-2817E0D3801F}"/>
              </a:ext>
            </a:extLst>
          </p:cNvPr>
          <p:cNvGrpSpPr/>
          <p:nvPr/>
        </p:nvGrpSpPr>
        <p:grpSpPr>
          <a:xfrm>
            <a:off x="8808268" y="3628963"/>
            <a:ext cx="3001384" cy="2335610"/>
            <a:chOff x="7078532" y="3568521"/>
            <a:chExt cx="2689412" cy="2670914"/>
          </a:xfrm>
        </p:grpSpPr>
        <p:sp>
          <p:nvSpPr>
            <p:cNvPr id="10" name="Oval 9">
              <a:extLst>
                <a:ext uri="{FF2B5EF4-FFF2-40B4-BE49-F238E27FC236}">
                  <a16:creationId xmlns:a16="http://schemas.microsoft.com/office/drawing/2014/main" id="{8F87D992-1FCB-6E44-3E43-17DE15B34210}"/>
                </a:ext>
              </a:extLst>
            </p:cNvPr>
            <p:cNvSpPr/>
            <p:nvPr/>
          </p:nvSpPr>
          <p:spPr>
            <a:xfrm>
              <a:off x="7078532" y="3568521"/>
              <a:ext cx="2689412" cy="2670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r>
                <a:rPr lang="en-US" sz="2400"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B</a:t>
              </a:r>
              <a:r>
                <a:rPr lang="en-SA" sz="2800"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randing</a:t>
              </a:r>
              <a:r>
                <a:rPr lang="en-SA" sz="2400"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 </a:t>
              </a:r>
            </a:p>
          </p:txBody>
        </p:sp>
        <p:sp>
          <p:nvSpPr>
            <p:cNvPr id="11" name="Oval 10">
              <a:extLst>
                <a:ext uri="{FF2B5EF4-FFF2-40B4-BE49-F238E27FC236}">
                  <a16:creationId xmlns:a16="http://schemas.microsoft.com/office/drawing/2014/main" id="{88460119-E49B-3500-DB63-45032140CE18}"/>
                </a:ext>
              </a:extLst>
            </p:cNvPr>
            <p:cNvSpPr/>
            <p:nvPr/>
          </p:nvSpPr>
          <p:spPr>
            <a:xfrm>
              <a:off x="7207624" y="3700631"/>
              <a:ext cx="2431228" cy="2409713"/>
            </a:xfrm>
            <a:prstGeom prst="ellipse">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SA" sz="1400">
                <a:solidFill>
                  <a:prstClr val="white"/>
                </a:solidFill>
                <a:latin typeface="Impact" panose="020B0806030902050204"/>
              </a:endParaRPr>
            </a:p>
          </p:txBody>
        </p:sp>
      </p:grpSp>
    </p:spTree>
    <p:extLst>
      <p:ext uri="{BB962C8B-B14F-4D97-AF65-F5344CB8AC3E}">
        <p14:creationId xmlns:p14="http://schemas.microsoft.com/office/powerpoint/2010/main" val="3431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340632" y="4180676"/>
            <a:ext cx="10179050" cy="1347787"/>
          </a:xfrm>
        </p:spPr>
        <p:txBody>
          <a:bodyPr vert="horz" lIns="91440" tIns="45720" rIns="91440" bIns="45720" rtlCol="0" anchor="b">
            <a:normAutofit/>
          </a:bodyPr>
          <a:lstStyle/>
          <a:p>
            <a:r>
              <a:rPr lang="en-US" sz="8000" dirty="0"/>
              <a:t>Activity #2</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33"/>
          <a:stretch/>
        </p:blipFill>
        <p:spPr bwMode="auto">
          <a:xfrm rot="21420000">
            <a:off x="80413" y="1428526"/>
            <a:ext cx="5487181" cy="3216655"/>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2" r="4246" b="2"/>
          <a:stretch/>
        </p:blipFill>
        <p:spPr bwMode="auto">
          <a:xfrm rot="21420000">
            <a:off x="5732754" y="956529"/>
            <a:ext cx="5546949" cy="333916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94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0E015D-23C3-4DC2-BD5C-C3373DB7C2A3}"/>
              </a:ext>
            </a:extLst>
          </p:cNvPr>
          <p:cNvPicPr>
            <a:picLocks noChangeAspect="1"/>
          </p:cNvPicPr>
          <p:nvPr/>
        </p:nvPicPr>
        <p:blipFill rotWithShape="1">
          <a:blip r:embed="rId3"/>
          <a:srcRect l="8868" r="68295" b="7099"/>
          <a:stretch/>
        </p:blipFill>
        <p:spPr>
          <a:xfrm>
            <a:off x="2027803" y="1859177"/>
            <a:ext cx="2326507" cy="3358778"/>
          </a:xfrm>
          <a:prstGeom prst="rect">
            <a:avLst/>
          </a:prstGeom>
        </p:spPr>
      </p:pic>
      <p:pic>
        <p:nvPicPr>
          <p:cNvPr id="2" name="Picture 1">
            <a:extLst>
              <a:ext uri="{FF2B5EF4-FFF2-40B4-BE49-F238E27FC236}">
                <a16:creationId xmlns:a16="http://schemas.microsoft.com/office/drawing/2014/main" id="{ECCD9DD1-410A-4921-A9BB-3D8625391237}"/>
              </a:ext>
            </a:extLst>
          </p:cNvPr>
          <p:cNvPicPr>
            <a:picLocks noChangeAspect="1"/>
          </p:cNvPicPr>
          <p:nvPr/>
        </p:nvPicPr>
        <p:blipFill>
          <a:blip r:embed="rId4"/>
          <a:stretch>
            <a:fillRect/>
          </a:stretch>
        </p:blipFill>
        <p:spPr>
          <a:xfrm>
            <a:off x="6889156" y="1957617"/>
            <a:ext cx="3694063" cy="3358778"/>
          </a:xfrm>
          <a:prstGeom prst="rect">
            <a:avLst/>
          </a:prstGeom>
        </p:spPr>
      </p:pic>
      <p:sp>
        <p:nvSpPr>
          <p:cNvPr id="22" name="object 3">
            <a:extLst>
              <a:ext uri="{FF2B5EF4-FFF2-40B4-BE49-F238E27FC236}">
                <a16:creationId xmlns:a16="http://schemas.microsoft.com/office/drawing/2014/main" id="{88F3453C-FE88-4B88-B3EE-7600A00EC972}"/>
              </a:ext>
            </a:extLst>
          </p:cNvPr>
          <p:cNvSpPr txBox="1"/>
          <p:nvPr/>
        </p:nvSpPr>
        <p:spPr>
          <a:xfrm>
            <a:off x="660247" y="5214100"/>
            <a:ext cx="3694063" cy="553998"/>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92075"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5" normalizeH="0" baseline="0" noProof="0" dirty="0">
                <a:ln>
                  <a:noFill/>
                </a:ln>
                <a:solidFill>
                  <a:srgbClr val="336666"/>
                </a:solidFill>
                <a:effectLst/>
                <a:uLnTx/>
                <a:uFillTx/>
                <a:latin typeface="Arial Black"/>
                <a:ea typeface="+mn-ea"/>
                <a:cs typeface="Arial Black"/>
              </a:rPr>
              <a:t>منتج</a:t>
            </a:r>
            <a:endParaRPr kumimoji="0" sz="36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24" name="object 4">
            <a:extLst>
              <a:ext uri="{FF2B5EF4-FFF2-40B4-BE49-F238E27FC236}">
                <a16:creationId xmlns:a16="http://schemas.microsoft.com/office/drawing/2014/main" id="{1B95418B-D812-4F0A-BCD6-7D864770B6FF}"/>
              </a:ext>
            </a:extLst>
          </p:cNvPr>
          <p:cNvSpPr txBox="1"/>
          <p:nvPr/>
        </p:nvSpPr>
        <p:spPr>
          <a:xfrm>
            <a:off x="7587049" y="5354726"/>
            <a:ext cx="4604950" cy="553998"/>
          </a:xfrm>
          <a:prstGeom prst="rect">
            <a:avLst/>
          </a:prstGeom>
        </p:spPr>
        <p:style>
          <a:lnRef idx="3">
            <a:schemeClr val="lt1"/>
          </a:lnRef>
          <a:fillRef idx="1">
            <a:schemeClr val="accent6"/>
          </a:fillRef>
          <a:effectRef idx="1">
            <a:schemeClr val="accent6"/>
          </a:effectRef>
          <a:fontRef idx="minor">
            <a:schemeClr val="lt1"/>
          </a:fontRef>
        </p:style>
        <p:txBody>
          <a:bodyPr vert="horz" wrap="square" lIns="0" tIns="0" rIns="0" bIns="0" rtlCol="0">
            <a:spAutoFit/>
          </a:bodyPr>
          <a:lstStyle>
            <a:defPPr>
              <a:defRPr lang="en-SA"/>
            </a:defPPr>
            <a:lvl1pPr marL="91440" marR="0" lvl="0" indent="0" algn="ctr" defTabSz="457200" fontAlgn="auto">
              <a:lnSpc>
                <a:spcPct val="100000"/>
              </a:lnSpc>
              <a:spcBef>
                <a:spcPts val="0"/>
              </a:spcBef>
              <a:spcAft>
                <a:spcPts val="0"/>
              </a:spcAft>
              <a:buClrTx/>
              <a:buSzTx/>
              <a:buFontTx/>
              <a:buNone/>
              <a:tabLst/>
              <a:defRPr kumimoji="0" sz="3600" b="1" i="0" u="none" strike="noStrike" cap="none" spc="0" normalizeH="0" baseline="0">
                <a:ln>
                  <a:noFill/>
                </a:ln>
                <a:solidFill>
                  <a:prstClr val="white"/>
                </a:solidFill>
                <a:effectLst/>
                <a:uLnTx/>
                <a:uFillTx/>
                <a:latin typeface="Arial Black"/>
                <a:cs typeface="Arial Black"/>
              </a:defRPr>
            </a:lvl1pPr>
          </a:lstStyle>
          <a:p>
            <a:pPr marL="9144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uLnTx/>
                <a:uFillTx/>
                <a:latin typeface="Arial Black"/>
                <a:ea typeface="+mn-ea"/>
                <a:cs typeface="Arial Black"/>
              </a:rPr>
              <a:t>ماركة او علامه تجاريه</a:t>
            </a:r>
            <a:endParaRPr kumimoji="0" sz="3600" b="1" i="0" u="none" strike="noStrike" kern="1200" cap="none" spc="0" normalizeH="0" baseline="0" noProof="0" dirty="0">
              <a:ln>
                <a:noFill/>
              </a:ln>
              <a:solidFill>
                <a:prstClr val="white"/>
              </a:solidFill>
              <a:effectLst/>
              <a:uLnTx/>
              <a:uFillTx/>
              <a:latin typeface="Arial Black"/>
              <a:ea typeface="+mn-ea"/>
              <a:cs typeface="Arial Black"/>
            </a:endParaRPr>
          </a:p>
        </p:txBody>
      </p:sp>
      <p:sp>
        <p:nvSpPr>
          <p:cNvPr id="3" name="TextBox 2">
            <a:extLst>
              <a:ext uri="{FF2B5EF4-FFF2-40B4-BE49-F238E27FC236}">
                <a16:creationId xmlns:a16="http://schemas.microsoft.com/office/drawing/2014/main" id="{98514F31-DAA9-BF54-9790-F87E3F0D8F04}"/>
              </a:ext>
            </a:extLst>
          </p:cNvPr>
          <p:cNvSpPr txBox="1"/>
          <p:nvPr/>
        </p:nvSpPr>
        <p:spPr>
          <a:xfrm>
            <a:off x="1507461" y="1302472"/>
            <a:ext cx="11752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A" sz="4400" b="0" i="0" u="none" strike="noStrike" kern="1200" cap="none" spc="0" normalizeH="0" baseline="0" noProof="0" dirty="0">
                <a:ln>
                  <a:noFill/>
                </a:ln>
                <a:solidFill>
                  <a:prstClr val="black"/>
                </a:solidFill>
                <a:effectLst/>
                <a:uLnTx/>
                <a:uFillTx/>
                <a:latin typeface="Gill Sans MT" panose="020B0502020104020203"/>
                <a:ea typeface="+mn-ea"/>
                <a:cs typeface="+mn-cs"/>
              </a:rPr>
              <a:t>0.1$</a:t>
            </a:r>
          </a:p>
        </p:txBody>
      </p:sp>
      <p:sp>
        <p:nvSpPr>
          <p:cNvPr id="10" name="TextBox 9">
            <a:extLst>
              <a:ext uri="{FF2B5EF4-FFF2-40B4-BE49-F238E27FC236}">
                <a16:creationId xmlns:a16="http://schemas.microsoft.com/office/drawing/2014/main" id="{ABF3B8E7-93EE-616A-5E63-2BCC28979D45}"/>
              </a:ext>
            </a:extLst>
          </p:cNvPr>
          <p:cNvSpPr txBox="1"/>
          <p:nvPr/>
        </p:nvSpPr>
        <p:spPr>
          <a:xfrm>
            <a:off x="9279758" y="1052865"/>
            <a:ext cx="13283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A" sz="4400" b="0" i="0" u="none" strike="noStrike" kern="1200" cap="none" spc="0" normalizeH="0" baseline="0" noProof="0" dirty="0">
                <a:ln>
                  <a:noFill/>
                </a:ln>
                <a:solidFill>
                  <a:prstClr val="black"/>
                </a:solidFill>
                <a:effectLst/>
                <a:uLnTx/>
                <a:uFillTx/>
                <a:latin typeface="Gill Sans MT" panose="020B0502020104020203"/>
                <a:ea typeface="+mn-ea"/>
                <a:cs typeface="+mn-cs"/>
              </a:rPr>
              <a:t>1.0$</a:t>
            </a:r>
          </a:p>
        </p:txBody>
      </p:sp>
      <p:sp>
        <p:nvSpPr>
          <p:cNvPr id="12" name="object 2">
            <a:extLst>
              <a:ext uri="{FF2B5EF4-FFF2-40B4-BE49-F238E27FC236}">
                <a16:creationId xmlns:a16="http://schemas.microsoft.com/office/drawing/2014/main" id="{6008602B-3DB1-4CAA-8283-7A36744BD68A}"/>
              </a:ext>
            </a:extLst>
          </p:cNvPr>
          <p:cNvSpPr txBox="1"/>
          <p:nvPr/>
        </p:nvSpPr>
        <p:spPr>
          <a:xfrm>
            <a:off x="3392129" y="776523"/>
            <a:ext cx="7511845" cy="984214"/>
          </a:xfrm>
          <a:prstGeom prst="rect">
            <a:avLst/>
          </a:prstGeom>
          <a:solidFill>
            <a:schemeClr val="bg1"/>
          </a:solidFill>
          <a:ln>
            <a:noFill/>
          </a:ln>
        </p:spPr>
        <p:txBody>
          <a:bodyPr vert="horz" lIns="91440" tIns="45720" rIns="91440" bIns="45720" rtlCol="0" anchor="ctr">
            <a:noAutofit/>
          </a:bodyPr>
          <a:lstStyle>
            <a:lvl1pPr>
              <a:lnSpc>
                <a:spcPct val="90000"/>
              </a:lnSpc>
              <a:spcBef>
                <a:spcPct val="0"/>
              </a:spcBef>
              <a:buNone/>
              <a:defRPr sz="4900" cap="all" baseline="0">
                <a:solidFill>
                  <a:schemeClr val="accent1"/>
                </a:solidFill>
                <a:effectLst/>
                <a:latin typeface="Verdana" panose="020B060403050404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SA" sz="8000" b="0" i="0" u="none" strike="noStrike" kern="1200" cap="all" spc="0" normalizeH="0" baseline="0" noProof="0" dirty="0">
                <a:ln>
                  <a:noFill/>
                </a:ln>
                <a:solidFill>
                  <a:srgbClr val="C00000"/>
                </a:solidFill>
                <a:effectLst/>
                <a:uLnTx/>
                <a:uFillTx/>
                <a:latin typeface="Segoe UI Web (Arabic)"/>
                <a:ea typeface="+mj-ea"/>
                <a:cs typeface="Times New Roman" panose="02020603050405020304" pitchFamily="18" charset="0"/>
              </a:rPr>
              <a:t>ما الفرق !</a:t>
            </a:r>
            <a:endParaRPr kumimoji="0" sz="34400" b="0" i="0" u="none" strike="noStrike" kern="1200" cap="all" spc="0" normalizeH="0" baseline="0" noProof="0" dirty="0">
              <a:ln>
                <a:noFill/>
              </a:ln>
              <a:solidFill>
                <a:srgbClr val="C00000"/>
              </a:solidFill>
              <a:effectLst/>
              <a:uLnTx/>
              <a:uFillTx/>
              <a:latin typeface="Abadi" panose="020B0604020104020204" pitchFamily="34" charset="0"/>
              <a:ea typeface="+mj-ea"/>
              <a:cs typeface="+mj-cs"/>
            </a:endParaRPr>
          </a:p>
        </p:txBody>
      </p:sp>
    </p:spTree>
    <p:extLst>
      <p:ext uri="{BB962C8B-B14F-4D97-AF65-F5344CB8AC3E}">
        <p14:creationId xmlns:p14="http://schemas.microsoft.com/office/powerpoint/2010/main" val="34103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864068" y="1113327"/>
            <a:ext cx="8785225" cy="646332"/>
          </a:xfrm>
          <a:prstGeom prst="rect">
            <a:avLst/>
          </a:prstGeom>
          <a:solidFill>
            <a:schemeClr val="bg1"/>
          </a:solidFill>
          <a:ln>
            <a:noFill/>
          </a:ln>
        </p:spPr>
        <p:txBody>
          <a:bodyPr vert="horz" lIns="91440" tIns="45720" rIns="91440" bIns="45720" rtlCol="0" anchor="ctr">
            <a:normAutofit fontScale="90000"/>
          </a:bodyPr>
          <a:lstStyle/>
          <a:p>
            <a:r>
              <a:rPr sz="4900" b="1" dirty="0">
                <a:solidFill>
                  <a:schemeClr val="accent6">
                    <a:lumMod val="50000"/>
                  </a:schemeClr>
                </a:solidFill>
                <a:latin typeface="Verdana" panose="020B0604030504040204" pitchFamily="34" charset="0"/>
              </a:rPr>
              <a:t>Brand versus product</a:t>
            </a:r>
          </a:p>
        </p:txBody>
      </p:sp>
      <p:sp>
        <p:nvSpPr>
          <p:cNvPr id="3" name="object 3"/>
          <p:cNvSpPr txBox="1"/>
          <p:nvPr/>
        </p:nvSpPr>
        <p:spPr>
          <a:xfrm>
            <a:off x="601729" y="2206146"/>
            <a:ext cx="4185407" cy="1846659"/>
          </a:xfrm>
          <a:prstGeom prst="rect">
            <a:avLst/>
          </a:prstGeom>
        </p:spPr>
        <p:txBody>
          <a:bodyPr vert="horz" wrap="square" lIns="0" tIns="0" rIns="0" bIns="0" rtlCol="0">
            <a:spAutoFit/>
          </a:bodyPr>
          <a:lstStyle/>
          <a:p>
            <a:pPr marL="12700" marR="5080" algn="ctr" defTabSz="457178">
              <a:defRPr/>
            </a:pPr>
            <a:r>
              <a:rPr sz="3000" b="1" dirty="0">
                <a:solidFill>
                  <a:prstClr val="black"/>
                </a:solidFill>
                <a:latin typeface="Arial"/>
                <a:cs typeface="Arial"/>
              </a:rPr>
              <a:t>“Products are</a:t>
            </a:r>
            <a:r>
              <a:rPr sz="3000" b="1" spc="-15" dirty="0">
                <a:solidFill>
                  <a:prstClr val="black"/>
                </a:solidFill>
                <a:latin typeface="Arial"/>
                <a:cs typeface="Arial"/>
              </a:rPr>
              <a:t> </a:t>
            </a:r>
            <a:r>
              <a:rPr sz="3000" b="1" dirty="0">
                <a:solidFill>
                  <a:prstClr val="black"/>
                </a:solidFill>
                <a:latin typeface="Arial"/>
                <a:cs typeface="Arial"/>
              </a:rPr>
              <a:t>made in</a:t>
            </a:r>
            <a:r>
              <a:rPr sz="3000" b="1" spc="-25" dirty="0">
                <a:solidFill>
                  <a:prstClr val="black"/>
                </a:solidFill>
                <a:latin typeface="Arial"/>
                <a:cs typeface="Arial"/>
              </a:rPr>
              <a:t> </a:t>
            </a:r>
            <a:r>
              <a:rPr sz="3000" b="1" dirty="0">
                <a:solidFill>
                  <a:prstClr val="black"/>
                </a:solidFill>
                <a:latin typeface="Arial"/>
                <a:cs typeface="Arial"/>
              </a:rPr>
              <a:t>the fac</a:t>
            </a:r>
            <a:r>
              <a:rPr sz="3000" b="1" spc="-15" dirty="0">
                <a:solidFill>
                  <a:prstClr val="black"/>
                </a:solidFill>
                <a:latin typeface="Arial"/>
                <a:cs typeface="Arial"/>
              </a:rPr>
              <a:t>t</a:t>
            </a:r>
            <a:r>
              <a:rPr sz="3000" b="1" dirty="0">
                <a:solidFill>
                  <a:prstClr val="black"/>
                </a:solidFill>
                <a:latin typeface="Arial"/>
                <a:cs typeface="Arial"/>
              </a:rPr>
              <a:t>ory</a:t>
            </a:r>
            <a:r>
              <a:rPr sz="3000" b="1" spc="11" dirty="0">
                <a:solidFill>
                  <a:prstClr val="black"/>
                </a:solidFill>
                <a:latin typeface="Arial"/>
                <a:cs typeface="Arial"/>
              </a:rPr>
              <a:t> </a:t>
            </a:r>
            <a:r>
              <a:rPr sz="3000" b="1" dirty="0">
                <a:solidFill>
                  <a:prstClr val="black"/>
                </a:solidFill>
                <a:latin typeface="Arial"/>
                <a:cs typeface="Arial"/>
              </a:rPr>
              <a:t>but brands</a:t>
            </a:r>
            <a:r>
              <a:rPr sz="3000" b="1" spc="-25" dirty="0">
                <a:solidFill>
                  <a:prstClr val="black"/>
                </a:solidFill>
                <a:latin typeface="Arial"/>
                <a:cs typeface="Arial"/>
              </a:rPr>
              <a:t> </a:t>
            </a:r>
            <a:r>
              <a:rPr sz="3000" b="1" dirty="0">
                <a:solidFill>
                  <a:prstClr val="black"/>
                </a:solidFill>
                <a:latin typeface="Arial"/>
                <a:cs typeface="Arial"/>
              </a:rPr>
              <a:t>are created</a:t>
            </a:r>
            <a:r>
              <a:rPr sz="3000" b="1" spc="-15" dirty="0">
                <a:solidFill>
                  <a:prstClr val="black"/>
                </a:solidFill>
                <a:latin typeface="Arial"/>
                <a:cs typeface="Arial"/>
              </a:rPr>
              <a:t> </a:t>
            </a:r>
            <a:r>
              <a:rPr sz="3000" b="1" dirty="0">
                <a:solidFill>
                  <a:prstClr val="black"/>
                </a:solidFill>
                <a:latin typeface="Arial"/>
                <a:cs typeface="Arial"/>
              </a:rPr>
              <a:t>in</a:t>
            </a:r>
            <a:r>
              <a:rPr sz="3000" b="1" spc="-15" dirty="0">
                <a:solidFill>
                  <a:prstClr val="black"/>
                </a:solidFill>
                <a:latin typeface="Arial"/>
                <a:cs typeface="Arial"/>
              </a:rPr>
              <a:t> </a:t>
            </a:r>
            <a:r>
              <a:rPr sz="3000" b="1" dirty="0">
                <a:solidFill>
                  <a:prstClr val="black"/>
                </a:solidFill>
                <a:latin typeface="Arial"/>
                <a:cs typeface="Arial"/>
              </a:rPr>
              <a:t>the mind”</a:t>
            </a:r>
          </a:p>
        </p:txBody>
      </p:sp>
      <p:pic>
        <p:nvPicPr>
          <p:cNvPr id="5" name="Picture 4">
            <a:extLst>
              <a:ext uri="{FF2B5EF4-FFF2-40B4-BE49-F238E27FC236}">
                <a16:creationId xmlns:a16="http://schemas.microsoft.com/office/drawing/2014/main" id="{E01DF701-4892-409B-82C7-CC54E1EC3078}"/>
              </a:ext>
            </a:extLst>
          </p:cNvPr>
          <p:cNvPicPr>
            <a:picLocks noChangeAspect="1"/>
          </p:cNvPicPr>
          <p:nvPr/>
        </p:nvPicPr>
        <p:blipFill rotWithShape="1">
          <a:blip r:embed="rId3"/>
          <a:srcRect b="12630"/>
          <a:stretch/>
        </p:blipFill>
        <p:spPr>
          <a:xfrm>
            <a:off x="6145150" y="1881866"/>
            <a:ext cx="5280153" cy="2170939"/>
          </a:xfrm>
          <a:prstGeom prst="rect">
            <a:avLst/>
          </a:prstGeom>
        </p:spPr>
      </p:pic>
      <p:sp>
        <p:nvSpPr>
          <p:cNvPr id="7" name="TextBox 6">
            <a:extLst>
              <a:ext uri="{FF2B5EF4-FFF2-40B4-BE49-F238E27FC236}">
                <a16:creationId xmlns:a16="http://schemas.microsoft.com/office/drawing/2014/main" id="{23B9297E-5ABE-4FC0-B0D4-82BBB3B217EB}"/>
              </a:ext>
            </a:extLst>
          </p:cNvPr>
          <p:cNvSpPr txBox="1"/>
          <p:nvPr/>
        </p:nvSpPr>
        <p:spPr>
          <a:xfrm>
            <a:off x="220735" y="4236913"/>
            <a:ext cx="11052260" cy="646331"/>
          </a:xfrm>
          <a:prstGeom prst="rect">
            <a:avLst/>
          </a:prstGeom>
          <a:solidFill>
            <a:schemeClr val="bg1"/>
          </a:solidFill>
        </p:spPr>
        <p:txBody>
          <a:bodyPr wrap="square">
            <a:spAutoFit/>
          </a:bodyPr>
          <a:lstStyle/>
          <a:p>
            <a:pPr defTabSz="457178">
              <a:defRPr/>
            </a:pPr>
            <a:r>
              <a:rPr lang="en-US" b="1" dirty="0">
                <a:solidFill>
                  <a:schemeClr val="accent6">
                    <a:lumMod val="50000"/>
                  </a:schemeClr>
                </a:solidFill>
                <a:latin typeface="arial" panose="020B0604020202020204" pitchFamily="34" charset="0"/>
              </a:rPr>
              <a:t>Leo Burnett </a:t>
            </a:r>
            <a:r>
              <a:rPr lang="en-US" dirty="0">
                <a:solidFill>
                  <a:schemeClr val="accent6">
                    <a:lumMod val="50000"/>
                  </a:schemeClr>
                </a:solidFill>
                <a:latin typeface="arial" panose="020B0604020202020204" pitchFamily="34" charset="0"/>
              </a:rPr>
              <a:t>was an American advertising executive and the founder of Leo Burnett Company, Inc. He was responsible for creating some of advertising's most well-known characters and campaigns of the 20th</a:t>
            </a:r>
            <a:endParaRPr lang="en-US" dirty="0">
              <a:solidFill>
                <a:schemeClr val="accent6">
                  <a:lumMod val="50000"/>
                </a:schemeClr>
              </a:solidFill>
              <a:latin typeface="Impact" panose="020B0806030902050204"/>
            </a:endParaRPr>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88C9-887A-41F2-838C-35406ED6F7FF}"/>
              </a:ext>
            </a:extLst>
          </p:cNvPr>
          <p:cNvSpPr>
            <a:spLocks noGrp="1"/>
          </p:cNvSpPr>
          <p:nvPr>
            <p:ph type="title" idx="4294967295"/>
          </p:nvPr>
        </p:nvSpPr>
        <p:spPr>
          <a:xfrm>
            <a:off x="4658450" y="489715"/>
            <a:ext cx="7326385" cy="443198"/>
          </a:xfrm>
          <a:solidFill>
            <a:schemeClr val="bg1"/>
          </a:solidFill>
        </p:spPr>
        <p:txBody>
          <a:bodyPr vert="horz" wrap="square" lIns="0" tIns="0" rIns="0" bIns="0" rtlCol="0" anchor="b">
            <a:spAutoFit/>
          </a:bodyPr>
          <a:lstStyle/>
          <a:p>
            <a:pPr algn="ctr" rtl="0">
              <a:spcBef>
                <a:spcPct val="0"/>
              </a:spcBef>
            </a:pPr>
            <a:r>
              <a:rPr lang="en-US" sz="3200" b="1" dirty="0">
                <a:solidFill>
                  <a:schemeClr val="accent6">
                    <a:lumMod val="50000"/>
                  </a:schemeClr>
                </a:solidFill>
                <a:latin typeface="Verdana" panose="020B0604030504040204" pitchFamily="34" charset="0"/>
              </a:rPr>
              <a:t>Summary of Brand vs Product</a:t>
            </a:r>
          </a:p>
        </p:txBody>
      </p:sp>
      <p:pic>
        <p:nvPicPr>
          <p:cNvPr id="5" name="Picture 4">
            <a:extLst>
              <a:ext uri="{FF2B5EF4-FFF2-40B4-BE49-F238E27FC236}">
                <a16:creationId xmlns:a16="http://schemas.microsoft.com/office/drawing/2014/main" id="{10721C2E-3FDE-4B2D-81B7-46E3766EF6FB}"/>
              </a:ext>
            </a:extLst>
          </p:cNvPr>
          <p:cNvPicPr>
            <a:picLocks noChangeAspect="1"/>
          </p:cNvPicPr>
          <p:nvPr/>
        </p:nvPicPr>
        <p:blipFill rotWithShape="1">
          <a:blip r:embed="rId3"/>
          <a:srcRect l="579" t="13895" r="10327" b="6684"/>
          <a:stretch/>
        </p:blipFill>
        <p:spPr>
          <a:xfrm>
            <a:off x="0" y="3867665"/>
            <a:ext cx="12086816" cy="2023761"/>
          </a:xfrm>
          <a:prstGeom prst="rect">
            <a:avLst/>
          </a:prstGeom>
        </p:spPr>
      </p:pic>
      <p:sp>
        <p:nvSpPr>
          <p:cNvPr id="3" name="TextBox 2">
            <a:extLst>
              <a:ext uri="{FF2B5EF4-FFF2-40B4-BE49-F238E27FC236}">
                <a16:creationId xmlns:a16="http://schemas.microsoft.com/office/drawing/2014/main" id="{3771F0BD-ACFA-F739-CCE6-9FA9D2735536}"/>
              </a:ext>
            </a:extLst>
          </p:cNvPr>
          <p:cNvSpPr txBox="1"/>
          <p:nvPr/>
        </p:nvSpPr>
        <p:spPr>
          <a:xfrm>
            <a:off x="11787663" y="1761516"/>
            <a:ext cx="184731" cy="369332"/>
          </a:xfrm>
          <a:prstGeom prst="rect">
            <a:avLst/>
          </a:prstGeom>
          <a:noFill/>
        </p:spPr>
        <p:txBody>
          <a:bodyPr wrap="none" rtlCol="0">
            <a:spAutoFit/>
          </a:bodyPr>
          <a:lstStyle/>
          <a:p>
            <a:pPr defTabSz="914354">
              <a:defRPr/>
            </a:pPr>
            <a:endParaRPr lang="en-SA">
              <a:solidFill>
                <a:prstClr val="black"/>
              </a:solidFill>
              <a:latin typeface="Calibri" panose="020F0502020204030204"/>
            </a:endParaRPr>
          </a:p>
        </p:txBody>
      </p:sp>
      <p:pic>
        <p:nvPicPr>
          <p:cNvPr id="7" name="Picture 4" descr="6 Advantages of Using Bubble Wrap for Packing by ASC, Inc.">
            <a:extLst>
              <a:ext uri="{FF2B5EF4-FFF2-40B4-BE49-F238E27FC236}">
                <a16:creationId xmlns:a16="http://schemas.microsoft.com/office/drawing/2014/main" id="{3667DEB2-FE7D-AC2C-E05F-73F5E2551E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97" y="1084220"/>
            <a:ext cx="3145603" cy="20932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35E4FEC-BDDE-4721-FCAB-71F1FA46AC84}"/>
              </a:ext>
            </a:extLst>
          </p:cNvPr>
          <p:cNvPicPr>
            <a:picLocks noChangeAspect="1"/>
          </p:cNvPicPr>
          <p:nvPr/>
        </p:nvPicPr>
        <p:blipFill>
          <a:blip r:embed="rId5"/>
          <a:stretch>
            <a:fillRect/>
          </a:stretch>
        </p:blipFill>
        <p:spPr>
          <a:xfrm rot="19755580">
            <a:off x="4551468" y="2066496"/>
            <a:ext cx="1549400" cy="1295400"/>
          </a:xfrm>
          <a:prstGeom prst="rect">
            <a:avLst/>
          </a:prstGeom>
        </p:spPr>
      </p:pic>
      <p:pic>
        <p:nvPicPr>
          <p:cNvPr id="9" name="Picture 8" descr="Biobased Super-Glue">
            <a:extLst>
              <a:ext uri="{FF2B5EF4-FFF2-40B4-BE49-F238E27FC236}">
                <a16:creationId xmlns:a16="http://schemas.microsoft.com/office/drawing/2014/main" id="{B711CE6C-BF2C-D7F5-33B6-208A994F1C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82677">
            <a:off x="3598851" y="1323475"/>
            <a:ext cx="1986091" cy="1165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Band-Aid Brand Flexible Fabric Adhesive Bandages for Wound Care &amp; First Aid,  Assorted Sizes, 100 Ct, Beige : Buy Online at Best Price in KSA - Souq is  now Amazon.sa: Health">
            <a:extLst>
              <a:ext uri="{FF2B5EF4-FFF2-40B4-BE49-F238E27FC236}">
                <a16:creationId xmlns:a16="http://schemas.microsoft.com/office/drawing/2014/main" id="{4678EC4E-7C16-392A-569E-FA121228B6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79913">
            <a:off x="9465911" y="1675492"/>
            <a:ext cx="2322576" cy="160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اسبيرين 300 مجم 30 قرص">
            <a:extLst>
              <a:ext uri="{FF2B5EF4-FFF2-40B4-BE49-F238E27FC236}">
                <a16:creationId xmlns:a16="http://schemas.microsoft.com/office/drawing/2014/main" id="{7B9CD31D-1D55-5306-2A6A-25D8023822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18304" r="7786" b="31036"/>
          <a:stretch/>
        </p:blipFill>
        <p:spPr bwMode="auto">
          <a:xfrm rot="20950109">
            <a:off x="6278395" y="1237247"/>
            <a:ext cx="3038980" cy="1669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80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4113BD-5ADE-22A3-3AFB-AB6FE258FFA9}"/>
              </a:ext>
            </a:extLst>
          </p:cNvPr>
          <p:cNvSpPr txBox="1"/>
          <p:nvPr/>
        </p:nvSpPr>
        <p:spPr>
          <a:xfrm>
            <a:off x="4593164" y="1536174"/>
            <a:ext cx="7598836" cy="3970318"/>
          </a:xfrm>
          <a:prstGeom prst="rect">
            <a:avLst/>
          </a:prstGeom>
          <a:solidFill>
            <a:schemeClr val="bg1"/>
          </a:solidFill>
        </p:spPr>
        <p:txBody>
          <a:bodyPr wrap="square">
            <a:spAutoFit/>
          </a:bodyPr>
          <a:lstStyle/>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0" i="0" u="none" strike="noStrike" kern="1200" cap="none" spc="0" normalizeH="0" baseline="0" noProof="0" dirty="0">
                <a:ln>
                  <a:noFill/>
                </a:ln>
                <a:solidFill>
                  <a:schemeClr val="accent6">
                    <a:lumMod val="50000"/>
                  </a:schemeClr>
                </a:solidFill>
                <a:effectLst/>
                <a:uLnTx/>
                <a:uFillTx/>
                <a:latin typeface="Arial"/>
                <a:ea typeface="+mn-ea"/>
                <a:cs typeface="Arial" panose="020B0604020202020204" pitchFamily="34" charset="0"/>
              </a:rPr>
              <a:t>المؤسسات تواجه منافسة شديدة وبيئة تنافسيه تتميز بالتقدم التقني والتطور الهائل في قطاع الاتصالات، وتزايد متسارع في المنتجات الجديدة وتنوعها وتشابهها، </a:t>
            </a:r>
          </a:p>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0" i="0" u="none" strike="noStrike" kern="1200" cap="none" spc="0" normalizeH="0" baseline="0" noProof="0" dirty="0">
                <a:ln>
                  <a:noFill/>
                </a:ln>
                <a:solidFill>
                  <a:schemeClr val="accent6">
                    <a:lumMod val="50000"/>
                  </a:schemeClr>
                </a:solidFill>
                <a:effectLst/>
                <a:uLnTx/>
                <a:uFillTx/>
                <a:latin typeface="Arial"/>
                <a:ea typeface="+mn-ea"/>
                <a:cs typeface="Arial" panose="020B0604020202020204" pitchFamily="34" charset="0"/>
              </a:rPr>
              <a:t>أصبحت العلامة التجارية حجر الأساس من أجل بناء علامة الشركة وسمعتها</a:t>
            </a:r>
          </a:p>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0" i="0" u="none" strike="noStrike" kern="1200" cap="none" spc="0" normalizeH="0" baseline="0" noProof="0" dirty="0">
                <a:ln>
                  <a:noFill/>
                </a:ln>
                <a:solidFill>
                  <a:schemeClr val="accent6">
                    <a:lumMod val="50000"/>
                  </a:schemeClr>
                </a:solidFill>
                <a:effectLst/>
                <a:uLnTx/>
                <a:uFillTx/>
                <a:latin typeface="Arial"/>
                <a:ea typeface="+mn-ea"/>
                <a:cs typeface="Arial" panose="020B0604020202020204" pitchFamily="34" charset="0"/>
              </a:rPr>
              <a:t>أداة تميز وتعزز تنافسية المؤسسة  عن بقية منافسيها</a:t>
            </a:r>
          </a:p>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0" i="0" u="none" strike="noStrike" kern="1200" cap="none" spc="0" normalizeH="0" baseline="0" noProof="0" dirty="0">
                <a:ln>
                  <a:noFill/>
                </a:ln>
                <a:solidFill>
                  <a:schemeClr val="accent6">
                    <a:lumMod val="50000"/>
                  </a:schemeClr>
                </a:solidFill>
                <a:effectLst/>
                <a:uLnTx/>
                <a:uFillTx/>
                <a:latin typeface="Arial"/>
                <a:ea typeface="+mn-ea"/>
                <a:cs typeface="Arial" panose="020B0604020202020204" pitchFamily="34" charset="0"/>
              </a:rPr>
              <a:t> وتبرز المنتجات وتميزها وتمنع حدوث لبس لدى المستهلك</a:t>
            </a:r>
          </a:p>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0" i="0" u="none" strike="noStrike" kern="1200" cap="none" spc="0" normalizeH="0" baseline="0" noProof="0" dirty="0">
                <a:ln>
                  <a:noFill/>
                </a:ln>
                <a:solidFill>
                  <a:schemeClr val="accent6">
                    <a:lumMod val="50000"/>
                  </a:schemeClr>
                </a:solidFill>
                <a:effectLst/>
                <a:uLnTx/>
                <a:uFillTx/>
                <a:latin typeface="Arial"/>
                <a:ea typeface="+mn-ea"/>
                <a:cs typeface="Arial" panose="020B0604020202020204" pitchFamily="34" charset="0"/>
              </a:rPr>
              <a:t>تجذب العلامة التجارية انتباه المستهلك و تكون اداه لكسب ولاء العملاء .</a:t>
            </a:r>
          </a:p>
        </p:txBody>
      </p:sp>
      <p:sp>
        <p:nvSpPr>
          <p:cNvPr id="3" name="TextBox 2">
            <a:extLst>
              <a:ext uri="{FF2B5EF4-FFF2-40B4-BE49-F238E27FC236}">
                <a16:creationId xmlns:a16="http://schemas.microsoft.com/office/drawing/2014/main" id="{57102B94-5226-3CCE-8DA3-77E7B71515AC}"/>
              </a:ext>
            </a:extLst>
          </p:cNvPr>
          <p:cNvSpPr txBox="1"/>
          <p:nvPr/>
        </p:nvSpPr>
        <p:spPr>
          <a:xfrm>
            <a:off x="4210816" y="467345"/>
            <a:ext cx="7598836"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chemeClr val="accent6">
                    <a:lumMod val="50000"/>
                  </a:schemeClr>
                </a:solidFill>
                <a:effectLst/>
                <a:uLnTx/>
                <a:uFillTx/>
                <a:latin typeface="Tajawal"/>
                <a:ea typeface="+mn-ea"/>
                <a:cs typeface="Arial" panose="020B0604020202020204" pitchFamily="34" charset="0"/>
              </a:rPr>
              <a:t>ما أهميه العلامة التجارية؟</a:t>
            </a:r>
          </a:p>
        </p:txBody>
      </p:sp>
      <p:pic>
        <p:nvPicPr>
          <p:cNvPr id="2050" name="Picture 2" descr="الفرق بين الملابس الماركة والعادية.. كيف تميز بينهما؟ | الرجل">
            <a:extLst>
              <a:ext uri="{FF2B5EF4-FFF2-40B4-BE49-F238E27FC236}">
                <a16:creationId xmlns:a16="http://schemas.microsoft.com/office/drawing/2014/main" id="{6E8AD98C-3CE0-4D30-7980-B15F64E43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825" y="4085517"/>
            <a:ext cx="3504293" cy="15385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قبل الشراء.. اعرف الفرق بين الماركات الأصلية من التقليد - رائج">
            <a:extLst>
              <a:ext uri="{FF2B5EF4-FFF2-40B4-BE49-F238E27FC236}">
                <a16:creationId xmlns:a16="http://schemas.microsoft.com/office/drawing/2014/main" id="{DEE56060-C391-1DF3-403C-1D4BEA814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25" y="1072561"/>
            <a:ext cx="3504293" cy="289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97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662CCB-F436-904C-96B0-02D625EF0969}"/>
              </a:ext>
            </a:extLst>
          </p:cNvPr>
          <p:cNvSpPr>
            <a:spLocks noGrp="1"/>
          </p:cNvSpPr>
          <p:nvPr>
            <p:ph type="title" idx="4294967295"/>
          </p:nvPr>
        </p:nvSpPr>
        <p:spPr>
          <a:xfrm>
            <a:off x="8010298" y="440962"/>
            <a:ext cx="3811587" cy="1271588"/>
          </a:xfrm>
          <a:ln>
            <a:solidFill>
              <a:srgbClr val="124C37"/>
            </a:solidFill>
          </a:ln>
        </p:spPr>
        <p:txBody>
          <a:bodyPr vert="horz" lIns="91440" tIns="45720" rIns="91440" bIns="45720" rtlCol="0" anchor="ctr">
            <a:noAutofit/>
          </a:bodyPr>
          <a:lstStyle/>
          <a:p>
            <a:pPr algn="ctr"/>
            <a:br>
              <a:rPr lang="en-US" altLang="en-US" b="1" dirty="0">
                <a:solidFill>
                  <a:schemeClr val="accent6">
                    <a:lumMod val="50000"/>
                  </a:schemeClr>
                </a:solidFill>
                <a:latin typeface="Abadi" panose="020B0604020104020204" pitchFamily="34" charset="0"/>
              </a:rPr>
            </a:br>
            <a:r>
              <a:rPr lang="en-US" altLang="en-US" b="1" dirty="0">
                <a:solidFill>
                  <a:schemeClr val="accent6">
                    <a:lumMod val="50000"/>
                  </a:schemeClr>
                </a:solidFill>
                <a:latin typeface="Abadi" panose="020B0604020104020204" pitchFamily="34" charset="0"/>
              </a:rPr>
              <a:t>Brand Equity</a:t>
            </a:r>
            <a:br>
              <a:rPr lang="en-US" altLang="en-US" b="1" dirty="0">
                <a:solidFill>
                  <a:schemeClr val="accent6">
                    <a:lumMod val="50000"/>
                  </a:schemeClr>
                </a:solidFill>
                <a:latin typeface="Abadi" panose="020B0604020104020204" pitchFamily="34" charset="0"/>
              </a:rPr>
            </a:br>
            <a:endParaRPr lang="en-US" altLang="en-US" b="1" dirty="0">
              <a:solidFill>
                <a:schemeClr val="accent6">
                  <a:lumMod val="50000"/>
                </a:schemeClr>
              </a:solidFill>
              <a:latin typeface="Abadi" panose="020B0604020104020204" pitchFamily="34" charset="0"/>
            </a:endParaRPr>
          </a:p>
        </p:txBody>
      </p:sp>
      <p:sp>
        <p:nvSpPr>
          <p:cNvPr id="3" name="TextBox 2">
            <a:extLst>
              <a:ext uri="{FF2B5EF4-FFF2-40B4-BE49-F238E27FC236}">
                <a16:creationId xmlns:a16="http://schemas.microsoft.com/office/drawing/2014/main" id="{CFF47E9D-2D7B-1B4B-9341-A9C32A361533}"/>
              </a:ext>
            </a:extLst>
          </p:cNvPr>
          <p:cNvSpPr txBox="1"/>
          <p:nvPr/>
        </p:nvSpPr>
        <p:spPr>
          <a:xfrm>
            <a:off x="8006593" y="1804269"/>
            <a:ext cx="4185409" cy="3358203"/>
          </a:xfrm>
          <a:prstGeom prst="rect">
            <a:avLst/>
          </a:prstGeom>
        </p:spPr>
        <p:txBody>
          <a:bodyPr vert="horz" lIns="91440" tIns="45720" rIns="91440" bIns="45720" rtlCol="0" anchor="t">
            <a:noAutofit/>
          </a:bodyPr>
          <a:lstStyle/>
          <a:p>
            <a:pPr indent="-228589" defTabSz="914354">
              <a:spcAft>
                <a:spcPts val="600"/>
              </a:spcAft>
              <a:buClr>
                <a:srgbClr val="B80E0F"/>
              </a:buClr>
              <a:buSzPct val="160000"/>
              <a:buFont typeface="Arial" panose="020B0604020202020204" pitchFamily="34" charset="0"/>
              <a:buChar char="•"/>
              <a:defRPr/>
            </a:pPr>
            <a:endParaRPr lang="en-US" cap="all" dirty="0">
              <a:solidFill>
                <a:srgbClr val="0070C0"/>
              </a:solidFill>
              <a:latin typeface="Abadi" panose="020B0604020104020204" pitchFamily="34" charset="0"/>
            </a:endParaRPr>
          </a:p>
          <a:p>
            <a:pPr marL="171442" indent="-171442" defTabSz="914354">
              <a:spcAft>
                <a:spcPts val="600"/>
              </a:spcAft>
              <a:buClr>
                <a:srgbClr val="B80E0F"/>
              </a:buClr>
              <a:buSzPct val="160000"/>
              <a:buFont typeface="Arial" panose="020B0604020202020204" pitchFamily="34" charset="0"/>
              <a:buChar char="•"/>
              <a:defRPr/>
            </a:pPr>
            <a:r>
              <a:rPr lang="en-US" b="1" dirty="0">
                <a:solidFill>
                  <a:srgbClr val="0070C0"/>
                </a:solidFill>
                <a:latin typeface="Calibri" panose="020F0502020204030204"/>
              </a:rPr>
              <a:t> </a:t>
            </a:r>
            <a:r>
              <a:rPr lang="en-US" b="1" dirty="0">
                <a:solidFill>
                  <a:schemeClr val="accent6">
                    <a:lumMod val="50000"/>
                  </a:schemeClr>
                </a:solidFill>
                <a:latin typeface="Calibri" panose="020F0502020204030204"/>
              </a:rPr>
              <a:t>Brand equity ,</a:t>
            </a:r>
            <a:r>
              <a:rPr lang="en-US" cap="all" dirty="0">
                <a:solidFill>
                  <a:schemeClr val="accent6">
                    <a:lumMod val="50000"/>
                  </a:schemeClr>
                </a:solidFill>
                <a:latin typeface="Abadi" panose="020B0604020104020204" pitchFamily="34" charset="0"/>
              </a:rPr>
              <a:t>. </a:t>
            </a:r>
            <a:r>
              <a:rPr lang="en-US" sz="1600" i="1" cap="all" dirty="0">
                <a:solidFill>
                  <a:srgbClr val="C00000"/>
                </a:solidFill>
                <a:latin typeface="Abadi" panose="020B0604020104020204" pitchFamily="34" charset="0"/>
              </a:rPr>
              <a:t>It's a measure of the brand’s Values as well as its ability to capture consumer preference and loyalty </a:t>
            </a:r>
          </a:p>
          <a:p>
            <a:pPr marL="171442" indent="-171442" defTabSz="914354">
              <a:spcAft>
                <a:spcPts val="600"/>
              </a:spcAft>
              <a:buClr>
                <a:srgbClr val="B80E0F"/>
              </a:buClr>
              <a:buSzPct val="160000"/>
              <a:buFont typeface="Arial" panose="020B0604020202020204" pitchFamily="34" charset="0"/>
              <a:buChar char="•"/>
              <a:defRPr/>
            </a:pPr>
            <a:r>
              <a:rPr lang="en-US" altLang="en-US" b="1" dirty="0">
                <a:solidFill>
                  <a:schemeClr val="accent6">
                    <a:lumMod val="50000"/>
                  </a:schemeClr>
                </a:solidFill>
                <a:latin typeface="Calibri" panose="020F0502020204030204"/>
              </a:rPr>
              <a:t>Brand value </a:t>
            </a:r>
            <a:r>
              <a:rPr lang="en-US" altLang="en-US" sz="1600" i="1" cap="all" dirty="0">
                <a:solidFill>
                  <a:srgbClr val="C00000"/>
                </a:solidFill>
                <a:latin typeface="Abadi" panose="020B0604020104020204" pitchFamily="34" charset="0"/>
              </a:rPr>
              <a:t>is the total financial value of a  brand</a:t>
            </a:r>
            <a:endParaRPr lang="en-US" sz="1600" i="1" cap="all" dirty="0">
              <a:solidFill>
                <a:srgbClr val="C00000"/>
              </a:solidFill>
              <a:latin typeface="Abadi" panose="020B0604020104020204" pitchFamily="34" charset="0"/>
            </a:endParaRPr>
          </a:p>
          <a:p>
            <a:pPr defTabSz="914354">
              <a:spcAft>
                <a:spcPts val="600"/>
              </a:spcAft>
              <a:buClr>
                <a:srgbClr val="B80E0F"/>
              </a:buClr>
              <a:buSzPct val="160000"/>
              <a:defRPr/>
            </a:pPr>
            <a:endParaRPr lang="en-US" cap="all" dirty="0">
              <a:solidFill>
                <a:srgbClr val="0070C0"/>
              </a:solidFill>
              <a:latin typeface="Abadi" panose="020B0604020104020204" pitchFamily="34" charset="0"/>
            </a:endParaRPr>
          </a:p>
        </p:txBody>
      </p:sp>
      <p:pic>
        <p:nvPicPr>
          <p:cNvPr id="23554" name="Picture 2" descr="Brand: 5 Main Elements of Brand Equity - Explained">
            <a:extLst>
              <a:ext uri="{FF2B5EF4-FFF2-40B4-BE49-F238E27FC236}">
                <a16:creationId xmlns:a16="http://schemas.microsoft.com/office/drawing/2014/main" id="{F3928D20-9A25-19EB-A967-86F3E8B29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5" y="1092994"/>
            <a:ext cx="6945086" cy="2061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33F2A90-5815-72CF-3E3D-DC0AEB78708B}"/>
              </a:ext>
            </a:extLst>
          </p:cNvPr>
          <p:cNvPicPr>
            <a:picLocks noChangeAspect="1"/>
          </p:cNvPicPr>
          <p:nvPr/>
        </p:nvPicPr>
        <p:blipFill rotWithShape="1">
          <a:blip r:embed="rId4"/>
          <a:srcRect b="53509"/>
          <a:stretch/>
        </p:blipFill>
        <p:spPr>
          <a:xfrm>
            <a:off x="255311" y="4144162"/>
            <a:ext cx="11681381" cy="1283516"/>
          </a:xfrm>
          <a:prstGeom prst="rect">
            <a:avLst/>
          </a:prstGeom>
          <a:solidFill>
            <a:schemeClr val="bg1"/>
          </a:solidFill>
        </p:spPr>
      </p:pic>
      <p:sp>
        <p:nvSpPr>
          <p:cNvPr id="9" name="TextBox 8">
            <a:extLst>
              <a:ext uri="{FF2B5EF4-FFF2-40B4-BE49-F238E27FC236}">
                <a16:creationId xmlns:a16="http://schemas.microsoft.com/office/drawing/2014/main" id="{BB9A4217-75C0-DDBB-866E-033994711515}"/>
              </a:ext>
            </a:extLst>
          </p:cNvPr>
          <p:cNvSpPr txBox="1"/>
          <p:nvPr/>
        </p:nvSpPr>
        <p:spPr>
          <a:xfrm>
            <a:off x="255311" y="5611117"/>
            <a:ext cx="11899559" cy="307777"/>
          </a:xfrm>
          <a:prstGeom prst="rect">
            <a:avLst/>
          </a:prstGeom>
          <a:solidFill>
            <a:schemeClr val="bg1"/>
          </a:solidFill>
        </p:spPr>
        <p:txBody>
          <a:bodyPr wrap="square">
            <a:spAutoFit/>
          </a:bodyPr>
          <a:lstStyle/>
          <a:p>
            <a:pPr defTabSz="914354">
              <a:defRPr/>
            </a:pPr>
            <a:r>
              <a:rPr lang="en-GB" sz="1400" i="1" dirty="0">
                <a:solidFill>
                  <a:srgbClr val="0070C0"/>
                </a:solidFill>
                <a:latin typeface="Calibri" panose="020F0502020204030204"/>
                <a:hlinkClick r:id="rId5"/>
              </a:rPr>
              <a:t>https://www.forbes.com/the-worlds-most-valuable-brands/#b305959119c0</a:t>
            </a:r>
            <a:endParaRPr lang="en-GB" sz="1400" i="1" dirty="0">
              <a:solidFill>
                <a:srgbClr val="0070C0"/>
              </a:solidFill>
              <a:latin typeface="Calibri" panose="020F0502020204030204"/>
            </a:endParaRPr>
          </a:p>
        </p:txBody>
      </p:sp>
    </p:spTree>
    <p:extLst>
      <p:ext uri="{BB962C8B-B14F-4D97-AF65-F5344CB8AC3E}">
        <p14:creationId xmlns:p14="http://schemas.microsoft.com/office/powerpoint/2010/main" val="40792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4976" y="1273523"/>
            <a:ext cx="5291666" cy="43109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35133" y="1072208"/>
            <a:ext cx="6025274" cy="4713584"/>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4354286" y="240076"/>
            <a:ext cx="8294914" cy="1323439"/>
          </a:xfrm>
          <a:prstGeom prst="rect">
            <a:avLst/>
          </a:prstGeom>
          <a:noFill/>
        </p:spPr>
        <p:txBody>
          <a:bodyPr wrap="square">
            <a:spAutoFit/>
          </a:bodyPr>
          <a:lstStyle/>
          <a:p>
            <a:pPr marL="0" indent="0" algn="ctr">
              <a:lnSpc>
                <a:spcPct val="100000"/>
              </a:lnSpc>
              <a:buNone/>
            </a:pPr>
            <a:r>
              <a:rPr lang="en-US" sz="4000" b="1" dirty="0">
                <a:solidFill>
                  <a:srgbClr val="C00000"/>
                </a:solidFill>
                <a:latin typeface="Abadi" panose="020B0604020104020204" pitchFamily="34" charset="0"/>
                <a:ea typeface="+mj-ea"/>
                <a:cs typeface="+mj-cs"/>
              </a:rPr>
              <a:t>QUICK RECAP ON PREVIOUS LECTURES </a:t>
            </a:r>
          </a:p>
        </p:txBody>
      </p:sp>
    </p:spTree>
    <p:extLst>
      <p:ext uri="{BB962C8B-B14F-4D97-AF65-F5344CB8AC3E}">
        <p14:creationId xmlns:p14="http://schemas.microsoft.com/office/powerpoint/2010/main" val="2877754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rbrand ranking 2020">
            <a:extLst>
              <a:ext uri="{FF2B5EF4-FFF2-40B4-BE49-F238E27FC236}">
                <a16:creationId xmlns:a16="http://schemas.microsoft.com/office/drawing/2014/main" id="{CE2E2332-F999-DABA-91E4-A529FD3A3C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 b="59999"/>
          <a:stretch/>
        </p:blipFill>
        <p:spPr bwMode="auto">
          <a:xfrm>
            <a:off x="205859" y="1657303"/>
            <a:ext cx="11984617" cy="410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316303-0EAC-E57E-416C-FFD283143BCF}"/>
              </a:ext>
            </a:extLst>
          </p:cNvPr>
          <p:cNvSpPr txBox="1"/>
          <p:nvPr/>
        </p:nvSpPr>
        <p:spPr>
          <a:xfrm>
            <a:off x="3832781" y="536370"/>
            <a:ext cx="845523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chemeClr val="accent6">
                    <a:lumMod val="50000"/>
                  </a:schemeClr>
                </a:solidFill>
                <a:effectLst/>
                <a:uLnTx/>
                <a:uFillTx/>
                <a:latin typeface="Segoe UI Web (Arabic)"/>
                <a:ea typeface="+mn-ea"/>
                <a:cs typeface="Arial" panose="020B0604020202020204" pitchFamily="34" charset="0"/>
              </a:rPr>
              <a:t>العلامات التجارية الأكثر قيمة في العالم في عام 2022 وفقا لتصنيفات </a:t>
            </a:r>
            <a:r>
              <a:rPr kumimoji="0" lang="en-US" sz="2800" b="0" i="0" u="none" strike="noStrike" kern="1200" cap="none" spc="0" normalizeH="0" baseline="0" noProof="0" dirty="0">
                <a:ln>
                  <a:noFill/>
                </a:ln>
                <a:solidFill>
                  <a:schemeClr val="accent6">
                    <a:lumMod val="50000"/>
                  </a:schemeClr>
                </a:solidFill>
                <a:effectLst/>
                <a:uLnTx/>
                <a:uFillTx/>
                <a:latin typeface="Segoe UI Web (Arabic)"/>
                <a:ea typeface="+mn-ea"/>
                <a:cs typeface="+mn-cs"/>
              </a:rPr>
              <a:t>Interbrand</a:t>
            </a:r>
            <a:endParaRPr kumimoji="0" lang="ar-SA" sz="2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02272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6298BF8-E756-471B-BCF9-3B1D702854E8}"/>
              </a:ext>
            </a:extLst>
          </p:cNvPr>
          <p:cNvGraphicFramePr/>
          <p:nvPr>
            <p:extLst>
              <p:ext uri="{D42A27DB-BD31-4B8C-83A1-F6EECF244321}">
                <p14:modId xmlns:p14="http://schemas.microsoft.com/office/powerpoint/2010/main" val="410205865"/>
              </p:ext>
            </p:extLst>
          </p:nvPr>
        </p:nvGraphicFramePr>
        <p:xfrm>
          <a:off x="234955" y="1806142"/>
          <a:ext cx="11959303" cy="3770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0" y="1034161"/>
            <a:ext cx="12149138" cy="560154"/>
          </a:xfrm>
          <a:solidFill>
            <a:schemeClr val="bg1"/>
          </a:solidFill>
        </p:spPr>
        <p:txBody>
          <a:bodyPr>
            <a:normAutofit fontScale="90000"/>
          </a:bodyPr>
          <a:lstStyle/>
          <a:p>
            <a:pPr algn="ctr"/>
            <a:r>
              <a:rPr lang="en-US" sz="3600" b="1" dirty="0">
                <a:solidFill>
                  <a:schemeClr val="accent6">
                    <a:lumMod val="50000"/>
                  </a:schemeClr>
                </a:solidFill>
                <a:ea typeface="ＭＳ Ｐゴシック" charset="0"/>
              </a:rPr>
              <a:t>Major brand strategy decisions Major Brand Strategy Decisions</a:t>
            </a:r>
            <a:endParaRPr lang="en-IN" sz="2800" b="1" dirty="0">
              <a:solidFill>
                <a:schemeClr val="accent6">
                  <a:lumMod val="50000"/>
                </a:schemeClr>
              </a:solidFill>
            </a:endParaRPr>
          </a:p>
        </p:txBody>
      </p:sp>
      <p:pic>
        <p:nvPicPr>
          <p:cNvPr id="3" name="Picture 2" descr="The details are as follows:&#10;• Brand positioning&#10;o Attributes&#10;o Benefits&#10;o Beliefs and values&#10;• Brand name selection&#10;o Selection&#10;o Protection&#10;• Brand sponsorship&#10;o Manufacturer’s brand&#10;o Private brand&#10;o Licensing&#10;o Co-branding&#10;• Brand development&#10;o Line extensions&#10;o Brand extensions&#10;o Multibrands&#10;o New brands&#10;Note: Brands are powerful assets that must be carefully developed and managed. As this figure suggests, building strong brands involves many challenging decisions.&#10;"/>
          <p:cNvPicPr>
            <a:picLocks noChangeAspect="1"/>
          </p:cNvPicPr>
          <p:nvPr/>
        </p:nvPicPr>
        <p:blipFill rotWithShape="1">
          <a:blip r:embed="rId8" cstate="print">
            <a:extLst>
              <a:ext uri="{28A0092B-C50C-407E-A947-70E740481C1C}">
                <a14:useLocalDpi xmlns:a14="http://schemas.microsoft.com/office/drawing/2010/main" val="0"/>
              </a:ext>
            </a:extLst>
          </a:blip>
          <a:srcRect l="4110" t="1" r="-1924" b="46409"/>
          <a:stretch/>
        </p:blipFill>
        <p:spPr>
          <a:xfrm>
            <a:off x="232697" y="4479767"/>
            <a:ext cx="12073953" cy="1308637"/>
          </a:xfrm>
          <a:prstGeom prst="rect">
            <a:avLst/>
          </a:prstGeom>
        </p:spPr>
      </p:pic>
      <p:sp>
        <p:nvSpPr>
          <p:cNvPr id="6" name="TextBox 5">
            <a:extLst>
              <a:ext uri="{FF2B5EF4-FFF2-40B4-BE49-F238E27FC236}">
                <a16:creationId xmlns:a16="http://schemas.microsoft.com/office/drawing/2014/main" id="{813B865F-B6D2-462E-4141-847260DB5652}"/>
              </a:ext>
            </a:extLst>
          </p:cNvPr>
          <p:cNvSpPr txBox="1"/>
          <p:nvPr/>
        </p:nvSpPr>
        <p:spPr>
          <a:xfrm>
            <a:off x="116351" y="1685737"/>
            <a:ext cx="11959303" cy="13849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defTabSz="914354">
              <a:defRPr/>
            </a:pPr>
            <a:r>
              <a:rPr lang="en-US" sz="2800" dirty="0">
                <a:solidFill>
                  <a:srgbClr val="C00000"/>
                </a:solidFill>
                <a:latin typeface="Arial" panose="020B0604020202020204" pitchFamily="34" charset="0"/>
                <a:ea typeface="MS PGothic" panose="020B0600070205080204" pitchFamily="34" charset="-128"/>
                <a:cs typeface="ＭＳ Ｐゴシック" panose="020B0600070205080204" pitchFamily="34" charset="-128"/>
              </a:rPr>
              <a:t>Brands are powerful assets that must be carefully developed and managed. As this figure suggests, building strong brands involves many challenging decisions</a:t>
            </a:r>
            <a:r>
              <a:rPr lang="en-US" sz="2800" dirty="0">
                <a:solidFill>
                  <a:srgbClr val="C00000"/>
                </a:solidFill>
                <a:latin typeface="Calibri" panose="020F0502020204030204"/>
              </a:rPr>
              <a:t> </a:t>
            </a:r>
            <a:endParaRPr lang="en-GB" sz="2800" dirty="0">
              <a:solidFill>
                <a:srgbClr val="C00000"/>
              </a:solidFill>
              <a:latin typeface="Calibri" panose="020F0502020204030204"/>
            </a:endParaRPr>
          </a:p>
        </p:txBody>
      </p:sp>
    </p:spTree>
    <p:extLst>
      <p:ext uri="{BB962C8B-B14F-4D97-AF65-F5344CB8AC3E}">
        <p14:creationId xmlns:p14="http://schemas.microsoft.com/office/powerpoint/2010/main" val="136611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B13FE0B-109E-2040-9F17-4082D5196771}"/>
              </a:ext>
            </a:extLst>
          </p:cNvPr>
          <p:cNvSpPr>
            <a:spLocks noGrp="1"/>
          </p:cNvSpPr>
          <p:nvPr>
            <p:ph type="title" idx="4294967295"/>
          </p:nvPr>
        </p:nvSpPr>
        <p:spPr>
          <a:xfrm>
            <a:off x="2838449" y="1081678"/>
            <a:ext cx="9353551" cy="992188"/>
          </a:xfrm>
          <a:solidFill>
            <a:schemeClr val="bg1"/>
          </a:solidFill>
        </p:spPr>
        <p:txBody>
          <a:bodyPr>
            <a:normAutofit/>
          </a:bodyPr>
          <a:lstStyle/>
          <a:p>
            <a:r>
              <a:rPr lang="en-US" altLang="en-US" b="1" dirty="0">
                <a:solidFill>
                  <a:schemeClr val="accent6">
                    <a:lumMod val="50000"/>
                  </a:schemeClr>
                </a:solidFill>
                <a:latin typeface="Abadi" panose="020B0604020104020204" pitchFamily="34" charset="0"/>
              </a:rPr>
              <a:t>The brand positioning, </a:t>
            </a:r>
            <a:br>
              <a:rPr lang="en-US" altLang="en-US" b="1" dirty="0">
                <a:solidFill>
                  <a:schemeClr val="accent6">
                    <a:lumMod val="50000"/>
                  </a:schemeClr>
                </a:solidFill>
                <a:latin typeface="Abadi" panose="020B0604020104020204" pitchFamily="34" charset="0"/>
              </a:rPr>
            </a:br>
            <a:r>
              <a:rPr lang="en-US" sz="1600" dirty="0">
                <a:solidFill>
                  <a:schemeClr val="accent6">
                    <a:lumMod val="50000"/>
                  </a:schemeClr>
                </a:solidFill>
              </a:rPr>
              <a:t>a</a:t>
            </a:r>
            <a:r>
              <a:rPr lang="en-US" altLang="en-US" sz="1600" dirty="0">
                <a:solidFill>
                  <a:schemeClr val="accent6">
                    <a:lumMod val="50000"/>
                  </a:schemeClr>
                </a:solidFill>
              </a:rPr>
              <a:t>ttributes, benefit,  Beliefs and Values</a:t>
            </a:r>
            <a:endParaRPr lang="en-US" altLang="en-US" b="1" dirty="0">
              <a:solidFill>
                <a:schemeClr val="accent6">
                  <a:lumMod val="50000"/>
                </a:schemeClr>
              </a:solidFill>
              <a:latin typeface="Abadi" panose="020B0604020104020204" pitchFamily="34" charset="0"/>
            </a:endParaRPr>
          </a:p>
        </p:txBody>
      </p:sp>
      <p:sp>
        <p:nvSpPr>
          <p:cNvPr id="3" name="Rectangle 2">
            <a:extLst>
              <a:ext uri="{FF2B5EF4-FFF2-40B4-BE49-F238E27FC236}">
                <a16:creationId xmlns:a16="http://schemas.microsoft.com/office/drawing/2014/main" id="{8F58D925-0E3E-B64C-A131-B8CAD096BA1E}"/>
              </a:ext>
            </a:extLst>
          </p:cNvPr>
          <p:cNvSpPr/>
          <p:nvPr/>
        </p:nvSpPr>
        <p:spPr>
          <a:xfrm>
            <a:off x="417648" y="2313245"/>
            <a:ext cx="8807244" cy="298543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914354">
              <a:defRPr/>
            </a:pPr>
            <a:r>
              <a:rPr lang="en-US" altLang="en-US" b="1" dirty="0">
                <a:solidFill>
                  <a:schemeClr val="accent6">
                    <a:lumMod val="50000"/>
                  </a:schemeClr>
                </a:solidFill>
                <a:latin typeface="Calibri" panose="020F0502020204030204" pitchFamily="34" charset="0"/>
                <a:cs typeface="Calibri" panose="020F0502020204030204" pitchFamily="34" charset="0"/>
              </a:rPr>
              <a:t>A brand is </a:t>
            </a:r>
            <a:r>
              <a:rPr lang="en-US" altLang="en-US" dirty="0">
                <a:solidFill>
                  <a:schemeClr val="accent6">
                    <a:lumMod val="50000"/>
                  </a:schemeClr>
                </a:solidFill>
                <a:latin typeface="Calibri" panose="020F0502020204030204" pitchFamily="34" charset="0"/>
                <a:cs typeface="Calibri" panose="020F0502020204030204" pitchFamily="34" charset="0"/>
              </a:rPr>
              <a:t>the company</a:t>
            </a:r>
            <a:r>
              <a:rPr lang="uk-UA" altLang="en-US" dirty="0">
                <a:solidFill>
                  <a:schemeClr val="accent6">
                    <a:lumMod val="50000"/>
                  </a:schemeClr>
                </a:solidFill>
                <a:latin typeface="Calibri" panose="020F0502020204030204" pitchFamily="34" charset="0"/>
                <a:cs typeface="Calibri" panose="020F0502020204030204" pitchFamily="34" charset="0"/>
              </a:rPr>
              <a:t>'</a:t>
            </a:r>
            <a:r>
              <a:rPr lang="en-US" altLang="en-US" dirty="0">
                <a:solidFill>
                  <a:schemeClr val="accent6">
                    <a:lumMod val="50000"/>
                  </a:schemeClr>
                </a:solidFill>
                <a:latin typeface="Calibri" panose="020F0502020204030204" pitchFamily="34" charset="0"/>
                <a:cs typeface="Calibri" panose="020F0502020204030204" pitchFamily="34" charset="0"/>
              </a:rPr>
              <a:t>s promise to deliver a benefits, services, and </a:t>
            </a:r>
            <a:r>
              <a:rPr lang="en-US" altLang="en-US" dirty="0">
                <a:solidFill>
                  <a:schemeClr val="accent6">
                    <a:lumMod val="50000"/>
                  </a:schemeClr>
                </a:solidFill>
                <a:highlight>
                  <a:srgbClr val="FFFF00"/>
                </a:highlight>
                <a:latin typeface="Calibri" panose="020F0502020204030204" pitchFamily="34" charset="0"/>
                <a:cs typeface="Calibri" panose="020F0502020204030204" pitchFamily="34" charset="0"/>
              </a:rPr>
              <a:t>experiences</a:t>
            </a:r>
            <a:r>
              <a:rPr lang="en-US" altLang="en-US" dirty="0">
                <a:solidFill>
                  <a:schemeClr val="accent6">
                    <a:lumMod val="50000"/>
                  </a:schemeClr>
                </a:solidFill>
                <a:latin typeface="Calibri" panose="020F0502020204030204" pitchFamily="34" charset="0"/>
                <a:cs typeface="Calibri" panose="020F0502020204030204" pitchFamily="34" charset="0"/>
              </a:rPr>
              <a:t> consistently to buyers and must be supported by specific set of features</a:t>
            </a:r>
            <a:r>
              <a:rPr lang="en-US" altLang="en-US" b="1" dirty="0">
                <a:solidFill>
                  <a:schemeClr val="accent6">
                    <a:lumMod val="50000"/>
                  </a:schemeClr>
                </a:solidFill>
                <a:latin typeface="Calibri" panose="020F0502020204030204" pitchFamily="34" charset="0"/>
                <a:cs typeface="Calibri" panose="020F0502020204030204" pitchFamily="34" charset="0"/>
              </a:rPr>
              <a:t>. </a:t>
            </a:r>
          </a:p>
          <a:p>
            <a:pPr defTabSz="914354">
              <a:defRPr/>
            </a:pPr>
            <a:r>
              <a:rPr lang="en-US" altLang="en-US" b="1" dirty="0">
                <a:solidFill>
                  <a:schemeClr val="accent6">
                    <a:lumMod val="50000"/>
                  </a:schemeClr>
                </a:solidFill>
                <a:latin typeface="Calibri" panose="020F0502020204030204" pitchFamily="34" charset="0"/>
                <a:cs typeface="Calibri" panose="020F0502020204030204" pitchFamily="34" charset="0"/>
              </a:rPr>
              <a:t>Marketers can brand their products through three levels:</a:t>
            </a:r>
          </a:p>
          <a:p>
            <a:pPr marL="457178" indent="-457178" defTabSz="914354">
              <a:buFont typeface="+mj-lt"/>
              <a:buAutoNum type="arabicPeriod"/>
              <a:defRPr/>
            </a:pPr>
            <a:r>
              <a:rPr lang="en-US" altLang="en-US" b="1" dirty="0">
                <a:solidFill>
                  <a:schemeClr val="accent6">
                    <a:lumMod val="50000"/>
                  </a:schemeClr>
                </a:solidFill>
                <a:latin typeface="Calibri" panose="020F0502020204030204" pitchFamily="34" charset="0"/>
                <a:cs typeface="Calibri" panose="020F0502020204030204" pitchFamily="34" charset="0"/>
              </a:rPr>
              <a:t>Product Features / Attributes, </a:t>
            </a:r>
          </a:p>
          <a:p>
            <a:pPr marL="457178" lvl="1" defTabSz="914354">
              <a:defRPr/>
            </a:pPr>
            <a:r>
              <a:rPr lang="en-US" altLang="en-US" sz="1600" dirty="0">
                <a:solidFill>
                  <a:schemeClr val="accent6">
                    <a:lumMod val="50000"/>
                  </a:schemeClr>
                </a:solidFill>
                <a:latin typeface="Calibri" panose="020F0502020204030204" pitchFamily="34" charset="0"/>
                <a:cs typeface="Calibri" panose="020F0502020204030204" pitchFamily="34" charset="0"/>
              </a:rPr>
              <a:t>At the lowest level they can position the brand on product</a:t>
            </a:r>
            <a:r>
              <a:rPr lang="en-US" altLang="en-US" sz="1600" b="1" dirty="0">
                <a:solidFill>
                  <a:schemeClr val="accent6">
                    <a:lumMod val="50000"/>
                  </a:schemeClr>
                </a:solidFill>
                <a:latin typeface="Calibri" panose="020F0502020204030204" pitchFamily="34" charset="0"/>
                <a:cs typeface="Calibri" panose="020F0502020204030204" pitchFamily="34" charset="0"/>
              </a:rPr>
              <a:t>, </a:t>
            </a:r>
            <a:r>
              <a:rPr lang="en-US" altLang="en-US" sz="1600" dirty="0">
                <a:solidFill>
                  <a:schemeClr val="accent6">
                    <a:lumMod val="50000"/>
                  </a:schemeClr>
                </a:solidFill>
                <a:latin typeface="Calibri" panose="020F0502020204030204" pitchFamily="34" charset="0"/>
                <a:cs typeface="Calibri" panose="020F0502020204030204" pitchFamily="34" charset="0"/>
              </a:rPr>
              <a:t>However, attributes are the least desirable level for branding.</a:t>
            </a:r>
          </a:p>
          <a:p>
            <a:pPr marL="457178" indent="-457178" defTabSz="914354">
              <a:buFont typeface="+mj-lt"/>
              <a:buAutoNum type="arabicPeriod"/>
              <a:defRPr/>
            </a:pPr>
            <a:r>
              <a:rPr lang="en-US" altLang="en-US" b="1" dirty="0">
                <a:solidFill>
                  <a:schemeClr val="accent6">
                    <a:lumMod val="50000"/>
                  </a:schemeClr>
                </a:solidFill>
                <a:latin typeface="Calibri" panose="020F0502020204030204" pitchFamily="34" charset="0"/>
                <a:cs typeface="Calibri" panose="020F0502020204030204" pitchFamily="34" charset="0"/>
              </a:rPr>
              <a:t>Product  Benefits/ </a:t>
            </a:r>
            <a:r>
              <a:rPr lang="en-US" b="1" dirty="0">
                <a:solidFill>
                  <a:schemeClr val="accent6">
                    <a:lumMod val="50000"/>
                  </a:schemeClr>
                </a:solidFill>
                <a:latin typeface="Calibri" panose="020F0502020204030204" pitchFamily="34" charset="0"/>
                <a:cs typeface="Calibri" panose="020F0502020204030204" pitchFamily="34" charset="0"/>
              </a:rPr>
              <a:t>C</a:t>
            </a:r>
            <a:r>
              <a:rPr lang="en-US" b="1" spc="-80" dirty="0">
                <a:solidFill>
                  <a:schemeClr val="accent6">
                    <a:lumMod val="50000"/>
                  </a:schemeClr>
                </a:solidFill>
                <a:latin typeface="Calibri" panose="020F0502020204030204" pitchFamily="34" charset="0"/>
                <a:cs typeface="Calibri" panose="020F0502020204030204" pitchFamily="34" charset="0"/>
              </a:rPr>
              <a:t>o</a:t>
            </a:r>
            <a:r>
              <a:rPr lang="en-US" b="1" spc="-131" dirty="0">
                <a:solidFill>
                  <a:schemeClr val="accent6">
                    <a:lumMod val="50000"/>
                  </a:schemeClr>
                </a:solidFill>
                <a:latin typeface="Calibri" panose="020F0502020204030204" pitchFamily="34" charset="0"/>
                <a:cs typeface="Calibri" panose="020F0502020204030204" pitchFamily="34" charset="0"/>
              </a:rPr>
              <a:t>n</a:t>
            </a:r>
            <a:r>
              <a:rPr lang="en-US" b="1" dirty="0">
                <a:solidFill>
                  <a:schemeClr val="accent6">
                    <a:lumMod val="50000"/>
                  </a:schemeClr>
                </a:solidFill>
                <a:latin typeface="Calibri" panose="020F0502020204030204" pitchFamily="34" charset="0"/>
                <a:cs typeface="Calibri" panose="020F0502020204030204" pitchFamily="34" charset="0"/>
              </a:rPr>
              <a:t>sum</a:t>
            </a:r>
            <a:r>
              <a:rPr lang="en-US" b="1" spc="-65" dirty="0">
                <a:solidFill>
                  <a:schemeClr val="accent6">
                    <a:lumMod val="50000"/>
                  </a:schemeClr>
                </a:solidFill>
                <a:latin typeface="Calibri" panose="020F0502020204030204" pitchFamily="34" charset="0"/>
                <a:cs typeface="Calibri" panose="020F0502020204030204" pitchFamily="34" charset="0"/>
              </a:rPr>
              <a:t>e</a:t>
            </a:r>
            <a:r>
              <a:rPr lang="en-US" b="1" dirty="0">
                <a:solidFill>
                  <a:schemeClr val="accent6">
                    <a:lumMod val="50000"/>
                  </a:schemeClr>
                </a:solidFill>
                <a:latin typeface="Calibri" panose="020F0502020204030204" pitchFamily="34" charset="0"/>
                <a:cs typeface="Calibri" panose="020F0502020204030204" pitchFamily="34" charset="0"/>
              </a:rPr>
              <a:t>r Re</a:t>
            </a:r>
            <a:r>
              <a:rPr lang="en-US" b="1" spc="-71" dirty="0">
                <a:solidFill>
                  <a:schemeClr val="accent6">
                    <a:lumMod val="50000"/>
                  </a:schemeClr>
                </a:solidFill>
                <a:latin typeface="Calibri" panose="020F0502020204030204" pitchFamily="34" charset="0"/>
                <a:cs typeface="Calibri" panose="020F0502020204030204" pitchFamily="34" charset="0"/>
              </a:rPr>
              <a:t>w</a:t>
            </a:r>
            <a:r>
              <a:rPr lang="en-US" b="1" spc="-175" dirty="0">
                <a:solidFill>
                  <a:schemeClr val="accent6">
                    <a:lumMod val="50000"/>
                  </a:schemeClr>
                </a:solidFill>
                <a:latin typeface="Calibri" panose="020F0502020204030204" pitchFamily="34" charset="0"/>
                <a:cs typeface="Calibri" panose="020F0502020204030204" pitchFamily="34" charset="0"/>
              </a:rPr>
              <a:t>a</a:t>
            </a:r>
            <a:r>
              <a:rPr lang="en-US" b="1" spc="-105" dirty="0">
                <a:solidFill>
                  <a:schemeClr val="accent6">
                    <a:lumMod val="50000"/>
                  </a:schemeClr>
                </a:solidFill>
                <a:latin typeface="Calibri" panose="020F0502020204030204" pitchFamily="34" charset="0"/>
                <a:cs typeface="Calibri" panose="020F0502020204030204" pitchFamily="34" charset="0"/>
              </a:rPr>
              <a:t>r</a:t>
            </a:r>
            <a:r>
              <a:rPr lang="en-US" b="1" spc="-120" dirty="0">
                <a:solidFill>
                  <a:schemeClr val="accent6">
                    <a:lumMod val="50000"/>
                  </a:schemeClr>
                </a:solidFill>
                <a:latin typeface="Calibri" panose="020F0502020204030204" pitchFamily="34" charset="0"/>
                <a:cs typeface="Calibri" panose="020F0502020204030204" pitchFamily="34" charset="0"/>
              </a:rPr>
              <a:t>d</a:t>
            </a:r>
            <a:r>
              <a:rPr lang="en-US" b="1" dirty="0">
                <a:solidFill>
                  <a:schemeClr val="accent6">
                    <a:lumMod val="50000"/>
                  </a:schemeClr>
                </a:solidFill>
                <a:latin typeface="Calibri" panose="020F0502020204030204" pitchFamily="34" charset="0"/>
                <a:cs typeface="Calibri" panose="020F0502020204030204" pitchFamily="34" charset="0"/>
              </a:rPr>
              <a:t>s</a:t>
            </a:r>
            <a:r>
              <a:rPr lang="en-US" altLang="en-US" b="1" dirty="0">
                <a:solidFill>
                  <a:schemeClr val="accent6">
                    <a:lumMod val="50000"/>
                  </a:schemeClr>
                </a:solidFill>
                <a:latin typeface="Calibri" panose="020F0502020204030204" pitchFamily="34" charset="0"/>
                <a:cs typeface="Calibri" panose="020F0502020204030204" pitchFamily="34" charset="0"/>
              </a:rPr>
              <a:t> </a:t>
            </a:r>
          </a:p>
          <a:p>
            <a:pPr marL="457178" lvl="1" defTabSz="914354">
              <a:defRPr/>
            </a:pPr>
            <a:r>
              <a:rPr lang="en-US" altLang="en-US" sz="1600" dirty="0">
                <a:solidFill>
                  <a:schemeClr val="accent6">
                    <a:lumMod val="50000"/>
                  </a:schemeClr>
                </a:solidFill>
                <a:latin typeface="Calibri" panose="020F0502020204030204" pitchFamily="34" charset="0"/>
                <a:cs typeface="Calibri" panose="020F0502020204030204" pitchFamily="34" charset="0"/>
              </a:rPr>
              <a:t>A brand can be better positioned by associating its name with a desirable benefit</a:t>
            </a:r>
          </a:p>
          <a:p>
            <a:pPr marL="457178" indent="-457178" defTabSz="914354">
              <a:buFont typeface="+mj-lt"/>
              <a:buAutoNum type="arabicPeriod"/>
              <a:defRPr/>
            </a:pPr>
            <a:r>
              <a:rPr lang="en-US" b="1" dirty="0">
                <a:solidFill>
                  <a:schemeClr val="accent6">
                    <a:lumMod val="50000"/>
                  </a:schemeClr>
                </a:solidFill>
                <a:latin typeface="Calibri" panose="020F0502020204030204" pitchFamily="34" charset="0"/>
                <a:cs typeface="Calibri" panose="020F0502020204030204" pitchFamily="34" charset="0"/>
              </a:rPr>
              <a:t>Emotional Benefit. /</a:t>
            </a:r>
            <a:r>
              <a:rPr lang="en-US" altLang="en-US" b="1" dirty="0">
                <a:solidFill>
                  <a:schemeClr val="accent6">
                    <a:lumMod val="50000"/>
                  </a:schemeClr>
                </a:solidFill>
                <a:latin typeface="Calibri" panose="020F0502020204030204" pitchFamily="34" charset="0"/>
                <a:cs typeface="Calibri" panose="020F0502020204030204" pitchFamily="34" charset="0"/>
              </a:rPr>
              <a:t>Beliefs and values</a:t>
            </a:r>
          </a:p>
          <a:p>
            <a:pPr marL="457178" lvl="1" defTabSz="914354">
              <a:defRPr/>
            </a:pPr>
            <a:r>
              <a:rPr lang="en-US" altLang="en-US" sz="1600" dirty="0">
                <a:solidFill>
                  <a:schemeClr val="accent6">
                    <a:lumMod val="50000"/>
                  </a:schemeClr>
                </a:solidFill>
                <a:latin typeface="Calibri" panose="020F0502020204030204" pitchFamily="34" charset="0"/>
                <a:cs typeface="Calibri" panose="020F0502020204030204" pitchFamily="34" charset="0"/>
              </a:rPr>
              <a:t>The strongest brands go beyond attribute or benefit positioning - they are positioned on strong Successful brands engage customers on a deep, emotional level</a:t>
            </a:r>
          </a:p>
        </p:txBody>
      </p:sp>
      <p:grpSp>
        <p:nvGrpSpPr>
          <p:cNvPr id="19" name="Group 18">
            <a:extLst>
              <a:ext uri="{FF2B5EF4-FFF2-40B4-BE49-F238E27FC236}">
                <a16:creationId xmlns:a16="http://schemas.microsoft.com/office/drawing/2014/main" id="{62EDCC8F-686C-363E-DF1E-D43E76A096BE}"/>
              </a:ext>
            </a:extLst>
          </p:cNvPr>
          <p:cNvGrpSpPr/>
          <p:nvPr/>
        </p:nvGrpSpPr>
        <p:grpSpPr>
          <a:xfrm>
            <a:off x="8902096" y="1244616"/>
            <a:ext cx="3178279" cy="4321828"/>
            <a:chOff x="7754263" y="1738336"/>
            <a:chExt cx="3178278" cy="5014277"/>
          </a:xfrm>
        </p:grpSpPr>
        <p:pic>
          <p:nvPicPr>
            <p:cNvPr id="16" name="Picture 15">
              <a:extLst>
                <a:ext uri="{FF2B5EF4-FFF2-40B4-BE49-F238E27FC236}">
                  <a16:creationId xmlns:a16="http://schemas.microsoft.com/office/drawing/2014/main" id="{00CD1124-F22F-54FF-6476-5D7C58AB00D1}"/>
                </a:ext>
              </a:extLst>
            </p:cNvPr>
            <p:cNvPicPr>
              <a:picLocks noChangeAspect="1"/>
            </p:cNvPicPr>
            <p:nvPr/>
          </p:nvPicPr>
          <p:blipFill>
            <a:blip r:embed="rId3"/>
            <a:stretch>
              <a:fillRect/>
            </a:stretch>
          </p:blipFill>
          <p:spPr>
            <a:xfrm>
              <a:off x="7857502" y="1738336"/>
              <a:ext cx="2971800" cy="4305300"/>
            </a:xfrm>
            <a:prstGeom prst="rect">
              <a:avLst/>
            </a:prstGeom>
          </p:spPr>
          <p:style>
            <a:lnRef idx="2">
              <a:schemeClr val="accent1"/>
            </a:lnRef>
            <a:fillRef idx="1">
              <a:schemeClr val="lt1"/>
            </a:fillRef>
            <a:effectRef idx="0">
              <a:schemeClr val="accent1"/>
            </a:effectRef>
            <a:fontRef idx="minor">
              <a:schemeClr val="dk1"/>
            </a:fontRef>
          </p:style>
        </p:pic>
        <p:sp>
          <p:nvSpPr>
            <p:cNvPr id="18" name="TextBox 17">
              <a:extLst>
                <a:ext uri="{FF2B5EF4-FFF2-40B4-BE49-F238E27FC236}">
                  <a16:creationId xmlns:a16="http://schemas.microsoft.com/office/drawing/2014/main" id="{DCC523FD-C6A4-4E18-B8DC-C7D7B178A585}"/>
                </a:ext>
              </a:extLst>
            </p:cNvPr>
            <p:cNvSpPr txBox="1"/>
            <p:nvPr/>
          </p:nvSpPr>
          <p:spPr>
            <a:xfrm>
              <a:off x="7754263" y="6131279"/>
              <a:ext cx="3178278" cy="62133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54">
                <a:lnSpc>
                  <a:spcPct val="90000"/>
                </a:lnSpc>
                <a:spcBef>
                  <a:spcPct val="0"/>
                </a:spcBef>
                <a:defRPr/>
              </a:pPr>
              <a:r>
                <a:rPr lang="en-US" sz="1600" cap="all" dirty="0">
                  <a:solidFill>
                    <a:schemeClr val="accent6">
                      <a:lumMod val="50000"/>
                    </a:schemeClr>
                  </a:solidFill>
                  <a:latin typeface="Abadi" panose="020B0604020104020204" pitchFamily="34" charset="0"/>
                </a:rPr>
                <a:t>attributes, benefit,  Beliefs and Values </a:t>
              </a:r>
              <a:r>
                <a:rPr lang="en-US" sz="1600" b="1" cap="all" dirty="0">
                  <a:solidFill>
                    <a:schemeClr val="accent6">
                      <a:lumMod val="50000"/>
                    </a:schemeClr>
                  </a:solidFill>
                  <a:latin typeface="Abadi" panose="020B0604020104020204" pitchFamily="34" charset="0"/>
                </a:rPr>
                <a:t>Laddering</a:t>
              </a:r>
            </a:p>
          </p:txBody>
        </p:sp>
      </p:grpSp>
      <p:sp>
        <p:nvSpPr>
          <p:cNvPr id="21" name="Rectangle 20">
            <a:extLst>
              <a:ext uri="{FF2B5EF4-FFF2-40B4-BE49-F238E27FC236}">
                <a16:creationId xmlns:a16="http://schemas.microsoft.com/office/drawing/2014/main" id="{1A7FE385-739E-F7A7-009D-8FD389B6BC9A}"/>
              </a:ext>
            </a:extLst>
          </p:cNvPr>
          <p:cNvSpPr/>
          <p:nvPr/>
        </p:nvSpPr>
        <p:spPr>
          <a:xfrm>
            <a:off x="417648" y="1162273"/>
            <a:ext cx="1272795" cy="830997"/>
          </a:xfrm>
          <a:prstGeom prst="rect">
            <a:avLst/>
          </a:prstGeom>
          <a:solidFill>
            <a:schemeClr val="bg1"/>
          </a:solidFill>
        </p:spPr>
        <p:txBody>
          <a:bodyPr wrap="square" lIns="91440" tIns="45720" rIns="91440" bIns="45720">
            <a:spAutoFit/>
          </a:bodyPr>
          <a:lstStyle/>
          <a:p>
            <a:pPr algn="ctr" defTabSz="914354">
              <a:defRPr/>
            </a:pPr>
            <a:r>
              <a:rPr lang="en-US" sz="4800" b="1" dirty="0">
                <a:ln w="0"/>
                <a:solidFill>
                  <a:srgbClr val="0070C0"/>
                </a:solidFill>
                <a:effectLst>
                  <a:outerShdw blurRad="38100" dist="19050" dir="2700000" algn="tl" rotWithShape="0">
                    <a:prstClr val="black">
                      <a:alpha val="40000"/>
                    </a:prstClr>
                  </a:outerShdw>
                </a:effectLst>
                <a:latin typeface="Calibri" panose="020F0502020204030204"/>
              </a:rPr>
              <a:t>1-</a:t>
            </a:r>
          </a:p>
        </p:txBody>
      </p:sp>
    </p:spTree>
    <p:extLst>
      <p:ext uri="{BB962C8B-B14F-4D97-AF65-F5344CB8AC3E}">
        <p14:creationId xmlns:p14="http://schemas.microsoft.com/office/powerpoint/2010/main" val="59255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1513074" y="408321"/>
            <a:ext cx="10882159" cy="1815882"/>
          </a:xfrm>
          <a:prstGeom prst="rect">
            <a:avLst/>
          </a:prstGeom>
          <a:noFill/>
        </p:spPr>
        <p:txBody>
          <a:bodyPr wrap="square" lIns="91440" tIns="45720" rIns="91440" bIns="45720">
            <a:spAutoFit/>
          </a:bodyPr>
          <a:lstStyle>
            <a:defPPr>
              <a:defRPr lang="en-US"/>
            </a:defPPr>
            <a:lvl1pPr algn="ctr" defTabSz="914354">
              <a:defRPr sz="4800" b="1">
                <a:ln w="0"/>
                <a:solidFill>
                  <a:srgbClr val="0070C0"/>
                </a:solidFill>
                <a:effectLst>
                  <a:outerShdw blurRad="38100" dist="19050" dir="2700000" algn="tl" rotWithShape="0">
                    <a:prstClr val="black">
                      <a:alpha val="40000"/>
                    </a:prstClr>
                  </a:outerShdw>
                </a:effectLst>
                <a:latin typeface="Calibri" panose="020F0502020204030204"/>
              </a:defRPr>
            </a:lvl1pPr>
          </a:lstStyle>
          <a:p>
            <a:endParaRPr lang="en-US" sz="2800" dirty="0"/>
          </a:p>
          <a:p>
            <a:endParaRPr lang="en-US" sz="2800" dirty="0"/>
          </a:p>
          <a:p>
            <a:r>
              <a:rPr sz="2800" dirty="0">
                <a:solidFill>
                  <a:schemeClr val="accent6">
                    <a:lumMod val="50000"/>
                  </a:schemeClr>
                </a:solidFill>
              </a:rPr>
              <a:t>Brand</a:t>
            </a:r>
            <a:r>
              <a:rPr lang="en-US" sz="2800" dirty="0">
                <a:solidFill>
                  <a:schemeClr val="accent6">
                    <a:lumMod val="50000"/>
                  </a:schemeClr>
                </a:solidFill>
              </a:rPr>
              <a:t> a</a:t>
            </a:r>
            <a:r>
              <a:rPr lang="en-US" altLang="en-US" sz="2800" dirty="0">
                <a:solidFill>
                  <a:schemeClr val="accent6">
                    <a:lumMod val="50000"/>
                  </a:schemeClr>
                </a:solidFill>
              </a:rPr>
              <a:t>ttributes, benefit,  Beliefs and Values</a:t>
            </a:r>
          </a:p>
          <a:p>
            <a:endParaRPr lang="en-SA" sz="2800" dirty="0"/>
          </a:p>
        </p:txBody>
      </p:sp>
      <p:pic>
        <p:nvPicPr>
          <p:cNvPr id="9" name="Picture 1" descr="page64image66356240">
            <a:extLst>
              <a:ext uri="{FF2B5EF4-FFF2-40B4-BE49-F238E27FC236}">
                <a16:creationId xmlns:a16="http://schemas.microsoft.com/office/drawing/2014/main" id="{71F6D829-F569-DDB9-1137-8F294D1D2CE7}"/>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5334000" y="2075159"/>
            <a:ext cx="6858000" cy="37979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80DD193-1881-660B-8807-BFC8AFBEBB3C}"/>
              </a:ext>
            </a:extLst>
          </p:cNvPr>
          <p:cNvSpPr/>
          <p:nvPr/>
        </p:nvSpPr>
        <p:spPr>
          <a:xfrm>
            <a:off x="968448" y="1098457"/>
            <a:ext cx="1089252" cy="830997"/>
          </a:xfrm>
          <a:prstGeom prst="rect">
            <a:avLst/>
          </a:prstGeom>
          <a:solidFill>
            <a:schemeClr val="bg1"/>
          </a:solidFill>
        </p:spPr>
        <p:txBody>
          <a:bodyPr wrap="square" lIns="91440" tIns="45720" rIns="91440" bIns="45720">
            <a:spAutoFit/>
          </a:bodyPr>
          <a:lstStyle/>
          <a:p>
            <a:pPr algn="ctr" defTabSz="914354">
              <a:defRPr/>
            </a:pPr>
            <a:r>
              <a:rPr lang="en-US" sz="4800" b="1" dirty="0">
                <a:ln w="0"/>
                <a:solidFill>
                  <a:srgbClr val="0070C0"/>
                </a:solidFill>
                <a:effectLst>
                  <a:outerShdw blurRad="38100" dist="19050" dir="2700000" algn="tl" rotWithShape="0">
                    <a:prstClr val="black">
                      <a:alpha val="40000"/>
                    </a:prstClr>
                  </a:outerShdw>
                </a:effectLst>
                <a:latin typeface="Calibri" panose="020F0502020204030204"/>
              </a:rPr>
              <a:t>1-</a:t>
            </a:r>
          </a:p>
        </p:txBody>
      </p:sp>
      <p:grpSp>
        <p:nvGrpSpPr>
          <p:cNvPr id="16" name="Group 15">
            <a:extLst>
              <a:ext uri="{FF2B5EF4-FFF2-40B4-BE49-F238E27FC236}">
                <a16:creationId xmlns:a16="http://schemas.microsoft.com/office/drawing/2014/main" id="{5F7E1D50-58A9-78EF-729E-522AEC3EA7FC}"/>
              </a:ext>
            </a:extLst>
          </p:cNvPr>
          <p:cNvGrpSpPr/>
          <p:nvPr/>
        </p:nvGrpSpPr>
        <p:grpSpPr>
          <a:xfrm>
            <a:off x="148534" y="2182068"/>
            <a:ext cx="4638676" cy="3577475"/>
            <a:chOff x="347662" y="1477328"/>
            <a:chExt cx="4638676" cy="4899040"/>
          </a:xfrm>
        </p:grpSpPr>
        <p:pic>
          <p:nvPicPr>
            <p:cNvPr id="8" name="Picture 7">
              <a:extLst>
                <a:ext uri="{FF2B5EF4-FFF2-40B4-BE49-F238E27FC236}">
                  <a16:creationId xmlns:a16="http://schemas.microsoft.com/office/drawing/2014/main" id="{6574011F-E7D8-CAAA-7CA8-DD8B2BE02B8A}"/>
                </a:ext>
              </a:extLst>
            </p:cNvPr>
            <p:cNvPicPr>
              <a:picLocks noChangeAspect="1"/>
            </p:cNvPicPr>
            <p:nvPr/>
          </p:nvPicPr>
          <p:blipFill>
            <a:blip r:embed="rId4"/>
            <a:stretch>
              <a:fillRect/>
            </a:stretch>
          </p:blipFill>
          <p:spPr>
            <a:xfrm>
              <a:off x="347662" y="1477328"/>
              <a:ext cx="4638676" cy="4899040"/>
            </a:xfrm>
            <a:prstGeom prst="rect">
              <a:avLst/>
            </a:prstGeom>
          </p:spPr>
        </p:pic>
        <p:sp>
          <p:nvSpPr>
            <p:cNvPr id="15" name="Oval 14">
              <a:extLst>
                <a:ext uri="{FF2B5EF4-FFF2-40B4-BE49-F238E27FC236}">
                  <a16:creationId xmlns:a16="http://schemas.microsoft.com/office/drawing/2014/main" id="{7AB19173-7046-9EB3-A959-C257B31E3BDB}"/>
                </a:ext>
              </a:extLst>
            </p:cNvPr>
            <p:cNvSpPr/>
            <p:nvPr/>
          </p:nvSpPr>
          <p:spPr>
            <a:xfrm>
              <a:off x="3443288" y="3429000"/>
              <a:ext cx="1543049" cy="247173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SA" sz="2400" b="1" dirty="0">
                  <a:solidFill>
                    <a:prstClr val="white"/>
                  </a:solidFill>
                  <a:latin typeface="Calibri" panose="020F0502020204030204"/>
                </a:rPr>
                <a:t>Look better  </a:t>
              </a:r>
            </a:p>
          </p:txBody>
        </p:sp>
      </p:grpSp>
      <p:sp>
        <p:nvSpPr>
          <p:cNvPr id="2" name="Oval 1">
            <a:extLst>
              <a:ext uri="{FF2B5EF4-FFF2-40B4-BE49-F238E27FC236}">
                <a16:creationId xmlns:a16="http://schemas.microsoft.com/office/drawing/2014/main" id="{2B3B4F5F-625A-9B1A-AEBE-CC829C17D7C2}"/>
              </a:ext>
            </a:extLst>
          </p:cNvPr>
          <p:cNvSpPr/>
          <p:nvPr/>
        </p:nvSpPr>
        <p:spPr>
          <a:xfrm flipH="1">
            <a:off x="4787209" y="3298774"/>
            <a:ext cx="45719" cy="2670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latin typeface="Calibri" panose="020F0502020204030204"/>
            </a:endParaRPr>
          </a:p>
        </p:txBody>
      </p:sp>
      <p:sp>
        <p:nvSpPr>
          <p:cNvPr id="3" name="Oval 2">
            <a:extLst>
              <a:ext uri="{FF2B5EF4-FFF2-40B4-BE49-F238E27FC236}">
                <a16:creationId xmlns:a16="http://schemas.microsoft.com/office/drawing/2014/main" id="{AE6219F5-5BA0-B8C3-FFEA-6FD2F8E848BB}"/>
              </a:ext>
            </a:extLst>
          </p:cNvPr>
          <p:cNvSpPr/>
          <p:nvPr/>
        </p:nvSpPr>
        <p:spPr>
          <a:xfrm>
            <a:off x="4388643" y="3607085"/>
            <a:ext cx="1890712" cy="2670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شكل جذاب</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خلك خفيف  </a:t>
            </a:r>
            <a:endParaRPr kumimoji="0" lang="en-SA"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14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grpId="0" nodeType="clickEffect">
                                  <p:stCondLst>
                                    <p:cond delay="0"/>
                                  </p:stCondLst>
                                  <p:childTnLst>
                                    <p:animEffect transition="out" filter="checkerboard(across)">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1"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 calcmode="lin" valueType="num">
                                      <p:cBhvr additive="base">
                                        <p:cTn id="16"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7" dur="500" fill="hold"/>
                                        <p:tgtEl>
                                          <p:spTgt spid="3">
                                            <p:bg/>
                                          </p:spTgt>
                                        </p:tgtEl>
                                        <p:attrNameLst>
                                          <p:attrName>ppt_y</p:attrName>
                                        </p:attrNameLst>
                                      </p:cBhvr>
                                      <p:tavLst>
                                        <p:tav tm="0">
                                          <p:val>
                                            <p:strVal val="1+#ppt_h/2"/>
                                          </p:val>
                                        </p:tav>
                                        <p:tav tm="100000">
                                          <p:val>
                                            <p:strVal val="#ppt_y"/>
                                          </p:val>
                                        </p:tav>
                                      </p:tavLst>
                                    </p:anim>
                                  </p:childTnLst>
                                </p:cTn>
                              </p:par>
                              <p:par>
                                <p:cTn id="18" presetID="2" presetClass="entr" presetSubtype="4" fill="hold" grpId="1"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1"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1"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193E-DC1A-4842-9F4D-9F255E28606A}"/>
              </a:ext>
            </a:extLst>
          </p:cNvPr>
          <p:cNvSpPr>
            <a:spLocks noGrp="1"/>
          </p:cNvSpPr>
          <p:nvPr>
            <p:ph type="title" idx="4294967295"/>
          </p:nvPr>
        </p:nvSpPr>
        <p:spPr>
          <a:xfrm>
            <a:off x="1043114" y="1290726"/>
            <a:ext cx="6593747" cy="480131"/>
          </a:xfrm>
          <a:noFill/>
        </p:spPr>
        <p:txBody>
          <a:bodyPr vert="horz" wrap="square" lIns="91440" tIns="45720" rIns="91440" bIns="45720" rtlCol="0" anchor="ctr">
            <a:spAutoFit/>
          </a:bodyPr>
          <a:lstStyle/>
          <a:p>
            <a:pPr algn="ctr"/>
            <a:r>
              <a:rPr lang="en-US" altLang="en-SA" sz="2800" b="1" dirty="0">
                <a:ln w="0"/>
                <a:solidFill>
                  <a:schemeClr val="accent6">
                    <a:lumMod val="50000"/>
                  </a:schemeClr>
                </a:solidFill>
                <a:effectLst>
                  <a:outerShdw blurRad="38100" dist="19050" dir="2700000" algn="tl" rotWithShape="0">
                    <a:schemeClr val="dk1">
                      <a:alpha val="40000"/>
                    </a:schemeClr>
                  </a:outerShdw>
                </a:effectLst>
                <a:latin typeface="+mn-lt"/>
                <a:ea typeface="+mn-ea"/>
                <a:cs typeface="+mn-cs"/>
              </a:rPr>
              <a:t>Brand Name, selection and protection </a:t>
            </a:r>
            <a:endParaRPr lang="en-US" sz="2800" b="1" dirty="0">
              <a:ln w="0"/>
              <a:solidFill>
                <a:schemeClr val="accent6">
                  <a:lumMod val="50000"/>
                </a:schemeClr>
              </a:solidFill>
              <a:effectLst>
                <a:outerShdw blurRad="38100" dist="19050" dir="2700000" algn="tl" rotWithShape="0">
                  <a:schemeClr val="dk1">
                    <a:alpha val="40000"/>
                  </a:schemeClr>
                </a:outerShdw>
              </a:effectLst>
              <a:latin typeface="+mn-lt"/>
              <a:ea typeface="+mn-ea"/>
              <a:cs typeface="+mn-cs"/>
            </a:endParaRPr>
          </a:p>
        </p:txBody>
      </p:sp>
      <p:sp>
        <p:nvSpPr>
          <p:cNvPr id="4" name="Rectangle 2">
            <a:extLst>
              <a:ext uri="{FF2B5EF4-FFF2-40B4-BE49-F238E27FC236}">
                <a16:creationId xmlns:a16="http://schemas.microsoft.com/office/drawing/2014/main" id="{AC6E05CB-57D0-2841-BADD-4B859E6A420F}"/>
              </a:ext>
            </a:extLst>
          </p:cNvPr>
          <p:cNvSpPr>
            <a:spLocks noChangeArrowheads="1"/>
          </p:cNvSpPr>
          <p:nvPr/>
        </p:nvSpPr>
        <p:spPr bwMode="auto">
          <a:xfrm>
            <a:off x="428605" y="2059816"/>
            <a:ext cx="6728792" cy="3537164"/>
          </a:xfrm>
          <a:prstGeom prst="rect">
            <a:avLst/>
          </a:prstGeom>
          <a:solidFill>
            <a:schemeClr val="bg1"/>
          </a:solidFill>
        </p:spPr>
        <p:txBody>
          <a:bodyPr vert="horz" lIns="91440" tIns="45720" rIns="91440" bIns="45720" numCol="1" rtlCol="0" anchor="t" anchorCtr="0" compatLnSpc="1">
            <a:prstTxWarp prst="textNoShape">
              <a:avLst/>
            </a:prstTxWarp>
            <a:noAutofit/>
          </a:bodyPr>
          <a:lstStyle/>
          <a:p>
            <a:pPr marL="171442" indent="-171442" defTabSz="914354" fontAlgn="base">
              <a:lnSpc>
                <a:spcPct val="150000"/>
              </a:lnSpc>
              <a:spcBef>
                <a:spcPct val="0"/>
              </a:spcBef>
              <a:spcAft>
                <a:spcPts val="600"/>
              </a:spcAft>
              <a:buClr>
                <a:srgbClr val="F8B323"/>
              </a:buClr>
              <a:buSzPct val="160000"/>
              <a:buFont typeface="Arial" panose="020B0604020202020204" pitchFamily="34" charset="0"/>
              <a:buChar char="•"/>
              <a:defRPr/>
            </a:pPr>
            <a:r>
              <a:rPr lang="en-US" altLang="en-SA" sz="1400" cap="all" dirty="0">
                <a:solidFill>
                  <a:schemeClr val="accent6">
                    <a:lumMod val="50000"/>
                  </a:schemeClr>
                </a:solidFill>
                <a:latin typeface="Abadi" panose="020B0604020104020204" pitchFamily="34" charset="0"/>
              </a:rPr>
              <a:t>A Brand name is a word used to identify or differentiate a company and its products from the others.</a:t>
            </a:r>
          </a:p>
          <a:p>
            <a:pPr marL="171442" indent="-171442" defTabSz="914354" fontAlgn="base">
              <a:lnSpc>
                <a:spcPct val="150000"/>
              </a:lnSpc>
              <a:spcBef>
                <a:spcPct val="0"/>
              </a:spcBef>
              <a:spcAft>
                <a:spcPts val="600"/>
              </a:spcAft>
              <a:buClr>
                <a:srgbClr val="F8B323"/>
              </a:buClr>
              <a:buSzPct val="160000"/>
              <a:buFont typeface="Arial" panose="020B0604020202020204" pitchFamily="34" charset="0"/>
              <a:buChar char="•"/>
              <a:defRPr/>
            </a:pPr>
            <a:r>
              <a:rPr lang="en-US" altLang="en-SA" sz="1400" cap="all" dirty="0">
                <a:solidFill>
                  <a:schemeClr val="accent6">
                    <a:lumMod val="50000"/>
                  </a:schemeClr>
                </a:solidFill>
                <a:latin typeface="Abadi" panose="020B0604020104020204" pitchFamily="34" charset="0"/>
              </a:rPr>
              <a:t>Desirable qualities for a brand name should be</a:t>
            </a:r>
          </a:p>
          <a:p>
            <a:pPr marL="628619" lvl="1" indent="-171442" defTabSz="914354" fontAlgn="base">
              <a:lnSpc>
                <a:spcPct val="150000"/>
              </a:lnSpc>
              <a:spcBef>
                <a:spcPct val="0"/>
              </a:spcBef>
              <a:spcAft>
                <a:spcPts val="600"/>
              </a:spcAft>
              <a:buClr>
                <a:srgbClr val="F8B323"/>
              </a:buClr>
              <a:buSzPct val="160000"/>
              <a:buFont typeface="Arial" panose="020B0604020202020204" pitchFamily="34" charset="0"/>
              <a:buChar char="•"/>
              <a:defRPr/>
            </a:pPr>
            <a:r>
              <a:rPr lang="en-US" altLang="en-SA" sz="1400" cap="all" dirty="0">
                <a:solidFill>
                  <a:schemeClr val="accent6">
                    <a:lumMod val="50000"/>
                  </a:schemeClr>
                </a:solidFill>
                <a:latin typeface="Abadi" panose="020B0604020104020204" pitchFamily="34" charset="0"/>
              </a:rPr>
              <a:t>Based on the product’s benefits and qualities</a:t>
            </a:r>
          </a:p>
          <a:p>
            <a:pPr marL="628619" lvl="1" indent="-171442" defTabSz="914354" fontAlgn="base">
              <a:lnSpc>
                <a:spcPct val="150000"/>
              </a:lnSpc>
              <a:spcBef>
                <a:spcPct val="0"/>
              </a:spcBef>
              <a:spcAft>
                <a:spcPts val="600"/>
              </a:spcAft>
              <a:buClr>
                <a:srgbClr val="F8B323"/>
              </a:buClr>
              <a:buSzPct val="160000"/>
              <a:buFont typeface="Arial" panose="020B0604020202020204" pitchFamily="34" charset="0"/>
              <a:buChar char="•"/>
              <a:defRPr/>
            </a:pPr>
            <a:r>
              <a:rPr lang="en-US" altLang="en-SA" sz="1400" cap="all" dirty="0">
                <a:solidFill>
                  <a:schemeClr val="accent6">
                    <a:lumMod val="50000"/>
                  </a:schemeClr>
                </a:solidFill>
                <a:latin typeface="Abadi" panose="020B0604020104020204" pitchFamily="34" charset="0"/>
              </a:rPr>
              <a:t>Easy to pronounce, recognize, and remember</a:t>
            </a:r>
          </a:p>
          <a:p>
            <a:pPr marL="628619" lvl="1" indent="-171442" defTabSz="914354" fontAlgn="base">
              <a:lnSpc>
                <a:spcPct val="150000"/>
              </a:lnSpc>
              <a:spcBef>
                <a:spcPct val="0"/>
              </a:spcBef>
              <a:spcAft>
                <a:spcPts val="600"/>
              </a:spcAft>
              <a:buClr>
                <a:srgbClr val="F8B323"/>
              </a:buClr>
              <a:buSzPct val="160000"/>
              <a:buFont typeface="Arial" panose="020B0604020202020204" pitchFamily="34" charset="0"/>
              <a:buChar char="•"/>
              <a:defRPr/>
            </a:pPr>
            <a:r>
              <a:rPr lang="en-US" altLang="en-SA" sz="1400" cap="all" dirty="0">
                <a:solidFill>
                  <a:schemeClr val="accent6">
                    <a:lumMod val="50000"/>
                  </a:schemeClr>
                </a:solidFill>
                <a:latin typeface="Abadi" panose="020B0604020104020204" pitchFamily="34" charset="0"/>
              </a:rPr>
              <a:t>Distinctive and extendable</a:t>
            </a:r>
          </a:p>
          <a:p>
            <a:pPr marL="628619" lvl="1" indent="-171442" defTabSz="914354" fontAlgn="base">
              <a:lnSpc>
                <a:spcPct val="150000"/>
              </a:lnSpc>
              <a:spcBef>
                <a:spcPct val="0"/>
              </a:spcBef>
              <a:spcAft>
                <a:spcPts val="600"/>
              </a:spcAft>
              <a:buClr>
                <a:srgbClr val="F8B323"/>
              </a:buClr>
              <a:buSzPct val="160000"/>
              <a:buFont typeface="Arial" panose="020B0604020202020204" pitchFamily="34" charset="0"/>
              <a:buChar char="•"/>
              <a:defRPr/>
            </a:pPr>
            <a:r>
              <a:rPr lang="en-US" altLang="en-SA" sz="1400" cap="all" dirty="0">
                <a:solidFill>
                  <a:schemeClr val="accent6">
                    <a:lumMod val="50000"/>
                  </a:schemeClr>
                </a:solidFill>
                <a:latin typeface="Abadi" panose="020B0604020104020204" pitchFamily="34" charset="0"/>
              </a:rPr>
              <a:t>Easily translated into foreign languages</a:t>
            </a:r>
          </a:p>
          <a:p>
            <a:pPr marL="628619" lvl="1" indent="-171442" defTabSz="914354" fontAlgn="base">
              <a:lnSpc>
                <a:spcPct val="150000"/>
              </a:lnSpc>
              <a:spcBef>
                <a:spcPct val="0"/>
              </a:spcBef>
              <a:spcAft>
                <a:spcPts val="600"/>
              </a:spcAft>
              <a:buClr>
                <a:srgbClr val="F8B323"/>
              </a:buClr>
              <a:buSzPct val="160000"/>
              <a:buFont typeface="Arial" panose="020B0604020202020204" pitchFamily="34" charset="0"/>
              <a:buChar char="•"/>
              <a:defRPr/>
            </a:pPr>
            <a:r>
              <a:rPr lang="en-US" altLang="en-SA" sz="1400" cap="all" dirty="0">
                <a:solidFill>
                  <a:schemeClr val="accent6">
                    <a:lumMod val="50000"/>
                  </a:schemeClr>
                </a:solidFill>
                <a:latin typeface="Abadi" panose="020B0604020104020204" pitchFamily="34" charset="0"/>
              </a:rPr>
              <a:t>Capable of registration and legal protection</a:t>
            </a:r>
          </a:p>
          <a:p>
            <a:pPr marL="171442" indent="-171442" defTabSz="914354" fontAlgn="base">
              <a:lnSpc>
                <a:spcPct val="150000"/>
              </a:lnSpc>
              <a:spcBef>
                <a:spcPct val="0"/>
              </a:spcBef>
              <a:spcAft>
                <a:spcPts val="600"/>
              </a:spcAft>
              <a:buClr>
                <a:srgbClr val="F8B323"/>
              </a:buClr>
              <a:buSzPct val="160000"/>
              <a:buFont typeface="Arial" panose="020B0604020202020204" pitchFamily="34" charset="0"/>
              <a:buChar char="•"/>
              <a:defRPr/>
            </a:pPr>
            <a:endParaRPr lang="en-US" altLang="en-SA" sz="1100" cap="all" dirty="0">
              <a:solidFill>
                <a:srgbClr val="0070C0"/>
              </a:solidFill>
              <a:latin typeface="Abadi" panose="020B0604020104020204" pitchFamily="34" charset="0"/>
            </a:endParaRPr>
          </a:p>
        </p:txBody>
      </p:sp>
      <p:sp>
        <p:nvSpPr>
          <p:cNvPr id="6" name="Rectangle 5">
            <a:extLst>
              <a:ext uri="{FF2B5EF4-FFF2-40B4-BE49-F238E27FC236}">
                <a16:creationId xmlns:a16="http://schemas.microsoft.com/office/drawing/2014/main" id="{63C46889-BE75-DCA5-94D5-5886EA5F47BB}"/>
              </a:ext>
            </a:extLst>
          </p:cNvPr>
          <p:cNvSpPr/>
          <p:nvPr/>
        </p:nvSpPr>
        <p:spPr>
          <a:xfrm>
            <a:off x="362845" y="1074243"/>
            <a:ext cx="966651" cy="830997"/>
          </a:xfrm>
          <a:prstGeom prst="rect">
            <a:avLst/>
          </a:prstGeom>
          <a:solidFill>
            <a:schemeClr val="bg1"/>
          </a:solidFill>
        </p:spPr>
        <p:txBody>
          <a:bodyPr wrap="square" lIns="91440" tIns="45720" rIns="91440" bIns="45720">
            <a:spAutoFit/>
          </a:bodyPr>
          <a:lstStyle/>
          <a:p>
            <a:pPr algn="ctr" defTabSz="914354">
              <a:defRPr/>
            </a:pPr>
            <a:r>
              <a:rPr lang="en-US" sz="4800" b="1" dirty="0">
                <a:ln w="0"/>
                <a:solidFill>
                  <a:srgbClr val="0070C0"/>
                </a:solidFill>
                <a:effectLst>
                  <a:outerShdw blurRad="38100" dist="19050" dir="2700000" algn="tl" rotWithShape="0">
                    <a:prstClr val="black">
                      <a:alpha val="40000"/>
                    </a:prstClr>
                  </a:outerShdw>
                </a:effectLst>
                <a:latin typeface="Calibri" panose="020F0502020204030204"/>
              </a:rPr>
              <a:t>2-</a:t>
            </a:r>
          </a:p>
        </p:txBody>
      </p:sp>
      <p:pic>
        <p:nvPicPr>
          <p:cNvPr id="7" name="Picture 2">
            <a:extLst>
              <a:ext uri="{FF2B5EF4-FFF2-40B4-BE49-F238E27FC236}">
                <a16:creationId xmlns:a16="http://schemas.microsoft.com/office/drawing/2014/main" id="{37024E28-CEA2-CAF2-BA22-252C2F17C7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1" t="23221" r="6735" b="8614"/>
          <a:stretch/>
        </p:blipFill>
        <p:spPr bwMode="auto">
          <a:xfrm>
            <a:off x="7835874" y="2165640"/>
            <a:ext cx="1586024" cy="11655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27F30E9-2C6B-716B-8462-C24534534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55" t="39938" r="8203" b="39838"/>
          <a:stretch/>
        </p:blipFill>
        <p:spPr bwMode="auto">
          <a:xfrm>
            <a:off x="8074638" y="1206119"/>
            <a:ext cx="4276325" cy="7255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72F542-5281-2D0E-7793-A2B1F09A7795}"/>
              </a:ext>
            </a:extLst>
          </p:cNvPr>
          <p:cNvPicPr>
            <a:picLocks noChangeAspect="1"/>
          </p:cNvPicPr>
          <p:nvPr/>
        </p:nvPicPr>
        <p:blipFill>
          <a:blip r:embed="rId4"/>
          <a:stretch>
            <a:fillRect/>
          </a:stretch>
        </p:blipFill>
        <p:spPr>
          <a:xfrm>
            <a:off x="9674498" y="2059816"/>
            <a:ext cx="2088897" cy="1506681"/>
          </a:xfrm>
          <a:prstGeom prst="rect">
            <a:avLst/>
          </a:prstGeom>
        </p:spPr>
      </p:pic>
      <p:pic>
        <p:nvPicPr>
          <p:cNvPr id="10" name="Picture 6">
            <a:extLst>
              <a:ext uri="{FF2B5EF4-FFF2-40B4-BE49-F238E27FC236}">
                <a16:creationId xmlns:a16="http://schemas.microsoft.com/office/drawing/2014/main" id="{DBDADDD3-FA4A-6361-2852-F5E18E5F9B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57" t="31171" r="6316" b="25942"/>
          <a:stretch/>
        </p:blipFill>
        <p:spPr bwMode="auto">
          <a:xfrm>
            <a:off x="6853259" y="5073962"/>
            <a:ext cx="1932964" cy="6328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BE7F298-CF75-327A-95B0-232343FB91EF}"/>
              </a:ext>
            </a:extLst>
          </p:cNvPr>
          <p:cNvGrpSpPr/>
          <p:nvPr/>
        </p:nvGrpSpPr>
        <p:grpSpPr>
          <a:xfrm>
            <a:off x="9129660" y="3772290"/>
            <a:ext cx="2307869" cy="2124671"/>
            <a:chOff x="9054000" y="3120081"/>
            <a:chExt cx="2502471" cy="2800945"/>
          </a:xfrm>
        </p:grpSpPr>
        <p:sp>
          <p:nvSpPr>
            <p:cNvPr id="12" name="Rectangle 11">
              <a:extLst>
                <a:ext uri="{FF2B5EF4-FFF2-40B4-BE49-F238E27FC236}">
                  <a16:creationId xmlns:a16="http://schemas.microsoft.com/office/drawing/2014/main" id="{A695D61C-2423-FE60-CC94-B1FB07FD1A11}"/>
                </a:ext>
              </a:extLst>
            </p:cNvPr>
            <p:cNvSpPr/>
            <p:nvPr/>
          </p:nvSpPr>
          <p:spPr>
            <a:xfrm>
              <a:off x="9054000" y="5078626"/>
              <a:ext cx="2487211" cy="84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Impact" panose="020B0806030902050204"/>
              </a:endParaRPr>
            </a:p>
          </p:txBody>
        </p:sp>
        <p:pic>
          <p:nvPicPr>
            <p:cNvPr id="13" name="Picture 12">
              <a:extLst>
                <a:ext uri="{FF2B5EF4-FFF2-40B4-BE49-F238E27FC236}">
                  <a16:creationId xmlns:a16="http://schemas.microsoft.com/office/drawing/2014/main" id="{73D5CB58-F384-691B-B5E2-E17FFBF83A26}"/>
                </a:ext>
              </a:extLst>
            </p:cNvPr>
            <p:cNvPicPr>
              <a:picLocks noChangeAspect="1"/>
            </p:cNvPicPr>
            <p:nvPr/>
          </p:nvPicPr>
          <p:blipFill rotWithShape="1">
            <a:blip r:embed="rId6"/>
            <a:srcRect l="2137" t="14888"/>
            <a:stretch/>
          </p:blipFill>
          <p:spPr>
            <a:xfrm>
              <a:off x="9054000" y="3120081"/>
              <a:ext cx="2502471" cy="2797558"/>
            </a:xfrm>
            <a:prstGeom prst="rect">
              <a:avLst/>
            </a:prstGeom>
          </p:spPr>
        </p:pic>
      </p:grpSp>
      <p:pic>
        <p:nvPicPr>
          <p:cNvPr id="14" name="Picture 8" descr="Beloved Global Brands">
            <a:extLst>
              <a:ext uri="{FF2B5EF4-FFF2-40B4-BE49-F238E27FC236}">
                <a16:creationId xmlns:a16="http://schemas.microsoft.com/office/drawing/2014/main" id="{428A2C25-7CB4-473F-0244-D7813B8DE8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754" t="5594" r="-5342" b="3650"/>
          <a:stretch/>
        </p:blipFill>
        <p:spPr bwMode="auto">
          <a:xfrm>
            <a:off x="7141966" y="3429000"/>
            <a:ext cx="2185865" cy="150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4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Arava - Latest Price, Dealers &amp; Retailers in India">
            <a:extLst>
              <a:ext uri="{FF2B5EF4-FFF2-40B4-BE49-F238E27FC236}">
                <a16:creationId xmlns:a16="http://schemas.microsoft.com/office/drawing/2014/main" id="{EC0E49A6-1A15-7547-87EC-9129F53681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6560" y="4379140"/>
            <a:ext cx="1865867" cy="16081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57E981-F88E-2048-B485-F6056435E922}"/>
              </a:ext>
            </a:extLst>
          </p:cNvPr>
          <p:cNvSpPr>
            <a:spLocks noGrp="1"/>
          </p:cNvSpPr>
          <p:nvPr>
            <p:ph type="title" idx="4294967295"/>
          </p:nvPr>
        </p:nvSpPr>
        <p:spPr>
          <a:xfrm>
            <a:off x="6766661" y="751925"/>
            <a:ext cx="5237986" cy="389798"/>
          </a:xfrm>
          <a:solidFill>
            <a:schemeClr val="bg1"/>
          </a:solidFill>
        </p:spPr>
        <p:txBody>
          <a:bodyPr vert="horz" lIns="91440" tIns="45720" rIns="91440" bIns="45720" rtlCol="0" anchor="b">
            <a:noAutofit/>
          </a:bodyPr>
          <a:lstStyle/>
          <a:p>
            <a:pPr algn="ctr"/>
            <a:r>
              <a:rPr lang="en-US" sz="4800" b="1" dirty="0">
                <a:solidFill>
                  <a:schemeClr val="accent6">
                    <a:lumMod val="50000"/>
                  </a:schemeClr>
                </a:solidFill>
              </a:rPr>
              <a:t>Name importance </a:t>
            </a:r>
          </a:p>
        </p:txBody>
      </p:sp>
      <p:pic>
        <p:nvPicPr>
          <p:cNvPr id="40968" name="Picture 8" descr="فيصل مساعد المنيس on Twitter: &quot;معلومة صيدلانية قد لا تهمك ان دواء التهاب  المفاصل الروماتويدي و المعروف اسمه بالعالم ب Arava يباع في مصر تحت اسم Avara  و ذلك مراعاة لشعور المريض">
            <a:extLst>
              <a:ext uri="{FF2B5EF4-FFF2-40B4-BE49-F238E27FC236}">
                <a16:creationId xmlns:a16="http://schemas.microsoft.com/office/drawing/2014/main" id="{3659538F-473B-104A-86CA-7DCB76DEF7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14405" y="4411059"/>
            <a:ext cx="1601035" cy="1608183"/>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a:extLst>
              <a:ext uri="{FF2B5EF4-FFF2-40B4-BE49-F238E27FC236}">
                <a16:creationId xmlns:a16="http://schemas.microsoft.com/office/drawing/2014/main" id="{C8734F81-100A-9845-9546-89FC8A7802A0}"/>
              </a:ext>
            </a:extLst>
          </p:cNvPr>
          <p:cNvSpPr/>
          <p:nvPr/>
        </p:nvSpPr>
        <p:spPr>
          <a:xfrm>
            <a:off x="4040603" y="4935295"/>
            <a:ext cx="3231887" cy="851472"/>
          </a:xfrm>
          <a:prstGeom prst="rightArrow">
            <a:avLst/>
          </a:prstGeom>
          <a:solidFill>
            <a:schemeClr val="accent1"/>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pic>
        <p:nvPicPr>
          <p:cNvPr id="3" name="Picture 2" descr="Your Chevy Nova Questions Answered">
            <a:extLst>
              <a:ext uri="{FF2B5EF4-FFF2-40B4-BE49-F238E27FC236}">
                <a16:creationId xmlns:a16="http://schemas.microsoft.com/office/drawing/2014/main" id="{F4BB91E9-7579-009D-E977-3DB7BB0A24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5937" y="1071233"/>
            <a:ext cx="5880723" cy="33079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2955D67-E9AF-5775-9BB1-E7D4F841C50D}"/>
              </a:ext>
            </a:extLst>
          </p:cNvPr>
          <p:cNvSpPr/>
          <p:nvPr/>
        </p:nvSpPr>
        <p:spPr>
          <a:xfrm>
            <a:off x="7446298" y="1141723"/>
            <a:ext cx="4467031" cy="2777135"/>
          </a:xfrm>
          <a:prstGeom prst="rect">
            <a:avLst/>
          </a:prstGeom>
        </p:spPr>
        <p:txBody>
          <a:bodyPr vert="horz" lIns="91440" tIns="45720" rIns="91440" bIns="45720" rtlCol="0" anchor="t">
            <a:noAutofit/>
          </a:bodyPr>
          <a:lstStyle/>
          <a:p>
            <a:pPr marR="80" indent="-228589" defTabSz="914354">
              <a:lnSpc>
                <a:spcPct val="120000"/>
              </a:lnSpc>
              <a:spcAft>
                <a:spcPts val="600"/>
              </a:spcAft>
              <a:buClr>
                <a:srgbClr val="F8B323"/>
              </a:buClr>
              <a:buSzPct val="160000"/>
              <a:buFont typeface="Arial" panose="020B0604020202020204" pitchFamily="34" charset="0"/>
              <a:buChar char="•"/>
              <a:defRPr/>
            </a:pPr>
            <a:r>
              <a:rPr lang="en-US" sz="2000" cap="all" dirty="0">
                <a:solidFill>
                  <a:schemeClr val="accent6">
                    <a:lumMod val="50000"/>
                  </a:schemeClr>
                </a:solidFill>
                <a:latin typeface="Abadi" panose="020B0604020104020204" pitchFamily="34" charset="0"/>
              </a:rPr>
              <a:t>Chevrolet Nova faced a challenge  in Central and South America</a:t>
            </a:r>
          </a:p>
          <a:p>
            <a:pPr indent="-228589" defTabSz="914354">
              <a:lnSpc>
                <a:spcPct val="120000"/>
              </a:lnSpc>
              <a:spcAft>
                <a:spcPts val="600"/>
              </a:spcAft>
              <a:buClr>
                <a:srgbClr val="F8B323"/>
              </a:buClr>
              <a:buSzPct val="160000"/>
              <a:buFont typeface="Arial" panose="020B0604020202020204" pitchFamily="34" charset="0"/>
              <a:buChar char="•"/>
              <a:defRPr/>
            </a:pPr>
            <a:endParaRPr lang="en-US" sz="2000" cap="all" dirty="0">
              <a:solidFill>
                <a:schemeClr val="accent6">
                  <a:lumMod val="50000"/>
                </a:schemeClr>
              </a:solidFill>
              <a:latin typeface="Abadi" panose="020B0604020104020204" pitchFamily="34" charset="0"/>
            </a:endParaRPr>
          </a:p>
          <a:p>
            <a:pPr marR="4620" indent="-228589" defTabSz="914354">
              <a:lnSpc>
                <a:spcPct val="120000"/>
              </a:lnSpc>
              <a:spcAft>
                <a:spcPts val="600"/>
              </a:spcAft>
              <a:buClr>
                <a:srgbClr val="F8B323"/>
              </a:buClr>
              <a:buSzPct val="160000"/>
              <a:buFont typeface="Arial" panose="020B0604020202020204" pitchFamily="34" charset="0"/>
              <a:buChar char="•"/>
              <a:defRPr/>
            </a:pPr>
            <a:r>
              <a:rPr lang="en-US" sz="2000" cap="all" dirty="0">
                <a:solidFill>
                  <a:schemeClr val="accent6">
                    <a:lumMod val="50000"/>
                  </a:schemeClr>
                </a:solidFill>
                <a:latin typeface="Abadi" panose="020B0604020104020204" pitchFamily="34" charset="0"/>
              </a:rPr>
              <a:t>In Spanish, No </a:t>
            </a:r>
            <a:r>
              <a:rPr lang="en-US" sz="2000" cap="all" dirty="0" err="1">
                <a:solidFill>
                  <a:schemeClr val="accent6">
                    <a:lumMod val="50000"/>
                  </a:schemeClr>
                </a:solidFill>
                <a:latin typeface="Abadi" panose="020B0604020104020204" pitchFamily="34" charset="0"/>
              </a:rPr>
              <a:t>Va</a:t>
            </a:r>
            <a:r>
              <a:rPr lang="en-US" sz="2000" cap="all" dirty="0">
                <a:solidFill>
                  <a:schemeClr val="accent6">
                    <a:lumMod val="50000"/>
                  </a:schemeClr>
                </a:solidFill>
                <a:latin typeface="Abadi" panose="020B0604020104020204" pitchFamily="34" charset="0"/>
              </a:rPr>
              <a:t>, is, simply means No Go -- or this car won’t go!  </a:t>
            </a:r>
            <a:r>
              <a:rPr lang="en-US" sz="2000" cap="all" dirty="0">
                <a:solidFill>
                  <a:schemeClr val="accent6">
                    <a:lumMod val="50000"/>
                  </a:schemeClr>
                </a:solidFill>
                <a:latin typeface="Abadi" panose="020B0604020104020204" pitchFamily="34" charset="0"/>
                <a:sym typeface="Wingdings" pitchFamily="2" charset="2"/>
              </a:rPr>
              <a:t></a:t>
            </a:r>
            <a:endParaRPr lang="en-US" sz="2000" cap="all"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25740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3589" y="1444598"/>
            <a:ext cx="5741988" cy="757130"/>
          </a:xfrm>
          <a:solidFill>
            <a:schemeClr val="bg1"/>
          </a:solidFill>
        </p:spPr>
        <p:txBody>
          <a:bodyPr vert="horz" wrap="square" lIns="91440" tIns="45720" rIns="91440" bIns="45720" rtlCol="0" anchor="ctr">
            <a:spAutoFit/>
          </a:bodyPr>
          <a:lstStyle/>
          <a:p>
            <a:pPr algn="ctr"/>
            <a:r>
              <a:rPr lang="en-US" sz="4800" b="1" dirty="0">
                <a:ln w="0"/>
                <a:solidFill>
                  <a:schemeClr val="accent6">
                    <a:lumMod val="50000"/>
                  </a:schemeClr>
                </a:solidFill>
                <a:effectLst>
                  <a:outerShdw blurRad="38100" dist="19050" dir="2700000" algn="tl" rotWithShape="0">
                    <a:schemeClr val="dk1">
                      <a:alpha val="40000"/>
                    </a:schemeClr>
                  </a:outerShdw>
                </a:effectLst>
                <a:latin typeface="+mn-lt"/>
                <a:ea typeface="+mn-ea"/>
                <a:cs typeface="+mn-cs"/>
              </a:rPr>
              <a:t>Brand Sponsorship</a:t>
            </a:r>
            <a:endParaRPr lang="en-IN" sz="4800" b="1" dirty="0">
              <a:ln w="0"/>
              <a:solidFill>
                <a:schemeClr val="accent6">
                  <a:lumMod val="50000"/>
                </a:schemeClr>
              </a:solidFill>
              <a:effectLst>
                <a:outerShdw blurRad="38100" dist="19050" dir="2700000" algn="tl" rotWithShape="0">
                  <a:schemeClr val="dk1">
                    <a:alpha val="40000"/>
                  </a:schemeClr>
                </a:outerShdw>
              </a:effectLst>
              <a:latin typeface="+mn-lt"/>
              <a:ea typeface="+mn-ea"/>
              <a:cs typeface="+mn-cs"/>
            </a:endParaRPr>
          </a:p>
        </p:txBody>
      </p:sp>
      <p:sp>
        <p:nvSpPr>
          <p:cNvPr id="3" name="Content Placeholder 2"/>
          <p:cNvSpPr>
            <a:spLocks noGrp="1"/>
          </p:cNvSpPr>
          <p:nvPr>
            <p:ph idx="4294967295"/>
          </p:nvPr>
        </p:nvSpPr>
        <p:spPr>
          <a:xfrm>
            <a:off x="6655" y="2311446"/>
            <a:ext cx="6900863" cy="2654829"/>
          </a:xfrm>
        </p:spPr>
        <p:txBody>
          <a:bodyPr wrap="square">
            <a:spAutoFit/>
          </a:bodyPr>
          <a:lstStyle/>
          <a:p>
            <a:pPr>
              <a:lnSpc>
                <a:spcPct val="150000"/>
              </a:lnSpc>
            </a:pPr>
            <a:r>
              <a:rPr lang="en-US" sz="1600" b="1" dirty="0">
                <a:solidFill>
                  <a:schemeClr val="accent6">
                    <a:lumMod val="50000"/>
                  </a:schemeClr>
                </a:solidFill>
              </a:rPr>
              <a:t>National brands </a:t>
            </a:r>
            <a:r>
              <a:rPr lang="en-US" sz="1600" dirty="0">
                <a:solidFill>
                  <a:schemeClr val="accent6">
                    <a:lumMod val="50000"/>
                  </a:schemeClr>
                </a:solidFill>
              </a:rPr>
              <a:t>Marketed under the manufacturer’s own name </a:t>
            </a:r>
          </a:p>
          <a:p>
            <a:pPr>
              <a:lnSpc>
                <a:spcPct val="150000"/>
              </a:lnSpc>
            </a:pPr>
            <a:r>
              <a:rPr lang="nb-NO" sz="1600" b="1" dirty="0">
                <a:solidFill>
                  <a:schemeClr val="accent6">
                    <a:lumMod val="50000"/>
                  </a:schemeClr>
                </a:solidFill>
              </a:rPr>
              <a:t>Store brands</a:t>
            </a:r>
            <a:r>
              <a:rPr lang="en-US" sz="1600" b="1" dirty="0">
                <a:solidFill>
                  <a:schemeClr val="accent6">
                    <a:lumMod val="50000"/>
                  </a:schemeClr>
                </a:solidFill>
              </a:rPr>
              <a:t> </a:t>
            </a:r>
            <a:r>
              <a:rPr lang="en-IN" sz="1600" dirty="0">
                <a:solidFill>
                  <a:schemeClr val="accent6">
                    <a:lumMod val="50000"/>
                  </a:schemeClr>
                </a:solidFill>
              </a:rPr>
              <a:t>Created and owned by a reseller of a product or service</a:t>
            </a:r>
          </a:p>
          <a:p>
            <a:pPr>
              <a:lnSpc>
                <a:spcPct val="150000"/>
              </a:lnSpc>
            </a:pPr>
            <a:r>
              <a:rPr lang="en-US" sz="1600" b="1" dirty="0">
                <a:solidFill>
                  <a:schemeClr val="accent6">
                    <a:lumMod val="50000"/>
                  </a:schemeClr>
                </a:solidFill>
              </a:rPr>
              <a:t>Licensing </a:t>
            </a:r>
            <a:r>
              <a:rPr lang="en-US" sz="1600" dirty="0">
                <a:solidFill>
                  <a:schemeClr val="accent6">
                    <a:lumMod val="50000"/>
                  </a:schemeClr>
                </a:solidFill>
              </a:rPr>
              <a:t>Use names and symbols created by other companies or well-known movie characters or celebrities for a fee</a:t>
            </a:r>
            <a:endParaRPr lang="en-US" sz="1600" b="1" dirty="0">
              <a:solidFill>
                <a:schemeClr val="accent6">
                  <a:lumMod val="50000"/>
                </a:schemeClr>
              </a:solidFill>
            </a:endParaRPr>
          </a:p>
          <a:p>
            <a:pPr lvl="0">
              <a:lnSpc>
                <a:spcPct val="150000"/>
              </a:lnSpc>
            </a:pPr>
            <a:r>
              <a:rPr lang="en-IN" sz="1600" b="1" dirty="0">
                <a:solidFill>
                  <a:schemeClr val="accent6">
                    <a:lumMod val="50000"/>
                  </a:schemeClr>
                </a:solidFill>
              </a:rPr>
              <a:t>Co-branding </a:t>
            </a:r>
            <a:r>
              <a:rPr lang="en-US" sz="1600" dirty="0">
                <a:solidFill>
                  <a:schemeClr val="accent6">
                    <a:lumMod val="50000"/>
                  </a:schemeClr>
                </a:solidFill>
              </a:rPr>
              <a:t>Use the established brand names of two different companies on the same product</a:t>
            </a:r>
          </a:p>
        </p:txBody>
      </p:sp>
      <p:pic>
        <p:nvPicPr>
          <p:cNvPr id="5" name="Picture 4">
            <a:extLst>
              <a:ext uri="{FF2B5EF4-FFF2-40B4-BE49-F238E27FC236}">
                <a16:creationId xmlns:a16="http://schemas.microsoft.com/office/drawing/2014/main" id="{DF5C00D4-0E6A-ACE5-1BAF-6870647CB85A}"/>
              </a:ext>
            </a:extLst>
          </p:cNvPr>
          <p:cNvPicPr>
            <a:picLocks noChangeAspect="1"/>
          </p:cNvPicPr>
          <p:nvPr/>
        </p:nvPicPr>
        <p:blipFill rotWithShape="1">
          <a:blip r:embed="rId3"/>
          <a:srcRect l="16990" t="13438" r="16461" b="2187"/>
          <a:stretch/>
        </p:blipFill>
        <p:spPr>
          <a:xfrm>
            <a:off x="8466758" y="1621599"/>
            <a:ext cx="2824163" cy="2017261"/>
          </a:xfrm>
          <a:prstGeom prst="rect">
            <a:avLst/>
          </a:prstGeom>
        </p:spPr>
      </p:pic>
      <p:pic>
        <p:nvPicPr>
          <p:cNvPr id="6" name="Picture 2" descr="Savola Group | Panda Retail Company">
            <a:extLst>
              <a:ext uri="{FF2B5EF4-FFF2-40B4-BE49-F238E27FC236}">
                <a16:creationId xmlns:a16="http://schemas.microsoft.com/office/drawing/2014/main" id="{03E2AD6F-F366-263C-139F-3974EDF9E8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796" r="62218" b="-1140"/>
          <a:stretch/>
        </p:blipFill>
        <p:spPr bwMode="auto">
          <a:xfrm>
            <a:off x="10715417" y="1590979"/>
            <a:ext cx="1439467" cy="118082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ellogg's Frosted Flakes Cereal, 425g | Walmart Canada">
            <a:extLst>
              <a:ext uri="{FF2B5EF4-FFF2-40B4-BE49-F238E27FC236}">
                <a16:creationId xmlns:a16="http://schemas.microsoft.com/office/drawing/2014/main" id="{B2B36D10-FB00-5132-5B1B-3BCCB790C7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021" b="-501"/>
          <a:stretch/>
        </p:blipFill>
        <p:spPr bwMode="auto">
          <a:xfrm>
            <a:off x="6919044" y="931177"/>
            <a:ext cx="1999655" cy="209569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LEVERAGING SECONDARY BRAND ASSOCIATIONS TO BUILD EQUITY - ppt video online  download">
            <a:extLst>
              <a:ext uri="{FF2B5EF4-FFF2-40B4-BE49-F238E27FC236}">
                <a16:creationId xmlns:a16="http://schemas.microsoft.com/office/drawing/2014/main" id="{39426772-D45C-5750-EAB6-A924D5BDB6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645" t="51442" r="1511" b="38126"/>
          <a:stretch/>
        </p:blipFill>
        <p:spPr bwMode="auto">
          <a:xfrm>
            <a:off x="9330721" y="3955997"/>
            <a:ext cx="2824163" cy="1113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F63E2E3-5C43-78B4-05BE-BBD4AEFCD87E}"/>
              </a:ext>
            </a:extLst>
          </p:cNvPr>
          <p:cNvSpPr/>
          <p:nvPr/>
        </p:nvSpPr>
        <p:spPr>
          <a:xfrm>
            <a:off x="98930" y="1463064"/>
            <a:ext cx="691215" cy="830997"/>
          </a:xfrm>
          <a:prstGeom prst="rect">
            <a:avLst/>
          </a:prstGeom>
          <a:solidFill>
            <a:schemeClr val="bg1"/>
          </a:solidFill>
        </p:spPr>
        <p:txBody>
          <a:bodyPr wrap="square" lIns="91440" tIns="45720" rIns="91440" bIns="45720">
            <a:spAutoFit/>
          </a:bodyPr>
          <a:lstStyle/>
          <a:p>
            <a:pPr algn="ctr" defTabSz="914354">
              <a:defRPr/>
            </a:pPr>
            <a:r>
              <a:rPr lang="en-US" sz="4800" b="1" dirty="0">
                <a:ln w="0"/>
                <a:solidFill>
                  <a:schemeClr val="accent6">
                    <a:lumMod val="50000"/>
                  </a:schemeClr>
                </a:solidFill>
                <a:effectLst>
                  <a:outerShdw blurRad="38100" dist="19050" dir="2700000" algn="tl" rotWithShape="0">
                    <a:prstClr val="black">
                      <a:alpha val="40000"/>
                    </a:prstClr>
                  </a:outerShdw>
                </a:effectLst>
                <a:latin typeface="Calibri" panose="020F0502020204030204"/>
              </a:rPr>
              <a:t>3-</a:t>
            </a:r>
          </a:p>
        </p:txBody>
      </p:sp>
      <p:pic>
        <p:nvPicPr>
          <p:cNvPr id="9226" name="Picture 10" descr="Co-branding: cooperation or competition? - Lexology">
            <a:extLst>
              <a:ext uri="{FF2B5EF4-FFF2-40B4-BE49-F238E27FC236}">
                <a16:creationId xmlns:a16="http://schemas.microsoft.com/office/drawing/2014/main" id="{85062DE3-98A1-7027-8448-C0374B95519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900" r="5260" b="76126"/>
          <a:stretch/>
        </p:blipFill>
        <p:spPr bwMode="auto">
          <a:xfrm>
            <a:off x="7147711" y="5162000"/>
            <a:ext cx="5007173" cy="77030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818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n the figure, the horizontal side is labelled Product category and the vertical side is labelled brand name. Both sides are divided into two parts; namely, existing and new.&#10;The details of the four cells, from the top left corner in a clockwise direction are as follows:&#10;Line extension:&#10;• Product Category: existing&#10;• Brand name: existing&#10;Brand extension:&#10;• Product Category: new&#10;• Brand name: existing&#10;New brands:&#10;• Product Category: new&#10;• Brand name: new&#10;Multibrands:&#10;• Product Category: existing&#10;• Brand name: new&#10;Note: This is a very handy framework for analyzing brand development opportunities. For example, what strategy did Toyota use when it introduced the Toyota Camry Hybrid? When it introduced the Toyota Prius? The Lexus?&#10;"/>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409" t="31927" r="600" b="-1"/>
          <a:stretch/>
        </p:blipFill>
        <p:spPr bwMode="auto">
          <a:xfrm>
            <a:off x="4308476" y="1274766"/>
            <a:ext cx="7883525"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66953D2-F5AE-4E05-EDB7-EFB123AE0DFA}"/>
              </a:ext>
            </a:extLst>
          </p:cNvPr>
          <p:cNvSpPr txBox="1">
            <a:spLocks/>
          </p:cNvSpPr>
          <p:nvPr/>
        </p:nvSpPr>
        <p:spPr>
          <a:xfrm>
            <a:off x="4687713" y="775164"/>
            <a:ext cx="7125049" cy="707886"/>
          </a:xfrm>
          <a:prstGeom prst="rect">
            <a:avLst/>
          </a:prstGeom>
          <a:solidFill>
            <a:schemeClr val="bg1"/>
          </a:solidFill>
        </p:spPr>
        <p:txBody>
          <a:bodyPr wrap="square" lIns="91440" tIns="45720" rIns="91440" bIns="45720">
            <a:spAutoFit/>
          </a:bodyPr>
          <a:lstStyle>
            <a:defPPr>
              <a:defRPr lang="en-SA"/>
            </a:defPPr>
            <a:lvl1pPr algn="ctr">
              <a:defRPr sz="4800" b="1">
                <a:ln w="0"/>
                <a:solidFill>
                  <a:srgbClr val="0070C0"/>
                </a:solidFill>
                <a:effectLst>
                  <a:outerShdw blurRad="38100" dist="19050" dir="2700000" algn="tl" rotWithShape="0">
                    <a:schemeClr val="dk1">
                      <a:alpha val="40000"/>
                    </a:schemeClr>
                  </a:outerShdw>
                </a:effectLst>
              </a:defRPr>
            </a:lvl1pPr>
          </a:lstStyle>
          <a:p>
            <a:pPr defTabSz="914354">
              <a:defRPr/>
            </a:pPr>
            <a:r>
              <a:rPr lang="en-US" sz="4000" dirty="0">
                <a:solidFill>
                  <a:schemeClr val="accent6">
                    <a:lumMod val="50000"/>
                  </a:schemeClr>
                </a:solidFill>
                <a:effectLst>
                  <a:outerShdw blurRad="38100" dist="19050" dir="2700000" algn="tl" rotWithShape="0">
                    <a:prstClr val="black">
                      <a:alpha val="40000"/>
                    </a:prstClr>
                  </a:outerShdw>
                </a:effectLst>
                <a:latin typeface="Calibri" panose="020F0502020204030204"/>
              </a:rPr>
              <a:t>Brand Development Strategies</a:t>
            </a:r>
            <a:endParaRPr lang="en-IN" sz="4000" dirty="0">
              <a:solidFill>
                <a:schemeClr val="accent6">
                  <a:lumMod val="50000"/>
                </a:schemeClr>
              </a:solidFill>
              <a:effectLst>
                <a:outerShdw blurRad="38100" dist="19050" dir="2700000" algn="tl" rotWithShape="0">
                  <a:prstClr val="black">
                    <a:alpha val="40000"/>
                  </a:prstClr>
                </a:outerShdw>
              </a:effectLst>
              <a:latin typeface="Calibri" panose="020F0502020204030204"/>
            </a:endParaRPr>
          </a:p>
        </p:txBody>
      </p:sp>
      <p:sp>
        <p:nvSpPr>
          <p:cNvPr id="9" name="Rectangle 8">
            <a:extLst>
              <a:ext uri="{FF2B5EF4-FFF2-40B4-BE49-F238E27FC236}">
                <a16:creationId xmlns:a16="http://schemas.microsoft.com/office/drawing/2014/main" id="{A350A2CD-9AC1-5BCC-77ED-46977E4A515C}"/>
              </a:ext>
            </a:extLst>
          </p:cNvPr>
          <p:cNvSpPr/>
          <p:nvPr/>
        </p:nvSpPr>
        <p:spPr>
          <a:xfrm>
            <a:off x="3955708" y="859267"/>
            <a:ext cx="691215" cy="830997"/>
          </a:xfrm>
          <a:prstGeom prst="rect">
            <a:avLst/>
          </a:prstGeom>
          <a:solidFill>
            <a:schemeClr val="bg1"/>
          </a:solidFill>
        </p:spPr>
        <p:txBody>
          <a:bodyPr wrap="square" lIns="91440" tIns="45720" rIns="91440" bIns="45720">
            <a:spAutoFit/>
          </a:bodyPr>
          <a:lstStyle/>
          <a:p>
            <a:pPr algn="ctr" defTabSz="914354">
              <a:defRPr/>
            </a:pPr>
            <a:r>
              <a:rPr lang="en-US" sz="4800" b="1" dirty="0">
                <a:ln w="0"/>
                <a:solidFill>
                  <a:schemeClr val="accent6">
                    <a:lumMod val="50000"/>
                  </a:schemeClr>
                </a:solidFill>
                <a:effectLst>
                  <a:outerShdw blurRad="38100" dist="19050" dir="2700000" algn="tl" rotWithShape="0">
                    <a:prstClr val="black">
                      <a:alpha val="40000"/>
                    </a:prstClr>
                  </a:outerShdw>
                </a:effectLst>
                <a:latin typeface="Calibri" panose="020F0502020204030204"/>
              </a:rPr>
              <a:t>4-</a:t>
            </a:r>
          </a:p>
        </p:txBody>
      </p:sp>
      <p:sp>
        <p:nvSpPr>
          <p:cNvPr id="3" name="TextBox 2">
            <a:extLst>
              <a:ext uri="{FF2B5EF4-FFF2-40B4-BE49-F238E27FC236}">
                <a16:creationId xmlns:a16="http://schemas.microsoft.com/office/drawing/2014/main" id="{22FABFD2-453A-06D1-F00A-A1364D15A403}"/>
              </a:ext>
            </a:extLst>
          </p:cNvPr>
          <p:cNvSpPr txBox="1"/>
          <p:nvPr/>
        </p:nvSpPr>
        <p:spPr>
          <a:xfrm>
            <a:off x="256032" y="1772732"/>
            <a:ext cx="3279648"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914354">
              <a:defRPr/>
            </a:pPr>
            <a:r>
              <a:rPr lang="en-US" sz="3600" dirty="0">
                <a:solidFill>
                  <a:srgbClr val="C00000"/>
                </a:solidFill>
                <a:latin typeface="Abadi" panose="020B0604020104020204" pitchFamily="34" charset="0"/>
              </a:rPr>
              <a:t>Major strategies to develop and manage brands</a:t>
            </a:r>
            <a:endParaRPr lang="en-SA" sz="3600" dirty="0">
              <a:solidFill>
                <a:srgbClr val="C00000"/>
              </a:solidFill>
              <a:latin typeface="Calibri" panose="020F0502020204030204"/>
            </a:endParaRPr>
          </a:p>
        </p:txBody>
      </p:sp>
    </p:spTree>
    <p:extLst>
      <p:ext uri="{BB962C8B-B14F-4D97-AF65-F5344CB8AC3E}">
        <p14:creationId xmlns:p14="http://schemas.microsoft.com/office/powerpoint/2010/main" val="444018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n the figure, the horizontal side is labelled Product category and the vertical side is labelled brand name. Both sides are divided into two parts; namely, existing and new.&#10;The details of the four cells, from the top left corner in a clockwise direction are as follows:&#10;Line extension:&#10;• Product Category: existing&#10;• Brand name: existing&#10;Brand extension:&#10;• Product Category: new&#10;• Brand name: existing&#10;New brands:&#10;• Product Category: new&#10;• Brand name: new&#10;Multibrands:&#10;• Product Category: existing&#10;• Brand name: new&#10;Note: This is a very handy framework for analyzing brand development opportunities. For example, what strategy did Toyota use when it introduced the Toyota Camry Hybrid? When it introduced the Toyota Prius? The Lexus?&#10;"/>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409" t="31927" r="600" b="-1"/>
          <a:stretch/>
        </p:blipFill>
        <p:spPr bwMode="auto">
          <a:xfrm>
            <a:off x="94896" y="1245568"/>
            <a:ext cx="5676900" cy="4519976"/>
          </a:xfrm>
          <a:prstGeom prst="rect">
            <a:avLst/>
          </a:prstGeom>
          <a:ln/>
        </p:spPr>
        <p:style>
          <a:lnRef idx="2">
            <a:schemeClr val="accent2"/>
          </a:lnRef>
          <a:fillRef idx="1">
            <a:schemeClr val="lt1"/>
          </a:fillRef>
          <a:effectRef idx="0">
            <a:schemeClr val="accent2"/>
          </a:effectRef>
          <a:fontRef idx="minor">
            <a:schemeClr val="dk1"/>
          </a:fontRef>
        </p:style>
      </p:pic>
      <p:sp>
        <p:nvSpPr>
          <p:cNvPr id="2" name="Title 1">
            <a:extLst>
              <a:ext uri="{FF2B5EF4-FFF2-40B4-BE49-F238E27FC236}">
                <a16:creationId xmlns:a16="http://schemas.microsoft.com/office/drawing/2014/main" id="{BF23E323-A668-7209-A945-6F0802CEC0AD}"/>
              </a:ext>
            </a:extLst>
          </p:cNvPr>
          <p:cNvSpPr txBox="1">
            <a:spLocks/>
          </p:cNvSpPr>
          <p:nvPr/>
        </p:nvSpPr>
        <p:spPr>
          <a:xfrm>
            <a:off x="0" y="291525"/>
            <a:ext cx="12148540" cy="1015663"/>
          </a:xfrm>
          <a:prstGeom prst="rect">
            <a:avLst/>
          </a:prstGeom>
          <a:noFill/>
        </p:spPr>
        <p:txBody>
          <a:bodyPr wrap="square">
            <a:spAutoFit/>
          </a:bodyPr>
          <a:lstStyle>
            <a:defPPr>
              <a:defRPr lang="en-SA"/>
            </a:defPPr>
            <a:lvl1pPr lvl="0" algn="r" rtl="1">
              <a:defRPr sz="3200" b="1">
                <a:solidFill>
                  <a:srgbClr val="0070C0"/>
                </a:solidFill>
                <a:latin typeface="Tajawal"/>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chemeClr val="accent6">
                    <a:lumMod val="50000"/>
                  </a:schemeClr>
                </a:solidFill>
                <a:effectLst/>
                <a:uLnTx/>
                <a:uFillTx/>
                <a:latin typeface="Tajawal"/>
                <a:ea typeface="+mn-ea"/>
                <a:cs typeface="Arial" panose="020B0604020202020204" pitchFamily="34" charset="0"/>
              </a:rPr>
              <a:t>استراتيجيات العلامة التجارية - </a:t>
            </a:r>
            <a:r>
              <a:rPr kumimoji="0" lang="ar-SA" sz="2800" b="1"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تطوير العلامة التجارية.</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800" b="1" i="0" u="none" strike="noStrike" kern="1200" cap="none" spc="0" normalizeH="0" baseline="0" noProof="0" dirty="0">
              <a:ln>
                <a:noFill/>
              </a:ln>
              <a:solidFill>
                <a:srgbClr val="C00000"/>
              </a:solidFill>
              <a:effectLst/>
              <a:uLnTx/>
              <a:uFillTx/>
              <a:latin typeface="Tajawal"/>
              <a:ea typeface="+mn-ea"/>
              <a:cs typeface="Arial" panose="020B0604020202020204" pitchFamily="34" charset="0"/>
            </a:endParaRPr>
          </a:p>
        </p:txBody>
      </p:sp>
      <p:grpSp>
        <p:nvGrpSpPr>
          <p:cNvPr id="13" name="Group 12">
            <a:extLst>
              <a:ext uri="{FF2B5EF4-FFF2-40B4-BE49-F238E27FC236}">
                <a16:creationId xmlns:a16="http://schemas.microsoft.com/office/drawing/2014/main" id="{4AE37635-8ABD-26CD-7F66-9995D21FECE7}"/>
              </a:ext>
            </a:extLst>
          </p:cNvPr>
          <p:cNvGrpSpPr/>
          <p:nvPr/>
        </p:nvGrpSpPr>
        <p:grpSpPr>
          <a:xfrm>
            <a:off x="5966932" y="1092456"/>
            <a:ext cx="6130172" cy="4673088"/>
            <a:chOff x="0" y="1576736"/>
            <a:chExt cx="6130172" cy="4673088"/>
          </a:xfrm>
        </p:grpSpPr>
        <p:pic>
          <p:nvPicPr>
            <p:cNvPr id="6" name="Picture 5">
              <a:extLst>
                <a:ext uri="{FF2B5EF4-FFF2-40B4-BE49-F238E27FC236}">
                  <a16:creationId xmlns:a16="http://schemas.microsoft.com/office/drawing/2014/main" id="{4BD1AB53-A547-7BD3-6530-CE4665FD9853}"/>
                </a:ext>
              </a:extLst>
            </p:cNvPr>
            <p:cNvPicPr>
              <a:picLocks noChangeAspect="1"/>
            </p:cNvPicPr>
            <p:nvPr/>
          </p:nvPicPr>
          <p:blipFill rotWithShape="1">
            <a:blip r:embed="rId4"/>
            <a:srcRect l="11780" r="489"/>
            <a:stretch/>
          </p:blipFill>
          <p:spPr>
            <a:xfrm>
              <a:off x="0" y="1576736"/>
              <a:ext cx="6130172" cy="4673088"/>
            </a:xfrm>
            <a:prstGeom prst="rect">
              <a:avLst/>
            </a:prstGeom>
          </p:spPr>
          <p:style>
            <a:lnRef idx="2">
              <a:schemeClr val="accent2"/>
            </a:lnRef>
            <a:fillRef idx="1">
              <a:schemeClr val="lt1"/>
            </a:fillRef>
            <a:effectRef idx="0">
              <a:schemeClr val="accent2"/>
            </a:effectRef>
            <a:fontRef idx="minor">
              <a:schemeClr val="dk1"/>
            </a:fontRef>
          </p:style>
        </p:pic>
        <p:sp>
          <p:nvSpPr>
            <p:cNvPr id="11" name="TextBox 10">
              <a:extLst>
                <a:ext uri="{FF2B5EF4-FFF2-40B4-BE49-F238E27FC236}">
                  <a16:creationId xmlns:a16="http://schemas.microsoft.com/office/drawing/2014/main" id="{52B65D06-C998-491B-AC80-C4B895484498}"/>
                </a:ext>
              </a:extLst>
            </p:cNvPr>
            <p:cNvSpPr txBox="1"/>
            <p:nvPr/>
          </p:nvSpPr>
          <p:spPr>
            <a:xfrm>
              <a:off x="2518589" y="4293508"/>
              <a:ext cx="1550194"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Segoe UI Web (Arabic)"/>
                  <a:ea typeface="+mn-ea"/>
                  <a:cs typeface="Arial" panose="020B0604020202020204" pitchFamily="34" charset="0"/>
                </a:rPr>
                <a:t>امتدادات الخطوط</a:t>
              </a:r>
              <a:endParaRPr kumimoji="0" lang="ar-SA"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8B6F7E6D-DAE1-6F43-E18F-F9376B27BA31}"/>
                </a:ext>
              </a:extLst>
            </p:cNvPr>
            <p:cNvSpPr txBox="1"/>
            <p:nvPr/>
          </p:nvSpPr>
          <p:spPr>
            <a:xfrm>
              <a:off x="4324380" y="4293508"/>
              <a:ext cx="1550194"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Segoe UI Web (Arabic)"/>
                  <a:ea typeface="+mn-ea"/>
                  <a:cs typeface="Arial" panose="020B0604020202020204" pitchFamily="34" charset="0"/>
                </a:rPr>
                <a:t>امتدادات العلامة</a:t>
              </a:r>
              <a:endParaRPr kumimoji="0" lang="ar-SA"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1753010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4799013" y="520117"/>
            <a:ext cx="7392987" cy="694322"/>
          </a:xfrm>
          <a:prstGeom prst="rect">
            <a:avLst/>
          </a:prstGeom>
          <a:solidFill>
            <a:schemeClr val="bg1"/>
          </a:solidFill>
        </p:spPr>
        <p:txBody>
          <a:bodyPr vert="horz" lIns="91440" tIns="45720" rIns="91440" bIns="45720" rtlCol="0" anchor="ctr">
            <a:normAutofit fontScale="90000"/>
          </a:bodyPr>
          <a:lstStyle/>
          <a:p>
            <a:pPr algn="ctr"/>
            <a:r>
              <a:rPr lang="en-US" b="1" dirty="0">
                <a:solidFill>
                  <a:schemeClr val="accent6">
                    <a:lumMod val="50000"/>
                  </a:schemeClr>
                </a:solidFill>
                <a:latin typeface="Abadi" panose="020B0604020104020204" pitchFamily="34" charset="0"/>
              </a:rPr>
              <a:t>Line extensions </a:t>
            </a:r>
          </a:p>
        </p:txBody>
      </p:sp>
      <p:pic>
        <p:nvPicPr>
          <p:cNvPr id="45058" name="Picture 2" descr="Kraft Heinz - Home">
            <a:extLst>
              <a:ext uri="{FF2B5EF4-FFF2-40B4-BE49-F238E27FC236}">
                <a16:creationId xmlns:a16="http://schemas.microsoft.com/office/drawing/2014/main" id="{EC1D2568-52FE-5B40-A00A-D0912069FF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06" t="1" r="15715" b="783"/>
          <a:stretch/>
        </p:blipFill>
        <p:spPr bwMode="auto">
          <a:xfrm>
            <a:off x="6096001" y="1498600"/>
            <a:ext cx="5658419" cy="271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bject 3">
            <a:extLst>
              <a:ext uri="{FF2B5EF4-FFF2-40B4-BE49-F238E27FC236}">
                <a16:creationId xmlns:a16="http://schemas.microsoft.com/office/drawing/2014/main" id="{659B5577-6B82-5726-A9BE-3F61C07640A1}"/>
              </a:ext>
            </a:extLst>
          </p:cNvPr>
          <p:cNvGraphicFramePr/>
          <p:nvPr/>
        </p:nvGraphicFramePr>
        <p:xfrm>
          <a:off x="6096002" y="2857500"/>
          <a:ext cx="5326380" cy="38006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4B1F82A4-FA80-4F22-6A76-40B2A40D6CDA}"/>
              </a:ext>
            </a:extLst>
          </p:cNvPr>
          <p:cNvSpPr/>
          <p:nvPr/>
        </p:nvSpPr>
        <p:spPr>
          <a:xfrm>
            <a:off x="25816" y="1282699"/>
            <a:ext cx="6070184"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37" indent="-285737" defTabSz="914354">
              <a:buFont typeface="Arial" panose="020B0604020202020204" pitchFamily="34" charset="0"/>
              <a:buChar char="•"/>
              <a:defRPr/>
            </a:pPr>
            <a:r>
              <a:rPr lang="en-US" altLang="en-US" sz="3200" dirty="0">
                <a:solidFill>
                  <a:schemeClr val="accent6">
                    <a:lumMod val="50000"/>
                  </a:schemeClr>
                </a:solidFill>
                <a:latin typeface="Arial" panose="020B0604020202020204" pitchFamily="34" charset="0"/>
              </a:rPr>
              <a:t>extends existing brand names to new forms, colors, sizes, ingredients, or flavors of an existing product category. </a:t>
            </a:r>
          </a:p>
          <a:p>
            <a:pPr marL="285737" indent="-285737" defTabSz="914354">
              <a:buFont typeface="Arial" panose="020B0604020202020204" pitchFamily="34" charset="0"/>
              <a:buChar char="•"/>
              <a:defRPr/>
            </a:pPr>
            <a:endParaRPr lang="en-US" altLang="en-US" sz="3200" dirty="0">
              <a:solidFill>
                <a:schemeClr val="accent6">
                  <a:lumMod val="50000"/>
                </a:schemeClr>
              </a:solidFill>
              <a:latin typeface="Arial" panose="020B0604020202020204" pitchFamily="34" charset="0"/>
            </a:endParaRPr>
          </a:p>
          <a:p>
            <a:pPr marL="285737" indent="-285737" defTabSz="914354">
              <a:buFont typeface="Arial" panose="020B0604020202020204" pitchFamily="34" charset="0"/>
              <a:buChar char="•"/>
              <a:defRPr/>
            </a:pPr>
            <a:r>
              <a:rPr lang="en-US" altLang="en-US" sz="3200" dirty="0">
                <a:solidFill>
                  <a:schemeClr val="accent6">
                    <a:lumMod val="50000"/>
                  </a:schemeClr>
                </a:solidFill>
                <a:latin typeface="Arial" panose="020B0604020202020204" pitchFamily="34" charset="0"/>
              </a:rPr>
              <a:t>A company might introduce line extensions as a low-cost, low-risk way to introduce new prod</a:t>
            </a:r>
            <a:endParaRPr lang="en-SA" sz="3200" dirty="0">
              <a:solidFill>
                <a:schemeClr val="accent6">
                  <a:lumMod val="50000"/>
                </a:schemeClr>
              </a:solidFill>
              <a:latin typeface="Arial" panose="020B0604020202020204" pitchFamily="34" charset="0"/>
            </a:endParaRPr>
          </a:p>
        </p:txBody>
      </p:sp>
    </p:spTree>
    <p:extLst>
      <p:ext uri="{BB962C8B-B14F-4D97-AF65-F5344CB8AC3E}">
        <p14:creationId xmlns:p14="http://schemas.microsoft.com/office/powerpoint/2010/main" val="344593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F25E7-17E5-98C0-7C8D-C181BBBC14C4}"/>
              </a:ext>
            </a:extLst>
          </p:cNvPr>
          <p:cNvPicPr>
            <a:picLocks noChangeAspect="1"/>
          </p:cNvPicPr>
          <p:nvPr/>
        </p:nvPicPr>
        <p:blipFill rotWithShape="1">
          <a:blip r:embed="rId2"/>
          <a:srcRect l="16412" t="19281" r="3857" b="11167"/>
          <a:stretch/>
        </p:blipFill>
        <p:spPr>
          <a:xfrm>
            <a:off x="77441" y="1132513"/>
            <a:ext cx="6052219" cy="2527325"/>
          </a:xfrm>
          <a:prstGeom prst="rect">
            <a:avLst/>
          </a:prstGeom>
        </p:spPr>
      </p:pic>
      <p:pic>
        <p:nvPicPr>
          <p:cNvPr id="8" name="Picture 7">
            <a:extLst>
              <a:ext uri="{FF2B5EF4-FFF2-40B4-BE49-F238E27FC236}">
                <a16:creationId xmlns:a16="http://schemas.microsoft.com/office/drawing/2014/main" id="{B2F7FCF2-337B-4D0F-358A-93DA70ADDB89}"/>
              </a:ext>
            </a:extLst>
          </p:cNvPr>
          <p:cNvPicPr>
            <a:picLocks noChangeAspect="1"/>
          </p:cNvPicPr>
          <p:nvPr/>
        </p:nvPicPr>
        <p:blipFill rotWithShape="1">
          <a:blip r:embed="rId3"/>
          <a:srcRect l="5663" t="12123" r="1772" b="3183"/>
          <a:stretch/>
        </p:blipFill>
        <p:spPr>
          <a:xfrm>
            <a:off x="6302845" y="3931076"/>
            <a:ext cx="5840067" cy="1760769"/>
          </a:xfrm>
          <a:prstGeom prst="rect">
            <a:avLst/>
          </a:prstGeom>
        </p:spPr>
      </p:pic>
      <p:pic>
        <p:nvPicPr>
          <p:cNvPr id="13" name="Picture 12">
            <a:extLst>
              <a:ext uri="{FF2B5EF4-FFF2-40B4-BE49-F238E27FC236}">
                <a16:creationId xmlns:a16="http://schemas.microsoft.com/office/drawing/2014/main" id="{80FF212F-25BE-F0BE-A3C5-98F9EA23394A}"/>
              </a:ext>
            </a:extLst>
          </p:cNvPr>
          <p:cNvPicPr>
            <a:picLocks noChangeAspect="1"/>
          </p:cNvPicPr>
          <p:nvPr/>
        </p:nvPicPr>
        <p:blipFill rotWithShape="1">
          <a:blip r:embed="rId4"/>
          <a:srcRect l="2919" t="23856" r="2919" b="16183"/>
          <a:stretch/>
        </p:blipFill>
        <p:spPr>
          <a:xfrm>
            <a:off x="6378333" y="2085108"/>
            <a:ext cx="5840067" cy="1845968"/>
          </a:xfrm>
          <a:prstGeom prst="rect">
            <a:avLst/>
          </a:prstGeom>
        </p:spPr>
      </p:pic>
      <p:sp>
        <p:nvSpPr>
          <p:cNvPr id="15" name="Rectangle 14">
            <a:extLst>
              <a:ext uri="{FF2B5EF4-FFF2-40B4-BE49-F238E27FC236}">
                <a16:creationId xmlns:a16="http://schemas.microsoft.com/office/drawing/2014/main" id="{7585D10D-2846-1416-E24F-C7C6EBE8DFA1}"/>
              </a:ext>
            </a:extLst>
          </p:cNvPr>
          <p:cNvSpPr/>
          <p:nvPr/>
        </p:nvSpPr>
        <p:spPr>
          <a:xfrm>
            <a:off x="6163835" y="443176"/>
            <a:ext cx="73534" cy="575814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520" y="-2211768"/>
            <a:ext cx="76405" cy="1211455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pic>
        <p:nvPicPr>
          <p:cNvPr id="2" name="Picture 1">
            <a:extLst>
              <a:ext uri="{FF2B5EF4-FFF2-40B4-BE49-F238E27FC236}">
                <a16:creationId xmlns:a16="http://schemas.microsoft.com/office/drawing/2014/main" id="{663A836E-8C87-884D-C592-BB28B479F38D}"/>
              </a:ext>
            </a:extLst>
          </p:cNvPr>
          <p:cNvPicPr>
            <a:picLocks noChangeAspect="1"/>
          </p:cNvPicPr>
          <p:nvPr/>
        </p:nvPicPr>
        <p:blipFill rotWithShape="1">
          <a:blip r:embed="rId5"/>
          <a:srcRect r="2183" b="13167"/>
          <a:stretch/>
        </p:blipFill>
        <p:spPr>
          <a:xfrm>
            <a:off x="6313213" y="629265"/>
            <a:ext cx="5947259" cy="1455843"/>
          </a:xfrm>
          <a:prstGeom prst="rect">
            <a:avLst/>
          </a:prstGeom>
        </p:spPr>
      </p:pic>
      <p:pic>
        <p:nvPicPr>
          <p:cNvPr id="4" name="Picture 3">
            <a:extLst>
              <a:ext uri="{FF2B5EF4-FFF2-40B4-BE49-F238E27FC236}">
                <a16:creationId xmlns:a16="http://schemas.microsoft.com/office/drawing/2014/main" id="{6050B69E-B545-814F-105F-600AC85F493C}"/>
              </a:ext>
            </a:extLst>
          </p:cNvPr>
          <p:cNvPicPr>
            <a:picLocks noChangeAspect="1"/>
          </p:cNvPicPr>
          <p:nvPr/>
        </p:nvPicPr>
        <p:blipFill rotWithShape="1">
          <a:blip r:embed="rId6"/>
          <a:srcRect l="7247" t="8397" r="7076" b="24385"/>
          <a:stretch/>
        </p:blipFill>
        <p:spPr>
          <a:xfrm>
            <a:off x="130479" y="3991440"/>
            <a:ext cx="2950391" cy="1837844"/>
          </a:xfrm>
          <a:prstGeom prst="rect">
            <a:avLst/>
          </a:prstGeom>
        </p:spPr>
      </p:pic>
      <p:pic>
        <p:nvPicPr>
          <p:cNvPr id="5" name="Picture 4">
            <a:extLst>
              <a:ext uri="{FF2B5EF4-FFF2-40B4-BE49-F238E27FC236}">
                <a16:creationId xmlns:a16="http://schemas.microsoft.com/office/drawing/2014/main" id="{834D6CC2-BBD8-A80E-4AA7-3B8C6C1CD7FD}"/>
              </a:ext>
            </a:extLst>
          </p:cNvPr>
          <p:cNvPicPr>
            <a:picLocks noChangeAspect="1"/>
          </p:cNvPicPr>
          <p:nvPr/>
        </p:nvPicPr>
        <p:blipFill rotWithShape="1">
          <a:blip r:embed="rId7"/>
          <a:srcRect l="3666" t="14308" r="12267" b="18277"/>
          <a:stretch/>
        </p:blipFill>
        <p:spPr>
          <a:xfrm>
            <a:off x="3156358" y="3977215"/>
            <a:ext cx="2879307" cy="1855566"/>
          </a:xfrm>
          <a:prstGeom prst="rect">
            <a:avLst/>
          </a:prstGeom>
        </p:spPr>
      </p:pic>
    </p:spTree>
    <p:extLst>
      <p:ext uri="{BB962C8B-B14F-4D97-AF65-F5344CB8AC3E}">
        <p14:creationId xmlns:p14="http://schemas.microsoft.com/office/powerpoint/2010/main" val="4225355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7743" y="678970"/>
            <a:ext cx="7010400" cy="646112"/>
          </a:xfrm>
          <a:solidFill>
            <a:schemeClr val="bg1"/>
          </a:solidFill>
        </p:spPr>
        <p:txBody>
          <a:bodyPr vert="horz" lIns="91440" tIns="45720" rIns="91440" bIns="45720" rtlCol="0" anchor="ctr">
            <a:normAutofit fontScale="90000"/>
          </a:bodyPr>
          <a:lstStyle/>
          <a:p>
            <a:pPr algn="ctr"/>
            <a:r>
              <a:rPr lang="en-US" b="1" dirty="0">
                <a:solidFill>
                  <a:schemeClr val="accent6">
                    <a:lumMod val="50000"/>
                  </a:schemeClr>
                </a:solidFill>
                <a:latin typeface="Abadi" panose="020B0604020104020204" pitchFamily="34" charset="0"/>
              </a:rPr>
              <a:t>Brands extension </a:t>
            </a:r>
            <a:endParaRPr lang="en-IN" b="1" dirty="0">
              <a:solidFill>
                <a:schemeClr val="accent6">
                  <a:lumMod val="50000"/>
                </a:schemeClr>
              </a:solidFill>
              <a:latin typeface="Abadi" panose="020B0604020104020204" pitchFamily="34" charset="0"/>
            </a:endParaRPr>
          </a:p>
        </p:txBody>
      </p:sp>
      <p:sp>
        <p:nvSpPr>
          <p:cNvPr id="3" name="Rectangle 2">
            <a:extLst>
              <a:ext uri="{FF2B5EF4-FFF2-40B4-BE49-F238E27FC236}">
                <a16:creationId xmlns:a16="http://schemas.microsoft.com/office/drawing/2014/main" id="{C8448FAA-3E92-C5BF-18DE-2703807B3577}"/>
              </a:ext>
            </a:extLst>
          </p:cNvPr>
          <p:cNvSpPr/>
          <p:nvPr/>
        </p:nvSpPr>
        <p:spPr>
          <a:xfrm>
            <a:off x="1101725" y="1610383"/>
            <a:ext cx="4994275" cy="4031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37" indent="-285737" algn="ctr" defTabSz="914354">
              <a:buFont typeface="Arial" panose="020B0604020202020204" pitchFamily="34" charset="0"/>
              <a:buChar char="•"/>
              <a:defRPr/>
            </a:pPr>
            <a:r>
              <a:rPr lang="en-US" altLang="en-US" sz="3200" dirty="0">
                <a:solidFill>
                  <a:prstClr val="black"/>
                </a:solidFill>
                <a:latin typeface="Arial" panose="020B0604020202020204" pitchFamily="34" charset="0"/>
              </a:rPr>
              <a:t>Companies e</a:t>
            </a:r>
            <a:r>
              <a:rPr lang="en-US" altLang="en-US" sz="3200" dirty="0" err="1">
                <a:solidFill>
                  <a:prstClr val="black"/>
                </a:solidFill>
                <a:latin typeface="Arial" panose="020B0604020202020204" pitchFamily="34" charset="0"/>
              </a:rPr>
              <a:t>xtend</a:t>
            </a:r>
            <a:r>
              <a:rPr lang="en-US" altLang="en-US" sz="3200" dirty="0">
                <a:solidFill>
                  <a:prstClr val="black"/>
                </a:solidFill>
                <a:latin typeface="Arial" panose="020B0604020202020204" pitchFamily="34" charset="0"/>
              </a:rPr>
              <a:t> an existing brand name to new or modified products in a new category. </a:t>
            </a:r>
          </a:p>
          <a:p>
            <a:pPr marL="285737" indent="-285737" algn="ctr" defTabSz="914354">
              <a:buFont typeface="Arial" panose="020B0604020202020204" pitchFamily="34" charset="0"/>
              <a:buChar char="•"/>
              <a:defRPr/>
            </a:pPr>
            <a:r>
              <a:rPr lang="en-US" altLang="en-US" sz="3200" dirty="0">
                <a:solidFill>
                  <a:prstClr val="black"/>
                </a:solidFill>
                <a:latin typeface="Arial" panose="020B0604020202020204" pitchFamily="34" charset="0"/>
              </a:rPr>
              <a:t>It gives a new product instant recognition and faster acceptance. </a:t>
            </a:r>
          </a:p>
        </p:txBody>
      </p:sp>
      <p:pic>
        <p:nvPicPr>
          <p:cNvPr id="11266" name="Picture 2" descr="Stretching Success: Do You Need A Brand Extension Strategy?">
            <a:extLst>
              <a:ext uri="{FF2B5EF4-FFF2-40B4-BE49-F238E27FC236}">
                <a16:creationId xmlns:a16="http://schemas.microsoft.com/office/drawing/2014/main" id="{ECD656B4-BE28-370F-9A39-228D0F133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713" y="1725703"/>
            <a:ext cx="4994275" cy="311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24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B61810-6831-6C48-A673-C3C8AC32C00C}"/>
              </a:ext>
            </a:extLst>
          </p:cNvPr>
          <p:cNvSpPr>
            <a:spLocks noGrp="1"/>
          </p:cNvSpPr>
          <p:nvPr>
            <p:ph type="title" idx="4294967295"/>
          </p:nvPr>
        </p:nvSpPr>
        <p:spPr>
          <a:xfrm>
            <a:off x="8310564" y="509588"/>
            <a:ext cx="3881437" cy="1000125"/>
          </a:xfrm>
          <a:solidFill>
            <a:schemeClr val="bg1"/>
          </a:solidFill>
        </p:spPr>
        <p:txBody>
          <a:bodyPr vert="horz" lIns="91440" tIns="45720" rIns="91440" bIns="45720" rtlCol="0" anchor="ctr">
            <a:normAutofit/>
          </a:bodyPr>
          <a:lstStyle/>
          <a:p>
            <a:pPr algn="ctr"/>
            <a:r>
              <a:rPr lang="en-US" altLang="en-US" b="1" dirty="0" err="1">
                <a:solidFill>
                  <a:schemeClr val="accent6">
                    <a:lumMod val="50000"/>
                  </a:schemeClr>
                </a:solidFill>
                <a:latin typeface="Abadi" panose="020B0604020104020204" pitchFamily="34" charset="0"/>
              </a:rPr>
              <a:t>Multibranding</a:t>
            </a:r>
            <a:endParaRPr lang="en-US" altLang="en-US" b="1" dirty="0">
              <a:solidFill>
                <a:schemeClr val="accent6">
                  <a:lumMod val="50000"/>
                </a:schemeClr>
              </a:solidFill>
              <a:latin typeface="Abadi" panose="020B0604020104020204" pitchFamily="34" charset="0"/>
            </a:endParaRPr>
          </a:p>
        </p:txBody>
      </p:sp>
      <p:pic>
        <p:nvPicPr>
          <p:cNvPr id="7" name="Picture 2" descr="DSM Digital School of Marketing - brand portfolio">
            <a:extLst>
              <a:ext uri="{FF2B5EF4-FFF2-40B4-BE49-F238E27FC236}">
                <a16:creationId xmlns:a16="http://schemas.microsoft.com/office/drawing/2014/main" id="{65C0301F-24E8-D04B-B598-4BFE7FCD7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283" t="36457" r="2934" b="22039"/>
          <a:stretch/>
        </p:blipFill>
        <p:spPr bwMode="auto">
          <a:xfrm>
            <a:off x="670222" y="1625367"/>
            <a:ext cx="3881036" cy="38931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0F6F78-50C4-72C4-9DE4-B95989EA39C1}"/>
              </a:ext>
            </a:extLst>
          </p:cNvPr>
          <p:cNvSpPr txBox="1"/>
          <p:nvPr/>
        </p:nvSpPr>
        <p:spPr>
          <a:xfrm>
            <a:off x="5647136" y="2397950"/>
            <a:ext cx="6093619" cy="2062103"/>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defPPr>
              <a:defRPr lang="en-SA"/>
            </a:defPPr>
            <a:lvl1pPr marR="0" lvl="0" indent="0" fontAlgn="auto">
              <a:lnSpc>
                <a:spcPct val="110000"/>
              </a:lnSpc>
              <a:spcBef>
                <a:spcPts val="700"/>
              </a:spcBef>
              <a:spcAft>
                <a:spcPts val="0"/>
              </a:spcAft>
              <a:buClr>
                <a:srgbClr val="007FA3"/>
              </a:buClr>
              <a:buSzPct val="100000"/>
              <a:buFontTx/>
              <a:buNone/>
              <a:tabLst/>
              <a:defRPr kumimoji="0" sz="2800" b="0" i="0" u="none" strike="noStrike" cap="none" spc="0" normalizeH="0" baseline="0">
                <a:ln>
                  <a:noFill/>
                </a:ln>
                <a:solidFill>
                  <a:prstClr val="black">
                    <a:lumMod val="65000"/>
                    <a:lumOff val="35000"/>
                  </a:prstClr>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37" indent="-285737" algn="ctr" defTabSz="914354">
              <a:lnSpc>
                <a:spcPct val="100000"/>
              </a:lnSpc>
              <a:spcBef>
                <a:spcPts val="0"/>
              </a:spcBef>
              <a:buClrTx/>
              <a:buSzTx/>
              <a:buFont typeface="Arial" panose="020B0604020202020204" pitchFamily="34" charset="0"/>
              <a:buChar char="•"/>
              <a:defRPr/>
            </a:pPr>
            <a:r>
              <a:rPr lang="en-US" altLang="en-US" sz="3200" dirty="0">
                <a:solidFill>
                  <a:schemeClr val="accent6">
                    <a:lumMod val="50000"/>
                  </a:schemeClr>
                </a:solidFill>
                <a:latin typeface="Arial" panose="020B0604020202020204" pitchFamily="34" charset="0"/>
              </a:rPr>
              <a:t>features that appeal to different customer segments, lock up more reseller shelf space, and capture a larger market share.</a:t>
            </a:r>
            <a:endParaRPr lang="en-SA" sz="3200" dirty="0">
              <a:solidFill>
                <a:schemeClr val="accent6">
                  <a:lumMod val="50000"/>
                </a:schemeClr>
              </a:solidFill>
              <a:latin typeface="Arial" panose="020B0604020202020204" pitchFamily="34" charset="0"/>
            </a:endParaRPr>
          </a:p>
        </p:txBody>
      </p:sp>
    </p:spTree>
    <p:extLst>
      <p:ext uri="{BB962C8B-B14F-4D97-AF65-F5344CB8AC3E}">
        <p14:creationId xmlns:p14="http://schemas.microsoft.com/office/powerpoint/2010/main" val="55504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B61810-6831-6C48-A673-C3C8AC32C00C}"/>
              </a:ext>
            </a:extLst>
          </p:cNvPr>
          <p:cNvSpPr>
            <a:spLocks noGrp="1"/>
          </p:cNvSpPr>
          <p:nvPr>
            <p:ph type="title" idx="4294967295"/>
          </p:nvPr>
        </p:nvSpPr>
        <p:spPr>
          <a:xfrm>
            <a:off x="8310564" y="457200"/>
            <a:ext cx="3881437" cy="1000125"/>
          </a:xfrm>
          <a:solidFill>
            <a:schemeClr val="bg1"/>
          </a:solidFill>
        </p:spPr>
        <p:txBody>
          <a:bodyPr vert="horz" lIns="91440" tIns="45720" rIns="91440" bIns="45720" rtlCol="0" anchor="ctr">
            <a:normAutofit/>
          </a:bodyPr>
          <a:lstStyle/>
          <a:p>
            <a:pPr algn="ctr"/>
            <a:r>
              <a:rPr lang="en-US" altLang="en-US" b="1" dirty="0">
                <a:solidFill>
                  <a:schemeClr val="accent6">
                    <a:lumMod val="50000"/>
                  </a:schemeClr>
                </a:solidFill>
                <a:latin typeface="Abadi" panose="020B0604020104020204" pitchFamily="34" charset="0"/>
              </a:rPr>
              <a:t>New brand </a:t>
            </a:r>
          </a:p>
        </p:txBody>
      </p:sp>
      <p:sp>
        <p:nvSpPr>
          <p:cNvPr id="3" name="TextBox 2">
            <a:extLst>
              <a:ext uri="{FF2B5EF4-FFF2-40B4-BE49-F238E27FC236}">
                <a16:creationId xmlns:a16="http://schemas.microsoft.com/office/drawing/2014/main" id="{FA0F6F78-50C4-72C4-9DE4-B95989EA39C1}"/>
              </a:ext>
            </a:extLst>
          </p:cNvPr>
          <p:cNvSpPr txBox="1"/>
          <p:nvPr/>
        </p:nvSpPr>
        <p:spPr>
          <a:xfrm>
            <a:off x="495697" y="2090174"/>
            <a:ext cx="6093619" cy="267765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defPPr>
              <a:defRPr lang="en-SA"/>
            </a:defPPr>
            <a:lvl1pPr marR="0" lvl="0" indent="0" fontAlgn="auto">
              <a:lnSpc>
                <a:spcPct val="110000"/>
              </a:lnSpc>
              <a:spcBef>
                <a:spcPts val="700"/>
              </a:spcBef>
              <a:spcAft>
                <a:spcPts val="0"/>
              </a:spcAft>
              <a:buClr>
                <a:srgbClr val="007FA3"/>
              </a:buClr>
              <a:buSzPct val="100000"/>
              <a:buFontTx/>
              <a:buNone/>
              <a:tabLst/>
              <a:defRPr kumimoji="0" sz="2800" b="0" i="0" u="none" strike="noStrike" cap="none" spc="0" normalizeH="0" baseline="0">
                <a:ln>
                  <a:noFill/>
                </a:ln>
                <a:solidFill>
                  <a:prstClr val="black">
                    <a:lumMod val="65000"/>
                    <a:lumOff val="35000"/>
                  </a:prstClr>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lnSpc>
                <a:spcPct val="100000"/>
              </a:lnSpc>
              <a:spcBef>
                <a:spcPts val="0"/>
              </a:spcBef>
              <a:buClrTx/>
              <a:buSzTx/>
              <a:defRPr/>
            </a:pPr>
            <a:r>
              <a:rPr lang="en-US" altLang="en-US" dirty="0">
                <a:solidFill>
                  <a:schemeClr val="accent6">
                    <a:lumMod val="50000"/>
                  </a:schemeClr>
                </a:solidFill>
                <a:latin typeface="Arial" charset="0"/>
                <a:ea typeface="MS PGothic" panose="020B0600070205080204" pitchFamily="34" charset="-128"/>
              </a:rPr>
              <a:t>new brand name when it enters a new product category for which none of its current brand names are appropriate. </a:t>
            </a:r>
            <a:r>
              <a:rPr lang="en-US" dirty="0">
                <a:solidFill>
                  <a:schemeClr val="accent6">
                    <a:lumMod val="50000"/>
                  </a:schemeClr>
                </a:solidFill>
                <a:latin typeface="Arial" charset="0"/>
                <a:ea typeface="MS PGothic" panose="020B0600070205080204" pitchFamily="34" charset="-128"/>
              </a:rPr>
              <a:t>For example, Toy</a:t>
            </a:r>
            <a:r>
              <a:rPr lang="en-US" dirty="0">
                <a:solidFill>
                  <a:schemeClr val="accent6">
                    <a:lumMod val="50000"/>
                  </a:schemeClr>
                </a:solidFill>
                <a:latin typeface="Arial" charset="0"/>
                <a:ea typeface="MS PGothic" panose="020B0600070205080204" pitchFamily="34" charset="-128"/>
                <a:cs typeface="ＭＳ Ｐゴシック" charset="0"/>
              </a:rPr>
              <a:t>ota created the separate Lexus brand aimed at luxury car consumers.</a:t>
            </a:r>
            <a:endParaRPr lang="en-US" altLang="en-US" dirty="0">
              <a:solidFill>
                <a:schemeClr val="accent6">
                  <a:lumMod val="50000"/>
                </a:schemeClr>
              </a:solidFill>
              <a:latin typeface="Arial" panose="020B0604020202020204" pitchFamily="34" charset="0"/>
            </a:endParaRPr>
          </a:p>
        </p:txBody>
      </p:sp>
      <p:pic>
        <p:nvPicPr>
          <p:cNvPr id="12290" name="Picture 2" descr="2019 Best Resale Value Awards | Best Brands | Kelley Blue Book">
            <a:extLst>
              <a:ext uri="{FF2B5EF4-FFF2-40B4-BE49-F238E27FC236}">
                <a16:creationId xmlns:a16="http://schemas.microsoft.com/office/drawing/2014/main" id="{219D5A1B-B4F9-A0A6-6580-F5373E88C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703" y="1249607"/>
            <a:ext cx="45466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oyota vs Lexus: A Thorough Brand Comparison in Nigeria">
            <a:extLst>
              <a:ext uri="{FF2B5EF4-FFF2-40B4-BE49-F238E27FC236}">
                <a16:creationId xmlns:a16="http://schemas.microsoft.com/office/drawing/2014/main" id="{8BDD2986-E192-8E69-C631-593CFA297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813" y="3148012"/>
            <a:ext cx="4393539" cy="246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0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807481" y="192595"/>
            <a:ext cx="5667831" cy="1818255"/>
          </a:xfrm>
          <a:prstGeom prst="rect">
            <a:avLst/>
          </a:prstGeom>
        </p:spPr>
        <p:txBody>
          <a:bodyPr vert="horz" lIns="91440" tIns="45720" rIns="91440" bIns="45720" rtlCol="0" anchor="ctr">
            <a:normAutofit/>
          </a:bodyPr>
          <a:lstStyle/>
          <a:p>
            <a:pPr algn="ctr" defTabSz="914354">
              <a:defRPr/>
            </a:pPr>
            <a:r>
              <a:rPr lang="en-US" sz="4800" b="1" dirty="0">
                <a:solidFill>
                  <a:schemeClr val="accent6">
                    <a:lumMod val="50000"/>
                  </a:schemeClr>
                </a:solidFill>
                <a:latin typeface="Calibri"/>
                <a:cs typeface="Calibri"/>
              </a:rPr>
              <a:t>Generic Branding </a:t>
            </a:r>
            <a:endParaRPr lang="en-US" sz="4800" b="1" u="heavy" cap="all" dirty="0">
              <a:solidFill>
                <a:schemeClr val="accent6">
                  <a:lumMod val="50000"/>
                </a:schemeClr>
              </a:solidFill>
              <a:latin typeface="Impact" panose="020B0806030902050204"/>
            </a:endParaRPr>
          </a:p>
          <a:p>
            <a:pPr algn="ctr" defTabSz="914354">
              <a:defRPr/>
            </a:pPr>
            <a:endParaRPr lang="en-US" b="1" dirty="0">
              <a:solidFill>
                <a:srgbClr val="0070C0"/>
              </a:solidFill>
              <a:latin typeface="Abadi" panose="020B0604020104020204" pitchFamily="34" charset="0"/>
            </a:endParaRPr>
          </a:p>
        </p:txBody>
      </p:sp>
      <p:sp>
        <p:nvSpPr>
          <p:cNvPr id="13" name="object 5">
            <a:extLst>
              <a:ext uri="{FF2B5EF4-FFF2-40B4-BE49-F238E27FC236}">
                <a16:creationId xmlns:a16="http://schemas.microsoft.com/office/drawing/2014/main" id="{36A168B6-FB0E-584F-BD85-F036492382C1}"/>
              </a:ext>
            </a:extLst>
          </p:cNvPr>
          <p:cNvSpPr txBox="1"/>
          <p:nvPr/>
        </p:nvSpPr>
        <p:spPr>
          <a:xfrm>
            <a:off x="5226909" y="1562589"/>
            <a:ext cx="5821392" cy="317009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defPPr>
              <a:defRPr lang="en-SA"/>
            </a:defPPr>
            <a:lvl1pPr marR="0" lvl="0" indent="0" fontAlgn="auto">
              <a:lnSpc>
                <a:spcPct val="100000"/>
              </a:lnSpc>
              <a:spcBef>
                <a:spcPts val="0"/>
              </a:spcBef>
              <a:spcAft>
                <a:spcPts val="0"/>
              </a:spcAft>
              <a:buClrTx/>
              <a:buSzTx/>
              <a:buFontTx/>
              <a:buNone/>
              <a:tabLst/>
              <a:defRPr kumimoji="0" sz="2800" b="0" i="0" u="none" strike="noStrike" cap="none" spc="0" normalizeH="0" baseline="0">
                <a:ln>
                  <a:noFill/>
                </a:ln>
                <a:solidFill>
                  <a:srgbClr val="0070C0"/>
                </a:solidFill>
                <a:effectLst/>
                <a:uLnTx/>
                <a:uFillTx/>
                <a:latin typeface="Arial" charset="0"/>
                <a:ea typeface="MS PGothic" panose="020B0600070205080204" pitchFamily="34"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2000" dirty="0">
                <a:solidFill>
                  <a:schemeClr val="accent6">
                    <a:lumMod val="50000"/>
                  </a:schemeClr>
                </a:solidFill>
              </a:rPr>
              <a:t>Generic Brand: is a no-name product that does not carry a company identity, with no identification other than a content  description</a:t>
            </a:r>
          </a:p>
          <a:p>
            <a:pPr defTabSz="914354">
              <a:defRPr/>
            </a:pPr>
            <a:r>
              <a:rPr lang="en-US" sz="2000" dirty="0">
                <a:solidFill>
                  <a:schemeClr val="accent6">
                    <a:lumMod val="50000"/>
                  </a:schemeClr>
                </a:solidFill>
              </a:rPr>
              <a:t>Mainly in commodities</a:t>
            </a:r>
          </a:p>
          <a:p>
            <a:pPr defTabSz="914354">
              <a:defRPr/>
            </a:pPr>
            <a:endParaRPr lang="en-US" sz="2000" dirty="0">
              <a:solidFill>
                <a:schemeClr val="accent6">
                  <a:lumMod val="50000"/>
                </a:schemeClr>
              </a:solidFill>
            </a:endParaRPr>
          </a:p>
          <a:p>
            <a:pPr defTabSz="914354">
              <a:defRPr/>
            </a:pPr>
            <a:r>
              <a:rPr lang="en-US" sz="2000" dirty="0">
                <a:solidFill>
                  <a:schemeClr val="accent6">
                    <a:lumMod val="50000"/>
                  </a:schemeClr>
                </a:solidFill>
              </a:rPr>
              <a:t>Prices are almost 30-50% lower than original.</a:t>
            </a:r>
          </a:p>
          <a:p>
            <a:pPr defTabSz="914354">
              <a:defRPr/>
            </a:pPr>
            <a:endParaRPr lang="en-US" sz="2000" dirty="0">
              <a:solidFill>
                <a:schemeClr val="accent6">
                  <a:lumMod val="50000"/>
                </a:schemeClr>
              </a:solidFill>
            </a:endParaRPr>
          </a:p>
          <a:p>
            <a:pPr defTabSz="914354">
              <a:defRPr/>
            </a:pPr>
            <a:r>
              <a:rPr lang="en-US" sz="2000" dirty="0">
                <a:solidFill>
                  <a:schemeClr val="accent6">
                    <a:lumMod val="50000"/>
                  </a:schemeClr>
                </a:solidFill>
              </a:rPr>
              <a:t>Examples: Pancake mix, paper towels , sugar , rice, milk </a:t>
            </a:r>
            <a:r>
              <a:rPr lang="en-US" sz="2000" dirty="0" err="1">
                <a:solidFill>
                  <a:schemeClr val="accent6">
                    <a:lumMod val="50000"/>
                  </a:schemeClr>
                </a:solidFill>
              </a:rPr>
              <a:t>etc</a:t>
            </a:r>
            <a:r>
              <a:rPr lang="en-US" sz="2000" dirty="0">
                <a:solidFill>
                  <a:schemeClr val="accent6">
                    <a:lumMod val="50000"/>
                  </a:schemeClr>
                </a:solidFill>
              </a:rPr>
              <a:t>…</a:t>
            </a:r>
          </a:p>
          <a:p>
            <a:pPr defTabSz="914354">
              <a:defRPr/>
            </a:pPr>
            <a:endParaRPr lang="en-US" sz="2000" dirty="0"/>
          </a:p>
        </p:txBody>
      </p:sp>
      <p:pic>
        <p:nvPicPr>
          <p:cNvPr id="15" name="Picture 2" descr="Private labels – what are they? | Wine news from Tigchandler">
            <a:extLst>
              <a:ext uri="{FF2B5EF4-FFF2-40B4-BE49-F238E27FC236}">
                <a16:creationId xmlns:a16="http://schemas.microsoft.com/office/drawing/2014/main" id="{54380E2A-FE8E-9E4E-8788-290FE16FB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7" y="2164359"/>
            <a:ext cx="4928495" cy="3300416"/>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14A35870-8C1C-42D9-D152-B09EDEA1B46F}"/>
              </a:ext>
            </a:extLst>
          </p:cNvPr>
          <p:cNvSpPr/>
          <p:nvPr/>
        </p:nvSpPr>
        <p:spPr>
          <a:xfrm>
            <a:off x="200560" y="1052183"/>
            <a:ext cx="2206740" cy="1020811"/>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extLst>
      <p:ext uri="{BB962C8B-B14F-4D97-AF65-F5344CB8AC3E}">
        <p14:creationId xmlns:p14="http://schemas.microsoft.com/office/powerpoint/2010/main" val="101469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A80A3-0EAF-44CE-34F6-7975052EDED4}"/>
              </a:ext>
            </a:extLst>
          </p:cNvPr>
          <p:cNvPicPr>
            <a:picLocks noChangeAspect="1"/>
          </p:cNvPicPr>
          <p:nvPr/>
        </p:nvPicPr>
        <p:blipFill>
          <a:blip r:embed="rId2"/>
          <a:stretch>
            <a:fillRect/>
          </a:stretch>
        </p:blipFill>
        <p:spPr>
          <a:xfrm>
            <a:off x="5987147" y="537925"/>
            <a:ext cx="6091903" cy="2262862"/>
          </a:xfrm>
          <a:prstGeom prst="rect">
            <a:avLst/>
          </a:prstGeom>
        </p:spPr>
      </p:pic>
      <p:pic>
        <p:nvPicPr>
          <p:cNvPr id="6" name="Picture 5">
            <a:extLst>
              <a:ext uri="{FF2B5EF4-FFF2-40B4-BE49-F238E27FC236}">
                <a16:creationId xmlns:a16="http://schemas.microsoft.com/office/drawing/2014/main" id="{5F10B975-6C35-4B3D-C9DC-809ADD0559A6}"/>
              </a:ext>
            </a:extLst>
          </p:cNvPr>
          <p:cNvPicPr>
            <a:picLocks noChangeAspect="1"/>
          </p:cNvPicPr>
          <p:nvPr/>
        </p:nvPicPr>
        <p:blipFill>
          <a:blip r:embed="rId3"/>
          <a:stretch>
            <a:fillRect/>
          </a:stretch>
        </p:blipFill>
        <p:spPr>
          <a:xfrm>
            <a:off x="1" y="1059967"/>
            <a:ext cx="5987146" cy="2059086"/>
          </a:xfrm>
          <a:prstGeom prst="rect">
            <a:avLst/>
          </a:prstGeom>
        </p:spPr>
      </p:pic>
      <p:pic>
        <p:nvPicPr>
          <p:cNvPr id="7" name="Picture 6">
            <a:extLst>
              <a:ext uri="{FF2B5EF4-FFF2-40B4-BE49-F238E27FC236}">
                <a16:creationId xmlns:a16="http://schemas.microsoft.com/office/drawing/2014/main" id="{5EBD2996-89B5-820D-C48D-59683E004011}"/>
              </a:ext>
            </a:extLst>
          </p:cNvPr>
          <p:cNvPicPr>
            <a:picLocks noChangeAspect="1"/>
          </p:cNvPicPr>
          <p:nvPr/>
        </p:nvPicPr>
        <p:blipFill>
          <a:blip r:embed="rId4"/>
          <a:stretch>
            <a:fillRect/>
          </a:stretch>
        </p:blipFill>
        <p:spPr>
          <a:xfrm>
            <a:off x="123841" y="3386467"/>
            <a:ext cx="5310311" cy="1982488"/>
          </a:xfrm>
          <a:prstGeom prst="rect">
            <a:avLst/>
          </a:prstGeom>
        </p:spPr>
      </p:pic>
      <p:pic>
        <p:nvPicPr>
          <p:cNvPr id="10" name="Picture 9">
            <a:extLst>
              <a:ext uri="{FF2B5EF4-FFF2-40B4-BE49-F238E27FC236}">
                <a16:creationId xmlns:a16="http://schemas.microsoft.com/office/drawing/2014/main" id="{BB187C5C-1981-3524-C534-1C6BE3CBAEC3}"/>
              </a:ext>
            </a:extLst>
          </p:cNvPr>
          <p:cNvPicPr>
            <a:picLocks noChangeAspect="1"/>
          </p:cNvPicPr>
          <p:nvPr/>
        </p:nvPicPr>
        <p:blipFill>
          <a:blip r:embed="rId5"/>
          <a:stretch>
            <a:fillRect/>
          </a:stretch>
        </p:blipFill>
        <p:spPr>
          <a:xfrm>
            <a:off x="6403889" y="2316132"/>
            <a:ext cx="5427241" cy="3052823"/>
          </a:xfrm>
          <a:prstGeom prst="rect">
            <a:avLst/>
          </a:prstGeom>
        </p:spPr>
      </p:pic>
      <p:pic>
        <p:nvPicPr>
          <p:cNvPr id="8" name="Picture 7">
            <a:extLst>
              <a:ext uri="{FF2B5EF4-FFF2-40B4-BE49-F238E27FC236}">
                <a16:creationId xmlns:a16="http://schemas.microsoft.com/office/drawing/2014/main" id="{4B45E604-B6D4-4C28-09CC-32E8CCE17E02}"/>
              </a:ext>
            </a:extLst>
          </p:cNvPr>
          <p:cNvPicPr>
            <a:picLocks noChangeAspect="1"/>
          </p:cNvPicPr>
          <p:nvPr/>
        </p:nvPicPr>
        <p:blipFill rotWithShape="1">
          <a:blip r:embed="rId6"/>
          <a:srcRect l="12073" t="20014" r="5574" b="11662"/>
          <a:stretch/>
        </p:blipFill>
        <p:spPr>
          <a:xfrm>
            <a:off x="4228454" y="2585844"/>
            <a:ext cx="3305303" cy="1542480"/>
          </a:xfrm>
          <a:prstGeom prst="rect">
            <a:avLst/>
          </a:prstGeom>
        </p:spPr>
      </p:pic>
      <p:pic>
        <p:nvPicPr>
          <p:cNvPr id="9" name="Picture 8">
            <a:extLst>
              <a:ext uri="{FF2B5EF4-FFF2-40B4-BE49-F238E27FC236}">
                <a16:creationId xmlns:a16="http://schemas.microsoft.com/office/drawing/2014/main" id="{81BE2FD8-77DF-6D22-B98E-F5F8D8D5BA8A}"/>
              </a:ext>
            </a:extLst>
          </p:cNvPr>
          <p:cNvPicPr>
            <a:picLocks noChangeAspect="1"/>
          </p:cNvPicPr>
          <p:nvPr/>
        </p:nvPicPr>
        <p:blipFill>
          <a:blip r:embed="rId7"/>
          <a:stretch>
            <a:fillRect/>
          </a:stretch>
        </p:blipFill>
        <p:spPr>
          <a:xfrm>
            <a:off x="5517141" y="4446590"/>
            <a:ext cx="6561909" cy="1445200"/>
          </a:xfrm>
          <a:prstGeom prst="rect">
            <a:avLst/>
          </a:prstGeom>
        </p:spPr>
      </p:pic>
    </p:spTree>
    <p:extLst>
      <p:ext uri="{BB962C8B-B14F-4D97-AF65-F5344CB8AC3E}">
        <p14:creationId xmlns:p14="http://schemas.microsoft.com/office/powerpoint/2010/main" val="99517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834175" y="4427504"/>
            <a:ext cx="11330320" cy="1347787"/>
          </a:xfrm>
        </p:spPr>
        <p:txBody>
          <a:bodyPr vert="horz" lIns="91440" tIns="45720" rIns="91440" bIns="45720" rtlCol="0" anchor="b">
            <a:noAutofit/>
          </a:bodyPr>
          <a:lstStyle/>
          <a:p>
            <a:r>
              <a:rPr lang="en-US" sz="6600" b="1" dirty="0"/>
              <a:t>Activity #3 </a:t>
            </a:r>
            <a:r>
              <a:rPr lang="en-US" sz="6000" dirty="0">
                <a:solidFill>
                  <a:srgbClr val="C00000"/>
                </a:solidFill>
              </a:rPr>
              <a:t>practice on branding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33"/>
          <a:stretch/>
        </p:blipFill>
        <p:spPr bwMode="auto">
          <a:xfrm rot="21420000">
            <a:off x="80413" y="1428526"/>
            <a:ext cx="5487181" cy="3216655"/>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2" r="4246" b="2"/>
          <a:stretch/>
        </p:blipFill>
        <p:spPr bwMode="auto">
          <a:xfrm rot="21420000">
            <a:off x="5732754" y="956529"/>
            <a:ext cx="5546949" cy="333916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709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3AC39E6-1993-F215-31FD-D0E24149D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1" y="678426"/>
            <a:ext cx="2947379" cy="208041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Ultimate Guide to Trade Marketing 2020 (with real-world examples) -  WrightObara">
            <a:extLst>
              <a:ext uri="{FF2B5EF4-FFF2-40B4-BE49-F238E27FC236}">
                <a16:creationId xmlns:a16="http://schemas.microsoft.com/office/drawing/2014/main" id="{FAEEC630-5FEC-B813-81F2-35FC0DA588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3329" r="52083" b="1342"/>
          <a:stretch/>
        </p:blipFill>
        <p:spPr bwMode="auto">
          <a:xfrm>
            <a:off x="8059858" y="3034930"/>
            <a:ext cx="4031522" cy="18811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Ultimate Guide to Trade Marketing 2020 (with real-world examples) -  WrightObara">
            <a:extLst>
              <a:ext uri="{FF2B5EF4-FFF2-40B4-BE49-F238E27FC236}">
                <a16:creationId xmlns:a16="http://schemas.microsoft.com/office/drawing/2014/main" id="{96108563-5683-451A-B323-7402023459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599" t="12806" r="4364" b="6558"/>
          <a:stretch/>
        </p:blipFill>
        <p:spPr bwMode="auto">
          <a:xfrm>
            <a:off x="8849558" y="2641610"/>
            <a:ext cx="2058873" cy="23487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02FE603-321F-2E80-F62A-B0401E16A03B}"/>
              </a:ext>
            </a:extLst>
          </p:cNvPr>
          <p:cNvGrpSpPr/>
          <p:nvPr/>
        </p:nvGrpSpPr>
        <p:grpSpPr>
          <a:xfrm>
            <a:off x="886760" y="1154485"/>
            <a:ext cx="4999690" cy="1238372"/>
            <a:chOff x="182562" y="-605500"/>
            <a:chExt cx="6958013" cy="3349494"/>
          </a:xfrm>
        </p:grpSpPr>
        <p:pic>
          <p:nvPicPr>
            <p:cNvPr id="8194" name="Picture 2" descr="Casper homepage Practical Value Contagious Jonah Berger ReferralCandy">
              <a:extLst>
                <a:ext uri="{FF2B5EF4-FFF2-40B4-BE49-F238E27FC236}">
                  <a16:creationId xmlns:a16="http://schemas.microsoft.com/office/drawing/2014/main" id="{4B1C1015-3C1A-AD16-9131-8AB9537BF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0" t="638" r="1938" b="8100"/>
            <a:stretch/>
          </p:blipFill>
          <p:spPr bwMode="auto">
            <a:xfrm>
              <a:off x="182562" y="-605500"/>
              <a:ext cx="6958013" cy="3349494"/>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3">
              <a:extLst>
                <a:ext uri="{FF2B5EF4-FFF2-40B4-BE49-F238E27FC236}">
                  <a16:creationId xmlns:a16="http://schemas.microsoft.com/office/drawing/2014/main" id="{BBE887F5-09D6-A1A9-0027-BF4ADFADEE23}"/>
                </a:ext>
              </a:extLst>
            </p:cNvPr>
            <p:cNvSpPr/>
            <p:nvPr/>
          </p:nvSpPr>
          <p:spPr>
            <a:xfrm>
              <a:off x="1520629" y="1720097"/>
              <a:ext cx="3243263" cy="853783"/>
            </a:xfrm>
            <a:prstGeom prst="triangle">
              <a:avLst>
                <a:gd name="adj" fmla="val 49159"/>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object 8">
            <a:extLst>
              <a:ext uri="{FF2B5EF4-FFF2-40B4-BE49-F238E27FC236}">
                <a16:creationId xmlns:a16="http://schemas.microsoft.com/office/drawing/2014/main" id="{0BD59F6C-B0F2-738D-8671-BB24E7BE867B}"/>
              </a:ext>
            </a:extLst>
          </p:cNvPr>
          <p:cNvSpPr/>
          <p:nvPr/>
        </p:nvSpPr>
        <p:spPr>
          <a:xfrm>
            <a:off x="594285" y="4385680"/>
            <a:ext cx="4278807" cy="1238372"/>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7" name="Picture 6">
            <a:extLst>
              <a:ext uri="{FF2B5EF4-FFF2-40B4-BE49-F238E27FC236}">
                <a16:creationId xmlns:a16="http://schemas.microsoft.com/office/drawing/2014/main" id="{E11A408B-7FF1-2504-5846-4371E8315F8D}"/>
              </a:ext>
            </a:extLst>
          </p:cNvPr>
          <p:cNvPicPr>
            <a:picLocks noChangeAspect="1"/>
          </p:cNvPicPr>
          <p:nvPr/>
        </p:nvPicPr>
        <p:blipFill rotWithShape="1">
          <a:blip r:embed="rId7"/>
          <a:srcRect l="52202" t="41443" r="26704" b="669"/>
          <a:stretch/>
        </p:blipFill>
        <p:spPr>
          <a:xfrm>
            <a:off x="6708056" y="589934"/>
            <a:ext cx="2012643" cy="2839065"/>
          </a:xfrm>
          <a:prstGeom prst="rect">
            <a:avLst/>
          </a:prstGeom>
        </p:spPr>
      </p:pic>
      <p:pic>
        <p:nvPicPr>
          <p:cNvPr id="8196" name="Picture 4" descr="Marketing Phir Say - Co-Branding Anyone? &quot;Limited-edition Tic Tac  Coca-Cola&quot; What local co-branding examples do we remember? Not Joint  promos, but actual co-branded product. | Facebook">
            <a:extLst>
              <a:ext uri="{FF2B5EF4-FFF2-40B4-BE49-F238E27FC236}">
                <a16:creationId xmlns:a16="http://schemas.microsoft.com/office/drawing/2014/main" id="{52AA832B-677A-2FA3-6F9C-55689D723A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4501" y="4465143"/>
            <a:ext cx="3619500" cy="123837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What is Brand Extension? definition and meaning - Business Jargons">
            <a:extLst>
              <a:ext uri="{FF2B5EF4-FFF2-40B4-BE49-F238E27FC236}">
                <a16:creationId xmlns:a16="http://schemas.microsoft.com/office/drawing/2014/main" id="{98E3C560-1253-95F5-2327-6A21B8FFC4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0211" y="2509657"/>
            <a:ext cx="2334853" cy="168923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9 Line Extension Examples for 2020: from Coke to Honda - BMB">
            <a:extLst>
              <a:ext uri="{FF2B5EF4-FFF2-40B4-BE49-F238E27FC236}">
                <a16:creationId xmlns:a16="http://schemas.microsoft.com/office/drawing/2014/main" id="{3ECB4EA1-FC78-D2F7-D92A-2FE899A9FB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683" y="2395043"/>
            <a:ext cx="3937000" cy="20701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roduct Line Extensions: Explainer + Examples (2022)">
            <a:extLst>
              <a:ext uri="{FF2B5EF4-FFF2-40B4-BE49-F238E27FC236}">
                <a16:creationId xmlns:a16="http://schemas.microsoft.com/office/drawing/2014/main" id="{4F918C07-9DD6-5E0B-A0A7-47897AE267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6700" y="2419350"/>
            <a:ext cx="40386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Brand Extension. - ppt download">
            <a:extLst>
              <a:ext uri="{FF2B5EF4-FFF2-40B4-BE49-F238E27FC236}">
                <a16:creationId xmlns:a16="http://schemas.microsoft.com/office/drawing/2014/main" id="{7796A368-1D3A-5A49-32B1-3C36801D15E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7822" r="5854"/>
          <a:stretch/>
        </p:blipFill>
        <p:spPr bwMode="auto">
          <a:xfrm>
            <a:off x="9095263" y="5016856"/>
            <a:ext cx="3096737" cy="759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20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198"/>
                                        </p:tgtEl>
                                        <p:attrNameLst>
                                          <p:attrName>style.visibility</p:attrName>
                                        </p:attrNameLst>
                                      </p:cBhvr>
                                      <p:to>
                                        <p:strVal val="visible"/>
                                      </p:to>
                                    </p:set>
                                    <p:anim calcmode="lin" valueType="num">
                                      <p:cBhvr additive="base">
                                        <p:cTn id="35" dur="500" fill="hold"/>
                                        <p:tgtEl>
                                          <p:spTgt spid="8198"/>
                                        </p:tgtEl>
                                        <p:attrNameLst>
                                          <p:attrName>ppt_x</p:attrName>
                                        </p:attrNameLst>
                                      </p:cBhvr>
                                      <p:tavLst>
                                        <p:tav tm="0">
                                          <p:val>
                                            <p:strVal val="#ppt_x"/>
                                          </p:val>
                                        </p:tav>
                                        <p:tav tm="100000">
                                          <p:val>
                                            <p:strVal val="#ppt_x"/>
                                          </p:val>
                                        </p:tav>
                                      </p:tavLst>
                                    </p:anim>
                                    <p:anim calcmode="lin" valueType="num">
                                      <p:cBhvr additive="base">
                                        <p:cTn id="36"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200"/>
                                        </p:tgtEl>
                                        <p:attrNameLst>
                                          <p:attrName>style.visibility</p:attrName>
                                        </p:attrNameLst>
                                      </p:cBhvr>
                                      <p:to>
                                        <p:strVal val="visible"/>
                                      </p:to>
                                    </p:set>
                                    <p:anim calcmode="lin" valueType="num">
                                      <p:cBhvr additive="base">
                                        <p:cTn id="41" dur="500" fill="hold"/>
                                        <p:tgtEl>
                                          <p:spTgt spid="8200"/>
                                        </p:tgtEl>
                                        <p:attrNameLst>
                                          <p:attrName>ppt_x</p:attrName>
                                        </p:attrNameLst>
                                      </p:cBhvr>
                                      <p:tavLst>
                                        <p:tav tm="0">
                                          <p:val>
                                            <p:strVal val="#ppt_x"/>
                                          </p:val>
                                        </p:tav>
                                        <p:tav tm="100000">
                                          <p:val>
                                            <p:strVal val="#ppt_x"/>
                                          </p:val>
                                        </p:tav>
                                      </p:tavLst>
                                    </p:anim>
                                    <p:anim calcmode="lin" valueType="num">
                                      <p:cBhvr additive="base">
                                        <p:cTn id="42"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2" y="1487489"/>
            <a:ext cx="7011988" cy="3419475"/>
          </a:xfrm>
          <a:solidFill>
            <a:schemeClr val="bg1"/>
          </a:solidFill>
        </p:spPr>
        <p:txBody>
          <a:bodyPr>
            <a:normAutofit/>
          </a:bodyPr>
          <a:lstStyle/>
          <a:p>
            <a:pPr marL="0" indent="0">
              <a:lnSpc>
                <a:spcPct val="200000"/>
              </a:lnSpc>
              <a:buNone/>
            </a:pPr>
            <a:r>
              <a:rPr lang="en-US" sz="3200" dirty="0">
                <a:solidFill>
                  <a:schemeClr val="accent6">
                    <a:lumMod val="50000"/>
                  </a:schemeClr>
                </a:solidFill>
                <a:latin typeface="Arial"/>
                <a:ea typeface="Arial"/>
                <a:cs typeface="Arial"/>
                <a:sym typeface="Arial"/>
              </a:rPr>
              <a:t>Let us continue understanding;</a:t>
            </a:r>
          </a:p>
          <a:p>
            <a:pPr lvl="1">
              <a:lnSpc>
                <a:spcPct val="200000"/>
              </a:lnSpc>
            </a:pPr>
            <a:r>
              <a:rPr lang="en-US" sz="3000" dirty="0">
                <a:solidFill>
                  <a:schemeClr val="accent6">
                    <a:lumMod val="50000"/>
                  </a:schemeClr>
                </a:solidFill>
                <a:latin typeface="Arial"/>
                <a:cs typeface="Arial"/>
                <a:sym typeface="Arial"/>
              </a:rPr>
              <a:t>How to create value for customers?</a:t>
            </a:r>
          </a:p>
          <a:p>
            <a:pPr lvl="1">
              <a:lnSpc>
                <a:spcPct val="200000"/>
              </a:lnSpc>
            </a:pPr>
            <a:r>
              <a:rPr lang="en-US" sz="3200" dirty="0">
                <a:solidFill>
                  <a:schemeClr val="accent6">
                    <a:lumMod val="50000"/>
                  </a:schemeClr>
                </a:solidFill>
              </a:rPr>
              <a:t>Marketing mix</a:t>
            </a:r>
          </a:p>
          <a:p>
            <a:pPr lvl="1">
              <a:lnSpc>
                <a:spcPct val="200000"/>
              </a:lnSpc>
            </a:pPr>
            <a:endParaRPr lang="en-SA" sz="3200" dirty="0">
              <a:solidFill>
                <a:srgbClr val="0070C0"/>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6889173" y="406352"/>
            <a:ext cx="5078331"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3911386" y="4657031"/>
            <a:ext cx="4568932" cy="1238703"/>
          </a:xfrm>
          <a:prstGeom prst="rect">
            <a:avLst/>
          </a:prstGeom>
          <a:noFill/>
          <a:extLst>
            <a:ext uri="{909E8E84-426E-40DD-AFC4-6F175D3DCCD1}">
              <a14:hiddenFill xmlns:a14="http://schemas.microsoft.com/office/drawing/2010/main">
                <a:solidFill>
                  <a:srgbClr val="FFFFFF"/>
                </a:solidFill>
              </a14:hiddenFill>
            </a:ext>
          </a:extLst>
        </p:spPr>
      </p:pic>
      <p:sp>
        <p:nvSpPr>
          <p:cNvPr id="7" name="Right Bracket 6">
            <a:extLst>
              <a:ext uri="{FF2B5EF4-FFF2-40B4-BE49-F238E27FC236}">
                <a16:creationId xmlns:a16="http://schemas.microsoft.com/office/drawing/2014/main" id="{FDE7CB91-183D-FBB4-3CC0-1C907EB137C5}"/>
              </a:ext>
            </a:extLst>
          </p:cNvPr>
          <p:cNvSpPr/>
          <p:nvPr/>
        </p:nvSpPr>
        <p:spPr>
          <a:xfrm rot="5400000">
            <a:off x="6229759" y="2738501"/>
            <a:ext cx="111356" cy="169683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SA">
              <a:solidFill>
                <a:prstClr val="black"/>
              </a:solidFill>
              <a:latin typeface="Gill Sans MT" panose="020B0502020104020203"/>
            </a:endParaRPr>
          </a:p>
        </p:txBody>
      </p:sp>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6285435" y="4320461"/>
            <a:ext cx="0" cy="26778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24" name="Round Diagonal Corner Rectangle 23">
            <a:extLst>
              <a:ext uri="{FF2B5EF4-FFF2-40B4-BE49-F238E27FC236}">
                <a16:creationId xmlns:a16="http://schemas.microsoft.com/office/drawing/2014/main" id="{EC7A131F-1E1A-58B8-1451-2F49F20FB2BB}"/>
              </a:ext>
            </a:extLst>
          </p:cNvPr>
          <p:cNvSpPr/>
          <p:nvPr/>
        </p:nvSpPr>
        <p:spPr>
          <a:xfrm>
            <a:off x="242436" y="2917898"/>
            <a:ext cx="1873405" cy="1132456"/>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sz="1400" b="1" dirty="0">
                <a:solidFill>
                  <a:prstClr val="black"/>
                </a:solidFill>
                <a:latin typeface="Calibri"/>
                <a:cs typeface="Calibri"/>
              </a:rPr>
              <a:t>Ge</a:t>
            </a:r>
            <a:r>
              <a:rPr lang="en-US" sz="1400" b="1" spc="-11" dirty="0">
                <a:solidFill>
                  <a:prstClr val="black"/>
                </a:solidFill>
                <a:latin typeface="Calibri"/>
                <a:cs typeface="Calibri"/>
              </a:rPr>
              <a:t>ne</a:t>
            </a:r>
            <a:r>
              <a:rPr lang="en-US" sz="1400" b="1" spc="-45" dirty="0">
                <a:solidFill>
                  <a:prstClr val="black"/>
                </a:solidFill>
                <a:latin typeface="Calibri"/>
                <a:cs typeface="Calibri"/>
              </a:rPr>
              <a:t>r</a:t>
            </a:r>
            <a:r>
              <a:rPr lang="en-US" sz="1400" b="1" spc="-11" dirty="0">
                <a:solidFill>
                  <a:prstClr val="black"/>
                </a:solidFill>
                <a:latin typeface="Calibri"/>
                <a:cs typeface="Calibri"/>
              </a:rPr>
              <a:t>al </a:t>
            </a:r>
            <a:r>
              <a:rPr lang="en-US" sz="1400" b="1" dirty="0">
                <a:solidFill>
                  <a:prstClr val="black"/>
                </a:solidFill>
                <a:latin typeface="Calibri"/>
                <a:cs typeface="Calibri"/>
              </a:rPr>
              <a:t>Mar</a:t>
            </a:r>
            <a:r>
              <a:rPr lang="en-US" sz="1400" b="1" spc="-55" dirty="0">
                <a:solidFill>
                  <a:prstClr val="black"/>
                </a:solidFill>
                <a:latin typeface="Calibri"/>
                <a:cs typeface="Calibri"/>
              </a:rPr>
              <a:t>k</a:t>
            </a:r>
            <a:r>
              <a:rPr lang="en-US" sz="1400" b="1" spc="-11" dirty="0">
                <a:solidFill>
                  <a:prstClr val="black"/>
                </a:solidFill>
                <a:latin typeface="Calibri"/>
                <a:cs typeface="Calibri"/>
              </a:rPr>
              <a:t>et</a:t>
            </a:r>
            <a:r>
              <a:rPr lang="en-US" sz="1400" b="1" spc="-15" dirty="0">
                <a:solidFill>
                  <a:prstClr val="black"/>
                </a:solidFill>
                <a:latin typeface="Calibri"/>
                <a:cs typeface="Calibri"/>
              </a:rPr>
              <a:t>i</a:t>
            </a:r>
            <a:r>
              <a:rPr lang="en-US" sz="1400" b="1" spc="-11" dirty="0">
                <a:solidFill>
                  <a:prstClr val="black"/>
                </a:solidFill>
                <a:latin typeface="Calibri"/>
                <a:cs typeface="Calibri"/>
              </a:rPr>
              <a:t>n</a:t>
            </a:r>
            <a:r>
              <a:rPr lang="en-US" sz="1400" b="1" dirty="0">
                <a:solidFill>
                  <a:prstClr val="black"/>
                </a:solidFill>
                <a:latin typeface="Calibri"/>
                <a:cs typeface="Calibri"/>
              </a:rPr>
              <a:t>g</a:t>
            </a:r>
            <a:r>
              <a:rPr lang="en-US" sz="1400" b="1" spc="-15" dirty="0">
                <a:solidFill>
                  <a:prstClr val="black"/>
                </a:solidFill>
                <a:latin typeface="Calibri"/>
                <a:cs typeface="Calibri"/>
              </a:rPr>
              <a:t> </a:t>
            </a:r>
            <a:r>
              <a:rPr lang="en-US" sz="1400" b="1" spc="-11" dirty="0">
                <a:solidFill>
                  <a:prstClr val="black"/>
                </a:solidFill>
                <a:latin typeface="Calibri"/>
                <a:cs typeface="Calibri"/>
              </a:rPr>
              <a:t>St</a:t>
            </a:r>
            <a:r>
              <a:rPr lang="en-US" sz="1400" b="1" spc="-51" dirty="0">
                <a:solidFill>
                  <a:prstClr val="black"/>
                </a:solidFill>
                <a:latin typeface="Calibri"/>
                <a:cs typeface="Calibri"/>
              </a:rPr>
              <a:t>r</a:t>
            </a:r>
            <a:r>
              <a:rPr lang="en-US" sz="1400" b="1" spc="-25" dirty="0">
                <a:solidFill>
                  <a:prstClr val="black"/>
                </a:solidFill>
                <a:latin typeface="Calibri"/>
                <a:cs typeface="Calibri"/>
              </a:rPr>
              <a:t>a</a:t>
            </a:r>
            <a:r>
              <a:rPr lang="en-US" sz="1400" b="1" spc="-35" dirty="0">
                <a:solidFill>
                  <a:prstClr val="black"/>
                </a:solidFill>
                <a:latin typeface="Calibri"/>
                <a:cs typeface="Calibri"/>
              </a:rPr>
              <a:t>t</a:t>
            </a:r>
            <a:r>
              <a:rPr lang="en-US" sz="1400" b="1" spc="-11" dirty="0">
                <a:solidFill>
                  <a:prstClr val="black"/>
                </a:solidFill>
                <a:latin typeface="Calibri"/>
                <a:cs typeface="Calibri"/>
              </a:rPr>
              <a:t>e</a:t>
            </a:r>
            <a:r>
              <a:rPr lang="en-US" sz="1400" b="1" spc="-5" dirty="0">
                <a:solidFill>
                  <a:prstClr val="black"/>
                </a:solidFill>
                <a:latin typeface="Calibri"/>
                <a:cs typeface="Calibri"/>
              </a:rPr>
              <a:t>gi</a:t>
            </a:r>
            <a:r>
              <a:rPr lang="en-US" sz="1400" b="1" spc="-11" dirty="0">
                <a:solidFill>
                  <a:prstClr val="black"/>
                </a:solidFill>
                <a:latin typeface="Calibri"/>
                <a:cs typeface="Calibri"/>
              </a:rPr>
              <a:t>es, </a:t>
            </a:r>
            <a:r>
              <a:rPr lang="en-US" sz="1400" spc="-15" dirty="0">
                <a:solidFill>
                  <a:prstClr val="black"/>
                </a:solidFill>
                <a:latin typeface="Calibri"/>
                <a:cs typeface="Calibri"/>
              </a:rPr>
              <a:t>d</a:t>
            </a:r>
            <a:r>
              <a:rPr lang="en-US" sz="1400" spc="-5" dirty="0">
                <a:solidFill>
                  <a:prstClr val="black"/>
                </a:solidFill>
                <a:latin typeface="Calibri"/>
                <a:cs typeface="Calibri"/>
              </a:rPr>
              <a:t>e</a:t>
            </a:r>
            <a:r>
              <a:rPr lang="en-US" sz="1400" spc="-15" dirty="0">
                <a:solidFill>
                  <a:prstClr val="black"/>
                </a:solidFill>
                <a:latin typeface="Calibri"/>
                <a:cs typeface="Calibri"/>
              </a:rPr>
              <a:t>scr</a:t>
            </a:r>
            <a:r>
              <a:rPr lang="en-US" sz="1400" spc="-5" dirty="0">
                <a:solidFill>
                  <a:prstClr val="black"/>
                </a:solidFill>
                <a:latin typeface="Calibri"/>
                <a:cs typeface="Calibri"/>
              </a:rPr>
              <a:t>i</a:t>
            </a:r>
            <a:r>
              <a:rPr lang="en-US" sz="1400" spc="-15" dirty="0">
                <a:solidFill>
                  <a:prstClr val="black"/>
                </a:solidFill>
                <a:latin typeface="Calibri"/>
                <a:cs typeface="Calibri"/>
              </a:rPr>
              <a:t>b</a:t>
            </a:r>
            <a:r>
              <a:rPr lang="en-US" sz="1400" spc="-5" dirty="0">
                <a:solidFill>
                  <a:prstClr val="black"/>
                </a:solidFill>
                <a:latin typeface="Calibri"/>
                <a:cs typeface="Calibri"/>
              </a:rPr>
              <a:t>e</a:t>
            </a:r>
            <a:r>
              <a:rPr lang="en-US" sz="1400" dirty="0">
                <a:solidFill>
                  <a:prstClr val="black"/>
                </a:solidFill>
                <a:latin typeface="Calibri"/>
                <a:cs typeface="Calibri"/>
              </a:rPr>
              <a:t>s </a:t>
            </a:r>
            <a:r>
              <a:rPr lang="en-US" sz="1400" spc="-5" dirty="0">
                <a:solidFill>
                  <a:prstClr val="black"/>
                </a:solidFill>
                <a:latin typeface="Calibri"/>
                <a:cs typeface="Calibri"/>
              </a:rPr>
              <a:t>h</a:t>
            </a:r>
            <a:r>
              <a:rPr lang="en-US" sz="1400" spc="-11" dirty="0">
                <a:solidFill>
                  <a:prstClr val="black"/>
                </a:solidFill>
                <a:latin typeface="Calibri"/>
                <a:cs typeface="Calibri"/>
              </a:rPr>
              <a:t>o</a:t>
            </a:r>
            <a:r>
              <a:rPr lang="en-US" sz="1400" spc="-15" dirty="0">
                <a:solidFill>
                  <a:prstClr val="black"/>
                </a:solidFill>
                <a:latin typeface="Calibri"/>
                <a:cs typeface="Calibri"/>
              </a:rPr>
              <a:t>w</a:t>
            </a:r>
            <a:r>
              <a:rPr lang="en-US" sz="1400" dirty="0">
                <a:solidFill>
                  <a:prstClr val="black"/>
                </a:solidFill>
                <a:latin typeface="Calibri"/>
                <a:cs typeface="Calibri"/>
              </a:rPr>
              <a:t> </a:t>
            </a:r>
            <a:r>
              <a:rPr lang="en-US" sz="1400" spc="-11" dirty="0">
                <a:solidFill>
                  <a:prstClr val="black"/>
                </a:solidFill>
                <a:latin typeface="Calibri"/>
                <a:cs typeface="Calibri"/>
              </a:rPr>
              <a:t>mar</a:t>
            </a:r>
            <a:r>
              <a:rPr lang="en-US" sz="1400" spc="-75" dirty="0">
                <a:solidFill>
                  <a:prstClr val="black"/>
                </a:solidFill>
                <a:latin typeface="Calibri"/>
                <a:cs typeface="Calibri"/>
              </a:rPr>
              <a:t>k</a:t>
            </a:r>
            <a:r>
              <a:rPr lang="en-US" sz="1400" spc="-20" dirty="0">
                <a:solidFill>
                  <a:prstClr val="black"/>
                </a:solidFill>
                <a:latin typeface="Calibri"/>
                <a:cs typeface="Calibri"/>
              </a:rPr>
              <a:t>e</a:t>
            </a:r>
            <a:r>
              <a:rPr lang="en-US" sz="1400" dirty="0">
                <a:solidFill>
                  <a:prstClr val="black"/>
                </a:solidFill>
                <a:latin typeface="Calibri"/>
                <a:cs typeface="Calibri"/>
              </a:rPr>
              <a:t>t</a:t>
            </a:r>
            <a:r>
              <a:rPr lang="en-US" sz="1400" spc="-11" dirty="0">
                <a:solidFill>
                  <a:prstClr val="black"/>
                </a:solidFill>
                <a:latin typeface="Calibri"/>
                <a:cs typeface="Calibri"/>
              </a:rPr>
              <a:t>i</a:t>
            </a:r>
            <a:r>
              <a:rPr lang="en-US" sz="1400" spc="-5" dirty="0">
                <a:solidFill>
                  <a:prstClr val="black"/>
                </a:solidFill>
                <a:latin typeface="Calibri"/>
                <a:cs typeface="Calibri"/>
              </a:rPr>
              <a:t>n</a:t>
            </a:r>
            <a:r>
              <a:rPr lang="en-US" sz="1400" dirty="0">
                <a:solidFill>
                  <a:prstClr val="black"/>
                </a:solidFill>
                <a:latin typeface="Calibri"/>
                <a:cs typeface="Calibri"/>
              </a:rPr>
              <a:t>g</a:t>
            </a:r>
            <a:r>
              <a:rPr lang="en-US" sz="1400" spc="15" dirty="0">
                <a:solidFill>
                  <a:prstClr val="black"/>
                </a:solidFill>
                <a:latin typeface="Calibri"/>
                <a:cs typeface="Calibri"/>
              </a:rPr>
              <a:t> </a:t>
            </a:r>
            <a:r>
              <a:rPr lang="en-US" sz="1400" dirty="0">
                <a:solidFill>
                  <a:prstClr val="black"/>
                </a:solidFill>
                <a:latin typeface="Calibri"/>
                <a:cs typeface="Calibri"/>
              </a:rPr>
              <a:t>w</a:t>
            </a:r>
            <a:r>
              <a:rPr lang="en-US" sz="1400" spc="-11" dirty="0">
                <a:solidFill>
                  <a:prstClr val="black"/>
                </a:solidFill>
                <a:latin typeface="Calibri"/>
                <a:cs typeface="Calibri"/>
              </a:rPr>
              <a:t>i</a:t>
            </a:r>
            <a:r>
              <a:rPr lang="en-US" sz="1400" spc="-5" dirty="0">
                <a:solidFill>
                  <a:prstClr val="black"/>
                </a:solidFill>
                <a:latin typeface="Calibri"/>
                <a:cs typeface="Calibri"/>
              </a:rPr>
              <a:t>l</a:t>
            </a:r>
            <a:r>
              <a:rPr lang="en-US" sz="1400" dirty="0">
                <a:solidFill>
                  <a:prstClr val="black"/>
                </a:solidFill>
                <a:latin typeface="Calibri"/>
                <a:cs typeface="Calibri"/>
              </a:rPr>
              <a:t>l ach</a:t>
            </a:r>
            <a:r>
              <a:rPr lang="en-US" sz="1400" spc="-11" dirty="0">
                <a:solidFill>
                  <a:prstClr val="black"/>
                </a:solidFill>
                <a:latin typeface="Calibri"/>
                <a:cs typeface="Calibri"/>
              </a:rPr>
              <a:t>i</a:t>
            </a:r>
            <a:r>
              <a:rPr lang="en-US" sz="1400" spc="-20" dirty="0">
                <a:solidFill>
                  <a:prstClr val="black"/>
                </a:solidFill>
                <a:latin typeface="Calibri"/>
                <a:cs typeface="Calibri"/>
              </a:rPr>
              <a:t>ev</a:t>
            </a:r>
            <a:r>
              <a:rPr lang="en-US" sz="1400" spc="-11" dirty="0">
                <a:solidFill>
                  <a:prstClr val="black"/>
                </a:solidFill>
                <a:latin typeface="Calibri"/>
                <a:cs typeface="Calibri"/>
              </a:rPr>
              <a:t>e general</a:t>
            </a:r>
            <a:r>
              <a:rPr lang="en-US" sz="1400" spc="-5" dirty="0">
                <a:solidFill>
                  <a:prstClr val="black"/>
                </a:solidFill>
                <a:latin typeface="Calibri"/>
                <a:cs typeface="Calibri"/>
              </a:rPr>
              <a:t> o</a:t>
            </a:r>
            <a:r>
              <a:rPr lang="en-US" sz="1400" dirty="0">
                <a:solidFill>
                  <a:prstClr val="black"/>
                </a:solidFill>
                <a:latin typeface="Calibri"/>
                <a:cs typeface="Calibri"/>
              </a:rPr>
              <a:t>b</a:t>
            </a:r>
            <a:r>
              <a:rPr lang="en-US" sz="1400" spc="-11" dirty="0">
                <a:solidFill>
                  <a:prstClr val="black"/>
                </a:solidFill>
                <a:latin typeface="Calibri"/>
                <a:cs typeface="Calibri"/>
              </a:rPr>
              <a:t>je</a:t>
            </a:r>
            <a:r>
              <a:rPr lang="en-US" sz="1400" spc="-20" dirty="0">
                <a:solidFill>
                  <a:prstClr val="black"/>
                </a:solidFill>
                <a:latin typeface="Calibri"/>
                <a:cs typeface="Calibri"/>
              </a:rPr>
              <a:t>c</a:t>
            </a:r>
            <a:r>
              <a:rPr lang="en-US" sz="1400" dirty="0">
                <a:solidFill>
                  <a:prstClr val="black"/>
                </a:solidFill>
                <a:latin typeface="Calibri"/>
                <a:cs typeface="Calibri"/>
              </a:rPr>
              <a:t>t</a:t>
            </a:r>
            <a:r>
              <a:rPr lang="en-US" sz="1400" spc="-11" dirty="0">
                <a:solidFill>
                  <a:prstClr val="black"/>
                </a:solidFill>
                <a:latin typeface="Calibri"/>
                <a:cs typeface="Calibri"/>
              </a:rPr>
              <a:t>i</a:t>
            </a:r>
            <a:r>
              <a:rPr lang="en-US" sz="1400" spc="-20" dirty="0">
                <a:solidFill>
                  <a:prstClr val="black"/>
                </a:solidFill>
                <a:latin typeface="Calibri"/>
                <a:cs typeface="Calibri"/>
              </a:rPr>
              <a:t>v</a:t>
            </a:r>
            <a:r>
              <a:rPr lang="en-US" sz="1400" spc="-11" dirty="0">
                <a:solidFill>
                  <a:prstClr val="black"/>
                </a:solidFill>
                <a:latin typeface="Calibri"/>
                <a:cs typeface="Calibri"/>
              </a:rPr>
              <a:t>e</a:t>
            </a:r>
            <a:r>
              <a:rPr lang="en-US" sz="1400" dirty="0">
                <a:solidFill>
                  <a:prstClr val="black"/>
                </a:solidFill>
                <a:latin typeface="Gill Sans MT" panose="020B0502020104020203"/>
              </a:rPr>
              <a:t> </a:t>
            </a:r>
          </a:p>
        </p:txBody>
      </p:sp>
      <p:sp>
        <p:nvSpPr>
          <p:cNvPr id="25" name="Round Diagonal Corner Rectangle 24">
            <a:extLst>
              <a:ext uri="{FF2B5EF4-FFF2-40B4-BE49-F238E27FC236}">
                <a16:creationId xmlns:a16="http://schemas.microsoft.com/office/drawing/2014/main" id="{C7C9B779-DAF9-F05D-FD93-CFF28119467B}"/>
              </a:ext>
            </a:extLst>
          </p:cNvPr>
          <p:cNvSpPr/>
          <p:nvPr/>
        </p:nvSpPr>
        <p:spPr>
          <a:xfrm>
            <a:off x="163866" y="4117495"/>
            <a:ext cx="1873405" cy="1867864"/>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b="1" dirty="0">
                <a:solidFill>
                  <a:prstClr val="black"/>
                </a:solidFill>
                <a:latin typeface="Calibri"/>
                <a:cs typeface="Calibri"/>
              </a:rPr>
              <a:t>Specific marketing strategies  “brand level strategies” </a:t>
            </a:r>
          </a:p>
        </p:txBody>
      </p: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7718427" y="3813176"/>
            <a:ext cx="4473575"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E5E40C74-582D-EA4E-26B8-5CFC53AF3C1D}"/>
              </a:ext>
            </a:extLst>
          </p:cNvPr>
          <p:cNvSpPr>
            <a:spLocks noGrp="1"/>
          </p:cNvSpPr>
          <p:nvPr>
            <p:ph type="title" idx="4294967295"/>
          </p:nvPr>
        </p:nvSpPr>
        <p:spPr>
          <a:xfrm>
            <a:off x="9339266" y="257175"/>
            <a:ext cx="2852737" cy="1485900"/>
          </a:xfrm>
        </p:spPr>
        <p:txBody>
          <a:bodyPr>
            <a:noAutofit/>
          </a:bodyPr>
          <a:lstStyle/>
          <a:p>
            <a:r>
              <a:rPr lang="en-US" sz="3600" b="1" dirty="0">
                <a:solidFill>
                  <a:srgbClr val="C00000"/>
                </a:solidFill>
              </a:rPr>
              <a:t>Understand the S</a:t>
            </a:r>
            <a:r>
              <a:rPr lang="en-SA" sz="3600" b="1" dirty="0">
                <a:solidFill>
                  <a:srgbClr val="C00000"/>
                </a:solidFill>
              </a:rPr>
              <a:t>tartegy </a:t>
            </a:r>
          </a:p>
        </p:txBody>
      </p:sp>
      <p:sp>
        <p:nvSpPr>
          <p:cNvPr id="12" name="TextBox 11">
            <a:extLst>
              <a:ext uri="{FF2B5EF4-FFF2-40B4-BE49-F238E27FC236}">
                <a16:creationId xmlns:a16="http://schemas.microsoft.com/office/drawing/2014/main" id="{5439713A-D4A9-E7E9-0160-6AB8CF149259}"/>
              </a:ext>
            </a:extLst>
          </p:cNvPr>
          <p:cNvSpPr txBox="1"/>
          <p:nvPr/>
        </p:nvSpPr>
        <p:spPr>
          <a:xfrm>
            <a:off x="2217286" y="1461086"/>
            <a:ext cx="155372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914354">
              <a:defRPr/>
            </a:pPr>
            <a:r>
              <a:rPr lang="en-US" dirty="0">
                <a:solidFill>
                  <a:prstClr val="black"/>
                </a:solidFill>
                <a:sym typeface="Arial"/>
              </a:rPr>
              <a:t>Grand strategy </a:t>
            </a:r>
            <a:endParaRPr lang="en-SA" dirty="0">
              <a:solidFill>
                <a:prstClr val="black"/>
              </a:solidFill>
            </a:endParaRPr>
          </a:p>
        </p:txBody>
      </p:sp>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3004089" y="2122665"/>
            <a:ext cx="19049" cy="1338044"/>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flipH="1">
            <a:off x="2960560" y="3610182"/>
            <a:ext cx="19049" cy="1338044"/>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2652592" y="3378054"/>
            <a:ext cx="72204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914354">
              <a:defRPr/>
            </a:pPr>
            <a:r>
              <a:rPr lang="en-US" b="1" dirty="0">
                <a:solidFill>
                  <a:prstClr val="black"/>
                </a:solidFill>
                <a:latin typeface="Abadi" panose="020B0604020104020204" pitchFamily="34" charset="0"/>
              </a:rPr>
              <a:t>S.T.P. </a:t>
            </a:r>
            <a:endParaRPr lang="en-SA" b="1" dirty="0">
              <a:solidFill>
                <a:prstClr val="black"/>
              </a:solidFill>
              <a:latin typeface="Gill Sans MT" panose="020B0502020104020203"/>
            </a:endParaRPr>
          </a:p>
        </p:txBody>
      </p:sp>
      <p:cxnSp>
        <p:nvCxnSpPr>
          <p:cNvPr id="10" name="Straight Arrow Connector 9">
            <a:extLst>
              <a:ext uri="{FF2B5EF4-FFF2-40B4-BE49-F238E27FC236}">
                <a16:creationId xmlns:a16="http://schemas.microsoft.com/office/drawing/2014/main" id="{93355D9F-A65C-1455-2E8C-D9262CFDFC25}"/>
              </a:ext>
            </a:extLst>
          </p:cNvPr>
          <p:cNvCxnSpPr>
            <a:cxnSpLocks/>
          </p:cNvCxnSpPr>
          <p:nvPr/>
        </p:nvCxnSpPr>
        <p:spPr>
          <a:xfrm>
            <a:off x="6285435" y="3717936"/>
            <a:ext cx="0" cy="26778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15" name="Right Bracket 14">
            <a:extLst>
              <a:ext uri="{FF2B5EF4-FFF2-40B4-BE49-F238E27FC236}">
                <a16:creationId xmlns:a16="http://schemas.microsoft.com/office/drawing/2014/main" id="{8245DA60-23EE-7B5E-E3DA-E4FE214A617F}"/>
              </a:ext>
            </a:extLst>
          </p:cNvPr>
          <p:cNvSpPr/>
          <p:nvPr/>
        </p:nvSpPr>
        <p:spPr>
          <a:xfrm rot="5400000">
            <a:off x="6210704" y="3426899"/>
            <a:ext cx="111356" cy="169683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SA">
              <a:solidFill>
                <a:prstClr val="black"/>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2259919" y="4970482"/>
            <a:ext cx="155372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914354">
              <a:defRPr/>
            </a:pPr>
            <a:r>
              <a:rPr lang="en-US" dirty="0">
                <a:solidFill>
                  <a:prstClr val="black"/>
                </a:solidFill>
                <a:sym typeface="Arial"/>
              </a:rPr>
              <a:t>Marketing Mix</a:t>
            </a:r>
            <a:endParaRPr lang="en-SA" dirty="0">
              <a:solidFill>
                <a:prstClr val="black"/>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752543" y="3851830"/>
            <a:ext cx="3332084" cy="123870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20000"/>
          </a:bodyPr>
          <a:lstStyle/>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(Where to play ) Which customers will we serve ? (segmentation and targeting) </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(How to win ) how will we create value for them?</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(differentiation and positioning)</a:t>
            </a:r>
          </a:p>
        </p:txBody>
      </p:sp>
      <p:sp>
        <p:nvSpPr>
          <p:cNvPr id="9" name="TextBox 8">
            <a:extLst>
              <a:ext uri="{FF2B5EF4-FFF2-40B4-BE49-F238E27FC236}">
                <a16:creationId xmlns:a16="http://schemas.microsoft.com/office/drawing/2014/main" id="{7C386BCD-D0F0-ABDA-011A-B183476FABF1}"/>
              </a:ext>
            </a:extLst>
          </p:cNvPr>
          <p:cNvSpPr txBox="1"/>
          <p:nvPr/>
        </p:nvSpPr>
        <p:spPr>
          <a:xfrm>
            <a:off x="8752543" y="1886303"/>
            <a:ext cx="3332084" cy="123870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How to grow ?</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How to differentiate your self from other  ?</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702966" y="5129187"/>
            <a:ext cx="3381663" cy="72981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0000" lnSpcReduction="20000"/>
          </a:bodyPr>
          <a:lstStyle/>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Which products and services levels ?</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Where &amp; how customer will find them?</a:t>
            </a:r>
          </a:p>
          <a:p>
            <a:pPr marL="57148" defTabSz="914354">
              <a:lnSpc>
                <a:spcPct val="110000"/>
              </a:lnSpc>
              <a:spcBef>
                <a:spcPts val="700"/>
              </a:spcBef>
              <a:buClr>
                <a:srgbClr val="2A1A00"/>
              </a:buClr>
              <a:defRPr/>
            </a:pPr>
            <a:r>
              <a:rPr lang="en-US" sz="1600" dirty="0">
                <a:solidFill>
                  <a:srgbClr val="C00000"/>
                </a:solidFill>
                <a:latin typeface="Gill Sans MT" panose="020B0502020104020203"/>
                <a:sym typeface="Arial"/>
              </a:rPr>
              <a:t>Communication and exchange ?</a:t>
            </a:r>
          </a:p>
        </p:txBody>
      </p:sp>
      <p:sp>
        <p:nvSpPr>
          <p:cNvPr id="8" name="Round Diagonal Corner Rectangle 7">
            <a:extLst>
              <a:ext uri="{FF2B5EF4-FFF2-40B4-BE49-F238E27FC236}">
                <a16:creationId xmlns:a16="http://schemas.microsoft.com/office/drawing/2014/main" id="{6F816928-2807-5E5B-A552-E1944EEDCC64}"/>
              </a:ext>
            </a:extLst>
          </p:cNvPr>
          <p:cNvSpPr/>
          <p:nvPr/>
        </p:nvSpPr>
        <p:spPr>
          <a:xfrm>
            <a:off x="242436" y="1270494"/>
            <a:ext cx="1873405" cy="158026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914354">
              <a:defRPr/>
            </a:pPr>
            <a:r>
              <a:rPr lang="en-US" b="1" dirty="0">
                <a:solidFill>
                  <a:prstClr val="black"/>
                </a:solidFill>
                <a:latin typeface="Calibri" panose="020F0502020204030204"/>
              </a:rPr>
              <a:t>Corporate strategy </a:t>
            </a:r>
            <a:r>
              <a:rPr lang="en-US" dirty="0">
                <a:solidFill>
                  <a:prstClr val="black"/>
                </a:solidFill>
                <a:latin typeface="Calibri" panose="020F0502020204030204"/>
              </a:rPr>
              <a:t>refers to the overall strategy used to guide a business.</a:t>
            </a:r>
            <a:endParaRPr lang="en-US" dirty="0">
              <a:solidFill>
                <a:prstClr val="black"/>
              </a:solidFill>
              <a:latin typeface="Gill Sans MT" panose="020B0502020104020203"/>
            </a:endParaRPr>
          </a:p>
        </p:txBody>
      </p:sp>
      <p:pic>
        <p:nvPicPr>
          <p:cNvPr id="21" name="Picture 20">
            <a:extLst>
              <a:ext uri="{FF2B5EF4-FFF2-40B4-BE49-F238E27FC236}">
                <a16:creationId xmlns:a16="http://schemas.microsoft.com/office/drawing/2014/main" id="{5E4ED9D6-764B-A823-9286-66E85DFAE7F9}"/>
              </a:ext>
            </a:extLst>
          </p:cNvPr>
          <p:cNvPicPr>
            <a:picLocks noChangeAspect="1"/>
          </p:cNvPicPr>
          <p:nvPr/>
        </p:nvPicPr>
        <p:blipFill>
          <a:blip r:embed="rId5"/>
          <a:stretch>
            <a:fillRect/>
          </a:stretch>
        </p:blipFill>
        <p:spPr>
          <a:xfrm>
            <a:off x="3911386" y="962266"/>
            <a:ext cx="4812108" cy="2785120"/>
          </a:xfrm>
          <a:prstGeom prst="rect">
            <a:avLst/>
          </a:prstGeom>
        </p:spPr>
      </p:pic>
    </p:spTree>
    <p:extLst>
      <p:ext uri="{BB962C8B-B14F-4D97-AF65-F5344CB8AC3E}">
        <p14:creationId xmlns:p14="http://schemas.microsoft.com/office/powerpoint/2010/main" val="374407820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details are as follows:&#10;Create value for customers and build customer relationships:&#10;• Understand the marketplace and customer needs and wants&#10;• Research customers and the marketplace&#10;• Manage marketing information and customer data&#10;• Design a customer value–driven marketing strategy&#10;• Select customers to serve: market segmentation and targeting&#10;• Decide on a value proposition: differentiation and positioning&#10;• Construct an integrated marketing program that delivers superior value&#10;• Product and service design: build strong brands&#10;• Pricing: create real value&#10;• Distribution: manage demand and supply chains&#10;• Promotion: communicate the value proposition&#10;• Engage customers, build profitable relationships, and create customer delight&#10;• Customer relationship management; build engagement and strong relationships with chosen customers&#10;• Partner relationship management: build strong relationships with marketing partners&#10;• Capture value from customers in return create profits and customer equity&#10;• Create satisfied, loyal customers&#10;• Capture customer lifetime value&#10;• Increase share of market and share of customer&#10;A bi-directional arrow at the bottom of the chart, pointing to the first stage on the left and the last stage on the right, has the following labels marked from the left to the right: Harness marketing technology; Manage global markets; Ensure environmental and social responsibility.&#10;Note: This expanded version of Figure 1.1 at the beginning of the chapter provides a good road map for the rest of the text. The underlying concept of the entire text is that marketing creates value for customers in order to capture value from customers in return.&#10;">
            <a:extLst>
              <a:ext uri="{FF2B5EF4-FFF2-40B4-BE49-F238E27FC236}">
                <a16:creationId xmlns:a16="http://schemas.microsoft.com/office/drawing/2014/main" id="{DAAC8AEB-9018-D93D-778F-A4EDB21EBE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450" b="31881"/>
          <a:stretch/>
        </p:blipFill>
        <p:spPr bwMode="auto">
          <a:xfrm>
            <a:off x="603550" y="1773215"/>
            <a:ext cx="10984899" cy="4157803"/>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590119D3-EE93-5848-3D7E-26EDAA7F42B9}"/>
              </a:ext>
            </a:extLst>
          </p:cNvPr>
          <p:cNvSpPr txBox="1">
            <a:spLocks/>
          </p:cNvSpPr>
          <p:nvPr/>
        </p:nvSpPr>
        <p:spPr>
          <a:xfrm>
            <a:off x="1301714" y="1149659"/>
            <a:ext cx="9400052" cy="623556"/>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3400" kern="1200" cap="all" spc="200" baseline="0">
                <a:solidFill>
                  <a:srgbClr val="007FA3"/>
                </a:solidFill>
                <a:latin typeface="+mj-lt"/>
                <a:ea typeface="+mj-ea"/>
                <a:cs typeface="+mj-cs"/>
              </a:defRPr>
            </a:lvl1pPr>
          </a:lstStyle>
          <a:p>
            <a:pPr algn="ctr" defTabSz="914354">
              <a:spcAft>
                <a:spcPts val="600"/>
              </a:spcAft>
              <a:defRPr/>
            </a:pPr>
            <a:r>
              <a:rPr lang="en-US" altLang="en-US" sz="4000" dirty="0">
                <a:solidFill>
                  <a:schemeClr val="accent6">
                    <a:lumMod val="50000"/>
                  </a:schemeClr>
                </a:solidFill>
                <a:latin typeface="Abadi" panose="020B0604020104020204" pitchFamily="34" charset="0"/>
              </a:rPr>
              <a:t>Expanded Marketing</a:t>
            </a:r>
            <a:r>
              <a:rPr lang="en-US" altLang="en-US" sz="4000" b="1" spc="800" dirty="0">
                <a:solidFill>
                  <a:schemeClr val="accent6">
                    <a:lumMod val="50000"/>
                  </a:schemeClr>
                </a:solidFill>
                <a:latin typeface="Abadi" panose="020B0604020104020204" pitchFamily="34" charset="0"/>
              </a:rPr>
              <a:t> </a:t>
            </a:r>
            <a:r>
              <a:rPr lang="en-US" altLang="en-US" sz="4000" dirty="0">
                <a:solidFill>
                  <a:schemeClr val="accent6">
                    <a:lumMod val="50000"/>
                  </a:schemeClr>
                </a:solidFill>
                <a:latin typeface="Abadi" panose="020B0604020104020204" pitchFamily="34" charset="0"/>
              </a:rPr>
              <a:t>process</a:t>
            </a:r>
            <a:endParaRPr lang="en-US" sz="4000" dirty="0">
              <a:solidFill>
                <a:schemeClr val="accent6">
                  <a:lumMod val="50000"/>
                </a:schemeClr>
              </a:solidFill>
              <a:latin typeface="Abadi" panose="020B0604020104020204" pitchFamily="34" charset="0"/>
            </a:endParaRPr>
          </a:p>
        </p:txBody>
      </p:sp>
      <p:sp>
        <p:nvSpPr>
          <p:cNvPr id="2" name="TextBox 1">
            <a:extLst>
              <a:ext uri="{FF2B5EF4-FFF2-40B4-BE49-F238E27FC236}">
                <a16:creationId xmlns:a16="http://schemas.microsoft.com/office/drawing/2014/main" id="{D861C0E0-C022-0CB0-09AB-195BCED93CC4}"/>
              </a:ext>
            </a:extLst>
          </p:cNvPr>
          <p:cNvSpPr txBox="1"/>
          <p:nvPr/>
        </p:nvSpPr>
        <p:spPr>
          <a:xfrm>
            <a:off x="469329" y="2065588"/>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a:t>
            </a:r>
          </a:p>
        </p:txBody>
      </p:sp>
      <p:sp>
        <p:nvSpPr>
          <p:cNvPr id="14" name="TextBox 13">
            <a:extLst>
              <a:ext uri="{FF2B5EF4-FFF2-40B4-BE49-F238E27FC236}">
                <a16:creationId xmlns:a16="http://schemas.microsoft.com/office/drawing/2014/main" id="{967F9B9D-9158-5C47-7EE9-A08B503C8B00}"/>
              </a:ext>
            </a:extLst>
          </p:cNvPr>
          <p:cNvSpPr txBox="1"/>
          <p:nvPr/>
        </p:nvSpPr>
        <p:spPr>
          <a:xfrm>
            <a:off x="2635981" y="2055707"/>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2</a:t>
            </a:r>
          </a:p>
        </p:txBody>
      </p:sp>
      <p:sp>
        <p:nvSpPr>
          <p:cNvPr id="15" name="TextBox 14">
            <a:extLst>
              <a:ext uri="{FF2B5EF4-FFF2-40B4-BE49-F238E27FC236}">
                <a16:creationId xmlns:a16="http://schemas.microsoft.com/office/drawing/2014/main" id="{54ABBAE8-1B20-0E32-48B7-7B388D35965B}"/>
              </a:ext>
            </a:extLst>
          </p:cNvPr>
          <p:cNvSpPr txBox="1"/>
          <p:nvPr/>
        </p:nvSpPr>
        <p:spPr>
          <a:xfrm>
            <a:off x="4873785" y="2065588"/>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3</a:t>
            </a:r>
          </a:p>
        </p:txBody>
      </p:sp>
      <p:sp>
        <p:nvSpPr>
          <p:cNvPr id="16" name="TextBox 15">
            <a:extLst>
              <a:ext uri="{FF2B5EF4-FFF2-40B4-BE49-F238E27FC236}">
                <a16:creationId xmlns:a16="http://schemas.microsoft.com/office/drawing/2014/main" id="{F1C4D0DD-F42D-6F84-82D7-DCA93DB91E8A}"/>
              </a:ext>
            </a:extLst>
          </p:cNvPr>
          <p:cNvSpPr txBox="1"/>
          <p:nvPr/>
        </p:nvSpPr>
        <p:spPr>
          <a:xfrm>
            <a:off x="6942310" y="2065588"/>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4</a:t>
            </a:r>
          </a:p>
        </p:txBody>
      </p:sp>
      <p:sp>
        <p:nvSpPr>
          <p:cNvPr id="4" name="TextBox 3">
            <a:extLst>
              <a:ext uri="{FF2B5EF4-FFF2-40B4-BE49-F238E27FC236}">
                <a16:creationId xmlns:a16="http://schemas.microsoft.com/office/drawing/2014/main" id="{4022361E-E610-B6F0-7414-7A16A1F82F7B}"/>
              </a:ext>
            </a:extLst>
          </p:cNvPr>
          <p:cNvSpPr txBox="1"/>
          <p:nvPr/>
        </p:nvSpPr>
        <p:spPr>
          <a:xfrm>
            <a:off x="9278241" y="2065588"/>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5</a:t>
            </a:r>
          </a:p>
        </p:txBody>
      </p:sp>
      <p:sp>
        <p:nvSpPr>
          <p:cNvPr id="5" name="Oval 4">
            <a:extLst>
              <a:ext uri="{FF2B5EF4-FFF2-40B4-BE49-F238E27FC236}">
                <a16:creationId xmlns:a16="http://schemas.microsoft.com/office/drawing/2014/main" id="{89C441D8-367E-F827-73E2-E60E0A548209}"/>
              </a:ext>
            </a:extLst>
          </p:cNvPr>
          <p:cNvSpPr/>
          <p:nvPr/>
        </p:nvSpPr>
        <p:spPr>
          <a:xfrm>
            <a:off x="341158" y="1786853"/>
            <a:ext cx="1968500" cy="1241947"/>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7" name="Oval 6">
            <a:extLst>
              <a:ext uri="{FF2B5EF4-FFF2-40B4-BE49-F238E27FC236}">
                <a16:creationId xmlns:a16="http://schemas.microsoft.com/office/drawing/2014/main" id="{437A99A3-8490-1417-2BC9-35B5DF4B87FA}"/>
              </a:ext>
            </a:extLst>
          </p:cNvPr>
          <p:cNvSpPr/>
          <p:nvPr/>
        </p:nvSpPr>
        <p:spPr>
          <a:xfrm>
            <a:off x="4447800" y="1786854"/>
            <a:ext cx="3107880" cy="414416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8" name="Oval 7">
            <a:extLst>
              <a:ext uri="{FF2B5EF4-FFF2-40B4-BE49-F238E27FC236}">
                <a16:creationId xmlns:a16="http://schemas.microsoft.com/office/drawing/2014/main" id="{34279E6D-9332-C85B-8ECB-338697200332}"/>
              </a:ext>
            </a:extLst>
          </p:cNvPr>
          <p:cNvSpPr/>
          <p:nvPr/>
        </p:nvSpPr>
        <p:spPr>
          <a:xfrm>
            <a:off x="2607470" y="1786853"/>
            <a:ext cx="1968500" cy="1994024"/>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9" name="Oval 8">
            <a:extLst>
              <a:ext uri="{FF2B5EF4-FFF2-40B4-BE49-F238E27FC236}">
                <a16:creationId xmlns:a16="http://schemas.microsoft.com/office/drawing/2014/main" id="{84ADFAFA-22F0-7F49-0B14-11E29CC0BF7F}"/>
              </a:ext>
            </a:extLst>
          </p:cNvPr>
          <p:cNvSpPr/>
          <p:nvPr/>
        </p:nvSpPr>
        <p:spPr>
          <a:xfrm>
            <a:off x="549252" y="3050700"/>
            <a:ext cx="1968500" cy="1994024"/>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3" name="Oval 2">
            <a:extLst>
              <a:ext uri="{FF2B5EF4-FFF2-40B4-BE49-F238E27FC236}">
                <a16:creationId xmlns:a16="http://schemas.microsoft.com/office/drawing/2014/main" id="{84955352-87B6-7CD3-4E24-B4ABD53F8B7B}"/>
              </a:ext>
            </a:extLst>
          </p:cNvPr>
          <p:cNvSpPr/>
          <p:nvPr/>
        </p:nvSpPr>
        <p:spPr>
          <a:xfrm>
            <a:off x="2725239" y="2727455"/>
            <a:ext cx="1968500" cy="2476067"/>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Tree>
    <p:extLst>
      <p:ext uri="{BB962C8B-B14F-4D97-AF65-F5344CB8AC3E}">
        <p14:creationId xmlns:p14="http://schemas.microsoft.com/office/powerpoint/2010/main" val="333500032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details are as follows:&#10;Create value for customers and build customer relationships:&#10;• Understand the marketplace and customer needs and wants&#10;• Research customers and the marketplace&#10;• Manage marketing information and customer data&#10;• Design a customer value–driven marketing strategy&#10;• Select customers to serve: market segmentation and targeting&#10;• Decide on a value proposition: differentiation and positioning&#10;• Construct an integrated marketing program that delivers superior value&#10;• Product and service design: build strong brands&#10;• Pricing: create real value&#10;• Distribution: manage demand and supply chains&#10;• Promotion: communicate the value proposition&#10;• Engage customers, build profitable relationships, and create customer delight&#10;• Customer relationship management; build engagement and strong relationships with chosen customers&#10;• Partner relationship management: build strong relationships with marketing partners&#10;• Capture value from customers in return create profits and customer equity&#10;• Create satisfied, loyal customers&#10;• Capture customer lifetime value&#10;• Increase share of market and share of customer&#10;A bi-directional arrow at the bottom of the chart, pointing to the first stage on the left and the last stage on the right, has the following labels marked from the left to the right: Harness marketing technology; Manage global markets; Ensure environmental and social responsibility.&#10;Note: This expanded version of Figure 1.1 at the beginning of the chapter provides a good road map for the rest of the text. The underlying concept of the entire text is that marketing creates value for customers in order to capture value from customers in return.&#10;">
            <a:extLst>
              <a:ext uri="{FF2B5EF4-FFF2-40B4-BE49-F238E27FC236}">
                <a16:creationId xmlns:a16="http://schemas.microsoft.com/office/drawing/2014/main" id="{DAAC8AEB-9018-D93D-778F-A4EDB21EBE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7" t="-649" r="-3396" b="29411"/>
          <a:stretch/>
        </p:blipFill>
        <p:spPr bwMode="auto">
          <a:xfrm>
            <a:off x="1620784" y="2544338"/>
            <a:ext cx="9616063" cy="31710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9CADA7E1-1A85-B48C-3142-7E3A25552911}"/>
              </a:ext>
            </a:extLst>
          </p:cNvPr>
          <p:cNvGraphicFramePr/>
          <p:nvPr>
            <p:extLst>
              <p:ext uri="{D42A27DB-BD31-4B8C-83A1-F6EECF244321}">
                <p14:modId xmlns:p14="http://schemas.microsoft.com/office/powerpoint/2010/main" val="2571271111"/>
              </p:ext>
            </p:extLst>
          </p:nvPr>
        </p:nvGraphicFramePr>
        <p:xfrm>
          <a:off x="1767656" y="-366804"/>
          <a:ext cx="8925746" cy="4976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itle 1">
            <a:extLst>
              <a:ext uri="{FF2B5EF4-FFF2-40B4-BE49-F238E27FC236}">
                <a16:creationId xmlns:a16="http://schemas.microsoft.com/office/drawing/2014/main" id="{590119D3-EE93-5848-3D7E-26EDAA7F42B9}"/>
              </a:ext>
            </a:extLst>
          </p:cNvPr>
          <p:cNvSpPr txBox="1">
            <a:spLocks/>
          </p:cNvSpPr>
          <p:nvPr/>
        </p:nvSpPr>
        <p:spPr>
          <a:xfrm>
            <a:off x="1495806" y="1129913"/>
            <a:ext cx="10009429" cy="617057"/>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kern="1200" cap="all" spc="200" baseline="0">
                <a:solidFill>
                  <a:srgbClr val="007FA3"/>
                </a:solidFill>
                <a:latin typeface="+mj-lt"/>
                <a:ea typeface="+mj-ea"/>
                <a:cs typeface="+mj-cs"/>
              </a:defRPr>
            </a:lvl1pPr>
          </a:lstStyle>
          <a:p>
            <a:pPr algn="ctr">
              <a:spcAft>
                <a:spcPts val="600"/>
              </a:spcAft>
            </a:pPr>
            <a:r>
              <a:rPr lang="en-US" altLang="en-US" sz="2800" b="1" spc="800" dirty="0">
                <a:solidFill>
                  <a:srgbClr val="C00000"/>
                </a:solidFill>
                <a:latin typeface="Abadi" panose="020B0604020104020204" pitchFamily="34" charset="0"/>
              </a:rPr>
              <a:t>Expanded Marketing  process</a:t>
            </a:r>
            <a:endParaRPr lang="en-US" sz="2800" b="1" spc="800" dirty="0">
              <a:solidFill>
                <a:srgbClr val="C00000"/>
              </a:solidFill>
              <a:latin typeface="Abadi" panose="020B0604020104020204" pitchFamily="34" charset="0"/>
            </a:endParaRPr>
          </a:p>
        </p:txBody>
      </p:sp>
      <p:sp>
        <p:nvSpPr>
          <p:cNvPr id="2" name="Oval 1">
            <a:extLst>
              <a:ext uri="{FF2B5EF4-FFF2-40B4-BE49-F238E27FC236}">
                <a16:creationId xmlns:a16="http://schemas.microsoft.com/office/drawing/2014/main" id="{56FCDD58-B1F1-23B7-3F24-A5DC549636B7}"/>
              </a:ext>
            </a:extLst>
          </p:cNvPr>
          <p:cNvSpPr/>
          <p:nvPr/>
        </p:nvSpPr>
        <p:spPr>
          <a:xfrm>
            <a:off x="1620784" y="2921999"/>
            <a:ext cx="1348992" cy="1014001"/>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dirty="0"/>
          </a:p>
        </p:txBody>
      </p:sp>
      <p:sp>
        <p:nvSpPr>
          <p:cNvPr id="12" name="Oval 11">
            <a:extLst>
              <a:ext uri="{FF2B5EF4-FFF2-40B4-BE49-F238E27FC236}">
                <a16:creationId xmlns:a16="http://schemas.microsoft.com/office/drawing/2014/main" id="{D37EA69F-B669-1A6B-8575-C846649320AE}"/>
              </a:ext>
            </a:extLst>
          </p:cNvPr>
          <p:cNvSpPr/>
          <p:nvPr/>
        </p:nvSpPr>
        <p:spPr>
          <a:xfrm>
            <a:off x="1495806" y="3754025"/>
            <a:ext cx="1968500" cy="1100450"/>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4" name="Oval 3">
            <a:extLst>
              <a:ext uri="{FF2B5EF4-FFF2-40B4-BE49-F238E27FC236}">
                <a16:creationId xmlns:a16="http://schemas.microsoft.com/office/drawing/2014/main" id="{5C1B64A4-B8B5-CDEB-F682-8EF77429FF81}"/>
              </a:ext>
            </a:extLst>
          </p:cNvPr>
          <p:cNvSpPr/>
          <p:nvPr/>
        </p:nvSpPr>
        <p:spPr>
          <a:xfrm>
            <a:off x="3464306" y="2553749"/>
            <a:ext cx="1745820" cy="2974205"/>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Tree>
    <p:extLst>
      <p:ext uri="{BB962C8B-B14F-4D97-AF65-F5344CB8AC3E}">
        <p14:creationId xmlns:p14="http://schemas.microsoft.com/office/powerpoint/2010/main" val="189806539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5195775-E5BB-1540-8683-08D8583C8666}"/>
              </a:ext>
            </a:extLst>
          </p:cNvPr>
          <p:cNvSpPr>
            <a:spLocks noGrp="1"/>
          </p:cNvSpPr>
          <p:nvPr>
            <p:ph type="title" idx="4294967295"/>
          </p:nvPr>
        </p:nvSpPr>
        <p:spPr>
          <a:xfrm>
            <a:off x="696290" y="1023033"/>
            <a:ext cx="10086975" cy="591684"/>
          </a:xfrm>
          <a:solidFill>
            <a:schemeClr val="bg1"/>
          </a:solidFill>
        </p:spPr>
        <p:txBody>
          <a:bodyPr vert="horz" lIns="91440" tIns="45720" rIns="91440" bIns="45720" rtlCol="0" anchor="b">
            <a:normAutofit fontScale="90000"/>
          </a:bodyPr>
          <a:lstStyle/>
          <a:p>
            <a:pPr algn="ctr"/>
            <a:r>
              <a:rPr lang="en-US" altLang="en-US" sz="4400" b="1" dirty="0">
                <a:solidFill>
                  <a:schemeClr val="accent6">
                    <a:lumMod val="50000"/>
                  </a:schemeClr>
                </a:solidFill>
              </a:rPr>
              <a:t>Constructing an </a:t>
            </a:r>
            <a:r>
              <a:rPr lang="en-US" altLang="en-US" sz="4400" b="1" dirty="0">
                <a:solidFill>
                  <a:srgbClr val="C00000"/>
                </a:solidFill>
              </a:rPr>
              <a:t>Integrated</a:t>
            </a:r>
            <a:r>
              <a:rPr lang="en-US" altLang="en-US" sz="4400" b="1" dirty="0">
                <a:solidFill>
                  <a:srgbClr val="0070C0"/>
                </a:solidFill>
              </a:rPr>
              <a:t> </a:t>
            </a:r>
            <a:r>
              <a:rPr lang="en-US" altLang="en-US" sz="4400" b="1" dirty="0">
                <a:solidFill>
                  <a:schemeClr val="accent6">
                    <a:lumMod val="50000"/>
                  </a:schemeClr>
                </a:solidFill>
              </a:rPr>
              <a:t>Marketing Mix</a:t>
            </a:r>
            <a:endParaRPr lang="en-US" altLang="en-US" sz="4100" b="1" dirty="0">
              <a:solidFill>
                <a:schemeClr val="accent6">
                  <a:lumMod val="50000"/>
                </a:schemeClr>
              </a:solidFill>
            </a:endParaRPr>
          </a:p>
        </p:txBody>
      </p:sp>
      <p:sp>
        <p:nvSpPr>
          <p:cNvPr id="5" name="TextBox 4">
            <a:extLst>
              <a:ext uri="{FF2B5EF4-FFF2-40B4-BE49-F238E27FC236}">
                <a16:creationId xmlns:a16="http://schemas.microsoft.com/office/drawing/2014/main" id="{B13F5C03-1B31-E546-C3AE-DB96B0C36C6A}"/>
              </a:ext>
            </a:extLst>
          </p:cNvPr>
          <p:cNvSpPr txBox="1"/>
          <p:nvPr/>
        </p:nvSpPr>
        <p:spPr>
          <a:xfrm>
            <a:off x="2950536" y="3249649"/>
            <a:ext cx="6156251" cy="369332"/>
          </a:xfrm>
          <a:prstGeom prst="rect">
            <a:avLst/>
          </a:prstGeom>
          <a:noFill/>
        </p:spPr>
        <p:txBody>
          <a:bodyPr wrap="square">
            <a:spAutoFit/>
          </a:bodyPr>
          <a:lstStyle/>
          <a:p>
            <a:pPr defTabSz="914354">
              <a:defRPr/>
            </a:pPr>
            <a:endParaRPr lang="en-SA" dirty="0">
              <a:solidFill>
                <a:prstClr val="black"/>
              </a:solidFill>
              <a:latin typeface="Gill Sans MT" panose="020B0502020104020203"/>
            </a:endParaRPr>
          </a:p>
        </p:txBody>
      </p:sp>
      <p:sp>
        <p:nvSpPr>
          <p:cNvPr id="8" name="TextBox 7">
            <a:extLst>
              <a:ext uri="{FF2B5EF4-FFF2-40B4-BE49-F238E27FC236}">
                <a16:creationId xmlns:a16="http://schemas.microsoft.com/office/drawing/2014/main" id="{3B769F56-4C9C-592A-798B-6BC88AC368F8}"/>
              </a:ext>
            </a:extLst>
          </p:cNvPr>
          <p:cNvSpPr txBox="1"/>
          <p:nvPr/>
        </p:nvSpPr>
        <p:spPr>
          <a:xfrm>
            <a:off x="3098605" y="1777021"/>
            <a:ext cx="8830003" cy="3416320"/>
          </a:xfrm>
          <a:prstGeom prst="rect">
            <a:avLst/>
          </a:prstGeom>
          <a:noFill/>
        </p:spPr>
        <p:txBody>
          <a:bodyPr wrap="square">
            <a:spAutoFit/>
          </a:bodyPr>
          <a:lstStyle/>
          <a:p>
            <a:pPr defTabSz="914354">
              <a:defRPr/>
            </a:pPr>
            <a:r>
              <a:rPr lang="en-US" b="1" dirty="0">
                <a:solidFill>
                  <a:srgbClr val="C00000"/>
                </a:solidFill>
                <a:latin typeface="Arial"/>
                <a:ea typeface="Arial"/>
                <a:cs typeface="Arial"/>
                <a:sym typeface="Arial"/>
              </a:rPr>
              <a:t>Marketing mix = 4 Ps</a:t>
            </a:r>
            <a:r>
              <a:rPr lang="en-US" dirty="0">
                <a:solidFill>
                  <a:srgbClr val="C00000"/>
                </a:solidFill>
                <a:latin typeface="Arial"/>
                <a:ea typeface="Arial"/>
                <a:cs typeface="Arial"/>
                <a:sym typeface="Arial"/>
              </a:rPr>
              <a:t>.</a:t>
            </a:r>
            <a:endParaRPr lang="en-US" dirty="0">
              <a:solidFill>
                <a:srgbClr val="C00000"/>
              </a:solidFill>
              <a:latin typeface="Gill Sans MT" panose="020B0502020104020203"/>
              <a:sym typeface="Arial"/>
            </a:endParaRPr>
          </a:p>
          <a:p>
            <a:pPr defTabSz="914354">
              <a:defRPr/>
            </a:pPr>
            <a:r>
              <a:rPr lang="en-US" dirty="0">
                <a:solidFill>
                  <a:schemeClr val="accent6">
                    <a:lumMod val="50000"/>
                  </a:schemeClr>
                </a:solidFill>
                <a:latin typeface="Arial"/>
                <a:ea typeface="Arial"/>
                <a:cs typeface="Arial"/>
                <a:sym typeface="Arial"/>
              </a:rPr>
              <a:t>Set of tactical marketing tools blended to produce the response to the target market. </a:t>
            </a:r>
          </a:p>
          <a:p>
            <a:pPr marL="228589" indent="-228589" defTabSz="914354">
              <a:buClr>
                <a:srgbClr val="008000"/>
              </a:buClr>
              <a:buSzPts val="1200"/>
              <a:buFont typeface="Arial"/>
              <a:buAutoNum type="arabicPeriod"/>
              <a:defRPr/>
            </a:pPr>
            <a:r>
              <a:rPr lang="en-US" b="1" dirty="0">
                <a:solidFill>
                  <a:schemeClr val="accent6">
                    <a:lumMod val="50000"/>
                  </a:schemeClr>
                </a:solidFill>
                <a:latin typeface="Arial"/>
                <a:ea typeface="Arial"/>
                <a:cs typeface="Arial"/>
                <a:sym typeface="Arial"/>
              </a:rPr>
              <a:t>Product</a:t>
            </a:r>
            <a:r>
              <a:rPr lang="en-US" dirty="0">
                <a:solidFill>
                  <a:schemeClr val="accent6">
                    <a:lumMod val="50000"/>
                  </a:schemeClr>
                </a:solidFill>
                <a:latin typeface="Arial"/>
                <a:ea typeface="Arial"/>
                <a:cs typeface="Arial"/>
                <a:sym typeface="Arial"/>
              </a:rPr>
              <a:t> is the goods/services combination the company offers to the target market.</a:t>
            </a:r>
            <a:endParaRPr lang="en-US" dirty="0">
              <a:solidFill>
                <a:schemeClr val="accent6">
                  <a:lumMod val="50000"/>
                </a:schemeClr>
              </a:solidFill>
              <a:latin typeface="Gill Sans MT" panose="020B0502020104020203"/>
            </a:endParaRPr>
          </a:p>
          <a:p>
            <a:pPr marL="419080" indent="-342882" defTabSz="914354">
              <a:buClr>
                <a:prstClr val="black"/>
              </a:buClr>
              <a:buSzPts val="1200"/>
              <a:buFont typeface="+mj-lt"/>
              <a:buAutoNum type="arabicPeriod"/>
              <a:defRPr/>
            </a:pPr>
            <a:endParaRPr lang="en-US" dirty="0">
              <a:solidFill>
                <a:schemeClr val="accent6">
                  <a:lumMod val="50000"/>
                </a:schemeClr>
              </a:solidFill>
              <a:latin typeface="Arial"/>
              <a:ea typeface="Arial"/>
              <a:cs typeface="Arial"/>
              <a:sym typeface="Arial"/>
            </a:endParaRPr>
          </a:p>
          <a:p>
            <a:pPr marL="228589" indent="-228589" defTabSz="914354">
              <a:buClr>
                <a:srgbClr val="008000"/>
              </a:buClr>
              <a:buSzPts val="1200"/>
              <a:buFont typeface="Arial"/>
              <a:buAutoNum type="arabicPeriod"/>
              <a:defRPr/>
            </a:pPr>
            <a:r>
              <a:rPr lang="en-US" b="1" dirty="0">
                <a:solidFill>
                  <a:schemeClr val="accent6">
                    <a:lumMod val="50000"/>
                  </a:schemeClr>
                </a:solidFill>
                <a:latin typeface="Arial"/>
                <a:ea typeface="Arial"/>
                <a:cs typeface="Arial"/>
                <a:sym typeface="Arial"/>
              </a:rPr>
              <a:t>Price</a:t>
            </a:r>
            <a:r>
              <a:rPr lang="en-US" dirty="0">
                <a:solidFill>
                  <a:schemeClr val="accent6">
                    <a:lumMod val="50000"/>
                  </a:schemeClr>
                </a:solidFill>
                <a:latin typeface="Arial"/>
                <a:ea typeface="Arial"/>
                <a:cs typeface="Arial"/>
                <a:sym typeface="Arial"/>
              </a:rPr>
              <a:t> is the amount of money customers must pay to obtain the product.</a:t>
            </a:r>
            <a:endParaRPr lang="en-US" dirty="0">
              <a:solidFill>
                <a:schemeClr val="accent6">
                  <a:lumMod val="50000"/>
                </a:schemeClr>
              </a:solidFill>
              <a:latin typeface="Gill Sans MT" panose="020B0502020104020203"/>
            </a:endParaRPr>
          </a:p>
          <a:p>
            <a:pPr marL="419080" indent="-342882" defTabSz="914354">
              <a:buClr>
                <a:prstClr val="black"/>
              </a:buClr>
              <a:buSzPts val="1200"/>
              <a:buFont typeface="+mj-lt"/>
              <a:buAutoNum type="arabicPeriod"/>
              <a:defRPr/>
            </a:pPr>
            <a:endParaRPr lang="en-US" dirty="0">
              <a:solidFill>
                <a:schemeClr val="accent6">
                  <a:lumMod val="50000"/>
                </a:schemeClr>
              </a:solidFill>
              <a:latin typeface="Arial"/>
              <a:ea typeface="Arial"/>
              <a:cs typeface="Arial"/>
              <a:sym typeface="Arial"/>
            </a:endParaRPr>
          </a:p>
          <a:p>
            <a:pPr marL="228589" indent="-228589" defTabSz="914354">
              <a:buClr>
                <a:srgbClr val="008000"/>
              </a:buClr>
              <a:buSzPts val="1200"/>
              <a:buFont typeface="Arial"/>
              <a:buAutoNum type="arabicPeriod"/>
              <a:defRPr/>
            </a:pPr>
            <a:r>
              <a:rPr lang="en-US" b="1" dirty="0">
                <a:solidFill>
                  <a:schemeClr val="accent6">
                    <a:lumMod val="50000"/>
                  </a:schemeClr>
                </a:solidFill>
                <a:latin typeface="Arial"/>
                <a:ea typeface="Arial"/>
                <a:cs typeface="Arial"/>
                <a:sym typeface="Arial"/>
              </a:rPr>
              <a:t>Place</a:t>
            </a:r>
            <a:r>
              <a:rPr lang="en-US" dirty="0">
                <a:solidFill>
                  <a:schemeClr val="accent6">
                    <a:lumMod val="50000"/>
                  </a:schemeClr>
                </a:solidFill>
                <a:latin typeface="Arial"/>
                <a:ea typeface="Arial"/>
                <a:cs typeface="Arial"/>
                <a:sym typeface="Arial"/>
              </a:rPr>
              <a:t> includes the company activities that make the product available to target consumers.</a:t>
            </a:r>
            <a:endParaRPr lang="en-US" dirty="0">
              <a:solidFill>
                <a:schemeClr val="accent6">
                  <a:lumMod val="50000"/>
                </a:schemeClr>
              </a:solidFill>
              <a:latin typeface="Gill Sans MT" panose="020B0502020104020203"/>
            </a:endParaRPr>
          </a:p>
          <a:p>
            <a:pPr marL="419080" indent="-342882" defTabSz="914354">
              <a:buClr>
                <a:prstClr val="black"/>
              </a:buClr>
              <a:buSzPts val="1200"/>
              <a:buFont typeface="+mj-lt"/>
              <a:buAutoNum type="arabicPeriod"/>
              <a:defRPr/>
            </a:pPr>
            <a:endParaRPr lang="en-US" dirty="0">
              <a:solidFill>
                <a:schemeClr val="accent6">
                  <a:lumMod val="50000"/>
                </a:schemeClr>
              </a:solidFill>
              <a:latin typeface="Arial"/>
              <a:ea typeface="Arial"/>
              <a:cs typeface="Arial"/>
              <a:sym typeface="Arial"/>
            </a:endParaRPr>
          </a:p>
          <a:p>
            <a:pPr marL="228589" indent="-228589" defTabSz="914354">
              <a:buClr>
                <a:srgbClr val="008000"/>
              </a:buClr>
              <a:buSzPts val="1200"/>
              <a:buFont typeface="Arial"/>
              <a:buAutoNum type="arabicPeriod"/>
              <a:defRPr/>
            </a:pPr>
            <a:r>
              <a:rPr lang="en-US" b="1" dirty="0">
                <a:solidFill>
                  <a:schemeClr val="accent6">
                    <a:lumMod val="50000"/>
                  </a:schemeClr>
                </a:solidFill>
                <a:latin typeface="Arial"/>
                <a:ea typeface="Arial"/>
                <a:cs typeface="Arial"/>
                <a:sym typeface="Arial"/>
              </a:rPr>
              <a:t>Promotion</a:t>
            </a:r>
            <a:r>
              <a:rPr lang="en-US" dirty="0">
                <a:solidFill>
                  <a:schemeClr val="accent6">
                    <a:lumMod val="50000"/>
                  </a:schemeClr>
                </a:solidFill>
                <a:latin typeface="Arial"/>
                <a:ea typeface="Arial"/>
                <a:cs typeface="Arial"/>
                <a:sym typeface="Arial"/>
              </a:rPr>
              <a:t> refers to activities that communicate the merits of the product and persuade target customers to buy it.</a:t>
            </a:r>
            <a:endParaRPr lang="en-US" dirty="0">
              <a:solidFill>
                <a:schemeClr val="accent6">
                  <a:lumMod val="50000"/>
                </a:schemeClr>
              </a:solidFill>
              <a:latin typeface="Gill Sans MT" panose="020B0502020104020203"/>
            </a:endParaRPr>
          </a:p>
        </p:txBody>
      </p:sp>
      <p:sp>
        <p:nvSpPr>
          <p:cNvPr id="10" name="TextBox 9">
            <a:extLst>
              <a:ext uri="{FF2B5EF4-FFF2-40B4-BE49-F238E27FC236}">
                <a16:creationId xmlns:a16="http://schemas.microsoft.com/office/drawing/2014/main" id="{E93C2562-5020-ABD5-EE2F-78F1508CC923}"/>
              </a:ext>
            </a:extLst>
          </p:cNvPr>
          <p:cNvSpPr txBox="1"/>
          <p:nvPr/>
        </p:nvSpPr>
        <p:spPr>
          <a:xfrm>
            <a:off x="412248" y="5320515"/>
            <a:ext cx="11779752" cy="61215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914354">
              <a:lnSpc>
                <a:spcPct val="150000"/>
              </a:lnSpc>
              <a:defRPr/>
            </a:pPr>
            <a:r>
              <a:rPr lang="en-US" sz="1200" dirty="0">
                <a:solidFill>
                  <a:schemeClr val="accent6">
                    <a:lumMod val="50000"/>
                  </a:schemeClr>
                </a:solidFill>
                <a:latin typeface="Arial"/>
                <a:ea typeface="Arial"/>
                <a:cs typeface="Arial"/>
                <a:sym typeface="Arial"/>
              </a:rPr>
              <a:t>An effective marketing program blends the marketing mix elements into </a:t>
            </a:r>
            <a:r>
              <a:rPr lang="en-US" sz="1200" dirty="0">
                <a:solidFill>
                  <a:schemeClr val="accent6">
                    <a:lumMod val="50000"/>
                  </a:schemeClr>
                </a:solidFill>
                <a:highlight>
                  <a:srgbClr val="FFFF00"/>
                </a:highlight>
                <a:latin typeface="Arial"/>
                <a:ea typeface="Arial"/>
                <a:cs typeface="Arial"/>
                <a:sym typeface="Arial"/>
              </a:rPr>
              <a:t>an </a:t>
            </a:r>
            <a:r>
              <a:rPr lang="en-US" sz="1200" b="1" dirty="0">
                <a:solidFill>
                  <a:schemeClr val="accent6">
                    <a:lumMod val="50000"/>
                  </a:schemeClr>
                </a:solidFill>
                <a:highlight>
                  <a:srgbClr val="FFFF00"/>
                </a:highlight>
                <a:latin typeface="Arial"/>
                <a:ea typeface="Arial"/>
                <a:cs typeface="Arial"/>
                <a:sym typeface="Arial"/>
              </a:rPr>
              <a:t>integrated marketing</a:t>
            </a:r>
            <a:r>
              <a:rPr lang="en-US" sz="1200" dirty="0">
                <a:solidFill>
                  <a:schemeClr val="accent6">
                    <a:lumMod val="50000"/>
                  </a:schemeClr>
                </a:solidFill>
                <a:latin typeface="Arial"/>
                <a:ea typeface="Arial"/>
                <a:cs typeface="Arial"/>
                <a:sym typeface="Arial"/>
              </a:rPr>
              <a:t> program designed to achieve the company’s marketing objectives by delivering value to consumers.</a:t>
            </a:r>
          </a:p>
        </p:txBody>
      </p:sp>
      <p:pic>
        <p:nvPicPr>
          <p:cNvPr id="3" name="Picture 2">
            <a:extLst>
              <a:ext uri="{FF2B5EF4-FFF2-40B4-BE49-F238E27FC236}">
                <a16:creationId xmlns:a16="http://schemas.microsoft.com/office/drawing/2014/main" id="{6472ABF4-AA3A-D16B-0D3B-E192C34656DB}"/>
              </a:ext>
            </a:extLst>
          </p:cNvPr>
          <p:cNvPicPr>
            <a:picLocks noChangeAspect="1"/>
          </p:cNvPicPr>
          <p:nvPr/>
        </p:nvPicPr>
        <p:blipFill rotWithShape="1">
          <a:blip r:embed="rId3"/>
          <a:srcRect b="8245"/>
          <a:stretch/>
        </p:blipFill>
        <p:spPr>
          <a:xfrm>
            <a:off x="435936" y="1962466"/>
            <a:ext cx="2514600" cy="331303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3DFF8A-4334-0557-575C-2AE2F5DB8119}"/>
              </a:ext>
            </a:extLst>
          </p:cNvPr>
          <p:cNvPicPr>
            <a:picLocks noGrp="1" noChangeAspect="1"/>
          </p:cNvPicPr>
          <p:nvPr>
            <p:ph idx="4294967295"/>
          </p:nvPr>
        </p:nvPicPr>
        <p:blipFill>
          <a:blip r:embed="rId2"/>
          <a:stretch>
            <a:fillRect/>
          </a:stretch>
        </p:blipFill>
        <p:spPr>
          <a:xfrm>
            <a:off x="0" y="1562588"/>
            <a:ext cx="5856288" cy="4154125"/>
          </a:xfrm>
        </p:spPr>
      </p:pic>
      <p:pic>
        <p:nvPicPr>
          <p:cNvPr id="7" name="Picture 6">
            <a:extLst>
              <a:ext uri="{FF2B5EF4-FFF2-40B4-BE49-F238E27FC236}">
                <a16:creationId xmlns:a16="http://schemas.microsoft.com/office/drawing/2014/main" id="{9EB4E420-32F9-30CC-FAA4-1088B97B9662}"/>
              </a:ext>
            </a:extLst>
          </p:cNvPr>
          <p:cNvPicPr>
            <a:picLocks noChangeAspect="1"/>
          </p:cNvPicPr>
          <p:nvPr/>
        </p:nvPicPr>
        <p:blipFill>
          <a:blip r:embed="rId3"/>
          <a:stretch>
            <a:fillRect/>
          </a:stretch>
        </p:blipFill>
        <p:spPr>
          <a:xfrm>
            <a:off x="6096000" y="1201037"/>
            <a:ext cx="5856051" cy="4654642"/>
          </a:xfrm>
          <a:prstGeom prst="rect">
            <a:avLst/>
          </a:prstGeom>
        </p:spPr>
      </p:pic>
      <p:sp>
        <p:nvSpPr>
          <p:cNvPr id="2" name="Cloud 1">
            <a:extLst>
              <a:ext uri="{FF2B5EF4-FFF2-40B4-BE49-F238E27FC236}">
                <a16:creationId xmlns:a16="http://schemas.microsoft.com/office/drawing/2014/main" id="{22DEACA6-393F-59C9-CA88-7AD1AA6CF0E3}"/>
              </a:ext>
            </a:extLst>
          </p:cNvPr>
          <p:cNvSpPr/>
          <p:nvPr/>
        </p:nvSpPr>
        <p:spPr>
          <a:xfrm>
            <a:off x="200560" y="1052183"/>
            <a:ext cx="2206740" cy="1020811"/>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extLst>
      <p:ext uri="{BB962C8B-B14F-4D97-AF65-F5344CB8AC3E}">
        <p14:creationId xmlns:p14="http://schemas.microsoft.com/office/powerpoint/2010/main" val="255716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199208-7AD0-082E-CAFB-BBDDEFD7D58B}"/>
              </a:ext>
            </a:extLst>
          </p:cNvPr>
          <p:cNvPicPr>
            <a:picLocks noChangeAspect="1"/>
          </p:cNvPicPr>
          <p:nvPr/>
        </p:nvPicPr>
        <p:blipFill rotWithShape="1">
          <a:blip r:embed="rId3"/>
          <a:srcRect r="-3135" b="43322"/>
          <a:stretch/>
        </p:blipFill>
        <p:spPr>
          <a:xfrm>
            <a:off x="0" y="4601677"/>
            <a:ext cx="4424930" cy="1178338"/>
          </a:xfrm>
          <a:prstGeom prst="rect">
            <a:avLst/>
          </a:prstGeom>
        </p:spPr>
      </p:pic>
      <p:pic>
        <p:nvPicPr>
          <p:cNvPr id="13" name="Picture 12">
            <a:extLst>
              <a:ext uri="{FF2B5EF4-FFF2-40B4-BE49-F238E27FC236}">
                <a16:creationId xmlns:a16="http://schemas.microsoft.com/office/drawing/2014/main" id="{180454A5-91FD-4853-EAC8-AFFA6E1D0C5A}"/>
              </a:ext>
            </a:extLst>
          </p:cNvPr>
          <p:cNvPicPr>
            <a:picLocks noChangeAspect="1"/>
          </p:cNvPicPr>
          <p:nvPr/>
        </p:nvPicPr>
        <p:blipFill rotWithShape="1">
          <a:blip r:embed="rId4"/>
          <a:srcRect l="2058" b="17028"/>
          <a:stretch/>
        </p:blipFill>
        <p:spPr>
          <a:xfrm>
            <a:off x="4178711" y="1221118"/>
            <a:ext cx="3539232" cy="3461988"/>
          </a:xfrm>
          <a:prstGeom prst="rect">
            <a:avLst/>
          </a:prstGeom>
        </p:spPr>
      </p:pic>
      <p:pic>
        <p:nvPicPr>
          <p:cNvPr id="2" name="Picture 1">
            <a:extLst>
              <a:ext uri="{FF2B5EF4-FFF2-40B4-BE49-F238E27FC236}">
                <a16:creationId xmlns:a16="http://schemas.microsoft.com/office/drawing/2014/main" id="{6DFE5BBE-B9C8-D4D7-2F1E-73391AF546C5}"/>
              </a:ext>
            </a:extLst>
          </p:cNvPr>
          <p:cNvPicPr>
            <a:picLocks noChangeAspect="1"/>
          </p:cNvPicPr>
          <p:nvPr/>
        </p:nvPicPr>
        <p:blipFill>
          <a:blip r:embed="rId5"/>
          <a:stretch>
            <a:fillRect/>
          </a:stretch>
        </p:blipFill>
        <p:spPr>
          <a:xfrm>
            <a:off x="149744" y="1912375"/>
            <a:ext cx="3836877" cy="2224504"/>
          </a:xfrm>
          <a:prstGeom prst="rect">
            <a:avLst/>
          </a:prstGeom>
        </p:spPr>
      </p:pic>
      <p:sp>
        <p:nvSpPr>
          <p:cNvPr id="7" name="TextBox 6">
            <a:extLst>
              <a:ext uri="{FF2B5EF4-FFF2-40B4-BE49-F238E27FC236}">
                <a16:creationId xmlns:a16="http://schemas.microsoft.com/office/drawing/2014/main" id="{C395CBF8-5FFD-D1A4-1011-B1919FB28AC4}"/>
              </a:ext>
            </a:extLst>
          </p:cNvPr>
          <p:cNvSpPr txBox="1"/>
          <p:nvPr/>
        </p:nvSpPr>
        <p:spPr>
          <a:xfrm>
            <a:off x="8013293" y="1474613"/>
            <a:ext cx="4024817" cy="3877985"/>
          </a:xfrm>
          <a:prstGeom prst="rect">
            <a:avLst/>
          </a:prstGeom>
          <a:solidFill>
            <a:schemeClr val="bg1"/>
          </a:solidFill>
        </p:spPr>
        <p:txBody>
          <a:bodyPr wrap="square">
            <a:spAutoFit/>
          </a:bodyPr>
          <a:lstStyle/>
          <a:p>
            <a:pPr marL="285737" indent="-285737" defTabSz="457178">
              <a:buFont typeface="Arial" panose="020B0604020202020204" pitchFamily="34" charset="0"/>
              <a:buChar char="•"/>
              <a:defRPr/>
            </a:pPr>
            <a:r>
              <a:rPr lang="en-US" sz="1600" b="1" dirty="0">
                <a:solidFill>
                  <a:schemeClr val="accent6">
                    <a:lumMod val="50000"/>
                  </a:schemeClr>
                </a:solidFill>
                <a:latin typeface="Noto Sans" panose="020B0502040504020204" pitchFamily="34"/>
              </a:rPr>
              <a:t>Customer</a:t>
            </a:r>
            <a:r>
              <a:rPr lang="en-US" sz="1600" dirty="0">
                <a:solidFill>
                  <a:schemeClr val="accent6">
                    <a:lumMod val="50000"/>
                  </a:schemeClr>
                </a:solidFill>
                <a:latin typeface="Noto Sans" panose="020B0502040504020204" pitchFamily="34"/>
              </a:rPr>
              <a:t> is buying value added and solutions to problems </a:t>
            </a:r>
          </a:p>
          <a:p>
            <a:pPr marL="285737" indent="-285737" defTabSz="457178">
              <a:buFont typeface="Arial" panose="020B0604020202020204" pitchFamily="34" charset="0"/>
              <a:buChar char="•"/>
              <a:defRPr/>
            </a:pPr>
            <a:endParaRPr lang="en-US" sz="1600" b="1" dirty="0">
              <a:solidFill>
                <a:schemeClr val="accent6">
                  <a:lumMod val="50000"/>
                </a:schemeClr>
              </a:solidFill>
              <a:latin typeface="Noto Sans" panose="020B0502040504020204" pitchFamily="34"/>
            </a:endParaRPr>
          </a:p>
          <a:p>
            <a:pPr marL="285737" indent="-285737" defTabSz="457178">
              <a:buFont typeface="Arial" panose="020B0604020202020204" pitchFamily="34" charset="0"/>
              <a:buChar char="•"/>
              <a:defRPr/>
            </a:pPr>
            <a:r>
              <a:rPr lang="en-US" sz="1600" b="1" dirty="0">
                <a:solidFill>
                  <a:schemeClr val="accent6">
                    <a:lumMod val="50000"/>
                  </a:schemeClr>
                </a:solidFill>
                <a:latin typeface="Noto Sans" panose="020B0502040504020204" pitchFamily="34"/>
              </a:rPr>
              <a:t>Customer</a:t>
            </a:r>
            <a:r>
              <a:rPr lang="en-US" sz="1600" dirty="0">
                <a:solidFill>
                  <a:schemeClr val="accent6">
                    <a:lumMod val="50000"/>
                  </a:schemeClr>
                </a:solidFill>
                <a:latin typeface="Noto Sans" panose="020B0502040504020204" pitchFamily="34"/>
              </a:rPr>
              <a:t> </a:t>
            </a:r>
            <a:r>
              <a:rPr lang="en-US" sz="1600" b="1" dirty="0">
                <a:solidFill>
                  <a:schemeClr val="accent6">
                    <a:lumMod val="50000"/>
                  </a:schemeClr>
                </a:solidFill>
                <a:latin typeface="Noto Sans" panose="020B0502040504020204" pitchFamily="34"/>
              </a:rPr>
              <a:t>cost</a:t>
            </a:r>
            <a:r>
              <a:rPr lang="en-US" sz="1600" dirty="0">
                <a:solidFill>
                  <a:schemeClr val="accent6">
                    <a:lumMod val="50000"/>
                  </a:schemeClr>
                </a:solidFill>
                <a:latin typeface="Noto Sans" panose="020B0502040504020204" pitchFamily="34"/>
              </a:rPr>
              <a:t>, total costs of obtaining, using, and disposing of a product </a:t>
            </a:r>
          </a:p>
          <a:p>
            <a:pPr marL="285737" indent="-285737" defTabSz="457178">
              <a:buFont typeface="Arial" panose="020B0604020202020204" pitchFamily="34" charset="0"/>
              <a:buChar char="•"/>
              <a:defRPr/>
            </a:pPr>
            <a:endParaRPr lang="en-US" sz="1600" dirty="0">
              <a:solidFill>
                <a:schemeClr val="accent6">
                  <a:lumMod val="50000"/>
                </a:schemeClr>
              </a:solidFill>
              <a:latin typeface="Noto Sans" panose="020B0502040504020204" pitchFamily="34"/>
            </a:endParaRPr>
          </a:p>
          <a:p>
            <a:pPr marL="285737" indent="-285737" defTabSz="914354">
              <a:buFont typeface="Arial" panose="020B0604020202020204" pitchFamily="34" charset="0"/>
              <a:buChar char="•"/>
              <a:defRPr/>
            </a:pPr>
            <a:r>
              <a:rPr lang="en-US" sz="1600" b="1" dirty="0">
                <a:solidFill>
                  <a:schemeClr val="accent6">
                    <a:lumMod val="50000"/>
                  </a:schemeClr>
                </a:solidFill>
                <a:latin typeface="Noto Sans" panose="020B0502040504020204" pitchFamily="34"/>
              </a:rPr>
              <a:t>Customer</a:t>
            </a:r>
            <a:r>
              <a:rPr lang="en-US" sz="1600" dirty="0">
                <a:solidFill>
                  <a:schemeClr val="accent6">
                    <a:lumMod val="50000"/>
                  </a:schemeClr>
                </a:solidFill>
                <a:latin typeface="Noto Sans" panose="020B0502040504020204" pitchFamily="34"/>
              </a:rPr>
              <a:t> </a:t>
            </a:r>
            <a:r>
              <a:rPr lang="en-US" sz="1600" b="1" dirty="0">
                <a:solidFill>
                  <a:schemeClr val="accent6">
                    <a:lumMod val="50000"/>
                  </a:schemeClr>
                </a:solidFill>
                <a:latin typeface="Noto Sans" panose="020B0502040504020204" pitchFamily="34"/>
              </a:rPr>
              <a:t>Convenience</a:t>
            </a:r>
            <a:r>
              <a:rPr lang="en-US" sz="1600" dirty="0">
                <a:solidFill>
                  <a:schemeClr val="accent6">
                    <a:lumMod val="50000"/>
                  </a:schemeClr>
                </a:solidFill>
                <a:latin typeface="Noto Sans" panose="020B0502040504020204" pitchFamily="34"/>
              </a:rPr>
              <a:t>, </a:t>
            </a:r>
            <a:r>
              <a:rPr lang="en-US" sz="1600" b="1" dirty="0">
                <a:solidFill>
                  <a:schemeClr val="accent6">
                    <a:lumMod val="50000"/>
                  </a:schemeClr>
                </a:solidFill>
                <a:latin typeface="Noto Sans" panose="020B0502040504020204" pitchFamily="34"/>
              </a:rPr>
              <a:t>Customer</a:t>
            </a:r>
            <a:r>
              <a:rPr lang="en-US" sz="1600" dirty="0">
                <a:solidFill>
                  <a:schemeClr val="accent6">
                    <a:lumMod val="50000"/>
                  </a:schemeClr>
                </a:solidFill>
                <a:latin typeface="Noto Sans" panose="020B0502040504020204" pitchFamily="34"/>
              </a:rPr>
              <a:t> will make purchases depending on where, when, and how it is Convenient  for them</a:t>
            </a:r>
          </a:p>
          <a:p>
            <a:pPr marL="285737" indent="-285737" defTabSz="914354">
              <a:buFont typeface="Arial" panose="020B0604020202020204" pitchFamily="34" charset="0"/>
              <a:buChar char="•"/>
              <a:defRPr/>
            </a:pPr>
            <a:endParaRPr lang="en-US" sz="1600" b="1" dirty="0">
              <a:solidFill>
                <a:srgbClr val="0070C0"/>
              </a:solidFill>
              <a:latin typeface="Noto Sans" panose="020B0502040504020204" pitchFamily="34"/>
            </a:endParaRPr>
          </a:p>
          <a:p>
            <a:pPr marL="285737" indent="-285737" defTabSz="914354">
              <a:buFont typeface="Arial" panose="020B0604020202020204" pitchFamily="34" charset="0"/>
              <a:buChar char="•"/>
              <a:defRPr/>
            </a:pPr>
            <a:r>
              <a:rPr lang="en-US" sz="1600" b="1" dirty="0">
                <a:solidFill>
                  <a:schemeClr val="accent6">
                    <a:lumMod val="50000"/>
                  </a:schemeClr>
                </a:solidFill>
                <a:latin typeface="Noto Sans" panose="020B0502040504020204" pitchFamily="34"/>
              </a:rPr>
              <a:t>Customer</a:t>
            </a:r>
            <a:r>
              <a:rPr lang="en-US" sz="1600" dirty="0">
                <a:solidFill>
                  <a:schemeClr val="accent6">
                    <a:lumMod val="50000"/>
                  </a:schemeClr>
                </a:solidFill>
                <a:latin typeface="Noto Sans" panose="020B0502040504020204" pitchFamily="34"/>
              </a:rPr>
              <a:t> want two-way and regular communication also relationships with businesses </a:t>
            </a:r>
            <a:endParaRPr lang="en-US" sz="1600" dirty="0">
              <a:solidFill>
                <a:schemeClr val="accent6">
                  <a:lumMod val="50000"/>
                </a:schemeClr>
              </a:solidFill>
              <a:latin typeface="Gill Sans MT" panose="020B0502020104020203"/>
            </a:endParaRPr>
          </a:p>
        </p:txBody>
      </p:sp>
      <p:pic>
        <p:nvPicPr>
          <p:cNvPr id="4100" name="Picture 4" descr="Customer Development: What to do with… Marketing Mix 4Ps | by Marek  Kapturkiewicz | Medium">
            <a:extLst>
              <a:ext uri="{FF2B5EF4-FFF2-40B4-BE49-F238E27FC236}">
                <a16:creationId xmlns:a16="http://schemas.microsoft.com/office/drawing/2014/main" id="{80E8A15A-84EF-7495-280C-7D017BD06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215" y="4257375"/>
            <a:ext cx="3365500" cy="17155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7045981-6D04-9170-D588-E6247522F223}"/>
              </a:ext>
            </a:extLst>
          </p:cNvPr>
          <p:cNvSpPr>
            <a:spLocks noGrp="1"/>
          </p:cNvSpPr>
          <p:nvPr>
            <p:ph type="title" idx="4294967295"/>
          </p:nvPr>
        </p:nvSpPr>
        <p:spPr>
          <a:xfrm>
            <a:off x="5318621" y="566256"/>
            <a:ext cx="6428763" cy="417423"/>
          </a:xfrm>
          <a:solidFill>
            <a:schemeClr val="bg1"/>
          </a:solidFill>
        </p:spPr>
        <p:txBody>
          <a:bodyPr vert="horz" lIns="91440" tIns="45720" rIns="91440" bIns="45720" rtlCol="0" anchor="b">
            <a:normAutofit fontScale="90000"/>
          </a:bodyPr>
          <a:lstStyle/>
          <a:p>
            <a:pPr algn="ctr"/>
            <a:r>
              <a:rPr lang="en-US" altLang="en-US" sz="2800" b="1" dirty="0">
                <a:solidFill>
                  <a:schemeClr val="accent6">
                    <a:lumMod val="50000"/>
                  </a:schemeClr>
                </a:solidFill>
              </a:rPr>
              <a:t>Constructing an Integrated Marketing Mix</a:t>
            </a:r>
          </a:p>
        </p:txBody>
      </p:sp>
      <p:sp>
        <p:nvSpPr>
          <p:cNvPr id="6" name="Rectangle 5">
            <a:extLst>
              <a:ext uri="{FF2B5EF4-FFF2-40B4-BE49-F238E27FC236}">
                <a16:creationId xmlns:a16="http://schemas.microsoft.com/office/drawing/2014/main" id="{35ADDEEB-121A-4BFF-19C8-42517B9BC032}"/>
              </a:ext>
            </a:extLst>
          </p:cNvPr>
          <p:cNvSpPr/>
          <p:nvPr/>
        </p:nvSpPr>
        <p:spPr>
          <a:xfrm>
            <a:off x="4182221" y="1221118"/>
            <a:ext cx="45719" cy="4874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8" name="Rectangle 7">
            <a:extLst>
              <a:ext uri="{FF2B5EF4-FFF2-40B4-BE49-F238E27FC236}">
                <a16:creationId xmlns:a16="http://schemas.microsoft.com/office/drawing/2014/main" id="{74AF167E-7F5B-3E2C-E109-6EED0B2C78EB}"/>
              </a:ext>
            </a:extLst>
          </p:cNvPr>
          <p:cNvSpPr/>
          <p:nvPr/>
        </p:nvSpPr>
        <p:spPr>
          <a:xfrm rot="16200000">
            <a:off x="6168821" y="-1829269"/>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9" name="Rectangle 8">
            <a:extLst>
              <a:ext uri="{FF2B5EF4-FFF2-40B4-BE49-F238E27FC236}">
                <a16:creationId xmlns:a16="http://schemas.microsoft.com/office/drawing/2014/main" id="{EA2D01DF-727F-F81E-ABDE-4275478DD2B3}"/>
              </a:ext>
            </a:extLst>
          </p:cNvPr>
          <p:cNvSpPr/>
          <p:nvPr/>
        </p:nvSpPr>
        <p:spPr>
          <a:xfrm flipH="1">
            <a:off x="7889689" y="1221118"/>
            <a:ext cx="45719" cy="4874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Tree>
    <p:extLst>
      <p:ext uri="{BB962C8B-B14F-4D97-AF65-F5344CB8AC3E}">
        <p14:creationId xmlns:p14="http://schemas.microsoft.com/office/powerpoint/2010/main" val="277817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6A4626-A535-3DFA-234C-9F822BA18927}"/>
              </a:ext>
            </a:extLst>
          </p:cNvPr>
          <p:cNvPicPr>
            <a:picLocks noChangeAspect="1"/>
          </p:cNvPicPr>
          <p:nvPr/>
        </p:nvPicPr>
        <p:blipFill rotWithShape="1">
          <a:blip r:embed="rId3"/>
          <a:srcRect l="33697" t="-11172" r="32595" b="-5899"/>
          <a:stretch/>
        </p:blipFill>
        <p:spPr>
          <a:xfrm>
            <a:off x="349323" y="3705001"/>
            <a:ext cx="11722815" cy="2167293"/>
          </a:xfrm>
          <a:prstGeom prst="rect">
            <a:avLst/>
          </a:prstGeom>
        </p:spPr>
        <p:style>
          <a:lnRef idx="2">
            <a:schemeClr val="dk1"/>
          </a:lnRef>
          <a:fillRef idx="1">
            <a:schemeClr val="lt1"/>
          </a:fillRef>
          <a:effectRef idx="0">
            <a:schemeClr val="dk1"/>
          </a:effectRef>
          <a:fontRef idx="minor">
            <a:schemeClr val="dk1"/>
          </a:fontRef>
        </p:style>
      </p:pic>
      <p:sp>
        <p:nvSpPr>
          <p:cNvPr id="3" name="Text Placeholder 2">
            <a:extLst>
              <a:ext uri="{FF2B5EF4-FFF2-40B4-BE49-F238E27FC236}">
                <a16:creationId xmlns:a16="http://schemas.microsoft.com/office/drawing/2014/main" id="{CF4C7F35-4A5F-4F17-BF33-75B94925A550}"/>
              </a:ext>
            </a:extLst>
          </p:cNvPr>
          <p:cNvSpPr>
            <a:spLocks noGrp="1"/>
          </p:cNvSpPr>
          <p:nvPr>
            <p:ph type="body" idx="4294967295"/>
          </p:nvPr>
        </p:nvSpPr>
        <p:spPr>
          <a:xfrm>
            <a:off x="4865613" y="484289"/>
            <a:ext cx="7035509" cy="505611"/>
          </a:xfrm>
          <a:solidFill>
            <a:schemeClr val="bg1"/>
          </a:solidFill>
        </p:spPr>
        <p:txBody>
          <a:bodyPr>
            <a:normAutofit lnSpcReduction="10000"/>
          </a:bodyPr>
          <a:lstStyle/>
          <a:p>
            <a:pPr marL="0" indent="0" algn="ctr">
              <a:buNone/>
            </a:pPr>
            <a:r>
              <a:rPr lang="en-US" sz="3200" i="1" dirty="0">
                <a:solidFill>
                  <a:schemeClr val="accent6">
                    <a:lumMod val="50000"/>
                  </a:schemeClr>
                </a:solidFill>
                <a:ea typeface="+mj-ea"/>
              </a:rPr>
              <a:t>1</a:t>
            </a:r>
            <a:r>
              <a:rPr lang="en-US" sz="3200" i="1" baseline="30000" dirty="0">
                <a:solidFill>
                  <a:schemeClr val="accent6">
                    <a:lumMod val="50000"/>
                  </a:schemeClr>
                </a:solidFill>
                <a:ea typeface="+mj-ea"/>
              </a:rPr>
              <a:t>st</a:t>
            </a:r>
            <a:r>
              <a:rPr lang="en-US" sz="3200" i="1" dirty="0">
                <a:solidFill>
                  <a:schemeClr val="accent6">
                    <a:lumMod val="50000"/>
                  </a:schemeClr>
                </a:solidFill>
                <a:ea typeface="+mj-ea"/>
              </a:rPr>
              <a:t> P-Products : Goods and Service</a:t>
            </a:r>
          </a:p>
        </p:txBody>
      </p:sp>
      <p:sp>
        <p:nvSpPr>
          <p:cNvPr id="4" name="TextBox 3">
            <a:extLst>
              <a:ext uri="{FF2B5EF4-FFF2-40B4-BE49-F238E27FC236}">
                <a16:creationId xmlns:a16="http://schemas.microsoft.com/office/drawing/2014/main" id="{D9160E15-E3DE-BB96-67CD-AF9F339AC349}"/>
              </a:ext>
            </a:extLst>
          </p:cNvPr>
          <p:cNvSpPr txBox="1"/>
          <p:nvPr/>
        </p:nvSpPr>
        <p:spPr>
          <a:xfrm>
            <a:off x="349324" y="1141656"/>
            <a:ext cx="7203451"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914354">
              <a:defRPr/>
            </a:pPr>
            <a:endParaRPr lang="en-US" sz="2400" dirty="0">
              <a:solidFill>
                <a:srgbClr val="0070C0"/>
              </a:solidFill>
              <a:latin typeface="Constantia" panose="02030602050306030303" pitchFamily="18" charset="0"/>
            </a:endParaRPr>
          </a:p>
          <a:p>
            <a:pPr algn="ctr" defTabSz="914354">
              <a:defRPr/>
            </a:pPr>
            <a:r>
              <a:rPr lang="en-US" sz="2400" dirty="0">
                <a:solidFill>
                  <a:srgbClr val="0070C0"/>
                </a:solidFill>
                <a:latin typeface="Constantia" panose="02030602050306030303" pitchFamily="18" charset="0"/>
              </a:rPr>
              <a:t>Philip Kotler: “</a:t>
            </a:r>
            <a:r>
              <a:rPr lang="en-US" sz="2400" dirty="0">
                <a:solidFill>
                  <a:srgbClr val="0070C0"/>
                </a:solidFill>
                <a:latin typeface="Constantia,Italic"/>
              </a:rPr>
              <a:t>A product is </a:t>
            </a:r>
            <a:r>
              <a:rPr lang="en-US" sz="2400" u="sng" dirty="0">
                <a:solidFill>
                  <a:srgbClr val="0070C0"/>
                </a:solidFill>
                <a:highlight>
                  <a:srgbClr val="FFFF00"/>
                </a:highlight>
                <a:latin typeface="Constantia,Italic"/>
              </a:rPr>
              <a:t>anything that can be offered to </a:t>
            </a:r>
            <a:r>
              <a:rPr lang="en-US" sz="2400" dirty="0">
                <a:solidFill>
                  <a:srgbClr val="0070C0"/>
                </a:solidFill>
                <a:latin typeface="Constantia,Italic"/>
              </a:rPr>
              <a:t>a market for attention, acquisitions, use or consumption that </a:t>
            </a:r>
            <a:r>
              <a:rPr lang="en-US" sz="2400" u="sng" dirty="0">
                <a:solidFill>
                  <a:srgbClr val="0070C0"/>
                </a:solidFill>
                <a:highlight>
                  <a:srgbClr val="FFFF00"/>
                </a:highlight>
                <a:latin typeface="Constantia,Italic"/>
              </a:rPr>
              <a:t>might satisfy a want or need</a:t>
            </a:r>
            <a:r>
              <a:rPr lang="en-US" sz="2400" dirty="0">
                <a:solidFill>
                  <a:srgbClr val="0070C0"/>
                </a:solidFill>
                <a:latin typeface="Constantia,Italic"/>
              </a:rPr>
              <a:t>. It includes </a:t>
            </a:r>
            <a:r>
              <a:rPr lang="en-US" sz="2400" dirty="0">
                <a:solidFill>
                  <a:srgbClr val="C00000"/>
                </a:solidFill>
                <a:latin typeface="Constantia,Italic"/>
              </a:rPr>
              <a:t>physical objectives, services, persons, places, organizations and ideas”. </a:t>
            </a:r>
            <a:endParaRPr lang="en-US" sz="2400" dirty="0">
              <a:solidFill>
                <a:srgbClr val="C00000"/>
              </a:solidFill>
              <a:latin typeface="Gill Sans MT" panose="020B0502020104020203"/>
            </a:endParaRPr>
          </a:p>
        </p:txBody>
      </p:sp>
      <p:pic>
        <p:nvPicPr>
          <p:cNvPr id="4098" name="Picture 2" descr="Tributes to Dr. Philip Kotler on his 90th Birthday- Recalling his seminal  work">
            <a:extLst>
              <a:ext uri="{FF2B5EF4-FFF2-40B4-BE49-F238E27FC236}">
                <a16:creationId xmlns:a16="http://schemas.microsoft.com/office/drawing/2014/main" id="{8E8A74DC-5E47-54FF-92F1-D4D1D1AF2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801" y="1141658"/>
            <a:ext cx="4390337" cy="2308324"/>
          </a:xfrm>
          <a:prstGeom prst="rect">
            <a:avLst/>
          </a:prstGeom>
        </p:spPr>
        <p:style>
          <a:lnRef idx="2">
            <a:schemeClr val="dk1"/>
          </a:lnRef>
          <a:fillRef idx="1">
            <a:schemeClr val="lt1"/>
          </a:fillRef>
          <a:effectRef idx="0">
            <a:schemeClr val="dk1"/>
          </a:effectRef>
          <a:fontRef idx="minor">
            <a:schemeClr val="dk1"/>
          </a:fontRef>
        </p:style>
      </p:pic>
      <p:sp>
        <p:nvSpPr>
          <p:cNvPr id="2" name="TextBox 1">
            <a:extLst>
              <a:ext uri="{FF2B5EF4-FFF2-40B4-BE49-F238E27FC236}">
                <a16:creationId xmlns:a16="http://schemas.microsoft.com/office/drawing/2014/main" id="{987C6DC9-E6D1-CED7-3353-E4AD77D3D2FB}"/>
              </a:ext>
            </a:extLst>
          </p:cNvPr>
          <p:cNvSpPr txBox="1"/>
          <p:nvPr/>
        </p:nvSpPr>
        <p:spPr>
          <a:xfrm>
            <a:off x="560541" y="5462867"/>
            <a:ext cx="65921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914354">
              <a:defRPr/>
            </a:pPr>
            <a:r>
              <a:rPr lang="en-SA" sz="2800" dirty="0">
                <a:solidFill>
                  <a:prstClr val="white"/>
                </a:solidFill>
                <a:latin typeface="Gill Sans MT" panose="020B0502020104020203"/>
              </a:rPr>
              <a:t>1</a:t>
            </a:r>
          </a:p>
        </p:txBody>
      </p:sp>
      <p:sp>
        <p:nvSpPr>
          <p:cNvPr id="5" name="TextBox 4">
            <a:extLst>
              <a:ext uri="{FF2B5EF4-FFF2-40B4-BE49-F238E27FC236}">
                <a16:creationId xmlns:a16="http://schemas.microsoft.com/office/drawing/2014/main" id="{F22EBAD9-A07F-03D7-9B90-4EB3A5C525E0}"/>
              </a:ext>
            </a:extLst>
          </p:cNvPr>
          <p:cNvSpPr txBox="1"/>
          <p:nvPr/>
        </p:nvSpPr>
        <p:spPr>
          <a:xfrm>
            <a:off x="1998637" y="4100299"/>
            <a:ext cx="65921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914354">
              <a:defRPr/>
            </a:pPr>
            <a:r>
              <a:rPr lang="en-SA" sz="2800" dirty="0">
                <a:solidFill>
                  <a:prstClr val="white"/>
                </a:solidFill>
                <a:latin typeface="Gill Sans MT" panose="020B0502020104020203"/>
              </a:rPr>
              <a:t>2</a:t>
            </a:r>
          </a:p>
        </p:txBody>
      </p:sp>
      <p:sp>
        <p:nvSpPr>
          <p:cNvPr id="6" name="TextBox 5">
            <a:extLst>
              <a:ext uri="{FF2B5EF4-FFF2-40B4-BE49-F238E27FC236}">
                <a16:creationId xmlns:a16="http://schemas.microsoft.com/office/drawing/2014/main" id="{AEB7602D-8490-219F-61EF-DF272CC7A6BC}"/>
              </a:ext>
            </a:extLst>
          </p:cNvPr>
          <p:cNvSpPr txBox="1"/>
          <p:nvPr/>
        </p:nvSpPr>
        <p:spPr>
          <a:xfrm>
            <a:off x="4510729" y="3829208"/>
            <a:ext cx="65921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914354">
              <a:defRPr/>
            </a:pPr>
            <a:r>
              <a:rPr lang="en-SA" sz="2800" dirty="0">
                <a:solidFill>
                  <a:prstClr val="white"/>
                </a:solidFill>
                <a:latin typeface="Gill Sans MT" panose="020B0502020104020203"/>
              </a:rPr>
              <a:t>3</a:t>
            </a:r>
          </a:p>
        </p:txBody>
      </p:sp>
      <p:sp>
        <p:nvSpPr>
          <p:cNvPr id="7" name="TextBox 6">
            <a:extLst>
              <a:ext uri="{FF2B5EF4-FFF2-40B4-BE49-F238E27FC236}">
                <a16:creationId xmlns:a16="http://schemas.microsoft.com/office/drawing/2014/main" id="{C8DC25ED-CB72-24A0-4900-C757659AB011}"/>
              </a:ext>
            </a:extLst>
          </p:cNvPr>
          <p:cNvSpPr txBox="1"/>
          <p:nvPr/>
        </p:nvSpPr>
        <p:spPr>
          <a:xfrm>
            <a:off x="7632213" y="4154409"/>
            <a:ext cx="65921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914354">
              <a:defRPr/>
            </a:pPr>
            <a:r>
              <a:rPr lang="en-SA" sz="2800" dirty="0">
                <a:solidFill>
                  <a:prstClr val="white"/>
                </a:solidFill>
                <a:latin typeface="Gill Sans MT" panose="020B0502020104020203"/>
              </a:rPr>
              <a:t>4</a:t>
            </a:r>
          </a:p>
        </p:txBody>
      </p:sp>
      <p:sp>
        <p:nvSpPr>
          <p:cNvPr id="8" name="TextBox 7">
            <a:extLst>
              <a:ext uri="{FF2B5EF4-FFF2-40B4-BE49-F238E27FC236}">
                <a16:creationId xmlns:a16="http://schemas.microsoft.com/office/drawing/2014/main" id="{894EBB1E-4FC1-C79A-D3F1-2A3D78DAA13A}"/>
              </a:ext>
            </a:extLst>
          </p:cNvPr>
          <p:cNvSpPr txBox="1"/>
          <p:nvPr/>
        </p:nvSpPr>
        <p:spPr>
          <a:xfrm>
            <a:off x="8512977" y="5454733"/>
            <a:ext cx="65921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914354">
              <a:defRPr/>
            </a:pPr>
            <a:r>
              <a:rPr lang="en-SA" sz="2800" dirty="0">
                <a:solidFill>
                  <a:prstClr val="white"/>
                </a:solidFill>
                <a:latin typeface="Gill Sans MT" panose="020B0502020104020203"/>
              </a:rPr>
              <a:t>5</a:t>
            </a:r>
          </a:p>
        </p:txBody>
      </p:sp>
    </p:spTree>
    <p:extLst>
      <p:ext uri="{BB962C8B-B14F-4D97-AF65-F5344CB8AC3E}">
        <p14:creationId xmlns:p14="http://schemas.microsoft.com/office/powerpoint/2010/main" val="3269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34062" y="475989"/>
            <a:ext cx="6924374"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SA"/>
            </a:defPPr>
            <a:lvl1pPr algn="ctr">
              <a:lnSpc>
                <a:spcPct val="100000"/>
              </a:lnSpc>
              <a:spcBef>
                <a:spcPts val="0"/>
              </a:spcBef>
              <a:buNone/>
              <a:defRPr sz="36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dirty="0">
                <a:solidFill>
                  <a:schemeClr val="accent6">
                    <a:lumMod val="50000"/>
                  </a:schemeClr>
                </a:solidFill>
              </a:rPr>
              <a:t>Goods characteristics </a:t>
            </a:r>
          </a:p>
        </p:txBody>
      </p:sp>
      <p:sp>
        <p:nvSpPr>
          <p:cNvPr id="7" name="TextBox 6">
            <a:extLst>
              <a:ext uri="{FF2B5EF4-FFF2-40B4-BE49-F238E27FC236}">
                <a16:creationId xmlns:a16="http://schemas.microsoft.com/office/drawing/2014/main" id="{7CEFC9EA-B86C-03C4-4D10-8FB4A4003340}"/>
              </a:ext>
            </a:extLst>
          </p:cNvPr>
          <p:cNvSpPr txBox="1"/>
          <p:nvPr/>
        </p:nvSpPr>
        <p:spPr>
          <a:xfrm>
            <a:off x="84721" y="1200332"/>
            <a:ext cx="6400800" cy="4428682"/>
          </a:xfrm>
          <a:prstGeom prst="rect">
            <a:avLst/>
          </a:prstGeom>
          <a:solidFill>
            <a:schemeClr val="bg1"/>
          </a:solidFill>
        </p:spPr>
        <p:txBody>
          <a:bodyPr vert="horz" lIns="91440" tIns="45720" rIns="91440" bIns="45720" rtlCol="0">
            <a:normAutofit fontScale="85000" lnSpcReduction="10000"/>
          </a:bodyPr>
          <a:lstStyle/>
          <a:p>
            <a:pPr marL="342882" indent="-228589" defTabSz="914354">
              <a:lnSpc>
                <a:spcPct val="200000"/>
              </a:lnSpc>
              <a:spcBef>
                <a:spcPts val="700"/>
              </a:spcBef>
              <a:buClr>
                <a:srgbClr val="2A1A00"/>
              </a:buClr>
              <a:buFont typeface="Arial" panose="020B0604020202020204" pitchFamily="34" charset="0"/>
              <a:buChar char="•"/>
              <a:defRPr/>
            </a:pPr>
            <a:r>
              <a:rPr lang="en-US" sz="2000" b="1" dirty="0">
                <a:solidFill>
                  <a:schemeClr val="accent6">
                    <a:lumMod val="50000"/>
                  </a:schemeClr>
                </a:solidFill>
                <a:latin typeface="Arial"/>
                <a:cs typeface="Arial"/>
              </a:rPr>
              <a:t>Goods</a:t>
            </a:r>
            <a:r>
              <a:rPr lang="en-US" sz="2000" spc="-55" dirty="0">
                <a:solidFill>
                  <a:schemeClr val="accent6">
                    <a:lumMod val="50000"/>
                  </a:schemeClr>
                </a:solidFill>
                <a:latin typeface="Arial"/>
                <a:cs typeface="Arial"/>
              </a:rPr>
              <a:t> </a:t>
            </a:r>
            <a:r>
              <a:rPr lang="en-US" sz="2000" dirty="0">
                <a:solidFill>
                  <a:schemeClr val="accent6">
                    <a:lumMod val="50000"/>
                  </a:schemeClr>
                </a:solidFill>
                <a:latin typeface="Arial"/>
                <a:cs typeface="Arial"/>
              </a:rPr>
              <a:t>is </a:t>
            </a:r>
            <a:r>
              <a:rPr lang="en-US" sz="2000" spc="5" dirty="0">
                <a:solidFill>
                  <a:schemeClr val="accent6">
                    <a:lumMod val="50000"/>
                  </a:schemeClr>
                </a:solidFill>
                <a:latin typeface="Arial"/>
                <a:cs typeface="Arial"/>
              </a:rPr>
              <a:t>a</a:t>
            </a:r>
            <a:r>
              <a:rPr lang="en-US" sz="2000" dirty="0">
                <a:solidFill>
                  <a:schemeClr val="accent6">
                    <a:lumMod val="50000"/>
                  </a:schemeClr>
                </a:solidFill>
                <a:latin typeface="Arial"/>
                <a:cs typeface="Arial"/>
              </a:rPr>
              <a:t>n</a:t>
            </a:r>
            <a:r>
              <a:rPr lang="en-US" sz="2000" spc="11" dirty="0">
                <a:solidFill>
                  <a:schemeClr val="accent6">
                    <a:lumMod val="50000"/>
                  </a:schemeClr>
                </a:solidFill>
                <a:latin typeface="Arial"/>
                <a:cs typeface="Arial"/>
              </a:rPr>
              <a:t>y</a:t>
            </a:r>
            <a:r>
              <a:rPr lang="en-US" sz="2000" dirty="0">
                <a:solidFill>
                  <a:schemeClr val="accent6">
                    <a:lumMod val="50000"/>
                  </a:schemeClr>
                </a:solidFill>
                <a:latin typeface="Arial"/>
                <a:cs typeface="Arial"/>
              </a:rPr>
              <a:t>thing</a:t>
            </a:r>
            <a:r>
              <a:rPr lang="en-US" altLang="en-US" sz="2400" b="1" dirty="0">
                <a:solidFill>
                  <a:schemeClr val="accent6">
                    <a:lumMod val="50000"/>
                  </a:schemeClr>
                </a:solidFill>
                <a:latin typeface="Verdana" panose="020B0604030504040204" pitchFamily="34" charset="0"/>
              </a:rPr>
              <a:t> </a:t>
            </a:r>
            <a:r>
              <a:rPr lang="en-US" altLang="en-US" sz="2000" b="1" dirty="0">
                <a:solidFill>
                  <a:schemeClr val="accent6">
                    <a:lumMod val="50000"/>
                  </a:schemeClr>
                </a:solidFill>
                <a:latin typeface="Arial"/>
                <a:cs typeface="Arial"/>
              </a:rPr>
              <a:t>tangible</a:t>
            </a:r>
            <a:r>
              <a:rPr lang="en-US" sz="2000" spc="-5" dirty="0">
                <a:solidFill>
                  <a:schemeClr val="accent6">
                    <a:lumMod val="50000"/>
                  </a:schemeClr>
                </a:solidFill>
                <a:latin typeface="Arial"/>
                <a:cs typeface="Arial"/>
              </a:rPr>
              <a:t> </a:t>
            </a:r>
            <a:r>
              <a:rPr lang="en-US" sz="2000" dirty="0">
                <a:solidFill>
                  <a:schemeClr val="accent6">
                    <a:lumMod val="50000"/>
                  </a:schemeClr>
                </a:solidFill>
                <a:latin typeface="Arial"/>
                <a:cs typeface="Arial"/>
              </a:rPr>
              <a:t>th</a:t>
            </a:r>
            <a:r>
              <a:rPr lang="en-US" sz="2000" spc="5" dirty="0">
                <a:solidFill>
                  <a:schemeClr val="accent6">
                    <a:lumMod val="50000"/>
                  </a:schemeClr>
                </a:solidFill>
                <a:latin typeface="Arial"/>
                <a:cs typeface="Arial"/>
              </a:rPr>
              <a:t>a</a:t>
            </a:r>
            <a:r>
              <a:rPr lang="en-US" sz="2000" dirty="0">
                <a:solidFill>
                  <a:schemeClr val="accent6">
                    <a:lumMod val="50000"/>
                  </a:schemeClr>
                </a:solidFill>
                <a:latin typeface="Arial"/>
                <a:cs typeface="Arial"/>
              </a:rPr>
              <a:t>t </a:t>
            </a:r>
            <a:r>
              <a:rPr lang="en-US" sz="2000" spc="11" dirty="0">
                <a:solidFill>
                  <a:schemeClr val="accent6">
                    <a:lumMod val="50000"/>
                  </a:schemeClr>
                </a:solidFill>
                <a:latin typeface="Arial"/>
                <a:cs typeface="Arial"/>
              </a:rPr>
              <a:t>c</a:t>
            </a:r>
            <a:r>
              <a:rPr lang="en-US" sz="2000" dirty="0">
                <a:solidFill>
                  <a:schemeClr val="accent6">
                    <a:lumMod val="50000"/>
                  </a:schemeClr>
                </a:solidFill>
                <a:latin typeface="Arial"/>
                <a:cs typeface="Arial"/>
              </a:rPr>
              <a:t>an</a:t>
            </a:r>
            <a:r>
              <a:rPr lang="en-US" sz="2000" spc="11" dirty="0">
                <a:solidFill>
                  <a:schemeClr val="accent6">
                    <a:lumMod val="50000"/>
                  </a:schemeClr>
                </a:solidFill>
                <a:latin typeface="Arial"/>
                <a:cs typeface="Arial"/>
              </a:rPr>
              <a:t> </a:t>
            </a:r>
            <a:r>
              <a:rPr lang="en-US" sz="2000" dirty="0">
                <a:solidFill>
                  <a:schemeClr val="accent6">
                    <a:lumMod val="50000"/>
                  </a:schemeClr>
                </a:solidFill>
                <a:latin typeface="Arial"/>
                <a:cs typeface="Arial"/>
              </a:rPr>
              <a:t>be</a:t>
            </a:r>
            <a:r>
              <a:rPr lang="en-US" sz="2000" spc="5" dirty="0">
                <a:solidFill>
                  <a:schemeClr val="accent6">
                    <a:lumMod val="50000"/>
                  </a:schemeClr>
                </a:solidFill>
                <a:latin typeface="Arial"/>
                <a:cs typeface="Arial"/>
              </a:rPr>
              <a:t> </a:t>
            </a:r>
            <a:r>
              <a:rPr lang="en-US" sz="2000" dirty="0">
                <a:solidFill>
                  <a:schemeClr val="accent6">
                    <a:lumMod val="50000"/>
                  </a:schemeClr>
                </a:solidFill>
                <a:latin typeface="Arial"/>
                <a:cs typeface="Arial"/>
              </a:rPr>
              <a:t>offered</a:t>
            </a:r>
            <a:r>
              <a:rPr lang="en-US" sz="2000" spc="11" dirty="0">
                <a:solidFill>
                  <a:schemeClr val="accent6">
                    <a:lumMod val="50000"/>
                  </a:schemeClr>
                </a:solidFill>
                <a:latin typeface="Arial"/>
                <a:cs typeface="Arial"/>
              </a:rPr>
              <a:t> </a:t>
            </a:r>
            <a:r>
              <a:rPr lang="en-US" sz="2000" spc="-11" dirty="0">
                <a:solidFill>
                  <a:schemeClr val="accent6">
                    <a:lumMod val="50000"/>
                  </a:schemeClr>
                </a:solidFill>
                <a:latin typeface="Arial"/>
                <a:cs typeface="Arial"/>
              </a:rPr>
              <a:t>t</a:t>
            </a:r>
            <a:r>
              <a:rPr lang="en-US" sz="2000" dirty="0">
                <a:solidFill>
                  <a:schemeClr val="accent6">
                    <a:lumMod val="50000"/>
                  </a:schemeClr>
                </a:solidFill>
                <a:latin typeface="Arial"/>
                <a:cs typeface="Arial"/>
              </a:rPr>
              <a:t>o</a:t>
            </a:r>
            <a:r>
              <a:rPr lang="en-US" sz="2000" spc="11" dirty="0">
                <a:solidFill>
                  <a:schemeClr val="accent6">
                    <a:lumMod val="50000"/>
                  </a:schemeClr>
                </a:solidFill>
                <a:latin typeface="Arial"/>
                <a:cs typeface="Arial"/>
              </a:rPr>
              <a:t> </a:t>
            </a:r>
            <a:r>
              <a:rPr lang="en-US" sz="2000" dirty="0">
                <a:solidFill>
                  <a:schemeClr val="accent6">
                    <a:lumMod val="50000"/>
                  </a:schemeClr>
                </a:solidFill>
                <a:latin typeface="Arial"/>
                <a:cs typeface="Arial"/>
              </a:rPr>
              <a:t>a </a:t>
            </a:r>
            <a:r>
              <a:rPr lang="en-US" sz="2000" spc="5" dirty="0">
                <a:solidFill>
                  <a:schemeClr val="accent6">
                    <a:lumMod val="50000"/>
                  </a:schemeClr>
                </a:solidFill>
                <a:latin typeface="Arial"/>
                <a:cs typeface="Arial"/>
              </a:rPr>
              <a:t>m</a:t>
            </a:r>
            <a:r>
              <a:rPr lang="en-US" sz="2000" dirty="0">
                <a:solidFill>
                  <a:schemeClr val="accent6">
                    <a:lumMod val="50000"/>
                  </a:schemeClr>
                </a:solidFill>
                <a:latin typeface="Arial"/>
                <a:cs typeface="Arial"/>
              </a:rPr>
              <a:t>ar</a:t>
            </a:r>
            <a:r>
              <a:rPr lang="en-US" sz="2000" spc="11" dirty="0">
                <a:solidFill>
                  <a:schemeClr val="accent6">
                    <a:lumMod val="50000"/>
                  </a:schemeClr>
                </a:solidFill>
                <a:latin typeface="Arial"/>
                <a:cs typeface="Arial"/>
              </a:rPr>
              <a:t>k</a:t>
            </a:r>
            <a:r>
              <a:rPr lang="en-US" sz="2000" dirty="0">
                <a:solidFill>
                  <a:schemeClr val="accent6">
                    <a:lumMod val="50000"/>
                  </a:schemeClr>
                </a:solidFill>
                <a:latin typeface="Arial"/>
                <a:cs typeface="Arial"/>
              </a:rPr>
              <a:t>et to  s</a:t>
            </a:r>
            <a:r>
              <a:rPr lang="en-US" sz="2000" spc="5" dirty="0">
                <a:solidFill>
                  <a:schemeClr val="accent6">
                    <a:lumMod val="50000"/>
                  </a:schemeClr>
                </a:solidFill>
                <a:latin typeface="Arial"/>
                <a:cs typeface="Arial"/>
              </a:rPr>
              <a:t>a</a:t>
            </a:r>
            <a:r>
              <a:rPr lang="en-US" sz="2000" dirty="0">
                <a:solidFill>
                  <a:schemeClr val="accent6">
                    <a:lumMod val="50000"/>
                  </a:schemeClr>
                </a:solidFill>
                <a:latin typeface="Arial"/>
                <a:cs typeface="Arial"/>
              </a:rPr>
              <a:t>tisfy</a:t>
            </a:r>
            <a:r>
              <a:rPr lang="en-US" sz="2000" spc="-15" dirty="0">
                <a:solidFill>
                  <a:schemeClr val="accent6">
                    <a:lumMod val="50000"/>
                  </a:schemeClr>
                </a:solidFill>
                <a:latin typeface="Arial"/>
                <a:cs typeface="Arial"/>
              </a:rPr>
              <a:t> </a:t>
            </a:r>
            <a:r>
              <a:rPr lang="en-US" sz="2000" dirty="0">
                <a:solidFill>
                  <a:schemeClr val="accent6">
                    <a:lumMod val="50000"/>
                  </a:schemeClr>
                </a:solidFill>
                <a:latin typeface="Arial"/>
                <a:cs typeface="Arial"/>
              </a:rPr>
              <a:t>a w</a:t>
            </a:r>
            <a:r>
              <a:rPr lang="en-US" sz="2000" spc="5" dirty="0">
                <a:solidFill>
                  <a:schemeClr val="accent6">
                    <a:lumMod val="50000"/>
                  </a:schemeClr>
                </a:solidFill>
                <a:latin typeface="Arial"/>
                <a:cs typeface="Arial"/>
              </a:rPr>
              <a:t>a</a:t>
            </a:r>
            <a:r>
              <a:rPr lang="en-US" sz="2000" dirty="0">
                <a:solidFill>
                  <a:schemeClr val="accent6">
                    <a:lumMod val="50000"/>
                  </a:schemeClr>
                </a:solidFill>
                <a:latin typeface="Arial"/>
                <a:cs typeface="Arial"/>
              </a:rPr>
              <a:t>nt or nee</a:t>
            </a:r>
            <a:r>
              <a:rPr lang="en-US" sz="2000" spc="5" dirty="0">
                <a:solidFill>
                  <a:schemeClr val="accent6">
                    <a:lumMod val="50000"/>
                  </a:schemeClr>
                </a:solidFill>
                <a:latin typeface="Arial"/>
                <a:cs typeface="Arial"/>
              </a:rPr>
              <a:t>d and it is accompanied by</a:t>
            </a:r>
            <a:r>
              <a:rPr lang="en-US" sz="2000" spc="-20" dirty="0">
                <a:solidFill>
                  <a:schemeClr val="accent6">
                    <a:lumMod val="50000"/>
                  </a:schemeClr>
                </a:solidFill>
                <a:latin typeface="Arial"/>
                <a:cs typeface="Arial"/>
              </a:rPr>
              <a:t> </a:t>
            </a:r>
            <a:r>
              <a:rPr lang="en-US" sz="2000" dirty="0">
                <a:solidFill>
                  <a:schemeClr val="accent6">
                    <a:lumMod val="50000"/>
                  </a:schemeClr>
                </a:solidFill>
                <a:latin typeface="Arial"/>
                <a:cs typeface="Arial"/>
              </a:rPr>
              <a:t>u</a:t>
            </a:r>
            <a:r>
              <a:rPr lang="en-US" sz="2000" spc="5" dirty="0">
                <a:solidFill>
                  <a:schemeClr val="accent6">
                    <a:lumMod val="50000"/>
                  </a:schemeClr>
                </a:solidFill>
                <a:latin typeface="Arial"/>
                <a:cs typeface="Arial"/>
              </a:rPr>
              <a:t>s</a:t>
            </a:r>
            <a:r>
              <a:rPr lang="en-US" sz="2000" dirty="0">
                <a:solidFill>
                  <a:schemeClr val="accent6">
                    <a:lumMod val="50000"/>
                  </a:schemeClr>
                </a:solidFill>
                <a:latin typeface="Arial"/>
                <a:cs typeface="Arial"/>
              </a:rPr>
              <a:t>e</a:t>
            </a:r>
            <a:r>
              <a:rPr lang="en-US" sz="2000" spc="-15" dirty="0">
                <a:solidFill>
                  <a:schemeClr val="accent6">
                    <a:lumMod val="50000"/>
                  </a:schemeClr>
                </a:solidFill>
                <a:latin typeface="Arial"/>
                <a:cs typeface="Arial"/>
              </a:rPr>
              <a:t> </a:t>
            </a:r>
            <a:r>
              <a:rPr lang="en-US" sz="2000" dirty="0">
                <a:solidFill>
                  <a:schemeClr val="accent6">
                    <a:lumMod val="50000"/>
                  </a:schemeClr>
                </a:solidFill>
                <a:latin typeface="Arial"/>
                <a:cs typeface="Arial"/>
              </a:rPr>
              <a:t>c</a:t>
            </a:r>
            <a:r>
              <a:rPr lang="en-US" sz="2000" spc="5" dirty="0">
                <a:solidFill>
                  <a:schemeClr val="accent6">
                    <a:lumMod val="50000"/>
                  </a:schemeClr>
                </a:solidFill>
                <a:latin typeface="Arial"/>
                <a:cs typeface="Arial"/>
              </a:rPr>
              <a:t>o</a:t>
            </a:r>
            <a:r>
              <a:rPr lang="en-US" sz="2000" dirty="0">
                <a:solidFill>
                  <a:schemeClr val="accent6">
                    <a:lumMod val="50000"/>
                  </a:schemeClr>
                </a:solidFill>
                <a:latin typeface="Arial"/>
                <a:cs typeface="Arial"/>
              </a:rPr>
              <a:t>n</a:t>
            </a:r>
            <a:r>
              <a:rPr lang="en-US" sz="2000" spc="5" dirty="0">
                <a:solidFill>
                  <a:schemeClr val="accent6">
                    <a:lumMod val="50000"/>
                  </a:schemeClr>
                </a:solidFill>
                <a:latin typeface="Arial"/>
                <a:cs typeface="Arial"/>
              </a:rPr>
              <a:t>s</a:t>
            </a:r>
            <a:r>
              <a:rPr lang="en-US" sz="2000" dirty="0">
                <a:solidFill>
                  <a:schemeClr val="accent6">
                    <a:lumMod val="50000"/>
                  </a:schemeClr>
                </a:solidFill>
                <a:latin typeface="Arial"/>
                <a:cs typeface="Arial"/>
              </a:rPr>
              <a:t>um</a:t>
            </a:r>
            <a:r>
              <a:rPr lang="en-US" sz="2000" spc="5" dirty="0">
                <a:solidFill>
                  <a:schemeClr val="accent6">
                    <a:lumMod val="50000"/>
                  </a:schemeClr>
                </a:solidFill>
                <a:latin typeface="Arial"/>
                <a:cs typeface="Arial"/>
              </a:rPr>
              <a:t>p</a:t>
            </a:r>
            <a:r>
              <a:rPr lang="en-US" sz="2000" dirty="0">
                <a:solidFill>
                  <a:schemeClr val="accent6">
                    <a:lumMod val="50000"/>
                  </a:schemeClr>
                </a:solidFill>
                <a:latin typeface="Arial"/>
                <a:cs typeface="Arial"/>
              </a:rPr>
              <a:t>tion</a:t>
            </a:r>
            <a:r>
              <a:rPr lang="en-US" sz="2000" spc="-40" dirty="0">
                <a:solidFill>
                  <a:schemeClr val="accent6">
                    <a:lumMod val="50000"/>
                  </a:schemeClr>
                </a:solidFill>
                <a:latin typeface="Arial"/>
                <a:cs typeface="Arial"/>
              </a:rPr>
              <a:t> </a:t>
            </a:r>
            <a:r>
              <a:rPr lang="en-US" sz="2000" dirty="0">
                <a:solidFill>
                  <a:schemeClr val="accent6">
                    <a:lumMod val="50000"/>
                  </a:schemeClr>
                </a:solidFill>
                <a:latin typeface="Arial"/>
                <a:cs typeface="Arial"/>
              </a:rPr>
              <a:t>ow</a:t>
            </a:r>
            <a:r>
              <a:rPr lang="en-US" sz="2000" spc="5" dirty="0">
                <a:solidFill>
                  <a:schemeClr val="accent6">
                    <a:lumMod val="50000"/>
                  </a:schemeClr>
                </a:solidFill>
                <a:latin typeface="Arial"/>
                <a:cs typeface="Arial"/>
              </a:rPr>
              <a:t>n</a:t>
            </a:r>
            <a:r>
              <a:rPr lang="en-US" sz="2000" dirty="0">
                <a:solidFill>
                  <a:schemeClr val="accent6">
                    <a:lumMod val="50000"/>
                  </a:schemeClr>
                </a:solidFill>
                <a:latin typeface="Arial"/>
                <a:cs typeface="Arial"/>
              </a:rPr>
              <a:t>ers</a:t>
            </a:r>
            <a:r>
              <a:rPr lang="en-US" sz="2000" spc="5" dirty="0">
                <a:solidFill>
                  <a:schemeClr val="accent6">
                    <a:lumMod val="50000"/>
                  </a:schemeClr>
                </a:solidFill>
                <a:latin typeface="Arial"/>
                <a:cs typeface="Arial"/>
              </a:rPr>
              <a:t>h</a:t>
            </a:r>
            <a:r>
              <a:rPr lang="en-US" sz="2000" dirty="0">
                <a:solidFill>
                  <a:schemeClr val="accent6">
                    <a:lumMod val="50000"/>
                  </a:schemeClr>
                </a:solidFill>
                <a:latin typeface="Arial"/>
                <a:cs typeface="Arial"/>
              </a:rPr>
              <a:t>ip </a:t>
            </a:r>
          </a:p>
          <a:p>
            <a:pPr marL="1028649" lvl="1" indent="-457178" defTabSz="914354">
              <a:lnSpc>
                <a:spcPct val="200000"/>
              </a:lnSpc>
              <a:spcBef>
                <a:spcPts val="700"/>
              </a:spcBef>
              <a:buClr>
                <a:srgbClr val="2A1A00"/>
              </a:buClr>
              <a:buFont typeface="+mj-lt"/>
              <a:buAutoNum type="arabicPeriod"/>
              <a:defRPr/>
            </a:pPr>
            <a:r>
              <a:rPr lang="en-US" altLang="en-US" sz="2000" b="1" dirty="0">
                <a:solidFill>
                  <a:srgbClr val="C00000"/>
                </a:solidFill>
                <a:latin typeface="Arial"/>
                <a:cs typeface="Arial"/>
              </a:rPr>
              <a:t>Consumer Good </a:t>
            </a:r>
            <a:r>
              <a:rPr lang="en-US" altLang="en-US" sz="2000" dirty="0">
                <a:solidFill>
                  <a:schemeClr val="accent6">
                    <a:lumMod val="50000"/>
                  </a:schemeClr>
                </a:solidFill>
                <a:latin typeface="Arial"/>
                <a:cs typeface="Arial"/>
              </a:rPr>
              <a:t>are bought by final consumers for personal consumption.</a:t>
            </a:r>
          </a:p>
          <a:p>
            <a:pPr marL="1028649" lvl="1" indent="-457178" defTabSz="914354">
              <a:lnSpc>
                <a:spcPct val="200000"/>
              </a:lnSpc>
              <a:spcBef>
                <a:spcPts val="700"/>
              </a:spcBef>
              <a:buClr>
                <a:srgbClr val="2A1A00"/>
              </a:buClr>
              <a:buFont typeface="+mj-lt"/>
              <a:buAutoNum type="arabicPeriod"/>
              <a:defRPr/>
            </a:pPr>
            <a:r>
              <a:rPr lang="en-US" altLang="en-US" sz="2000" b="1" dirty="0">
                <a:solidFill>
                  <a:srgbClr val="C00000"/>
                </a:solidFill>
                <a:latin typeface="Arial"/>
                <a:cs typeface="Arial"/>
              </a:rPr>
              <a:t>Industrial products </a:t>
            </a:r>
            <a:r>
              <a:rPr lang="en-US" altLang="en-US" sz="2000" dirty="0">
                <a:solidFill>
                  <a:schemeClr val="accent6">
                    <a:lumMod val="50000"/>
                  </a:schemeClr>
                </a:solidFill>
                <a:latin typeface="Arial"/>
                <a:cs typeface="Arial"/>
              </a:rPr>
              <a:t>are bought by organizations for further processing or for use in conducting a business.</a:t>
            </a:r>
          </a:p>
        </p:txBody>
      </p:sp>
      <p:pic>
        <p:nvPicPr>
          <p:cNvPr id="5" name="Picture 4">
            <a:extLst>
              <a:ext uri="{FF2B5EF4-FFF2-40B4-BE49-F238E27FC236}">
                <a16:creationId xmlns:a16="http://schemas.microsoft.com/office/drawing/2014/main" id="{5923B531-55F9-48BA-9825-356F6DC8ACD0}"/>
              </a:ext>
            </a:extLst>
          </p:cNvPr>
          <p:cNvPicPr>
            <a:picLocks noChangeAspect="1"/>
          </p:cNvPicPr>
          <p:nvPr/>
        </p:nvPicPr>
        <p:blipFill rotWithShape="1">
          <a:blip r:embed="rId3"/>
          <a:srcRect t="11520" r="-1" b="12711"/>
          <a:stretch/>
        </p:blipFill>
        <p:spPr>
          <a:xfrm>
            <a:off x="6717860" y="1297693"/>
            <a:ext cx="5176744" cy="2716591"/>
          </a:xfrm>
          <a:prstGeom prst="rect">
            <a:avLst/>
          </a:prstGeom>
        </p:spPr>
      </p:pic>
      <p:pic>
        <p:nvPicPr>
          <p:cNvPr id="8" name="Picture 7">
            <a:extLst>
              <a:ext uri="{FF2B5EF4-FFF2-40B4-BE49-F238E27FC236}">
                <a16:creationId xmlns:a16="http://schemas.microsoft.com/office/drawing/2014/main" id="{0551D905-8B46-2D62-D245-9B478B421602}"/>
              </a:ext>
            </a:extLst>
          </p:cNvPr>
          <p:cNvPicPr>
            <a:picLocks noChangeAspect="1"/>
          </p:cNvPicPr>
          <p:nvPr/>
        </p:nvPicPr>
        <p:blipFill rotWithShape="1">
          <a:blip r:embed="rId4"/>
          <a:srcRect l="4441" r="-3" b="-3"/>
          <a:stretch/>
        </p:blipFill>
        <p:spPr>
          <a:xfrm>
            <a:off x="6881692" y="4014284"/>
            <a:ext cx="5176744" cy="1723786"/>
          </a:xfrm>
          <a:prstGeom prst="rect">
            <a:avLst/>
          </a:prstGeom>
        </p:spPr>
      </p:pic>
      <p:sp>
        <p:nvSpPr>
          <p:cNvPr id="3" name="TextBox 2">
            <a:extLst>
              <a:ext uri="{FF2B5EF4-FFF2-40B4-BE49-F238E27FC236}">
                <a16:creationId xmlns:a16="http://schemas.microsoft.com/office/drawing/2014/main" id="{BC29A05B-1A7A-8E47-79F3-04A782DA0A14}"/>
              </a:ext>
            </a:extLst>
          </p:cNvPr>
          <p:cNvSpPr txBox="1"/>
          <p:nvPr/>
        </p:nvSpPr>
        <p:spPr>
          <a:xfrm>
            <a:off x="5134062" y="537544"/>
            <a:ext cx="65921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914354">
              <a:defRPr/>
            </a:pPr>
            <a:r>
              <a:rPr lang="en-SA" sz="2800" dirty="0">
                <a:solidFill>
                  <a:srgbClr val="0070C0"/>
                </a:solidFill>
                <a:latin typeface="Gill Sans MT" panose="020B0502020104020203"/>
              </a:rPr>
              <a:t>1</a:t>
            </a:r>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705BA9-8F25-6B55-81A6-3F967FEEB157}"/>
              </a:ext>
            </a:extLst>
          </p:cNvPr>
          <p:cNvSpPr txBox="1"/>
          <p:nvPr/>
        </p:nvSpPr>
        <p:spPr>
          <a:xfrm>
            <a:off x="4855029" y="899161"/>
            <a:ext cx="7336971"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Calibri" panose="020F0502020204030204"/>
            </a:endParaRPr>
          </a:p>
        </p:txBody>
      </p:sp>
      <p:sp>
        <p:nvSpPr>
          <p:cNvPr id="5" name="Rectangle 4">
            <a:extLst>
              <a:ext uri="{FF2B5EF4-FFF2-40B4-BE49-F238E27FC236}">
                <a16:creationId xmlns:a16="http://schemas.microsoft.com/office/drawing/2014/main" id="{C635A505-8B65-4E47-A6D3-13206BCAC18E}"/>
              </a:ext>
            </a:extLst>
          </p:cNvPr>
          <p:cNvSpPr/>
          <p:nvPr/>
        </p:nvSpPr>
        <p:spPr>
          <a:xfrm>
            <a:off x="149525" y="1437573"/>
            <a:ext cx="4705504" cy="4583068"/>
          </a:xfrm>
          <a:prstGeom prst="rect">
            <a:avLst/>
          </a:prstGeom>
          <a:solidFill>
            <a:schemeClr val="bg1"/>
          </a:solidFill>
        </p:spPr>
        <p:txBody>
          <a:bodyPr vert="horz" lIns="91440" tIns="45720" rIns="91440" bIns="45720" rtlCol="0">
            <a:noAutofit/>
          </a:bodyPr>
          <a:lstStyle/>
          <a:p>
            <a:pPr marL="285737" indent="-228589" defTabSz="914354">
              <a:spcBef>
                <a:spcPts val="700"/>
              </a:spcBef>
              <a:spcAft>
                <a:spcPts val="600"/>
              </a:spcAft>
              <a:buClr>
                <a:srgbClr val="2A1A00"/>
              </a:buClr>
              <a:buSzPct val="160000"/>
              <a:buFont typeface="Arial" panose="020B0604020202020204" pitchFamily="34" charset="0"/>
              <a:buChar char="•"/>
              <a:defRPr/>
            </a:pPr>
            <a:r>
              <a:rPr lang="en-US" sz="1400" b="1" dirty="0">
                <a:solidFill>
                  <a:schemeClr val="accent6">
                    <a:lumMod val="50000"/>
                  </a:schemeClr>
                </a:solidFill>
                <a:latin typeface="Gill Sans MT" panose="020B0502020104020203"/>
              </a:rPr>
              <a:t>SERVICE </a:t>
            </a:r>
            <a:r>
              <a:rPr lang="en-US" sz="1400" cap="all" dirty="0">
                <a:solidFill>
                  <a:schemeClr val="accent6">
                    <a:lumMod val="50000"/>
                  </a:schemeClr>
                </a:solidFill>
                <a:latin typeface="Gill Sans MT" panose="020B0502020104020203"/>
              </a:rPr>
              <a:t>is an intangible activity/ experience  that can be offered to satisfy a want or need </a:t>
            </a:r>
          </a:p>
          <a:p>
            <a:pPr marL="285737" indent="-228589" defTabSz="914354">
              <a:spcBef>
                <a:spcPts val="700"/>
              </a:spcBef>
              <a:spcAft>
                <a:spcPts val="600"/>
              </a:spcAft>
              <a:buClr>
                <a:srgbClr val="2A1A00"/>
              </a:buClr>
              <a:buSzPct val="160000"/>
              <a:buFont typeface="Arial" panose="020B0604020202020204" pitchFamily="34" charset="0"/>
              <a:buChar char="•"/>
              <a:defRPr/>
            </a:pPr>
            <a:r>
              <a:rPr lang="en-US" sz="1400" cap="all" dirty="0">
                <a:solidFill>
                  <a:schemeClr val="accent6">
                    <a:lumMod val="50000"/>
                  </a:schemeClr>
                </a:solidFill>
                <a:latin typeface="Gill Sans MT" panose="020B0502020104020203"/>
              </a:rPr>
              <a:t>service takes place in interactions with a company and/or the service provider |</a:t>
            </a:r>
            <a:r>
              <a:rPr lang="en-US" sz="1400" cap="all" dirty="0">
                <a:solidFill>
                  <a:schemeClr val="accent6">
                    <a:lumMod val="50000"/>
                  </a:schemeClr>
                </a:solidFill>
                <a:highlight>
                  <a:srgbClr val="FFFF00"/>
                </a:highlight>
                <a:latin typeface="Gill Sans MT" panose="020B0502020104020203"/>
              </a:rPr>
              <a:t>a personnel</a:t>
            </a:r>
            <a:r>
              <a:rPr lang="en-US" sz="1400" cap="all" dirty="0">
                <a:solidFill>
                  <a:schemeClr val="accent6">
                    <a:lumMod val="50000"/>
                  </a:schemeClr>
                </a:solidFill>
                <a:latin typeface="Gill Sans MT" panose="020B0502020104020203"/>
              </a:rPr>
              <a:t>| where Both  affect on the service outcome  And consumer satisfaction.</a:t>
            </a:r>
          </a:p>
          <a:p>
            <a:pPr marL="342882" indent="-285737" defTabSz="914354">
              <a:spcBef>
                <a:spcPts val="700"/>
              </a:spcBef>
              <a:spcAft>
                <a:spcPts val="600"/>
              </a:spcAft>
              <a:buClr>
                <a:srgbClr val="2A1A00"/>
              </a:buClr>
              <a:buSzPct val="160000"/>
              <a:buFont typeface="Arial" panose="020B0604020202020204" pitchFamily="34" charset="0"/>
              <a:buChar char="•"/>
              <a:defRPr/>
            </a:pPr>
            <a:r>
              <a:rPr lang="en-US" sz="1400" cap="all" dirty="0">
                <a:solidFill>
                  <a:schemeClr val="accent6">
                    <a:lumMod val="50000"/>
                  </a:schemeClr>
                </a:solidFill>
                <a:latin typeface="Gill Sans MT" panose="020B0502020104020203"/>
              </a:rPr>
              <a:t>four special service characteristics a company must consider when designing a service  marketing programs: </a:t>
            </a:r>
          </a:p>
          <a:p>
            <a:pPr marL="857208" lvl="1" indent="-342882" defTabSz="914354">
              <a:spcBef>
                <a:spcPts val="700"/>
              </a:spcBef>
              <a:spcAft>
                <a:spcPts val="600"/>
              </a:spcAft>
              <a:buClr>
                <a:srgbClr val="2A1A00"/>
              </a:buClr>
              <a:buSzPct val="160000"/>
              <a:buFont typeface="+mj-lt"/>
              <a:buAutoNum type="arabicPeriod"/>
              <a:defRPr/>
            </a:pPr>
            <a:r>
              <a:rPr lang="en-US" sz="1400" cap="all" dirty="0">
                <a:solidFill>
                  <a:srgbClr val="C00000"/>
                </a:solidFill>
                <a:latin typeface="Gill Sans MT" panose="020B0502020104020203"/>
              </a:rPr>
              <a:t>intangibility,</a:t>
            </a:r>
          </a:p>
          <a:p>
            <a:pPr marL="857208" lvl="1" indent="-342882" defTabSz="914354">
              <a:spcBef>
                <a:spcPts val="700"/>
              </a:spcBef>
              <a:spcAft>
                <a:spcPts val="600"/>
              </a:spcAft>
              <a:buClr>
                <a:srgbClr val="2A1A00"/>
              </a:buClr>
              <a:buSzPct val="160000"/>
              <a:buFont typeface="+mj-lt"/>
              <a:buAutoNum type="arabicPeriod"/>
              <a:defRPr/>
            </a:pPr>
            <a:r>
              <a:rPr lang="en-US" sz="1400" cap="all" dirty="0">
                <a:solidFill>
                  <a:srgbClr val="C00000"/>
                </a:solidFill>
                <a:latin typeface="Gill Sans MT" panose="020B0502020104020203"/>
              </a:rPr>
              <a:t> inseparability,</a:t>
            </a:r>
          </a:p>
          <a:p>
            <a:pPr marL="857208" lvl="1" indent="-342882" defTabSz="914354">
              <a:spcBef>
                <a:spcPts val="700"/>
              </a:spcBef>
              <a:spcAft>
                <a:spcPts val="600"/>
              </a:spcAft>
              <a:buClr>
                <a:srgbClr val="2A1A00"/>
              </a:buClr>
              <a:buSzPct val="160000"/>
              <a:buFont typeface="+mj-lt"/>
              <a:buAutoNum type="arabicPeriod"/>
              <a:defRPr/>
            </a:pPr>
            <a:r>
              <a:rPr lang="en-US" sz="1400" cap="all" dirty="0">
                <a:solidFill>
                  <a:srgbClr val="C00000"/>
                </a:solidFill>
                <a:latin typeface="Gill Sans MT" panose="020B0502020104020203"/>
              </a:rPr>
              <a:t> variability, </a:t>
            </a:r>
          </a:p>
          <a:p>
            <a:pPr marL="857208" lvl="1" indent="-342882" defTabSz="914354">
              <a:spcBef>
                <a:spcPts val="700"/>
              </a:spcBef>
              <a:spcAft>
                <a:spcPts val="600"/>
              </a:spcAft>
              <a:buClr>
                <a:srgbClr val="2A1A00"/>
              </a:buClr>
              <a:buSzPct val="160000"/>
              <a:buFont typeface="+mj-lt"/>
              <a:buAutoNum type="arabicPeriod"/>
              <a:defRPr/>
            </a:pPr>
            <a:r>
              <a:rPr lang="en-US" sz="1400" cap="all" dirty="0">
                <a:solidFill>
                  <a:srgbClr val="C00000"/>
                </a:solidFill>
                <a:latin typeface="Gill Sans MT" panose="020B0502020104020203"/>
              </a:rPr>
              <a:t> perishability</a:t>
            </a:r>
            <a:r>
              <a:rPr lang="en-US" sz="1400" cap="all" dirty="0">
                <a:solidFill>
                  <a:srgbClr val="0070C0"/>
                </a:solidFill>
                <a:latin typeface="Gill Sans MT" panose="020B0502020104020203"/>
              </a:rPr>
              <a:t>. </a:t>
            </a:r>
          </a:p>
        </p:txBody>
      </p:sp>
      <p:sp>
        <p:nvSpPr>
          <p:cNvPr id="2" name="object 2">
            <a:extLst>
              <a:ext uri="{FF2B5EF4-FFF2-40B4-BE49-F238E27FC236}">
                <a16:creationId xmlns:a16="http://schemas.microsoft.com/office/drawing/2014/main" id="{22A97DD9-72BC-C8CA-9566-CA521BC63B66}"/>
              </a:ext>
            </a:extLst>
          </p:cNvPr>
          <p:cNvSpPr txBox="1"/>
          <p:nvPr/>
        </p:nvSpPr>
        <p:spPr>
          <a:xfrm>
            <a:off x="5184398" y="511549"/>
            <a:ext cx="6688822"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US"/>
            </a:defPPr>
            <a:lvl1pPr algn="ctr" defTabSz="914354">
              <a:lnSpc>
                <a:spcPct val="100000"/>
              </a:lnSpc>
              <a:spcBef>
                <a:spcPts val="0"/>
              </a:spcBef>
              <a:buNone/>
              <a:defRPr sz="36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accent6">
                    <a:lumMod val="50000"/>
                  </a:schemeClr>
                </a:solidFill>
              </a:rPr>
              <a:t>Services characteristics</a:t>
            </a:r>
          </a:p>
        </p:txBody>
      </p:sp>
      <p:sp>
        <p:nvSpPr>
          <p:cNvPr id="7" name="TextBox 6">
            <a:extLst>
              <a:ext uri="{FF2B5EF4-FFF2-40B4-BE49-F238E27FC236}">
                <a16:creationId xmlns:a16="http://schemas.microsoft.com/office/drawing/2014/main" id="{C07714D5-00C0-D728-A29D-0F6C2C20D87F}"/>
              </a:ext>
            </a:extLst>
          </p:cNvPr>
          <p:cNvSpPr txBox="1"/>
          <p:nvPr/>
        </p:nvSpPr>
        <p:spPr>
          <a:xfrm>
            <a:off x="5184398" y="620578"/>
            <a:ext cx="65921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0070C0"/>
                </a:solidFill>
                <a:effectLst/>
                <a:uLnTx/>
                <a:uFillTx/>
                <a:latin typeface="Gill Sans MT" panose="020B0502020104020203"/>
              </a:defRPr>
            </a:lvl1pPr>
          </a:lstStyle>
          <a:p>
            <a:pPr defTabSz="914354">
              <a:defRPr/>
            </a:pPr>
            <a:r>
              <a:rPr lang="en-SA" dirty="0"/>
              <a:t>1</a:t>
            </a:r>
          </a:p>
        </p:txBody>
      </p:sp>
      <p:pic>
        <p:nvPicPr>
          <p:cNvPr id="8" name="Picture 7">
            <a:extLst>
              <a:ext uri="{FF2B5EF4-FFF2-40B4-BE49-F238E27FC236}">
                <a16:creationId xmlns:a16="http://schemas.microsoft.com/office/drawing/2014/main" id="{41EC2C17-E820-14BA-2109-ED08B3E3B128}"/>
              </a:ext>
            </a:extLst>
          </p:cNvPr>
          <p:cNvPicPr>
            <a:picLocks noChangeAspect="1"/>
          </p:cNvPicPr>
          <p:nvPr/>
        </p:nvPicPr>
        <p:blipFill rotWithShape="1">
          <a:blip r:embed="rId3"/>
          <a:srcRect l="12577" t="17880" r="12297" b="23259"/>
          <a:stretch/>
        </p:blipFill>
        <p:spPr>
          <a:xfrm>
            <a:off x="5276539" y="1397387"/>
            <a:ext cx="6493949" cy="4305323"/>
          </a:xfrm>
          <a:prstGeom prst="rect">
            <a:avLst/>
          </a:prstGeom>
        </p:spPr>
      </p:pic>
    </p:spTree>
    <p:extLst>
      <p:ext uri="{BB962C8B-B14F-4D97-AF65-F5344CB8AC3E}">
        <p14:creationId xmlns:p14="http://schemas.microsoft.com/office/powerpoint/2010/main" val="147017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665B54-2F1D-9C7E-60CF-F3A721CCA6DC}"/>
              </a:ext>
            </a:extLst>
          </p:cNvPr>
          <p:cNvSpPr/>
          <p:nvPr/>
        </p:nvSpPr>
        <p:spPr>
          <a:xfrm>
            <a:off x="126714" y="1706657"/>
            <a:ext cx="11938571" cy="39643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2" name="object 2"/>
          <p:cNvSpPr txBox="1"/>
          <p:nvPr/>
        </p:nvSpPr>
        <p:spPr>
          <a:xfrm>
            <a:off x="406137" y="1090059"/>
            <a:ext cx="11532780"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SA"/>
            </a:defPPr>
            <a:lvl1pPr algn="ctr">
              <a:lnSpc>
                <a:spcPct val="100000"/>
              </a:lnSpc>
              <a:spcBef>
                <a:spcPts val="0"/>
              </a:spcBef>
              <a:buNone/>
              <a:defRPr sz="36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dirty="0">
                <a:solidFill>
                  <a:schemeClr val="accent6">
                    <a:lumMod val="50000"/>
                  </a:schemeClr>
                </a:solidFill>
              </a:rPr>
              <a:t>Service Characteristics cont. </a:t>
            </a:r>
          </a:p>
        </p:txBody>
      </p:sp>
      <p:pic>
        <p:nvPicPr>
          <p:cNvPr id="20482" name="Picture 2">
            <a:extLst>
              <a:ext uri="{FF2B5EF4-FFF2-40B4-BE49-F238E27FC236}">
                <a16:creationId xmlns:a16="http://schemas.microsoft.com/office/drawing/2014/main" id="{E9F063DC-5C36-6E45-8B60-5B0517E83A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34" t="4856" b="5525"/>
          <a:stretch/>
        </p:blipFill>
        <p:spPr bwMode="auto">
          <a:xfrm>
            <a:off x="963344" y="2092359"/>
            <a:ext cx="1818053" cy="1726495"/>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2FBABC18-45CE-234F-AB43-98F2A2508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95" t="21736" r="45590" b="18555"/>
          <a:stretch/>
        </p:blipFill>
        <p:spPr bwMode="auto">
          <a:xfrm>
            <a:off x="9246476" y="2092939"/>
            <a:ext cx="1792797" cy="183594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E31E8A50-E7B3-824C-B717-7FDB03F507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564" t="5732" r="6957" b="13199"/>
          <a:stretch/>
        </p:blipFill>
        <p:spPr bwMode="auto">
          <a:xfrm>
            <a:off x="877968" y="3881448"/>
            <a:ext cx="1881275" cy="1726496"/>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a:extLst>
              <a:ext uri="{FF2B5EF4-FFF2-40B4-BE49-F238E27FC236}">
                <a16:creationId xmlns:a16="http://schemas.microsoft.com/office/drawing/2014/main" id="{D2F50717-3E8B-D64B-A1F1-3E5EAC2687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74" r="48390" b="-46"/>
          <a:stretch/>
        </p:blipFill>
        <p:spPr bwMode="auto">
          <a:xfrm flipH="1">
            <a:off x="9500436" y="4002993"/>
            <a:ext cx="1792797" cy="1483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A6063C-455B-B465-2A09-4F7807FF1894}"/>
              </a:ext>
            </a:extLst>
          </p:cNvPr>
          <p:cNvPicPr>
            <a:picLocks noChangeAspect="1"/>
          </p:cNvPicPr>
          <p:nvPr/>
        </p:nvPicPr>
        <p:blipFill rotWithShape="1">
          <a:blip r:embed="rId7"/>
          <a:srcRect l="33302" b="4844"/>
          <a:stretch/>
        </p:blipFill>
        <p:spPr>
          <a:xfrm>
            <a:off x="2844618" y="2092359"/>
            <a:ext cx="6655819" cy="3251428"/>
          </a:xfrm>
          <a:prstGeom prst="rect">
            <a:avLst/>
          </a:prstGeom>
        </p:spPr>
      </p:pic>
      <p:sp>
        <p:nvSpPr>
          <p:cNvPr id="4" name="TextBox 3">
            <a:extLst>
              <a:ext uri="{FF2B5EF4-FFF2-40B4-BE49-F238E27FC236}">
                <a16:creationId xmlns:a16="http://schemas.microsoft.com/office/drawing/2014/main" id="{FA3AA5B0-039F-6606-06FD-7F05CA603386}"/>
              </a:ext>
            </a:extLst>
          </p:cNvPr>
          <p:cNvSpPr txBox="1"/>
          <p:nvPr/>
        </p:nvSpPr>
        <p:spPr>
          <a:xfrm>
            <a:off x="1619077" y="1058866"/>
            <a:ext cx="65921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0070C0"/>
                </a:solidFill>
                <a:effectLst/>
                <a:uLnTx/>
                <a:uFillTx/>
                <a:latin typeface="Gill Sans MT" panose="020B0502020104020203"/>
              </a:defRPr>
            </a:lvl1pPr>
          </a:lstStyle>
          <a:p>
            <a:pPr defTabSz="914354">
              <a:defRPr/>
            </a:pPr>
            <a:r>
              <a:rPr lang="en-SA" dirty="0"/>
              <a:t>1</a:t>
            </a:r>
          </a:p>
        </p:txBody>
      </p:sp>
    </p:spTree>
    <p:extLst>
      <p:ext uri="{BB962C8B-B14F-4D97-AF65-F5344CB8AC3E}">
        <p14:creationId xmlns:p14="http://schemas.microsoft.com/office/powerpoint/2010/main" val="189566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4"/>
                                        </p:tgtEl>
                                        <p:attrNameLst>
                                          <p:attrName>style.visibility</p:attrName>
                                        </p:attrNameLst>
                                      </p:cBhvr>
                                      <p:to>
                                        <p:strVal val="visible"/>
                                      </p:to>
                                    </p:set>
                                    <p:anim calcmode="lin" valueType="num">
                                      <p:cBhvr additive="base">
                                        <p:cTn id="13" dur="500" fill="hold"/>
                                        <p:tgtEl>
                                          <p:spTgt spid="20484"/>
                                        </p:tgtEl>
                                        <p:attrNameLst>
                                          <p:attrName>ppt_x</p:attrName>
                                        </p:attrNameLst>
                                      </p:cBhvr>
                                      <p:tavLst>
                                        <p:tav tm="0">
                                          <p:val>
                                            <p:strVal val="#ppt_x"/>
                                          </p:val>
                                        </p:tav>
                                        <p:tav tm="100000">
                                          <p:val>
                                            <p:strVal val="#ppt_x"/>
                                          </p:val>
                                        </p:tav>
                                      </p:tavLst>
                                    </p:anim>
                                    <p:anim calcmode="lin" valueType="num">
                                      <p:cBhvr additive="base">
                                        <p:cTn id="14"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6"/>
                                        </p:tgtEl>
                                        <p:attrNameLst>
                                          <p:attrName>style.visibility</p:attrName>
                                        </p:attrNameLst>
                                      </p:cBhvr>
                                      <p:to>
                                        <p:strVal val="visible"/>
                                      </p:to>
                                    </p:set>
                                    <p:anim calcmode="lin" valueType="num">
                                      <p:cBhvr additive="base">
                                        <p:cTn id="19" dur="500" fill="hold"/>
                                        <p:tgtEl>
                                          <p:spTgt spid="20486"/>
                                        </p:tgtEl>
                                        <p:attrNameLst>
                                          <p:attrName>ppt_x</p:attrName>
                                        </p:attrNameLst>
                                      </p:cBhvr>
                                      <p:tavLst>
                                        <p:tav tm="0">
                                          <p:val>
                                            <p:strVal val="#ppt_x"/>
                                          </p:val>
                                        </p:tav>
                                        <p:tav tm="100000">
                                          <p:val>
                                            <p:strVal val="#ppt_x"/>
                                          </p:val>
                                        </p:tav>
                                      </p:tavLst>
                                    </p:anim>
                                    <p:anim calcmode="lin" valueType="num">
                                      <p:cBhvr additive="base">
                                        <p:cTn id="20"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488"/>
                                        </p:tgtEl>
                                        <p:attrNameLst>
                                          <p:attrName>style.visibility</p:attrName>
                                        </p:attrNameLst>
                                      </p:cBhvr>
                                      <p:to>
                                        <p:strVal val="visible"/>
                                      </p:to>
                                    </p:set>
                                    <p:anim calcmode="lin" valueType="num">
                                      <p:cBhvr additive="base">
                                        <p:cTn id="25" dur="500" fill="hold"/>
                                        <p:tgtEl>
                                          <p:spTgt spid="20488"/>
                                        </p:tgtEl>
                                        <p:attrNameLst>
                                          <p:attrName>ppt_x</p:attrName>
                                        </p:attrNameLst>
                                      </p:cBhvr>
                                      <p:tavLst>
                                        <p:tav tm="0">
                                          <p:val>
                                            <p:strVal val="#ppt_x"/>
                                          </p:val>
                                        </p:tav>
                                        <p:tav tm="100000">
                                          <p:val>
                                            <p:strVal val="#ppt_x"/>
                                          </p:val>
                                        </p:tav>
                                      </p:tavLst>
                                    </p:anim>
                                    <p:anim calcmode="lin" valueType="num">
                                      <p:cBhvr additive="base">
                                        <p:cTn id="26"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86544" y="2194041"/>
            <a:ext cx="7783513" cy="2783326"/>
          </a:xfrm>
          <a:solidFill>
            <a:schemeClr val="bg1"/>
          </a:solidFill>
        </p:spPr>
        <p:txBody>
          <a:bodyPr wrap="square">
            <a:spAutoFit/>
          </a:bodyPr>
          <a:lstStyle/>
          <a:p>
            <a:pPr marL="0" indent="0">
              <a:buNone/>
            </a:pPr>
            <a:r>
              <a:rPr lang="en-US" sz="1600" b="1" dirty="0">
                <a:solidFill>
                  <a:schemeClr val="accent6">
                    <a:lumMod val="50000"/>
                  </a:schemeClr>
                </a:solidFill>
              </a:rPr>
              <a:t>Managing service differentiation</a:t>
            </a:r>
          </a:p>
          <a:p>
            <a:r>
              <a:rPr lang="en-US" sz="1600" dirty="0">
                <a:solidFill>
                  <a:schemeClr val="accent6">
                    <a:lumMod val="50000"/>
                  </a:schemeClr>
                </a:solidFill>
              </a:rPr>
              <a:t>The act of distinguishing company's offering from competitors' offerings and Delivering consistently higher quality than the competitors in ways that meaningful to consumers</a:t>
            </a:r>
            <a:r>
              <a:rPr lang="en-US" sz="1800" dirty="0">
                <a:solidFill>
                  <a:schemeClr val="accent6">
                    <a:lumMod val="50000"/>
                  </a:schemeClr>
                </a:solidFill>
              </a:rPr>
              <a:t>.</a:t>
            </a:r>
          </a:p>
          <a:p>
            <a:r>
              <a:rPr lang="en-US" sz="1600" dirty="0">
                <a:solidFill>
                  <a:schemeClr val="accent6">
                    <a:lumMod val="50000"/>
                  </a:schemeClr>
                </a:solidFill>
              </a:rPr>
              <a:t>Even  the best companies will have  an occasional late delivery, burned steak, or grumpy employee.  However, good service recovery can turn angry customers into loyal ones. </a:t>
            </a:r>
          </a:p>
          <a:p>
            <a:r>
              <a:rPr lang="en-US" sz="1600" b="1" dirty="0">
                <a:solidFill>
                  <a:schemeClr val="accent6">
                    <a:lumMod val="50000"/>
                  </a:schemeClr>
                </a:solidFill>
              </a:rPr>
              <a:t>Managing service differentiation, quality, and productivity</a:t>
            </a:r>
          </a:p>
          <a:p>
            <a:pPr marL="914354" lvl="1" indent="-457178">
              <a:buFont typeface="+mj-lt"/>
              <a:buAutoNum type="arabicPeriod"/>
            </a:pPr>
            <a:r>
              <a:rPr lang="en-US" sz="1400" dirty="0">
                <a:solidFill>
                  <a:schemeClr val="accent6">
                    <a:lumMod val="50000"/>
                  </a:schemeClr>
                </a:solidFill>
              </a:rPr>
              <a:t>Training current employees or hiring new ones</a:t>
            </a:r>
          </a:p>
          <a:p>
            <a:pPr marL="914354" lvl="1" indent="-457178">
              <a:buFont typeface="+mj-lt"/>
              <a:buAutoNum type="arabicPeriod"/>
            </a:pPr>
            <a:r>
              <a:rPr lang="en-US" sz="1400" dirty="0">
                <a:solidFill>
                  <a:schemeClr val="accent6">
                    <a:lumMod val="50000"/>
                  </a:schemeClr>
                </a:solidFill>
              </a:rPr>
              <a:t>Harnessing the power of technology</a:t>
            </a:r>
          </a:p>
          <a:p>
            <a:pPr marL="0" indent="0">
              <a:buNone/>
            </a:pPr>
            <a:endParaRPr lang="en-US" sz="1600" dirty="0">
              <a:solidFill>
                <a:srgbClr val="0070C0"/>
              </a:solidFill>
            </a:endParaRPr>
          </a:p>
        </p:txBody>
      </p:sp>
      <p:sp>
        <p:nvSpPr>
          <p:cNvPr id="8" name="Title 1">
            <a:extLst>
              <a:ext uri="{FF2B5EF4-FFF2-40B4-BE49-F238E27FC236}">
                <a16:creationId xmlns:a16="http://schemas.microsoft.com/office/drawing/2014/main" id="{E8DF01A2-A083-44E1-EF9D-0B79BD2AB3F2}"/>
              </a:ext>
            </a:extLst>
          </p:cNvPr>
          <p:cNvSpPr txBox="1">
            <a:spLocks/>
          </p:cNvSpPr>
          <p:nvPr/>
        </p:nvSpPr>
        <p:spPr>
          <a:xfrm>
            <a:off x="-691475" y="918332"/>
            <a:ext cx="12883475"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US"/>
            </a:defPPr>
            <a:lvl1pPr algn="ctr" defTabSz="914354">
              <a:lnSpc>
                <a:spcPct val="100000"/>
              </a:lnSpc>
              <a:spcBef>
                <a:spcPts val="0"/>
              </a:spcBef>
              <a:buNone/>
              <a:defRPr sz="36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accent6">
                    <a:lumMod val="50000"/>
                  </a:schemeClr>
                </a:solidFill>
              </a:rPr>
              <a:t>How Companies increase Service differentiation</a:t>
            </a:r>
            <a:endParaRPr lang="en-IN" dirty="0">
              <a:solidFill>
                <a:schemeClr val="accent6">
                  <a:lumMod val="50000"/>
                </a:schemeClr>
              </a:solidFill>
            </a:endParaRPr>
          </a:p>
        </p:txBody>
      </p:sp>
      <p:pic>
        <p:nvPicPr>
          <p:cNvPr id="6" name="Picture 5">
            <a:extLst>
              <a:ext uri="{FF2B5EF4-FFF2-40B4-BE49-F238E27FC236}">
                <a16:creationId xmlns:a16="http://schemas.microsoft.com/office/drawing/2014/main" id="{125BE993-B10E-76D1-01BF-1956B3DBB027}"/>
              </a:ext>
            </a:extLst>
          </p:cNvPr>
          <p:cNvPicPr>
            <a:picLocks noChangeAspect="1"/>
          </p:cNvPicPr>
          <p:nvPr/>
        </p:nvPicPr>
        <p:blipFill>
          <a:blip r:embed="rId3"/>
          <a:stretch>
            <a:fillRect/>
          </a:stretch>
        </p:blipFill>
        <p:spPr>
          <a:xfrm>
            <a:off x="8013700" y="1458506"/>
            <a:ext cx="4178300" cy="4254397"/>
          </a:xfrm>
          <a:prstGeom prst="rect">
            <a:avLst/>
          </a:prstGeom>
          <a:solidFill>
            <a:schemeClr val="bg1"/>
          </a:solidFill>
        </p:spPr>
      </p:pic>
      <p:sp>
        <p:nvSpPr>
          <p:cNvPr id="7" name="TextBox 6">
            <a:extLst>
              <a:ext uri="{FF2B5EF4-FFF2-40B4-BE49-F238E27FC236}">
                <a16:creationId xmlns:a16="http://schemas.microsoft.com/office/drawing/2014/main" id="{8702FDE0-0DE7-AD33-73C6-B0F1324E7AAA}"/>
              </a:ext>
            </a:extLst>
          </p:cNvPr>
          <p:cNvSpPr txBox="1"/>
          <p:nvPr/>
        </p:nvSpPr>
        <p:spPr>
          <a:xfrm>
            <a:off x="449842" y="1041443"/>
            <a:ext cx="65921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0070C0"/>
                </a:solidFill>
                <a:effectLst/>
                <a:uLnTx/>
                <a:uFillTx/>
                <a:latin typeface="Gill Sans MT" panose="020B0502020104020203"/>
              </a:defRPr>
            </a:lvl1pPr>
          </a:lstStyle>
          <a:p>
            <a:pPr defTabSz="914354">
              <a:defRPr/>
            </a:pPr>
            <a:r>
              <a:rPr lang="en-SA" dirty="0"/>
              <a:t>1</a:t>
            </a:r>
          </a:p>
        </p:txBody>
      </p:sp>
    </p:spTree>
    <p:extLst>
      <p:ext uri="{BB962C8B-B14F-4D97-AF65-F5344CB8AC3E}">
        <p14:creationId xmlns:p14="http://schemas.microsoft.com/office/powerpoint/2010/main" val="259608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26214" y="455980"/>
            <a:ext cx="4597165" cy="461665"/>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2400" dirty="0">
                <a:solidFill>
                  <a:schemeClr val="accent6">
                    <a:lumMod val="50000"/>
                  </a:schemeClr>
                </a:solidFill>
                <a:latin typeface="Gill Sans MT" panose="020B0502020104020203"/>
              </a:rPr>
              <a:t> Levels of Product &amp; service</a:t>
            </a:r>
            <a:endParaRPr lang="en-IN" sz="2400" dirty="0">
              <a:solidFill>
                <a:schemeClr val="accent6">
                  <a:lumMod val="50000"/>
                </a:schemeClr>
              </a:solidFill>
              <a:latin typeface="Gill Sans MT" panose="020B0502020104020203"/>
            </a:endParaRPr>
          </a:p>
        </p:txBody>
      </p:sp>
      <p:pic>
        <p:nvPicPr>
          <p:cNvPr id="4" name="Picture 1" descr="The figure is presented as three concentric circles.&#10;The details are as follows:&#10;• First level: Core customer value&#10;o At the most basic level, the company asks, “What is the customer really buying?” For example, people who buy an Apple iPad ae buying more than just a tablet computer. They are buying entertainment, self-expression, productivity, and connectivity—a mobile and personal window to the world.&#10;• Second level: Actual product&#10;o Brand name&#10;o Features&#10;o Design&#10;o Packaging&#10;o Quality level&#10;• Third level: Augmented product&#10;o Deliver and credit&#10;o After-sale service&#10;o Warranty&#10;o Product support&#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247" t="23751" r="3228" b="1683"/>
          <a:stretch/>
        </p:blipFill>
        <p:spPr bwMode="auto">
          <a:xfrm>
            <a:off x="6447454" y="1084510"/>
            <a:ext cx="5754687" cy="480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A30680C-AF4B-FF8A-ED42-4BF4212CABF4}"/>
              </a:ext>
            </a:extLst>
          </p:cNvPr>
          <p:cNvSpPr txBox="1"/>
          <p:nvPr/>
        </p:nvSpPr>
        <p:spPr>
          <a:xfrm>
            <a:off x="6220302" y="425203"/>
            <a:ext cx="65921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0070C0"/>
                </a:solidFill>
                <a:effectLst/>
                <a:uLnTx/>
                <a:uFillTx/>
                <a:latin typeface="Gill Sans MT" panose="020B0502020104020203"/>
              </a:defRPr>
            </a:lvl1pPr>
          </a:lstStyle>
          <a:p>
            <a:pPr defTabSz="914354">
              <a:defRPr/>
            </a:pPr>
            <a:r>
              <a:rPr lang="en-SA" dirty="0"/>
              <a:t>2</a:t>
            </a:r>
          </a:p>
        </p:txBody>
      </p:sp>
      <p:sp>
        <p:nvSpPr>
          <p:cNvPr id="6" name="TextBox 5">
            <a:extLst>
              <a:ext uri="{FF2B5EF4-FFF2-40B4-BE49-F238E27FC236}">
                <a16:creationId xmlns:a16="http://schemas.microsoft.com/office/drawing/2014/main" id="{40CC9C92-2732-1BA3-29BC-03CEC05A61F8}"/>
              </a:ext>
            </a:extLst>
          </p:cNvPr>
          <p:cNvSpPr txBox="1"/>
          <p:nvPr/>
        </p:nvSpPr>
        <p:spPr>
          <a:xfrm>
            <a:off x="6347743" y="5507001"/>
            <a:ext cx="5753568" cy="400110"/>
          </a:xfrm>
          <a:prstGeom prst="rect">
            <a:avLst/>
          </a:prstGeom>
          <a:solidFill>
            <a:schemeClr val="bg1"/>
          </a:solidFill>
          <a:ln>
            <a:solidFill>
              <a:schemeClr val="bg1"/>
            </a:solidFill>
          </a:ln>
        </p:spPr>
        <p:txBody>
          <a:bodyPr wrap="square">
            <a:spAutoFit/>
          </a:bodyPr>
          <a:lstStyle/>
          <a:p>
            <a:pPr algn="ctr" defTabSz="914354">
              <a:defRPr/>
            </a:pPr>
            <a:r>
              <a:rPr lang="en-US" sz="2000" b="1" dirty="0">
                <a:solidFill>
                  <a:srgbClr val="0070C0"/>
                </a:solidFill>
                <a:latin typeface="Impact" panose="020B0806030902050204"/>
                <a:ea typeface="ＭＳ Ｐゴシック" charset="0"/>
              </a:rPr>
              <a:t>Three </a:t>
            </a:r>
            <a:r>
              <a:rPr lang="en-US" sz="2000" b="1" dirty="0">
                <a:solidFill>
                  <a:srgbClr val="0070C0"/>
                </a:solidFill>
                <a:latin typeface="Gill Sans MT" panose="020B0502020104020203"/>
                <a:ea typeface="ＭＳ Ｐゴシック" charset="0"/>
              </a:rPr>
              <a:t>Levels of Product &amp; service </a:t>
            </a:r>
            <a:endParaRPr lang="en-SA" sz="2000" b="1" dirty="0">
              <a:solidFill>
                <a:srgbClr val="0070C0"/>
              </a:solidFill>
              <a:latin typeface="Gill Sans MT" panose="020B0502020104020203"/>
            </a:endParaRPr>
          </a:p>
        </p:txBody>
      </p:sp>
      <p:sp>
        <p:nvSpPr>
          <p:cNvPr id="7" name="Title 1">
            <a:extLst>
              <a:ext uri="{FF2B5EF4-FFF2-40B4-BE49-F238E27FC236}">
                <a16:creationId xmlns:a16="http://schemas.microsoft.com/office/drawing/2014/main" id="{912D928C-7F84-CFED-1671-C08ACC89F539}"/>
              </a:ext>
            </a:extLst>
          </p:cNvPr>
          <p:cNvSpPr txBox="1">
            <a:spLocks/>
          </p:cNvSpPr>
          <p:nvPr/>
        </p:nvSpPr>
        <p:spPr>
          <a:xfrm>
            <a:off x="1436543" y="1358028"/>
            <a:ext cx="8229600" cy="590931"/>
          </a:xfrm>
          <a:prstGeom prst="rect">
            <a:avLst/>
          </a:prstGeom>
        </p:spPr>
        <p:txBody>
          <a:bodyPr vert="horz" lIns="91440" tIns="45720" rIns="91440" bIns="45720" rtlCol="0" anchor="t">
            <a:sp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defTabSz="914354">
              <a:defRPr/>
            </a:pPr>
            <a:r>
              <a:rPr lang="en-US" sz="3600" dirty="0">
                <a:solidFill>
                  <a:srgbClr val="2A1A00"/>
                </a:solidFill>
                <a:latin typeface="Impact" panose="020B0806030902050204"/>
                <a:ea typeface="ＭＳ Ｐゴシック" charset="0"/>
              </a:rPr>
              <a:t> </a:t>
            </a:r>
            <a:endParaRPr lang="en-IN" sz="3600" dirty="0">
              <a:solidFill>
                <a:srgbClr val="2A1A00"/>
              </a:solidFill>
              <a:latin typeface="Impact" panose="020B0806030902050204"/>
            </a:endParaRPr>
          </a:p>
        </p:txBody>
      </p:sp>
      <p:sp>
        <p:nvSpPr>
          <p:cNvPr id="8" name="Rectangle 1">
            <a:extLst>
              <a:ext uri="{FF2B5EF4-FFF2-40B4-BE49-F238E27FC236}">
                <a16:creationId xmlns:a16="http://schemas.microsoft.com/office/drawing/2014/main" id="{A1CCDCC4-410B-E6FD-D08A-24DCD9075064}"/>
              </a:ext>
            </a:extLst>
          </p:cNvPr>
          <p:cNvSpPr>
            <a:spLocks noChangeArrowheads="1"/>
          </p:cNvSpPr>
          <p:nvPr/>
        </p:nvSpPr>
        <p:spPr bwMode="auto">
          <a:xfrm>
            <a:off x="659221" y="1084510"/>
            <a:ext cx="5890691" cy="954107"/>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defTabSz="914354" eaLnBrk="0" fontAlgn="base" hangingPunct="0">
              <a:spcBef>
                <a:spcPct val="0"/>
              </a:spcBef>
              <a:spcAft>
                <a:spcPct val="0"/>
              </a:spcAft>
              <a:defRPr/>
            </a:pPr>
            <a:r>
              <a:rPr lang="en-US" altLang="en-SA" sz="1400" b="1" dirty="0">
                <a:solidFill>
                  <a:schemeClr val="accent6">
                    <a:lumMod val="50000"/>
                  </a:schemeClr>
                </a:solidFill>
                <a:latin typeface="Arial" panose="020B0604020202020204" pitchFamily="34" charset="0"/>
              </a:rPr>
              <a:t>Core customer value </a:t>
            </a:r>
            <a:r>
              <a:rPr lang="en-US" altLang="en-SA" sz="1400" dirty="0">
                <a:solidFill>
                  <a:schemeClr val="accent6">
                    <a:lumMod val="50000"/>
                  </a:schemeClr>
                </a:solidFill>
                <a:latin typeface="Arial" panose="020B0604020202020204" pitchFamily="34" charset="0"/>
              </a:rPr>
              <a:t>deals with what is bought by the customer</a:t>
            </a:r>
            <a:r>
              <a:rPr lang="en-US" altLang="en-SA" sz="1000" dirty="0">
                <a:solidFill>
                  <a:schemeClr val="accent6">
                    <a:lumMod val="50000"/>
                  </a:schemeClr>
                </a:solidFill>
                <a:latin typeface="Gill Sans MT" panose="020B0502020104020203"/>
              </a:rPr>
              <a:t> </a:t>
            </a:r>
          </a:p>
          <a:p>
            <a:pPr algn="ctr" defTabSz="914354" eaLnBrk="0" fontAlgn="base" hangingPunct="0">
              <a:spcBef>
                <a:spcPct val="0"/>
              </a:spcBef>
              <a:spcAft>
                <a:spcPct val="0"/>
              </a:spcAft>
              <a:defRPr/>
            </a:pPr>
            <a:r>
              <a:rPr lang="en-US" altLang="en-SA" sz="1400" dirty="0">
                <a:solidFill>
                  <a:srgbClr val="C00000"/>
                </a:solidFill>
                <a:latin typeface="Arial" panose="020B0604020202020204" pitchFamily="34" charset="0"/>
              </a:rPr>
              <a:t>people who buy an Apple are buying much more than just a device</a:t>
            </a:r>
          </a:p>
          <a:p>
            <a:pPr algn="ctr" defTabSz="914354" eaLnBrk="0" fontAlgn="base" hangingPunct="0">
              <a:spcBef>
                <a:spcPct val="0"/>
              </a:spcBef>
              <a:spcAft>
                <a:spcPct val="0"/>
              </a:spcAft>
              <a:defRPr/>
            </a:pPr>
            <a:r>
              <a:rPr lang="en-US" altLang="en-SA" sz="1400" dirty="0">
                <a:solidFill>
                  <a:srgbClr val="C00000"/>
                </a:solidFill>
                <a:latin typeface="Arial" panose="020B0604020202020204" pitchFamily="34" charset="0"/>
              </a:rPr>
              <a:t>are buying entertainment, self-expression, productivity, and connectivity with friends and family</a:t>
            </a:r>
          </a:p>
        </p:txBody>
      </p:sp>
      <p:sp>
        <p:nvSpPr>
          <p:cNvPr id="9" name="Rectangle 2">
            <a:extLst>
              <a:ext uri="{FF2B5EF4-FFF2-40B4-BE49-F238E27FC236}">
                <a16:creationId xmlns:a16="http://schemas.microsoft.com/office/drawing/2014/main" id="{E2E92C5B-482E-2789-3E28-6888C4F2117F}"/>
              </a:ext>
            </a:extLst>
          </p:cNvPr>
          <p:cNvSpPr>
            <a:spLocks noChangeArrowheads="1"/>
          </p:cNvSpPr>
          <p:nvPr/>
        </p:nvSpPr>
        <p:spPr bwMode="auto">
          <a:xfrm>
            <a:off x="748451" y="3018520"/>
            <a:ext cx="2214360" cy="923330"/>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defTabSz="914354" eaLnBrk="0" fontAlgn="base" hangingPunct="0">
              <a:spcBef>
                <a:spcPct val="0"/>
              </a:spcBef>
              <a:spcAft>
                <a:spcPct val="0"/>
              </a:spcAft>
              <a:defRPr/>
            </a:pPr>
            <a:r>
              <a:rPr lang="en-US" altLang="en-SA" b="1" dirty="0">
                <a:solidFill>
                  <a:schemeClr val="accent6">
                    <a:lumMod val="50000"/>
                  </a:schemeClr>
                </a:solidFill>
                <a:latin typeface="Arial" panose="020B0604020202020204" pitchFamily="34" charset="0"/>
              </a:rPr>
              <a:t>actual product</a:t>
            </a:r>
            <a:r>
              <a:rPr lang="en-US" altLang="en-SA" b="1" dirty="0">
                <a:solidFill>
                  <a:srgbClr val="0070C0"/>
                </a:solidFill>
                <a:latin typeface="Arial" panose="020B0604020202020204" pitchFamily="34" charset="0"/>
              </a:rPr>
              <a:t>. </a:t>
            </a:r>
            <a:r>
              <a:rPr lang="en-US" altLang="en-SA" b="1" dirty="0">
                <a:solidFill>
                  <a:srgbClr val="C00000"/>
                </a:solidFill>
                <a:latin typeface="Arial" panose="020B0604020202020204" pitchFamily="34" charset="0"/>
              </a:rPr>
              <a:t>The product and service features </a:t>
            </a:r>
          </a:p>
        </p:txBody>
      </p:sp>
      <p:sp>
        <p:nvSpPr>
          <p:cNvPr id="10" name="Rectangle 3">
            <a:extLst>
              <a:ext uri="{FF2B5EF4-FFF2-40B4-BE49-F238E27FC236}">
                <a16:creationId xmlns:a16="http://schemas.microsoft.com/office/drawing/2014/main" id="{6F8B449F-EED7-0B7E-BDCC-4E0A0548890A}"/>
              </a:ext>
            </a:extLst>
          </p:cNvPr>
          <p:cNvSpPr>
            <a:spLocks noChangeArrowheads="1"/>
          </p:cNvSpPr>
          <p:nvPr/>
        </p:nvSpPr>
        <p:spPr bwMode="auto">
          <a:xfrm>
            <a:off x="748451" y="4143276"/>
            <a:ext cx="2200192" cy="1077218"/>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defTabSz="914354" eaLnBrk="0" fontAlgn="base" hangingPunct="0">
              <a:spcBef>
                <a:spcPct val="0"/>
              </a:spcBef>
              <a:spcAft>
                <a:spcPct val="0"/>
              </a:spcAft>
              <a:defRPr/>
            </a:pPr>
            <a:r>
              <a:rPr lang="en-US" altLang="en-SA" sz="1600" b="1" dirty="0">
                <a:solidFill>
                  <a:schemeClr val="accent6">
                    <a:lumMod val="50000"/>
                  </a:schemeClr>
                </a:solidFill>
                <a:latin typeface="Arial" panose="020B0604020202020204" pitchFamily="34" charset="0"/>
              </a:rPr>
              <a:t>augmented product around </a:t>
            </a:r>
            <a:r>
              <a:rPr lang="en-US" altLang="en-SA" sz="1600" b="1" dirty="0">
                <a:solidFill>
                  <a:srgbClr val="C00000"/>
                </a:solidFill>
                <a:latin typeface="Arial" panose="020B0604020202020204" pitchFamily="34" charset="0"/>
              </a:rPr>
              <a:t>additional consumer services and benefits. </a:t>
            </a:r>
          </a:p>
        </p:txBody>
      </p:sp>
      <p:cxnSp>
        <p:nvCxnSpPr>
          <p:cNvPr id="13" name="Straight Connector 12">
            <a:extLst>
              <a:ext uri="{FF2B5EF4-FFF2-40B4-BE49-F238E27FC236}">
                <a16:creationId xmlns:a16="http://schemas.microsoft.com/office/drawing/2014/main" id="{ED7A4B2E-3D2E-2B67-1F13-9E6AAFD6F0AF}"/>
              </a:ext>
            </a:extLst>
          </p:cNvPr>
          <p:cNvCxnSpPr>
            <a:cxnSpLocks/>
          </p:cNvCxnSpPr>
          <p:nvPr/>
        </p:nvCxnSpPr>
        <p:spPr>
          <a:xfrm>
            <a:off x="2962812" y="3039253"/>
            <a:ext cx="4520669" cy="1104023"/>
          </a:xfrm>
          <a:prstGeom prst="line">
            <a:avLst/>
          </a:prstGeom>
          <a:ln w="19050">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16" name="Straight Connector 15">
            <a:extLst>
              <a:ext uri="{FF2B5EF4-FFF2-40B4-BE49-F238E27FC236}">
                <a16:creationId xmlns:a16="http://schemas.microsoft.com/office/drawing/2014/main" id="{7D311BB1-0FBF-B46E-4310-4E2D972B4630}"/>
              </a:ext>
            </a:extLst>
          </p:cNvPr>
          <p:cNvCxnSpPr>
            <a:cxnSpLocks/>
          </p:cNvCxnSpPr>
          <p:nvPr/>
        </p:nvCxnSpPr>
        <p:spPr>
          <a:xfrm>
            <a:off x="2948644" y="4308272"/>
            <a:ext cx="3606269" cy="375821"/>
          </a:xfrm>
          <a:prstGeom prst="line">
            <a:avLst/>
          </a:prstGeom>
          <a:ln w="19050">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4A5E4F39-3D0A-A6EB-EEE3-0FE8A30F9A5E}"/>
              </a:ext>
            </a:extLst>
          </p:cNvPr>
          <p:cNvCxnSpPr>
            <a:cxnSpLocks/>
          </p:cNvCxnSpPr>
          <p:nvPr/>
        </p:nvCxnSpPr>
        <p:spPr>
          <a:xfrm>
            <a:off x="6220302" y="1910054"/>
            <a:ext cx="2763149" cy="1286152"/>
          </a:xfrm>
          <a:prstGeom prst="line">
            <a:avLst/>
          </a:prstGeom>
          <a:ln w="19050">
            <a:solidFill>
              <a:srgbClr val="00B050"/>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7098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استراتيجية التسويقية و المنتج - الإدارة عن جدارة - Management with Merits">
            <a:extLst>
              <a:ext uri="{FF2B5EF4-FFF2-40B4-BE49-F238E27FC236}">
                <a16:creationId xmlns:a16="http://schemas.microsoft.com/office/drawing/2014/main" id="{B719C37C-742E-B6EB-4DA4-B1306F9020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25" r="1" b="5055"/>
          <a:stretch/>
        </p:blipFill>
        <p:spPr bwMode="auto">
          <a:xfrm>
            <a:off x="643466" y="1613637"/>
            <a:ext cx="10905067" cy="363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377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13F9B3-7715-3925-B04D-77115EFA3BC5}"/>
              </a:ext>
            </a:extLst>
          </p:cNvPr>
          <p:cNvPicPr>
            <a:picLocks noChangeAspect="1"/>
          </p:cNvPicPr>
          <p:nvPr/>
        </p:nvPicPr>
        <p:blipFill rotWithShape="1">
          <a:blip r:embed="rId3"/>
          <a:srcRect l="24599" t="23440" r="58179"/>
          <a:stretch/>
        </p:blipFill>
        <p:spPr>
          <a:xfrm>
            <a:off x="0" y="1144297"/>
            <a:ext cx="1541674" cy="4598364"/>
          </a:xfrm>
          <a:prstGeom prst="rect">
            <a:avLst/>
          </a:prstGeom>
          <a:solidFill>
            <a:schemeClr val="bg1"/>
          </a:solidFill>
        </p:spPr>
      </p:pic>
      <p:pic>
        <p:nvPicPr>
          <p:cNvPr id="4" name="Picture 3">
            <a:extLst>
              <a:ext uri="{FF2B5EF4-FFF2-40B4-BE49-F238E27FC236}">
                <a16:creationId xmlns:a16="http://schemas.microsoft.com/office/drawing/2014/main" id="{48B680E2-D2A2-D577-F5DF-5A554AA93175}"/>
              </a:ext>
            </a:extLst>
          </p:cNvPr>
          <p:cNvPicPr>
            <a:picLocks noChangeAspect="1"/>
          </p:cNvPicPr>
          <p:nvPr/>
        </p:nvPicPr>
        <p:blipFill rotWithShape="1">
          <a:blip r:embed="rId4"/>
          <a:srcRect l="51991" t="54723" r="2964" b="-3032"/>
          <a:stretch/>
        </p:blipFill>
        <p:spPr>
          <a:xfrm>
            <a:off x="5793780" y="3858993"/>
            <a:ext cx="4474827" cy="2009792"/>
          </a:xfrm>
          <a:prstGeom prst="rect">
            <a:avLst/>
          </a:prstGeom>
        </p:spPr>
      </p:pic>
      <p:pic>
        <p:nvPicPr>
          <p:cNvPr id="5" name="Picture 4">
            <a:extLst>
              <a:ext uri="{FF2B5EF4-FFF2-40B4-BE49-F238E27FC236}">
                <a16:creationId xmlns:a16="http://schemas.microsoft.com/office/drawing/2014/main" id="{909D31AA-5B52-2F17-3108-6FA98E2CA37A}"/>
              </a:ext>
            </a:extLst>
          </p:cNvPr>
          <p:cNvPicPr>
            <a:picLocks noChangeAspect="1"/>
          </p:cNvPicPr>
          <p:nvPr/>
        </p:nvPicPr>
        <p:blipFill rotWithShape="1">
          <a:blip r:embed="rId4"/>
          <a:srcRect t="56694" r="49508"/>
          <a:stretch/>
        </p:blipFill>
        <p:spPr>
          <a:xfrm>
            <a:off x="1710506" y="3148945"/>
            <a:ext cx="3980085" cy="2593716"/>
          </a:xfrm>
          <a:prstGeom prst="rect">
            <a:avLst/>
          </a:prstGeom>
        </p:spPr>
      </p:pic>
      <p:pic>
        <p:nvPicPr>
          <p:cNvPr id="6" name="Picture 2" descr="دور التحليل الاستراتيجي في صياغة الاستراتيجية - الإدارة والقيادة - أكاديمية  حسوب">
            <a:extLst>
              <a:ext uri="{FF2B5EF4-FFF2-40B4-BE49-F238E27FC236}">
                <a16:creationId xmlns:a16="http://schemas.microsoft.com/office/drawing/2014/main" id="{3589E29A-84F1-EACF-20BA-DD6A37BA8A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763" t="-1" b="-3795"/>
          <a:stretch/>
        </p:blipFill>
        <p:spPr bwMode="auto">
          <a:xfrm>
            <a:off x="5595999" y="736610"/>
            <a:ext cx="4790902" cy="31223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E89D0A-A945-DD67-CD26-42D7D788C93F}"/>
              </a:ext>
            </a:extLst>
          </p:cNvPr>
          <p:cNvPicPr>
            <a:picLocks noChangeAspect="1"/>
          </p:cNvPicPr>
          <p:nvPr/>
        </p:nvPicPr>
        <p:blipFill>
          <a:blip r:embed="rId6"/>
          <a:stretch>
            <a:fillRect/>
          </a:stretch>
        </p:blipFill>
        <p:spPr>
          <a:xfrm>
            <a:off x="1607317" y="736611"/>
            <a:ext cx="4186464" cy="2538459"/>
          </a:xfrm>
          <a:prstGeom prst="rect">
            <a:avLst/>
          </a:prstGeom>
        </p:spPr>
      </p:pic>
    </p:spTree>
    <p:extLst>
      <p:ext uri="{BB962C8B-B14F-4D97-AF65-F5344CB8AC3E}">
        <p14:creationId xmlns:p14="http://schemas.microsoft.com/office/powerpoint/2010/main" val="2696259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3112" y="1061235"/>
            <a:ext cx="11418887" cy="646331"/>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3600" dirty="0">
                <a:solidFill>
                  <a:schemeClr val="accent6">
                    <a:lumMod val="50000"/>
                  </a:schemeClr>
                </a:solidFill>
                <a:latin typeface="Gill Sans MT" panose="020B0502020104020203"/>
              </a:rPr>
              <a:t>Levels of Product</a:t>
            </a:r>
            <a:r>
              <a:rPr lang="en-US" altLang="en-US" sz="3600" dirty="0">
                <a:solidFill>
                  <a:schemeClr val="accent6">
                    <a:lumMod val="50000"/>
                  </a:schemeClr>
                </a:solidFill>
                <a:latin typeface="Gill Sans MT" panose="020B0502020104020203"/>
              </a:rPr>
              <a:t> and Services , example of the </a:t>
            </a:r>
            <a:r>
              <a:rPr lang="en-US" sz="3600" u="sng" dirty="0">
                <a:solidFill>
                  <a:schemeClr val="accent6">
                    <a:lumMod val="50000"/>
                  </a:schemeClr>
                </a:solidFill>
                <a:latin typeface="Gill Sans MT" panose="020B0502020104020203"/>
              </a:rPr>
              <a:t>3</a:t>
            </a:r>
            <a:r>
              <a:rPr lang="en-US" sz="3600" dirty="0">
                <a:solidFill>
                  <a:schemeClr val="accent6">
                    <a:lumMod val="50000"/>
                  </a:schemeClr>
                </a:solidFill>
                <a:latin typeface="Gill Sans MT" panose="020B0502020104020203"/>
              </a:rPr>
              <a:t> levels</a:t>
            </a:r>
            <a:endParaRPr lang="en-IN" sz="3600" dirty="0">
              <a:solidFill>
                <a:schemeClr val="accent6">
                  <a:lumMod val="50000"/>
                </a:schemeClr>
              </a:solidFill>
              <a:latin typeface="Gill Sans MT" panose="020B0502020104020203"/>
            </a:endParaRPr>
          </a:p>
        </p:txBody>
      </p:sp>
      <p:sp>
        <p:nvSpPr>
          <p:cNvPr id="3" name="Rectangle 1">
            <a:extLst>
              <a:ext uri="{FF2B5EF4-FFF2-40B4-BE49-F238E27FC236}">
                <a16:creationId xmlns:a16="http://schemas.microsoft.com/office/drawing/2014/main" id="{C8FAF9B6-E98D-CB15-A556-A32918AD472F}"/>
              </a:ext>
            </a:extLst>
          </p:cNvPr>
          <p:cNvSpPr>
            <a:spLocks noChangeArrowheads="1"/>
          </p:cNvSpPr>
          <p:nvPr/>
        </p:nvSpPr>
        <p:spPr bwMode="auto">
          <a:xfrm>
            <a:off x="5293895" y="1757282"/>
            <a:ext cx="6593305" cy="1477328"/>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r>
              <a:rPr lang="en-US" altLang="en-US" b="1" u="sng" dirty="0">
                <a:solidFill>
                  <a:srgbClr val="C00000"/>
                </a:solidFill>
                <a:latin typeface="Arial" panose="020B0604020202020204" pitchFamily="34" charset="0"/>
              </a:rPr>
              <a:t>Core customer value Core benefit </a:t>
            </a:r>
            <a:r>
              <a:rPr lang="en-US" altLang="en-SA" b="1" u="sng" dirty="0">
                <a:solidFill>
                  <a:srgbClr val="C00000"/>
                </a:solidFill>
                <a:latin typeface="Arial" panose="020B0604020202020204" pitchFamily="34" charset="0"/>
              </a:rPr>
              <a:t> </a:t>
            </a:r>
          </a:p>
          <a:p>
            <a:pPr defTabSz="914354" eaLnBrk="0" fontAlgn="base" hangingPunct="0">
              <a:spcBef>
                <a:spcPct val="0"/>
              </a:spcBef>
              <a:spcAft>
                <a:spcPct val="0"/>
              </a:spcAft>
              <a:defRPr/>
            </a:pPr>
            <a:r>
              <a:rPr lang="en-US" altLang="en-SA" dirty="0">
                <a:solidFill>
                  <a:prstClr val="black"/>
                </a:solidFill>
                <a:latin typeface="Arial" panose="020B0604020202020204" pitchFamily="34" charset="0"/>
              </a:rPr>
              <a:t>who buys a </a:t>
            </a:r>
            <a:r>
              <a:rPr lang="en-US" altLang="en-SA" i="1" dirty="0">
                <a:solidFill>
                  <a:srgbClr val="0432FF"/>
                </a:solidFill>
                <a:latin typeface="Arial" panose="020B0604020202020204" pitchFamily="34" charset="0"/>
              </a:rPr>
              <a:t>Tablet Computer </a:t>
            </a:r>
            <a:r>
              <a:rPr lang="en-US" altLang="en-SA" dirty="0">
                <a:solidFill>
                  <a:prstClr val="black"/>
                </a:solidFill>
                <a:latin typeface="Arial" panose="020B0604020202020204" pitchFamily="34" charset="0"/>
              </a:rPr>
              <a:t>is buying much more than functions of the computer, it is  </a:t>
            </a:r>
            <a:r>
              <a:rPr lang="en-US" altLang="en-SA" i="1" dirty="0">
                <a:solidFill>
                  <a:srgbClr val="0432FF"/>
                </a:solidFill>
                <a:latin typeface="Arial" panose="020B0604020202020204" pitchFamily="34" charset="0"/>
              </a:rPr>
              <a:t>entertainment, self-expression , productivity and a mobile and personal window to the world </a:t>
            </a:r>
          </a:p>
          <a:p>
            <a:pPr defTabSz="914354" eaLnBrk="0" fontAlgn="base" hangingPunct="0">
              <a:spcBef>
                <a:spcPct val="0"/>
              </a:spcBef>
              <a:spcAft>
                <a:spcPct val="0"/>
              </a:spcAft>
              <a:defRPr/>
            </a:pPr>
            <a:r>
              <a:rPr lang="en-US" altLang="en-SA" i="1" dirty="0">
                <a:solidFill>
                  <a:srgbClr val="0432FF"/>
                </a:solidFill>
                <a:latin typeface="Arial" panose="020B0604020202020204" pitchFamily="34" charset="0"/>
              </a:rPr>
              <a:t> </a:t>
            </a:r>
          </a:p>
        </p:txBody>
      </p:sp>
      <p:sp>
        <p:nvSpPr>
          <p:cNvPr id="7" name="Rectangle 2">
            <a:extLst>
              <a:ext uri="{FF2B5EF4-FFF2-40B4-BE49-F238E27FC236}">
                <a16:creationId xmlns:a16="http://schemas.microsoft.com/office/drawing/2014/main" id="{FC92BD0B-14CB-424D-2004-FE628D5643D1}"/>
              </a:ext>
            </a:extLst>
          </p:cNvPr>
          <p:cNvSpPr>
            <a:spLocks noChangeArrowheads="1"/>
          </p:cNvSpPr>
          <p:nvPr/>
        </p:nvSpPr>
        <p:spPr bwMode="auto">
          <a:xfrm>
            <a:off x="5293896" y="3429000"/>
            <a:ext cx="6593305" cy="1200329"/>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r>
              <a:rPr lang="en-US" altLang="en-SA" b="1" u="sng" dirty="0">
                <a:solidFill>
                  <a:srgbClr val="C00000"/>
                </a:solidFill>
                <a:latin typeface="Arial" panose="020B0604020202020204" pitchFamily="34" charset="0"/>
              </a:rPr>
              <a:t>Actual product</a:t>
            </a:r>
            <a:r>
              <a:rPr lang="en-US" altLang="en-SA" dirty="0">
                <a:solidFill>
                  <a:prstClr val="black"/>
                </a:solidFill>
                <a:latin typeface="Arial" panose="020B0604020202020204" pitchFamily="34" charset="0"/>
              </a:rPr>
              <a:t>.</a:t>
            </a:r>
          </a:p>
          <a:p>
            <a:pPr defTabSz="914354" eaLnBrk="0" fontAlgn="base" hangingPunct="0">
              <a:spcBef>
                <a:spcPct val="0"/>
              </a:spcBef>
              <a:spcAft>
                <a:spcPct val="0"/>
              </a:spcAft>
              <a:defRPr/>
            </a:pPr>
            <a:r>
              <a:rPr lang="en-US" altLang="en-SA" dirty="0">
                <a:solidFill>
                  <a:prstClr val="black"/>
                </a:solidFill>
                <a:latin typeface="Arial" panose="020B0604020202020204" pitchFamily="34" charset="0"/>
              </a:rPr>
              <a:t>Attributes as </a:t>
            </a:r>
            <a:r>
              <a:rPr lang="en-US" altLang="en-SA" dirty="0">
                <a:solidFill>
                  <a:srgbClr val="0432FF"/>
                </a:solidFill>
                <a:latin typeface="Arial" panose="020B0604020202020204" pitchFamily="34" charset="0"/>
              </a:rPr>
              <a:t>n</a:t>
            </a:r>
            <a:r>
              <a:rPr lang="en-US" altLang="en-SA" dirty="0" err="1">
                <a:solidFill>
                  <a:srgbClr val="0432FF"/>
                </a:solidFill>
                <a:latin typeface="Arial" panose="020B0604020202020204" pitchFamily="34" charset="0"/>
              </a:rPr>
              <a:t>ame</a:t>
            </a:r>
            <a:r>
              <a:rPr lang="en-US" altLang="en-SA" dirty="0">
                <a:solidFill>
                  <a:srgbClr val="0432FF"/>
                </a:solidFill>
                <a:latin typeface="Arial" panose="020B0604020202020204" pitchFamily="34" charset="0"/>
              </a:rPr>
              <a:t>, parts, styling, operating system, features, packaging</a:t>
            </a:r>
            <a:r>
              <a:rPr lang="en-US" altLang="en-SA" dirty="0">
                <a:solidFill>
                  <a:prstClr val="black"/>
                </a:solidFill>
                <a:latin typeface="Arial" panose="020B0604020202020204" pitchFamily="34" charset="0"/>
              </a:rPr>
              <a:t>, and other have all been carefully combined to deliver the core customer value</a:t>
            </a:r>
            <a:endParaRPr lang="en-US" altLang="en-SA" sz="2800" dirty="0">
              <a:solidFill>
                <a:prstClr val="black"/>
              </a:solidFill>
              <a:latin typeface="Arial" panose="020B0604020202020204" pitchFamily="34" charset="0"/>
            </a:endParaRPr>
          </a:p>
        </p:txBody>
      </p:sp>
      <p:sp>
        <p:nvSpPr>
          <p:cNvPr id="8" name="Rectangle 3">
            <a:extLst>
              <a:ext uri="{FF2B5EF4-FFF2-40B4-BE49-F238E27FC236}">
                <a16:creationId xmlns:a16="http://schemas.microsoft.com/office/drawing/2014/main" id="{30FC91FD-42B8-F5AB-1CC5-5D75BBF3B5E1}"/>
              </a:ext>
            </a:extLst>
          </p:cNvPr>
          <p:cNvSpPr>
            <a:spLocks noChangeArrowheads="1"/>
          </p:cNvSpPr>
          <p:nvPr/>
        </p:nvSpPr>
        <p:spPr bwMode="auto">
          <a:xfrm>
            <a:off x="5293896" y="4823719"/>
            <a:ext cx="6593307" cy="954107"/>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r>
              <a:rPr lang="en-US" altLang="en-US" sz="1400" b="1" u="sng" dirty="0">
                <a:solidFill>
                  <a:srgbClr val="C00000"/>
                </a:solidFill>
                <a:latin typeface="Arial" panose="020B0604020202020204" pitchFamily="34" charset="0"/>
              </a:rPr>
              <a:t>augmented product </a:t>
            </a:r>
          </a:p>
          <a:p>
            <a:pPr defTabSz="914354" eaLnBrk="0" fontAlgn="base" hangingPunct="0">
              <a:spcBef>
                <a:spcPct val="0"/>
              </a:spcBef>
              <a:spcAft>
                <a:spcPct val="0"/>
              </a:spcAft>
              <a:defRPr/>
            </a:pPr>
            <a:r>
              <a:rPr lang="en-US" altLang="en-US" sz="1400" dirty="0">
                <a:solidFill>
                  <a:prstClr val="black"/>
                </a:solidFill>
                <a:latin typeface="Arial" panose="020B0604020202020204" pitchFamily="34" charset="0"/>
              </a:rPr>
              <a:t>Additional benefits </a:t>
            </a:r>
            <a:r>
              <a:rPr lang="en-US" altLang="en-SA" sz="1400" dirty="0">
                <a:solidFill>
                  <a:prstClr val="black"/>
                </a:solidFill>
                <a:latin typeface="Arial" panose="020B0604020202020204" pitchFamily="34" charset="0"/>
              </a:rPr>
              <a:t>a warranty on parts and workmanship, quick repair services when needed, and a Web site to use if they have problems or questions. also provides access to a huge assortment of apps and accessories.</a:t>
            </a:r>
            <a:endParaRPr lang="en-US" altLang="en-SA" sz="1000" dirty="0">
              <a:solidFill>
                <a:prstClr val="black"/>
              </a:solidFill>
              <a:latin typeface="Gill Sans MT" panose="020B0502020104020203"/>
            </a:endParaRPr>
          </a:p>
        </p:txBody>
      </p:sp>
      <p:pic>
        <p:nvPicPr>
          <p:cNvPr id="5" name="Picture 2" descr="Tablets - Apple iPad, Lenovo &amp; Samsung - Newtech Store Saudi Arabia">
            <a:extLst>
              <a:ext uri="{FF2B5EF4-FFF2-40B4-BE49-F238E27FC236}">
                <a16:creationId xmlns:a16="http://schemas.microsoft.com/office/drawing/2014/main" id="{40551311-1E1C-C578-48F7-C75EFE5D3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98" y="1969983"/>
            <a:ext cx="3729759" cy="30911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7817E8-9B6C-E124-7EC1-1D38FEB884C3}"/>
              </a:ext>
            </a:extLst>
          </p:cNvPr>
          <p:cNvSpPr txBox="1"/>
          <p:nvPr/>
        </p:nvSpPr>
        <p:spPr>
          <a:xfrm>
            <a:off x="89935" y="1054488"/>
            <a:ext cx="65921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SA"/>
            </a:defPPr>
            <a:lvl1pPr>
              <a:lnSpc>
                <a:spcPct val="100000"/>
              </a:lnSpc>
              <a:spcBef>
                <a:spcPts val="0"/>
              </a:spcBef>
              <a:buNone/>
              <a:defRPr sz="3600">
                <a:solidFill>
                  <a:srgbClr val="0070C0"/>
                </a:solidFill>
                <a:latin typeface="Gill Sans MT" panose="020B0502020104020203"/>
              </a:defRPr>
            </a:lvl1pPr>
          </a:lstStyle>
          <a:p>
            <a:r>
              <a:rPr lang="en-SA" dirty="0"/>
              <a:t>2</a:t>
            </a:r>
          </a:p>
        </p:txBody>
      </p:sp>
    </p:spTree>
    <p:extLst>
      <p:ext uri="{BB962C8B-B14F-4D97-AF65-F5344CB8AC3E}">
        <p14:creationId xmlns:p14="http://schemas.microsoft.com/office/powerpoint/2010/main" val="24256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26540" y="4137936"/>
            <a:ext cx="12737780" cy="1347787"/>
          </a:xfrm>
        </p:spPr>
        <p:txBody>
          <a:bodyPr vert="horz" lIns="91440" tIns="45720" rIns="91440" bIns="45720" rtlCol="0" anchor="b">
            <a:noAutofit/>
          </a:bodyPr>
          <a:lstStyle/>
          <a:p>
            <a:r>
              <a:rPr lang="en-US" sz="6000" dirty="0"/>
              <a:t>Activity#4 </a:t>
            </a:r>
            <a:r>
              <a:rPr lang="en-US" sz="6000" dirty="0">
                <a:solidFill>
                  <a:srgbClr val="C00000"/>
                </a:solidFill>
              </a:rPr>
              <a:t>practice on product levels  </a:t>
            </a:r>
            <a:endParaRPr lang="en-US" sz="6000" dirty="0"/>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86836" y="983621"/>
            <a:ext cx="5487181" cy="3616286"/>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6025465" y="1015250"/>
            <a:ext cx="5546949" cy="333916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32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FC10C4D-821D-BBF0-D0D4-BF7A61CCBE35}"/>
              </a:ext>
            </a:extLst>
          </p:cNvPr>
          <p:cNvGrpSpPr/>
          <p:nvPr/>
        </p:nvGrpSpPr>
        <p:grpSpPr>
          <a:xfrm>
            <a:off x="6145494" y="2137481"/>
            <a:ext cx="5912528" cy="3745637"/>
            <a:chOff x="3179411" y="357940"/>
            <a:chExt cx="8415095" cy="6977220"/>
          </a:xfrm>
        </p:grpSpPr>
        <p:pic>
          <p:nvPicPr>
            <p:cNvPr id="2051" name="Picture 3" descr="page6image11388544">
              <a:extLst>
                <a:ext uri="{FF2B5EF4-FFF2-40B4-BE49-F238E27FC236}">
                  <a16:creationId xmlns:a16="http://schemas.microsoft.com/office/drawing/2014/main" id="{41B0A57F-0674-CFB6-3558-F1A72F4331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88" t="47192" r="606" b="111"/>
            <a:stretch/>
          </p:blipFill>
          <p:spPr bwMode="auto">
            <a:xfrm>
              <a:off x="4059228" y="2675114"/>
              <a:ext cx="7535278" cy="466004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Best Phone to Buy for 2022 - CNET">
              <a:extLst>
                <a:ext uri="{FF2B5EF4-FFF2-40B4-BE49-F238E27FC236}">
                  <a16:creationId xmlns:a16="http://schemas.microsoft.com/office/drawing/2014/main" id="{6B87A946-8B1E-4729-1473-C9F43AE90C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72" b="4271"/>
            <a:stretch/>
          </p:blipFill>
          <p:spPr bwMode="auto">
            <a:xfrm>
              <a:off x="8153400" y="357940"/>
              <a:ext cx="3441106" cy="222483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istory of mobile phones | What was the first mobile phone?">
              <a:extLst>
                <a:ext uri="{FF2B5EF4-FFF2-40B4-BE49-F238E27FC236}">
                  <a16:creationId xmlns:a16="http://schemas.microsoft.com/office/drawing/2014/main" id="{A3D7DE23-D344-9FFB-5769-0297DC9DC4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411" y="389021"/>
              <a:ext cx="4973989" cy="219375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C7861140-C6E6-CF15-2426-EF3A7F12E44E}"/>
              </a:ext>
            </a:extLst>
          </p:cNvPr>
          <p:cNvSpPr txBox="1"/>
          <p:nvPr/>
        </p:nvSpPr>
        <p:spPr>
          <a:xfrm>
            <a:off x="714434" y="4992004"/>
            <a:ext cx="4431458" cy="45903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Gill Sans MT" panose="020B0502020104020203"/>
                <a:ea typeface="+mn-ea"/>
                <a:cs typeface="+mn-cs"/>
              </a:rPr>
              <a:t>3- Core customer value Core benefit</a:t>
            </a:r>
          </a:p>
        </p:txBody>
      </p:sp>
      <p:sp>
        <p:nvSpPr>
          <p:cNvPr id="19" name="TextBox 18">
            <a:extLst>
              <a:ext uri="{FF2B5EF4-FFF2-40B4-BE49-F238E27FC236}">
                <a16:creationId xmlns:a16="http://schemas.microsoft.com/office/drawing/2014/main" id="{2B596BE5-BC73-704B-B50D-2492C3916AA4}"/>
              </a:ext>
            </a:extLst>
          </p:cNvPr>
          <p:cNvSpPr txBox="1"/>
          <p:nvPr/>
        </p:nvSpPr>
        <p:spPr>
          <a:xfrm>
            <a:off x="714434" y="3987519"/>
            <a:ext cx="4431458" cy="58124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2- Actual product</a:t>
            </a:r>
          </a:p>
        </p:txBody>
      </p:sp>
      <p:sp>
        <p:nvSpPr>
          <p:cNvPr id="21" name="TextBox 20">
            <a:extLst>
              <a:ext uri="{FF2B5EF4-FFF2-40B4-BE49-F238E27FC236}">
                <a16:creationId xmlns:a16="http://schemas.microsoft.com/office/drawing/2014/main" id="{A0FBBD63-0975-BBCE-2D2D-FF21A86F46AD}"/>
              </a:ext>
            </a:extLst>
          </p:cNvPr>
          <p:cNvSpPr txBox="1"/>
          <p:nvPr/>
        </p:nvSpPr>
        <p:spPr>
          <a:xfrm>
            <a:off x="702588" y="2821990"/>
            <a:ext cx="4447004" cy="74417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Gill Sans MT" panose="020B0502020104020203"/>
                <a:ea typeface="+mn-ea"/>
                <a:cs typeface="+mn-cs"/>
              </a:rPr>
              <a:t>1-</a:t>
            </a:r>
            <a:r>
              <a:rPr kumimoji="0" lang="en-US" alt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 Augmented product</a:t>
            </a:r>
          </a:p>
        </p:txBody>
      </p:sp>
      <p:sp>
        <p:nvSpPr>
          <p:cNvPr id="22" name="TextBox 21">
            <a:extLst>
              <a:ext uri="{FF2B5EF4-FFF2-40B4-BE49-F238E27FC236}">
                <a16:creationId xmlns:a16="http://schemas.microsoft.com/office/drawing/2014/main" id="{0F019D70-1449-C47D-071E-598F89116982}"/>
              </a:ext>
            </a:extLst>
          </p:cNvPr>
          <p:cNvSpPr txBox="1"/>
          <p:nvPr/>
        </p:nvSpPr>
        <p:spPr>
          <a:xfrm>
            <a:off x="5352266" y="2446408"/>
            <a:ext cx="694242" cy="34367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marR="0" lvl="1" indent="0" algn="ctr" defTabSz="914400" rtl="1" eaLnBrk="1" fontAlgn="auto" latinLnBrk="0" hangingPunct="1">
              <a:lnSpc>
                <a:spcPct val="25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AB</a:t>
            </a:r>
          </a:p>
          <a:p>
            <a:pPr marL="457200" marR="0" lvl="1" indent="0" algn="ctr" defTabSz="914400" rtl="1" eaLnBrk="1" fontAlgn="auto" latinLnBrk="0" hangingPunct="1">
              <a:lnSpc>
                <a:spcPct val="25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C</a:t>
            </a:r>
          </a:p>
          <a:p>
            <a:pPr marL="457200" marR="0" lvl="1" indent="0" algn="ctr" defTabSz="914400" rtl="1" eaLnBrk="1" fontAlgn="auto" latinLnBrk="0" hangingPunct="1">
              <a:lnSpc>
                <a:spcPct val="25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D</a:t>
            </a:r>
          </a:p>
          <a:p>
            <a:pPr marL="457200" marR="0" lvl="1" indent="0" algn="ctr" defTabSz="914400" rtl="1" eaLnBrk="1" fontAlgn="auto" latinLnBrk="0" hangingPunct="1">
              <a:lnSpc>
                <a:spcPct val="25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E</a:t>
            </a:r>
          </a:p>
        </p:txBody>
      </p:sp>
      <p:sp>
        <p:nvSpPr>
          <p:cNvPr id="4" name="TextBox 3">
            <a:extLst>
              <a:ext uri="{FF2B5EF4-FFF2-40B4-BE49-F238E27FC236}">
                <a16:creationId xmlns:a16="http://schemas.microsoft.com/office/drawing/2014/main" id="{E9136597-F5DE-E58A-74C0-211504207F2E}"/>
              </a:ext>
            </a:extLst>
          </p:cNvPr>
          <p:cNvSpPr txBox="1"/>
          <p:nvPr/>
        </p:nvSpPr>
        <p:spPr>
          <a:xfrm>
            <a:off x="3184" y="1047953"/>
            <a:ext cx="12192000" cy="1089529"/>
          </a:xfrm>
          <a:prstGeom prst="rect">
            <a:avLst/>
          </a:prstGeom>
        </p:spPr>
        <p:style>
          <a:lnRef idx="1">
            <a:schemeClr val="accent5"/>
          </a:lnRef>
          <a:fillRef idx="3">
            <a:schemeClr val="accent5"/>
          </a:fillRef>
          <a:effectRef idx="2">
            <a:schemeClr val="accent5"/>
          </a:effectRef>
          <a:fontRef idx="minor">
            <a:schemeClr val="lt1"/>
          </a:fontRef>
        </p:style>
        <p:txBody>
          <a:bodyPr vert="horz" wrap="square" lIns="91440" tIns="45720" rIns="91440" bIns="45720" rtlCol="0" anchor="t">
            <a:spAutoFit/>
          </a:bodyPr>
          <a:lstStyle>
            <a:lvl1pPr>
              <a:lnSpc>
                <a:spcPct val="90000"/>
              </a:lnSpc>
              <a:spcBef>
                <a:spcPct val="0"/>
              </a:spcBef>
              <a:buNone/>
              <a:defRPr sz="3600" cap="all" spc="200" baseline="0">
                <a:solidFill>
                  <a:schemeClr val="tx2"/>
                </a:solidFill>
                <a:latin typeface="+mj-lt"/>
                <a:ea typeface="ＭＳ Ｐゴシック"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all" spc="200" normalizeH="0" baseline="0" noProof="0" dirty="0">
                <a:ln>
                  <a:noFill/>
                </a:ln>
                <a:solidFill>
                  <a:prstClr val="white"/>
                </a:solidFill>
                <a:effectLst/>
                <a:uLnTx/>
                <a:uFillTx/>
                <a:latin typeface="Impact" panose="020B0806030902050204"/>
                <a:ea typeface="ＭＳ Ｐゴシック" charset="0"/>
                <a:cs typeface="+mj-cs"/>
              </a:rPr>
              <a:t>Match numbers and letters with the right  </a:t>
            </a:r>
            <a:r>
              <a:rPr kumimoji="0" lang="en-US" sz="3600" b="0" i="0" u="none" strike="noStrike" kern="1200" cap="all" spc="200" normalizeH="0" baseline="0" noProof="0" dirty="0">
                <a:ln>
                  <a:noFill/>
                </a:ln>
                <a:solidFill>
                  <a:prstClr val="white"/>
                </a:solidFill>
                <a:effectLst/>
                <a:uLnTx/>
                <a:uFillTx/>
                <a:latin typeface="Impact" panose="020B0806030902050204"/>
                <a:ea typeface="ＭＳ Ｐゴシック" charset="0"/>
                <a:cs typeface="+mj-cs"/>
              </a:rPr>
              <a:t>A</a:t>
            </a:r>
            <a:r>
              <a:rPr kumimoji="0" lang="en-SA" sz="3600" b="0" i="0" u="none" strike="noStrike" kern="1200" cap="all" spc="200" normalizeH="0" baseline="0" noProof="0" dirty="0">
                <a:ln>
                  <a:noFill/>
                </a:ln>
                <a:solidFill>
                  <a:prstClr val="white"/>
                </a:solidFill>
                <a:effectLst/>
                <a:uLnTx/>
                <a:uFillTx/>
                <a:latin typeface="Impact" panose="020B0806030902050204"/>
                <a:ea typeface="ＭＳ Ｐゴシック" charset="0"/>
                <a:cs typeface="+mj-cs"/>
              </a:rPr>
              <a:t>nswers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SA" sz="3600" b="0" i="0" u="none" strike="noStrike" kern="1200" cap="all" spc="200" normalizeH="0" baseline="0" noProof="0" dirty="0">
                <a:ln>
                  <a:noFill/>
                </a:ln>
                <a:solidFill>
                  <a:prstClr val="white"/>
                </a:solidFill>
                <a:effectLst/>
                <a:uLnTx/>
                <a:uFillTx/>
                <a:latin typeface="Impact" panose="020B0806030902050204"/>
                <a:ea typeface="ＭＳ Ｐゴシック" charset="0"/>
                <a:cs typeface="+mj-cs"/>
              </a:rPr>
              <a:t> </a:t>
            </a:r>
            <a:r>
              <a:rPr kumimoji="0" lang="en-US" altLang="en-US" sz="3600" b="0" i="0" u="none" strike="noStrike" kern="1200" cap="all" spc="200" normalizeH="0" baseline="0" noProof="0" dirty="0">
                <a:ln>
                  <a:noFill/>
                </a:ln>
                <a:solidFill>
                  <a:prstClr val="white"/>
                </a:solidFill>
                <a:effectLst/>
                <a:uLnTx/>
                <a:uFillTx/>
                <a:latin typeface="Impact" panose="020B0806030902050204"/>
                <a:ea typeface="ＭＳ Ｐゴシック" charset="0"/>
                <a:cs typeface="+mj-cs"/>
              </a:rPr>
              <a:t> </a:t>
            </a:r>
          </a:p>
        </p:txBody>
      </p:sp>
    </p:spTree>
    <p:extLst>
      <p:ext uri="{BB962C8B-B14F-4D97-AF65-F5344CB8AC3E}">
        <p14:creationId xmlns:p14="http://schemas.microsoft.com/office/powerpoint/2010/main" val="1145128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FC10C4D-821D-BBF0-D0D4-BF7A61CCBE35}"/>
              </a:ext>
            </a:extLst>
          </p:cNvPr>
          <p:cNvGrpSpPr/>
          <p:nvPr/>
        </p:nvGrpSpPr>
        <p:grpSpPr>
          <a:xfrm>
            <a:off x="6239319" y="2038735"/>
            <a:ext cx="5814855" cy="3837803"/>
            <a:chOff x="3179411" y="357940"/>
            <a:chExt cx="8415095" cy="6977220"/>
          </a:xfrm>
        </p:grpSpPr>
        <p:pic>
          <p:nvPicPr>
            <p:cNvPr id="2051" name="Picture 3" descr="page6image11388544">
              <a:extLst>
                <a:ext uri="{FF2B5EF4-FFF2-40B4-BE49-F238E27FC236}">
                  <a16:creationId xmlns:a16="http://schemas.microsoft.com/office/drawing/2014/main" id="{41B0A57F-0674-CFB6-3558-F1A72F4331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88" t="47192" r="606" b="111"/>
            <a:stretch/>
          </p:blipFill>
          <p:spPr bwMode="auto">
            <a:xfrm>
              <a:off x="4059228" y="2675114"/>
              <a:ext cx="7535278" cy="466004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Best Phone to Buy for 2022 - CNET">
              <a:extLst>
                <a:ext uri="{FF2B5EF4-FFF2-40B4-BE49-F238E27FC236}">
                  <a16:creationId xmlns:a16="http://schemas.microsoft.com/office/drawing/2014/main" id="{6B87A946-8B1E-4729-1473-C9F43AE90C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72" b="4271"/>
            <a:stretch/>
          </p:blipFill>
          <p:spPr bwMode="auto">
            <a:xfrm>
              <a:off x="8153400" y="357940"/>
              <a:ext cx="3441106" cy="222483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istory of mobile phones | What was the first mobile phone?">
              <a:extLst>
                <a:ext uri="{FF2B5EF4-FFF2-40B4-BE49-F238E27FC236}">
                  <a16:creationId xmlns:a16="http://schemas.microsoft.com/office/drawing/2014/main" id="{A3D7DE23-D344-9FFB-5769-0297DC9DC4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411" y="389021"/>
              <a:ext cx="4973989" cy="219375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3540DD6A-937B-F616-112A-A2B8E87DCD47}"/>
              </a:ext>
            </a:extLst>
          </p:cNvPr>
          <p:cNvSpPr txBox="1"/>
          <p:nvPr/>
        </p:nvSpPr>
        <p:spPr>
          <a:xfrm>
            <a:off x="0" y="998327"/>
            <a:ext cx="12192000" cy="1089529"/>
          </a:xfrm>
          <a:prstGeom prst="rect">
            <a:avLst/>
          </a:prstGeom>
        </p:spPr>
        <p:style>
          <a:lnRef idx="1">
            <a:schemeClr val="accent5"/>
          </a:lnRef>
          <a:fillRef idx="3">
            <a:schemeClr val="accent5"/>
          </a:fillRef>
          <a:effectRef idx="2">
            <a:schemeClr val="accent5"/>
          </a:effectRef>
          <a:fontRef idx="minor">
            <a:schemeClr val="lt1"/>
          </a:fontRef>
        </p:style>
        <p:txBody>
          <a:bodyPr vert="horz" wrap="square" lIns="91440" tIns="45720" rIns="91440" bIns="45720" rtlCol="0" anchor="t">
            <a:spAutoFit/>
          </a:bodyPr>
          <a:lstStyle>
            <a:lvl1pPr>
              <a:lnSpc>
                <a:spcPct val="90000"/>
              </a:lnSpc>
              <a:spcBef>
                <a:spcPct val="0"/>
              </a:spcBef>
              <a:buNone/>
              <a:defRPr sz="3600" cap="all" spc="200" baseline="0">
                <a:solidFill>
                  <a:schemeClr val="tx2"/>
                </a:solidFill>
                <a:latin typeface="+mj-lt"/>
                <a:ea typeface="ＭＳ Ｐゴシック"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all" spc="200" normalizeH="0" baseline="0" noProof="0" dirty="0">
                <a:ln>
                  <a:noFill/>
                </a:ln>
                <a:solidFill>
                  <a:prstClr val="white"/>
                </a:solidFill>
                <a:effectLst/>
                <a:uLnTx/>
                <a:uFillTx/>
                <a:latin typeface="Impact" panose="020B0806030902050204"/>
                <a:ea typeface="ＭＳ Ｐゴシック" charset="0"/>
                <a:cs typeface="+mj-cs"/>
              </a:rPr>
              <a:t>Match numbers and letters with the right  </a:t>
            </a:r>
            <a:r>
              <a:rPr kumimoji="0" lang="en-US" sz="3600" b="0" i="0" u="none" strike="noStrike" kern="1200" cap="all" spc="200" normalizeH="0" baseline="0" noProof="0" dirty="0">
                <a:ln>
                  <a:noFill/>
                </a:ln>
                <a:solidFill>
                  <a:prstClr val="white"/>
                </a:solidFill>
                <a:effectLst/>
                <a:uLnTx/>
                <a:uFillTx/>
                <a:latin typeface="Impact" panose="020B0806030902050204"/>
                <a:ea typeface="ＭＳ Ｐゴシック" charset="0"/>
                <a:cs typeface="+mj-cs"/>
              </a:rPr>
              <a:t>A</a:t>
            </a:r>
            <a:r>
              <a:rPr kumimoji="0" lang="en-SA" sz="3600" b="0" i="0" u="none" strike="noStrike" kern="1200" cap="all" spc="200" normalizeH="0" baseline="0" noProof="0" dirty="0">
                <a:ln>
                  <a:noFill/>
                </a:ln>
                <a:solidFill>
                  <a:prstClr val="white"/>
                </a:solidFill>
                <a:effectLst/>
                <a:uLnTx/>
                <a:uFillTx/>
                <a:latin typeface="Impact" panose="020B0806030902050204"/>
                <a:ea typeface="ＭＳ Ｐゴシック" charset="0"/>
                <a:cs typeface="+mj-cs"/>
              </a:rPr>
              <a:t>nswers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SA" sz="3600" b="0" i="0" u="none" strike="noStrike" kern="1200" cap="all" spc="200" normalizeH="0" baseline="0" noProof="0" dirty="0">
                <a:ln>
                  <a:noFill/>
                </a:ln>
                <a:solidFill>
                  <a:prstClr val="white"/>
                </a:solidFill>
                <a:effectLst/>
                <a:uLnTx/>
                <a:uFillTx/>
                <a:latin typeface="Impact" panose="020B0806030902050204"/>
                <a:ea typeface="ＭＳ Ｐゴシック" charset="0"/>
                <a:cs typeface="+mj-cs"/>
              </a:rPr>
              <a:t> </a:t>
            </a:r>
            <a:r>
              <a:rPr kumimoji="0" lang="en-US" altLang="en-US" sz="3600" b="0" i="0" u="none" strike="noStrike" kern="1200" cap="all" spc="200" normalizeH="0" baseline="0" noProof="0" dirty="0">
                <a:ln>
                  <a:noFill/>
                </a:ln>
                <a:solidFill>
                  <a:prstClr val="white"/>
                </a:solidFill>
                <a:effectLst/>
                <a:uLnTx/>
                <a:uFillTx/>
                <a:latin typeface="Impact" panose="020B0806030902050204"/>
                <a:ea typeface="ＭＳ Ｐゴシック" charset="0"/>
                <a:cs typeface="+mj-cs"/>
              </a:rPr>
              <a:t> </a:t>
            </a:r>
          </a:p>
        </p:txBody>
      </p:sp>
      <p:sp>
        <p:nvSpPr>
          <p:cNvPr id="17" name="TextBox 16">
            <a:extLst>
              <a:ext uri="{FF2B5EF4-FFF2-40B4-BE49-F238E27FC236}">
                <a16:creationId xmlns:a16="http://schemas.microsoft.com/office/drawing/2014/main" id="{C7861140-C6E6-CF15-2426-EF3A7F12E44E}"/>
              </a:ext>
            </a:extLst>
          </p:cNvPr>
          <p:cNvSpPr txBox="1"/>
          <p:nvPr/>
        </p:nvSpPr>
        <p:spPr>
          <a:xfrm>
            <a:off x="706661" y="4594914"/>
            <a:ext cx="4431458" cy="113524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3- Core customer value Core benefit {A}</a:t>
            </a:r>
          </a:p>
        </p:txBody>
      </p:sp>
      <p:sp>
        <p:nvSpPr>
          <p:cNvPr id="19" name="TextBox 18">
            <a:extLst>
              <a:ext uri="{FF2B5EF4-FFF2-40B4-BE49-F238E27FC236}">
                <a16:creationId xmlns:a16="http://schemas.microsoft.com/office/drawing/2014/main" id="{2B596BE5-BC73-704B-B50D-2492C3916AA4}"/>
              </a:ext>
            </a:extLst>
          </p:cNvPr>
          <p:cNvSpPr txBox="1"/>
          <p:nvPr/>
        </p:nvSpPr>
        <p:spPr>
          <a:xfrm>
            <a:off x="706661" y="3535343"/>
            <a:ext cx="4431458" cy="58124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2- Actual product {B,C,D}</a:t>
            </a:r>
          </a:p>
        </p:txBody>
      </p:sp>
      <p:sp>
        <p:nvSpPr>
          <p:cNvPr id="21" name="TextBox 20">
            <a:extLst>
              <a:ext uri="{FF2B5EF4-FFF2-40B4-BE49-F238E27FC236}">
                <a16:creationId xmlns:a16="http://schemas.microsoft.com/office/drawing/2014/main" id="{A0FBBD63-0975-BBCE-2D2D-FF21A86F46AD}"/>
              </a:ext>
            </a:extLst>
          </p:cNvPr>
          <p:cNvSpPr txBox="1"/>
          <p:nvPr/>
        </p:nvSpPr>
        <p:spPr>
          <a:xfrm>
            <a:off x="706661" y="2488949"/>
            <a:ext cx="4447004" cy="74417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Gill Sans MT" panose="020B0502020104020203"/>
                <a:ea typeface="+mn-ea"/>
                <a:cs typeface="+mn-cs"/>
              </a:rPr>
              <a:t>1-</a:t>
            </a:r>
            <a:r>
              <a:rPr kumimoji="0" lang="en-US" alt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 Augmented product {E}</a:t>
            </a:r>
          </a:p>
        </p:txBody>
      </p:sp>
      <p:sp>
        <p:nvSpPr>
          <p:cNvPr id="22" name="TextBox 21">
            <a:extLst>
              <a:ext uri="{FF2B5EF4-FFF2-40B4-BE49-F238E27FC236}">
                <a16:creationId xmlns:a16="http://schemas.microsoft.com/office/drawing/2014/main" id="{0F019D70-1449-C47D-071E-598F89116982}"/>
              </a:ext>
            </a:extLst>
          </p:cNvPr>
          <p:cNvSpPr txBox="1"/>
          <p:nvPr/>
        </p:nvSpPr>
        <p:spPr>
          <a:xfrm>
            <a:off x="5258440" y="2488949"/>
            <a:ext cx="694242" cy="34367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marR="0" lvl="1" indent="0" algn="ctr" defTabSz="914400" rtl="1" eaLnBrk="1" fontAlgn="auto" latinLnBrk="0" hangingPunct="1">
              <a:lnSpc>
                <a:spcPct val="25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a:t>
            </a:r>
          </a:p>
          <a:p>
            <a:pPr marL="457200" marR="0" lvl="1" indent="0" algn="ctr" defTabSz="914400" rtl="1" eaLnBrk="1" fontAlgn="auto" latinLnBrk="0" hangingPunct="1">
              <a:lnSpc>
                <a:spcPct val="25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B</a:t>
            </a:r>
          </a:p>
          <a:p>
            <a:pPr marL="457200" marR="0" lvl="1" indent="0" algn="ctr" defTabSz="914400" rtl="1" eaLnBrk="1" fontAlgn="auto" latinLnBrk="0" hangingPunct="1">
              <a:lnSpc>
                <a:spcPct val="25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C</a:t>
            </a:r>
          </a:p>
          <a:p>
            <a:pPr marL="457200" marR="0" lvl="1" indent="0" algn="ctr" defTabSz="914400" rtl="1" eaLnBrk="1" fontAlgn="auto" latinLnBrk="0" hangingPunct="1">
              <a:lnSpc>
                <a:spcPct val="25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D</a:t>
            </a:r>
          </a:p>
          <a:p>
            <a:pPr marL="457200" marR="0" lvl="1" indent="0" algn="ctr" defTabSz="914400" rtl="1" eaLnBrk="1" fontAlgn="auto" latinLnBrk="0" hangingPunct="1">
              <a:lnSpc>
                <a:spcPct val="25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E</a:t>
            </a:r>
          </a:p>
        </p:txBody>
      </p:sp>
    </p:spTree>
    <p:extLst>
      <p:ext uri="{BB962C8B-B14F-4D97-AF65-F5344CB8AC3E}">
        <p14:creationId xmlns:p14="http://schemas.microsoft.com/office/powerpoint/2010/main" val="18562327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5195775-E5BB-1540-8683-08D8583C8666}"/>
              </a:ext>
            </a:extLst>
          </p:cNvPr>
          <p:cNvSpPr>
            <a:spLocks noGrp="1"/>
          </p:cNvSpPr>
          <p:nvPr>
            <p:ph type="title" idx="4294967295"/>
          </p:nvPr>
        </p:nvSpPr>
        <p:spPr>
          <a:xfrm>
            <a:off x="7837581" y="518308"/>
            <a:ext cx="3820049" cy="461665"/>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100000"/>
              </a:lnSpc>
              <a:spcBef>
                <a:spcPts val="0"/>
              </a:spcBef>
            </a:pPr>
            <a:r>
              <a:rPr lang="en-US" altLang="en-US" sz="2400" dirty="0">
                <a:solidFill>
                  <a:schemeClr val="accent6">
                    <a:lumMod val="50000"/>
                  </a:schemeClr>
                </a:solidFill>
                <a:latin typeface="Gill Sans MT" panose="020B0502020104020203"/>
              </a:rPr>
              <a:t>Types of consumer products</a:t>
            </a:r>
          </a:p>
        </p:txBody>
      </p:sp>
      <p:sp>
        <p:nvSpPr>
          <p:cNvPr id="16" name="object 8">
            <a:extLst>
              <a:ext uri="{FF2B5EF4-FFF2-40B4-BE49-F238E27FC236}">
                <a16:creationId xmlns:a16="http://schemas.microsoft.com/office/drawing/2014/main" id="{05B7E3B1-35C9-A44D-BFBE-D3D702EFF808}"/>
              </a:ext>
            </a:extLst>
          </p:cNvPr>
          <p:cNvSpPr txBox="1"/>
          <p:nvPr/>
        </p:nvSpPr>
        <p:spPr>
          <a:xfrm>
            <a:off x="0" y="1359238"/>
            <a:ext cx="3890305" cy="120032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a:solidFill>
                  <a:schemeClr val="lt1"/>
                </a:solidFill>
                <a:latin typeface="Abadi" panose="020B06040201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914354">
              <a:defRPr/>
            </a:pPr>
            <a:r>
              <a:rPr lang="en-US" sz="2400" b="1" dirty="0">
                <a:solidFill>
                  <a:srgbClr val="C00000"/>
                </a:solidFill>
                <a:latin typeface="Calibri" panose="020F0502020204030204" pitchFamily="34" charset="0"/>
                <a:cs typeface="Calibri" panose="020F0502020204030204" pitchFamily="34" charset="0"/>
              </a:rPr>
              <a:t>Convenience  Products</a:t>
            </a:r>
          </a:p>
          <a:p>
            <a:pPr defTabSz="914354">
              <a:defRPr/>
            </a:pPr>
            <a:r>
              <a:rPr lang="en-US" sz="2400" dirty="0">
                <a:solidFill>
                  <a:schemeClr val="accent6">
                    <a:lumMod val="50000"/>
                  </a:schemeClr>
                </a:solidFill>
                <a:latin typeface="Calibri" panose="020F0502020204030204" pitchFamily="34" charset="0"/>
                <a:cs typeface="Calibri" panose="020F0502020204030204" pitchFamily="34" charset="0"/>
              </a:rPr>
              <a:t>Buy frequently &amp; immediately</a:t>
            </a:r>
          </a:p>
          <a:p>
            <a:pPr defTabSz="914354">
              <a:defRPr/>
            </a:pPr>
            <a:r>
              <a:rPr lang="en-US" sz="2400" dirty="0">
                <a:solidFill>
                  <a:schemeClr val="accent6">
                    <a:lumMod val="50000"/>
                  </a:schemeClr>
                </a:solidFill>
                <a:latin typeface="Calibri" panose="020F0502020204030204" pitchFamily="34" charset="0"/>
                <a:cs typeface="Calibri" panose="020F0502020204030204" pitchFamily="34" charset="0"/>
              </a:rPr>
              <a:t>Low priced</a:t>
            </a:r>
          </a:p>
        </p:txBody>
      </p:sp>
      <p:sp>
        <p:nvSpPr>
          <p:cNvPr id="17" name="Rectangle 16">
            <a:extLst>
              <a:ext uri="{FF2B5EF4-FFF2-40B4-BE49-F238E27FC236}">
                <a16:creationId xmlns:a16="http://schemas.microsoft.com/office/drawing/2014/main" id="{4C276B0C-2BF0-244E-86B1-4B4BB67F2DA5}"/>
              </a:ext>
            </a:extLst>
          </p:cNvPr>
          <p:cNvSpPr/>
          <p:nvPr/>
        </p:nvSpPr>
        <p:spPr>
          <a:xfrm>
            <a:off x="0" y="3132516"/>
            <a:ext cx="3787911" cy="1477328"/>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914354">
              <a:defRPr/>
            </a:pPr>
            <a:r>
              <a:rPr lang="en-US" sz="2400" b="1" dirty="0">
                <a:solidFill>
                  <a:srgbClr val="C00000"/>
                </a:solidFill>
                <a:latin typeface="Calibri" panose="020F0502020204030204" pitchFamily="34" charset="0"/>
                <a:cs typeface="Calibri" panose="020F0502020204030204" pitchFamily="34" charset="0"/>
              </a:rPr>
              <a:t>Shopping  Products</a:t>
            </a:r>
          </a:p>
          <a:p>
            <a:pPr defTabSz="914354">
              <a:defRPr/>
            </a:pPr>
            <a:r>
              <a:rPr lang="en-US" sz="2400" dirty="0">
                <a:solidFill>
                  <a:schemeClr val="accent6">
                    <a:lumMod val="50000"/>
                  </a:schemeClr>
                </a:solidFill>
                <a:latin typeface="Calibri" panose="020F0502020204030204" pitchFamily="34" charset="0"/>
                <a:cs typeface="Calibri" panose="020F0502020204030204" pitchFamily="34" charset="0"/>
              </a:rPr>
              <a:t>Buy less frequently</a:t>
            </a:r>
          </a:p>
          <a:p>
            <a:pPr defTabSz="914354">
              <a:defRPr/>
            </a:pPr>
            <a:r>
              <a:rPr lang="en-US" sz="2400" dirty="0">
                <a:solidFill>
                  <a:schemeClr val="accent6">
                    <a:lumMod val="50000"/>
                  </a:schemeClr>
                </a:solidFill>
                <a:latin typeface="Calibri" panose="020F0502020204030204" pitchFamily="34" charset="0"/>
                <a:cs typeface="Calibri" panose="020F0502020204030204" pitchFamily="34" charset="0"/>
              </a:rPr>
              <a:t>Higher price</a:t>
            </a:r>
          </a:p>
          <a:p>
            <a:pPr algn="ctr" defTabSz="914354">
              <a:defRPr/>
            </a:pPr>
            <a:endParaRPr lang="en-US" b="1" u="sng" dirty="0">
              <a:solidFill>
                <a:srgbClr val="0070C0"/>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F49E3BF8-3CA6-3445-BCFE-2F44642EEBF7}"/>
              </a:ext>
            </a:extLst>
          </p:cNvPr>
          <p:cNvSpPr/>
          <p:nvPr/>
        </p:nvSpPr>
        <p:spPr>
          <a:xfrm>
            <a:off x="7463288" y="1269129"/>
            <a:ext cx="3996845"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914354">
              <a:defRPr/>
            </a:pPr>
            <a:r>
              <a:rPr lang="en-US" sz="2400" b="1" dirty="0">
                <a:solidFill>
                  <a:prstClr val="white"/>
                </a:solidFill>
                <a:latin typeface="Calibri" panose="020F0502020204030204" pitchFamily="34" charset="0"/>
                <a:cs typeface="Calibri" panose="020F0502020204030204" pitchFamily="34" charset="0"/>
              </a:rPr>
              <a:t>Unsought  Products</a:t>
            </a:r>
          </a:p>
          <a:p>
            <a:pPr algn="ctr" defTabSz="914354">
              <a:defRPr/>
            </a:pPr>
            <a:r>
              <a:rPr lang="en-US" sz="2400" b="1" dirty="0">
                <a:solidFill>
                  <a:prstClr val="white"/>
                </a:solidFill>
                <a:latin typeface="Calibri" panose="020F0502020204030204" pitchFamily="34" charset="0"/>
                <a:cs typeface="Calibri" panose="020F0502020204030204" pitchFamily="34" charset="0"/>
              </a:rPr>
              <a:t>consumers don’t think about</a:t>
            </a:r>
          </a:p>
          <a:p>
            <a:pPr algn="ctr" defTabSz="914354">
              <a:defRPr/>
            </a:pPr>
            <a:r>
              <a:rPr lang="en-US" sz="2400" b="1" dirty="0">
                <a:solidFill>
                  <a:prstClr val="white"/>
                </a:solidFill>
                <a:latin typeface="Calibri" panose="020F0502020204030204" pitchFamily="34" charset="0"/>
                <a:cs typeface="Calibri" panose="020F0502020204030204" pitchFamily="34" charset="0"/>
              </a:rPr>
              <a:t>such products, </a:t>
            </a:r>
          </a:p>
          <a:p>
            <a:pPr algn="ctr" defTabSz="914354">
              <a:defRPr/>
            </a:pPr>
            <a:endParaRPr lang="en-US" sz="2400" b="1" dirty="0">
              <a:solidFill>
                <a:prstClr val="white"/>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FC46D8FB-5249-6142-94E8-DF42B0C8931F}"/>
              </a:ext>
            </a:extLst>
          </p:cNvPr>
          <p:cNvSpPr/>
          <p:nvPr/>
        </p:nvSpPr>
        <p:spPr>
          <a:xfrm>
            <a:off x="95820" y="4690494"/>
            <a:ext cx="3645170" cy="120032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914354">
              <a:defRPr/>
            </a:pPr>
            <a:r>
              <a:rPr lang="en-US" sz="2400" b="1" dirty="0">
                <a:solidFill>
                  <a:srgbClr val="C00000"/>
                </a:solidFill>
                <a:latin typeface="Calibri" panose="020F0502020204030204" pitchFamily="34" charset="0"/>
                <a:cs typeface="Calibri" panose="020F0502020204030204" pitchFamily="34" charset="0"/>
              </a:rPr>
              <a:t>Specialty  Products</a:t>
            </a:r>
          </a:p>
          <a:p>
            <a:pPr defTabSz="914354">
              <a:defRPr/>
            </a:pPr>
            <a:r>
              <a:rPr lang="en-US" sz="2400" dirty="0">
                <a:solidFill>
                  <a:schemeClr val="accent6">
                    <a:lumMod val="50000"/>
                  </a:schemeClr>
                </a:solidFill>
                <a:latin typeface="Calibri" panose="020F0502020204030204" pitchFamily="34" charset="0"/>
                <a:cs typeface="Calibri" panose="020F0502020204030204" pitchFamily="34" charset="0"/>
              </a:rPr>
              <a:t>Special purchase efforts</a:t>
            </a:r>
          </a:p>
          <a:p>
            <a:pPr defTabSz="914354">
              <a:defRPr/>
            </a:pPr>
            <a:r>
              <a:rPr lang="en-US" sz="2400" dirty="0">
                <a:solidFill>
                  <a:schemeClr val="accent6">
                    <a:lumMod val="50000"/>
                  </a:schemeClr>
                </a:solidFill>
                <a:latin typeface="Calibri" panose="020F0502020204030204" pitchFamily="34" charset="0"/>
                <a:cs typeface="Calibri" panose="020F0502020204030204" pitchFamily="34" charset="0"/>
              </a:rPr>
              <a:t>High price</a:t>
            </a:r>
          </a:p>
        </p:txBody>
      </p:sp>
      <p:pic>
        <p:nvPicPr>
          <p:cNvPr id="2" name="Picture 1">
            <a:extLst>
              <a:ext uri="{FF2B5EF4-FFF2-40B4-BE49-F238E27FC236}">
                <a16:creationId xmlns:a16="http://schemas.microsoft.com/office/drawing/2014/main" id="{B5BCC962-D315-0723-AA39-413E9FE86385}"/>
              </a:ext>
            </a:extLst>
          </p:cNvPr>
          <p:cNvPicPr>
            <a:picLocks noChangeAspect="1"/>
          </p:cNvPicPr>
          <p:nvPr/>
        </p:nvPicPr>
        <p:blipFill>
          <a:blip r:embed="rId3"/>
          <a:stretch>
            <a:fillRect/>
          </a:stretch>
        </p:blipFill>
        <p:spPr>
          <a:xfrm>
            <a:off x="3963871" y="1359238"/>
            <a:ext cx="2881067" cy="1569660"/>
          </a:xfrm>
          <a:prstGeom prst="rect">
            <a:avLst/>
          </a:prstGeom>
        </p:spPr>
      </p:pic>
      <p:pic>
        <p:nvPicPr>
          <p:cNvPr id="3" name="Picture 2">
            <a:extLst>
              <a:ext uri="{FF2B5EF4-FFF2-40B4-BE49-F238E27FC236}">
                <a16:creationId xmlns:a16="http://schemas.microsoft.com/office/drawing/2014/main" id="{6E024C36-0BB5-F525-5AE9-50F69461D40E}"/>
              </a:ext>
            </a:extLst>
          </p:cNvPr>
          <p:cNvPicPr>
            <a:picLocks noChangeAspect="1"/>
          </p:cNvPicPr>
          <p:nvPr/>
        </p:nvPicPr>
        <p:blipFill>
          <a:blip r:embed="rId4"/>
          <a:stretch>
            <a:fillRect/>
          </a:stretch>
        </p:blipFill>
        <p:spPr>
          <a:xfrm>
            <a:off x="3890305" y="3080427"/>
            <a:ext cx="3028197" cy="1529417"/>
          </a:xfrm>
          <a:prstGeom prst="rect">
            <a:avLst/>
          </a:prstGeom>
        </p:spPr>
      </p:pic>
      <p:pic>
        <p:nvPicPr>
          <p:cNvPr id="6146" name="Picture 2" descr="Specialty Products Overview &amp; Examples | What is a Specialty Product? -  Video &amp; Lesson Transcript | Study.com">
            <a:extLst>
              <a:ext uri="{FF2B5EF4-FFF2-40B4-BE49-F238E27FC236}">
                <a16:creationId xmlns:a16="http://schemas.microsoft.com/office/drawing/2014/main" id="{717602BE-E4BD-06E3-979F-C62A2B2C2F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481" t="19416" r="4684" b="4793"/>
          <a:stretch/>
        </p:blipFill>
        <p:spPr bwMode="auto">
          <a:xfrm>
            <a:off x="3787911" y="4809260"/>
            <a:ext cx="3028196" cy="10127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13092EC-E348-8AA8-E485-8B187DE16E2F}"/>
              </a:ext>
            </a:extLst>
          </p:cNvPr>
          <p:cNvSpPr/>
          <p:nvPr/>
        </p:nvSpPr>
        <p:spPr>
          <a:xfrm flipH="1">
            <a:off x="7036062" y="779918"/>
            <a:ext cx="89219" cy="53913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grpSp>
        <p:nvGrpSpPr>
          <p:cNvPr id="10" name="Group 9">
            <a:extLst>
              <a:ext uri="{FF2B5EF4-FFF2-40B4-BE49-F238E27FC236}">
                <a16:creationId xmlns:a16="http://schemas.microsoft.com/office/drawing/2014/main" id="{41D1C962-8958-6450-04F4-A9C65E25748F}"/>
              </a:ext>
            </a:extLst>
          </p:cNvPr>
          <p:cNvGrpSpPr/>
          <p:nvPr/>
        </p:nvGrpSpPr>
        <p:grpSpPr>
          <a:xfrm>
            <a:off x="7463290" y="3240343"/>
            <a:ext cx="4339940" cy="2581618"/>
            <a:chOff x="7291741" y="3103145"/>
            <a:chExt cx="4339940" cy="3507913"/>
          </a:xfrm>
        </p:grpSpPr>
        <p:grpSp>
          <p:nvGrpSpPr>
            <p:cNvPr id="9" name="Group 8">
              <a:extLst>
                <a:ext uri="{FF2B5EF4-FFF2-40B4-BE49-F238E27FC236}">
                  <a16:creationId xmlns:a16="http://schemas.microsoft.com/office/drawing/2014/main" id="{EBEE68BE-F82A-BD75-1BAE-B74671808A8E}"/>
                </a:ext>
              </a:extLst>
            </p:cNvPr>
            <p:cNvGrpSpPr/>
            <p:nvPr/>
          </p:nvGrpSpPr>
          <p:grpSpPr>
            <a:xfrm>
              <a:off x="7291741" y="3103145"/>
              <a:ext cx="4339940" cy="3507913"/>
              <a:chOff x="7291741" y="3103145"/>
              <a:chExt cx="4339940" cy="3507913"/>
            </a:xfrm>
          </p:grpSpPr>
          <p:grpSp>
            <p:nvGrpSpPr>
              <p:cNvPr id="7" name="Group 6">
                <a:extLst>
                  <a:ext uri="{FF2B5EF4-FFF2-40B4-BE49-F238E27FC236}">
                    <a16:creationId xmlns:a16="http://schemas.microsoft.com/office/drawing/2014/main" id="{1B0EE238-4A18-2620-2AD8-593BEA8E179A}"/>
                  </a:ext>
                </a:extLst>
              </p:cNvPr>
              <p:cNvGrpSpPr/>
              <p:nvPr/>
            </p:nvGrpSpPr>
            <p:grpSpPr>
              <a:xfrm>
                <a:off x="7291741" y="3103145"/>
                <a:ext cx="4339940" cy="3507913"/>
                <a:chOff x="7291741" y="3103145"/>
                <a:chExt cx="4339940" cy="3507913"/>
              </a:xfrm>
            </p:grpSpPr>
            <p:pic>
              <p:nvPicPr>
                <p:cNvPr id="5" name="Picture 4">
                  <a:extLst>
                    <a:ext uri="{FF2B5EF4-FFF2-40B4-BE49-F238E27FC236}">
                      <a16:creationId xmlns:a16="http://schemas.microsoft.com/office/drawing/2014/main" id="{16309950-9E4A-88D8-C99C-ACBB3BD8B060}"/>
                    </a:ext>
                  </a:extLst>
                </p:cNvPr>
                <p:cNvPicPr>
                  <a:picLocks noChangeAspect="1"/>
                </p:cNvPicPr>
                <p:nvPr/>
              </p:nvPicPr>
              <p:blipFill rotWithShape="1">
                <a:blip r:embed="rId6"/>
                <a:srcRect t="43115" r="7265" b="16142"/>
                <a:stretch/>
              </p:blipFill>
              <p:spPr>
                <a:xfrm>
                  <a:off x="7291741" y="3103145"/>
                  <a:ext cx="4339940" cy="1860884"/>
                </a:xfrm>
                <a:prstGeom prst="rect">
                  <a:avLst/>
                </a:prstGeom>
              </p:spPr>
              <p:style>
                <a:lnRef idx="2">
                  <a:schemeClr val="accent1"/>
                </a:lnRef>
                <a:fillRef idx="1">
                  <a:schemeClr val="lt1"/>
                </a:fillRef>
                <a:effectRef idx="0">
                  <a:schemeClr val="accent1"/>
                </a:effectRef>
                <a:fontRef idx="minor">
                  <a:schemeClr val="dk1"/>
                </a:fontRef>
              </p:style>
            </p:pic>
            <p:pic>
              <p:nvPicPr>
                <p:cNvPr id="6152" name="Picture 8" descr="QLM Life &amp; Medical Insurance Company (Q.P.S.C.) Holds a Blood Donation Drive  - Q Life and Medical Insurance Company">
                  <a:extLst>
                    <a:ext uri="{FF2B5EF4-FFF2-40B4-BE49-F238E27FC236}">
                      <a16:creationId xmlns:a16="http://schemas.microsoft.com/office/drawing/2014/main" id="{B16338EF-2ACA-B617-F76A-1A5FBCD4B1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9072" y="5073616"/>
                  <a:ext cx="2816852" cy="1537442"/>
                </a:xfrm>
                <a:prstGeom prst="rect">
                  <a:avLst/>
                </a:prstGeom>
              </p:spPr>
              <p:style>
                <a:lnRef idx="2">
                  <a:schemeClr val="accent1"/>
                </a:lnRef>
                <a:fillRef idx="1">
                  <a:schemeClr val="lt1"/>
                </a:fillRef>
                <a:effectRef idx="0">
                  <a:schemeClr val="accent1"/>
                </a:effectRef>
                <a:fontRef idx="minor">
                  <a:schemeClr val="dk1"/>
                </a:fontRef>
              </p:style>
            </p:pic>
            <p:pic>
              <p:nvPicPr>
                <p:cNvPr id="6154" name="Picture 10" descr="Thank you for helping make this blood drive a success - Insurance House">
                  <a:extLst>
                    <a:ext uri="{FF2B5EF4-FFF2-40B4-BE49-F238E27FC236}">
                      <a16:creationId xmlns:a16="http://schemas.microsoft.com/office/drawing/2014/main" id="{82CF7A05-62A4-5437-A58C-A467B769F3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12845" y="5037834"/>
                  <a:ext cx="1418836" cy="1537442"/>
                </a:xfrm>
                <a:prstGeom prst="rect">
                  <a:avLst/>
                </a:prstGeom>
              </p:spPr>
              <p:style>
                <a:lnRef idx="2">
                  <a:schemeClr val="accent1"/>
                </a:lnRef>
                <a:fillRef idx="1">
                  <a:schemeClr val="lt1"/>
                </a:fillRef>
                <a:effectRef idx="0">
                  <a:schemeClr val="accent1"/>
                </a:effectRef>
                <a:fontRef idx="minor">
                  <a:schemeClr val="dk1"/>
                </a:fontRef>
              </p:style>
            </p:pic>
          </p:grpSp>
          <p:pic>
            <p:nvPicPr>
              <p:cNvPr id="6156" name="Picture 12" descr="What is Life Insurance and What are its Features?">
                <a:extLst>
                  <a:ext uri="{FF2B5EF4-FFF2-40B4-BE49-F238E27FC236}">
                    <a16:creationId xmlns:a16="http://schemas.microsoft.com/office/drawing/2014/main" id="{95FD9E7D-C18B-B863-3136-41ED5CE26F7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835" t="20542" r="8947" b="14822"/>
              <a:stretch/>
            </p:blipFill>
            <p:spPr bwMode="auto">
              <a:xfrm>
                <a:off x="10257423" y="3103145"/>
                <a:ext cx="1374258" cy="862538"/>
              </a:xfrm>
              <a:prstGeom prst="rect">
                <a:avLst/>
              </a:prstGeom>
            </p:spPr>
            <p:style>
              <a:lnRef idx="2">
                <a:schemeClr val="accent1"/>
              </a:lnRef>
              <a:fillRef idx="1">
                <a:schemeClr val="lt1"/>
              </a:fillRef>
              <a:effectRef idx="0">
                <a:schemeClr val="accent1"/>
              </a:effectRef>
              <a:fontRef idx="minor">
                <a:schemeClr val="dk1"/>
              </a:fontRef>
            </p:style>
          </p:pic>
        </p:grpSp>
        <p:pic>
          <p:nvPicPr>
            <p:cNvPr id="6158" name="Picture 14" descr="Compare Life Insurance Quotes | ComparetheMarket">
              <a:extLst>
                <a:ext uri="{FF2B5EF4-FFF2-40B4-BE49-F238E27FC236}">
                  <a16:creationId xmlns:a16="http://schemas.microsoft.com/office/drawing/2014/main" id="{897C9DCA-2A36-44E0-9DBA-F6F8F65CFF9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8439" r="8171"/>
            <a:stretch/>
          </p:blipFill>
          <p:spPr bwMode="auto">
            <a:xfrm>
              <a:off x="7666032" y="3103145"/>
              <a:ext cx="1261964" cy="862538"/>
            </a:xfrm>
            <a:prstGeom prst="rect">
              <a:avLst/>
            </a:prstGeom>
          </p:spPr>
          <p:style>
            <a:lnRef idx="2">
              <a:schemeClr val="accent1"/>
            </a:lnRef>
            <a:fillRef idx="1">
              <a:schemeClr val="lt1"/>
            </a:fillRef>
            <a:effectRef idx="0">
              <a:schemeClr val="accent1"/>
            </a:effectRef>
            <a:fontRef idx="minor">
              <a:schemeClr val="dk1"/>
            </a:fontRef>
          </p:style>
        </p:pic>
      </p:grpSp>
      <p:sp>
        <p:nvSpPr>
          <p:cNvPr id="6" name="TextBox 5">
            <a:extLst>
              <a:ext uri="{FF2B5EF4-FFF2-40B4-BE49-F238E27FC236}">
                <a16:creationId xmlns:a16="http://schemas.microsoft.com/office/drawing/2014/main" id="{C45701A1-26EE-98E7-DEB6-9E1F031CDE27}"/>
              </a:ext>
            </a:extLst>
          </p:cNvPr>
          <p:cNvSpPr txBox="1"/>
          <p:nvPr/>
        </p:nvSpPr>
        <p:spPr>
          <a:xfrm>
            <a:off x="7133412" y="518308"/>
            <a:ext cx="65921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0070C0"/>
                </a:solidFill>
                <a:effectLst/>
                <a:uLnTx/>
                <a:uFillTx/>
                <a:latin typeface="Gill Sans MT" panose="020B0502020104020203"/>
              </a:defRPr>
            </a:lvl1pPr>
          </a:lstStyle>
          <a:p>
            <a:pPr defTabSz="914354">
              <a:defRPr/>
            </a:pPr>
            <a:r>
              <a:rPr lang="en-SA" dirty="0"/>
              <a:t>3</a:t>
            </a:r>
          </a:p>
        </p:txBody>
      </p:sp>
    </p:spTree>
    <p:extLst>
      <p:ext uri="{BB962C8B-B14F-4D97-AF65-F5344CB8AC3E}">
        <p14:creationId xmlns:p14="http://schemas.microsoft.com/office/powerpoint/2010/main" val="340727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p:tgtEl>
                                          <p:spTgt spid="10"/>
                                        </p:tgtEl>
                                        <p:attrNameLst>
                                          <p:attrName>ppt_y</p:attrName>
                                        </p:attrNameLst>
                                      </p:cBhvr>
                                      <p:tavLst>
                                        <p:tav tm="0">
                                          <p:val>
                                            <p:strVal val="#ppt_y+#ppt_h*1.125000"/>
                                          </p:val>
                                        </p:tav>
                                        <p:tav tm="100000">
                                          <p:val>
                                            <p:strVal val="#ppt_y"/>
                                          </p:val>
                                        </p:tav>
                                      </p:tavLst>
                                    </p:anim>
                                    <p:animEffect transition="in" filter="wipe(up)">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0423" y="2227236"/>
            <a:ext cx="11691153" cy="3592127"/>
          </a:xfrm>
          <a:prstGeom prst="rect">
            <a:avLst/>
          </a:prstGeom>
          <a:blipFill>
            <a:blip r:embed="rId2" cstate="print"/>
            <a:stretch>
              <a:fillRect/>
            </a:stretch>
          </a:blipFill>
        </p:spPr>
        <p:txBody>
          <a:bodyPr wrap="square" lIns="0" tIns="0" rIns="0" bIns="0" rtlCol="0"/>
          <a:lstStyle/>
          <a:p>
            <a:pPr defTabSz="914354">
              <a:defRPr/>
            </a:pPr>
            <a:endParaRPr>
              <a:solidFill>
                <a:prstClr val="black"/>
              </a:solidFill>
              <a:latin typeface="Gill Sans MT" panose="020B0502020104020203"/>
            </a:endParaRPr>
          </a:p>
        </p:txBody>
      </p:sp>
      <p:sp>
        <p:nvSpPr>
          <p:cNvPr id="5" name="Title 1">
            <a:extLst>
              <a:ext uri="{FF2B5EF4-FFF2-40B4-BE49-F238E27FC236}">
                <a16:creationId xmlns:a16="http://schemas.microsoft.com/office/drawing/2014/main" id="{BDDC4FB1-0AD0-8A96-3107-42378DEF4482}"/>
              </a:ext>
            </a:extLst>
          </p:cNvPr>
          <p:cNvSpPr txBox="1">
            <a:spLocks/>
          </p:cNvSpPr>
          <p:nvPr/>
        </p:nvSpPr>
        <p:spPr>
          <a:xfrm>
            <a:off x="1074113" y="1122032"/>
            <a:ext cx="10960853"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0070C0"/>
                </a:solidFill>
                <a:effectLst/>
                <a:uLnTx/>
                <a:uFillTx/>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dirty="0">
                <a:solidFill>
                  <a:schemeClr val="accent6">
                    <a:lumMod val="50000"/>
                  </a:schemeClr>
                </a:solidFill>
              </a:rPr>
              <a:t>Marketing Considerations  different t</a:t>
            </a:r>
            <a:r>
              <a:rPr lang="en-US" altLang="en-US" dirty="0">
                <a:solidFill>
                  <a:schemeClr val="accent6">
                    <a:lumMod val="50000"/>
                  </a:schemeClr>
                </a:solidFill>
              </a:rPr>
              <a:t>ypes of consumer products </a:t>
            </a:r>
          </a:p>
        </p:txBody>
      </p:sp>
      <p:sp>
        <p:nvSpPr>
          <p:cNvPr id="6" name="TextBox 5">
            <a:extLst>
              <a:ext uri="{FF2B5EF4-FFF2-40B4-BE49-F238E27FC236}">
                <a16:creationId xmlns:a16="http://schemas.microsoft.com/office/drawing/2014/main" id="{96E1C1C6-27DD-5B2F-1170-DD0C434DEC70}"/>
              </a:ext>
            </a:extLst>
          </p:cNvPr>
          <p:cNvSpPr txBox="1"/>
          <p:nvPr/>
        </p:nvSpPr>
        <p:spPr>
          <a:xfrm>
            <a:off x="273896" y="1097982"/>
            <a:ext cx="65921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marR="0" lvl="0" indent="0" algn="ctr" defTabSz="914354" fontAlgn="auto">
              <a:lnSpc>
                <a:spcPct val="100000"/>
              </a:lnSpc>
              <a:spcBef>
                <a:spcPts val="0"/>
              </a:spcBef>
              <a:spcAft>
                <a:spcPts val="0"/>
              </a:spcAft>
              <a:buClrTx/>
              <a:buSzTx/>
              <a:buFontTx/>
              <a:buNone/>
              <a:tabLst/>
              <a:defRPr kumimoji="0" sz="2800" b="0" i="0" u="none" strike="noStrike" cap="none" spc="0" normalizeH="0" baseline="0">
                <a:ln>
                  <a:noFill/>
                </a:ln>
                <a:solidFill>
                  <a:srgbClr val="0070C0"/>
                </a:solidFill>
                <a:effectLst/>
                <a:uLnTx/>
                <a:uFillTx/>
                <a:latin typeface="Gill Sans MT" panose="020B0502020104020203"/>
              </a:defRPr>
            </a:lvl1pPr>
          </a:lstStyle>
          <a:p>
            <a:r>
              <a:rPr lang="en-SA" dirty="0"/>
              <a:t>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4DB9693-3F90-BD92-728E-A6C0B1D84986}"/>
              </a:ext>
            </a:extLst>
          </p:cNvPr>
          <p:cNvGraphicFramePr>
            <a:graphicFrameLocks noGrp="1"/>
          </p:cNvGraphicFramePr>
          <p:nvPr>
            <p:ph idx="4294967295"/>
            <p:extLst>
              <p:ext uri="{D42A27DB-BD31-4B8C-83A1-F6EECF244321}">
                <p14:modId xmlns:p14="http://schemas.microsoft.com/office/powerpoint/2010/main" val="2763716188"/>
              </p:ext>
            </p:extLst>
          </p:nvPr>
        </p:nvGraphicFramePr>
        <p:xfrm>
          <a:off x="-1197962" y="1223870"/>
          <a:ext cx="15118080" cy="4911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D50B6488-00A6-4B4B-C794-999271889DF4}"/>
              </a:ext>
            </a:extLst>
          </p:cNvPr>
          <p:cNvSpPr>
            <a:spLocks noGrp="1"/>
          </p:cNvSpPr>
          <p:nvPr>
            <p:ph type="title" idx="4294967295"/>
          </p:nvPr>
        </p:nvSpPr>
        <p:spPr>
          <a:xfrm>
            <a:off x="5494789" y="381187"/>
            <a:ext cx="6526634" cy="584775"/>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3200" dirty="0">
                <a:solidFill>
                  <a:schemeClr val="accent6">
                    <a:lumMod val="50000"/>
                  </a:schemeClr>
                </a:solidFill>
                <a:latin typeface="Gill Sans MT" panose="020B0502020104020203"/>
              </a:rPr>
              <a:t>Product and service decisions</a:t>
            </a:r>
            <a:endParaRPr lang="en-IN" sz="3200" dirty="0">
              <a:solidFill>
                <a:schemeClr val="accent6">
                  <a:lumMod val="50000"/>
                </a:schemeClr>
              </a:solidFill>
              <a:latin typeface="Gill Sans MT" panose="020B0502020104020203"/>
            </a:endParaRPr>
          </a:p>
        </p:txBody>
      </p:sp>
      <p:sp>
        <p:nvSpPr>
          <p:cNvPr id="2" name="TextBox 1">
            <a:extLst>
              <a:ext uri="{FF2B5EF4-FFF2-40B4-BE49-F238E27FC236}">
                <a16:creationId xmlns:a16="http://schemas.microsoft.com/office/drawing/2014/main" id="{B5B89AAE-2BB0-1F03-7DBF-12F5A8080D5D}"/>
              </a:ext>
            </a:extLst>
          </p:cNvPr>
          <p:cNvSpPr txBox="1"/>
          <p:nvPr/>
        </p:nvSpPr>
        <p:spPr>
          <a:xfrm>
            <a:off x="1666140" y="1489289"/>
            <a:ext cx="404037"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sz="2400" dirty="0">
                <a:solidFill>
                  <a:prstClr val="white"/>
                </a:solidFill>
                <a:latin typeface="Gill Sans MT" panose="020B0502020104020203"/>
              </a:rPr>
              <a:t>1</a:t>
            </a:r>
          </a:p>
        </p:txBody>
      </p:sp>
      <p:sp>
        <p:nvSpPr>
          <p:cNvPr id="3" name="TextBox 2">
            <a:extLst>
              <a:ext uri="{FF2B5EF4-FFF2-40B4-BE49-F238E27FC236}">
                <a16:creationId xmlns:a16="http://schemas.microsoft.com/office/drawing/2014/main" id="{7546E52E-9968-87AD-8814-48B63852C51A}"/>
              </a:ext>
            </a:extLst>
          </p:cNvPr>
          <p:cNvSpPr txBox="1"/>
          <p:nvPr/>
        </p:nvSpPr>
        <p:spPr>
          <a:xfrm>
            <a:off x="4730372" y="1489289"/>
            <a:ext cx="404037"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sz="2400" dirty="0">
                <a:solidFill>
                  <a:prstClr val="white"/>
                </a:solidFill>
                <a:latin typeface="Gill Sans MT" panose="020B0502020104020203"/>
              </a:rPr>
              <a:t>2</a:t>
            </a:r>
          </a:p>
        </p:txBody>
      </p:sp>
      <p:sp>
        <p:nvSpPr>
          <p:cNvPr id="4" name="TextBox 3">
            <a:extLst>
              <a:ext uri="{FF2B5EF4-FFF2-40B4-BE49-F238E27FC236}">
                <a16:creationId xmlns:a16="http://schemas.microsoft.com/office/drawing/2014/main" id="{15305C23-2261-8DA7-3ADE-E05CF842C4C3}"/>
              </a:ext>
            </a:extLst>
          </p:cNvPr>
          <p:cNvSpPr txBox="1"/>
          <p:nvPr/>
        </p:nvSpPr>
        <p:spPr>
          <a:xfrm>
            <a:off x="7487192" y="1489289"/>
            <a:ext cx="404037"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sz="2400" dirty="0">
                <a:solidFill>
                  <a:prstClr val="white"/>
                </a:solidFill>
                <a:latin typeface="Gill Sans MT" panose="020B0502020104020203"/>
              </a:rPr>
              <a:t>3</a:t>
            </a:r>
          </a:p>
        </p:txBody>
      </p:sp>
      <p:sp>
        <p:nvSpPr>
          <p:cNvPr id="5" name="TextBox 4">
            <a:extLst>
              <a:ext uri="{FF2B5EF4-FFF2-40B4-BE49-F238E27FC236}">
                <a16:creationId xmlns:a16="http://schemas.microsoft.com/office/drawing/2014/main" id="{136B657D-0639-B81D-260D-3762E47DA192}"/>
              </a:ext>
            </a:extLst>
          </p:cNvPr>
          <p:cNvSpPr txBox="1"/>
          <p:nvPr/>
        </p:nvSpPr>
        <p:spPr>
          <a:xfrm>
            <a:off x="4787675" y="399356"/>
            <a:ext cx="659219" cy="584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lvl1pPr>
              <a:lnSpc>
                <a:spcPct val="100000"/>
              </a:lnSpc>
              <a:spcBef>
                <a:spcPts val="0"/>
              </a:spcBef>
              <a:buNone/>
              <a:defRPr sz="3200">
                <a:solidFill>
                  <a:srgbClr val="0070C0"/>
                </a:solidFill>
                <a:latin typeface="Gill Sans MT" panose="020B0502020104020203"/>
              </a:defRPr>
            </a:lvl1pPr>
          </a:lstStyle>
          <a:p>
            <a:pPr algn="ctr" defTabSz="914354">
              <a:defRPr/>
            </a:pPr>
            <a:r>
              <a:rPr lang="en-SA" dirty="0"/>
              <a:t>5</a:t>
            </a:r>
          </a:p>
        </p:txBody>
      </p:sp>
    </p:spTree>
    <p:extLst>
      <p:ext uri="{BB962C8B-B14F-4D97-AF65-F5344CB8AC3E}">
        <p14:creationId xmlns:p14="http://schemas.microsoft.com/office/powerpoint/2010/main" val="1309485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9717" y="546399"/>
            <a:ext cx="6590951" cy="584775"/>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3200" dirty="0">
                <a:solidFill>
                  <a:schemeClr val="accent6">
                    <a:lumMod val="50000"/>
                  </a:schemeClr>
                </a:solidFill>
                <a:latin typeface="Gill Sans MT" panose="020B0502020104020203"/>
              </a:rPr>
              <a:t>Individual Product Decisions</a:t>
            </a:r>
            <a:endParaRPr lang="en-IN" sz="3200" dirty="0">
              <a:solidFill>
                <a:schemeClr val="accent6">
                  <a:lumMod val="50000"/>
                </a:schemeClr>
              </a:solidFill>
              <a:latin typeface="Gill Sans MT" panose="020B0502020104020203"/>
            </a:endParaRPr>
          </a:p>
        </p:txBody>
      </p:sp>
      <p:pic>
        <p:nvPicPr>
          <p:cNvPr id="4" name="Picture 2" descr="The details are as follows:&#10;• Product attributes&#10;• Branding&#10;• Packaging&#10;• Labeling and logos&#10;• Product support services&#10;Note: Don’t forget Figure 7.1. The focus of all of these decisions is to create core customer value.&#10;"/>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0718" t="-7994" b="-1"/>
          <a:stretch/>
        </p:blipFill>
        <p:spPr bwMode="auto">
          <a:xfrm>
            <a:off x="3002243" y="1159610"/>
            <a:ext cx="8988425"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796A15B-F296-80AA-792B-D225BCB665D8}"/>
              </a:ext>
            </a:extLst>
          </p:cNvPr>
          <p:cNvSpPr/>
          <p:nvPr/>
        </p:nvSpPr>
        <p:spPr>
          <a:xfrm>
            <a:off x="851822" y="3298031"/>
            <a:ext cx="6845968" cy="24622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71442" indent="-171442" defTabSz="914354">
              <a:buFont typeface="Arial" panose="020B0604020202020204" pitchFamily="34" charset="0"/>
              <a:buChar char="•"/>
              <a:defRPr/>
            </a:pPr>
            <a:r>
              <a:rPr lang="en-US" altLang="ja-JP" sz="1100" b="1" dirty="0">
                <a:solidFill>
                  <a:schemeClr val="accent6">
                    <a:lumMod val="50000"/>
                  </a:schemeClr>
                </a:solidFill>
                <a:latin typeface="Arial" panose="020B0604020202020204" pitchFamily="34" charset="0"/>
                <a:ea typeface="メイリオ" panose="020B0604030504040204" pitchFamily="34" charset="-128"/>
              </a:rPr>
              <a:t>A product </a:t>
            </a:r>
            <a:r>
              <a:rPr lang="en-US" altLang="ja-JP" sz="1100" dirty="0">
                <a:solidFill>
                  <a:schemeClr val="accent6">
                    <a:lumMod val="50000"/>
                  </a:schemeClr>
                </a:solidFill>
                <a:latin typeface="Arial" panose="020B0604020202020204" pitchFamily="34" charset="0"/>
                <a:ea typeface="メイリオ" panose="020B0604030504040204" pitchFamily="34" charset="-128"/>
              </a:rPr>
              <a:t>varying features that add customer value is through distinctive product style and design. </a:t>
            </a:r>
          </a:p>
          <a:p>
            <a:pPr marL="171442" indent="-171442" defTabSz="914354">
              <a:buFont typeface="Arial" panose="020B0604020202020204" pitchFamily="34" charset="0"/>
              <a:buChar char="•"/>
              <a:defRPr/>
            </a:pPr>
            <a:endParaRPr lang="en-US" altLang="ja-JP" sz="1100" dirty="0">
              <a:solidFill>
                <a:schemeClr val="accent6">
                  <a:lumMod val="50000"/>
                </a:schemeClr>
              </a:solidFill>
              <a:latin typeface="Arial" panose="020B0604020202020204" pitchFamily="34" charset="0"/>
              <a:ea typeface="メイリオ" panose="020B0604030504040204" pitchFamily="34" charset="-128"/>
            </a:endParaRPr>
          </a:p>
          <a:p>
            <a:pPr marL="171442" indent="-171442" defTabSz="914354">
              <a:buFont typeface="Arial" panose="020B0604020202020204" pitchFamily="34" charset="0"/>
              <a:buChar char="•"/>
              <a:defRPr/>
            </a:pPr>
            <a:r>
              <a:rPr lang="en-US" sz="1100" b="1" dirty="0">
                <a:solidFill>
                  <a:schemeClr val="accent6">
                    <a:lumMod val="50000"/>
                  </a:schemeClr>
                </a:solidFill>
                <a:latin typeface="Arial" charset="0"/>
                <a:ea typeface="MS PGothic" panose="020B0600070205080204" pitchFamily="34" charset="-128"/>
                <a:cs typeface="ＭＳ Ｐゴシック" charset="0"/>
              </a:rPr>
              <a:t>Branding </a:t>
            </a:r>
            <a:r>
              <a:rPr lang="en-US" sz="1100" dirty="0">
                <a:solidFill>
                  <a:schemeClr val="accent6">
                    <a:lumMod val="50000"/>
                  </a:schemeClr>
                </a:solidFill>
                <a:latin typeface="Arial" charset="0"/>
                <a:ea typeface="MS PGothic" panose="020B0600070205080204" pitchFamily="34" charset="-128"/>
                <a:cs typeface="ＭＳ Ｐゴシック" charset="0"/>
              </a:rPr>
              <a:t>an important part of a product and can add value  Consumers view a brand reflects </a:t>
            </a:r>
            <a:r>
              <a:rPr lang="en-US" altLang="en-US" sz="1100" dirty="0">
                <a:solidFill>
                  <a:schemeClr val="accent6">
                    <a:lumMod val="50000"/>
                  </a:schemeClr>
                </a:solidFill>
                <a:latin typeface="Arial" panose="020B0604020202020204" pitchFamily="34" charset="0"/>
              </a:rPr>
              <a:t>product quality and consistency.</a:t>
            </a:r>
          </a:p>
          <a:p>
            <a:pPr marL="171442" indent="-171442" defTabSz="914354">
              <a:buFont typeface="Arial" panose="020B0604020202020204" pitchFamily="34" charset="0"/>
              <a:buChar char="•"/>
              <a:defRPr/>
            </a:pPr>
            <a:endParaRPr lang="en-US" altLang="en-US" sz="1100" b="1" dirty="0">
              <a:solidFill>
                <a:schemeClr val="accent6">
                  <a:lumMod val="50000"/>
                </a:schemeClr>
              </a:solidFill>
              <a:latin typeface="Arial" panose="020B0604020202020204" pitchFamily="34" charset="0"/>
            </a:endParaRPr>
          </a:p>
          <a:p>
            <a:pPr marL="171442" indent="-171442" defTabSz="914354">
              <a:buFont typeface="Arial" panose="020B0604020202020204" pitchFamily="34" charset="0"/>
              <a:buChar char="•"/>
              <a:defRPr/>
            </a:pPr>
            <a:r>
              <a:rPr lang="en-US" altLang="en-US" sz="1100" b="1" dirty="0">
                <a:solidFill>
                  <a:schemeClr val="accent6">
                    <a:lumMod val="50000"/>
                  </a:schemeClr>
                </a:solidFill>
                <a:latin typeface="Arial" panose="020B0604020202020204" pitchFamily="34" charset="0"/>
              </a:rPr>
              <a:t>Packaging</a:t>
            </a:r>
            <a:r>
              <a:rPr lang="en-US" altLang="en-US" sz="1100" dirty="0">
                <a:solidFill>
                  <a:schemeClr val="accent6">
                    <a:lumMod val="50000"/>
                  </a:schemeClr>
                </a:solidFill>
                <a:latin typeface="Arial" panose="020B0604020202020204" pitchFamily="34" charset="0"/>
              </a:rPr>
              <a:t> involves designing the container or wrapper for a product. </a:t>
            </a:r>
            <a:r>
              <a:rPr lang="en-US" sz="1100" dirty="0">
                <a:solidFill>
                  <a:schemeClr val="accent6">
                    <a:lumMod val="50000"/>
                  </a:schemeClr>
                </a:solidFill>
                <a:latin typeface="Arial" charset="0"/>
                <a:ea typeface="MS PGothic" panose="020B0600070205080204" pitchFamily="34" charset="-128"/>
                <a:cs typeface="ＭＳ Ｐゴシック" charset="0"/>
              </a:rPr>
              <a:t>packages must attract buyers &amp; communicating brand positioning.</a:t>
            </a:r>
          </a:p>
          <a:p>
            <a:pPr marL="171442" indent="-171442" defTabSz="914354">
              <a:buFont typeface="Arial" panose="020B0604020202020204" pitchFamily="34" charset="0"/>
              <a:buChar char="•"/>
              <a:defRPr/>
            </a:pPr>
            <a:endParaRPr lang="en-US" altLang="en-US" sz="1100" b="1" dirty="0">
              <a:solidFill>
                <a:schemeClr val="accent6">
                  <a:lumMod val="50000"/>
                </a:schemeClr>
              </a:solidFill>
              <a:latin typeface="Arial" panose="020B0604020202020204" pitchFamily="34" charset="0"/>
            </a:endParaRPr>
          </a:p>
          <a:p>
            <a:pPr marL="171442" indent="-171442" defTabSz="914354">
              <a:buFont typeface="Arial" panose="020B0604020202020204" pitchFamily="34" charset="0"/>
              <a:buChar char="•"/>
              <a:defRPr/>
            </a:pPr>
            <a:r>
              <a:rPr lang="en-US" altLang="en-US" sz="1100" b="1" dirty="0">
                <a:solidFill>
                  <a:schemeClr val="accent6">
                    <a:lumMod val="50000"/>
                  </a:schemeClr>
                </a:solidFill>
                <a:latin typeface="Arial" panose="020B0604020202020204" pitchFamily="34" charset="0"/>
              </a:rPr>
              <a:t>Labels</a:t>
            </a:r>
            <a:r>
              <a:rPr lang="en-US" altLang="en-US" sz="1100" dirty="0">
                <a:solidFill>
                  <a:schemeClr val="accent6">
                    <a:lumMod val="50000"/>
                  </a:schemeClr>
                </a:solidFill>
                <a:latin typeface="Arial" panose="020B0604020202020204" pitchFamily="34" charset="0"/>
              </a:rPr>
              <a:t> help to identify and describe the product or brand as well as promote the brand, support its positioning and engage customers.</a:t>
            </a:r>
          </a:p>
          <a:p>
            <a:pPr marL="171442" indent="-171442" defTabSz="914354">
              <a:buFont typeface="Arial" panose="020B0604020202020204" pitchFamily="34" charset="0"/>
              <a:buChar char="•"/>
              <a:defRPr/>
            </a:pPr>
            <a:endParaRPr lang="en-US" altLang="en-US" sz="1100" dirty="0">
              <a:solidFill>
                <a:schemeClr val="accent6">
                  <a:lumMod val="50000"/>
                </a:schemeClr>
              </a:solidFill>
              <a:latin typeface="Arial" panose="020B0604020202020204" pitchFamily="34" charset="0"/>
            </a:endParaRPr>
          </a:p>
          <a:p>
            <a:pPr marL="171442" indent="-171442" defTabSz="914354">
              <a:buFont typeface="Arial" panose="020B0604020202020204" pitchFamily="34" charset="0"/>
              <a:buChar char="•"/>
              <a:defRPr/>
            </a:pPr>
            <a:r>
              <a:rPr lang="en-US" altLang="en-US" sz="1100" b="1" dirty="0">
                <a:solidFill>
                  <a:schemeClr val="accent6">
                    <a:lumMod val="50000"/>
                  </a:schemeClr>
                </a:solidFill>
                <a:latin typeface="Arial" panose="020B0604020202020204" pitchFamily="34" charset="0"/>
              </a:rPr>
              <a:t>P</a:t>
            </a:r>
            <a:r>
              <a:rPr lang="en-US" altLang="en-US" sz="1100" b="1" dirty="0" err="1">
                <a:solidFill>
                  <a:schemeClr val="accent6">
                    <a:lumMod val="50000"/>
                  </a:schemeClr>
                </a:solidFill>
                <a:latin typeface="Arial" panose="020B0604020202020204" pitchFamily="34" charset="0"/>
              </a:rPr>
              <a:t>roduct</a:t>
            </a:r>
            <a:r>
              <a:rPr lang="en-US" altLang="en-US" sz="1100" b="1" dirty="0">
                <a:solidFill>
                  <a:schemeClr val="accent6">
                    <a:lumMod val="50000"/>
                  </a:schemeClr>
                </a:solidFill>
                <a:latin typeface="Arial" panose="020B0604020202020204" pitchFamily="34" charset="0"/>
              </a:rPr>
              <a:t> support services </a:t>
            </a:r>
            <a:r>
              <a:rPr lang="en-US" altLang="en-US" sz="1100" dirty="0">
                <a:solidFill>
                  <a:schemeClr val="accent6">
                    <a:lumMod val="50000"/>
                  </a:schemeClr>
                </a:solidFill>
                <a:latin typeface="Arial" panose="020B0604020202020204" pitchFamily="34" charset="0"/>
              </a:rPr>
              <a:t>is to survey customers periodically. Once the company has assessed the quality of various support services, it can take steps to fix problems and add new services that will both delight customers and yield profits.</a:t>
            </a:r>
          </a:p>
        </p:txBody>
      </p:sp>
      <p:pic>
        <p:nvPicPr>
          <p:cNvPr id="9" name="Picture 8">
            <a:extLst>
              <a:ext uri="{FF2B5EF4-FFF2-40B4-BE49-F238E27FC236}">
                <a16:creationId xmlns:a16="http://schemas.microsoft.com/office/drawing/2014/main" id="{68B72451-DE9F-CE43-FB73-4D031B3E2245}"/>
              </a:ext>
            </a:extLst>
          </p:cNvPr>
          <p:cNvPicPr>
            <a:picLocks noChangeAspect="1"/>
          </p:cNvPicPr>
          <p:nvPr/>
        </p:nvPicPr>
        <p:blipFill rotWithShape="1">
          <a:blip r:embed="rId4"/>
          <a:srcRect r="70635" b="11036"/>
          <a:stretch/>
        </p:blipFill>
        <p:spPr>
          <a:xfrm>
            <a:off x="293593" y="1343341"/>
            <a:ext cx="2442745" cy="1401011"/>
          </a:xfrm>
          <a:prstGeom prst="rect">
            <a:avLst/>
          </a:prstGeom>
        </p:spPr>
      </p:pic>
      <p:grpSp>
        <p:nvGrpSpPr>
          <p:cNvPr id="18" name="Group 17">
            <a:extLst>
              <a:ext uri="{FF2B5EF4-FFF2-40B4-BE49-F238E27FC236}">
                <a16:creationId xmlns:a16="http://schemas.microsoft.com/office/drawing/2014/main" id="{7649939D-BE7E-44AD-4121-63F2E89A86A3}"/>
              </a:ext>
            </a:extLst>
          </p:cNvPr>
          <p:cNvGrpSpPr/>
          <p:nvPr/>
        </p:nvGrpSpPr>
        <p:grpSpPr>
          <a:xfrm>
            <a:off x="8229600" y="2519159"/>
            <a:ext cx="3591593" cy="3241085"/>
            <a:chOff x="7836520" y="2224591"/>
            <a:chExt cx="3810000" cy="4661021"/>
          </a:xfrm>
        </p:grpSpPr>
        <p:pic>
          <p:nvPicPr>
            <p:cNvPr id="17" name="Picture 16">
              <a:extLst>
                <a:ext uri="{FF2B5EF4-FFF2-40B4-BE49-F238E27FC236}">
                  <a16:creationId xmlns:a16="http://schemas.microsoft.com/office/drawing/2014/main" id="{45B5D20B-1FDD-BD89-7BB1-64D267A6F591}"/>
                </a:ext>
              </a:extLst>
            </p:cNvPr>
            <p:cNvPicPr>
              <a:picLocks noChangeAspect="1"/>
            </p:cNvPicPr>
            <p:nvPr/>
          </p:nvPicPr>
          <p:blipFill rotWithShape="1">
            <a:blip r:embed="rId5"/>
            <a:srcRect l="3129" t="11400" r="9658" b="3007"/>
            <a:stretch/>
          </p:blipFill>
          <p:spPr>
            <a:xfrm>
              <a:off x="7836520" y="2224591"/>
              <a:ext cx="3810000" cy="2486528"/>
            </a:xfrm>
            <a:prstGeom prst="rect">
              <a:avLst/>
            </a:prstGeom>
          </p:spPr>
        </p:pic>
        <p:pic>
          <p:nvPicPr>
            <p:cNvPr id="9222" name="Picture 6" descr="iPhone 13 tidbits: Redesigned packaging, RAM amounts, more - 9to5Mac">
              <a:extLst>
                <a:ext uri="{FF2B5EF4-FFF2-40B4-BE49-F238E27FC236}">
                  <a16:creationId xmlns:a16="http://schemas.microsoft.com/office/drawing/2014/main" id="{3E0FDDC3-FCBE-B93C-3B62-E641F33F65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6520" y="4752013"/>
              <a:ext cx="3810000" cy="213359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CDCA9720-CE50-4B0F-6A73-3B79869DD580}"/>
              </a:ext>
            </a:extLst>
          </p:cNvPr>
          <p:cNvSpPr txBox="1"/>
          <p:nvPr/>
        </p:nvSpPr>
        <p:spPr>
          <a:xfrm>
            <a:off x="4588778" y="607954"/>
            <a:ext cx="65921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lvl1pPr algn="ctr">
              <a:lnSpc>
                <a:spcPct val="100000"/>
              </a:lnSpc>
              <a:spcBef>
                <a:spcPts val="0"/>
              </a:spcBef>
              <a:buNone/>
              <a:defRPr sz="3200">
                <a:solidFill>
                  <a:srgbClr val="0070C0"/>
                </a:solidFill>
                <a:latin typeface="Gill Sans MT" panose="020B0502020104020203"/>
              </a:defRPr>
            </a:lvl1pPr>
          </a:lstStyle>
          <a:p>
            <a:pPr defTabSz="914354">
              <a:defRPr/>
            </a:pPr>
            <a:r>
              <a:rPr lang="en-SA" sz="2800" dirty="0"/>
              <a:t>5.1</a:t>
            </a:r>
          </a:p>
        </p:txBody>
      </p:sp>
    </p:spTree>
    <p:extLst>
      <p:ext uri="{BB962C8B-B14F-4D97-AF65-F5344CB8AC3E}">
        <p14:creationId xmlns:p14="http://schemas.microsoft.com/office/powerpoint/2010/main" val="21258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CFE311D-023F-7392-2AF9-E734EE359656}"/>
              </a:ext>
            </a:extLst>
          </p:cNvPr>
          <p:cNvGrpSpPr/>
          <p:nvPr/>
        </p:nvGrpSpPr>
        <p:grpSpPr>
          <a:xfrm>
            <a:off x="2998661" y="2250441"/>
            <a:ext cx="3597776" cy="3482854"/>
            <a:chOff x="2754897" y="3242875"/>
            <a:chExt cx="4278197" cy="2907504"/>
          </a:xfrm>
        </p:grpSpPr>
        <p:pic>
          <p:nvPicPr>
            <p:cNvPr id="5" name="Picture 4">
              <a:extLst>
                <a:ext uri="{FF2B5EF4-FFF2-40B4-BE49-F238E27FC236}">
                  <a16:creationId xmlns:a16="http://schemas.microsoft.com/office/drawing/2014/main" id="{FE729800-7880-2E78-B969-857027E3C870}"/>
                </a:ext>
              </a:extLst>
            </p:cNvPr>
            <p:cNvPicPr>
              <a:picLocks noChangeAspect="1"/>
            </p:cNvPicPr>
            <p:nvPr/>
          </p:nvPicPr>
          <p:blipFill>
            <a:blip r:embed="rId3"/>
            <a:stretch>
              <a:fillRect/>
            </a:stretch>
          </p:blipFill>
          <p:spPr>
            <a:xfrm>
              <a:off x="2754897" y="3242875"/>
              <a:ext cx="4278197" cy="2406486"/>
            </a:xfrm>
            <a:prstGeom prst="rect">
              <a:avLst/>
            </a:prstGeom>
          </p:spPr>
        </p:pic>
        <p:sp>
          <p:nvSpPr>
            <p:cNvPr id="11" name="TextBox 10">
              <a:extLst>
                <a:ext uri="{FF2B5EF4-FFF2-40B4-BE49-F238E27FC236}">
                  <a16:creationId xmlns:a16="http://schemas.microsoft.com/office/drawing/2014/main" id="{489DCAD1-72B4-4E33-315E-C63104F69B73}"/>
                </a:ext>
              </a:extLst>
            </p:cNvPr>
            <p:cNvSpPr txBox="1"/>
            <p:nvPr/>
          </p:nvSpPr>
          <p:spPr>
            <a:xfrm>
              <a:off x="2754897" y="5649359"/>
              <a:ext cx="4278197" cy="50102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defPPr>
                <a:defRPr lang="en-SA"/>
              </a:defPPr>
              <a:lvl1pPr algn="ctr" fontAlgn="base">
                <a:defRPr sz="1400" i="0">
                  <a:effectLst/>
                  <a:latin typeface="Verdana" panose="020B060403050404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100" dirty="0">
                  <a:solidFill>
                    <a:prstClr val="black"/>
                  </a:solidFill>
                </a:rPr>
                <a:t>TECH FIX” column in the New York Times. “The truth is that it is the smartphones peaked a few years ago,” </a:t>
              </a:r>
              <a:endParaRPr lang="en-SA" sz="1100" dirty="0">
                <a:solidFill>
                  <a:prstClr val="black"/>
                </a:solidFill>
              </a:endParaRPr>
            </a:p>
          </p:txBody>
        </p:sp>
      </p:grpSp>
      <p:sp>
        <p:nvSpPr>
          <p:cNvPr id="2" name="Title 1"/>
          <p:cNvSpPr>
            <a:spLocks noGrp="1"/>
          </p:cNvSpPr>
          <p:nvPr>
            <p:ph type="title" idx="4294967295"/>
          </p:nvPr>
        </p:nvSpPr>
        <p:spPr>
          <a:xfrm>
            <a:off x="6170787" y="413913"/>
            <a:ext cx="5287154" cy="584775"/>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3200" dirty="0">
                <a:solidFill>
                  <a:schemeClr val="accent6">
                    <a:lumMod val="50000"/>
                  </a:schemeClr>
                </a:solidFill>
                <a:latin typeface="Gill Sans MT" panose="020B0502020104020203"/>
              </a:rPr>
              <a:t>Individual Product Decisions</a:t>
            </a:r>
            <a:endParaRPr lang="en-IN" sz="3200" dirty="0">
              <a:solidFill>
                <a:schemeClr val="accent6">
                  <a:lumMod val="50000"/>
                </a:schemeClr>
              </a:solidFill>
              <a:latin typeface="Gill Sans MT" panose="020B0502020104020203"/>
            </a:endParaRPr>
          </a:p>
        </p:txBody>
      </p:sp>
      <p:pic>
        <p:nvPicPr>
          <p:cNvPr id="4" name="Picture 2" descr="The details are as follows:&#10;• Product attributes&#10;• Branding&#10;• Packaging&#10;• Labeling and logos&#10;• Product support services&#10;Note: Don’t forget Figure 7.1. The focus of all of these decisions is to create core customer value.&#10;"/>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20718" t="-7994" b="-1"/>
          <a:stretch/>
        </p:blipFill>
        <p:spPr bwMode="auto">
          <a:xfrm>
            <a:off x="3203578" y="879475"/>
            <a:ext cx="8988425"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8B72451-DE9F-CE43-FB73-4D031B3E2245}"/>
              </a:ext>
            </a:extLst>
          </p:cNvPr>
          <p:cNvPicPr>
            <a:picLocks noChangeAspect="1"/>
          </p:cNvPicPr>
          <p:nvPr/>
        </p:nvPicPr>
        <p:blipFill rotWithShape="1">
          <a:blip r:embed="rId5"/>
          <a:srcRect r="70635" b="11036"/>
          <a:stretch/>
        </p:blipFill>
        <p:spPr>
          <a:xfrm>
            <a:off x="286421" y="1090569"/>
            <a:ext cx="2442745" cy="1023819"/>
          </a:xfrm>
          <a:prstGeom prst="rect">
            <a:avLst/>
          </a:prstGeom>
        </p:spPr>
      </p:pic>
      <p:grpSp>
        <p:nvGrpSpPr>
          <p:cNvPr id="8" name="Group 7">
            <a:extLst>
              <a:ext uri="{FF2B5EF4-FFF2-40B4-BE49-F238E27FC236}">
                <a16:creationId xmlns:a16="http://schemas.microsoft.com/office/drawing/2014/main" id="{E83FFF59-2249-FC36-4DE3-A08B52279A3D}"/>
              </a:ext>
            </a:extLst>
          </p:cNvPr>
          <p:cNvGrpSpPr/>
          <p:nvPr/>
        </p:nvGrpSpPr>
        <p:grpSpPr>
          <a:xfrm>
            <a:off x="2" y="2286326"/>
            <a:ext cx="3228801" cy="2065941"/>
            <a:chOff x="135334" y="2462856"/>
            <a:chExt cx="3228801" cy="2065941"/>
          </a:xfrm>
        </p:grpSpPr>
        <p:sp>
          <p:nvSpPr>
            <p:cNvPr id="6" name="TextBox 5">
              <a:extLst>
                <a:ext uri="{FF2B5EF4-FFF2-40B4-BE49-F238E27FC236}">
                  <a16:creationId xmlns:a16="http://schemas.microsoft.com/office/drawing/2014/main" id="{93BBB0EA-1C1C-70FA-FBC6-9CE0BE89335C}"/>
                </a:ext>
              </a:extLst>
            </p:cNvPr>
            <p:cNvSpPr txBox="1"/>
            <p:nvPr/>
          </p:nvSpPr>
          <p:spPr>
            <a:xfrm>
              <a:off x="135334" y="3574690"/>
              <a:ext cx="3228801" cy="95410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914354" fontAlgn="base">
                <a:defRPr/>
              </a:pPr>
              <a:r>
                <a:rPr lang="en-US" sz="1400" dirty="0">
                  <a:solidFill>
                    <a:prstClr val="black"/>
                  </a:solidFill>
                  <a:latin typeface="Verdana" panose="020B0604030504040204" pitchFamily="34" charset="0"/>
                </a:rPr>
                <a:t>Apple's Pro iPhones with updated cameras, new colors, smaller notches, </a:t>
              </a:r>
              <a:r>
                <a:rPr lang="en-US" sz="1400" dirty="0" err="1">
                  <a:solidFill>
                    <a:prstClr val="black"/>
                  </a:solidFill>
                  <a:latin typeface="Verdana" panose="020B0604030504040204" pitchFamily="34" charset="0"/>
                </a:rPr>
                <a:t>ProMotion</a:t>
              </a:r>
              <a:r>
                <a:rPr lang="en-US" sz="1400" dirty="0">
                  <a:solidFill>
                    <a:prstClr val="black"/>
                  </a:solidFill>
                  <a:latin typeface="Verdana" panose="020B0604030504040204" pitchFamily="34" charset="0"/>
                </a:rPr>
                <a:t> display, 1TB max storage, and faster A15 chip. </a:t>
              </a:r>
            </a:p>
          </p:txBody>
        </p:sp>
        <p:pic>
          <p:nvPicPr>
            <p:cNvPr id="7" name="Picture 6">
              <a:extLst>
                <a:ext uri="{FF2B5EF4-FFF2-40B4-BE49-F238E27FC236}">
                  <a16:creationId xmlns:a16="http://schemas.microsoft.com/office/drawing/2014/main" id="{6BF544F6-B6B4-C7F5-7FC8-DD6C619911BA}"/>
                </a:ext>
              </a:extLst>
            </p:cNvPr>
            <p:cNvPicPr>
              <a:picLocks noChangeAspect="1"/>
            </p:cNvPicPr>
            <p:nvPr/>
          </p:nvPicPr>
          <p:blipFill>
            <a:blip r:embed="rId6"/>
            <a:stretch>
              <a:fillRect/>
            </a:stretch>
          </p:blipFill>
          <p:spPr>
            <a:xfrm>
              <a:off x="135335" y="2462856"/>
              <a:ext cx="3228800" cy="1197781"/>
            </a:xfrm>
            <a:prstGeom prst="rect">
              <a:avLst/>
            </a:prstGeom>
          </p:spPr>
        </p:pic>
      </p:grpSp>
      <p:grpSp>
        <p:nvGrpSpPr>
          <p:cNvPr id="24" name="Group 23">
            <a:extLst>
              <a:ext uri="{FF2B5EF4-FFF2-40B4-BE49-F238E27FC236}">
                <a16:creationId xmlns:a16="http://schemas.microsoft.com/office/drawing/2014/main" id="{601BF11F-C2AA-B907-8907-A46FA1AAB536}"/>
              </a:ext>
            </a:extLst>
          </p:cNvPr>
          <p:cNvGrpSpPr/>
          <p:nvPr/>
        </p:nvGrpSpPr>
        <p:grpSpPr>
          <a:xfrm>
            <a:off x="6596437" y="2535162"/>
            <a:ext cx="3188007" cy="3196645"/>
            <a:chOff x="6709203" y="2232442"/>
            <a:chExt cx="3188006" cy="4330068"/>
          </a:xfrm>
        </p:grpSpPr>
        <p:pic>
          <p:nvPicPr>
            <p:cNvPr id="11266" name="Picture 2" descr="Iphone 13 box packaging,">
              <a:extLst>
                <a:ext uri="{FF2B5EF4-FFF2-40B4-BE49-F238E27FC236}">
                  <a16:creationId xmlns:a16="http://schemas.microsoft.com/office/drawing/2014/main" id="{7CCC055B-54F7-A8FB-5ED6-D842ADA69D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364" r="3495" b="10467"/>
            <a:stretch/>
          </p:blipFill>
          <p:spPr bwMode="auto">
            <a:xfrm>
              <a:off x="6739467" y="2232442"/>
              <a:ext cx="3134400" cy="17374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D18C171-3C86-39EB-2615-369A2FEA643A}"/>
                </a:ext>
              </a:extLst>
            </p:cNvPr>
            <p:cNvPicPr>
              <a:picLocks noChangeAspect="1"/>
            </p:cNvPicPr>
            <p:nvPr/>
          </p:nvPicPr>
          <p:blipFill rotWithShape="1">
            <a:blip r:embed="rId8"/>
            <a:srcRect t="25217" r="50000" b="15363"/>
            <a:stretch/>
          </p:blipFill>
          <p:spPr>
            <a:xfrm>
              <a:off x="8551828" y="4031327"/>
              <a:ext cx="1345381" cy="1188251"/>
            </a:xfrm>
            <a:prstGeom prst="rect">
              <a:avLst/>
            </a:prstGeom>
          </p:spPr>
        </p:pic>
        <p:pic>
          <p:nvPicPr>
            <p:cNvPr id="17" name="Picture 16">
              <a:extLst>
                <a:ext uri="{FF2B5EF4-FFF2-40B4-BE49-F238E27FC236}">
                  <a16:creationId xmlns:a16="http://schemas.microsoft.com/office/drawing/2014/main" id="{AB928C1A-A06A-5042-06C1-D4D93AE8BBC2}"/>
                </a:ext>
              </a:extLst>
            </p:cNvPr>
            <p:cNvPicPr>
              <a:picLocks noChangeAspect="1"/>
            </p:cNvPicPr>
            <p:nvPr/>
          </p:nvPicPr>
          <p:blipFill rotWithShape="1">
            <a:blip r:embed="rId9"/>
            <a:srcRect l="21597" t="7076" r="17476" b="142"/>
            <a:stretch/>
          </p:blipFill>
          <p:spPr>
            <a:xfrm>
              <a:off x="6709203" y="4031328"/>
              <a:ext cx="1757377" cy="1188251"/>
            </a:xfrm>
            <a:prstGeom prst="rect">
              <a:avLst/>
            </a:prstGeom>
          </p:spPr>
        </p:pic>
        <p:sp>
          <p:nvSpPr>
            <p:cNvPr id="19" name="TextBox 18">
              <a:extLst>
                <a:ext uri="{FF2B5EF4-FFF2-40B4-BE49-F238E27FC236}">
                  <a16:creationId xmlns:a16="http://schemas.microsoft.com/office/drawing/2014/main" id="{4603712C-7635-9319-7260-1BEE56C292EA}"/>
                </a:ext>
              </a:extLst>
            </p:cNvPr>
            <p:cNvSpPr txBox="1"/>
            <p:nvPr/>
          </p:nvSpPr>
          <p:spPr>
            <a:xfrm>
              <a:off x="6709203" y="5270109"/>
              <a:ext cx="3174094" cy="129240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914354">
                <a:defRPr/>
              </a:pPr>
              <a:r>
                <a:rPr lang="en-US" sz="1100" dirty="0">
                  <a:solidFill>
                    <a:prstClr val="black"/>
                  </a:solidFill>
                  <a:latin typeface="Verdana" panose="020B0604030504040204" pitchFamily="34" charset="0"/>
                </a:rPr>
                <a:t>tamper-proof</a:t>
              </a:r>
              <a:r>
                <a:rPr lang="en-US" sz="1200" dirty="0">
                  <a:solidFill>
                    <a:srgbClr val="444444"/>
                  </a:solidFill>
                  <a:latin typeface="Karla" panose="020F0502020204030204" pitchFamily="34" charset="0"/>
                </a:rPr>
                <a:t> </a:t>
              </a:r>
              <a:r>
                <a:rPr lang="en-US" sz="1100" dirty="0">
                  <a:solidFill>
                    <a:prstClr val="black"/>
                  </a:solidFill>
                  <a:latin typeface="Verdana" panose="020B0604030504040204" pitchFamily="34" charset="0"/>
                </a:rPr>
                <a:t>in iPhone 13 box, packaging contents are intact during shipping, and make sure consumers get a new iPhone13 box package that has not been opened or tampered with before.</a:t>
              </a:r>
              <a:endParaRPr lang="en-SA" sz="1100" dirty="0">
                <a:solidFill>
                  <a:prstClr val="black"/>
                </a:solidFill>
                <a:latin typeface="Verdana" panose="020B0604030504040204" pitchFamily="34" charset="0"/>
              </a:endParaRPr>
            </a:p>
          </p:txBody>
        </p:sp>
      </p:grpSp>
      <p:grpSp>
        <p:nvGrpSpPr>
          <p:cNvPr id="25" name="Group 24">
            <a:extLst>
              <a:ext uri="{FF2B5EF4-FFF2-40B4-BE49-F238E27FC236}">
                <a16:creationId xmlns:a16="http://schemas.microsoft.com/office/drawing/2014/main" id="{3B9A65A6-B93D-21D1-A5CD-25DD2A44F8A2}"/>
              </a:ext>
            </a:extLst>
          </p:cNvPr>
          <p:cNvGrpSpPr/>
          <p:nvPr/>
        </p:nvGrpSpPr>
        <p:grpSpPr>
          <a:xfrm>
            <a:off x="9923873" y="2393586"/>
            <a:ext cx="2108979" cy="3502178"/>
            <a:chOff x="9923874" y="2393585"/>
            <a:chExt cx="2108978" cy="3502176"/>
          </a:xfrm>
        </p:grpSpPr>
        <p:pic>
          <p:nvPicPr>
            <p:cNvPr id="20" name="Picture 19">
              <a:extLst>
                <a:ext uri="{FF2B5EF4-FFF2-40B4-BE49-F238E27FC236}">
                  <a16:creationId xmlns:a16="http://schemas.microsoft.com/office/drawing/2014/main" id="{7017C155-31FE-79AE-8834-794351D858D6}"/>
                </a:ext>
              </a:extLst>
            </p:cNvPr>
            <p:cNvPicPr>
              <a:picLocks noChangeAspect="1"/>
            </p:cNvPicPr>
            <p:nvPr/>
          </p:nvPicPr>
          <p:blipFill rotWithShape="1">
            <a:blip r:embed="rId10"/>
            <a:srcRect l="13910" t="50831" r="54473" b="31348"/>
            <a:stretch/>
          </p:blipFill>
          <p:spPr>
            <a:xfrm>
              <a:off x="10059571" y="2393585"/>
              <a:ext cx="1973281" cy="1271175"/>
            </a:xfrm>
            <a:prstGeom prst="rect">
              <a:avLst/>
            </a:prstGeom>
          </p:spPr>
          <p:style>
            <a:lnRef idx="2">
              <a:schemeClr val="accent1"/>
            </a:lnRef>
            <a:fillRef idx="1">
              <a:schemeClr val="lt1"/>
            </a:fillRef>
            <a:effectRef idx="0">
              <a:schemeClr val="accent1"/>
            </a:effectRef>
            <a:fontRef idx="minor">
              <a:schemeClr val="dk1"/>
            </a:fontRef>
          </p:style>
        </p:pic>
        <p:pic>
          <p:nvPicPr>
            <p:cNvPr id="21" name="Picture 20">
              <a:extLst>
                <a:ext uri="{FF2B5EF4-FFF2-40B4-BE49-F238E27FC236}">
                  <a16:creationId xmlns:a16="http://schemas.microsoft.com/office/drawing/2014/main" id="{567A1604-8019-FDB1-8388-550661C8EE77}"/>
                </a:ext>
              </a:extLst>
            </p:cNvPr>
            <p:cNvPicPr>
              <a:picLocks noChangeAspect="1"/>
            </p:cNvPicPr>
            <p:nvPr/>
          </p:nvPicPr>
          <p:blipFill rotWithShape="1">
            <a:blip r:embed="rId10"/>
            <a:srcRect l="57580" t="50831" r="22856" b="33453"/>
            <a:stretch/>
          </p:blipFill>
          <p:spPr>
            <a:xfrm>
              <a:off x="10210800" y="3729141"/>
              <a:ext cx="1222124" cy="1121992"/>
            </a:xfrm>
            <a:prstGeom prst="rect">
              <a:avLst/>
            </a:prstGeom>
          </p:spPr>
          <p:style>
            <a:lnRef idx="2">
              <a:schemeClr val="accent1"/>
            </a:lnRef>
            <a:fillRef idx="1">
              <a:schemeClr val="lt1"/>
            </a:fillRef>
            <a:effectRef idx="0">
              <a:schemeClr val="accent1"/>
            </a:effectRef>
            <a:fontRef idx="minor">
              <a:schemeClr val="dk1"/>
            </a:fontRef>
          </p:style>
        </p:pic>
        <p:sp>
          <p:nvSpPr>
            <p:cNvPr id="23" name="TextBox 22">
              <a:extLst>
                <a:ext uri="{FF2B5EF4-FFF2-40B4-BE49-F238E27FC236}">
                  <a16:creationId xmlns:a16="http://schemas.microsoft.com/office/drawing/2014/main" id="{AEA6706D-DCD2-BC56-EEDF-A517DB4F0B4B}"/>
                </a:ext>
              </a:extLst>
            </p:cNvPr>
            <p:cNvSpPr txBox="1"/>
            <p:nvPr/>
          </p:nvSpPr>
          <p:spPr>
            <a:xfrm>
              <a:off x="9923874" y="5064764"/>
              <a:ext cx="197328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914354">
                <a:defRPr/>
              </a:pPr>
              <a:r>
                <a:rPr lang="en-SA" sz="1200" dirty="0">
                  <a:solidFill>
                    <a:srgbClr val="0070C0"/>
                  </a:solidFill>
                  <a:latin typeface="Gill Sans MT" panose="020B0502020104020203"/>
                  <a:hlinkClick r:id="rId11">
                    <a:extLst>
                      <a:ext uri="{A12FA001-AC4F-418D-AE19-62706E023703}">
                        <ahyp:hlinkClr xmlns:ahyp="http://schemas.microsoft.com/office/drawing/2018/hyperlinkcolor" val="tx"/>
                      </a:ext>
                    </a:extLst>
                  </a:hlinkClick>
                </a:rPr>
                <a:t>https://support.apple.com/en-sa/iphone</a:t>
              </a:r>
              <a:endParaRPr lang="en-SA" sz="1200" dirty="0">
                <a:solidFill>
                  <a:srgbClr val="0070C0"/>
                </a:solidFill>
                <a:latin typeface="Gill Sans MT" panose="020B0502020104020203"/>
              </a:endParaRPr>
            </a:p>
            <a:p>
              <a:pPr defTabSz="914354">
                <a:defRPr/>
              </a:pPr>
              <a:endParaRPr lang="en-SA" sz="1200" dirty="0">
                <a:solidFill>
                  <a:srgbClr val="0070C0"/>
                </a:solidFill>
                <a:latin typeface="Gill Sans MT" panose="020B0502020104020203"/>
              </a:endParaRPr>
            </a:p>
            <a:p>
              <a:pPr defTabSz="914354">
                <a:defRPr/>
              </a:pPr>
              <a:endParaRPr lang="en-SA" sz="1200" dirty="0">
                <a:solidFill>
                  <a:srgbClr val="0070C0"/>
                </a:solidFill>
                <a:latin typeface="Gill Sans MT" panose="020B0502020104020203"/>
              </a:endParaRPr>
            </a:p>
          </p:txBody>
        </p:sp>
      </p:grpSp>
      <p:sp>
        <p:nvSpPr>
          <p:cNvPr id="3" name="TextBox 2">
            <a:extLst>
              <a:ext uri="{FF2B5EF4-FFF2-40B4-BE49-F238E27FC236}">
                <a16:creationId xmlns:a16="http://schemas.microsoft.com/office/drawing/2014/main" id="{4D05E537-CCB1-023E-04E0-91E7B3833E24}"/>
              </a:ext>
            </a:extLst>
          </p:cNvPr>
          <p:cNvSpPr txBox="1"/>
          <p:nvPr/>
        </p:nvSpPr>
        <p:spPr>
          <a:xfrm>
            <a:off x="5511568" y="406119"/>
            <a:ext cx="65921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914354">
              <a:defRPr/>
            </a:pPr>
            <a:r>
              <a:rPr lang="en-SA" dirty="0"/>
              <a:t>5.1</a:t>
            </a:r>
          </a:p>
        </p:txBody>
      </p:sp>
    </p:spTree>
    <p:extLst>
      <p:ext uri="{BB962C8B-B14F-4D97-AF65-F5344CB8AC3E}">
        <p14:creationId xmlns:p14="http://schemas.microsoft.com/office/powerpoint/2010/main" val="142608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0F19500-5890-85EA-8E02-95697505397C}"/>
              </a:ext>
            </a:extLst>
          </p:cNvPr>
          <p:cNvGrpSpPr/>
          <p:nvPr/>
        </p:nvGrpSpPr>
        <p:grpSpPr>
          <a:xfrm>
            <a:off x="5725212" y="1193172"/>
            <a:ext cx="6464301" cy="3181176"/>
            <a:chOff x="5587817" y="143832"/>
            <a:chExt cx="6686732" cy="3601943"/>
          </a:xfrm>
        </p:grpSpPr>
        <p:pic>
          <p:nvPicPr>
            <p:cNvPr id="11" name="Picture 8" descr="page6image10570176">
              <a:extLst>
                <a:ext uri="{FF2B5EF4-FFF2-40B4-BE49-F238E27FC236}">
                  <a16:creationId xmlns:a16="http://schemas.microsoft.com/office/drawing/2014/main" id="{C542672D-C086-B514-149A-A8C037D78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817" y="152400"/>
              <a:ext cx="1460362" cy="2522443"/>
            </a:xfrm>
            <a:prstGeom prst="rect">
              <a:avLst/>
            </a:prstGeom>
          </p:spPr>
          <p:style>
            <a:lnRef idx="2">
              <a:schemeClr val="accent3"/>
            </a:lnRef>
            <a:fillRef idx="1">
              <a:schemeClr val="lt1"/>
            </a:fillRef>
            <a:effectRef idx="0">
              <a:schemeClr val="accent3"/>
            </a:effectRef>
            <a:fontRef idx="minor">
              <a:schemeClr val="dk1"/>
            </a:fontRef>
          </p:style>
        </p:pic>
        <p:pic>
          <p:nvPicPr>
            <p:cNvPr id="13321" name="Picture 9" descr="page6image10576832">
              <a:extLst>
                <a:ext uri="{FF2B5EF4-FFF2-40B4-BE49-F238E27FC236}">
                  <a16:creationId xmlns:a16="http://schemas.microsoft.com/office/drawing/2014/main" id="{E96B9A9E-BA3C-EB28-2061-DDD4E71DA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6276" y="224316"/>
              <a:ext cx="1345303" cy="2522443"/>
            </a:xfrm>
            <a:prstGeom prst="rect">
              <a:avLst/>
            </a:prstGeom>
          </p:spPr>
          <p:style>
            <a:lnRef idx="2">
              <a:schemeClr val="accent3"/>
            </a:lnRef>
            <a:fillRef idx="1">
              <a:schemeClr val="lt1"/>
            </a:fillRef>
            <a:effectRef idx="0">
              <a:schemeClr val="accent3"/>
            </a:effectRef>
            <a:fontRef idx="minor">
              <a:schemeClr val="dk1"/>
            </a:fontRef>
          </p:style>
        </p:pic>
        <p:pic>
          <p:nvPicPr>
            <p:cNvPr id="12" name="Picture 10" descr="page6image10569136">
              <a:extLst>
                <a:ext uri="{FF2B5EF4-FFF2-40B4-BE49-F238E27FC236}">
                  <a16:creationId xmlns:a16="http://schemas.microsoft.com/office/drawing/2014/main" id="{7A11A12C-5C3F-8F07-F88E-3742B8D8E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4352" y="143832"/>
              <a:ext cx="1256796" cy="2522443"/>
            </a:xfrm>
            <a:prstGeom prst="rect">
              <a:avLst/>
            </a:prstGeom>
          </p:spPr>
          <p:style>
            <a:lnRef idx="2">
              <a:schemeClr val="accent3"/>
            </a:lnRef>
            <a:fillRef idx="1">
              <a:schemeClr val="lt1"/>
            </a:fillRef>
            <a:effectRef idx="0">
              <a:schemeClr val="accent3"/>
            </a:effectRef>
            <a:fontRef idx="minor">
              <a:schemeClr val="dk1"/>
            </a:fontRef>
          </p:style>
        </p:pic>
        <p:pic>
          <p:nvPicPr>
            <p:cNvPr id="13" name="Picture 11" descr="page6image10573088">
              <a:extLst>
                <a:ext uri="{FF2B5EF4-FFF2-40B4-BE49-F238E27FC236}">
                  <a16:creationId xmlns:a16="http://schemas.microsoft.com/office/drawing/2014/main" id="{0AE3C9D5-45F5-EF2C-F141-D02396C4CD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7753" y="152400"/>
              <a:ext cx="1256796" cy="2522443"/>
            </a:xfrm>
            <a:prstGeom prst="rect">
              <a:avLst/>
            </a:prstGeom>
          </p:spPr>
          <p:style>
            <a:lnRef idx="2">
              <a:schemeClr val="accent3"/>
            </a:lnRef>
            <a:fillRef idx="1">
              <a:schemeClr val="lt1"/>
            </a:fillRef>
            <a:effectRef idx="0">
              <a:schemeClr val="accent3"/>
            </a:effectRef>
            <a:fontRef idx="minor">
              <a:schemeClr val="dk1"/>
            </a:fontRef>
          </p:style>
        </p:pic>
        <p:pic>
          <p:nvPicPr>
            <p:cNvPr id="13324" name="Picture 12" descr="page6image10579120">
              <a:extLst>
                <a:ext uri="{FF2B5EF4-FFF2-40B4-BE49-F238E27FC236}">
                  <a16:creationId xmlns:a16="http://schemas.microsoft.com/office/drawing/2014/main" id="{94C9A812-1218-6F74-2D30-2D51D369BC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9485" y="2674843"/>
              <a:ext cx="1345303" cy="1070932"/>
            </a:xfrm>
            <a:prstGeom prst="rect">
              <a:avLst/>
            </a:prstGeom>
          </p:spPr>
          <p:style>
            <a:lnRef idx="2">
              <a:schemeClr val="accent3"/>
            </a:lnRef>
            <a:fillRef idx="1">
              <a:schemeClr val="lt1"/>
            </a:fillRef>
            <a:effectRef idx="0">
              <a:schemeClr val="accent3"/>
            </a:effectRef>
            <a:fontRef idx="minor">
              <a:schemeClr val="dk1"/>
            </a:fontRef>
          </p:style>
        </p:pic>
        <p:pic>
          <p:nvPicPr>
            <p:cNvPr id="13325" name="Picture 13" descr="page6image10572256">
              <a:extLst>
                <a:ext uri="{FF2B5EF4-FFF2-40B4-BE49-F238E27FC236}">
                  <a16:creationId xmlns:a16="http://schemas.microsoft.com/office/drawing/2014/main" id="{4454774B-F4AA-5C1B-CC15-11541EFD7C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4352" y="2674843"/>
              <a:ext cx="1256796" cy="1070932"/>
            </a:xfrm>
            <a:prstGeom prst="rect">
              <a:avLst/>
            </a:prstGeom>
          </p:spPr>
          <p:style>
            <a:lnRef idx="2">
              <a:schemeClr val="accent3"/>
            </a:lnRef>
            <a:fillRef idx="1">
              <a:schemeClr val="lt1"/>
            </a:fillRef>
            <a:effectRef idx="0">
              <a:schemeClr val="accent3"/>
            </a:effectRef>
            <a:fontRef idx="minor">
              <a:schemeClr val="dk1"/>
            </a:fontRef>
          </p:style>
        </p:pic>
        <p:pic>
          <p:nvPicPr>
            <p:cNvPr id="13326" name="Picture 14" descr="page6image10578496">
              <a:extLst>
                <a:ext uri="{FF2B5EF4-FFF2-40B4-BE49-F238E27FC236}">
                  <a16:creationId xmlns:a16="http://schemas.microsoft.com/office/drawing/2014/main" id="{E5525EC0-4331-A4AE-9776-9AC7612DC1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17753" y="2674843"/>
              <a:ext cx="1256796" cy="1070932"/>
            </a:xfrm>
            <a:prstGeom prst="rect">
              <a:avLst/>
            </a:prstGeom>
          </p:spPr>
          <p:style>
            <a:lnRef idx="2">
              <a:schemeClr val="accent3"/>
            </a:lnRef>
            <a:fillRef idx="1">
              <a:schemeClr val="lt1"/>
            </a:fillRef>
            <a:effectRef idx="0">
              <a:schemeClr val="accent3"/>
            </a:effectRef>
            <a:fontRef idx="minor">
              <a:schemeClr val="dk1"/>
            </a:fontRef>
          </p:style>
        </p:pic>
        <p:pic>
          <p:nvPicPr>
            <p:cNvPr id="17" name="Picture 22" descr="page6image10570800">
              <a:extLst>
                <a:ext uri="{FF2B5EF4-FFF2-40B4-BE49-F238E27FC236}">
                  <a16:creationId xmlns:a16="http://schemas.microsoft.com/office/drawing/2014/main" id="{F3DFB955-C523-6392-9C79-656BF431B0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1935" y="2695959"/>
              <a:ext cx="1431567" cy="1049816"/>
            </a:xfrm>
            <a:prstGeom prst="rect">
              <a:avLst/>
            </a:prstGeom>
          </p:spPr>
          <p:style>
            <a:lnRef idx="2">
              <a:schemeClr val="accent3"/>
            </a:lnRef>
            <a:fillRef idx="1">
              <a:schemeClr val="lt1"/>
            </a:fillRef>
            <a:effectRef idx="0">
              <a:schemeClr val="accent3"/>
            </a:effectRef>
            <a:fontRef idx="minor">
              <a:schemeClr val="dk1"/>
            </a:fontRef>
          </p:style>
        </p:pic>
      </p:grpSp>
      <p:pic>
        <p:nvPicPr>
          <p:cNvPr id="13336" name="Picture 24" descr="Nestlé Pure Life | Water Brand | Nestlé Pakistan">
            <a:extLst>
              <a:ext uri="{FF2B5EF4-FFF2-40B4-BE49-F238E27FC236}">
                <a16:creationId xmlns:a16="http://schemas.microsoft.com/office/drawing/2014/main" id="{9ECF24FF-A378-6145-5497-D1CBB6F5A2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4462"/>
          <a:stretch/>
        </p:blipFill>
        <p:spPr bwMode="auto">
          <a:xfrm>
            <a:off x="6144455" y="5144034"/>
            <a:ext cx="5970704" cy="70439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57C2F0-9757-0CCA-6F30-FA29AFA7C9B8}"/>
              </a:ext>
            </a:extLst>
          </p:cNvPr>
          <p:cNvGrpSpPr/>
          <p:nvPr/>
        </p:nvGrpSpPr>
        <p:grpSpPr>
          <a:xfrm>
            <a:off x="5725212" y="4033687"/>
            <a:ext cx="6389949" cy="1068331"/>
            <a:chOff x="3047999" y="4897352"/>
            <a:chExt cx="6096001" cy="484632"/>
          </a:xfrm>
        </p:grpSpPr>
        <p:sp>
          <p:nvSpPr>
            <p:cNvPr id="22" name="TextBox 21">
              <a:extLst>
                <a:ext uri="{FF2B5EF4-FFF2-40B4-BE49-F238E27FC236}">
                  <a16:creationId xmlns:a16="http://schemas.microsoft.com/office/drawing/2014/main" id="{545F9EB2-5578-6B3C-A468-0E541F132545}"/>
                </a:ext>
              </a:extLst>
            </p:cNvPr>
            <p:cNvSpPr txBox="1"/>
            <p:nvPr/>
          </p:nvSpPr>
          <p:spPr>
            <a:xfrm>
              <a:off x="3048002" y="4996934"/>
              <a:ext cx="6095998" cy="32112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354">
                <a:defRPr/>
              </a:pPr>
              <a:r>
                <a:rPr lang="en-US" sz="2000" b="1" dirty="0">
                  <a:solidFill>
                    <a:srgbClr val="0070C0"/>
                  </a:solidFill>
                  <a:latin typeface="Calibri" panose="020F0502020204030204" pitchFamily="34" charset="0"/>
                </a:rPr>
                <a:t>PRODUCT LENGTH</a:t>
              </a:r>
            </a:p>
            <a:p>
              <a:pPr algn="ctr" defTabSz="914354">
                <a:defRPr/>
              </a:pPr>
              <a:r>
                <a:rPr lang="en-US" sz="2000" b="1" dirty="0">
                  <a:solidFill>
                    <a:srgbClr val="0070C0"/>
                  </a:solidFill>
                  <a:latin typeface="Calibri" panose="020F0502020204030204" pitchFamily="34" charset="0"/>
                </a:rPr>
                <a:t>4 product lines </a:t>
              </a:r>
              <a:endParaRPr lang="en-US" sz="2000" dirty="0">
                <a:solidFill>
                  <a:srgbClr val="0070C0"/>
                </a:solidFill>
                <a:latin typeface="Gill Sans MT" panose="020B0502020104020203"/>
              </a:endParaRPr>
            </a:p>
          </p:txBody>
        </p:sp>
        <p:sp>
          <p:nvSpPr>
            <p:cNvPr id="23" name="Right Arrow 22">
              <a:extLst>
                <a:ext uri="{FF2B5EF4-FFF2-40B4-BE49-F238E27FC236}">
                  <a16:creationId xmlns:a16="http://schemas.microsoft.com/office/drawing/2014/main" id="{7945E990-E2CE-9924-ACD2-7BD82AD97E11}"/>
                </a:ext>
              </a:extLst>
            </p:cNvPr>
            <p:cNvSpPr/>
            <p:nvPr/>
          </p:nvSpPr>
          <p:spPr>
            <a:xfrm>
              <a:off x="8165591" y="4897352"/>
              <a:ext cx="978408" cy="484632"/>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24" name="Right Arrow 23">
              <a:extLst>
                <a:ext uri="{FF2B5EF4-FFF2-40B4-BE49-F238E27FC236}">
                  <a16:creationId xmlns:a16="http://schemas.microsoft.com/office/drawing/2014/main" id="{86691A60-D7CF-0740-6682-B612E950DACF}"/>
                </a:ext>
              </a:extLst>
            </p:cNvPr>
            <p:cNvSpPr/>
            <p:nvPr/>
          </p:nvSpPr>
          <p:spPr>
            <a:xfrm rot="10800000">
              <a:off x="3047999" y="4897352"/>
              <a:ext cx="978408" cy="484632"/>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grpSp>
      <p:cxnSp>
        <p:nvCxnSpPr>
          <p:cNvPr id="20" name="Elbow Connector 19">
            <a:extLst>
              <a:ext uri="{FF2B5EF4-FFF2-40B4-BE49-F238E27FC236}">
                <a16:creationId xmlns:a16="http://schemas.microsoft.com/office/drawing/2014/main" id="{BEE4E37B-6351-2B27-89C4-98FDCA257AE3}"/>
              </a:ext>
            </a:extLst>
          </p:cNvPr>
          <p:cNvCxnSpPr>
            <a:cxnSpLocks/>
          </p:cNvCxnSpPr>
          <p:nvPr/>
        </p:nvCxnSpPr>
        <p:spPr>
          <a:xfrm rot="16200000" flipH="1">
            <a:off x="6498990" y="4363805"/>
            <a:ext cx="1954625" cy="575583"/>
          </a:xfrm>
          <a:prstGeom prst="bentConnector3">
            <a:avLst/>
          </a:prstGeom>
          <a:ln w="38100">
            <a:solidFill>
              <a:srgbClr val="FF0000"/>
            </a:solidFill>
            <a:prstDash val="dash"/>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887B0DE1-11AB-7C8F-B9A0-05300B959014}"/>
              </a:ext>
            </a:extLst>
          </p:cNvPr>
          <p:cNvSpPr txBox="1"/>
          <p:nvPr/>
        </p:nvSpPr>
        <p:spPr>
          <a:xfrm>
            <a:off x="659220" y="1895261"/>
            <a:ext cx="4799292" cy="373364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defPPr>
              <a:defRPr lang="en-SA"/>
            </a:defPPr>
            <a:lvl1pPr indent="-228600" algn="ctr">
              <a:lnSpc>
                <a:spcPct val="110000"/>
              </a:lnSpc>
              <a:spcBef>
                <a:spcPts val="700"/>
              </a:spcBef>
              <a:buClr>
                <a:schemeClr val="tx2"/>
              </a:buClr>
              <a:defRPr sz="2000" b="1">
                <a:solidFill>
                  <a:srgbClr val="0070C0"/>
                </a:solidFill>
                <a:latin typeface="Calibri" panose="020F0502020204030204" pitchFamily="34" charset="0"/>
              </a:defRPr>
            </a:lvl1pPr>
          </a:lstStyle>
          <a:p>
            <a:pPr marL="457178" indent="-457178" algn="l" defTabSz="914354">
              <a:buClr>
                <a:srgbClr val="2A1A00"/>
              </a:buClr>
              <a:buFont typeface="Arial" panose="020B0604020202020204" pitchFamily="34" charset="0"/>
              <a:buChar char="•"/>
              <a:defRPr/>
            </a:pPr>
            <a:r>
              <a:rPr lang="en-US" altLang="en-US" sz="1600" dirty="0"/>
              <a:t>Product line </a:t>
            </a:r>
            <a:r>
              <a:rPr lang="en-US" altLang="en-US" sz="1400" dirty="0">
                <a:solidFill>
                  <a:prstClr val="black"/>
                </a:solidFill>
                <a:latin typeface="Gill Sans MT" panose="020B0502020104020203"/>
              </a:rPr>
              <a:t>is closely related products that:</a:t>
            </a:r>
          </a:p>
          <a:p>
            <a:pPr marL="457178" lvl="1" defTabSz="914354">
              <a:defRPr/>
            </a:pPr>
            <a:r>
              <a:rPr lang="en-US" altLang="en-US" sz="1400" dirty="0">
                <a:solidFill>
                  <a:prstClr val="black"/>
                </a:solidFill>
                <a:latin typeface="Gill Sans MT" panose="020B0502020104020203"/>
              </a:rPr>
              <a:t>Have similar functions and customer groups </a:t>
            </a:r>
          </a:p>
          <a:p>
            <a:pPr lvl="1">
              <a:defRPr/>
            </a:pPr>
            <a:r>
              <a:rPr lang="en-US" altLang="en-US" sz="1400" dirty="0">
                <a:solidFill>
                  <a:prstClr val="black"/>
                </a:solidFill>
                <a:latin typeface="Gill Sans MT" panose="020B0502020104020203"/>
              </a:rPr>
              <a:t>Are sold through similar outlets</a:t>
            </a:r>
          </a:p>
          <a:p>
            <a:pPr lvl="1">
              <a:defRPr/>
            </a:pPr>
            <a:r>
              <a:rPr lang="en-US" altLang="en-US" sz="1400" dirty="0">
                <a:solidFill>
                  <a:prstClr val="black"/>
                </a:solidFill>
                <a:latin typeface="Gill Sans MT" panose="020B0502020104020203"/>
              </a:rPr>
              <a:t>EX, </a:t>
            </a:r>
            <a:r>
              <a:rPr lang="en-US" sz="1400" b="1" dirty="0">
                <a:solidFill>
                  <a:srgbClr val="C00000"/>
                </a:solidFill>
                <a:latin typeface="Calibri" panose="020F0502020204030204" pitchFamily="34" charset="0"/>
              </a:rPr>
              <a:t>Nestle BOTTLED WATER product line.</a:t>
            </a:r>
          </a:p>
          <a:p>
            <a:pPr lvl="1">
              <a:defRPr/>
            </a:pPr>
            <a:endParaRPr lang="en-US" altLang="en-US" sz="1400" dirty="0">
              <a:solidFill>
                <a:srgbClr val="C00000"/>
              </a:solidFill>
              <a:latin typeface="Gill Sans MT" panose="020B0502020104020203"/>
            </a:endParaRPr>
          </a:p>
          <a:p>
            <a:pPr marL="228589" indent="-457178" algn="l">
              <a:buClr>
                <a:srgbClr val="2A1A00"/>
              </a:buClr>
              <a:buFont typeface="Arial" panose="020B0604020202020204" pitchFamily="34" charset="0"/>
              <a:buChar char="•"/>
              <a:defRPr/>
            </a:pPr>
            <a:r>
              <a:rPr lang="en-US" altLang="en-US" sz="1600" dirty="0"/>
              <a:t>Product line </a:t>
            </a:r>
            <a:r>
              <a:rPr lang="en-US" altLang="en-US" sz="1600" u="sng" dirty="0"/>
              <a:t>LENGTH</a:t>
            </a:r>
            <a:r>
              <a:rPr lang="en-US" altLang="en-US" sz="1600" dirty="0"/>
              <a:t> </a:t>
            </a:r>
            <a:r>
              <a:rPr lang="en-US" altLang="en-US" sz="1400" b="0" dirty="0">
                <a:solidFill>
                  <a:prstClr val="black"/>
                </a:solidFill>
                <a:latin typeface="Gill Sans MT" panose="020B0502020104020203"/>
              </a:rPr>
              <a:t>is the number of items in the product line</a:t>
            </a:r>
            <a:r>
              <a:rPr lang="en-US" altLang="en-US" sz="1600" b="0" dirty="0">
                <a:solidFill>
                  <a:prstClr val="black"/>
                </a:solidFill>
                <a:latin typeface="Gill Sans MT" panose="020B0502020104020203"/>
              </a:rPr>
              <a:t>.  </a:t>
            </a:r>
          </a:p>
          <a:p>
            <a:pPr lvl="1">
              <a:buClr>
                <a:srgbClr val="2A1A00"/>
              </a:buClr>
              <a:defRPr/>
            </a:pPr>
            <a:r>
              <a:rPr lang="en-US" altLang="en-US" sz="1400" dirty="0">
                <a:solidFill>
                  <a:prstClr val="black"/>
                </a:solidFill>
                <a:latin typeface="Gill Sans MT" panose="020B0502020104020203"/>
              </a:rPr>
              <a:t>EX, </a:t>
            </a:r>
            <a:r>
              <a:rPr lang="en-US" altLang="en-US" sz="1600" b="1" u="sng" dirty="0">
                <a:solidFill>
                  <a:srgbClr val="C00000"/>
                </a:solidFill>
                <a:latin typeface="Calibri" panose="020F0502020204030204" pitchFamily="34" charset="0"/>
              </a:rPr>
              <a:t>4</a:t>
            </a:r>
            <a:r>
              <a:rPr lang="en-US" altLang="en-US" sz="1400" b="1" dirty="0">
                <a:solidFill>
                  <a:srgbClr val="C00000"/>
                </a:solidFill>
                <a:latin typeface="Calibri" panose="020F0502020204030204" pitchFamily="34" charset="0"/>
              </a:rPr>
              <a:t> lines is the length of Nestle BOTTLED WATER product line.</a:t>
            </a:r>
          </a:p>
          <a:p>
            <a:pPr lvl="1">
              <a:buClr>
                <a:srgbClr val="2A1A00"/>
              </a:buClr>
              <a:defRPr/>
            </a:pPr>
            <a:endParaRPr lang="en-US" altLang="en-US" sz="1600" dirty="0">
              <a:solidFill>
                <a:prstClr val="black"/>
              </a:solidFill>
              <a:latin typeface="Gill Sans MT" panose="020B0502020104020203"/>
            </a:endParaRPr>
          </a:p>
          <a:p>
            <a:pPr marL="228589" indent="-457178" algn="l">
              <a:buClr>
                <a:srgbClr val="2A1A00"/>
              </a:buClr>
              <a:buFont typeface="Arial" panose="020B0604020202020204" pitchFamily="34" charset="0"/>
              <a:buChar char="•"/>
              <a:defRPr/>
            </a:pPr>
            <a:r>
              <a:rPr lang="en-US" altLang="en-US" sz="1600" dirty="0"/>
              <a:t>Product line </a:t>
            </a:r>
            <a:r>
              <a:rPr lang="en-US" sz="1600" u="sng" dirty="0"/>
              <a:t>DEPTH </a:t>
            </a:r>
            <a:r>
              <a:rPr lang="en-US" altLang="en-US" sz="1600" b="0" dirty="0">
                <a:solidFill>
                  <a:prstClr val="black"/>
                </a:solidFill>
                <a:latin typeface="Gill Sans MT" panose="020B0502020104020203"/>
              </a:rPr>
              <a:t>is </a:t>
            </a:r>
            <a:r>
              <a:rPr lang="en-US" sz="1600" b="0" dirty="0">
                <a:solidFill>
                  <a:prstClr val="black"/>
                </a:solidFill>
                <a:latin typeface="Gill Sans MT" panose="020B0502020104020203"/>
              </a:rPr>
              <a:t>Number of versions each product  line as , flavor, taste, </a:t>
            </a:r>
          </a:p>
          <a:p>
            <a:pPr lvl="1">
              <a:buClr>
                <a:srgbClr val="2A1A00"/>
              </a:buClr>
              <a:defRPr/>
            </a:pPr>
            <a:r>
              <a:rPr lang="en-US" altLang="en-US" sz="1600" dirty="0">
                <a:solidFill>
                  <a:prstClr val="black"/>
                </a:solidFill>
                <a:latin typeface="Gill Sans MT" panose="020B0502020104020203"/>
              </a:rPr>
              <a:t>EX,</a:t>
            </a:r>
            <a:r>
              <a:rPr lang="en-US" sz="1600" dirty="0"/>
              <a:t> </a:t>
            </a:r>
            <a:r>
              <a:rPr lang="en-US" sz="1600" b="1" u="sng" dirty="0">
                <a:solidFill>
                  <a:srgbClr val="C00000"/>
                </a:solidFill>
                <a:latin typeface="Calibri" panose="020F0502020204030204" pitchFamily="34" charset="0"/>
              </a:rPr>
              <a:t>16 </a:t>
            </a:r>
            <a:r>
              <a:rPr lang="en-US" altLang="en-US" sz="1400" b="1" dirty="0">
                <a:solidFill>
                  <a:srgbClr val="C00000"/>
                </a:solidFill>
                <a:latin typeface="Calibri" panose="020F0502020204030204" pitchFamily="34" charset="0"/>
              </a:rPr>
              <a:t>is the depth </a:t>
            </a:r>
            <a:r>
              <a:rPr lang="en-US" sz="1400" b="1" dirty="0">
                <a:solidFill>
                  <a:srgbClr val="C00000"/>
                </a:solidFill>
                <a:latin typeface="Calibri" panose="020F0502020204030204" pitchFamily="34" charset="0"/>
              </a:rPr>
              <a:t>of a </a:t>
            </a:r>
            <a:r>
              <a:rPr lang="en-US" altLang="en-US" sz="1400" b="1" dirty="0">
                <a:solidFill>
                  <a:srgbClr val="C00000"/>
                </a:solidFill>
                <a:latin typeface="Calibri" panose="020F0502020204030204" pitchFamily="34" charset="0"/>
              </a:rPr>
              <a:t>Nestle BOTTLED WATER product line.</a:t>
            </a:r>
            <a:endParaRPr lang="en-US" sz="1600" dirty="0"/>
          </a:p>
          <a:p>
            <a:pPr marL="228589" indent="-457178" algn="l" defTabSz="914354">
              <a:buClr>
                <a:srgbClr val="2A1A00"/>
              </a:buClr>
              <a:buFont typeface="Arial" panose="020B0604020202020204" pitchFamily="34" charset="0"/>
              <a:buChar char="•"/>
              <a:defRPr/>
            </a:pPr>
            <a:endParaRPr lang="en-US" altLang="en-US" sz="1600" dirty="0">
              <a:solidFill>
                <a:prstClr val="black"/>
              </a:solidFill>
              <a:latin typeface="Gill Sans MT" panose="020B0502020104020203"/>
            </a:endParaRPr>
          </a:p>
        </p:txBody>
      </p:sp>
      <p:sp>
        <p:nvSpPr>
          <p:cNvPr id="27" name="TextBox 26">
            <a:extLst>
              <a:ext uri="{FF2B5EF4-FFF2-40B4-BE49-F238E27FC236}">
                <a16:creationId xmlns:a16="http://schemas.microsoft.com/office/drawing/2014/main" id="{FCE865C8-5183-72FF-E374-A981C8E39D8C}"/>
              </a:ext>
            </a:extLst>
          </p:cNvPr>
          <p:cNvSpPr txBox="1"/>
          <p:nvPr/>
        </p:nvSpPr>
        <p:spPr>
          <a:xfrm>
            <a:off x="5688035" y="645097"/>
            <a:ext cx="6464300"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354">
              <a:defRPr/>
            </a:pPr>
            <a:r>
              <a:rPr lang="en-US" sz="2800" b="1" dirty="0">
                <a:solidFill>
                  <a:schemeClr val="accent6">
                    <a:lumMod val="50000"/>
                  </a:schemeClr>
                </a:solidFill>
                <a:latin typeface="Calibri" panose="020F0502020204030204" pitchFamily="34" charset="0"/>
              </a:rPr>
              <a:t>Nestle BOTTLED WATER SBU </a:t>
            </a:r>
            <a:endParaRPr lang="en-US" sz="2800" dirty="0">
              <a:solidFill>
                <a:schemeClr val="accent6">
                  <a:lumMod val="50000"/>
                </a:schemeClr>
              </a:solidFill>
              <a:latin typeface="Gill Sans MT" panose="020B0502020104020203"/>
            </a:endParaRPr>
          </a:p>
        </p:txBody>
      </p:sp>
      <p:sp>
        <p:nvSpPr>
          <p:cNvPr id="29" name="Oval 28">
            <a:extLst>
              <a:ext uri="{FF2B5EF4-FFF2-40B4-BE49-F238E27FC236}">
                <a16:creationId xmlns:a16="http://schemas.microsoft.com/office/drawing/2014/main" id="{85E94B4E-1183-4575-76B7-3551EA02F0AF}"/>
              </a:ext>
            </a:extLst>
          </p:cNvPr>
          <p:cNvSpPr/>
          <p:nvPr/>
        </p:nvSpPr>
        <p:spPr>
          <a:xfrm>
            <a:off x="5722724" y="1200740"/>
            <a:ext cx="1328707" cy="2989475"/>
          </a:xfrm>
          <a:prstGeom prst="ellipse">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sp>
        <p:nvSpPr>
          <p:cNvPr id="2" name="TextBox 1">
            <a:extLst>
              <a:ext uri="{FF2B5EF4-FFF2-40B4-BE49-F238E27FC236}">
                <a16:creationId xmlns:a16="http://schemas.microsoft.com/office/drawing/2014/main" id="{23B0B241-39DE-CBFC-BADB-EB9134230D32}"/>
              </a:ext>
            </a:extLst>
          </p:cNvPr>
          <p:cNvSpPr txBox="1"/>
          <p:nvPr/>
        </p:nvSpPr>
        <p:spPr>
          <a:xfrm>
            <a:off x="44397" y="1041083"/>
            <a:ext cx="65921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914354">
              <a:defRPr/>
            </a:pPr>
            <a:r>
              <a:rPr lang="en-SA" sz="2800" dirty="0">
                <a:solidFill>
                  <a:prstClr val="white"/>
                </a:solidFill>
                <a:latin typeface="Gill Sans MT" panose="020B0502020104020203"/>
              </a:rPr>
              <a:t>5</a:t>
            </a:r>
          </a:p>
        </p:txBody>
      </p:sp>
      <p:sp>
        <p:nvSpPr>
          <p:cNvPr id="3" name="TextBox 2">
            <a:extLst>
              <a:ext uri="{FF2B5EF4-FFF2-40B4-BE49-F238E27FC236}">
                <a16:creationId xmlns:a16="http://schemas.microsoft.com/office/drawing/2014/main" id="{23844ADE-83D1-1E3A-0CDC-7EACFE2CF862}"/>
              </a:ext>
            </a:extLst>
          </p:cNvPr>
          <p:cNvSpPr txBox="1"/>
          <p:nvPr/>
        </p:nvSpPr>
        <p:spPr>
          <a:xfrm>
            <a:off x="8396" y="1525929"/>
            <a:ext cx="1390440"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914354">
              <a:defRPr/>
            </a:pPr>
            <a:r>
              <a:rPr lang="en-SA" sz="1800" dirty="0"/>
              <a:t>5.2</a:t>
            </a:r>
          </a:p>
        </p:txBody>
      </p:sp>
      <p:sp>
        <p:nvSpPr>
          <p:cNvPr id="4" name="Title 1">
            <a:extLst>
              <a:ext uri="{FF2B5EF4-FFF2-40B4-BE49-F238E27FC236}">
                <a16:creationId xmlns:a16="http://schemas.microsoft.com/office/drawing/2014/main" id="{F6AD3A66-1F2E-0FCD-5697-8CA64AD2F37A}"/>
              </a:ext>
            </a:extLst>
          </p:cNvPr>
          <p:cNvSpPr>
            <a:spLocks noGrp="1"/>
          </p:cNvSpPr>
          <p:nvPr>
            <p:ph type="title" idx="4294967295"/>
          </p:nvPr>
        </p:nvSpPr>
        <p:spPr>
          <a:xfrm>
            <a:off x="1146474" y="1264254"/>
            <a:ext cx="3982331" cy="584775"/>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3200" dirty="0">
                <a:solidFill>
                  <a:schemeClr val="accent6">
                    <a:lumMod val="50000"/>
                  </a:schemeClr>
                </a:solidFill>
                <a:latin typeface="Gill Sans MT" panose="020B0502020104020203"/>
              </a:rPr>
              <a:t>Product line definition</a:t>
            </a:r>
            <a:endParaRPr lang="en-IN" sz="3200" dirty="0">
              <a:solidFill>
                <a:schemeClr val="accent6">
                  <a:lumMod val="50000"/>
                </a:schemeClr>
              </a:solidFill>
              <a:latin typeface="Gill Sans MT" panose="020B0502020104020203"/>
            </a:endParaRPr>
          </a:p>
        </p:txBody>
      </p:sp>
    </p:spTree>
    <p:extLst>
      <p:ext uri="{BB962C8B-B14F-4D97-AF65-F5344CB8AC3E}">
        <p14:creationId xmlns:p14="http://schemas.microsoft.com/office/powerpoint/2010/main" val="295323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336"/>
                                        </p:tgtEl>
                                        <p:attrNameLst>
                                          <p:attrName>style.visibility</p:attrName>
                                        </p:attrNameLst>
                                      </p:cBhvr>
                                      <p:to>
                                        <p:strVal val="visible"/>
                                      </p:to>
                                    </p:set>
                                    <p:anim calcmode="lin" valueType="num">
                                      <p:cBhvr additive="base">
                                        <p:cTn id="39" dur="500" fill="hold"/>
                                        <p:tgtEl>
                                          <p:spTgt spid="13336"/>
                                        </p:tgtEl>
                                        <p:attrNameLst>
                                          <p:attrName>ppt_x</p:attrName>
                                        </p:attrNameLst>
                                      </p:cBhvr>
                                      <p:tavLst>
                                        <p:tav tm="0">
                                          <p:val>
                                            <p:strVal val="#ppt_x"/>
                                          </p:val>
                                        </p:tav>
                                        <p:tav tm="100000">
                                          <p:val>
                                            <p:strVal val="#ppt_x"/>
                                          </p:val>
                                        </p:tav>
                                      </p:tavLst>
                                    </p:anim>
                                    <p:anim calcmode="lin" valueType="num">
                                      <p:cBhvr additive="base">
                                        <p:cTn id="40" dur="500" fill="hold"/>
                                        <p:tgtEl>
                                          <p:spTgt spid="133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DA0-E23F-EC47-5CB9-DC6879187F35}"/>
              </a:ext>
            </a:extLst>
          </p:cNvPr>
          <p:cNvPicPr>
            <a:picLocks noChangeAspect="1"/>
          </p:cNvPicPr>
          <p:nvPr/>
        </p:nvPicPr>
        <p:blipFill rotWithShape="1">
          <a:blip r:embed="rId2"/>
          <a:srcRect l="25855" t="10239" r="58012" b="20121"/>
          <a:stretch/>
        </p:blipFill>
        <p:spPr>
          <a:xfrm>
            <a:off x="44103" y="1140542"/>
            <a:ext cx="1709195" cy="4708945"/>
          </a:xfrm>
          <a:prstGeom prst="rect">
            <a:avLst/>
          </a:prstGeom>
        </p:spPr>
      </p:pic>
      <p:pic>
        <p:nvPicPr>
          <p:cNvPr id="24" name="Picture 23">
            <a:extLst>
              <a:ext uri="{FF2B5EF4-FFF2-40B4-BE49-F238E27FC236}">
                <a16:creationId xmlns:a16="http://schemas.microsoft.com/office/drawing/2014/main" id="{EAA8FF77-3646-6EE3-D2AC-5615AF89D607}"/>
              </a:ext>
            </a:extLst>
          </p:cNvPr>
          <p:cNvPicPr>
            <a:picLocks noChangeAspect="1"/>
          </p:cNvPicPr>
          <p:nvPr/>
        </p:nvPicPr>
        <p:blipFill rotWithShape="1">
          <a:blip r:embed="rId3"/>
          <a:srcRect t="3754" r="821"/>
          <a:stretch/>
        </p:blipFill>
        <p:spPr>
          <a:xfrm>
            <a:off x="2209800" y="836579"/>
            <a:ext cx="9938098" cy="5012907"/>
          </a:xfrm>
          <a:prstGeom prst="rect">
            <a:avLst/>
          </a:prstGeom>
        </p:spPr>
      </p:pic>
    </p:spTree>
    <p:extLst>
      <p:ext uri="{BB962C8B-B14F-4D97-AF65-F5344CB8AC3E}">
        <p14:creationId xmlns:p14="http://schemas.microsoft.com/office/powerpoint/2010/main" val="9245125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DA7D152-D9B4-A8C4-2A60-102B3FA0A333}"/>
              </a:ext>
            </a:extLst>
          </p:cNvPr>
          <p:cNvSpPr txBox="1"/>
          <p:nvPr/>
        </p:nvSpPr>
        <p:spPr>
          <a:xfrm>
            <a:off x="226145" y="1628900"/>
            <a:ext cx="5156201" cy="32762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914354">
              <a:lnSpc>
                <a:spcPct val="150000"/>
              </a:lnSpc>
              <a:defRPr/>
            </a:pPr>
            <a:r>
              <a:rPr lang="en-US" altLang="en-US" sz="2000" b="1" dirty="0">
                <a:solidFill>
                  <a:srgbClr val="000000"/>
                </a:solidFill>
                <a:latin typeface="Calibri" panose="020F0502020204030204" pitchFamily="34" charset="0"/>
                <a:cs typeface="Calibri" panose="020F0502020204030204" pitchFamily="34" charset="0"/>
              </a:rPr>
              <a:t>product line decisions are two </a:t>
            </a:r>
          </a:p>
          <a:p>
            <a:pPr marL="457178" indent="-457178" defTabSz="914354">
              <a:lnSpc>
                <a:spcPct val="150000"/>
              </a:lnSpc>
              <a:buFont typeface="+mj-lt"/>
              <a:buAutoNum type="arabicPeriod"/>
              <a:defRPr/>
            </a:pPr>
            <a:r>
              <a:rPr lang="en-US" altLang="en-US" sz="2000" b="1" dirty="0">
                <a:solidFill>
                  <a:srgbClr val="C00000"/>
                </a:solidFill>
                <a:latin typeface="Calibri" panose="020F0502020204030204" pitchFamily="34" charset="0"/>
                <a:cs typeface="Calibri" panose="020F0502020204030204" pitchFamily="34" charset="0"/>
              </a:rPr>
              <a:t>Product line filling </a:t>
            </a:r>
            <a:r>
              <a:rPr lang="en-US" altLang="en-US" sz="2000" dirty="0">
                <a:solidFill>
                  <a:srgbClr val="0070C0"/>
                </a:solidFill>
                <a:latin typeface="Calibri" panose="020F0502020204030204" pitchFamily="34" charset="0"/>
                <a:cs typeface="Calibri" panose="020F0502020204030204" pitchFamily="34" charset="0"/>
              </a:rPr>
              <a:t>adding more items within the present range of the line</a:t>
            </a:r>
          </a:p>
          <a:p>
            <a:pPr marL="457178" indent="-457178" defTabSz="914354">
              <a:lnSpc>
                <a:spcPct val="150000"/>
              </a:lnSpc>
              <a:buFont typeface="+mj-lt"/>
              <a:buAutoNum type="arabicPeriod"/>
              <a:defRPr/>
            </a:pPr>
            <a:r>
              <a:rPr lang="en-US" altLang="en-US" sz="2000" b="1" dirty="0">
                <a:solidFill>
                  <a:srgbClr val="C00000"/>
                </a:solidFill>
                <a:latin typeface="Calibri" panose="020F0502020204030204" pitchFamily="34" charset="0"/>
                <a:cs typeface="Calibri" panose="020F0502020204030204" pitchFamily="34" charset="0"/>
              </a:rPr>
              <a:t>Product line stretching </a:t>
            </a:r>
            <a:r>
              <a:rPr lang="en-US" altLang="en-US" sz="2000" dirty="0">
                <a:solidFill>
                  <a:srgbClr val="0070C0"/>
                </a:solidFill>
                <a:latin typeface="Calibri" panose="020F0502020204030204" pitchFamily="34" charset="0"/>
                <a:cs typeface="Calibri" panose="020F0502020204030204" pitchFamily="34" charset="0"/>
              </a:rPr>
              <a:t>company lengthens its product line beyond its current range The company can stretch its line </a:t>
            </a:r>
            <a:r>
              <a:rPr lang="en-US" altLang="en-US" sz="2000" b="1" dirty="0">
                <a:solidFill>
                  <a:srgbClr val="0070C0"/>
                </a:solidFill>
                <a:highlight>
                  <a:srgbClr val="FFFF00"/>
                </a:highlight>
                <a:latin typeface="Calibri" panose="020F0502020204030204" pitchFamily="34" charset="0"/>
                <a:cs typeface="Calibri" panose="020F0502020204030204" pitchFamily="34" charset="0"/>
              </a:rPr>
              <a:t>downward</a:t>
            </a:r>
            <a:r>
              <a:rPr lang="en-US" altLang="en-US" sz="2000" dirty="0">
                <a:solidFill>
                  <a:srgbClr val="0070C0"/>
                </a:solidFill>
                <a:latin typeface="Calibri" panose="020F0502020204030204" pitchFamily="34" charset="0"/>
                <a:cs typeface="Calibri" panose="020F0502020204030204" pitchFamily="34" charset="0"/>
              </a:rPr>
              <a:t>, </a:t>
            </a:r>
            <a:r>
              <a:rPr lang="en-US" altLang="en-US" sz="2000" b="1" dirty="0">
                <a:solidFill>
                  <a:srgbClr val="0070C0"/>
                </a:solidFill>
                <a:highlight>
                  <a:srgbClr val="FFFF00"/>
                </a:highlight>
                <a:latin typeface="Calibri" panose="020F0502020204030204" pitchFamily="34" charset="0"/>
                <a:cs typeface="Calibri" panose="020F0502020204030204" pitchFamily="34" charset="0"/>
              </a:rPr>
              <a:t>upward</a:t>
            </a:r>
            <a:r>
              <a:rPr lang="en-US" altLang="en-US" sz="2000" dirty="0">
                <a:solidFill>
                  <a:srgbClr val="0070C0"/>
                </a:solidFill>
                <a:latin typeface="Calibri" panose="020F0502020204030204" pitchFamily="34" charset="0"/>
                <a:cs typeface="Calibri" panose="020F0502020204030204" pitchFamily="34" charset="0"/>
              </a:rPr>
              <a:t>, or </a:t>
            </a:r>
            <a:r>
              <a:rPr lang="en-US" altLang="en-US" sz="2000" b="1" dirty="0">
                <a:solidFill>
                  <a:srgbClr val="0070C0"/>
                </a:solidFill>
                <a:highlight>
                  <a:srgbClr val="FFFF00"/>
                </a:highlight>
                <a:latin typeface="Calibri" panose="020F0502020204030204" pitchFamily="34" charset="0"/>
                <a:cs typeface="Calibri" panose="020F0502020204030204" pitchFamily="34" charset="0"/>
              </a:rPr>
              <a:t>both ways</a:t>
            </a:r>
            <a:r>
              <a:rPr lang="en-US" altLang="en-US" sz="2000" dirty="0">
                <a:solidFill>
                  <a:srgbClr val="0070C0"/>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8927E587-3FD6-58FC-1C0B-EDB6F7B1FAB8}"/>
              </a:ext>
            </a:extLst>
          </p:cNvPr>
          <p:cNvSpPr txBox="1"/>
          <p:nvPr/>
        </p:nvSpPr>
        <p:spPr>
          <a:xfrm>
            <a:off x="68829" y="1023994"/>
            <a:ext cx="1489753"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914354">
              <a:defRPr/>
            </a:pPr>
            <a:r>
              <a:rPr lang="en-SA" dirty="0"/>
              <a:t>5.2</a:t>
            </a:r>
          </a:p>
        </p:txBody>
      </p:sp>
      <p:grpSp>
        <p:nvGrpSpPr>
          <p:cNvPr id="5" name="Group 4">
            <a:extLst>
              <a:ext uri="{FF2B5EF4-FFF2-40B4-BE49-F238E27FC236}">
                <a16:creationId xmlns:a16="http://schemas.microsoft.com/office/drawing/2014/main" id="{65663698-16FD-83F2-0D28-E477EB2BAF73}"/>
              </a:ext>
            </a:extLst>
          </p:cNvPr>
          <p:cNvGrpSpPr/>
          <p:nvPr/>
        </p:nvGrpSpPr>
        <p:grpSpPr>
          <a:xfrm>
            <a:off x="5673213" y="1578623"/>
            <a:ext cx="6518787" cy="3376836"/>
            <a:chOff x="609600" y="5183885"/>
            <a:chExt cx="5222123" cy="1611153"/>
          </a:xfrm>
        </p:grpSpPr>
        <p:pic>
          <p:nvPicPr>
            <p:cNvPr id="8194" name="Picture 2">
              <a:extLst>
                <a:ext uri="{FF2B5EF4-FFF2-40B4-BE49-F238E27FC236}">
                  <a16:creationId xmlns:a16="http://schemas.microsoft.com/office/drawing/2014/main" id="{D94A6FFA-5DAA-FB07-969B-B76B8F573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246847"/>
              <a:ext cx="1485231" cy="1485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340BD0-B150-C863-869F-24F7A40229A3}"/>
                </a:ext>
              </a:extLst>
            </p:cNvPr>
            <p:cNvPicPr>
              <a:picLocks noChangeAspect="1"/>
            </p:cNvPicPr>
            <p:nvPr/>
          </p:nvPicPr>
          <p:blipFill>
            <a:blip r:embed="rId4"/>
            <a:stretch>
              <a:fillRect/>
            </a:stretch>
          </p:blipFill>
          <p:spPr>
            <a:xfrm>
              <a:off x="2244222" y="5183885"/>
              <a:ext cx="3587501" cy="1611153"/>
            </a:xfrm>
            <a:prstGeom prst="rect">
              <a:avLst/>
            </a:prstGeom>
          </p:spPr>
        </p:pic>
      </p:grpSp>
      <p:sp>
        <p:nvSpPr>
          <p:cNvPr id="2" name="Title 1">
            <a:extLst>
              <a:ext uri="{FF2B5EF4-FFF2-40B4-BE49-F238E27FC236}">
                <a16:creationId xmlns:a16="http://schemas.microsoft.com/office/drawing/2014/main" id="{4375087F-6236-6014-6CDD-FB3F32F7337A}"/>
              </a:ext>
            </a:extLst>
          </p:cNvPr>
          <p:cNvSpPr>
            <a:spLocks noGrp="1"/>
          </p:cNvSpPr>
          <p:nvPr>
            <p:ph type="title" idx="4294967295"/>
          </p:nvPr>
        </p:nvSpPr>
        <p:spPr>
          <a:xfrm>
            <a:off x="1558582" y="1044125"/>
            <a:ext cx="5637760" cy="584775"/>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3200" dirty="0">
                <a:solidFill>
                  <a:schemeClr val="accent6">
                    <a:lumMod val="50000"/>
                  </a:schemeClr>
                </a:solidFill>
                <a:latin typeface="Gill Sans MT" panose="020B0502020104020203"/>
              </a:rPr>
              <a:t>Product line decisions examples </a:t>
            </a:r>
            <a:endParaRPr lang="en-IN" sz="3200" dirty="0">
              <a:solidFill>
                <a:schemeClr val="accent6">
                  <a:lumMod val="50000"/>
                </a:schemeClr>
              </a:solidFill>
              <a:latin typeface="Gill Sans MT" panose="020B0502020104020203"/>
            </a:endParaRPr>
          </a:p>
        </p:txBody>
      </p:sp>
    </p:spTree>
    <p:extLst>
      <p:ext uri="{BB962C8B-B14F-4D97-AF65-F5344CB8AC3E}">
        <p14:creationId xmlns:p14="http://schemas.microsoft.com/office/powerpoint/2010/main" val="309427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3A4AFF-D0A9-A245-55D7-6FB47F28EF8E}"/>
              </a:ext>
            </a:extLst>
          </p:cNvPr>
          <p:cNvSpPr/>
          <p:nvPr/>
        </p:nvSpPr>
        <p:spPr>
          <a:xfrm>
            <a:off x="72857" y="2489278"/>
            <a:ext cx="5743254" cy="29627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882" indent="-342882" defTabSz="914354">
              <a:lnSpc>
                <a:spcPct val="150000"/>
              </a:lnSpc>
              <a:buFont typeface="Wingdings" pitchFamily="2" charset="2"/>
              <a:buChar char="ü"/>
              <a:defRPr/>
            </a:pPr>
            <a:r>
              <a:rPr lang="en-US" altLang="en-US" sz="1400" dirty="0">
                <a:solidFill>
                  <a:srgbClr val="000000"/>
                </a:solidFill>
                <a:latin typeface="Gill Sans MT" panose="020B0502020104020203"/>
              </a:rPr>
              <a:t>BMW founded in 1917 Built engines for military aircraft.</a:t>
            </a:r>
          </a:p>
          <a:p>
            <a:pPr marL="342882" indent="-342882" defTabSz="914354">
              <a:lnSpc>
                <a:spcPct val="150000"/>
              </a:lnSpc>
              <a:buFont typeface="Wingdings" pitchFamily="2" charset="2"/>
              <a:buChar char="ü"/>
              <a:defRPr/>
            </a:pPr>
            <a:r>
              <a:rPr lang="en-US" altLang="en-US" sz="1400" dirty="0">
                <a:solidFill>
                  <a:srgbClr val="000000"/>
                </a:solidFill>
                <a:latin typeface="Gill Sans MT" panose="020B0502020104020203"/>
              </a:rPr>
              <a:t>Over the years, </a:t>
            </a:r>
            <a:r>
              <a:rPr lang="en-US" altLang="en-US" sz="1400" dirty="0">
                <a:solidFill>
                  <a:srgbClr val="0070C0"/>
                </a:solidFill>
                <a:latin typeface="Gill Sans MT" panose="020B0502020104020203"/>
              </a:rPr>
              <a:t>Through skillful line stretching and filling, </a:t>
            </a:r>
            <a:r>
              <a:rPr lang="en-US" altLang="en-US" sz="1400" dirty="0">
                <a:solidFill>
                  <a:srgbClr val="000000"/>
                </a:solidFill>
                <a:latin typeface="Gill Sans MT" panose="020B0502020104020203"/>
              </a:rPr>
              <a:t>BMW Group has transformed itself from a single-brand, five-model automaker into a powerhouse with </a:t>
            </a:r>
            <a:r>
              <a:rPr lang="en-US" altLang="en-US" sz="1400" dirty="0">
                <a:solidFill>
                  <a:srgbClr val="C00000"/>
                </a:solidFill>
                <a:latin typeface="Gill Sans MT" panose="020B0502020104020203"/>
              </a:rPr>
              <a:t>three brands</a:t>
            </a:r>
            <a:r>
              <a:rPr lang="en-US" altLang="en-US" sz="1400" dirty="0">
                <a:solidFill>
                  <a:srgbClr val="000000"/>
                </a:solidFill>
                <a:latin typeface="Gill Sans MT" panose="020B0502020104020203"/>
              </a:rPr>
              <a:t>, </a:t>
            </a:r>
            <a:r>
              <a:rPr lang="en-US" altLang="en-US" sz="1400" dirty="0">
                <a:solidFill>
                  <a:srgbClr val="C00000"/>
                </a:solidFill>
                <a:latin typeface="Gill Sans MT" panose="020B0502020104020203"/>
              </a:rPr>
              <a:t>14 “Series</a:t>
            </a:r>
            <a:r>
              <a:rPr lang="en-US" altLang="en-US" sz="1400" dirty="0">
                <a:solidFill>
                  <a:srgbClr val="000000"/>
                </a:solidFill>
                <a:latin typeface="Gill Sans MT" panose="020B0502020104020203"/>
              </a:rPr>
              <a:t>,” and </a:t>
            </a:r>
            <a:r>
              <a:rPr lang="en-US" altLang="en-US" sz="1400" dirty="0">
                <a:solidFill>
                  <a:srgbClr val="C00000"/>
                </a:solidFill>
                <a:latin typeface="Gill Sans MT" panose="020B0502020104020203"/>
              </a:rPr>
              <a:t>dozens</a:t>
            </a:r>
            <a:r>
              <a:rPr lang="en-US" altLang="en-US" sz="1400" dirty="0">
                <a:solidFill>
                  <a:srgbClr val="000000"/>
                </a:solidFill>
                <a:latin typeface="Gill Sans MT" panose="020B0502020104020203"/>
              </a:rPr>
              <a:t> of distinct models. </a:t>
            </a:r>
          </a:p>
          <a:p>
            <a:pPr marL="342882" indent="-342882" defTabSz="914354">
              <a:lnSpc>
                <a:spcPct val="150000"/>
              </a:lnSpc>
              <a:buFont typeface="Wingdings" pitchFamily="2" charset="2"/>
              <a:buChar char="ü"/>
              <a:defRPr/>
            </a:pPr>
            <a:r>
              <a:rPr lang="en-US" altLang="en-US" sz="1400" dirty="0">
                <a:solidFill>
                  <a:srgbClr val="000000"/>
                </a:solidFill>
                <a:latin typeface="Gill Sans MT" panose="020B0502020104020203"/>
              </a:rPr>
              <a:t>The company has expanded </a:t>
            </a:r>
            <a:r>
              <a:rPr lang="en-US" altLang="en-US" sz="1400" dirty="0">
                <a:solidFill>
                  <a:srgbClr val="0432FF"/>
                </a:solidFill>
                <a:latin typeface="Gill Sans MT" panose="020B0502020104020203"/>
              </a:rPr>
              <a:t>downward</a:t>
            </a:r>
            <a:r>
              <a:rPr lang="en-US" altLang="en-US" sz="1400" dirty="0">
                <a:solidFill>
                  <a:srgbClr val="000000"/>
                </a:solidFill>
                <a:latin typeface="Gill Sans MT" panose="020B0502020104020203"/>
              </a:rPr>
              <a:t> with its </a:t>
            </a:r>
            <a:r>
              <a:rPr lang="en-US" altLang="en-US" sz="1400" dirty="0">
                <a:solidFill>
                  <a:srgbClr val="0432FF"/>
                </a:solidFill>
                <a:latin typeface="Gill Sans MT" panose="020B0502020104020203"/>
              </a:rPr>
              <a:t>MINI Cooper </a:t>
            </a:r>
            <a:r>
              <a:rPr lang="en-US" altLang="en-US" sz="1400" dirty="0">
                <a:solidFill>
                  <a:srgbClr val="000000"/>
                </a:solidFill>
                <a:latin typeface="Gill Sans MT" panose="020B0502020104020203"/>
              </a:rPr>
              <a:t>line and </a:t>
            </a:r>
            <a:r>
              <a:rPr lang="en-US" altLang="en-US" sz="1400" dirty="0">
                <a:solidFill>
                  <a:srgbClr val="0432FF"/>
                </a:solidFill>
                <a:latin typeface="Gill Sans MT" panose="020B0502020104020203"/>
              </a:rPr>
              <a:t>upward</a:t>
            </a:r>
            <a:r>
              <a:rPr lang="en-US" altLang="en-US" sz="1400" dirty="0">
                <a:solidFill>
                  <a:srgbClr val="000000"/>
                </a:solidFill>
                <a:latin typeface="Gill Sans MT" panose="020B0502020104020203"/>
              </a:rPr>
              <a:t> with </a:t>
            </a:r>
            <a:r>
              <a:rPr lang="en-US" altLang="en-US" sz="1400" dirty="0">
                <a:solidFill>
                  <a:srgbClr val="0432FF"/>
                </a:solidFill>
                <a:latin typeface="Gill Sans MT" panose="020B0502020104020203"/>
              </a:rPr>
              <a:t>Rolls-Royce. </a:t>
            </a:r>
          </a:p>
          <a:p>
            <a:pPr marL="342882" indent="-342882" defTabSz="914354">
              <a:lnSpc>
                <a:spcPct val="150000"/>
              </a:lnSpc>
              <a:buFont typeface="Wingdings" pitchFamily="2" charset="2"/>
              <a:buChar char="ü"/>
              <a:defRPr/>
            </a:pPr>
            <a:r>
              <a:rPr lang="en-US" altLang="en-US" sz="1400" dirty="0">
                <a:solidFill>
                  <a:srgbClr val="000000"/>
                </a:solidFill>
                <a:latin typeface="Gill Sans MT" panose="020B0502020104020203"/>
              </a:rPr>
              <a:t>BMW now has brands and lines that successfully appeal to the rich, the super-rich, and the hope-to-be-rich.</a:t>
            </a:r>
            <a:endParaRPr lang="en-SA" sz="1400" dirty="0">
              <a:solidFill>
                <a:prstClr val="black"/>
              </a:solidFill>
              <a:latin typeface="Gill Sans MT" panose="020B0502020104020203"/>
            </a:endParaRPr>
          </a:p>
        </p:txBody>
      </p:sp>
      <p:sp>
        <p:nvSpPr>
          <p:cNvPr id="8" name="Title 1">
            <a:extLst>
              <a:ext uri="{FF2B5EF4-FFF2-40B4-BE49-F238E27FC236}">
                <a16:creationId xmlns:a16="http://schemas.microsoft.com/office/drawing/2014/main" id="{8E94125A-AA8A-A8B0-7128-E5020446EFF2}"/>
              </a:ext>
            </a:extLst>
          </p:cNvPr>
          <p:cNvSpPr txBox="1">
            <a:spLocks/>
          </p:cNvSpPr>
          <p:nvPr/>
        </p:nvSpPr>
        <p:spPr>
          <a:xfrm>
            <a:off x="866274" y="1115736"/>
            <a:ext cx="4876980" cy="1077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lvl1pPr algn="ctr">
              <a:lnSpc>
                <a:spcPct val="100000"/>
              </a:lnSpc>
              <a:spcBef>
                <a:spcPts val="0"/>
              </a:spcBef>
              <a:buNone/>
              <a:defRPr sz="3200">
                <a:solidFill>
                  <a:srgbClr val="0070C0"/>
                </a:solidFill>
                <a:latin typeface="Gill Sans MT" panose="020B0502020104020203"/>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dirty="0">
                <a:solidFill>
                  <a:schemeClr val="accent6">
                    <a:lumMod val="50000"/>
                  </a:schemeClr>
                </a:solidFill>
              </a:rPr>
              <a:t>BMW -Product line Decisions</a:t>
            </a:r>
          </a:p>
        </p:txBody>
      </p:sp>
      <p:sp>
        <p:nvSpPr>
          <p:cNvPr id="4" name="TextBox 3">
            <a:extLst>
              <a:ext uri="{FF2B5EF4-FFF2-40B4-BE49-F238E27FC236}">
                <a16:creationId xmlns:a16="http://schemas.microsoft.com/office/drawing/2014/main" id="{FFE1D876-876A-1170-70FA-0E9503C4C6F2}"/>
              </a:ext>
            </a:extLst>
          </p:cNvPr>
          <p:cNvSpPr txBox="1"/>
          <p:nvPr/>
        </p:nvSpPr>
        <p:spPr>
          <a:xfrm>
            <a:off x="0" y="1583797"/>
            <a:ext cx="866274"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SA"/>
            </a:defPPr>
            <a:lvl1pPr algn="ctr">
              <a:lnSpc>
                <a:spcPct val="100000"/>
              </a:lnSpc>
              <a:spcBef>
                <a:spcPts val="0"/>
              </a:spcBef>
              <a:buNone/>
              <a:defRPr sz="3200">
                <a:solidFill>
                  <a:srgbClr val="0070C0"/>
                </a:solidFill>
                <a:latin typeface="Gill Sans MT" panose="020B0502020104020203"/>
              </a:defRPr>
            </a:lvl1pPr>
          </a:lstStyle>
          <a:p>
            <a:pPr defTabSz="914354">
              <a:defRPr/>
            </a:pPr>
            <a:r>
              <a:rPr lang="en-SA" sz="2400" dirty="0"/>
              <a:t>5.2</a:t>
            </a:r>
          </a:p>
        </p:txBody>
      </p:sp>
      <p:pic>
        <p:nvPicPr>
          <p:cNvPr id="3" name="Picture 2">
            <a:extLst>
              <a:ext uri="{FF2B5EF4-FFF2-40B4-BE49-F238E27FC236}">
                <a16:creationId xmlns:a16="http://schemas.microsoft.com/office/drawing/2014/main" id="{719593CC-9EA4-447E-1018-F3984E0FA804}"/>
              </a:ext>
            </a:extLst>
          </p:cNvPr>
          <p:cNvPicPr>
            <a:picLocks noChangeAspect="1"/>
          </p:cNvPicPr>
          <p:nvPr/>
        </p:nvPicPr>
        <p:blipFill rotWithShape="1">
          <a:blip r:embed="rId3"/>
          <a:srcRect l="14254" b="2412"/>
          <a:stretch/>
        </p:blipFill>
        <p:spPr>
          <a:xfrm>
            <a:off x="6285891" y="1530035"/>
            <a:ext cx="5324473" cy="3481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221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926E37D-0CD4-3F6B-9604-2EC26F9C06E5}"/>
              </a:ext>
            </a:extLst>
          </p:cNvPr>
          <p:cNvSpPr>
            <a:spLocks noGrp="1"/>
          </p:cNvSpPr>
          <p:nvPr>
            <p:ph idx="4294967295"/>
          </p:nvPr>
        </p:nvSpPr>
        <p:spPr>
          <a:xfrm>
            <a:off x="86351" y="2229946"/>
            <a:ext cx="5256213" cy="3095143"/>
          </a:xfr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sz="1400" b="1" dirty="0">
                <a:solidFill>
                  <a:schemeClr val="accent6">
                    <a:lumMod val="50000"/>
                  </a:schemeClr>
                </a:solidFill>
              </a:rPr>
              <a:t>Width; </a:t>
            </a:r>
            <a:r>
              <a:rPr lang="en-US" sz="1400" dirty="0">
                <a:solidFill>
                  <a:schemeClr val="accent6">
                    <a:lumMod val="50000"/>
                  </a:schemeClr>
                </a:solidFill>
              </a:rPr>
              <a:t>Number of different product lines</a:t>
            </a:r>
          </a:p>
          <a:p>
            <a:pPr>
              <a:lnSpc>
                <a:spcPct val="150000"/>
              </a:lnSpc>
            </a:pPr>
            <a:r>
              <a:rPr lang="en-US" sz="1400" b="1" dirty="0">
                <a:solidFill>
                  <a:schemeClr val="accent6">
                    <a:lumMod val="50000"/>
                  </a:schemeClr>
                </a:solidFill>
              </a:rPr>
              <a:t>Length; </a:t>
            </a:r>
            <a:r>
              <a:rPr lang="en-US" sz="1400" dirty="0">
                <a:solidFill>
                  <a:schemeClr val="accent6">
                    <a:lumMod val="50000"/>
                  </a:schemeClr>
                </a:solidFill>
              </a:rPr>
              <a:t>Total number of items a in the  product lines</a:t>
            </a:r>
          </a:p>
          <a:p>
            <a:pPr>
              <a:lnSpc>
                <a:spcPct val="150000"/>
              </a:lnSpc>
            </a:pPr>
            <a:r>
              <a:rPr lang="en-US" sz="1400" b="1" dirty="0">
                <a:solidFill>
                  <a:schemeClr val="accent6">
                    <a:lumMod val="50000"/>
                  </a:schemeClr>
                </a:solidFill>
              </a:rPr>
              <a:t>Depth; </a:t>
            </a:r>
            <a:r>
              <a:rPr lang="en-US" sz="1400" dirty="0">
                <a:solidFill>
                  <a:schemeClr val="accent6">
                    <a:lumMod val="50000"/>
                  </a:schemeClr>
                </a:solidFill>
              </a:rPr>
              <a:t>Number of versions each product  line as , flavor, taste, etc. </a:t>
            </a:r>
          </a:p>
          <a:p>
            <a:pPr>
              <a:lnSpc>
                <a:spcPct val="150000"/>
              </a:lnSpc>
            </a:pPr>
            <a:r>
              <a:rPr lang="en-US" sz="1400" b="1" dirty="0">
                <a:solidFill>
                  <a:schemeClr val="accent6">
                    <a:lumMod val="50000"/>
                  </a:schemeClr>
                </a:solidFill>
              </a:rPr>
              <a:t>Consistency </a:t>
            </a:r>
            <a:r>
              <a:rPr lang="en-US" sz="1400" dirty="0">
                <a:solidFill>
                  <a:schemeClr val="accent6">
                    <a:lumMod val="50000"/>
                  </a:schemeClr>
                </a:solidFill>
              </a:rPr>
              <a:t>how closely the product lines are related from end user. perspectives, production requirements, and distribution channels, </a:t>
            </a:r>
          </a:p>
          <a:p>
            <a:pPr marL="0" indent="0">
              <a:lnSpc>
                <a:spcPct val="150000"/>
              </a:lnSpc>
              <a:buNone/>
            </a:pPr>
            <a:r>
              <a:rPr lang="en-US" sz="1400" b="1" dirty="0">
                <a:solidFill>
                  <a:schemeClr val="accent6">
                    <a:lumMod val="50000"/>
                  </a:schemeClr>
                </a:solidFill>
              </a:rPr>
              <a:t>Nestle’s</a:t>
            </a:r>
            <a:r>
              <a:rPr lang="en-US" sz="1050" b="1" dirty="0">
                <a:solidFill>
                  <a:schemeClr val="accent6">
                    <a:lumMod val="50000"/>
                  </a:schemeClr>
                </a:solidFill>
              </a:rPr>
              <a:t> most </a:t>
            </a:r>
            <a:r>
              <a:rPr lang="en-US" sz="1050" dirty="0">
                <a:solidFill>
                  <a:schemeClr val="accent6">
                    <a:lumMod val="50000"/>
                  </a:schemeClr>
                </a:solidFill>
              </a:rPr>
              <a:t>product lines are consistent as they are consumer goods that go through the same distribution channels. </a:t>
            </a:r>
            <a:endParaRPr lang="en-US" sz="1400" dirty="0">
              <a:solidFill>
                <a:schemeClr val="accent6">
                  <a:lumMod val="50000"/>
                </a:schemeClr>
              </a:solidFill>
            </a:endParaRPr>
          </a:p>
        </p:txBody>
      </p:sp>
      <p:sp>
        <p:nvSpPr>
          <p:cNvPr id="2" name="Title 1">
            <a:extLst>
              <a:ext uri="{FF2B5EF4-FFF2-40B4-BE49-F238E27FC236}">
                <a16:creationId xmlns:a16="http://schemas.microsoft.com/office/drawing/2014/main" id="{E4624D4A-A7BF-61E2-2904-A84FD3537709}"/>
              </a:ext>
            </a:extLst>
          </p:cNvPr>
          <p:cNvSpPr>
            <a:spLocks noGrp="1"/>
          </p:cNvSpPr>
          <p:nvPr>
            <p:ph type="title" idx="4294967295"/>
          </p:nvPr>
        </p:nvSpPr>
        <p:spPr>
          <a:xfrm>
            <a:off x="883305" y="1289629"/>
            <a:ext cx="4359814" cy="584775"/>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3200" dirty="0">
                <a:solidFill>
                  <a:schemeClr val="accent6">
                    <a:lumMod val="50000"/>
                  </a:schemeClr>
                </a:solidFill>
                <a:latin typeface="Gill Sans MT" panose="020B0502020104020203"/>
              </a:rPr>
              <a:t>Product Mix decisions </a:t>
            </a:r>
            <a:endParaRPr lang="en-IN" sz="3200" dirty="0">
              <a:solidFill>
                <a:schemeClr val="accent6">
                  <a:lumMod val="50000"/>
                </a:schemeClr>
              </a:solidFill>
              <a:latin typeface="Gill Sans MT" panose="020B0502020104020203"/>
            </a:endParaRPr>
          </a:p>
        </p:txBody>
      </p:sp>
      <p:pic>
        <p:nvPicPr>
          <p:cNvPr id="19" name="Picture 18">
            <a:extLst>
              <a:ext uri="{FF2B5EF4-FFF2-40B4-BE49-F238E27FC236}">
                <a16:creationId xmlns:a16="http://schemas.microsoft.com/office/drawing/2014/main" id="{DAA6B809-D6B9-A8DF-68F8-78ED081C8458}"/>
              </a:ext>
            </a:extLst>
          </p:cNvPr>
          <p:cNvPicPr>
            <a:picLocks noChangeAspect="1"/>
          </p:cNvPicPr>
          <p:nvPr/>
        </p:nvPicPr>
        <p:blipFill>
          <a:blip r:embed="rId3"/>
          <a:stretch>
            <a:fillRect/>
          </a:stretch>
        </p:blipFill>
        <p:spPr>
          <a:xfrm>
            <a:off x="5243119" y="570995"/>
            <a:ext cx="6849437" cy="4997376"/>
          </a:xfrm>
          <a:prstGeom prst="rect">
            <a:avLst/>
          </a:prstGeom>
        </p:spPr>
      </p:pic>
      <p:sp>
        <p:nvSpPr>
          <p:cNvPr id="3" name="TextBox 2">
            <a:extLst>
              <a:ext uri="{FF2B5EF4-FFF2-40B4-BE49-F238E27FC236}">
                <a16:creationId xmlns:a16="http://schemas.microsoft.com/office/drawing/2014/main" id="{9964AB44-D693-58AC-D2B8-E64A894FE70F}"/>
              </a:ext>
            </a:extLst>
          </p:cNvPr>
          <p:cNvSpPr txBox="1"/>
          <p:nvPr/>
        </p:nvSpPr>
        <p:spPr>
          <a:xfrm>
            <a:off x="86351" y="1397827"/>
            <a:ext cx="697509"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914354">
              <a:defRPr/>
            </a:pPr>
            <a:r>
              <a:rPr lang="en-SA" dirty="0"/>
              <a:t>5.3</a:t>
            </a:r>
          </a:p>
        </p:txBody>
      </p:sp>
    </p:spTree>
    <p:extLst>
      <p:ext uri="{BB962C8B-B14F-4D97-AF65-F5344CB8AC3E}">
        <p14:creationId xmlns:p14="http://schemas.microsoft.com/office/powerpoint/2010/main" val="409200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C7A62A-5C65-3503-8007-1541D9182B82}"/>
              </a:ext>
            </a:extLst>
          </p:cNvPr>
          <p:cNvSpPr txBox="1"/>
          <p:nvPr/>
        </p:nvSpPr>
        <p:spPr>
          <a:xfrm>
            <a:off x="6776066" y="1913320"/>
            <a:ext cx="5156201" cy="337335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lnSpc>
                <a:spcPct val="150000"/>
              </a:lnSpc>
              <a:defRPr sz="2000" b="1">
                <a:solidFill>
                  <a:srgbClr val="000000"/>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altLang="en-US" sz="1800" dirty="0"/>
              <a:t>company can increase its business in four ways. </a:t>
            </a:r>
          </a:p>
          <a:p>
            <a:pPr marL="457178" indent="-457178" defTabSz="914354">
              <a:buFont typeface="+mj-lt"/>
              <a:buAutoNum type="arabicParenR"/>
              <a:defRPr/>
            </a:pPr>
            <a:r>
              <a:rPr lang="en-US" altLang="en-US" sz="1800" dirty="0">
                <a:solidFill>
                  <a:srgbClr val="C00000"/>
                </a:solidFill>
              </a:rPr>
              <a:t>add new product lines.</a:t>
            </a:r>
          </a:p>
          <a:p>
            <a:pPr marL="457178" indent="-457178" defTabSz="914354">
              <a:buFont typeface="+mj-lt"/>
              <a:buAutoNum type="arabicParenR"/>
              <a:defRPr/>
            </a:pPr>
            <a:r>
              <a:rPr lang="en-US" altLang="en-US" sz="1800" dirty="0">
                <a:solidFill>
                  <a:srgbClr val="C00000"/>
                </a:solidFill>
              </a:rPr>
              <a:t>widening its product mix. </a:t>
            </a:r>
          </a:p>
          <a:p>
            <a:pPr marL="457178" indent="-457178" defTabSz="914354">
              <a:buFont typeface="+mj-lt"/>
              <a:buAutoNum type="arabicParenR"/>
              <a:defRPr/>
            </a:pPr>
            <a:r>
              <a:rPr lang="en-US" altLang="en-US" sz="1800" dirty="0">
                <a:solidFill>
                  <a:srgbClr val="C00000"/>
                </a:solidFill>
              </a:rPr>
              <a:t>lengthen its existing product lines</a:t>
            </a:r>
            <a:r>
              <a:rPr lang="en-US" altLang="en-US" sz="1800" dirty="0">
                <a:solidFill>
                  <a:srgbClr val="0070C0"/>
                </a:solidFill>
              </a:rPr>
              <a:t> to become a more full-line company. It can add more versions of each product and thus deepen its product mix. </a:t>
            </a:r>
          </a:p>
          <a:p>
            <a:pPr marL="457178" indent="-457178" defTabSz="914354">
              <a:buFont typeface="+mj-lt"/>
              <a:buAutoNum type="arabicParenR"/>
              <a:defRPr/>
            </a:pPr>
            <a:r>
              <a:rPr lang="en-US" altLang="en-US" sz="1800" dirty="0">
                <a:solidFill>
                  <a:srgbClr val="C00000"/>
                </a:solidFill>
              </a:rPr>
              <a:t>More product line consistency</a:t>
            </a:r>
            <a:endParaRPr lang="en-SA" sz="1800" dirty="0">
              <a:solidFill>
                <a:srgbClr val="0070C0"/>
              </a:solidFill>
            </a:endParaRPr>
          </a:p>
        </p:txBody>
      </p:sp>
      <p:pic>
        <p:nvPicPr>
          <p:cNvPr id="8196" name="Picture 4" descr="Top 5 Successful Marketing Strategies of Colgate">
            <a:extLst>
              <a:ext uri="{FF2B5EF4-FFF2-40B4-BE49-F238E27FC236}">
                <a16:creationId xmlns:a16="http://schemas.microsoft.com/office/drawing/2014/main" id="{807C07C2-C535-CE89-EB06-B70C1A34C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r="5840" b="16920"/>
          <a:stretch/>
        </p:blipFill>
        <p:spPr bwMode="auto">
          <a:xfrm>
            <a:off x="479523" y="1789701"/>
            <a:ext cx="5931111" cy="34761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1AEC9B-3718-83F8-0659-B3C6C6AA9E4D}"/>
              </a:ext>
            </a:extLst>
          </p:cNvPr>
          <p:cNvSpPr txBox="1"/>
          <p:nvPr/>
        </p:nvSpPr>
        <p:spPr>
          <a:xfrm>
            <a:off x="134224" y="1068886"/>
            <a:ext cx="1058238"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914354">
              <a:defRPr/>
            </a:pPr>
            <a:r>
              <a:rPr lang="en-SA" dirty="0"/>
              <a:t>5.3</a:t>
            </a:r>
          </a:p>
        </p:txBody>
      </p:sp>
      <p:sp>
        <p:nvSpPr>
          <p:cNvPr id="6" name="Title 1">
            <a:extLst>
              <a:ext uri="{FF2B5EF4-FFF2-40B4-BE49-F238E27FC236}">
                <a16:creationId xmlns:a16="http://schemas.microsoft.com/office/drawing/2014/main" id="{364D875D-B7B7-502C-C911-64F4683E2878}"/>
              </a:ext>
            </a:extLst>
          </p:cNvPr>
          <p:cNvSpPr>
            <a:spLocks noGrp="1"/>
          </p:cNvSpPr>
          <p:nvPr>
            <p:ph type="title" idx="4294967295"/>
          </p:nvPr>
        </p:nvSpPr>
        <p:spPr>
          <a:xfrm>
            <a:off x="1291905" y="1007331"/>
            <a:ext cx="8229600" cy="584775"/>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3200" dirty="0">
                <a:solidFill>
                  <a:schemeClr val="accent6">
                    <a:lumMod val="50000"/>
                  </a:schemeClr>
                </a:solidFill>
                <a:latin typeface="Gill Sans MT" panose="020B0502020104020203"/>
              </a:rPr>
              <a:t>Product Mix decisions </a:t>
            </a:r>
            <a:endParaRPr lang="en-IN" sz="3200" dirty="0">
              <a:solidFill>
                <a:schemeClr val="accent6">
                  <a:lumMod val="50000"/>
                </a:schemeClr>
              </a:solidFill>
              <a:latin typeface="Gill Sans MT" panose="020B0502020104020203"/>
            </a:endParaRPr>
          </a:p>
        </p:txBody>
      </p:sp>
    </p:spTree>
    <p:extLst>
      <p:ext uri="{BB962C8B-B14F-4D97-AF65-F5344CB8AC3E}">
        <p14:creationId xmlns:p14="http://schemas.microsoft.com/office/powerpoint/2010/main" val="242466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ppt_x"/>
                                          </p:val>
                                        </p:tav>
                                        <p:tav tm="100000">
                                          <p:val>
                                            <p:strVal val="#ppt_x"/>
                                          </p:val>
                                        </p:tav>
                                      </p:tavLst>
                                    </p:anim>
                                    <p:anim calcmode="lin" valueType="num">
                                      <p:cBhvr additive="base">
                                        <p:cTn id="12"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7556" y="1291676"/>
            <a:ext cx="4026714" cy="400110"/>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2000" dirty="0">
                <a:solidFill>
                  <a:schemeClr val="accent6">
                    <a:lumMod val="50000"/>
                  </a:schemeClr>
                </a:solidFill>
                <a:latin typeface="Gill Sans MT" panose="020B0502020104020203"/>
              </a:rPr>
              <a:t>Product Mix Decisions examples</a:t>
            </a:r>
          </a:p>
        </p:txBody>
      </p:sp>
      <p:sp>
        <p:nvSpPr>
          <p:cNvPr id="18" name="TextBox 17">
            <a:extLst>
              <a:ext uri="{FF2B5EF4-FFF2-40B4-BE49-F238E27FC236}">
                <a16:creationId xmlns:a16="http://schemas.microsoft.com/office/drawing/2014/main" id="{1FB39D09-815D-B026-905B-83953197F0D9}"/>
              </a:ext>
            </a:extLst>
          </p:cNvPr>
          <p:cNvSpPr txBox="1"/>
          <p:nvPr/>
        </p:nvSpPr>
        <p:spPr>
          <a:xfrm>
            <a:off x="234538" y="1863220"/>
            <a:ext cx="4799801" cy="4051019"/>
          </a:xfrm>
          <a:prstGeom prst="rect">
            <a:avLst/>
          </a:prstGeom>
          <a:solidFill>
            <a:schemeClr val="bg1"/>
          </a:solidFill>
        </p:spPr>
        <p:txBody>
          <a:bodyPr vert="horz" lIns="91440" tIns="45720" rIns="91440" bIns="45720" rtlCol="0">
            <a:normAutofit fontScale="92500" lnSpcReduction="20000"/>
          </a:bodyPr>
          <a:lstStyle/>
          <a:p>
            <a:pPr indent="-228589" defTabSz="914354">
              <a:lnSpc>
                <a:spcPct val="110000"/>
              </a:lnSpc>
              <a:spcBef>
                <a:spcPts val="700"/>
              </a:spcBef>
              <a:buClr>
                <a:srgbClr val="2A1A00"/>
              </a:buClr>
              <a:defRPr/>
            </a:pPr>
            <a:r>
              <a:rPr lang="en-US" sz="2400" b="1" dirty="0">
                <a:solidFill>
                  <a:prstClr val="black"/>
                </a:solidFill>
                <a:latin typeface="Gill Sans MT" panose="020B0502020104020203"/>
              </a:rPr>
              <a:t>Colgate</a:t>
            </a:r>
            <a:r>
              <a:rPr lang="en-US" sz="2400" dirty="0">
                <a:solidFill>
                  <a:prstClr val="black"/>
                </a:solidFill>
                <a:latin typeface="Gill Sans MT" panose="020B0502020104020203"/>
              </a:rPr>
              <a:t> is a $15.2 billion consumer products company that makes and markets a full product mix consisting of </a:t>
            </a:r>
            <a:r>
              <a:rPr lang="en-US" sz="2400" dirty="0">
                <a:solidFill>
                  <a:srgbClr val="C00000"/>
                </a:solidFill>
                <a:latin typeface="Gill Sans MT" panose="020B0502020104020203"/>
              </a:rPr>
              <a:t>dozens</a:t>
            </a:r>
            <a:r>
              <a:rPr lang="en-US" sz="2400" dirty="0">
                <a:solidFill>
                  <a:prstClr val="black"/>
                </a:solidFill>
                <a:latin typeface="Gill Sans MT" panose="020B0502020104020203"/>
              </a:rPr>
              <a:t> of familiar</a:t>
            </a:r>
            <a:r>
              <a:rPr lang="en-US" sz="2400" dirty="0">
                <a:solidFill>
                  <a:srgbClr val="C00000"/>
                </a:solidFill>
                <a:latin typeface="Gill Sans MT" panose="020B0502020104020203"/>
              </a:rPr>
              <a:t> lines </a:t>
            </a:r>
            <a:r>
              <a:rPr lang="en-US" sz="2400" dirty="0">
                <a:solidFill>
                  <a:prstClr val="black"/>
                </a:solidFill>
                <a:latin typeface="Gill Sans MT" panose="020B0502020104020203"/>
              </a:rPr>
              <a:t>and</a:t>
            </a:r>
            <a:r>
              <a:rPr lang="en-US" sz="2400" dirty="0">
                <a:solidFill>
                  <a:srgbClr val="C00000"/>
                </a:solidFill>
                <a:latin typeface="Gill Sans MT" panose="020B0502020104020203"/>
              </a:rPr>
              <a:t> brands</a:t>
            </a:r>
            <a:r>
              <a:rPr lang="en-US" sz="2400" dirty="0">
                <a:solidFill>
                  <a:prstClr val="black"/>
                </a:solidFill>
                <a:latin typeface="Gill Sans MT" panose="020B0502020104020203"/>
              </a:rPr>
              <a:t>. Colgate divides its overall product mix into </a:t>
            </a:r>
            <a:r>
              <a:rPr lang="en-US" sz="2400" dirty="0">
                <a:solidFill>
                  <a:srgbClr val="FF0000"/>
                </a:solidFill>
                <a:latin typeface="Gill Sans MT" panose="020B0502020104020203"/>
              </a:rPr>
              <a:t>four</a:t>
            </a:r>
            <a:r>
              <a:rPr lang="en-US" sz="2400" dirty="0">
                <a:solidFill>
                  <a:prstClr val="black"/>
                </a:solidFill>
                <a:latin typeface="Gill Sans MT" panose="020B0502020104020203"/>
              </a:rPr>
              <a:t> major lines and Each product line consists of many items: </a:t>
            </a:r>
          </a:p>
          <a:p>
            <a:pPr marL="228589" indent="-457178" defTabSz="914354">
              <a:lnSpc>
                <a:spcPct val="110000"/>
              </a:lnSpc>
              <a:spcBef>
                <a:spcPts val="700"/>
              </a:spcBef>
              <a:buClr>
                <a:srgbClr val="2A1A00"/>
              </a:buClr>
              <a:buFont typeface="+mj-lt"/>
              <a:buAutoNum type="arabicPeriod"/>
              <a:defRPr/>
            </a:pPr>
            <a:r>
              <a:rPr lang="en-US" sz="2400" dirty="0">
                <a:solidFill>
                  <a:prstClr val="black"/>
                </a:solidFill>
                <a:latin typeface="Gill Sans MT" panose="020B0502020104020203"/>
              </a:rPr>
              <a:t>O</a:t>
            </a:r>
            <a:r>
              <a:rPr lang="en-US" sz="2400" dirty="0" err="1">
                <a:solidFill>
                  <a:prstClr val="black"/>
                </a:solidFill>
                <a:latin typeface="Gill Sans MT" panose="020B0502020104020203"/>
              </a:rPr>
              <a:t>ral</a:t>
            </a:r>
            <a:r>
              <a:rPr lang="en-US" sz="2400" dirty="0">
                <a:solidFill>
                  <a:prstClr val="black"/>
                </a:solidFill>
                <a:latin typeface="Gill Sans MT" panose="020B0502020104020203"/>
              </a:rPr>
              <a:t> care, </a:t>
            </a:r>
          </a:p>
          <a:p>
            <a:pPr marL="228589" indent="-457178" defTabSz="914354">
              <a:lnSpc>
                <a:spcPct val="110000"/>
              </a:lnSpc>
              <a:spcBef>
                <a:spcPts val="700"/>
              </a:spcBef>
              <a:buClr>
                <a:srgbClr val="2A1A00"/>
              </a:buClr>
              <a:buFont typeface="+mj-lt"/>
              <a:buAutoNum type="arabicPeriod"/>
              <a:defRPr/>
            </a:pPr>
            <a:r>
              <a:rPr lang="en-US" sz="2400" dirty="0">
                <a:solidFill>
                  <a:prstClr val="black"/>
                </a:solidFill>
                <a:latin typeface="Gill Sans MT" panose="020B0502020104020203"/>
              </a:rPr>
              <a:t>P</a:t>
            </a:r>
            <a:r>
              <a:rPr lang="en-US" sz="2400" dirty="0" err="1">
                <a:solidFill>
                  <a:prstClr val="black"/>
                </a:solidFill>
                <a:latin typeface="Gill Sans MT" panose="020B0502020104020203"/>
              </a:rPr>
              <a:t>ersonal</a:t>
            </a:r>
            <a:r>
              <a:rPr lang="en-US" sz="2400" dirty="0">
                <a:solidFill>
                  <a:prstClr val="black"/>
                </a:solidFill>
                <a:latin typeface="Gill Sans MT" panose="020B0502020104020203"/>
              </a:rPr>
              <a:t> care, </a:t>
            </a:r>
          </a:p>
          <a:p>
            <a:pPr marL="228589" indent="-457178" defTabSz="914354">
              <a:lnSpc>
                <a:spcPct val="110000"/>
              </a:lnSpc>
              <a:spcBef>
                <a:spcPts val="700"/>
              </a:spcBef>
              <a:buClr>
                <a:srgbClr val="2A1A00"/>
              </a:buClr>
              <a:buFont typeface="+mj-lt"/>
              <a:buAutoNum type="arabicPeriod"/>
              <a:defRPr/>
            </a:pPr>
            <a:r>
              <a:rPr lang="en-US" sz="2400" dirty="0">
                <a:solidFill>
                  <a:prstClr val="black"/>
                </a:solidFill>
                <a:latin typeface="Gill Sans MT" panose="020B0502020104020203"/>
              </a:rPr>
              <a:t>H</a:t>
            </a:r>
            <a:r>
              <a:rPr lang="en-US" sz="2400" dirty="0" err="1">
                <a:solidFill>
                  <a:prstClr val="black"/>
                </a:solidFill>
                <a:latin typeface="Gill Sans MT" panose="020B0502020104020203"/>
              </a:rPr>
              <a:t>ome</a:t>
            </a:r>
            <a:r>
              <a:rPr lang="en-US" sz="2400" dirty="0">
                <a:solidFill>
                  <a:prstClr val="black"/>
                </a:solidFill>
                <a:latin typeface="Gill Sans MT" panose="020B0502020104020203"/>
              </a:rPr>
              <a:t> care, </a:t>
            </a:r>
          </a:p>
          <a:p>
            <a:pPr marL="228589" indent="-457178" defTabSz="914354">
              <a:lnSpc>
                <a:spcPct val="110000"/>
              </a:lnSpc>
              <a:spcBef>
                <a:spcPts val="700"/>
              </a:spcBef>
              <a:buClr>
                <a:srgbClr val="2A1A00"/>
              </a:buClr>
              <a:buFont typeface="+mj-lt"/>
              <a:buAutoNum type="arabicPeriod"/>
              <a:defRPr/>
            </a:pPr>
            <a:r>
              <a:rPr lang="en-US" sz="2400" dirty="0">
                <a:solidFill>
                  <a:prstClr val="black"/>
                </a:solidFill>
                <a:latin typeface="Gill Sans MT" panose="020B0502020104020203"/>
              </a:rPr>
              <a:t>Pet nutrition.</a:t>
            </a:r>
          </a:p>
        </p:txBody>
      </p:sp>
      <p:pic>
        <p:nvPicPr>
          <p:cNvPr id="19" name="Picture 18">
            <a:extLst>
              <a:ext uri="{FF2B5EF4-FFF2-40B4-BE49-F238E27FC236}">
                <a16:creationId xmlns:a16="http://schemas.microsoft.com/office/drawing/2014/main" id="{8F8CBC0B-30A2-8684-C7EF-9B0FA392F9EA}"/>
              </a:ext>
            </a:extLst>
          </p:cNvPr>
          <p:cNvPicPr>
            <a:picLocks noChangeAspect="1"/>
          </p:cNvPicPr>
          <p:nvPr/>
        </p:nvPicPr>
        <p:blipFill>
          <a:blip r:embed="rId3"/>
          <a:stretch>
            <a:fillRect/>
          </a:stretch>
        </p:blipFill>
        <p:spPr>
          <a:xfrm>
            <a:off x="6256961" y="663257"/>
            <a:ext cx="5829635" cy="4789587"/>
          </a:xfrm>
          <a:prstGeom prst="rect">
            <a:avLst/>
          </a:prstGeom>
        </p:spPr>
      </p:pic>
      <p:sp>
        <p:nvSpPr>
          <p:cNvPr id="3" name="TextBox 2">
            <a:extLst>
              <a:ext uri="{FF2B5EF4-FFF2-40B4-BE49-F238E27FC236}">
                <a16:creationId xmlns:a16="http://schemas.microsoft.com/office/drawing/2014/main" id="{BC8A9399-A742-C873-3E6B-C716C1552BE0}"/>
              </a:ext>
            </a:extLst>
          </p:cNvPr>
          <p:cNvSpPr txBox="1"/>
          <p:nvPr/>
        </p:nvSpPr>
        <p:spPr>
          <a:xfrm>
            <a:off x="546323" y="1199343"/>
            <a:ext cx="757084" cy="584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lvl1pPr algn="ctr">
              <a:lnSpc>
                <a:spcPct val="100000"/>
              </a:lnSpc>
              <a:spcBef>
                <a:spcPts val="0"/>
              </a:spcBef>
              <a:buNone/>
              <a:defRPr sz="3200">
                <a:solidFill>
                  <a:srgbClr val="0070C0"/>
                </a:solidFill>
                <a:latin typeface="Gill Sans MT" panose="020B0502020104020203"/>
              </a:defRPr>
            </a:lvl1pPr>
          </a:lstStyle>
          <a:p>
            <a:pPr defTabSz="914354">
              <a:defRPr/>
            </a:pPr>
            <a:r>
              <a:rPr lang="en-SA" dirty="0"/>
              <a:t>5.3</a:t>
            </a:r>
          </a:p>
        </p:txBody>
      </p:sp>
    </p:spTree>
    <p:extLst>
      <p:ext uri="{BB962C8B-B14F-4D97-AF65-F5344CB8AC3E}">
        <p14:creationId xmlns:p14="http://schemas.microsoft.com/office/powerpoint/2010/main" val="13176605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26746" y="4384369"/>
            <a:ext cx="12437222" cy="1347787"/>
          </a:xfrm>
        </p:spPr>
        <p:txBody>
          <a:bodyPr vert="horz" lIns="91440" tIns="45720" rIns="91440" bIns="45720" rtlCol="0" anchor="b">
            <a:noAutofit/>
          </a:bodyPr>
          <a:lstStyle/>
          <a:p>
            <a:r>
              <a:rPr lang="en-US" sz="6000" dirty="0"/>
              <a:t>Activity#5 </a:t>
            </a:r>
            <a:r>
              <a:rPr lang="en-US" sz="6000" dirty="0">
                <a:solidFill>
                  <a:srgbClr val="C00000"/>
                </a:solidFill>
              </a:rPr>
              <a:t>practice on product levels  </a:t>
            </a:r>
            <a:endParaRPr lang="en-US" sz="6000" dirty="0"/>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86836" y="983621"/>
            <a:ext cx="5487181" cy="3616286"/>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6025465" y="1015250"/>
            <a:ext cx="5546949" cy="333916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394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usiness Ukraine mag on Twitter: &quot;Nestle refuses to quit Russia and  continues to fund Putin's war crimes in Ukraine. These are the brands to  look out for if you wish to boycott">
            <a:extLst>
              <a:ext uri="{FF2B5EF4-FFF2-40B4-BE49-F238E27FC236}">
                <a16:creationId xmlns:a16="http://schemas.microsoft.com/office/drawing/2014/main" id="{3C86EB26-8658-1408-B668-5CE8A9104F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1808" y="1329583"/>
            <a:ext cx="6801493" cy="45260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8513BEA-7FCA-621E-171D-3780DD68236D}"/>
              </a:ext>
            </a:extLst>
          </p:cNvPr>
          <p:cNvGrpSpPr/>
          <p:nvPr/>
        </p:nvGrpSpPr>
        <p:grpSpPr>
          <a:xfrm>
            <a:off x="266480" y="5270809"/>
            <a:ext cx="6635088" cy="584776"/>
            <a:chOff x="3047999" y="4897352"/>
            <a:chExt cx="6096000" cy="484632"/>
          </a:xfrm>
        </p:grpSpPr>
        <p:sp>
          <p:nvSpPr>
            <p:cNvPr id="5" name="TextBox 4">
              <a:extLst>
                <a:ext uri="{FF2B5EF4-FFF2-40B4-BE49-F238E27FC236}">
                  <a16:creationId xmlns:a16="http://schemas.microsoft.com/office/drawing/2014/main" id="{33C035C3-C845-A1E8-9B2A-21C09EE13E12}"/>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2000" dirty="0">
                  <a:solidFill>
                    <a:srgbClr val="0070C0"/>
                  </a:solidFill>
                  <a:latin typeface="Gill Sans MT" panose="020B0502020104020203"/>
                </a:rPr>
                <a:t>A</a:t>
              </a:r>
            </a:p>
          </p:txBody>
        </p:sp>
        <p:sp>
          <p:nvSpPr>
            <p:cNvPr id="6" name="Right Arrow 5">
              <a:extLst>
                <a:ext uri="{FF2B5EF4-FFF2-40B4-BE49-F238E27FC236}">
                  <a16:creationId xmlns:a16="http://schemas.microsoft.com/office/drawing/2014/main" id="{FDD76FF4-DB64-0788-D2EB-AC6C083EDEE7}"/>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highlight>
                  <a:srgbClr val="0000FF"/>
                </a:highlight>
                <a:latin typeface="Gill Sans MT" panose="020B0502020104020203"/>
              </a:endParaRPr>
            </a:p>
          </p:txBody>
        </p:sp>
        <p:sp>
          <p:nvSpPr>
            <p:cNvPr id="7" name="Right Arrow 6">
              <a:extLst>
                <a:ext uri="{FF2B5EF4-FFF2-40B4-BE49-F238E27FC236}">
                  <a16:creationId xmlns:a16="http://schemas.microsoft.com/office/drawing/2014/main" id="{B67FE828-2CA3-E1A0-D084-CF6C2CDEB91C}"/>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highlight>
                  <a:srgbClr val="0000FF"/>
                </a:highlight>
                <a:latin typeface="Gill Sans MT" panose="020B0502020104020203"/>
              </a:endParaRPr>
            </a:p>
          </p:txBody>
        </p:sp>
      </p:grpSp>
      <p:grpSp>
        <p:nvGrpSpPr>
          <p:cNvPr id="8" name="Group 7">
            <a:extLst>
              <a:ext uri="{FF2B5EF4-FFF2-40B4-BE49-F238E27FC236}">
                <a16:creationId xmlns:a16="http://schemas.microsoft.com/office/drawing/2014/main" id="{497AF3E4-D15A-EAF8-BF02-E2533C5AE34C}"/>
              </a:ext>
            </a:extLst>
          </p:cNvPr>
          <p:cNvGrpSpPr/>
          <p:nvPr/>
        </p:nvGrpSpPr>
        <p:grpSpPr>
          <a:xfrm rot="16200000">
            <a:off x="5666204" y="3391339"/>
            <a:ext cx="2534195" cy="584776"/>
            <a:chOff x="3047999" y="4897352"/>
            <a:chExt cx="6096000" cy="484632"/>
          </a:xfrm>
        </p:grpSpPr>
        <p:sp>
          <p:nvSpPr>
            <p:cNvPr id="9" name="TextBox 8">
              <a:extLst>
                <a:ext uri="{FF2B5EF4-FFF2-40B4-BE49-F238E27FC236}">
                  <a16:creationId xmlns:a16="http://schemas.microsoft.com/office/drawing/2014/main" id="{6C2745B3-EA36-A20F-9455-D27E7F1E750B}"/>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2000" dirty="0">
                  <a:solidFill>
                    <a:srgbClr val="0070C0"/>
                  </a:solidFill>
                  <a:latin typeface="Gill Sans MT" panose="020B0502020104020203"/>
                </a:rPr>
                <a:t>B</a:t>
              </a:r>
            </a:p>
          </p:txBody>
        </p:sp>
        <p:sp>
          <p:nvSpPr>
            <p:cNvPr id="11" name="Right Arrow 10">
              <a:extLst>
                <a:ext uri="{FF2B5EF4-FFF2-40B4-BE49-F238E27FC236}">
                  <a16:creationId xmlns:a16="http://schemas.microsoft.com/office/drawing/2014/main" id="{68E38051-1B0C-25C5-993F-3F5727CCAA62}"/>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highlight>
                  <a:srgbClr val="0000FF"/>
                </a:highlight>
                <a:latin typeface="Gill Sans MT" panose="020B0502020104020203"/>
              </a:endParaRPr>
            </a:p>
          </p:txBody>
        </p:sp>
        <p:sp>
          <p:nvSpPr>
            <p:cNvPr id="12" name="Right Arrow 11">
              <a:extLst>
                <a:ext uri="{FF2B5EF4-FFF2-40B4-BE49-F238E27FC236}">
                  <a16:creationId xmlns:a16="http://schemas.microsoft.com/office/drawing/2014/main" id="{6A1855C1-6DAF-5BD0-6919-FDB81C7AB357}"/>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highlight>
                  <a:srgbClr val="0000FF"/>
                </a:highlight>
                <a:latin typeface="Gill Sans MT" panose="020B0502020104020203"/>
              </a:endParaRPr>
            </a:p>
          </p:txBody>
        </p:sp>
      </p:grpSp>
      <p:sp>
        <p:nvSpPr>
          <p:cNvPr id="15" name="Content Placeholder 2">
            <a:extLst>
              <a:ext uri="{FF2B5EF4-FFF2-40B4-BE49-F238E27FC236}">
                <a16:creationId xmlns:a16="http://schemas.microsoft.com/office/drawing/2014/main" id="{40CAD960-FAC7-871C-4D6E-43E27E7AC4B2}"/>
              </a:ext>
            </a:extLst>
          </p:cNvPr>
          <p:cNvSpPr>
            <a:spLocks noGrp="1"/>
          </p:cNvSpPr>
          <p:nvPr>
            <p:ph idx="4294967295"/>
          </p:nvPr>
        </p:nvSpPr>
        <p:spPr>
          <a:xfrm>
            <a:off x="7095170" y="2565004"/>
            <a:ext cx="4954587" cy="2705805"/>
          </a:xfrm>
        </p:spPr>
        <p:style>
          <a:lnRef idx="2">
            <a:schemeClr val="dk1"/>
          </a:lnRef>
          <a:fillRef idx="1">
            <a:schemeClr val="lt1"/>
          </a:fillRef>
          <a:effectRef idx="0">
            <a:schemeClr val="dk1"/>
          </a:effectRef>
          <a:fontRef idx="minor">
            <a:schemeClr val="dk1"/>
          </a:fontRef>
        </p:style>
        <p:txBody>
          <a:bodyPr wrap="square">
            <a:spAutoFit/>
          </a:bodyPr>
          <a:lstStyle/>
          <a:p>
            <a:pPr marL="457178" indent="-457178">
              <a:lnSpc>
                <a:spcPct val="150000"/>
              </a:lnSpc>
              <a:buFont typeface="+mj-lt"/>
              <a:buAutoNum type="arabicPeriod"/>
            </a:pPr>
            <a:r>
              <a:rPr lang="en-US" sz="1400" b="1" dirty="0">
                <a:solidFill>
                  <a:schemeClr val="accent6">
                    <a:lumMod val="50000"/>
                  </a:schemeClr>
                </a:solidFill>
              </a:rPr>
              <a:t>Length; </a:t>
            </a:r>
            <a:r>
              <a:rPr lang="en-US" sz="1400" dirty="0">
                <a:solidFill>
                  <a:schemeClr val="accent6">
                    <a:lumMod val="50000"/>
                  </a:schemeClr>
                </a:solidFill>
              </a:rPr>
              <a:t>Total number of items a in the  product lines</a:t>
            </a:r>
          </a:p>
          <a:p>
            <a:pPr marL="457178" indent="-457178">
              <a:lnSpc>
                <a:spcPct val="150000"/>
              </a:lnSpc>
              <a:buFont typeface="+mj-lt"/>
              <a:buAutoNum type="arabicPeriod"/>
            </a:pPr>
            <a:r>
              <a:rPr lang="en-US" sz="1400" b="1" dirty="0">
                <a:solidFill>
                  <a:schemeClr val="accent6">
                    <a:lumMod val="50000"/>
                  </a:schemeClr>
                </a:solidFill>
              </a:rPr>
              <a:t>Width; </a:t>
            </a:r>
            <a:r>
              <a:rPr lang="en-US" sz="1400" dirty="0">
                <a:solidFill>
                  <a:schemeClr val="accent6">
                    <a:lumMod val="50000"/>
                  </a:schemeClr>
                </a:solidFill>
              </a:rPr>
              <a:t>Number of different product lines</a:t>
            </a:r>
          </a:p>
          <a:p>
            <a:pPr marL="457178" indent="-457178">
              <a:lnSpc>
                <a:spcPct val="150000"/>
              </a:lnSpc>
              <a:buFont typeface="+mj-lt"/>
              <a:buAutoNum type="arabicPeriod"/>
            </a:pPr>
            <a:r>
              <a:rPr lang="en-US" sz="1400" b="1" dirty="0">
                <a:solidFill>
                  <a:schemeClr val="accent6">
                    <a:lumMod val="50000"/>
                  </a:schemeClr>
                </a:solidFill>
              </a:rPr>
              <a:t>Consistency </a:t>
            </a:r>
            <a:r>
              <a:rPr lang="en-US" sz="1400" dirty="0">
                <a:solidFill>
                  <a:schemeClr val="accent6">
                    <a:lumMod val="50000"/>
                  </a:schemeClr>
                </a:solidFill>
              </a:rPr>
              <a:t>how closely the product lines are related from end user. perspectives, production requirements, and distribution channels, </a:t>
            </a:r>
          </a:p>
          <a:p>
            <a:pPr marL="457178" indent="-457178">
              <a:lnSpc>
                <a:spcPct val="150000"/>
              </a:lnSpc>
              <a:buFont typeface="+mj-lt"/>
              <a:buAutoNum type="arabicPeriod"/>
            </a:pPr>
            <a:r>
              <a:rPr lang="en-US" sz="1400" b="1" dirty="0">
                <a:solidFill>
                  <a:schemeClr val="accent6">
                    <a:lumMod val="50000"/>
                  </a:schemeClr>
                </a:solidFill>
              </a:rPr>
              <a:t>Depth; </a:t>
            </a:r>
            <a:r>
              <a:rPr lang="en-US" sz="1400" dirty="0">
                <a:solidFill>
                  <a:schemeClr val="accent6">
                    <a:lumMod val="50000"/>
                  </a:schemeClr>
                </a:solidFill>
              </a:rPr>
              <a:t>Number of versions each product  line as , flavor, taste, etc. </a:t>
            </a:r>
          </a:p>
        </p:txBody>
      </p:sp>
      <p:pic>
        <p:nvPicPr>
          <p:cNvPr id="5122" name="Picture 2" descr="Comprehensive Marketing Mix of Nescafe 4Ps Explained | IIDE">
            <a:extLst>
              <a:ext uri="{FF2B5EF4-FFF2-40B4-BE49-F238E27FC236}">
                <a16:creationId xmlns:a16="http://schemas.microsoft.com/office/drawing/2014/main" id="{79D83FCE-143E-20C3-5F1C-2CAEFDD40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56709"/>
            <a:ext cx="3987800" cy="189411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A392B78-EF02-450A-7F0A-C8093ED601D6}"/>
              </a:ext>
            </a:extLst>
          </p:cNvPr>
          <p:cNvGrpSpPr/>
          <p:nvPr/>
        </p:nvGrpSpPr>
        <p:grpSpPr>
          <a:xfrm>
            <a:off x="726804" y="4366047"/>
            <a:ext cx="2534195" cy="584776"/>
            <a:chOff x="3047999" y="4897352"/>
            <a:chExt cx="6096000" cy="484632"/>
          </a:xfrm>
        </p:grpSpPr>
        <p:sp>
          <p:nvSpPr>
            <p:cNvPr id="17" name="TextBox 16">
              <a:extLst>
                <a:ext uri="{FF2B5EF4-FFF2-40B4-BE49-F238E27FC236}">
                  <a16:creationId xmlns:a16="http://schemas.microsoft.com/office/drawing/2014/main" id="{D11F500C-9E6E-5439-89A0-58603E520B4A}"/>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2000" dirty="0">
                  <a:solidFill>
                    <a:srgbClr val="0070C0"/>
                  </a:solidFill>
                  <a:latin typeface="Gill Sans MT" panose="020B0502020104020203"/>
                </a:rPr>
                <a:t>C</a:t>
              </a:r>
            </a:p>
          </p:txBody>
        </p:sp>
        <p:sp>
          <p:nvSpPr>
            <p:cNvPr id="18" name="Right Arrow 17">
              <a:extLst>
                <a:ext uri="{FF2B5EF4-FFF2-40B4-BE49-F238E27FC236}">
                  <a16:creationId xmlns:a16="http://schemas.microsoft.com/office/drawing/2014/main" id="{C81C7D2A-7D35-BF0A-310B-0B9BE0C97460}"/>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highlight>
                  <a:srgbClr val="0000FF"/>
                </a:highlight>
                <a:latin typeface="Gill Sans MT" panose="020B0502020104020203"/>
              </a:endParaRPr>
            </a:p>
          </p:txBody>
        </p:sp>
        <p:sp>
          <p:nvSpPr>
            <p:cNvPr id="19" name="Right Arrow 18">
              <a:extLst>
                <a:ext uri="{FF2B5EF4-FFF2-40B4-BE49-F238E27FC236}">
                  <a16:creationId xmlns:a16="http://schemas.microsoft.com/office/drawing/2014/main" id="{78DCE0FD-8D29-25E8-6803-3A2B6F021CAA}"/>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highlight>
                  <a:srgbClr val="0000FF"/>
                </a:highlight>
                <a:latin typeface="Gill Sans MT" panose="020B0502020104020203"/>
              </a:endParaRPr>
            </a:p>
          </p:txBody>
        </p:sp>
      </p:grpSp>
      <p:sp>
        <p:nvSpPr>
          <p:cNvPr id="22" name="TextBox 21">
            <a:extLst>
              <a:ext uri="{FF2B5EF4-FFF2-40B4-BE49-F238E27FC236}">
                <a16:creationId xmlns:a16="http://schemas.microsoft.com/office/drawing/2014/main" id="{ED78E879-E6DD-7696-82DF-ED62A491B9AC}"/>
              </a:ext>
            </a:extLst>
          </p:cNvPr>
          <p:cNvSpPr txBox="1"/>
          <p:nvPr/>
        </p:nvSpPr>
        <p:spPr>
          <a:xfrm>
            <a:off x="4519066" y="703444"/>
            <a:ext cx="7541126" cy="646331"/>
          </a:xfrm>
          <a:prstGeom prst="rect">
            <a:avLst/>
          </a:prstGeom>
        </p:spPr>
        <p:style>
          <a:lnRef idx="1">
            <a:schemeClr val="accent5"/>
          </a:lnRef>
          <a:fillRef idx="3">
            <a:schemeClr val="accent5"/>
          </a:fillRef>
          <a:effectRef idx="2">
            <a:schemeClr val="accent5"/>
          </a:effectRef>
          <a:fontRef idx="minor">
            <a:schemeClr val="lt1"/>
          </a:fontRef>
        </p:style>
        <p:txBody>
          <a:bodyPr vert="horz" wrap="square" lIns="91440" tIns="45720" rIns="91440" bIns="45720" rtlCol="0" anchor="t">
            <a:spAutoFit/>
          </a:bodyPr>
          <a:lstStyle>
            <a:lvl1pPr>
              <a:lnSpc>
                <a:spcPct val="90000"/>
              </a:lnSpc>
              <a:spcBef>
                <a:spcPct val="0"/>
              </a:spcBef>
              <a:buNone/>
              <a:defRPr sz="3600" cap="all" spc="200" baseline="0">
                <a:solidFill>
                  <a:schemeClr val="tx2"/>
                </a:solidFill>
                <a:latin typeface="+mj-lt"/>
                <a:ea typeface="ＭＳ Ｐゴシック" charset="0"/>
                <a:cs typeface="+mj-cs"/>
              </a:defRPr>
            </a:lvl1pPr>
          </a:lstStyle>
          <a:p>
            <a:pPr algn="ctr" defTabSz="914354">
              <a:defRPr/>
            </a:pPr>
            <a:r>
              <a:rPr lang="en-US" altLang="en-US" sz="2000" dirty="0">
                <a:solidFill>
                  <a:prstClr val="white"/>
                </a:solidFill>
                <a:latin typeface="Impact" panose="020B0806030902050204"/>
              </a:rPr>
              <a:t>Match numbers and letters with the right  </a:t>
            </a:r>
            <a:r>
              <a:rPr lang="en-US" sz="2000" dirty="0">
                <a:solidFill>
                  <a:prstClr val="white"/>
                </a:solidFill>
                <a:latin typeface="Impact" panose="020B0806030902050204"/>
              </a:rPr>
              <a:t>A</a:t>
            </a:r>
            <a:r>
              <a:rPr lang="en-SA" sz="2000" dirty="0">
                <a:solidFill>
                  <a:prstClr val="white"/>
                </a:solidFill>
                <a:latin typeface="Impact" panose="020B0806030902050204"/>
              </a:rPr>
              <a:t>nswers</a:t>
            </a:r>
          </a:p>
          <a:p>
            <a:pPr algn="ctr" defTabSz="914354">
              <a:defRPr/>
            </a:pPr>
            <a:r>
              <a:rPr lang="en-SA" sz="2000" dirty="0">
                <a:solidFill>
                  <a:prstClr val="white"/>
                </a:solidFill>
                <a:latin typeface="Impact" panose="020B0806030902050204"/>
              </a:rPr>
              <a:t> </a:t>
            </a:r>
            <a:r>
              <a:rPr lang="en-US" altLang="en-US" sz="2000" dirty="0">
                <a:solidFill>
                  <a:prstClr val="white"/>
                </a:solidFill>
                <a:latin typeface="Impact" panose="020B0806030902050204"/>
              </a:rPr>
              <a:t> </a:t>
            </a:r>
          </a:p>
        </p:txBody>
      </p:sp>
      <p:sp>
        <p:nvSpPr>
          <p:cNvPr id="23" name="Oval 22">
            <a:extLst>
              <a:ext uri="{FF2B5EF4-FFF2-40B4-BE49-F238E27FC236}">
                <a16:creationId xmlns:a16="http://schemas.microsoft.com/office/drawing/2014/main" id="{46A74919-EB81-8469-5337-FFB47747CB3B}"/>
              </a:ext>
            </a:extLst>
          </p:cNvPr>
          <p:cNvSpPr/>
          <p:nvPr/>
        </p:nvSpPr>
        <p:spPr>
          <a:xfrm>
            <a:off x="3584024" y="4544086"/>
            <a:ext cx="1465007" cy="1371481"/>
          </a:xfrm>
          <a:prstGeom prst="ellipse">
            <a:avLst/>
          </a:prstGeom>
          <a:noFill/>
          <a:ln w="762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914354">
              <a:defRPr/>
            </a:pPr>
            <a:endParaRPr lang="en-SA">
              <a:solidFill>
                <a:prstClr val="black"/>
              </a:solidFill>
              <a:latin typeface="Calibri" panose="020F0502020204030204"/>
            </a:endParaRPr>
          </a:p>
        </p:txBody>
      </p:sp>
      <p:sp>
        <p:nvSpPr>
          <p:cNvPr id="24" name="TextBox 23">
            <a:extLst>
              <a:ext uri="{FF2B5EF4-FFF2-40B4-BE49-F238E27FC236}">
                <a16:creationId xmlns:a16="http://schemas.microsoft.com/office/drawing/2014/main" id="{A0100682-1490-CE41-E0B0-3FACA51EAE75}"/>
              </a:ext>
            </a:extLst>
          </p:cNvPr>
          <p:cNvSpPr txBox="1"/>
          <p:nvPr/>
        </p:nvSpPr>
        <p:spPr>
          <a:xfrm>
            <a:off x="4256800" y="4704309"/>
            <a:ext cx="377026" cy="400110"/>
          </a:xfrm>
          <a:prstGeom prst="rect">
            <a:avLst/>
          </a:prstGeom>
          <a:noFill/>
          <a:ln>
            <a:solidFill>
              <a:srgbClr val="0070C0"/>
            </a:solidFill>
          </a:ln>
        </p:spPr>
        <p:txBody>
          <a:bodyPr wrap="none" rtlCol="0">
            <a:spAutoFit/>
          </a:bodyPr>
          <a:lstStyle/>
          <a:p>
            <a:pPr defTabSz="914354">
              <a:defRPr/>
            </a:pPr>
            <a:r>
              <a:rPr lang="en-SA" sz="2000" dirty="0">
                <a:solidFill>
                  <a:srgbClr val="0070C0"/>
                </a:solidFill>
                <a:latin typeface="Gill Sans MT" panose="020B0502020104020203"/>
              </a:rPr>
              <a:t>D</a:t>
            </a:r>
          </a:p>
        </p:txBody>
      </p:sp>
    </p:spTree>
    <p:extLst>
      <p:ext uri="{BB962C8B-B14F-4D97-AF65-F5344CB8AC3E}">
        <p14:creationId xmlns:p14="http://schemas.microsoft.com/office/powerpoint/2010/main" val="129579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usiness Ukraine mag on Twitter: &quot;Nestle refuses to quit Russia and  continues to fund Putin's war crimes in Ukraine. These are the brands to  look out for if you wish to boycott">
            <a:extLst>
              <a:ext uri="{FF2B5EF4-FFF2-40B4-BE49-F238E27FC236}">
                <a16:creationId xmlns:a16="http://schemas.microsoft.com/office/drawing/2014/main" id="{3C86EB26-8658-1408-B668-5CE8A9104F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646" y="1545891"/>
            <a:ext cx="6801493" cy="401209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8513BEA-7FCA-621E-171D-3780DD68236D}"/>
              </a:ext>
            </a:extLst>
          </p:cNvPr>
          <p:cNvGrpSpPr/>
          <p:nvPr/>
        </p:nvGrpSpPr>
        <p:grpSpPr>
          <a:xfrm>
            <a:off x="199709" y="5425642"/>
            <a:ext cx="6635088" cy="584776"/>
            <a:chOff x="3047999" y="4897352"/>
            <a:chExt cx="6096000" cy="484632"/>
          </a:xfrm>
        </p:grpSpPr>
        <p:sp>
          <p:nvSpPr>
            <p:cNvPr id="5" name="TextBox 4">
              <a:extLst>
                <a:ext uri="{FF2B5EF4-FFF2-40B4-BE49-F238E27FC236}">
                  <a16:creationId xmlns:a16="http://schemas.microsoft.com/office/drawing/2014/main" id="{33C035C3-C845-A1E8-9B2A-21C09EE13E12}"/>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2000" dirty="0">
                  <a:solidFill>
                    <a:srgbClr val="0070C0"/>
                  </a:solidFill>
                  <a:latin typeface="Gill Sans MT" panose="020B0502020104020203"/>
                </a:rPr>
                <a:t>A- </a:t>
              </a:r>
            </a:p>
          </p:txBody>
        </p:sp>
        <p:sp>
          <p:nvSpPr>
            <p:cNvPr id="6" name="Right Arrow 5">
              <a:extLst>
                <a:ext uri="{FF2B5EF4-FFF2-40B4-BE49-F238E27FC236}">
                  <a16:creationId xmlns:a16="http://schemas.microsoft.com/office/drawing/2014/main" id="{FDD76FF4-DB64-0788-D2EB-AC6C083EDEE7}"/>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highlight>
                  <a:srgbClr val="0000FF"/>
                </a:highlight>
                <a:latin typeface="Gill Sans MT" panose="020B0502020104020203"/>
              </a:endParaRPr>
            </a:p>
          </p:txBody>
        </p:sp>
        <p:sp>
          <p:nvSpPr>
            <p:cNvPr id="7" name="Right Arrow 6">
              <a:extLst>
                <a:ext uri="{FF2B5EF4-FFF2-40B4-BE49-F238E27FC236}">
                  <a16:creationId xmlns:a16="http://schemas.microsoft.com/office/drawing/2014/main" id="{B67FE828-2CA3-E1A0-D084-CF6C2CDEB91C}"/>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highlight>
                  <a:srgbClr val="0000FF"/>
                </a:highlight>
                <a:latin typeface="Gill Sans MT" panose="020B0502020104020203"/>
              </a:endParaRPr>
            </a:p>
          </p:txBody>
        </p:sp>
      </p:grpSp>
      <p:grpSp>
        <p:nvGrpSpPr>
          <p:cNvPr id="8" name="Group 7">
            <a:extLst>
              <a:ext uri="{FF2B5EF4-FFF2-40B4-BE49-F238E27FC236}">
                <a16:creationId xmlns:a16="http://schemas.microsoft.com/office/drawing/2014/main" id="{497AF3E4-D15A-EAF8-BF02-E2533C5AE34C}"/>
              </a:ext>
            </a:extLst>
          </p:cNvPr>
          <p:cNvGrpSpPr/>
          <p:nvPr/>
        </p:nvGrpSpPr>
        <p:grpSpPr>
          <a:xfrm rot="16200000">
            <a:off x="5666204" y="3391339"/>
            <a:ext cx="2534195" cy="584776"/>
            <a:chOff x="3047999" y="4897352"/>
            <a:chExt cx="6096000" cy="484632"/>
          </a:xfrm>
        </p:grpSpPr>
        <p:sp>
          <p:nvSpPr>
            <p:cNvPr id="9" name="TextBox 8">
              <a:extLst>
                <a:ext uri="{FF2B5EF4-FFF2-40B4-BE49-F238E27FC236}">
                  <a16:creationId xmlns:a16="http://schemas.microsoft.com/office/drawing/2014/main" id="{6C2745B3-EA36-A20F-9455-D27E7F1E750B}"/>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2000" dirty="0">
                  <a:solidFill>
                    <a:srgbClr val="0070C0"/>
                  </a:solidFill>
                  <a:latin typeface="Gill Sans MT" panose="020B0502020104020203"/>
                </a:rPr>
                <a:t>B</a:t>
              </a:r>
            </a:p>
          </p:txBody>
        </p:sp>
        <p:sp>
          <p:nvSpPr>
            <p:cNvPr id="11" name="Right Arrow 10">
              <a:extLst>
                <a:ext uri="{FF2B5EF4-FFF2-40B4-BE49-F238E27FC236}">
                  <a16:creationId xmlns:a16="http://schemas.microsoft.com/office/drawing/2014/main" id="{68E38051-1B0C-25C5-993F-3F5727CCAA62}"/>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highlight>
                  <a:srgbClr val="0000FF"/>
                </a:highlight>
                <a:latin typeface="Gill Sans MT" panose="020B0502020104020203"/>
              </a:endParaRPr>
            </a:p>
          </p:txBody>
        </p:sp>
        <p:sp>
          <p:nvSpPr>
            <p:cNvPr id="12" name="Right Arrow 11">
              <a:extLst>
                <a:ext uri="{FF2B5EF4-FFF2-40B4-BE49-F238E27FC236}">
                  <a16:creationId xmlns:a16="http://schemas.microsoft.com/office/drawing/2014/main" id="{6A1855C1-6DAF-5BD0-6919-FDB81C7AB357}"/>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highlight>
                  <a:srgbClr val="0000FF"/>
                </a:highlight>
                <a:latin typeface="Gill Sans MT" panose="020B0502020104020203"/>
              </a:endParaRPr>
            </a:p>
          </p:txBody>
        </p:sp>
      </p:grpSp>
      <p:sp>
        <p:nvSpPr>
          <p:cNvPr id="15" name="Content Placeholder 2">
            <a:extLst>
              <a:ext uri="{FF2B5EF4-FFF2-40B4-BE49-F238E27FC236}">
                <a16:creationId xmlns:a16="http://schemas.microsoft.com/office/drawing/2014/main" id="{40CAD960-FAC7-871C-4D6E-43E27E7AC4B2}"/>
              </a:ext>
            </a:extLst>
          </p:cNvPr>
          <p:cNvSpPr>
            <a:spLocks noGrp="1"/>
          </p:cNvSpPr>
          <p:nvPr>
            <p:ph idx="4294967295"/>
          </p:nvPr>
        </p:nvSpPr>
        <p:spPr>
          <a:xfrm>
            <a:off x="8755063" y="1741701"/>
            <a:ext cx="3436937" cy="2941446"/>
          </a:xfrm>
        </p:spPr>
        <p:style>
          <a:lnRef idx="2">
            <a:schemeClr val="dk1"/>
          </a:lnRef>
          <a:fillRef idx="1">
            <a:schemeClr val="lt1"/>
          </a:fillRef>
          <a:effectRef idx="0">
            <a:schemeClr val="dk1"/>
          </a:effectRef>
          <a:fontRef idx="minor">
            <a:schemeClr val="dk1"/>
          </a:fontRef>
        </p:style>
        <p:txBody>
          <a:bodyPr wrap="square">
            <a:spAutoFit/>
          </a:bodyPr>
          <a:lstStyle/>
          <a:p>
            <a:pPr marL="457178" indent="-457178">
              <a:lnSpc>
                <a:spcPct val="150000"/>
              </a:lnSpc>
              <a:buFont typeface="+mj-lt"/>
              <a:buAutoNum type="arabicPeriod"/>
            </a:pPr>
            <a:r>
              <a:rPr lang="en-US" sz="1200" b="1" dirty="0">
                <a:solidFill>
                  <a:schemeClr val="accent6">
                    <a:lumMod val="50000"/>
                  </a:schemeClr>
                </a:solidFill>
              </a:rPr>
              <a:t>Length; </a:t>
            </a:r>
            <a:r>
              <a:rPr lang="en-US" sz="1200" dirty="0">
                <a:solidFill>
                  <a:schemeClr val="accent6">
                    <a:lumMod val="50000"/>
                  </a:schemeClr>
                </a:solidFill>
              </a:rPr>
              <a:t>Total number of items a in the  product lines</a:t>
            </a:r>
          </a:p>
          <a:p>
            <a:pPr marL="457178" indent="-457178">
              <a:lnSpc>
                <a:spcPct val="150000"/>
              </a:lnSpc>
              <a:buFont typeface="+mj-lt"/>
              <a:buAutoNum type="arabicPeriod"/>
            </a:pPr>
            <a:r>
              <a:rPr lang="en-US" sz="1200" b="1" dirty="0">
                <a:solidFill>
                  <a:schemeClr val="accent6">
                    <a:lumMod val="50000"/>
                  </a:schemeClr>
                </a:solidFill>
              </a:rPr>
              <a:t>Width; </a:t>
            </a:r>
            <a:r>
              <a:rPr lang="en-US" sz="1200" dirty="0">
                <a:solidFill>
                  <a:schemeClr val="accent6">
                    <a:lumMod val="50000"/>
                  </a:schemeClr>
                </a:solidFill>
              </a:rPr>
              <a:t>Number of different product lines</a:t>
            </a:r>
          </a:p>
          <a:p>
            <a:pPr marL="457178" indent="-457178">
              <a:lnSpc>
                <a:spcPct val="150000"/>
              </a:lnSpc>
              <a:buFont typeface="+mj-lt"/>
              <a:buAutoNum type="arabicPeriod"/>
            </a:pPr>
            <a:r>
              <a:rPr lang="en-US" sz="1200" b="1" dirty="0">
                <a:solidFill>
                  <a:schemeClr val="accent6">
                    <a:lumMod val="50000"/>
                  </a:schemeClr>
                </a:solidFill>
              </a:rPr>
              <a:t>Consistency </a:t>
            </a:r>
            <a:r>
              <a:rPr lang="en-US" sz="1200" dirty="0">
                <a:solidFill>
                  <a:schemeClr val="accent6">
                    <a:lumMod val="50000"/>
                  </a:schemeClr>
                </a:solidFill>
              </a:rPr>
              <a:t>how closely the product lines are related from end user. perspectives, production requirements, and distribution channels, </a:t>
            </a:r>
          </a:p>
          <a:p>
            <a:pPr marL="457178" indent="-457178">
              <a:lnSpc>
                <a:spcPct val="150000"/>
              </a:lnSpc>
              <a:buFont typeface="+mj-lt"/>
              <a:buAutoNum type="arabicPeriod"/>
            </a:pPr>
            <a:r>
              <a:rPr lang="en-US" sz="1200" b="1" dirty="0">
                <a:solidFill>
                  <a:schemeClr val="accent6">
                    <a:lumMod val="50000"/>
                  </a:schemeClr>
                </a:solidFill>
              </a:rPr>
              <a:t>Depth; </a:t>
            </a:r>
            <a:r>
              <a:rPr lang="en-US" sz="1200" dirty="0">
                <a:solidFill>
                  <a:schemeClr val="accent6">
                    <a:lumMod val="50000"/>
                  </a:schemeClr>
                </a:solidFill>
              </a:rPr>
              <a:t>Number of versions each product  line as , flavor, taste, etc. </a:t>
            </a:r>
          </a:p>
        </p:txBody>
      </p:sp>
      <p:pic>
        <p:nvPicPr>
          <p:cNvPr id="5122" name="Picture 2" descr="Comprehensive Marketing Mix of Nescafe 4Ps Explained | IIDE">
            <a:extLst>
              <a:ext uri="{FF2B5EF4-FFF2-40B4-BE49-F238E27FC236}">
                <a16:creationId xmlns:a16="http://schemas.microsoft.com/office/drawing/2014/main" id="{79D83FCE-143E-20C3-5F1C-2CAEFDD40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56709"/>
            <a:ext cx="3987800" cy="189411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A392B78-EF02-450A-7F0A-C8093ED601D6}"/>
              </a:ext>
            </a:extLst>
          </p:cNvPr>
          <p:cNvGrpSpPr/>
          <p:nvPr/>
        </p:nvGrpSpPr>
        <p:grpSpPr>
          <a:xfrm>
            <a:off x="726804" y="4366047"/>
            <a:ext cx="2534195" cy="584776"/>
            <a:chOff x="3047999" y="4897352"/>
            <a:chExt cx="6096000" cy="484632"/>
          </a:xfrm>
        </p:grpSpPr>
        <p:sp>
          <p:nvSpPr>
            <p:cNvPr id="17" name="TextBox 16">
              <a:extLst>
                <a:ext uri="{FF2B5EF4-FFF2-40B4-BE49-F238E27FC236}">
                  <a16:creationId xmlns:a16="http://schemas.microsoft.com/office/drawing/2014/main" id="{D11F500C-9E6E-5439-89A0-58603E520B4A}"/>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2000" dirty="0">
                  <a:solidFill>
                    <a:srgbClr val="0070C0"/>
                  </a:solidFill>
                  <a:latin typeface="Gill Sans MT" panose="020B0502020104020203"/>
                </a:rPr>
                <a:t>C</a:t>
              </a:r>
            </a:p>
          </p:txBody>
        </p:sp>
        <p:sp>
          <p:nvSpPr>
            <p:cNvPr id="18" name="Right Arrow 17">
              <a:extLst>
                <a:ext uri="{FF2B5EF4-FFF2-40B4-BE49-F238E27FC236}">
                  <a16:creationId xmlns:a16="http://schemas.microsoft.com/office/drawing/2014/main" id="{C81C7D2A-7D35-BF0A-310B-0B9BE0C97460}"/>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highlight>
                  <a:srgbClr val="0000FF"/>
                </a:highlight>
                <a:latin typeface="Gill Sans MT" panose="020B0502020104020203"/>
              </a:endParaRPr>
            </a:p>
          </p:txBody>
        </p:sp>
        <p:sp>
          <p:nvSpPr>
            <p:cNvPr id="19" name="Right Arrow 18">
              <a:extLst>
                <a:ext uri="{FF2B5EF4-FFF2-40B4-BE49-F238E27FC236}">
                  <a16:creationId xmlns:a16="http://schemas.microsoft.com/office/drawing/2014/main" id="{78DCE0FD-8D29-25E8-6803-3A2B6F021CAA}"/>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highlight>
                  <a:srgbClr val="0000FF"/>
                </a:highlight>
                <a:latin typeface="Gill Sans MT" panose="020B0502020104020203"/>
              </a:endParaRPr>
            </a:p>
          </p:txBody>
        </p:sp>
      </p:grpSp>
      <p:sp>
        <p:nvSpPr>
          <p:cNvPr id="22" name="TextBox 21">
            <a:extLst>
              <a:ext uri="{FF2B5EF4-FFF2-40B4-BE49-F238E27FC236}">
                <a16:creationId xmlns:a16="http://schemas.microsoft.com/office/drawing/2014/main" id="{ED78E879-E6DD-7696-82DF-ED62A491B9AC}"/>
              </a:ext>
            </a:extLst>
          </p:cNvPr>
          <p:cNvSpPr txBox="1"/>
          <p:nvPr/>
        </p:nvSpPr>
        <p:spPr>
          <a:xfrm>
            <a:off x="5351003" y="497368"/>
            <a:ext cx="6294269" cy="840230"/>
          </a:xfrm>
          <a:prstGeom prst="rect">
            <a:avLst/>
          </a:prstGeom>
        </p:spPr>
        <p:style>
          <a:lnRef idx="1">
            <a:schemeClr val="accent5"/>
          </a:lnRef>
          <a:fillRef idx="3">
            <a:schemeClr val="accent5"/>
          </a:fillRef>
          <a:effectRef idx="2">
            <a:schemeClr val="accent5"/>
          </a:effectRef>
          <a:fontRef idx="minor">
            <a:schemeClr val="lt1"/>
          </a:fontRef>
        </p:style>
        <p:txBody>
          <a:bodyPr vert="horz" wrap="square" lIns="91440" tIns="45720" rIns="91440" bIns="45720" rtlCol="0" anchor="t">
            <a:spAutoFit/>
          </a:bodyPr>
          <a:lstStyle>
            <a:lvl1pPr>
              <a:lnSpc>
                <a:spcPct val="90000"/>
              </a:lnSpc>
              <a:spcBef>
                <a:spcPct val="0"/>
              </a:spcBef>
              <a:buNone/>
              <a:defRPr sz="3600" cap="all" spc="200" baseline="0">
                <a:solidFill>
                  <a:schemeClr val="tx2"/>
                </a:solidFill>
                <a:latin typeface="+mj-lt"/>
                <a:ea typeface="ＭＳ Ｐゴシック" charset="0"/>
                <a:cs typeface="+mj-cs"/>
              </a:defRPr>
            </a:lvl1pPr>
          </a:lstStyle>
          <a:p>
            <a:pPr algn="ctr" defTabSz="914354">
              <a:defRPr/>
            </a:pPr>
            <a:r>
              <a:rPr lang="en-US" altLang="en-US" sz="1800" dirty="0">
                <a:solidFill>
                  <a:prstClr val="white"/>
                </a:solidFill>
                <a:latin typeface="Impact" panose="020B0806030902050204"/>
              </a:rPr>
              <a:t>Match numbers and letters with the right  </a:t>
            </a:r>
            <a:r>
              <a:rPr lang="en-US" sz="1800" dirty="0">
                <a:solidFill>
                  <a:prstClr val="white"/>
                </a:solidFill>
                <a:latin typeface="Impact" panose="020B0806030902050204"/>
              </a:rPr>
              <a:t>A</a:t>
            </a:r>
            <a:r>
              <a:rPr lang="en-SA" sz="1800" dirty="0">
                <a:solidFill>
                  <a:prstClr val="white"/>
                </a:solidFill>
                <a:latin typeface="Impact" panose="020B0806030902050204"/>
              </a:rPr>
              <a:t>nswers</a:t>
            </a:r>
          </a:p>
          <a:p>
            <a:pPr algn="ctr" defTabSz="914354">
              <a:defRPr/>
            </a:pPr>
            <a:r>
              <a:rPr lang="en-SA" sz="1800" dirty="0">
                <a:solidFill>
                  <a:prstClr val="white"/>
                </a:solidFill>
                <a:latin typeface="Impact" panose="020B0806030902050204"/>
              </a:rPr>
              <a:t> </a:t>
            </a:r>
            <a:r>
              <a:rPr lang="en-US" altLang="en-US" sz="1800" dirty="0">
                <a:solidFill>
                  <a:prstClr val="white"/>
                </a:solidFill>
                <a:latin typeface="Impact" panose="020B0806030902050204"/>
              </a:rPr>
              <a:t> </a:t>
            </a:r>
          </a:p>
        </p:txBody>
      </p:sp>
      <p:sp>
        <p:nvSpPr>
          <p:cNvPr id="23" name="Oval 22">
            <a:extLst>
              <a:ext uri="{FF2B5EF4-FFF2-40B4-BE49-F238E27FC236}">
                <a16:creationId xmlns:a16="http://schemas.microsoft.com/office/drawing/2014/main" id="{46A74919-EB81-8469-5337-FFB47747CB3B}"/>
              </a:ext>
            </a:extLst>
          </p:cNvPr>
          <p:cNvSpPr/>
          <p:nvPr/>
        </p:nvSpPr>
        <p:spPr>
          <a:xfrm>
            <a:off x="3517253" y="4426952"/>
            <a:ext cx="1465007" cy="1371481"/>
          </a:xfrm>
          <a:prstGeom prst="ellipse">
            <a:avLst/>
          </a:prstGeom>
          <a:noFill/>
          <a:ln w="762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914354">
              <a:defRPr/>
            </a:pPr>
            <a:endParaRPr lang="en-SA">
              <a:solidFill>
                <a:prstClr val="black"/>
              </a:solidFill>
              <a:latin typeface="Calibri" panose="020F0502020204030204"/>
            </a:endParaRPr>
          </a:p>
        </p:txBody>
      </p:sp>
      <p:sp>
        <p:nvSpPr>
          <p:cNvPr id="24" name="TextBox 23">
            <a:extLst>
              <a:ext uri="{FF2B5EF4-FFF2-40B4-BE49-F238E27FC236}">
                <a16:creationId xmlns:a16="http://schemas.microsoft.com/office/drawing/2014/main" id="{A0100682-1490-CE41-E0B0-3FACA51EAE75}"/>
              </a:ext>
            </a:extLst>
          </p:cNvPr>
          <p:cNvSpPr txBox="1"/>
          <p:nvPr/>
        </p:nvSpPr>
        <p:spPr>
          <a:xfrm>
            <a:off x="4256800" y="4704309"/>
            <a:ext cx="377026" cy="400110"/>
          </a:xfrm>
          <a:prstGeom prst="rect">
            <a:avLst/>
          </a:prstGeom>
          <a:noFill/>
          <a:ln>
            <a:solidFill>
              <a:srgbClr val="0070C0"/>
            </a:solidFill>
          </a:ln>
        </p:spPr>
        <p:txBody>
          <a:bodyPr wrap="none" rtlCol="0">
            <a:spAutoFit/>
          </a:bodyPr>
          <a:lstStyle/>
          <a:p>
            <a:pPr defTabSz="914354">
              <a:defRPr/>
            </a:pPr>
            <a:r>
              <a:rPr lang="en-SA" sz="2000" dirty="0">
                <a:solidFill>
                  <a:srgbClr val="0070C0"/>
                </a:solidFill>
                <a:latin typeface="Gill Sans MT" panose="020B0502020104020203"/>
              </a:rPr>
              <a:t>D</a:t>
            </a:r>
          </a:p>
        </p:txBody>
      </p:sp>
      <p:sp>
        <p:nvSpPr>
          <p:cNvPr id="2" name="TextBox 1">
            <a:extLst>
              <a:ext uri="{FF2B5EF4-FFF2-40B4-BE49-F238E27FC236}">
                <a16:creationId xmlns:a16="http://schemas.microsoft.com/office/drawing/2014/main" id="{04DDAE36-64C7-7AB7-42EC-3148C950AFBC}"/>
              </a:ext>
            </a:extLst>
          </p:cNvPr>
          <p:cNvSpPr txBox="1"/>
          <p:nvPr/>
        </p:nvSpPr>
        <p:spPr>
          <a:xfrm>
            <a:off x="7931891" y="2584041"/>
            <a:ext cx="370614" cy="461665"/>
          </a:xfrm>
          <a:prstGeom prst="rect">
            <a:avLst/>
          </a:prstGeom>
          <a:noFill/>
        </p:spPr>
        <p:txBody>
          <a:bodyPr wrap="none" rtlCol="0">
            <a:spAutoFit/>
          </a:bodyPr>
          <a:lstStyle/>
          <a:p>
            <a:pPr defTabSz="914354">
              <a:defRPr/>
            </a:pPr>
            <a:r>
              <a:rPr lang="en-GB" sz="2400" b="1" dirty="0">
                <a:solidFill>
                  <a:srgbClr val="0070C0"/>
                </a:solidFill>
                <a:latin typeface="Calibri" panose="020F0502020204030204"/>
              </a:rPr>
              <a:t>A</a:t>
            </a:r>
          </a:p>
        </p:txBody>
      </p:sp>
      <p:sp>
        <p:nvSpPr>
          <p:cNvPr id="3" name="TextBox 2">
            <a:extLst>
              <a:ext uri="{FF2B5EF4-FFF2-40B4-BE49-F238E27FC236}">
                <a16:creationId xmlns:a16="http://schemas.microsoft.com/office/drawing/2014/main" id="{0153EDDC-7C0B-63E1-8619-F834DE3A2E61}"/>
              </a:ext>
            </a:extLst>
          </p:cNvPr>
          <p:cNvSpPr txBox="1"/>
          <p:nvPr/>
        </p:nvSpPr>
        <p:spPr>
          <a:xfrm>
            <a:off x="7942741" y="3364577"/>
            <a:ext cx="378630" cy="461665"/>
          </a:xfrm>
          <a:prstGeom prst="rect">
            <a:avLst/>
          </a:prstGeom>
          <a:noFill/>
        </p:spPr>
        <p:txBody>
          <a:bodyPr wrap="none" rtlCol="0">
            <a:spAutoFit/>
          </a:bodyPr>
          <a:lstStyle/>
          <a:p>
            <a:pPr defTabSz="914354">
              <a:defRPr/>
            </a:pPr>
            <a:r>
              <a:rPr lang="en-GB" sz="2400" b="1" dirty="0">
                <a:solidFill>
                  <a:srgbClr val="0070C0"/>
                </a:solidFill>
                <a:latin typeface="Calibri" panose="020F0502020204030204"/>
              </a:rPr>
              <a:t>D</a:t>
            </a:r>
          </a:p>
        </p:txBody>
      </p:sp>
      <p:sp>
        <p:nvSpPr>
          <p:cNvPr id="10" name="TextBox 9">
            <a:extLst>
              <a:ext uri="{FF2B5EF4-FFF2-40B4-BE49-F238E27FC236}">
                <a16:creationId xmlns:a16="http://schemas.microsoft.com/office/drawing/2014/main" id="{E93A4931-2B09-B925-9177-9A6224960872}"/>
              </a:ext>
            </a:extLst>
          </p:cNvPr>
          <p:cNvSpPr txBox="1"/>
          <p:nvPr/>
        </p:nvSpPr>
        <p:spPr>
          <a:xfrm>
            <a:off x="7952961" y="4004993"/>
            <a:ext cx="348172" cy="461665"/>
          </a:xfrm>
          <a:prstGeom prst="rect">
            <a:avLst/>
          </a:prstGeom>
          <a:noFill/>
        </p:spPr>
        <p:txBody>
          <a:bodyPr wrap="none" rtlCol="0">
            <a:spAutoFit/>
          </a:bodyPr>
          <a:lstStyle/>
          <a:p>
            <a:pPr defTabSz="914354">
              <a:defRPr/>
            </a:pPr>
            <a:r>
              <a:rPr lang="en-GB" sz="2400" b="1" dirty="0">
                <a:solidFill>
                  <a:srgbClr val="0070C0"/>
                </a:solidFill>
                <a:latin typeface="Calibri" panose="020F0502020204030204"/>
              </a:rPr>
              <a:t>C</a:t>
            </a:r>
          </a:p>
        </p:txBody>
      </p:sp>
      <p:sp>
        <p:nvSpPr>
          <p:cNvPr id="13" name="TextBox 12">
            <a:extLst>
              <a:ext uri="{FF2B5EF4-FFF2-40B4-BE49-F238E27FC236}">
                <a16:creationId xmlns:a16="http://schemas.microsoft.com/office/drawing/2014/main" id="{CFABA8C0-4EAE-893C-9E9F-CBB2371DF880}"/>
              </a:ext>
            </a:extLst>
          </p:cNvPr>
          <p:cNvSpPr txBox="1"/>
          <p:nvPr/>
        </p:nvSpPr>
        <p:spPr>
          <a:xfrm>
            <a:off x="7957546" y="1713100"/>
            <a:ext cx="357790" cy="461665"/>
          </a:xfrm>
          <a:prstGeom prst="rect">
            <a:avLst/>
          </a:prstGeom>
          <a:noFill/>
        </p:spPr>
        <p:txBody>
          <a:bodyPr wrap="none" rtlCol="0">
            <a:spAutoFit/>
          </a:bodyPr>
          <a:lstStyle/>
          <a:p>
            <a:pPr defTabSz="914354">
              <a:defRPr/>
            </a:pPr>
            <a:r>
              <a:rPr lang="en-GB" sz="2400" b="1" dirty="0">
                <a:solidFill>
                  <a:srgbClr val="0070C0"/>
                </a:solidFill>
                <a:latin typeface="Calibri" panose="020F0502020204030204"/>
              </a:rPr>
              <a:t>B</a:t>
            </a:r>
          </a:p>
        </p:txBody>
      </p:sp>
    </p:spTree>
    <p:extLst>
      <p:ext uri="{BB962C8B-B14F-4D97-AF65-F5344CB8AC3E}">
        <p14:creationId xmlns:p14="http://schemas.microsoft.com/office/powerpoint/2010/main" val="215741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C439C-7339-C5A9-3904-9CB96D00106F}"/>
              </a:ext>
            </a:extLst>
          </p:cNvPr>
          <p:cNvPicPr>
            <a:picLocks noChangeAspect="1"/>
          </p:cNvPicPr>
          <p:nvPr/>
        </p:nvPicPr>
        <p:blipFill>
          <a:blip r:embed="rId2"/>
          <a:stretch>
            <a:fillRect/>
          </a:stretch>
        </p:blipFill>
        <p:spPr>
          <a:xfrm>
            <a:off x="142771" y="1771737"/>
            <a:ext cx="11906461" cy="3865666"/>
          </a:xfrm>
          <a:prstGeom prst="rect">
            <a:avLst/>
          </a:prstGeom>
        </p:spPr>
      </p:pic>
    </p:spTree>
    <p:extLst>
      <p:ext uri="{BB962C8B-B14F-4D97-AF65-F5344CB8AC3E}">
        <p14:creationId xmlns:p14="http://schemas.microsoft.com/office/powerpoint/2010/main" val="5149936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A80A3-0EAF-44CE-34F6-7975052EDED4}"/>
              </a:ext>
            </a:extLst>
          </p:cNvPr>
          <p:cNvPicPr>
            <a:picLocks noChangeAspect="1"/>
          </p:cNvPicPr>
          <p:nvPr/>
        </p:nvPicPr>
        <p:blipFill>
          <a:blip r:embed="rId2"/>
          <a:stretch>
            <a:fillRect/>
          </a:stretch>
        </p:blipFill>
        <p:spPr>
          <a:xfrm>
            <a:off x="5987146" y="779765"/>
            <a:ext cx="6091903" cy="2080350"/>
          </a:xfrm>
          <a:prstGeom prst="rect">
            <a:avLst/>
          </a:prstGeom>
        </p:spPr>
      </p:pic>
      <p:pic>
        <p:nvPicPr>
          <p:cNvPr id="6" name="Picture 5">
            <a:extLst>
              <a:ext uri="{FF2B5EF4-FFF2-40B4-BE49-F238E27FC236}">
                <a16:creationId xmlns:a16="http://schemas.microsoft.com/office/drawing/2014/main" id="{5F10B975-6C35-4B3D-C9DC-809ADD0559A6}"/>
              </a:ext>
            </a:extLst>
          </p:cNvPr>
          <p:cNvPicPr>
            <a:picLocks noChangeAspect="1"/>
          </p:cNvPicPr>
          <p:nvPr/>
        </p:nvPicPr>
        <p:blipFill>
          <a:blip r:embed="rId3"/>
          <a:stretch>
            <a:fillRect/>
          </a:stretch>
        </p:blipFill>
        <p:spPr>
          <a:xfrm>
            <a:off x="31535" y="1144824"/>
            <a:ext cx="5987146" cy="2486943"/>
          </a:xfrm>
          <a:prstGeom prst="rect">
            <a:avLst/>
          </a:prstGeom>
        </p:spPr>
      </p:pic>
      <p:pic>
        <p:nvPicPr>
          <p:cNvPr id="7" name="Picture 6">
            <a:extLst>
              <a:ext uri="{FF2B5EF4-FFF2-40B4-BE49-F238E27FC236}">
                <a16:creationId xmlns:a16="http://schemas.microsoft.com/office/drawing/2014/main" id="{5EBD2996-89B5-820D-C48D-59683E004011}"/>
              </a:ext>
            </a:extLst>
          </p:cNvPr>
          <p:cNvPicPr>
            <a:picLocks noChangeAspect="1"/>
          </p:cNvPicPr>
          <p:nvPr/>
        </p:nvPicPr>
        <p:blipFill>
          <a:blip r:embed="rId4"/>
          <a:stretch>
            <a:fillRect/>
          </a:stretch>
        </p:blipFill>
        <p:spPr>
          <a:xfrm>
            <a:off x="93875" y="3939185"/>
            <a:ext cx="5310311" cy="1881609"/>
          </a:xfrm>
          <a:prstGeom prst="rect">
            <a:avLst/>
          </a:prstGeom>
        </p:spPr>
      </p:pic>
      <p:pic>
        <p:nvPicPr>
          <p:cNvPr id="10" name="Picture 9">
            <a:extLst>
              <a:ext uri="{FF2B5EF4-FFF2-40B4-BE49-F238E27FC236}">
                <a16:creationId xmlns:a16="http://schemas.microsoft.com/office/drawing/2014/main" id="{BB187C5C-1981-3524-C534-1C6BE3CBAEC3}"/>
              </a:ext>
            </a:extLst>
          </p:cNvPr>
          <p:cNvPicPr>
            <a:picLocks noChangeAspect="1"/>
          </p:cNvPicPr>
          <p:nvPr/>
        </p:nvPicPr>
        <p:blipFill>
          <a:blip r:embed="rId5"/>
          <a:stretch>
            <a:fillRect/>
          </a:stretch>
        </p:blipFill>
        <p:spPr>
          <a:xfrm>
            <a:off x="6547052" y="2221450"/>
            <a:ext cx="5427241" cy="3052823"/>
          </a:xfrm>
          <a:prstGeom prst="rect">
            <a:avLst/>
          </a:prstGeom>
        </p:spPr>
      </p:pic>
      <p:pic>
        <p:nvPicPr>
          <p:cNvPr id="8" name="Picture 7">
            <a:extLst>
              <a:ext uri="{FF2B5EF4-FFF2-40B4-BE49-F238E27FC236}">
                <a16:creationId xmlns:a16="http://schemas.microsoft.com/office/drawing/2014/main" id="{4B45E604-B6D4-4C28-09CC-32E8CCE17E02}"/>
              </a:ext>
            </a:extLst>
          </p:cNvPr>
          <p:cNvPicPr>
            <a:picLocks noChangeAspect="1"/>
          </p:cNvPicPr>
          <p:nvPr/>
        </p:nvPicPr>
        <p:blipFill rotWithShape="1">
          <a:blip r:embed="rId6"/>
          <a:srcRect l="12073" t="20014" r="5574" b="11662"/>
          <a:stretch/>
        </p:blipFill>
        <p:spPr>
          <a:xfrm>
            <a:off x="4012454" y="2759978"/>
            <a:ext cx="3305303" cy="1170798"/>
          </a:xfrm>
          <a:prstGeom prst="rect">
            <a:avLst/>
          </a:prstGeom>
        </p:spPr>
      </p:pic>
      <p:pic>
        <p:nvPicPr>
          <p:cNvPr id="9" name="Picture 8">
            <a:extLst>
              <a:ext uri="{FF2B5EF4-FFF2-40B4-BE49-F238E27FC236}">
                <a16:creationId xmlns:a16="http://schemas.microsoft.com/office/drawing/2014/main" id="{81BE2FD8-77DF-6D22-B98E-F5F8D8D5BA8A}"/>
              </a:ext>
            </a:extLst>
          </p:cNvPr>
          <p:cNvPicPr>
            <a:picLocks noChangeAspect="1"/>
          </p:cNvPicPr>
          <p:nvPr/>
        </p:nvPicPr>
        <p:blipFill>
          <a:blip r:embed="rId7"/>
          <a:stretch>
            <a:fillRect/>
          </a:stretch>
        </p:blipFill>
        <p:spPr>
          <a:xfrm>
            <a:off x="5517140" y="4295835"/>
            <a:ext cx="6561909" cy="1516966"/>
          </a:xfrm>
          <a:prstGeom prst="rect">
            <a:avLst/>
          </a:prstGeom>
        </p:spPr>
      </p:pic>
    </p:spTree>
    <p:extLst>
      <p:ext uri="{BB962C8B-B14F-4D97-AF65-F5344CB8AC3E}">
        <p14:creationId xmlns:p14="http://schemas.microsoft.com/office/powerpoint/2010/main" val="4445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DA0-E23F-EC47-5CB9-DC6879187F35}"/>
              </a:ext>
            </a:extLst>
          </p:cNvPr>
          <p:cNvPicPr>
            <a:picLocks noChangeAspect="1"/>
          </p:cNvPicPr>
          <p:nvPr/>
        </p:nvPicPr>
        <p:blipFill rotWithShape="1">
          <a:blip r:embed="rId2"/>
          <a:srcRect l="25855" t="10239" r="58012" b="20121"/>
          <a:stretch/>
        </p:blipFill>
        <p:spPr>
          <a:xfrm>
            <a:off x="44103" y="1265675"/>
            <a:ext cx="1709195" cy="4583812"/>
          </a:xfrm>
          <a:prstGeom prst="rect">
            <a:avLst/>
          </a:prstGeom>
        </p:spPr>
      </p:pic>
      <p:sp>
        <p:nvSpPr>
          <p:cNvPr id="5" name="Oval 4">
            <a:extLst>
              <a:ext uri="{FF2B5EF4-FFF2-40B4-BE49-F238E27FC236}">
                <a16:creationId xmlns:a16="http://schemas.microsoft.com/office/drawing/2014/main" id="{07CEE8FB-2A20-7493-7274-E285BF803040}"/>
              </a:ext>
            </a:extLst>
          </p:cNvPr>
          <p:cNvSpPr/>
          <p:nvPr/>
        </p:nvSpPr>
        <p:spPr>
          <a:xfrm>
            <a:off x="-85550" y="3598301"/>
            <a:ext cx="1968500" cy="1994024"/>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pic>
        <p:nvPicPr>
          <p:cNvPr id="9" name="Picture 8">
            <a:extLst>
              <a:ext uri="{FF2B5EF4-FFF2-40B4-BE49-F238E27FC236}">
                <a16:creationId xmlns:a16="http://schemas.microsoft.com/office/drawing/2014/main" id="{03A98E12-0980-C2C6-7D5C-6C7EE5C971E1}"/>
              </a:ext>
            </a:extLst>
          </p:cNvPr>
          <p:cNvPicPr>
            <a:picLocks noChangeAspect="1"/>
          </p:cNvPicPr>
          <p:nvPr/>
        </p:nvPicPr>
        <p:blipFill>
          <a:blip r:embed="rId3"/>
          <a:stretch>
            <a:fillRect/>
          </a:stretch>
        </p:blipFill>
        <p:spPr>
          <a:xfrm>
            <a:off x="2234068" y="1249778"/>
            <a:ext cx="9954638" cy="2348523"/>
          </a:xfrm>
          <a:prstGeom prst="rect">
            <a:avLst/>
          </a:prstGeom>
        </p:spPr>
      </p:pic>
      <p:pic>
        <p:nvPicPr>
          <p:cNvPr id="8" name="Picture 7">
            <a:extLst>
              <a:ext uri="{FF2B5EF4-FFF2-40B4-BE49-F238E27FC236}">
                <a16:creationId xmlns:a16="http://schemas.microsoft.com/office/drawing/2014/main" id="{CAC0182B-B22F-6320-D10D-4C7AB33EE24D}"/>
              </a:ext>
            </a:extLst>
          </p:cNvPr>
          <p:cNvPicPr>
            <a:picLocks noChangeAspect="1"/>
          </p:cNvPicPr>
          <p:nvPr/>
        </p:nvPicPr>
        <p:blipFill>
          <a:blip r:embed="rId4"/>
          <a:stretch>
            <a:fillRect/>
          </a:stretch>
        </p:blipFill>
        <p:spPr>
          <a:xfrm>
            <a:off x="2357286" y="3428999"/>
            <a:ext cx="9708203" cy="2179223"/>
          </a:xfrm>
          <a:prstGeom prst="rect">
            <a:avLst/>
          </a:prstGeom>
        </p:spPr>
      </p:pic>
    </p:spTree>
    <p:extLst>
      <p:ext uri="{BB962C8B-B14F-4D97-AF65-F5344CB8AC3E}">
        <p14:creationId xmlns:p14="http://schemas.microsoft.com/office/powerpoint/2010/main" val="3677693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usiness Ukraine mag on Twitter: &quot;Nestle refuses to quit Russia and  continues to fund Putin's war crimes in Ukraine. These are the brands to  look out for if you wish to boycott">
            <a:extLst>
              <a:ext uri="{FF2B5EF4-FFF2-40B4-BE49-F238E27FC236}">
                <a16:creationId xmlns:a16="http://schemas.microsoft.com/office/drawing/2014/main" id="{3C86EB26-8658-1408-B668-5CE8A9104F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01" y="1385952"/>
            <a:ext cx="6801493" cy="39639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9C08057-92DE-DA6D-A8A1-D82E37EDC152}"/>
              </a:ext>
            </a:extLst>
          </p:cNvPr>
          <p:cNvPicPr>
            <a:picLocks noChangeAspect="1"/>
          </p:cNvPicPr>
          <p:nvPr/>
        </p:nvPicPr>
        <p:blipFill rotWithShape="1">
          <a:blip r:embed="rId4"/>
          <a:srcRect l="1" r="1014" b="7334"/>
          <a:stretch/>
        </p:blipFill>
        <p:spPr>
          <a:xfrm>
            <a:off x="6946902" y="933143"/>
            <a:ext cx="5090332" cy="4867302"/>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641B4AAF-B097-3CF5-6610-AC6116719F56}"/>
              </a:ext>
            </a:extLst>
          </p:cNvPr>
          <p:cNvSpPr txBox="1"/>
          <p:nvPr/>
        </p:nvSpPr>
        <p:spPr>
          <a:xfrm>
            <a:off x="125835" y="1063290"/>
            <a:ext cx="1390440" cy="523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defPPr>
              <a:defRPr lang="en-SA"/>
            </a:defPPr>
            <a:lvl1pPr algn="ctr">
              <a:lnSpc>
                <a:spcPct val="100000"/>
              </a:lnSpc>
              <a:spcBef>
                <a:spcPts val="0"/>
              </a:spcBef>
              <a:buNone/>
              <a:defRPr sz="2800">
                <a:solidFill>
                  <a:srgbClr val="0070C0"/>
                </a:solidFill>
                <a:latin typeface="Gill Sans MT" panose="020B0502020104020203"/>
              </a:defRPr>
            </a:lvl1pPr>
          </a:lstStyle>
          <a:p>
            <a:pPr defTabSz="914354">
              <a:defRPr/>
            </a:pPr>
            <a:r>
              <a:rPr lang="en-SA" dirty="0"/>
              <a:t>5.3</a:t>
            </a:r>
          </a:p>
        </p:txBody>
      </p:sp>
      <p:sp>
        <p:nvSpPr>
          <p:cNvPr id="3" name="Title 1">
            <a:extLst>
              <a:ext uri="{FF2B5EF4-FFF2-40B4-BE49-F238E27FC236}">
                <a16:creationId xmlns:a16="http://schemas.microsoft.com/office/drawing/2014/main" id="{383F88C0-D49F-0BA4-E5F0-3BAA80293D14}"/>
              </a:ext>
            </a:extLst>
          </p:cNvPr>
          <p:cNvSpPr>
            <a:spLocks noGrp="1"/>
          </p:cNvSpPr>
          <p:nvPr>
            <p:ph type="title" idx="4294967295"/>
          </p:nvPr>
        </p:nvSpPr>
        <p:spPr>
          <a:xfrm>
            <a:off x="1733848" y="1023114"/>
            <a:ext cx="4790758" cy="584775"/>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pPr>
              <a:lnSpc>
                <a:spcPct val="100000"/>
              </a:lnSpc>
              <a:spcBef>
                <a:spcPts val="0"/>
              </a:spcBef>
            </a:pPr>
            <a:r>
              <a:rPr lang="en-US" sz="3200" dirty="0">
                <a:solidFill>
                  <a:srgbClr val="0070C0"/>
                </a:solidFill>
                <a:latin typeface="Gill Sans MT" panose="020B0502020104020203"/>
              </a:rPr>
              <a:t>Product mix Decisions</a:t>
            </a:r>
            <a:endParaRPr lang="en-IN" sz="3200" dirty="0">
              <a:solidFill>
                <a:srgbClr val="0070C0"/>
              </a:solidFill>
              <a:latin typeface="Gill Sans MT" panose="020B0502020104020203"/>
            </a:endParaRPr>
          </a:p>
        </p:txBody>
      </p:sp>
      <p:grpSp>
        <p:nvGrpSpPr>
          <p:cNvPr id="4" name="Group 3">
            <a:extLst>
              <a:ext uri="{FF2B5EF4-FFF2-40B4-BE49-F238E27FC236}">
                <a16:creationId xmlns:a16="http://schemas.microsoft.com/office/drawing/2014/main" id="{38513BEA-7FCA-621E-171D-3780DD68236D}"/>
              </a:ext>
            </a:extLst>
          </p:cNvPr>
          <p:cNvGrpSpPr/>
          <p:nvPr/>
        </p:nvGrpSpPr>
        <p:grpSpPr>
          <a:xfrm>
            <a:off x="207706" y="5349892"/>
            <a:ext cx="6635088" cy="584776"/>
            <a:chOff x="3047999" y="4897352"/>
            <a:chExt cx="6096000" cy="484632"/>
          </a:xfrm>
        </p:grpSpPr>
        <p:sp>
          <p:nvSpPr>
            <p:cNvPr id="5" name="TextBox 4">
              <a:extLst>
                <a:ext uri="{FF2B5EF4-FFF2-40B4-BE49-F238E27FC236}">
                  <a16:creationId xmlns:a16="http://schemas.microsoft.com/office/drawing/2014/main" id="{33C035C3-C845-A1E8-9B2A-21C09EE13E12}"/>
                </a:ext>
              </a:extLst>
            </p:cNvPr>
            <p:cNvSpPr txBox="1"/>
            <p:nvPr/>
          </p:nvSpPr>
          <p:spPr>
            <a:xfrm>
              <a:off x="4026407" y="5031501"/>
              <a:ext cx="4139184" cy="1992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defRPr/>
              </a:pPr>
              <a:r>
                <a:rPr lang="en-US" sz="2000" dirty="0">
                  <a:solidFill>
                    <a:srgbClr val="0070C0"/>
                  </a:solidFill>
                  <a:latin typeface="Gill Sans MT" panose="020B0502020104020203"/>
                </a:rPr>
                <a:t>PRODUCT WIDTH OF NESTLE </a:t>
              </a:r>
            </a:p>
          </p:txBody>
        </p:sp>
        <p:sp>
          <p:nvSpPr>
            <p:cNvPr id="6" name="Right Arrow 5">
              <a:extLst>
                <a:ext uri="{FF2B5EF4-FFF2-40B4-BE49-F238E27FC236}">
                  <a16:creationId xmlns:a16="http://schemas.microsoft.com/office/drawing/2014/main" id="{FDD76FF4-DB64-0788-D2EB-AC6C083EDEE7}"/>
                </a:ext>
              </a:extLst>
            </p:cNvPr>
            <p:cNvSpPr/>
            <p:nvPr/>
          </p:nvSpPr>
          <p:spPr>
            <a:xfrm>
              <a:off x="8165591"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highlight>
                  <a:srgbClr val="0000FF"/>
                </a:highlight>
                <a:latin typeface="Gill Sans MT" panose="020B0502020104020203"/>
              </a:endParaRPr>
            </a:p>
          </p:txBody>
        </p:sp>
        <p:sp>
          <p:nvSpPr>
            <p:cNvPr id="7" name="Right Arrow 6">
              <a:extLst>
                <a:ext uri="{FF2B5EF4-FFF2-40B4-BE49-F238E27FC236}">
                  <a16:creationId xmlns:a16="http://schemas.microsoft.com/office/drawing/2014/main" id="{B67FE828-2CA3-E1A0-D084-CF6C2CDEB91C}"/>
                </a:ext>
              </a:extLst>
            </p:cNvPr>
            <p:cNvSpPr/>
            <p:nvPr/>
          </p:nvSpPr>
          <p:spPr>
            <a:xfrm rot="10800000">
              <a:off x="3047999" y="4897352"/>
              <a:ext cx="978408" cy="484632"/>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highlight>
                  <a:srgbClr val="0000FF"/>
                </a:highlight>
                <a:latin typeface="Gill Sans MT" panose="020B0502020104020203"/>
              </a:endParaRPr>
            </a:p>
          </p:txBody>
        </p:sp>
      </p:grpSp>
    </p:spTree>
    <p:extLst>
      <p:ext uri="{BB962C8B-B14F-4D97-AF65-F5344CB8AC3E}">
        <p14:creationId xmlns:p14="http://schemas.microsoft.com/office/powerpoint/2010/main" val="9798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1992281" y="1269618"/>
            <a:ext cx="6557897" cy="3948353"/>
          </a:xfrm>
          <a:prstGeom prst="rect">
            <a:avLst/>
          </a:prstGeom>
        </p:spPr>
      </p:pic>
    </p:spTree>
    <p:extLst>
      <p:ext uri="{BB962C8B-B14F-4D97-AF65-F5344CB8AC3E}">
        <p14:creationId xmlns:p14="http://schemas.microsoft.com/office/powerpoint/2010/main" val="226104325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ank you slide Images, Stock Photos &amp; Vectors | Shutterstock">
            <a:extLst>
              <a:ext uri="{FF2B5EF4-FFF2-40B4-BE49-F238E27FC236}">
                <a16:creationId xmlns:a16="http://schemas.microsoft.com/office/drawing/2014/main" id="{8C10C84A-F2D6-CD4A-B846-1A26F83DB71C}"/>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618" r="-377" b="7700"/>
          <a:stretch/>
        </p:blipFill>
        <p:spPr bwMode="auto">
          <a:xfrm>
            <a:off x="805345" y="1163057"/>
            <a:ext cx="9852025" cy="43736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48E1945-52CF-4BE9-B411-DF25B69D3A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7234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446664" y="1304460"/>
            <a:ext cx="3326651" cy="2901781"/>
          </a:xfrm>
          <a:prstGeom prst="rect">
            <a:avLst/>
          </a:prstGeom>
        </p:spPr>
        <p:txBody>
          <a:bodyPr vert="horz" lIns="91440" tIns="45720" rIns="91440" bIns="45720" rtlCol="0" anchor="b">
            <a:normAutofit/>
          </a:bodyPr>
          <a:lstStyle/>
          <a:p>
            <a:pPr marL="12700" algn="r" defTabSz="914354">
              <a:lnSpc>
                <a:spcPct val="90000"/>
              </a:lnSpc>
              <a:spcBef>
                <a:spcPct val="0"/>
              </a:spcBef>
              <a:spcAft>
                <a:spcPts val="600"/>
              </a:spcAft>
              <a:defRPr/>
            </a:pPr>
            <a:r>
              <a:rPr lang="en-US" sz="6600" b="1" cap="all" spc="-25">
                <a:solidFill>
                  <a:srgbClr val="B80E0F"/>
                </a:solidFill>
                <a:latin typeface="Impact" panose="020B0806030902050204"/>
              </a:rPr>
              <a:t>Pr</a:t>
            </a:r>
            <a:r>
              <a:rPr lang="en-US" sz="6600" b="1" cap="all" spc="-20">
                <a:solidFill>
                  <a:srgbClr val="B80E0F"/>
                </a:solidFill>
                <a:latin typeface="Impact" panose="020B0806030902050204"/>
              </a:rPr>
              <a:t>i</a:t>
            </a:r>
            <a:r>
              <a:rPr lang="en-US" sz="6600" b="1" cap="all">
                <a:solidFill>
                  <a:srgbClr val="B80E0F"/>
                </a:solidFill>
                <a:latin typeface="Impact" panose="020B0806030902050204"/>
              </a:rPr>
              <a:t>c</a:t>
            </a:r>
            <a:r>
              <a:rPr lang="en-US" sz="6600" b="1" cap="all" spc="-15">
                <a:solidFill>
                  <a:srgbClr val="B80E0F"/>
                </a:solidFill>
                <a:latin typeface="Impact" panose="020B0806030902050204"/>
              </a:rPr>
              <a:t>i</a:t>
            </a:r>
            <a:r>
              <a:rPr lang="en-US" sz="6600" b="1" cap="all" spc="-40">
                <a:solidFill>
                  <a:srgbClr val="B80E0F"/>
                </a:solidFill>
                <a:latin typeface="Impact" panose="020B0806030902050204"/>
              </a:rPr>
              <a:t>n</a:t>
            </a:r>
            <a:r>
              <a:rPr lang="en-US" sz="6600" b="1" cap="all" spc="-25">
                <a:solidFill>
                  <a:srgbClr val="B80E0F"/>
                </a:solidFill>
                <a:latin typeface="Impact" panose="020B0806030902050204"/>
              </a:rPr>
              <a:t>g</a:t>
            </a:r>
            <a:endParaRPr lang="en-US" sz="6600" cap="all">
              <a:solidFill>
                <a:srgbClr val="B80E0F"/>
              </a:solidFill>
              <a:latin typeface="Impact" panose="020B0806030902050204"/>
            </a:endParaRPr>
          </a:p>
        </p:txBody>
      </p:sp>
      <p:pic>
        <p:nvPicPr>
          <p:cNvPr id="2" name="Picture 1">
            <a:extLst>
              <a:ext uri="{FF2B5EF4-FFF2-40B4-BE49-F238E27FC236}">
                <a16:creationId xmlns:a16="http://schemas.microsoft.com/office/drawing/2014/main" id="{8638AC27-52C8-2DC7-121D-D92FAE570158}"/>
              </a:ext>
            </a:extLst>
          </p:cNvPr>
          <p:cNvPicPr>
            <a:picLocks noChangeAspect="1"/>
          </p:cNvPicPr>
          <p:nvPr/>
        </p:nvPicPr>
        <p:blipFill>
          <a:blip r:embed="rId3"/>
          <a:stretch>
            <a:fillRect/>
          </a:stretch>
        </p:blipFill>
        <p:spPr>
          <a:xfrm>
            <a:off x="5885559" y="839961"/>
            <a:ext cx="6134063" cy="4679995"/>
          </a:xfrm>
          <a:prstGeom prst="rect">
            <a:avLst/>
          </a:prstGeom>
        </p:spPr>
      </p:pic>
    </p:spTree>
    <p:extLst>
      <p:ext uri="{BB962C8B-B14F-4D97-AF65-F5344CB8AC3E}">
        <p14:creationId xmlns:p14="http://schemas.microsoft.com/office/powerpoint/2010/main" val="115588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7A7485-F716-4BFC-9BDD-53C956A62869}"/>
              </a:ext>
            </a:extLst>
          </p:cNvPr>
          <p:cNvPicPr>
            <a:picLocks noChangeAspect="1"/>
          </p:cNvPicPr>
          <p:nvPr/>
        </p:nvPicPr>
        <p:blipFill>
          <a:blip r:embed="rId2"/>
          <a:stretch>
            <a:fillRect/>
          </a:stretch>
        </p:blipFill>
        <p:spPr>
          <a:xfrm>
            <a:off x="1750142" y="1081548"/>
            <a:ext cx="3270608" cy="2609850"/>
          </a:xfrm>
          <a:prstGeom prst="rect">
            <a:avLst/>
          </a:prstGeom>
        </p:spPr>
      </p:pic>
      <p:pic>
        <p:nvPicPr>
          <p:cNvPr id="3" name="Picture 2">
            <a:extLst>
              <a:ext uri="{FF2B5EF4-FFF2-40B4-BE49-F238E27FC236}">
                <a16:creationId xmlns:a16="http://schemas.microsoft.com/office/drawing/2014/main" id="{51D991B0-D038-47C6-A459-B31785DF3A24}"/>
              </a:ext>
            </a:extLst>
          </p:cNvPr>
          <p:cNvPicPr>
            <a:picLocks noChangeAspect="1"/>
          </p:cNvPicPr>
          <p:nvPr/>
        </p:nvPicPr>
        <p:blipFill>
          <a:blip r:embed="rId3"/>
          <a:stretch>
            <a:fillRect/>
          </a:stretch>
        </p:blipFill>
        <p:spPr>
          <a:xfrm>
            <a:off x="226142" y="1160206"/>
            <a:ext cx="2188445" cy="1737545"/>
          </a:xfrm>
          <a:prstGeom prst="rect">
            <a:avLst/>
          </a:prstGeom>
        </p:spPr>
      </p:pic>
      <p:pic>
        <p:nvPicPr>
          <p:cNvPr id="7" name="Picture 6">
            <a:extLst>
              <a:ext uri="{FF2B5EF4-FFF2-40B4-BE49-F238E27FC236}">
                <a16:creationId xmlns:a16="http://schemas.microsoft.com/office/drawing/2014/main" id="{AAAFF656-139E-4D34-94A0-EDA8C8074097}"/>
              </a:ext>
            </a:extLst>
          </p:cNvPr>
          <p:cNvPicPr>
            <a:picLocks noChangeAspect="1"/>
          </p:cNvPicPr>
          <p:nvPr/>
        </p:nvPicPr>
        <p:blipFill>
          <a:blip r:embed="rId4"/>
          <a:stretch>
            <a:fillRect/>
          </a:stretch>
        </p:blipFill>
        <p:spPr>
          <a:xfrm>
            <a:off x="497604" y="3770056"/>
            <a:ext cx="2505075" cy="1737545"/>
          </a:xfrm>
          <a:prstGeom prst="rect">
            <a:avLst/>
          </a:prstGeom>
        </p:spPr>
      </p:pic>
      <p:pic>
        <p:nvPicPr>
          <p:cNvPr id="9" name="Picture 8">
            <a:extLst>
              <a:ext uri="{FF2B5EF4-FFF2-40B4-BE49-F238E27FC236}">
                <a16:creationId xmlns:a16="http://schemas.microsoft.com/office/drawing/2014/main" id="{070C52FB-415A-410D-920B-907EF4ACFD54}"/>
              </a:ext>
            </a:extLst>
          </p:cNvPr>
          <p:cNvPicPr>
            <a:picLocks noChangeAspect="1"/>
          </p:cNvPicPr>
          <p:nvPr/>
        </p:nvPicPr>
        <p:blipFill>
          <a:blip r:embed="rId5"/>
          <a:stretch>
            <a:fillRect/>
          </a:stretch>
        </p:blipFill>
        <p:spPr>
          <a:xfrm>
            <a:off x="3385446" y="3888351"/>
            <a:ext cx="2428875" cy="1619250"/>
          </a:xfrm>
          <a:prstGeom prst="rect">
            <a:avLst/>
          </a:prstGeom>
        </p:spPr>
      </p:pic>
      <p:pic>
        <p:nvPicPr>
          <p:cNvPr id="11" name="Picture 10">
            <a:extLst>
              <a:ext uri="{FF2B5EF4-FFF2-40B4-BE49-F238E27FC236}">
                <a16:creationId xmlns:a16="http://schemas.microsoft.com/office/drawing/2014/main" id="{C13280C0-C868-4D1C-91FE-F24E61243186}"/>
              </a:ext>
            </a:extLst>
          </p:cNvPr>
          <p:cNvPicPr>
            <a:picLocks noChangeAspect="1"/>
          </p:cNvPicPr>
          <p:nvPr/>
        </p:nvPicPr>
        <p:blipFill>
          <a:blip r:embed="rId6"/>
          <a:stretch>
            <a:fillRect/>
          </a:stretch>
        </p:blipFill>
        <p:spPr>
          <a:xfrm>
            <a:off x="650004" y="3303639"/>
            <a:ext cx="4705350" cy="387759"/>
          </a:xfrm>
          <a:prstGeom prst="rect">
            <a:avLst/>
          </a:prstGeom>
        </p:spPr>
      </p:pic>
      <p:pic>
        <p:nvPicPr>
          <p:cNvPr id="13" name="Picture 12">
            <a:extLst>
              <a:ext uri="{FF2B5EF4-FFF2-40B4-BE49-F238E27FC236}">
                <a16:creationId xmlns:a16="http://schemas.microsoft.com/office/drawing/2014/main" id="{F1B8D7E5-80A2-4DB1-8069-132D4BA10691}"/>
              </a:ext>
            </a:extLst>
          </p:cNvPr>
          <p:cNvPicPr>
            <a:picLocks noChangeAspect="1"/>
          </p:cNvPicPr>
          <p:nvPr/>
        </p:nvPicPr>
        <p:blipFill>
          <a:blip r:embed="rId7"/>
          <a:stretch>
            <a:fillRect/>
          </a:stretch>
        </p:blipFill>
        <p:spPr>
          <a:xfrm>
            <a:off x="6120888" y="1081548"/>
            <a:ext cx="2285693" cy="2076450"/>
          </a:xfrm>
          <a:prstGeom prst="rect">
            <a:avLst/>
          </a:prstGeom>
        </p:spPr>
      </p:pic>
      <p:pic>
        <p:nvPicPr>
          <p:cNvPr id="15" name="Picture 14">
            <a:extLst>
              <a:ext uri="{FF2B5EF4-FFF2-40B4-BE49-F238E27FC236}">
                <a16:creationId xmlns:a16="http://schemas.microsoft.com/office/drawing/2014/main" id="{D79B466E-FF08-4864-A28B-B9F77DAD7CF8}"/>
              </a:ext>
            </a:extLst>
          </p:cNvPr>
          <p:cNvPicPr>
            <a:picLocks noChangeAspect="1"/>
          </p:cNvPicPr>
          <p:nvPr/>
        </p:nvPicPr>
        <p:blipFill>
          <a:blip r:embed="rId8"/>
          <a:stretch>
            <a:fillRect/>
          </a:stretch>
        </p:blipFill>
        <p:spPr>
          <a:xfrm>
            <a:off x="8548534" y="1081548"/>
            <a:ext cx="3314700" cy="2238375"/>
          </a:xfrm>
          <a:prstGeom prst="rect">
            <a:avLst/>
          </a:prstGeom>
        </p:spPr>
      </p:pic>
      <p:pic>
        <p:nvPicPr>
          <p:cNvPr id="17" name="Picture 16">
            <a:extLst>
              <a:ext uri="{FF2B5EF4-FFF2-40B4-BE49-F238E27FC236}">
                <a16:creationId xmlns:a16="http://schemas.microsoft.com/office/drawing/2014/main" id="{0A562E00-664A-47C9-8651-0C6E67FA7281}"/>
              </a:ext>
            </a:extLst>
          </p:cNvPr>
          <p:cNvPicPr>
            <a:picLocks noChangeAspect="1"/>
          </p:cNvPicPr>
          <p:nvPr/>
        </p:nvPicPr>
        <p:blipFill>
          <a:blip r:embed="rId9"/>
          <a:stretch>
            <a:fillRect/>
          </a:stretch>
        </p:blipFill>
        <p:spPr>
          <a:xfrm>
            <a:off x="6544750" y="757698"/>
            <a:ext cx="4305300" cy="323850"/>
          </a:xfrm>
          <a:prstGeom prst="rect">
            <a:avLst/>
          </a:prstGeom>
        </p:spPr>
      </p:pic>
      <p:pic>
        <p:nvPicPr>
          <p:cNvPr id="18" name="Picture 17">
            <a:extLst>
              <a:ext uri="{FF2B5EF4-FFF2-40B4-BE49-F238E27FC236}">
                <a16:creationId xmlns:a16="http://schemas.microsoft.com/office/drawing/2014/main" id="{90655250-B32C-4B7A-97A1-99B4A780E987}"/>
              </a:ext>
            </a:extLst>
          </p:cNvPr>
          <p:cNvPicPr>
            <a:picLocks noChangeAspect="1"/>
          </p:cNvPicPr>
          <p:nvPr/>
        </p:nvPicPr>
        <p:blipFill rotWithShape="1">
          <a:blip r:embed="rId10"/>
          <a:srcRect l="936" t="13399" r="1"/>
          <a:stretch/>
        </p:blipFill>
        <p:spPr>
          <a:xfrm>
            <a:off x="6374147" y="3596054"/>
            <a:ext cx="5643412" cy="2180398"/>
          </a:xfrm>
          <a:prstGeom prst="rect">
            <a:avLst/>
          </a:prstGeom>
        </p:spPr>
      </p:pic>
    </p:spTree>
    <p:extLst>
      <p:ext uri="{BB962C8B-B14F-4D97-AF65-F5344CB8AC3E}">
        <p14:creationId xmlns:p14="http://schemas.microsoft.com/office/powerpoint/2010/main" val="81390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9335</Words>
  <Application>Microsoft Office PowerPoint</Application>
  <PresentationFormat>Widescreen</PresentationFormat>
  <Paragraphs>684</Paragraphs>
  <Slides>83</Slides>
  <Notes>64</Notes>
  <HiddenSlides>6</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83</vt:i4>
      </vt:variant>
    </vt:vector>
  </HeadingPairs>
  <TitlesOfParts>
    <vt:vector size="104" baseType="lpstr">
      <vt:lpstr>Abadi</vt:lpstr>
      <vt:lpstr>Arial</vt:lpstr>
      <vt:lpstr>Arial</vt:lpstr>
      <vt:lpstr>Arial Black</vt:lpstr>
      <vt:lpstr>Book Antiqua</vt:lpstr>
      <vt:lpstr>Calibri</vt:lpstr>
      <vt:lpstr>Calibri Light</vt:lpstr>
      <vt:lpstr>Constantia</vt:lpstr>
      <vt:lpstr>Constantia,Italic</vt:lpstr>
      <vt:lpstr>Gill Sans MT</vt:lpstr>
      <vt:lpstr>Impact</vt:lpstr>
      <vt:lpstr>Karla</vt:lpstr>
      <vt:lpstr>Noto Sans</vt:lpstr>
      <vt:lpstr>Rockwell</vt:lpstr>
      <vt:lpstr>Segoe UI Web (Arabic)</vt:lpstr>
      <vt:lpstr>Tajawal</vt:lpstr>
      <vt:lpstr>Times New Roman</vt:lpstr>
      <vt:lpstr>Verdana</vt:lpstr>
      <vt:lpstr>Wingdings</vt:lpstr>
      <vt:lpstr>Office Theme</vt:lpstr>
      <vt:lpstr>2_Atlas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#1 MCQs</vt:lpstr>
      <vt:lpstr>Quiz </vt:lpstr>
      <vt:lpstr>Quiz </vt:lpstr>
      <vt:lpstr>Quiz </vt:lpstr>
      <vt:lpstr>Quiz </vt:lpstr>
      <vt:lpstr>Quiz </vt:lpstr>
      <vt:lpstr>Quiz </vt:lpstr>
      <vt:lpstr>Quiz </vt:lpstr>
      <vt:lpstr>Quiz </vt:lpstr>
      <vt:lpstr>Quiz </vt:lpstr>
      <vt:lpstr>PowerPoint Presentation</vt:lpstr>
      <vt:lpstr>Activity #2</vt:lpstr>
      <vt:lpstr>PowerPoint Presentation</vt:lpstr>
      <vt:lpstr>Brand versus product</vt:lpstr>
      <vt:lpstr>Summary of Brand vs Product</vt:lpstr>
      <vt:lpstr>PowerPoint Presentation</vt:lpstr>
      <vt:lpstr> Brand Equity </vt:lpstr>
      <vt:lpstr>PowerPoint Presentation</vt:lpstr>
      <vt:lpstr>Major brand strategy decisions Major Brand Strategy Decisions</vt:lpstr>
      <vt:lpstr>The brand positioning,  attributes, benefit,  Beliefs and Values</vt:lpstr>
      <vt:lpstr>PowerPoint Presentation</vt:lpstr>
      <vt:lpstr>Brand Name, selection and protection </vt:lpstr>
      <vt:lpstr>Name importance </vt:lpstr>
      <vt:lpstr>Brand Sponsorship</vt:lpstr>
      <vt:lpstr>PowerPoint Presentation</vt:lpstr>
      <vt:lpstr>PowerPoint Presentation</vt:lpstr>
      <vt:lpstr>Line extensions </vt:lpstr>
      <vt:lpstr>Brands extension </vt:lpstr>
      <vt:lpstr>Multibranding</vt:lpstr>
      <vt:lpstr>New brand </vt:lpstr>
      <vt:lpstr>PowerPoint Presentation</vt:lpstr>
      <vt:lpstr>PowerPoint Presentation</vt:lpstr>
      <vt:lpstr>Activity #3 practice on branding </vt:lpstr>
      <vt:lpstr>PowerPoint Presentation</vt:lpstr>
      <vt:lpstr>PowerPoint Presentation</vt:lpstr>
      <vt:lpstr>Understand the Startegy </vt:lpstr>
      <vt:lpstr>PowerPoint Presentation</vt:lpstr>
      <vt:lpstr>Constructing an Integrated Marketing Mix</vt:lpstr>
      <vt:lpstr>PowerPoint Presentation</vt:lpstr>
      <vt:lpstr>Constructing an Integrated Marketing Mix</vt:lpstr>
      <vt:lpstr>PowerPoint Presentation</vt:lpstr>
      <vt:lpstr>PowerPoint Presentation</vt:lpstr>
      <vt:lpstr>PowerPoint Presentation</vt:lpstr>
      <vt:lpstr>PowerPoint Presentation</vt:lpstr>
      <vt:lpstr>PowerPoint Presentation</vt:lpstr>
      <vt:lpstr> Levels of Product &amp; service</vt:lpstr>
      <vt:lpstr>PowerPoint Presentation</vt:lpstr>
      <vt:lpstr>Levels of Product and Services , example of the 3 levels</vt:lpstr>
      <vt:lpstr>Activity#4 practice on product levels  </vt:lpstr>
      <vt:lpstr>PowerPoint Presentation</vt:lpstr>
      <vt:lpstr>PowerPoint Presentation</vt:lpstr>
      <vt:lpstr>Types of consumer products</vt:lpstr>
      <vt:lpstr>PowerPoint Presentation</vt:lpstr>
      <vt:lpstr>Product and service decisions</vt:lpstr>
      <vt:lpstr>Individual Product Decisions</vt:lpstr>
      <vt:lpstr>Individual Product Decisions</vt:lpstr>
      <vt:lpstr>Product line definition</vt:lpstr>
      <vt:lpstr>Product line decisions examples </vt:lpstr>
      <vt:lpstr>PowerPoint Presentation</vt:lpstr>
      <vt:lpstr>Product Mix decisions </vt:lpstr>
      <vt:lpstr>Product Mix decisions </vt:lpstr>
      <vt:lpstr>Product Mix Decisions examples</vt:lpstr>
      <vt:lpstr>Activity#5 practice on product levels  </vt:lpstr>
      <vt:lpstr>PowerPoint Presentation</vt:lpstr>
      <vt:lpstr>PowerPoint Presentation</vt:lpstr>
      <vt:lpstr>PowerPoint Presentation</vt:lpstr>
      <vt:lpstr>PowerPoint Presentation</vt:lpstr>
      <vt:lpstr>Product mix Decisions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6</dc:title>
  <dc:creator>Abdelrahman Saber</dc:creator>
  <cp:lastModifiedBy>Eman Arafa</cp:lastModifiedBy>
  <cp:revision>10</cp:revision>
  <dcterms:created xsi:type="dcterms:W3CDTF">2023-03-28T08:39:27Z</dcterms:created>
  <dcterms:modified xsi:type="dcterms:W3CDTF">2024-08-25T10:20:25Z</dcterms:modified>
</cp:coreProperties>
</file>