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105.jpg" ContentType="image/jpg"/>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1"/>
  </p:notesMasterIdLst>
  <p:handoutMasterIdLst>
    <p:handoutMasterId r:id="rId72"/>
  </p:handoutMasterIdLst>
  <p:sldIdLst>
    <p:sldId id="2146849971" r:id="rId3"/>
    <p:sldId id="256" r:id="rId4"/>
    <p:sldId id="2146848511" r:id="rId5"/>
    <p:sldId id="2146849384" r:id="rId6"/>
    <p:sldId id="2146849408" r:id="rId7"/>
    <p:sldId id="2146849295" r:id="rId8"/>
    <p:sldId id="2146849407" r:id="rId9"/>
    <p:sldId id="2146849962" r:id="rId10"/>
    <p:sldId id="2146849964" r:id="rId11"/>
    <p:sldId id="2146849966" r:id="rId12"/>
    <p:sldId id="2146849409" r:id="rId13"/>
    <p:sldId id="2146849292" r:id="rId14"/>
    <p:sldId id="2146849228" r:id="rId15"/>
    <p:sldId id="2146849300" r:id="rId16"/>
    <p:sldId id="2146849223" r:id="rId17"/>
    <p:sldId id="2146849287" r:id="rId18"/>
    <p:sldId id="2146848681" r:id="rId19"/>
    <p:sldId id="2146848904" r:id="rId20"/>
    <p:sldId id="2146848682" r:id="rId21"/>
    <p:sldId id="2146848910" r:id="rId22"/>
    <p:sldId id="2146848683" r:id="rId23"/>
    <p:sldId id="2146849671" r:id="rId24"/>
    <p:sldId id="2146848684" r:id="rId25"/>
    <p:sldId id="2146849672" r:id="rId26"/>
    <p:sldId id="2146848685" r:id="rId27"/>
    <p:sldId id="2146849673" r:id="rId28"/>
    <p:sldId id="2146848686" r:id="rId29"/>
    <p:sldId id="2146848687" r:id="rId30"/>
    <p:sldId id="2146848688" r:id="rId31"/>
    <p:sldId id="2146849970" r:id="rId32"/>
    <p:sldId id="2146848689" r:id="rId33"/>
    <p:sldId id="2146848690" r:id="rId34"/>
    <p:sldId id="2146849233" r:id="rId35"/>
    <p:sldId id="2146848692" r:id="rId36"/>
    <p:sldId id="2146848691" r:id="rId37"/>
    <p:sldId id="2146848912" r:id="rId38"/>
    <p:sldId id="2146848913" r:id="rId39"/>
    <p:sldId id="2146848693" r:id="rId40"/>
    <p:sldId id="2146849967" r:id="rId41"/>
    <p:sldId id="2146848694" r:id="rId42"/>
    <p:sldId id="2146848799" r:id="rId43"/>
    <p:sldId id="2146848800" r:id="rId44"/>
    <p:sldId id="2146849968" r:id="rId45"/>
    <p:sldId id="2146848801" r:id="rId46"/>
    <p:sldId id="411" r:id="rId47"/>
    <p:sldId id="2146848851" r:id="rId48"/>
    <p:sldId id="2146848819" r:id="rId49"/>
    <p:sldId id="414" r:id="rId50"/>
    <p:sldId id="419" r:id="rId51"/>
    <p:sldId id="418" r:id="rId52"/>
    <p:sldId id="2146848697" r:id="rId53"/>
    <p:sldId id="2146848914" r:id="rId54"/>
    <p:sldId id="2146848696" r:id="rId55"/>
    <p:sldId id="2146848698" r:id="rId56"/>
    <p:sldId id="2146848699" r:id="rId57"/>
    <p:sldId id="2146848700" r:id="rId58"/>
    <p:sldId id="2146848701" r:id="rId59"/>
    <p:sldId id="2146849960" r:id="rId60"/>
    <p:sldId id="2146849969" r:id="rId61"/>
    <p:sldId id="265" r:id="rId62"/>
    <p:sldId id="266" r:id="rId63"/>
    <p:sldId id="267" r:id="rId64"/>
    <p:sldId id="268" r:id="rId65"/>
    <p:sldId id="269" r:id="rId66"/>
    <p:sldId id="270" r:id="rId67"/>
    <p:sldId id="271" r:id="rId68"/>
    <p:sldId id="272" r:id="rId69"/>
    <p:sldId id="2146849961"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89" autoAdjust="0"/>
    <p:restoredTop sz="96374" autoAdjust="0"/>
  </p:normalViewPr>
  <p:slideViewPr>
    <p:cSldViewPr snapToGrid="0">
      <p:cViewPr varScale="1">
        <p:scale>
          <a:sx n="114" d="100"/>
          <a:sy n="114" d="100"/>
        </p:scale>
        <p:origin x="378" y="114"/>
      </p:cViewPr>
      <p:guideLst/>
    </p:cSldViewPr>
  </p:slideViewPr>
  <p:notesTextViewPr>
    <p:cViewPr>
      <p:scale>
        <a:sx n="1" d="1"/>
        <a:sy n="1" d="1"/>
      </p:scale>
      <p:origin x="0" y="0"/>
    </p:cViewPr>
  </p:notesTextViewPr>
  <p:sorterViewPr>
    <p:cViewPr>
      <p:scale>
        <a:sx n="200" d="100"/>
        <a:sy n="200" d="100"/>
      </p:scale>
      <p:origin x="0" y="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056324-8900-5C40-A06C-5C94B068E788}" type="doc">
      <dgm:prSet loTypeId="urn:microsoft.com/office/officeart/2005/8/layout/hChevron3" loCatId="" qsTypeId="urn:microsoft.com/office/officeart/2005/8/quickstyle/simple1" qsCatId="simple" csTypeId="urn:microsoft.com/office/officeart/2005/8/colors/accent1_2" csCatId="accent1" phldr="1"/>
      <dgm:spPr/>
    </dgm:pt>
    <dgm:pt modelId="{2A36D931-3B51-4B49-801F-81E61365D6CC}">
      <dgm:prSet phldrT="[Text]" custT="1"/>
      <dgm:spPr/>
      <dgm:t>
        <a:bodyPr/>
        <a:lstStyle/>
        <a:p>
          <a:pPr rtl="0"/>
          <a:r>
            <a:rPr lang="en-US" sz="4000" dirty="0"/>
            <a:t>1</a:t>
          </a:r>
        </a:p>
      </dgm:t>
    </dgm:pt>
    <dgm:pt modelId="{28A420FA-9E89-E04B-A2B4-E58896F680FA}" type="parTrans" cxnId="{F74A9A51-C4AF-124B-BE25-C2A85E2180E0}">
      <dgm:prSet/>
      <dgm:spPr/>
      <dgm:t>
        <a:bodyPr/>
        <a:lstStyle/>
        <a:p>
          <a:endParaRPr lang="en-US" sz="1600"/>
        </a:p>
      </dgm:t>
    </dgm:pt>
    <dgm:pt modelId="{EEFD7AE1-D9D9-CC41-BCCF-8FB289A68ACD}" type="sibTrans" cxnId="{F74A9A51-C4AF-124B-BE25-C2A85E2180E0}">
      <dgm:prSet/>
      <dgm:spPr/>
      <dgm:t>
        <a:bodyPr/>
        <a:lstStyle/>
        <a:p>
          <a:endParaRPr lang="en-US" sz="1600"/>
        </a:p>
      </dgm:t>
    </dgm:pt>
    <dgm:pt modelId="{C720F6A0-F651-6F46-993F-708D543D7048}">
      <dgm:prSet phldrT="[Text]" custT="1"/>
      <dgm:spPr/>
      <dgm:t>
        <a:bodyPr/>
        <a:lstStyle/>
        <a:p>
          <a:pPr rtl="0"/>
          <a:r>
            <a:rPr lang="en-US" sz="4000" dirty="0"/>
            <a:t>2</a:t>
          </a:r>
        </a:p>
      </dgm:t>
    </dgm:pt>
    <dgm:pt modelId="{8B666F6D-14FE-034B-8952-E1792C4AB82B}" type="parTrans" cxnId="{48BD6F72-9E8A-2541-93CA-FEA356B09981}">
      <dgm:prSet/>
      <dgm:spPr/>
      <dgm:t>
        <a:bodyPr/>
        <a:lstStyle/>
        <a:p>
          <a:endParaRPr lang="en-US" sz="1600"/>
        </a:p>
      </dgm:t>
    </dgm:pt>
    <dgm:pt modelId="{D213A4AF-3A82-D44C-9381-FAC286E7825E}" type="sibTrans" cxnId="{48BD6F72-9E8A-2541-93CA-FEA356B09981}">
      <dgm:prSet/>
      <dgm:spPr/>
      <dgm:t>
        <a:bodyPr/>
        <a:lstStyle/>
        <a:p>
          <a:endParaRPr lang="en-US" sz="1600"/>
        </a:p>
      </dgm:t>
    </dgm:pt>
    <dgm:pt modelId="{24885DEA-50EA-CC4C-9718-915707BFD215}">
      <dgm:prSet phldrT="[Text]" custT="1"/>
      <dgm:spPr/>
      <dgm:t>
        <a:bodyPr/>
        <a:lstStyle/>
        <a:p>
          <a:pPr rtl="0"/>
          <a:r>
            <a:rPr lang="en-US" sz="4000" dirty="0"/>
            <a:t>3</a:t>
          </a:r>
        </a:p>
      </dgm:t>
    </dgm:pt>
    <dgm:pt modelId="{E3D733A1-92BA-A441-90E9-CB4E609F2AE4}" type="parTrans" cxnId="{BFC12AFF-BB73-AD47-98D2-35A8E54E2D51}">
      <dgm:prSet/>
      <dgm:spPr/>
      <dgm:t>
        <a:bodyPr/>
        <a:lstStyle/>
        <a:p>
          <a:endParaRPr lang="en-US" sz="1600"/>
        </a:p>
      </dgm:t>
    </dgm:pt>
    <dgm:pt modelId="{4A690E8B-EDAD-D94B-94FA-C395B649655F}" type="sibTrans" cxnId="{BFC12AFF-BB73-AD47-98D2-35A8E54E2D51}">
      <dgm:prSet/>
      <dgm:spPr/>
      <dgm:t>
        <a:bodyPr/>
        <a:lstStyle/>
        <a:p>
          <a:endParaRPr lang="en-US" sz="1600"/>
        </a:p>
      </dgm:t>
    </dgm:pt>
    <dgm:pt modelId="{962CFEDA-121B-0049-A3AE-85F42AA2860D}">
      <dgm:prSet custT="1"/>
      <dgm:spPr/>
      <dgm:t>
        <a:bodyPr/>
        <a:lstStyle/>
        <a:p>
          <a:r>
            <a:rPr lang="en-US" sz="4000" dirty="0"/>
            <a:t>4</a:t>
          </a:r>
        </a:p>
      </dgm:t>
    </dgm:pt>
    <dgm:pt modelId="{5B2FE0A1-85FF-E64E-BA05-D9643D823024}" type="parTrans" cxnId="{812D9A66-1C8C-6543-B459-39FA464C9982}">
      <dgm:prSet/>
      <dgm:spPr/>
      <dgm:t>
        <a:bodyPr/>
        <a:lstStyle/>
        <a:p>
          <a:endParaRPr lang="en-US" sz="1600"/>
        </a:p>
      </dgm:t>
    </dgm:pt>
    <dgm:pt modelId="{2C9C4E4D-81E7-134B-B1CA-E3325711C4E9}" type="sibTrans" cxnId="{812D9A66-1C8C-6543-B459-39FA464C9982}">
      <dgm:prSet/>
      <dgm:spPr/>
      <dgm:t>
        <a:bodyPr/>
        <a:lstStyle/>
        <a:p>
          <a:endParaRPr lang="en-US" sz="1600"/>
        </a:p>
      </dgm:t>
    </dgm:pt>
    <dgm:pt modelId="{50D34EFF-C802-5D4A-8210-91D8BD5D00DB}">
      <dgm:prSet custT="1"/>
      <dgm:spPr/>
      <dgm:t>
        <a:bodyPr/>
        <a:lstStyle/>
        <a:p>
          <a:r>
            <a:rPr lang="en-US" sz="4000" dirty="0"/>
            <a:t>5</a:t>
          </a:r>
        </a:p>
      </dgm:t>
    </dgm:pt>
    <dgm:pt modelId="{5023482D-1DD7-C342-8064-47B2CE8E27FA}" type="parTrans" cxnId="{0DB6B16F-1642-644C-9EE8-2F85945CB5C3}">
      <dgm:prSet/>
      <dgm:spPr/>
      <dgm:t>
        <a:bodyPr/>
        <a:lstStyle/>
        <a:p>
          <a:endParaRPr lang="en-US" sz="1600"/>
        </a:p>
      </dgm:t>
    </dgm:pt>
    <dgm:pt modelId="{7B30C0D2-407E-8E4A-8C2A-73A39B95C1CB}" type="sibTrans" cxnId="{0DB6B16F-1642-644C-9EE8-2F85945CB5C3}">
      <dgm:prSet/>
      <dgm:spPr/>
      <dgm:t>
        <a:bodyPr/>
        <a:lstStyle/>
        <a:p>
          <a:endParaRPr lang="en-US" sz="1600"/>
        </a:p>
      </dgm:t>
    </dgm:pt>
    <dgm:pt modelId="{83C7FEB3-2CE7-D94B-A6BC-BED23E12785E}" type="pres">
      <dgm:prSet presAssocID="{C5056324-8900-5C40-A06C-5C94B068E788}" presName="Name0" presStyleCnt="0">
        <dgm:presLayoutVars>
          <dgm:dir/>
          <dgm:resizeHandles val="exact"/>
        </dgm:presLayoutVars>
      </dgm:prSet>
      <dgm:spPr/>
    </dgm:pt>
    <dgm:pt modelId="{57A0407C-52DE-374B-9B75-6A804D1F3CC4}" type="pres">
      <dgm:prSet presAssocID="{2A36D931-3B51-4B49-801F-81E61365D6CC}" presName="parTxOnly" presStyleLbl="node1" presStyleIdx="0" presStyleCnt="5">
        <dgm:presLayoutVars>
          <dgm:bulletEnabled val="1"/>
        </dgm:presLayoutVars>
      </dgm:prSet>
      <dgm:spPr/>
    </dgm:pt>
    <dgm:pt modelId="{895EAA8E-B0EB-0143-AAED-3C68F4C3BD14}" type="pres">
      <dgm:prSet presAssocID="{EEFD7AE1-D9D9-CC41-BCCF-8FB289A68ACD}" presName="parSpace" presStyleCnt="0"/>
      <dgm:spPr/>
    </dgm:pt>
    <dgm:pt modelId="{71EB3C80-405D-434D-B1CF-11ED143D84A7}" type="pres">
      <dgm:prSet presAssocID="{C720F6A0-F651-6F46-993F-708D543D7048}" presName="parTxOnly" presStyleLbl="node1" presStyleIdx="1" presStyleCnt="5">
        <dgm:presLayoutVars>
          <dgm:bulletEnabled val="1"/>
        </dgm:presLayoutVars>
      </dgm:prSet>
      <dgm:spPr/>
    </dgm:pt>
    <dgm:pt modelId="{77718383-8A16-3A49-8E18-4470BA430AE7}" type="pres">
      <dgm:prSet presAssocID="{D213A4AF-3A82-D44C-9381-FAC286E7825E}" presName="parSpace" presStyleCnt="0"/>
      <dgm:spPr/>
    </dgm:pt>
    <dgm:pt modelId="{0CC37A7B-3580-3045-92A7-6BCD0540FB07}" type="pres">
      <dgm:prSet presAssocID="{24885DEA-50EA-CC4C-9718-915707BFD215}" presName="parTxOnly" presStyleLbl="node1" presStyleIdx="2" presStyleCnt="5">
        <dgm:presLayoutVars>
          <dgm:bulletEnabled val="1"/>
        </dgm:presLayoutVars>
      </dgm:prSet>
      <dgm:spPr/>
    </dgm:pt>
    <dgm:pt modelId="{3ACDC1BF-7347-6745-A1CB-5C5699AB5D43}" type="pres">
      <dgm:prSet presAssocID="{4A690E8B-EDAD-D94B-94FA-C395B649655F}" presName="parSpace" presStyleCnt="0"/>
      <dgm:spPr/>
    </dgm:pt>
    <dgm:pt modelId="{CAEE2037-8470-7048-9320-8B5A5618E52D}" type="pres">
      <dgm:prSet presAssocID="{962CFEDA-121B-0049-A3AE-85F42AA2860D}" presName="parTxOnly" presStyleLbl="node1" presStyleIdx="3" presStyleCnt="5">
        <dgm:presLayoutVars>
          <dgm:bulletEnabled val="1"/>
        </dgm:presLayoutVars>
      </dgm:prSet>
      <dgm:spPr/>
    </dgm:pt>
    <dgm:pt modelId="{E6E07894-6F19-CB46-837C-0F5CC2FEA7F4}" type="pres">
      <dgm:prSet presAssocID="{2C9C4E4D-81E7-134B-B1CA-E3325711C4E9}" presName="parSpace" presStyleCnt="0"/>
      <dgm:spPr/>
    </dgm:pt>
    <dgm:pt modelId="{081F89A5-A352-C247-9000-D2BC43B7F701}" type="pres">
      <dgm:prSet presAssocID="{50D34EFF-C802-5D4A-8210-91D8BD5D00DB}" presName="parTxOnly" presStyleLbl="node1" presStyleIdx="4" presStyleCnt="5">
        <dgm:presLayoutVars>
          <dgm:bulletEnabled val="1"/>
        </dgm:presLayoutVars>
      </dgm:prSet>
      <dgm:spPr/>
    </dgm:pt>
  </dgm:ptLst>
  <dgm:cxnLst>
    <dgm:cxn modelId="{68E6D95E-EDB4-6A4C-880C-3ECA60B81A4D}" type="presOf" srcId="{C720F6A0-F651-6F46-993F-708D543D7048}" destId="{71EB3C80-405D-434D-B1CF-11ED143D84A7}" srcOrd="0" destOrd="0" presId="urn:microsoft.com/office/officeart/2005/8/layout/hChevron3"/>
    <dgm:cxn modelId="{812D9A66-1C8C-6543-B459-39FA464C9982}" srcId="{C5056324-8900-5C40-A06C-5C94B068E788}" destId="{962CFEDA-121B-0049-A3AE-85F42AA2860D}" srcOrd="3" destOrd="0" parTransId="{5B2FE0A1-85FF-E64E-BA05-D9643D823024}" sibTransId="{2C9C4E4D-81E7-134B-B1CA-E3325711C4E9}"/>
    <dgm:cxn modelId="{0DB6B16F-1642-644C-9EE8-2F85945CB5C3}" srcId="{C5056324-8900-5C40-A06C-5C94B068E788}" destId="{50D34EFF-C802-5D4A-8210-91D8BD5D00DB}" srcOrd="4" destOrd="0" parTransId="{5023482D-1DD7-C342-8064-47B2CE8E27FA}" sibTransId="{7B30C0D2-407E-8E4A-8C2A-73A39B95C1CB}"/>
    <dgm:cxn modelId="{FBD21370-5D99-9C40-B95F-9AED2DB51381}" type="presOf" srcId="{962CFEDA-121B-0049-A3AE-85F42AA2860D}" destId="{CAEE2037-8470-7048-9320-8B5A5618E52D}" srcOrd="0" destOrd="0" presId="urn:microsoft.com/office/officeart/2005/8/layout/hChevron3"/>
    <dgm:cxn modelId="{F74A9A51-C4AF-124B-BE25-C2A85E2180E0}" srcId="{C5056324-8900-5C40-A06C-5C94B068E788}" destId="{2A36D931-3B51-4B49-801F-81E61365D6CC}" srcOrd="0" destOrd="0" parTransId="{28A420FA-9E89-E04B-A2B4-E58896F680FA}" sibTransId="{EEFD7AE1-D9D9-CC41-BCCF-8FB289A68ACD}"/>
    <dgm:cxn modelId="{48BD6F72-9E8A-2541-93CA-FEA356B09981}" srcId="{C5056324-8900-5C40-A06C-5C94B068E788}" destId="{C720F6A0-F651-6F46-993F-708D543D7048}" srcOrd="1" destOrd="0" parTransId="{8B666F6D-14FE-034B-8952-E1792C4AB82B}" sibTransId="{D213A4AF-3A82-D44C-9381-FAC286E7825E}"/>
    <dgm:cxn modelId="{C164AA7F-3EE2-BA42-B7BB-637C3D1A8437}" type="presOf" srcId="{C5056324-8900-5C40-A06C-5C94B068E788}" destId="{83C7FEB3-2CE7-D94B-A6BC-BED23E12785E}" srcOrd="0" destOrd="0" presId="urn:microsoft.com/office/officeart/2005/8/layout/hChevron3"/>
    <dgm:cxn modelId="{C996D280-4A2B-9D4D-BDF1-65F35873BE26}" type="presOf" srcId="{2A36D931-3B51-4B49-801F-81E61365D6CC}" destId="{57A0407C-52DE-374B-9B75-6A804D1F3CC4}" srcOrd="0" destOrd="0" presId="urn:microsoft.com/office/officeart/2005/8/layout/hChevron3"/>
    <dgm:cxn modelId="{D21340A8-4B58-A341-B786-7604C112ABC6}" type="presOf" srcId="{50D34EFF-C802-5D4A-8210-91D8BD5D00DB}" destId="{081F89A5-A352-C247-9000-D2BC43B7F701}" srcOrd="0" destOrd="0" presId="urn:microsoft.com/office/officeart/2005/8/layout/hChevron3"/>
    <dgm:cxn modelId="{828003AE-7A6A-394F-B273-3A0F97A3D3CF}" type="presOf" srcId="{24885DEA-50EA-CC4C-9718-915707BFD215}" destId="{0CC37A7B-3580-3045-92A7-6BCD0540FB07}" srcOrd="0" destOrd="0" presId="urn:microsoft.com/office/officeart/2005/8/layout/hChevron3"/>
    <dgm:cxn modelId="{BFC12AFF-BB73-AD47-98D2-35A8E54E2D51}" srcId="{C5056324-8900-5C40-A06C-5C94B068E788}" destId="{24885DEA-50EA-CC4C-9718-915707BFD215}" srcOrd="2" destOrd="0" parTransId="{E3D733A1-92BA-A441-90E9-CB4E609F2AE4}" sibTransId="{4A690E8B-EDAD-D94B-94FA-C395B649655F}"/>
    <dgm:cxn modelId="{0F04AD12-6515-4A4E-BF30-3CB24755AE96}" type="presParOf" srcId="{83C7FEB3-2CE7-D94B-A6BC-BED23E12785E}" destId="{57A0407C-52DE-374B-9B75-6A804D1F3CC4}" srcOrd="0" destOrd="0" presId="urn:microsoft.com/office/officeart/2005/8/layout/hChevron3"/>
    <dgm:cxn modelId="{B844CD17-0D8E-5B4B-B5E9-E3B7B6D3FB6E}" type="presParOf" srcId="{83C7FEB3-2CE7-D94B-A6BC-BED23E12785E}" destId="{895EAA8E-B0EB-0143-AAED-3C68F4C3BD14}" srcOrd="1" destOrd="0" presId="urn:microsoft.com/office/officeart/2005/8/layout/hChevron3"/>
    <dgm:cxn modelId="{D9C11C55-4492-A146-ADD3-F6030D02B1CF}" type="presParOf" srcId="{83C7FEB3-2CE7-D94B-A6BC-BED23E12785E}" destId="{71EB3C80-405D-434D-B1CF-11ED143D84A7}" srcOrd="2" destOrd="0" presId="urn:microsoft.com/office/officeart/2005/8/layout/hChevron3"/>
    <dgm:cxn modelId="{D5E2DD7E-3B65-9A4B-B7A7-6F4A7F0BD2B5}" type="presParOf" srcId="{83C7FEB3-2CE7-D94B-A6BC-BED23E12785E}" destId="{77718383-8A16-3A49-8E18-4470BA430AE7}" srcOrd="3" destOrd="0" presId="urn:microsoft.com/office/officeart/2005/8/layout/hChevron3"/>
    <dgm:cxn modelId="{DE6BFFAF-BFA3-7345-ABDE-8FAFC54B2FC9}" type="presParOf" srcId="{83C7FEB3-2CE7-D94B-A6BC-BED23E12785E}" destId="{0CC37A7B-3580-3045-92A7-6BCD0540FB07}" srcOrd="4" destOrd="0" presId="urn:microsoft.com/office/officeart/2005/8/layout/hChevron3"/>
    <dgm:cxn modelId="{F4BC683A-767C-EB4A-85E8-892E73B80F1E}" type="presParOf" srcId="{83C7FEB3-2CE7-D94B-A6BC-BED23E12785E}" destId="{3ACDC1BF-7347-6745-A1CB-5C5699AB5D43}" srcOrd="5" destOrd="0" presId="urn:microsoft.com/office/officeart/2005/8/layout/hChevron3"/>
    <dgm:cxn modelId="{53679DA8-58A8-F144-8A25-354FDC6D42B1}" type="presParOf" srcId="{83C7FEB3-2CE7-D94B-A6BC-BED23E12785E}" destId="{CAEE2037-8470-7048-9320-8B5A5618E52D}" srcOrd="6" destOrd="0" presId="urn:microsoft.com/office/officeart/2005/8/layout/hChevron3"/>
    <dgm:cxn modelId="{1A3761CD-8F43-2345-AC66-9DB146B5417D}" type="presParOf" srcId="{83C7FEB3-2CE7-D94B-A6BC-BED23E12785E}" destId="{E6E07894-6F19-CB46-837C-0F5CC2FEA7F4}" srcOrd="7" destOrd="0" presId="urn:microsoft.com/office/officeart/2005/8/layout/hChevron3"/>
    <dgm:cxn modelId="{E1E8DC5F-ED73-F34A-B5FF-3825A1D7F20B}" type="presParOf" srcId="{83C7FEB3-2CE7-D94B-A6BC-BED23E12785E}" destId="{081F89A5-A352-C247-9000-D2BC43B7F701}"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056324-8900-5C40-A06C-5C94B068E788}" type="doc">
      <dgm:prSet loTypeId="urn:microsoft.com/office/officeart/2005/8/layout/hChevron3" loCatId="" qsTypeId="urn:microsoft.com/office/officeart/2005/8/quickstyle/simple1" qsCatId="simple" csTypeId="urn:microsoft.com/office/officeart/2005/8/colors/accent1_2" csCatId="accent1" phldr="1"/>
      <dgm:spPr/>
    </dgm:pt>
    <dgm:pt modelId="{2A36D931-3B51-4B49-801F-81E61365D6CC}">
      <dgm:prSet phldrT="[Text]" custT="1"/>
      <dgm:spPr/>
      <dgm:t>
        <a:bodyPr/>
        <a:lstStyle/>
        <a:p>
          <a:pPr rtl="0"/>
          <a:r>
            <a:rPr lang="en-US" sz="4000" dirty="0"/>
            <a:t>1</a:t>
          </a:r>
        </a:p>
      </dgm:t>
    </dgm:pt>
    <dgm:pt modelId="{28A420FA-9E89-E04B-A2B4-E58896F680FA}" type="parTrans" cxnId="{F74A9A51-C4AF-124B-BE25-C2A85E2180E0}">
      <dgm:prSet/>
      <dgm:spPr/>
      <dgm:t>
        <a:bodyPr/>
        <a:lstStyle/>
        <a:p>
          <a:endParaRPr lang="en-US" sz="1600"/>
        </a:p>
      </dgm:t>
    </dgm:pt>
    <dgm:pt modelId="{EEFD7AE1-D9D9-CC41-BCCF-8FB289A68ACD}" type="sibTrans" cxnId="{F74A9A51-C4AF-124B-BE25-C2A85E2180E0}">
      <dgm:prSet/>
      <dgm:spPr/>
      <dgm:t>
        <a:bodyPr/>
        <a:lstStyle/>
        <a:p>
          <a:endParaRPr lang="en-US" sz="1600"/>
        </a:p>
      </dgm:t>
    </dgm:pt>
    <dgm:pt modelId="{C720F6A0-F651-6F46-993F-708D543D7048}">
      <dgm:prSet phldrT="[Text]" custT="1"/>
      <dgm:spPr/>
      <dgm:t>
        <a:bodyPr/>
        <a:lstStyle/>
        <a:p>
          <a:pPr rtl="0"/>
          <a:r>
            <a:rPr lang="en-US" sz="4000" dirty="0"/>
            <a:t>2</a:t>
          </a:r>
        </a:p>
      </dgm:t>
    </dgm:pt>
    <dgm:pt modelId="{8B666F6D-14FE-034B-8952-E1792C4AB82B}" type="parTrans" cxnId="{48BD6F72-9E8A-2541-93CA-FEA356B09981}">
      <dgm:prSet/>
      <dgm:spPr/>
      <dgm:t>
        <a:bodyPr/>
        <a:lstStyle/>
        <a:p>
          <a:endParaRPr lang="en-US" sz="1600"/>
        </a:p>
      </dgm:t>
    </dgm:pt>
    <dgm:pt modelId="{D213A4AF-3A82-D44C-9381-FAC286E7825E}" type="sibTrans" cxnId="{48BD6F72-9E8A-2541-93CA-FEA356B09981}">
      <dgm:prSet/>
      <dgm:spPr/>
      <dgm:t>
        <a:bodyPr/>
        <a:lstStyle/>
        <a:p>
          <a:endParaRPr lang="en-US" sz="1600"/>
        </a:p>
      </dgm:t>
    </dgm:pt>
    <dgm:pt modelId="{24885DEA-50EA-CC4C-9718-915707BFD215}">
      <dgm:prSet phldrT="[Text]" custT="1"/>
      <dgm:spPr/>
      <dgm:t>
        <a:bodyPr/>
        <a:lstStyle/>
        <a:p>
          <a:pPr rtl="0"/>
          <a:r>
            <a:rPr lang="en-US" sz="4000" dirty="0"/>
            <a:t>3</a:t>
          </a:r>
        </a:p>
      </dgm:t>
    </dgm:pt>
    <dgm:pt modelId="{E3D733A1-92BA-A441-90E9-CB4E609F2AE4}" type="parTrans" cxnId="{BFC12AFF-BB73-AD47-98D2-35A8E54E2D51}">
      <dgm:prSet/>
      <dgm:spPr/>
      <dgm:t>
        <a:bodyPr/>
        <a:lstStyle/>
        <a:p>
          <a:endParaRPr lang="en-US" sz="1600"/>
        </a:p>
      </dgm:t>
    </dgm:pt>
    <dgm:pt modelId="{4A690E8B-EDAD-D94B-94FA-C395B649655F}" type="sibTrans" cxnId="{BFC12AFF-BB73-AD47-98D2-35A8E54E2D51}">
      <dgm:prSet/>
      <dgm:spPr/>
      <dgm:t>
        <a:bodyPr/>
        <a:lstStyle/>
        <a:p>
          <a:endParaRPr lang="en-US" sz="1600"/>
        </a:p>
      </dgm:t>
    </dgm:pt>
    <dgm:pt modelId="{962CFEDA-121B-0049-A3AE-85F42AA2860D}">
      <dgm:prSet custT="1"/>
      <dgm:spPr/>
      <dgm:t>
        <a:bodyPr/>
        <a:lstStyle/>
        <a:p>
          <a:r>
            <a:rPr lang="en-US" sz="4000" dirty="0"/>
            <a:t>4</a:t>
          </a:r>
        </a:p>
      </dgm:t>
    </dgm:pt>
    <dgm:pt modelId="{5B2FE0A1-85FF-E64E-BA05-D9643D823024}" type="parTrans" cxnId="{812D9A66-1C8C-6543-B459-39FA464C9982}">
      <dgm:prSet/>
      <dgm:spPr/>
      <dgm:t>
        <a:bodyPr/>
        <a:lstStyle/>
        <a:p>
          <a:endParaRPr lang="en-US" sz="1600"/>
        </a:p>
      </dgm:t>
    </dgm:pt>
    <dgm:pt modelId="{2C9C4E4D-81E7-134B-B1CA-E3325711C4E9}" type="sibTrans" cxnId="{812D9A66-1C8C-6543-B459-39FA464C9982}">
      <dgm:prSet/>
      <dgm:spPr/>
      <dgm:t>
        <a:bodyPr/>
        <a:lstStyle/>
        <a:p>
          <a:endParaRPr lang="en-US" sz="1600"/>
        </a:p>
      </dgm:t>
    </dgm:pt>
    <dgm:pt modelId="{50D34EFF-C802-5D4A-8210-91D8BD5D00DB}">
      <dgm:prSet custT="1"/>
      <dgm:spPr/>
      <dgm:t>
        <a:bodyPr/>
        <a:lstStyle/>
        <a:p>
          <a:r>
            <a:rPr lang="en-US" sz="4000" dirty="0"/>
            <a:t>5</a:t>
          </a:r>
        </a:p>
      </dgm:t>
    </dgm:pt>
    <dgm:pt modelId="{5023482D-1DD7-C342-8064-47B2CE8E27FA}" type="parTrans" cxnId="{0DB6B16F-1642-644C-9EE8-2F85945CB5C3}">
      <dgm:prSet/>
      <dgm:spPr/>
      <dgm:t>
        <a:bodyPr/>
        <a:lstStyle/>
        <a:p>
          <a:endParaRPr lang="en-US" sz="1600"/>
        </a:p>
      </dgm:t>
    </dgm:pt>
    <dgm:pt modelId="{7B30C0D2-407E-8E4A-8C2A-73A39B95C1CB}" type="sibTrans" cxnId="{0DB6B16F-1642-644C-9EE8-2F85945CB5C3}">
      <dgm:prSet/>
      <dgm:spPr/>
      <dgm:t>
        <a:bodyPr/>
        <a:lstStyle/>
        <a:p>
          <a:endParaRPr lang="en-US" sz="1600"/>
        </a:p>
      </dgm:t>
    </dgm:pt>
    <dgm:pt modelId="{83C7FEB3-2CE7-D94B-A6BC-BED23E12785E}" type="pres">
      <dgm:prSet presAssocID="{C5056324-8900-5C40-A06C-5C94B068E788}" presName="Name0" presStyleCnt="0">
        <dgm:presLayoutVars>
          <dgm:dir/>
          <dgm:resizeHandles val="exact"/>
        </dgm:presLayoutVars>
      </dgm:prSet>
      <dgm:spPr/>
    </dgm:pt>
    <dgm:pt modelId="{57A0407C-52DE-374B-9B75-6A804D1F3CC4}" type="pres">
      <dgm:prSet presAssocID="{2A36D931-3B51-4B49-801F-81E61365D6CC}" presName="parTxOnly" presStyleLbl="node1" presStyleIdx="0" presStyleCnt="5" custLinFactNeighborX="1974" custLinFactNeighborY="12588">
        <dgm:presLayoutVars>
          <dgm:bulletEnabled val="1"/>
        </dgm:presLayoutVars>
      </dgm:prSet>
      <dgm:spPr/>
    </dgm:pt>
    <dgm:pt modelId="{895EAA8E-B0EB-0143-AAED-3C68F4C3BD14}" type="pres">
      <dgm:prSet presAssocID="{EEFD7AE1-D9D9-CC41-BCCF-8FB289A68ACD}" presName="parSpace" presStyleCnt="0"/>
      <dgm:spPr/>
    </dgm:pt>
    <dgm:pt modelId="{71EB3C80-405D-434D-B1CF-11ED143D84A7}" type="pres">
      <dgm:prSet presAssocID="{C720F6A0-F651-6F46-993F-708D543D7048}" presName="parTxOnly" presStyleLbl="node1" presStyleIdx="1" presStyleCnt="5" custLinFactNeighborX="15794" custLinFactNeighborY="12588">
        <dgm:presLayoutVars>
          <dgm:bulletEnabled val="1"/>
        </dgm:presLayoutVars>
      </dgm:prSet>
      <dgm:spPr/>
    </dgm:pt>
    <dgm:pt modelId="{77718383-8A16-3A49-8E18-4470BA430AE7}" type="pres">
      <dgm:prSet presAssocID="{D213A4AF-3A82-D44C-9381-FAC286E7825E}" presName="parSpace" presStyleCnt="0"/>
      <dgm:spPr/>
    </dgm:pt>
    <dgm:pt modelId="{0CC37A7B-3580-3045-92A7-6BCD0540FB07}" type="pres">
      <dgm:prSet presAssocID="{24885DEA-50EA-CC4C-9718-915707BFD215}" presName="parTxOnly" presStyleLbl="node1" presStyleIdx="2" presStyleCnt="5" custLinFactNeighborX="4565" custLinFactNeighborY="12588">
        <dgm:presLayoutVars>
          <dgm:bulletEnabled val="1"/>
        </dgm:presLayoutVars>
      </dgm:prSet>
      <dgm:spPr/>
    </dgm:pt>
    <dgm:pt modelId="{3ACDC1BF-7347-6745-A1CB-5C5699AB5D43}" type="pres">
      <dgm:prSet presAssocID="{4A690E8B-EDAD-D94B-94FA-C395B649655F}" presName="parSpace" presStyleCnt="0"/>
      <dgm:spPr/>
    </dgm:pt>
    <dgm:pt modelId="{CAEE2037-8470-7048-9320-8B5A5618E52D}" type="pres">
      <dgm:prSet presAssocID="{962CFEDA-121B-0049-A3AE-85F42AA2860D}" presName="parTxOnly" presStyleLbl="node1" presStyleIdx="3" presStyleCnt="5" custScaleY="90653" custLinFactNeighborX="19743" custLinFactNeighborY="12938">
        <dgm:presLayoutVars>
          <dgm:bulletEnabled val="1"/>
        </dgm:presLayoutVars>
      </dgm:prSet>
      <dgm:spPr/>
    </dgm:pt>
    <dgm:pt modelId="{E6E07894-6F19-CB46-837C-0F5CC2FEA7F4}" type="pres">
      <dgm:prSet presAssocID="{2C9C4E4D-81E7-134B-B1CA-E3325711C4E9}" presName="parSpace" presStyleCnt="0"/>
      <dgm:spPr/>
    </dgm:pt>
    <dgm:pt modelId="{081F89A5-A352-C247-9000-D2BC43B7F701}" type="pres">
      <dgm:prSet presAssocID="{50D34EFF-C802-5D4A-8210-91D8BD5D00DB}" presName="parTxOnly" presStyleLbl="node1" presStyleIdx="4" presStyleCnt="5" custLinFactNeighborY="8407">
        <dgm:presLayoutVars>
          <dgm:bulletEnabled val="1"/>
        </dgm:presLayoutVars>
      </dgm:prSet>
      <dgm:spPr/>
    </dgm:pt>
  </dgm:ptLst>
  <dgm:cxnLst>
    <dgm:cxn modelId="{68E6D95E-EDB4-6A4C-880C-3ECA60B81A4D}" type="presOf" srcId="{C720F6A0-F651-6F46-993F-708D543D7048}" destId="{71EB3C80-405D-434D-B1CF-11ED143D84A7}" srcOrd="0" destOrd="0" presId="urn:microsoft.com/office/officeart/2005/8/layout/hChevron3"/>
    <dgm:cxn modelId="{812D9A66-1C8C-6543-B459-39FA464C9982}" srcId="{C5056324-8900-5C40-A06C-5C94B068E788}" destId="{962CFEDA-121B-0049-A3AE-85F42AA2860D}" srcOrd="3" destOrd="0" parTransId="{5B2FE0A1-85FF-E64E-BA05-D9643D823024}" sibTransId="{2C9C4E4D-81E7-134B-B1CA-E3325711C4E9}"/>
    <dgm:cxn modelId="{0DB6B16F-1642-644C-9EE8-2F85945CB5C3}" srcId="{C5056324-8900-5C40-A06C-5C94B068E788}" destId="{50D34EFF-C802-5D4A-8210-91D8BD5D00DB}" srcOrd="4" destOrd="0" parTransId="{5023482D-1DD7-C342-8064-47B2CE8E27FA}" sibTransId="{7B30C0D2-407E-8E4A-8C2A-73A39B95C1CB}"/>
    <dgm:cxn modelId="{FBD21370-5D99-9C40-B95F-9AED2DB51381}" type="presOf" srcId="{962CFEDA-121B-0049-A3AE-85F42AA2860D}" destId="{CAEE2037-8470-7048-9320-8B5A5618E52D}" srcOrd="0" destOrd="0" presId="urn:microsoft.com/office/officeart/2005/8/layout/hChevron3"/>
    <dgm:cxn modelId="{F74A9A51-C4AF-124B-BE25-C2A85E2180E0}" srcId="{C5056324-8900-5C40-A06C-5C94B068E788}" destId="{2A36D931-3B51-4B49-801F-81E61365D6CC}" srcOrd="0" destOrd="0" parTransId="{28A420FA-9E89-E04B-A2B4-E58896F680FA}" sibTransId="{EEFD7AE1-D9D9-CC41-BCCF-8FB289A68ACD}"/>
    <dgm:cxn modelId="{48BD6F72-9E8A-2541-93CA-FEA356B09981}" srcId="{C5056324-8900-5C40-A06C-5C94B068E788}" destId="{C720F6A0-F651-6F46-993F-708D543D7048}" srcOrd="1" destOrd="0" parTransId="{8B666F6D-14FE-034B-8952-E1792C4AB82B}" sibTransId="{D213A4AF-3A82-D44C-9381-FAC286E7825E}"/>
    <dgm:cxn modelId="{C164AA7F-3EE2-BA42-B7BB-637C3D1A8437}" type="presOf" srcId="{C5056324-8900-5C40-A06C-5C94B068E788}" destId="{83C7FEB3-2CE7-D94B-A6BC-BED23E12785E}" srcOrd="0" destOrd="0" presId="urn:microsoft.com/office/officeart/2005/8/layout/hChevron3"/>
    <dgm:cxn modelId="{C996D280-4A2B-9D4D-BDF1-65F35873BE26}" type="presOf" srcId="{2A36D931-3B51-4B49-801F-81E61365D6CC}" destId="{57A0407C-52DE-374B-9B75-6A804D1F3CC4}" srcOrd="0" destOrd="0" presId="urn:microsoft.com/office/officeart/2005/8/layout/hChevron3"/>
    <dgm:cxn modelId="{D21340A8-4B58-A341-B786-7604C112ABC6}" type="presOf" srcId="{50D34EFF-C802-5D4A-8210-91D8BD5D00DB}" destId="{081F89A5-A352-C247-9000-D2BC43B7F701}" srcOrd="0" destOrd="0" presId="urn:microsoft.com/office/officeart/2005/8/layout/hChevron3"/>
    <dgm:cxn modelId="{828003AE-7A6A-394F-B273-3A0F97A3D3CF}" type="presOf" srcId="{24885DEA-50EA-CC4C-9718-915707BFD215}" destId="{0CC37A7B-3580-3045-92A7-6BCD0540FB07}" srcOrd="0" destOrd="0" presId="urn:microsoft.com/office/officeart/2005/8/layout/hChevron3"/>
    <dgm:cxn modelId="{BFC12AFF-BB73-AD47-98D2-35A8E54E2D51}" srcId="{C5056324-8900-5C40-A06C-5C94B068E788}" destId="{24885DEA-50EA-CC4C-9718-915707BFD215}" srcOrd="2" destOrd="0" parTransId="{E3D733A1-92BA-A441-90E9-CB4E609F2AE4}" sibTransId="{4A690E8B-EDAD-D94B-94FA-C395B649655F}"/>
    <dgm:cxn modelId="{0F04AD12-6515-4A4E-BF30-3CB24755AE96}" type="presParOf" srcId="{83C7FEB3-2CE7-D94B-A6BC-BED23E12785E}" destId="{57A0407C-52DE-374B-9B75-6A804D1F3CC4}" srcOrd="0" destOrd="0" presId="urn:microsoft.com/office/officeart/2005/8/layout/hChevron3"/>
    <dgm:cxn modelId="{B844CD17-0D8E-5B4B-B5E9-E3B7B6D3FB6E}" type="presParOf" srcId="{83C7FEB3-2CE7-D94B-A6BC-BED23E12785E}" destId="{895EAA8E-B0EB-0143-AAED-3C68F4C3BD14}" srcOrd="1" destOrd="0" presId="urn:microsoft.com/office/officeart/2005/8/layout/hChevron3"/>
    <dgm:cxn modelId="{D9C11C55-4492-A146-ADD3-F6030D02B1CF}" type="presParOf" srcId="{83C7FEB3-2CE7-D94B-A6BC-BED23E12785E}" destId="{71EB3C80-405D-434D-B1CF-11ED143D84A7}" srcOrd="2" destOrd="0" presId="urn:microsoft.com/office/officeart/2005/8/layout/hChevron3"/>
    <dgm:cxn modelId="{D5E2DD7E-3B65-9A4B-B7A7-6F4A7F0BD2B5}" type="presParOf" srcId="{83C7FEB3-2CE7-D94B-A6BC-BED23E12785E}" destId="{77718383-8A16-3A49-8E18-4470BA430AE7}" srcOrd="3" destOrd="0" presId="urn:microsoft.com/office/officeart/2005/8/layout/hChevron3"/>
    <dgm:cxn modelId="{DE6BFFAF-BFA3-7345-ABDE-8FAFC54B2FC9}" type="presParOf" srcId="{83C7FEB3-2CE7-D94B-A6BC-BED23E12785E}" destId="{0CC37A7B-3580-3045-92A7-6BCD0540FB07}" srcOrd="4" destOrd="0" presId="urn:microsoft.com/office/officeart/2005/8/layout/hChevron3"/>
    <dgm:cxn modelId="{F4BC683A-767C-EB4A-85E8-892E73B80F1E}" type="presParOf" srcId="{83C7FEB3-2CE7-D94B-A6BC-BED23E12785E}" destId="{3ACDC1BF-7347-6745-A1CB-5C5699AB5D43}" srcOrd="5" destOrd="0" presId="urn:microsoft.com/office/officeart/2005/8/layout/hChevron3"/>
    <dgm:cxn modelId="{53679DA8-58A8-F144-8A25-354FDC6D42B1}" type="presParOf" srcId="{83C7FEB3-2CE7-D94B-A6BC-BED23E12785E}" destId="{CAEE2037-8470-7048-9320-8B5A5618E52D}" srcOrd="6" destOrd="0" presId="urn:microsoft.com/office/officeart/2005/8/layout/hChevron3"/>
    <dgm:cxn modelId="{1A3761CD-8F43-2345-AC66-9DB146B5417D}" type="presParOf" srcId="{83C7FEB3-2CE7-D94B-A6BC-BED23E12785E}" destId="{E6E07894-6F19-CB46-837C-0F5CC2FEA7F4}" srcOrd="7" destOrd="0" presId="urn:microsoft.com/office/officeart/2005/8/layout/hChevron3"/>
    <dgm:cxn modelId="{E1E8DC5F-ED73-F34A-B5FF-3825A1D7F20B}" type="presParOf" srcId="{83C7FEB3-2CE7-D94B-A6BC-BED23E12785E}" destId="{081F89A5-A352-C247-9000-D2BC43B7F701}"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65E658-7344-0A41-928A-FF2691861649}" type="doc">
      <dgm:prSet loTypeId="urn:microsoft.com/office/officeart/2016/7/layout/BasicLinearProcessNumbered" loCatId="process" qsTypeId="urn:microsoft.com/office/officeart/2005/8/quickstyle/simple1" qsCatId="simple" csTypeId="urn:microsoft.com/office/officeart/2005/8/colors/accent1_2" csCatId="accent1" phldr="1"/>
      <dgm:spPr/>
    </dgm:pt>
    <dgm:pt modelId="{A73360BC-27A2-684B-BF13-E33EB878127F}">
      <dgm:prSet phldrT="[Tex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a:latin typeface="Abadi" panose="020B0604020104020204" pitchFamily="34" charset="0"/>
            </a:rPr>
            <a:t>Identifying which Differences attribute to Promote</a:t>
          </a:r>
          <a:endParaRPr lang="en-SA"/>
        </a:p>
        <a:p>
          <a:pPr marL="0" lvl="0" defTabSz="2711450" rtl="0">
            <a:lnSpc>
              <a:spcPct val="90000"/>
            </a:lnSpc>
            <a:spcBef>
              <a:spcPct val="0"/>
            </a:spcBef>
            <a:spcAft>
              <a:spcPct val="35000"/>
            </a:spcAft>
            <a:buNone/>
          </a:pPr>
          <a:endParaRPr lang="en-US"/>
        </a:p>
      </dgm:t>
    </dgm:pt>
    <dgm:pt modelId="{0A3D032F-BC2F-BA45-9793-B04771753132}" type="parTrans" cxnId="{4D95B20B-F83E-2B41-B27A-4238FAD8CD31}">
      <dgm:prSet/>
      <dgm:spPr/>
      <dgm:t>
        <a:bodyPr/>
        <a:lstStyle/>
        <a:p>
          <a:endParaRPr lang="en-US"/>
        </a:p>
      </dgm:t>
    </dgm:pt>
    <dgm:pt modelId="{5225AE6F-ED7F-4447-8EDF-52551548DF6A}" type="sibTrans" cxnId="{4D95B20B-F83E-2B41-B27A-4238FAD8CD31}">
      <dgm:prSet phldrT="1" phldr="0"/>
      <dgm:spPr/>
      <dgm:t>
        <a:bodyPr/>
        <a:lstStyle/>
        <a:p>
          <a:r>
            <a:rPr lang="en-US"/>
            <a:t>1</a:t>
          </a:r>
        </a:p>
      </dgm:t>
    </dgm:pt>
    <dgm:pt modelId="{37156EB9-7E26-DC4D-8369-659E7C744FA5}">
      <dgm:prSet phldrT="[Tex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a:latin typeface="Abadi" panose="020B0604020104020204" pitchFamily="34" charset="0"/>
            </a:rPr>
            <a:t>Identifying Competitive Advantages</a:t>
          </a:r>
          <a:endParaRPr lang="en-SA"/>
        </a:p>
        <a:p>
          <a:pPr marL="0" lvl="0" defTabSz="844550" rtl="0">
            <a:lnSpc>
              <a:spcPct val="90000"/>
            </a:lnSpc>
            <a:spcBef>
              <a:spcPct val="0"/>
            </a:spcBef>
            <a:spcAft>
              <a:spcPct val="35000"/>
            </a:spcAft>
            <a:buNone/>
          </a:pPr>
          <a:endParaRPr lang="en-US"/>
        </a:p>
      </dgm:t>
    </dgm:pt>
    <dgm:pt modelId="{D6BDEB83-7039-9F40-97CC-9E4B0E2776BE}" type="parTrans" cxnId="{C8673D77-F8AF-2A40-8557-55584EABDC0E}">
      <dgm:prSet/>
      <dgm:spPr/>
      <dgm:t>
        <a:bodyPr/>
        <a:lstStyle/>
        <a:p>
          <a:endParaRPr lang="en-US"/>
        </a:p>
      </dgm:t>
    </dgm:pt>
    <dgm:pt modelId="{49A2F15D-C10C-8344-A258-4CB37759FE56}" type="sibTrans" cxnId="{C8673D77-F8AF-2A40-8557-55584EABDC0E}">
      <dgm:prSet phldrT="2" phldr="0"/>
      <dgm:spPr/>
      <dgm:t>
        <a:bodyPr/>
        <a:lstStyle/>
        <a:p>
          <a:r>
            <a:rPr lang="en-US"/>
            <a:t>2</a:t>
          </a:r>
        </a:p>
      </dgm:t>
    </dgm:pt>
    <dgm:pt modelId="{6704199F-2307-6446-94F9-7EB03BD1CDA8}">
      <dgm:prSet phldrT="[Tex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dirty="0">
              <a:latin typeface="Abadi" panose="020B0604020104020204" pitchFamily="34" charset="0"/>
            </a:rPr>
            <a:t>developing the unique value proposition</a:t>
          </a:r>
          <a:endParaRPr lang="en-US" dirty="0"/>
        </a:p>
      </dgm:t>
    </dgm:pt>
    <dgm:pt modelId="{765D27CB-487B-1A4F-A8CE-A7E4D818A730}" type="parTrans" cxnId="{B890F53E-7FCD-5E47-9C38-A8E783DDDCCC}">
      <dgm:prSet/>
      <dgm:spPr/>
      <dgm:t>
        <a:bodyPr/>
        <a:lstStyle/>
        <a:p>
          <a:endParaRPr lang="en-US"/>
        </a:p>
      </dgm:t>
    </dgm:pt>
    <dgm:pt modelId="{1A438B60-77A0-FC4C-AA7A-40121DC1BCF9}" type="sibTrans" cxnId="{B890F53E-7FCD-5E47-9C38-A8E783DDDCCC}">
      <dgm:prSet phldrT="3" phldr="0"/>
      <dgm:spPr/>
      <dgm:t>
        <a:bodyPr/>
        <a:lstStyle/>
        <a:p>
          <a:r>
            <a:rPr lang="en-US"/>
            <a:t>3</a:t>
          </a:r>
        </a:p>
      </dgm:t>
    </dgm:pt>
    <dgm:pt modelId="{497E4F52-90B7-3641-91BA-BBBE08787E0F}">
      <dgm:prSet phldrT="[Tex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a:latin typeface="Abadi" panose="020B0604020104020204" pitchFamily="34" charset="0"/>
            </a:rPr>
            <a:t>Developing a Positioning Statement</a:t>
          </a:r>
          <a:endParaRPr lang="en-US"/>
        </a:p>
      </dgm:t>
    </dgm:pt>
    <dgm:pt modelId="{48C907C0-158E-E240-815D-65CC86D6ADE5}" type="parTrans" cxnId="{8903A095-1F29-D24D-8C4E-C73BFAC594A7}">
      <dgm:prSet/>
      <dgm:spPr/>
      <dgm:t>
        <a:bodyPr/>
        <a:lstStyle/>
        <a:p>
          <a:endParaRPr lang="en-US"/>
        </a:p>
      </dgm:t>
    </dgm:pt>
    <dgm:pt modelId="{BC499C65-12DD-D24A-BE23-496031E2F61C}" type="sibTrans" cxnId="{8903A095-1F29-D24D-8C4E-C73BFAC594A7}">
      <dgm:prSet phldrT="4" phldr="0"/>
      <dgm:spPr/>
      <dgm:t>
        <a:bodyPr/>
        <a:lstStyle/>
        <a:p>
          <a:pPr rtl="0"/>
          <a:r>
            <a:rPr lang="en-US"/>
            <a:t>4</a:t>
          </a:r>
        </a:p>
      </dgm:t>
    </dgm:pt>
    <dgm:pt modelId="{6B9E4BE9-BC76-0C43-BEE7-F675A7C062B8}">
      <dgm:prSet phldrT="[Tex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a:latin typeface="Abadi" panose="020B0604020104020204" pitchFamily="34" charset="0"/>
            </a:rPr>
            <a:t>Communicating and Delivering the Chosen Position</a:t>
          </a:r>
          <a:endParaRPr lang="en-SA"/>
        </a:p>
        <a:p>
          <a:pPr marL="0" lvl="0" defTabSz="844550" rtl="0">
            <a:lnSpc>
              <a:spcPct val="90000"/>
            </a:lnSpc>
            <a:spcBef>
              <a:spcPct val="0"/>
            </a:spcBef>
            <a:spcAft>
              <a:spcPct val="35000"/>
            </a:spcAft>
            <a:buNone/>
          </a:pPr>
          <a:endParaRPr lang="en-US"/>
        </a:p>
      </dgm:t>
    </dgm:pt>
    <dgm:pt modelId="{E05DB285-69DE-A245-9F3D-D4C50C273DF7}" type="parTrans" cxnId="{831E86E5-D836-1B40-B04D-14E79CC3B45B}">
      <dgm:prSet/>
      <dgm:spPr/>
      <dgm:t>
        <a:bodyPr/>
        <a:lstStyle/>
        <a:p>
          <a:endParaRPr lang="en-US"/>
        </a:p>
      </dgm:t>
    </dgm:pt>
    <dgm:pt modelId="{96120FA7-802B-7048-B018-692FCAAE5A86}" type="sibTrans" cxnId="{831E86E5-D836-1B40-B04D-14E79CC3B45B}">
      <dgm:prSet phldrT="5" phldr="0"/>
      <dgm:spPr/>
      <dgm:t>
        <a:bodyPr/>
        <a:lstStyle/>
        <a:p>
          <a:r>
            <a:rPr lang="en-US"/>
            <a:t>5</a:t>
          </a:r>
        </a:p>
      </dgm:t>
    </dgm:pt>
    <dgm:pt modelId="{01A35011-4326-9644-AEA4-CFBF00ED8A07}" type="pres">
      <dgm:prSet presAssocID="{D365E658-7344-0A41-928A-FF2691861649}" presName="Name0" presStyleCnt="0">
        <dgm:presLayoutVars>
          <dgm:animLvl val="lvl"/>
          <dgm:resizeHandles val="exact"/>
        </dgm:presLayoutVars>
      </dgm:prSet>
      <dgm:spPr/>
    </dgm:pt>
    <dgm:pt modelId="{AA53DDAD-E16E-AA4D-B322-2797EFF5D729}" type="pres">
      <dgm:prSet presAssocID="{A73360BC-27A2-684B-BF13-E33EB878127F}" presName="compositeNode" presStyleCnt="0">
        <dgm:presLayoutVars>
          <dgm:bulletEnabled val="1"/>
        </dgm:presLayoutVars>
      </dgm:prSet>
      <dgm:spPr/>
    </dgm:pt>
    <dgm:pt modelId="{44D67123-706E-E641-A9BE-88B7D0083BB1}" type="pres">
      <dgm:prSet presAssocID="{A73360BC-27A2-684B-BF13-E33EB878127F}" presName="bgRect" presStyleLbl="bgAccFollowNode1" presStyleIdx="0" presStyleCnt="5" custLinFactNeighborX="4625" custLinFactNeighborY="-551"/>
      <dgm:spPr/>
    </dgm:pt>
    <dgm:pt modelId="{33BF13ED-A905-E743-B175-C346EFA259FC}" type="pres">
      <dgm:prSet presAssocID="{5225AE6F-ED7F-4447-8EDF-52551548DF6A}" presName="sibTransNodeCircle" presStyleLbl="alignNode1" presStyleIdx="0" presStyleCnt="10">
        <dgm:presLayoutVars>
          <dgm:chMax val="0"/>
          <dgm:bulletEnabled/>
        </dgm:presLayoutVars>
      </dgm:prSet>
      <dgm:spPr/>
    </dgm:pt>
    <dgm:pt modelId="{90C71D4C-C1E1-F542-B189-ABA043547430}" type="pres">
      <dgm:prSet presAssocID="{A73360BC-27A2-684B-BF13-E33EB878127F}" presName="bottomLine" presStyleLbl="alignNode1" presStyleIdx="1" presStyleCnt="10">
        <dgm:presLayoutVars/>
      </dgm:prSet>
      <dgm:spPr/>
    </dgm:pt>
    <dgm:pt modelId="{5FBBF367-1271-9240-97A5-CAD5407582A6}" type="pres">
      <dgm:prSet presAssocID="{A73360BC-27A2-684B-BF13-E33EB878127F}" presName="nodeText" presStyleLbl="bgAccFollowNode1" presStyleIdx="0" presStyleCnt="5">
        <dgm:presLayoutVars>
          <dgm:bulletEnabled val="1"/>
        </dgm:presLayoutVars>
      </dgm:prSet>
      <dgm:spPr/>
    </dgm:pt>
    <dgm:pt modelId="{68E6B384-9F86-874B-8039-F5F6E7C663EB}" type="pres">
      <dgm:prSet presAssocID="{5225AE6F-ED7F-4447-8EDF-52551548DF6A}" presName="sibTrans" presStyleCnt="0"/>
      <dgm:spPr/>
    </dgm:pt>
    <dgm:pt modelId="{75001542-6C1C-4B45-A4F1-9DD56A504498}" type="pres">
      <dgm:prSet presAssocID="{37156EB9-7E26-DC4D-8369-659E7C744FA5}" presName="compositeNode" presStyleCnt="0">
        <dgm:presLayoutVars>
          <dgm:bulletEnabled val="1"/>
        </dgm:presLayoutVars>
      </dgm:prSet>
      <dgm:spPr/>
    </dgm:pt>
    <dgm:pt modelId="{9EA4E5F5-233A-FE49-ADC5-8F20562A79BC}" type="pres">
      <dgm:prSet presAssocID="{37156EB9-7E26-DC4D-8369-659E7C744FA5}" presName="bgRect" presStyleLbl="bgAccFollowNode1" presStyleIdx="1" presStyleCnt="5"/>
      <dgm:spPr/>
    </dgm:pt>
    <dgm:pt modelId="{022E23A2-7ABA-164E-ADC1-BE9DD145FA2D}" type="pres">
      <dgm:prSet presAssocID="{49A2F15D-C10C-8344-A258-4CB37759FE56}" presName="sibTransNodeCircle" presStyleLbl="alignNode1" presStyleIdx="2" presStyleCnt="10">
        <dgm:presLayoutVars>
          <dgm:chMax val="0"/>
          <dgm:bulletEnabled/>
        </dgm:presLayoutVars>
      </dgm:prSet>
      <dgm:spPr/>
    </dgm:pt>
    <dgm:pt modelId="{E3CF4349-7365-414D-9FE1-87B39F756AD9}" type="pres">
      <dgm:prSet presAssocID="{37156EB9-7E26-DC4D-8369-659E7C744FA5}" presName="bottomLine" presStyleLbl="alignNode1" presStyleIdx="3" presStyleCnt="10">
        <dgm:presLayoutVars/>
      </dgm:prSet>
      <dgm:spPr/>
    </dgm:pt>
    <dgm:pt modelId="{7371052A-BC14-C441-A1C7-96D0B4638700}" type="pres">
      <dgm:prSet presAssocID="{37156EB9-7E26-DC4D-8369-659E7C744FA5}" presName="nodeText" presStyleLbl="bgAccFollowNode1" presStyleIdx="1" presStyleCnt="5">
        <dgm:presLayoutVars>
          <dgm:bulletEnabled val="1"/>
        </dgm:presLayoutVars>
      </dgm:prSet>
      <dgm:spPr/>
    </dgm:pt>
    <dgm:pt modelId="{423A6278-538F-9649-976E-9EA2C80E86E8}" type="pres">
      <dgm:prSet presAssocID="{49A2F15D-C10C-8344-A258-4CB37759FE56}" presName="sibTrans" presStyleCnt="0"/>
      <dgm:spPr/>
    </dgm:pt>
    <dgm:pt modelId="{A61F1926-C1CF-E140-ADA1-BA6926E7E43B}" type="pres">
      <dgm:prSet presAssocID="{6704199F-2307-6446-94F9-7EB03BD1CDA8}" presName="compositeNode" presStyleCnt="0">
        <dgm:presLayoutVars>
          <dgm:bulletEnabled val="1"/>
        </dgm:presLayoutVars>
      </dgm:prSet>
      <dgm:spPr/>
    </dgm:pt>
    <dgm:pt modelId="{F2640D49-30AA-2B4C-AEDA-78411D4AFED9}" type="pres">
      <dgm:prSet presAssocID="{6704199F-2307-6446-94F9-7EB03BD1CDA8}" presName="bgRect" presStyleLbl="bgAccFollowNode1" presStyleIdx="2" presStyleCnt="5"/>
      <dgm:spPr/>
    </dgm:pt>
    <dgm:pt modelId="{A2AFA3E6-472A-BD41-9103-385607EE211B}" type="pres">
      <dgm:prSet presAssocID="{1A438B60-77A0-FC4C-AA7A-40121DC1BCF9}" presName="sibTransNodeCircle" presStyleLbl="alignNode1" presStyleIdx="4" presStyleCnt="10">
        <dgm:presLayoutVars>
          <dgm:chMax val="0"/>
          <dgm:bulletEnabled/>
        </dgm:presLayoutVars>
      </dgm:prSet>
      <dgm:spPr/>
    </dgm:pt>
    <dgm:pt modelId="{A48B4B64-FB9A-3D46-8DA5-F44F8095C383}" type="pres">
      <dgm:prSet presAssocID="{6704199F-2307-6446-94F9-7EB03BD1CDA8}" presName="bottomLine" presStyleLbl="alignNode1" presStyleIdx="5" presStyleCnt="10">
        <dgm:presLayoutVars/>
      </dgm:prSet>
      <dgm:spPr/>
    </dgm:pt>
    <dgm:pt modelId="{A4B625CC-9708-C544-90F6-4AA784A2671C}" type="pres">
      <dgm:prSet presAssocID="{6704199F-2307-6446-94F9-7EB03BD1CDA8}" presName="nodeText" presStyleLbl="bgAccFollowNode1" presStyleIdx="2" presStyleCnt="5">
        <dgm:presLayoutVars>
          <dgm:bulletEnabled val="1"/>
        </dgm:presLayoutVars>
      </dgm:prSet>
      <dgm:spPr/>
    </dgm:pt>
    <dgm:pt modelId="{67DA73F4-F85F-CE4A-B792-2BEBAD3D0D34}" type="pres">
      <dgm:prSet presAssocID="{1A438B60-77A0-FC4C-AA7A-40121DC1BCF9}" presName="sibTrans" presStyleCnt="0"/>
      <dgm:spPr/>
    </dgm:pt>
    <dgm:pt modelId="{8F55AD62-611A-0143-8BE6-8A0F88B5D277}" type="pres">
      <dgm:prSet presAssocID="{497E4F52-90B7-3641-91BA-BBBE08787E0F}" presName="compositeNode" presStyleCnt="0">
        <dgm:presLayoutVars>
          <dgm:bulletEnabled val="1"/>
        </dgm:presLayoutVars>
      </dgm:prSet>
      <dgm:spPr/>
    </dgm:pt>
    <dgm:pt modelId="{BB65C043-F183-F243-98B3-1CA5CCBB119C}" type="pres">
      <dgm:prSet presAssocID="{497E4F52-90B7-3641-91BA-BBBE08787E0F}" presName="bgRect" presStyleLbl="bgAccFollowNode1" presStyleIdx="3" presStyleCnt="5"/>
      <dgm:spPr/>
    </dgm:pt>
    <dgm:pt modelId="{642E4F15-28C4-6D4E-8746-74A047118582}" type="pres">
      <dgm:prSet presAssocID="{BC499C65-12DD-D24A-BE23-496031E2F61C}" presName="sibTransNodeCircle" presStyleLbl="alignNode1" presStyleIdx="6" presStyleCnt="10">
        <dgm:presLayoutVars>
          <dgm:chMax val="0"/>
          <dgm:bulletEnabled/>
        </dgm:presLayoutVars>
      </dgm:prSet>
      <dgm:spPr/>
    </dgm:pt>
    <dgm:pt modelId="{08B0A72C-5C3E-7149-8091-C59DB362F298}" type="pres">
      <dgm:prSet presAssocID="{497E4F52-90B7-3641-91BA-BBBE08787E0F}" presName="bottomLine" presStyleLbl="alignNode1" presStyleIdx="7" presStyleCnt="10">
        <dgm:presLayoutVars/>
      </dgm:prSet>
      <dgm:spPr/>
    </dgm:pt>
    <dgm:pt modelId="{92106C51-8E63-3F48-B71D-01C4CDFD094B}" type="pres">
      <dgm:prSet presAssocID="{497E4F52-90B7-3641-91BA-BBBE08787E0F}" presName="nodeText" presStyleLbl="bgAccFollowNode1" presStyleIdx="3" presStyleCnt="5">
        <dgm:presLayoutVars>
          <dgm:bulletEnabled val="1"/>
        </dgm:presLayoutVars>
      </dgm:prSet>
      <dgm:spPr/>
    </dgm:pt>
    <dgm:pt modelId="{20A138C4-DA74-1442-AA27-572A11F400B6}" type="pres">
      <dgm:prSet presAssocID="{BC499C65-12DD-D24A-BE23-496031E2F61C}" presName="sibTrans" presStyleCnt="0"/>
      <dgm:spPr/>
    </dgm:pt>
    <dgm:pt modelId="{09DE9488-215D-D548-AE3B-193721C104A4}" type="pres">
      <dgm:prSet presAssocID="{6B9E4BE9-BC76-0C43-BEE7-F675A7C062B8}" presName="compositeNode" presStyleCnt="0">
        <dgm:presLayoutVars>
          <dgm:bulletEnabled val="1"/>
        </dgm:presLayoutVars>
      </dgm:prSet>
      <dgm:spPr/>
    </dgm:pt>
    <dgm:pt modelId="{A7855907-4723-8747-81CD-439CA84029DD}" type="pres">
      <dgm:prSet presAssocID="{6B9E4BE9-BC76-0C43-BEE7-F675A7C062B8}" presName="bgRect" presStyleLbl="bgAccFollowNode1" presStyleIdx="4" presStyleCnt="5"/>
      <dgm:spPr/>
    </dgm:pt>
    <dgm:pt modelId="{5C7BADB0-07A5-7947-8161-983579DBC07D}" type="pres">
      <dgm:prSet presAssocID="{96120FA7-802B-7048-B018-692FCAAE5A86}" presName="sibTransNodeCircle" presStyleLbl="alignNode1" presStyleIdx="8" presStyleCnt="10">
        <dgm:presLayoutVars>
          <dgm:chMax val="0"/>
          <dgm:bulletEnabled/>
        </dgm:presLayoutVars>
      </dgm:prSet>
      <dgm:spPr/>
    </dgm:pt>
    <dgm:pt modelId="{892DC615-5544-4545-909F-3EC2E6F7B035}" type="pres">
      <dgm:prSet presAssocID="{6B9E4BE9-BC76-0C43-BEE7-F675A7C062B8}" presName="bottomLine" presStyleLbl="alignNode1" presStyleIdx="9" presStyleCnt="10">
        <dgm:presLayoutVars/>
      </dgm:prSet>
      <dgm:spPr/>
    </dgm:pt>
    <dgm:pt modelId="{4A0E01A4-46FF-6B41-850F-2A756B8D35B8}" type="pres">
      <dgm:prSet presAssocID="{6B9E4BE9-BC76-0C43-BEE7-F675A7C062B8}" presName="nodeText" presStyleLbl="bgAccFollowNode1" presStyleIdx="4" presStyleCnt="5">
        <dgm:presLayoutVars>
          <dgm:bulletEnabled val="1"/>
        </dgm:presLayoutVars>
      </dgm:prSet>
      <dgm:spPr/>
    </dgm:pt>
  </dgm:ptLst>
  <dgm:cxnLst>
    <dgm:cxn modelId="{DF52830A-FEFD-564D-85D1-14B1F887856D}" type="presOf" srcId="{1A438B60-77A0-FC4C-AA7A-40121DC1BCF9}" destId="{A2AFA3E6-472A-BD41-9103-385607EE211B}" srcOrd="0" destOrd="0" presId="urn:microsoft.com/office/officeart/2016/7/layout/BasicLinearProcessNumbered"/>
    <dgm:cxn modelId="{4D95B20B-F83E-2B41-B27A-4238FAD8CD31}" srcId="{D365E658-7344-0A41-928A-FF2691861649}" destId="{A73360BC-27A2-684B-BF13-E33EB878127F}" srcOrd="0" destOrd="0" parTransId="{0A3D032F-BC2F-BA45-9793-B04771753132}" sibTransId="{5225AE6F-ED7F-4447-8EDF-52551548DF6A}"/>
    <dgm:cxn modelId="{23C4E00C-0EDB-AB4E-A165-11C7746D4195}" type="presOf" srcId="{96120FA7-802B-7048-B018-692FCAAE5A86}" destId="{5C7BADB0-07A5-7947-8161-983579DBC07D}" srcOrd="0" destOrd="0" presId="urn:microsoft.com/office/officeart/2016/7/layout/BasicLinearProcessNumbered"/>
    <dgm:cxn modelId="{D5EFC714-881E-6144-9462-7DCEEC257716}" type="presOf" srcId="{6B9E4BE9-BC76-0C43-BEE7-F675A7C062B8}" destId="{4A0E01A4-46FF-6B41-850F-2A756B8D35B8}" srcOrd="1" destOrd="0" presId="urn:microsoft.com/office/officeart/2016/7/layout/BasicLinearProcessNumbered"/>
    <dgm:cxn modelId="{C327E22E-05AB-5349-AD54-13569F3229DE}" type="presOf" srcId="{A73360BC-27A2-684B-BF13-E33EB878127F}" destId="{44D67123-706E-E641-A9BE-88B7D0083BB1}" srcOrd="0" destOrd="0" presId="urn:microsoft.com/office/officeart/2016/7/layout/BasicLinearProcessNumbered"/>
    <dgm:cxn modelId="{B890F53E-7FCD-5E47-9C38-A8E783DDDCCC}" srcId="{D365E658-7344-0A41-928A-FF2691861649}" destId="{6704199F-2307-6446-94F9-7EB03BD1CDA8}" srcOrd="2" destOrd="0" parTransId="{765D27CB-487B-1A4F-A8CE-A7E4D818A730}" sibTransId="{1A438B60-77A0-FC4C-AA7A-40121DC1BCF9}"/>
    <dgm:cxn modelId="{B5D67F44-88AD-4549-8457-6076C3C73310}" type="presOf" srcId="{6704199F-2307-6446-94F9-7EB03BD1CDA8}" destId="{F2640D49-30AA-2B4C-AEDA-78411D4AFED9}" srcOrd="0" destOrd="0" presId="urn:microsoft.com/office/officeart/2016/7/layout/BasicLinearProcessNumbered"/>
    <dgm:cxn modelId="{737BEA71-B190-864D-95E4-84F829AD2F96}" type="presOf" srcId="{497E4F52-90B7-3641-91BA-BBBE08787E0F}" destId="{92106C51-8E63-3F48-B71D-01C4CDFD094B}" srcOrd="1" destOrd="0" presId="urn:microsoft.com/office/officeart/2016/7/layout/BasicLinearProcessNumbered"/>
    <dgm:cxn modelId="{C8673D77-F8AF-2A40-8557-55584EABDC0E}" srcId="{D365E658-7344-0A41-928A-FF2691861649}" destId="{37156EB9-7E26-DC4D-8369-659E7C744FA5}" srcOrd="1" destOrd="0" parTransId="{D6BDEB83-7039-9F40-97CC-9E4B0E2776BE}" sibTransId="{49A2F15D-C10C-8344-A258-4CB37759FE56}"/>
    <dgm:cxn modelId="{97BEE87C-67D0-1E4E-A634-6C8BA588AD02}" type="presOf" srcId="{A73360BC-27A2-684B-BF13-E33EB878127F}" destId="{5FBBF367-1271-9240-97A5-CAD5407582A6}" srcOrd="1" destOrd="0" presId="urn:microsoft.com/office/officeart/2016/7/layout/BasicLinearProcessNumbered"/>
    <dgm:cxn modelId="{8AFF9A80-1E60-384B-ACE6-E3A4E7E297DB}" type="presOf" srcId="{BC499C65-12DD-D24A-BE23-496031E2F61C}" destId="{642E4F15-28C4-6D4E-8746-74A047118582}" srcOrd="0" destOrd="0" presId="urn:microsoft.com/office/officeart/2016/7/layout/BasicLinearProcessNumbered"/>
    <dgm:cxn modelId="{26C35B84-A28D-4D4D-8D31-6AF704EF12A6}" type="presOf" srcId="{6B9E4BE9-BC76-0C43-BEE7-F675A7C062B8}" destId="{A7855907-4723-8747-81CD-439CA84029DD}" srcOrd="0" destOrd="0" presId="urn:microsoft.com/office/officeart/2016/7/layout/BasicLinearProcessNumbered"/>
    <dgm:cxn modelId="{8903A095-1F29-D24D-8C4E-C73BFAC594A7}" srcId="{D365E658-7344-0A41-928A-FF2691861649}" destId="{497E4F52-90B7-3641-91BA-BBBE08787E0F}" srcOrd="3" destOrd="0" parTransId="{48C907C0-158E-E240-815D-65CC86D6ADE5}" sibTransId="{BC499C65-12DD-D24A-BE23-496031E2F61C}"/>
    <dgm:cxn modelId="{F077F09A-FF44-D146-B5AB-DBFD4C6DF9E1}" type="presOf" srcId="{497E4F52-90B7-3641-91BA-BBBE08787E0F}" destId="{BB65C043-F183-F243-98B3-1CA5CCBB119C}" srcOrd="0" destOrd="0" presId="urn:microsoft.com/office/officeart/2016/7/layout/BasicLinearProcessNumbered"/>
    <dgm:cxn modelId="{A55BB6AF-533D-0B4F-BF0D-68EAFE7D7C33}" type="presOf" srcId="{37156EB9-7E26-DC4D-8369-659E7C744FA5}" destId="{9EA4E5F5-233A-FE49-ADC5-8F20562A79BC}" srcOrd="0" destOrd="0" presId="urn:microsoft.com/office/officeart/2016/7/layout/BasicLinearProcessNumbered"/>
    <dgm:cxn modelId="{CD60D7DF-106B-0744-8C95-C578A2C1EB33}" type="presOf" srcId="{D365E658-7344-0A41-928A-FF2691861649}" destId="{01A35011-4326-9644-AEA4-CFBF00ED8A07}" srcOrd="0" destOrd="0" presId="urn:microsoft.com/office/officeart/2016/7/layout/BasicLinearProcessNumbered"/>
    <dgm:cxn modelId="{D0EBB9E3-E40C-1B4E-AFFF-9205720148C8}" type="presOf" srcId="{5225AE6F-ED7F-4447-8EDF-52551548DF6A}" destId="{33BF13ED-A905-E743-B175-C346EFA259FC}" srcOrd="0" destOrd="0" presId="urn:microsoft.com/office/officeart/2016/7/layout/BasicLinearProcessNumbered"/>
    <dgm:cxn modelId="{831E86E5-D836-1B40-B04D-14E79CC3B45B}" srcId="{D365E658-7344-0A41-928A-FF2691861649}" destId="{6B9E4BE9-BC76-0C43-BEE7-F675A7C062B8}" srcOrd="4" destOrd="0" parTransId="{E05DB285-69DE-A245-9F3D-D4C50C273DF7}" sibTransId="{96120FA7-802B-7048-B018-692FCAAE5A86}"/>
    <dgm:cxn modelId="{5A0559E6-9028-7641-8F70-27F901F5BA00}" type="presOf" srcId="{6704199F-2307-6446-94F9-7EB03BD1CDA8}" destId="{A4B625CC-9708-C544-90F6-4AA784A2671C}" srcOrd="1" destOrd="0" presId="urn:microsoft.com/office/officeart/2016/7/layout/BasicLinearProcessNumbered"/>
    <dgm:cxn modelId="{FE1669EF-0F99-EB4E-B637-327FE71239B5}" type="presOf" srcId="{37156EB9-7E26-DC4D-8369-659E7C744FA5}" destId="{7371052A-BC14-C441-A1C7-96D0B4638700}" srcOrd="1" destOrd="0" presId="urn:microsoft.com/office/officeart/2016/7/layout/BasicLinearProcessNumbered"/>
    <dgm:cxn modelId="{167C00FA-0A87-E146-9C33-54B7D49969E4}" type="presOf" srcId="{49A2F15D-C10C-8344-A258-4CB37759FE56}" destId="{022E23A2-7ABA-164E-ADC1-BE9DD145FA2D}" srcOrd="0" destOrd="0" presId="urn:microsoft.com/office/officeart/2016/7/layout/BasicLinearProcessNumbered"/>
    <dgm:cxn modelId="{3E69A174-4A28-9143-BEAA-E493FE0D571F}" type="presParOf" srcId="{01A35011-4326-9644-AEA4-CFBF00ED8A07}" destId="{AA53DDAD-E16E-AA4D-B322-2797EFF5D729}" srcOrd="0" destOrd="0" presId="urn:microsoft.com/office/officeart/2016/7/layout/BasicLinearProcessNumbered"/>
    <dgm:cxn modelId="{9C9FA670-31DE-3941-88A7-3EA1FD50F8B4}" type="presParOf" srcId="{AA53DDAD-E16E-AA4D-B322-2797EFF5D729}" destId="{44D67123-706E-E641-A9BE-88B7D0083BB1}" srcOrd="0" destOrd="0" presId="urn:microsoft.com/office/officeart/2016/7/layout/BasicLinearProcessNumbered"/>
    <dgm:cxn modelId="{A433B20A-59AC-7C42-88A0-54974369F2B6}" type="presParOf" srcId="{AA53DDAD-E16E-AA4D-B322-2797EFF5D729}" destId="{33BF13ED-A905-E743-B175-C346EFA259FC}" srcOrd="1" destOrd="0" presId="urn:microsoft.com/office/officeart/2016/7/layout/BasicLinearProcessNumbered"/>
    <dgm:cxn modelId="{1B150A6A-9EFA-3B47-9889-CCE9225571D6}" type="presParOf" srcId="{AA53DDAD-E16E-AA4D-B322-2797EFF5D729}" destId="{90C71D4C-C1E1-F542-B189-ABA043547430}" srcOrd="2" destOrd="0" presId="urn:microsoft.com/office/officeart/2016/7/layout/BasicLinearProcessNumbered"/>
    <dgm:cxn modelId="{DB08AEAB-2771-054B-9E16-AB68AB1F3138}" type="presParOf" srcId="{AA53DDAD-E16E-AA4D-B322-2797EFF5D729}" destId="{5FBBF367-1271-9240-97A5-CAD5407582A6}" srcOrd="3" destOrd="0" presId="urn:microsoft.com/office/officeart/2016/7/layout/BasicLinearProcessNumbered"/>
    <dgm:cxn modelId="{E7ED4410-A282-AD4E-A524-38CF7BB7D285}" type="presParOf" srcId="{01A35011-4326-9644-AEA4-CFBF00ED8A07}" destId="{68E6B384-9F86-874B-8039-F5F6E7C663EB}" srcOrd="1" destOrd="0" presId="urn:microsoft.com/office/officeart/2016/7/layout/BasicLinearProcessNumbered"/>
    <dgm:cxn modelId="{AFE7F466-CC98-E04C-BD24-60D21247EB29}" type="presParOf" srcId="{01A35011-4326-9644-AEA4-CFBF00ED8A07}" destId="{75001542-6C1C-4B45-A4F1-9DD56A504498}" srcOrd="2" destOrd="0" presId="urn:microsoft.com/office/officeart/2016/7/layout/BasicLinearProcessNumbered"/>
    <dgm:cxn modelId="{635F4E0E-E87A-7445-85FC-ADE83A8D535B}" type="presParOf" srcId="{75001542-6C1C-4B45-A4F1-9DD56A504498}" destId="{9EA4E5F5-233A-FE49-ADC5-8F20562A79BC}" srcOrd="0" destOrd="0" presId="urn:microsoft.com/office/officeart/2016/7/layout/BasicLinearProcessNumbered"/>
    <dgm:cxn modelId="{5F8B40C5-DE52-C045-9745-934C45E740B4}" type="presParOf" srcId="{75001542-6C1C-4B45-A4F1-9DD56A504498}" destId="{022E23A2-7ABA-164E-ADC1-BE9DD145FA2D}" srcOrd="1" destOrd="0" presId="urn:microsoft.com/office/officeart/2016/7/layout/BasicLinearProcessNumbered"/>
    <dgm:cxn modelId="{C6D70056-1CF7-6744-9A4D-7E2E3F94864C}" type="presParOf" srcId="{75001542-6C1C-4B45-A4F1-9DD56A504498}" destId="{E3CF4349-7365-414D-9FE1-87B39F756AD9}" srcOrd="2" destOrd="0" presId="urn:microsoft.com/office/officeart/2016/7/layout/BasicLinearProcessNumbered"/>
    <dgm:cxn modelId="{408C30CC-DC66-1341-98A7-AAAF2912A099}" type="presParOf" srcId="{75001542-6C1C-4B45-A4F1-9DD56A504498}" destId="{7371052A-BC14-C441-A1C7-96D0B4638700}" srcOrd="3" destOrd="0" presId="urn:microsoft.com/office/officeart/2016/7/layout/BasicLinearProcessNumbered"/>
    <dgm:cxn modelId="{474E099E-F8E3-AA4B-9B7E-5559CC864500}" type="presParOf" srcId="{01A35011-4326-9644-AEA4-CFBF00ED8A07}" destId="{423A6278-538F-9649-976E-9EA2C80E86E8}" srcOrd="3" destOrd="0" presId="urn:microsoft.com/office/officeart/2016/7/layout/BasicLinearProcessNumbered"/>
    <dgm:cxn modelId="{45BB6EE6-C73E-F04C-A375-B739B387FD5F}" type="presParOf" srcId="{01A35011-4326-9644-AEA4-CFBF00ED8A07}" destId="{A61F1926-C1CF-E140-ADA1-BA6926E7E43B}" srcOrd="4" destOrd="0" presId="urn:microsoft.com/office/officeart/2016/7/layout/BasicLinearProcessNumbered"/>
    <dgm:cxn modelId="{83747AB7-BF32-EE4E-9C05-856D8C563452}" type="presParOf" srcId="{A61F1926-C1CF-E140-ADA1-BA6926E7E43B}" destId="{F2640D49-30AA-2B4C-AEDA-78411D4AFED9}" srcOrd="0" destOrd="0" presId="urn:microsoft.com/office/officeart/2016/7/layout/BasicLinearProcessNumbered"/>
    <dgm:cxn modelId="{18CE91BA-13A4-134E-8ED9-502500FB8987}" type="presParOf" srcId="{A61F1926-C1CF-E140-ADA1-BA6926E7E43B}" destId="{A2AFA3E6-472A-BD41-9103-385607EE211B}" srcOrd="1" destOrd="0" presId="urn:microsoft.com/office/officeart/2016/7/layout/BasicLinearProcessNumbered"/>
    <dgm:cxn modelId="{392477E9-FA88-EE4A-9B11-D1D6D666EFBF}" type="presParOf" srcId="{A61F1926-C1CF-E140-ADA1-BA6926E7E43B}" destId="{A48B4B64-FB9A-3D46-8DA5-F44F8095C383}" srcOrd="2" destOrd="0" presId="urn:microsoft.com/office/officeart/2016/7/layout/BasicLinearProcessNumbered"/>
    <dgm:cxn modelId="{7E234CF4-5921-A845-8ACE-EAE56AD6028F}" type="presParOf" srcId="{A61F1926-C1CF-E140-ADA1-BA6926E7E43B}" destId="{A4B625CC-9708-C544-90F6-4AA784A2671C}" srcOrd="3" destOrd="0" presId="urn:microsoft.com/office/officeart/2016/7/layout/BasicLinearProcessNumbered"/>
    <dgm:cxn modelId="{CD1B1800-FB7E-0D43-B4AC-F1FFF1018215}" type="presParOf" srcId="{01A35011-4326-9644-AEA4-CFBF00ED8A07}" destId="{67DA73F4-F85F-CE4A-B792-2BEBAD3D0D34}" srcOrd="5" destOrd="0" presId="urn:microsoft.com/office/officeart/2016/7/layout/BasicLinearProcessNumbered"/>
    <dgm:cxn modelId="{45EFDDB7-B3C6-3742-BC17-AF76E46601D9}" type="presParOf" srcId="{01A35011-4326-9644-AEA4-CFBF00ED8A07}" destId="{8F55AD62-611A-0143-8BE6-8A0F88B5D277}" srcOrd="6" destOrd="0" presId="urn:microsoft.com/office/officeart/2016/7/layout/BasicLinearProcessNumbered"/>
    <dgm:cxn modelId="{1CAC413C-0E95-634E-A429-6A4C88ECCF6E}" type="presParOf" srcId="{8F55AD62-611A-0143-8BE6-8A0F88B5D277}" destId="{BB65C043-F183-F243-98B3-1CA5CCBB119C}" srcOrd="0" destOrd="0" presId="urn:microsoft.com/office/officeart/2016/7/layout/BasicLinearProcessNumbered"/>
    <dgm:cxn modelId="{0305F78D-E0E2-294E-B7E5-196AD7733E01}" type="presParOf" srcId="{8F55AD62-611A-0143-8BE6-8A0F88B5D277}" destId="{642E4F15-28C4-6D4E-8746-74A047118582}" srcOrd="1" destOrd="0" presId="urn:microsoft.com/office/officeart/2016/7/layout/BasicLinearProcessNumbered"/>
    <dgm:cxn modelId="{C15D7869-A453-9149-BEC0-106EB98397EB}" type="presParOf" srcId="{8F55AD62-611A-0143-8BE6-8A0F88B5D277}" destId="{08B0A72C-5C3E-7149-8091-C59DB362F298}" srcOrd="2" destOrd="0" presId="urn:microsoft.com/office/officeart/2016/7/layout/BasicLinearProcessNumbered"/>
    <dgm:cxn modelId="{657D3507-0CCD-8F4A-9A31-38F59E16F11D}" type="presParOf" srcId="{8F55AD62-611A-0143-8BE6-8A0F88B5D277}" destId="{92106C51-8E63-3F48-B71D-01C4CDFD094B}" srcOrd="3" destOrd="0" presId="urn:microsoft.com/office/officeart/2016/7/layout/BasicLinearProcessNumbered"/>
    <dgm:cxn modelId="{F77048A6-D7E3-8949-9681-9D32BAC0ECDF}" type="presParOf" srcId="{01A35011-4326-9644-AEA4-CFBF00ED8A07}" destId="{20A138C4-DA74-1442-AA27-572A11F400B6}" srcOrd="7" destOrd="0" presId="urn:microsoft.com/office/officeart/2016/7/layout/BasicLinearProcessNumbered"/>
    <dgm:cxn modelId="{C9E039CE-EAE4-F04C-AC25-306A81FAD0C0}" type="presParOf" srcId="{01A35011-4326-9644-AEA4-CFBF00ED8A07}" destId="{09DE9488-215D-D548-AE3B-193721C104A4}" srcOrd="8" destOrd="0" presId="urn:microsoft.com/office/officeart/2016/7/layout/BasicLinearProcessNumbered"/>
    <dgm:cxn modelId="{CCD3C65B-D1CC-1A4E-AEA5-653112CF830A}" type="presParOf" srcId="{09DE9488-215D-D548-AE3B-193721C104A4}" destId="{A7855907-4723-8747-81CD-439CA84029DD}" srcOrd="0" destOrd="0" presId="urn:microsoft.com/office/officeart/2016/7/layout/BasicLinearProcessNumbered"/>
    <dgm:cxn modelId="{8EED641D-2FC1-AB46-97A2-2EE1384B1108}" type="presParOf" srcId="{09DE9488-215D-D548-AE3B-193721C104A4}" destId="{5C7BADB0-07A5-7947-8161-983579DBC07D}" srcOrd="1" destOrd="0" presId="urn:microsoft.com/office/officeart/2016/7/layout/BasicLinearProcessNumbered"/>
    <dgm:cxn modelId="{614BC96E-8CFE-3D4F-8F81-3066E369795B}" type="presParOf" srcId="{09DE9488-215D-D548-AE3B-193721C104A4}" destId="{892DC615-5544-4545-909F-3EC2E6F7B035}" srcOrd="2" destOrd="0" presId="urn:microsoft.com/office/officeart/2016/7/layout/BasicLinearProcessNumbered"/>
    <dgm:cxn modelId="{D981A5FC-37E2-4F49-8B22-4EA545DC34BA}" type="presParOf" srcId="{09DE9488-215D-D548-AE3B-193721C104A4}" destId="{4A0E01A4-46FF-6B41-850F-2A756B8D35B8}"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0407C-52DE-374B-9B75-6A804D1F3CC4}">
      <dsp:nvSpPr>
        <dsp:cNvPr id="0" name=""/>
        <dsp:cNvSpPr/>
      </dsp:nvSpPr>
      <dsp:spPr>
        <a:xfrm>
          <a:off x="1089" y="2063210"/>
          <a:ext cx="2124658" cy="84986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53340" bIns="106680" numCol="1" spcCol="1270" anchor="ctr" anchorCtr="0">
          <a:noAutofit/>
        </a:bodyPr>
        <a:lstStyle/>
        <a:p>
          <a:pPr marL="0" lvl="0" indent="0" algn="ctr" defTabSz="1778000" rtl="0">
            <a:lnSpc>
              <a:spcPct val="90000"/>
            </a:lnSpc>
            <a:spcBef>
              <a:spcPct val="0"/>
            </a:spcBef>
            <a:spcAft>
              <a:spcPct val="35000"/>
            </a:spcAft>
            <a:buNone/>
          </a:pPr>
          <a:r>
            <a:rPr lang="en-US" sz="4000" kern="1200" dirty="0"/>
            <a:t>1</a:t>
          </a:r>
        </a:p>
      </dsp:txBody>
      <dsp:txXfrm>
        <a:off x="1089" y="2063210"/>
        <a:ext cx="1912192" cy="849863"/>
      </dsp:txXfrm>
    </dsp:sp>
    <dsp:sp modelId="{71EB3C80-405D-434D-B1CF-11ED143D84A7}">
      <dsp:nvSpPr>
        <dsp:cNvPr id="0" name=""/>
        <dsp:cNvSpPr/>
      </dsp:nvSpPr>
      <dsp:spPr>
        <a:xfrm>
          <a:off x="1700816" y="2063210"/>
          <a:ext cx="2124658" cy="8498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rtl="0">
            <a:lnSpc>
              <a:spcPct val="90000"/>
            </a:lnSpc>
            <a:spcBef>
              <a:spcPct val="0"/>
            </a:spcBef>
            <a:spcAft>
              <a:spcPct val="35000"/>
            </a:spcAft>
            <a:buNone/>
          </a:pPr>
          <a:r>
            <a:rPr lang="en-US" sz="4000" kern="1200" dirty="0"/>
            <a:t>2</a:t>
          </a:r>
        </a:p>
      </dsp:txBody>
      <dsp:txXfrm>
        <a:off x="2125748" y="2063210"/>
        <a:ext cx="1274795" cy="849863"/>
      </dsp:txXfrm>
    </dsp:sp>
    <dsp:sp modelId="{0CC37A7B-3580-3045-92A7-6BCD0540FB07}">
      <dsp:nvSpPr>
        <dsp:cNvPr id="0" name=""/>
        <dsp:cNvSpPr/>
      </dsp:nvSpPr>
      <dsp:spPr>
        <a:xfrm>
          <a:off x="3400543" y="2063210"/>
          <a:ext cx="2124658" cy="8498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rtl="0">
            <a:lnSpc>
              <a:spcPct val="90000"/>
            </a:lnSpc>
            <a:spcBef>
              <a:spcPct val="0"/>
            </a:spcBef>
            <a:spcAft>
              <a:spcPct val="35000"/>
            </a:spcAft>
            <a:buNone/>
          </a:pPr>
          <a:r>
            <a:rPr lang="en-US" sz="4000" kern="1200" dirty="0"/>
            <a:t>3</a:t>
          </a:r>
        </a:p>
      </dsp:txBody>
      <dsp:txXfrm>
        <a:off x="3825475" y="2063210"/>
        <a:ext cx="1274795" cy="849863"/>
      </dsp:txXfrm>
    </dsp:sp>
    <dsp:sp modelId="{CAEE2037-8470-7048-9320-8B5A5618E52D}">
      <dsp:nvSpPr>
        <dsp:cNvPr id="0" name=""/>
        <dsp:cNvSpPr/>
      </dsp:nvSpPr>
      <dsp:spPr>
        <a:xfrm>
          <a:off x="5100270" y="2063210"/>
          <a:ext cx="2124658" cy="8498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US" sz="4000" kern="1200" dirty="0"/>
            <a:t>4</a:t>
          </a:r>
        </a:p>
      </dsp:txBody>
      <dsp:txXfrm>
        <a:off x="5525202" y="2063210"/>
        <a:ext cx="1274795" cy="849863"/>
      </dsp:txXfrm>
    </dsp:sp>
    <dsp:sp modelId="{081F89A5-A352-C247-9000-D2BC43B7F701}">
      <dsp:nvSpPr>
        <dsp:cNvPr id="0" name=""/>
        <dsp:cNvSpPr/>
      </dsp:nvSpPr>
      <dsp:spPr>
        <a:xfrm>
          <a:off x="6799997" y="2063210"/>
          <a:ext cx="2124658" cy="8498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US" sz="4000" kern="1200" dirty="0"/>
            <a:t>5</a:t>
          </a:r>
        </a:p>
      </dsp:txBody>
      <dsp:txXfrm>
        <a:off x="7224929" y="2063210"/>
        <a:ext cx="1274795" cy="8498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0407C-52DE-374B-9B75-6A804D1F3CC4}">
      <dsp:nvSpPr>
        <dsp:cNvPr id="0" name=""/>
        <dsp:cNvSpPr/>
      </dsp:nvSpPr>
      <dsp:spPr>
        <a:xfrm>
          <a:off x="9477" y="1556458"/>
          <a:ext cx="2124658" cy="84986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53340" bIns="106680" numCol="1" spcCol="1270" anchor="ctr" anchorCtr="0">
          <a:noAutofit/>
        </a:bodyPr>
        <a:lstStyle/>
        <a:p>
          <a:pPr marL="0" lvl="0" indent="0" algn="ctr" defTabSz="1778000" rtl="0">
            <a:lnSpc>
              <a:spcPct val="90000"/>
            </a:lnSpc>
            <a:spcBef>
              <a:spcPct val="0"/>
            </a:spcBef>
            <a:spcAft>
              <a:spcPct val="35000"/>
            </a:spcAft>
            <a:buNone/>
          </a:pPr>
          <a:r>
            <a:rPr lang="en-US" sz="4000" kern="1200" dirty="0"/>
            <a:t>1</a:t>
          </a:r>
        </a:p>
      </dsp:txBody>
      <dsp:txXfrm>
        <a:off x="9477" y="1556458"/>
        <a:ext cx="1912192" cy="849863"/>
      </dsp:txXfrm>
    </dsp:sp>
    <dsp:sp modelId="{71EB3C80-405D-434D-B1CF-11ED143D84A7}">
      <dsp:nvSpPr>
        <dsp:cNvPr id="0" name=""/>
        <dsp:cNvSpPr/>
      </dsp:nvSpPr>
      <dsp:spPr>
        <a:xfrm>
          <a:off x="1767930" y="1556458"/>
          <a:ext cx="2124658" cy="8498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rtl="0">
            <a:lnSpc>
              <a:spcPct val="90000"/>
            </a:lnSpc>
            <a:spcBef>
              <a:spcPct val="0"/>
            </a:spcBef>
            <a:spcAft>
              <a:spcPct val="35000"/>
            </a:spcAft>
            <a:buNone/>
          </a:pPr>
          <a:r>
            <a:rPr lang="en-US" sz="4000" kern="1200" dirty="0"/>
            <a:t>2</a:t>
          </a:r>
        </a:p>
      </dsp:txBody>
      <dsp:txXfrm>
        <a:off x="2192862" y="1556458"/>
        <a:ext cx="1274795" cy="849863"/>
      </dsp:txXfrm>
    </dsp:sp>
    <dsp:sp modelId="{0CC37A7B-3580-3045-92A7-6BCD0540FB07}">
      <dsp:nvSpPr>
        <dsp:cNvPr id="0" name=""/>
        <dsp:cNvSpPr/>
      </dsp:nvSpPr>
      <dsp:spPr>
        <a:xfrm>
          <a:off x="3419941" y="1556458"/>
          <a:ext cx="2124658" cy="8498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rtl="0">
            <a:lnSpc>
              <a:spcPct val="90000"/>
            </a:lnSpc>
            <a:spcBef>
              <a:spcPct val="0"/>
            </a:spcBef>
            <a:spcAft>
              <a:spcPct val="35000"/>
            </a:spcAft>
            <a:buNone/>
          </a:pPr>
          <a:r>
            <a:rPr lang="en-US" sz="4000" kern="1200" dirty="0"/>
            <a:t>3</a:t>
          </a:r>
        </a:p>
      </dsp:txBody>
      <dsp:txXfrm>
        <a:off x="3844873" y="1556458"/>
        <a:ext cx="1274795" cy="849863"/>
      </dsp:txXfrm>
    </dsp:sp>
    <dsp:sp modelId="{CAEE2037-8470-7048-9320-8B5A5618E52D}">
      <dsp:nvSpPr>
        <dsp:cNvPr id="0" name=""/>
        <dsp:cNvSpPr/>
      </dsp:nvSpPr>
      <dsp:spPr>
        <a:xfrm>
          <a:off x="5184164" y="1599150"/>
          <a:ext cx="2124658" cy="77042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US" sz="4000" kern="1200" dirty="0"/>
            <a:t>4</a:t>
          </a:r>
        </a:p>
      </dsp:txBody>
      <dsp:txXfrm>
        <a:off x="5569377" y="1599150"/>
        <a:ext cx="1354232" cy="770426"/>
      </dsp:txXfrm>
    </dsp:sp>
    <dsp:sp modelId="{081F89A5-A352-C247-9000-D2BC43B7F701}">
      <dsp:nvSpPr>
        <dsp:cNvPr id="0" name=""/>
        <dsp:cNvSpPr/>
      </dsp:nvSpPr>
      <dsp:spPr>
        <a:xfrm>
          <a:off x="6799997" y="1520925"/>
          <a:ext cx="2124658" cy="8498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US" sz="4000" kern="1200" dirty="0"/>
            <a:t>5</a:t>
          </a:r>
        </a:p>
      </dsp:txBody>
      <dsp:txXfrm>
        <a:off x="7224929" y="1520925"/>
        <a:ext cx="1274795" cy="8498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67123-706E-E641-A9BE-88B7D0083BB1}">
      <dsp:nvSpPr>
        <dsp:cNvPr id="0" name=""/>
        <dsp:cNvSpPr/>
      </dsp:nvSpPr>
      <dsp:spPr>
        <a:xfrm>
          <a:off x="104678" y="1869290"/>
          <a:ext cx="2176398" cy="304695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80" tIns="330200" rIns="169680" bIns="33020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600" kern="1200">
              <a:latin typeface="Abadi" panose="020B0604020104020204" pitchFamily="34" charset="0"/>
            </a:rPr>
            <a:t>Identifying which Differences attribute to Promote</a:t>
          </a:r>
          <a:endParaRPr lang="en-SA" sz="1600" kern="1200"/>
        </a:p>
        <a:p>
          <a:pPr marL="0" lvl="0" algn="l" defTabSz="2711450" rtl="0">
            <a:lnSpc>
              <a:spcPct val="90000"/>
            </a:lnSpc>
            <a:spcBef>
              <a:spcPct val="0"/>
            </a:spcBef>
            <a:spcAft>
              <a:spcPct val="35000"/>
            </a:spcAft>
            <a:buNone/>
          </a:pPr>
          <a:endParaRPr lang="en-US" sz="1600" kern="1200"/>
        </a:p>
      </dsp:txBody>
      <dsp:txXfrm>
        <a:off x="104678" y="3027134"/>
        <a:ext cx="2176398" cy="1828174"/>
      </dsp:txXfrm>
    </dsp:sp>
    <dsp:sp modelId="{33BF13ED-A905-E743-B175-C346EFA259FC}">
      <dsp:nvSpPr>
        <dsp:cNvPr id="0" name=""/>
        <dsp:cNvSpPr/>
      </dsp:nvSpPr>
      <dsp:spPr>
        <a:xfrm>
          <a:off x="635175" y="2190775"/>
          <a:ext cx="914087" cy="91408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266" tIns="12700" rIns="71266" bIns="12700" numCol="1" spcCol="1270" anchor="ctr" anchorCtr="0">
          <a:noAutofit/>
        </a:bodyPr>
        <a:lstStyle/>
        <a:p>
          <a:pPr marL="0" lvl="0" indent="0" algn="ctr" defTabSz="1955800">
            <a:lnSpc>
              <a:spcPct val="90000"/>
            </a:lnSpc>
            <a:spcBef>
              <a:spcPct val="0"/>
            </a:spcBef>
            <a:spcAft>
              <a:spcPct val="35000"/>
            </a:spcAft>
            <a:buNone/>
          </a:pPr>
          <a:r>
            <a:rPr lang="en-US" sz="4400" kern="1200"/>
            <a:t>1</a:t>
          </a:r>
        </a:p>
      </dsp:txBody>
      <dsp:txXfrm>
        <a:off x="769040" y="2324640"/>
        <a:ext cx="646357" cy="646357"/>
      </dsp:txXfrm>
    </dsp:sp>
    <dsp:sp modelId="{90C71D4C-C1E1-F542-B189-ABA043547430}">
      <dsp:nvSpPr>
        <dsp:cNvPr id="0" name=""/>
        <dsp:cNvSpPr/>
      </dsp:nvSpPr>
      <dsp:spPr>
        <a:xfrm>
          <a:off x="4019" y="4932964"/>
          <a:ext cx="217639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A4E5F5-233A-FE49-ADC5-8F20562A79BC}">
      <dsp:nvSpPr>
        <dsp:cNvPr id="0" name=""/>
        <dsp:cNvSpPr/>
      </dsp:nvSpPr>
      <dsp:spPr>
        <a:xfrm>
          <a:off x="2398057" y="1886079"/>
          <a:ext cx="2176398" cy="304695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80" tIns="330200" rIns="169680" bIns="33020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600" kern="1200">
              <a:latin typeface="Abadi" panose="020B0604020104020204" pitchFamily="34" charset="0"/>
            </a:rPr>
            <a:t>Identifying Competitive Advantages</a:t>
          </a:r>
          <a:endParaRPr lang="en-SA" sz="1600" kern="1200"/>
        </a:p>
        <a:p>
          <a:pPr marL="0" lvl="0" algn="l" defTabSz="844550" rtl="0">
            <a:lnSpc>
              <a:spcPct val="90000"/>
            </a:lnSpc>
            <a:spcBef>
              <a:spcPct val="0"/>
            </a:spcBef>
            <a:spcAft>
              <a:spcPct val="35000"/>
            </a:spcAft>
            <a:buNone/>
          </a:pPr>
          <a:endParaRPr lang="en-US" sz="1600" kern="1200"/>
        </a:p>
      </dsp:txBody>
      <dsp:txXfrm>
        <a:off x="2398057" y="3043923"/>
        <a:ext cx="2176398" cy="1828174"/>
      </dsp:txXfrm>
    </dsp:sp>
    <dsp:sp modelId="{022E23A2-7ABA-164E-ADC1-BE9DD145FA2D}">
      <dsp:nvSpPr>
        <dsp:cNvPr id="0" name=""/>
        <dsp:cNvSpPr/>
      </dsp:nvSpPr>
      <dsp:spPr>
        <a:xfrm>
          <a:off x="3029213" y="2190775"/>
          <a:ext cx="914087" cy="91408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266" tIns="12700" rIns="71266" bIns="12700" numCol="1" spcCol="1270" anchor="ctr" anchorCtr="0">
          <a:noAutofit/>
        </a:bodyPr>
        <a:lstStyle/>
        <a:p>
          <a:pPr marL="0" lvl="0" indent="0" algn="ctr" defTabSz="1955800">
            <a:lnSpc>
              <a:spcPct val="90000"/>
            </a:lnSpc>
            <a:spcBef>
              <a:spcPct val="0"/>
            </a:spcBef>
            <a:spcAft>
              <a:spcPct val="35000"/>
            </a:spcAft>
            <a:buNone/>
          </a:pPr>
          <a:r>
            <a:rPr lang="en-US" sz="4400" kern="1200"/>
            <a:t>2</a:t>
          </a:r>
        </a:p>
      </dsp:txBody>
      <dsp:txXfrm>
        <a:off x="3163078" y="2324640"/>
        <a:ext cx="646357" cy="646357"/>
      </dsp:txXfrm>
    </dsp:sp>
    <dsp:sp modelId="{E3CF4349-7365-414D-9FE1-87B39F756AD9}">
      <dsp:nvSpPr>
        <dsp:cNvPr id="0" name=""/>
        <dsp:cNvSpPr/>
      </dsp:nvSpPr>
      <dsp:spPr>
        <a:xfrm>
          <a:off x="2398057" y="4932964"/>
          <a:ext cx="217639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640D49-30AA-2B4C-AEDA-78411D4AFED9}">
      <dsp:nvSpPr>
        <dsp:cNvPr id="0" name=""/>
        <dsp:cNvSpPr/>
      </dsp:nvSpPr>
      <dsp:spPr>
        <a:xfrm>
          <a:off x="4792095" y="1886079"/>
          <a:ext cx="2176398" cy="304695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80" tIns="330200" rIns="169680" bIns="33020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600" kern="1200" dirty="0">
              <a:latin typeface="Abadi" panose="020B0604020104020204" pitchFamily="34" charset="0"/>
            </a:rPr>
            <a:t>developing the unique value proposition</a:t>
          </a:r>
          <a:endParaRPr lang="en-US" sz="1600" kern="1200" dirty="0"/>
        </a:p>
      </dsp:txBody>
      <dsp:txXfrm>
        <a:off x="4792095" y="3043923"/>
        <a:ext cx="2176398" cy="1828174"/>
      </dsp:txXfrm>
    </dsp:sp>
    <dsp:sp modelId="{A2AFA3E6-472A-BD41-9103-385607EE211B}">
      <dsp:nvSpPr>
        <dsp:cNvPr id="0" name=""/>
        <dsp:cNvSpPr/>
      </dsp:nvSpPr>
      <dsp:spPr>
        <a:xfrm>
          <a:off x="5423250" y="2190775"/>
          <a:ext cx="914087" cy="91408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266" tIns="12700" rIns="71266" bIns="12700" numCol="1" spcCol="1270" anchor="ctr" anchorCtr="0">
          <a:noAutofit/>
        </a:bodyPr>
        <a:lstStyle/>
        <a:p>
          <a:pPr marL="0" lvl="0" indent="0" algn="ctr" defTabSz="1955800">
            <a:lnSpc>
              <a:spcPct val="90000"/>
            </a:lnSpc>
            <a:spcBef>
              <a:spcPct val="0"/>
            </a:spcBef>
            <a:spcAft>
              <a:spcPct val="35000"/>
            </a:spcAft>
            <a:buNone/>
          </a:pPr>
          <a:r>
            <a:rPr lang="en-US" sz="4400" kern="1200"/>
            <a:t>3</a:t>
          </a:r>
        </a:p>
      </dsp:txBody>
      <dsp:txXfrm>
        <a:off x="5557115" y="2324640"/>
        <a:ext cx="646357" cy="646357"/>
      </dsp:txXfrm>
    </dsp:sp>
    <dsp:sp modelId="{A48B4B64-FB9A-3D46-8DA5-F44F8095C383}">
      <dsp:nvSpPr>
        <dsp:cNvPr id="0" name=""/>
        <dsp:cNvSpPr/>
      </dsp:nvSpPr>
      <dsp:spPr>
        <a:xfrm>
          <a:off x="4792095" y="4932964"/>
          <a:ext cx="217639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65C043-F183-F243-98B3-1CA5CCBB119C}">
      <dsp:nvSpPr>
        <dsp:cNvPr id="0" name=""/>
        <dsp:cNvSpPr/>
      </dsp:nvSpPr>
      <dsp:spPr>
        <a:xfrm>
          <a:off x="7186133" y="1886079"/>
          <a:ext cx="2176398" cy="304695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80" tIns="330200" rIns="169680" bIns="33020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600" kern="1200">
              <a:latin typeface="Abadi" panose="020B0604020104020204" pitchFamily="34" charset="0"/>
            </a:rPr>
            <a:t>Developing a Positioning Statement</a:t>
          </a:r>
          <a:endParaRPr lang="en-US" sz="1600" kern="1200"/>
        </a:p>
      </dsp:txBody>
      <dsp:txXfrm>
        <a:off x="7186133" y="3043923"/>
        <a:ext cx="2176398" cy="1828174"/>
      </dsp:txXfrm>
    </dsp:sp>
    <dsp:sp modelId="{642E4F15-28C4-6D4E-8746-74A047118582}">
      <dsp:nvSpPr>
        <dsp:cNvPr id="0" name=""/>
        <dsp:cNvSpPr/>
      </dsp:nvSpPr>
      <dsp:spPr>
        <a:xfrm>
          <a:off x="7817288" y="2190775"/>
          <a:ext cx="914087" cy="91408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266" tIns="12700" rIns="71266" bIns="12700" numCol="1" spcCol="1270" anchor="ctr" anchorCtr="0">
          <a:noAutofit/>
        </a:bodyPr>
        <a:lstStyle/>
        <a:p>
          <a:pPr marL="0" lvl="0" indent="0" algn="ctr" defTabSz="1955800" rtl="0">
            <a:lnSpc>
              <a:spcPct val="90000"/>
            </a:lnSpc>
            <a:spcBef>
              <a:spcPct val="0"/>
            </a:spcBef>
            <a:spcAft>
              <a:spcPct val="35000"/>
            </a:spcAft>
            <a:buNone/>
          </a:pPr>
          <a:r>
            <a:rPr lang="en-US" sz="4400" kern="1200"/>
            <a:t>4</a:t>
          </a:r>
        </a:p>
      </dsp:txBody>
      <dsp:txXfrm>
        <a:off x="7951153" y="2324640"/>
        <a:ext cx="646357" cy="646357"/>
      </dsp:txXfrm>
    </dsp:sp>
    <dsp:sp modelId="{08B0A72C-5C3E-7149-8091-C59DB362F298}">
      <dsp:nvSpPr>
        <dsp:cNvPr id="0" name=""/>
        <dsp:cNvSpPr/>
      </dsp:nvSpPr>
      <dsp:spPr>
        <a:xfrm>
          <a:off x="7186133" y="4932964"/>
          <a:ext cx="217639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855907-4723-8747-81CD-439CA84029DD}">
      <dsp:nvSpPr>
        <dsp:cNvPr id="0" name=""/>
        <dsp:cNvSpPr/>
      </dsp:nvSpPr>
      <dsp:spPr>
        <a:xfrm>
          <a:off x="9580171" y="1886079"/>
          <a:ext cx="2176398" cy="304695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80" tIns="330200" rIns="169680" bIns="33020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600" kern="1200">
              <a:latin typeface="Abadi" panose="020B0604020104020204" pitchFamily="34" charset="0"/>
            </a:rPr>
            <a:t>Communicating and Delivering the Chosen Position</a:t>
          </a:r>
          <a:endParaRPr lang="en-SA" sz="1600" kern="1200"/>
        </a:p>
        <a:p>
          <a:pPr marL="0" lvl="0" algn="l" defTabSz="844550" rtl="0">
            <a:lnSpc>
              <a:spcPct val="90000"/>
            </a:lnSpc>
            <a:spcBef>
              <a:spcPct val="0"/>
            </a:spcBef>
            <a:spcAft>
              <a:spcPct val="35000"/>
            </a:spcAft>
            <a:buNone/>
          </a:pPr>
          <a:endParaRPr lang="en-US" sz="1600" kern="1200"/>
        </a:p>
      </dsp:txBody>
      <dsp:txXfrm>
        <a:off x="9580171" y="3043923"/>
        <a:ext cx="2176398" cy="1828174"/>
      </dsp:txXfrm>
    </dsp:sp>
    <dsp:sp modelId="{5C7BADB0-07A5-7947-8161-983579DBC07D}">
      <dsp:nvSpPr>
        <dsp:cNvPr id="0" name=""/>
        <dsp:cNvSpPr/>
      </dsp:nvSpPr>
      <dsp:spPr>
        <a:xfrm>
          <a:off x="10211326" y="2190775"/>
          <a:ext cx="914087" cy="91408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266" tIns="12700" rIns="71266" bIns="12700" numCol="1" spcCol="1270" anchor="ctr" anchorCtr="0">
          <a:noAutofit/>
        </a:bodyPr>
        <a:lstStyle/>
        <a:p>
          <a:pPr marL="0" lvl="0" indent="0" algn="ctr" defTabSz="1955800">
            <a:lnSpc>
              <a:spcPct val="90000"/>
            </a:lnSpc>
            <a:spcBef>
              <a:spcPct val="0"/>
            </a:spcBef>
            <a:spcAft>
              <a:spcPct val="35000"/>
            </a:spcAft>
            <a:buNone/>
          </a:pPr>
          <a:r>
            <a:rPr lang="en-US" sz="4400" kern="1200"/>
            <a:t>5</a:t>
          </a:r>
        </a:p>
      </dsp:txBody>
      <dsp:txXfrm>
        <a:off x="10345191" y="2324640"/>
        <a:ext cx="646357" cy="646357"/>
      </dsp:txXfrm>
    </dsp:sp>
    <dsp:sp modelId="{892DC615-5544-4545-909F-3EC2E6F7B035}">
      <dsp:nvSpPr>
        <dsp:cNvPr id="0" name=""/>
        <dsp:cNvSpPr/>
      </dsp:nvSpPr>
      <dsp:spPr>
        <a:xfrm>
          <a:off x="9580171" y="4932964"/>
          <a:ext cx="217639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34BDD3-360C-459B-807C-64DA5DDD2E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696D72F-41BC-4FAE-9161-3BD02D9F61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2831E5-1B67-4D14-9388-8BA24393DBEB}" type="datetimeFigureOut">
              <a:rPr lang="en-US" smtClean="0"/>
              <a:t>8/25/2024</a:t>
            </a:fld>
            <a:endParaRPr lang="en-US"/>
          </a:p>
        </p:txBody>
      </p:sp>
      <p:sp>
        <p:nvSpPr>
          <p:cNvPr id="4" name="Footer Placeholder 3">
            <a:extLst>
              <a:ext uri="{FF2B5EF4-FFF2-40B4-BE49-F238E27FC236}">
                <a16:creationId xmlns:a16="http://schemas.microsoft.com/office/drawing/2014/main" id="{C3D74C99-AA7C-4906-988E-19A23B8603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832559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6D264-FE1C-491E-8841-0BCBF7C84C4C}" type="datetimeFigureOut">
              <a:rPr lang="en-US" smtClean="0"/>
              <a:t>8/25/2024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19506-683A-4A07-8877-FA43A1868EA5}" type="slidenum">
              <a:rPr lang="en-US" smtClean="0"/>
              <a:t>‹#›</a:t>
            </a:fld>
            <a:endParaRPr lang="en-US"/>
          </a:p>
        </p:txBody>
      </p:sp>
    </p:spTree>
    <p:extLst>
      <p:ext uri="{BB962C8B-B14F-4D97-AF65-F5344CB8AC3E}">
        <p14:creationId xmlns:p14="http://schemas.microsoft.com/office/powerpoint/2010/main" val="2046073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498916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7500" lnSpcReduction="20000"/>
          </a:bodyPr>
          <a:lstStyle/>
          <a:p>
            <a:r>
              <a:rPr lang="en-US" altLang="en-US" dirty="0">
                <a:solidFill>
                  <a:srgbClr val="008000"/>
                </a:solidFill>
                <a:latin typeface="Arial" panose="020B0604020202020204" pitchFamily="34" charset="0"/>
              </a:rPr>
              <a:t>Market segmentation reveals the firm’s market segment opportunities. The firm has to evaluate the various segments and decide how many and which segments it can serve best. In evaluating different market segments, a firm must look at three factors.</a:t>
            </a:r>
          </a:p>
          <a:p>
            <a:endParaRPr lang="en-US" altLang="en-US" dirty="0">
              <a:solidFill>
                <a:srgbClr val="008000"/>
              </a:solidFill>
              <a:latin typeface="Arial" panose="020B0604020202020204" pitchFamily="34" charset="0"/>
            </a:endParaRPr>
          </a:p>
          <a:p>
            <a:pPr marL="228600" indent="-228600">
              <a:buFont typeface="+mj-lt"/>
              <a:buAutoNum type="arabicPeriod"/>
            </a:pPr>
            <a:r>
              <a:rPr lang="en-US" altLang="en-US" dirty="0">
                <a:solidFill>
                  <a:srgbClr val="008000"/>
                </a:solidFill>
                <a:latin typeface="Arial" panose="020B0604020202020204" pitchFamily="34" charset="0"/>
              </a:rPr>
              <a:t>First, a company wants to select segments that have the right size and growth characteristics. </a:t>
            </a:r>
          </a:p>
          <a:p>
            <a:pPr marL="228600" indent="-228600">
              <a:buFont typeface="+mj-lt"/>
              <a:buAutoNum type="arabicPeriod"/>
            </a:pPr>
            <a:r>
              <a:rPr lang="en-US" altLang="en-US" dirty="0">
                <a:solidFill>
                  <a:srgbClr val="008000"/>
                </a:solidFill>
                <a:latin typeface="Arial" panose="020B0604020202020204" pitchFamily="34" charset="0"/>
              </a:rPr>
              <a:t>Second, the company needs to examine major structural factors that affect long-run segment attractiveness like strong and aggressive competitors </a:t>
            </a:r>
            <a:r>
              <a:rPr lang="en-US" sz="1200" kern="1200" dirty="0">
                <a:solidFill>
                  <a:schemeClr val="tx1"/>
                </a:solidFill>
                <a:effectLst/>
                <a:latin typeface="Arial" charset="0"/>
                <a:ea typeface="MS PGothic" panose="020B0600070205080204" pitchFamily="34" charset="-128"/>
                <a:cs typeface="ＭＳ Ｐゴシック" charset="0"/>
              </a:rPr>
              <a:t>or if it is easy </a:t>
            </a:r>
            <a:r>
              <a:rPr lang="en-US" sz="1200" i="0" kern="1200" dirty="0">
                <a:solidFill>
                  <a:schemeClr val="tx1"/>
                </a:solidFill>
                <a:effectLst/>
                <a:latin typeface="Arial" charset="0"/>
                <a:ea typeface="MS PGothic" panose="020B0600070205080204" pitchFamily="34" charset="-128"/>
                <a:cs typeface="ＭＳ Ｐゴシック" charset="0"/>
              </a:rPr>
              <a:t>for new entrants to come </a:t>
            </a:r>
            <a:r>
              <a:rPr lang="en-US" sz="1200" kern="1200" dirty="0">
                <a:solidFill>
                  <a:schemeClr val="tx1"/>
                </a:solidFill>
                <a:effectLst/>
                <a:latin typeface="Arial" charset="0"/>
                <a:ea typeface="MS PGothic" panose="020B0600070205080204" pitchFamily="34" charset="-128"/>
                <a:cs typeface="ＭＳ Ｐゴシック" charset="0"/>
              </a:rPr>
              <a:t>into the segment. The</a:t>
            </a:r>
            <a:r>
              <a:rPr lang="en-US" sz="1200" kern="1200" baseline="0" dirty="0">
                <a:solidFill>
                  <a:schemeClr val="tx1"/>
                </a:solidFill>
                <a:effectLst/>
                <a:latin typeface="Arial" charset="0"/>
                <a:ea typeface="MS PGothic" panose="020B0600070205080204" pitchFamily="34" charset="-128"/>
                <a:cs typeface="ＭＳ Ｐゴシック" charset="0"/>
              </a:rPr>
              <a:t> existence of </a:t>
            </a:r>
            <a:r>
              <a:rPr lang="en-US" altLang="en-US" dirty="0">
                <a:solidFill>
                  <a:srgbClr val="008000"/>
                </a:solidFill>
                <a:latin typeface="Arial" panose="020B0604020202020204" pitchFamily="34" charset="0"/>
              </a:rPr>
              <a:t>actual or potential substitute products, the relative power of buyers, and powerful suppliers also affects segment attractiveness. </a:t>
            </a:r>
          </a:p>
          <a:p>
            <a:pPr marL="228600" indent="-228600">
              <a:buFont typeface="+mj-lt"/>
              <a:buAutoNum type="arabicPeriod"/>
            </a:pPr>
            <a:r>
              <a:rPr lang="en-US" altLang="en-US" dirty="0">
                <a:solidFill>
                  <a:srgbClr val="008000"/>
                </a:solidFill>
                <a:latin typeface="Arial" panose="020B0604020202020204" pitchFamily="34" charset="0"/>
              </a:rPr>
              <a:t>Finally, the company must consider its own objectives and resources. Some attractive segments can be dismissed quickly because they do not mesh with the company’s long-run objectives. Or, the company may lack the skills and resources needed to succeed in an attractive segment.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After evaluating different segments, the company must decide which and how many segments it will target. A target market consists of a set of buyers who share common needs or characteristics that the company decides to serve. Market targeting can be carried out at several different levels.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Companies need to consider many factors when choosing a market-targeting strategy. Which strategy is best depending on the company’s resources. When the firm’s resources are limited, concentrated marketing makes the most sense. The best strategy also depends on the degree of product variability. The product’s life-cycle stage also must be considered. When a firm introduces a new product, it may be practical to launch one version only, and undifferentiated marketing or concentrated marketing may make the most sense. In the mature stage of the product life cycle, however, differentiated marketing can be useful.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Another factor is market variability. If most buyers have the same tastes, buy the same amounts, and react the same way to marketing efforts, undifferentiated marketing is appropriate. Finally, competitors’ marketing strategies are important. When competitors use differentiated or concentrated marketing, undifferentiated marketing can be suicidal.</a:t>
            </a:r>
          </a:p>
          <a:p>
            <a:endParaRPr lang="en-IN" dirty="0"/>
          </a:p>
          <a:p>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a:p>
            <a:endParaRPr lang="en-IN" dirty="0"/>
          </a:p>
          <a:p>
            <a:endParaRPr dirty="0"/>
          </a:p>
        </p:txBody>
      </p:sp>
    </p:spTree>
    <p:extLst>
      <p:ext uri="{BB962C8B-B14F-4D97-AF65-F5344CB8AC3E}">
        <p14:creationId xmlns:p14="http://schemas.microsoft.com/office/powerpoint/2010/main" val="3845080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dirty="0">
                <a:solidFill>
                  <a:srgbClr val="008000"/>
                </a:solidFill>
                <a:latin typeface="Arial" panose="020B0604020202020204" pitchFamily="34" charset="0"/>
              </a:rPr>
              <a:t>Companies need to consider many factors when choosing a market-targeting strategy. Which strategy is best depends on </a:t>
            </a:r>
          </a:p>
          <a:p>
            <a:pPr marL="228600" indent="-228600">
              <a:buFont typeface="+mj-lt"/>
              <a:buAutoNum type="arabicPeriod"/>
            </a:pPr>
            <a:r>
              <a:rPr lang="en-US" altLang="en-US" dirty="0">
                <a:solidFill>
                  <a:srgbClr val="008000"/>
                </a:solidFill>
                <a:latin typeface="Arial" panose="020B0604020202020204" pitchFamily="34" charset="0"/>
              </a:rPr>
              <a:t>the company’s resources. When the firm’s resources are limited, concentrated marketing makes the most sense. The best strategy also depends on the degree of </a:t>
            </a:r>
          </a:p>
          <a:p>
            <a:pPr marL="228600" indent="-228600">
              <a:buFont typeface="+mj-lt"/>
              <a:buAutoNum type="arabicPeriod"/>
            </a:pPr>
            <a:r>
              <a:rPr lang="en-US" altLang="en-US" dirty="0">
                <a:solidFill>
                  <a:srgbClr val="008000"/>
                </a:solidFill>
                <a:latin typeface="Arial" panose="020B0604020202020204" pitchFamily="34" charset="0"/>
              </a:rPr>
              <a:t>product variability. The product’s life-cycle stage also must be considered. When a firm introduces a new product, it may be practical to launch one version only, and undifferentiated marketing or concentrated marketing may make the most sense. In the mature stage of the product life cycle, however, differentiated marketing can be useful.  </a:t>
            </a:r>
          </a:p>
          <a:p>
            <a:pPr marL="228600" indent="-228600">
              <a:buFont typeface="+mj-lt"/>
              <a:buAutoNum type="arabicPeriod"/>
            </a:pPr>
            <a:r>
              <a:rPr lang="en-US" altLang="en-US" dirty="0">
                <a:solidFill>
                  <a:srgbClr val="008000"/>
                </a:solidFill>
                <a:latin typeface="Arial" panose="020B0604020202020204" pitchFamily="34" charset="0"/>
              </a:rPr>
              <a:t>market variability. If most buyers have the same tastes, buy the same amounts, and react the same way to marketing efforts, undifferentiated marketing is appropriate. Finally, </a:t>
            </a:r>
          </a:p>
          <a:p>
            <a:pPr marL="228600" indent="-228600">
              <a:buFont typeface="+mj-lt"/>
              <a:buAutoNum type="arabicPeriod"/>
            </a:pPr>
            <a:r>
              <a:rPr lang="en-US" altLang="en-US" dirty="0">
                <a:solidFill>
                  <a:srgbClr val="008000"/>
                </a:solidFill>
                <a:latin typeface="Arial" panose="020B0604020202020204" pitchFamily="34" charset="0"/>
              </a:rPr>
              <a:t>competitors’ marketing strategies are important. When competitors use differentiated or concentrated marketing, undifferentiated marketing can be suicidal.</a:t>
            </a:r>
          </a:p>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solidFill>
                  <a:srgbClr val="0070C0"/>
                </a:solidFill>
              </a:rPr>
              <a:t>Affluent : </a:t>
            </a:r>
            <a:r>
              <a:rPr lang="en-US" b="0" i="0" u="none" strike="noStrike" dirty="0">
                <a:solidFill>
                  <a:srgbClr val="505050"/>
                </a:solidFill>
                <a:effectLst/>
                <a:latin typeface="Segoe UI" panose="020F0502020204030204" pitchFamily="34" charset="0"/>
              </a:rPr>
              <a:t>a group having a great deal of money; wealthy: </a:t>
            </a:r>
            <a:br>
              <a:rPr lang="en-US"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634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85000" lnSpcReduction="10000"/>
          </a:bodyPr>
          <a:lstStyle/>
          <a:p>
            <a:pPr>
              <a:lnSpc>
                <a:spcPct val="90000"/>
              </a:lnSpc>
            </a:pPr>
            <a:r>
              <a:rPr lang="en-US" altLang="en-SA" sz="1100" dirty="0"/>
              <a:t>After evaluating different segments, the company must decide which and how many segments to serve</a:t>
            </a:r>
          </a:p>
          <a:p>
            <a:pPr lvl="1">
              <a:lnSpc>
                <a:spcPct val="90000"/>
              </a:lnSpc>
              <a:buFontTx/>
              <a:buChar char="•"/>
            </a:pPr>
            <a:r>
              <a:rPr lang="en-US" altLang="en-SA" sz="1100" dirty="0"/>
              <a:t>Undifferentiated Marketing</a:t>
            </a:r>
          </a:p>
          <a:p>
            <a:pPr lvl="2">
              <a:lnSpc>
                <a:spcPct val="90000"/>
              </a:lnSpc>
              <a:buFontTx/>
              <a:buChar char="•"/>
            </a:pPr>
            <a:r>
              <a:rPr lang="en-US" altLang="en-SA" sz="1100" dirty="0"/>
              <a:t>Using an undifferentiated marketing strategy, a company ignores market segmentation differences and goes after the entire market with one market offer</a:t>
            </a:r>
          </a:p>
          <a:p>
            <a:pPr lvl="2">
              <a:lnSpc>
                <a:spcPct val="90000"/>
              </a:lnSpc>
              <a:buFontTx/>
              <a:buChar char="•"/>
            </a:pPr>
            <a:r>
              <a:rPr lang="en-US" altLang="en-SA" sz="1100" dirty="0"/>
              <a:t>It focuses on what is common in the needs of consumers rather than on differences</a:t>
            </a:r>
          </a:p>
          <a:p>
            <a:pPr lvl="2">
              <a:lnSpc>
                <a:spcPct val="90000"/>
              </a:lnSpc>
              <a:buFontTx/>
              <a:buChar char="•"/>
            </a:pPr>
            <a:r>
              <a:rPr lang="en-US" altLang="en-SA" sz="1100" dirty="0"/>
              <a:t>Undifferentiated marketing provides cost economies</a:t>
            </a:r>
          </a:p>
          <a:p>
            <a:pPr lvl="3">
              <a:lnSpc>
                <a:spcPct val="90000"/>
              </a:lnSpc>
              <a:buFontTx/>
              <a:buChar char="•"/>
            </a:pPr>
            <a:r>
              <a:rPr lang="en-US" altLang="en-SA" sz="1100" dirty="0"/>
              <a:t>Most contemporary marketers have strong doubts about the strategy in today</a:t>
            </a:r>
            <a:r>
              <a:rPr lang="uk-UA" altLang="en-SA" sz="1100" dirty="0"/>
              <a:t>'</a:t>
            </a:r>
            <a:r>
              <a:rPr lang="en-US" altLang="en-SA" sz="1100" dirty="0"/>
              <a:t>s competitive environment</a:t>
            </a:r>
          </a:p>
          <a:p>
            <a:pPr lvl="3">
              <a:lnSpc>
                <a:spcPct val="90000"/>
              </a:lnSpc>
              <a:buFontTx/>
              <a:buChar char="•"/>
            </a:pPr>
            <a:r>
              <a:rPr lang="en-US" altLang="en-SA" sz="1100" dirty="0"/>
              <a:t>It is difficult to develop a product and brand that will satisfy all or even most consumers</a:t>
            </a:r>
          </a:p>
          <a:p>
            <a:pPr>
              <a:lnSpc>
                <a:spcPct val="90000"/>
              </a:lnSpc>
              <a:buFontTx/>
              <a:buChar char="•"/>
            </a:pPr>
            <a:endParaRPr lang="en-US" altLang="en-SA" sz="1100" dirty="0"/>
          </a:p>
          <a:p>
            <a:pPr lvl="1">
              <a:lnSpc>
                <a:spcPct val="90000"/>
              </a:lnSpc>
              <a:buFontTx/>
              <a:buChar char="•"/>
            </a:pPr>
            <a:r>
              <a:rPr lang="en-US" altLang="en-SA" sz="1100" dirty="0"/>
              <a:t>Differentiated Marketing </a:t>
            </a:r>
          </a:p>
          <a:p>
            <a:pPr lvl="2">
              <a:lnSpc>
                <a:spcPct val="90000"/>
              </a:lnSpc>
              <a:buFontTx/>
              <a:buChar char="•"/>
            </a:pPr>
            <a:r>
              <a:rPr lang="en-US" altLang="en-SA" sz="1100" dirty="0"/>
              <a:t>Using a differentiated marketing strategy, a company targets several market segments and designs separate offers for each</a:t>
            </a:r>
          </a:p>
          <a:p>
            <a:pPr lvl="2">
              <a:lnSpc>
                <a:spcPct val="90000"/>
              </a:lnSpc>
              <a:buFontTx/>
              <a:buChar char="•"/>
            </a:pPr>
            <a:r>
              <a:rPr lang="en-US" altLang="en-SA" sz="1100" dirty="0"/>
              <a:t>Differentiated marketing typically produces more total sales than undifferentiated marketing</a:t>
            </a:r>
          </a:p>
          <a:p>
            <a:pPr>
              <a:lnSpc>
                <a:spcPct val="90000"/>
              </a:lnSpc>
              <a:buFontTx/>
              <a:buChar char="•"/>
            </a:pPr>
            <a:endParaRPr lang="en-US" altLang="en-SA" sz="1100" dirty="0"/>
          </a:p>
          <a:p>
            <a:pPr lvl="1">
              <a:lnSpc>
                <a:spcPct val="90000"/>
              </a:lnSpc>
              <a:buFontTx/>
              <a:buChar char="•"/>
            </a:pPr>
            <a:r>
              <a:rPr lang="en-US" altLang="en-SA" sz="1100" dirty="0"/>
              <a:t>Concentrated Marketing</a:t>
            </a:r>
          </a:p>
          <a:p>
            <a:pPr lvl="2">
              <a:lnSpc>
                <a:spcPct val="90000"/>
              </a:lnSpc>
              <a:buFontTx/>
              <a:buChar char="•"/>
            </a:pPr>
            <a:r>
              <a:rPr lang="en-US" altLang="en-SA" sz="1100" dirty="0"/>
              <a:t>Concentrated marketing, is especially appealing to companies with limited resources</a:t>
            </a:r>
          </a:p>
          <a:p>
            <a:pPr lvl="2">
              <a:lnSpc>
                <a:spcPct val="90000"/>
              </a:lnSpc>
              <a:buFontTx/>
              <a:buChar char="•"/>
            </a:pPr>
            <a:r>
              <a:rPr lang="en-US" altLang="en-SA" sz="1100" dirty="0"/>
              <a:t>Instead of going for a small share of a large market, the firm pursues a large share of one or a few small markets.</a:t>
            </a:r>
          </a:p>
          <a:p>
            <a:pPr lvl="1">
              <a:lnSpc>
                <a:spcPct val="90000"/>
              </a:lnSpc>
              <a:buFontTx/>
              <a:buChar char="•"/>
            </a:pPr>
            <a:endParaRPr lang="en-US" altLang="en-SA" sz="1100" dirty="0"/>
          </a:p>
          <a:p>
            <a:pPr lvl="1">
              <a:lnSpc>
                <a:spcPct val="90000"/>
              </a:lnSpc>
              <a:buFontTx/>
              <a:buChar char="•"/>
            </a:pPr>
            <a:r>
              <a:rPr lang="en-US" altLang="en-SA" sz="1100" dirty="0"/>
              <a:t>Micromarketing</a:t>
            </a:r>
          </a:p>
          <a:p>
            <a:pPr lvl="2">
              <a:lnSpc>
                <a:spcPct val="90000"/>
              </a:lnSpc>
              <a:buFontTx/>
              <a:buChar char="•"/>
            </a:pPr>
            <a:r>
              <a:rPr lang="en-US" altLang="en-SA" sz="1100" dirty="0"/>
              <a:t>Differentiated and concentrated marketers tailor their offers and marketing programs to meet the needs of various market segments and niches. At the same time, however, they do not customize their offers to each individual customer.</a:t>
            </a:r>
          </a:p>
          <a:p>
            <a:pPr lvl="2">
              <a:lnSpc>
                <a:spcPct val="90000"/>
              </a:lnSpc>
              <a:buFontTx/>
              <a:buChar char="•"/>
            </a:pPr>
            <a:r>
              <a:rPr lang="en-US" altLang="en-SA" sz="1100" dirty="0"/>
              <a:t>Micromarketing is the practice of tailoring products and marketing programs to suit the tastes of specific individuals and locations. Rather than seeing a customer in every individual, </a:t>
            </a:r>
            <a:r>
              <a:rPr lang="en-US" altLang="en-SA" sz="1100" dirty="0" err="1"/>
              <a:t>micromarketers</a:t>
            </a:r>
            <a:r>
              <a:rPr lang="en-US" altLang="en-SA" sz="1100" dirty="0"/>
              <a:t> see the individual in every customer. </a:t>
            </a:r>
          </a:p>
          <a:p>
            <a:pPr lvl="3">
              <a:lnSpc>
                <a:spcPct val="90000"/>
              </a:lnSpc>
              <a:buFontTx/>
              <a:buChar char="•"/>
            </a:pPr>
            <a:r>
              <a:rPr lang="en-US" altLang="en-SA" sz="1100" dirty="0"/>
              <a:t>One form of micro marketing is Local Marketing, which tailoring brands and promotions to the needs and wants of local customer groups-cities, neighborhoods, and specific restaurant/hotel/store locations. </a:t>
            </a:r>
          </a:p>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294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b="1" dirty="0">
                <a:solidFill>
                  <a:srgbClr val="008000"/>
                </a:solidFill>
                <a:latin typeface="Arial" panose="020B0604020202020204" pitchFamily="34" charset="0"/>
              </a:rPr>
              <a:t>undifferentiated </a:t>
            </a:r>
            <a:r>
              <a:rPr lang="en-US" altLang="en-US" b="0" dirty="0">
                <a:solidFill>
                  <a:srgbClr val="008000"/>
                </a:solidFill>
                <a:latin typeface="Arial" panose="020B0604020202020204" pitchFamily="34" charset="0"/>
              </a:rPr>
              <a:t>(or</a:t>
            </a:r>
            <a:r>
              <a:rPr lang="en-US" altLang="en-US" b="1" dirty="0">
                <a:solidFill>
                  <a:srgbClr val="008000"/>
                </a:solidFill>
                <a:latin typeface="Arial" panose="020B0604020202020204" pitchFamily="34" charset="0"/>
              </a:rPr>
              <a:t> mass marketing</a:t>
            </a:r>
            <a:r>
              <a:rPr lang="en-US" altLang="en-US" b="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refers to a market-coverage strategy in which a firm decides to ignore market segment differences and go after the whole market with one offer.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There are many statistical techniques for developing market segments. Once the firm has identified its market-segment opportunities, it must decide how many and which ones to target. Marketers are increasingly combining several variables in an effort to identify smaller, better-defined target groups. Thus, a bank may not only identify a group of wealthy retired adults but within that group distinguish several segments depending on current income, assets, savings, and risk preferences. This has led some market researchers to advocate a needs-based market segmentation approach. Roger Best proposed the seven-step approach shown in Table 9.6.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190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8000"/>
                </a:solidFill>
                <a:latin typeface="Arial" panose="020B0604020202020204" pitchFamily="34" charset="0"/>
              </a:rPr>
              <a:t>Differentiated </a:t>
            </a:r>
            <a:r>
              <a:rPr lang="en-US" altLang="en-US" b="0" dirty="0">
                <a:solidFill>
                  <a:srgbClr val="008000"/>
                </a:solidFill>
                <a:latin typeface="Arial" panose="020B0604020202020204" pitchFamily="34" charset="0"/>
              </a:rPr>
              <a:t>(or</a:t>
            </a:r>
            <a:r>
              <a:rPr lang="en-US" altLang="en-US" b="1" dirty="0">
                <a:solidFill>
                  <a:srgbClr val="008000"/>
                </a:solidFill>
                <a:latin typeface="Arial" panose="020B0604020202020204" pitchFamily="34" charset="0"/>
              </a:rPr>
              <a:t> segmented marketing</a:t>
            </a:r>
            <a:r>
              <a:rPr lang="en-US" altLang="en-US" b="0" dirty="0">
                <a:solidFill>
                  <a:srgbClr val="008000"/>
                </a:solidFill>
                <a:latin typeface="Arial" panose="020B0604020202020204" pitchFamily="34" charset="0"/>
              </a:rPr>
              <a:t>) refers </a:t>
            </a:r>
            <a:r>
              <a:rPr lang="en-US" altLang="en-US" dirty="0">
                <a:solidFill>
                  <a:srgbClr val="008000"/>
                </a:solidFill>
                <a:latin typeface="Arial" panose="020B0604020202020204" pitchFamily="34" charset="0"/>
              </a:rPr>
              <a:t>to a market-coverage strategy in which a firm decides to target several market segments and designs separate offers for each</a:t>
            </a:r>
          </a:p>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There are many statistical techniques for developing market segments. Once the firm has identified its market-segment opportunities, it must decide how many and which ones to target. Marketers are increasingly combining several variables in an effort to identify smaller, better-defined target groups. Thus, a bank may not only identify a group of wealthy retired adults but within that group distinguish several segments depending on current income, assets, savings, and risk preferences. This has led some market researchers to advocate a needs-based market segmentation approach. Roger Best proposed the seven-step approach shown in Table 9.6.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490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Company-wide strategic planning guides marketing strategy and planning. Like the marketing strategy, the broader company strategy must be customer focused.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illustrates the steps in strategic planning. At the corporate level, the company starts the strategic planning process by defining its overall purpose and mission. The mission is turned into detailed supporting objectives that guide the entire company. Then, headquarters decides what portfolio of businesses and products is best for the company and how much support to give each one.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turn, each business and product develops detailed marketing and other departmental plans that support the company-wide plan. Thus, marketing planning occurs at the business-unit, product, and market levels. It supports company strategic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p>
          <a:p>
            <a:r>
              <a:rPr lang="en-US" altLang="en-US" dirty="0">
                <a:solidFill>
                  <a:srgbClr val="008000"/>
                </a:solidFill>
                <a:latin typeface="Arial" panose="020B0604020202020204" pitchFamily="34" charset="0"/>
              </a:rPr>
              <a:t> with more detailed plans for specific marketing opportunities.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33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b="1" dirty="0">
                <a:solidFill>
                  <a:srgbClr val="008000"/>
                </a:solidFill>
                <a:latin typeface="Arial" panose="020B0604020202020204" pitchFamily="34" charset="0"/>
              </a:rPr>
              <a:t>Concentrated </a:t>
            </a:r>
            <a:r>
              <a:rPr lang="en-US" altLang="en-US" b="0" dirty="0">
                <a:solidFill>
                  <a:srgbClr val="008000"/>
                </a:solidFill>
                <a:latin typeface="Arial" panose="020B0604020202020204" pitchFamily="34" charset="0"/>
              </a:rPr>
              <a:t>(or</a:t>
            </a:r>
            <a:r>
              <a:rPr lang="en-US" altLang="en-US" b="1" dirty="0">
                <a:solidFill>
                  <a:srgbClr val="008000"/>
                </a:solidFill>
                <a:latin typeface="Arial" panose="020B0604020202020204" pitchFamily="34" charset="0"/>
              </a:rPr>
              <a:t> niche marketing</a:t>
            </a:r>
            <a:r>
              <a:rPr lang="en-US" altLang="en-US" b="0" dirty="0">
                <a:solidFill>
                  <a:srgbClr val="008000"/>
                </a:solidFill>
                <a:latin typeface="Arial" panose="020B0604020202020204" pitchFamily="34" charset="0"/>
              </a:rPr>
              <a:t>)</a:t>
            </a:r>
            <a:r>
              <a:rPr lang="en-US" altLang="en-US" b="1"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refers to a market-coverage strategy in which a firm goes after a large share of one or a few smaller</a:t>
            </a:r>
            <a:r>
              <a:rPr lang="en-US" altLang="en-US"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segments or niches. </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8000"/>
                </a:solidFill>
                <a:latin typeface="Arial" panose="020B0604020202020204" pitchFamily="34" charset="0"/>
              </a:rPr>
              <a:t>Micromarketing</a:t>
            </a:r>
            <a:r>
              <a:rPr lang="en-US" altLang="en-US" dirty="0">
                <a:solidFill>
                  <a:srgbClr val="008000"/>
                </a:solidFill>
                <a:latin typeface="Arial" panose="020B0604020202020204" pitchFamily="34" charset="0"/>
              </a:rPr>
              <a:t> </a:t>
            </a:r>
            <a:r>
              <a:rPr lang="en-US" sz="1200" kern="1200" dirty="0">
                <a:solidFill>
                  <a:schemeClr val="tx1"/>
                </a:solidFill>
                <a:effectLst/>
                <a:latin typeface="Arial" charset="0"/>
                <a:ea typeface="MS PGothic" panose="020B0600070205080204" pitchFamily="34" charset="-128"/>
                <a:cs typeface="ＭＳ Ｐゴシック" charset="0"/>
              </a:rPr>
              <a:t>is the practice of tailoring products and marketing programs to suit the tastes of specific individuals and locations. Rather than seeing a customer in every individual, micro marketers see the individual in every customer. </a:t>
            </a:r>
          </a:p>
          <a:p>
            <a:endParaRPr dirty="0"/>
          </a:p>
        </p:txBody>
      </p:sp>
    </p:spTree>
    <p:extLst>
      <p:ext uri="{BB962C8B-B14F-4D97-AF65-F5344CB8AC3E}">
        <p14:creationId xmlns:p14="http://schemas.microsoft.com/office/powerpoint/2010/main" val="1786371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b="1" dirty="0">
                <a:solidFill>
                  <a:srgbClr val="008000"/>
                </a:solidFill>
                <a:latin typeface="Arial" panose="020B0604020202020204" pitchFamily="34" charset="0"/>
              </a:rPr>
              <a:t>Local marketing </a:t>
            </a:r>
            <a:r>
              <a:rPr lang="en-US" altLang="en-US" dirty="0">
                <a:solidFill>
                  <a:srgbClr val="008000"/>
                </a:solidFill>
                <a:latin typeface="Arial" panose="020B0604020202020204" pitchFamily="34" charset="0"/>
              </a:rPr>
              <a:t>involves tailoring brands and marketing to the needs and wants of local customer segments like cities, neighborhoods, and even specific stores. </a:t>
            </a:r>
            <a:r>
              <a:rPr lang="en-US" altLang="en-US" b="1" dirty="0">
                <a:solidFill>
                  <a:srgbClr val="008000"/>
                </a:solidFill>
                <a:latin typeface="Arial" panose="020B0604020202020204" pitchFamily="34" charset="0"/>
              </a:rPr>
              <a:t>Individual marketing </a:t>
            </a:r>
            <a:r>
              <a:rPr lang="en-US" altLang="en-US" b="0" dirty="0">
                <a:solidFill>
                  <a:srgbClr val="008000"/>
                </a:solidFill>
                <a:latin typeface="Arial" panose="020B0604020202020204" pitchFamily="34" charset="0"/>
              </a:rPr>
              <a:t>involves</a:t>
            </a:r>
            <a:r>
              <a:rPr lang="en-US" altLang="en-US" dirty="0">
                <a:solidFill>
                  <a:srgbClr val="008000"/>
                </a:solidFill>
                <a:latin typeface="Arial" panose="020B0604020202020204" pitchFamily="34" charset="0"/>
              </a:rPr>
              <a:t> tailoring products and marketing programs to the needs and preferences of individual customers. </a:t>
            </a:r>
            <a:endParaRPr dirty="0"/>
          </a:p>
        </p:txBody>
      </p:sp>
    </p:spTree>
    <p:extLst>
      <p:ext uri="{BB962C8B-B14F-4D97-AF65-F5344CB8AC3E}">
        <p14:creationId xmlns:p14="http://schemas.microsoft.com/office/powerpoint/2010/main" val="2282459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lvl="0" indent="0" algn="l" rtl="0">
              <a:spcBef>
                <a:spcPts val="0"/>
              </a:spcBef>
              <a:spcAft>
                <a:spcPts val="0"/>
              </a:spcAft>
              <a:buNone/>
            </a:pPr>
            <a:r>
              <a:rPr lang="en-US" dirty="0">
                <a:solidFill>
                  <a:srgbClr val="008000"/>
                </a:solidFill>
                <a:latin typeface="Arial"/>
                <a:ea typeface="Arial"/>
                <a:cs typeface="Arial"/>
                <a:sym typeface="Arial"/>
              </a:rPr>
              <a:t>After a company has decided which market segments to enter, it must determine how to differentiate its market offering for each targeted segment and what positions it wants to occupy in those segments. </a:t>
            </a:r>
            <a:r>
              <a:rPr lang="en-US" b="1" dirty="0">
                <a:solidFill>
                  <a:srgbClr val="008000"/>
                </a:solidFill>
                <a:latin typeface="Arial"/>
                <a:ea typeface="Arial"/>
                <a:cs typeface="Arial"/>
                <a:sym typeface="Arial"/>
              </a:rPr>
              <a:t>Positioning</a:t>
            </a:r>
            <a:r>
              <a:rPr lang="en-US" dirty="0">
                <a:solidFill>
                  <a:srgbClr val="008000"/>
                </a:solidFill>
                <a:latin typeface="Arial"/>
                <a:ea typeface="Arial"/>
                <a:cs typeface="Arial"/>
                <a:sym typeface="Arial"/>
              </a:rPr>
              <a:t> is arranging for a product to occupy a clear, distinctive, and desirable place relative to competing products in the minds of target consumers.</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Effective positioning begins with </a:t>
            </a:r>
            <a:r>
              <a:rPr lang="en-US" b="1" dirty="0">
                <a:solidFill>
                  <a:srgbClr val="008000"/>
                </a:solidFill>
                <a:latin typeface="Arial"/>
                <a:ea typeface="Arial"/>
                <a:cs typeface="Arial"/>
                <a:sym typeface="Arial"/>
              </a:rPr>
              <a:t>differentiation</a:t>
            </a:r>
            <a:r>
              <a:rPr lang="en-US" dirty="0">
                <a:solidFill>
                  <a:srgbClr val="008000"/>
                </a:solidFill>
                <a:latin typeface="Arial"/>
                <a:ea typeface="Arial"/>
                <a:cs typeface="Arial"/>
                <a:sym typeface="Arial"/>
              </a:rPr>
              <a:t>. This refers to actually differentiating the market offering to create superior customer value. Once the company has chosen a desired position, it must take strong steps to deliver and communicate that position to target consumers. The company’s entire marketing program should support the chosen positioning strategy.</a:t>
            </a:r>
            <a:endParaRPr lang="en-US" dirty="0"/>
          </a:p>
          <a:p>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310739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lvl="0" indent="0" algn="l" rtl="0">
              <a:spcBef>
                <a:spcPts val="0"/>
              </a:spcBef>
              <a:spcAft>
                <a:spcPts val="0"/>
              </a:spcAft>
              <a:buNone/>
            </a:pPr>
            <a:r>
              <a:rPr lang="en-US" dirty="0">
                <a:solidFill>
                  <a:srgbClr val="008000"/>
                </a:solidFill>
                <a:latin typeface="Arial"/>
                <a:ea typeface="Arial"/>
                <a:cs typeface="Arial"/>
                <a:sym typeface="Arial"/>
              </a:rPr>
              <a:t>After a company has decided which market segments to enter, it must determine how to differentiate its market offering for each targeted segment and what positions it wants to occupy in those segments. </a:t>
            </a:r>
            <a:r>
              <a:rPr lang="en-US" b="1" dirty="0">
                <a:solidFill>
                  <a:srgbClr val="008000"/>
                </a:solidFill>
                <a:latin typeface="Arial"/>
                <a:ea typeface="Arial"/>
                <a:cs typeface="Arial"/>
                <a:sym typeface="Arial"/>
              </a:rPr>
              <a:t>Positioning</a:t>
            </a:r>
            <a:r>
              <a:rPr lang="en-US" dirty="0">
                <a:solidFill>
                  <a:srgbClr val="008000"/>
                </a:solidFill>
                <a:latin typeface="Arial"/>
                <a:ea typeface="Arial"/>
                <a:cs typeface="Arial"/>
                <a:sym typeface="Arial"/>
              </a:rPr>
              <a:t> is arranging for a product to occupy a clear, distinctive, and desirable place relative to competing products in the minds of target consumers.</a:t>
            </a:r>
            <a:endParaRPr lang="en-US" dirty="0"/>
          </a:p>
          <a:p>
            <a:pPr marL="0" lvl="0" indent="0" algn="l" rtl="0">
              <a:spcBef>
                <a:spcPts val="0"/>
              </a:spcBef>
              <a:spcAft>
                <a:spcPts val="0"/>
              </a:spcAft>
              <a:buNone/>
            </a:pPr>
            <a:endParaRPr lang="en-US"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Effective positioning begins with </a:t>
            </a:r>
            <a:r>
              <a:rPr lang="en-US" b="1" dirty="0">
                <a:solidFill>
                  <a:srgbClr val="008000"/>
                </a:solidFill>
                <a:latin typeface="Arial"/>
                <a:ea typeface="Arial"/>
                <a:cs typeface="Arial"/>
                <a:sym typeface="Arial"/>
              </a:rPr>
              <a:t>differentiation</a:t>
            </a:r>
            <a:r>
              <a:rPr lang="en-US" dirty="0">
                <a:solidFill>
                  <a:srgbClr val="008000"/>
                </a:solidFill>
                <a:latin typeface="Arial"/>
                <a:ea typeface="Arial"/>
                <a:cs typeface="Arial"/>
                <a:sym typeface="Arial"/>
              </a:rPr>
              <a:t>. This refers to actually differentiating the market offering to create superior customer value. Once the company has chosen a desired position, it must take strong steps to deliver and communicate that position to target consumers. The company’s entire marketing program should support the chosen positioning strategy.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202124"/>
                </a:solidFill>
                <a:latin typeface="arial" panose="020B0604020202020204" pitchFamily="34" charset="0"/>
              </a:rPr>
              <a:t>The main objective of differentiation strategy is to increase competitive advantage.</a:t>
            </a:r>
            <a:endParaRPr lang="en-SA" b="1" dirty="0">
              <a:solidFill>
                <a:srgbClr val="202124"/>
              </a:solidFill>
              <a:latin typeface="arial" panose="020B0604020202020204" pitchFamily="34" charset="0"/>
            </a:endParaRPr>
          </a:p>
          <a:p>
            <a:endParaRPr dirty="0"/>
          </a:p>
        </p:txBody>
      </p:sp>
    </p:spTree>
    <p:extLst>
      <p:ext uri="{BB962C8B-B14F-4D97-AF65-F5344CB8AC3E}">
        <p14:creationId xmlns:p14="http://schemas.microsoft.com/office/powerpoint/2010/main" val="2061100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MS PGothic" panose="020B0600070205080204" pitchFamily="34" charset="-128"/>
                <a:cs typeface="ＭＳ Ｐゴシック" charset="0"/>
              </a:rPr>
              <a:t>Beyond deciding which segments of the market it will target, the company must decide  on a </a:t>
            </a:r>
            <a:r>
              <a:rPr lang="en-US" sz="1200" i="0" kern="1200" dirty="0">
                <a:solidFill>
                  <a:schemeClr val="tx1"/>
                </a:solidFill>
                <a:effectLst/>
                <a:latin typeface="Arial" charset="0"/>
                <a:ea typeface="MS PGothic" panose="020B0600070205080204" pitchFamily="34" charset="-128"/>
                <a:cs typeface="ＭＳ Ｐゴシック" charset="0"/>
              </a:rPr>
              <a:t>value proposition</a:t>
            </a:r>
            <a:r>
              <a:rPr lang="en-US" sz="1200" kern="1200" dirty="0">
                <a:solidFill>
                  <a:schemeClr val="tx1"/>
                </a:solidFill>
                <a:effectLst/>
                <a:latin typeface="Arial" charset="0"/>
                <a:ea typeface="MS PGothic" panose="020B0600070205080204" pitchFamily="34" charset="-128"/>
                <a:cs typeface="ＭＳ Ｐゴシック" charset="0"/>
              </a:rPr>
              <a:t>—how it will create differentiated value for targeted segments and what positions it wants to occupy in those segments. A </a:t>
            </a:r>
            <a:r>
              <a:rPr lang="en-US" sz="1200" b="1" kern="1200" dirty="0">
                <a:solidFill>
                  <a:schemeClr val="tx1"/>
                </a:solidFill>
                <a:effectLst/>
                <a:latin typeface="Arial" charset="0"/>
                <a:ea typeface="MS PGothic" panose="020B0600070205080204" pitchFamily="34" charset="-128"/>
                <a:cs typeface="ＭＳ Ｐゴシック" charset="0"/>
              </a:rPr>
              <a:t>product position </a:t>
            </a:r>
            <a:r>
              <a:rPr lang="en-US" sz="1200" kern="1200" dirty="0">
                <a:solidFill>
                  <a:schemeClr val="tx1"/>
                </a:solidFill>
                <a:effectLst/>
                <a:latin typeface="Arial" charset="0"/>
                <a:ea typeface="MS PGothic" panose="020B0600070205080204" pitchFamily="34" charset="-128"/>
                <a:cs typeface="ＭＳ Ｐゴシック" charset="0"/>
              </a:rPr>
              <a:t>is the way a product is </a:t>
            </a:r>
            <a:r>
              <a:rPr lang="en-US" sz="1200" i="0" kern="1200" dirty="0">
                <a:solidFill>
                  <a:schemeClr val="tx1"/>
                </a:solidFill>
                <a:effectLst/>
                <a:latin typeface="Arial" charset="0"/>
                <a:ea typeface="MS PGothic" panose="020B0600070205080204" pitchFamily="34" charset="-128"/>
                <a:cs typeface="ＭＳ Ｐゴシック" charset="0"/>
              </a:rPr>
              <a:t>defined by consumers</a:t>
            </a:r>
            <a:r>
              <a:rPr lang="en-US" sz="1200" i="1" kern="1200" dirty="0">
                <a:solidFill>
                  <a:schemeClr val="tx1"/>
                </a:solidFill>
                <a:effectLst/>
                <a:latin typeface="Arial" charset="0"/>
                <a:ea typeface="MS PGothic" panose="020B0600070205080204" pitchFamily="34" charset="-128"/>
                <a:cs typeface="ＭＳ Ｐゴシック" charset="0"/>
              </a:rPr>
              <a:t> </a:t>
            </a:r>
            <a:r>
              <a:rPr lang="en-US" sz="1200" kern="1200" dirty="0">
                <a:solidFill>
                  <a:schemeClr val="tx1"/>
                </a:solidFill>
                <a:effectLst/>
                <a:latin typeface="Arial" charset="0"/>
                <a:ea typeface="MS PGothic" panose="020B0600070205080204" pitchFamily="34" charset="-128"/>
                <a:cs typeface="ＭＳ Ｐゴシック" charset="0"/>
              </a:rPr>
              <a:t>on important attributes—the place the product occupies in consumers’ minds relative to competing products. </a:t>
            </a:r>
            <a:endParaRPr lang="en-US" altLang="en-US" dirty="0">
              <a:solidFill>
                <a:srgbClr val="008000"/>
              </a:solidFill>
              <a:latin typeface="Arial" panose="020B0604020202020204" pitchFamily="34" charset="0"/>
            </a:endParaRP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9EB5F-53F1-2042-8712-BFA2B680EE0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071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solidFill>
                  <a:srgbClr val="0070C0"/>
                </a:solidFill>
                <a:latin typeface="roboto" panose="02000000000000000000" pitchFamily="2" charset="0"/>
              </a:rPr>
              <a:t>Perceptual mapping is a visual representation of where a brand, product, or service stands among competitors. It is also known as positional mapping.</a:t>
            </a:r>
          </a:p>
          <a:p>
            <a:pPr>
              <a:lnSpc>
                <a:spcPct val="150000"/>
              </a:lnSpc>
            </a:pPr>
            <a:r>
              <a:rPr lang="en-US" sz="1200" dirty="0">
                <a:solidFill>
                  <a:srgbClr val="0070C0"/>
                </a:solidFill>
                <a:latin typeface="roboto" panose="02000000000000000000" pitchFamily="2" charset="0"/>
              </a:rPr>
              <a:t>generally, consists of two key attributes as a basis (e.g., price and quality)</a:t>
            </a:r>
          </a:p>
          <a:p>
            <a:pPr>
              <a:lnSpc>
                <a:spcPct val="150000"/>
              </a:lnSpc>
            </a:pPr>
            <a:r>
              <a:rPr lang="en-US" sz="1200" dirty="0">
                <a:solidFill>
                  <a:srgbClr val="0070C0"/>
                </a:solidFill>
                <a:latin typeface="roboto" panose="02000000000000000000" pitchFamily="2" charset="0"/>
              </a:rPr>
              <a:t>Marketers chose the attributes want to focus on, then position the brands, products, or services using these attributes</a:t>
            </a:r>
            <a:r>
              <a:rPr lang="en-US" sz="1200" dirty="0">
                <a:solidFill>
                  <a:srgbClr val="0070C0"/>
                </a:solidFill>
              </a:rPr>
              <a:t>.</a:t>
            </a:r>
            <a:endParaRPr lang="en-SA"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MS PGothic" panose="020B0600070205080204" pitchFamily="34" charset="-128"/>
                <a:cs typeface="ＭＳ Ｐゴシック" charset="0"/>
              </a:rPr>
              <a:t>Beyond deciding which segments of the market it will target, the company must decide  on a </a:t>
            </a:r>
            <a:r>
              <a:rPr lang="en-US" sz="1200" i="0" kern="1200" dirty="0">
                <a:solidFill>
                  <a:schemeClr val="tx1"/>
                </a:solidFill>
                <a:effectLst/>
                <a:latin typeface="Arial" charset="0"/>
                <a:ea typeface="MS PGothic" panose="020B0600070205080204" pitchFamily="34" charset="-128"/>
                <a:cs typeface="ＭＳ Ｐゴシック" charset="0"/>
              </a:rPr>
              <a:t>value proposition</a:t>
            </a:r>
            <a:r>
              <a:rPr lang="en-US" sz="1200" kern="1200" dirty="0">
                <a:solidFill>
                  <a:schemeClr val="tx1"/>
                </a:solidFill>
                <a:effectLst/>
                <a:latin typeface="Arial" charset="0"/>
                <a:ea typeface="MS PGothic" panose="020B0600070205080204" pitchFamily="34" charset="-128"/>
                <a:cs typeface="ＭＳ Ｐゴシック" charset="0"/>
              </a:rPr>
              <a:t>—how it will create differentiated value for targeted segments and what positions it wants to occupy in those segments. A </a:t>
            </a:r>
            <a:r>
              <a:rPr lang="en-US" sz="1200" b="1" kern="1200" dirty="0">
                <a:solidFill>
                  <a:schemeClr val="tx1"/>
                </a:solidFill>
                <a:effectLst/>
                <a:latin typeface="Arial" charset="0"/>
                <a:ea typeface="MS PGothic" panose="020B0600070205080204" pitchFamily="34" charset="-128"/>
                <a:cs typeface="ＭＳ Ｐゴシック" charset="0"/>
              </a:rPr>
              <a:t>product position </a:t>
            </a:r>
            <a:r>
              <a:rPr lang="en-US" sz="1200" kern="1200" dirty="0">
                <a:solidFill>
                  <a:schemeClr val="tx1"/>
                </a:solidFill>
                <a:effectLst/>
                <a:latin typeface="Arial" charset="0"/>
                <a:ea typeface="MS PGothic" panose="020B0600070205080204" pitchFamily="34" charset="-128"/>
                <a:cs typeface="ＭＳ Ｐゴシック" charset="0"/>
              </a:rPr>
              <a:t>is the way a product is </a:t>
            </a:r>
            <a:r>
              <a:rPr lang="en-US" sz="1200" i="0" kern="1200" dirty="0">
                <a:solidFill>
                  <a:schemeClr val="tx1"/>
                </a:solidFill>
                <a:effectLst/>
                <a:latin typeface="Arial" charset="0"/>
                <a:ea typeface="MS PGothic" panose="020B0600070205080204" pitchFamily="34" charset="-128"/>
                <a:cs typeface="ＭＳ Ｐゴシック" charset="0"/>
              </a:rPr>
              <a:t>defined by consumers</a:t>
            </a:r>
            <a:r>
              <a:rPr lang="en-US" sz="1200" i="1" kern="1200" dirty="0">
                <a:solidFill>
                  <a:schemeClr val="tx1"/>
                </a:solidFill>
                <a:effectLst/>
                <a:latin typeface="Arial" charset="0"/>
                <a:ea typeface="MS PGothic" panose="020B0600070205080204" pitchFamily="34" charset="-128"/>
                <a:cs typeface="ＭＳ Ｐゴシック" charset="0"/>
              </a:rPr>
              <a:t> </a:t>
            </a:r>
            <a:r>
              <a:rPr lang="en-US" sz="1200" kern="1200" dirty="0">
                <a:solidFill>
                  <a:schemeClr val="tx1"/>
                </a:solidFill>
                <a:effectLst/>
                <a:latin typeface="Arial" charset="0"/>
                <a:ea typeface="MS PGothic" panose="020B0600070205080204" pitchFamily="34" charset="-128"/>
                <a:cs typeface="ＭＳ Ｐゴシック" charset="0"/>
              </a:rPr>
              <a:t>on important attributes—the place the product occupies in consumers’ minds relative to competing products. </a:t>
            </a:r>
            <a:endParaRPr lang="en-US" altLang="en-US" dirty="0">
              <a:solidFill>
                <a:srgbClr val="008000"/>
              </a:solidFill>
              <a:latin typeface="Arial" panose="020B0604020202020204" pitchFamily="34" charset="0"/>
            </a:endParaRPr>
          </a:p>
          <a:p>
            <a:endParaRPr lang="ar-SA" dirty="0"/>
          </a:p>
          <a:p>
            <a:r>
              <a:rPr lang="en-US" altLang="en-US" dirty="0">
                <a:solidFill>
                  <a:srgbClr val="008000"/>
                </a:solidFill>
                <a:latin typeface="Arial" panose="020B0604020202020204" pitchFamily="34" charset="0"/>
              </a:rPr>
              <a:t>Marketers prepare perceptual positioning maps that show consumer perceptions of their brands versus those of competing products on important buying dimensions to plan their differentiation and positioning strategies.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shows a positioning map for the U.S. large luxury SUV market. The position of each circle on the map indicates the brand’s perceived positioning on two dimensions: price and orientation (luxury versus performance). The size of each circle indicates the brand’s relative market share.</a:t>
            </a:r>
          </a:p>
          <a:p>
            <a:endParaRPr lang="en-US" dirty="0"/>
          </a:p>
          <a:p>
            <a:r>
              <a:rPr lang="ar-SA" sz="1800" dirty="0">
                <a:effectLst/>
                <a:latin typeface="Tahoma" panose="020B0604030504040204" pitchFamily="34" charset="0"/>
              </a:rPr>
              <a:t>شركات بتطور </a:t>
            </a:r>
            <a:r>
              <a:rPr lang="ar-SA" sz="1800" dirty="0" err="1">
                <a:effectLst/>
                <a:latin typeface="Tahoma" panose="020B0604030504040204" pitchFamily="34" charset="0"/>
              </a:rPr>
              <a:t>خرايط</a:t>
            </a:r>
            <a:r>
              <a:rPr lang="ar-SA" sz="1800" dirty="0">
                <a:effectLst/>
                <a:latin typeface="Tahoma" panose="020B0604030504040204" pitchFamily="34" charset="0"/>
              </a:rPr>
              <a:t> الصور الذهنية – </a:t>
            </a:r>
            <a:r>
              <a:rPr lang="en-US" sz="1800" dirty="0">
                <a:effectLst/>
                <a:latin typeface="Tahoma" panose="020B0604030504040204" pitchFamily="34" charset="0"/>
              </a:rPr>
              <a:t>Positioning maps، </a:t>
            </a:r>
            <a:r>
              <a:rPr lang="ar-SA" sz="1800" dirty="0" err="1">
                <a:effectLst/>
                <a:latin typeface="Tahoma" panose="020B0604030504040204" pitchFamily="34" charset="0"/>
              </a:rPr>
              <a:t>واللى</a:t>
            </a:r>
            <a:r>
              <a:rPr lang="ar-SA" sz="1800" dirty="0">
                <a:effectLst/>
                <a:latin typeface="Tahoma" panose="020B0604030504040204" pitchFamily="34" charset="0"/>
              </a:rPr>
              <a:t> فيها </a:t>
            </a:r>
            <a:r>
              <a:rPr lang="ar-SA" sz="1800" dirty="0" err="1">
                <a:effectLst/>
                <a:latin typeface="Tahoma" panose="020B0604030504040204" pitchFamily="34" charset="0"/>
              </a:rPr>
              <a:t>بتقارن</a:t>
            </a:r>
            <a:r>
              <a:rPr lang="ar-SA" sz="1800" dirty="0">
                <a:effectLst/>
                <a:latin typeface="Tahoma" panose="020B0604030504040204" pitchFamily="34" charset="0"/>
              </a:rPr>
              <a:t> بين الشركات </a:t>
            </a:r>
            <a:r>
              <a:rPr lang="ar-SA" sz="1800" dirty="0" err="1">
                <a:effectLst/>
                <a:latin typeface="Tahoma" panose="020B0604030504040204" pitchFamily="34" charset="0"/>
              </a:rPr>
              <a:t>فى</a:t>
            </a:r>
            <a:r>
              <a:rPr lang="ar-SA" sz="1800" dirty="0">
                <a:effectLst/>
                <a:latin typeface="Tahoma" panose="020B0604030504040204" pitchFamily="34" charset="0"/>
              </a:rPr>
              <a:t> السوق، والمقارنة بتكون على </a:t>
            </a:r>
            <a:r>
              <a:rPr lang="ar-SA" sz="1800" dirty="0" err="1">
                <a:effectLst/>
                <a:latin typeface="Tahoma" panose="020B0604030504040204" pitchFamily="34" charset="0"/>
              </a:rPr>
              <a:t>أسس</a:t>
            </a:r>
            <a:r>
              <a:rPr lang="ar-SA" sz="1800" dirty="0">
                <a:effectLst/>
                <a:latin typeface="Tahoma" panose="020B0604030504040204" pitchFamily="34" charset="0"/>
              </a:rPr>
              <a:t> </a:t>
            </a:r>
            <a:r>
              <a:rPr lang="ar-SA" sz="1800" dirty="0" err="1">
                <a:effectLst/>
                <a:latin typeface="Tahoma" panose="020B0604030504040204" pitchFamily="34" charset="0"/>
              </a:rPr>
              <a:t>زى</a:t>
            </a:r>
            <a:r>
              <a:rPr lang="ar-SA" sz="1800" dirty="0">
                <a:effectLst/>
                <a:latin typeface="Tahoma" panose="020B0604030504040204" pitchFamily="34" charset="0"/>
              </a:rPr>
              <a:t> الكفاءة – الرفاهية – الامكانيات – </a:t>
            </a:r>
            <a:r>
              <a:rPr lang="ar-SA" sz="1800" dirty="0" err="1">
                <a:effectLst/>
                <a:latin typeface="Tahoma" panose="020B0604030504040204" pitchFamily="34" charset="0"/>
              </a:rPr>
              <a:t>الخصائص</a:t>
            </a:r>
            <a:r>
              <a:rPr lang="ar-SA" sz="1800" dirty="0">
                <a:effectLst/>
                <a:latin typeface="Tahoma" panose="020B0604030504040204" pitchFamily="34" charset="0"/>
              </a:rPr>
              <a:t> والمزايا - ... </a:t>
            </a:r>
            <a:r>
              <a:rPr lang="ar-SA" sz="1800" dirty="0" err="1">
                <a:effectLst/>
                <a:latin typeface="Tahoma" panose="020B0604030504040204" pitchFamily="34" charset="0"/>
              </a:rPr>
              <a:t>فى</a:t>
            </a:r>
            <a:r>
              <a:rPr lang="ar-SA" sz="1800" dirty="0">
                <a:effectLst/>
                <a:latin typeface="Tahoma" panose="020B0604030504040204" pitchFamily="34" charset="0"/>
              </a:rPr>
              <a:t> مقابل السعر، وغالباً الخريطة بيكون فيها حجم النصيب </a:t>
            </a:r>
            <a:r>
              <a:rPr lang="ar-SA" sz="1800" dirty="0" err="1">
                <a:effectLst/>
                <a:latin typeface="Tahoma" panose="020B0604030504040204" pitchFamily="34" charset="0"/>
              </a:rPr>
              <a:t>السوقى</a:t>
            </a:r>
            <a:r>
              <a:rPr lang="ar-SA" sz="1800" dirty="0">
                <a:effectLst/>
                <a:latin typeface="Tahoma" panose="020B0604030504040204" pitchFamily="34" charset="0"/>
              </a:rPr>
              <a:t> لكل شركة </a:t>
            </a:r>
            <a:r>
              <a:rPr lang="ar-SA" sz="1800" dirty="0" err="1">
                <a:effectLst/>
                <a:latin typeface="Tahoma" panose="020B0604030504040204" pitchFamily="34" charset="0"/>
              </a:rPr>
              <a:t>فى</a:t>
            </a:r>
            <a:r>
              <a:rPr lang="ar-SA" sz="1800" dirty="0">
                <a:effectLst/>
                <a:latin typeface="Tahoma" panose="020B0604030504040204" pitchFamily="34" charset="0"/>
              </a:rPr>
              <a:t> مقارنة مع الشركات المنافسة، </a:t>
            </a:r>
            <a:r>
              <a:rPr lang="ar-SA" sz="1800" dirty="0" err="1">
                <a:effectLst/>
                <a:latin typeface="Tahoma" panose="020B0604030504040204" pitchFamily="34" charset="0"/>
              </a:rPr>
              <a:t>زى</a:t>
            </a:r>
            <a:r>
              <a:rPr lang="ar-SA" sz="1800" dirty="0">
                <a:effectLst/>
                <a:latin typeface="Tahoma" panose="020B0604030504040204" pitchFamily="34" charset="0"/>
              </a:rPr>
              <a:t> ما موجود </a:t>
            </a:r>
            <a:r>
              <a:rPr lang="ar-SA" sz="1800" dirty="0" err="1">
                <a:effectLst/>
                <a:latin typeface="Tahoma" panose="020B0604030504040204" pitchFamily="34" charset="0"/>
              </a:rPr>
              <a:t>فى</a:t>
            </a:r>
            <a:r>
              <a:rPr lang="ar-SA" sz="1800" dirty="0">
                <a:effectLst/>
                <a:latin typeface="Tahoma" panose="020B0604030504040204" pitchFamily="34" charset="0"/>
              </a:rPr>
              <a:t> الشكل ده </a:t>
            </a:r>
            <a:r>
              <a:rPr lang="ar-SA" sz="1800" dirty="0" err="1">
                <a:effectLst/>
                <a:latin typeface="Tahoma" panose="020B0604030504040204" pitchFamily="34" charset="0"/>
              </a:rPr>
              <a:t>اللى</a:t>
            </a:r>
            <a:r>
              <a:rPr lang="ar-SA" sz="1800" dirty="0">
                <a:effectLst/>
                <a:latin typeface="Tahoma" panose="020B0604030504040204" pitchFamily="34" charset="0"/>
              </a:rPr>
              <a:t> </a:t>
            </a:r>
            <a:r>
              <a:rPr lang="ar-SA" sz="1800" dirty="0" err="1">
                <a:effectLst/>
                <a:latin typeface="Tahoma" panose="020B0604030504040204" pitchFamily="34" charset="0"/>
              </a:rPr>
              <a:t>بيقارن</a:t>
            </a:r>
            <a:r>
              <a:rPr lang="ar-SA" sz="1800" dirty="0">
                <a:effectLst/>
                <a:latin typeface="Tahoma" panose="020B0604030504040204" pitchFamily="34" charset="0"/>
              </a:rPr>
              <a:t> الشركات على حسب الفخامة – الكفاءة مع السعر، وحجم الشركة على الخريطة </a:t>
            </a:r>
            <a:r>
              <a:rPr lang="ar-SA" sz="1800" dirty="0" err="1">
                <a:effectLst/>
                <a:latin typeface="Tahoma" panose="020B0604030504040204" pitchFamily="34" charset="0"/>
              </a:rPr>
              <a:t>بيدل</a:t>
            </a:r>
            <a:r>
              <a:rPr lang="ar-SA" sz="1800" dirty="0">
                <a:effectLst/>
                <a:latin typeface="Tahoma" panose="020B0604030504040204" pitchFamily="34" charset="0"/>
              </a:rPr>
              <a:t> على النصيب </a:t>
            </a:r>
            <a:r>
              <a:rPr lang="ar-SA" sz="1800" dirty="0" err="1">
                <a:effectLst/>
                <a:latin typeface="Tahoma" panose="020B0604030504040204" pitchFamily="34" charset="0"/>
              </a:rPr>
              <a:t>السوقى</a:t>
            </a:r>
            <a:r>
              <a:rPr lang="ar-SA" sz="1800" dirty="0">
                <a:effectLst/>
                <a:latin typeface="Tahoma" panose="020B0604030504040204" pitchFamily="34" charset="0"/>
              </a:rPr>
              <a:t> </a:t>
            </a:r>
            <a:r>
              <a:rPr lang="ar-SA" sz="1800" dirty="0" err="1">
                <a:effectLst/>
                <a:latin typeface="Tahoma" panose="020B0604030504040204" pitchFamily="34" charset="0"/>
              </a:rPr>
              <a:t>اللى</a:t>
            </a:r>
            <a:r>
              <a:rPr lang="ar-SA" sz="1800" dirty="0">
                <a:effectLst/>
                <a:latin typeface="Tahoma" panose="020B0604030504040204" pitchFamily="34" charset="0"/>
              </a:rPr>
              <a:t> بتملكه </a:t>
            </a:r>
            <a:r>
              <a:rPr lang="ar-SA" sz="1800" dirty="0" err="1">
                <a:effectLst/>
                <a:latin typeface="Tahoma" panose="020B0604030504040204" pitchFamily="34" charset="0"/>
              </a:rPr>
              <a:t>فى</a:t>
            </a:r>
            <a:r>
              <a:rPr lang="ar-SA" sz="1800" dirty="0">
                <a:effectLst/>
                <a:latin typeface="Tahoma" panose="020B0604030504040204" pitchFamily="34" charset="0"/>
              </a:rPr>
              <a:t> </a:t>
            </a:r>
            <a:endParaRPr lang="ar-SA" dirty="0"/>
          </a:p>
          <a:p>
            <a:r>
              <a:rPr lang="ar-SA" sz="1800" dirty="0">
                <a:effectLst/>
                <a:latin typeface="Tahoma" panose="020B0604030504040204" pitchFamily="34" charset="0"/>
              </a:rPr>
              <a:t>السوق. </a:t>
            </a:r>
            <a:endParaRPr lang="ar-SA"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9EB5F-53F1-2042-8712-BFA2B680EE0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071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dirty="0">
                <a:solidFill>
                  <a:srgbClr val="008000"/>
                </a:solidFill>
                <a:latin typeface="Arial" panose="020B0604020202020204" pitchFamily="34" charset="0"/>
              </a:rPr>
              <a:t>Marketers prepare perceptual positioning maps that show consumer perceptions of their brands versus those of competing products on important buying dimensions to plan their differentiation and positioning strategies.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shows a positioning map for the U.S. large luxury SUV market. The position of each circle on the map indicates the brand’s perceived positioning on two dimensions: price and orientation (luxury versus performance). The size of each circle indicates the brand’s relative market share.</a:t>
            </a:r>
          </a:p>
          <a:p>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The differentiation and positioning task consists of three steps, which include identifying a set of differentiating competitive advantages on which to build a position, choosing the right competitive advantages, and selecting an overall positioning strategy. </a:t>
            </a:r>
            <a:r>
              <a:rPr lang="en-US" sz="1200" kern="1200" dirty="0">
                <a:solidFill>
                  <a:schemeClr val="tx1"/>
                </a:solidFill>
                <a:effectLst/>
                <a:latin typeface="Arial" charset="0"/>
                <a:ea typeface="MS PGothic" panose="020B0600070205080204" pitchFamily="34" charset="-128"/>
                <a:cs typeface="ＭＳ Ｐゴシック" charset="0"/>
              </a:rPr>
              <a:t>The company must then effectively communicate and deliver the chosen position to the market.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S PGothic" panose="020B0600070205080204" pitchFamily="34" charset="-128"/>
              <a:cs typeface="ＭＳ Ｐゴシック" charset="0"/>
            </a:endParaRPr>
          </a:p>
          <a:p>
            <a:r>
              <a:rPr lang="en-US" altLang="en-US" dirty="0">
                <a:solidFill>
                  <a:srgbClr val="008000"/>
                </a:solidFill>
                <a:latin typeface="Arial" panose="020B0604020202020204" pitchFamily="34" charset="0"/>
              </a:rPr>
              <a:t>The following slides discuss each of these steps in greater detail.</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448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Company-wide strategic planning guides marketing strategy and planning. Like the marketing strategy, the broader company strategy must be customer focused.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illustrates the steps in strategic planning. At the corporate level, the company starts the strategic planning process by defining its overall purpose and mission. The mission is turned into detailed supporting objectives that guide the entire company. Then, headquarters decides what portfolio of businesses and products is best for the company and how much support to give each one.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turn, each business and product develops detailed marketing and other departmental plans that support the company-wide plan. Thus, marketing planning occurs at the business-unit, product, and market levels. It supports company strategic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p>
          <a:p>
            <a:r>
              <a:rPr lang="en-US" altLang="en-US" dirty="0">
                <a:solidFill>
                  <a:srgbClr val="008000"/>
                </a:solidFill>
                <a:latin typeface="Arial" panose="020B0604020202020204" pitchFamily="34" charset="0"/>
              </a:rPr>
              <a:t> with more detailed plans for specific marketing opportunities.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087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Each brand difference has the potential to create company costs as well as customer benefits. A difference is worth establishing to the extent that it satisfies the criteria of being important, distinctive, superior, communicable, preemptive, affordable, and profitable.</a:t>
            </a:r>
          </a:p>
          <a:p>
            <a:endParaRPr lang="en-US" altLang="en-US" dirty="0">
              <a:solidFill>
                <a:srgbClr val="008000"/>
              </a:solidFill>
              <a:latin typeface="Arial" panose="020B0604020202020204" pitchFamily="34" charset="0"/>
            </a:endParaRP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Important. </a:t>
            </a:r>
            <a:r>
              <a:rPr lang="en-US" sz="1200" i="0" kern="1200" dirty="0">
                <a:solidFill>
                  <a:schemeClr val="tx1"/>
                </a:solidFill>
                <a:effectLst/>
                <a:latin typeface="Arial" charset="0"/>
                <a:ea typeface="MS PGothic" panose="020B0600070205080204" pitchFamily="34" charset="-128"/>
                <a:cs typeface="ＭＳ Ｐゴシック" charset="0"/>
              </a:rPr>
              <a:t>The difference delivers a highly valued benefit to target buyers.</a:t>
            </a: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Distinctive. </a:t>
            </a:r>
            <a:r>
              <a:rPr lang="en-US" sz="1200" i="0" kern="1200" dirty="0">
                <a:solidFill>
                  <a:schemeClr val="tx1"/>
                </a:solidFill>
                <a:effectLst/>
                <a:latin typeface="Arial" charset="0"/>
                <a:ea typeface="MS PGothic" panose="020B0600070205080204" pitchFamily="34" charset="-128"/>
                <a:cs typeface="ＭＳ Ｐゴシック" charset="0"/>
              </a:rPr>
              <a:t>Competitors do not offer the difference, or the company can offer it in a more distinctive way.</a:t>
            </a: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Superior. </a:t>
            </a:r>
            <a:r>
              <a:rPr lang="en-US" sz="1200" i="0" kern="1200" dirty="0">
                <a:solidFill>
                  <a:schemeClr val="tx1"/>
                </a:solidFill>
                <a:effectLst/>
                <a:latin typeface="Arial" charset="0"/>
                <a:ea typeface="MS PGothic" panose="020B0600070205080204" pitchFamily="34" charset="-128"/>
                <a:cs typeface="ＭＳ Ｐゴシック" charset="0"/>
              </a:rPr>
              <a:t>The difference is superior to other ways that customers might obtain the same benefit.</a:t>
            </a: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Communicable.  </a:t>
            </a:r>
            <a:r>
              <a:rPr lang="en-US" sz="1200" i="0" kern="1200" dirty="0">
                <a:solidFill>
                  <a:schemeClr val="tx1"/>
                </a:solidFill>
                <a:effectLst/>
                <a:latin typeface="Arial" charset="0"/>
                <a:ea typeface="MS PGothic" panose="020B0600070205080204" pitchFamily="34" charset="-128"/>
                <a:cs typeface="ＭＳ Ｐゴシック" charset="0"/>
              </a:rPr>
              <a:t>The difference is communicable and visible to buyers.</a:t>
            </a: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Preemptive.  </a:t>
            </a:r>
            <a:r>
              <a:rPr lang="en-US" sz="1200" i="0" kern="1200" dirty="0">
                <a:solidFill>
                  <a:schemeClr val="tx1"/>
                </a:solidFill>
                <a:effectLst/>
                <a:latin typeface="Arial" charset="0"/>
                <a:ea typeface="MS PGothic" panose="020B0600070205080204" pitchFamily="34" charset="-128"/>
                <a:cs typeface="ＭＳ Ｐゴシック" charset="0"/>
              </a:rPr>
              <a:t>Competitors cannot easily copy the difference.</a:t>
            </a: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Affordable.  </a:t>
            </a:r>
            <a:r>
              <a:rPr lang="en-US" sz="1200" i="0" kern="1200" dirty="0">
                <a:solidFill>
                  <a:schemeClr val="tx1"/>
                </a:solidFill>
                <a:effectLst/>
                <a:latin typeface="Arial" charset="0"/>
                <a:ea typeface="MS PGothic" panose="020B0600070205080204" pitchFamily="34" charset="-128"/>
                <a:cs typeface="ＭＳ Ｐゴシック" charset="0"/>
              </a:rPr>
              <a:t>Buyers can afford to pay for the difference.</a:t>
            </a:r>
          </a:p>
          <a:p>
            <a:pPr marL="171450" lvl="0" indent="-171450">
              <a:buFont typeface="Arial" panose="020B0604020202020204" pitchFamily="34" charset="0"/>
              <a:buChar char="•"/>
            </a:pPr>
            <a:r>
              <a:rPr lang="en-US" sz="1200" b="1" i="0" kern="1200" dirty="0">
                <a:solidFill>
                  <a:schemeClr val="tx1"/>
                </a:solidFill>
                <a:effectLst/>
                <a:latin typeface="Arial" charset="0"/>
                <a:ea typeface="MS PGothic" panose="020B0600070205080204" pitchFamily="34" charset="-128"/>
                <a:cs typeface="ＭＳ Ｐゴシック" charset="0"/>
              </a:rPr>
              <a:t>Profitable. </a:t>
            </a:r>
            <a:r>
              <a:rPr lang="en-US" sz="1200" kern="1200" dirty="0">
                <a:solidFill>
                  <a:schemeClr val="tx1"/>
                </a:solidFill>
                <a:effectLst/>
                <a:latin typeface="Arial" charset="0"/>
                <a:ea typeface="MS PGothic" panose="020B0600070205080204" pitchFamily="34" charset="-128"/>
                <a:cs typeface="ＭＳ Ｐゴシック" charset="0"/>
              </a:rPr>
              <a:t>The company can introduce the difference profitably.</a:t>
            </a:r>
          </a:p>
          <a:p>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093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Competitive advantage</a:t>
            </a:r>
            <a:r>
              <a:rPr lang="en-US" altLang="en-US" dirty="0">
                <a:solidFill>
                  <a:srgbClr val="008000"/>
                </a:solidFill>
                <a:latin typeface="Arial" panose="020B0604020202020204" pitchFamily="34" charset="0"/>
              </a:rPr>
              <a:t> refers to an advantage over competitors gained by offering greater customer value, either by having lower prices or providing more benefits that justify higher prices.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To find points of differentiation, marketers must think through the customer’s entire experience with the company’s product or service. Through </a:t>
            </a:r>
            <a:r>
              <a:rPr lang="en-US" altLang="en-US" b="1" dirty="0">
                <a:solidFill>
                  <a:srgbClr val="008000"/>
                </a:solidFill>
                <a:latin typeface="Arial" panose="020B0604020202020204" pitchFamily="34" charset="0"/>
              </a:rPr>
              <a:t>product differentiation</a:t>
            </a:r>
            <a:r>
              <a:rPr lang="en-US" altLang="en-US" dirty="0">
                <a:solidFill>
                  <a:srgbClr val="008000"/>
                </a:solidFill>
                <a:latin typeface="Arial" panose="020B0604020202020204" pitchFamily="34" charset="0"/>
              </a:rPr>
              <a:t>, brands can be differentiated on features, performance, or style and design. Some companies gain </a:t>
            </a:r>
            <a:r>
              <a:rPr lang="en-US" altLang="en-US" b="1" dirty="0">
                <a:solidFill>
                  <a:srgbClr val="008000"/>
                </a:solidFill>
                <a:latin typeface="Arial" panose="020B0604020202020204" pitchFamily="34" charset="0"/>
              </a:rPr>
              <a:t>services differentiation </a:t>
            </a:r>
            <a:r>
              <a:rPr lang="en-US" altLang="en-US" dirty="0">
                <a:solidFill>
                  <a:srgbClr val="008000"/>
                </a:solidFill>
                <a:latin typeface="Arial" panose="020B0604020202020204" pitchFamily="34" charset="0"/>
              </a:rPr>
              <a:t>through speedy, convenient</a:t>
            </a:r>
            <a:r>
              <a:rPr lang="en-US" altLang="en-US" baseline="0" dirty="0">
                <a:solidFill>
                  <a:srgbClr val="008000"/>
                </a:solidFill>
                <a:latin typeface="Arial" panose="020B0604020202020204" pitchFamily="34" charset="0"/>
              </a:rPr>
              <a:t> service</a:t>
            </a:r>
            <a:r>
              <a:rPr lang="en-US" altLang="en-US" dirty="0">
                <a:solidFill>
                  <a:srgbClr val="008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Firms that practice </a:t>
            </a:r>
            <a:r>
              <a:rPr lang="en-US" altLang="en-US" b="1" dirty="0">
                <a:solidFill>
                  <a:srgbClr val="008000"/>
                </a:solidFill>
                <a:latin typeface="Arial" panose="020B0604020202020204" pitchFamily="34" charset="0"/>
              </a:rPr>
              <a:t>channel differentiation </a:t>
            </a:r>
            <a:r>
              <a:rPr lang="en-US" altLang="en-US" dirty="0">
                <a:solidFill>
                  <a:srgbClr val="008000"/>
                </a:solidFill>
                <a:latin typeface="Arial" panose="020B0604020202020204" pitchFamily="34" charset="0"/>
              </a:rPr>
              <a:t>gain competitive advantage through the way they design their channel’s coverage, expertise, and performance. Companies can also gain a strong competitive advantage through </a:t>
            </a:r>
            <a:r>
              <a:rPr lang="en-US" altLang="en-US" b="1" dirty="0">
                <a:solidFill>
                  <a:srgbClr val="008000"/>
                </a:solidFill>
                <a:latin typeface="Arial" panose="020B0604020202020204" pitchFamily="34" charset="0"/>
              </a:rPr>
              <a:t>people differentiation </a:t>
            </a:r>
            <a:r>
              <a:rPr lang="en-US" altLang="en-US" dirty="0">
                <a:solidFill>
                  <a:srgbClr val="008000"/>
                </a:solidFill>
                <a:latin typeface="Arial" panose="020B0604020202020204" pitchFamily="34" charset="0"/>
              </a:rPr>
              <a:t>that is, hiring and training better people than their competitors.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Even when competing offers look the same, buyers may perceive a difference based on company or brand </a:t>
            </a:r>
            <a:r>
              <a:rPr lang="en-US" altLang="en-US" b="1" dirty="0">
                <a:solidFill>
                  <a:srgbClr val="008000"/>
                </a:solidFill>
                <a:latin typeface="Arial" panose="020B0604020202020204" pitchFamily="34" charset="0"/>
              </a:rPr>
              <a:t>image differentiation</a:t>
            </a:r>
            <a:r>
              <a:rPr lang="en-US" altLang="en-US" dirty="0">
                <a:solidFill>
                  <a:srgbClr val="008000"/>
                </a:solidFill>
                <a:latin typeface="Arial" panose="020B0604020202020204" pitchFamily="34" charset="0"/>
              </a:rPr>
              <a:t>. A company or brand image should convey a product</a:t>
            </a:r>
            <a:r>
              <a:rPr lang="ja-JP" altLang="en-US" dirty="0">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distinctive benefits and positioning.</a:t>
            </a:r>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620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Competitive advantage</a:t>
            </a:r>
            <a:r>
              <a:rPr lang="en-US" altLang="en-US" dirty="0">
                <a:solidFill>
                  <a:srgbClr val="008000"/>
                </a:solidFill>
                <a:latin typeface="Arial" panose="020B0604020202020204" pitchFamily="34" charset="0"/>
              </a:rPr>
              <a:t> refers to an advantage over competitors gained by offering greater customer value, either by having lower prices or providing more benefits that justify higher prices.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To find points of differentiation, marketers must think through the customer’s entire experience with the company’s product or service. Through </a:t>
            </a:r>
            <a:r>
              <a:rPr lang="en-US" altLang="en-US" b="1" dirty="0">
                <a:solidFill>
                  <a:srgbClr val="008000"/>
                </a:solidFill>
                <a:latin typeface="Arial" panose="020B0604020202020204" pitchFamily="34" charset="0"/>
              </a:rPr>
              <a:t>product differentiation</a:t>
            </a:r>
            <a:r>
              <a:rPr lang="en-US" altLang="en-US" dirty="0">
                <a:solidFill>
                  <a:srgbClr val="008000"/>
                </a:solidFill>
                <a:latin typeface="Arial" panose="020B0604020202020204" pitchFamily="34" charset="0"/>
              </a:rPr>
              <a:t>, brands can be differentiated on features, performance, or style and design. Some companies gain </a:t>
            </a:r>
            <a:r>
              <a:rPr lang="en-US" altLang="en-US" b="1" dirty="0">
                <a:solidFill>
                  <a:srgbClr val="008000"/>
                </a:solidFill>
                <a:latin typeface="Arial" panose="020B0604020202020204" pitchFamily="34" charset="0"/>
              </a:rPr>
              <a:t>services differentiation </a:t>
            </a:r>
            <a:r>
              <a:rPr lang="en-US" altLang="en-US" dirty="0">
                <a:solidFill>
                  <a:srgbClr val="008000"/>
                </a:solidFill>
                <a:latin typeface="Arial" panose="020B0604020202020204" pitchFamily="34" charset="0"/>
              </a:rPr>
              <a:t>through speedy, convenient</a:t>
            </a:r>
            <a:r>
              <a:rPr lang="en-US" altLang="en-US" baseline="0" dirty="0">
                <a:solidFill>
                  <a:srgbClr val="008000"/>
                </a:solidFill>
                <a:latin typeface="Arial" panose="020B0604020202020204" pitchFamily="34" charset="0"/>
              </a:rPr>
              <a:t> service</a:t>
            </a:r>
            <a:r>
              <a:rPr lang="en-US" altLang="en-US" dirty="0">
                <a:solidFill>
                  <a:srgbClr val="008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Firms that practice </a:t>
            </a:r>
            <a:r>
              <a:rPr lang="en-US" altLang="en-US" b="1" dirty="0">
                <a:solidFill>
                  <a:srgbClr val="008000"/>
                </a:solidFill>
                <a:latin typeface="Arial" panose="020B0604020202020204" pitchFamily="34" charset="0"/>
              </a:rPr>
              <a:t>channel differentiation </a:t>
            </a:r>
            <a:r>
              <a:rPr lang="en-US" altLang="en-US" dirty="0">
                <a:solidFill>
                  <a:srgbClr val="008000"/>
                </a:solidFill>
                <a:latin typeface="Arial" panose="020B0604020202020204" pitchFamily="34" charset="0"/>
              </a:rPr>
              <a:t>gain competitive advantage through the way they design their channel’s coverage, expertise, and performance. Companies can also gain a strong competitive advantage through </a:t>
            </a:r>
            <a:r>
              <a:rPr lang="en-US" altLang="en-US" b="1" dirty="0">
                <a:solidFill>
                  <a:srgbClr val="008000"/>
                </a:solidFill>
                <a:latin typeface="Arial" panose="020B0604020202020204" pitchFamily="34" charset="0"/>
              </a:rPr>
              <a:t>people differentiation </a:t>
            </a:r>
            <a:r>
              <a:rPr lang="en-US" altLang="en-US" dirty="0">
                <a:solidFill>
                  <a:srgbClr val="008000"/>
                </a:solidFill>
                <a:latin typeface="Arial" panose="020B0604020202020204" pitchFamily="34" charset="0"/>
              </a:rPr>
              <a:t>that is, hiring and training better people than their competitors.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Even when competing offers look the same, buyers may perceive a difference based on company or brand </a:t>
            </a:r>
            <a:r>
              <a:rPr lang="en-US" altLang="en-US" b="1" dirty="0">
                <a:solidFill>
                  <a:srgbClr val="008000"/>
                </a:solidFill>
                <a:latin typeface="Arial" panose="020B0604020202020204" pitchFamily="34" charset="0"/>
              </a:rPr>
              <a:t>image differentiation</a:t>
            </a:r>
            <a:r>
              <a:rPr lang="en-US" altLang="en-US" dirty="0">
                <a:solidFill>
                  <a:srgbClr val="008000"/>
                </a:solidFill>
                <a:latin typeface="Arial" panose="020B0604020202020204" pitchFamily="34" charset="0"/>
              </a:rPr>
              <a:t>. A company or brand image should convey a product</a:t>
            </a:r>
            <a:r>
              <a:rPr lang="ja-JP" altLang="en-US" dirty="0">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distinctive benefits and positioning.</a:t>
            </a:r>
            <a:endParaRPr lang="en-US" altLang="en-US" dirty="0">
              <a:solidFill>
                <a:srgbClr val="008000"/>
              </a:solidFill>
              <a:latin typeface="Arial" panose="020B0604020202020204" pitchFamily="34" charset="0"/>
            </a:endParaRPr>
          </a:p>
          <a:p>
            <a:r>
              <a:rPr lang="en-US" altLang="en-US" sz="1200" dirty="0"/>
              <a:t>Identifying Possible Value Differences</a:t>
            </a:r>
            <a:r>
              <a:rPr lang="en-US" sz="1200" dirty="0">
                <a:solidFill>
                  <a:srgbClr val="000000"/>
                </a:solidFill>
              </a:rPr>
              <a:t> </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985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Competitive advantage</a:t>
            </a:r>
            <a:r>
              <a:rPr lang="en-US" altLang="en-US" dirty="0">
                <a:solidFill>
                  <a:srgbClr val="008000"/>
                </a:solidFill>
                <a:latin typeface="Arial" panose="020B0604020202020204" pitchFamily="34" charset="0"/>
              </a:rPr>
              <a:t> refers to an advantage over competitors gained by offering greater customer value, either by having lower prices or providing more benefits that justify higher prices.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To find points of differentiation, marketers must think through the customer’s entire experience with the company’s product or service. Through </a:t>
            </a:r>
            <a:r>
              <a:rPr lang="en-US" altLang="en-US" b="1" dirty="0">
                <a:solidFill>
                  <a:srgbClr val="008000"/>
                </a:solidFill>
                <a:latin typeface="Arial" panose="020B0604020202020204" pitchFamily="34" charset="0"/>
              </a:rPr>
              <a:t>product differentiation</a:t>
            </a:r>
            <a:r>
              <a:rPr lang="en-US" altLang="en-US" dirty="0">
                <a:solidFill>
                  <a:srgbClr val="008000"/>
                </a:solidFill>
                <a:latin typeface="Arial" panose="020B0604020202020204" pitchFamily="34" charset="0"/>
              </a:rPr>
              <a:t>, brands can be differentiated on features, performance, or style and design. Some companies gain </a:t>
            </a:r>
            <a:r>
              <a:rPr lang="en-US" altLang="en-US" b="1" dirty="0">
                <a:solidFill>
                  <a:srgbClr val="008000"/>
                </a:solidFill>
                <a:latin typeface="Arial" panose="020B0604020202020204" pitchFamily="34" charset="0"/>
              </a:rPr>
              <a:t>services differentiation </a:t>
            </a:r>
            <a:r>
              <a:rPr lang="en-US" altLang="en-US" dirty="0">
                <a:solidFill>
                  <a:srgbClr val="008000"/>
                </a:solidFill>
                <a:latin typeface="Arial" panose="020B0604020202020204" pitchFamily="34" charset="0"/>
              </a:rPr>
              <a:t>through speedy, convenient</a:t>
            </a:r>
            <a:r>
              <a:rPr lang="en-US" altLang="en-US" baseline="0" dirty="0">
                <a:solidFill>
                  <a:srgbClr val="008000"/>
                </a:solidFill>
                <a:latin typeface="Arial" panose="020B0604020202020204" pitchFamily="34" charset="0"/>
              </a:rPr>
              <a:t> service</a:t>
            </a:r>
            <a:r>
              <a:rPr lang="en-US" altLang="en-US" dirty="0">
                <a:solidFill>
                  <a:srgbClr val="008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Firms that practice </a:t>
            </a:r>
            <a:r>
              <a:rPr lang="en-US" altLang="en-US" b="1" dirty="0">
                <a:solidFill>
                  <a:srgbClr val="008000"/>
                </a:solidFill>
                <a:latin typeface="Arial" panose="020B0604020202020204" pitchFamily="34" charset="0"/>
              </a:rPr>
              <a:t>channel differentiation </a:t>
            </a:r>
            <a:r>
              <a:rPr lang="en-US" altLang="en-US" dirty="0">
                <a:solidFill>
                  <a:srgbClr val="008000"/>
                </a:solidFill>
                <a:latin typeface="Arial" panose="020B0604020202020204" pitchFamily="34" charset="0"/>
              </a:rPr>
              <a:t>gain competitive advantage through the way they design their channel’s coverage, expertise, and performance. Companies can also gain a strong competitive advantage through </a:t>
            </a:r>
            <a:r>
              <a:rPr lang="en-US" altLang="en-US" b="1" dirty="0">
                <a:solidFill>
                  <a:srgbClr val="008000"/>
                </a:solidFill>
                <a:latin typeface="Arial" panose="020B0604020202020204" pitchFamily="34" charset="0"/>
              </a:rPr>
              <a:t>people differentiation </a:t>
            </a:r>
            <a:r>
              <a:rPr lang="en-US" altLang="en-US" dirty="0">
                <a:solidFill>
                  <a:srgbClr val="008000"/>
                </a:solidFill>
                <a:latin typeface="Arial" panose="020B0604020202020204" pitchFamily="34" charset="0"/>
              </a:rPr>
              <a:t>that is, hiring and training better people than their competitors.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Even when competing offers look the same, buyers may perceive a difference based on company or brand </a:t>
            </a:r>
            <a:r>
              <a:rPr lang="en-US" altLang="en-US" b="1" dirty="0">
                <a:solidFill>
                  <a:srgbClr val="008000"/>
                </a:solidFill>
                <a:latin typeface="Arial" panose="020B0604020202020204" pitchFamily="34" charset="0"/>
              </a:rPr>
              <a:t>image differentiation</a:t>
            </a:r>
            <a:r>
              <a:rPr lang="en-US" altLang="en-US" dirty="0">
                <a:solidFill>
                  <a:srgbClr val="008000"/>
                </a:solidFill>
                <a:latin typeface="Arial" panose="020B0604020202020204" pitchFamily="34" charset="0"/>
              </a:rPr>
              <a:t>. A company or brand image should convey a product</a:t>
            </a:r>
            <a:r>
              <a:rPr lang="ja-JP" altLang="en-US">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distinctive benefits and positioning.</a:t>
            </a:r>
            <a:endParaRPr lang="en-US" altLang="en-US" dirty="0">
              <a:solidFill>
                <a:srgbClr val="008000"/>
              </a:solidFill>
              <a:latin typeface="Arial" panose="020B0604020202020204" pitchFamily="34" charset="0"/>
            </a:endParaRPr>
          </a:p>
          <a:p>
            <a:r>
              <a:rPr lang="en-US" altLang="en-US" sz="1200" dirty="0"/>
              <a:t>Identifying Possible Value Differences</a:t>
            </a:r>
            <a:r>
              <a:rPr lang="en-US" sz="1200" dirty="0">
                <a:solidFill>
                  <a:srgbClr val="000000"/>
                </a:solidFill>
              </a:rPr>
              <a:t> </a:t>
            </a:r>
            <a:endParaRPr lang="en-I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178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E14024-5DC8-164C-AF67-13C187BE84E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833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The full positioning of a brand is called the brand’</a:t>
            </a:r>
            <a:r>
              <a:rPr lang="en-US" altLang="ja-JP" dirty="0">
                <a:solidFill>
                  <a:srgbClr val="008000"/>
                </a:solidFill>
                <a:latin typeface="Arial" panose="020B0604020202020204" pitchFamily="34" charset="0"/>
              </a:rPr>
              <a:t>s </a:t>
            </a:r>
            <a:r>
              <a:rPr lang="en-US" altLang="ja-JP" b="1" dirty="0">
                <a:solidFill>
                  <a:srgbClr val="008000"/>
                </a:solidFill>
                <a:latin typeface="Arial" panose="020B0604020202020204" pitchFamily="34" charset="0"/>
              </a:rPr>
              <a:t>value proposition</a:t>
            </a:r>
            <a:r>
              <a:rPr lang="en-US" altLang="ja-JP" dirty="0">
                <a:solidFill>
                  <a:srgbClr val="008000"/>
                </a:solidFill>
                <a:latin typeface="Arial" panose="020B0604020202020204" pitchFamily="34" charset="0"/>
              </a:rPr>
              <a:t>. It refers to the full mix of benefits on which a brand is differentiated and positioned.</a:t>
            </a:r>
          </a:p>
          <a:p>
            <a:endParaRPr lang="en-US" altLang="en-US" b="1"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shows possible value propositions on which a company might position its products. The five blue cells on the top and right represent winning value propositions—differentiation and positioning that give the company a competitive advantage. The purple cells at the lower left, however, represent losing value propositions. The center green cell represents at best a marginal proposition.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500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Placing a brand in a specific category suggests similarities that it might share with other products in the category. But the case for the brand’</a:t>
            </a:r>
            <a:r>
              <a:rPr lang="en-US" altLang="ja-JP" dirty="0">
                <a:solidFill>
                  <a:srgbClr val="008000"/>
                </a:solidFill>
                <a:latin typeface="Arial" panose="020B0604020202020204" pitchFamily="34" charset="0"/>
              </a:rPr>
              <a:t>s superiority is made on its points of difference.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rgbClr val="008000"/>
              </a:solidFill>
              <a:latin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A positioning statement refers to a statement that summarizes a company or brand positioning using this form: To (target segment and need) our (brand) is (concept) that (point of difference). </a:t>
            </a:r>
          </a:p>
          <a:p>
            <a:endParaRPr lang="en-US" altLang="en-US" dirty="0">
              <a:solidFill>
                <a:srgbClr val="008000"/>
              </a:solidFill>
              <a:latin typeface="Arial" panose="020B0604020202020204" pitchFamily="34" charset="0"/>
            </a:endParaRPr>
          </a:p>
          <a:p>
            <a:r>
              <a:rPr lang="en-US" sz="1200" kern="1200" dirty="0">
                <a:solidFill>
                  <a:schemeClr val="tx1"/>
                </a:solidFill>
                <a:effectLst/>
                <a:latin typeface="Arial" charset="0"/>
                <a:ea typeface="MS PGothic" panose="020B0600070205080204" pitchFamily="34" charset="-128"/>
                <a:cs typeface="ＭＳ Ｐゴシック" charset="0"/>
              </a:rPr>
              <a:t>An example using the popular digital information management application, Evernote, </a:t>
            </a:r>
            <a:r>
              <a:rPr lang="en-US" altLang="en-US" baseline="0" dirty="0">
                <a:solidFill>
                  <a:srgbClr val="008000"/>
                </a:solidFill>
                <a:latin typeface="Arial" panose="020B0604020202020204" pitchFamily="34" charset="0"/>
              </a:rPr>
              <a:t>is shown on the next slide.</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 positioning statement refers to a statement that summarizes a company or brand positioning using this form: To (</a:t>
            </a:r>
            <a:r>
              <a:rPr lang="en-US" altLang="en-US" b="1" dirty="0">
                <a:solidFill>
                  <a:srgbClr val="008000"/>
                </a:solidFill>
                <a:latin typeface="Arial" panose="020B0604020202020204" pitchFamily="34" charset="0"/>
              </a:rPr>
              <a:t>target segment and need</a:t>
            </a:r>
            <a:r>
              <a:rPr lang="en-US" altLang="en-US" dirty="0">
                <a:solidFill>
                  <a:srgbClr val="008000"/>
                </a:solidFill>
                <a:latin typeface="Arial" panose="020B0604020202020204" pitchFamily="34" charset="0"/>
              </a:rPr>
              <a:t>) our (</a:t>
            </a:r>
            <a:r>
              <a:rPr lang="en-US" altLang="en-US" b="1" dirty="0">
                <a:solidFill>
                  <a:srgbClr val="008000"/>
                </a:solidFill>
                <a:latin typeface="Arial" panose="020B0604020202020204" pitchFamily="34" charset="0"/>
              </a:rPr>
              <a:t>brand</a:t>
            </a:r>
            <a:r>
              <a:rPr lang="en-US" altLang="en-US" dirty="0">
                <a:solidFill>
                  <a:srgbClr val="008000"/>
                </a:solidFill>
                <a:latin typeface="Arial" panose="020B0604020202020204" pitchFamily="34" charset="0"/>
              </a:rPr>
              <a:t>) is (</a:t>
            </a:r>
            <a:r>
              <a:rPr lang="en-US" altLang="en-US" b="1" dirty="0">
                <a:solidFill>
                  <a:srgbClr val="008000"/>
                </a:solidFill>
                <a:latin typeface="Arial" panose="020B0604020202020204" pitchFamily="34" charset="0"/>
              </a:rPr>
              <a:t>concept</a:t>
            </a:r>
            <a:r>
              <a:rPr lang="en-US" altLang="en-US" dirty="0">
                <a:solidFill>
                  <a:srgbClr val="008000"/>
                </a:solidFill>
                <a:latin typeface="Arial" panose="020B0604020202020204" pitchFamily="34" charset="0"/>
              </a:rPr>
              <a:t>) that (</a:t>
            </a:r>
            <a:r>
              <a:rPr lang="en-US" altLang="en-US" b="1" dirty="0">
                <a:solidFill>
                  <a:srgbClr val="008000"/>
                </a:solidFill>
                <a:latin typeface="Arial" panose="020B0604020202020204" pitchFamily="34" charset="0"/>
              </a:rPr>
              <a:t>point of difference</a:t>
            </a:r>
            <a:r>
              <a:rPr lang="en-US" altLang="en-US" dirty="0">
                <a:solidFill>
                  <a:srgbClr val="008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Here is an example using the popular digital information management application Evernote: “To busy multitaskers who need help remembering things, Evernote is a digital content management application that makes it easy to capture and remember moments and ideas from your everyday life using your computer, phone, tablet, and the Web.” </a:t>
            </a:r>
          </a:p>
          <a:p>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346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S PGothic" panose="020B0600070205080204" pitchFamily="34" charset="-128"/>
                <a:cs typeface="ＭＳ Ｐゴシック" charset="0"/>
              </a:rPr>
              <a:t>Once it has chosen a position, the company must take strong steps to deliver and communicate the desired position to its target consumers.  </a:t>
            </a:r>
            <a:r>
              <a:rPr lang="en-US" altLang="en-US" dirty="0">
                <a:solidFill>
                  <a:srgbClr val="008000"/>
                </a:solidFill>
                <a:latin typeface="Arial" panose="020B0604020202020204" pitchFamily="34" charset="0"/>
              </a:rPr>
              <a:t>All the company’s marketing mix efforts must support the positioning strategy. Companies often find it easier to come up with a good positioning strategy than to implement it.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Once a company has built the desired position, it must take care to maintain the position through consistent performance and communication.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It must closely monitor and adapt the position over time to match changes in consumer needs and competitors’ strategies. A product’s position should evolve gradually as it adapts to the ever-changing marketing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rgbClr val="008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Many marketers think that companies should aggressively promote only one benefit to the target market. A company should develop a unique selling proposition (USP) for each brand and stick to it. Each brand should pick an attribute and tout itself as “number one” on that attribute. Other marketers think that companies should position themselves on more than one differentiator. Today, in a time when the mass market is fragmenting into many small segments, companies and brands are trying to broaden their positioning strategies to appeal to more segments.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220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Car sharing service Uber positions itself as “Everyone’s private driver.” This simple statement provides the backbone for its marketing strategy.</a:t>
            </a:r>
            <a:endParaRPr sz="1200" b="0" i="0" u="none" strike="noStrike" dirty="0">
              <a:solidFill>
                <a:schemeClr val="dk1"/>
              </a:solidFill>
              <a:latin typeface="Arial"/>
              <a:ea typeface="Arial"/>
              <a:cs typeface="Arial"/>
              <a:sym typeface="Arial"/>
            </a:endParaRPr>
          </a:p>
        </p:txBody>
      </p:sp>
      <p:sp>
        <p:nvSpPr>
          <p:cNvPr id="349" name="Google Shape;349;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Company-wide strategic planning guides marketing strategy and planning. Like the marketing strategy, the broader company strategy must be customer focused.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illustrates the steps in strategic planning. At the corporate level, the company starts the strategic planning process by defining its overall purpose and mission. The mission is turned into detailed supporting objectives that guide the entire company. Then, headquarters decides what portfolio of businesses and products is best for the company and how much support to give each one.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turn, each business and product develops detailed marketing and other departmental plans that support the company-wide plan. Thus, marketing planning occurs at the business-unit, product, and market levels. It supports company strategic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p>
          <a:p>
            <a:r>
              <a:rPr lang="en-US" altLang="en-US" dirty="0">
                <a:solidFill>
                  <a:srgbClr val="008000"/>
                </a:solidFill>
                <a:latin typeface="Arial" panose="020B0604020202020204" pitchFamily="34" charset="0"/>
              </a:rPr>
              <a:t> with more detailed plans for specific marketing opportunities.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33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D9294FF-B545-9B48-AEB7-84DA6B691F6D}"/>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EA63C209-98E0-D14C-BE57-AA3901F057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As companies increase the number of claims for their brands, they risk disbelief and a loss of clear positioning</a:t>
            </a:r>
          </a:p>
          <a:p>
            <a:pPr lvl="1">
              <a:buFontTx/>
              <a:buChar char="•"/>
            </a:pPr>
            <a:r>
              <a:rPr lang="en-US" altLang="en-US" dirty="0" err="1"/>
              <a:t>Underpositioning</a:t>
            </a:r>
            <a:endParaRPr lang="en-US" altLang="en-US" dirty="0"/>
          </a:p>
          <a:p>
            <a:pPr lvl="2">
              <a:buFontTx/>
              <a:buChar char="•"/>
            </a:pPr>
            <a:r>
              <a:rPr lang="en-US" altLang="en-US" dirty="0"/>
              <a:t>Failing ever to position the company at all</a:t>
            </a:r>
          </a:p>
          <a:p>
            <a:pPr>
              <a:buFontTx/>
              <a:buChar char="•"/>
            </a:pPr>
            <a:endParaRPr lang="en-US" altLang="en-US" dirty="0"/>
          </a:p>
          <a:p>
            <a:pPr lvl="1">
              <a:buFontTx/>
              <a:buChar char="•"/>
            </a:pPr>
            <a:r>
              <a:rPr lang="en-US" altLang="en-US" dirty="0" err="1"/>
              <a:t>Overpositioning</a:t>
            </a:r>
            <a:endParaRPr lang="en-US" altLang="en-US" dirty="0"/>
          </a:p>
          <a:p>
            <a:pPr lvl="2">
              <a:buFontTx/>
              <a:buChar char="•"/>
            </a:pPr>
            <a:r>
              <a:rPr lang="en-US" altLang="en-US" dirty="0"/>
              <a:t>Giving buyers too narrow a picture of the company</a:t>
            </a:r>
          </a:p>
          <a:p>
            <a:pPr>
              <a:buFontTx/>
              <a:buChar char="•"/>
            </a:pPr>
            <a:endParaRPr lang="en-US" altLang="en-US" dirty="0"/>
          </a:p>
          <a:p>
            <a:pPr lvl="1">
              <a:buFontTx/>
              <a:buChar char="•"/>
            </a:pPr>
            <a:r>
              <a:rPr lang="en-US" altLang="en-US" dirty="0"/>
              <a:t>Confused positioning</a:t>
            </a:r>
          </a:p>
          <a:p>
            <a:pPr lvl="2">
              <a:buFontTx/>
              <a:buChar char="•"/>
            </a:pPr>
            <a:r>
              <a:rPr lang="en-US" altLang="en-US" dirty="0"/>
              <a:t>Leaving buyers with a confused image of a company</a:t>
            </a:r>
          </a:p>
        </p:txBody>
      </p:sp>
      <p:sp>
        <p:nvSpPr>
          <p:cNvPr id="43012" name="Slide Number Placeholder 3">
            <a:extLst>
              <a:ext uri="{FF2B5EF4-FFF2-40B4-BE49-F238E27FC236}">
                <a16:creationId xmlns:a16="http://schemas.microsoft.com/office/drawing/2014/main" id="{CA24441C-E297-4C45-B8D3-2D3C82DA95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AB52AD-5267-9C4A-AB11-BA494A9697E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205560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719156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															</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7D356-87BE-0E4F-994A-54ED9CC81CA8}"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7741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43" name="Google Shape;5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44141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6115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06163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93868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74691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4151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lgn="r" defTabSz="914400" rtl="1" eaLnBrk="1" latinLnBrk="0" hangingPunct="1"/>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5754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60571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0421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422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Answer:  c</a:t>
            </a:r>
            <a:endParaRPr lang="en-SA" sz="1200" dirty="0">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A</a:t>
            </a:r>
            <a:endParaRPr lang="en-SA"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229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D</a:t>
            </a:r>
            <a:endParaRPr lang="en-SA"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D</a:t>
            </a:r>
            <a:endParaRPr lang="en-S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SA"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089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A" dirty="0"/>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437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FD1A7-FED7-4598-A91A-8AA1EA9BF9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AF775E-F2B2-4196-975B-2DC2EBDF66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9E8F77-976D-4388-A2AD-A306B943888A}"/>
              </a:ext>
            </a:extLst>
          </p:cNvPr>
          <p:cNvSpPr>
            <a:spLocks noGrp="1"/>
          </p:cNvSpPr>
          <p:nvPr>
            <p:ph type="dt" sz="half" idx="10"/>
          </p:nvPr>
        </p:nvSpPr>
        <p:spPr/>
        <p:txBody>
          <a:bodyPr/>
          <a:lstStyle/>
          <a:p>
            <a:fld id="{9583B33C-0006-4DCC-A3D5-1CC0AA5C89FA}" type="datetimeFigureOut">
              <a:rPr lang="en-US" smtClean="0"/>
              <a:t>8/25/2024</a:t>
            </a:fld>
            <a:endParaRPr lang="en-US"/>
          </a:p>
        </p:txBody>
      </p:sp>
      <p:sp>
        <p:nvSpPr>
          <p:cNvPr id="5" name="Footer Placeholder 4">
            <a:extLst>
              <a:ext uri="{FF2B5EF4-FFF2-40B4-BE49-F238E27FC236}">
                <a16:creationId xmlns:a16="http://schemas.microsoft.com/office/drawing/2014/main" id="{485CD1FB-FDD2-4255-AD10-5C7E28E15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D8CA2F-E4B5-49B9-B841-23795DDF1487}"/>
              </a:ext>
            </a:extLst>
          </p:cNvPr>
          <p:cNvSpPr>
            <a:spLocks noGrp="1"/>
          </p:cNvSpPr>
          <p:nvPr>
            <p:ph type="sldNum" sz="quarter" idx="12"/>
          </p:nvPr>
        </p:nvSpPr>
        <p:spPr/>
        <p:txBody>
          <a:bodyPr/>
          <a:lstStyle/>
          <a:p>
            <a:fld id="{7650A347-51A5-4193-B9D0-F66E9FF4CD2D}" type="slidenum">
              <a:rPr lang="en-US" smtClean="0"/>
              <a:t>‹#›</a:t>
            </a:fld>
            <a:endParaRPr lang="en-US"/>
          </a:p>
        </p:txBody>
      </p:sp>
    </p:spTree>
    <p:extLst>
      <p:ext uri="{BB962C8B-B14F-4D97-AF65-F5344CB8AC3E}">
        <p14:creationId xmlns:p14="http://schemas.microsoft.com/office/powerpoint/2010/main" val="3910517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65AFD-4F49-4E34-B61B-CF760D2A8E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87C7E5-BF4A-48B4-B287-B2AE66EEC4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6955D-63FD-4BFD-ADCB-DD78D9194084}"/>
              </a:ext>
            </a:extLst>
          </p:cNvPr>
          <p:cNvSpPr>
            <a:spLocks noGrp="1"/>
          </p:cNvSpPr>
          <p:nvPr>
            <p:ph type="dt" sz="half" idx="10"/>
          </p:nvPr>
        </p:nvSpPr>
        <p:spPr/>
        <p:txBody>
          <a:bodyPr/>
          <a:lstStyle/>
          <a:p>
            <a:fld id="{9583B33C-0006-4DCC-A3D5-1CC0AA5C89FA}" type="datetimeFigureOut">
              <a:rPr lang="en-US" smtClean="0"/>
              <a:t>8/25/2024</a:t>
            </a:fld>
            <a:endParaRPr lang="en-US"/>
          </a:p>
        </p:txBody>
      </p:sp>
      <p:sp>
        <p:nvSpPr>
          <p:cNvPr id="5" name="Footer Placeholder 4">
            <a:extLst>
              <a:ext uri="{FF2B5EF4-FFF2-40B4-BE49-F238E27FC236}">
                <a16:creationId xmlns:a16="http://schemas.microsoft.com/office/drawing/2014/main" id="{99A75309-7DDF-4950-B79A-A382ACEA0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6033BD-B834-48D9-8C04-D2F9A651082F}"/>
              </a:ext>
            </a:extLst>
          </p:cNvPr>
          <p:cNvSpPr>
            <a:spLocks noGrp="1"/>
          </p:cNvSpPr>
          <p:nvPr>
            <p:ph type="sldNum" sz="quarter" idx="12"/>
          </p:nvPr>
        </p:nvSpPr>
        <p:spPr/>
        <p:txBody>
          <a:bodyPr/>
          <a:lstStyle/>
          <a:p>
            <a:fld id="{7650A347-51A5-4193-B9D0-F66E9FF4CD2D}" type="slidenum">
              <a:rPr lang="en-US" smtClean="0"/>
              <a:t>‹#›</a:t>
            </a:fld>
            <a:endParaRPr lang="en-US"/>
          </a:p>
        </p:txBody>
      </p:sp>
    </p:spTree>
    <p:extLst>
      <p:ext uri="{BB962C8B-B14F-4D97-AF65-F5344CB8AC3E}">
        <p14:creationId xmlns:p14="http://schemas.microsoft.com/office/powerpoint/2010/main" val="1006953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2DF996-B96B-46BB-B352-9581A1BA96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639309-EAEC-4467-8A48-DBDB00B4C2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A3A6D-D37A-48E0-A367-A00683F41CA3}"/>
              </a:ext>
            </a:extLst>
          </p:cNvPr>
          <p:cNvSpPr>
            <a:spLocks noGrp="1"/>
          </p:cNvSpPr>
          <p:nvPr>
            <p:ph type="dt" sz="half" idx="10"/>
          </p:nvPr>
        </p:nvSpPr>
        <p:spPr/>
        <p:txBody>
          <a:bodyPr/>
          <a:lstStyle/>
          <a:p>
            <a:fld id="{9583B33C-0006-4DCC-A3D5-1CC0AA5C89FA}" type="datetimeFigureOut">
              <a:rPr lang="en-US" smtClean="0"/>
              <a:t>8/25/2024</a:t>
            </a:fld>
            <a:endParaRPr lang="en-US"/>
          </a:p>
        </p:txBody>
      </p:sp>
      <p:sp>
        <p:nvSpPr>
          <p:cNvPr id="5" name="Footer Placeholder 4">
            <a:extLst>
              <a:ext uri="{FF2B5EF4-FFF2-40B4-BE49-F238E27FC236}">
                <a16:creationId xmlns:a16="http://schemas.microsoft.com/office/drawing/2014/main" id="{BAC9DEF6-C382-4E8A-A1A1-760BF0246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199A0-21DA-4E6A-986B-AD9C58E41AAB}"/>
              </a:ext>
            </a:extLst>
          </p:cNvPr>
          <p:cNvSpPr>
            <a:spLocks noGrp="1"/>
          </p:cNvSpPr>
          <p:nvPr>
            <p:ph type="sldNum" sz="quarter" idx="12"/>
          </p:nvPr>
        </p:nvSpPr>
        <p:spPr/>
        <p:txBody>
          <a:bodyPr/>
          <a:lstStyle/>
          <a:p>
            <a:fld id="{7650A347-51A5-4193-B9D0-F66E9FF4CD2D}" type="slidenum">
              <a:rPr lang="en-US" smtClean="0"/>
              <a:t>‹#›</a:t>
            </a:fld>
            <a:endParaRPr lang="en-US"/>
          </a:p>
        </p:txBody>
      </p:sp>
    </p:spTree>
    <p:extLst>
      <p:ext uri="{BB962C8B-B14F-4D97-AF65-F5344CB8AC3E}">
        <p14:creationId xmlns:p14="http://schemas.microsoft.com/office/powerpoint/2010/main" val="3703348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8BC4C-FC46-560B-2AF3-58A7926F48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C4F595F-BBF9-37C2-7438-A47FFE1F4D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6803499-26C6-397B-BADE-98C09D88EE62}"/>
              </a:ext>
            </a:extLst>
          </p:cNvPr>
          <p:cNvSpPr>
            <a:spLocks noGrp="1"/>
          </p:cNvSpPr>
          <p:nvPr>
            <p:ph type="dt" sz="half" idx="10"/>
          </p:nvPr>
        </p:nvSpPr>
        <p:spPr/>
        <p:txBody>
          <a:bodyPr/>
          <a:lstStyle/>
          <a:p>
            <a:fld id="{70EEBAC4-BDED-45B5-A593-047FC346C5A9}" type="datetimeFigureOut">
              <a:rPr lang="en-GB" smtClean="0"/>
              <a:t>25/08/2024</a:t>
            </a:fld>
            <a:endParaRPr lang="en-GB"/>
          </a:p>
        </p:txBody>
      </p:sp>
      <p:sp>
        <p:nvSpPr>
          <p:cNvPr id="5" name="Footer Placeholder 4">
            <a:extLst>
              <a:ext uri="{FF2B5EF4-FFF2-40B4-BE49-F238E27FC236}">
                <a16:creationId xmlns:a16="http://schemas.microsoft.com/office/drawing/2014/main" id="{3EA047C5-2805-DAF0-E7C7-2BF0728F25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021AC1-B249-B1DE-6B7B-EAF2D752EE89}"/>
              </a:ext>
            </a:extLst>
          </p:cNvPr>
          <p:cNvSpPr>
            <a:spLocks noGrp="1"/>
          </p:cNvSpPr>
          <p:nvPr>
            <p:ph type="sldNum" sz="quarter" idx="12"/>
          </p:nvPr>
        </p:nvSpPr>
        <p:spPr/>
        <p:txBody>
          <a:bodyPr/>
          <a:lstStyle/>
          <a:p>
            <a:fld id="{3AC4D933-A7A0-4222-934F-079A00FA3761}" type="slidenum">
              <a:rPr lang="en-GB" smtClean="0"/>
              <a:t>‹#›</a:t>
            </a:fld>
            <a:endParaRPr lang="en-GB"/>
          </a:p>
        </p:txBody>
      </p:sp>
    </p:spTree>
    <p:extLst>
      <p:ext uri="{BB962C8B-B14F-4D97-AF65-F5344CB8AC3E}">
        <p14:creationId xmlns:p14="http://schemas.microsoft.com/office/powerpoint/2010/main" val="2435171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17E7-1654-1D48-40F4-6EE104F1DC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4138B9-174A-9ED0-56AF-9B0BD2A3F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6B708A-C599-84FB-04B6-1B420E8D12F4}"/>
              </a:ext>
            </a:extLst>
          </p:cNvPr>
          <p:cNvSpPr>
            <a:spLocks noGrp="1"/>
          </p:cNvSpPr>
          <p:nvPr>
            <p:ph type="dt" sz="half" idx="10"/>
          </p:nvPr>
        </p:nvSpPr>
        <p:spPr/>
        <p:txBody>
          <a:bodyPr/>
          <a:lstStyle/>
          <a:p>
            <a:fld id="{70EEBAC4-BDED-45B5-A593-047FC346C5A9}" type="datetimeFigureOut">
              <a:rPr lang="en-GB" smtClean="0"/>
              <a:t>25/08/2024</a:t>
            </a:fld>
            <a:endParaRPr lang="en-GB"/>
          </a:p>
        </p:txBody>
      </p:sp>
      <p:sp>
        <p:nvSpPr>
          <p:cNvPr id="5" name="Footer Placeholder 4">
            <a:extLst>
              <a:ext uri="{FF2B5EF4-FFF2-40B4-BE49-F238E27FC236}">
                <a16:creationId xmlns:a16="http://schemas.microsoft.com/office/drawing/2014/main" id="{C8699265-AA85-5004-0E03-DE9BD648A6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620FDE-0A67-A738-6284-1D51FC1F0F43}"/>
              </a:ext>
            </a:extLst>
          </p:cNvPr>
          <p:cNvSpPr>
            <a:spLocks noGrp="1"/>
          </p:cNvSpPr>
          <p:nvPr>
            <p:ph type="sldNum" sz="quarter" idx="12"/>
          </p:nvPr>
        </p:nvSpPr>
        <p:spPr/>
        <p:txBody>
          <a:bodyPr/>
          <a:lstStyle/>
          <a:p>
            <a:fld id="{3AC4D933-A7A0-4222-934F-079A00FA3761}" type="slidenum">
              <a:rPr lang="en-GB" smtClean="0"/>
              <a:t>‹#›</a:t>
            </a:fld>
            <a:endParaRPr lang="en-GB"/>
          </a:p>
        </p:txBody>
      </p:sp>
    </p:spTree>
    <p:extLst>
      <p:ext uri="{BB962C8B-B14F-4D97-AF65-F5344CB8AC3E}">
        <p14:creationId xmlns:p14="http://schemas.microsoft.com/office/powerpoint/2010/main" val="453683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0F42-B101-079A-935C-53AC289804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62A8ABF-B18C-4FBB-3A52-809C2AC02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96ECC4-72FC-F528-AC44-429FF88977DF}"/>
              </a:ext>
            </a:extLst>
          </p:cNvPr>
          <p:cNvSpPr>
            <a:spLocks noGrp="1"/>
          </p:cNvSpPr>
          <p:nvPr>
            <p:ph type="dt" sz="half" idx="10"/>
          </p:nvPr>
        </p:nvSpPr>
        <p:spPr/>
        <p:txBody>
          <a:bodyPr/>
          <a:lstStyle/>
          <a:p>
            <a:fld id="{70EEBAC4-BDED-45B5-A593-047FC346C5A9}" type="datetimeFigureOut">
              <a:rPr lang="en-GB" smtClean="0"/>
              <a:t>25/08/2024</a:t>
            </a:fld>
            <a:endParaRPr lang="en-GB"/>
          </a:p>
        </p:txBody>
      </p:sp>
      <p:sp>
        <p:nvSpPr>
          <p:cNvPr id="5" name="Footer Placeholder 4">
            <a:extLst>
              <a:ext uri="{FF2B5EF4-FFF2-40B4-BE49-F238E27FC236}">
                <a16:creationId xmlns:a16="http://schemas.microsoft.com/office/drawing/2014/main" id="{F7E7D8BC-773C-9767-874F-2B2CA6ADC9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658C8D-DBC0-F100-3C52-DB0418B2F646}"/>
              </a:ext>
            </a:extLst>
          </p:cNvPr>
          <p:cNvSpPr>
            <a:spLocks noGrp="1"/>
          </p:cNvSpPr>
          <p:nvPr>
            <p:ph type="sldNum" sz="quarter" idx="12"/>
          </p:nvPr>
        </p:nvSpPr>
        <p:spPr/>
        <p:txBody>
          <a:bodyPr/>
          <a:lstStyle/>
          <a:p>
            <a:fld id="{3AC4D933-A7A0-4222-934F-079A00FA3761}" type="slidenum">
              <a:rPr lang="en-GB" smtClean="0"/>
              <a:t>‹#›</a:t>
            </a:fld>
            <a:endParaRPr lang="en-GB"/>
          </a:p>
        </p:txBody>
      </p:sp>
    </p:spTree>
    <p:extLst>
      <p:ext uri="{BB962C8B-B14F-4D97-AF65-F5344CB8AC3E}">
        <p14:creationId xmlns:p14="http://schemas.microsoft.com/office/powerpoint/2010/main" val="2548766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03AE0-3921-374A-4211-05B399CEE6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F21246-54A0-30BD-023C-763CBBB2E7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78B4F88-159F-FF04-622B-7399FEDAFF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A18F39D-9B86-8CE6-9AC3-A6DFC18FDA7D}"/>
              </a:ext>
            </a:extLst>
          </p:cNvPr>
          <p:cNvSpPr>
            <a:spLocks noGrp="1"/>
          </p:cNvSpPr>
          <p:nvPr>
            <p:ph type="dt" sz="half" idx="10"/>
          </p:nvPr>
        </p:nvSpPr>
        <p:spPr/>
        <p:txBody>
          <a:bodyPr/>
          <a:lstStyle/>
          <a:p>
            <a:fld id="{70EEBAC4-BDED-45B5-A593-047FC346C5A9}" type="datetimeFigureOut">
              <a:rPr lang="en-GB" smtClean="0"/>
              <a:t>25/08/2024</a:t>
            </a:fld>
            <a:endParaRPr lang="en-GB"/>
          </a:p>
        </p:txBody>
      </p:sp>
      <p:sp>
        <p:nvSpPr>
          <p:cNvPr id="6" name="Footer Placeholder 5">
            <a:extLst>
              <a:ext uri="{FF2B5EF4-FFF2-40B4-BE49-F238E27FC236}">
                <a16:creationId xmlns:a16="http://schemas.microsoft.com/office/drawing/2014/main" id="{EE316AE1-6EC1-FF47-5674-9D112DBEA6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9614D5-ABCA-C628-8776-46E99946717A}"/>
              </a:ext>
            </a:extLst>
          </p:cNvPr>
          <p:cNvSpPr>
            <a:spLocks noGrp="1"/>
          </p:cNvSpPr>
          <p:nvPr>
            <p:ph type="sldNum" sz="quarter" idx="12"/>
          </p:nvPr>
        </p:nvSpPr>
        <p:spPr/>
        <p:txBody>
          <a:bodyPr/>
          <a:lstStyle/>
          <a:p>
            <a:fld id="{3AC4D933-A7A0-4222-934F-079A00FA3761}" type="slidenum">
              <a:rPr lang="en-GB" smtClean="0"/>
              <a:t>‹#›</a:t>
            </a:fld>
            <a:endParaRPr lang="en-GB"/>
          </a:p>
        </p:txBody>
      </p:sp>
    </p:spTree>
    <p:extLst>
      <p:ext uri="{BB962C8B-B14F-4D97-AF65-F5344CB8AC3E}">
        <p14:creationId xmlns:p14="http://schemas.microsoft.com/office/powerpoint/2010/main" val="2892109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78BB-D670-59B4-1C9D-C2299862B3A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DEC70F-8DC2-88EB-316B-A6D3C557D0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1FFBC9-526D-B63A-BE50-91514239BD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F2FCDA3-5D7B-8203-63D7-A2C085F05D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109A65-0B84-BAC8-A5B5-E7F9722F43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F4B544E-DB9E-374C-B214-D483F4679CBF}"/>
              </a:ext>
            </a:extLst>
          </p:cNvPr>
          <p:cNvSpPr>
            <a:spLocks noGrp="1"/>
          </p:cNvSpPr>
          <p:nvPr>
            <p:ph type="dt" sz="half" idx="10"/>
          </p:nvPr>
        </p:nvSpPr>
        <p:spPr/>
        <p:txBody>
          <a:bodyPr/>
          <a:lstStyle/>
          <a:p>
            <a:fld id="{70EEBAC4-BDED-45B5-A593-047FC346C5A9}" type="datetimeFigureOut">
              <a:rPr lang="en-GB" smtClean="0"/>
              <a:t>25/08/2024</a:t>
            </a:fld>
            <a:endParaRPr lang="en-GB"/>
          </a:p>
        </p:txBody>
      </p:sp>
      <p:sp>
        <p:nvSpPr>
          <p:cNvPr id="8" name="Footer Placeholder 7">
            <a:extLst>
              <a:ext uri="{FF2B5EF4-FFF2-40B4-BE49-F238E27FC236}">
                <a16:creationId xmlns:a16="http://schemas.microsoft.com/office/drawing/2014/main" id="{342A5987-E2A0-0AF7-FCAD-B83DBE9BFC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F8BB997-3855-0FA4-49FA-18400781D9E6}"/>
              </a:ext>
            </a:extLst>
          </p:cNvPr>
          <p:cNvSpPr>
            <a:spLocks noGrp="1"/>
          </p:cNvSpPr>
          <p:nvPr>
            <p:ph type="sldNum" sz="quarter" idx="12"/>
          </p:nvPr>
        </p:nvSpPr>
        <p:spPr/>
        <p:txBody>
          <a:bodyPr/>
          <a:lstStyle/>
          <a:p>
            <a:fld id="{3AC4D933-A7A0-4222-934F-079A00FA3761}" type="slidenum">
              <a:rPr lang="en-GB" smtClean="0"/>
              <a:t>‹#›</a:t>
            </a:fld>
            <a:endParaRPr lang="en-GB"/>
          </a:p>
        </p:txBody>
      </p:sp>
    </p:spTree>
    <p:extLst>
      <p:ext uri="{BB962C8B-B14F-4D97-AF65-F5344CB8AC3E}">
        <p14:creationId xmlns:p14="http://schemas.microsoft.com/office/powerpoint/2010/main" val="357001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952A5-93FF-3A78-DDFE-DAB0915E228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FC2657-9C2A-D87F-22F0-5F28CD0694E4}"/>
              </a:ext>
            </a:extLst>
          </p:cNvPr>
          <p:cNvSpPr>
            <a:spLocks noGrp="1"/>
          </p:cNvSpPr>
          <p:nvPr>
            <p:ph type="dt" sz="half" idx="10"/>
          </p:nvPr>
        </p:nvSpPr>
        <p:spPr/>
        <p:txBody>
          <a:bodyPr/>
          <a:lstStyle/>
          <a:p>
            <a:fld id="{70EEBAC4-BDED-45B5-A593-047FC346C5A9}" type="datetimeFigureOut">
              <a:rPr lang="en-GB" smtClean="0"/>
              <a:t>25/08/2024</a:t>
            </a:fld>
            <a:endParaRPr lang="en-GB"/>
          </a:p>
        </p:txBody>
      </p:sp>
      <p:sp>
        <p:nvSpPr>
          <p:cNvPr id="4" name="Footer Placeholder 3">
            <a:extLst>
              <a:ext uri="{FF2B5EF4-FFF2-40B4-BE49-F238E27FC236}">
                <a16:creationId xmlns:a16="http://schemas.microsoft.com/office/drawing/2014/main" id="{225D69CB-BD34-29FC-DC3A-77B593AE131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4D94CF9-4830-9412-BD2D-A4D9C5ABA542}"/>
              </a:ext>
            </a:extLst>
          </p:cNvPr>
          <p:cNvSpPr>
            <a:spLocks noGrp="1"/>
          </p:cNvSpPr>
          <p:nvPr>
            <p:ph type="sldNum" sz="quarter" idx="12"/>
          </p:nvPr>
        </p:nvSpPr>
        <p:spPr/>
        <p:txBody>
          <a:bodyPr/>
          <a:lstStyle/>
          <a:p>
            <a:fld id="{3AC4D933-A7A0-4222-934F-079A00FA3761}" type="slidenum">
              <a:rPr lang="en-GB" smtClean="0"/>
              <a:t>‹#›</a:t>
            </a:fld>
            <a:endParaRPr lang="en-GB"/>
          </a:p>
        </p:txBody>
      </p:sp>
    </p:spTree>
    <p:extLst>
      <p:ext uri="{BB962C8B-B14F-4D97-AF65-F5344CB8AC3E}">
        <p14:creationId xmlns:p14="http://schemas.microsoft.com/office/powerpoint/2010/main" val="1276173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C1FC2B-7BFD-FCB8-7764-3363F0939AE6}"/>
              </a:ext>
            </a:extLst>
          </p:cNvPr>
          <p:cNvSpPr>
            <a:spLocks noGrp="1"/>
          </p:cNvSpPr>
          <p:nvPr>
            <p:ph type="dt" sz="half" idx="10"/>
          </p:nvPr>
        </p:nvSpPr>
        <p:spPr/>
        <p:txBody>
          <a:bodyPr/>
          <a:lstStyle/>
          <a:p>
            <a:fld id="{70EEBAC4-BDED-45B5-A593-047FC346C5A9}" type="datetimeFigureOut">
              <a:rPr lang="en-GB" smtClean="0"/>
              <a:t>25/08/2024</a:t>
            </a:fld>
            <a:endParaRPr lang="en-GB"/>
          </a:p>
        </p:txBody>
      </p:sp>
      <p:sp>
        <p:nvSpPr>
          <p:cNvPr id="3" name="Footer Placeholder 2">
            <a:extLst>
              <a:ext uri="{FF2B5EF4-FFF2-40B4-BE49-F238E27FC236}">
                <a16:creationId xmlns:a16="http://schemas.microsoft.com/office/drawing/2014/main" id="{133B0FA7-474C-ECBB-9670-6299353EB13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17B5E65-3E3E-9840-2BD7-0D1A2DA55CC7}"/>
              </a:ext>
            </a:extLst>
          </p:cNvPr>
          <p:cNvSpPr>
            <a:spLocks noGrp="1"/>
          </p:cNvSpPr>
          <p:nvPr>
            <p:ph type="sldNum" sz="quarter" idx="12"/>
          </p:nvPr>
        </p:nvSpPr>
        <p:spPr/>
        <p:txBody>
          <a:bodyPr/>
          <a:lstStyle/>
          <a:p>
            <a:fld id="{3AC4D933-A7A0-4222-934F-079A00FA3761}" type="slidenum">
              <a:rPr lang="en-GB" smtClean="0"/>
              <a:t>‹#›</a:t>
            </a:fld>
            <a:endParaRPr lang="en-GB"/>
          </a:p>
        </p:txBody>
      </p:sp>
    </p:spTree>
    <p:extLst>
      <p:ext uri="{BB962C8B-B14F-4D97-AF65-F5344CB8AC3E}">
        <p14:creationId xmlns:p14="http://schemas.microsoft.com/office/powerpoint/2010/main" val="2221883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77C44-0D99-62FF-96F1-A432D36E77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E4A051-D52B-ACBD-9E85-ADE63BCBD3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B9AFEA1-5DC3-D0C0-1394-72BFF9EBD7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BC9965-C31E-BC86-2C22-DEAD8C941EEA}"/>
              </a:ext>
            </a:extLst>
          </p:cNvPr>
          <p:cNvSpPr>
            <a:spLocks noGrp="1"/>
          </p:cNvSpPr>
          <p:nvPr>
            <p:ph type="dt" sz="half" idx="10"/>
          </p:nvPr>
        </p:nvSpPr>
        <p:spPr/>
        <p:txBody>
          <a:bodyPr/>
          <a:lstStyle/>
          <a:p>
            <a:fld id="{70EEBAC4-BDED-45B5-A593-047FC346C5A9}" type="datetimeFigureOut">
              <a:rPr lang="en-GB" smtClean="0"/>
              <a:t>25/08/2024</a:t>
            </a:fld>
            <a:endParaRPr lang="en-GB"/>
          </a:p>
        </p:txBody>
      </p:sp>
      <p:sp>
        <p:nvSpPr>
          <p:cNvPr id="6" name="Footer Placeholder 5">
            <a:extLst>
              <a:ext uri="{FF2B5EF4-FFF2-40B4-BE49-F238E27FC236}">
                <a16:creationId xmlns:a16="http://schemas.microsoft.com/office/drawing/2014/main" id="{6808FBBA-8E93-5D54-B63B-9E040AADD9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4B73D4-1506-61AC-4B17-85E61CE3F664}"/>
              </a:ext>
            </a:extLst>
          </p:cNvPr>
          <p:cNvSpPr>
            <a:spLocks noGrp="1"/>
          </p:cNvSpPr>
          <p:nvPr>
            <p:ph type="sldNum" sz="quarter" idx="12"/>
          </p:nvPr>
        </p:nvSpPr>
        <p:spPr/>
        <p:txBody>
          <a:bodyPr/>
          <a:lstStyle/>
          <a:p>
            <a:fld id="{3AC4D933-A7A0-4222-934F-079A00FA3761}" type="slidenum">
              <a:rPr lang="en-GB" smtClean="0"/>
              <a:t>‹#›</a:t>
            </a:fld>
            <a:endParaRPr lang="en-GB"/>
          </a:p>
        </p:txBody>
      </p:sp>
    </p:spTree>
    <p:extLst>
      <p:ext uri="{BB962C8B-B14F-4D97-AF65-F5344CB8AC3E}">
        <p14:creationId xmlns:p14="http://schemas.microsoft.com/office/powerpoint/2010/main" val="2875628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CA45-D043-4554-BBD0-9031618F7C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41522A-0CA5-4394-8D83-4B29F31E6A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F2C1A-2BFE-4269-A98C-82DD22B04EDB}"/>
              </a:ext>
            </a:extLst>
          </p:cNvPr>
          <p:cNvSpPr>
            <a:spLocks noGrp="1"/>
          </p:cNvSpPr>
          <p:nvPr>
            <p:ph type="dt" sz="half" idx="10"/>
          </p:nvPr>
        </p:nvSpPr>
        <p:spPr/>
        <p:txBody>
          <a:bodyPr/>
          <a:lstStyle/>
          <a:p>
            <a:fld id="{9583B33C-0006-4DCC-A3D5-1CC0AA5C89FA}" type="datetimeFigureOut">
              <a:rPr lang="en-US" smtClean="0"/>
              <a:t>8/25/2024</a:t>
            </a:fld>
            <a:endParaRPr lang="en-US"/>
          </a:p>
        </p:txBody>
      </p:sp>
      <p:sp>
        <p:nvSpPr>
          <p:cNvPr id="5" name="Footer Placeholder 4">
            <a:extLst>
              <a:ext uri="{FF2B5EF4-FFF2-40B4-BE49-F238E27FC236}">
                <a16:creationId xmlns:a16="http://schemas.microsoft.com/office/drawing/2014/main" id="{3B91F42A-6F38-4577-801F-50ED869AC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8E748-9CB1-4C35-81F5-CBF18DF705BC}"/>
              </a:ext>
            </a:extLst>
          </p:cNvPr>
          <p:cNvSpPr>
            <a:spLocks noGrp="1"/>
          </p:cNvSpPr>
          <p:nvPr>
            <p:ph type="sldNum" sz="quarter" idx="12"/>
          </p:nvPr>
        </p:nvSpPr>
        <p:spPr/>
        <p:txBody>
          <a:bodyPr/>
          <a:lstStyle/>
          <a:p>
            <a:fld id="{7650A347-51A5-4193-B9D0-F66E9FF4CD2D}" type="slidenum">
              <a:rPr lang="en-US" smtClean="0"/>
              <a:t>‹#›</a:t>
            </a:fld>
            <a:endParaRPr lang="en-US"/>
          </a:p>
        </p:txBody>
      </p:sp>
    </p:spTree>
    <p:extLst>
      <p:ext uri="{BB962C8B-B14F-4D97-AF65-F5344CB8AC3E}">
        <p14:creationId xmlns:p14="http://schemas.microsoft.com/office/powerpoint/2010/main" val="2952275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022C-91CA-5BF9-B805-E8E7630296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8D48187-526B-765E-6EE7-C37B957EEB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D6C2CA3-1330-0700-D0EE-414193E8CD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4EA200-08D5-4FB8-5672-26502FEE6C33}"/>
              </a:ext>
            </a:extLst>
          </p:cNvPr>
          <p:cNvSpPr>
            <a:spLocks noGrp="1"/>
          </p:cNvSpPr>
          <p:nvPr>
            <p:ph type="dt" sz="half" idx="10"/>
          </p:nvPr>
        </p:nvSpPr>
        <p:spPr/>
        <p:txBody>
          <a:bodyPr/>
          <a:lstStyle/>
          <a:p>
            <a:fld id="{70EEBAC4-BDED-45B5-A593-047FC346C5A9}" type="datetimeFigureOut">
              <a:rPr lang="en-GB" smtClean="0"/>
              <a:t>25/08/2024</a:t>
            </a:fld>
            <a:endParaRPr lang="en-GB"/>
          </a:p>
        </p:txBody>
      </p:sp>
      <p:sp>
        <p:nvSpPr>
          <p:cNvPr id="6" name="Footer Placeholder 5">
            <a:extLst>
              <a:ext uri="{FF2B5EF4-FFF2-40B4-BE49-F238E27FC236}">
                <a16:creationId xmlns:a16="http://schemas.microsoft.com/office/drawing/2014/main" id="{250C9E3E-5532-0036-17C2-7206255882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14DBC4-D5EB-BAF9-9B92-A851E1A56129}"/>
              </a:ext>
            </a:extLst>
          </p:cNvPr>
          <p:cNvSpPr>
            <a:spLocks noGrp="1"/>
          </p:cNvSpPr>
          <p:nvPr>
            <p:ph type="sldNum" sz="quarter" idx="12"/>
          </p:nvPr>
        </p:nvSpPr>
        <p:spPr/>
        <p:txBody>
          <a:bodyPr/>
          <a:lstStyle/>
          <a:p>
            <a:fld id="{3AC4D933-A7A0-4222-934F-079A00FA3761}" type="slidenum">
              <a:rPr lang="en-GB" smtClean="0"/>
              <a:t>‹#›</a:t>
            </a:fld>
            <a:endParaRPr lang="en-GB"/>
          </a:p>
        </p:txBody>
      </p:sp>
    </p:spTree>
    <p:extLst>
      <p:ext uri="{BB962C8B-B14F-4D97-AF65-F5344CB8AC3E}">
        <p14:creationId xmlns:p14="http://schemas.microsoft.com/office/powerpoint/2010/main" val="1584013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37B88-61B6-9B5E-5088-EA99CF0B4A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C77EA0-2EE2-0BAD-D751-FC35C5BE6B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EE101F-0BBE-8539-4E83-C0C9D3734B90}"/>
              </a:ext>
            </a:extLst>
          </p:cNvPr>
          <p:cNvSpPr>
            <a:spLocks noGrp="1"/>
          </p:cNvSpPr>
          <p:nvPr>
            <p:ph type="dt" sz="half" idx="10"/>
          </p:nvPr>
        </p:nvSpPr>
        <p:spPr/>
        <p:txBody>
          <a:bodyPr/>
          <a:lstStyle/>
          <a:p>
            <a:fld id="{70EEBAC4-BDED-45B5-A593-047FC346C5A9}" type="datetimeFigureOut">
              <a:rPr lang="en-GB" smtClean="0"/>
              <a:t>25/08/2024</a:t>
            </a:fld>
            <a:endParaRPr lang="en-GB"/>
          </a:p>
        </p:txBody>
      </p:sp>
      <p:sp>
        <p:nvSpPr>
          <p:cNvPr id="5" name="Footer Placeholder 4">
            <a:extLst>
              <a:ext uri="{FF2B5EF4-FFF2-40B4-BE49-F238E27FC236}">
                <a16:creationId xmlns:a16="http://schemas.microsoft.com/office/drawing/2014/main" id="{4E7C95A3-BF00-D97D-A836-A3591D28C1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0BEFB1-2546-10C2-5921-922F259B3E21}"/>
              </a:ext>
            </a:extLst>
          </p:cNvPr>
          <p:cNvSpPr>
            <a:spLocks noGrp="1"/>
          </p:cNvSpPr>
          <p:nvPr>
            <p:ph type="sldNum" sz="quarter" idx="12"/>
          </p:nvPr>
        </p:nvSpPr>
        <p:spPr/>
        <p:txBody>
          <a:bodyPr/>
          <a:lstStyle/>
          <a:p>
            <a:fld id="{3AC4D933-A7A0-4222-934F-079A00FA3761}" type="slidenum">
              <a:rPr lang="en-GB" smtClean="0"/>
              <a:t>‹#›</a:t>
            </a:fld>
            <a:endParaRPr lang="en-GB"/>
          </a:p>
        </p:txBody>
      </p:sp>
    </p:spTree>
    <p:extLst>
      <p:ext uri="{BB962C8B-B14F-4D97-AF65-F5344CB8AC3E}">
        <p14:creationId xmlns:p14="http://schemas.microsoft.com/office/powerpoint/2010/main" val="4009943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A78F4A-754A-ECBF-1668-AF640D7459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F46BE02-5AB8-F883-51FC-6451DEC8FC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9BC9CD-C3C5-93EB-F2F9-5C6F1C6461C7}"/>
              </a:ext>
            </a:extLst>
          </p:cNvPr>
          <p:cNvSpPr>
            <a:spLocks noGrp="1"/>
          </p:cNvSpPr>
          <p:nvPr>
            <p:ph type="dt" sz="half" idx="10"/>
          </p:nvPr>
        </p:nvSpPr>
        <p:spPr/>
        <p:txBody>
          <a:bodyPr/>
          <a:lstStyle/>
          <a:p>
            <a:fld id="{70EEBAC4-BDED-45B5-A593-047FC346C5A9}" type="datetimeFigureOut">
              <a:rPr lang="en-GB" smtClean="0"/>
              <a:t>25/08/2024</a:t>
            </a:fld>
            <a:endParaRPr lang="en-GB"/>
          </a:p>
        </p:txBody>
      </p:sp>
      <p:sp>
        <p:nvSpPr>
          <p:cNvPr id="5" name="Footer Placeholder 4">
            <a:extLst>
              <a:ext uri="{FF2B5EF4-FFF2-40B4-BE49-F238E27FC236}">
                <a16:creationId xmlns:a16="http://schemas.microsoft.com/office/drawing/2014/main" id="{4B20DB42-FF9E-BA50-D6CC-C2CEE1E45B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8ACF44-997E-C3A5-A8DA-460DDFD8AAF2}"/>
              </a:ext>
            </a:extLst>
          </p:cNvPr>
          <p:cNvSpPr>
            <a:spLocks noGrp="1"/>
          </p:cNvSpPr>
          <p:nvPr>
            <p:ph type="sldNum" sz="quarter" idx="12"/>
          </p:nvPr>
        </p:nvSpPr>
        <p:spPr/>
        <p:txBody>
          <a:bodyPr/>
          <a:lstStyle/>
          <a:p>
            <a:fld id="{3AC4D933-A7A0-4222-934F-079A00FA3761}" type="slidenum">
              <a:rPr lang="en-GB" smtClean="0"/>
              <a:t>‹#›</a:t>
            </a:fld>
            <a:endParaRPr lang="en-GB"/>
          </a:p>
        </p:txBody>
      </p:sp>
    </p:spTree>
    <p:extLst>
      <p:ext uri="{BB962C8B-B14F-4D97-AF65-F5344CB8AC3E}">
        <p14:creationId xmlns:p14="http://schemas.microsoft.com/office/powerpoint/2010/main" val="195440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Images &amp; Contents Layout" userDrawn="1">
  <p:cSld name="2_Images &amp; Contents Layout">
    <p:spTree>
      <p:nvGrpSpPr>
        <p:cNvPr id="1" name="Shape 218"/>
        <p:cNvGrpSpPr/>
        <p:nvPr/>
      </p:nvGrpSpPr>
      <p:grpSpPr>
        <a:xfrm>
          <a:off x="0" y="0"/>
          <a:ext cx="0" cy="0"/>
          <a:chOff x="0" y="0"/>
          <a:chExt cx="0" cy="0"/>
        </a:xfrm>
      </p:grpSpPr>
    </p:spTree>
    <p:extLst>
      <p:ext uri="{BB962C8B-B14F-4D97-AF65-F5344CB8AC3E}">
        <p14:creationId xmlns:p14="http://schemas.microsoft.com/office/powerpoint/2010/main" val="2666993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8_Images &amp; Contents Layout" userDrawn="1">
  <p:cSld name="38_Images &amp; Contents Layout">
    <p:spTree>
      <p:nvGrpSpPr>
        <p:cNvPr id="1" name="Shape 220"/>
        <p:cNvGrpSpPr/>
        <p:nvPr/>
      </p:nvGrpSpPr>
      <p:grpSpPr>
        <a:xfrm>
          <a:off x="0" y="0"/>
          <a:ext cx="0" cy="0"/>
          <a:chOff x="0" y="0"/>
          <a:chExt cx="0" cy="0"/>
        </a:xfrm>
      </p:grpSpPr>
    </p:spTree>
    <p:extLst>
      <p:ext uri="{BB962C8B-B14F-4D97-AF65-F5344CB8AC3E}">
        <p14:creationId xmlns:p14="http://schemas.microsoft.com/office/powerpoint/2010/main" val="3643591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7_Images &amp; Contents Layout" userDrawn="1">
  <p:cSld name="37_Images &amp; Contents Layout">
    <p:spTree>
      <p:nvGrpSpPr>
        <p:cNvPr id="1" name="Shape 223"/>
        <p:cNvGrpSpPr/>
        <p:nvPr/>
      </p:nvGrpSpPr>
      <p:grpSpPr>
        <a:xfrm>
          <a:off x="0" y="0"/>
          <a:ext cx="0" cy="0"/>
          <a:chOff x="0" y="0"/>
          <a:chExt cx="0" cy="0"/>
        </a:xfrm>
      </p:grpSpPr>
    </p:spTree>
    <p:extLst>
      <p:ext uri="{BB962C8B-B14F-4D97-AF65-F5344CB8AC3E}">
        <p14:creationId xmlns:p14="http://schemas.microsoft.com/office/powerpoint/2010/main" val="32723687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907F-2055-4FE8-8DC2-57CAC8F8D8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BF7B39-8BCF-46D4-8FAD-6918270BE5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6DB66F-62D3-4BE9-B709-C324FFFDAE9A}"/>
              </a:ext>
            </a:extLst>
          </p:cNvPr>
          <p:cNvSpPr>
            <a:spLocks noGrp="1"/>
          </p:cNvSpPr>
          <p:nvPr>
            <p:ph type="dt" sz="half" idx="10"/>
          </p:nvPr>
        </p:nvSpPr>
        <p:spPr/>
        <p:txBody>
          <a:bodyPr/>
          <a:lstStyle/>
          <a:p>
            <a:fld id="{9583B33C-0006-4DCC-A3D5-1CC0AA5C89FA}" type="datetimeFigureOut">
              <a:rPr lang="en-US" smtClean="0"/>
              <a:t>8/25/2024</a:t>
            </a:fld>
            <a:endParaRPr lang="en-US"/>
          </a:p>
        </p:txBody>
      </p:sp>
      <p:sp>
        <p:nvSpPr>
          <p:cNvPr id="5" name="Footer Placeholder 4">
            <a:extLst>
              <a:ext uri="{FF2B5EF4-FFF2-40B4-BE49-F238E27FC236}">
                <a16:creationId xmlns:a16="http://schemas.microsoft.com/office/drawing/2014/main" id="{529EE90E-DCB4-4B4E-9E36-E0EB800B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4EC71-FC3E-4486-B7EA-CA70FD3A7B4F}"/>
              </a:ext>
            </a:extLst>
          </p:cNvPr>
          <p:cNvSpPr>
            <a:spLocks noGrp="1"/>
          </p:cNvSpPr>
          <p:nvPr>
            <p:ph type="sldNum" sz="quarter" idx="12"/>
          </p:nvPr>
        </p:nvSpPr>
        <p:spPr/>
        <p:txBody>
          <a:bodyPr/>
          <a:lstStyle/>
          <a:p>
            <a:fld id="{7650A347-51A5-4193-B9D0-F66E9FF4CD2D}" type="slidenum">
              <a:rPr lang="en-US" smtClean="0"/>
              <a:t>‹#›</a:t>
            </a:fld>
            <a:endParaRPr lang="en-US"/>
          </a:p>
        </p:txBody>
      </p:sp>
    </p:spTree>
    <p:extLst>
      <p:ext uri="{BB962C8B-B14F-4D97-AF65-F5344CB8AC3E}">
        <p14:creationId xmlns:p14="http://schemas.microsoft.com/office/powerpoint/2010/main" val="918335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59E1D-03F6-497C-866F-471DD704AA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E05B99-CED7-4DD6-8022-C78EB0D347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523927-E28C-4914-8885-206D72CF2F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CB9C60-B672-42E2-8880-4082995E6D6D}"/>
              </a:ext>
            </a:extLst>
          </p:cNvPr>
          <p:cNvSpPr>
            <a:spLocks noGrp="1"/>
          </p:cNvSpPr>
          <p:nvPr>
            <p:ph type="dt" sz="half" idx="10"/>
          </p:nvPr>
        </p:nvSpPr>
        <p:spPr/>
        <p:txBody>
          <a:bodyPr/>
          <a:lstStyle/>
          <a:p>
            <a:fld id="{9583B33C-0006-4DCC-A3D5-1CC0AA5C89FA}" type="datetimeFigureOut">
              <a:rPr lang="en-US" smtClean="0"/>
              <a:t>8/25/2024</a:t>
            </a:fld>
            <a:endParaRPr lang="en-US"/>
          </a:p>
        </p:txBody>
      </p:sp>
      <p:sp>
        <p:nvSpPr>
          <p:cNvPr id="6" name="Footer Placeholder 5">
            <a:extLst>
              <a:ext uri="{FF2B5EF4-FFF2-40B4-BE49-F238E27FC236}">
                <a16:creationId xmlns:a16="http://schemas.microsoft.com/office/drawing/2014/main" id="{81B5026E-A982-4854-A3A7-0395025D7B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7E6425-BD2C-4D35-8975-8D0E27B063DE}"/>
              </a:ext>
            </a:extLst>
          </p:cNvPr>
          <p:cNvSpPr>
            <a:spLocks noGrp="1"/>
          </p:cNvSpPr>
          <p:nvPr>
            <p:ph type="sldNum" sz="quarter" idx="12"/>
          </p:nvPr>
        </p:nvSpPr>
        <p:spPr/>
        <p:txBody>
          <a:bodyPr/>
          <a:lstStyle/>
          <a:p>
            <a:fld id="{7650A347-51A5-4193-B9D0-F66E9FF4CD2D}" type="slidenum">
              <a:rPr lang="en-US" smtClean="0"/>
              <a:t>‹#›</a:t>
            </a:fld>
            <a:endParaRPr lang="en-US"/>
          </a:p>
        </p:txBody>
      </p:sp>
    </p:spTree>
    <p:extLst>
      <p:ext uri="{BB962C8B-B14F-4D97-AF65-F5344CB8AC3E}">
        <p14:creationId xmlns:p14="http://schemas.microsoft.com/office/powerpoint/2010/main" val="3460290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8E41-A683-4F04-9C16-D392C308A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0744C8-24BD-4C51-BB35-230009C20A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CBF0B3-3018-4A43-A12E-E82813E7B5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EE7861-B896-4033-BCEC-5109546668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4AFC52-EFF1-4185-B86E-638A9B008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21D9E3-25DF-47E3-9C0E-63BD356D7D6E}"/>
              </a:ext>
            </a:extLst>
          </p:cNvPr>
          <p:cNvSpPr>
            <a:spLocks noGrp="1"/>
          </p:cNvSpPr>
          <p:nvPr>
            <p:ph type="dt" sz="half" idx="10"/>
          </p:nvPr>
        </p:nvSpPr>
        <p:spPr/>
        <p:txBody>
          <a:bodyPr/>
          <a:lstStyle/>
          <a:p>
            <a:fld id="{9583B33C-0006-4DCC-A3D5-1CC0AA5C89FA}" type="datetimeFigureOut">
              <a:rPr lang="en-US" smtClean="0"/>
              <a:t>8/25/2024</a:t>
            </a:fld>
            <a:endParaRPr lang="en-US"/>
          </a:p>
        </p:txBody>
      </p:sp>
      <p:sp>
        <p:nvSpPr>
          <p:cNvPr id="8" name="Footer Placeholder 7">
            <a:extLst>
              <a:ext uri="{FF2B5EF4-FFF2-40B4-BE49-F238E27FC236}">
                <a16:creationId xmlns:a16="http://schemas.microsoft.com/office/drawing/2014/main" id="{1CF2C547-9B4C-458E-BE8D-FF302519A8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A1FBFF-A41E-45DD-A125-C87E26D99B15}"/>
              </a:ext>
            </a:extLst>
          </p:cNvPr>
          <p:cNvSpPr>
            <a:spLocks noGrp="1"/>
          </p:cNvSpPr>
          <p:nvPr>
            <p:ph type="sldNum" sz="quarter" idx="12"/>
          </p:nvPr>
        </p:nvSpPr>
        <p:spPr/>
        <p:txBody>
          <a:bodyPr/>
          <a:lstStyle/>
          <a:p>
            <a:fld id="{7650A347-51A5-4193-B9D0-F66E9FF4CD2D}" type="slidenum">
              <a:rPr lang="en-US" smtClean="0"/>
              <a:t>‹#›</a:t>
            </a:fld>
            <a:endParaRPr lang="en-US"/>
          </a:p>
        </p:txBody>
      </p:sp>
    </p:spTree>
    <p:extLst>
      <p:ext uri="{BB962C8B-B14F-4D97-AF65-F5344CB8AC3E}">
        <p14:creationId xmlns:p14="http://schemas.microsoft.com/office/powerpoint/2010/main" val="715771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9BD2D-1484-4344-8FFD-548C09EC03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4D805A-DF89-43E4-9911-47B1CCE3A9E7}"/>
              </a:ext>
            </a:extLst>
          </p:cNvPr>
          <p:cNvSpPr>
            <a:spLocks noGrp="1"/>
          </p:cNvSpPr>
          <p:nvPr>
            <p:ph type="dt" sz="half" idx="10"/>
          </p:nvPr>
        </p:nvSpPr>
        <p:spPr/>
        <p:txBody>
          <a:bodyPr/>
          <a:lstStyle/>
          <a:p>
            <a:fld id="{9583B33C-0006-4DCC-A3D5-1CC0AA5C89FA}" type="datetimeFigureOut">
              <a:rPr lang="en-US" smtClean="0"/>
              <a:t>8/25/2024</a:t>
            </a:fld>
            <a:endParaRPr lang="en-US"/>
          </a:p>
        </p:txBody>
      </p:sp>
      <p:sp>
        <p:nvSpPr>
          <p:cNvPr id="4" name="Footer Placeholder 3">
            <a:extLst>
              <a:ext uri="{FF2B5EF4-FFF2-40B4-BE49-F238E27FC236}">
                <a16:creationId xmlns:a16="http://schemas.microsoft.com/office/drawing/2014/main" id="{ABE51E37-B5BD-4016-BE2E-578872A329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33FD6A-36A7-40EE-91D0-DA076FDA07B8}"/>
              </a:ext>
            </a:extLst>
          </p:cNvPr>
          <p:cNvSpPr>
            <a:spLocks noGrp="1"/>
          </p:cNvSpPr>
          <p:nvPr>
            <p:ph type="sldNum" sz="quarter" idx="12"/>
          </p:nvPr>
        </p:nvSpPr>
        <p:spPr/>
        <p:txBody>
          <a:bodyPr/>
          <a:lstStyle/>
          <a:p>
            <a:fld id="{7650A347-51A5-4193-B9D0-F66E9FF4CD2D}" type="slidenum">
              <a:rPr lang="en-US" smtClean="0"/>
              <a:t>‹#›</a:t>
            </a:fld>
            <a:endParaRPr lang="en-US"/>
          </a:p>
        </p:txBody>
      </p:sp>
    </p:spTree>
    <p:extLst>
      <p:ext uri="{BB962C8B-B14F-4D97-AF65-F5344CB8AC3E}">
        <p14:creationId xmlns:p14="http://schemas.microsoft.com/office/powerpoint/2010/main" val="157400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5CFAE6-43D7-4AB8-B992-EF5B692595E9}"/>
              </a:ext>
            </a:extLst>
          </p:cNvPr>
          <p:cNvSpPr>
            <a:spLocks noGrp="1"/>
          </p:cNvSpPr>
          <p:nvPr>
            <p:ph type="dt" sz="half" idx="10"/>
          </p:nvPr>
        </p:nvSpPr>
        <p:spPr/>
        <p:txBody>
          <a:bodyPr/>
          <a:lstStyle/>
          <a:p>
            <a:fld id="{9583B33C-0006-4DCC-A3D5-1CC0AA5C89FA}" type="datetimeFigureOut">
              <a:rPr lang="en-US" smtClean="0"/>
              <a:t>8/25/2024</a:t>
            </a:fld>
            <a:endParaRPr lang="en-US"/>
          </a:p>
        </p:txBody>
      </p:sp>
      <p:sp>
        <p:nvSpPr>
          <p:cNvPr id="3" name="Footer Placeholder 2">
            <a:extLst>
              <a:ext uri="{FF2B5EF4-FFF2-40B4-BE49-F238E27FC236}">
                <a16:creationId xmlns:a16="http://schemas.microsoft.com/office/drawing/2014/main" id="{81F48F32-F55D-4E15-80D1-66476A92D6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A312B5-0026-45A8-9CF1-CCA743BE10C4}"/>
              </a:ext>
            </a:extLst>
          </p:cNvPr>
          <p:cNvSpPr>
            <a:spLocks noGrp="1"/>
          </p:cNvSpPr>
          <p:nvPr>
            <p:ph type="sldNum" sz="quarter" idx="12"/>
          </p:nvPr>
        </p:nvSpPr>
        <p:spPr/>
        <p:txBody>
          <a:bodyPr/>
          <a:lstStyle/>
          <a:p>
            <a:fld id="{7650A347-51A5-4193-B9D0-F66E9FF4CD2D}" type="slidenum">
              <a:rPr lang="en-US" smtClean="0"/>
              <a:t>‹#›</a:t>
            </a:fld>
            <a:endParaRPr lang="en-US"/>
          </a:p>
        </p:txBody>
      </p:sp>
    </p:spTree>
    <p:extLst>
      <p:ext uri="{BB962C8B-B14F-4D97-AF65-F5344CB8AC3E}">
        <p14:creationId xmlns:p14="http://schemas.microsoft.com/office/powerpoint/2010/main" val="2844409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6C0F0-C0BB-48DE-A073-8EC0DD7197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6A8A71-F7D6-4B9D-993E-E7F347A31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9CD5F1-79C1-412C-A6CF-AA7C4B9029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48DFD1-6D27-480B-ADED-91208D928E12}"/>
              </a:ext>
            </a:extLst>
          </p:cNvPr>
          <p:cNvSpPr>
            <a:spLocks noGrp="1"/>
          </p:cNvSpPr>
          <p:nvPr>
            <p:ph type="dt" sz="half" idx="10"/>
          </p:nvPr>
        </p:nvSpPr>
        <p:spPr/>
        <p:txBody>
          <a:bodyPr/>
          <a:lstStyle/>
          <a:p>
            <a:fld id="{9583B33C-0006-4DCC-A3D5-1CC0AA5C89FA}" type="datetimeFigureOut">
              <a:rPr lang="en-US" smtClean="0"/>
              <a:t>8/25/2024</a:t>
            </a:fld>
            <a:endParaRPr lang="en-US"/>
          </a:p>
        </p:txBody>
      </p:sp>
      <p:sp>
        <p:nvSpPr>
          <p:cNvPr id="6" name="Footer Placeholder 5">
            <a:extLst>
              <a:ext uri="{FF2B5EF4-FFF2-40B4-BE49-F238E27FC236}">
                <a16:creationId xmlns:a16="http://schemas.microsoft.com/office/drawing/2014/main" id="{DB22DDD5-89E9-4D88-A9D7-A606B4EE7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F15CF8-9CD5-4B15-B2C2-FF093A242DC3}"/>
              </a:ext>
            </a:extLst>
          </p:cNvPr>
          <p:cNvSpPr>
            <a:spLocks noGrp="1"/>
          </p:cNvSpPr>
          <p:nvPr>
            <p:ph type="sldNum" sz="quarter" idx="12"/>
          </p:nvPr>
        </p:nvSpPr>
        <p:spPr/>
        <p:txBody>
          <a:bodyPr/>
          <a:lstStyle/>
          <a:p>
            <a:fld id="{7650A347-51A5-4193-B9D0-F66E9FF4CD2D}" type="slidenum">
              <a:rPr lang="en-US" smtClean="0"/>
              <a:t>‹#›</a:t>
            </a:fld>
            <a:endParaRPr lang="en-US"/>
          </a:p>
        </p:txBody>
      </p:sp>
    </p:spTree>
    <p:extLst>
      <p:ext uri="{BB962C8B-B14F-4D97-AF65-F5344CB8AC3E}">
        <p14:creationId xmlns:p14="http://schemas.microsoft.com/office/powerpoint/2010/main" val="2769645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081C2-FDF9-4A9B-A57C-AD78F3676C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0BDF68-230B-456B-8F04-24F8E9D8F9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BBB49-8914-4369-96BF-B9B6F2888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226158-2561-4E3F-BF1D-3D1DB29C726F}"/>
              </a:ext>
            </a:extLst>
          </p:cNvPr>
          <p:cNvSpPr>
            <a:spLocks noGrp="1"/>
          </p:cNvSpPr>
          <p:nvPr>
            <p:ph type="dt" sz="half" idx="10"/>
          </p:nvPr>
        </p:nvSpPr>
        <p:spPr/>
        <p:txBody>
          <a:bodyPr/>
          <a:lstStyle/>
          <a:p>
            <a:fld id="{9583B33C-0006-4DCC-A3D5-1CC0AA5C89FA}" type="datetimeFigureOut">
              <a:rPr lang="en-US" smtClean="0"/>
              <a:t>8/25/2024</a:t>
            </a:fld>
            <a:endParaRPr lang="en-US"/>
          </a:p>
        </p:txBody>
      </p:sp>
      <p:sp>
        <p:nvSpPr>
          <p:cNvPr id="6" name="Footer Placeholder 5">
            <a:extLst>
              <a:ext uri="{FF2B5EF4-FFF2-40B4-BE49-F238E27FC236}">
                <a16:creationId xmlns:a16="http://schemas.microsoft.com/office/drawing/2014/main" id="{DA6753D5-359A-4F2A-B0EB-FB744AF41D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993C7C-EE7C-4842-A9FD-3D99D25B3D0B}"/>
              </a:ext>
            </a:extLst>
          </p:cNvPr>
          <p:cNvSpPr>
            <a:spLocks noGrp="1"/>
          </p:cNvSpPr>
          <p:nvPr>
            <p:ph type="sldNum" sz="quarter" idx="12"/>
          </p:nvPr>
        </p:nvSpPr>
        <p:spPr/>
        <p:txBody>
          <a:bodyPr/>
          <a:lstStyle/>
          <a:p>
            <a:fld id="{7650A347-51A5-4193-B9D0-F66E9FF4CD2D}" type="slidenum">
              <a:rPr lang="en-US" smtClean="0"/>
              <a:t>‹#›</a:t>
            </a:fld>
            <a:endParaRPr lang="en-US"/>
          </a:p>
        </p:txBody>
      </p:sp>
    </p:spTree>
    <p:extLst>
      <p:ext uri="{BB962C8B-B14F-4D97-AF65-F5344CB8AC3E}">
        <p14:creationId xmlns:p14="http://schemas.microsoft.com/office/powerpoint/2010/main" val="608636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CBBCAD-43B9-4A5C-B88F-BFD70C6F07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109527-A03A-49EF-B041-ACF55B314F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E2934B-FAAA-4CCA-B4C7-DAB8ED44E3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83B33C-0006-4DCC-A3D5-1CC0AA5C89FA}" type="datetimeFigureOut">
              <a:rPr lang="en-US" smtClean="0"/>
              <a:t>8/25/2024</a:t>
            </a:fld>
            <a:endParaRPr lang="en-US"/>
          </a:p>
        </p:txBody>
      </p:sp>
      <p:sp>
        <p:nvSpPr>
          <p:cNvPr id="5" name="Footer Placeholder 4">
            <a:extLst>
              <a:ext uri="{FF2B5EF4-FFF2-40B4-BE49-F238E27FC236}">
                <a16:creationId xmlns:a16="http://schemas.microsoft.com/office/drawing/2014/main" id="{1573BED7-E0D2-4083-BBE6-B7B7877B8A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ABF2D9-FA31-4D59-900F-B4AA7324DB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0A347-51A5-4193-B9D0-F66E9FF4CD2D}" type="slidenum">
              <a:rPr lang="en-US" smtClean="0"/>
              <a:t>‹#›</a:t>
            </a:fld>
            <a:endParaRPr lang="en-US"/>
          </a:p>
        </p:txBody>
      </p:sp>
      <p:pic>
        <p:nvPicPr>
          <p:cNvPr id="9" name="Picture 8">
            <a:extLst>
              <a:ext uri="{FF2B5EF4-FFF2-40B4-BE49-F238E27FC236}">
                <a16:creationId xmlns:a16="http://schemas.microsoft.com/office/drawing/2014/main" id="{2E766C22-E01D-4531-84F7-6F459D219D63}"/>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007745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B0062E-FC4E-15D0-B630-FA841593F7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68A181-DD28-3A67-B444-EC7AB4495B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7AE4F8-9D33-8DBE-2A1F-47EB8AD9C1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EBAC4-BDED-45B5-A593-047FC346C5A9}" type="datetimeFigureOut">
              <a:rPr lang="en-GB" smtClean="0"/>
              <a:t>25/08/2024</a:t>
            </a:fld>
            <a:endParaRPr lang="en-GB"/>
          </a:p>
        </p:txBody>
      </p:sp>
      <p:sp>
        <p:nvSpPr>
          <p:cNvPr id="5" name="Footer Placeholder 4">
            <a:extLst>
              <a:ext uri="{FF2B5EF4-FFF2-40B4-BE49-F238E27FC236}">
                <a16:creationId xmlns:a16="http://schemas.microsoft.com/office/drawing/2014/main" id="{B998E973-22CC-4969-F9CE-64FEA4670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9BC7916-C058-AB01-61AC-E6C3D62107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C4D933-A7A0-4222-934F-079A00FA3761}" type="slidenum">
              <a:rPr lang="en-GB" smtClean="0"/>
              <a:t>‹#›</a:t>
            </a:fld>
            <a:endParaRPr lang="en-GB"/>
          </a:p>
        </p:txBody>
      </p:sp>
      <p:pic>
        <p:nvPicPr>
          <p:cNvPr id="9" name="Picture 8">
            <a:extLst>
              <a:ext uri="{FF2B5EF4-FFF2-40B4-BE49-F238E27FC236}">
                <a16:creationId xmlns:a16="http://schemas.microsoft.com/office/drawing/2014/main" id="{991AE736-28E2-4C36-BB12-8B62EFF3FB47}"/>
              </a:ext>
            </a:extLst>
          </p:cNvPr>
          <p:cNvPicPr>
            <a:picLocks noChangeAspect="1"/>
          </p:cNvPicPr>
          <p:nvPr userDrawn="1"/>
        </p:nvPicPr>
        <p:blipFill>
          <a:blip r:embed="rId16"/>
          <a:stretch>
            <a:fillRect/>
          </a:stretch>
        </p:blipFill>
        <p:spPr>
          <a:xfrm>
            <a:off x="0" y="0"/>
            <a:ext cx="12192000" cy="6858000"/>
          </a:xfrm>
          <a:prstGeom prst="rect">
            <a:avLst/>
          </a:prstGeom>
        </p:spPr>
      </p:pic>
    </p:spTree>
    <p:extLst>
      <p:ext uri="{BB962C8B-B14F-4D97-AF65-F5344CB8AC3E}">
        <p14:creationId xmlns:p14="http://schemas.microsoft.com/office/powerpoint/2010/main" val="4091441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3.jpe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2.jpeg"/><Relationship Id="rId5" Type="http://schemas.openxmlformats.org/officeDocument/2006/relationships/image" Target="../media/image57.png"/><Relationship Id="rId10" Type="http://schemas.openxmlformats.org/officeDocument/2006/relationships/image" Target="../media/image48.png"/><Relationship Id="rId4" Type="http://schemas.openxmlformats.org/officeDocument/2006/relationships/image" Target="../media/image56.png"/><Relationship Id="rId9"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4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2.emf"/></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5.emf"/></Relationships>
</file>

<file path=ppt/slides/_rels/slide5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5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5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jpeg"/><Relationship Id="rId4" Type="http://schemas.openxmlformats.org/officeDocument/2006/relationships/image" Target="../media/image15.emf"/></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112.jpg"/></Relationships>
</file>

<file path=ppt/slides/_rels/slide6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image" Target="../media/image116.jpg"/><Relationship Id="rId5" Type="http://schemas.openxmlformats.org/officeDocument/2006/relationships/image" Target="../media/image115.png"/><Relationship Id="rId4" Type="http://schemas.openxmlformats.org/officeDocument/2006/relationships/image" Target="../media/image114.jpg"/></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6.xml"/><Relationship Id="rId1" Type="http://schemas.openxmlformats.org/officeDocument/2006/relationships/slideLayout" Target="../slideLayouts/slideLayout24.xml"/><Relationship Id="rId6" Type="http://schemas.openxmlformats.org/officeDocument/2006/relationships/image" Target="../media/image120.jpg"/><Relationship Id="rId5" Type="http://schemas.openxmlformats.org/officeDocument/2006/relationships/image" Target="../media/image119.png"/><Relationship Id="rId4" Type="http://schemas.openxmlformats.org/officeDocument/2006/relationships/image" Target="../media/image118.png"/></Relationships>
</file>

<file path=ppt/slides/_rels/slide63.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122.jpg"/></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9.xml"/><Relationship Id="rId1" Type="http://schemas.openxmlformats.org/officeDocument/2006/relationships/slideLayout" Target="../slideLayouts/slideLayout25.xml"/><Relationship Id="rId5" Type="http://schemas.openxmlformats.org/officeDocument/2006/relationships/image" Target="../media/image126.jpg"/><Relationship Id="rId4" Type="http://schemas.openxmlformats.org/officeDocument/2006/relationships/image" Target="../media/image125.jpg"/></Relationships>
</file>

<file path=ppt/slides/_rels/slide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0.xml"/><Relationship Id="rId1" Type="http://schemas.openxmlformats.org/officeDocument/2006/relationships/slideLayout" Target="../slideLayouts/slideLayout24.xml"/><Relationship Id="rId4" Type="http://schemas.openxmlformats.org/officeDocument/2006/relationships/image" Target="../media/image128.jpg"/></Relationships>
</file>

<file path=ppt/slides/_rels/slide67.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51.xml"/><Relationship Id="rId1" Type="http://schemas.openxmlformats.org/officeDocument/2006/relationships/slideLayout" Target="../slideLayouts/slideLayout25.xml"/><Relationship Id="rId4" Type="http://schemas.openxmlformats.org/officeDocument/2006/relationships/image" Target="../media/image130.jpg"/></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95DE8C06-5927-44CD-8DF9-DC290E140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CBEF9F7-259D-42CB-80FE-479E3070C04D}"/>
              </a:ext>
            </a:extLst>
          </p:cNvPr>
          <p:cNvSpPr txBox="1"/>
          <p:nvPr/>
        </p:nvSpPr>
        <p:spPr>
          <a:xfrm>
            <a:off x="2130803" y="3540154"/>
            <a:ext cx="5855516" cy="830997"/>
          </a:xfrm>
          <a:prstGeom prst="rect">
            <a:avLst/>
          </a:prstGeom>
          <a:noFill/>
        </p:spPr>
        <p:txBody>
          <a:bodyPr wrap="square" rtlCol="0">
            <a:spAutoFit/>
          </a:bodyPr>
          <a:lstStyle/>
          <a:p>
            <a:r>
              <a:rPr lang="en-US" sz="4800" dirty="0">
                <a:solidFill>
                  <a:schemeClr val="bg1"/>
                </a:solidFill>
                <a:latin typeface="Book Antiqua" panose="02040602050305030304" pitchFamily="18" charset="0"/>
              </a:rPr>
              <a:t>Strategic marketing</a:t>
            </a:r>
          </a:p>
        </p:txBody>
      </p:sp>
    </p:spTree>
    <p:extLst>
      <p:ext uri="{BB962C8B-B14F-4D97-AF65-F5344CB8AC3E}">
        <p14:creationId xmlns:p14="http://schemas.microsoft.com/office/powerpoint/2010/main" val="3014014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5BDA0-E23F-EC47-5CB9-DC6879187F35}"/>
              </a:ext>
            </a:extLst>
          </p:cNvPr>
          <p:cNvPicPr>
            <a:picLocks noChangeAspect="1"/>
          </p:cNvPicPr>
          <p:nvPr/>
        </p:nvPicPr>
        <p:blipFill rotWithShape="1">
          <a:blip r:embed="rId2"/>
          <a:srcRect l="25855" t="10239" r="58012" b="20121"/>
          <a:stretch/>
        </p:blipFill>
        <p:spPr>
          <a:xfrm>
            <a:off x="294167" y="1283516"/>
            <a:ext cx="1709195" cy="4591138"/>
          </a:xfrm>
          <a:prstGeom prst="rect">
            <a:avLst/>
          </a:prstGeom>
        </p:spPr>
      </p:pic>
      <p:sp>
        <p:nvSpPr>
          <p:cNvPr id="5" name="Oval 4">
            <a:extLst>
              <a:ext uri="{FF2B5EF4-FFF2-40B4-BE49-F238E27FC236}">
                <a16:creationId xmlns:a16="http://schemas.microsoft.com/office/drawing/2014/main" id="{07CEE8FB-2A20-7493-7274-E285BF803040}"/>
              </a:ext>
            </a:extLst>
          </p:cNvPr>
          <p:cNvSpPr/>
          <p:nvPr/>
        </p:nvSpPr>
        <p:spPr>
          <a:xfrm>
            <a:off x="329661" y="3686215"/>
            <a:ext cx="1255722" cy="1994024"/>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pic>
        <p:nvPicPr>
          <p:cNvPr id="9" name="Picture 8">
            <a:extLst>
              <a:ext uri="{FF2B5EF4-FFF2-40B4-BE49-F238E27FC236}">
                <a16:creationId xmlns:a16="http://schemas.microsoft.com/office/drawing/2014/main" id="{03A98E12-0980-C2C6-7D5C-6C7EE5C971E1}"/>
              </a:ext>
            </a:extLst>
          </p:cNvPr>
          <p:cNvPicPr>
            <a:picLocks noChangeAspect="1"/>
          </p:cNvPicPr>
          <p:nvPr/>
        </p:nvPicPr>
        <p:blipFill>
          <a:blip r:embed="rId3"/>
          <a:stretch>
            <a:fillRect/>
          </a:stretch>
        </p:blipFill>
        <p:spPr>
          <a:xfrm>
            <a:off x="2357286" y="903767"/>
            <a:ext cx="9540547" cy="2454242"/>
          </a:xfrm>
          <a:prstGeom prst="rect">
            <a:avLst/>
          </a:prstGeom>
        </p:spPr>
      </p:pic>
      <p:pic>
        <p:nvPicPr>
          <p:cNvPr id="8" name="Picture 7">
            <a:extLst>
              <a:ext uri="{FF2B5EF4-FFF2-40B4-BE49-F238E27FC236}">
                <a16:creationId xmlns:a16="http://schemas.microsoft.com/office/drawing/2014/main" id="{CAC0182B-B22F-6320-D10D-4C7AB33EE24D}"/>
              </a:ext>
            </a:extLst>
          </p:cNvPr>
          <p:cNvPicPr>
            <a:picLocks noChangeAspect="1"/>
          </p:cNvPicPr>
          <p:nvPr/>
        </p:nvPicPr>
        <p:blipFill>
          <a:blip r:embed="rId4"/>
          <a:stretch>
            <a:fillRect/>
          </a:stretch>
        </p:blipFill>
        <p:spPr>
          <a:xfrm>
            <a:off x="2357286" y="3236052"/>
            <a:ext cx="9708203" cy="2525234"/>
          </a:xfrm>
          <a:prstGeom prst="rect">
            <a:avLst/>
          </a:prstGeom>
        </p:spPr>
      </p:pic>
    </p:spTree>
    <p:extLst>
      <p:ext uri="{BB962C8B-B14F-4D97-AF65-F5344CB8AC3E}">
        <p14:creationId xmlns:p14="http://schemas.microsoft.com/office/powerpoint/2010/main" val="36776936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The details are as follows:&#10;Create value for customers and build customer relationships:&#10;• Understand the marketplace and customer needs and wants&#10;• Research customers and the marketplace&#10;• Manage marketing information and customer data&#10;• Design a customer value–driven marketing strategy&#10;• Select customers to serve: market segmentation and targeting&#10;• Decide on a value proposition: differentiation and positioning&#10;• Construct an integrated marketing program that delivers superior value&#10;• Product and service design: build strong brands&#10;• Pricing: create real value&#10;• Distribution: manage demand and supply chains&#10;• Promotion: communicate the value proposition&#10;• Engage customers, build profitable relationships, and create customer delight&#10;• Customer relationship management; build engagement and strong relationships with chosen customers&#10;• Partner relationship management: build strong relationships with marketing partners&#10;• Capture value from customers in return create profits and customer equity&#10;• Create satisfied, loyal customers&#10;• Capture customer lifetime value&#10;• Increase share of market and share of customer&#10;A bi-directional arrow at the bottom of the chart, pointing to the first stage on the left and the last stage on the right, has the following labels marked from the left to the right: Harness marketing technology; Manage global markets; Ensure environmental and social responsibility.&#10;Note: This expanded version of Figure 1.1 at the beginning of the chapter provides a good road map for the rest of the text. The underlying concept of the entire text is that marketing creates value for customers in order to capture value from customers in return.&#10;">
            <a:extLst>
              <a:ext uri="{FF2B5EF4-FFF2-40B4-BE49-F238E27FC236}">
                <a16:creationId xmlns:a16="http://schemas.microsoft.com/office/drawing/2014/main" id="{DAAC8AEB-9018-D93D-778F-A4EDB21EBE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7" t="-649" r="-3396" b="29411"/>
          <a:stretch/>
        </p:blipFill>
        <p:spPr bwMode="auto">
          <a:xfrm>
            <a:off x="1382139" y="2086016"/>
            <a:ext cx="9616063" cy="38366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9CADA7E1-1A85-B48C-3142-7E3A25552911}"/>
              </a:ext>
            </a:extLst>
          </p:cNvPr>
          <p:cNvGraphicFramePr/>
          <p:nvPr>
            <p:extLst>
              <p:ext uri="{D42A27DB-BD31-4B8C-83A1-F6EECF244321}">
                <p14:modId xmlns:p14="http://schemas.microsoft.com/office/powerpoint/2010/main" val="1114110963"/>
              </p:ext>
            </p:extLst>
          </p:nvPr>
        </p:nvGraphicFramePr>
        <p:xfrm>
          <a:off x="1633127" y="-435167"/>
          <a:ext cx="8925746" cy="3748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6" name="Title 1">
            <a:extLst>
              <a:ext uri="{FF2B5EF4-FFF2-40B4-BE49-F238E27FC236}">
                <a16:creationId xmlns:a16="http://schemas.microsoft.com/office/drawing/2014/main" id="{590119D3-EE93-5848-3D7E-26EDAA7F42B9}"/>
              </a:ext>
            </a:extLst>
          </p:cNvPr>
          <p:cNvSpPr txBox="1">
            <a:spLocks/>
          </p:cNvSpPr>
          <p:nvPr/>
        </p:nvSpPr>
        <p:spPr>
          <a:xfrm>
            <a:off x="4626608" y="545057"/>
            <a:ext cx="7303321" cy="390315"/>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kern="1200" cap="all" spc="200" baseline="0">
                <a:solidFill>
                  <a:srgbClr val="007FA3"/>
                </a:solidFill>
                <a:latin typeface="+mj-lt"/>
                <a:ea typeface="+mj-ea"/>
                <a:cs typeface="+mj-cs"/>
              </a:defRPr>
            </a:lvl1pPr>
          </a:lstStyle>
          <a:p>
            <a:pPr algn="ctr" defTabSz="914354">
              <a:spcAft>
                <a:spcPts val="600"/>
              </a:spcAft>
              <a:defRPr/>
            </a:pPr>
            <a:r>
              <a:rPr lang="en-US" altLang="en-US" sz="1800" b="1" spc="800" dirty="0">
                <a:solidFill>
                  <a:srgbClr val="C00000"/>
                </a:solidFill>
                <a:latin typeface="Abadi" panose="020B0604020104020204" pitchFamily="34" charset="0"/>
              </a:rPr>
              <a:t>Expanded Marketing  process</a:t>
            </a:r>
            <a:endParaRPr lang="en-US" sz="1800" b="1" spc="800" dirty="0">
              <a:solidFill>
                <a:srgbClr val="C00000"/>
              </a:solidFill>
              <a:latin typeface="Abadi" panose="020B0604020104020204" pitchFamily="34" charset="0"/>
            </a:endParaRPr>
          </a:p>
        </p:txBody>
      </p:sp>
      <p:sp>
        <p:nvSpPr>
          <p:cNvPr id="4" name="Oval 3">
            <a:extLst>
              <a:ext uri="{FF2B5EF4-FFF2-40B4-BE49-F238E27FC236}">
                <a16:creationId xmlns:a16="http://schemas.microsoft.com/office/drawing/2014/main" id="{E21744F5-5AD8-3C24-7716-78177F5585B9}"/>
              </a:ext>
            </a:extLst>
          </p:cNvPr>
          <p:cNvSpPr/>
          <p:nvPr/>
        </p:nvSpPr>
        <p:spPr>
          <a:xfrm>
            <a:off x="3084567" y="2315744"/>
            <a:ext cx="1968500" cy="322555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Tree>
    <p:extLst>
      <p:ext uri="{BB962C8B-B14F-4D97-AF65-F5344CB8AC3E}">
        <p14:creationId xmlns:p14="http://schemas.microsoft.com/office/powerpoint/2010/main" val="12074520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a:off x="6265163" y="446426"/>
            <a:ext cx="45719" cy="5497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57796" y="-2439124"/>
            <a:ext cx="76405" cy="12114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pic>
        <p:nvPicPr>
          <p:cNvPr id="2" name="Picture 1">
            <a:extLst>
              <a:ext uri="{FF2B5EF4-FFF2-40B4-BE49-F238E27FC236}">
                <a16:creationId xmlns:a16="http://schemas.microsoft.com/office/drawing/2014/main" id="{498F4555-F52A-363F-FF12-8247CCF06C99}"/>
              </a:ext>
            </a:extLst>
          </p:cNvPr>
          <p:cNvPicPr>
            <a:picLocks noChangeAspect="1"/>
          </p:cNvPicPr>
          <p:nvPr/>
        </p:nvPicPr>
        <p:blipFill>
          <a:blip r:embed="rId3"/>
          <a:stretch>
            <a:fillRect/>
          </a:stretch>
        </p:blipFill>
        <p:spPr>
          <a:xfrm>
            <a:off x="343736" y="962045"/>
            <a:ext cx="5583101" cy="2350561"/>
          </a:xfrm>
          <a:prstGeom prst="rect">
            <a:avLst/>
          </a:prstGeom>
        </p:spPr>
      </p:pic>
      <p:pic>
        <p:nvPicPr>
          <p:cNvPr id="4" name="Picture 3">
            <a:extLst>
              <a:ext uri="{FF2B5EF4-FFF2-40B4-BE49-F238E27FC236}">
                <a16:creationId xmlns:a16="http://schemas.microsoft.com/office/drawing/2014/main" id="{4E1BE05B-5080-C77C-F956-0702B4E45128}"/>
              </a:ext>
            </a:extLst>
          </p:cNvPr>
          <p:cNvPicPr>
            <a:picLocks noChangeAspect="1"/>
          </p:cNvPicPr>
          <p:nvPr/>
        </p:nvPicPr>
        <p:blipFill>
          <a:blip r:embed="rId4"/>
          <a:stretch>
            <a:fillRect/>
          </a:stretch>
        </p:blipFill>
        <p:spPr>
          <a:xfrm>
            <a:off x="6413660" y="344763"/>
            <a:ext cx="5595468" cy="3101516"/>
          </a:xfrm>
          <a:prstGeom prst="rect">
            <a:avLst/>
          </a:prstGeom>
        </p:spPr>
      </p:pic>
      <p:pic>
        <p:nvPicPr>
          <p:cNvPr id="5" name="Picture 4">
            <a:extLst>
              <a:ext uri="{FF2B5EF4-FFF2-40B4-BE49-F238E27FC236}">
                <a16:creationId xmlns:a16="http://schemas.microsoft.com/office/drawing/2014/main" id="{8DE084CC-E79D-CE54-9DDA-AC13B84FCAA7}"/>
              </a:ext>
            </a:extLst>
          </p:cNvPr>
          <p:cNvPicPr>
            <a:picLocks noChangeAspect="1"/>
          </p:cNvPicPr>
          <p:nvPr/>
        </p:nvPicPr>
        <p:blipFill>
          <a:blip r:embed="rId5"/>
          <a:stretch>
            <a:fillRect/>
          </a:stretch>
        </p:blipFill>
        <p:spPr>
          <a:xfrm>
            <a:off x="6500712" y="3713625"/>
            <a:ext cx="5449024" cy="2229977"/>
          </a:xfrm>
          <a:prstGeom prst="rect">
            <a:avLst/>
          </a:prstGeom>
        </p:spPr>
      </p:pic>
      <p:pic>
        <p:nvPicPr>
          <p:cNvPr id="12" name="Picture 11">
            <a:extLst>
              <a:ext uri="{FF2B5EF4-FFF2-40B4-BE49-F238E27FC236}">
                <a16:creationId xmlns:a16="http://schemas.microsoft.com/office/drawing/2014/main" id="{7DA076EA-30CF-28DF-64E7-3A6331FE5EDB}"/>
              </a:ext>
            </a:extLst>
          </p:cNvPr>
          <p:cNvPicPr>
            <a:picLocks noChangeAspect="1"/>
          </p:cNvPicPr>
          <p:nvPr/>
        </p:nvPicPr>
        <p:blipFill>
          <a:blip r:embed="rId6"/>
          <a:stretch>
            <a:fillRect/>
          </a:stretch>
        </p:blipFill>
        <p:spPr>
          <a:xfrm>
            <a:off x="422767" y="3790032"/>
            <a:ext cx="5504070" cy="2025978"/>
          </a:xfrm>
          <a:prstGeom prst="rect">
            <a:avLst/>
          </a:prstGeom>
        </p:spPr>
      </p:pic>
    </p:spTree>
    <p:extLst>
      <p:ext uri="{BB962C8B-B14F-4D97-AF65-F5344CB8AC3E}">
        <p14:creationId xmlns:p14="http://schemas.microsoft.com/office/powerpoint/2010/main" val="11584652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7991476" y="1120776"/>
            <a:ext cx="4200525" cy="1152525"/>
          </a:xfrm>
        </p:spPr>
        <p:style>
          <a:lnRef idx="2">
            <a:schemeClr val="dk1"/>
          </a:lnRef>
          <a:fillRef idx="1">
            <a:schemeClr val="lt1"/>
          </a:fillRef>
          <a:effectRef idx="0">
            <a:schemeClr val="dk1"/>
          </a:effectRef>
          <a:fontRef idx="minor">
            <a:schemeClr val="dk1"/>
          </a:fontRef>
        </p:style>
        <p:txBody>
          <a:bodyPr>
            <a:normAutofit/>
          </a:bodyPr>
          <a:lstStyle/>
          <a:p>
            <a:pPr algn="ctr"/>
            <a:r>
              <a:rPr lang="en-US" sz="4400" dirty="0">
                <a:latin typeface="Abadi" panose="020B0604020104020204" pitchFamily="34" charset="0"/>
              </a:rPr>
              <a:t>MCQs training</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8113597" y="2396413"/>
            <a:ext cx="3633787" cy="346392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8597" y="2334857"/>
            <a:ext cx="6557897" cy="293343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304070AA-407B-C1C3-BD31-F07149F01A08}"/>
              </a:ext>
            </a:extLst>
          </p:cNvPr>
          <p:cNvSpPr txBox="1">
            <a:spLocks/>
          </p:cNvSpPr>
          <p:nvPr/>
        </p:nvSpPr>
        <p:spPr>
          <a:xfrm>
            <a:off x="274192" y="1121344"/>
            <a:ext cx="2862249" cy="115196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914354">
              <a:defRPr/>
            </a:pPr>
            <a:r>
              <a:rPr lang="en-US">
                <a:solidFill>
                  <a:prstClr val="black"/>
                </a:solidFill>
                <a:latin typeface="Abadi" panose="020B0604020104020204" pitchFamily="34" charset="0"/>
              </a:rPr>
              <a:t>Activity #1 </a:t>
            </a:r>
            <a:endParaRPr lang="en-US" dirty="0">
              <a:solidFill>
                <a:prstClr val="black"/>
              </a:solidFill>
              <a:latin typeface="Abadi" panose="020B0604020104020204" pitchFamily="34" charset="0"/>
            </a:endParaRPr>
          </a:p>
        </p:txBody>
      </p:sp>
    </p:spTree>
    <p:extLst>
      <p:ext uri="{BB962C8B-B14F-4D97-AF65-F5344CB8AC3E}">
        <p14:creationId xmlns:p14="http://schemas.microsoft.com/office/powerpoint/2010/main" val="2151387847"/>
      </p:ext>
    </p:extLst>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2E0699-7EDD-848F-289E-9FC2BE7111B1}"/>
              </a:ext>
            </a:extLst>
          </p:cNvPr>
          <p:cNvSpPr txBox="1"/>
          <p:nvPr/>
        </p:nvSpPr>
        <p:spPr>
          <a:xfrm>
            <a:off x="53653" y="1560644"/>
            <a:ext cx="8420150" cy="20928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Which of the following is the right order of the steps that companies generally follow in designing a customer-driven marketing strategy?</a:t>
            </a:r>
            <a:endParaRPr kumimoji="0" lang="en-SA"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market segmentation, differentiation, positioning, and market targeting</a:t>
            </a:r>
            <a:endParaRPr kumimoji="0" lang="en-SA"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positioning, market segmentation, mass marketing, and market targeting</a:t>
            </a:r>
            <a:endParaRPr kumimoji="0" lang="en-SA"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market segmentation, market targeting, differentiation, and positioning</a:t>
            </a:r>
            <a:endParaRPr kumimoji="0" lang="en-SA"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 market alignment, market segmentation, differentiation, and market positioning</a:t>
            </a:r>
            <a:endParaRPr kumimoji="0" lang="en-SA"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market recognition, market preference, market targeting, and market insistence</a:t>
            </a:r>
            <a:endParaRPr kumimoji="0" lang="en-SA"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SA"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DD548958-997C-6F15-C1FB-A09D7A46805B}"/>
              </a:ext>
            </a:extLst>
          </p:cNvPr>
          <p:cNvSpPr txBox="1"/>
          <p:nvPr/>
        </p:nvSpPr>
        <p:spPr>
          <a:xfrm>
            <a:off x="86079" y="3694552"/>
            <a:ext cx="8342203"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Lilly's, a furniture retailer, sells low-end furniture and accent pieces that are targeted toward lower-income consumer groups. Lilly's most likely segments the consumer market based on ________ variables.</a:t>
            </a:r>
            <a:endParaRPr kumimoji="0" lang="en-SA"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demographic</a:t>
            </a:r>
            <a:endParaRPr kumimoji="0" lang="en-SA"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psychographic</a:t>
            </a:r>
            <a:endParaRPr kumimoji="0" lang="en-SA"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universal</a:t>
            </a:r>
            <a:endParaRPr kumimoji="0" lang="en-SA"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 geographic</a:t>
            </a:r>
            <a:endParaRPr kumimoji="0" lang="en-SA"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behavioral</a:t>
            </a:r>
            <a:endParaRPr kumimoji="0" lang="en-SA"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F2BB872E-6449-EEB1-72BF-477956B8852D}"/>
              </a:ext>
            </a:extLst>
          </p:cNvPr>
          <p:cNvGrpSpPr/>
          <p:nvPr/>
        </p:nvGrpSpPr>
        <p:grpSpPr>
          <a:xfrm>
            <a:off x="8708570" y="1145456"/>
            <a:ext cx="3367479" cy="4611199"/>
            <a:chOff x="7332712" y="1080499"/>
            <a:chExt cx="4670236" cy="5665645"/>
          </a:xfrm>
        </p:grpSpPr>
        <p:pic>
          <p:nvPicPr>
            <p:cNvPr id="4" name="Picture 3">
              <a:extLst>
                <a:ext uri="{FF2B5EF4-FFF2-40B4-BE49-F238E27FC236}">
                  <a16:creationId xmlns:a16="http://schemas.microsoft.com/office/drawing/2014/main" id="{3B6D289B-1486-D16F-331E-D6DE6E324ECF}"/>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6" name="Picture 2" descr="BuzzFeed Quizzes">
              <a:extLst>
                <a:ext uri="{FF2B5EF4-FFF2-40B4-BE49-F238E27FC236}">
                  <a16:creationId xmlns:a16="http://schemas.microsoft.com/office/drawing/2014/main" id="{F5575D0C-6E38-8B51-F049-D29D3FC9F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309D49B8-45A8-68EC-F62E-64133223090B}"/>
              </a:ext>
            </a:extLst>
          </p:cNvPr>
          <p:cNvSpPr>
            <a:spLocks noGrp="1"/>
          </p:cNvSpPr>
          <p:nvPr>
            <p:ph type="title" idx="4294967295"/>
          </p:nvPr>
        </p:nvSpPr>
        <p:spPr>
          <a:xfrm>
            <a:off x="9534525" y="228600"/>
            <a:ext cx="2657475" cy="917575"/>
          </a:xfrm>
        </p:spPr>
        <p:txBody>
          <a:bodyPr>
            <a:normAutofit fontScale="90000"/>
          </a:bodyPr>
          <a:lstStyle/>
          <a:p>
            <a:pPr algn="ctr"/>
            <a:r>
              <a:rPr lang="en-SA" sz="6600" b="1" dirty="0">
                <a:solidFill>
                  <a:srgbClr val="C00000"/>
                </a:solidFill>
              </a:rPr>
              <a:t>Quiz</a:t>
            </a:r>
            <a:r>
              <a:rPr lang="en-SA" dirty="0">
                <a:solidFill>
                  <a:schemeClr val="tx1"/>
                </a:solidFill>
              </a:rPr>
              <a:t> </a:t>
            </a:r>
          </a:p>
        </p:txBody>
      </p:sp>
      <p:sp>
        <p:nvSpPr>
          <p:cNvPr id="2" name="Rectangle 1">
            <a:extLst>
              <a:ext uri="{FF2B5EF4-FFF2-40B4-BE49-F238E27FC236}">
                <a16:creationId xmlns:a16="http://schemas.microsoft.com/office/drawing/2014/main" id="{6513ED64-8DFD-B0FE-D8BA-D4096691B9C8}"/>
              </a:ext>
            </a:extLst>
          </p:cNvPr>
          <p:cNvSpPr/>
          <p:nvPr/>
        </p:nvSpPr>
        <p:spPr>
          <a:xfrm>
            <a:off x="86079" y="1037424"/>
            <a:ext cx="8420150" cy="52322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chemeClr val="accent6">
                    <a:lumMod val="50000"/>
                  </a:schemeClr>
                </a:solidFill>
                <a:effectLst>
                  <a:reflection blurRad="6350" stA="53000" endA="300" endPos="35500" dir="5400000" sy="-90000" algn="bl" rotWithShape="0"/>
                </a:effectLst>
                <a:uLnTx/>
                <a:uFillTx/>
                <a:latin typeface="Calibri" panose="020F0502020204030204"/>
                <a:ea typeface="+mn-ea"/>
                <a:cs typeface="+mn-cs"/>
              </a:rPr>
              <a:t>Chose the right answer </a:t>
            </a:r>
          </a:p>
        </p:txBody>
      </p:sp>
    </p:spTree>
    <p:extLst>
      <p:ext uri="{BB962C8B-B14F-4D97-AF65-F5344CB8AC3E}">
        <p14:creationId xmlns:p14="http://schemas.microsoft.com/office/powerpoint/2010/main" val="16701217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D548958-997C-6F15-C1FB-A09D7A46805B}"/>
              </a:ext>
            </a:extLst>
          </p:cNvPr>
          <p:cNvSpPr txBox="1"/>
          <p:nvPr/>
        </p:nvSpPr>
        <p:spPr>
          <a:xfrm>
            <a:off x="142753" y="1237682"/>
            <a:ext cx="7433703"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________ is the process of dividing a market into distinct groups of buyers who have different needs, characteristics, or behavior.</a:t>
            </a:r>
            <a:endParaRPr kumimoji="0" lang="en-S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Differentiation</a:t>
            </a:r>
            <a:endParaRPr kumimoji="0" lang="en-S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Mass marketing</a:t>
            </a:r>
            <a:endParaRPr kumimoji="0" lang="en-S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Market targeting</a:t>
            </a:r>
            <a:endParaRPr kumimoji="0" lang="en-S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 Market segmentation</a:t>
            </a:r>
            <a:endParaRPr kumimoji="0" lang="en-S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Positioning</a:t>
            </a:r>
            <a:endParaRPr kumimoji="0" lang="en-S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SA"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2A2CFB2F-1B25-951F-FEA5-E8BFC3769CFC}"/>
              </a:ext>
            </a:extLst>
          </p:cNvPr>
          <p:cNvSpPr txBox="1"/>
          <p:nvPr/>
        </p:nvSpPr>
        <p:spPr>
          <a:xfrm>
            <a:off x="142752" y="3523680"/>
            <a:ext cx="7433703"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lvl="0">
              <a:defRPr/>
            </a:pPr>
            <a:r>
              <a:rPr kumimoji="0" lang="en-US" sz="1400" b="0" i="0" u="none" strike="noStrike" kern="1200" cap="none" spc="0" normalizeH="0" baseline="0" noProof="0" dirty="0">
                <a:ln>
                  <a:noFill/>
                </a:ln>
                <a:solidFill>
                  <a:prstClr val="black"/>
                </a:solidFill>
                <a:effectLst/>
                <a:uLnTx/>
                <a:uFillTx/>
              </a:rPr>
              <a:t>AHarry's caters to the clothing needs of men, manufacturing two different lines of fashion based on the purchasing power of its customers. One product line caters to the needs of </a:t>
            </a:r>
            <a:r>
              <a:rPr lang="en-US" sz="1400" dirty="0">
                <a:solidFill>
                  <a:prstClr val="black"/>
                </a:solidFill>
              </a:rPr>
              <a:t>affluent </a:t>
            </a:r>
            <a:r>
              <a:rPr lang="en-US" sz="1400" i="1" dirty="0">
                <a:solidFill>
                  <a:srgbClr val="C00000"/>
                </a:solidFill>
              </a:rPr>
              <a:t>wealthy</a:t>
            </a:r>
            <a:r>
              <a:rPr lang="en-US" sz="1400" dirty="0">
                <a:solidFill>
                  <a:prstClr val="black"/>
                </a:solidFill>
              </a:rPr>
              <a:t>, </a:t>
            </a:r>
            <a:r>
              <a:rPr kumimoji="0" lang="en-US" sz="1400" b="0" i="0" u="none" strike="noStrike" kern="1200" cap="none" spc="0" normalizeH="0" baseline="0" noProof="0" dirty="0">
                <a:ln>
                  <a:noFill/>
                </a:ln>
                <a:solidFill>
                  <a:prstClr val="black"/>
                </a:solidFill>
                <a:effectLst/>
                <a:uLnTx/>
                <a:uFillTx/>
              </a:rPr>
              <a:t>middle-aged men, and the other line targets younger, up-and-coming professionals. Harry's most likely segments the consumer market based on ________ variables.</a:t>
            </a:r>
            <a:endParaRPr kumimoji="0" lang="en-SA"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geographic</a:t>
            </a:r>
            <a:endParaRPr kumimoji="0" lang="en-SA"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psychographic</a:t>
            </a:r>
            <a:endParaRPr kumimoji="0" lang="en-SA"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universal</a:t>
            </a:r>
            <a:endParaRPr kumimoji="0" lang="en-SA"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 demographic</a:t>
            </a:r>
            <a:endParaRPr kumimoji="0" lang="en-SA"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behavioral</a:t>
            </a:r>
            <a:endParaRPr kumimoji="0" lang="en-SA"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SA"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A4958B25-2745-4B6A-9683-809B6ECC700E}"/>
              </a:ext>
            </a:extLst>
          </p:cNvPr>
          <p:cNvGrpSpPr/>
          <p:nvPr/>
        </p:nvGrpSpPr>
        <p:grpSpPr>
          <a:xfrm>
            <a:off x="7968343" y="1145457"/>
            <a:ext cx="4080904" cy="4766246"/>
            <a:chOff x="7332712" y="1080499"/>
            <a:chExt cx="4670236" cy="5665645"/>
          </a:xfrm>
        </p:grpSpPr>
        <p:pic>
          <p:nvPicPr>
            <p:cNvPr id="8" name="Picture 7">
              <a:extLst>
                <a:ext uri="{FF2B5EF4-FFF2-40B4-BE49-F238E27FC236}">
                  <a16:creationId xmlns:a16="http://schemas.microsoft.com/office/drawing/2014/main" id="{F295AA33-0E7A-F162-6D3A-B50E67BF8ED0}"/>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9" name="Picture 2" descr="BuzzFeed Quizzes">
              <a:extLst>
                <a:ext uri="{FF2B5EF4-FFF2-40B4-BE49-F238E27FC236}">
                  <a16:creationId xmlns:a16="http://schemas.microsoft.com/office/drawing/2014/main" id="{98685BD6-C76A-A0E9-002B-62D9168383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itle 1">
            <a:extLst>
              <a:ext uri="{FF2B5EF4-FFF2-40B4-BE49-F238E27FC236}">
                <a16:creationId xmlns:a16="http://schemas.microsoft.com/office/drawing/2014/main" id="{4526FE17-9BF0-5BF6-73A1-B60CEE0AC6EC}"/>
              </a:ext>
            </a:extLst>
          </p:cNvPr>
          <p:cNvSpPr>
            <a:spLocks noGrp="1"/>
          </p:cNvSpPr>
          <p:nvPr>
            <p:ph type="title" idx="4294967295"/>
          </p:nvPr>
        </p:nvSpPr>
        <p:spPr>
          <a:xfrm>
            <a:off x="9807575" y="133350"/>
            <a:ext cx="2384425" cy="919163"/>
          </a:xfrm>
        </p:spPr>
        <p:txBody>
          <a:bodyPr>
            <a:normAutofit fontScale="90000"/>
          </a:bodyPr>
          <a:lstStyle/>
          <a:p>
            <a:pPr algn="ctr"/>
            <a:r>
              <a:rPr lang="en-SA" sz="6600" b="1" dirty="0">
                <a:solidFill>
                  <a:srgbClr val="C00000"/>
                </a:solidFill>
              </a:rPr>
              <a:t>Quiz </a:t>
            </a:r>
          </a:p>
        </p:txBody>
      </p:sp>
      <p:sp>
        <p:nvSpPr>
          <p:cNvPr id="2" name="Rectangle 1">
            <a:extLst>
              <a:ext uri="{FF2B5EF4-FFF2-40B4-BE49-F238E27FC236}">
                <a16:creationId xmlns:a16="http://schemas.microsoft.com/office/drawing/2014/main" id="{5FAB520A-C19F-5127-A3F7-16B6C7004E26}"/>
              </a:ext>
            </a:extLst>
          </p:cNvPr>
          <p:cNvSpPr/>
          <p:nvPr/>
        </p:nvSpPr>
        <p:spPr>
          <a:xfrm>
            <a:off x="4977630" y="475467"/>
            <a:ext cx="4603183" cy="646331"/>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chemeClr val="accent6">
                    <a:lumMod val="50000"/>
                  </a:schemeClr>
                </a:solidFill>
                <a:effectLst>
                  <a:reflection blurRad="6350" stA="53000" endA="300" endPos="35500" dir="5400000" sy="-90000" algn="bl" rotWithShape="0"/>
                </a:effectLst>
                <a:uLnTx/>
                <a:uFillTx/>
                <a:latin typeface="Calibri" panose="020F0502020204030204"/>
                <a:ea typeface="+mn-ea"/>
                <a:cs typeface="+mn-cs"/>
              </a:rPr>
              <a:t>Chose the right answer </a:t>
            </a:r>
          </a:p>
        </p:txBody>
      </p:sp>
    </p:spTree>
    <p:extLst>
      <p:ext uri="{BB962C8B-B14F-4D97-AF65-F5344CB8AC3E}">
        <p14:creationId xmlns:p14="http://schemas.microsoft.com/office/powerpoint/2010/main" val="30151396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2BB872E-6449-EEB1-72BF-477956B8852D}"/>
              </a:ext>
            </a:extLst>
          </p:cNvPr>
          <p:cNvGrpSpPr/>
          <p:nvPr/>
        </p:nvGrpSpPr>
        <p:grpSpPr>
          <a:xfrm>
            <a:off x="8708570" y="1145457"/>
            <a:ext cx="3367479" cy="4681186"/>
            <a:chOff x="7332712" y="1080499"/>
            <a:chExt cx="4670236" cy="5665645"/>
          </a:xfrm>
        </p:grpSpPr>
        <p:pic>
          <p:nvPicPr>
            <p:cNvPr id="4" name="Picture 3">
              <a:extLst>
                <a:ext uri="{FF2B5EF4-FFF2-40B4-BE49-F238E27FC236}">
                  <a16:creationId xmlns:a16="http://schemas.microsoft.com/office/drawing/2014/main" id="{3B6D289B-1486-D16F-331E-D6DE6E324ECF}"/>
                </a:ext>
              </a:extLst>
            </p:cNvPr>
            <p:cNvPicPr>
              <a:picLocks noChangeAspect="1"/>
            </p:cNvPicPr>
            <p:nvPr/>
          </p:nvPicPr>
          <p:blipFill>
            <a:blip r:embed="rId3"/>
            <a:stretch>
              <a:fillRect/>
            </a:stretch>
          </p:blipFill>
          <p:spPr>
            <a:xfrm>
              <a:off x="7332712" y="1080499"/>
              <a:ext cx="4670236" cy="2923259"/>
            </a:xfrm>
            <a:prstGeom prst="rect">
              <a:avLst/>
            </a:prstGeom>
          </p:spPr>
        </p:pic>
        <p:pic>
          <p:nvPicPr>
            <p:cNvPr id="6" name="Picture 2" descr="BuzzFeed Quizzes">
              <a:extLst>
                <a:ext uri="{FF2B5EF4-FFF2-40B4-BE49-F238E27FC236}">
                  <a16:creationId xmlns:a16="http://schemas.microsoft.com/office/drawing/2014/main" id="{F5575D0C-6E38-8B51-F049-D29D3FC9F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3" r="252" b="6029"/>
            <a:stretch/>
          </p:blipFill>
          <p:spPr bwMode="auto">
            <a:xfrm>
              <a:off x="7332712" y="4031881"/>
              <a:ext cx="4658457" cy="2714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309D49B8-45A8-68EC-F62E-64133223090B}"/>
              </a:ext>
            </a:extLst>
          </p:cNvPr>
          <p:cNvSpPr>
            <a:spLocks noGrp="1"/>
          </p:cNvSpPr>
          <p:nvPr>
            <p:ph type="title" idx="4294967295"/>
          </p:nvPr>
        </p:nvSpPr>
        <p:spPr>
          <a:xfrm>
            <a:off x="9534525" y="228600"/>
            <a:ext cx="2657475" cy="917575"/>
          </a:xfrm>
        </p:spPr>
        <p:txBody>
          <a:bodyPr>
            <a:normAutofit fontScale="90000"/>
          </a:bodyPr>
          <a:lstStyle/>
          <a:p>
            <a:pPr algn="ctr"/>
            <a:r>
              <a:rPr lang="en-SA" sz="6600" b="1" dirty="0">
                <a:solidFill>
                  <a:srgbClr val="C00000"/>
                </a:solidFill>
              </a:rPr>
              <a:t>Quiz</a:t>
            </a:r>
            <a:r>
              <a:rPr lang="en-SA" dirty="0">
                <a:solidFill>
                  <a:schemeClr val="tx1"/>
                </a:solidFill>
              </a:rPr>
              <a:t> </a:t>
            </a:r>
          </a:p>
        </p:txBody>
      </p:sp>
      <p:sp>
        <p:nvSpPr>
          <p:cNvPr id="2" name="Rectangle 1">
            <a:extLst>
              <a:ext uri="{FF2B5EF4-FFF2-40B4-BE49-F238E27FC236}">
                <a16:creationId xmlns:a16="http://schemas.microsoft.com/office/drawing/2014/main" id="{6513ED64-8DFD-B0FE-D8BA-D4096691B9C8}"/>
              </a:ext>
            </a:extLst>
          </p:cNvPr>
          <p:cNvSpPr/>
          <p:nvPr/>
        </p:nvSpPr>
        <p:spPr>
          <a:xfrm>
            <a:off x="4920556" y="414334"/>
            <a:ext cx="5095754" cy="707886"/>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schemeClr val="accent6">
                    <a:lumMod val="50000"/>
                  </a:schemeClr>
                </a:solidFill>
                <a:effectLst>
                  <a:reflection blurRad="6350" stA="53000" endA="300" endPos="35500" dir="5400000" sy="-90000" algn="bl" rotWithShape="0"/>
                </a:effectLst>
                <a:uLnTx/>
                <a:uFillTx/>
                <a:latin typeface="Calibri" panose="020F0502020204030204"/>
                <a:ea typeface="+mn-ea"/>
                <a:cs typeface="+mn-cs"/>
              </a:rPr>
              <a:t>Chose the right answer </a:t>
            </a:r>
          </a:p>
        </p:txBody>
      </p:sp>
      <p:sp>
        <p:nvSpPr>
          <p:cNvPr id="8" name="TextBox 7">
            <a:extLst>
              <a:ext uri="{FF2B5EF4-FFF2-40B4-BE49-F238E27FC236}">
                <a16:creationId xmlns:a16="http://schemas.microsoft.com/office/drawing/2014/main" id="{98821738-299C-490C-F031-B99984697776}"/>
              </a:ext>
            </a:extLst>
          </p:cNvPr>
          <p:cNvSpPr txBox="1"/>
          <p:nvPr/>
        </p:nvSpPr>
        <p:spPr>
          <a:xfrm>
            <a:off x="172469" y="1401100"/>
            <a:ext cx="8420150" cy="40934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en-SA"/>
            </a:defPPr>
            <a:lvl1pPr>
              <a:defRPr sz="1600">
                <a:solidFill>
                  <a:schemeClr val="dk1"/>
                </a:solidFill>
                <a:latin typeface="Calibri" panose="020F0502020204030204" pitchFamily="34" charset="0"/>
                <a:cs typeface="Calibri" panose="020F0502020204030204" pitchFamily="34" charset="0"/>
              </a:defRPr>
            </a:lvl1pPr>
            <a:lvl2pPr lvl="1">
              <a:defRPr>
                <a:solidFill>
                  <a:schemeClr val="dk1"/>
                </a:solidFill>
                <a:latin typeface="Calibri" panose="020F0502020204030204" pitchFamily="34" charset="0"/>
                <a:cs typeface="Calibri" panose="020F0502020204030204" pitchFamily="34" charset="0"/>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Y company's, a furniture retailer, sells low-end furniture and accent pieces that are targeted toward lower-income consumer groups. Lilly's most likely segments the consumer market based on ________ variables</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demographic</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psychographic</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universal</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 geographic</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behavioral</a:t>
            </a:r>
          </a:p>
        </p:txBody>
      </p:sp>
    </p:spTree>
    <p:extLst>
      <p:ext uri="{BB962C8B-B14F-4D97-AF65-F5344CB8AC3E}">
        <p14:creationId xmlns:p14="http://schemas.microsoft.com/office/powerpoint/2010/main" val="18193292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rot="21420000">
            <a:off x="-1866199" y="-1168234"/>
            <a:ext cx="9433235" cy="3278684"/>
          </a:xfrm>
          <a:prstGeom prst="rect">
            <a:avLst/>
          </a:prstGeom>
          <a:ln>
            <a:noFill/>
          </a:ln>
        </p:spPr>
        <p:txBody>
          <a:bodyPr vert="horz" lIns="91440" tIns="45720" rIns="91440" bIns="45720" rtlCol="0" anchor="b">
            <a:normAutofit/>
          </a:bodyPr>
          <a:lstStyle>
            <a:lvl1pPr rtl="1">
              <a:lnSpc>
                <a:spcPct val="90000"/>
              </a:lnSpc>
              <a:spcBef>
                <a:spcPct val="0"/>
              </a:spcBef>
              <a:buNone/>
              <a:defRPr sz="6600" cap="all" baseline="0">
                <a:solidFill>
                  <a:schemeClr val="accent1"/>
                </a:solidFill>
                <a:effectLst/>
                <a:latin typeface="+mj-lt"/>
                <a:ea typeface="+mj-ea"/>
                <a:cs typeface="+mj-cs"/>
              </a:defRPr>
            </a:lvl1pPr>
          </a:lstStyle>
          <a:p>
            <a:pPr algn="r" defTabSz="914354" rtl="0">
              <a:spcAft>
                <a:spcPts val="600"/>
              </a:spcAft>
              <a:defRPr/>
            </a:pPr>
            <a:r>
              <a:rPr lang="en-US" dirty="0">
                <a:solidFill>
                  <a:schemeClr val="accent6">
                    <a:lumMod val="50000"/>
                  </a:schemeClr>
                </a:solidFill>
                <a:latin typeface="Impact" panose="020B0806030902050204"/>
              </a:rPr>
              <a:t>2-Market Targeting </a:t>
            </a:r>
          </a:p>
        </p:txBody>
      </p:sp>
      <p:pic>
        <p:nvPicPr>
          <p:cNvPr id="27650" name="Picture 2" descr="TOP 8 TARGET MARKET QUOTES | A-Z Quotes">
            <a:extLst>
              <a:ext uri="{FF2B5EF4-FFF2-40B4-BE49-F238E27FC236}">
                <a16:creationId xmlns:a16="http://schemas.microsoft.com/office/drawing/2014/main" id="{130EC3DE-2AEE-5848-9DCE-F9FB45261A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15" t="4274" r="7854" b="28527"/>
          <a:stretch/>
        </p:blipFill>
        <p:spPr bwMode="auto">
          <a:xfrm rot="21420000">
            <a:off x="382877" y="2019064"/>
            <a:ext cx="6136178" cy="3659920"/>
          </a:xfrm>
          <a:custGeom>
            <a:avLst/>
            <a:gdLst/>
            <a:ahLst/>
            <a:cxnLst/>
            <a:rect l="l" t="t" r="r" b="b"/>
            <a:pathLst>
              <a:path w="4672896" h="4425352">
                <a:moveTo>
                  <a:pt x="2262547" y="0"/>
                </a:moveTo>
                <a:lnTo>
                  <a:pt x="4672895" y="126321"/>
                </a:lnTo>
                <a:lnTo>
                  <a:pt x="4672896" y="4425352"/>
                </a:lnTo>
                <a:lnTo>
                  <a:pt x="0" y="4425352"/>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8440E28-D193-68C1-23E3-CFE29811ADE6}"/>
              </a:ext>
            </a:extLst>
          </p:cNvPr>
          <p:cNvPicPr>
            <a:picLocks noChangeAspect="1"/>
          </p:cNvPicPr>
          <p:nvPr/>
        </p:nvPicPr>
        <p:blipFill>
          <a:blip r:embed="rId4"/>
          <a:stretch>
            <a:fillRect/>
          </a:stretch>
        </p:blipFill>
        <p:spPr>
          <a:xfrm rot="21236712">
            <a:off x="7579411" y="1848784"/>
            <a:ext cx="4142124" cy="3492818"/>
          </a:xfrm>
          <a:prstGeom prst="rect">
            <a:avLst/>
          </a:prstGeom>
        </p:spPr>
      </p:pic>
    </p:spTree>
    <p:extLst>
      <p:ext uri="{BB962C8B-B14F-4D97-AF65-F5344CB8AC3E}">
        <p14:creationId xmlns:p14="http://schemas.microsoft.com/office/powerpoint/2010/main" val="194874031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276406" y="457822"/>
            <a:ext cx="7099322" cy="1146175"/>
          </a:xfrm>
          <a:prstGeom prst="rect">
            <a:avLst/>
          </a:prstGeom>
          <a:noFill/>
          <a:ln>
            <a:noFill/>
          </a:ln>
        </p:spPr>
        <p:txBody>
          <a:bodyPr vert="horz" lIns="91440" tIns="45720" rIns="91440" bIns="45720" rtlCol="0" anchor="ctr">
            <a:normAutofit/>
          </a:bodyPr>
          <a:lstStyle/>
          <a:p>
            <a:pPr marL="2656072"/>
            <a:r>
              <a:rPr lang="en-US" sz="4800" b="1" spc="-25" dirty="0">
                <a:solidFill>
                  <a:schemeClr val="accent6">
                    <a:lumMod val="50000"/>
                  </a:schemeClr>
                </a:solidFill>
                <a:latin typeface="Abadi" panose="020B0604020104020204" pitchFamily="34" charset="0"/>
              </a:rPr>
              <a:t>Tar</a:t>
            </a:r>
            <a:r>
              <a:rPr lang="en-US" sz="4800" b="1" spc="-20" dirty="0">
                <a:solidFill>
                  <a:schemeClr val="accent6">
                    <a:lumMod val="50000"/>
                  </a:schemeClr>
                </a:solidFill>
                <a:latin typeface="Abadi" panose="020B0604020104020204" pitchFamily="34" charset="0"/>
              </a:rPr>
              <a:t>geting</a:t>
            </a:r>
            <a:r>
              <a:rPr lang="en-US" sz="3700" spc="-20" dirty="0">
                <a:solidFill>
                  <a:schemeClr val="accent6">
                    <a:lumMod val="50000"/>
                  </a:schemeClr>
                </a:solidFill>
                <a:latin typeface="Abadi" panose="020B0604020104020204" pitchFamily="34" charset="0"/>
              </a:rPr>
              <a:t>, </a:t>
            </a:r>
            <a:br>
              <a:rPr lang="en-US" sz="3700" spc="-20" dirty="0">
                <a:solidFill>
                  <a:srgbClr val="0070C0"/>
                </a:solidFill>
                <a:latin typeface="Abadi" panose="020B0604020104020204" pitchFamily="34" charset="0"/>
              </a:rPr>
            </a:br>
            <a:r>
              <a:rPr lang="en-US" sz="1800" dirty="0">
                <a:solidFill>
                  <a:srgbClr val="C00000"/>
                </a:solidFill>
                <a:latin typeface="Gill Sans MT" panose="020B0502020104020203"/>
                <a:ea typeface="+mn-ea"/>
                <a:cs typeface="+mn-cs"/>
              </a:rPr>
              <a:t>A-</a:t>
            </a:r>
            <a:r>
              <a:rPr lang="en-US" altLang="en-US" sz="1800" dirty="0">
                <a:solidFill>
                  <a:srgbClr val="C00000"/>
                </a:solidFill>
                <a:latin typeface="Gill Sans MT" panose="020B0502020104020203"/>
                <a:ea typeface="+mn-ea"/>
                <a:cs typeface="+mn-cs"/>
              </a:rPr>
              <a:t>Evaluatin</a:t>
            </a:r>
            <a:r>
              <a:rPr lang="en-US" altLang="en-US" sz="1800" spc="0" dirty="0">
                <a:solidFill>
                  <a:srgbClr val="C00000"/>
                </a:solidFill>
                <a:latin typeface="Gill Sans MT" panose="020B0502020104020203"/>
                <a:ea typeface="+mn-ea"/>
                <a:cs typeface="+mn-cs"/>
              </a:rPr>
              <a:t>g the various segments </a:t>
            </a:r>
            <a:endParaRPr lang="en-US" sz="3700" dirty="0">
              <a:solidFill>
                <a:srgbClr val="C00000"/>
              </a:solidFill>
              <a:latin typeface="Abadi" panose="020B0604020104020204" pitchFamily="34" charset="0"/>
            </a:endParaRPr>
          </a:p>
        </p:txBody>
      </p:sp>
      <p:sp>
        <p:nvSpPr>
          <p:cNvPr id="3" name="object 3"/>
          <p:cNvSpPr txBox="1"/>
          <p:nvPr/>
        </p:nvSpPr>
        <p:spPr>
          <a:xfrm>
            <a:off x="161958" y="1636006"/>
            <a:ext cx="8611020" cy="4191084"/>
          </a:xfrm>
          <a:prstGeom prst="rect">
            <a:avLst/>
          </a:prstGeom>
          <a:noFill/>
        </p:spPr>
        <p:txBody>
          <a:bodyPr vert="horz" wrap="square" lIns="91440" tIns="45720" rIns="91440" bIns="45720" rtlCol="0">
            <a:spAutoFit/>
          </a:bodyPr>
          <a:lstStyle>
            <a:defPPr>
              <a:defRPr lang="en-SA"/>
            </a:defPPr>
            <a:lvl1pPr marL="228600" indent="-228600">
              <a:lnSpc>
                <a:spcPct val="110000"/>
              </a:lnSpc>
              <a:spcBef>
                <a:spcPts val="700"/>
              </a:spcBef>
              <a:buClr>
                <a:schemeClr val="tx2"/>
              </a:buClr>
              <a:buFont typeface="Arial" panose="020B0604020202020204" pitchFamily="34" charset="0"/>
              <a:buChar char="•"/>
              <a:defRPr sz="2400">
                <a:solidFill>
                  <a:schemeClr val="tx1">
                    <a:lumMod val="65000"/>
                    <a:lumOff val="35000"/>
                  </a:schemeClr>
                </a:solidFill>
              </a:defRPr>
            </a:lvl1pPr>
            <a:lvl2pPr marL="685800" lvl="1" indent="-228600">
              <a:lnSpc>
                <a:spcPct val="110000"/>
              </a:lnSpc>
              <a:spcBef>
                <a:spcPts val="700"/>
              </a:spcBef>
              <a:buClr>
                <a:schemeClr val="tx2"/>
              </a:buClr>
              <a:buFont typeface="Gill Sans MT" panose="020B0502020104020203" pitchFamily="34" charset="0"/>
              <a:buChar char="–"/>
              <a:defRPr sz="2400">
                <a:solidFill>
                  <a:schemeClr val="tx1">
                    <a:lumMod val="65000"/>
                    <a:lumOff val="35000"/>
                  </a:schemeClr>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tx1">
                    <a:lumMod val="65000"/>
                    <a:lumOff val="35000"/>
                  </a:schemeClr>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tx1">
                    <a:lumMod val="65000"/>
                    <a:lumOff val="35000"/>
                  </a:schemeClr>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tx1">
                    <a:lumMod val="65000"/>
                    <a:lumOff val="35000"/>
                  </a:schemeClr>
                </a:solidFill>
              </a:defRPr>
            </a:lvl9pPr>
          </a:lstStyle>
          <a:p>
            <a:pPr marL="0" indent="0" defTabSz="914354">
              <a:lnSpc>
                <a:spcPct val="150000"/>
              </a:lnSpc>
              <a:spcBef>
                <a:spcPts val="0"/>
              </a:spcBef>
              <a:buClrTx/>
              <a:buNone/>
              <a:defRPr/>
            </a:pPr>
            <a:r>
              <a:rPr lang="en-US" altLang="en-US" sz="1600" b="1" dirty="0">
                <a:solidFill>
                  <a:prstClr val="black"/>
                </a:solidFill>
                <a:latin typeface="Gill Sans MT" panose="020B0502020104020203"/>
              </a:rPr>
              <a:t>Target market segment </a:t>
            </a:r>
            <a:r>
              <a:rPr lang="en-US" altLang="en-US" sz="1600" dirty="0">
                <a:solidFill>
                  <a:prstClr val="black"/>
                </a:solidFill>
                <a:latin typeface="Gill Sans MT" panose="020B0502020104020203"/>
              </a:rPr>
              <a:t>: </a:t>
            </a:r>
            <a:r>
              <a:rPr lang="en-US" altLang="en-US" sz="1600" i="1" dirty="0">
                <a:solidFill>
                  <a:srgbClr val="C00000"/>
                </a:solidFill>
                <a:latin typeface="Gill Sans MT" panose="020B0502020104020203"/>
              </a:rPr>
              <a:t>Set of buyers sharing common needs or characteristics that the company decides to serve</a:t>
            </a:r>
          </a:p>
          <a:p>
            <a:pPr marL="0" indent="0" defTabSz="914354">
              <a:lnSpc>
                <a:spcPct val="150000"/>
              </a:lnSpc>
              <a:spcBef>
                <a:spcPts val="0"/>
              </a:spcBef>
              <a:buClrTx/>
              <a:buNone/>
              <a:defRPr/>
            </a:pPr>
            <a:r>
              <a:rPr lang="en-US" sz="1600" b="1" dirty="0">
                <a:solidFill>
                  <a:prstClr val="black"/>
                </a:solidFill>
                <a:latin typeface="Gill Sans MT" panose="020B0502020104020203"/>
              </a:rPr>
              <a:t>Factors for evaluating market segments</a:t>
            </a:r>
            <a:r>
              <a:rPr lang="en-IN" sz="1600" b="1" dirty="0">
                <a:solidFill>
                  <a:prstClr val="black"/>
                </a:solidFill>
                <a:latin typeface="Gill Sans MT" panose="020B0502020104020203"/>
              </a:rPr>
              <a:t> </a:t>
            </a:r>
            <a:endParaRPr lang="en-IN" sz="1600" i="1" dirty="0">
              <a:solidFill>
                <a:srgbClr val="C00000"/>
              </a:solidFill>
              <a:latin typeface="Gill Sans MT" panose="020B0502020104020203"/>
            </a:endParaRPr>
          </a:p>
          <a:p>
            <a:pPr marL="457178" indent="-457178" defTabSz="914354">
              <a:lnSpc>
                <a:spcPct val="150000"/>
              </a:lnSpc>
              <a:buClr>
                <a:srgbClr val="2A1A00"/>
              </a:buClr>
              <a:buFont typeface="+mj-lt"/>
              <a:buAutoNum type="arabicPeriod"/>
              <a:defRPr/>
            </a:pPr>
            <a:r>
              <a:rPr lang="en-US" altLang="en-US" sz="1600" dirty="0">
                <a:solidFill>
                  <a:schemeClr val="tx1"/>
                </a:solidFill>
                <a:latin typeface="Gill Sans MT" panose="020B0502020104020203"/>
              </a:rPr>
              <a:t>Segments that have the right size and growth. (</a:t>
            </a:r>
            <a:r>
              <a:rPr lang="en-US" altLang="en-US" sz="1400" b="1" i="1" dirty="0">
                <a:solidFill>
                  <a:srgbClr val="C00000"/>
                </a:solidFill>
                <a:latin typeface="Gill Sans MT" panose="020B0502020104020203"/>
              </a:rPr>
              <a:t>High Attractiveness</a:t>
            </a:r>
            <a:r>
              <a:rPr lang="en-US" altLang="en-US" sz="1400" b="1" i="1" dirty="0">
                <a:solidFill>
                  <a:schemeClr val="tx1"/>
                </a:solidFill>
                <a:latin typeface="Gill Sans MT" panose="020B0502020104020203"/>
              </a:rPr>
              <a:t>) </a:t>
            </a:r>
            <a:endParaRPr lang="en-US" altLang="en-US" sz="1600" b="1" i="1" dirty="0">
              <a:solidFill>
                <a:schemeClr val="tx1"/>
              </a:solidFill>
              <a:latin typeface="Gill Sans MT" panose="020B0502020104020203"/>
            </a:endParaRPr>
          </a:p>
          <a:p>
            <a:pPr marL="457178" indent="-457178" defTabSz="914354">
              <a:lnSpc>
                <a:spcPct val="150000"/>
              </a:lnSpc>
              <a:buClr>
                <a:srgbClr val="2A1A00"/>
              </a:buClr>
              <a:buFont typeface="+mj-lt"/>
              <a:buAutoNum type="arabicPeriod"/>
              <a:defRPr/>
            </a:pPr>
            <a:r>
              <a:rPr lang="en-US" altLang="en-US" sz="1600" dirty="0">
                <a:solidFill>
                  <a:schemeClr val="tx1"/>
                </a:solidFill>
                <a:latin typeface="Gill Sans MT" panose="020B0502020104020203"/>
              </a:rPr>
              <a:t>Segment structural attract</a:t>
            </a:r>
            <a:r>
              <a:rPr lang="en-US" altLang="en-US" sz="1600" dirty="0">
                <a:solidFill>
                  <a:srgbClr val="000000"/>
                </a:solidFill>
                <a:latin typeface="Gill Sans MT" panose="020B0502020104020203"/>
              </a:rPr>
              <a:t>iveness</a:t>
            </a:r>
          </a:p>
          <a:p>
            <a:pPr marL="0" indent="0" defTabSz="914354">
              <a:lnSpc>
                <a:spcPct val="150000"/>
              </a:lnSpc>
              <a:buClr>
                <a:srgbClr val="2A1A00"/>
              </a:buClr>
              <a:buNone/>
              <a:defRPr/>
            </a:pPr>
            <a:r>
              <a:rPr lang="ar-SA" altLang="en-US" sz="1600" i="1" dirty="0">
                <a:solidFill>
                  <a:srgbClr val="C00000"/>
                </a:solidFill>
                <a:latin typeface="Gill Sans MT" panose="020B0502020104020203"/>
                <a:cs typeface="Arial" panose="020B0604020202020204" pitchFamily="34" charset="0"/>
              </a:rPr>
              <a:t>}</a:t>
            </a:r>
            <a:r>
              <a:rPr lang="en-US" altLang="en-US" sz="1600" i="1" dirty="0">
                <a:solidFill>
                  <a:srgbClr val="C00000"/>
                </a:solidFill>
                <a:latin typeface="Gill Sans MT" panose="020B0502020104020203"/>
              </a:rPr>
              <a:t> potential</a:t>
            </a:r>
            <a:r>
              <a:rPr lang="en-US" altLang="en-US" sz="1600" dirty="0">
                <a:solidFill>
                  <a:srgbClr val="000000"/>
                </a:solidFill>
                <a:latin typeface="Gill Sans MT" panose="020B0502020104020203"/>
              </a:rPr>
              <a:t> </a:t>
            </a:r>
            <a:r>
              <a:rPr lang="en-US" altLang="en-US" sz="1600" i="1" dirty="0">
                <a:solidFill>
                  <a:srgbClr val="C00000"/>
                </a:solidFill>
                <a:latin typeface="Gill Sans MT" panose="020B0502020104020203"/>
              </a:rPr>
              <a:t>aggressive competitors</a:t>
            </a:r>
            <a:r>
              <a:rPr lang="ar-SA" altLang="en-US" sz="1600" i="1" dirty="0">
                <a:solidFill>
                  <a:srgbClr val="C00000"/>
                </a:solidFill>
                <a:latin typeface="Gill Sans MT" panose="020B0502020104020203"/>
                <a:cs typeface="Arial" panose="020B0604020202020204" pitchFamily="34" charset="0"/>
              </a:rPr>
              <a:t>،</a:t>
            </a:r>
            <a:r>
              <a:rPr lang="en-US" altLang="en-US" sz="1600" i="1" dirty="0">
                <a:solidFill>
                  <a:srgbClr val="C00000"/>
                </a:solidFill>
                <a:latin typeface="Gill Sans MT" panose="020B0502020104020203"/>
              </a:rPr>
              <a:t> potential new entrants, potential substitutes power of buyers, and powerful suppliers</a:t>
            </a:r>
            <a:r>
              <a:rPr lang="en-US" altLang="en-US" sz="1600" dirty="0">
                <a:solidFill>
                  <a:srgbClr val="000000"/>
                </a:solidFill>
                <a:latin typeface="Gill Sans MT" panose="020B0502020104020203"/>
              </a:rPr>
              <a:t>}</a:t>
            </a:r>
          </a:p>
          <a:p>
            <a:pPr marL="342900" indent="-342900" defTabSz="914354">
              <a:lnSpc>
                <a:spcPct val="150000"/>
              </a:lnSpc>
              <a:buClr>
                <a:srgbClr val="2A1A00"/>
              </a:buClr>
              <a:buFont typeface="+mj-lt"/>
              <a:buAutoNum type="arabicPeriod" startAt="3"/>
              <a:defRPr/>
            </a:pPr>
            <a:r>
              <a:rPr lang="en-US" altLang="en-US" sz="1600" dirty="0">
                <a:solidFill>
                  <a:srgbClr val="000000"/>
                </a:solidFill>
                <a:latin typeface="Gill Sans MT" panose="020B0502020104020203"/>
              </a:rPr>
              <a:t>Company objectives and resources </a:t>
            </a:r>
          </a:p>
          <a:p>
            <a:pPr marL="0" indent="0" defTabSz="914354">
              <a:lnSpc>
                <a:spcPct val="150000"/>
              </a:lnSpc>
              <a:buClr>
                <a:srgbClr val="2A1A00"/>
              </a:buClr>
              <a:buNone/>
              <a:defRPr/>
            </a:pPr>
            <a:r>
              <a:rPr lang="en-US" altLang="en-US" sz="1600" i="1" dirty="0">
                <a:solidFill>
                  <a:srgbClr val="C00000"/>
                </a:solidFill>
                <a:latin typeface="Gill Sans MT" panose="020B0502020104020203"/>
              </a:rPr>
              <a:t>{Some attractive segments can be dismissed because they do not interconnect with the company’s long-run objectives. Or the company lack the skills and resources needed .</a:t>
            </a:r>
            <a:endParaRPr lang="en-US" sz="1600" dirty="0">
              <a:solidFill>
                <a:prstClr val="black">
                  <a:lumMod val="65000"/>
                  <a:lumOff val="35000"/>
                </a:prstClr>
              </a:solidFill>
              <a:latin typeface="Gill Sans MT" panose="020B0502020104020203"/>
            </a:endParaRPr>
          </a:p>
        </p:txBody>
      </p:sp>
      <p:grpSp>
        <p:nvGrpSpPr>
          <p:cNvPr id="4" name="Group 3">
            <a:extLst>
              <a:ext uri="{FF2B5EF4-FFF2-40B4-BE49-F238E27FC236}">
                <a16:creationId xmlns:a16="http://schemas.microsoft.com/office/drawing/2014/main" id="{6CA7C56C-68C4-7A76-5E86-6B03428D43DA}"/>
              </a:ext>
            </a:extLst>
          </p:cNvPr>
          <p:cNvGrpSpPr/>
          <p:nvPr/>
        </p:nvGrpSpPr>
        <p:grpSpPr>
          <a:xfrm>
            <a:off x="8779827" y="2828749"/>
            <a:ext cx="3218240" cy="2998341"/>
            <a:chOff x="8468896" y="0"/>
            <a:chExt cx="3709615" cy="4149585"/>
          </a:xfrm>
        </p:grpSpPr>
        <p:pic>
          <p:nvPicPr>
            <p:cNvPr id="5" name="Picture 4">
              <a:extLst>
                <a:ext uri="{FF2B5EF4-FFF2-40B4-BE49-F238E27FC236}">
                  <a16:creationId xmlns:a16="http://schemas.microsoft.com/office/drawing/2014/main" id="{FF548DCD-BC21-BF06-0117-E48FAE8741E4}"/>
                </a:ext>
              </a:extLst>
            </p:cNvPr>
            <p:cNvPicPr>
              <a:picLocks noChangeAspect="1"/>
            </p:cNvPicPr>
            <p:nvPr/>
          </p:nvPicPr>
          <p:blipFill>
            <a:blip r:embed="rId3"/>
            <a:stretch>
              <a:fillRect/>
            </a:stretch>
          </p:blipFill>
          <p:spPr>
            <a:xfrm>
              <a:off x="8468896" y="0"/>
              <a:ext cx="3709615" cy="40647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Rectangle 8">
              <a:extLst>
                <a:ext uri="{FF2B5EF4-FFF2-40B4-BE49-F238E27FC236}">
                  <a16:creationId xmlns:a16="http://schemas.microsoft.com/office/drawing/2014/main" id="{CF236D69-FE3B-9C5D-6439-8D248773ECF7}"/>
                </a:ext>
              </a:extLst>
            </p:cNvPr>
            <p:cNvSpPr/>
            <p:nvPr/>
          </p:nvSpPr>
          <p:spPr>
            <a:xfrm>
              <a:off x="8468896" y="3169899"/>
              <a:ext cx="3709615" cy="979686"/>
            </a:xfrm>
            <a:prstGeom prst="rect">
              <a:avLst/>
            </a:prstGeom>
            <a:solidFill>
              <a:schemeClr val="bg1"/>
            </a:solidFill>
            <a:ln w="57150" cmpd="thinThick">
              <a:solidFill>
                <a:schemeClr val="bg1">
                  <a:lumMod val="50000"/>
                </a:schemeClr>
              </a:solidFill>
              <a:miter lim="800000"/>
            </a:ln>
            <a:effectLst>
              <a:outerShdw blurRad="50800" dist="50800" dir="5400000" algn="ctr" rotWithShape="0">
                <a:schemeClr val="accent1"/>
              </a:outerShdw>
            </a:effectLst>
          </p:spPr>
          <p:style>
            <a:lnRef idx="2">
              <a:schemeClr val="dk1"/>
            </a:lnRef>
            <a:fillRef idx="1">
              <a:schemeClr val="lt1"/>
            </a:fillRef>
            <a:effectRef idx="0">
              <a:schemeClr val="dk1"/>
            </a:effectRef>
            <a:fontRef idx="minor">
              <a:schemeClr val="dk1"/>
            </a:fontRef>
          </p:style>
          <p:txBody>
            <a:bodyPr wrap="square">
              <a:spAutoFit/>
            </a:bodyPr>
            <a:lstStyle/>
            <a:p>
              <a:pPr marL="457178" lvl="1" algn="ctr" defTabSz="914354">
                <a:defRPr/>
              </a:pPr>
              <a:r>
                <a:rPr lang="en-US" sz="2000" dirty="0">
                  <a:solidFill>
                    <a:srgbClr val="000000"/>
                  </a:solidFill>
                  <a:latin typeface="Calibri" panose="020F0502020204030204"/>
                </a:rPr>
                <a:t>Factors for selecting target market segment</a:t>
              </a:r>
              <a:r>
                <a:rPr lang="en-IN" sz="2000" dirty="0">
                  <a:solidFill>
                    <a:prstClr val="black"/>
                  </a:solidFill>
                  <a:latin typeface="Gill Sans MT" panose="020B0502020104020203"/>
                </a:rPr>
                <a:t> </a:t>
              </a:r>
            </a:p>
          </p:txBody>
        </p:sp>
      </p:grpSp>
      <p:pic>
        <p:nvPicPr>
          <p:cNvPr id="2052" name="Picture 4" descr="The Communicator™ Surgical Face Masks with Clear Window (Level 1) -  Safe'N'Clear, Inc. | The Communicator™ clear face mask">
            <a:extLst>
              <a:ext uri="{FF2B5EF4-FFF2-40B4-BE49-F238E27FC236}">
                <a16:creationId xmlns:a16="http://schemas.microsoft.com/office/drawing/2014/main" id="{EFEB9630-7147-6F8A-D2C7-C6462CCE4F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9827" y="947956"/>
            <a:ext cx="3158310" cy="18353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5264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7689" y="3606770"/>
            <a:ext cx="6352903" cy="2348207"/>
          </a:xfrm>
          <a:prstGeom prst="rect">
            <a:avLst/>
          </a:prstGeom>
          <a:solidFill>
            <a:schemeClr val="bg1"/>
          </a:solidFill>
        </p:spPr>
        <p:txBody>
          <a:bodyPr vert="horz" wrap="square" lIns="91440" tIns="45720" rIns="91440" bIns="45720" rtlCol="0">
            <a:spAutoFit/>
          </a:bodyPr>
          <a:lstStyle>
            <a:defPPr>
              <a:defRPr lang="en-SA"/>
            </a:defPPr>
            <a:lvl1pPr marL="228600" indent="-228600">
              <a:lnSpc>
                <a:spcPct val="110000"/>
              </a:lnSpc>
              <a:spcBef>
                <a:spcPts val="700"/>
              </a:spcBef>
              <a:buClr>
                <a:schemeClr val="tx2"/>
              </a:buClr>
              <a:buFont typeface="Arial" panose="020B0604020202020204" pitchFamily="34" charset="0"/>
              <a:buChar char="•"/>
              <a:defRPr sz="2400">
                <a:solidFill>
                  <a:schemeClr val="tx1">
                    <a:lumMod val="65000"/>
                    <a:lumOff val="35000"/>
                  </a:schemeClr>
                </a:solidFill>
              </a:defRPr>
            </a:lvl1pPr>
            <a:lvl2pPr marL="685800" lvl="1" indent="-228600">
              <a:lnSpc>
                <a:spcPct val="110000"/>
              </a:lnSpc>
              <a:spcBef>
                <a:spcPts val="700"/>
              </a:spcBef>
              <a:buClr>
                <a:schemeClr val="tx2"/>
              </a:buClr>
              <a:buFont typeface="Gill Sans MT" panose="020B0502020104020203" pitchFamily="34" charset="0"/>
              <a:buChar char="–"/>
              <a:defRPr sz="2400">
                <a:solidFill>
                  <a:schemeClr val="tx1">
                    <a:lumMod val="65000"/>
                    <a:lumOff val="35000"/>
                  </a:schemeClr>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tx1">
                    <a:lumMod val="65000"/>
                    <a:lumOff val="35000"/>
                  </a:schemeClr>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tx1">
                    <a:lumMod val="65000"/>
                    <a:lumOff val="35000"/>
                  </a:schemeClr>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tx1">
                    <a:lumMod val="65000"/>
                    <a:lumOff val="35000"/>
                  </a:schemeClr>
                </a:solidFill>
              </a:defRPr>
            </a:lvl9pPr>
          </a:lstStyle>
          <a:p>
            <a:pPr marL="685766" lvl="1" indent="-228589" defTabSz="914354">
              <a:buClr>
                <a:srgbClr val="44546A"/>
              </a:buClr>
              <a:defRPr/>
            </a:pPr>
            <a:r>
              <a:rPr lang="en-US" altLang="en-US" sz="1800" dirty="0">
                <a:solidFill>
                  <a:srgbClr val="C00000"/>
                </a:solidFill>
                <a:latin typeface="Calibri" panose="020F0502020204030204"/>
              </a:rPr>
              <a:t>product variability</a:t>
            </a:r>
          </a:p>
          <a:p>
            <a:pPr marL="685766" lvl="1" indent="-228589" defTabSz="914354">
              <a:buClr>
                <a:srgbClr val="44546A"/>
              </a:buClr>
              <a:defRPr/>
            </a:pPr>
            <a:r>
              <a:rPr lang="en-US" altLang="en-US" sz="1800" dirty="0">
                <a:solidFill>
                  <a:srgbClr val="C00000"/>
                </a:solidFill>
                <a:latin typeface="Calibri" panose="020F0502020204030204"/>
              </a:rPr>
              <a:t>Product’s life-cycle</a:t>
            </a:r>
          </a:p>
          <a:p>
            <a:pPr marL="685766" lvl="1" indent="-228589" defTabSz="914354">
              <a:buClr>
                <a:srgbClr val="44546A"/>
              </a:buClr>
              <a:defRPr/>
            </a:pPr>
            <a:r>
              <a:rPr lang="en-US" altLang="en-US" sz="1800" dirty="0">
                <a:solidFill>
                  <a:srgbClr val="C00000"/>
                </a:solidFill>
                <a:latin typeface="Calibri" panose="020F0502020204030204"/>
              </a:rPr>
              <a:t>Market variability</a:t>
            </a:r>
          </a:p>
          <a:p>
            <a:pPr marL="685766" lvl="1" indent="-228589" defTabSz="914354">
              <a:buClr>
                <a:srgbClr val="44546A"/>
              </a:buClr>
              <a:defRPr/>
            </a:pPr>
            <a:r>
              <a:rPr lang="en-US" altLang="en-US" sz="1800" dirty="0">
                <a:solidFill>
                  <a:srgbClr val="C00000"/>
                </a:solidFill>
                <a:latin typeface="Calibri" panose="020F0502020204030204"/>
              </a:rPr>
              <a:t>Competitors’ marketing strategies</a:t>
            </a:r>
            <a:endParaRPr lang="en-US" altLang="en-US" sz="1800" dirty="0">
              <a:solidFill>
                <a:srgbClr val="C00000"/>
              </a:solidFill>
              <a:latin typeface="Gill Sans MT" panose="020B0502020104020203"/>
            </a:endParaRPr>
          </a:p>
          <a:p>
            <a:pPr marL="685766" lvl="1" indent="-228589" defTabSz="914354">
              <a:buClr>
                <a:srgbClr val="44546A"/>
              </a:buClr>
              <a:defRPr/>
            </a:pPr>
            <a:r>
              <a:rPr lang="en-US" altLang="en-US" sz="1800" dirty="0">
                <a:solidFill>
                  <a:srgbClr val="C00000"/>
                </a:solidFill>
                <a:latin typeface="Calibri" panose="020F0502020204030204"/>
              </a:rPr>
              <a:t>Company resources</a:t>
            </a:r>
            <a:endParaRPr lang="en-US" sz="1800" dirty="0">
              <a:solidFill>
                <a:prstClr val="black">
                  <a:lumMod val="65000"/>
                  <a:lumOff val="35000"/>
                </a:prstClr>
              </a:solidFill>
              <a:latin typeface="Gill Sans MT" panose="020B0502020104020203"/>
            </a:endParaRPr>
          </a:p>
          <a:p>
            <a:pPr marL="228589" indent="-228589" defTabSz="914354">
              <a:buClr>
                <a:srgbClr val="2A1A00"/>
              </a:buClr>
              <a:defRPr/>
            </a:pPr>
            <a:endParaRPr lang="en-US" sz="1800" dirty="0">
              <a:solidFill>
                <a:prstClr val="black">
                  <a:lumMod val="65000"/>
                  <a:lumOff val="35000"/>
                </a:prstClr>
              </a:solidFill>
              <a:latin typeface="Gill Sans MT" panose="020B0502020104020203"/>
            </a:endParaRPr>
          </a:p>
        </p:txBody>
      </p:sp>
      <p:sp>
        <p:nvSpPr>
          <p:cNvPr id="8" name="object 2">
            <a:extLst>
              <a:ext uri="{FF2B5EF4-FFF2-40B4-BE49-F238E27FC236}">
                <a16:creationId xmlns:a16="http://schemas.microsoft.com/office/drawing/2014/main" id="{1FC6E887-C8D3-43E3-B86C-741AD779B208}"/>
              </a:ext>
            </a:extLst>
          </p:cNvPr>
          <p:cNvSpPr txBox="1">
            <a:spLocks noGrp="1"/>
          </p:cNvSpPr>
          <p:nvPr>
            <p:ph type="title" idx="4294967295"/>
          </p:nvPr>
        </p:nvSpPr>
        <p:spPr>
          <a:xfrm>
            <a:off x="1448656" y="1217404"/>
            <a:ext cx="6560558" cy="785394"/>
          </a:xfrm>
          <a:prstGeom prst="rect">
            <a:avLst/>
          </a:prstGeom>
          <a:solidFill>
            <a:schemeClr val="bg1"/>
          </a:solidFill>
          <a:ln>
            <a:noFill/>
          </a:ln>
        </p:spPr>
        <p:txBody>
          <a:bodyPr vert="horz" lIns="91440" tIns="45720" rIns="91440" bIns="45720" rtlCol="0" anchor="ctr">
            <a:normAutofit fontScale="90000"/>
          </a:bodyPr>
          <a:lstStyle/>
          <a:p>
            <a:pPr marL="2656072"/>
            <a:r>
              <a:rPr lang="en-US" sz="4800" b="1" spc="-25" dirty="0">
                <a:solidFill>
                  <a:schemeClr val="accent6">
                    <a:lumMod val="50000"/>
                  </a:schemeClr>
                </a:solidFill>
                <a:latin typeface="Abadi" panose="020B0604020104020204" pitchFamily="34" charset="0"/>
              </a:rPr>
              <a:t>Targeting, </a:t>
            </a:r>
            <a:br>
              <a:rPr lang="en-US" sz="4800" b="1" spc="-25" dirty="0">
                <a:solidFill>
                  <a:srgbClr val="0070C0"/>
                </a:solidFill>
                <a:latin typeface="Abadi" panose="020B0604020104020204" pitchFamily="34" charset="0"/>
              </a:rPr>
            </a:br>
            <a:r>
              <a:rPr lang="en-US" sz="1800" dirty="0">
                <a:solidFill>
                  <a:srgbClr val="C00000"/>
                </a:solidFill>
                <a:latin typeface="Gill Sans MT" panose="020B0502020104020203"/>
                <a:ea typeface="+mn-ea"/>
                <a:cs typeface="+mn-cs"/>
              </a:rPr>
              <a:t>B-</a:t>
            </a:r>
            <a:r>
              <a:rPr lang="en-US" altLang="en-US" sz="1800" dirty="0">
                <a:solidFill>
                  <a:srgbClr val="C00000"/>
                </a:solidFill>
                <a:latin typeface="Gill Sans MT" panose="020B0502020104020203"/>
                <a:ea typeface="+mn-ea"/>
                <a:cs typeface="+mn-cs"/>
              </a:rPr>
              <a:t>deciding  which and how many segments </a:t>
            </a:r>
            <a:endParaRPr lang="en-US" sz="1800" dirty="0">
              <a:solidFill>
                <a:srgbClr val="C00000"/>
              </a:solidFill>
              <a:latin typeface="Gill Sans MT" panose="020B0502020104020203"/>
              <a:ea typeface="+mn-ea"/>
              <a:cs typeface="+mn-cs"/>
            </a:endParaRPr>
          </a:p>
        </p:txBody>
      </p:sp>
      <p:pic>
        <p:nvPicPr>
          <p:cNvPr id="10" name="Picture 4" descr="Apple lost its 'soul' after Steve Jobs' death, new book claims">
            <a:extLst>
              <a:ext uri="{FF2B5EF4-FFF2-40B4-BE49-F238E27FC236}">
                <a16:creationId xmlns:a16="http://schemas.microsoft.com/office/drawing/2014/main" id="{EFF34D63-0B8E-C8CB-ED72-72EF60882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9170" y="3565611"/>
            <a:ext cx="4111631" cy="23893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99AA1E6-3033-CABF-EA55-3165E8B20A53}"/>
              </a:ext>
            </a:extLst>
          </p:cNvPr>
          <p:cNvPicPr>
            <a:picLocks noChangeAspect="1"/>
          </p:cNvPicPr>
          <p:nvPr/>
        </p:nvPicPr>
        <p:blipFill rotWithShape="1">
          <a:blip r:embed="rId4"/>
          <a:srcRect b="9417"/>
          <a:stretch/>
        </p:blipFill>
        <p:spPr>
          <a:xfrm>
            <a:off x="7719170" y="877423"/>
            <a:ext cx="4111631" cy="2729347"/>
          </a:xfrm>
          <a:prstGeom prst="rect">
            <a:avLst/>
          </a:prstGeom>
        </p:spPr>
      </p:pic>
      <p:sp>
        <p:nvSpPr>
          <p:cNvPr id="9" name="TextBox 8">
            <a:extLst>
              <a:ext uri="{FF2B5EF4-FFF2-40B4-BE49-F238E27FC236}">
                <a16:creationId xmlns:a16="http://schemas.microsoft.com/office/drawing/2014/main" id="{4F715FFB-B634-03BD-6B3A-7E28A861EE2C}"/>
              </a:ext>
            </a:extLst>
          </p:cNvPr>
          <p:cNvSpPr txBox="1"/>
          <p:nvPr/>
        </p:nvSpPr>
        <p:spPr>
          <a:xfrm>
            <a:off x="9766780" y="4959728"/>
            <a:ext cx="2217531" cy="923330"/>
          </a:xfrm>
          <a:prstGeom prst="rect">
            <a:avLst/>
          </a:prstGeom>
          <a:noFill/>
        </p:spPr>
        <p:txBody>
          <a:bodyPr wrap="square">
            <a:spAutoFit/>
          </a:bodyPr>
          <a:lstStyle/>
          <a:p>
            <a:pPr algn="ctr" defTabSz="914354">
              <a:defRPr/>
            </a:pPr>
            <a:r>
              <a:rPr lang="en-US" b="1" cap="all" dirty="0">
                <a:solidFill>
                  <a:prstClr val="white"/>
                </a:solidFill>
                <a:latin typeface="Raleway" panose="020F0502020204030204" pitchFamily="34" charset="0"/>
              </a:rPr>
              <a:t>JOBS KILLED 70% OF APPLE’S PRODUCTS</a:t>
            </a:r>
          </a:p>
        </p:txBody>
      </p:sp>
      <p:sp>
        <p:nvSpPr>
          <p:cNvPr id="5" name="TextBox 4">
            <a:extLst>
              <a:ext uri="{FF2B5EF4-FFF2-40B4-BE49-F238E27FC236}">
                <a16:creationId xmlns:a16="http://schemas.microsoft.com/office/drawing/2014/main" id="{49B56CFD-DFE3-96A3-48B6-B7FADA397AE9}"/>
              </a:ext>
            </a:extLst>
          </p:cNvPr>
          <p:cNvSpPr txBox="1"/>
          <p:nvPr/>
        </p:nvSpPr>
        <p:spPr>
          <a:xfrm>
            <a:off x="66876" y="2782669"/>
            <a:ext cx="6265068" cy="646331"/>
          </a:xfrm>
          <a:prstGeom prst="rect">
            <a:avLst/>
          </a:prstGeom>
          <a:noFill/>
        </p:spPr>
        <p:txBody>
          <a:bodyPr wrap="square">
            <a:spAutoFit/>
          </a:bodyPr>
          <a:lstStyle/>
          <a:p>
            <a:pPr defTabSz="914354">
              <a:defRPr/>
            </a:pPr>
            <a:r>
              <a:rPr lang="en-US" b="1" dirty="0">
                <a:solidFill>
                  <a:prstClr val="black"/>
                </a:solidFill>
                <a:latin typeface="Gill Sans MT" panose="020B0502020104020203"/>
              </a:rPr>
              <a:t>Marketers decide how many and which segments, to serve  Based on the following factors :-</a:t>
            </a:r>
            <a:endParaRPr lang="en-GB" dirty="0">
              <a:solidFill>
                <a:prstClr val="black"/>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6233421" y="547020"/>
            <a:ext cx="5160019" cy="4973831"/>
          </a:xfrm>
          <a:prstGeom prst="rect">
            <a:avLst/>
          </a:prstGeom>
          <a:noFill/>
          <a:ln>
            <a:noFill/>
          </a:ln>
        </p:spPr>
      </p:pic>
      <p:sp>
        <p:nvSpPr>
          <p:cNvPr id="98" name="Google Shape;98;p1"/>
          <p:cNvSpPr txBox="1"/>
          <p:nvPr/>
        </p:nvSpPr>
        <p:spPr>
          <a:xfrm>
            <a:off x="-270238" y="999129"/>
            <a:ext cx="5371145" cy="3058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7200"/>
              <a:buFont typeface="Arial"/>
              <a:buNone/>
            </a:pPr>
            <a:r>
              <a:rPr lang="en-US" sz="6600" b="1" i="0" u="none" strike="noStrike" cap="none" dirty="0">
                <a:solidFill>
                  <a:schemeClr val="accent6">
                    <a:lumMod val="50000"/>
                  </a:schemeClr>
                </a:solidFill>
                <a:latin typeface="Arial"/>
                <a:ea typeface="Arial"/>
                <a:cs typeface="Arial"/>
                <a:sym typeface="Arial"/>
              </a:rPr>
              <a:t>Strategic marketing</a:t>
            </a:r>
            <a:endParaRPr sz="1600" dirty="0">
              <a:solidFill>
                <a:schemeClr val="accent6">
                  <a:lumMod val="50000"/>
                </a:schemeClr>
              </a:solidFill>
            </a:endParaRPr>
          </a:p>
          <a:p>
            <a:pPr marL="0" marR="0" lvl="0" indent="0" algn="ctr" rtl="0">
              <a:lnSpc>
                <a:spcPct val="100000"/>
              </a:lnSpc>
              <a:spcBef>
                <a:spcPts val="1000"/>
              </a:spcBef>
              <a:spcAft>
                <a:spcPts val="0"/>
              </a:spcAft>
              <a:buClr>
                <a:srgbClr val="0070C0"/>
              </a:buClr>
              <a:buSzPts val="7200"/>
              <a:buFont typeface="Arial"/>
              <a:buNone/>
            </a:pPr>
            <a:r>
              <a:rPr lang="en-US" sz="6600" b="1" i="0" u="none" strike="noStrike" cap="none" dirty="0">
                <a:solidFill>
                  <a:schemeClr val="accent6">
                    <a:lumMod val="50000"/>
                  </a:schemeClr>
                </a:solidFill>
                <a:latin typeface="Arial"/>
                <a:ea typeface="Arial"/>
                <a:cs typeface="Arial"/>
                <a:sym typeface="Arial"/>
              </a:rPr>
              <a:t>Lecture # 5</a:t>
            </a:r>
            <a:endParaRPr sz="1600" dirty="0">
              <a:solidFill>
                <a:schemeClr val="accent6">
                  <a:lumMod val="50000"/>
                </a:schemeClr>
              </a:solidFill>
            </a:endParaRPr>
          </a:p>
        </p:txBody>
      </p:sp>
      <p:pic>
        <p:nvPicPr>
          <p:cNvPr id="99" name="Google Shape;99;p1"/>
          <p:cNvPicPr preferRelativeResize="0"/>
          <p:nvPr/>
        </p:nvPicPr>
        <p:blipFill>
          <a:blip r:embed="rId4">
            <a:alphaModFix/>
          </a:blip>
          <a:stretch>
            <a:fillRect/>
          </a:stretch>
        </p:blipFill>
        <p:spPr>
          <a:xfrm>
            <a:off x="986584" y="4230357"/>
            <a:ext cx="2857500" cy="15077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enuine Luxury vs Accessible Luxury: Two Distinct Yet Opposing Categories |  Unconventional Business Wisdom for the refined entrepreneurial mindset - by  James D. Roumeliotis">
            <a:extLst>
              <a:ext uri="{FF2B5EF4-FFF2-40B4-BE49-F238E27FC236}">
                <a16:creationId xmlns:a16="http://schemas.microsoft.com/office/drawing/2014/main" id="{953D1E28-C756-F368-6203-A5427055A05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93792" y="1327420"/>
            <a:ext cx="6864091" cy="383566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A37A717-8BBF-8BCC-2534-1656E0F84C3E}"/>
              </a:ext>
            </a:extLst>
          </p:cNvPr>
          <p:cNvSpPr>
            <a:spLocks noGrp="1"/>
          </p:cNvSpPr>
          <p:nvPr>
            <p:ph idx="4294967295"/>
          </p:nvPr>
        </p:nvSpPr>
        <p:spPr>
          <a:xfrm>
            <a:off x="114302" y="1796934"/>
            <a:ext cx="4435475" cy="3835666"/>
          </a:xfrm>
        </p:spPr>
        <p:style>
          <a:lnRef idx="2">
            <a:schemeClr val="dk1"/>
          </a:lnRef>
          <a:fillRef idx="1">
            <a:schemeClr val="lt1"/>
          </a:fillRef>
          <a:effectRef idx="0">
            <a:schemeClr val="dk1"/>
          </a:effectRef>
          <a:fontRef idx="minor">
            <a:schemeClr val="dk1"/>
          </a:fontRef>
        </p:style>
        <p:txBody>
          <a:bodyPr>
            <a:normAutofit fontScale="55000" lnSpcReduction="20000"/>
          </a:bodyPr>
          <a:lstStyle/>
          <a:p>
            <a:pPr>
              <a:lnSpc>
                <a:spcPct val="170000"/>
              </a:lnSpc>
            </a:pPr>
            <a:r>
              <a:rPr lang="en-US" b="1" u="sng" dirty="0">
                <a:solidFill>
                  <a:schemeClr val="accent6">
                    <a:lumMod val="50000"/>
                  </a:schemeClr>
                </a:solidFill>
              </a:rPr>
              <a:t>Mass</a:t>
            </a:r>
            <a:r>
              <a:rPr lang="en-US" dirty="0">
                <a:solidFill>
                  <a:schemeClr val="accent6">
                    <a:lumMod val="50000"/>
                  </a:schemeClr>
                </a:solidFill>
              </a:rPr>
              <a:t> is a marketing term which denotes products perceived as affordable and targeted to a wide range of customers.</a:t>
            </a:r>
          </a:p>
          <a:p>
            <a:pPr>
              <a:lnSpc>
                <a:spcPct val="170000"/>
              </a:lnSpc>
            </a:pPr>
            <a:r>
              <a:rPr lang="en-US" sz="2900" b="1" u="sng" dirty="0">
                <a:solidFill>
                  <a:schemeClr val="accent6">
                    <a:lumMod val="50000"/>
                  </a:schemeClr>
                </a:solidFill>
              </a:rPr>
              <a:t>Prestige</a:t>
            </a:r>
            <a:r>
              <a:rPr lang="en-US" dirty="0">
                <a:solidFill>
                  <a:schemeClr val="accent6">
                    <a:lumMod val="50000"/>
                  </a:schemeClr>
                </a:solidFill>
              </a:rPr>
              <a:t> is a contemporary marketing term which denotes products perceived as luxurious </a:t>
            </a:r>
          </a:p>
          <a:p>
            <a:pPr>
              <a:lnSpc>
                <a:spcPct val="170000"/>
              </a:lnSpc>
            </a:pPr>
            <a:r>
              <a:rPr lang="en-US" sz="2900" b="1" u="sng" dirty="0">
                <a:solidFill>
                  <a:schemeClr val="accent6">
                    <a:lumMod val="50000"/>
                  </a:schemeClr>
                </a:solidFill>
              </a:rPr>
              <a:t>Masstige</a:t>
            </a:r>
            <a:r>
              <a:rPr lang="en-US" dirty="0">
                <a:solidFill>
                  <a:schemeClr val="accent6">
                    <a:lumMod val="50000"/>
                  </a:schemeClr>
                </a:solidFill>
              </a:rPr>
              <a:t> (a combination of two words: and targeted to a wide range of customers known as the “mass affluent Or upper middle-class individuals.)</a:t>
            </a:r>
            <a:endParaRPr lang="en-SA" sz="1600" dirty="0">
              <a:solidFill>
                <a:schemeClr val="accent6">
                  <a:lumMod val="50000"/>
                </a:schemeClr>
              </a:solidFill>
            </a:endParaRPr>
          </a:p>
        </p:txBody>
      </p:sp>
      <p:sp>
        <p:nvSpPr>
          <p:cNvPr id="4" name="Cloud 3">
            <a:extLst>
              <a:ext uri="{FF2B5EF4-FFF2-40B4-BE49-F238E27FC236}">
                <a16:creationId xmlns:a16="http://schemas.microsoft.com/office/drawing/2014/main" id="{49AEE638-BDBD-D794-8F86-109BC17A5E26}"/>
              </a:ext>
            </a:extLst>
          </p:cNvPr>
          <p:cNvSpPr/>
          <p:nvPr/>
        </p:nvSpPr>
        <p:spPr>
          <a:xfrm>
            <a:off x="10953209" y="413020"/>
            <a:ext cx="1079465" cy="9144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US" dirty="0">
                <a:solidFill>
                  <a:prstClr val="white"/>
                </a:solidFill>
                <a:latin typeface="Calibri" panose="020F0502020204030204"/>
              </a:rPr>
              <a:t>E</a:t>
            </a:r>
            <a:r>
              <a:rPr lang="en-SA" dirty="0">
                <a:solidFill>
                  <a:prstClr val="white"/>
                </a:solidFill>
                <a:latin typeface="Calibri" panose="020F0502020204030204"/>
              </a:rPr>
              <a:t>xtra </a:t>
            </a:r>
          </a:p>
        </p:txBody>
      </p:sp>
      <p:sp>
        <p:nvSpPr>
          <p:cNvPr id="5" name="object 2">
            <a:extLst>
              <a:ext uri="{FF2B5EF4-FFF2-40B4-BE49-F238E27FC236}">
                <a16:creationId xmlns:a16="http://schemas.microsoft.com/office/drawing/2014/main" id="{62483CEA-1E79-D0A0-CA0D-8690ED0DD5EC}"/>
              </a:ext>
            </a:extLst>
          </p:cNvPr>
          <p:cNvSpPr txBox="1">
            <a:spLocks/>
          </p:cNvSpPr>
          <p:nvPr/>
        </p:nvSpPr>
        <p:spPr>
          <a:xfrm>
            <a:off x="114302" y="1174458"/>
            <a:ext cx="5054281" cy="551209"/>
          </a:xfrm>
          <a:prstGeom prst="rect">
            <a:avLst/>
          </a:prstGeom>
          <a:solidFill>
            <a:schemeClr val="bg1"/>
          </a:solidFill>
          <a:ln>
            <a:noFill/>
          </a:ln>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56072" algn="ctr" defTabSz="914354" rtl="1">
              <a:defRPr/>
            </a:pPr>
            <a:r>
              <a:rPr lang="en-US" sz="4800" b="1" spc="-25" dirty="0">
                <a:solidFill>
                  <a:schemeClr val="accent6">
                    <a:lumMod val="50000"/>
                  </a:schemeClr>
                </a:solidFill>
                <a:latin typeface="Abadi" panose="020B0604020104020204" pitchFamily="34" charset="0"/>
              </a:rPr>
              <a:t>Targeting, </a:t>
            </a:r>
            <a:br>
              <a:rPr lang="en-US" sz="4800" b="1" spc="-25" dirty="0">
                <a:solidFill>
                  <a:schemeClr val="accent6">
                    <a:lumMod val="50000"/>
                  </a:schemeClr>
                </a:solidFill>
                <a:latin typeface="Abadi" panose="020B0604020104020204" pitchFamily="34" charset="0"/>
              </a:rPr>
            </a:br>
            <a:r>
              <a:rPr lang="en-US" sz="1800" b="1" spc="-25" dirty="0">
                <a:solidFill>
                  <a:schemeClr val="accent6">
                    <a:lumMod val="50000"/>
                  </a:schemeClr>
                </a:solidFill>
                <a:latin typeface="Abadi" panose="020B0604020104020204" pitchFamily="34" charset="0"/>
              </a:rPr>
              <a:t>C</a:t>
            </a:r>
            <a:r>
              <a:rPr lang="en-SA" sz="1800" b="1" spc="-25" dirty="0">
                <a:solidFill>
                  <a:schemeClr val="accent6">
                    <a:lumMod val="50000"/>
                  </a:schemeClr>
                </a:solidFill>
                <a:latin typeface="Abadi" panose="020B0604020104020204" pitchFamily="34" charset="0"/>
              </a:rPr>
              <a:t>ommercial </a:t>
            </a:r>
            <a:endParaRPr lang="en-US" sz="1800" dirty="0">
              <a:solidFill>
                <a:schemeClr val="accent6">
                  <a:lumMod val="50000"/>
                </a:schemeClr>
              </a:solidFill>
              <a:latin typeface="Gill Sans MT" panose="020B0502020104020203"/>
            </a:endParaRPr>
          </a:p>
        </p:txBody>
      </p:sp>
    </p:spTree>
    <p:extLst>
      <p:ext uri="{BB962C8B-B14F-4D97-AF65-F5344CB8AC3E}">
        <p14:creationId xmlns:p14="http://schemas.microsoft.com/office/powerpoint/2010/main" val="144768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2">
            <a:extLst>
              <a:ext uri="{FF2B5EF4-FFF2-40B4-BE49-F238E27FC236}">
                <a16:creationId xmlns:a16="http://schemas.microsoft.com/office/drawing/2014/main" id="{B6620412-2CCE-364D-9FE9-2D59490FEDB6}"/>
              </a:ext>
            </a:extLst>
          </p:cNvPr>
          <p:cNvSpPr txBox="1">
            <a:spLocks/>
          </p:cNvSpPr>
          <p:nvPr/>
        </p:nvSpPr>
        <p:spPr>
          <a:xfrm>
            <a:off x="6573967" y="523739"/>
            <a:ext cx="5658106" cy="973537"/>
          </a:xfrm>
          <a:prstGeom prst="rect">
            <a:avLst/>
          </a:prstGeom>
          <a:solidFill>
            <a:schemeClr val="bg1"/>
          </a:solidFill>
          <a:ln>
            <a:noFill/>
          </a:ln>
        </p:spPr>
        <p:txBody>
          <a:bodyPr vert="horz" lIns="91440" tIns="45720" rIns="91440" bIns="45720" rtlCol="0" anchor="ctr">
            <a:noAutofit/>
          </a:bodyPr>
          <a:lstStyle>
            <a:lvl1pPr marL="2656205" algn="r" rtl="1">
              <a:lnSpc>
                <a:spcPct val="90000"/>
              </a:lnSpc>
              <a:spcBef>
                <a:spcPct val="0"/>
              </a:spcBef>
              <a:buNone/>
              <a:defRPr sz="3700" cap="all" spc="-25" baseline="0">
                <a:solidFill>
                  <a:schemeClr val="tx1"/>
                </a:solidFill>
                <a:latin typeface="Abadi" panose="020B0604020104020204" pitchFamily="34" charset="0"/>
                <a:ea typeface="+mj-ea"/>
                <a:cs typeface="+mj-cs"/>
              </a:defRPr>
            </a:lvl1pPr>
          </a:lstStyle>
          <a:p>
            <a:pPr marL="2656072" algn="ctr" defTabSz="914354">
              <a:defRPr/>
            </a:pPr>
            <a:r>
              <a:rPr lang="en-US" sz="3600" b="1" dirty="0">
                <a:solidFill>
                  <a:schemeClr val="accent6">
                    <a:lumMod val="50000"/>
                  </a:schemeClr>
                </a:solidFill>
              </a:rPr>
              <a:t>Targeting Strategies</a:t>
            </a:r>
          </a:p>
        </p:txBody>
      </p:sp>
      <p:pic>
        <p:nvPicPr>
          <p:cNvPr id="15362" name="Picture 2" descr="Market Targeting Strategies Mass Marketing Differentiated Marketing Segmented Marketing Concentrated Marketing Niche Marketing Micromarketing Undifferentiated marketing ">
            <a:extLst>
              <a:ext uri="{FF2B5EF4-FFF2-40B4-BE49-F238E27FC236}">
                <a16:creationId xmlns:a16="http://schemas.microsoft.com/office/drawing/2014/main" id="{B5D099F5-9827-0A42-9BC5-41532C8158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 t="14382" r="23402" b="6461"/>
          <a:stretch/>
        </p:blipFill>
        <p:spPr bwMode="auto">
          <a:xfrm>
            <a:off x="68282" y="1102846"/>
            <a:ext cx="6191146" cy="4816474"/>
          </a:xfrm>
          <a:prstGeom prst="rect">
            <a:avLst/>
          </a:prstGeom>
          <a:solidFill>
            <a:schemeClr val="accent6">
              <a:lumMod val="60000"/>
              <a:lumOff val="40000"/>
            </a:schemeClr>
          </a:solidFill>
        </p:spPr>
      </p:pic>
      <p:sp>
        <p:nvSpPr>
          <p:cNvPr id="4" name="Rectangle 3">
            <a:extLst>
              <a:ext uri="{FF2B5EF4-FFF2-40B4-BE49-F238E27FC236}">
                <a16:creationId xmlns:a16="http://schemas.microsoft.com/office/drawing/2014/main" id="{C84F90AD-2034-F03B-281B-460F8C32A3AD}"/>
              </a:ext>
            </a:extLst>
          </p:cNvPr>
          <p:cNvSpPr/>
          <p:nvPr/>
        </p:nvSpPr>
        <p:spPr>
          <a:xfrm>
            <a:off x="6284768" y="1475874"/>
            <a:ext cx="5826528" cy="4079982"/>
          </a:xfrm>
          <a:prstGeom prst="rect">
            <a:avLst/>
          </a:prstGeom>
          <a:solidFill>
            <a:schemeClr val="bg1"/>
          </a:solidFill>
        </p:spPr>
        <p:txBody>
          <a:bodyPr vert="horz" lIns="91440" tIns="45720" rIns="91440" bIns="45720" rtlCol="0" anchor="ctr">
            <a:noAutofit/>
          </a:bodyPr>
          <a:lstStyle/>
          <a:p>
            <a:pPr marL="228589" lvl="1" defTabSz="914354">
              <a:lnSpc>
                <a:spcPct val="110000"/>
              </a:lnSpc>
              <a:spcAft>
                <a:spcPts val="600"/>
              </a:spcAft>
              <a:buClr>
                <a:srgbClr val="F8B323"/>
              </a:buClr>
              <a:buSzPct val="160000"/>
              <a:defRPr/>
            </a:pPr>
            <a:r>
              <a:rPr lang="en-US" altLang="en-SA" sz="1400" b="1" u="sng" cap="all" dirty="0">
                <a:solidFill>
                  <a:srgbClr val="C00000"/>
                </a:solidFill>
                <a:latin typeface="Abadi" panose="020B0604020104020204" pitchFamily="34" charset="0"/>
              </a:rPr>
              <a:t>Undifferentiated Marketing {Mass}</a:t>
            </a:r>
          </a:p>
          <a:p>
            <a:pPr marL="228589" lvl="1" defTabSz="914354">
              <a:lnSpc>
                <a:spcPct val="110000"/>
              </a:lnSpc>
              <a:spcAft>
                <a:spcPts val="600"/>
              </a:spcAft>
              <a:buClr>
                <a:srgbClr val="F8B323"/>
              </a:buClr>
              <a:buSzPct val="160000"/>
              <a:defRPr/>
            </a:pPr>
            <a:r>
              <a:rPr lang="en-US" altLang="en-SA" sz="1400" cap="all" dirty="0">
                <a:solidFill>
                  <a:prstClr val="black"/>
                </a:solidFill>
                <a:latin typeface="Abadi" panose="020B0604020104020204" pitchFamily="34" charset="0"/>
              </a:rPr>
              <a:t>It focuses on what is common in the needs of consumers rather than on differences and provides cost economies however in contemporary marketing It is difficult to develop a product and brand that will satisfy all or even most consumers</a:t>
            </a:r>
          </a:p>
          <a:p>
            <a:pPr marL="228589" lvl="1" defTabSz="914354">
              <a:lnSpc>
                <a:spcPct val="110000"/>
              </a:lnSpc>
              <a:spcAft>
                <a:spcPts val="600"/>
              </a:spcAft>
              <a:buClr>
                <a:srgbClr val="F8B323"/>
              </a:buClr>
              <a:buSzPct val="160000"/>
              <a:defRPr/>
            </a:pPr>
            <a:r>
              <a:rPr lang="en-US" altLang="en-SA" sz="1400" b="1" u="sng" cap="all" dirty="0">
                <a:solidFill>
                  <a:srgbClr val="C00000"/>
                </a:solidFill>
                <a:latin typeface="Abadi" panose="020B0604020104020204" pitchFamily="34" charset="0"/>
              </a:rPr>
              <a:t>Differentiated Marketing </a:t>
            </a:r>
          </a:p>
          <a:p>
            <a:pPr marL="228589" lvl="1" defTabSz="914354">
              <a:lnSpc>
                <a:spcPct val="110000"/>
              </a:lnSpc>
              <a:spcAft>
                <a:spcPts val="600"/>
              </a:spcAft>
              <a:buClr>
                <a:srgbClr val="F8B323"/>
              </a:buClr>
              <a:buSzPct val="160000"/>
              <a:defRPr/>
            </a:pPr>
            <a:r>
              <a:rPr lang="en-US" altLang="en-SA" sz="1400" cap="all" dirty="0">
                <a:solidFill>
                  <a:prstClr val="black"/>
                </a:solidFill>
                <a:latin typeface="Abadi" panose="020B0604020104020204" pitchFamily="34" charset="0"/>
              </a:rPr>
              <a:t>company targets several market segments and designs separate offers for each, typically produces more total sales than undifferentiated marketing</a:t>
            </a:r>
          </a:p>
          <a:p>
            <a:pPr marL="228589" lvl="1" defTabSz="914354">
              <a:lnSpc>
                <a:spcPct val="110000"/>
              </a:lnSpc>
              <a:spcAft>
                <a:spcPts val="600"/>
              </a:spcAft>
              <a:buClr>
                <a:srgbClr val="F8B323"/>
              </a:buClr>
              <a:buSzPct val="160000"/>
              <a:defRPr/>
            </a:pPr>
            <a:r>
              <a:rPr lang="en-US" altLang="en-SA" sz="1400" b="1" u="sng" cap="all" dirty="0">
                <a:solidFill>
                  <a:srgbClr val="C00000"/>
                </a:solidFill>
                <a:latin typeface="Abadi" panose="020B0604020104020204" pitchFamily="34" charset="0"/>
              </a:rPr>
              <a:t>Concentrated </a:t>
            </a:r>
            <a:r>
              <a:rPr lang="en-US" altLang="en-SA" sz="1400" b="1" u="sng" cap="all" dirty="0">
                <a:solidFill>
                  <a:srgbClr val="0070C0"/>
                </a:solidFill>
                <a:latin typeface="Abadi" panose="020B0604020104020204" pitchFamily="34" charset="0"/>
              </a:rPr>
              <a:t>Niche</a:t>
            </a:r>
            <a:r>
              <a:rPr lang="en-US" altLang="en-SA" sz="1400" b="1" u="sng" cap="all" dirty="0">
                <a:solidFill>
                  <a:srgbClr val="C00000"/>
                </a:solidFill>
                <a:latin typeface="Abadi" panose="020B0604020104020204" pitchFamily="34" charset="0"/>
              </a:rPr>
              <a:t> Marketing</a:t>
            </a:r>
          </a:p>
          <a:p>
            <a:pPr marL="228589" lvl="1" defTabSz="914354">
              <a:lnSpc>
                <a:spcPct val="110000"/>
              </a:lnSpc>
              <a:spcAft>
                <a:spcPts val="600"/>
              </a:spcAft>
              <a:buClr>
                <a:srgbClr val="F8B323"/>
              </a:buClr>
              <a:buSzPct val="160000"/>
              <a:defRPr/>
            </a:pPr>
            <a:r>
              <a:rPr lang="en-US" altLang="en-SA" sz="1400" cap="all" dirty="0">
                <a:solidFill>
                  <a:prstClr val="black"/>
                </a:solidFill>
                <a:latin typeface="Abadi" panose="020B0604020104020204" pitchFamily="34" charset="0"/>
              </a:rPr>
              <a:t>companies with limited resources Instead of going for a small share of a large market, the firm pursues a large share of one or a few small markets..</a:t>
            </a:r>
          </a:p>
        </p:txBody>
      </p:sp>
      <p:pic>
        <p:nvPicPr>
          <p:cNvPr id="4098" name="Picture 2" descr="Margherita Pizza Recipe — Ooni USA">
            <a:extLst>
              <a:ext uri="{FF2B5EF4-FFF2-40B4-BE49-F238E27FC236}">
                <a16:creationId xmlns:a16="http://schemas.microsoft.com/office/drawing/2014/main" id="{0081A93B-994B-BEDB-1604-4617087DC2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14" r="14286"/>
          <a:stretch/>
        </p:blipFill>
        <p:spPr bwMode="auto">
          <a:xfrm>
            <a:off x="174393" y="3560954"/>
            <a:ext cx="3015933" cy="1954508"/>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2" name="Picture 6" descr="Fexmon Immunity Boost Special Pizza Topping by Robotek Herbal Industry | ID  - 5616952">
            <a:extLst>
              <a:ext uri="{FF2B5EF4-FFF2-40B4-BE49-F238E27FC236}">
                <a16:creationId xmlns:a16="http://schemas.microsoft.com/office/drawing/2014/main" id="{F7255E89-8E26-91E8-B42A-9B52B872CE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1331" y="3484753"/>
            <a:ext cx="3086991" cy="1954508"/>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CC5CAD8-7CB6-62F6-A6A2-D839269BE869}"/>
              </a:ext>
            </a:extLst>
          </p:cNvPr>
          <p:cNvSpPr/>
          <p:nvPr/>
        </p:nvSpPr>
        <p:spPr>
          <a:xfrm>
            <a:off x="6040927" y="538667"/>
            <a:ext cx="487683" cy="46441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pic>
        <p:nvPicPr>
          <p:cNvPr id="4104" name="Picture 8" descr="Easy Gluten Free Pizza Crust - Eat With Clarity">
            <a:extLst>
              <a:ext uri="{FF2B5EF4-FFF2-40B4-BE49-F238E27FC236}">
                <a16:creationId xmlns:a16="http://schemas.microsoft.com/office/drawing/2014/main" id="{AF6769C1-E068-F64B-38B2-B440F46D20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67" t="9470" b="24972"/>
          <a:stretch/>
        </p:blipFill>
        <p:spPr bwMode="auto">
          <a:xfrm>
            <a:off x="3919658" y="3560954"/>
            <a:ext cx="2445881" cy="182117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anim calcmode="lin" valueType="num">
                                      <p:cBhvr additive="base">
                                        <p:cTn id="31" dur="500" fill="hold"/>
                                        <p:tgtEl>
                                          <p:spTgt spid="4098"/>
                                        </p:tgtEl>
                                        <p:attrNameLst>
                                          <p:attrName>ppt_x</p:attrName>
                                        </p:attrNameLst>
                                      </p:cBhvr>
                                      <p:tavLst>
                                        <p:tav tm="0">
                                          <p:val>
                                            <p:strVal val="#ppt_x"/>
                                          </p:val>
                                        </p:tav>
                                        <p:tav tm="100000">
                                          <p:val>
                                            <p:strVal val="#ppt_x"/>
                                          </p:val>
                                        </p:tav>
                                      </p:tavLst>
                                    </p:anim>
                                    <p:anim calcmode="lin" valueType="num">
                                      <p:cBhvr additive="base">
                                        <p:cTn id="3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102"/>
                                        </p:tgtEl>
                                        <p:attrNameLst>
                                          <p:attrName>style.visibility</p:attrName>
                                        </p:attrNameLst>
                                      </p:cBhvr>
                                      <p:to>
                                        <p:strVal val="visible"/>
                                      </p:to>
                                    </p:set>
                                    <p:anim calcmode="lin" valueType="num">
                                      <p:cBhvr additive="base">
                                        <p:cTn id="37" dur="500" fill="hold"/>
                                        <p:tgtEl>
                                          <p:spTgt spid="4102"/>
                                        </p:tgtEl>
                                        <p:attrNameLst>
                                          <p:attrName>ppt_x</p:attrName>
                                        </p:attrNameLst>
                                      </p:cBhvr>
                                      <p:tavLst>
                                        <p:tav tm="0">
                                          <p:val>
                                            <p:strVal val="#ppt_x"/>
                                          </p:val>
                                        </p:tav>
                                        <p:tav tm="100000">
                                          <p:val>
                                            <p:strVal val="#ppt_x"/>
                                          </p:val>
                                        </p:tav>
                                      </p:tavLst>
                                    </p:anim>
                                    <p:anim calcmode="lin" valueType="num">
                                      <p:cBhvr additive="base">
                                        <p:cTn id="38"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104"/>
                                        </p:tgtEl>
                                        <p:attrNameLst>
                                          <p:attrName>style.visibility</p:attrName>
                                        </p:attrNameLst>
                                      </p:cBhvr>
                                      <p:to>
                                        <p:strVal val="visible"/>
                                      </p:to>
                                    </p:set>
                                    <p:anim calcmode="lin" valueType="num">
                                      <p:cBhvr additive="base">
                                        <p:cTn id="43" dur="500" fill="hold"/>
                                        <p:tgtEl>
                                          <p:spTgt spid="4104"/>
                                        </p:tgtEl>
                                        <p:attrNameLst>
                                          <p:attrName>ppt_x</p:attrName>
                                        </p:attrNameLst>
                                      </p:cBhvr>
                                      <p:tavLst>
                                        <p:tav tm="0">
                                          <p:val>
                                            <p:strVal val="#ppt_x"/>
                                          </p:val>
                                        </p:tav>
                                        <p:tav tm="100000">
                                          <p:val>
                                            <p:strVal val="#ppt_x"/>
                                          </p:val>
                                        </p:tav>
                                      </p:tavLst>
                                    </p:anim>
                                    <p:anim calcmode="lin" valueType="num">
                                      <p:cBhvr additive="base">
                                        <p:cTn id="44" dur="500" fill="hold"/>
                                        <p:tgtEl>
                                          <p:spTgt spid="4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F787DC-26C3-461C-9FFB-FBB1E4630A00}"/>
              </a:ext>
            </a:extLst>
          </p:cNvPr>
          <p:cNvPicPr>
            <a:picLocks noChangeAspect="1"/>
          </p:cNvPicPr>
          <p:nvPr/>
        </p:nvPicPr>
        <p:blipFill>
          <a:blip r:embed="rId3"/>
          <a:stretch>
            <a:fillRect/>
          </a:stretch>
        </p:blipFill>
        <p:spPr>
          <a:xfrm>
            <a:off x="933450" y="1700212"/>
            <a:ext cx="10325100" cy="4100513"/>
          </a:xfrm>
          <a:prstGeom prst="rect">
            <a:avLst/>
          </a:prstGeom>
        </p:spPr>
      </p:pic>
    </p:spTree>
    <p:extLst>
      <p:ext uri="{BB962C8B-B14F-4D97-AF65-F5344CB8AC3E}">
        <p14:creationId xmlns:p14="http://schemas.microsoft.com/office/powerpoint/2010/main" val="3848428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8007349" y="849316"/>
            <a:ext cx="4184651" cy="1150937"/>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p>
            <a:pPr marL="12700">
              <a:spcAft>
                <a:spcPts val="600"/>
              </a:spcAft>
              <a:tabLst>
                <a:tab pos="2860531" algn="l"/>
                <a:tab pos="4073321" algn="l"/>
              </a:tabLst>
            </a:pPr>
            <a:r>
              <a:rPr lang="en-US" sz="3100" dirty="0">
                <a:latin typeface="Abadi" panose="020B0604020104020204" pitchFamily="34" charset="0"/>
              </a:rPr>
              <a:t>Undifferentiated </a:t>
            </a:r>
            <a:br>
              <a:rPr lang="en-US" sz="3100" dirty="0">
                <a:latin typeface="Abadi" panose="020B0604020104020204" pitchFamily="34" charset="0"/>
              </a:rPr>
            </a:br>
            <a:r>
              <a:rPr lang="en-US" sz="3100" dirty="0">
                <a:latin typeface="Abadi" panose="020B0604020104020204" pitchFamily="34" charset="0"/>
              </a:rPr>
              <a:t>Marketing</a:t>
            </a:r>
          </a:p>
        </p:txBody>
      </p:sp>
      <p:pic>
        <p:nvPicPr>
          <p:cNvPr id="16386" name="Picture 2" descr="tutor2u | Target Market">
            <a:extLst>
              <a:ext uri="{FF2B5EF4-FFF2-40B4-BE49-F238E27FC236}">
                <a16:creationId xmlns:a16="http://schemas.microsoft.com/office/drawing/2014/main" id="{379A0035-2622-A442-8F26-1585B58863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683" r="2145" b="9743"/>
          <a:stretch/>
        </p:blipFill>
        <p:spPr bwMode="auto">
          <a:xfrm>
            <a:off x="552949" y="1671078"/>
            <a:ext cx="6733871" cy="3892863"/>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p:nvPr/>
        </p:nvSpPr>
        <p:spPr>
          <a:xfrm>
            <a:off x="8006592" y="2071050"/>
            <a:ext cx="4185408" cy="3892863"/>
          </a:xfrm>
          <a:prstGeom prst="rect">
            <a:avLst/>
          </a:prstGeom>
        </p:spPr>
        <p:txBody>
          <a:bodyPr vert="horz" lIns="91440" tIns="45720" rIns="91440" bIns="45720" rtlCol="0" anchor="t">
            <a:normAutofit/>
          </a:bodyPr>
          <a:lstStyle>
            <a:defPPr>
              <a:defRPr lang="en-SA"/>
            </a:defPPr>
            <a:lvl1pPr marL="355600" marR="318135" indent="-342900">
              <a:buClr>
                <a:srgbClr val="336666"/>
              </a:buClr>
              <a:buSzPct val="69642"/>
              <a:buFont typeface="Wingdings"/>
              <a:buChar char=""/>
              <a:tabLst>
                <a:tab pos="355600" algn="l"/>
              </a:tabLst>
              <a:defRPr sz="2800" spc="-20">
                <a:latin typeface="Arial"/>
                <a:cs typeface="Arial"/>
              </a:defRPr>
            </a:lvl1pPr>
          </a:lstStyle>
          <a:p>
            <a:pPr marL="355582" marR="318119" indent="-228589" defTabSz="914354">
              <a:lnSpc>
                <a:spcPct val="150000"/>
              </a:lnSpc>
              <a:spcAft>
                <a:spcPts val="600"/>
              </a:spcAft>
              <a:buClr>
                <a:srgbClr val="F8B323"/>
              </a:buClr>
              <a:buSzPct val="160000"/>
              <a:buFont typeface="Arial" panose="020B0604020202020204" pitchFamily="34" charset="0"/>
              <a:buChar char="•"/>
              <a:tabLst>
                <a:tab pos="355582" algn="l"/>
              </a:tabLst>
              <a:defRPr/>
            </a:pPr>
            <a:r>
              <a:rPr lang="en-US" sz="1800" cap="all" dirty="0">
                <a:solidFill>
                  <a:prstClr val="black"/>
                </a:solidFill>
                <a:latin typeface="Abadi" panose="020B0604020104020204" pitchFamily="34" charset="0"/>
              </a:rPr>
              <a:t>Appeals to a broad spectrum of people</a:t>
            </a:r>
          </a:p>
          <a:p>
            <a:pPr marL="355582" marR="318119" indent="-228589" defTabSz="914354">
              <a:lnSpc>
                <a:spcPct val="150000"/>
              </a:lnSpc>
              <a:spcAft>
                <a:spcPts val="600"/>
              </a:spcAft>
              <a:buClr>
                <a:srgbClr val="F8B323"/>
              </a:buClr>
              <a:buSzPct val="160000"/>
              <a:buFont typeface="Arial" panose="020B0604020202020204" pitchFamily="34" charset="0"/>
              <a:buChar char="•"/>
              <a:tabLst>
                <a:tab pos="355582" algn="l"/>
              </a:tabLst>
              <a:defRPr/>
            </a:pPr>
            <a:r>
              <a:rPr lang="en-US" sz="1800" cap="all" dirty="0">
                <a:solidFill>
                  <a:prstClr val="black"/>
                </a:solidFill>
                <a:latin typeface="Abadi" panose="020B0604020104020204" pitchFamily="34" charset="0"/>
              </a:rPr>
              <a:t>Efficient due to economies of scale</a:t>
            </a:r>
          </a:p>
          <a:p>
            <a:pPr marL="355582" marR="318119" indent="-228589" defTabSz="914354">
              <a:lnSpc>
                <a:spcPct val="150000"/>
              </a:lnSpc>
              <a:spcAft>
                <a:spcPts val="600"/>
              </a:spcAft>
              <a:buClr>
                <a:srgbClr val="F8B323"/>
              </a:buClr>
              <a:buSzPct val="160000"/>
              <a:buFont typeface="Arial" panose="020B0604020202020204" pitchFamily="34" charset="0"/>
              <a:buChar char="•"/>
              <a:tabLst>
                <a:tab pos="355582" algn="l"/>
              </a:tabLst>
              <a:defRPr/>
            </a:pPr>
            <a:r>
              <a:rPr lang="en-US" sz="1800" cap="all" dirty="0">
                <a:solidFill>
                  <a:prstClr val="black"/>
                </a:solidFill>
                <a:latin typeface="Abadi" panose="020B0604020104020204" pitchFamily="34" charset="0"/>
              </a:rPr>
              <a:t>Effective when most consumers have similar needs</a:t>
            </a:r>
          </a:p>
          <a:p>
            <a:pPr marL="355582" marR="318119" indent="-228589" defTabSz="914354">
              <a:lnSpc>
                <a:spcPct val="150000"/>
              </a:lnSpc>
              <a:spcAft>
                <a:spcPts val="600"/>
              </a:spcAft>
              <a:buClr>
                <a:srgbClr val="F8B323"/>
              </a:buClr>
              <a:buSzPct val="160000"/>
              <a:buFont typeface="Arial" panose="020B0604020202020204" pitchFamily="34" charset="0"/>
              <a:buChar char="•"/>
              <a:tabLst>
                <a:tab pos="355582" algn="l"/>
              </a:tabLst>
              <a:defRPr/>
            </a:pPr>
            <a:r>
              <a:rPr lang="en-US" sz="1800" cap="all" dirty="0">
                <a:solidFill>
                  <a:prstClr val="black"/>
                </a:solidFill>
                <a:latin typeface="Abadi" panose="020B0604020104020204" pitchFamily="34" charset="0"/>
              </a:rPr>
              <a:t>Example: IKEA </a:t>
            </a: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7F1E5-2BBB-441C-87CD-BBAF8F681FE3}"/>
              </a:ext>
            </a:extLst>
          </p:cNvPr>
          <p:cNvPicPr>
            <a:picLocks noChangeAspect="1"/>
          </p:cNvPicPr>
          <p:nvPr/>
        </p:nvPicPr>
        <p:blipFill>
          <a:blip r:embed="rId3"/>
          <a:stretch>
            <a:fillRect/>
          </a:stretch>
        </p:blipFill>
        <p:spPr>
          <a:xfrm>
            <a:off x="981075" y="1328737"/>
            <a:ext cx="10229850" cy="4200525"/>
          </a:xfrm>
          <a:prstGeom prst="rect">
            <a:avLst/>
          </a:prstGeom>
        </p:spPr>
      </p:pic>
    </p:spTree>
    <p:extLst>
      <p:ext uri="{BB962C8B-B14F-4D97-AF65-F5344CB8AC3E}">
        <p14:creationId xmlns:p14="http://schemas.microsoft.com/office/powerpoint/2010/main" val="4194333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7726537" y="580456"/>
            <a:ext cx="3760787" cy="1152525"/>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p>
            <a:pPr marL="12700">
              <a:spcAft>
                <a:spcPts val="600"/>
              </a:spcAft>
              <a:tabLst>
                <a:tab pos="2860531" algn="l"/>
                <a:tab pos="4073321" algn="l"/>
              </a:tabLst>
            </a:pPr>
            <a:r>
              <a:rPr lang="en-US" sz="3100" dirty="0">
                <a:latin typeface="Abadi" panose="020B0604020104020204" pitchFamily="34" charset="0"/>
              </a:rPr>
              <a:t>Differentiated Marketing</a:t>
            </a:r>
          </a:p>
        </p:txBody>
      </p:sp>
      <p:pic>
        <p:nvPicPr>
          <p:cNvPr id="6" name="Picture 2">
            <a:extLst>
              <a:ext uri="{FF2B5EF4-FFF2-40B4-BE49-F238E27FC236}">
                <a16:creationId xmlns:a16="http://schemas.microsoft.com/office/drawing/2014/main" id="{C6728245-4D6E-43BC-28C8-0FDC481D625D}"/>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1" t="1" r="-2413" b="3293"/>
          <a:stretch/>
        </p:blipFill>
        <p:spPr bwMode="auto">
          <a:xfrm>
            <a:off x="174331" y="1156718"/>
            <a:ext cx="6884988" cy="4194175"/>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p:nvPr/>
        </p:nvSpPr>
        <p:spPr>
          <a:xfrm>
            <a:off x="7726537" y="2157618"/>
            <a:ext cx="3934539" cy="3072291"/>
          </a:xfrm>
          <a:prstGeom prst="rect">
            <a:avLst/>
          </a:prstGeom>
        </p:spPr>
        <p:txBody>
          <a:bodyPr vert="horz" lIns="91440" tIns="45720" rIns="91440" bIns="45720" rtlCol="0" anchor="t">
            <a:normAutofit fontScale="92500" lnSpcReduction="10000"/>
          </a:bodyPr>
          <a:lstStyle>
            <a:defPPr>
              <a:defRPr lang="en-SA"/>
            </a:defPPr>
            <a:lvl1pPr marL="355600" marR="318135" lvl="0" indent="-228600" fontAlgn="auto">
              <a:lnSpc>
                <a:spcPct val="120000"/>
              </a:lnSpc>
              <a:spcBef>
                <a:spcPts val="0"/>
              </a:spcBef>
              <a:spcAft>
                <a:spcPts val="600"/>
              </a:spcAft>
              <a:buClr>
                <a:schemeClr val="accent1"/>
              </a:buClr>
              <a:buSzPct val="160000"/>
              <a:buFont typeface="Arial" panose="020B0604020202020204" pitchFamily="34" charset="0"/>
              <a:buChar char="•"/>
              <a:tabLst>
                <a:tab pos="355600" algn="l"/>
              </a:tabLst>
              <a:defRPr kumimoji="0" sz="1700" b="0" i="0" u="none" strike="noStrike" cap="all" spc="-20" normalizeH="0">
                <a:ln>
                  <a:noFill/>
                </a:ln>
                <a:uLnTx/>
                <a:uFillTx/>
                <a:latin typeface="Abadi" panose="020B0604020104020204" pitchFamily="34" charset="0"/>
              </a:defRPr>
            </a:lvl1pPr>
          </a:lstStyle>
          <a:p>
            <a:pPr marL="355582" marR="318119" indent="-228589" defTabSz="914354">
              <a:buClr>
                <a:srgbClr val="F8B323"/>
              </a:buClr>
              <a:tabLst>
                <a:tab pos="355582" algn="l"/>
              </a:tabLst>
              <a:defRPr/>
            </a:pPr>
            <a:r>
              <a:rPr lang="en-US" dirty="0">
                <a:solidFill>
                  <a:prstClr val="black"/>
                </a:solidFill>
              </a:rPr>
              <a:t>Develops one or more products for each of several customer groups with different product needs</a:t>
            </a:r>
          </a:p>
          <a:p>
            <a:pPr marL="355582" marR="318119" indent="-228589" defTabSz="914354">
              <a:buClr>
                <a:srgbClr val="F8B323"/>
              </a:buClr>
              <a:tabLst>
                <a:tab pos="355582" algn="l"/>
              </a:tabLst>
              <a:defRPr/>
            </a:pPr>
            <a:r>
              <a:rPr lang="en-US" dirty="0">
                <a:solidFill>
                  <a:prstClr val="black"/>
                </a:solidFill>
              </a:rPr>
              <a:t>Appropriate when it is possible to identify one or more segments with distinct needs for different types of products</a:t>
            </a:r>
          </a:p>
          <a:p>
            <a:pPr marL="457178" lvl="1" defTabSz="914354">
              <a:defRPr/>
            </a:pPr>
            <a:r>
              <a:rPr lang="en-US" dirty="0">
                <a:solidFill>
                  <a:prstClr val="black"/>
                </a:solidFill>
                <a:latin typeface="Gill Sans MT" panose="020B0502020104020203"/>
              </a:rPr>
              <a:t>Example: Nike </a:t>
            </a:r>
          </a:p>
        </p:txBody>
      </p:sp>
      <p:sp>
        <p:nvSpPr>
          <p:cNvPr id="4" name="Rectangle 3">
            <a:extLst>
              <a:ext uri="{FF2B5EF4-FFF2-40B4-BE49-F238E27FC236}">
                <a16:creationId xmlns:a16="http://schemas.microsoft.com/office/drawing/2014/main" id="{4DBCA44B-94B6-BC4B-BD2B-62EEE2FDB334}"/>
              </a:ext>
            </a:extLst>
          </p:cNvPr>
          <p:cNvSpPr/>
          <p:nvPr/>
        </p:nvSpPr>
        <p:spPr>
          <a:xfrm>
            <a:off x="292524" y="5229909"/>
            <a:ext cx="6648603" cy="646331"/>
          </a:xfrm>
          <a:prstGeom prst="rect">
            <a:avLst/>
          </a:prstGeom>
          <a:solidFill>
            <a:schemeClr val="bg1"/>
          </a:solidFill>
        </p:spPr>
        <p:txBody>
          <a:bodyPr wrap="square">
            <a:spAutoFit/>
          </a:bodyPr>
          <a:lstStyle/>
          <a:p>
            <a:pPr defTabSz="914354">
              <a:defRPr/>
            </a:pPr>
            <a:r>
              <a:rPr lang="en-US" dirty="0">
                <a:solidFill>
                  <a:schemeClr val="accent6">
                    <a:lumMod val="50000"/>
                  </a:schemeClr>
                </a:solidFill>
                <a:latin typeface="Lato" panose="020F0502020204030204" pitchFamily="34" charset="0"/>
              </a:rPr>
              <a:t>Nike offers different products for different segments. Not advertising one, single brand ‘trainers. Like most other brands.</a:t>
            </a:r>
            <a:endParaRPr lang="en-SA" dirty="0">
              <a:solidFill>
                <a:schemeClr val="accent6">
                  <a:lumMod val="50000"/>
                </a:schemeClr>
              </a:solidFill>
              <a:latin typeface="Gill Sans MT" panose="020B0502020104020203"/>
            </a:endParaRP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9DDBC-215E-49B0-BBA4-05D4C7E20EBA}"/>
              </a:ext>
            </a:extLst>
          </p:cNvPr>
          <p:cNvPicPr>
            <a:picLocks noChangeAspect="1"/>
          </p:cNvPicPr>
          <p:nvPr/>
        </p:nvPicPr>
        <p:blipFill>
          <a:blip r:embed="rId3"/>
          <a:stretch>
            <a:fillRect/>
          </a:stretch>
        </p:blipFill>
        <p:spPr>
          <a:xfrm>
            <a:off x="1038225" y="1395412"/>
            <a:ext cx="10115550" cy="4067175"/>
          </a:xfrm>
          <a:prstGeom prst="rect">
            <a:avLst/>
          </a:prstGeom>
        </p:spPr>
      </p:pic>
    </p:spTree>
    <p:extLst>
      <p:ext uri="{BB962C8B-B14F-4D97-AF65-F5344CB8AC3E}">
        <p14:creationId xmlns:p14="http://schemas.microsoft.com/office/powerpoint/2010/main" val="4028501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8582027" y="685800"/>
            <a:ext cx="3609975" cy="1152525"/>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p>
            <a:pPr marL="12700">
              <a:spcAft>
                <a:spcPts val="600"/>
              </a:spcAft>
              <a:tabLst>
                <a:tab pos="2860531" algn="l"/>
                <a:tab pos="4073321" algn="l"/>
              </a:tabLst>
            </a:pPr>
            <a:r>
              <a:rPr lang="en-US" sz="3100" dirty="0">
                <a:latin typeface="Abadi" panose="020B0604020104020204" pitchFamily="34" charset="0"/>
              </a:rPr>
              <a:t>Concentrated </a:t>
            </a:r>
            <a:br>
              <a:rPr lang="en-US" sz="3100" dirty="0">
                <a:latin typeface="Abadi" panose="020B0604020104020204" pitchFamily="34" charset="0"/>
              </a:rPr>
            </a:br>
            <a:r>
              <a:rPr lang="en-US" sz="3100" dirty="0">
                <a:latin typeface="Abadi" panose="020B0604020104020204" pitchFamily="34" charset="0"/>
              </a:rPr>
              <a:t>Marketing</a:t>
            </a:r>
          </a:p>
        </p:txBody>
      </p:sp>
      <p:sp>
        <p:nvSpPr>
          <p:cNvPr id="3" name="object 3"/>
          <p:cNvSpPr txBox="1"/>
          <p:nvPr/>
        </p:nvSpPr>
        <p:spPr>
          <a:xfrm>
            <a:off x="8006593" y="2071049"/>
            <a:ext cx="3076091" cy="3072291"/>
          </a:xfrm>
          <a:prstGeom prst="rect">
            <a:avLst/>
          </a:prstGeom>
        </p:spPr>
        <p:txBody>
          <a:bodyPr vert="horz" lIns="91440" tIns="45720" rIns="91440" bIns="45720" rtlCol="0" anchor="t">
            <a:normAutofit fontScale="92500" lnSpcReduction="10000"/>
          </a:bodyPr>
          <a:lstStyle>
            <a:defPPr>
              <a:defRPr lang="en-SA"/>
            </a:defPPr>
            <a:lvl1pPr marL="355600" marR="318135" lvl="0" indent="-228600" fontAlgn="auto">
              <a:lnSpc>
                <a:spcPct val="120000"/>
              </a:lnSpc>
              <a:spcBef>
                <a:spcPts val="0"/>
              </a:spcBef>
              <a:spcAft>
                <a:spcPts val="600"/>
              </a:spcAft>
              <a:buClr>
                <a:schemeClr val="accent1"/>
              </a:buClr>
              <a:buSzPct val="160000"/>
              <a:buFont typeface="Arial" panose="020B0604020202020204" pitchFamily="34" charset="0"/>
              <a:buChar char="•"/>
              <a:tabLst>
                <a:tab pos="355600" algn="l"/>
              </a:tabLst>
              <a:defRPr kumimoji="0" sz="1700" b="0" i="0" u="none" strike="noStrike" cap="all" spc="-20" normalizeH="0">
                <a:ln>
                  <a:noFill/>
                </a:ln>
                <a:uLnTx/>
                <a:uFillTx/>
                <a:latin typeface="Abadi" panose="020B0604020104020204" pitchFamily="34" charset="0"/>
              </a:defRPr>
            </a:lvl1pPr>
          </a:lstStyle>
          <a:p>
            <a:pPr marL="355582" marR="318119" indent="-228589" defTabSz="914354">
              <a:buClr>
                <a:srgbClr val="F8B323"/>
              </a:buClr>
              <a:tabLst>
                <a:tab pos="355582" algn="l"/>
              </a:tabLst>
              <a:defRPr/>
            </a:pPr>
            <a:r>
              <a:rPr lang="en-US" dirty="0">
                <a:solidFill>
                  <a:prstClr val="black"/>
                </a:solidFill>
              </a:rPr>
              <a:t>focusing efforts on offering one or more products to a single segment</a:t>
            </a:r>
          </a:p>
          <a:p>
            <a:pPr marL="355582" marR="318119" indent="-228589" defTabSz="914354">
              <a:buClr>
                <a:srgbClr val="F8B323"/>
              </a:buClr>
              <a:tabLst>
                <a:tab pos="355582" algn="l"/>
              </a:tabLst>
              <a:defRPr/>
            </a:pPr>
            <a:r>
              <a:rPr lang="en-US" dirty="0">
                <a:solidFill>
                  <a:prstClr val="black"/>
                </a:solidFill>
              </a:rPr>
              <a:t>Useful for smaller firms that do not have their sources to serve all markets</a:t>
            </a:r>
          </a:p>
          <a:p>
            <a:pPr marL="355582" marR="318119" indent="-228589" defTabSz="914354">
              <a:buClr>
                <a:srgbClr val="F8B323"/>
              </a:buClr>
              <a:tabLst>
                <a:tab pos="355582" algn="l"/>
              </a:tabLst>
              <a:defRPr/>
            </a:pPr>
            <a:r>
              <a:rPr lang="en-US" dirty="0">
                <a:solidFill>
                  <a:prstClr val="black"/>
                </a:solidFill>
              </a:rPr>
              <a:t>Example:</a:t>
            </a:r>
          </a:p>
          <a:p>
            <a:pPr marL="457178" lvl="1" defTabSz="914354">
              <a:defRPr/>
            </a:pPr>
            <a:r>
              <a:rPr lang="en-US" dirty="0">
                <a:solidFill>
                  <a:prstClr val="black"/>
                </a:solidFill>
                <a:latin typeface="Gill Sans MT" panose="020B0502020104020203"/>
              </a:rPr>
              <a:t> Rolex – Rolls Royce </a:t>
            </a:r>
          </a:p>
        </p:txBody>
      </p:sp>
      <p:pic>
        <p:nvPicPr>
          <p:cNvPr id="19460" name="Picture 4" descr="sports nutrition">
            <a:extLst>
              <a:ext uri="{FF2B5EF4-FFF2-40B4-BE49-F238E27FC236}">
                <a16:creationId xmlns:a16="http://schemas.microsoft.com/office/drawing/2014/main" id="{9E763D5C-AD7D-D246-8B02-9BE7064E9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963" y="1111721"/>
            <a:ext cx="6235096" cy="2530572"/>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global organic personal care">
            <a:extLst>
              <a:ext uri="{FF2B5EF4-FFF2-40B4-BE49-F238E27FC236}">
                <a16:creationId xmlns:a16="http://schemas.microsoft.com/office/drawing/2014/main" id="{8E7D8473-9D4F-F048-9939-A0F4860FA3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63" y="3360138"/>
            <a:ext cx="6235097" cy="25305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7422" y="1346753"/>
            <a:ext cx="5643802" cy="4324205"/>
          </a:xfrm>
          <a:prstGeom prst="rect">
            <a:avLst/>
          </a:prstGeom>
        </p:spPr>
        <p:txBody>
          <a:bodyPr vert="horz" lIns="91440" tIns="45720" rIns="91440" bIns="45720" rtlCol="0" anchor="t">
            <a:normAutofit fontScale="92500" lnSpcReduction="20000"/>
          </a:bodyPr>
          <a:lstStyle>
            <a:defPPr>
              <a:defRPr lang="en-SA"/>
            </a:defPPr>
            <a:lvl1pPr marL="355600" marR="318135" lvl="0" indent="-228600" fontAlgn="auto">
              <a:lnSpc>
                <a:spcPct val="120000"/>
              </a:lnSpc>
              <a:spcBef>
                <a:spcPts val="0"/>
              </a:spcBef>
              <a:spcAft>
                <a:spcPts val="600"/>
              </a:spcAft>
              <a:buClr>
                <a:schemeClr val="accent1"/>
              </a:buClr>
              <a:buSzPct val="160000"/>
              <a:buFont typeface="Arial" panose="020B0604020202020204" pitchFamily="34" charset="0"/>
              <a:buChar char="•"/>
              <a:tabLst>
                <a:tab pos="355600" algn="l"/>
              </a:tabLst>
              <a:defRPr kumimoji="0" sz="1700" b="0" i="0" u="none" strike="noStrike" cap="all" spc="-20" normalizeH="0">
                <a:ln>
                  <a:noFill/>
                </a:ln>
                <a:uLnTx/>
                <a:uFillTx/>
                <a:latin typeface="Abadi" panose="020B0604020104020204" pitchFamily="34" charset="0"/>
              </a:defRPr>
            </a:lvl1pPr>
          </a:lstStyle>
          <a:p>
            <a:pPr marL="126993" marR="318119" indent="0" defTabSz="914354">
              <a:lnSpc>
                <a:spcPct val="200000"/>
              </a:lnSpc>
              <a:buClr>
                <a:srgbClr val="F8B323"/>
              </a:buClr>
              <a:buNone/>
              <a:tabLst>
                <a:tab pos="355582" algn="l"/>
              </a:tabLst>
              <a:defRPr/>
            </a:pPr>
            <a:r>
              <a:rPr lang="en-US" sz="2200" dirty="0">
                <a:solidFill>
                  <a:srgbClr val="C00000"/>
                </a:solidFill>
              </a:rPr>
              <a:t> RED </a:t>
            </a:r>
            <a:r>
              <a:rPr lang="en-US" sz="2200" dirty="0" err="1">
                <a:solidFill>
                  <a:srgbClr val="C00000"/>
                </a:solidFill>
              </a:rPr>
              <a:t>BUll</a:t>
            </a:r>
            <a:r>
              <a:rPr lang="en-US" sz="2200" dirty="0">
                <a:solidFill>
                  <a:srgbClr val="C00000"/>
                </a:solidFill>
              </a:rPr>
              <a:t> </a:t>
            </a:r>
          </a:p>
          <a:p>
            <a:pPr marL="355582" marR="318119" indent="-228589" defTabSz="914354">
              <a:lnSpc>
                <a:spcPct val="200000"/>
              </a:lnSpc>
              <a:buClr>
                <a:srgbClr val="F8B323"/>
              </a:buClr>
              <a:tabLst>
                <a:tab pos="355582" algn="l"/>
              </a:tabLst>
              <a:defRPr/>
            </a:pPr>
            <a:r>
              <a:rPr lang="en-US" dirty="0">
                <a:solidFill>
                  <a:schemeClr val="accent6">
                    <a:lumMod val="50000"/>
                  </a:schemeClr>
                </a:solidFill>
              </a:rPr>
              <a:t>targeting the young,, extreme sport enthusiasts,  crowd who are always in need of extra energy.</a:t>
            </a:r>
          </a:p>
          <a:p>
            <a:pPr marL="355582" marR="318119" indent="-228589" defTabSz="914354">
              <a:lnSpc>
                <a:spcPct val="200000"/>
              </a:lnSpc>
              <a:buClr>
                <a:srgbClr val="F8B323"/>
              </a:buClr>
              <a:tabLst>
                <a:tab pos="355582" algn="l"/>
              </a:tabLst>
              <a:defRPr/>
            </a:pPr>
            <a:r>
              <a:rPr lang="en-US" dirty="0">
                <a:solidFill>
                  <a:schemeClr val="accent6">
                    <a:lumMod val="50000"/>
                  </a:schemeClr>
                </a:solidFill>
              </a:rPr>
              <a:t>RED Bull marketed to them directly by sponsoring the events they were most likely to attend.</a:t>
            </a:r>
          </a:p>
          <a:p>
            <a:pPr marL="355582" marR="318119" indent="-228589" defTabSz="914354">
              <a:lnSpc>
                <a:spcPct val="200000"/>
              </a:lnSpc>
              <a:buClr>
                <a:srgbClr val="F8B323"/>
              </a:buClr>
              <a:tabLst>
                <a:tab pos="355582" algn="l"/>
              </a:tabLst>
              <a:defRPr/>
            </a:pPr>
            <a:r>
              <a:rPr lang="en-US" dirty="0">
                <a:solidFill>
                  <a:schemeClr val="accent6">
                    <a:lumMod val="50000"/>
                  </a:schemeClr>
                </a:solidFill>
              </a:rPr>
              <a:t> affiliating itself with everything from  skateboarding to rock climbing.</a:t>
            </a:r>
          </a:p>
        </p:txBody>
      </p:sp>
      <p:pic>
        <p:nvPicPr>
          <p:cNvPr id="4" name="Picture 6" descr="Experiential marketing: 4 examples of brands that got it right | Eventtia">
            <a:extLst>
              <a:ext uri="{FF2B5EF4-FFF2-40B4-BE49-F238E27FC236}">
                <a16:creationId xmlns:a16="http://schemas.microsoft.com/office/drawing/2014/main" id="{9FE873E8-2A77-B04C-8A4C-262B61C173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8" r="1334" b="-2"/>
          <a:stretch/>
        </p:blipFill>
        <p:spPr bwMode="auto">
          <a:xfrm>
            <a:off x="6320776" y="704675"/>
            <a:ext cx="5142813" cy="30535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698" name="Picture 2" descr="Nike | jw521's blog">
            <a:extLst>
              <a:ext uri="{FF2B5EF4-FFF2-40B4-BE49-F238E27FC236}">
                <a16:creationId xmlns:a16="http://schemas.microsoft.com/office/drawing/2014/main" id="{568A3E06-6046-6F4B-9186-B1B7FE88C2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43" t="-1" r="-472" b="-4"/>
          <a:stretch/>
        </p:blipFill>
        <p:spPr bwMode="auto">
          <a:xfrm>
            <a:off x="6320777" y="3881703"/>
            <a:ext cx="3169215" cy="178925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700" name="Picture 4" descr="Red Bull Marketing Strategy on PointsOnly | Updated in 2022">
            <a:extLst>
              <a:ext uri="{FF2B5EF4-FFF2-40B4-BE49-F238E27FC236}">
                <a16:creationId xmlns:a16="http://schemas.microsoft.com/office/drawing/2014/main" id="{8C8D9832-1988-3A49-B29D-2813A57DE9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933" r="7678" b="2"/>
          <a:stretch/>
        </p:blipFill>
        <p:spPr bwMode="auto">
          <a:xfrm>
            <a:off x="8953904" y="3881703"/>
            <a:ext cx="2509685" cy="178925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11712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7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8453437" y="685800"/>
            <a:ext cx="3738563" cy="1152525"/>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p>
            <a:pPr marL="12700">
              <a:spcAft>
                <a:spcPts val="600"/>
              </a:spcAft>
              <a:tabLst>
                <a:tab pos="2860531" algn="l"/>
                <a:tab pos="4073321" algn="l"/>
              </a:tabLst>
            </a:pPr>
            <a:r>
              <a:rPr lang="en-US" sz="3100" dirty="0">
                <a:latin typeface="Abadi" panose="020B0604020104020204" pitchFamily="34" charset="0"/>
              </a:rPr>
              <a:t>Local, Micro marketing  </a:t>
            </a:r>
          </a:p>
        </p:txBody>
      </p:sp>
      <p:pic>
        <p:nvPicPr>
          <p:cNvPr id="5" name="Picture 4">
            <a:extLst>
              <a:ext uri="{FF2B5EF4-FFF2-40B4-BE49-F238E27FC236}">
                <a16:creationId xmlns:a16="http://schemas.microsoft.com/office/drawing/2014/main" id="{B1523597-B750-0A46-A8EC-AAF501F41D7E}"/>
              </a:ext>
            </a:extLst>
          </p:cNvPr>
          <p:cNvPicPr>
            <a:picLocks noChangeAspect="1"/>
          </p:cNvPicPr>
          <p:nvPr/>
        </p:nvPicPr>
        <p:blipFill>
          <a:blip r:embed="rId3"/>
          <a:stretch>
            <a:fillRect/>
          </a:stretch>
        </p:blipFill>
        <p:spPr>
          <a:xfrm>
            <a:off x="750710" y="1085924"/>
            <a:ext cx="6557897" cy="3426501"/>
          </a:xfrm>
          <a:prstGeom prst="rect">
            <a:avLst/>
          </a:prstGeom>
        </p:spPr>
      </p:pic>
      <p:sp>
        <p:nvSpPr>
          <p:cNvPr id="3" name="object 3"/>
          <p:cNvSpPr txBox="1"/>
          <p:nvPr/>
        </p:nvSpPr>
        <p:spPr>
          <a:xfrm>
            <a:off x="8006593" y="2071049"/>
            <a:ext cx="3076091" cy="3072291"/>
          </a:xfrm>
          <a:prstGeom prst="rect">
            <a:avLst/>
          </a:prstGeom>
        </p:spPr>
        <p:txBody>
          <a:bodyPr vert="horz" lIns="91440" tIns="45720" rIns="91440" bIns="45720" rtlCol="0" anchor="t">
            <a:normAutofit/>
          </a:bodyPr>
          <a:lstStyle>
            <a:defPPr>
              <a:defRPr lang="en-SA"/>
            </a:defPPr>
            <a:lvl1pPr marL="355600" marR="318135" lvl="0" indent="-228600" fontAlgn="auto">
              <a:lnSpc>
                <a:spcPct val="120000"/>
              </a:lnSpc>
              <a:spcBef>
                <a:spcPts val="0"/>
              </a:spcBef>
              <a:spcAft>
                <a:spcPts val="600"/>
              </a:spcAft>
              <a:buClr>
                <a:schemeClr val="accent1"/>
              </a:buClr>
              <a:buSzPct val="160000"/>
              <a:buFont typeface="Arial" panose="020B0604020202020204" pitchFamily="34" charset="0"/>
              <a:buChar char="•"/>
              <a:tabLst>
                <a:tab pos="355600" algn="l"/>
              </a:tabLst>
              <a:defRPr kumimoji="0" sz="1700" b="0" i="0" u="none" strike="noStrike" cap="all" spc="-20" normalizeH="0">
                <a:ln>
                  <a:noFill/>
                </a:ln>
                <a:uLnTx/>
                <a:uFillTx/>
                <a:latin typeface="Abadi" panose="020B0604020104020204" pitchFamily="34" charset="0"/>
              </a:defRPr>
            </a:lvl1pPr>
          </a:lstStyle>
          <a:p>
            <a:pPr marL="355582" marR="318119" indent="-228589" defTabSz="914354">
              <a:lnSpc>
                <a:spcPct val="110000"/>
              </a:lnSpc>
              <a:buClr>
                <a:srgbClr val="F8B323"/>
              </a:buClr>
              <a:tabLst>
                <a:tab pos="355582" algn="l"/>
              </a:tabLst>
              <a:defRPr/>
            </a:pPr>
            <a:r>
              <a:rPr lang="en-US" sz="1300" dirty="0">
                <a:solidFill>
                  <a:prstClr val="black"/>
                </a:solidFill>
              </a:rPr>
              <a:t> </a:t>
            </a:r>
            <a:r>
              <a:rPr lang="en-US" sz="1400" spc="-45" dirty="0" err="1">
                <a:solidFill>
                  <a:srgbClr val="000000"/>
                </a:solidFill>
                <a:latin typeface="Arial"/>
                <a:cs typeface="Arial"/>
              </a:rPr>
              <a:t>A</a:t>
            </a:r>
            <a:r>
              <a:rPr lang="en-US" sz="1400" dirty="0" err="1">
                <a:solidFill>
                  <a:srgbClr val="000000"/>
                </a:solidFill>
                <a:latin typeface="Arial"/>
                <a:cs typeface="Arial"/>
              </a:rPr>
              <a:t>kH</a:t>
            </a:r>
            <a:r>
              <a:rPr lang="en-US" sz="1400" spc="11" dirty="0" err="1">
                <a:solidFill>
                  <a:srgbClr val="000000"/>
                </a:solidFill>
                <a:latin typeface="Arial"/>
                <a:cs typeface="Arial"/>
              </a:rPr>
              <a:t>e</a:t>
            </a:r>
            <a:r>
              <a:rPr lang="en-US" sz="1400" dirty="0" err="1">
                <a:solidFill>
                  <a:srgbClr val="000000"/>
                </a:solidFill>
                <a:latin typeface="Arial"/>
                <a:cs typeface="Arial"/>
              </a:rPr>
              <a:t>r</a:t>
            </a:r>
            <a:r>
              <a:rPr lang="en-US" sz="1400" dirty="0">
                <a:solidFill>
                  <a:srgbClr val="000000"/>
                </a:solidFill>
                <a:latin typeface="Arial"/>
                <a:cs typeface="Arial"/>
              </a:rPr>
              <a:t> </a:t>
            </a:r>
            <a:r>
              <a:rPr lang="en-US" sz="1400" dirty="0" err="1">
                <a:solidFill>
                  <a:srgbClr val="000000"/>
                </a:solidFill>
                <a:latin typeface="Arial"/>
                <a:cs typeface="Arial"/>
              </a:rPr>
              <a:t>Saa</a:t>
            </a:r>
            <a:r>
              <a:rPr lang="en-US" sz="1400" spc="-11" dirty="0">
                <a:solidFill>
                  <a:srgbClr val="000000"/>
                </a:solidFill>
                <a:latin typeface="Arial"/>
                <a:cs typeface="Arial"/>
              </a:rPr>
              <a:t> / </a:t>
            </a:r>
            <a:r>
              <a:rPr lang="en-US" sz="1400" dirty="0" err="1">
                <a:solidFill>
                  <a:srgbClr val="000000"/>
                </a:solidFill>
                <a:latin typeface="Arial"/>
                <a:cs typeface="Arial"/>
              </a:rPr>
              <a:t>C</a:t>
            </a:r>
            <a:r>
              <a:rPr lang="en-US" sz="1400" spc="-25" dirty="0" err="1">
                <a:solidFill>
                  <a:srgbClr val="000000"/>
                </a:solidFill>
                <a:latin typeface="Arial"/>
                <a:cs typeface="Arial"/>
              </a:rPr>
              <a:t>or</a:t>
            </a:r>
            <a:r>
              <a:rPr lang="en-US" sz="1400" spc="-15" dirty="0" err="1">
                <a:solidFill>
                  <a:srgbClr val="000000"/>
                </a:solidFill>
                <a:latin typeface="Arial"/>
                <a:cs typeface="Arial"/>
              </a:rPr>
              <a:t>t</a:t>
            </a:r>
            <a:r>
              <a:rPr lang="en-US" sz="1400" spc="-5" dirty="0" err="1">
                <a:solidFill>
                  <a:srgbClr val="000000"/>
                </a:solidFill>
                <a:latin typeface="Arial"/>
                <a:cs typeface="Arial"/>
              </a:rPr>
              <a:t>ig</a:t>
            </a:r>
            <a:r>
              <a:rPr lang="en-US" sz="1400" dirty="0" err="1">
                <a:solidFill>
                  <a:srgbClr val="000000"/>
                </a:solidFill>
                <a:latin typeface="Arial"/>
                <a:cs typeface="Arial"/>
              </a:rPr>
              <a:t>i</a:t>
            </a:r>
            <a:r>
              <a:rPr lang="en-US" sz="1400" spc="-5" dirty="0" err="1">
                <a:solidFill>
                  <a:srgbClr val="000000"/>
                </a:solidFill>
                <a:latin typeface="Arial"/>
                <a:cs typeface="Arial"/>
              </a:rPr>
              <a:t>no</a:t>
            </a:r>
            <a:r>
              <a:rPr lang="en-US" sz="1400" spc="-5" dirty="0">
                <a:solidFill>
                  <a:srgbClr val="000000"/>
                </a:solidFill>
                <a:latin typeface="Arial"/>
                <a:cs typeface="Arial"/>
              </a:rPr>
              <a:t> are kind of  restaurants that </a:t>
            </a:r>
            <a:r>
              <a:rPr lang="en-US" sz="1400" spc="0" dirty="0">
                <a:solidFill>
                  <a:srgbClr val="000000"/>
                </a:solidFill>
                <a:latin typeface="Arial"/>
                <a:cs typeface="Arial"/>
              </a:rPr>
              <a:t>target a different </a:t>
            </a:r>
            <a:r>
              <a:rPr lang="en-US" altLang="en-SA" sz="1400" spc="0" dirty="0">
                <a:solidFill>
                  <a:prstClr val="black"/>
                </a:solidFill>
              </a:rPr>
              <a:t> needs and wants of local customer groups-cities, neighborhoods, in main cities in Egypt </a:t>
            </a:r>
            <a:endParaRPr lang="en-US" sz="1300" dirty="0">
              <a:solidFill>
                <a:prstClr val="black"/>
              </a:solidFill>
            </a:endParaRPr>
          </a:p>
        </p:txBody>
      </p:sp>
      <p:sp>
        <p:nvSpPr>
          <p:cNvPr id="4" name="Cloud 3">
            <a:extLst>
              <a:ext uri="{FF2B5EF4-FFF2-40B4-BE49-F238E27FC236}">
                <a16:creationId xmlns:a16="http://schemas.microsoft.com/office/drawing/2014/main" id="{4D7F0CC0-6429-6228-D9A8-9DD95C359CF2}"/>
              </a:ext>
            </a:extLst>
          </p:cNvPr>
          <p:cNvSpPr/>
          <p:nvPr/>
        </p:nvSpPr>
        <p:spPr>
          <a:xfrm>
            <a:off x="6096000" y="347662"/>
            <a:ext cx="1079465" cy="9144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US" dirty="0">
                <a:solidFill>
                  <a:prstClr val="white"/>
                </a:solidFill>
                <a:latin typeface="Calibri" panose="020F0502020204030204"/>
              </a:rPr>
              <a:t>E</a:t>
            </a:r>
            <a:r>
              <a:rPr lang="en-SA" dirty="0">
                <a:solidFill>
                  <a:prstClr val="white"/>
                </a:solidFill>
                <a:latin typeface="Calibri" panose="020F0502020204030204"/>
              </a:rPr>
              <a:t>xtra </a:t>
            </a:r>
          </a:p>
        </p:txBody>
      </p:sp>
    </p:spTree>
    <p:extLst>
      <p:ext uri="{BB962C8B-B14F-4D97-AF65-F5344CB8AC3E}">
        <p14:creationId xmlns:p14="http://schemas.microsoft.com/office/powerpoint/2010/main" val="119679279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uick Recap: Make Sure to not Miss out on Significant Information! –  Hamrobazar Blog">
            <a:extLst>
              <a:ext uri="{FF2B5EF4-FFF2-40B4-BE49-F238E27FC236}">
                <a16:creationId xmlns:a16="http://schemas.microsoft.com/office/drawing/2014/main" id="{D05981C7-0C96-C06F-EC9E-85FD8BD14A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7299" y="1317861"/>
            <a:ext cx="5291666" cy="42222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3362EE-ED8F-B3EF-DA00-4C2F218BE55E}"/>
              </a:ext>
            </a:extLst>
          </p:cNvPr>
          <p:cNvPicPr>
            <a:picLocks noChangeAspect="1"/>
          </p:cNvPicPr>
          <p:nvPr/>
        </p:nvPicPr>
        <p:blipFill>
          <a:blip r:embed="rId3"/>
          <a:stretch>
            <a:fillRect/>
          </a:stretch>
        </p:blipFill>
        <p:spPr>
          <a:xfrm>
            <a:off x="5935133" y="1072208"/>
            <a:ext cx="6025274" cy="4713584"/>
          </a:xfrm>
          <a:prstGeom prst="rect">
            <a:avLst/>
          </a:prstGeom>
        </p:spPr>
      </p:pic>
      <p:sp>
        <p:nvSpPr>
          <p:cNvPr id="5" name="TextBox 4">
            <a:extLst>
              <a:ext uri="{FF2B5EF4-FFF2-40B4-BE49-F238E27FC236}">
                <a16:creationId xmlns:a16="http://schemas.microsoft.com/office/drawing/2014/main" id="{BF5FBFCD-5EEE-6A46-5ED6-6D4F594B481E}"/>
              </a:ext>
            </a:extLst>
          </p:cNvPr>
          <p:cNvSpPr txBox="1"/>
          <p:nvPr/>
        </p:nvSpPr>
        <p:spPr>
          <a:xfrm>
            <a:off x="4354286" y="240076"/>
            <a:ext cx="8294914" cy="1323439"/>
          </a:xfrm>
          <a:prstGeom prst="rect">
            <a:avLst/>
          </a:prstGeom>
          <a:noFill/>
        </p:spPr>
        <p:txBody>
          <a:bodyPr wrap="square">
            <a:spAutoFit/>
          </a:bodyPr>
          <a:lstStyle/>
          <a:p>
            <a:pPr marL="0" indent="0" algn="ctr">
              <a:lnSpc>
                <a:spcPct val="100000"/>
              </a:lnSpc>
              <a:buNone/>
            </a:pPr>
            <a:r>
              <a:rPr lang="en-US" sz="4000" b="1" dirty="0">
                <a:solidFill>
                  <a:srgbClr val="C00000"/>
                </a:solidFill>
                <a:latin typeface="Abadi" panose="020B0604020104020204" pitchFamily="34" charset="0"/>
                <a:ea typeface="+mj-ea"/>
                <a:cs typeface="+mj-cs"/>
              </a:rPr>
              <a:t>QUICK RECAP ON PREVIOUS LECTURES </a:t>
            </a:r>
          </a:p>
        </p:txBody>
      </p:sp>
    </p:spTree>
    <p:extLst>
      <p:ext uri="{BB962C8B-B14F-4D97-AF65-F5344CB8AC3E}">
        <p14:creationId xmlns:p14="http://schemas.microsoft.com/office/powerpoint/2010/main" val="2877754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D76A72-6E60-4A4D-BABD-90F3906673CF}"/>
              </a:ext>
            </a:extLst>
          </p:cNvPr>
          <p:cNvPicPr>
            <a:picLocks noChangeAspect="1"/>
          </p:cNvPicPr>
          <p:nvPr/>
        </p:nvPicPr>
        <p:blipFill>
          <a:blip r:embed="rId2"/>
          <a:stretch>
            <a:fillRect/>
          </a:stretch>
        </p:blipFill>
        <p:spPr>
          <a:xfrm>
            <a:off x="218332" y="1400175"/>
            <a:ext cx="6772275" cy="1800225"/>
          </a:xfrm>
          <a:prstGeom prst="rect">
            <a:avLst/>
          </a:prstGeom>
        </p:spPr>
      </p:pic>
      <p:pic>
        <p:nvPicPr>
          <p:cNvPr id="5" name="Picture 4">
            <a:extLst>
              <a:ext uri="{FF2B5EF4-FFF2-40B4-BE49-F238E27FC236}">
                <a16:creationId xmlns:a16="http://schemas.microsoft.com/office/drawing/2014/main" id="{AFA22098-4ECF-4C0E-8CA1-7547DD3FBF2C}"/>
              </a:ext>
            </a:extLst>
          </p:cNvPr>
          <p:cNvPicPr>
            <a:picLocks noChangeAspect="1"/>
          </p:cNvPicPr>
          <p:nvPr/>
        </p:nvPicPr>
        <p:blipFill>
          <a:blip r:embed="rId3"/>
          <a:stretch>
            <a:fillRect/>
          </a:stretch>
        </p:blipFill>
        <p:spPr>
          <a:xfrm>
            <a:off x="679509" y="3111909"/>
            <a:ext cx="2641876" cy="152599"/>
          </a:xfrm>
          <a:prstGeom prst="rect">
            <a:avLst/>
          </a:prstGeom>
        </p:spPr>
      </p:pic>
      <p:pic>
        <p:nvPicPr>
          <p:cNvPr id="7" name="Picture 6">
            <a:extLst>
              <a:ext uri="{FF2B5EF4-FFF2-40B4-BE49-F238E27FC236}">
                <a16:creationId xmlns:a16="http://schemas.microsoft.com/office/drawing/2014/main" id="{957346E9-9E47-4CE2-BDC8-F787E342D5AF}"/>
              </a:ext>
            </a:extLst>
          </p:cNvPr>
          <p:cNvPicPr>
            <a:picLocks noChangeAspect="1"/>
          </p:cNvPicPr>
          <p:nvPr/>
        </p:nvPicPr>
        <p:blipFill>
          <a:blip r:embed="rId4"/>
          <a:stretch>
            <a:fillRect/>
          </a:stretch>
        </p:blipFill>
        <p:spPr>
          <a:xfrm>
            <a:off x="4729687" y="3200400"/>
            <a:ext cx="2162175" cy="457200"/>
          </a:xfrm>
          <a:prstGeom prst="rect">
            <a:avLst/>
          </a:prstGeom>
        </p:spPr>
      </p:pic>
      <p:pic>
        <p:nvPicPr>
          <p:cNvPr id="9" name="Picture 8">
            <a:extLst>
              <a:ext uri="{FF2B5EF4-FFF2-40B4-BE49-F238E27FC236}">
                <a16:creationId xmlns:a16="http://schemas.microsoft.com/office/drawing/2014/main" id="{7EAFFE4F-A63A-4802-A129-7F4694EE2F59}"/>
              </a:ext>
            </a:extLst>
          </p:cNvPr>
          <p:cNvPicPr>
            <a:picLocks noChangeAspect="1"/>
          </p:cNvPicPr>
          <p:nvPr/>
        </p:nvPicPr>
        <p:blipFill>
          <a:blip r:embed="rId5"/>
          <a:stretch>
            <a:fillRect/>
          </a:stretch>
        </p:blipFill>
        <p:spPr>
          <a:xfrm>
            <a:off x="463885" y="3657600"/>
            <a:ext cx="5715000" cy="1809750"/>
          </a:xfrm>
          <a:prstGeom prst="rect">
            <a:avLst/>
          </a:prstGeom>
        </p:spPr>
      </p:pic>
      <p:pic>
        <p:nvPicPr>
          <p:cNvPr id="11" name="Picture 10">
            <a:extLst>
              <a:ext uri="{FF2B5EF4-FFF2-40B4-BE49-F238E27FC236}">
                <a16:creationId xmlns:a16="http://schemas.microsoft.com/office/drawing/2014/main" id="{C6222D69-17F7-406C-B1C5-E629569701CA}"/>
              </a:ext>
            </a:extLst>
          </p:cNvPr>
          <p:cNvPicPr>
            <a:picLocks noChangeAspect="1"/>
          </p:cNvPicPr>
          <p:nvPr/>
        </p:nvPicPr>
        <p:blipFill>
          <a:blip r:embed="rId6"/>
          <a:stretch>
            <a:fillRect/>
          </a:stretch>
        </p:blipFill>
        <p:spPr>
          <a:xfrm>
            <a:off x="7199807" y="952500"/>
            <a:ext cx="2943225" cy="2476500"/>
          </a:xfrm>
          <a:prstGeom prst="rect">
            <a:avLst/>
          </a:prstGeom>
        </p:spPr>
      </p:pic>
      <p:pic>
        <p:nvPicPr>
          <p:cNvPr id="13" name="Picture 12">
            <a:extLst>
              <a:ext uri="{FF2B5EF4-FFF2-40B4-BE49-F238E27FC236}">
                <a16:creationId xmlns:a16="http://schemas.microsoft.com/office/drawing/2014/main" id="{8C4EBC03-50C2-4967-B325-880587B0AB05}"/>
              </a:ext>
            </a:extLst>
          </p:cNvPr>
          <p:cNvPicPr>
            <a:picLocks noChangeAspect="1"/>
          </p:cNvPicPr>
          <p:nvPr/>
        </p:nvPicPr>
        <p:blipFill>
          <a:blip r:embed="rId7"/>
          <a:stretch>
            <a:fillRect/>
          </a:stretch>
        </p:blipFill>
        <p:spPr>
          <a:xfrm>
            <a:off x="10086975" y="522432"/>
            <a:ext cx="2105025" cy="2809875"/>
          </a:xfrm>
          <a:prstGeom prst="rect">
            <a:avLst/>
          </a:prstGeom>
        </p:spPr>
      </p:pic>
      <p:pic>
        <p:nvPicPr>
          <p:cNvPr id="14" name="Picture 13">
            <a:extLst>
              <a:ext uri="{FF2B5EF4-FFF2-40B4-BE49-F238E27FC236}">
                <a16:creationId xmlns:a16="http://schemas.microsoft.com/office/drawing/2014/main" id="{885A22F7-83D2-4B77-8876-0F3AA18822F9}"/>
              </a:ext>
            </a:extLst>
          </p:cNvPr>
          <p:cNvPicPr>
            <a:picLocks noChangeAspect="1"/>
          </p:cNvPicPr>
          <p:nvPr/>
        </p:nvPicPr>
        <p:blipFill>
          <a:blip r:embed="rId8"/>
          <a:stretch>
            <a:fillRect/>
          </a:stretch>
        </p:blipFill>
        <p:spPr>
          <a:xfrm>
            <a:off x="6315513" y="3657600"/>
            <a:ext cx="5785605" cy="1639966"/>
          </a:xfrm>
          <a:prstGeom prst="rect">
            <a:avLst/>
          </a:prstGeom>
        </p:spPr>
      </p:pic>
      <p:pic>
        <p:nvPicPr>
          <p:cNvPr id="15" name="Picture 14">
            <a:extLst>
              <a:ext uri="{FF2B5EF4-FFF2-40B4-BE49-F238E27FC236}">
                <a16:creationId xmlns:a16="http://schemas.microsoft.com/office/drawing/2014/main" id="{F8A0E33C-1D8D-49DF-8CEA-F4D56C446CA2}"/>
              </a:ext>
            </a:extLst>
          </p:cNvPr>
          <p:cNvPicPr>
            <a:picLocks noChangeAspect="1"/>
          </p:cNvPicPr>
          <p:nvPr/>
        </p:nvPicPr>
        <p:blipFill>
          <a:blip r:embed="rId9"/>
          <a:stretch>
            <a:fillRect/>
          </a:stretch>
        </p:blipFill>
        <p:spPr>
          <a:xfrm>
            <a:off x="6452979" y="5372506"/>
            <a:ext cx="1841271" cy="481745"/>
          </a:xfrm>
          <a:prstGeom prst="rect">
            <a:avLst/>
          </a:prstGeom>
        </p:spPr>
      </p:pic>
      <p:pic>
        <p:nvPicPr>
          <p:cNvPr id="16" name="Picture 4" descr="sports nutrition">
            <a:extLst>
              <a:ext uri="{FF2B5EF4-FFF2-40B4-BE49-F238E27FC236}">
                <a16:creationId xmlns:a16="http://schemas.microsoft.com/office/drawing/2014/main" id="{93869C6E-E401-489B-9078-D2C616C2A17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8102" r="9427" b="21002"/>
          <a:stretch/>
        </p:blipFill>
        <p:spPr bwMode="auto">
          <a:xfrm>
            <a:off x="9717424" y="5400420"/>
            <a:ext cx="1167907" cy="3923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20DFB04-DEC1-4BBC-9A61-6E803E57A044}"/>
              </a:ext>
            </a:extLst>
          </p:cNvPr>
          <p:cNvPicPr>
            <a:picLocks noChangeAspect="1"/>
          </p:cNvPicPr>
          <p:nvPr/>
        </p:nvPicPr>
        <p:blipFill>
          <a:blip r:embed="rId11"/>
          <a:stretch>
            <a:fillRect/>
          </a:stretch>
        </p:blipFill>
        <p:spPr>
          <a:xfrm>
            <a:off x="8294251" y="5415718"/>
            <a:ext cx="1466807" cy="481744"/>
          </a:xfrm>
          <a:prstGeom prst="rect">
            <a:avLst/>
          </a:prstGeom>
        </p:spPr>
      </p:pic>
      <p:pic>
        <p:nvPicPr>
          <p:cNvPr id="18" name="Picture 17">
            <a:extLst>
              <a:ext uri="{FF2B5EF4-FFF2-40B4-BE49-F238E27FC236}">
                <a16:creationId xmlns:a16="http://schemas.microsoft.com/office/drawing/2014/main" id="{7BBF9D16-25A9-4FAD-8322-C892120B33C0}"/>
              </a:ext>
            </a:extLst>
          </p:cNvPr>
          <p:cNvPicPr>
            <a:picLocks noChangeAspect="1"/>
          </p:cNvPicPr>
          <p:nvPr/>
        </p:nvPicPr>
        <p:blipFill>
          <a:blip r:embed="rId12"/>
          <a:stretch>
            <a:fillRect/>
          </a:stretch>
        </p:blipFill>
        <p:spPr>
          <a:xfrm>
            <a:off x="10841696" y="5329803"/>
            <a:ext cx="1262133" cy="567660"/>
          </a:xfrm>
          <a:prstGeom prst="rect">
            <a:avLst/>
          </a:prstGeom>
        </p:spPr>
      </p:pic>
    </p:spTree>
    <p:extLst>
      <p:ext uri="{BB962C8B-B14F-4D97-AF65-F5344CB8AC3E}">
        <p14:creationId xmlns:p14="http://schemas.microsoft.com/office/powerpoint/2010/main" val="159112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3" y="1098549"/>
            <a:ext cx="2862263" cy="1150939"/>
          </a:xfrm>
        </p:spPr>
        <p:style>
          <a:lnRef idx="2">
            <a:schemeClr val="dk1"/>
          </a:lnRef>
          <a:fillRef idx="1">
            <a:schemeClr val="lt1"/>
          </a:fillRef>
          <a:effectRef idx="0">
            <a:schemeClr val="dk1"/>
          </a:effectRef>
          <a:fontRef idx="minor">
            <a:schemeClr val="dk1"/>
          </a:fontRef>
        </p:style>
        <p:txBody>
          <a:bodyPr>
            <a:normAutofit/>
          </a:bodyPr>
          <a:lstStyle/>
          <a:p>
            <a:pPr algn="ctr"/>
            <a:r>
              <a:rPr lang="en-US" sz="4400" dirty="0">
                <a:latin typeface="Abadi" panose="020B0604020104020204" pitchFamily="34" charset="0"/>
              </a:rPr>
              <a:t>Activity #2 </a:t>
            </a:r>
          </a:p>
        </p:txBody>
      </p:sp>
      <p:pic>
        <p:nvPicPr>
          <p:cNvPr id="4" name="Picture 2" descr="Google for Games">
            <a:extLst>
              <a:ext uri="{FF2B5EF4-FFF2-40B4-BE49-F238E27FC236}">
                <a16:creationId xmlns:a16="http://schemas.microsoft.com/office/drawing/2014/main" id="{7AC7ED4F-99AC-D0C2-4E76-9A0D7E16CDF5}"/>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6964845" y="2078399"/>
            <a:ext cx="5118100" cy="384968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1839" y="2341050"/>
            <a:ext cx="6557897" cy="308662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436271B-5FC8-F574-A790-23E152DE3BAC}"/>
              </a:ext>
            </a:extLst>
          </p:cNvPr>
          <p:cNvSpPr txBox="1">
            <a:spLocks/>
          </p:cNvSpPr>
          <p:nvPr/>
        </p:nvSpPr>
        <p:spPr>
          <a:xfrm>
            <a:off x="7711200" y="603293"/>
            <a:ext cx="2862249" cy="115196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914354">
              <a:defRPr/>
            </a:pPr>
            <a:r>
              <a:rPr lang="en-US" dirty="0">
                <a:solidFill>
                  <a:prstClr val="black"/>
                </a:solidFill>
                <a:latin typeface="Abadi" panose="020B0604020104020204" pitchFamily="34" charset="0"/>
              </a:rPr>
              <a:t>Targeting strategy check  </a:t>
            </a:r>
          </a:p>
        </p:txBody>
      </p:sp>
    </p:spTree>
    <p:extLst>
      <p:ext uri="{BB962C8B-B14F-4D97-AF65-F5344CB8AC3E}">
        <p14:creationId xmlns:p14="http://schemas.microsoft.com/office/powerpoint/2010/main" val="13576101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arget Market worksheet">
            <a:extLst>
              <a:ext uri="{FF2B5EF4-FFF2-40B4-BE49-F238E27FC236}">
                <a16:creationId xmlns:a16="http://schemas.microsoft.com/office/drawing/2014/main" id="{20D0FEB2-E207-4E44-9FD7-32004EF7CD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24" t="65337" r="55997" b="9917"/>
          <a:stretch/>
        </p:blipFill>
        <p:spPr bwMode="auto">
          <a:xfrm>
            <a:off x="7610512" y="432487"/>
            <a:ext cx="4049656" cy="46130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arget Market worksheet">
            <a:extLst>
              <a:ext uri="{FF2B5EF4-FFF2-40B4-BE49-F238E27FC236}">
                <a16:creationId xmlns:a16="http://schemas.microsoft.com/office/drawing/2014/main" id="{FE83308A-4CFA-894D-89AF-2CF90D2F1F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94" t="11494" r="7256" b="36220"/>
          <a:stretch/>
        </p:blipFill>
        <p:spPr bwMode="auto">
          <a:xfrm>
            <a:off x="0" y="1180214"/>
            <a:ext cx="7799338" cy="4359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10445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A5FCE-AAEB-8E72-6A53-DBCC5771D981}"/>
              </a:ext>
            </a:extLst>
          </p:cNvPr>
          <p:cNvSpPr>
            <a:spLocks noGrp="1"/>
          </p:cNvSpPr>
          <p:nvPr>
            <p:ph idx="4294967295"/>
          </p:nvPr>
        </p:nvSpPr>
        <p:spPr>
          <a:xfrm>
            <a:off x="0" y="787917"/>
            <a:ext cx="7941924" cy="3421063"/>
          </a:xfrm>
        </p:spPr>
        <p:txBody>
          <a:bodyPr>
            <a:normAutofit/>
          </a:bodyPr>
          <a:lstStyle/>
          <a:p>
            <a:pPr marL="0" indent="0">
              <a:lnSpc>
                <a:spcPct val="200000"/>
              </a:lnSpc>
              <a:buNone/>
            </a:pPr>
            <a:r>
              <a:rPr lang="en-US" sz="2000" dirty="0">
                <a:solidFill>
                  <a:srgbClr val="002060"/>
                </a:solidFill>
                <a:latin typeface="Arial"/>
                <a:ea typeface="Arial"/>
                <a:cs typeface="Arial"/>
                <a:sym typeface="Arial"/>
              </a:rPr>
              <a:t>Let us continue understanding;</a:t>
            </a:r>
          </a:p>
          <a:p>
            <a:pPr lvl="1">
              <a:lnSpc>
                <a:spcPct val="200000"/>
              </a:lnSpc>
            </a:pPr>
            <a:r>
              <a:rPr lang="en-US" sz="2000" dirty="0">
                <a:solidFill>
                  <a:srgbClr val="002060"/>
                </a:solidFill>
                <a:latin typeface="Arial"/>
                <a:cs typeface="Arial"/>
                <a:sym typeface="Arial"/>
              </a:rPr>
              <a:t>How to differentiate, position and to brand the marketing offering ?</a:t>
            </a:r>
            <a:endParaRPr lang="en-SA" sz="2000" dirty="0">
              <a:solidFill>
                <a:srgbClr val="002060"/>
              </a:solidFill>
            </a:endParaRPr>
          </a:p>
        </p:txBody>
      </p:sp>
      <p:pic>
        <p:nvPicPr>
          <p:cNvPr id="8194" name="Picture 2" descr="Incorporation Series: I'm incorporated. Now what? - Homeroom Bookkeeping">
            <a:extLst>
              <a:ext uri="{FF2B5EF4-FFF2-40B4-BE49-F238E27FC236}">
                <a16:creationId xmlns:a16="http://schemas.microsoft.com/office/drawing/2014/main" id="{02F3608E-204D-1B35-32EA-1C102E1D5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44" r="17029" b="-2"/>
          <a:stretch/>
        </p:blipFill>
        <p:spPr bwMode="auto">
          <a:xfrm>
            <a:off x="6889172" y="725131"/>
            <a:ext cx="5078331" cy="4989869"/>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80F7E3C-907F-9FB6-418E-1724223187CB}"/>
              </a:ext>
            </a:extLst>
          </p:cNvPr>
          <p:cNvPicPr>
            <a:picLocks noChangeAspect="1"/>
          </p:cNvPicPr>
          <p:nvPr/>
        </p:nvPicPr>
        <p:blipFill rotWithShape="1">
          <a:blip r:embed="rId3"/>
          <a:srcRect t="3754" r="821"/>
          <a:stretch/>
        </p:blipFill>
        <p:spPr>
          <a:xfrm>
            <a:off x="188106" y="2498449"/>
            <a:ext cx="6512960" cy="3285222"/>
          </a:xfrm>
          <a:prstGeom prst="rect">
            <a:avLst/>
          </a:prstGeom>
        </p:spPr>
      </p:pic>
      <p:sp>
        <p:nvSpPr>
          <p:cNvPr id="5" name="Rounded Rectangle 4">
            <a:extLst>
              <a:ext uri="{FF2B5EF4-FFF2-40B4-BE49-F238E27FC236}">
                <a16:creationId xmlns:a16="http://schemas.microsoft.com/office/drawing/2014/main" id="{14EE568A-2B1A-D1B1-42D3-079499ECC388}"/>
              </a:ext>
            </a:extLst>
          </p:cNvPr>
          <p:cNvSpPr/>
          <p:nvPr/>
        </p:nvSpPr>
        <p:spPr>
          <a:xfrm>
            <a:off x="3575407" y="4397338"/>
            <a:ext cx="1212350" cy="103769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Tree>
    <p:extLst>
      <p:ext uri="{BB962C8B-B14F-4D97-AF65-F5344CB8AC3E}">
        <p14:creationId xmlns:p14="http://schemas.microsoft.com/office/powerpoint/2010/main" val="230955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530476" y="1355725"/>
            <a:ext cx="9661525" cy="1258888"/>
          </a:xfrm>
          <a:prstGeom prst="rect">
            <a:avLst/>
          </a:prstGeom>
        </p:spPr>
        <p:txBody>
          <a:bodyPr vert="horz" lIns="91440" tIns="45720" rIns="91440" bIns="45720" rtlCol="0" anchor="ctr">
            <a:normAutofit/>
          </a:bodyPr>
          <a:lstStyle/>
          <a:p>
            <a:pPr>
              <a:spcAft>
                <a:spcPts val="600"/>
              </a:spcAft>
            </a:pPr>
            <a:r>
              <a:rPr lang="en-US" sz="5400" cap="all" dirty="0">
                <a:solidFill>
                  <a:schemeClr val="accent6">
                    <a:lumMod val="50000"/>
                  </a:schemeClr>
                </a:solidFill>
                <a:latin typeface="Impact" panose="020B0806030902050204"/>
              </a:rPr>
              <a:t> 3- </a:t>
            </a:r>
            <a:r>
              <a:rPr lang="en-US" sz="5400" cap="all" dirty="0">
                <a:solidFill>
                  <a:schemeClr val="accent6">
                    <a:lumMod val="50000"/>
                  </a:schemeClr>
                </a:solidFill>
                <a:latin typeface="Impact" panose="020B0806030902050204"/>
                <a:sym typeface="Arial"/>
              </a:rPr>
              <a:t>Differentiation</a:t>
            </a:r>
            <a:endParaRPr lang="en-US" sz="5400" cap="all" dirty="0">
              <a:solidFill>
                <a:schemeClr val="accent6">
                  <a:lumMod val="50000"/>
                </a:schemeClr>
              </a:solidFill>
              <a:latin typeface="Impact" panose="020B0806030902050204"/>
            </a:endParaRPr>
          </a:p>
        </p:txBody>
      </p:sp>
      <p:pic>
        <p:nvPicPr>
          <p:cNvPr id="6146" name="Picture 2" descr="Quotes about Competitive strategy (26 quotes)">
            <a:extLst>
              <a:ext uri="{FF2B5EF4-FFF2-40B4-BE49-F238E27FC236}">
                <a16:creationId xmlns:a16="http://schemas.microsoft.com/office/drawing/2014/main" id="{72280BD2-EAF8-1D5C-4B2A-D1579F1EC5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714" r="3394"/>
          <a:stretch/>
        </p:blipFill>
        <p:spPr bwMode="auto">
          <a:xfrm>
            <a:off x="5720629" y="2614839"/>
            <a:ext cx="5299395" cy="27938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0A2352B-72AA-ED77-D00E-4D9C8A5D8012}"/>
              </a:ext>
            </a:extLst>
          </p:cNvPr>
          <p:cNvSpPr txBox="1"/>
          <p:nvPr/>
        </p:nvSpPr>
        <p:spPr>
          <a:xfrm>
            <a:off x="71919" y="2619595"/>
            <a:ext cx="5533777" cy="279384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882" indent="-342882" defTabSz="914354">
              <a:lnSpc>
                <a:spcPct val="150000"/>
              </a:lnSpc>
              <a:buFont typeface="Wingdings" pitchFamily="2" charset="2"/>
              <a:buChar char="Ø"/>
              <a:defRPr/>
            </a:pPr>
            <a:r>
              <a:rPr lang="en-US" sz="2400" b="1" dirty="0">
                <a:solidFill>
                  <a:srgbClr val="202124"/>
                </a:solidFill>
                <a:latin typeface="arial" panose="020B0604020202020204" pitchFamily="34" charset="0"/>
              </a:rPr>
              <a:t>Providing customers with something </a:t>
            </a:r>
            <a:r>
              <a:rPr lang="en-US" sz="2400" b="1" dirty="0">
                <a:solidFill>
                  <a:srgbClr val="C00000"/>
                </a:solidFill>
                <a:latin typeface="arial" panose="020B0604020202020204" pitchFamily="34" charset="0"/>
              </a:rPr>
              <a:t>unique, different and distinct</a:t>
            </a:r>
            <a:r>
              <a:rPr lang="en-US" sz="2400" b="1" dirty="0">
                <a:solidFill>
                  <a:srgbClr val="202124"/>
                </a:solidFill>
                <a:latin typeface="arial" panose="020B0604020202020204" pitchFamily="34" charset="0"/>
              </a:rPr>
              <a:t> from items their competitors may offer in the marketplace</a:t>
            </a:r>
            <a:r>
              <a:rPr lang="en-US" sz="2400" dirty="0">
                <a:solidFill>
                  <a:srgbClr val="202124"/>
                </a:solidFill>
                <a:latin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708589" y="685800"/>
            <a:ext cx="6374097" cy="1151965"/>
          </a:xfrm>
          <a:prstGeom prst="rect">
            <a:avLst/>
          </a:prstGeom>
        </p:spPr>
        <p:txBody>
          <a:bodyPr vert="horz" lIns="91440" tIns="45720" rIns="91440" bIns="45720" rtlCol="0" anchor="ctr">
            <a:normAutofit/>
          </a:bodyPr>
          <a:lstStyle>
            <a:lvl1pPr rtl="1">
              <a:lnSpc>
                <a:spcPct val="90000"/>
              </a:lnSpc>
              <a:spcBef>
                <a:spcPct val="0"/>
              </a:spcBef>
              <a:buNone/>
              <a:defRPr sz="6600" cap="all" baseline="0">
                <a:solidFill>
                  <a:schemeClr val="accent1"/>
                </a:solidFill>
                <a:effectLst/>
                <a:latin typeface="+mj-lt"/>
                <a:ea typeface="+mj-ea"/>
                <a:cs typeface="+mj-cs"/>
              </a:defRPr>
            </a:lvl1pPr>
          </a:lstStyle>
          <a:p>
            <a:pPr defTabSz="914354" rtl="0">
              <a:spcAft>
                <a:spcPts val="600"/>
              </a:spcAft>
              <a:defRPr/>
            </a:pPr>
            <a:r>
              <a:rPr lang="en-US" sz="5400" dirty="0">
                <a:solidFill>
                  <a:schemeClr val="accent6">
                    <a:lumMod val="50000"/>
                  </a:schemeClr>
                </a:solidFill>
                <a:latin typeface="Impact" panose="020B0806030902050204"/>
              </a:rPr>
              <a:t>4-Positioning</a:t>
            </a:r>
          </a:p>
        </p:txBody>
      </p:sp>
      <p:pic>
        <p:nvPicPr>
          <p:cNvPr id="23554" name="Picture 2">
            <a:extLst>
              <a:ext uri="{FF2B5EF4-FFF2-40B4-BE49-F238E27FC236}">
                <a16:creationId xmlns:a16="http://schemas.microsoft.com/office/drawing/2014/main" id="{0DBB8513-0CC1-A847-8499-7DABEA4D1F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62" r="31611" b="-1"/>
          <a:stretch/>
        </p:blipFill>
        <p:spPr bwMode="auto">
          <a:xfrm>
            <a:off x="1880174" y="1749927"/>
            <a:ext cx="2364535" cy="3264119"/>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B869A06-9090-BA48-8691-1CC0D1A7D342}"/>
              </a:ext>
            </a:extLst>
          </p:cNvPr>
          <p:cNvSpPr/>
          <p:nvPr/>
        </p:nvSpPr>
        <p:spPr>
          <a:xfrm>
            <a:off x="4701909" y="1787719"/>
            <a:ext cx="6380777" cy="323251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defTabSz="914354">
              <a:lnSpc>
                <a:spcPct val="120000"/>
              </a:lnSpc>
              <a:spcAft>
                <a:spcPts val="600"/>
              </a:spcAft>
              <a:buClr>
                <a:srgbClr val="F8B323"/>
              </a:buClr>
              <a:buSzPct val="160000"/>
              <a:defRPr/>
            </a:pPr>
            <a:r>
              <a:rPr lang="en-US" sz="2400" cap="all" dirty="0">
                <a:solidFill>
                  <a:prstClr val="black"/>
                </a:solidFill>
                <a:latin typeface="Abadi" panose="020B0604020104020204" pitchFamily="34" charset="0"/>
              </a:rPr>
              <a:t>Positioning is the act of designing the company’s offering and image to occupy a </a:t>
            </a:r>
            <a:r>
              <a:rPr lang="en-US" sz="2400" b="1" dirty="0">
                <a:solidFill>
                  <a:srgbClr val="C00000"/>
                </a:solidFill>
                <a:latin typeface="Gill Sans MT" panose="020B0502020104020203"/>
              </a:rPr>
              <a:t>clear, distinctive, and desirable place</a:t>
            </a:r>
            <a:r>
              <a:rPr lang="en-US" sz="2400" b="1" dirty="0">
                <a:solidFill>
                  <a:srgbClr val="0070C0"/>
                </a:solidFill>
                <a:latin typeface="Gill Sans MT" panose="020B0502020104020203"/>
              </a:rPr>
              <a:t> </a:t>
            </a:r>
            <a:r>
              <a:rPr lang="en-US" sz="2400" cap="all" dirty="0">
                <a:solidFill>
                  <a:prstClr val="black"/>
                </a:solidFill>
                <a:latin typeface="Abadi" panose="020B0604020104020204" pitchFamily="34" charset="0"/>
              </a:rPr>
              <a:t>in the minds of the target market.”</a:t>
            </a:r>
          </a:p>
        </p:txBody>
      </p:sp>
      <p:sp>
        <p:nvSpPr>
          <p:cNvPr id="5" name="Rectangle 4">
            <a:extLst>
              <a:ext uri="{FF2B5EF4-FFF2-40B4-BE49-F238E27FC236}">
                <a16:creationId xmlns:a16="http://schemas.microsoft.com/office/drawing/2014/main" id="{A677168C-6B15-8844-8662-A3D8AC6F6B03}"/>
              </a:ext>
            </a:extLst>
          </p:cNvPr>
          <p:cNvSpPr/>
          <p:nvPr/>
        </p:nvSpPr>
        <p:spPr>
          <a:xfrm>
            <a:off x="973968" y="5152038"/>
            <a:ext cx="10244064" cy="646331"/>
          </a:xfrm>
          <a:prstGeom prst="rect">
            <a:avLst/>
          </a:prstGeom>
          <a:solidFill>
            <a:schemeClr val="bg1"/>
          </a:solidFill>
        </p:spPr>
        <p:txBody>
          <a:bodyPr wrap="square">
            <a:spAutoFit/>
          </a:bodyPr>
          <a:lstStyle/>
          <a:p>
            <a:pPr defTabSz="914354">
              <a:defRPr/>
            </a:pPr>
            <a:r>
              <a:rPr lang="en-US" dirty="0">
                <a:solidFill>
                  <a:schemeClr val="accent6">
                    <a:lumMod val="50000"/>
                  </a:schemeClr>
                </a:solidFill>
                <a:latin typeface="arial" panose="020B0604020202020204" pitchFamily="34" charset="0"/>
              </a:rPr>
              <a:t>David Ogilvy known as the "Father of Advertising". Trained at the Gallup research organization, he attributed the success of his campaigns to meticulous research into consumer habits.</a:t>
            </a:r>
            <a:endParaRPr lang="en-SA" dirty="0">
              <a:solidFill>
                <a:schemeClr val="accent6">
                  <a:lumMod val="50000"/>
                </a:schemeClr>
              </a:solidFill>
              <a:latin typeface="Gill Sans MT" panose="020B0502020104020203"/>
            </a:endParaRPr>
          </a:p>
        </p:txBody>
      </p:sp>
      <p:sp>
        <p:nvSpPr>
          <p:cNvPr id="6" name="Rectangle 5">
            <a:extLst>
              <a:ext uri="{FF2B5EF4-FFF2-40B4-BE49-F238E27FC236}">
                <a16:creationId xmlns:a16="http://schemas.microsoft.com/office/drawing/2014/main" id="{8BB950E4-C0BF-A648-8831-8EC53B28E0C0}"/>
              </a:ext>
            </a:extLst>
          </p:cNvPr>
          <p:cNvSpPr/>
          <p:nvPr/>
        </p:nvSpPr>
        <p:spPr>
          <a:xfrm>
            <a:off x="2764814" y="4644711"/>
            <a:ext cx="1479892" cy="369332"/>
          </a:xfrm>
          <a:prstGeom prst="rect">
            <a:avLst/>
          </a:prstGeom>
        </p:spPr>
        <p:txBody>
          <a:bodyPr wrap="none">
            <a:spAutoFit/>
          </a:bodyPr>
          <a:lstStyle/>
          <a:p>
            <a:pPr defTabSz="914354">
              <a:defRPr/>
            </a:pPr>
            <a:r>
              <a:rPr lang="en-US" dirty="0">
                <a:solidFill>
                  <a:prstClr val="white"/>
                </a:solidFill>
                <a:latin typeface="arial" panose="020B0604020202020204" pitchFamily="34" charset="0"/>
              </a:rPr>
              <a:t>David Ogilvy</a:t>
            </a:r>
            <a:endParaRPr lang="en-SA" dirty="0">
              <a:solidFill>
                <a:prstClr val="white"/>
              </a:solidFill>
              <a:latin typeface="Gill Sans MT" panose="020B0502020104020203"/>
            </a:endParaRPr>
          </a:p>
        </p:txBody>
      </p:sp>
    </p:spTree>
    <p:extLst>
      <p:ext uri="{BB962C8B-B14F-4D97-AF65-F5344CB8AC3E}">
        <p14:creationId xmlns:p14="http://schemas.microsoft.com/office/powerpoint/2010/main" val="391090429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4907899" y="491021"/>
            <a:ext cx="7462186" cy="672257"/>
          </a:xfrm>
          <a:prstGeom prst="rect">
            <a:avLst/>
          </a:prstGeom>
          <a:solidFill>
            <a:schemeClr val="bg1"/>
          </a:solidFill>
        </p:spPr>
        <p:txBody>
          <a:bodyPr vert="horz" lIns="91440" tIns="45720" rIns="91440" bIns="45720" rtlCol="0" anchor="ctr">
            <a:normAutofit fontScale="90000"/>
          </a:bodyPr>
          <a:lstStyle/>
          <a:p>
            <a:pPr>
              <a:spcAft>
                <a:spcPts val="600"/>
              </a:spcAft>
            </a:pPr>
            <a:r>
              <a:rPr lang="en-US" sz="2800" spc="-20" dirty="0">
                <a:solidFill>
                  <a:srgbClr val="C00000"/>
                </a:solidFill>
                <a:latin typeface="Abadi" panose="020B0604020104020204" pitchFamily="34" charset="0"/>
                <a:cs typeface="Arial"/>
                <a:sym typeface="Arial"/>
              </a:rPr>
              <a:t>The </a:t>
            </a:r>
            <a:r>
              <a:rPr lang="en-US" sz="2800" spc="-20" dirty="0">
                <a:solidFill>
                  <a:srgbClr val="C00000"/>
                </a:solidFill>
                <a:latin typeface="Abadi" panose="020B0604020104020204" pitchFamily="34" charset="0"/>
                <a:cs typeface="Arial"/>
              </a:rPr>
              <a:t>main objective of Differentiation and Positioning is to  increase competitive advantage </a:t>
            </a:r>
            <a:endParaRPr lang="en-US" sz="2800" b="1" spc="0" dirty="0">
              <a:solidFill>
                <a:srgbClr val="0070C0"/>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4C32DCFD-F729-8EA8-DE67-CB2669FFA7D9}"/>
              </a:ext>
            </a:extLst>
          </p:cNvPr>
          <p:cNvSpPr/>
          <p:nvPr/>
        </p:nvSpPr>
        <p:spPr>
          <a:xfrm>
            <a:off x="-486240" y="1518542"/>
            <a:ext cx="6075382" cy="3775136"/>
          </a:xfrm>
          <a:prstGeom prst="rect">
            <a:avLst/>
          </a:prstGeom>
          <a:noFill/>
        </p:spPr>
        <p:txBody>
          <a:bodyPr wrap="square">
            <a:spAutoFit/>
          </a:bodyPr>
          <a:lstStyle/>
          <a:p>
            <a:pPr marL="970232" marR="5080" lvl="1" indent="-285737" defTabSz="914354">
              <a:lnSpc>
                <a:spcPct val="250000"/>
              </a:lnSpc>
              <a:buSzPts val="2400"/>
              <a:buFont typeface="Arial" panose="020B0604020202020204" pitchFamily="34" charset="0"/>
              <a:buChar char="•"/>
              <a:defRPr/>
            </a:pPr>
            <a:r>
              <a:rPr lang="en-US" sz="1400" spc="-20" dirty="0">
                <a:solidFill>
                  <a:srgbClr val="C00000"/>
                </a:solidFill>
                <a:latin typeface="Abadi" panose="020B0604020104020204" pitchFamily="34" charset="0"/>
                <a:cs typeface="Arial"/>
              </a:rPr>
              <a:t>Effective positioning begins with A CLEAR differentiation </a:t>
            </a:r>
            <a:r>
              <a:rPr lang="en-US" sz="1400" spc="-20" dirty="0">
                <a:solidFill>
                  <a:schemeClr val="accent6">
                    <a:lumMod val="50000"/>
                  </a:schemeClr>
                </a:solidFill>
                <a:latin typeface="Abadi" panose="020B0604020104020204" pitchFamily="34" charset="0"/>
                <a:cs typeface="Arial"/>
              </a:rPr>
              <a:t>to occupy a clear, distinctive, and desirable place relative to competing marketing offerings. </a:t>
            </a:r>
          </a:p>
          <a:p>
            <a:pPr marL="970232" marR="5080" lvl="1" indent="-285737" defTabSz="914354">
              <a:lnSpc>
                <a:spcPct val="250000"/>
              </a:lnSpc>
              <a:buSzPts val="2400"/>
              <a:buFont typeface="Arial" panose="020B0604020202020204" pitchFamily="34" charset="0"/>
              <a:buChar char="•"/>
              <a:defRPr/>
            </a:pPr>
            <a:r>
              <a:rPr lang="en-US" sz="1400" spc="-20" dirty="0">
                <a:solidFill>
                  <a:schemeClr val="accent6">
                    <a:lumMod val="50000"/>
                  </a:schemeClr>
                </a:solidFill>
                <a:latin typeface="Abadi" panose="020B0604020104020204" pitchFamily="34" charset="0"/>
                <a:cs typeface="Arial"/>
              </a:rPr>
              <a:t>Which creates superior customer value, makes a product unique, helps to stand out from the rest and persuades targeted segment to consider it as a distinct offering.</a:t>
            </a:r>
          </a:p>
          <a:p>
            <a:pPr marL="684495" marR="5080" lvl="1" defTabSz="914354">
              <a:lnSpc>
                <a:spcPct val="250000"/>
              </a:lnSpc>
              <a:buSzPts val="2400"/>
              <a:defRPr/>
            </a:pPr>
            <a:endParaRPr lang="en-US" sz="1400" spc="-20" dirty="0">
              <a:solidFill>
                <a:srgbClr val="C00000"/>
              </a:solidFill>
              <a:latin typeface="Abadi" panose="020B0604020104020204" pitchFamily="34" charset="0"/>
              <a:cs typeface="Arial"/>
            </a:endParaRPr>
          </a:p>
        </p:txBody>
      </p:sp>
      <p:pic>
        <p:nvPicPr>
          <p:cNvPr id="8194" name="Picture 2" descr="Differentiation and Positioning - at Marketing-Insider!">
            <a:extLst>
              <a:ext uri="{FF2B5EF4-FFF2-40B4-BE49-F238E27FC236}">
                <a16:creationId xmlns:a16="http://schemas.microsoft.com/office/drawing/2014/main" id="{02A7291B-78A3-43DD-1E02-5FA9BD4D3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301" y="2446392"/>
            <a:ext cx="4695304" cy="35078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20F4C30-0797-843D-EC73-15DEDF569BAA}"/>
              </a:ext>
            </a:extLst>
          </p:cNvPr>
          <p:cNvSpPr txBox="1"/>
          <p:nvPr/>
        </p:nvSpPr>
        <p:spPr>
          <a:xfrm>
            <a:off x="4907899" y="1366897"/>
            <a:ext cx="2958957" cy="1815882"/>
          </a:xfrm>
          <a:prstGeom prst="rect">
            <a:avLst/>
          </a:prstGeom>
          <a:noFill/>
        </p:spPr>
        <p:txBody>
          <a:bodyPr wrap="square">
            <a:spAutoFit/>
          </a:bodyPr>
          <a:lstStyle/>
          <a:p>
            <a:pPr marR="5080" algn="ctr" defTabSz="914354">
              <a:buSzPts val="2400"/>
              <a:defRPr/>
            </a:pPr>
            <a:r>
              <a:rPr lang="en-US" sz="1600" b="1" dirty="0">
                <a:solidFill>
                  <a:srgbClr val="0070C0"/>
                </a:solidFill>
                <a:latin typeface="Calibri" panose="020F0502020204030204"/>
              </a:rPr>
              <a:t>          </a:t>
            </a:r>
            <a:r>
              <a:rPr lang="en-US" sz="1600" b="1" dirty="0">
                <a:solidFill>
                  <a:schemeClr val="accent6">
                    <a:lumMod val="50000"/>
                  </a:schemeClr>
                </a:solidFill>
                <a:latin typeface="Calibri" panose="020F0502020204030204"/>
              </a:rPr>
              <a:t>Differentiation</a:t>
            </a:r>
            <a:endParaRPr lang="en-US" sz="1600" dirty="0">
              <a:solidFill>
                <a:schemeClr val="accent6">
                  <a:lumMod val="50000"/>
                </a:schemeClr>
              </a:solidFill>
              <a:latin typeface="Calibri" panose="020F0502020204030204"/>
            </a:endParaRPr>
          </a:p>
          <a:p>
            <a:pPr marL="684495" marR="5080" defTabSz="914354">
              <a:defRPr/>
            </a:pPr>
            <a:r>
              <a:rPr lang="en-US" sz="1600" spc="-20" dirty="0">
                <a:solidFill>
                  <a:schemeClr val="accent6">
                    <a:lumMod val="50000"/>
                  </a:schemeClr>
                </a:solidFill>
                <a:latin typeface="Abadi" panose="020B0604020104020204" pitchFamily="34" charset="0"/>
                <a:cs typeface="Arial"/>
              </a:rPr>
              <a:t>How to differentiate its market offering versus other products in the market to create superior customer value to the targeted segment  </a:t>
            </a:r>
          </a:p>
        </p:txBody>
      </p:sp>
      <p:pic>
        <p:nvPicPr>
          <p:cNvPr id="1028" name="Picture 4" descr="Together forever - Home | Facebook">
            <a:extLst>
              <a:ext uri="{FF2B5EF4-FFF2-40B4-BE49-F238E27FC236}">
                <a16:creationId xmlns:a16="http://schemas.microsoft.com/office/drawing/2014/main" id="{D2100A9B-B4C7-563D-8136-C1E073D42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9142" y="4282034"/>
            <a:ext cx="2193622" cy="15552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BCF307B-1BCC-9D9D-C43D-C01517F4ED0F}"/>
              </a:ext>
            </a:extLst>
          </p:cNvPr>
          <p:cNvSpPr txBox="1"/>
          <p:nvPr/>
        </p:nvSpPr>
        <p:spPr>
          <a:xfrm>
            <a:off x="9010436" y="1366897"/>
            <a:ext cx="3181564" cy="2062103"/>
          </a:xfrm>
          <a:prstGeom prst="rect">
            <a:avLst/>
          </a:prstGeom>
          <a:noFill/>
        </p:spPr>
        <p:txBody>
          <a:bodyPr wrap="square">
            <a:spAutoFit/>
          </a:bodyPr>
          <a:lstStyle>
            <a:defPPr>
              <a:defRPr lang="en-SA"/>
            </a:defPPr>
            <a:lvl1pPr marR="5080" lvl="0">
              <a:buSzPts val="2400"/>
              <a:defRPr sz="1600" b="1">
                <a:solidFill>
                  <a:srgbClr val="0070C0"/>
                </a:solidFill>
              </a:defRPr>
            </a:lvl1pPr>
          </a:lstStyle>
          <a:p>
            <a:pPr algn="ctr" defTabSz="914354">
              <a:defRPr/>
            </a:pPr>
            <a:r>
              <a:rPr lang="en-US" dirty="0">
                <a:latin typeface="Calibri" panose="020F0502020204030204"/>
              </a:rPr>
              <a:t>        </a:t>
            </a:r>
            <a:r>
              <a:rPr lang="en-US" dirty="0">
                <a:solidFill>
                  <a:schemeClr val="accent6">
                    <a:lumMod val="50000"/>
                  </a:schemeClr>
                </a:solidFill>
                <a:latin typeface="Calibri" panose="020F0502020204030204"/>
              </a:rPr>
              <a:t>Positioning </a:t>
            </a:r>
          </a:p>
          <a:p>
            <a:pPr marL="684495" marR="5080" lvl="1" algn="ctr" defTabSz="914354">
              <a:defRPr/>
            </a:pPr>
            <a:r>
              <a:rPr lang="en-US" sz="1600" spc="-20" dirty="0">
                <a:solidFill>
                  <a:schemeClr val="accent6">
                    <a:lumMod val="50000"/>
                  </a:schemeClr>
                </a:solidFill>
                <a:latin typeface="Abadi" panose="020B0604020104020204" pitchFamily="34" charset="0"/>
                <a:cs typeface="Arial"/>
              </a:rPr>
              <a:t>Positioning is arranging for a product to occupy a clear, distinctive, and desirable place relative to competing products in the minds of targeted segment </a:t>
            </a:r>
            <a:r>
              <a:rPr lang="en-US" sz="1600" spc="-20" dirty="0">
                <a:solidFill>
                  <a:srgbClr val="0070C0"/>
                </a:solidFill>
                <a:latin typeface="Abadi" panose="020B0604020104020204" pitchFamily="34" charset="0"/>
                <a:cs typeface="Arial"/>
              </a:rPr>
              <a:t>. </a:t>
            </a:r>
          </a:p>
        </p:txBody>
      </p:sp>
    </p:spTree>
    <p:extLst>
      <p:ext uri="{BB962C8B-B14F-4D97-AF65-F5344CB8AC3E}">
        <p14:creationId xmlns:p14="http://schemas.microsoft.com/office/powerpoint/2010/main" val="156157641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ppt_x</p:attrName>
                                        </p:attrNameLst>
                                      </p:cBhvr>
                                      <p:tavLst>
                                        <p:tav tm="0">
                                          <p:val>
                                            <p:strVal val="#ppt_x-#ppt_w*1.125000"/>
                                          </p:val>
                                        </p:tav>
                                        <p:tav tm="100000">
                                          <p:val>
                                            <p:strVal val="#ppt_x"/>
                                          </p:val>
                                        </p:tav>
                                      </p:tavLst>
                                    </p:anim>
                                    <p:animEffect transition="in" filter="wipe(righ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p:tgtEl>
                                          <p:spTgt spid="10"/>
                                        </p:tgtEl>
                                        <p:attrNameLst>
                                          <p:attrName>ppt_x</p:attrName>
                                        </p:attrNameLst>
                                      </p:cBhvr>
                                      <p:tavLst>
                                        <p:tav tm="0">
                                          <p:val>
                                            <p:strVal val="#ppt_x-#ppt_w*1.125000"/>
                                          </p:val>
                                        </p:tav>
                                        <p:tav tm="100000">
                                          <p:val>
                                            <p:strVal val="#ppt_x"/>
                                          </p:val>
                                        </p:tav>
                                      </p:tavLst>
                                    </p:anim>
                                    <p:animEffect transition="in" filter="wipe(righ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heckerboard(across)">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768279-7DE6-917D-428D-41EBDB61C095}"/>
              </a:ext>
            </a:extLst>
          </p:cNvPr>
          <p:cNvPicPr>
            <a:picLocks noChangeAspect="1"/>
          </p:cNvPicPr>
          <p:nvPr/>
        </p:nvPicPr>
        <p:blipFill rotWithShape="1">
          <a:blip r:embed="rId2"/>
          <a:srcRect t="20515" b="13417"/>
          <a:stretch/>
        </p:blipFill>
        <p:spPr>
          <a:xfrm>
            <a:off x="8157681" y="790578"/>
            <a:ext cx="4038437" cy="2555592"/>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noFill/>
        </p:spPr>
      </p:pic>
      <p:pic>
        <p:nvPicPr>
          <p:cNvPr id="7172" name="Picture 4" descr="567 Selling Watches Photos - Free &amp; Royalty-Free Stock Photos from  Dreamstime">
            <a:extLst>
              <a:ext uri="{FF2B5EF4-FFF2-40B4-BE49-F238E27FC236}">
                <a16:creationId xmlns:a16="http://schemas.microsoft.com/office/drawing/2014/main" id="{47612F63-993B-36A9-5A8E-273D127739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355"/>
          <a:stretch/>
        </p:blipFill>
        <p:spPr bwMode="auto">
          <a:xfrm>
            <a:off x="8044665" y="3511830"/>
            <a:ext cx="4151453" cy="2318520"/>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9B8B8225-BA40-2294-1232-4017CCD69F04}"/>
              </a:ext>
            </a:extLst>
          </p:cNvPr>
          <p:cNvSpPr>
            <a:spLocks noGrp="1"/>
          </p:cNvSpPr>
          <p:nvPr>
            <p:ph type="title" idx="4294967295"/>
          </p:nvPr>
        </p:nvSpPr>
        <p:spPr>
          <a:xfrm>
            <a:off x="234893" y="1119801"/>
            <a:ext cx="4664075" cy="790575"/>
          </a:xfrm>
          <a:prstGeom prst="rect">
            <a:avLst/>
          </a:prstGeom>
          <a:solidFill>
            <a:schemeClr val="bg1"/>
          </a:solidFill>
        </p:spPr>
        <p:txBody>
          <a:bodyPr vert="horz" lIns="91440" tIns="45720" rIns="91440" bIns="45720" rtlCol="0" anchor="ctr">
            <a:normAutofit fontScale="90000"/>
          </a:bodyPr>
          <a:lstStyle/>
          <a:p>
            <a:pPr>
              <a:spcAft>
                <a:spcPts val="600"/>
              </a:spcAft>
            </a:pPr>
            <a:r>
              <a:rPr lang="en-US" sz="5400" spc="0" dirty="0">
                <a:solidFill>
                  <a:schemeClr val="accent6">
                    <a:lumMod val="50000"/>
                  </a:schemeClr>
                </a:solidFill>
                <a:latin typeface="Impact" panose="020B0806030902050204"/>
              </a:rPr>
              <a:t>Product position</a:t>
            </a:r>
            <a:endParaRPr lang="en-IN" sz="5400" spc="0" dirty="0">
              <a:solidFill>
                <a:schemeClr val="accent6">
                  <a:lumMod val="50000"/>
                </a:schemeClr>
              </a:solidFill>
              <a:latin typeface="Impact" panose="020B0806030902050204"/>
            </a:endParaRPr>
          </a:p>
        </p:txBody>
      </p:sp>
      <p:sp>
        <p:nvSpPr>
          <p:cNvPr id="11" name="TextBox 10">
            <a:extLst>
              <a:ext uri="{FF2B5EF4-FFF2-40B4-BE49-F238E27FC236}">
                <a16:creationId xmlns:a16="http://schemas.microsoft.com/office/drawing/2014/main" id="{AD9506C1-355B-11F9-2F5D-1D9F17C3197F}"/>
              </a:ext>
            </a:extLst>
          </p:cNvPr>
          <p:cNvSpPr txBox="1"/>
          <p:nvPr/>
        </p:nvSpPr>
        <p:spPr>
          <a:xfrm>
            <a:off x="4192102" y="2004969"/>
            <a:ext cx="3575405" cy="3416320"/>
          </a:xfrm>
          <a:prstGeom prst="rect">
            <a:avLst/>
          </a:prstGeom>
          <a:noFill/>
        </p:spPr>
        <p:txBody>
          <a:bodyPr wrap="square">
            <a:spAutoFit/>
          </a:bodyPr>
          <a:lstStyle/>
          <a:p>
            <a:pPr algn="ctr" defTabSz="914354">
              <a:defRPr/>
            </a:pPr>
            <a:r>
              <a:rPr lang="en-US" sz="3600" dirty="0">
                <a:solidFill>
                  <a:schemeClr val="accent6">
                    <a:lumMod val="50000"/>
                  </a:schemeClr>
                </a:solidFill>
                <a:latin typeface="Calibri" panose="020F0502020204030204" pitchFamily="34" charset="0"/>
                <a:cs typeface="Calibri" panose="020F0502020204030204" pitchFamily="34" charset="0"/>
              </a:rPr>
              <a:t>Is the way a product is defined by consumers on 2 attributes: </a:t>
            </a:r>
          </a:p>
          <a:p>
            <a:pPr marL="1200091" lvl="1" indent="-742913" defTabSz="914354">
              <a:buFont typeface="+mj-lt"/>
              <a:buAutoNum type="arabicPeriod"/>
              <a:defRPr/>
            </a:pPr>
            <a:r>
              <a:rPr lang="en-US" sz="3600" dirty="0">
                <a:solidFill>
                  <a:schemeClr val="accent6">
                    <a:lumMod val="50000"/>
                  </a:schemeClr>
                </a:solidFill>
                <a:latin typeface="Calibri" panose="020F0502020204030204" pitchFamily="34" charset="0"/>
                <a:cs typeface="Calibri" panose="020F0502020204030204" pitchFamily="34" charset="0"/>
              </a:rPr>
              <a:t>Quality </a:t>
            </a:r>
          </a:p>
          <a:p>
            <a:pPr marL="1200091" lvl="1" indent="-742913" defTabSz="914354">
              <a:buFont typeface="+mj-lt"/>
              <a:buAutoNum type="arabicPeriod"/>
              <a:defRPr/>
            </a:pPr>
            <a:r>
              <a:rPr lang="en-US" sz="3600" dirty="0">
                <a:solidFill>
                  <a:schemeClr val="accent6">
                    <a:lumMod val="50000"/>
                  </a:schemeClr>
                </a:solidFill>
                <a:latin typeface="Calibri" panose="020F0502020204030204" pitchFamily="34" charset="0"/>
                <a:cs typeface="Calibri" panose="020F0502020204030204" pitchFamily="34" charset="0"/>
              </a:rPr>
              <a:t> Price </a:t>
            </a:r>
            <a:endParaRPr lang="en-SA" sz="3600" dirty="0">
              <a:solidFill>
                <a:schemeClr val="accent6">
                  <a:lumMod val="50000"/>
                </a:schemeClr>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49DE5C5B-A773-9D60-CBA9-6D03CEEA3DC0}"/>
              </a:ext>
            </a:extLst>
          </p:cNvPr>
          <p:cNvPicPr>
            <a:picLocks noChangeAspect="1"/>
          </p:cNvPicPr>
          <p:nvPr/>
        </p:nvPicPr>
        <p:blipFill>
          <a:blip r:embed="rId4"/>
          <a:stretch>
            <a:fillRect/>
          </a:stretch>
        </p:blipFill>
        <p:spPr>
          <a:xfrm>
            <a:off x="395640" y="2004969"/>
            <a:ext cx="3406288" cy="3733230"/>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388292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C53A-C6C9-0347-B19F-336F51618A4D}"/>
              </a:ext>
            </a:extLst>
          </p:cNvPr>
          <p:cNvSpPr>
            <a:spLocks noGrp="1"/>
          </p:cNvSpPr>
          <p:nvPr>
            <p:ph type="title" idx="4294967295"/>
          </p:nvPr>
        </p:nvSpPr>
        <p:spPr>
          <a:xfrm>
            <a:off x="6539208" y="409576"/>
            <a:ext cx="5392737" cy="1150939"/>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p>
            <a:pPr marL="12700">
              <a:spcAft>
                <a:spcPts val="600"/>
              </a:spcAft>
              <a:tabLst>
                <a:tab pos="2860531" algn="l"/>
                <a:tab pos="4073321" algn="l"/>
              </a:tabLst>
            </a:pPr>
            <a:r>
              <a:rPr lang="en-US" b="1" dirty="0">
                <a:solidFill>
                  <a:schemeClr val="lt1"/>
                </a:solidFill>
                <a:latin typeface="Abadi" panose="020B0604020104020204" pitchFamily="34" charset="0"/>
                <a:ea typeface="+mn-ea"/>
                <a:cs typeface="+mn-cs"/>
              </a:rPr>
              <a:t> Perceptual Mapping</a:t>
            </a:r>
            <a:endParaRPr lang="en-SA" b="1" dirty="0">
              <a:solidFill>
                <a:schemeClr val="lt1"/>
              </a:solidFill>
              <a:latin typeface="Abadi" panose="020B0604020104020204" pitchFamily="34" charset="0"/>
              <a:ea typeface="+mn-ea"/>
              <a:cs typeface="+mn-cs"/>
            </a:endParaRPr>
          </a:p>
        </p:txBody>
      </p:sp>
      <p:sp>
        <p:nvSpPr>
          <p:cNvPr id="3" name="Content Placeholder 2">
            <a:extLst>
              <a:ext uri="{FF2B5EF4-FFF2-40B4-BE49-F238E27FC236}">
                <a16:creationId xmlns:a16="http://schemas.microsoft.com/office/drawing/2014/main" id="{25FD009F-51DC-CF46-9C93-F8B73BB5A0F6}"/>
              </a:ext>
            </a:extLst>
          </p:cNvPr>
          <p:cNvSpPr>
            <a:spLocks noGrp="1"/>
          </p:cNvSpPr>
          <p:nvPr>
            <p:ph idx="4294967295"/>
          </p:nvPr>
        </p:nvSpPr>
        <p:spPr>
          <a:xfrm>
            <a:off x="6770688" y="1654177"/>
            <a:ext cx="5421312" cy="3580553"/>
          </a:xfrm>
          <a:solidFill>
            <a:schemeClr val="bg1"/>
          </a:solidFill>
        </p:spPr>
        <p:txBody>
          <a:bodyPr anchor="t">
            <a:noAutofit/>
          </a:bodyPr>
          <a:lstStyle/>
          <a:p>
            <a:pPr>
              <a:lnSpc>
                <a:spcPct val="150000"/>
              </a:lnSpc>
            </a:pPr>
            <a:r>
              <a:rPr lang="en-US" sz="1800" dirty="0">
                <a:solidFill>
                  <a:schemeClr val="accent6">
                    <a:lumMod val="50000"/>
                  </a:schemeClr>
                </a:solidFill>
                <a:latin typeface="roboto" panose="02000000000000000000" pitchFamily="2" charset="0"/>
              </a:rPr>
              <a:t>Perceptual mapping is a visual representation of where a brand, product, or service stands among competitors. It is also known as positional mapping.</a:t>
            </a:r>
          </a:p>
          <a:p>
            <a:pPr>
              <a:lnSpc>
                <a:spcPct val="150000"/>
              </a:lnSpc>
            </a:pPr>
            <a:r>
              <a:rPr lang="en-US" sz="1800" dirty="0">
                <a:solidFill>
                  <a:schemeClr val="accent6">
                    <a:lumMod val="50000"/>
                  </a:schemeClr>
                </a:solidFill>
                <a:latin typeface="roboto" panose="02000000000000000000" pitchFamily="2" charset="0"/>
              </a:rPr>
              <a:t>generally, consists of two key attributes as a basis (e.g., price and quality)</a:t>
            </a:r>
          </a:p>
          <a:p>
            <a:pPr>
              <a:lnSpc>
                <a:spcPct val="150000"/>
              </a:lnSpc>
            </a:pPr>
            <a:r>
              <a:rPr lang="en-US" sz="1800" dirty="0">
                <a:solidFill>
                  <a:schemeClr val="accent6">
                    <a:lumMod val="50000"/>
                  </a:schemeClr>
                </a:solidFill>
                <a:latin typeface="roboto" panose="02000000000000000000" pitchFamily="2" charset="0"/>
              </a:rPr>
              <a:t>Marketers chose the attributes want to focus on, then position the brands, products, or services using these attributes</a:t>
            </a:r>
            <a:r>
              <a:rPr lang="en-US" sz="1800" dirty="0">
                <a:solidFill>
                  <a:schemeClr val="accent6">
                    <a:lumMod val="50000"/>
                  </a:schemeClr>
                </a:solidFill>
              </a:rPr>
              <a:t>.</a:t>
            </a:r>
            <a:endParaRPr lang="en-SA" sz="1800" dirty="0">
              <a:solidFill>
                <a:schemeClr val="accent6">
                  <a:lumMod val="50000"/>
                </a:schemeClr>
              </a:solidFill>
            </a:endParaRPr>
          </a:p>
        </p:txBody>
      </p:sp>
      <p:grpSp>
        <p:nvGrpSpPr>
          <p:cNvPr id="4" name="Group 3">
            <a:extLst>
              <a:ext uri="{FF2B5EF4-FFF2-40B4-BE49-F238E27FC236}">
                <a16:creationId xmlns:a16="http://schemas.microsoft.com/office/drawing/2014/main" id="{F454E087-8D48-4DD6-0920-16863474AF9B}"/>
              </a:ext>
            </a:extLst>
          </p:cNvPr>
          <p:cNvGrpSpPr/>
          <p:nvPr/>
        </p:nvGrpSpPr>
        <p:grpSpPr>
          <a:xfrm>
            <a:off x="172961" y="1368071"/>
            <a:ext cx="6114079" cy="4638446"/>
            <a:chOff x="218405" y="638892"/>
            <a:chExt cx="6114078" cy="4267959"/>
          </a:xfrm>
        </p:grpSpPr>
        <p:pic>
          <p:nvPicPr>
            <p:cNvPr id="31746" name="Picture 2" descr="perceptual mapping example">
              <a:extLst>
                <a:ext uri="{FF2B5EF4-FFF2-40B4-BE49-F238E27FC236}">
                  <a16:creationId xmlns:a16="http://schemas.microsoft.com/office/drawing/2014/main" id="{525A8C9F-A709-9540-B880-AEE9B9C6D8B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8405" y="638892"/>
              <a:ext cx="6114078" cy="426795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4FF76291-019E-F14A-93E2-38815AF92722}"/>
                </a:ext>
              </a:extLst>
            </p:cNvPr>
            <p:cNvSpPr/>
            <p:nvPr/>
          </p:nvSpPr>
          <p:spPr>
            <a:xfrm>
              <a:off x="4758303" y="1144292"/>
              <a:ext cx="1088705" cy="3625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grpSp>
      <p:pic>
        <p:nvPicPr>
          <p:cNvPr id="9" name="Picture 2" descr="Genuine Luxury vs Accessible Luxury: Two Distinct Yet Opposing Categories |  Unconventional Business Wisdom for the refined entrepreneurial mindset - by  James D. Roumeliotis">
            <a:extLst>
              <a:ext uri="{FF2B5EF4-FFF2-40B4-BE49-F238E27FC236}">
                <a16:creationId xmlns:a16="http://schemas.microsoft.com/office/drawing/2014/main" id="{457204FA-5824-3AD1-31A5-A9BD7CD9CF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086" b="64036"/>
          <a:stretch/>
        </p:blipFill>
        <p:spPr bwMode="auto">
          <a:xfrm rot="19612726">
            <a:off x="643247" y="3449840"/>
            <a:ext cx="5682044" cy="85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93068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C53A-C6C9-0347-B19F-336F51618A4D}"/>
              </a:ext>
            </a:extLst>
          </p:cNvPr>
          <p:cNvSpPr>
            <a:spLocks noGrp="1"/>
          </p:cNvSpPr>
          <p:nvPr>
            <p:ph type="title" idx="4294967295"/>
          </p:nvPr>
        </p:nvSpPr>
        <p:spPr>
          <a:xfrm>
            <a:off x="3937518" y="458819"/>
            <a:ext cx="8254483" cy="978729"/>
          </a:xfrm>
          <a:prstGeom prst="rect">
            <a:avLst/>
          </a:prstGeom>
          <a:noFill/>
        </p:spPr>
        <p:txBody>
          <a:bodyPr wrap="square">
            <a:spAutoFit/>
          </a:bodyPr>
          <a:lstStyle/>
          <a:p>
            <a:pPr algn="r" rtl="1"/>
            <a:r>
              <a:rPr lang="ar-SA" sz="3200" b="1" kern="1200" dirty="0">
                <a:solidFill>
                  <a:srgbClr val="C00000"/>
                </a:solidFill>
                <a:latin typeface="TimesNewRomanPSMT"/>
              </a:rPr>
              <a:t>الخريطة ذهنية لموقع المنتج</a:t>
            </a:r>
            <a:r>
              <a:rPr lang="en-US" sz="3200" dirty="0">
                <a:solidFill>
                  <a:schemeClr val="accent6">
                    <a:lumMod val="50000"/>
                  </a:schemeClr>
                </a:solidFill>
                <a:latin typeface="roboto" panose="02000000000000000000" pitchFamily="2" charset="0"/>
              </a:rPr>
              <a:t>Perceptual mapping </a:t>
            </a:r>
            <a:br>
              <a:rPr lang="ar-SA" sz="3200" b="1" kern="1200" dirty="0">
                <a:solidFill>
                  <a:srgbClr val="C00000"/>
                </a:solidFill>
                <a:latin typeface="TimesNewRomanPSMT"/>
              </a:rPr>
            </a:br>
            <a:endParaRPr lang="en-SA" sz="3200" b="1" kern="1200" dirty="0">
              <a:solidFill>
                <a:srgbClr val="C00000"/>
              </a:solidFill>
              <a:latin typeface="TimesNewRomanPSMT"/>
            </a:endParaRPr>
          </a:p>
        </p:txBody>
      </p:sp>
      <p:pic>
        <p:nvPicPr>
          <p:cNvPr id="7" name="Picture 4" descr="Market Positioning - Creating an Effective Positioning Strategy">
            <a:extLst>
              <a:ext uri="{FF2B5EF4-FFF2-40B4-BE49-F238E27FC236}">
                <a16:creationId xmlns:a16="http://schemas.microsoft.com/office/drawing/2014/main" id="{ABFAFE52-A311-F882-8F6C-424F4850E14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1095153"/>
            <a:ext cx="5115920" cy="274439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80D8F30-03A3-9CFF-6A27-9C75671C13D6}"/>
              </a:ext>
            </a:extLst>
          </p:cNvPr>
          <p:cNvSpPr/>
          <p:nvPr/>
        </p:nvSpPr>
        <p:spPr>
          <a:xfrm>
            <a:off x="5568468" y="1012954"/>
            <a:ext cx="6572988" cy="483209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457200" indent="-457200" algn="r" rtl="1">
              <a:buFont typeface="Arial" panose="020B0604020202020204" pitchFamily="34" charset="0"/>
              <a:buChar char="•"/>
              <a:defRPr/>
            </a:pPr>
            <a:r>
              <a:rPr lang="ar-SA" altLang="en-US" sz="2800" dirty="0">
                <a:solidFill>
                  <a:schemeClr val="accent6">
                    <a:lumMod val="50000"/>
                  </a:schemeClr>
                </a:solidFill>
                <a:latin typeface="Arial" panose="020B0604020202020204" pitchFamily="34" charset="0"/>
              </a:rPr>
              <a:t>هو تمثيل مرئي للمكان الذي تقف فيه العلامة التجارية أو المنتج أو الخدمة بين المنافسين.</a:t>
            </a:r>
          </a:p>
          <a:p>
            <a:pPr marL="457200" indent="-457200" algn="r" rtl="1">
              <a:buFont typeface="Arial" panose="020B0604020202020204" pitchFamily="34" charset="0"/>
              <a:buChar char="•"/>
              <a:defRPr/>
            </a:pPr>
            <a:endParaRPr lang="ar-SA" altLang="en-US" sz="2800" dirty="0">
              <a:solidFill>
                <a:srgbClr val="0070C0"/>
              </a:solidFill>
              <a:latin typeface="Arial" panose="020B0604020202020204" pitchFamily="34" charset="0"/>
            </a:endParaRPr>
          </a:p>
          <a:p>
            <a:pPr marL="457200" indent="-457200" algn="r" rtl="1">
              <a:buFont typeface="Arial" panose="020B0604020202020204" pitchFamily="34" charset="0"/>
              <a:buChar char="•"/>
              <a:defRPr/>
            </a:pPr>
            <a:r>
              <a:rPr lang="ar-SA" altLang="en-US" sz="2800" dirty="0">
                <a:solidFill>
                  <a:schemeClr val="accent6">
                    <a:lumMod val="50000"/>
                  </a:schemeClr>
                </a:solidFill>
                <a:latin typeface="Arial" panose="020B0604020202020204" pitchFamily="34" charset="0"/>
              </a:rPr>
              <a:t> يخطط المسوقون لاستراتيجيات التمايز  /التموضع على أبعاد الشراء المهمة التي تعطي تصورات المستهلكين عن علاماتهم التجارية مقابل المنتجات المنافسة.</a:t>
            </a:r>
          </a:p>
          <a:p>
            <a:pPr marL="457200" indent="-457200" algn="r" rtl="1">
              <a:buFont typeface="Arial" panose="020B0604020202020204" pitchFamily="34" charset="0"/>
              <a:buChar char="•"/>
              <a:defRPr/>
            </a:pPr>
            <a:endParaRPr lang="ar-SA" altLang="en-US" sz="2800" dirty="0">
              <a:solidFill>
                <a:srgbClr val="0070C0"/>
              </a:solidFill>
              <a:latin typeface="Arial" panose="020B0604020202020204" pitchFamily="34" charset="0"/>
            </a:endParaRPr>
          </a:p>
          <a:p>
            <a:pPr marL="457200" indent="-457200" algn="r" rtl="1">
              <a:buFont typeface="Arial" panose="020B0604020202020204" pitchFamily="34" charset="0"/>
              <a:buChar char="•"/>
              <a:defRPr/>
            </a:pPr>
            <a:r>
              <a:rPr lang="ar-SA" altLang="en-US" sz="2800" dirty="0">
                <a:solidFill>
                  <a:schemeClr val="accent6">
                    <a:lumMod val="50000"/>
                  </a:schemeClr>
                </a:solidFill>
                <a:latin typeface="Arial" panose="020B0604020202020204" pitchFamily="34" charset="0"/>
              </a:rPr>
              <a:t>فولفو (الأمان)، مرسيدس (المكانة الاجتماعية)، </a:t>
            </a:r>
            <a:r>
              <a:rPr lang="en-US" altLang="en-US" sz="2800" dirty="0">
                <a:solidFill>
                  <a:schemeClr val="accent6">
                    <a:lumMod val="50000"/>
                  </a:schemeClr>
                </a:solidFill>
                <a:latin typeface="Arial" panose="020B0604020202020204" pitchFamily="34" charset="0"/>
              </a:rPr>
              <a:t>BMW </a:t>
            </a:r>
            <a:r>
              <a:rPr lang="ar-SA" altLang="en-US" sz="2800" dirty="0">
                <a:solidFill>
                  <a:schemeClr val="accent6">
                    <a:lumMod val="50000"/>
                  </a:schemeClr>
                </a:solidFill>
                <a:latin typeface="Arial" panose="020B0604020202020204" pitchFamily="34" charset="0"/>
              </a:rPr>
              <a:t>(الأداء و الرفاهية )، تويوتا (اقتصادية) لادا الروسية (الصلابة والقوة)، وهكذا..</a:t>
            </a:r>
          </a:p>
        </p:txBody>
      </p:sp>
      <p:pic>
        <p:nvPicPr>
          <p:cNvPr id="17" name="Picture 16">
            <a:extLst>
              <a:ext uri="{FF2B5EF4-FFF2-40B4-BE49-F238E27FC236}">
                <a16:creationId xmlns:a16="http://schemas.microsoft.com/office/drawing/2014/main" id="{A7576FB6-2E44-F632-6320-B7E586562128}"/>
              </a:ext>
            </a:extLst>
          </p:cNvPr>
          <p:cNvPicPr>
            <a:picLocks noChangeAspect="1"/>
          </p:cNvPicPr>
          <p:nvPr/>
        </p:nvPicPr>
        <p:blipFill>
          <a:blip r:embed="rId4"/>
          <a:stretch>
            <a:fillRect/>
          </a:stretch>
        </p:blipFill>
        <p:spPr>
          <a:xfrm>
            <a:off x="50544" y="4077195"/>
            <a:ext cx="5115920" cy="1610542"/>
          </a:xfrm>
          <a:prstGeom prst="rect">
            <a:avLst/>
          </a:prstGeom>
        </p:spPr>
      </p:pic>
    </p:spTree>
    <p:extLst>
      <p:ext uri="{BB962C8B-B14F-4D97-AF65-F5344CB8AC3E}">
        <p14:creationId xmlns:p14="http://schemas.microsoft.com/office/powerpoint/2010/main" val="234296552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7F25E7-17E5-98C0-7C8D-C181BBBC14C4}"/>
              </a:ext>
            </a:extLst>
          </p:cNvPr>
          <p:cNvPicPr>
            <a:picLocks noChangeAspect="1"/>
          </p:cNvPicPr>
          <p:nvPr/>
        </p:nvPicPr>
        <p:blipFill rotWithShape="1">
          <a:blip r:embed="rId2"/>
          <a:srcRect l="16412" t="19281" r="3857" b="11167"/>
          <a:stretch/>
        </p:blipFill>
        <p:spPr>
          <a:xfrm>
            <a:off x="77441" y="1132513"/>
            <a:ext cx="6052219" cy="2527325"/>
          </a:xfrm>
          <a:prstGeom prst="rect">
            <a:avLst/>
          </a:prstGeom>
        </p:spPr>
      </p:pic>
      <p:pic>
        <p:nvPicPr>
          <p:cNvPr id="8" name="Picture 7">
            <a:extLst>
              <a:ext uri="{FF2B5EF4-FFF2-40B4-BE49-F238E27FC236}">
                <a16:creationId xmlns:a16="http://schemas.microsoft.com/office/drawing/2014/main" id="{B2F7FCF2-337B-4D0F-358A-93DA70ADDB89}"/>
              </a:ext>
            </a:extLst>
          </p:cNvPr>
          <p:cNvPicPr>
            <a:picLocks noChangeAspect="1"/>
          </p:cNvPicPr>
          <p:nvPr/>
        </p:nvPicPr>
        <p:blipFill rotWithShape="1">
          <a:blip r:embed="rId3"/>
          <a:srcRect l="5663" t="12123" r="1772" b="3183"/>
          <a:stretch/>
        </p:blipFill>
        <p:spPr>
          <a:xfrm>
            <a:off x="6302845" y="3931076"/>
            <a:ext cx="5840067" cy="2001891"/>
          </a:xfrm>
          <a:prstGeom prst="rect">
            <a:avLst/>
          </a:prstGeom>
        </p:spPr>
      </p:pic>
      <p:pic>
        <p:nvPicPr>
          <p:cNvPr id="13" name="Picture 12">
            <a:extLst>
              <a:ext uri="{FF2B5EF4-FFF2-40B4-BE49-F238E27FC236}">
                <a16:creationId xmlns:a16="http://schemas.microsoft.com/office/drawing/2014/main" id="{80FF212F-25BE-F0BE-A3C5-98F9EA23394A}"/>
              </a:ext>
            </a:extLst>
          </p:cNvPr>
          <p:cNvPicPr>
            <a:picLocks noChangeAspect="1"/>
          </p:cNvPicPr>
          <p:nvPr/>
        </p:nvPicPr>
        <p:blipFill rotWithShape="1">
          <a:blip r:embed="rId4"/>
          <a:srcRect l="2919" t="23856" r="2919" b="16183"/>
          <a:stretch/>
        </p:blipFill>
        <p:spPr>
          <a:xfrm>
            <a:off x="6378333" y="2085108"/>
            <a:ext cx="5840067" cy="1845968"/>
          </a:xfrm>
          <a:prstGeom prst="rect">
            <a:avLst/>
          </a:prstGeom>
        </p:spPr>
      </p:pic>
      <p:sp>
        <p:nvSpPr>
          <p:cNvPr id="15" name="Rectangle 14">
            <a:extLst>
              <a:ext uri="{FF2B5EF4-FFF2-40B4-BE49-F238E27FC236}">
                <a16:creationId xmlns:a16="http://schemas.microsoft.com/office/drawing/2014/main" id="{7585D10D-2846-1416-E24F-C7C6EBE8DFA1}"/>
              </a:ext>
            </a:extLst>
          </p:cNvPr>
          <p:cNvSpPr/>
          <p:nvPr/>
        </p:nvSpPr>
        <p:spPr>
          <a:xfrm>
            <a:off x="6164191" y="344853"/>
            <a:ext cx="73534" cy="575814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96520" y="-2211768"/>
            <a:ext cx="76405" cy="1211455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pic>
        <p:nvPicPr>
          <p:cNvPr id="2" name="Picture 1">
            <a:extLst>
              <a:ext uri="{FF2B5EF4-FFF2-40B4-BE49-F238E27FC236}">
                <a16:creationId xmlns:a16="http://schemas.microsoft.com/office/drawing/2014/main" id="{663A836E-8C87-884D-C592-BB28B479F38D}"/>
              </a:ext>
            </a:extLst>
          </p:cNvPr>
          <p:cNvPicPr>
            <a:picLocks noChangeAspect="1"/>
          </p:cNvPicPr>
          <p:nvPr/>
        </p:nvPicPr>
        <p:blipFill rotWithShape="1">
          <a:blip r:embed="rId5"/>
          <a:srcRect r="2183" b="13167"/>
          <a:stretch/>
        </p:blipFill>
        <p:spPr>
          <a:xfrm>
            <a:off x="6313213" y="324339"/>
            <a:ext cx="5947259" cy="1760769"/>
          </a:xfrm>
          <a:prstGeom prst="rect">
            <a:avLst/>
          </a:prstGeom>
        </p:spPr>
      </p:pic>
      <p:pic>
        <p:nvPicPr>
          <p:cNvPr id="4" name="Picture 3">
            <a:extLst>
              <a:ext uri="{FF2B5EF4-FFF2-40B4-BE49-F238E27FC236}">
                <a16:creationId xmlns:a16="http://schemas.microsoft.com/office/drawing/2014/main" id="{6050B69E-B545-814F-105F-600AC85F493C}"/>
              </a:ext>
            </a:extLst>
          </p:cNvPr>
          <p:cNvPicPr>
            <a:picLocks noChangeAspect="1"/>
          </p:cNvPicPr>
          <p:nvPr/>
        </p:nvPicPr>
        <p:blipFill rotWithShape="1">
          <a:blip r:embed="rId6"/>
          <a:srcRect l="7247" t="8397" r="7076" b="24385"/>
          <a:stretch/>
        </p:blipFill>
        <p:spPr>
          <a:xfrm>
            <a:off x="118397" y="4130252"/>
            <a:ext cx="2950391" cy="1614474"/>
          </a:xfrm>
          <a:prstGeom prst="rect">
            <a:avLst/>
          </a:prstGeom>
        </p:spPr>
      </p:pic>
      <p:pic>
        <p:nvPicPr>
          <p:cNvPr id="5" name="Picture 4">
            <a:extLst>
              <a:ext uri="{FF2B5EF4-FFF2-40B4-BE49-F238E27FC236}">
                <a16:creationId xmlns:a16="http://schemas.microsoft.com/office/drawing/2014/main" id="{834D6CC2-BBD8-A80E-4AA7-3B8C6C1CD7FD}"/>
              </a:ext>
            </a:extLst>
          </p:cNvPr>
          <p:cNvPicPr>
            <a:picLocks noChangeAspect="1"/>
          </p:cNvPicPr>
          <p:nvPr/>
        </p:nvPicPr>
        <p:blipFill rotWithShape="1">
          <a:blip r:embed="rId7"/>
          <a:srcRect l="3666" t="14308" r="12267" b="18277"/>
          <a:stretch/>
        </p:blipFill>
        <p:spPr>
          <a:xfrm>
            <a:off x="3144276" y="4116027"/>
            <a:ext cx="2879307" cy="1636695"/>
          </a:xfrm>
          <a:prstGeom prst="rect">
            <a:avLst/>
          </a:prstGeom>
        </p:spPr>
      </p:pic>
    </p:spTree>
    <p:extLst>
      <p:ext uri="{BB962C8B-B14F-4D97-AF65-F5344CB8AC3E}">
        <p14:creationId xmlns:p14="http://schemas.microsoft.com/office/powerpoint/2010/main" val="4225355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Market Positioning - Creating an Effective Positioning Strategy">
            <a:extLst>
              <a:ext uri="{FF2B5EF4-FFF2-40B4-BE49-F238E27FC236}">
                <a16:creationId xmlns:a16="http://schemas.microsoft.com/office/drawing/2014/main" id="{5F643ECB-B241-2449-B349-C58F0F91212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6773" y="1065401"/>
            <a:ext cx="6920167" cy="3020037"/>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p:nvPr/>
        </p:nvSpPr>
        <p:spPr>
          <a:xfrm>
            <a:off x="8339328" y="1655065"/>
            <a:ext cx="3534173" cy="4224528"/>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a:bodyPr>
          <a:lstStyle>
            <a:defPPr>
              <a:defRPr lang="en-SA"/>
            </a:defPPr>
            <a:lvl1pPr marL="12700" algn="ctr">
              <a:lnSpc>
                <a:spcPct val="90000"/>
              </a:lnSpc>
              <a:spcBef>
                <a:spcPct val="0"/>
              </a:spcBef>
              <a:spcAft>
                <a:spcPts val="600"/>
              </a:spcAft>
              <a:buNone/>
              <a:tabLst>
                <a:tab pos="2860675" algn="l"/>
                <a:tab pos="4073525" algn="l"/>
              </a:tabLst>
              <a:defRPr sz="3100" cap="all" spc="200" baseline="0">
                <a:solidFill>
                  <a:schemeClr val="lt1"/>
                </a:solidFill>
                <a:latin typeface="Abadi" panose="020B06040201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indent="-228589" defTabSz="914354">
              <a:lnSpc>
                <a:spcPct val="110000"/>
              </a:lnSpc>
              <a:spcBef>
                <a:spcPts val="700"/>
              </a:spcBef>
              <a:buClr>
                <a:srgbClr val="2A1A00"/>
              </a:buClr>
              <a:tabLst>
                <a:tab pos="2860531" algn="l"/>
                <a:tab pos="4073321" algn="l"/>
              </a:tabLst>
              <a:defRPr/>
            </a:pPr>
            <a:endParaRPr lang="en-US" sz="2000" b="1" dirty="0">
              <a:solidFill>
                <a:prstClr val="white"/>
              </a:solidFill>
              <a:latin typeface="Gill Sans MT" panose="020B0502020104020203"/>
            </a:endParaRPr>
          </a:p>
          <a:p>
            <a:pPr indent="-228589" defTabSz="914354">
              <a:lnSpc>
                <a:spcPct val="110000"/>
              </a:lnSpc>
              <a:spcBef>
                <a:spcPts val="700"/>
              </a:spcBef>
              <a:buClr>
                <a:srgbClr val="2A1A00"/>
              </a:buClr>
              <a:tabLst>
                <a:tab pos="2860531" algn="l"/>
                <a:tab pos="4073321" algn="l"/>
              </a:tabLst>
              <a:defRPr/>
            </a:pPr>
            <a:endParaRPr lang="en-US" sz="2000" b="1" dirty="0">
              <a:solidFill>
                <a:prstClr val="white"/>
              </a:solidFill>
              <a:latin typeface="Gill Sans MT" panose="020B0502020104020203"/>
            </a:endParaRPr>
          </a:p>
          <a:p>
            <a:pPr indent="-228589" defTabSz="914354">
              <a:lnSpc>
                <a:spcPct val="110000"/>
              </a:lnSpc>
              <a:spcBef>
                <a:spcPts val="700"/>
              </a:spcBef>
              <a:buClr>
                <a:srgbClr val="2A1A00"/>
              </a:buClr>
              <a:tabLst>
                <a:tab pos="2860531" algn="l"/>
                <a:tab pos="4073321" algn="l"/>
              </a:tabLst>
              <a:defRPr/>
            </a:pPr>
            <a:endParaRPr lang="en-US" sz="2000" b="1" dirty="0">
              <a:solidFill>
                <a:prstClr val="white"/>
              </a:solidFill>
              <a:latin typeface="Gill Sans MT" panose="020B0502020104020203"/>
            </a:endParaRPr>
          </a:p>
          <a:p>
            <a:pPr indent="-228589" defTabSz="914354">
              <a:lnSpc>
                <a:spcPct val="110000"/>
              </a:lnSpc>
              <a:spcBef>
                <a:spcPts val="700"/>
              </a:spcBef>
              <a:buClr>
                <a:srgbClr val="2A1A00"/>
              </a:buClr>
              <a:tabLst>
                <a:tab pos="2860531" algn="l"/>
                <a:tab pos="4073321" algn="l"/>
              </a:tabLst>
              <a:defRPr/>
            </a:pPr>
            <a:r>
              <a:rPr lang="en-US" sz="3200" b="1" dirty="0">
                <a:solidFill>
                  <a:prstClr val="white"/>
                </a:solidFill>
                <a:latin typeface="Gill Sans MT" panose="020B0502020104020203"/>
              </a:rPr>
              <a:t>Perceptual MAP examples   </a:t>
            </a:r>
          </a:p>
        </p:txBody>
      </p:sp>
      <p:sp>
        <p:nvSpPr>
          <p:cNvPr id="3" name="Rectangle 2">
            <a:extLst>
              <a:ext uri="{FF2B5EF4-FFF2-40B4-BE49-F238E27FC236}">
                <a16:creationId xmlns:a16="http://schemas.microsoft.com/office/drawing/2014/main" id="{85BC99F2-4F20-BC1C-F586-2B65B1EE98E7}"/>
              </a:ext>
            </a:extLst>
          </p:cNvPr>
          <p:cNvSpPr/>
          <p:nvPr/>
        </p:nvSpPr>
        <p:spPr>
          <a:xfrm>
            <a:off x="416773" y="4346429"/>
            <a:ext cx="6994257" cy="1323439"/>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a:spAutoFit/>
          </a:bodyPr>
          <a:lstStyle/>
          <a:p>
            <a:pPr algn="ctr" defTabSz="914354">
              <a:defRPr/>
            </a:pPr>
            <a:r>
              <a:rPr lang="en-US" altLang="en-US" sz="2000" dirty="0">
                <a:solidFill>
                  <a:schemeClr val="accent6">
                    <a:lumMod val="50000"/>
                  </a:schemeClr>
                </a:solidFill>
                <a:latin typeface="Arial" panose="020B0604020202020204" pitchFamily="34" charset="0"/>
              </a:rPr>
              <a:t>Marketers plan their differentiation and positioning strategies on a perceptual positioning mapping that gives consumer perceptions of their brands versus those of competing products on important buying dimensions.</a:t>
            </a: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7">
            <a:extLst>
              <a:ext uri="{FF2B5EF4-FFF2-40B4-BE49-F238E27FC236}">
                <a16:creationId xmlns:a16="http://schemas.microsoft.com/office/drawing/2014/main" id="{025D094F-41B6-4768-D145-E91272A85F6D}"/>
              </a:ext>
            </a:extLst>
          </p:cNvPr>
          <p:cNvGraphicFramePr/>
          <p:nvPr>
            <p:extLst>
              <p:ext uri="{D42A27DB-BD31-4B8C-83A1-F6EECF244321}">
                <p14:modId xmlns:p14="http://schemas.microsoft.com/office/powerpoint/2010/main" val="3304412874"/>
              </p:ext>
            </p:extLst>
          </p:nvPr>
        </p:nvGraphicFramePr>
        <p:xfrm>
          <a:off x="12312" y="234830"/>
          <a:ext cx="11760589" cy="6819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0" y="1262063"/>
            <a:ext cx="11476038" cy="590931"/>
          </a:xfrm>
          <a:solidFill>
            <a:schemeClr val="bg1"/>
          </a:solidFill>
        </p:spPr>
        <p:txBody>
          <a:bodyPr vert="horz" wrap="square" lIns="91440" tIns="45720" rIns="91440" bIns="45720" rtlCol="0" anchor="t">
            <a:spAutoFit/>
          </a:bodyPr>
          <a:lstStyle/>
          <a:p>
            <a:pPr algn="ctr"/>
            <a:r>
              <a:rPr lang="en-US" altLang="en-US" sz="3600" dirty="0">
                <a:solidFill>
                  <a:schemeClr val="accent6">
                    <a:lumMod val="50000"/>
                  </a:schemeClr>
                </a:solidFill>
                <a:latin typeface="Abadi" panose="020B0604020104020204" pitchFamily="34" charset="0"/>
              </a:rPr>
              <a:t>Choosing a Differentiation and Positioning Strategy</a:t>
            </a:r>
            <a:endParaRPr lang="en-IN" sz="3600" dirty="0">
              <a:solidFill>
                <a:schemeClr val="accent6">
                  <a:lumMod val="50000"/>
                </a:schemeClr>
              </a:solidFill>
              <a:latin typeface="Abadi" panose="020B0604020104020204" pitchFamily="34" charset="0"/>
            </a:endParaRPr>
          </a:p>
        </p:txBody>
      </p:sp>
    </p:spTree>
    <p:extLst>
      <p:ext uri="{BB962C8B-B14F-4D97-AF65-F5344CB8AC3E}">
        <p14:creationId xmlns:p14="http://schemas.microsoft.com/office/powerpoint/2010/main" val="296685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750588" y="578738"/>
            <a:ext cx="6004420" cy="424732"/>
          </a:xfrm>
          <a:solidFill>
            <a:schemeClr val="bg1"/>
          </a:solidFill>
        </p:spPr>
        <p:txBody>
          <a:bodyPr vert="horz" wrap="square" lIns="91440" tIns="45720" rIns="91440" bIns="45720" rtlCol="0" anchor="t">
            <a:spAutoFit/>
          </a:bodyPr>
          <a:lstStyle/>
          <a:p>
            <a:r>
              <a:rPr lang="en-US" altLang="en-US" sz="2400" dirty="0">
                <a:solidFill>
                  <a:srgbClr val="C00000"/>
                </a:solidFill>
                <a:latin typeface="Abadi" panose="020B0604020104020204" pitchFamily="34" charset="0"/>
              </a:rPr>
              <a:t>Identifying which Differences to Promote</a:t>
            </a:r>
            <a:endParaRPr lang="en-IN" sz="2400" dirty="0">
              <a:solidFill>
                <a:srgbClr val="C00000"/>
              </a:solidFill>
              <a:latin typeface="Abadi" panose="020B0604020104020204" pitchFamily="34" charset="0"/>
            </a:endParaRPr>
          </a:p>
        </p:txBody>
      </p:sp>
      <p:sp>
        <p:nvSpPr>
          <p:cNvPr id="6" name="Rectangle 5">
            <a:extLst>
              <a:ext uri="{FF2B5EF4-FFF2-40B4-BE49-F238E27FC236}">
                <a16:creationId xmlns:a16="http://schemas.microsoft.com/office/drawing/2014/main" id="{CB4129B3-F04D-6DC4-D93B-961B95D182B1}"/>
              </a:ext>
            </a:extLst>
          </p:cNvPr>
          <p:cNvSpPr/>
          <p:nvPr/>
        </p:nvSpPr>
        <p:spPr>
          <a:xfrm>
            <a:off x="5470356" y="1193698"/>
            <a:ext cx="6564884" cy="4031873"/>
          </a:xfrm>
          <a:prstGeom prst="rect">
            <a:avLst/>
          </a:prstGeom>
          <a:solidFill>
            <a:schemeClr val="bg1"/>
          </a:solidFill>
        </p:spPr>
        <p:txBody>
          <a:bodyPr wrap="square">
            <a:spAutoFit/>
          </a:bodyPr>
          <a:lstStyle/>
          <a:p>
            <a:pPr marL="171442" indent="-171442" defTabSz="914354">
              <a:buFont typeface="Arial" panose="020B0604020202020204" pitchFamily="34" charset="0"/>
              <a:buChar char="•"/>
              <a:defRPr/>
            </a:pPr>
            <a:r>
              <a:rPr lang="en-US" sz="16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Important. </a:t>
            </a:r>
            <a:r>
              <a:rPr lang="en-US" sz="1600" dirty="0">
                <a:solidFill>
                  <a:schemeClr val="accent6">
                    <a:lumMod val="50000"/>
                  </a:schemeClr>
                </a:solidFill>
                <a:latin typeface="Abadi" panose="020B0604020104020204" pitchFamily="34" charset="0"/>
                <a:ea typeface="MS PGothic" panose="020B0600070205080204" pitchFamily="34" charset="-128"/>
                <a:cs typeface="ＭＳ Ｐゴシック" charset="0"/>
              </a:rPr>
              <a:t>The difference delivers a highly valued benefit to target buyers.</a:t>
            </a:r>
          </a:p>
          <a:p>
            <a:pPr marL="171442" indent="-171442" defTabSz="914354">
              <a:buFont typeface="Arial" panose="020B0604020202020204" pitchFamily="34" charset="0"/>
              <a:buChar char="•"/>
              <a:defRPr/>
            </a:pPr>
            <a:endParaRPr lang="en-US" sz="1600" dirty="0">
              <a:solidFill>
                <a:schemeClr val="accent6">
                  <a:lumMod val="50000"/>
                </a:schemeClr>
              </a:solidFill>
              <a:latin typeface="Abadi" panose="020B0604020104020204" pitchFamily="34" charset="0"/>
              <a:ea typeface="MS PGothic" panose="020B0600070205080204" pitchFamily="34" charset="-128"/>
              <a:cs typeface="ＭＳ Ｐゴシック" charset="0"/>
            </a:endParaRPr>
          </a:p>
          <a:p>
            <a:pPr marL="171442" indent="-171442" defTabSz="914354">
              <a:buFont typeface="Arial" panose="020B0604020202020204" pitchFamily="34" charset="0"/>
              <a:buChar char="•"/>
              <a:defRPr/>
            </a:pPr>
            <a:r>
              <a:rPr lang="en-US" sz="16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Distinctive. </a:t>
            </a:r>
            <a:r>
              <a:rPr lang="en-US" sz="1600" dirty="0">
                <a:solidFill>
                  <a:schemeClr val="accent6">
                    <a:lumMod val="50000"/>
                  </a:schemeClr>
                </a:solidFill>
                <a:latin typeface="Abadi" panose="020B0604020104020204" pitchFamily="34" charset="0"/>
                <a:ea typeface="MS PGothic" panose="020B0600070205080204" pitchFamily="34" charset="-128"/>
                <a:cs typeface="ＭＳ Ｐゴシック" charset="0"/>
              </a:rPr>
              <a:t>Competitors do not offer the difference, or the company can offer it in a more distinctive way.</a:t>
            </a:r>
          </a:p>
          <a:p>
            <a:pPr marL="171442" indent="-171442" defTabSz="914354">
              <a:buFont typeface="Arial" panose="020B0604020202020204" pitchFamily="34" charset="0"/>
              <a:buChar char="•"/>
              <a:defRPr/>
            </a:pPr>
            <a:endParaRPr lang="en-US" sz="1600" dirty="0">
              <a:solidFill>
                <a:schemeClr val="accent6">
                  <a:lumMod val="50000"/>
                </a:schemeClr>
              </a:solidFill>
              <a:latin typeface="Abadi" panose="020B0604020104020204" pitchFamily="34" charset="0"/>
              <a:ea typeface="MS PGothic" panose="020B0600070205080204" pitchFamily="34" charset="-128"/>
              <a:cs typeface="ＭＳ Ｐゴシック" charset="0"/>
            </a:endParaRPr>
          </a:p>
          <a:p>
            <a:pPr marL="171442" indent="-171442" defTabSz="914354">
              <a:buFont typeface="Arial" panose="020B0604020202020204" pitchFamily="34" charset="0"/>
              <a:buChar char="•"/>
              <a:defRPr/>
            </a:pPr>
            <a:r>
              <a:rPr lang="en-US" sz="16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Superior. </a:t>
            </a:r>
            <a:r>
              <a:rPr lang="en-US" sz="1600" dirty="0">
                <a:solidFill>
                  <a:schemeClr val="accent6">
                    <a:lumMod val="50000"/>
                  </a:schemeClr>
                </a:solidFill>
                <a:latin typeface="Abadi" panose="020B0604020104020204" pitchFamily="34" charset="0"/>
                <a:ea typeface="MS PGothic" panose="020B0600070205080204" pitchFamily="34" charset="-128"/>
                <a:cs typeface="ＭＳ Ｐゴシック" charset="0"/>
              </a:rPr>
              <a:t>The difference is superior to other ways that customers might obtain the same benefit.</a:t>
            </a:r>
          </a:p>
          <a:p>
            <a:pPr marL="171442" indent="-171442" defTabSz="914354">
              <a:buFont typeface="Arial" panose="020B0604020202020204" pitchFamily="34" charset="0"/>
              <a:buChar char="•"/>
              <a:defRPr/>
            </a:pPr>
            <a:endParaRPr lang="en-US" sz="1600" dirty="0">
              <a:solidFill>
                <a:schemeClr val="accent6">
                  <a:lumMod val="50000"/>
                </a:schemeClr>
              </a:solidFill>
              <a:latin typeface="Abadi" panose="020B0604020104020204" pitchFamily="34" charset="0"/>
              <a:ea typeface="MS PGothic" panose="020B0600070205080204" pitchFamily="34" charset="-128"/>
              <a:cs typeface="ＭＳ Ｐゴシック" charset="0"/>
            </a:endParaRPr>
          </a:p>
          <a:p>
            <a:pPr marL="171442" indent="-171442" defTabSz="914354">
              <a:buFont typeface="Arial" panose="020B0604020202020204" pitchFamily="34" charset="0"/>
              <a:buChar char="•"/>
              <a:defRPr/>
            </a:pPr>
            <a:r>
              <a:rPr lang="en-US" sz="16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Communicable.  </a:t>
            </a:r>
            <a:r>
              <a:rPr lang="en-US" sz="1600" dirty="0">
                <a:solidFill>
                  <a:schemeClr val="accent6">
                    <a:lumMod val="50000"/>
                  </a:schemeClr>
                </a:solidFill>
                <a:latin typeface="Abadi" panose="020B0604020104020204" pitchFamily="34" charset="0"/>
                <a:ea typeface="MS PGothic" panose="020B0600070205080204" pitchFamily="34" charset="-128"/>
                <a:cs typeface="ＭＳ Ｐゴシック" charset="0"/>
              </a:rPr>
              <a:t>The difference is communicable and visible to buyers.</a:t>
            </a:r>
          </a:p>
          <a:p>
            <a:pPr marL="171442" indent="-171442" defTabSz="914354">
              <a:buFont typeface="Arial" panose="020B0604020202020204" pitchFamily="34" charset="0"/>
              <a:buChar char="•"/>
              <a:defRPr/>
            </a:pPr>
            <a:endParaRPr lang="en-US" sz="1600" dirty="0">
              <a:solidFill>
                <a:schemeClr val="accent6">
                  <a:lumMod val="50000"/>
                </a:schemeClr>
              </a:solidFill>
              <a:latin typeface="Abadi" panose="020B0604020104020204" pitchFamily="34" charset="0"/>
              <a:ea typeface="MS PGothic" panose="020B0600070205080204" pitchFamily="34" charset="-128"/>
              <a:cs typeface="ＭＳ Ｐゴシック" charset="0"/>
            </a:endParaRPr>
          </a:p>
          <a:p>
            <a:pPr marL="171442" indent="-171442" defTabSz="914354">
              <a:buFont typeface="Arial" panose="020B0604020202020204" pitchFamily="34" charset="0"/>
              <a:buChar char="•"/>
              <a:defRPr/>
            </a:pPr>
            <a:r>
              <a:rPr lang="en-US" sz="16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Preemptive.  </a:t>
            </a:r>
            <a:r>
              <a:rPr lang="en-US" sz="1600" dirty="0">
                <a:solidFill>
                  <a:schemeClr val="accent6">
                    <a:lumMod val="50000"/>
                  </a:schemeClr>
                </a:solidFill>
                <a:latin typeface="Abadi" panose="020B0604020104020204" pitchFamily="34" charset="0"/>
                <a:ea typeface="MS PGothic" panose="020B0600070205080204" pitchFamily="34" charset="-128"/>
                <a:cs typeface="ＭＳ Ｐゴシック" charset="0"/>
              </a:rPr>
              <a:t>Competitors cannot easily copy the difference.</a:t>
            </a:r>
          </a:p>
          <a:p>
            <a:pPr marL="171442" indent="-171442" defTabSz="914354">
              <a:buFont typeface="Arial" panose="020B0604020202020204" pitchFamily="34" charset="0"/>
              <a:buChar char="•"/>
              <a:defRPr/>
            </a:pPr>
            <a:endParaRPr lang="en-US" sz="1600" dirty="0">
              <a:solidFill>
                <a:schemeClr val="accent6">
                  <a:lumMod val="50000"/>
                </a:schemeClr>
              </a:solidFill>
              <a:latin typeface="Abadi" panose="020B0604020104020204" pitchFamily="34" charset="0"/>
              <a:ea typeface="MS PGothic" panose="020B0600070205080204" pitchFamily="34" charset="-128"/>
              <a:cs typeface="ＭＳ Ｐゴシック" charset="0"/>
            </a:endParaRPr>
          </a:p>
          <a:p>
            <a:pPr marL="171442" indent="-171442" defTabSz="914354">
              <a:buFont typeface="Arial" panose="020B0604020202020204" pitchFamily="34" charset="0"/>
              <a:buChar char="•"/>
              <a:defRPr/>
            </a:pPr>
            <a:r>
              <a:rPr lang="en-US" sz="16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Affordable.  </a:t>
            </a:r>
            <a:r>
              <a:rPr lang="en-US" sz="1600" dirty="0">
                <a:solidFill>
                  <a:schemeClr val="accent6">
                    <a:lumMod val="50000"/>
                  </a:schemeClr>
                </a:solidFill>
                <a:latin typeface="Abadi" panose="020B0604020104020204" pitchFamily="34" charset="0"/>
                <a:ea typeface="MS PGothic" panose="020B0600070205080204" pitchFamily="34" charset="-128"/>
                <a:cs typeface="ＭＳ Ｐゴシック" charset="0"/>
              </a:rPr>
              <a:t>Buyers can afford to pay for the difference.</a:t>
            </a:r>
          </a:p>
          <a:p>
            <a:pPr marL="171442" indent="-171442" defTabSz="914354">
              <a:buFont typeface="Arial" panose="020B0604020202020204" pitchFamily="34" charset="0"/>
              <a:buChar char="•"/>
              <a:defRPr/>
            </a:pPr>
            <a:endParaRPr lang="en-US" sz="1600" dirty="0">
              <a:solidFill>
                <a:schemeClr val="accent6">
                  <a:lumMod val="50000"/>
                </a:schemeClr>
              </a:solidFill>
              <a:latin typeface="Abadi" panose="020B0604020104020204" pitchFamily="34" charset="0"/>
              <a:ea typeface="MS PGothic" panose="020B0600070205080204" pitchFamily="34" charset="-128"/>
              <a:cs typeface="ＭＳ Ｐゴシック" charset="0"/>
            </a:endParaRPr>
          </a:p>
          <a:p>
            <a:pPr marL="171442" indent="-171442" defTabSz="914354">
              <a:buFont typeface="Arial" panose="020B0604020202020204" pitchFamily="34" charset="0"/>
              <a:buChar char="•"/>
              <a:defRPr/>
            </a:pPr>
            <a:r>
              <a:rPr lang="en-US" sz="1600" b="1" dirty="0">
                <a:solidFill>
                  <a:schemeClr val="accent6">
                    <a:lumMod val="50000"/>
                  </a:schemeClr>
                </a:solidFill>
                <a:latin typeface="Abadi" panose="020B0604020104020204" pitchFamily="34" charset="0"/>
                <a:ea typeface="MS PGothic" panose="020B0600070205080204" pitchFamily="34" charset="-128"/>
                <a:cs typeface="ＭＳ Ｐゴシック" charset="0"/>
              </a:rPr>
              <a:t>Profitable. </a:t>
            </a:r>
            <a:r>
              <a:rPr lang="en-US" sz="1600" dirty="0">
                <a:solidFill>
                  <a:schemeClr val="accent6">
                    <a:lumMod val="50000"/>
                  </a:schemeClr>
                </a:solidFill>
                <a:latin typeface="Abadi" panose="020B0604020104020204" pitchFamily="34" charset="0"/>
                <a:ea typeface="MS PGothic" panose="020B0600070205080204" pitchFamily="34" charset="-128"/>
                <a:cs typeface="ＭＳ Ｐゴシック" charset="0"/>
              </a:rPr>
              <a:t>The company can introduce the difference profitably.</a:t>
            </a:r>
          </a:p>
        </p:txBody>
      </p:sp>
      <p:pic>
        <p:nvPicPr>
          <p:cNvPr id="5" name="Picture 2" descr="Competitive Advantage Examples">
            <a:extLst>
              <a:ext uri="{FF2B5EF4-FFF2-40B4-BE49-F238E27FC236}">
                <a16:creationId xmlns:a16="http://schemas.microsoft.com/office/drawing/2014/main" id="{F35E9F76-2EF4-9CFC-B2F4-47D74BBDE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60" y="1449410"/>
            <a:ext cx="4805300" cy="448909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D2A0E3E-670C-3A72-6267-6B0CFFB3F5EA}"/>
              </a:ext>
            </a:extLst>
          </p:cNvPr>
          <p:cNvGrpSpPr/>
          <p:nvPr/>
        </p:nvGrpSpPr>
        <p:grpSpPr>
          <a:xfrm>
            <a:off x="4646135" y="676265"/>
            <a:ext cx="824221" cy="678031"/>
            <a:chOff x="635175" y="2190775"/>
            <a:chExt cx="914087" cy="914087"/>
          </a:xfrm>
        </p:grpSpPr>
        <p:sp>
          <p:nvSpPr>
            <p:cNvPr id="10" name="Oval 9">
              <a:extLst>
                <a:ext uri="{FF2B5EF4-FFF2-40B4-BE49-F238E27FC236}">
                  <a16:creationId xmlns:a16="http://schemas.microsoft.com/office/drawing/2014/main" id="{3AFC95BF-5620-A069-6FD1-54A31CFD425E}"/>
                </a:ext>
              </a:extLst>
            </p:cNvPr>
            <p:cNvSpPr/>
            <p:nvPr/>
          </p:nvSpPr>
          <p:spPr>
            <a:xfrm>
              <a:off x="635175" y="2190775"/>
              <a:ext cx="914087" cy="914087"/>
            </a:xfrm>
            <a:prstGeom prst="ellipse">
              <a:avLst/>
            </a:prstGeom>
            <a:solidFill>
              <a:schemeClr val="bg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l 4">
              <a:extLst>
                <a:ext uri="{FF2B5EF4-FFF2-40B4-BE49-F238E27FC236}">
                  <a16:creationId xmlns:a16="http://schemas.microsoft.com/office/drawing/2014/main" id="{63448025-94D1-DA06-E7F2-1B75CBC00DF9}"/>
                </a:ext>
              </a:extLst>
            </p:cNvPr>
            <p:cNvSpPr txBox="1"/>
            <p:nvPr/>
          </p:nvSpPr>
          <p:spPr>
            <a:xfrm>
              <a:off x="769040" y="2324640"/>
              <a:ext cx="646357" cy="64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267" tIns="12700" rIns="71267" bIns="12700" numCol="1" spcCol="1270" anchor="ctr" anchorCtr="0">
              <a:noAutofit/>
            </a:bodyPr>
            <a:lstStyle/>
            <a:p>
              <a:pPr algn="ctr" defTabSz="1955702">
                <a:lnSpc>
                  <a:spcPct val="90000"/>
                </a:lnSpc>
                <a:spcBef>
                  <a:spcPct val="0"/>
                </a:spcBef>
                <a:spcAft>
                  <a:spcPct val="35000"/>
                </a:spcAft>
                <a:defRPr/>
              </a:pPr>
              <a:r>
                <a:rPr lang="en-US" sz="3600" dirty="0">
                  <a:solidFill>
                    <a:srgbClr val="0070C0"/>
                  </a:solidFill>
                  <a:latin typeface="Calibri" panose="020F0502020204030204"/>
                </a:rPr>
                <a:t>1</a:t>
              </a:r>
            </a:p>
          </p:txBody>
        </p:sp>
      </p:grpSp>
    </p:spTree>
    <p:extLst>
      <p:ext uri="{BB962C8B-B14F-4D97-AF65-F5344CB8AC3E}">
        <p14:creationId xmlns:p14="http://schemas.microsoft.com/office/powerpoint/2010/main" val="428573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B24A40-C6E1-6018-4B46-2BF179F1500C}"/>
              </a:ext>
            </a:extLst>
          </p:cNvPr>
          <p:cNvPicPr>
            <a:picLocks noChangeAspect="1"/>
          </p:cNvPicPr>
          <p:nvPr/>
        </p:nvPicPr>
        <p:blipFill>
          <a:blip r:embed="rId2"/>
          <a:stretch>
            <a:fillRect/>
          </a:stretch>
        </p:blipFill>
        <p:spPr>
          <a:xfrm>
            <a:off x="95472" y="1146129"/>
            <a:ext cx="2079548" cy="2475653"/>
          </a:xfrm>
          <a:prstGeom prst="rect">
            <a:avLst/>
          </a:prstGeom>
        </p:spPr>
      </p:pic>
      <p:pic>
        <p:nvPicPr>
          <p:cNvPr id="6" name="Picture 5">
            <a:extLst>
              <a:ext uri="{FF2B5EF4-FFF2-40B4-BE49-F238E27FC236}">
                <a16:creationId xmlns:a16="http://schemas.microsoft.com/office/drawing/2014/main" id="{FC4D55B0-7D66-E0C0-F163-8848C27F1581}"/>
              </a:ext>
            </a:extLst>
          </p:cNvPr>
          <p:cNvPicPr>
            <a:picLocks noChangeAspect="1"/>
          </p:cNvPicPr>
          <p:nvPr/>
        </p:nvPicPr>
        <p:blipFill>
          <a:blip r:embed="rId3"/>
          <a:stretch>
            <a:fillRect/>
          </a:stretch>
        </p:blipFill>
        <p:spPr>
          <a:xfrm>
            <a:off x="2285805" y="1165981"/>
            <a:ext cx="2332847" cy="2468623"/>
          </a:xfrm>
          <a:prstGeom prst="rect">
            <a:avLst/>
          </a:prstGeom>
        </p:spPr>
      </p:pic>
      <p:pic>
        <p:nvPicPr>
          <p:cNvPr id="4" name="Picture 3">
            <a:extLst>
              <a:ext uri="{FF2B5EF4-FFF2-40B4-BE49-F238E27FC236}">
                <a16:creationId xmlns:a16="http://schemas.microsoft.com/office/drawing/2014/main" id="{1A74A96C-C43D-204C-9DDB-9A2DCC945AC9}"/>
              </a:ext>
            </a:extLst>
          </p:cNvPr>
          <p:cNvPicPr>
            <a:picLocks noChangeAspect="1"/>
          </p:cNvPicPr>
          <p:nvPr/>
        </p:nvPicPr>
        <p:blipFill>
          <a:blip r:embed="rId4"/>
          <a:stretch>
            <a:fillRect/>
          </a:stretch>
        </p:blipFill>
        <p:spPr>
          <a:xfrm>
            <a:off x="4783882" y="1146129"/>
            <a:ext cx="2400735" cy="2468623"/>
          </a:xfrm>
          <a:prstGeom prst="rect">
            <a:avLst/>
          </a:prstGeom>
        </p:spPr>
      </p:pic>
      <p:pic>
        <p:nvPicPr>
          <p:cNvPr id="9" name="Picture 8">
            <a:extLst>
              <a:ext uri="{FF2B5EF4-FFF2-40B4-BE49-F238E27FC236}">
                <a16:creationId xmlns:a16="http://schemas.microsoft.com/office/drawing/2014/main" id="{49D9ADB8-BA48-40F4-3007-7862F180457E}"/>
              </a:ext>
            </a:extLst>
          </p:cNvPr>
          <p:cNvPicPr>
            <a:picLocks noChangeAspect="1"/>
          </p:cNvPicPr>
          <p:nvPr/>
        </p:nvPicPr>
        <p:blipFill>
          <a:blip r:embed="rId5"/>
          <a:stretch>
            <a:fillRect/>
          </a:stretch>
        </p:blipFill>
        <p:spPr>
          <a:xfrm>
            <a:off x="140966" y="3551264"/>
            <a:ext cx="2062224" cy="2160607"/>
          </a:xfrm>
          <a:prstGeom prst="rect">
            <a:avLst/>
          </a:prstGeom>
        </p:spPr>
      </p:pic>
      <p:pic>
        <p:nvPicPr>
          <p:cNvPr id="5" name="Picture 4">
            <a:extLst>
              <a:ext uri="{FF2B5EF4-FFF2-40B4-BE49-F238E27FC236}">
                <a16:creationId xmlns:a16="http://schemas.microsoft.com/office/drawing/2014/main" id="{F48067B7-0A96-65C3-6652-8868612F613A}"/>
              </a:ext>
            </a:extLst>
          </p:cNvPr>
          <p:cNvPicPr>
            <a:picLocks noChangeAspect="1"/>
          </p:cNvPicPr>
          <p:nvPr/>
        </p:nvPicPr>
        <p:blipFill>
          <a:blip r:embed="rId6"/>
          <a:stretch>
            <a:fillRect/>
          </a:stretch>
        </p:blipFill>
        <p:spPr>
          <a:xfrm>
            <a:off x="2285805" y="3668225"/>
            <a:ext cx="2425365" cy="2023794"/>
          </a:xfrm>
          <a:prstGeom prst="rect">
            <a:avLst/>
          </a:prstGeom>
        </p:spPr>
      </p:pic>
      <p:pic>
        <p:nvPicPr>
          <p:cNvPr id="7" name="Picture 6">
            <a:extLst>
              <a:ext uri="{FF2B5EF4-FFF2-40B4-BE49-F238E27FC236}">
                <a16:creationId xmlns:a16="http://schemas.microsoft.com/office/drawing/2014/main" id="{B7F31BF6-FD5E-559A-1F90-163A1D0A446A}"/>
              </a:ext>
            </a:extLst>
          </p:cNvPr>
          <p:cNvPicPr>
            <a:picLocks noChangeAspect="1"/>
          </p:cNvPicPr>
          <p:nvPr/>
        </p:nvPicPr>
        <p:blipFill>
          <a:blip r:embed="rId7"/>
          <a:stretch>
            <a:fillRect/>
          </a:stretch>
        </p:blipFill>
        <p:spPr>
          <a:xfrm>
            <a:off x="4839279" y="3621783"/>
            <a:ext cx="2371098" cy="2090088"/>
          </a:xfrm>
          <a:prstGeom prst="rect">
            <a:avLst/>
          </a:prstGeom>
        </p:spPr>
      </p:pic>
      <p:sp>
        <p:nvSpPr>
          <p:cNvPr id="3" name="TextBox 2">
            <a:extLst>
              <a:ext uri="{FF2B5EF4-FFF2-40B4-BE49-F238E27FC236}">
                <a16:creationId xmlns:a16="http://schemas.microsoft.com/office/drawing/2014/main" id="{70BCA84E-4628-2D56-BCCC-C6DF374870BD}"/>
              </a:ext>
            </a:extLst>
          </p:cNvPr>
          <p:cNvSpPr txBox="1"/>
          <p:nvPr/>
        </p:nvSpPr>
        <p:spPr>
          <a:xfrm>
            <a:off x="7283011" y="854834"/>
            <a:ext cx="4813517" cy="5009833"/>
          </a:xfrm>
          <a:prstGeom prst="rect">
            <a:avLst/>
          </a:prstGeom>
          <a:noFill/>
        </p:spPr>
        <p:txBody>
          <a:bodyPr wrap="square">
            <a:spAutoFit/>
          </a:bodyPr>
          <a:lstStyle/>
          <a:p>
            <a:pPr marL="285750" indent="-285750" algn="r" rtl="1">
              <a:lnSpc>
                <a:spcPct val="150000"/>
              </a:lnSpc>
              <a:buFont typeface="Arial" panose="020B0604020202020204" pitchFamily="34" charset="0"/>
              <a:buChar char="•"/>
            </a:pPr>
            <a:r>
              <a:rPr lang="ar-SA" sz="2400" dirty="0">
                <a:solidFill>
                  <a:srgbClr val="0070C0"/>
                </a:solidFill>
                <a:latin typeface="Abadi" panose="020B0604020104020204" pitchFamily="34" charset="0"/>
                <a:cs typeface="Arial"/>
              </a:rPr>
              <a:t> </a:t>
            </a:r>
            <a:r>
              <a:rPr lang="ar-SA" sz="2400" dirty="0">
                <a:solidFill>
                  <a:schemeClr val="accent6">
                    <a:lumMod val="50000"/>
                  </a:schemeClr>
                </a:solidFill>
                <a:latin typeface="Abadi" panose="020B0604020104020204" pitchFamily="34" charset="0"/>
                <a:cs typeface="Arial"/>
              </a:rPr>
              <a:t>أحيانا يختار روّاد السوق  عرض قيمه يعتمد علي ميزه منافسه موجهه للعميل بكلمات مميزه مثل  كلمة (أول)، مثلا كلينكس هي أول مناديل ورقية، و زيروكس هي أول ألة نسخ، و فورد هي أول عربية،</a:t>
            </a:r>
          </a:p>
          <a:p>
            <a:pPr algn="r" rtl="1">
              <a:lnSpc>
                <a:spcPct val="150000"/>
              </a:lnSpc>
            </a:pPr>
            <a:r>
              <a:rPr lang="ar-SA" sz="2400" dirty="0">
                <a:solidFill>
                  <a:schemeClr val="accent6">
                    <a:lumMod val="50000"/>
                  </a:schemeClr>
                </a:solidFill>
                <a:latin typeface="Abadi" panose="020B0604020104020204" pitchFamily="34" charset="0"/>
                <a:cs typeface="Arial"/>
              </a:rPr>
              <a:t> </a:t>
            </a:r>
          </a:p>
          <a:p>
            <a:pPr marL="285750" indent="-285750" algn="r" rtl="1">
              <a:lnSpc>
                <a:spcPct val="150000"/>
              </a:lnSpc>
              <a:buFont typeface="Arial" panose="020B0604020202020204" pitchFamily="34" charset="0"/>
              <a:buChar char="•"/>
            </a:pPr>
            <a:r>
              <a:rPr lang="ar-SA" sz="2400" dirty="0">
                <a:solidFill>
                  <a:schemeClr val="accent6">
                    <a:lumMod val="50000"/>
                  </a:schemeClr>
                </a:solidFill>
                <a:latin typeface="Abadi" panose="020B0604020104020204" pitchFamily="34" charset="0"/>
                <a:cs typeface="Arial"/>
              </a:rPr>
              <a:t>او على أساس كلمات التفضيل الأشهر، اكبر، أصغر، اجمل، اكثر راحة، أكتر امانا اوفر سعرا ،هكذا.....  </a:t>
            </a:r>
          </a:p>
        </p:txBody>
      </p:sp>
      <p:sp>
        <p:nvSpPr>
          <p:cNvPr id="2" name="Title 1">
            <a:extLst>
              <a:ext uri="{FF2B5EF4-FFF2-40B4-BE49-F238E27FC236}">
                <a16:creationId xmlns:a16="http://schemas.microsoft.com/office/drawing/2014/main" id="{35E1F5C3-5A72-2452-F028-162DEEBCCAFA}"/>
              </a:ext>
            </a:extLst>
          </p:cNvPr>
          <p:cNvSpPr txBox="1">
            <a:spLocks/>
          </p:cNvSpPr>
          <p:nvPr/>
        </p:nvSpPr>
        <p:spPr>
          <a:xfrm>
            <a:off x="6187580" y="410373"/>
            <a:ext cx="6004420" cy="424732"/>
          </a:xfrm>
          <a:prstGeom prst="rect">
            <a:avLst/>
          </a:prstGeom>
          <a:solidFill>
            <a:schemeClr val="bg1"/>
          </a:solid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400" dirty="0">
                <a:solidFill>
                  <a:srgbClr val="C00000"/>
                </a:solidFill>
                <a:latin typeface="Abadi" panose="020B0604020104020204" pitchFamily="34" charset="0"/>
              </a:rPr>
              <a:t>Identifying which Differences to Promote</a:t>
            </a:r>
            <a:endParaRPr lang="en-IN" sz="2400" dirty="0">
              <a:solidFill>
                <a:srgbClr val="C00000"/>
              </a:solidFill>
              <a:latin typeface="Abadi" panose="020B0604020104020204" pitchFamily="34" charset="0"/>
            </a:endParaRPr>
          </a:p>
        </p:txBody>
      </p:sp>
    </p:spTree>
    <p:extLst>
      <p:ext uri="{BB962C8B-B14F-4D97-AF65-F5344CB8AC3E}">
        <p14:creationId xmlns:p14="http://schemas.microsoft.com/office/powerpoint/2010/main" val="355981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97864" y="768433"/>
            <a:ext cx="7246607" cy="590931"/>
          </a:xfrm>
          <a:solidFill>
            <a:schemeClr val="bg1"/>
          </a:solidFill>
        </p:spPr>
        <p:txBody>
          <a:bodyPr vert="horz" wrap="square" lIns="91440" tIns="45720" rIns="91440" bIns="45720" rtlCol="0" anchor="t">
            <a:spAutoFit/>
          </a:bodyPr>
          <a:lstStyle/>
          <a:p>
            <a:r>
              <a:rPr lang="en-US" altLang="en-US" sz="3600" dirty="0">
                <a:solidFill>
                  <a:srgbClr val="C00000"/>
                </a:solidFill>
                <a:latin typeface="Abadi" panose="020B0604020104020204" pitchFamily="34" charset="0"/>
              </a:rPr>
              <a:t>Identifying Competitive Advantages</a:t>
            </a:r>
            <a:endParaRPr lang="en-IN" sz="3600" dirty="0">
              <a:solidFill>
                <a:srgbClr val="C00000"/>
              </a:solidFill>
              <a:latin typeface="Abadi" panose="020B0604020104020204" pitchFamily="34" charset="0"/>
            </a:endParaRPr>
          </a:p>
        </p:txBody>
      </p:sp>
      <p:sp>
        <p:nvSpPr>
          <p:cNvPr id="3" name="Content Placeholder 2"/>
          <p:cNvSpPr>
            <a:spLocks noGrp="1"/>
          </p:cNvSpPr>
          <p:nvPr>
            <p:ph idx="4294967295"/>
          </p:nvPr>
        </p:nvSpPr>
        <p:spPr>
          <a:xfrm>
            <a:off x="6361115" y="1839913"/>
            <a:ext cx="5830887" cy="2279085"/>
          </a:xfrm>
        </p:spPr>
        <p:txBody>
          <a:bodyPr wrap="square">
            <a:spAutoFit/>
          </a:bodyPr>
          <a:lstStyle/>
          <a:p>
            <a:pPr>
              <a:defRPr/>
            </a:pPr>
            <a:r>
              <a:rPr lang="en-US" sz="2400" b="1" dirty="0">
                <a:solidFill>
                  <a:schemeClr val="accent6">
                    <a:lumMod val="50000"/>
                  </a:schemeClr>
                </a:solidFill>
              </a:rPr>
              <a:t>Competitive advantage</a:t>
            </a:r>
            <a:r>
              <a:rPr lang="en-US" sz="2400" dirty="0">
                <a:solidFill>
                  <a:schemeClr val="accent6">
                    <a:lumMod val="50000"/>
                  </a:schemeClr>
                </a:solidFill>
              </a:rPr>
              <a:t>: An advantage over competitors gained by offering greater customer value for instance:- </a:t>
            </a:r>
          </a:p>
          <a:p>
            <a:pPr lvl="1">
              <a:defRPr/>
            </a:pPr>
            <a:r>
              <a:rPr lang="en-US" sz="2400" dirty="0">
                <a:solidFill>
                  <a:schemeClr val="accent6">
                    <a:lumMod val="50000"/>
                  </a:schemeClr>
                </a:solidFill>
              </a:rPr>
              <a:t>Higher quality </a:t>
            </a:r>
          </a:p>
          <a:p>
            <a:pPr lvl="1">
              <a:defRPr/>
            </a:pPr>
            <a:r>
              <a:rPr lang="en-US" sz="2400" dirty="0">
                <a:solidFill>
                  <a:schemeClr val="accent6">
                    <a:lumMod val="50000"/>
                  </a:schemeClr>
                </a:solidFill>
              </a:rPr>
              <a:t>lower </a:t>
            </a:r>
            <a:r>
              <a:rPr lang="en-US" dirty="0">
                <a:solidFill>
                  <a:schemeClr val="accent6">
                    <a:lumMod val="50000"/>
                  </a:schemeClr>
                </a:solidFill>
              </a:rPr>
              <a:t>prices</a:t>
            </a:r>
          </a:p>
          <a:p>
            <a:pPr lvl="1">
              <a:defRPr/>
            </a:pPr>
            <a:r>
              <a:rPr lang="en-US" dirty="0">
                <a:solidFill>
                  <a:schemeClr val="accent6">
                    <a:lumMod val="50000"/>
                  </a:schemeClr>
                </a:solidFill>
              </a:rPr>
              <a:t>Uniqueness</a:t>
            </a:r>
            <a:endParaRPr lang="en-US" sz="2400" dirty="0">
              <a:solidFill>
                <a:schemeClr val="accent6">
                  <a:lumMod val="50000"/>
                </a:schemeClr>
              </a:solidFill>
            </a:endParaRPr>
          </a:p>
        </p:txBody>
      </p:sp>
      <p:pic>
        <p:nvPicPr>
          <p:cNvPr id="5" name="Picture 2" descr="Unique selling Proposition from the customer's perspective – What is USP –  Karim Elganainy | كريم الجنايني">
            <a:extLst>
              <a:ext uri="{FF2B5EF4-FFF2-40B4-BE49-F238E27FC236}">
                <a16:creationId xmlns:a16="http://schemas.microsoft.com/office/drawing/2014/main" id="{1B928325-0E1A-EFAA-059C-B8EEC05FD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97375"/>
            <a:ext cx="5402094" cy="42669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26C1A34-EBEE-6A0E-D833-1864D87B9FEA}"/>
              </a:ext>
            </a:extLst>
          </p:cNvPr>
          <p:cNvGrpSpPr/>
          <p:nvPr/>
        </p:nvGrpSpPr>
        <p:grpSpPr>
          <a:xfrm>
            <a:off x="3773643" y="768433"/>
            <a:ext cx="824221" cy="678031"/>
            <a:chOff x="635175" y="2190775"/>
            <a:chExt cx="914087" cy="914087"/>
          </a:xfrm>
        </p:grpSpPr>
        <p:sp>
          <p:nvSpPr>
            <p:cNvPr id="6" name="Oval 5">
              <a:extLst>
                <a:ext uri="{FF2B5EF4-FFF2-40B4-BE49-F238E27FC236}">
                  <a16:creationId xmlns:a16="http://schemas.microsoft.com/office/drawing/2014/main" id="{95998E91-6372-3A68-291E-278B6988FEC4}"/>
                </a:ext>
              </a:extLst>
            </p:cNvPr>
            <p:cNvSpPr/>
            <p:nvPr/>
          </p:nvSpPr>
          <p:spPr>
            <a:xfrm>
              <a:off x="635175" y="2190775"/>
              <a:ext cx="914087" cy="914087"/>
            </a:xfrm>
            <a:prstGeom prst="ellipse">
              <a:avLst/>
            </a:prstGeom>
            <a:solidFill>
              <a:schemeClr val="bg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Oval 4">
              <a:extLst>
                <a:ext uri="{FF2B5EF4-FFF2-40B4-BE49-F238E27FC236}">
                  <a16:creationId xmlns:a16="http://schemas.microsoft.com/office/drawing/2014/main" id="{4A28D5DC-410E-54A7-7AF1-74894B7FBAF1}"/>
                </a:ext>
              </a:extLst>
            </p:cNvPr>
            <p:cNvSpPr txBox="1"/>
            <p:nvPr/>
          </p:nvSpPr>
          <p:spPr>
            <a:xfrm>
              <a:off x="769040" y="2324640"/>
              <a:ext cx="646357" cy="64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267" tIns="12700" rIns="71267" bIns="12700" numCol="1" spcCol="1270" anchor="ctr" anchorCtr="0">
              <a:noAutofit/>
            </a:bodyPr>
            <a:lstStyle/>
            <a:p>
              <a:pPr algn="ctr" defTabSz="1955702">
                <a:lnSpc>
                  <a:spcPct val="90000"/>
                </a:lnSpc>
                <a:spcBef>
                  <a:spcPct val="0"/>
                </a:spcBef>
                <a:spcAft>
                  <a:spcPct val="35000"/>
                </a:spcAft>
                <a:defRPr/>
              </a:pPr>
              <a:r>
                <a:rPr lang="en-US" sz="3600" dirty="0">
                  <a:solidFill>
                    <a:srgbClr val="0070C0"/>
                  </a:solidFill>
                  <a:latin typeface="Calibri" panose="020F0502020204030204"/>
                </a:rPr>
                <a:t>2</a:t>
              </a:r>
            </a:p>
          </p:txBody>
        </p:sp>
      </p:grpSp>
    </p:spTree>
    <p:extLst>
      <p:ext uri="{BB962C8B-B14F-4D97-AF65-F5344CB8AC3E}">
        <p14:creationId xmlns:p14="http://schemas.microsoft.com/office/powerpoint/2010/main" val="109007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047" y="1119188"/>
            <a:ext cx="3111500" cy="2166937"/>
          </a:xfrm>
        </p:spPr>
        <p:txBody>
          <a:bodyPr anchor="b">
            <a:noAutofit/>
          </a:bodyPr>
          <a:lstStyle/>
          <a:p>
            <a:pPr algn="ctr"/>
            <a:r>
              <a:rPr lang="en-US" sz="4000" b="1" dirty="0">
                <a:solidFill>
                  <a:srgbClr val="C00000"/>
                </a:solidFill>
              </a:rPr>
              <a:t>More Understand </a:t>
            </a:r>
            <a:r>
              <a:rPr lang="en-US" altLang="en-US" sz="4000" b="1" dirty="0">
                <a:solidFill>
                  <a:srgbClr val="C00000"/>
                </a:solidFill>
              </a:rPr>
              <a:t>Competitive Advantages</a:t>
            </a:r>
            <a:endParaRPr lang="en-IN" sz="4000" b="1" dirty="0">
              <a:solidFill>
                <a:srgbClr val="C00000"/>
              </a:solidFill>
            </a:endParaRPr>
          </a:p>
        </p:txBody>
      </p:sp>
      <p:sp>
        <p:nvSpPr>
          <p:cNvPr id="3" name="Content Placeholder 2"/>
          <p:cNvSpPr>
            <a:spLocks noGrp="1"/>
          </p:cNvSpPr>
          <p:nvPr>
            <p:ph idx="4294967295"/>
          </p:nvPr>
        </p:nvSpPr>
        <p:spPr>
          <a:xfrm>
            <a:off x="0" y="3286125"/>
            <a:ext cx="4212404" cy="2278063"/>
          </a:xfrm>
        </p:spPr>
        <p:txBody>
          <a:bodyPr>
            <a:normAutofit/>
          </a:bodyPr>
          <a:lstStyle/>
          <a:p>
            <a:pPr>
              <a:defRPr/>
            </a:pPr>
            <a:r>
              <a:rPr lang="en-US" sz="1800" b="1" dirty="0">
                <a:solidFill>
                  <a:schemeClr val="accent6">
                    <a:lumMod val="50000"/>
                  </a:schemeClr>
                </a:solidFill>
              </a:rPr>
              <a:t>Competitive advantage</a:t>
            </a:r>
            <a:r>
              <a:rPr lang="en-US" sz="1800" dirty="0">
                <a:solidFill>
                  <a:schemeClr val="accent6">
                    <a:lumMod val="50000"/>
                  </a:schemeClr>
                </a:solidFill>
              </a:rPr>
              <a:t>: refers to an advantage over competitors gained by offering greater customer value, </a:t>
            </a:r>
            <a:r>
              <a:rPr lang="ar-SA" sz="1800" dirty="0">
                <a:solidFill>
                  <a:schemeClr val="accent6">
                    <a:lumMod val="50000"/>
                  </a:schemeClr>
                </a:solidFill>
              </a:rPr>
              <a:t> </a:t>
            </a:r>
            <a:r>
              <a:rPr lang="en-US" sz="1800" dirty="0">
                <a:solidFill>
                  <a:schemeClr val="accent6">
                    <a:lumMod val="50000"/>
                  </a:schemeClr>
                </a:solidFill>
              </a:rPr>
              <a:t>through</a:t>
            </a:r>
            <a:r>
              <a:rPr lang="ar-SA" sz="1800" dirty="0">
                <a:solidFill>
                  <a:schemeClr val="accent6">
                    <a:lumMod val="50000"/>
                  </a:schemeClr>
                </a:solidFill>
              </a:rPr>
              <a:t> </a:t>
            </a:r>
            <a:r>
              <a:rPr lang="en-US" sz="1800" dirty="0">
                <a:solidFill>
                  <a:schemeClr val="accent6">
                    <a:lumMod val="50000"/>
                  </a:schemeClr>
                </a:solidFill>
              </a:rPr>
              <a:t>:</a:t>
            </a:r>
          </a:p>
          <a:p>
            <a:pPr lvl="1">
              <a:defRPr/>
            </a:pPr>
            <a:r>
              <a:rPr lang="en-US" sz="1800" dirty="0">
                <a:solidFill>
                  <a:schemeClr val="accent6">
                    <a:lumMod val="50000"/>
                  </a:schemeClr>
                </a:solidFill>
              </a:rPr>
              <a:t> Providing high quality </a:t>
            </a:r>
          </a:p>
          <a:p>
            <a:pPr lvl="1">
              <a:defRPr/>
            </a:pPr>
            <a:r>
              <a:rPr lang="en-US" sz="1800" dirty="0">
                <a:solidFill>
                  <a:schemeClr val="accent6">
                    <a:lumMod val="50000"/>
                  </a:schemeClr>
                </a:solidFill>
              </a:rPr>
              <a:t>Providing  benefits that justify higher prices</a:t>
            </a:r>
          </a:p>
          <a:p>
            <a:pPr lvl="1">
              <a:defRPr/>
            </a:pPr>
            <a:r>
              <a:rPr lang="en-US" sz="1800" dirty="0">
                <a:solidFill>
                  <a:schemeClr val="accent6">
                    <a:lumMod val="50000"/>
                  </a:schemeClr>
                </a:solidFill>
              </a:rPr>
              <a:t>Having lower prices</a:t>
            </a:r>
          </a:p>
          <a:p>
            <a:pPr marL="457200" lvl="1" indent="0">
              <a:buNone/>
              <a:defRPr/>
            </a:pPr>
            <a:endParaRPr lang="en-US" sz="1800" dirty="0">
              <a:solidFill>
                <a:srgbClr val="0070C0"/>
              </a:solidFill>
            </a:endParaRPr>
          </a:p>
        </p:txBody>
      </p:sp>
      <p:pic>
        <p:nvPicPr>
          <p:cNvPr id="5" name="Picture 2" descr="Unique selling Proposition from the customer's perspective – What is USP –  Karim Elganainy | كريم الجنايني">
            <a:extLst>
              <a:ext uri="{FF2B5EF4-FFF2-40B4-BE49-F238E27FC236}">
                <a16:creationId xmlns:a16="http://schemas.microsoft.com/office/drawing/2014/main" id="{AF17080B-C6D1-7AB2-6991-0F897AF1E4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39182" y="499730"/>
            <a:ext cx="4352818" cy="2434454"/>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a:extLst>
              <a:ext uri="{FF2B5EF4-FFF2-40B4-BE49-F238E27FC236}">
                <a16:creationId xmlns:a16="http://schemas.microsoft.com/office/drawing/2014/main" id="{793489DC-6665-86B8-25AF-A7BDF7369B60}"/>
              </a:ext>
            </a:extLst>
          </p:cNvPr>
          <p:cNvSpPr/>
          <p:nvPr/>
        </p:nvSpPr>
        <p:spPr>
          <a:xfrm>
            <a:off x="4792042" y="1044997"/>
            <a:ext cx="3885662"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r-SA"/>
          </a:p>
        </p:txBody>
      </p:sp>
      <p:sp>
        <p:nvSpPr>
          <p:cNvPr id="8" name="TextBox 7">
            <a:extLst>
              <a:ext uri="{FF2B5EF4-FFF2-40B4-BE49-F238E27FC236}">
                <a16:creationId xmlns:a16="http://schemas.microsoft.com/office/drawing/2014/main" id="{1AF94947-1E16-761D-5FD7-1C683382E367}"/>
              </a:ext>
            </a:extLst>
          </p:cNvPr>
          <p:cNvSpPr txBox="1"/>
          <p:nvPr/>
        </p:nvSpPr>
        <p:spPr>
          <a:xfrm>
            <a:off x="4788616" y="1529629"/>
            <a:ext cx="3053993" cy="1200329"/>
          </a:xfrm>
          <a:prstGeom prst="rect">
            <a:avLst/>
          </a:prstGeom>
          <a:gradFill>
            <a:gsLst>
              <a:gs pos="57000">
                <a:schemeClr val="accent6">
                  <a:lumMod val="60000"/>
                  <a:lumOff val="40000"/>
                </a:schemeClr>
              </a:gs>
              <a:gs pos="100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txBody>
          <a:bodyPr wrap="square">
            <a:spAutoFit/>
          </a:bodyPr>
          <a:lstStyle/>
          <a:p>
            <a:pPr marL="285750" indent="-285750">
              <a:buFont typeface="Arial" panose="020B0604020202020204" pitchFamily="34" charset="0"/>
              <a:buChar char="•"/>
            </a:pPr>
            <a:r>
              <a:rPr lang="en-US" b="1" dirty="0">
                <a:solidFill>
                  <a:schemeClr val="bg1"/>
                </a:solidFill>
                <a:latin typeface="Poppins" panose="020B0604020202020204" pitchFamily="34" charset="0"/>
              </a:rPr>
              <a:t>Competitive Advantage</a:t>
            </a:r>
          </a:p>
          <a:p>
            <a:pPr marL="285750" indent="-285750">
              <a:buFont typeface="Arial" panose="020B0604020202020204" pitchFamily="34" charset="0"/>
              <a:buChar char="•"/>
            </a:pPr>
            <a:r>
              <a:rPr lang="en-US" b="1" i="0" dirty="0">
                <a:solidFill>
                  <a:schemeClr val="bg1"/>
                </a:solidFill>
                <a:effectLst/>
                <a:latin typeface="Poppins" panose="020B0604020202020204" pitchFamily="34" charset="0"/>
              </a:rPr>
              <a:t>unique Selling Proposition </a:t>
            </a:r>
          </a:p>
        </p:txBody>
      </p:sp>
      <p:pic>
        <p:nvPicPr>
          <p:cNvPr id="3074" name="Picture 2" descr="The USP Of A Property: What Does It Mean And How Can You Use It? – S-Ehrlich">
            <a:extLst>
              <a:ext uri="{FF2B5EF4-FFF2-40B4-BE49-F238E27FC236}">
                <a16:creationId xmlns:a16="http://schemas.microsoft.com/office/drawing/2014/main" id="{BE536990-0BEE-9774-DCB1-2F73150DFF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87" t="5693" r="5450" b="13542"/>
          <a:stretch/>
        </p:blipFill>
        <p:spPr bwMode="auto">
          <a:xfrm>
            <a:off x="4862711" y="2907406"/>
            <a:ext cx="7245242" cy="3014085"/>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id="{241E7DE6-F77D-8673-7A85-DA7970A5AD98}"/>
              </a:ext>
            </a:extLst>
          </p:cNvPr>
          <p:cNvSpPr/>
          <p:nvPr/>
        </p:nvSpPr>
        <p:spPr>
          <a:xfrm>
            <a:off x="3562097" y="962853"/>
            <a:ext cx="1300614" cy="661918"/>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US" dirty="0">
                <a:solidFill>
                  <a:prstClr val="white"/>
                </a:solidFill>
                <a:latin typeface="Calibri" panose="020F0502020204030204"/>
              </a:rPr>
              <a:t>E</a:t>
            </a:r>
            <a:r>
              <a:rPr lang="en-SA" dirty="0">
                <a:solidFill>
                  <a:prstClr val="white"/>
                </a:solidFill>
                <a:latin typeface="Calibri" panose="020F0502020204030204"/>
              </a:rPr>
              <a:t>xtra </a:t>
            </a:r>
          </a:p>
        </p:txBody>
      </p:sp>
    </p:spTree>
    <p:extLst>
      <p:ext uri="{BB962C8B-B14F-4D97-AF65-F5344CB8AC3E}">
        <p14:creationId xmlns:p14="http://schemas.microsoft.com/office/powerpoint/2010/main" val="324455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checkerboard(across)">
                                      <p:cBhvr>
                                        <p:cTn id="2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D97275-9A23-4384-376A-22DE826F994F}"/>
              </a:ext>
            </a:extLst>
          </p:cNvPr>
          <p:cNvSpPr txBox="1"/>
          <p:nvPr/>
        </p:nvSpPr>
        <p:spPr>
          <a:xfrm>
            <a:off x="0" y="1023729"/>
            <a:ext cx="12105861" cy="369332"/>
          </a:xfrm>
          <a:prstGeom prst="rect">
            <a:avLst/>
          </a:prstGeom>
          <a:solidFill>
            <a:schemeClr val="bg1"/>
          </a:solidFill>
        </p:spPr>
        <p:txBody>
          <a:bodyPr wrap="square" rtlCol="0">
            <a:spAutoFit/>
          </a:bodyPr>
          <a:lstStyle/>
          <a:p>
            <a:pPr defTabSz="914354">
              <a:defRPr/>
            </a:pPr>
            <a:endParaRPr lang="en-SA" dirty="0">
              <a:solidFill>
                <a:prstClr val="black"/>
              </a:solidFill>
              <a:latin typeface="Calibri" panose="020F0502020204030204"/>
            </a:endParaRPr>
          </a:p>
        </p:txBody>
      </p:sp>
      <p:sp>
        <p:nvSpPr>
          <p:cNvPr id="2" name="Title 1"/>
          <p:cNvSpPr>
            <a:spLocks noGrp="1"/>
          </p:cNvSpPr>
          <p:nvPr>
            <p:ph type="title" idx="4294967295"/>
          </p:nvPr>
        </p:nvSpPr>
        <p:spPr>
          <a:xfrm>
            <a:off x="4915772" y="78765"/>
            <a:ext cx="8355012" cy="900112"/>
          </a:xfrm>
        </p:spPr>
        <p:txBody>
          <a:bodyPr anchor="b">
            <a:normAutofit/>
          </a:bodyPr>
          <a:lstStyle/>
          <a:p>
            <a:r>
              <a:rPr lang="en-US" altLang="en-US" sz="3600" dirty="0">
                <a:solidFill>
                  <a:srgbClr val="C00000"/>
                </a:solidFill>
                <a:latin typeface="Impact" panose="020B0806030902050204"/>
                <a:ea typeface="+mn-ea"/>
                <a:cs typeface="+mn-cs"/>
              </a:rPr>
              <a:t>Sources of Competitive Advantages</a:t>
            </a:r>
            <a:endParaRPr lang="en-IN" sz="3600" dirty="0">
              <a:solidFill>
                <a:srgbClr val="C00000"/>
              </a:solidFill>
              <a:latin typeface="Impact" panose="020B0806030902050204"/>
              <a:ea typeface="+mn-ea"/>
              <a:cs typeface="+mn-cs"/>
            </a:endParaRPr>
          </a:p>
        </p:txBody>
      </p:sp>
      <p:pic>
        <p:nvPicPr>
          <p:cNvPr id="6" name="Picture 4">
            <a:extLst>
              <a:ext uri="{FF2B5EF4-FFF2-40B4-BE49-F238E27FC236}">
                <a16:creationId xmlns:a16="http://schemas.microsoft.com/office/drawing/2014/main" id="{09EC7E35-2B8B-8BD3-91B6-3FC8D696BE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9" t="9672" r="1969" b="14418"/>
          <a:stretch/>
        </p:blipFill>
        <p:spPr bwMode="auto">
          <a:xfrm>
            <a:off x="910322" y="1184872"/>
            <a:ext cx="5287413" cy="4136485"/>
          </a:xfrm>
          <a:prstGeom prst="rect">
            <a:avLst/>
          </a:prstGeom>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6807A87-AFCC-9E9B-E5C6-25987ABA34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04" t="12339" r="10672" b="11713"/>
          <a:stretch/>
        </p:blipFill>
        <p:spPr bwMode="auto">
          <a:xfrm>
            <a:off x="6338059" y="999537"/>
            <a:ext cx="5510439" cy="4418497"/>
          </a:xfrm>
          <a:prstGeom prst="rect">
            <a:avLst/>
          </a:prstGeom>
        </p:spPr>
        <p:style>
          <a:lnRef idx="2">
            <a:schemeClr val="dk1"/>
          </a:lnRef>
          <a:fillRef idx="1">
            <a:schemeClr val="lt1"/>
          </a:fillRef>
          <a:effectRef idx="0">
            <a:schemeClr val="dk1"/>
          </a:effectRef>
          <a:fontRef idx="minor">
            <a:schemeClr val="dk1"/>
          </a:fontRef>
        </p:style>
      </p:pic>
      <p:sp>
        <p:nvSpPr>
          <p:cNvPr id="10" name="TextBox 9">
            <a:extLst>
              <a:ext uri="{FF2B5EF4-FFF2-40B4-BE49-F238E27FC236}">
                <a16:creationId xmlns:a16="http://schemas.microsoft.com/office/drawing/2014/main" id="{53AA58FE-0008-A8E1-E9C0-13D3F7ABBFAB}"/>
              </a:ext>
            </a:extLst>
          </p:cNvPr>
          <p:cNvSpPr txBox="1"/>
          <p:nvPr/>
        </p:nvSpPr>
        <p:spPr>
          <a:xfrm>
            <a:off x="4319689" y="5321357"/>
            <a:ext cx="367063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914354">
              <a:defRPr/>
            </a:pPr>
            <a:r>
              <a:rPr lang="en-US" sz="3200" dirty="0">
                <a:solidFill>
                  <a:prstClr val="black"/>
                </a:solidFill>
                <a:latin typeface="Gill Sans MT" panose="020B0502020104020203"/>
              </a:rPr>
              <a:t>F</a:t>
            </a:r>
            <a:r>
              <a:rPr lang="en-SA" sz="3200" dirty="0">
                <a:solidFill>
                  <a:prstClr val="black"/>
                </a:solidFill>
                <a:latin typeface="Gill Sans MT" panose="020B0502020104020203"/>
              </a:rPr>
              <a:t>ocus</a:t>
            </a:r>
          </a:p>
        </p:txBody>
      </p:sp>
      <p:sp>
        <p:nvSpPr>
          <p:cNvPr id="3" name="TextBox 2">
            <a:extLst>
              <a:ext uri="{FF2B5EF4-FFF2-40B4-BE49-F238E27FC236}">
                <a16:creationId xmlns:a16="http://schemas.microsoft.com/office/drawing/2014/main" id="{07C57333-216D-49D2-BB87-4186688BBB00}"/>
              </a:ext>
            </a:extLst>
          </p:cNvPr>
          <p:cNvSpPr txBox="1"/>
          <p:nvPr/>
        </p:nvSpPr>
        <p:spPr>
          <a:xfrm>
            <a:off x="1331294" y="1187105"/>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1</a:t>
            </a:r>
          </a:p>
        </p:txBody>
      </p:sp>
      <p:sp>
        <p:nvSpPr>
          <p:cNvPr id="5" name="TextBox 4">
            <a:extLst>
              <a:ext uri="{FF2B5EF4-FFF2-40B4-BE49-F238E27FC236}">
                <a16:creationId xmlns:a16="http://schemas.microsoft.com/office/drawing/2014/main" id="{F01EE048-1DC8-AB91-CEAD-7662B9482C49}"/>
              </a:ext>
            </a:extLst>
          </p:cNvPr>
          <p:cNvSpPr txBox="1"/>
          <p:nvPr/>
        </p:nvSpPr>
        <p:spPr>
          <a:xfrm>
            <a:off x="6618707" y="1184872"/>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2</a:t>
            </a:r>
          </a:p>
        </p:txBody>
      </p:sp>
      <p:sp>
        <p:nvSpPr>
          <p:cNvPr id="8" name="TextBox 7">
            <a:extLst>
              <a:ext uri="{FF2B5EF4-FFF2-40B4-BE49-F238E27FC236}">
                <a16:creationId xmlns:a16="http://schemas.microsoft.com/office/drawing/2014/main" id="{541A4DD1-F5FF-C9DD-A1DD-656B920ED6CC}"/>
              </a:ext>
            </a:extLst>
          </p:cNvPr>
          <p:cNvSpPr txBox="1"/>
          <p:nvPr/>
        </p:nvSpPr>
        <p:spPr>
          <a:xfrm>
            <a:off x="4464099" y="5393100"/>
            <a:ext cx="33855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914354">
              <a:defRPr/>
            </a:pPr>
            <a:r>
              <a:rPr lang="en-SA" sz="2400" dirty="0">
                <a:solidFill>
                  <a:srgbClr val="FF0000"/>
                </a:solidFill>
                <a:latin typeface="Gill Sans MT" panose="020B0502020104020203"/>
              </a:rPr>
              <a:t>3</a:t>
            </a:r>
          </a:p>
        </p:txBody>
      </p:sp>
    </p:spTree>
    <p:extLst>
      <p:ext uri="{BB962C8B-B14F-4D97-AF65-F5344CB8AC3E}">
        <p14:creationId xmlns:p14="http://schemas.microsoft.com/office/powerpoint/2010/main" val="258698081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2A39FB-084A-77BA-282D-AEECA4D10D16}"/>
              </a:ext>
            </a:extLst>
          </p:cNvPr>
          <p:cNvSpPr txBox="1"/>
          <p:nvPr/>
        </p:nvSpPr>
        <p:spPr>
          <a:xfrm>
            <a:off x="298177" y="1023729"/>
            <a:ext cx="11807687" cy="369332"/>
          </a:xfrm>
          <a:prstGeom prst="rect">
            <a:avLst/>
          </a:prstGeom>
          <a:solidFill>
            <a:schemeClr val="bg1"/>
          </a:solidFill>
        </p:spPr>
        <p:txBody>
          <a:bodyPr wrap="square" rtlCol="0">
            <a:spAutoFit/>
          </a:bodyPr>
          <a:lstStyle/>
          <a:p>
            <a:pPr defTabSz="914354">
              <a:defRPr/>
            </a:pPr>
            <a:endParaRPr lang="en-SA" dirty="0">
              <a:solidFill>
                <a:prstClr val="black"/>
              </a:solidFill>
              <a:latin typeface="Calibri" panose="020F0502020204030204"/>
            </a:endParaRPr>
          </a:p>
        </p:txBody>
      </p:sp>
      <p:pic>
        <p:nvPicPr>
          <p:cNvPr id="16387" name="Picture 3" descr="Green Prius Ad">
            <a:extLst>
              <a:ext uri="{FF2B5EF4-FFF2-40B4-BE49-F238E27FC236}">
                <a16:creationId xmlns:a16="http://schemas.microsoft.com/office/drawing/2014/main" id="{4A847E6C-6599-2ADE-11DC-A5F7E06151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73" t="3881" r="11926" b="17470"/>
          <a:stretch/>
        </p:blipFill>
        <p:spPr bwMode="auto">
          <a:xfrm>
            <a:off x="7877071" y="3258224"/>
            <a:ext cx="4122344" cy="25101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8B73584-BC35-098F-F176-E8E2219B9E8B}"/>
              </a:ext>
            </a:extLst>
          </p:cNvPr>
          <p:cNvSpPr>
            <a:spLocks noChangeArrowheads="1"/>
          </p:cNvSpPr>
          <p:nvPr/>
        </p:nvSpPr>
        <p:spPr bwMode="auto">
          <a:xfrm>
            <a:off x="528981" y="1269515"/>
            <a:ext cx="6487883" cy="547382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228589" algn="ctr" defTabSz="914354" eaLnBrk="1" hangingPunct="1">
              <a:lnSpc>
                <a:spcPct val="110000"/>
              </a:lnSpc>
              <a:spcBef>
                <a:spcPts val="700"/>
              </a:spcBef>
              <a:buClr>
                <a:srgbClr val="44546A"/>
              </a:buClr>
              <a:defRPr/>
            </a:pPr>
            <a:r>
              <a:rPr lang="en-US" altLang="en-SA" sz="4000" b="1" cap="all" spc="200" dirty="0">
                <a:solidFill>
                  <a:srgbClr val="C00000"/>
                </a:solidFill>
                <a:latin typeface="Calibri Light" panose="020F0302020204030204"/>
              </a:rPr>
              <a:t>TESLA. </a:t>
            </a:r>
          </a:p>
          <a:p>
            <a:pPr indent="-228589" defTabSz="914354" eaLnBrk="1" hangingPunct="1">
              <a:lnSpc>
                <a:spcPct val="110000"/>
              </a:lnSpc>
              <a:spcBef>
                <a:spcPts val="700"/>
              </a:spcBef>
              <a:buClr>
                <a:srgbClr val="44546A"/>
              </a:buClr>
              <a:defRPr/>
            </a:pPr>
            <a:r>
              <a:rPr lang="en-US" altLang="en-SA" sz="2400" dirty="0">
                <a:solidFill>
                  <a:prstClr val="black">
                    <a:lumMod val="65000"/>
                    <a:lumOff val="35000"/>
                  </a:prstClr>
                </a:solidFill>
                <a:latin typeface="Calibri" panose="020F0502020204030204"/>
              </a:rPr>
              <a:t>Tesla decided to break into the electric vehicle (EV) marketplace with a luxury sports model. At this time, the electric vehicle market valued economy over form and function. Tesla decided not to compete with the Chevy Volt or Toyota hybrids and instead go after the high-end market.</a:t>
            </a:r>
          </a:p>
          <a:p>
            <a:pPr indent="-228589" defTabSz="914354" eaLnBrk="1" hangingPunct="1">
              <a:lnSpc>
                <a:spcPct val="110000"/>
              </a:lnSpc>
              <a:spcBef>
                <a:spcPts val="700"/>
              </a:spcBef>
              <a:buClr>
                <a:srgbClr val="44546A"/>
              </a:buClr>
              <a:defRPr/>
            </a:pPr>
            <a:r>
              <a:rPr lang="en-US" altLang="en-SA" sz="2400" dirty="0">
                <a:solidFill>
                  <a:prstClr val="black">
                    <a:lumMod val="65000"/>
                    <a:lumOff val="35000"/>
                  </a:prstClr>
                </a:solidFill>
                <a:latin typeface="Calibri" panose="020F0502020204030204"/>
              </a:rPr>
              <a:t>           </a:t>
            </a:r>
          </a:p>
          <a:p>
            <a:pPr indent="-228589" defTabSz="914354" eaLnBrk="1" hangingPunct="1">
              <a:lnSpc>
                <a:spcPct val="110000"/>
              </a:lnSpc>
              <a:spcBef>
                <a:spcPts val="700"/>
              </a:spcBef>
              <a:buClr>
                <a:srgbClr val="44546A"/>
              </a:buClr>
              <a:defRPr/>
            </a:pPr>
            <a:r>
              <a:rPr lang="en-US" altLang="en-SA" sz="2400" dirty="0">
                <a:solidFill>
                  <a:prstClr val="black">
                    <a:lumMod val="65000"/>
                    <a:lumOff val="35000"/>
                  </a:prstClr>
                </a:solidFill>
                <a:latin typeface="Calibri" panose="020F0502020204030204"/>
              </a:rPr>
              <a:t>          </a:t>
            </a:r>
          </a:p>
          <a:p>
            <a:pPr indent="-228589" defTabSz="914354" eaLnBrk="1" hangingPunct="1">
              <a:lnSpc>
                <a:spcPct val="110000"/>
              </a:lnSpc>
              <a:spcBef>
                <a:spcPts val="700"/>
              </a:spcBef>
              <a:buClr>
                <a:srgbClr val="44546A"/>
              </a:buClr>
              <a:defRPr/>
            </a:pPr>
            <a:br>
              <a:rPr lang="en-US" altLang="en-SA" sz="2400" dirty="0">
                <a:solidFill>
                  <a:prstClr val="black">
                    <a:lumMod val="65000"/>
                    <a:lumOff val="35000"/>
                  </a:prstClr>
                </a:solidFill>
                <a:latin typeface="Calibri" panose="020F0502020204030204"/>
              </a:rPr>
            </a:br>
            <a:endParaRPr lang="en-US" altLang="en-SA" sz="2400" dirty="0">
              <a:solidFill>
                <a:prstClr val="black">
                  <a:lumMod val="65000"/>
                  <a:lumOff val="35000"/>
                </a:prstClr>
              </a:solidFill>
              <a:latin typeface="Calibri" panose="020F0502020204030204"/>
            </a:endParaRPr>
          </a:p>
        </p:txBody>
      </p:sp>
      <p:pic>
        <p:nvPicPr>
          <p:cNvPr id="3" name="Picture 2" descr="Tesla Branding">
            <a:extLst>
              <a:ext uri="{FF2B5EF4-FFF2-40B4-BE49-F238E27FC236}">
                <a16:creationId xmlns:a16="http://schemas.microsoft.com/office/drawing/2014/main" id="{441D6C93-6EFA-ACEC-AC4F-0A7235332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7071" y="558470"/>
            <a:ext cx="4122344" cy="2602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764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788E64-A6DD-312D-EE09-EC754D8C98ED}"/>
              </a:ext>
            </a:extLst>
          </p:cNvPr>
          <p:cNvSpPr txBox="1">
            <a:spLocks/>
          </p:cNvSpPr>
          <p:nvPr/>
        </p:nvSpPr>
        <p:spPr>
          <a:xfrm>
            <a:off x="5153114" y="550051"/>
            <a:ext cx="6883308" cy="480131"/>
          </a:xfrm>
          <a:prstGeom prst="rect">
            <a:avLst/>
          </a:prstGeom>
          <a:solidFill>
            <a:schemeClr val="bg1"/>
          </a:solid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defTabSz="914354">
              <a:defRPr/>
            </a:pPr>
            <a:r>
              <a:rPr lang="en-US" altLang="en-US" sz="2800" dirty="0">
                <a:solidFill>
                  <a:srgbClr val="C00000"/>
                </a:solidFill>
                <a:latin typeface="Abadi" panose="020B0604020104020204" pitchFamily="34" charset="0"/>
              </a:rPr>
              <a:t>Developing Value Propositions</a:t>
            </a:r>
            <a:endParaRPr lang="en-IN" sz="2800" dirty="0">
              <a:solidFill>
                <a:srgbClr val="C00000"/>
              </a:solidFill>
              <a:latin typeface="Abadi" panose="020B0604020104020204" pitchFamily="34" charset="0"/>
            </a:endParaRPr>
          </a:p>
        </p:txBody>
      </p:sp>
      <p:pic>
        <p:nvPicPr>
          <p:cNvPr id="2" name="Picture 1">
            <a:extLst>
              <a:ext uri="{FF2B5EF4-FFF2-40B4-BE49-F238E27FC236}">
                <a16:creationId xmlns:a16="http://schemas.microsoft.com/office/drawing/2014/main" id="{0282176E-E673-1E87-ECE1-218291D1769B}"/>
              </a:ext>
            </a:extLst>
          </p:cNvPr>
          <p:cNvPicPr>
            <a:picLocks noChangeAspect="1"/>
          </p:cNvPicPr>
          <p:nvPr/>
        </p:nvPicPr>
        <p:blipFill>
          <a:blip r:embed="rId3"/>
          <a:stretch>
            <a:fillRect/>
          </a:stretch>
        </p:blipFill>
        <p:spPr>
          <a:xfrm>
            <a:off x="0" y="1264778"/>
            <a:ext cx="5449824" cy="4494252"/>
          </a:xfrm>
          <a:prstGeom prst="rect">
            <a:avLst/>
          </a:prstGeom>
        </p:spPr>
      </p:pic>
      <p:pic>
        <p:nvPicPr>
          <p:cNvPr id="7" name="Picture 6">
            <a:extLst>
              <a:ext uri="{FF2B5EF4-FFF2-40B4-BE49-F238E27FC236}">
                <a16:creationId xmlns:a16="http://schemas.microsoft.com/office/drawing/2014/main" id="{C82FA192-A514-77F2-BDF4-DAB52936A439}"/>
              </a:ext>
            </a:extLst>
          </p:cNvPr>
          <p:cNvPicPr>
            <a:picLocks noChangeAspect="1"/>
          </p:cNvPicPr>
          <p:nvPr/>
        </p:nvPicPr>
        <p:blipFill>
          <a:blip r:embed="rId4"/>
          <a:stretch>
            <a:fillRect/>
          </a:stretch>
        </p:blipFill>
        <p:spPr>
          <a:xfrm>
            <a:off x="5660072" y="1187355"/>
            <a:ext cx="6273800" cy="4571675"/>
          </a:xfrm>
          <a:prstGeom prst="rect">
            <a:avLst/>
          </a:prstGeom>
        </p:spPr>
      </p:pic>
      <p:grpSp>
        <p:nvGrpSpPr>
          <p:cNvPr id="3" name="Group 2">
            <a:extLst>
              <a:ext uri="{FF2B5EF4-FFF2-40B4-BE49-F238E27FC236}">
                <a16:creationId xmlns:a16="http://schemas.microsoft.com/office/drawing/2014/main" id="{15DC79BC-2430-6A2B-FB68-4F8C8F9C0C18}"/>
              </a:ext>
            </a:extLst>
          </p:cNvPr>
          <p:cNvGrpSpPr/>
          <p:nvPr/>
        </p:nvGrpSpPr>
        <p:grpSpPr>
          <a:xfrm>
            <a:off x="4517618" y="509324"/>
            <a:ext cx="824221" cy="678031"/>
            <a:chOff x="635175" y="2190775"/>
            <a:chExt cx="914087" cy="914087"/>
          </a:xfrm>
        </p:grpSpPr>
        <p:sp>
          <p:nvSpPr>
            <p:cNvPr id="4" name="Oval 3">
              <a:extLst>
                <a:ext uri="{FF2B5EF4-FFF2-40B4-BE49-F238E27FC236}">
                  <a16:creationId xmlns:a16="http://schemas.microsoft.com/office/drawing/2014/main" id="{E54CF335-264F-2C67-4383-497C325BDDC5}"/>
                </a:ext>
              </a:extLst>
            </p:cNvPr>
            <p:cNvSpPr/>
            <p:nvPr/>
          </p:nvSpPr>
          <p:spPr>
            <a:xfrm>
              <a:off x="635175" y="2190775"/>
              <a:ext cx="914087" cy="914087"/>
            </a:xfrm>
            <a:prstGeom prst="ellipse">
              <a:avLst/>
            </a:prstGeom>
            <a:solidFill>
              <a:schemeClr val="bg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Oval 4">
              <a:extLst>
                <a:ext uri="{FF2B5EF4-FFF2-40B4-BE49-F238E27FC236}">
                  <a16:creationId xmlns:a16="http://schemas.microsoft.com/office/drawing/2014/main" id="{F3979D1A-9957-7276-E7F3-BA267DA65150}"/>
                </a:ext>
              </a:extLst>
            </p:cNvPr>
            <p:cNvSpPr txBox="1"/>
            <p:nvPr/>
          </p:nvSpPr>
          <p:spPr>
            <a:xfrm>
              <a:off x="769040" y="2324640"/>
              <a:ext cx="646357" cy="64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267" tIns="12700" rIns="71267" bIns="12700" numCol="1" spcCol="1270" anchor="ctr" anchorCtr="0">
              <a:noAutofit/>
            </a:bodyPr>
            <a:lstStyle/>
            <a:p>
              <a:pPr algn="ctr" defTabSz="1955702">
                <a:lnSpc>
                  <a:spcPct val="90000"/>
                </a:lnSpc>
                <a:spcBef>
                  <a:spcPct val="0"/>
                </a:spcBef>
                <a:spcAft>
                  <a:spcPct val="35000"/>
                </a:spcAft>
                <a:defRPr/>
              </a:pPr>
              <a:r>
                <a:rPr lang="en-US" sz="3600" dirty="0">
                  <a:solidFill>
                    <a:srgbClr val="0070C0"/>
                  </a:solidFill>
                  <a:latin typeface="Calibri" panose="020F0502020204030204"/>
                </a:rPr>
                <a:t>3</a:t>
              </a:r>
            </a:p>
          </p:txBody>
        </p:sp>
      </p:grpSp>
    </p:spTree>
    <p:extLst>
      <p:ext uri="{BB962C8B-B14F-4D97-AF65-F5344CB8AC3E}">
        <p14:creationId xmlns:p14="http://schemas.microsoft.com/office/powerpoint/2010/main" val="1086213904"/>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79536" y="624877"/>
            <a:ext cx="6672773" cy="424732"/>
          </a:xfrm>
          <a:solidFill>
            <a:schemeClr val="bg1"/>
          </a:solidFill>
        </p:spPr>
        <p:txBody>
          <a:bodyPr vert="horz" wrap="square" lIns="91440" tIns="45720" rIns="91440" bIns="45720" rtlCol="0" anchor="t">
            <a:spAutoFit/>
          </a:bodyPr>
          <a:lstStyle/>
          <a:p>
            <a:pPr algn="ctr"/>
            <a:r>
              <a:rPr lang="en-US" altLang="en-US" sz="2400" dirty="0">
                <a:solidFill>
                  <a:srgbClr val="C00000"/>
                </a:solidFill>
                <a:latin typeface="Abadi" panose="020B0604020104020204" pitchFamily="34" charset="0"/>
              </a:rPr>
              <a:t>Developing a Positioning Statement</a:t>
            </a:r>
            <a:endParaRPr lang="en-US" sz="2400" dirty="0">
              <a:solidFill>
                <a:srgbClr val="C00000"/>
              </a:solidFill>
              <a:latin typeface="Abadi" panose="020B0604020104020204" pitchFamily="34" charset="0"/>
            </a:endParaRPr>
          </a:p>
        </p:txBody>
      </p:sp>
      <p:sp>
        <p:nvSpPr>
          <p:cNvPr id="3" name="Content Placeholder 2"/>
          <p:cNvSpPr>
            <a:spLocks noGrp="1"/>
          </p:cNvSpPr>
          <p:nvPr>
            <p:ph idx="4294967295"/>
          </p:nvPr>
        </p:nvSpPr>
        <p:spPr>
          <a:xfrm>
            <a:off x="148160" y="1103152"/>
            <a:ext cx="11188700" cy="1678408"/>
          </a:xfrm>
        </p:spPr>
        <p:txBody>
          <a:bodyPr wrap="square">
            <a:spAutoFit/>
          </a:bodyPr>
          <a:lstStyle/>
          <a:p>
            <a:pPr>
              <a:defRPr/>
            </a:pPr>
            <a:r>
              <a:rPr lang="en-US" sz="2400" b="1" dirty="0">
                <a:solidFill>
                  <a:srgbClr val="000000"/>
                </a:solidFill>
              </a:rPr>
              <a:t>Positioning statement</a:t>
            </a:r>
            <a:r>
              <a:rPr lang="en-US" sz="2400" dirty="0">
                <a:solidFill>
                  <a:srgbClr val="000000"/>
                </a:solidFill>
              </a:rPr>
              <a:t>: Summarizes company or brand positioning</a:t>
            </a:r>
          </a:p>
          <a:p>
            <a:pPr>
              <a:defRPr/>
            </a:pPr>
            <a:r>
              <a:rPr lang="en-US" sz="2400" b="1" dirty="0"/>
              <a:t>Format</a:t>
            </a:r>
            <a:r>
              <a:rPr lang="en-US" sz="2400" dirty="0"/>
              <a:t>: To </a:t>
            </a:r>
            <a:r>
              <a:rPr lang="en-US" sz="2400" u="sng" dirty="0"/>
              <a:t>(</a:t>
            </a:r>
            <a:r>
              <a:rPr lang="en-US" sz="2400" b="1" dirty="0">
                <a:highlight>
                  <a:srgbClr val="FFFF00"/>
                </a:highlight>
              </a:rPr>
              <a:t>target segment </a:t>
            </a:r>
            <a:r>
              <a:rPr lang="en-US" sz="2400" b="1" dirty="0">
                <a:solidFill>
                  <a:schemeClr val="accent6">
                    <a:lumMod val="50000"/>
                  </a:schemeClr>
                </a:solidFill>
                <a:highlight>
                  <a:srgbClr val="FFFF00"/>
                </a:highlight>
              </a:rPr>
              <a:t>and</a:t>
            </a:r>
            <a:r>
              <a:rPr lang="en-US" sz="2400" b="1" dirty="0">
                <a:highlight>
                  <a:srgbClr val="FFFF00"/>
                </a:highlight>
              </a:rPr>
              <a:t> need</a:t>
            </a:r>
            <a:r>
              <a:rPr lang="en-US" sz="2400" dirty="0">
                <a:highlight>
                  <a:srgbClr val="FFFF00"/>
                </a:highlight>
              </a:rPr>
              <a:t>) </a:t>
            </a:r>
            <a:r>
              <a:rPr lang="en-US" sz="2400" dirty="0"/>
              <a:t>our (</a:t>
            </a:r>
            <a:r>
              <a:rPr lang="en-US" sz="2400" dirty="0">
                <a:highlight>
                  <a:srgbClr val="FFFF00"/>
                </a:highlight>
              </a:rPr>
              <a:t>b</a:t>
            </a:r>
            <a:r>
              <a:rPr lang="en-US" sz="2400" b="1" dirty="0">
                <a:highlight>
                  <a:srgbClr val="FFFF00"/>
                </a:highlight>
              </a:rPr>
              <a:t>rand</a:t>
            </a:r>
            <a:r>
              <a:rPr lang="en-US" sz="2400" dirty="0">
                <a:highlight>
                  <a:srgbClr val="FFFF00"/>
                </a:highlight>
              </a:rPr>
              <a:t>)</a:t>
            </a:r>
            <a:r>
              <a:rPr lang="en-US" sz="2400" dirty="0"/>
              <a:t> is (</a:t>
            </a:r>
            <a:r>
              <a:rPr lang="en-US" sz="2400" b="1" dirty="0">
                <a:highlight>
                  <a:srgbClr val="FFFF00"/>
                </a:highlight>
              </a:rPr>
              <a:t>concept)</a:t>
            </a:r>
            <a:r>
              <a:rPr lang="en-US" sz="2400" dirty="0"/>
              <a:t> that (</a:t>
            </a:r>
            <a:r>
              <a:rPr lang="en-US" sz="2400" b="1" dirty="0">
                <a:highlight>
                  <a:srgbClr val="FFFF00"/>
                </a:highlight>
              </a:rPr>
              <a:t>point of difference)</a:t>
            </a:r>
            <a:r>
              <a:rPr lang="en-US" sz="2400" dirty="0"/>
              <a:t>.</a:t>
            </a:r>
            <a:endParaRPr lang="en-IN" sz="2400" dirty="0"/>
          </a:p>
          <a:p>
            <a:pPr>
              <a:defRPr/>
            </a:pPr>
            <a:endParaRPr lang="en-US" sz="2400" dirty="0">
              <a:solidFill>
                <a:srgbClr val="000000"/>
              </a:solidFill>
            </a:endParaRPr>
          </a:p>
        </p:txBody>
      </p:sp>
      <p:sp>
        <p:nvSpPr>
          <p:cNvPr id="6" name="Content Placeholder 2">
            <a:extLst>
              <a:ext uri="{FF2B5EF4-FFF2-40B4-BE49-F238E27FC236}">
                <a16:creationId xmlns:a16="http://schemas.microsoft.com/office/drawing/2014/main" id="{FDC12FAC-DD4B-DDC2-3824-22DB3E0DC85F}"/>
              </a:ext>
            </a:extLst>
          </p:cNvPr>
          <p:cNvSpPr txBox="1">
            <a:spLocks/>
          </p:cNvSpPr>
          <p:nvPr/>
        </p:nvSpPr>
        <p:spPr>
          <a:xfrm>
            <a:off x="344715" y="2313950"/>
            <a:ext cx="5397795" cy="3583610"/>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45720" rIns="91440" bIns="45720" rtlCol="0">
            <a:sp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defTabSz="914354">
              <a:buClr>
                <a:srgbClr val="2A1A00"/>
              </a:buClr>
              <a:buNone/>
              <a:defRPr/>
            </a:pPr>
            <a:r>
              <a:rPr lang="en-US" altLang="en-US" sz="2400" dirty="0">
                <a:solidFill>
                  <a:prstClr val="black">
                    <a:lumMod val="65000"/>
                    <a:lumOff val="35000"/>
                  </a:prstClr>
                </a:solidFill>
                <a:latin typeface="Gill Sans MT" panose="020B0502020104020203"/>
              </a:rPr>
              <a:t>“To </a:t>
            </a:r>
            <a:r>
              <a:rPr lang="en-US" altLang="en-US" sz="2400" b="1" dirty="0">
                <a:solidFill>
                  <a:schemeClr val="accent6">
                    <a:lumMod val="50000"/>
                  </a:schemeClr>
                </a:solidFill>
                <a:latin typeface="Gill Sans MT" panose="020B0502020104020203"/>
              </a:rPr>
              <a:t>busy multitaskers </a:t>
            </a:r>
            <a:r>
              <a:rPr lang="en-US" altLang="en-US" sz="2400" dirty="0">
                <a:solidFill>
                  <a:prstClr val="black">
                    <a:lumMod val="65000"/>
                    <a:lumOff val="35000"/>
                  </a:prstClr>
                </a:solidFill>
                <a:latin typeface="Gill Sans MT" panose="020B0502020104020203"/>
              </a:rPr>
              <a:t>who </a:t>
            </a:r>
            <a:r>
              <a:rPr lang="en-US" altLang="en-US" sz="2400" b="1" dirty="0">
                <a:solidFill>
                  <a:schemeClr val="accent6">
                    <a:lumMod val="50000"/>
                  </a:schemeClr>
                </a:solidFill>
                <a:latin typeface="Gill Sans MT" panose="020B0502020104020203"/>
              </a:rPr>
              <a:t>need</a:t>
            </a:r>
            <a:r>
              <a:rPr lang="en-US" altLang="en-US" sz="2400" b="1" dirty="0">
                <a:solidFill>
                  <a:srgbClr val="0070C0"/>
                </a:solidFill>
                <a:latin typeface="Gill Sans MT" panose="020B0502020104020203"/>
              </a:rPr>
              <a:t> </a:t>
            </a:r>
            <a:r>
              <a:rPr lang="en-US" altLang="en-US" sz="2400" b="1" dirty="0">
                <a:solidFill>
                  <a:schemeClr val="accent6">
                    <a:lumMod val="50000"/>
                  </a:schemeClr>
                </a:solidFill>
                <a:latin typeface="Gill Sans MT" panose="020B0502020104020203"/>
              </a:rPr>
              <a:t>help</a:t>
            </a:r>
            <a:r>
              <a:rPr lang="en-US" altLang="en-US" sz="2400" b="1" dirty="0">
                <a:solidFill>
                  <a:srgbClr val="0070C0"/>
                </a:solidFill>
                <a:latin typeface="Gill Sans MT" panose="020B0502020104020203"/>
              </a:rPr>
              <a:t> </a:t>
            </a:r>
            <a:r>
              <a:rPr lang="en-US" altLang="en-US" sz="2400" b="1" dirty="0">
                <a:solidFill>
                  <a:schemeClr val="accent6">
                    <a:lumMod val="50000"/>
                  </a:schemeClr>
                </a:solidFill>
                <a:latin typeface="Gill Sans MT" panose="020B0502020104020203"/>
              </a:rPr>
              <a:t>remembering</a:t>
            </a:r>
            <a:r>
              <a:rPr lang="en-US" altLang="en-US" sz="2400" b="1" dirty="0">
                <a:solidFill>
                  <a:srgbClr val="0070C0"/>
                </a:solidFill>
                <a:latin typeface="Gill Sans MT" panose="020B0502020104020203"/>
              </a:rPr>
              <a:t> </a:t>
            </a:r>
            <a:r>
              <a:rPr lang="en-US" altLang="en-US" sz="2400" dirty="0">
                <a:solidFill>
                  <a:prstClr val="black">
                    <a:lumMod val="65000"/>
                    <a:lumOff val="35000"/>
                  </a:prstClr>
                </a:solidFill>
                <a:latin typeface="Gill Sans MT" panose="020B0502020104020203"/>
              </a:rPr>
              <a:t>things,  </a:t>
            </a:r>
          </a:p>
          <a:p>
            <a:pPr marL="0" indent="0" defTabSz="914354">
              <a:buClr>
                <a:srgbClr val="2A1A00"/>
              </a:buClr>
              <a:buNone/>
              <a:defRPr/>
            </a:pPr>
            <a:r>
              <a:rPr lang="en-US" altLang="en-US" sz="2400" b="1" dirty="0">
                <a:solidFill>
                  <a:schemeClr val="accent6">
                    <a:lumMod val="50000"/>
                  </a:schemeClr>
                </a:solidFill>
                <a:latin typeface="Gill Sans MT" panose="020B0502020104020203"/>
              </a:rPr>
              <a:t>Evernote</a:t>
            </a:r>
            <a:r>
              <a:rPr lang="en-US" altLang="en-US" sz="2400" dirty="0">
                <a:solidFill>
                  <a:prstClr val="black">
                    <a:lumMod val="65000"/>
                    <a:lumOff val="35000"/>
                  </a:prstClr>
                </a:solidFill>
                <a:latin typeface="Gill Sans MT" panose="020B0502020104020203"/>
              </a:rPr>
              <a:t> is a </a:t>
            </a:r>
            <a:r>
              <a:rPr lang="en-US" altLang="en-US" sz="2400" b="1" dirty="0">
                <a:solidFill>
                  <a:schemeClr val="accent6">
                    <a:lumMod val="50000"/>
                  </a:schemeClr>
                </a:solidFill>
                <a:latin typeface="Gill Sans MT" panose="020B0502020104020203"/>
              </a:rPr>
              <a:t>digital content management application </a:t>
            </a:r>
            <a:r>
              <a:rPr lang="en-US" altLang="en-US" sz="2400" dirty="0">
                <a:solidFill>
                  <a:prstClr val="black">
                    <a:lumMod val="65000"/>
                    <a:lumOff val="35000"/>
                  </a:prstClr>
                </a:solidFill>
                <a:latin typeface="Gill Sans MT" panose="020B0502020104020203"/>
              </a:rPr>
              <a:t>that </a:t>
            </a:r>
          </a:p>
          <a:p>
            <a:pPr marL="0" indent="0" defTabSz="914354">
              <a:buClr>
                <a:srgbClr val="2A1A00"/>
              </a:buClr>
              <a:buNone/>
              <a:defRPr/>
            </a:pPr>
            <a:r>
              <a:rPr lang="en-US" altLang="en-US" sz="2400" b="1" dirty="0">
                <a:solidFill>
                  <a:schemeClr val="accent6">
                    <a:lumMod val="50000"/>
                  </a:schemeClr>
                </a:solidFill>
                <a:latin typeface="Gill Sans MT" panose="020B0502020104020203"/>
              </a:rPr>
              <a:t>makes it easy to capture and remember moments and ideas </a:t>
            </a:r>
          </a:p>
          <a:p>
            <a:pPr marL="0" indent="0" defTabSz="914354">
              <a:buClr>
                <a:srgbClr val="2A1A00"/>
              </a:buClr>
              <a:buNone/>
              <a:defRPr/>
            </a:pPr>
            <a:r>
              <a:rPr lang="en-US" altLang="en-US" sz="2400" dirty="0">
                <a:solidFill>
                  <a:prstClr val="black">
                    <a:lumMod val="65000"/>
                    <a:lumOff val="35000"/>
                  </a:prstClr>
                </a:solidFill>
                <a:latin typeface="Gill Sans MT" panose="020B0502020104020203"/>
              </a:rPr>
              <a:t>from your everyday life using your computer, phone, tablet, and the Web.”</a:t>
            </a:r>
            <a:endParaRPr lang="en-IN" sz="2400" dirty="0">
              <a:solidFill>
                <a:prstClr val="black">
                  <a:lumMod val="65000"/>
                  <a:lumOff val="35000"/>
                </a:prstClr>
              </a:solidFill>
              <a:latin typeface="Gill Sans MT" panose="020B0502020104020203"/>
            </a:endParaRPr>
          </a:p>
        </p:txBody>
      </p:sp>
      <p:pic>
        <p:nvPicPr>
          <p:cNvPr id="7" name="Picture 6" descr="Photo of a screenshot of Evernote’s homepage. The key words on the page are: remember everything; capture anything; access anywhere; and find things fast.">
            <a:extLst>
              <a:ext uri="{FF2B5EF4-FFF2-40B4-BE49-F238E27FC236}">
                <a16:creationId xmlns:a16="http://schemas.microsoft.com/office/drawing/2014/main" id="{8E5ED860-8BAF-214B-7663-9213478884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9491" y="2759197"/>
            <a:ext cx="5437711" cy="2995651"/>
          </a:xfrm>
          <a:prstGeom prst="rect">
            <a:avLst/>
          </a:prstGeom>
        </p:spPr>
      </p:pic>
      <p:grpSp>
        <p:nvGrpSpPr>
          <p:cNvPr id="4" name="Group 3">
            <a:extLst>
              <a:ext uri="{FF2B5EF4-FFF2-40B4-BE49-F238E27FC236}">
                <a16:creationId xmlns:a16="http://schemas.microsoft.com/office/drawing/2014/main" id="{2635D33D-B0F0-5DE5-5AB5-D54DDEB2BDA1}"/>
              </a:ext>
            </a:extLst>
          </p:cNvPr>
          <p:cNvGrpSpPr/>
          <p:nvPr/>
        </p:nvGrpSpPr>
        <p:grpSpPr>
          <a:xfrm>
            <a:off x="4789832" y="498227"/>
            <a:ext cx="824221" cy="678031"/>
            <a:chOff x="635175" y="2190775"/>
            <a:chExt cx="914087" cy="914087"/>
          </a:xfrm>
        </p:grpSpPr>
        <p:sp>
          <p:nvSpPr>
            <p:cNvPr id="5" name="Oval 4">
              <a:extLst>
                <a:ext uri="{FF2B5EF4-FFF2-40B4-BE49-F238E27FC236}">
                  <a16:creationId xmlns:a16="http://schemas.microsoft.com/office/drawing/2014/main" id="{205CB03C-FF06-EE65-7D31-E179AEE8B635}"/>
                </a:ext>
              </a:extLst>
            </p:cNvPr>
            <p:cNvSpPr/>
            <p:nvPr/>
          </p:nvSpPr>
          <p:spPr>
            <a:xfrm>
              <a:off x="635175" y="2190775"/>
              <a:ext cx="914087" cy="914087"/>
            </a:xfrm>
            <a:prstGeom prst="ellipse">
              <a:avLst/>
            </a:prstGeom>
            <a:solidFill>
              <a:schemeClr val="bg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id="{9650B296-F329-6ECC-5522-4FFB8B3D71F4}"/>
                </a:ext>
              </a:extLst>
            </p:cNvPr>
            <p:cNvSpPr txBox="1"/>
            <p:nvPr/>
          </p:nvSpPr>
          <p:spPr>
            <a:xfrm>
              <a:off x="769040" y="2324640"/>
              <a:ext cx="646357" cy="64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267" tIns="12700" rIns="71267" bIns="12700" numCol="1" spcCol="1270" anchor="ctr" anchorCtr="0">
              <a:noAutofit/>
            </a:bodyPr>
            <a:lstStyle/>
            <a:p>
              <a:pPr algn="ctr" defTabSz="1955702">
                <a:lnSpc>
                  <a:spcPct val="90000"/>
                </a:lnSpc>
                <a:spcBef>
                  <a:spcPct val="0"/>
                </a:spcBef>
                <a:spcAft>
                  <a:spcPct val="35000"/>
                </a:spcAft>
                <a:defRPr/>
              </a:pPr>
              <a:r>
                <a:rPr lang="en-US" sz="3600" dirty="0">
                  <a:solidFill>
                    <a:srgbClr val="0070C0"/>
                  </a:solidFill>
                  <a:latin typeface="Calibri" panose="020F0502020204030204"/>
                </a:rPr>
                <a:t>4</a:t>
              </a:r>
            </a:p>
          </p:txBody>
        </p:sp>
      </p:grpSp>
    </p:spTree>
    <p:extLst>
      <p:ext uri="{BB962C8B-B14F-4D97-AF65-F5344CB8AC3E}">
        <p14:creationId xmlns:p14="http://schemas.microsoft.com/office/powerpoint/2010/main" val="31738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The details are as follows:&#10;Create value for customers and build customer relationships:&#10;• Understand the marketplace and customer needs and wants&#10;• Research customers and the marketplace&#10;• Manage marketing information and customer data&#10;• Design a customer value–driven marketing strategy&#10;• Select customers to serve: market segmentation and targeting&#10;• Decide on a value proposition: differentiation and positioning&#10;• Construct an integrated marketing program that delivers superior value&#10;• Product and service design: build strong brands&#10;• Pricing: create real value&#10;• Distribution: manage demand and supply chains&#10;• Promotion: communicate the value proposition&#10;• Engage customers, build profitable relationships, and create customer delight&#10;• Customer relationship management; build engagement and strong relationships with chosen customers&#10;• Partner relationship management: build strong relationships with marketing partners&#10;• Capture value from customers in return create profits and customer equity&#10;• Create satisfied, loyal customers&#10;• Capture customer lifetime value&#10;• Increase share of market and share of customer&#10;A bi-directional arrow at the bottom of the chart, pointing to the first stage on the left and the last stage on the right, has the following labels marked from the left to the right: Harness marketing technology; Manage global markets; Ensure environmental and social responsibility.&#10;Note: This expanded version of Figure 1.1 at the beginning of the chapter provides a good road map for the rest of the text. The underlying concept of the entire text is that marketing creates value for customers in order to capture value from customers in return.&#10;">
            <a:extLst>
              <a:ext uri="{FF2B5EF4-FFF2-40B4-BE49-F238E27FC236}">
                <a16:creationId xmlns:a16="http://schemas.microsoft.com/office/drawing/2014/main" id="{DAAC8AEB-9018-D93D-778F-A4EDB21EBE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7" t="-649" r="-3396" b="29411"/>
          <a:stretch/>
        </p:blipFill>
        <p:spPr bwMode="auto">
          <a:xfrm>
            <a:off x="1422495" y="2253796"/>
            <a:ext cx="9616063" cy="36184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9CADA7E1-1A85-B48C-3142-7E3A25552911}"/>
              </a:ext>
            </a:extLst>
          </p:cNvPr>
          <p:cNvGraphicFramePr/>
          <p:nvPr>
            <p:extLst>
              <p:ext uri="{D42A27DB-BD31-4B8C-83A1-F6EECF244321}">
                <p14:modId xmlns:p14="http://schemas.microsoft.com/office/powerpoint/2010/main" val="747316511"/>
              </p:ext>
            </p:extLst>
          </p:nvPr>
        </p:nvGraphicFramePr>
        <p:xfrm>
          <a:off x="1767656" y="-999754"/>
          <a:ext cx="8925746" cy="49762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6" name="Title 1">
            <a:extLst>
              <a:ext uri="{FF2B5EF4-FFF2-40B4-BE49-F238E27FC236}">
                <a16:creationId xmlns:a16="http://schemas.microsoft.com/office/drawing/2014/main" id="{590119D3-EE93-5848-3D7E-26EDAA7F42B9}"/>
              </a:ext>
            </a:extLst>
          </p:cNvPr>
          <p:cNvSpPr txBox="1">
            <a:spLocks/>
          </p:cNvSpPr>
          <p:nvPr/>
        </p:nvSpPr>
        <p:spPr>
          <a:xfrm>
            <a:off x="4664281" y="518633"/>
            <a:ext cx="7424256" cy="411198"/>
          </a:xfrm>
          <a:prstGeom prst="rect">
            <a:avLst/>
          </a:prstGeom>
          <a:solidFill>
            <a:schemeClr val="bg1"/>
          </a:solidFill>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400" kern="1200" cap="all" spc="200" baseline="0">
                <a:solidFill>
                  <a:srgbClr val="007FA3"/>
                </a:solidFill>
                <a:latin typeface="+mj-lt"/>
                <a:ea typeface="+mj-ea"/>
                <a:cs typeface="+mj-cs"/>
              </a:defRPr>
            </a:lvl1pPr>
          </a:lstStyle>
          <a:p>
            <a:pPr algn="ctr" defTabSz="914354">
              <a:spcAft>
                <a:spcPts val="600"/>
              </a:spcAft>
              <a:defRPr/>
            </a:pPr>
            <a:r>
              <a:rPr lang="en-US" altLang="en-US" sz="2400" b="1" spc="800" dirty="0">
                <a:solidFill>
                  <a:srgbClr val="C00000"/>
                </a:solidFill>
                <a:latin typeface="Abadi" panose="020B0604020104020204" pitchFamily="34" charset="0"/>
              </a:rPr>
              <a:t>Expanded Marketing  process</a:t>
            </a:r>
            <a:endParaRPr lang="en-US" sz="2400" b="1" spc="800" dirty="0">
              <a:solidFill>
                <a:srgbClr val="C00000"/>
              </a:solidFill>
              <a:latin typeface="Abadi" panose="020B0604020104020204" pitchFamily="34" charset="0"/>
            </a:endParaRPr>
          </a:p>
        </p:txBody>
      </p:sp>
      <p:sp>
        <p:nvSpPr>
          <p:cNvPr id="2" name="Oval 1">
            <a:extLst>
              <a:ext uri="{FF2B5EF4-FFF2-40B4-BE49-F238E27FC236}">
                <a16:creationId xmlns:a16="http://schemas.microsoft.com/office/drawing/2014/main" id="{56FCDD58-B1F1-23B7-3F24-A5DC549636B7}"/>
              </a:ext>
            </a:extLst>
          </p:cNvPr>
          <p:cNvSpPr/>
          <p:nvPr/>
        </p:nvSpPr>
        <p:spPr>
          <a:xfrm>
            <a:off x="1581922" y="2253796"/>
            <a:ext cx="1348992" cy="1188061"/>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dirty="0">
              <a:solidFill>
                <a:prstClr val="white"/>
              </a:solidFill>
              <a:latin typeface="Calibri" panose="020F0502020204030204"/>
            </a:endParaRPr>
          </a:p>
        </p:txBody>
      </p:sp>
      <p:sp>
        <p:nvSpPr>
          <p:cNvPr id="12" name="Oval 11">
            <a:extLst>
              <a:ext uri="{FF2B5EF4-FFF2-40B4-BE49-F238E27FC236}">
                <a16:creationId xmlns:a16="http://schemas.microsoft.com/office/drawing/2014/main" id="{D37EA69F-B669-1A6B-8575-C846649320AE}"/>
              </a:ext>
            </a:extLst>
          </p:cNvPr>
          <p:cNvSpPr/>
          <p:nvPr/>
        </p:nvSpPr>
        <p:spPr>
          <a:xfrm>
            <a:off x="1193802" y="3306471"/>
            <a:ext cx="1968500" cy="1994024"/>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
        <p:nvSpPr>
          <p:cNvPr id="3" name="Oval 2">
            <a:extLst>
              <a:ext uri="{FF2B5EF4-FFF2-40B4-BE49-F238E27FC236}">
                <a16:creationId xmlns:a16="http://schemas.microsoft.com/office/drawing/2014/main" id="{95FCC7E4-B3CD-1121-18C7-DD45B116AD5C}"/>
              </a:ext>
            </a:extLst>
          </p:cNvPr>
          <p:cNvSpPr/>
          <p:nvPr/>
        </p:nvSpPr>
        <p:spPr>
          <a:xfrm>
            <a:off x="3276075" y="2253796"/>
            <a:ext cx="1463913" cy="3046699"/>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Tree>
    <p:extLst>
      <p:ext uri="{BB962C8B-B14F-4D97-AF65-F5344CB8AC3E}">
        <p14:creationId xmlns:p14="http://schemas.microsoft.com/office/powerpoint/2010/main" val="3088045664"/>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24336" y="620567"/>
            <a:ext cx="6999215" cy="424732"/>
          </a:xfrm>
          <a:solidFill>
            <a:schemeClr val="bg1"/>
          </a:solidFill>
        </p:spPr>
        <p:txBody>
          <a:bodyPr vert="horz" wrap="square" lIns="91440" tIns="45720" rIns="91440" bIns="45720" rtlCol="0" anchor="t">
            <a:spAutoFit/>
          </a:bodyPr>
          <a:lstStyle/>
          <a:p>
            <a:pPr algn="ctr"/>
            <a:r>
              <a:rPr lang="en-US" altLang="en-US" sz="2400" dirty="0">
                <a:solidFill>
                  <a:srgbClr val="C00000"/>
                </a:solidFill>
                <a:latin typeface="Abadi" panose="020B0604020104020204" pitchFamily="34" charset="0"/>
              </a:rPr>
              <a:t>Communicating and Delivering the Chosen Position</a:t>
            </a:r>
            <a:endParaRPr lang="en-IN" sz="2400" dirty="0">
              <a:solidFill>
                <a:srgbClr val="C00000"/>
              </a:solidFill>
              <a:latin typeface="Abadi" panose="020B0604020104020204" pitchFamily="34" charset="0"/>
            </a:endParaRPr>
          </a:p>
        </p:txBody>
      </p:sp>
      <p:sp>
        <p:nvSpPr>
          <p:cNvPr id="3" name="Content Placeholder 2"/>
          <p:cNvSpPr>
            <a:spLocks noGrp="1"/>
          </p:cNvSpPr>
          <p:nvPr>
            <p:ph idx="4294967295"/>
          </p:nvPr>
        </p:nvSpPr>
        <p:spPr>
          <a:xfrm>
            <a:off x="9525" y="1536322"/>
            <a:ext cx="6086475" cy="3071097"/>
          </a:xfrm>
        </p:spPr>
        <p:txBody>
          <a:bodyPr wrap="square">
            <a:spAutoFit/>
          </a:bodyPr>
          <a:lstStyle/>
          <a:p>
            <a:pPr>
              <a:lnSpc>
                <a:spcPct val="150000"/>
              </a:lnSpc>
            </a:pPr>
            <a:r>
              <a:rPr lang="en-US" altLang="en-US" sz="2000" dirty="0">
                <a:solidFill>
                  <a:schemeClr val="accent6">
                    <a:lumMod val="50000"/>
                  </a:schemeClr>
                </a:solidFill>
              </a:rPr>
              <a:t>All the company’s marketing mix efforts must support the positioning strategy.</a:t>
            </a:r>
          </a:p>
          <a:p>
            <a:pPr>
              <a:lnSpc>
                <a:spcPct val="150000"/>
              </a:lnSpc>
            </a:pPr>
            <a:r>
              <a:rPr lang="en-US" altLang="en-US" sz="2000" dirty="0">
                <a:solidFill>
                  <a:schemeClr val="accent6">
                    <a:lumMod val="50000"/>
                  </a:schemeClr>
                </a:solidFill>
              </a:rPr>
              <a:t>Maintain the position obtained  through consistent performance and communication.</a:t>
            </a:r>
          </a:p>
          <a:p>
            <a:pPr>
              <a:lnSpc>
                <a:spcPct val="150000"/>
              </a:lnSpc>
            </a:pPr>
            <a:r>
              <a:rPr lang="en-US" altLang="en-US" sz="2000" dirty="0">
                <a:solidFill>
                  <a:schemeClr val="accent6">
                    <a:lumMod val="50000"/>
                  </a:schemeClr>
                </a:solidFill>
              </a:rPr>
              <a:t>The product’s position should be monitored and adapted over time.</a:t>
            </a:r>
            <a:endParaRPr lang="en-IN" sz="2000" dirty="0">
              <a:solidFill>
                <a:schemeClr val="accent6">
                  <a:lumMod val="50000"/>
                </a:schemeClr>
              </a:solidFill>
            </a:endParaRPr>
          </a:p>
        </p:txBody>
      </p:sp>
      <p:pic>
        <p:nvPicPr>
          <p:cNvPr id="2050" name="Picture 2" descr="Premium Vector | Marketing mix 7p banner web icon for business">
            <a:extLst>
              <a:ext uri="{FF2B5EF4-FFF2-40B4-BE49-F238E27FC236}">
                <a16:creationId xmlns:a16="http://schemas.microsoft.com/office/drawing/2014/main" id="{37AA88C6-A088-45B3-11A3-AA55AB1437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110" r="44778"/>
          <a:stretch/>
        </p:blipFill>
        <p:spPr bwMode="auto">
          <a:xfrm>
            <a:off x="132752" y="4896437"/>
            <a:ext cx="6173925" cy="9598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DC33ECB-622F-8F10-429A-F5411A051C85}"/>
              </a:ext>
            </a:extLst>
          </p:cNvPr>
          <p:cNvGrpSpPr/>
          <p:nvPr/>
        </p:nvGrpSpPr>
        <p:grpSpPr>
          <a:xfrm>
            <a:off x="4100115" y="455764"/>
            <a:ext cx="824221" cy="678031"/>
            <a:chOff x="635175" y="2190775"/>
            <a:chExt cx="914087" cy="914087"/>
          </a:xfrm>
        </p:grpSpPr>
        <p:sp>
          <p:nvSpPr>
            <p:cNvPr id="5" name="Oval 4">
              <a:extLst>
                <a:ext uri="{FF2B5EF4-FFF2-40B4-BE49-F238E27FC236}">
                  <a16:creationId xmlns:a16="http://schemas.microsoft.com/office/drawing/2014/main" id="{5C7AB022-046C-92F5-204B-5BB2BEF93ACA}"/>
                </a:ext>
              </a:extLst>
            </p:cNvPr>
            <p:cNvSpPr/>
            <p:nvPr/>
          </p:nvSpPr>
          <p:spPr>
            <a:xfrm>
              <a:off x="635175" y="2190775"/>
              <a:ext cx="914087" cy="914087"/>
            </a:xfrm>
            <a:prstGeom prst="ellipse">
              <a:avLst/>
            </a:prstGeom>
            <a:solidFill>
              <a:schemeClr val="bg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Oval 4">
              <a:extLst>
                <a:ext uri="{FF2B5EF4-FFF2-40B4-BE49-F238E27FC236}">
                  <a16:creationId xmlns:a16="http://schemas.microsoft.com/office/drawing/2014/main" id="{0A941AD5-930A-E1C4-ED4B-C5F9A95DA5AA}"/>
                </a:ext>
              </a:extLst>
            </p:cNvPr>
            <p:cNvSpPr txBox="1"/>
            <p:nvPr/>
          </p:nvSpPr>
          <p:spPr>
            <a:xfrm>
              <a:off x="769040" y="2324640"/>
              <a:ext cx="646357" cy="64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267" tIns="12700" rIns="71267" bIns="12700" numCol="1" spcCol="1270" anchor="ctr" anchorCtr="0">
              <a:noAutofit/>
            </a:bodyPr>
            <a:lstStyle/>
            <a:p>
              <a:pPr algn="ctr" defTabSz="1955702">
                <a:lnSpc>
                  <a:spcPct val="90000"/>
                </a:lnSpc>
                <a:spcBef>
                  <a:spcPct val="0"/>
                </a:spcBef>
                <a:spcAft>
                  <a:spcPct val="35000"/>
                </a:spcAft>
                <a:defRPr/>
              </a:pPr>
              <a:r>
                <a:rPr lang="en-US" sz="3600" dirty="0">
                  <a:solidFill>
                    <a:srgbClr val="0070C0"/>
                  </a:solidFill>
                  <a:latin typeface="Calibri" panose="020F0502020204030204"/>
                </a:rPr>
                <a:t>5</a:t>
              </a:r>
            </a:p>
          </p:txBody>
        </p:sp>
      </p:grpSp>
      <p:pic>
        <p:nvPicPr>
          <p:cNvPr id="7" name="Picture 6">
            <a:extLst>
              <a:ext uri="{FF2B5EF4-FFF2-40B4-BE49-F238E27FC236}">
                <a16:creationId xmlns:a16="http://schemas.microsoft.com/office/drawing/2014/main" id="{9B4244AD-6B17-9235-E95A-6E7FAE86294F}"/>
              </a:ext>
            </a:extLst>
          </p:cNvPr>
          <p:cNvPicPr>
            <a:picLocks noChangeAspect="1"/>
          </p:cNvPicPr>
          <p:nvPr/>
        </p:nvPicPr>
        <p:blipFill>
          <a:blip r:embed="rId4"/>
          <a:stretch>
            <a:fillRect/>
          </a:stretch>
        </p:blipFill>
        <p:spPr>
          <a:xfrm>
            <a:off x="6633719" y="1138597"/>
            <a:ext cx="5558280" cy="4611524"/>
          </a:xfrm>
          <a:prstGeom prst="rect">
            <a:avLst/>
          </a:prstGeom>
        </p:spPr>
      </p:pic>
    </p:spTree>
    <p:extLst>
      <p:ext uri="{BB962C8B-B14F-4D97-AF65-F5344CB8AC3E}">
        <p14:creationId xmlns:p14="http://schemas.microsoft.com/office/powerpoint/2010/main" val="56508639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34"/>
          <p:cNvSpPr txBox="1">
            <a:spLocks noGrp="1"/>
          </p:cNvSpPr>
          <p:nvPr>
            <p:ph type="body" idx="4294967295"/>
          </p:nvPr>
        </p:nvSpPr>
        <p:spPr>
          <a:xfrm>
            <a:off x="314933" y="1337517"/>
            <a:ext cx="6515100" cy="1883593"/>
          </a:xfrm>
          <a:prstGeom prst="rect">
            <a:avLst/>
          </a:prstGeom>
          <a:noFill/>
          <a:ln>
            <a:noFill/>
          </a:ln>
        </p:spPr>
        <p:txBody>
          <a:bodyPr spcFirstLastPara="1" vert="horz" wrap="square" lIns="0" tIns="0" rIns="0" bIns="0" rtlCol="0" anchor="t" anchorCtr="0">
            <a:spAutoFit/>
          </a:bodyPr>
          <a:lstStyle/>
          <a:p>
            <a:pPr marL="0" indent="0">
              <a:spcBef>
                <a:spcPts val="0"/>
              </a:spcBef>
              <a:buSzPts val="2400"/>
              <a:buNone/>
            </a:pPr>
            <a:r>
              <a:rPr lang="en-US" sz="4000" dirty="0"/>
              <a:t>Uber positions itself as “</a:t>
            </a:r>
            <a:r>
              <a:rPr lang="en-US" sz="4800" dirty="0">
                <a:solidFill>
                  <a:schemeClr val="accent6">
                    <a:lumMod val="50000"/>
                  </a:schemeClr>
                </a:solidFill>
              </a:rPr>
              <a:t>Everyone’s private driver.” </a:t>
            </a:r>
          </a:p>
        </p:txBody>
      </p:sp>
      <p:sp>
        <p:nvSpPr>
          <p:cNvPr id="2" name="Title 1">
            <a:extLst>
              <a:ext uri="{FF2B5EF4-FFF2-40B4-BE49-F238E27FC236}">
                <a16:creationId xmlns:a16="http://schemas.microsoft.com/office/drawing/2014/main" id="{B2143826-4417-6CC4-2F74-5364974FE569}"/>
              </a:ext>
            </a:extLst>
          </p:cNvPr>
          <p:cNvSpPr>
            <a:spLocks noGrp="1"/>
          </p:cNvSpPr>
          <p:nvPr>
            <p:ph type="title" idx="4294967295"/>
          </p:nvPr>
        </p:nvSpPr>
        <p:spPr>
          <a:xfrm>
            <a:off x="5720172" y="502202"/>
            <a:ext cx="6403596" cy="424732"/>
          </a:xfrm>
          <a:solidFill>
            <a:schemeClr val="bg1"/>
          </a:solidFill>
        </p:spPr>
        <p:txBody>
          <a:bodyPr vert="horz" wrap="square" lIns="91440" tIns="45720" rIns="91440" bIns="45720" rtlCol="0" anchor="t">
            <a:spAutoFit/>
          </a:bodyPr>
          <a:lstStyle/>
          <a:p>
            <a:pPr algn="ctr"/>
            <a:r>
              <a:rPr lang="en-US" altLang="en-US" sz="2400" dirty="0">
                <a:solidFill>
                  <a:srgbClr val="C00000"/>
                </a:solidFill>
                <a:latin typeface="Abadi" panose="020B0604020104020204" pitchFamily="34" charset="0"/>
              </a:rPr>
              <a:t>Developing</a:t>
            </a:r>
            <a:r>
              <a:rPr lang="en-US" altLang="en-US" sz="2400" dirty="0">
                <a:solidFill>
                  <a:srgbClr val="0070C0"/>
                </a:solidFill>
                <a:latin typeface="Abadi" panose="020B0604020104020204" pitchFamily="34" charset="0"/>
              </a:rPr>
              <a:t> </a:t>
            </a:r>
            <a:r>
              <a:rPr lang="en-US" altLang="en-US" sz="2400" dirty="0">
                <a:solidFill>
                  <a:srgbClr val="C00000"/>
                </a:solidFill>
                <a:latin typeface="Abadi" panose="020B0604020104020204" pitchFamily="34" charset="0"/>
              </a:rPr>
              <a:t>a Positioning Statement</a:t>
            </a:r>
            <a:endParaRPr lang="en-US" sz="2400" dirty="0">
              <a:solidFill>
                <a:srgbClr val="C00000"/>
              </a:solidFill>
              <a:latin typeface="Abadi" panose="020B0604020104020204" pitchFamily="34" charset="0"/>
            </a:endParaRPr>
          </a:p>
        </p:txBody>
      </p:sp>
      <p:pic>
        <p:nvPicPr>
          <p:cNvPr id="353" name="Google Shape;353;p34" descr="Photo of a man holding up his mobile phone, which displays a screen of the Uber app."/>
          <p:cNvPicPr preferRelativeResize="0"/>
          <p:nvPr/>
        </p:nvPicPr>
        <p:blipFill rotWithShape="1">
          <a:blip r:embed="rId3">
            <a:alphaModFix/>
          </a:blip>
          <a:srcRect/>
          <a:stretch/>
        </p:blipFill>
        <p:spPr>
          <a:xfrm>
            <a:off x="8347167" y="1063795"/>
            <a:ext cx="3529900" cy="2291471"/>
          </a:xfrm>
          <a:prstGeom prst="rect">
            <a:avLst/>
          </a:prstGeom>
          <a:noFill/>
          <a:ln>
            <a:noFill/>
          </a:ln>
        </p:spPr>
      </p:pic>
      <p:pic>
        <p:nvPicPr>
          <p:cNvPr id="2050" name="Picture 2" descr="Amazon.com: Uber : Alexa Skills">
            <a:extLst>
              <a:ext uri="{FF2B5EF4-FFF2-40B4-BE49-F238E27FC236}">
                <a16:creationId xmlns:a16="http://schemas.microsoft.com/office/drawing/2014/main" id="{52897547-4A73-BBE6-A17E-A2C0B510F0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1431" y="1063795"/>
            <a:ext cx="2291471" cy="22914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hoto of an ad for Sonos shows the speaker surrounded by innumerable bits of bright pink paper.">
            <a:extLst>
              <a:ext uri="{FF2B5EF4-FFF2-40B4-BE49-F238E27FC236}">
                <a16:creationId xmlns:a16="http://schemas.microsoft.com/office/drawing/2014/main" id="{D22F2450-CB33-A8B5-A2AC-CEB0059683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7165" y="3586547"/>
            <a:ext cx="4446603" cy="2207658"/>
          </a:xfrm>
          <a:prstGeom prst="rect">
            <a:avLst/>
          </a:prstGeom>
        </p:spPr>
      </p:pic>
      <p:sp>
        <p:nvSpPr>
          <p:cNvPr id="9" name="Content Placeholder 2">
            <a:extLst>
              <a:ext uri="{FF2B5EF4-FFF2-40B4-BE49-F238E27FC236}">
                <a16:creationId xmlns:a16="http://schemas.microsoft.com/office/drawing/2014/main" id="{53CE2EF2-227B-C07E-A4F2-A7362640EB0C}"/>
              </a:ext>
            </a:extLst>
          </p:cNvPr>
          <p:cNvSpPr txBox="1">
            <a:spLocks/>
          </p:cNvSpPr>
          <p:nvPr/>
        </p:nvSpPr>
        <p:spPr>
          <a:xfrm>
            <a:off x="475345" y="3870200"/>
            <a:ext cx="5225143" cy="1895904"/>
          </a:xfrm>
          <a:prstGeom prst="rect">
            <a:avLst/>
          </a:prstGeom>
          <a:noFill/>
          <a:ln>
            <a:noFill/>
          </a:ln>
        </p:spPr>
        <p:txBody>
          <a:bodyPr spcFirstLastPara="1" vert="horz" wrap="square" lIns="0" tIns="0" rIns="0" bIns="0" rtlCol="0" anchor="t" anchorCtr="0">
            <a:spAutoFit/>
          </a:bodyPr>
          <a:lstStyle>
            <a:lvl1pPr marL="457200" lvl="0" indent="-330200" algn="l" defTabSz="914400" rtl="0" eaLnBrk="1" latinLnBrk="0" hangingPunct="1">
              <a:lnSpc>
                <a:spcPct val="110000"/>
              </a:lnSpc>
              <a:spcBef>
                <a:spcPts val="1500"/>
              </a:spcBef>
              <a:spcAft>
                <a:spcPts val="0"/>
              </a:spcAft>
              <a:buClr>
                <a:srgbClr val="007FA3"/>
              </a:buClr>
              <a:buSzPts val="1600"/>
              <a:buFont typeface="Arial" panose="020B0604020202020204" pitchFamily="34" charset="0"/>
              <a:buChar char="•"/>
              <a:defRPr sz="2000" kern="1200">
                <a:solidFill>
                  <a:schemeClr val="tx1">
                    <a:lumMod val="65000"/>
                    <a:lumOff val="35000"/>
                  </a:schemeClr>
                </a:solidFill>
                <a:latin typeface="+mn-lt"/>
                <a:ea typeface="+mn-ea"/>
                <a:cs typeface="+mn-cs"/>
              </a:defRPr>
            </a:lvl1pPr>
            <a:lvl2pPr marL="914400" lvl="1" indent="-330200" algn="l" defTabSz="914400" rtl="0" eaLnBrk="1" latinLnBrk="0" hangingPunct="1">
              <a:lnSpc>
                <a:spcPct val="110000"/>
              </a:lnSpc>
              <a:spcBef>
                <a:spcPts val="600"/>
              </a:spcBef>
              <a:spcAft>
                <a:spcPts val="0"/>
              </a:spcAft>
              <a:buClr>
                <a:srgbClr val="007FA3"/>
              </a:buClr>
              <a:buSzPts val="1600"/>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371600" lvl="2" indent="-330200" algn="l" defTabSz="914400" rtl="0" eaLnBrk="1" latinLnBrk="0" hangingPunct="1">
              <a:lnSpc>
                <a:spcPct val="110000"/>
              </a:lnSpc>
              <a:spcBef>
                <a:spcPts val="600"/>
              </a:spcBef>
              <a:spcAft>
                <a:spcPts val="0"/>
              </a:spcAft>
              <a:buClr>
                <a:srgbClr val="007FA3"/>
              </a:buClr>
              <a:buSzPts val="1600"/>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828800" lvl="3" indent="-330200" algn="l" defTabSz="914400" rtl="0" eaLnBrk="1" latinLnBrk="0" hangingPunct="1">
              <a:lnSpc>
                <a:spcPct val="110000"/>
              </a:lnSpc>
              <a:spcBef>
                <a:spcPts val="600"/>
              </a:spcBef>
              <a:spcAft>
                <a:spcPts val="0"/>
              </a:spcAft>
              <a:buClr>
                <a:srgbClr val="007FA3"/>
              </a:buClr>
              <a:buSzPts val="1600"/>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286000" lvl="4" indent="-330200" algn="l" defTabSz="914400" rtl="0" eaLnBrk="1" latinLnBrk="0" hangingPunct="1">
              <a:lnSpc>
                <a:spcPct val="110000"/>
              </a:lnSpc>
              <a:spcBef>
                <a:spcPts val="600"/>
              </a:spcBef>
              <a:spcAft>
                <a:spcPts val="0"/>
              </a:spcAft>
              <a:buClr>
                <a:srgbClr val="007FA3"/>
              </a:buClr>
              <a:buSzPts val="1600"/>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743200" lvl="5" indent="-330200" algn="l" defTabSz="914400" rtl="0" eaLnBrk="1" latinLnBrk="0" hangingPunct="1">
              <a:lnSpc>
                <a:spcPct val="110000"/>
              </a:lnSpc>
              <a:spcBef>
                <a:spcPts val="300"/>
              </a:spcBef>
              <a:spcAft>
                <a:spcPts val="0"/>
              </a:spcAft>
              <a:buClr>
                <a:srgbClr val="007FA3"/>
              </a:buClr>
              <a:buSzPts val="1600"/>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3200400" lvl="6" indent="-330200" algn="l" defTabSz="914400" rtl="0" eaLnBrk="1" latinLnBrk="0" hangingPunct="1">
              <a:lnSpc>
                <a:spcPct val="110000"/>
              </a:lnSpc>
              <a:spcBef>
                <a:spcPts val="300"/>
              </a:spcBef>
              <a:spcAft>
                <a:spcPts val="0"/>
              </a:spcAft>
              <a:buClr>
                <a:srgbClr val="007FA3"/>
              </a:buClr>
              <a:buSzPts val="1600"/>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657600" lvl="7" indent="-330200" algn="l" defTabSz="914400" rtl="0" eaLnBrk="1" latinLnBrk="0" hangingPunct="1">
              <a:lnSpc>
                <a:spcPct val="110000"/>
              </a:lnSpc>
              <a:spcBef>
                <a:spcPts val="300"/>
              </a:spcBef>
              <a:spcAft>
                <a:spcPts val="0"/>
              </a:spcAft>
              <a:buClr>
                <a:srgbClr val="007FA3"/>
              </a:buClr>
              <a:buSzPts val="1600"/>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4114800" lvl="8" indent="-330200" algn="l" defTabSz="914400" rtl="0" eaLnBrk="1" latinLnBrk="0" hangingPunct="1">
              <a:lnSpc>
                <a:spcPct val="110000"/>
              </a:lnSpc>
              <a:spcBef>
                <a:spcPts val="300"/>
              </a:spcBef>
              <a:spcAft>
                <a:spcPts val="0"/>
              </a:spcAft>
              <a:buClr>
                <a:srgbClr val="007FA3"/>
              </a:buClr>
              <a:buSzPts val="1600"/>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defTabSz="914354">
              <a:spcBef>
                <a:spcPts val="0"/>
              </a:spcBef>
              <a:buNone/>
              <a:defRPr/>
            </a:pPr>
            <a:r>
              <a:rPr lang="en-US" dirty="0" err="1">
                <a:solidFill>
                  <a:prstClr val="black">
                    <a:lumMod val="65000"/>
                    <a:lumOff val="35000"/>
                  </a:prstClr>
                </a:solidFill>
                <a:latin typeface="Gill Sans MT" panose="020B0502020104020203"/>
              </a:rPr>
              <a:t>Sonos</a:t>
            </a:r>
            <a:r>
              <a:rPr lang="en-US" sz="1200" dirty="0">
                <a:solidFill>
                  <a:prstClr val="black">
                    <a:lumMod val="65000"/>
                    <a:lumOff val="35000"/>
                  </a:prstClr>
                </a:solidFill>
                <a:latin typeface="Gill Sans MT" panose="020B0502020104020203"/>
              </a:rPr>
              <a:t> does more than just sell speakers; </a:t>
            </a:r>
            <a:r>
              <a:rPr lang="en-US" sz="2800" dirty="0">
                <a:solidFill>
                  <a:schemeClr val="accent6">
                    <a:lumMod val="50000"/>
                  </a:schemeClr>
                </a:solidFill>
                <a:latin typeface="Gill Sans MT" panose="020B0502020104020203"/>
              </a:rPr>
              <a:t>it unleashes “All the</a:t>
            </a:r>
          </a:p>
          <a:p>
            <a:pPr marL="0" indent="0" defTabSz="914354">
              <a:spcBef>
                <a:spcPts val="0"/>
              </a:spcBef>
              <a:buNone/>
              <a:defRPr/>
            </a:pPr>
            <a:r>
              <a:rPr lang="en-US" sz="2800" dirty="0">
                <a:solidFill>
                  <a:schemeClr val="accent6">
                    <a:lumMod val="50000"/>
                  </a:schemeClr>
                </a:solidFill>
                <a:latin typeface="Gill Sans MT" panose="020B0502020104020203"/>
              </a:rPr>
              <a:t>music on earth, in every room of your house, wirelessly.”</a:t>
            </a:r>
            <a:endParaRPr lang="en-IN" sz="2800" dirty="0">
              <a:solidFill>
                <a:schemeClr val="accent6">
                  <a:lumMod val="50000"/>
                </a:schemeClr>
              </a:solidFill>
              <a:latin typeface="Gill Sans MT" panose="020B0502020104020203"/>
            </a:endParaRPr>
          </a:p>
        </p:txBody>
      </p:sp>
      <p:grpSp>
        <p:nvGrpSpPr>
          <p:cNvPr id="3" name="Group 2">
            <a:extLst>
              <a:ext uri="{FF2B5EF4-FFF2-40B4-BE49-F238E27FC236}">
                <a16:creationId xmlns:a16="http://schemas.microsoft.com/office/drawing/2014/main" id="{342F547E-E064-3E22-00D9-1BC1BE4A1D4A}"/>
              </a:ext>
            </a:extLst>
          </p:cNvPr>
          <p:cNvGrpSpPr/>
          <p:nvPr/>
        </p:nvGrpSpPr>
        <p:grpSpPr>
          <a:xfrm>
            <a:off x="5288377" y="501838"/>
            <a:ext cx="824221" cy="678031"/>
            <a:chOff x="635175" y="2190775"/>
            <a:chExt cx="914087" cy="914087"/>
          </a:xfrm>
        </p:grpSpPr>
        <p:sp>
          <p:nvSpPr>
            <p:cNvPr id="4" name="Oval 3">
              <a:extLst>
                <a:ext uri="{FF2B5EF4-FFF2-40B4-BE49-F238E27FC236}">
                  <a16:creationId xmlns:a16="http://schemas.microsoft.com/office/drawing/2014/main" id="{AFFE1AC9-9B1F-59AA-0D5F-2BCC19EF0A95}"/>
                </a:ext>
              </a:extLst>
            </p:cNvPr>
            <p:cNvSpPr/>
            <p:nvPr/>
          </p:nvSpPr>
          <p:spPr>
            <a:xfrm>
              <a:off x="635175" y="2190775"/>
              <a:ext cx="914087" cy="914087"/>
            </a:xfrm>
            <a:prstGeom prst="ellipse">
              <a:avLst/>
            </a:prstGeom>
            <a:solidFill>
              <a:schemeClr val="bg1"/>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Oval 4">
              <a:extLst>
                <a:ext uri="{FF2B5EF4-FFF2-40B4-BE49-F238E27FC236}">
                  <a16:creationId xmlns:a16="http://schemas.microsoft.com/office/drawing/2014/main" id="{211C14EA-58A9-ABE6-22EA-0ADDCA191E16}"/>
                </a:ext>
              </a:extLst>
            </p:cNvPr>
            <p:cNvSpPr txBox="1"/>
            <p:nvPr/>
          </p:nvSpPr>
          <p:spPr>
            <a:xfrm>
              <a:off x="769040" y="2324640"/>
              <a:ext cx="646357" cy="64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267" tIns="12700" rIns="71267" bIns="12700" numCol="1" spcCol="1270" anchor="ctr" anchorCtr="0">
              <a:noAutofit/>
            </a:bodyPr>
            <a:lstStyle/>
            <a:p>
              <a:pPr algn="ctr" defTabSz="1955702">
                <a:lnSpc>
                  <a:spcPct val="90000"/>
                </a:lnSpc>
                <a:spcBef>
                  <a:spcPct val="0"/>
                </a:spcBef>
                <a:spcAft>
                  <a:spcPct val="35000"/>
                </a:spcAft>
                <a:defRPr/>
              </a:pPr>
              <a:r>
                <a:rPr lang="en-US" sz="3600" dirty="0">
                  <a:solidFill>
                    <a:srgbClr val="0070C0"/>
                  </a:solidFill>
                  <a:latin typeface="Calibri" panose="020F0502020204030204"/>
                </a:rPr>
                <a:t>4</a:t>
              </a:r>
            </a:p>
          </p:txBody>
        </p:sp>
      </p:gr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0" build="p"/>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402671" y="4180181"/>
            <a:ext cx="3540125" cy="1646237"/>
          </a:xfrm>
        </p:spPr>
        <p:style>
          <a:lnRef idx="2">
            <a:schemeClr val="dk1"/>
          </a:lnRef>
          <a:fillRef idx="1">
            <a:schemeClr val="lt1"/>
          </a:fillRef>
          <a:effectRef idx="0">
            <a:schemeClr val="dk1"/>
          </a:effectRef>
          <a:fontRef idx="minor">
            <a:schemeClr val="dk1"/>
          </a:fontRef>
        </p:style>
        <p:txBody>
          <a:bodyPr>
            <a:normAutofit/>
          </a:bodyPr>
          <a:lstStyle/>
          <a:p>
            <a:r>
              <a:rPr lang="en-US" sz="3200" dirty="0">
                <a:latin typeface="Abadi" panose="020B0604020104020204" pitchFamily="34" charset="0"/>
              </a:rPr>
              <a:t>Activity #3</a:t>
            </a:r>
          </a:p>
        </p:txBody>
      </p:sp>
      <p:sp>
        <p:nvSpPr>
          <p:cNvPr id="3" name="Content Placeholder 2">
            <a:extLst>
              <a:ext uri="{FF2B5EF4-FFF2-40B4-BE49-F238E27FC236}">
                <a16:creationId xmlns:a16="http://schemas.microsoft.com/office/drawing/2014/main" id="{53956AFD-691E-D784-3C00-C1BD9F9B66A4}"/>
              </a:ext>
            </a:extLst>
          </p:cNvPr>
          <p:cNvSpPr>
            <a:spLocks noGrp="1"/>
          </p:cNvSpPr>
          <p:nvPr>
            <p:ph idx="4294967295"/>
          </p:nvPr>
        </p:nvSpPr>
        <p:spPr>
          <a:xfrm>
            <a:off x="6184902" y="4440240"/>
            <a:ext cx="6007100" cy="1646237"/>
          </a:xfrm>
        </p:spPr>
        <p:txBody>
          <a:bodyPr anchor="ctr">
            <a:normAutofit/>
          </a:bodyPr>
          <a:lstStyle/>
          <a:p>
            <a:pPr marL="0" indent="0">
              <a:buNone/>
            </a:pPr>
            <a:r>
              <a:rPr lang="en-US" altLang="en-US" sz="3200" dirty="0">
                <a:solidFill>
                  <a:schemeClr val="dk1"/>
                </a:solidFill>
                <a:latin typeface="Abadi" panose="020B0604020104020204" pitchFamily="34" charset="0"/>
              </a:rPr>
              <a:t>Developing a Positioning Statement</a:t>
            </a:r>
            <a:endParaRPr lang="en-GB" sz="3200" dirty="0">
              <a:solidFill>
                <a:schemeClr val="dk1"/>
              </a:solidFill>
              <a:latin typeface="Abadi" panose="020B0604020104020204" pitchFamily="34" charset="0"/>
            </a:endParaRPr>
          </a:p>
        </p:txBody>
      </p:sp>
      <p:pic>
        <p:nvPicPr>
          <p:cNvPr id="4" name="Picture 2" descr="Google for Games">
            <a:extLst>
              <a:ext uri="{FF2B5EF4-FFF2-40B4-BE49-F238E27FC236}">
                <a16:creationId xmlns:a16="http://schemas.microsoft.com/office/drawing/2014/main" id="{8BAF56B8-EAB7-83C8-5DA5-9FF498E110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444" b="2"/>
          <a:stretch/>
        </p:blipFill>
        <p:spPr bwMode="auto">
          <a:xfrm>
            <a:off x="67121" y="1294686"/>
            <a:ext cx="4884383" cy="270124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2" r="966" b="1"/>
          <a:stretch/>
        </p:blipFill>
        <p:spPr bwMode="auto">
          <a:xfrm>
            <a:off x="5007760" y="511739"/>
            <a:ext cx="7117119" cy="3995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34555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9B4CF3-26A6-4A4B-B44F-DA85924D512B}"/>
              </a:ext>
            </a:extLst>
          </p:cNvPr>
          <p:cNvPicPr>
            <a:picLocks noChangeAspect="1"/>
          </p:cNvPicPr>
          <p:nvPr/>
        </p:nvPicPr>
        <p:blipFill>
          <a:blip r:embed="rId3"/>
          <a:stretch>
            <a:fillRect/>
          </a:stretch>
        </p:blipFill>
        <p:spPr>
          <a:xfrm>
            <a:off x="722502" y="2131272"/>
            <a:ext cx="4937270" cy="3143056"/>
          </a:xfrm>
          <a:prstGeom prst="rect">
            <a:avLst/>
          </a:prstGeom>
        </p:spPr>
      </p:pic>
      <p:sp>
        <p:nvSpPr>
          <p:cNvPr id="2" name="object 2"/>
          <p:cNvSpPr txBox="1"/>
          <p:nvPr/>
        </p:nvSpPr>
        <p:spPr>
          <a:xfrm>
            <a:off x="6134622" y="2324905"/>
            <a:ext cx="5621150" cy="326200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p>
            <a:pPr marL="0" marR="5080" lvl="0" indent="0" algn="ctr" defTabSz="914400" rtl="0" eaLnBrk="1" fontAlgn="auto" latinLnBrk="0" hangingPunct="1">
              <a:lnSpc>
                <a:spcPct val="110000"/>
              </a:lnSpc>
              <a:spcBef>
                <a:spcPts val="0"/>
              </a:spcBef>
              <a:spcAft>
                <a:spcPts val="600"/>
              </a:spcAft>
              <a:buClr>
                <a:srgbClr val="F8B323"/>
              </a:buClr>
              <a:buSzPct val="160000"/>
              <a:buFontTx/>
              <a:buNone/>
              <a:tabLst/>
              <a:defRPr/>
            </a:pPr>
            <a:r>
              <a:rPr kumimoji="0" lang="en-US" sz="2000" b="0" i="0" u="none" strike="noStrike" kern="1200" cap="all" spc="-345" normalizeH="0" baseline="0" noProof="0" dirty="0">
                <a:ln>
                  <a:noFill/>
                </a:ln>
                <a:solidFill>
                  <a:srgbClr val="0070C0"/>
                </a:solidFill>
                <a:effectLst/>
                <a:uLnTx/>
                <a:uFillTx/>
                <a:latin typeface="Abadi" panose="020B0604020104020204" pitchFamily="34" charset="0"/>
                <a:ea typeface="+mn-ea"/>
                <a:cs typeface="+mn-cs"/>
              </a:rPr>
              <a:t>for</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child</a:t>
            </a:r>
            <a:r>
              <a:rPr kumimoji="0" lang="en-US" sz="2000" b="0" i="0" u="none" strike="noStrike" kern="1200" cap="all" spc="-15" normalizeH="0" baseline="0" noProof="0" dirty="0">
                <a:ln>
                  <a:noFill/>
                </a:ln>
                <a:solidFill>
                  <a:srgbClr val="0070C0"/>
                </a:solidFill>
                <a:effectLst/>
                <a:uLnTx/>
                <a:uFillTx/>
                <a:latin typeface="Abadi" panose="020B0604020104020204" pitchFamily="34" charset="0"/>
                <a:ea typeface="+mn-ea"/>
                <a:cs typeface="+mn-cs"/>
              </a:rPr>
              <a:t>r</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e</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n</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a</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g</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e</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ra</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n</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g</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e</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25" normalizeH="0" baseline="0" noProof="0" dirty="0">
                <a:ln>
                  <a:noFill/>
                </a:ln>
                <a:solidFill>
                  <a:srgbClr val="0070C0"/>
                </a:solidFill>
                <a:effectLst/>
                <a:uLnTx/>
                <a:uFillTx/>
                <a:latin typeface="Abadi" panose="020B0604020104020204" pitchFamily="34" charset="0"/>
                <a:ea typeface="+mn-ea"/>
                <a:cs typeface="+mn-cs"/>
              </a:rPr>
              <a:t>f</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rom</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5-1</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6</a:t>
            </a:r>
            <a:r>
              <a:rPr kumimoji="0" lang="en-US" sz="2000" b="0" i="0" u="none" strike="noStrike" kern="1200" cap="all" spc="-15"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yea</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r</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s</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an</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d</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25" normalizeH="0" baseline="0" noProof="0" dirty="0">
                <a:ln>
                  <a:noFill/>
                </a:ln>
                <a:solidFill>
                  <a:srgbClr val="0070C0"/>
                </a:solidFill>
                <a:effectLst/>
                <a:uLnTx/>
                <a:uFillTx/>
                <a:latin typeface="Abadi" panose="020B0604020104020204" pitchFamily="34" charset="0"/>
                <a:ea typeface="+mn-ea"/>
                <a:cs typeface="+mn-cs"/>
              </a:rPr>
              <a:t>t</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o</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a</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d</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u</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l</a:t>
            </a:r>
            <a:r>
              <a:rPr kumimoji="0" lang="en-US" sz="2000" b="0" i="0" u="none" strike="noStrike" kern="1200" cap="all" spc="-25" normalizeH="0" baseline="0" noProof="0" dirty="0">
                <a:ln>
                  <a:noFill/>
                </a:ln>
                <a:solidFill>
                  <a:srgbClr val="0070C0"/>
                </a:solidFill>
                <a:effectLst/>
                <a:uLnTx/>
                <a:uFillTx/>
                <a:latin typeface="Abadi" panose="020B0604020104020204" pitchFamily="34" charset="0"/>
                <a:ea typeface="+mn-ea"/>
                <a:cs typeface="+mn-cs"/>
              </a:rPr>
              <a:t>t</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s’ </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ag</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e</a:t>
            </a:r>
            <a:r>
              <a:rPr kumimoji="0" lang="en-US" sz="2000" b="0" i="0" u="none" strike="noStrike" kern="1200" cap="all" spc="-15"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ran</a:t>
            </a:r>
            <a:r>
              <a:rPr kumimoji="0" lang="en-US" sz="2000" b="0" i="0" u="none" strike="noStrike" kern="1200" cap="all" spc="-15" normalizeH="0" baseline="0" noProof="0" dirty="0">
                <a:ln>
                  <a:noFill/>
                </a:ln>
                <a:solidFill>
                  <a:srgbClr val="0070C0"/>
                </a:solidFill>
                <a:effectLst/>
                <a:uLnTx/>
                <a:uFillTx/>
                <a:latin typeface="Abadi" panose="020B0604020104020204" pitchFamily="34" charset="0"/>
                <a:ea typeface="+mn-ea"/>
                <a:cs typeface="+mn-cs"/>
              </a:rPr>
              <a:t>g</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e</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15" normalizeH="0" baseline="0" noProof="0" dirty="0">
                <a:ln>
                  <a:noFill/>
                </a:ln>
                <a:solidFill>
                  <a:srgbClr val="0070C0"/>
                </a:solidFill>
                <a:effectLst/>
                <a:uLnTx/>
                <a:uFillTx/>
                <a:latin typeface="Abadi" panose="020B0604020104020204" pitchFamily="34" charset="0"/>
                <a:ea typeface="+mn-ea"/>
                <a:cs typeface="+mn-cs"/>
              </a:rPr>
              <a:t>f</a:t>
            </a:r>
            <a:r>
              <a:rPr kumimoji="0" lang="en-US" sz="2000" b="0" i="0" u="none" strike="noStrike" kern="1200" cap="all" spc="-20" normalizeH="0" baseline="0" noProof="0" dirty="0">
                <a:ln>
                  <a:noFill/>
                </a:ln>
                <a:solidFill>
                  <a:srgbClr val="0070C0"/>
                </a:solidFill>
                <a:effectLst/>
                <a:uLnTx/>
                <a:uFillTx/>
                <a:latin typeface="Abadi" panose="020B0604020104020204" pitchFamily="34" charset="0"/>
                <a:ea typeface="+mn-ea"/>
                <a:cs typeface="+mn-cs"/>
              </a:rPr>
              <a:t>r</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o</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m</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24-4</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0</a:t>
            </a:r>
            <a:r>
              <a:rPr kumimoji="0" lang="en-US" sz="2000" b="0" i="0" u="none" strike="noStrike" kern="1200" cap="all" spc="-15"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20" normalizeH="0" baseline="0" noProof="0" dirty="0">
                <a:ln>
                  <a:noFill/>
                </a:ln>
                <a:solidFill>
                  <a:srgbClr val="0070C0"/>
                </a:solidFill>
                <a:effectLst/>
                <a:uLnTx/>
                <a:uFillTx/>
                <a:latin typeface="Abadi" panose="020B0604020104020204" pitchFamily="34" charset="0"/>
                <a:ea typeface="+mn-ea"/>
                <a:cs typeface="+mn-cs"/>
              </a:rPr>
              <a:t>w</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e</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p</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rese</a:t>
            </a:r>
            <a:r>
              <a:rPr kumimoji="0" lang="en-US" sz="2000" b="0" i="0" u="none" strike="noStrike" kern="1200" cap="all" spc="-15" normalizeH="0" baseline="0" noProof="0" dirty="0">
                <a:ln>
                  <a:noFill/>
                </a:ln>
                <a:solidFill>
                  <a:srgbClr val="0070C0"/>
                </a:solidFill>
                <a:effectLst/>
                <a:uLnTx/>
                <a:uFillTx/>
                <a:latin typeface="Abadi" panose="020B0604020104020204" pitchFamily="34" charset="0"/>
                <a:ea typeface="+mn-ea"/>
                <a:cs typeface="+mn-cs"/>
              </a:rPr>
              <a:t>n</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t</a:t>
            </a:r>
            <a:r>
              <a:rPr kumimoji="0" lang="en-US" sz="2000" b="0" i="0" u="none" strike="noStrike" kern="1200" cap="all" spc="20" normalizeH="0" baseline="0" noProof="0" dirty="0">
                <a:ln>
                  <a:noFill/>
                </a:ln>
                <a:solidFill>
                  <a:srgbClr val="0070C0"/>
                </a:solidFill>
                <a:effectLst/>
                <a:uLnTx/>
                <a:uFillTx/>
                <a:latin typeface="Abadi" panose="020B0604020104020204" pitchFamily="34" charset="0"/>
                <a:ea typeface="+mn-ea"/>
                <a:cs typeface="+mn-cs"/>
              </a:rPr>
              <a:t> </a:t>
            </a:r>
            <a:r>
              <a:rPr kumimoji="0" lang="en-US" sz="2000" b="1" i="0" u="sng" strike="noStrike" kern="1200" cap="all" spc="-5" normalizeH="0" baseline="0" noProof="0" dirty="0">
                <a:ln>
                  <a:noFill/>
                </a:ln>
                <a:solidFill>
                  <a:srgbClr val="0070C0"/>
                </a:solidFill>
                <a:effectLst/>
                <a:uLnTx/>
                <a:uFillTx/>
                <a:latin typeface="Abadi" panose="020B0604020104020204" pitchFamily="34" charset="0"/>
                <a:ea typeface="+mn-ea"/>
                <a:cs typeface="+mn-cs"/>
              </a:rPr>
              <a:t>Safe</a:t>
            </a:r>
            <a:r>
              <a:rPr kumimoji="0" lang="en-US" sz="2000" b="1" i="0" u="sng" strike="noStrike" kern="1200" cap="all" spc="-20" normalizeH="0" baseline="0" noProof="0" dirty="0">
                <a:ln>
                  <a:noFill/>
                </a:ln>
                <a:solidFill>
                  <a:srgbClr val="0070C0"/>
                </a:solidFill>
                <a:effectLst/>
                <a:uLnTx/>
                <a:uFillTx/>
                <a:latin typeface="Abadi" panose="020B0604020104020204" pitchFamily="34" charset="0"/>
                <a:ea typeface="+mn-ea"/>
                <a:cs typeface="+mn-cs"/>
              </a:rPr>
              <a:t>gu</a:t>
            </a:r>
            <a:r>
              <a:rPr kumimoji="0" lang="en-US" sz="2000" b="1" i="0" u="sng" strike="noStrike" kern="1200" cap="all" spc="-10" normalizeH="0" baseline="0" noProof="0" dirty="0">
                <a:ln>
                  <a:noFill/>
                </a:ln>
                <a:solidFill>
                  <a:srgbClr val="0070C0"/>
                </a:solidFill>
                <a:effectLst/>
                <a:uLnTx/>
                <a:uFillTx/>
                <a:latin typeface="Abadi" panose="020B0604020104020204" pitchFamily="34" charset="0"/>
                <a:ea typeface="+mn-ea"/>
                <a:cs typeface="+mn-cs"/>
              </a:rPr>
              <a:t>a</a:t>
            </a:r>
            <a:r>
              <a:rPr kumimoji="0" lang="en-US" sz="2000" b="1" i="0" u="sng" strike="noStrike" kern="1200" cap="all" spc="-5" normalizeH="0" baseline="0" noProof="0" dirty="0">
                <a:ln>
                  <a:noFill/>
                </a:ln>
                <a:solidFill>
                  <a:srgbClr val="0070C0"/>
                </a:solidFill>
                <a:effectLst/>
                <a:uLnTx/>
                <a:uFillTx/>
                <a:latin typeface="Abadi" panose="020B0604020104020204" pitchFamily="34" charset="0"/>
                <a:ea typeface="+mn-ea"/>
                <a:cs typeface="+mn-cs"/>
              </a:rPr>
              <a:t>r</a:t>
            </a:r>
            <a:r>
              <a:rPr kumimoji="0" lang="en-US" sz="2000" b="1" i="0" u="sng" strike="noStrike" kern="1200" cap="all" spc="0" normalizeH="0" baseline="0" noProof="0" dirty="0">
                <a:ln>
                  <a:noFill/>
                </a:ln>
                <a:solidFill>
                  <a:srgbClr val="0070C0"/>
                </a:solidFill>
                <a:effectLst/>
                <a:uLnTx/>
                <a:uFillTx/>
                <a:latin typeface="Abadi" panose="020B0604020104020204" pitchFamily="34" charset="0"/>
                <a:ea typeface="+mn-ea"/>
                <a:cs typeface="+mn-cs"/>
              </a:rPr>
              <a:t>d</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soap </a:t>
            </a:r>
            <a:r>
              <a:rPr kumimoji="0" lang="en-US" sz="2000" b="0" i="0" u="none" strike="noStrike" kern="1200" cap="all" spc="-20" normalizeH="0" baseline="0" noProof="0" dirty="0">
                <a:ln>
                  <a:noFill/>
                </a:ln>
                <a:solidFill>
                  <a:srgbClr val="0070C0"/>
                </a:solidFill>
                <a:effectLst/>
                <a:uLnTx/>
                <a:uFillTx/>
                <a:latin typeface="Abadi" panose="020B0604020104020204" pitchFamily="34" charset="0"/>
                <a:ea typeface="+mn-ea"/>
                <a:cs typeface="+mn-cs"/>
              </a:rPr>
              <a:t>w</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hic</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h</a:t>
            </a:r>
            <a:r>
              <a:rPr kumimoji="0" lang="en-US" sz="2000" b="0" i="0" u="none" strike="noStrike" kern="1200" cap="all" spc="-15"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20" normalizeH="0" baseline="0" noProof="0" dirty="0">
                <a:ln>
                  <a:noFill/>
                </a:ln>
                <a:solidFill>
                  <a:srgbClr val="0070C0"/>
                </a:solidFill>
                <a:effectLst/>
                <a:uLnTx/>
                <a:uFillTx/>
                <a:latin typeface="Abadi" panose="020B0604020104020204" pitchFamily="34" charset="0"/>
                <a:ea typeface="+mn-ea"/>
                <a:cs typeface="+mn-cs"/>
              </a:rPr>
              <a:t>w</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i</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l</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l</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p</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rovide</a:t>
            </a:r>
            <a:r>
              <a:rPr kumimoji="0" lang="en-US" sz="2000" b="0" i="0" u="none" strike="noStrike" kern="1200" cap="all" spc="-15"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a</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24</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h</a:t>
            </a:r>
            <a:r>
              <a:rPr kumimoji="0" lang="en-US" sz="2000" b="0" i="0" u="none" strike="noStrike" kern="1200" cap="all" spc="-15" normalizeH="0" baseline="0" noProof="0" dirty="0">
                <a:ln>
                  <a:noFill/>
                </a:ln>
                <a:solidFill>
                  <a:srgbClr val="0070C0"/>
                </a:solidFill>
                <a:effectLst/>
                <a:uLnTx/>
                <a:uFillTx/>
                <a:latin typeface="Abadi" panose="020B0604020104020204" pitchFamily="34" charset="0"/>
                <a:ea typeface="+mn-ea"/>
                <a:cs typeface="+mn-cs"/>
              </a:rPr>
              <a:t>rs.</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40" normalizeH="0" baseline="0" noProof="0" dirty="0">
                <a:ln>
                  <a:noFill/>
                </a:ln>
                <a:solidFill>
                  <a:srgbClr val="0070C0"/>
                </a:solidFill>
                <a:effectLst/>
                <a:uLnTx/>
                <a:uFillTx/>
                <a:latin typeface="Abadi" panose="020B0604020104020204" pitchFamily="34" charset="0"/>
                <a:ea typeface="+mn-ea"/>
                <a:cs typeface="+mn-cs"/>
              </a:rPr>
              <a:t>G</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er</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m</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pro</a:t>
            </a:r>
            <a:r>
              <a:rPr kumimoji="0" lang="en-US" sz="2000" b="0" i="0" u="none" strike="noStrike" kern="1200" cap="all" spc="-15" normalizeH="0" baseline="0" noProof="0" dirty="0">
                <a:ln>
                  <a:noFill/>
                </a:ln>
                <a:solidFill>
                  <a:srgbClr val="0070C0"/>
                </a:solidFill>
                <a:effectLst/>
                <a:uLnTx/>
                <a:uFillTx/>
                <a:latin typeface="Abadi" panose="020B0604020104020204" pitchFamily="34" charset="0"/>
                <a:ea typeface="+mn-ea"/>
                <a:cs typeface="+mn-cs"/>
              </a:rPr>
              <a:t>t</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ectio</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n</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a:t>
            </a:r>
          </a:p>
          <a:p>
            <a:pPr marL="0" marR="5080" lvl="0" indent="0" algn="ctr" defTabSz="914400" rtl="0" eaLnBrk="1" fontAlgn="auto" latinLnBrk="0" hangingPunct="1">
              <a:lnSpc>
                <a:spcPct val="110000"/>
              </a:lnSpc>
              <a:spcBef>
                <a:spcPts val="0"/>
              </a:spcBef>
              <a:spcAft>
                <a:spcPts val="600"/>
              </a:spcAft>
              <a:buClr>
                <a:srgbClr val="F8B323"/>
              </a:buClr>
              <a:buSzPct val="160000"/>
              <a:buFontTx/>
              <a:buNone/>
              <a:tabLst/>
              <a:defRPr/>
            </a:pP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a</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s</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i</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t</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is th</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e</a:t>
            </a:r>
            <a:r>
              <a:rPr kumimoji="0" lang="en-US" sz="2000" b="0" i="0" u="none" strike="noStrike" kern="1200" cap="all" spc="-15"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nu</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m</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b</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e</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r</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o</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n</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e</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a</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n</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ti</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s</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e</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pti</a:t>
            </a:r>
            <a:r>
              <a:rPr kumimoji="0" lang="en-US" sz="2000" b="0" i="0" u="none" strike="noStrike" kern="1200" cap="all" spc="25" normalizeH="0" baseline="0" noProof="0" dirty="0">
                <a:ln>
                  <a:noFill/>
                </a:ln>
                <a:solidFill>
                  <a:srgbClr val="0070C0"/>
                </a:solidFill>
                <a:effectLst/>
                <a:uLnTx/>
                <a:uFillTx/>
                <a:latin typeface="Abadi" panose="020B0604020104020204" pitchFamily="34" charset="0"/>
                <a:ea typeface="+mn-ea"/>
                <a:cs typeface="+mn-cs"/>
              </a:rPr>
              <a:t>c</a:t>
            </a:r>
            <a:r>
              <a:rPr kumimoji="0" lang="en-US" sz="2000" b="0" i="0" u="none" strike="noStrike" kern="1200" cap="all" spc="-15"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so</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a</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p </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havin</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g</a:t>
            </a:r>
            <a:r>
              <a:rPr kumimoji="0" lang="en-US" sz="2000" b="0" i="0" u="none" strike="noStrike" kern="1200" cap="all" spc="-15"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th</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e </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h</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i</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g</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hest qu</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a</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l</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i</a:t>
            </a:r>
            <a:r>
              <a:rPr kumimoji="0" lang="en-US" sz="2000" b="0" i="0" u="none" strike="noStrike" kern="1200" cap="all" spc="-15" normalizeH="0" baseline="0" noProof="0" dirty="0">
                <a:ln>
                  <a:noFill/>
                </a:ln>
                <a:solidFill>
                  <a:srgbClr val="0070C0"/>
                </a:solidFill>
                <a:effectLst/>
                <a:uLnTx/>
                <a:uFillTx/>
                <a:latin typeface="Abadi" panose="020B0604020104020204" pitchFamily="34" charset="0"/>
                <a:ea typeface="+mn-ea"/>
                <a:cs typeface="+mn-cs"/>
              </a:rPr>
              <a:t>t</a:t>
            </a:r>
            <a:r>
              <a:rPr kumimoji="0" lang="en-US" sz="2000" b="0" i="0" u="none" strike="noStrike" kern="1200" cap="all" spc="-229" normalizeH="0" baseline="0" noProof="0" dirty="0">
                <a:ln>
                  <a:noFill/>
                </a:ln>
                <a:solidFill>
                  <a:srgbClr val="0070C0"/>
                </a:solidFill>
                <a:effectLst/>
                <a:uLnTx/>
                <a:uFillTx/>
                <a:latin typeface="Abadi" panose="020B0604020104020204" pitchFamily="34" charset="0"/>
                <a:ea typeface="+mn-ea"/>
                <a:cs typeface="+mn-cs"/>
              </a:rPr>
              <a:t>y</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a:t>
            </a:r>
            <a:r>
              <a:rPr kumimoji="0" lang="en-US" sz="2000" b="0" i="0" u="none" strike="noStrike" kern="1200" cap="all" spc="-80"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Th</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e</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o</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n</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l</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y</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an</a:t>
            </a:r>
            <a:r>
              <a:rPr kumimoji="0" lang="en-US" sz="2000" b="0" i="0" u="none" strike="noStrike" kern="1200" cap="all" spc="-15" normalizeH="0" baseline="0" noProof="0" dirty="0">
                <a:ln>
                  <a:noFill/>
                </a:ln>
                <a:solidFill>
                  <a:srgbClr val="0070C0"/>
                </a:solidFill>
                <a:effectLst/>
                <a:uLnTx/>
                <a:uFillTx/>
                <a:latin typeface="Abadi" panose="020B0604020104020204" pitchFamily="34" charset="0"/>
                <a:ea typeface="+mn-ea"/>
                <a:cs typeface="+mn-cs"/>
              </a:rPr>
              <a:t>t</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i</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b</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a</a:t>
            </a:r>
            <a:r>
              <a:rPr kumimoji="0" lang="en-US" sz="2000" b="0" i="0" u="none" strike="noStrike" kern="1200" cap="all" spc="-15" normalizeH="0" baseline="0" noProof="0" dirty="0">
                <a:ln>
                  <a:noFill/>
                </a:ln>
                <a:solidFill>
                  <a:srgbClr val="0070C0"/>
                </a:solidFill>
                <a:effectLst/>
                <a:uLnTx/>
                <a:uFillTx/>
                <a:latin typeface="Abadi" panose="020B0604020104020204" pitchFamily="34" charset="0"/>
                <a:ea typeface="+mn-ea"/>
                <a:cs typeface="+mn-cs"/>
              </a:rPr>
              <a:t>cte</a:t>
            </a:r>
            <a:r>
              <a:rPr kumimoji="0" lang="en-US" sz="2000" b="0" i="0" u="none" strike="noStrike" kern="1200" cap="all" spc="-25" normalizeH="0" baseline="0" noProof="0" dirty="0">
                <a:ln>
                  <a:noFill/>
                </a:ln>
                <a:solidFill>
                  <a:srgbClr val="0070C0"/>
                </a:solidFill>
                <a:effectLst/>
                <a:uLnTx/>
                <a:uFillTx/>
                <a:latin typeface="Abadi" panose="020B0604020104020204" pitchFamily="34" charset="0"/>
                <a:ea typeface="+mn-ea"/>
                <a:cs typeface="+mn-cs"/>
              </a:rPr>
              <a:t>r</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i</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a</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l</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so</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a</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p</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a</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p</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prov</a:t>
            </a:r>
            <a:r>
              <a:rPr kumimoji="0" lang="en-US" sz="2000" b="0" i="0" u="none" strike="noStrike" kern="1200" cap="all" spc="-10" normalizeH="0" baseline="0" noProof="0" dirty="0">
                <a:ln>
                  <a:noFill/>
                </a:ln>
                <a:solidFill>
                  <a:srgbClr val="0070C0"/>
                </a:solidFill>
                <a:effectLst/>
                <a:uLnTx/>
                <a:uFillTx/>
                <a:latin typeface="Abadi" panose="020B0604020104020204" pitchFamily="34" charset="0"/>
                <a:ea typeface="+mn-ea"/>
                <a:cs typeface="+mn-cs"/>
              </a:rPr>
              <a:t>e</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d</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b</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y</a:t>
            </a:r>
            <a:r>
              <a:rPr kumimoji="0" lang="en-US" sz="2000" b="0" i="0" u="none" strike="noStrike" kern="1200" cap="all" spc="-5" normalizeH="0" baseline="0" noProof="0" dirty="0">
                <a:ln>
                  <a:noFill/>
                </a:ln>
                <a:solidFill>
                  <a:srgbClr val="0070C0"/>
                </a:solidFill>
                <a:effectLst/>
                <a:uLnTx/>
                <a:uFillTx/>
                <a:latin typeface="Abadi" panose="020B0604020104020204" pitchFamily="34" charset="0"/>
                <a:ea typeface="+mn-ea"/>
                <a:cs typeface="+mn-cs"/>
              </a:rPr>
              <a:t> </a:t>
            </a:r>
            <a:r>
              <a:rPr kumimoji="0" lang="en-US" sz="2000" b="0" i="0" u="none" strike="noStrike" kern="1200" cap="all" spc="-15" normalizeH="0" baseline="0" noProof="0" dirty="0">
                <a:ln>
                  <a:noFill/>
                </a:ln>
                <a:solidFill>
                  <a:srgbClr val="0070C0"/>
                </a:solidFill>
                <a:effectLst/>
                <a:uLnTx/>
                <a:uFillTx/>
                <a:latin typeface="Abadi" panose="020B0604020104020204" pitchFamily="34" charset="0"/>
                <a:ea typeface="+mn-ea"/>
                <a:cs typeface="+mn-cs"/>
              </a:rPr>
              <a:t>t</a:t>
            </a:r>
            <a:r>
              <a:rPr kumimoji="0" lang="en-US" sz="2000" b="0" i="0" u="none" strike="noStrike" kern="1200" cap="all" spc="-30" normalizeH="0" baseline="0" noProof="0" dirty="0">
                <a:ln>
                  <a:noFill/>
                </a:ln>
                <a:solidFill>
                  <a:srgbClr val="0070C0"/>
                </a:solidFill>
                <a:effectLst/>
                <a:uLnTx/>
                <a:uFillTx/>
                <a:latin typeface="Abadi" panose="020B0604020104020204" pitchFamily="34" charset="0"/>
                <a:ea typeface="+mn-ea"/>
                <a:cs typeface="+mn-cs"/>
              </a:rPr>
              <a:t>h</a:t>
            </a:r>
            <a:r>
              <a:rPr kumimoji="0" lang="en-US" sz="20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e </a:t>
            </a:r>
            <a:r>
              <a:rPr kumimoji="0" lang="en-US" sz="2000" b="0" i="0" u="none" strike="noStrike" kern="1200" cap="all" spc="-20" normalizeH="0" baseline="0" noProof="0" dirty="0">
                <a:ln>
                  <a:noFill/>
                </a:ln>
                <a:solidFill>
                  <a:srgbClr val="0070C0"/>
                </a:solidFill>
                <a:effectLst/>
                <a:uLnTx/>
                <a:uFillTx/>
                <a:latin typeface="Abadi" panose="020B0604020104020204" pitchFamily="34" charset="0"/>
                <a:ea typeface="+mn-ea"/>
                <a:cs typeface="+mn-cs"/>
              </a:rPr>
              <a:t>F</a:t>
            </a:r>
            <a:r>
              <a:rPr kumimoji="0" lang="en-US" sz="2000" b="0" i="0" u="none" strike="noStrike" kern="1200" cap="all" spc="-25" normalizeH="0" baseline="0" noProof="0" dirty="0">
                <a:ln>
                  <a:noFill/>
                </a:ln>
                <a:solidFill>
                  <a:srgbClr val="0070C0"/>
                </a:solidFill>
                <a:effectLst/>
                <a:uLnTx/>
                <a:uFillTx/>
                <a:latin typeface="Abadi" panose="020B0604020104020204" pitchFamily="34" charset="0"/>
                <a:ea typeface="+mn-ea"/>
                <a:cs typeface="+mn-cs"/>
              </a:rPr>
              <a:t>DA</a:t>
            </a:r>
            <a:r>
              <a:rPr kumimoji="0" lang="en-US" sz="2000" b="0" i="0" u="none" strike="noStrike" kern="1200" cap="all" spc="-25" normalizeH="0" baseline="0" noProof="0" dirty="0">
                <a:ln>
                  <a:noFill/>
                </a:ln>
                <a:solidFill>
                  <a:srgbClr val="0070C0"/>
                </a:solidFill>
                <a:effectLst/>
                <a:highlight>
                  <a:srgbClr val="00FFFF"/>
                </a:highlight>
                <a:uLnTx/>
                <a:uFillTx/>
                <a:latin typeface="Abadi" panose="020B0604020104020204" pitchFamily="34" charset="0"/>
                <a:ea typeface="+mn-ea"/>
                <a:cs typeface="+mn-cs"/>
              </a:rPr>
              <a:t>.</a:t>
            </a:r>
            <a:endParaRPr kumimoji="0" lang="en-US" sz="2000" b="0" i="0" u="none" strike="noStrike" kern="1200" cap="all" spc="0" normalizeH="0" baseline="0" noProof="0" dirty="0">
              <a:ln>
                <a:noFill/>
              </a:ln>
              <a:solidFill>
                <a:srgbClr val="0070C0"/>
              </a:solidFill>
              <a:effectLst/>
              <a:highlight>
                <a:srgbClr val="00FFFF"/>
              </a:highlight>
              <a:uLnTx/>
              <a:uFillTx/>
              <a:latin typeface="Abadi" panose="020B0604020104020204" pitchFamily="34" charset="0"/>
              <a:ea typeface="+mn-ea"/>
              <a:cs typeface="+mn-cs"/>
            </a:endParaRPr>
          </a:p>
        </p:txBody>
      </p:sp>
      <p:sp>
        <p:nvSpPr>
          <p:cNvPr id="17" name="Rectangle 16">
            <a:extLst>
              <a:ext uri="{FF2B5EF4-FFF2-40B4-BE49-F238E27FC236}">
                <a16:creationId xmlns:a16="http://schemas.microsoft.com/office/drawing/2014/main" id="{97D40E23-0106-234C-9DB9-9CF5CB43084B}"/>
              </a:ext>
            </a:extLst>
          </p:cNvPr>
          <p:cNvSpPr/>
          <p:nvPr/>
        </p:nvSpPr>
        <p:spPr>
          <a:xfrm>
            <a:off x="722502" y="5274328"/>
            <a:ext cx="493727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ill Sans MT" panose="020B0502020104020203"/>
                <a:ea typeface="+mn-ea"/>
                <a:cs typeface="+mn-cs"/>
              </a:rPr>
              <a:t>Safeguard’s positioning</a:t>
            </a:r>
            <a:endParaRPr kumimoji="0" lang="en-SA" sz="3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 name="Rectangle 2">
            <a:extLst>
              <a:ext uri="{FF2B5EF4-FFF2-40B4-BE49-F238E27FC236}">
                <a16:creationId xmlns:a16="http://schemas.microsoft.com/office/drawing/2014/main" id="{AA807842-ADF0-14B7-E3D6-7553A5846A34}"/>
              </a:ext>
            </a:extLst>
          </p:cNvPr>
          <p:cNvSpPr/>
          <p:nvPr/>
        </p:nvSpPr>
        <p:spPr>
          <a:xfrm>
            <a:off x="1158730" y="1081582"/>
            <a:ext cx="11033270" cy="95410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ll Sans MT" panose="020B0502020104020203"/>
                <a:ea typeface="+mn-ea"/>
                <a:cs typeface="+mn-cs"/>
              </a:rPr>
              <a:t>IDETIFY </a:t>
            </a: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en-US" sz="2800" b="0" i="0" u="sng" strike="noStrike" kern="1200" cap="none" spc="0" normalizeH="0" baseline="0" noProof="0" dirty="0">
                <a:ln>
                  <a:noFill/>
                </a:ln>
                <a:solidFill>
                  <a:srgbClr val="0070C0"/>
                </a:solidFill>
                <a:effectLst/>
                <a:uLnTx/>
                <a:uFillTx/>
                <a:latin typeface="Gill Sans MT" panose="020B0502020104020203"/>
                <a:ea typeface="+mn-ea"/>
                <a:cs typeface="+mn-cs"/>
              </a:rPr>
              <a:t>(</a:t>
            </a:r>
            <a:r>
              <a:rPr kumimoji="0" lang="en-US" sz="2400" b="0" i="0" u="sng" strike="noStrike" kern="1200" cap="all" spc="0" normalizeH="0" baseline="0" noProof="0" dirty="0">
                <a:ln>
                  <a:noFill/>
                </a:ln>
                <a:solidFill>
                  <a:srgbClr val="0070C0"/>
                </a:solidFill>
                <a:effectLst/>
                <a:highlight>
                  <a:srgbClr val="FFFF00"/>
                </a:highlight>
                <a:uLnTx/>
                <a:uFillTx/>
                <a:latin typeface="Abadi" panose="020B0604020104020204" pitchFamily="34" charset="0"/>
                <a:ea typeface="+mn-ea"/>
                <a:cs typeface="+mn-cs"/>
              </a:rPr>
              <a:t>target segments </a:t>
            </a:r>
            <a:r>
              <a:rPr kumimoji="0" lang="en-US" sz="2400" b="0" i="0" u="none" strike="noStrike" kern="1200" cap="all" spc="0" normalizeH="0" baseline="0" noProof="0" dirty="0">
                <a:ln>
                  <a:noFill/>
                </a:ln>
                <a:solidFill>
                  <a:srgbClr val="0070C0"/>
                </a:solidFill>
                <a:effectLst/>
                <a:uLnTx/>
                <a:uFillTx/>
                <a:latin typeface="Abadi" panose="020B0604020104020204" pitchFamily="34" charset="0"/>
                <a:ea typeface="+mn-ea"/>
                <a:cs typeface="+mn-cs"/>
              </a:rPr>
              <a:t>and </a:t>
            </a:r>
            <a:r>
              <a:rPr kumimoji="0" lang="en-US" sz="2400" b="0" i="0" u="sng" strike="noStrike" kern="1200" cap="all" spc="0" normalizeH="0" baseline="0" noProof="0" dirty="0">
                <a:ln>
                  <a:noFill/>
                </a:ln>
                <a:solidFill>
                  <a:srgbClr val="0070C0"/>
                </a:solidFill>
                <a:effectLst/>
                <a:highlight>
                  <a:srgbClr val="00FFFF"/>
                </a:highlight>
                <a:uLnTx/>
                <a:uFillTx/>
                <a:latin typeface="Abadi" panose="020B0604020104020204" pitchFamily="34" charset="0"/>
                <a:ea typeface="+mn-ea"/>
                <a:cs typeface="+mn-cs"/>
              </a:rPr>
              <a:t>need</a:t>
            </a:r>
            <a:r>
              <a:rPr kumimoji="0" lang="en-US" sz="2800" b="0" i="0" u="sng" strike="noStrike" kern="1200" cap="none" spc="0" normalizeH="0" baseline="0" noProof="0" dirty="0">
                <a:ln>
                  <a:noFill/>
                </a:ln>
                <a:solidFill>
                  <a:srgbClr val="0070C0"/>
                </a:solidFill>
                <a:effectLst/>
                <a:uLnTx/>
                <a:uFillTx/>
                <a:latin typeface="Gill Sans MT" panose="020B0502020104020203"/>
                <a:ea typeface="+mn-ea"/>
                <a:cs typeface="+mn-cs"/>
              </a:rPr>
              <a:t>) </a:t>
            </a: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our (</a:t>
            </a:r>
            <a:r>
              <a:rPr kumimoji="0" lang="en-US" sz="2800" b="0" i="0" u="sng" strike="noStrike" kern="1200" cap="none" spc="0" normalizeH="0" baseline="0" noProof="0" dirty="0">
                <a:ln>
                  <a:noFill/>
                </a:ln>
                <a:solidFill>
                  <a:prstClr val="white"/>
                </a:solidFill>
                <a:effectLst/>
                <a:highlight>
                  <a:srgbClr val="FF0000"/>
                </a:highlight>
                <a:uLnTx/>
                <a:uFillTx/>
                <a:latin typeface="Gill Sans MT" panose="020B0502020104020203"/>
                <a:ea typeface="+mn-ea"/>
                <a:cs typeface="+mn-cs"/>
              </a:rPr>
              <a:t>brand</a:t>
            </a:r>
            <a:r>
              <a:rPr kumimoji="0" lang="en-US" sz="2800" b="0" i="0" u="none" strike="noStrike" kern="1200" cap="none" spc="0" normalizeH="0" baseline="0" noProof="0" dirty="0">
                <a:ln>
                  <a:noFill/>
                </a:ln>
                <a:solidFill>
                  <a:srgbClr val="000000"/>
                </a:solidFill>
                <a:effectLst/>
                <a:highlight>
                  <a:srgbClr val="FF0000"/>
                </a:highlight>
                <a:uLnTx/>
                <a:uFillTx/>
                <a:latin typeface="Gill Sans MT" panose="020B0502020104020203"/>
                <a:ea typeface="+mn-ea"/>
                <a:cs typeface="+mn-cs"/>
              </a:rPr>
              <a:t>)</a:t>
            </a: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 is (</a:t>
            </a:r>
            <a:r>
              <a:rPr kumimoji="0" lang="en-US" sz="2400" b="0" i="0" u="none" strike="noStrike" kern="1200" cap="all" spc="-5" normalizeH="0" baseline="0" noProof="0" dirty="0">
                <a:ln>
                  <a:noFill/>
                </a:ln>
                <a:solidFill>
                  <a:prstClr val="white"/>
                </a:solidFill>
                <a:effectLst/>
                <a:highlight>
                  <a:srgbClr val="00FF00"/>
                </a:highlight>
                <a:uLnTx/>
                <a:uFillTx/>
                <a:latin typeface="Abadi" panose="020B0604020104020204" pitchFamily="34" charset="0"/>
                <a:ea typeface="+mn-ea"/>
                <a:cs typeface="+mn-cs"/>
              </a:rPr>
              <a:t>concept</a:t>
            </a: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 that (</a:t>
            </a:r>
            <a:r>
              <a:rPr kumimoji="0" lang="en-US" sz="2400" b="0" i="0" u="none" strike="noStrike" kern="1200" cap="all" spc="-25" normalizeH="0" baseline="0" noProof="0" dirty="0">
                <a:ln>
                  <a:noFill/>
                </a:ln>
                <a:solidFill>
                  <a:prstClr val="white"/>
                </a:solidFill>
                <a:effectLst/>
                <a:highlight>
                  <a:srgbClr val="800080"/>
                </a:highlight>
                <a:uLnTx/>
                <a:uFillTx/>
                <a:latin typeface="Abadi" panose="020B0604020104020204" pitchFamily="34" charset="0"/>
                <a:ea typeface="+mn-ea"/>
                <a:cs typeface="+mn-cs"/>
              </a:rPr>
              <a:t>point of difference</a:t>
            </a:r>
            <a:r>
              <a:rPr kumimoji="0" lang="en-US" sz="2800" b="0" i="0" u="none" strike="noStrike" kern="1200" cap="none" spc="0" normalizeH="0" baseline="0" noProof="0" dirty="0">
                <a:ln>
                  <a:noFill/>
                </a:ln>
                <a:solidFill>
                  <a:srgbClr val="0070C0"/>
                </a:solidFill>
                <a:effectLst/>
                <a:uLnTx/>
                <a:uFillTx/>
                <a:latin typeface="Gill Sans MT" panose="020B0502020104020203"/>
                <a:ea typeface="+mn-ea"/>
                <a:cs typeface="+mn-cs"/>
              </a:rPr>
              <a:t>).</a:t>
            </a:r>
            <a:endParaRPr kumimoji="0" lang="en-IN" sz="2800" b="0" i="0" u="none" strike="noStrike" kern="1200" cap="none" spc="0" normalizeH="0" baseline="0" noProof="0" dirty="0">
              <a:ln>
                <a:noFill/>
              </a:ln>
              <a:solidFill>
                <a:srgbClr val="0070C0"/>
              </a:solidFill>
              <a:effectLst/>
              <a:uLnTx/>
              <a:uFillTx/>
              <a:latin typeface="Gill Sans MT" panose="020B0502020104020203"/>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E3D2286A-8F08-8647-8312-42E564D12178}"/>
              </a:ext>
            </a:extLst>
          </p:cNvPr>
          <p:cNvSpPr>
            <a:spLocks noGrp="1"/>
          </p:cNvSpPr>
          <p:nvPr>
            <p:ph type="title" idx="4294967295"/>
          </p:nvPr>
        </p:nvSpPr>
        <p:spPr>
          <a:xfrm>
            <a:off x="4387443" y="694914"/>
            <a:ext cx="6999214" cy="241331"/>
          </a:xfrm>
          <a:solidFill>
            <a:schemeClr val="bg1"/>
          </a:solidFill>
        </p:spPr>
        <p:txBody>
          <a:bodyPr>
            <a:normAutofit fontScale="90000"/>
          </a:bodyPr>
          <a:lstStyle/>
          <a:p>
            <a:pPr algn="ctr"/>
            <a:r>
              <a:rPr lang="en-US" altLang="en-US" sz="4800" b="1" dirty="0">
                <a:solidFill>
                  <a:schemeClr val="accent6">
                    <a:lumMod val="50000"/>
                  </a:schemeClr>
                </a:solidFill>
                <a:latin typeface="Abadi" panose="020B0604020104020204" pitchFamily="34" charset="0"/>
              </a:rPr>
              <a:t>Positioning Errors</a:t>
            </a:r>
          </a:p>
        </p:txBody>
      </p:sp>
      <p:sp>
        <p:nvSpPr>
          <p:cNvPr id="4" name="Rectangle 3">
            <a:extLst>
              <a:ext uri="{FF2B5EF4-FFF2-40B4-BE49-F238E27FC236}">
                <a16:creationId xmlns:a16="http://schemas.microsoft.com/office/drawing/2014/main" id="{BB4549C7-F4E4-FC45-B3F3-59D6C984D9C0}"/>
              </a:ext>
            </a:extLst>
          </p:cNvPr>
          <p:cNvSpPr/>
          <p:nvPr/>
        </p:nvSpPr>
        <p:spPr>
          <a:xfrm>
            <a:off x="250182" y="1621350"/>
            <a:ext cx="4667484" cy="4031873"/>
          </a:xfrm>
          <a:prstGeom prst="rect">
            <a:avLst/>
          </a:prstGeom>
        </p:spPr>
        <p:txBody>
          <a:bodyPr wrap="square">
            <a:spAutoFit/>
          </a:bodyPr>
          <a:lstStyle/>
          <a:p>
            <a:pPr defTabSz="914354">
              <a:defRPr/>
            </a:pPr>
            <a:r>
              <a:rPr lang="en-US" sz="3200" dirty="0">
                <a:solidFill>
                  <a:schemeClr val="accent6">
                    <a:lumMod val="50000"/>
                  </a:schemeClr>
                </a:solidFill>
                <a:latin typeface="Abadi" panose="020B0604020104020204" pitchFamily="34" charset="0"/>
              </a:rPr>
              <a:t>There are various positioning errors, such as- </a:t>
            </a:r>
          </a:p>
          <a:p>
            <a:pPr marL="342882" indent="-342882" defTabSz="914354">
              <a:buFont typeface="+mj-lt"/>
              <a:buAutoNum type="arabicPeriod"/>
              <a:defRPr/>
            </a:pPr>
            <a:r>
              <a:rPr lang="en-US" sz="3200" dirty="0">
                <a:solidFill>
                  <a:schemeClr val="accent6">
                    <a:lumMod val="50000"/>
                  </a:schemeClr>
                </a:solidFill>
                <a:latin typeface="Abadi" panose="020B0604020104020204" pitchFamily="34" charset="0"/>
              </a:rPr>
              <a:t>Under positioning </a:t>
            </a:r>
          </a:p>
          <a:p>
            <a:pPr marL="342882" indent="-342882" defTabSz="914354">
              <a:buFont typeface="+mj-lt"/>
              <a:buAutoNum type="arabicPeriod"/>
              <a:defRPr/>
            </a:pPr>
            <a:r>
              <a:rPr lang="en-US" sz="3200" dirty="0">
                <a:solidFill>
                  <a:schemeClr val="accent6">
                    <a:lumMod val="50000"/>
                  </a:schemeClr>
                </a:solidFill>
                <a:latin typeface="Abadi" panose="020B0604020104020204" pitchFamily="34" charset="0"/>
              </a:rPr>
              <a:t>Over positioning </a:t>
            </a:r>
          </a:p>
          <a:p>
            <a:pPr marL="342882" indent="-342882" defTabSz="914354">
              <a:buFont typeface="+mj-lt"/>
              <a:buAutoNum type="arabicPeriod"/>
              <a:defRPr/>
            </a:pPr>
            <a:r>
              <a:rPr lang="en-US" sz="3200" dirty="0">
                <a:solidFill>
                  <a:schemeClr val="accent6">
                    <a:lumMod val="50000"/>
                  </a:schemeClr>
                </a:solidFill>
                <a:latin typeface="Abadi" panose="020B0604020104020204" pitchFamily="34" charset="0"/>
              </a:rPr>
              <a:t>Confused positioning </a:t>
            </a:r>
          </a:p>
          <a:p>
            <a:pPr marL="342882" indent="-342882" defTabSz="914354">
              <a:buFont typeface="+mj-lt"/>
              <a:buAutoNum type="arabicPeriod"/>
              <a:defRPr/>
            </a:pPr>
            <a:r>
              <a:rPr lang="en-US" sz="3200" dirty="0">
                <a:solidFill>
                  <a:schemeClr val="accent6">
                    <a:lumMod val="50000"/>
                  </a:schemeClr>
                </a:solidFill>
                <a:latin typeface="Abadi" panose="020B0604020104020204" pitchFamily="34" charset="0"/>
              </a:rPr>
              <a:t>Double Positioning </a:t>
            </a:r>
          </a:p>
          <a:p>
            <a:pPr marL="342882" indent="-342882" defTabSz="914354">
              <a:buFont typeface="+mj-lt"/>
              <a:buAutoNum type="arabicPeriod"/>
              <a:defRPr/>
            </a:pPr>
            <a:r>
              <a:rPr lang="en-US" sz="3200" dirty="0">
                <a:solidFill>
                  <a:schemeClr val="accent6">
                    <a:lumMod val="50000"/>
                  </a:schemeClr>
                </a:solidFill>
                <a:latin typeface="Abadi" panose="020B0604020104020204" pitchFamily="34" charset="0"/>
              </a:rPr>
              <a:t>Irrelevant Positioning</a:t>
            </a:r>
            <a:endParaRPr lang="en-SA" sz="3200" dirty="0">
              <a:solidFill>
                <a:schemeClr val="accent6">
                  <a:lumMod val="50000"/>
                </a:schemeClr>
              </a:solidFill>
              <a:latin typeface="Abadi" panose="020B0604020104020204" pitchFamily="34" charset="0"/>
            </a:endParaRPr>
          </a:p>
        </p:txBody>
      </p:sp>
      <p:pic>
        <p:nvPicPr>
          <p:cNvPr id="24578" name="Picture 2">
            <a:extLst>
              <a:ext uri="{FF2B5EF4-FFF2-40B4-BE49-F238E27FC236}">
                <a16:creationId xmlns:a16="http://schemas.microsoft.com/office/drawing/2014/main" id="{B76D6683-EC70-0947-B9E7-53902E73D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8836" y="1223076"/>
            <a:ext cx="266700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F5768C73-C11D-7F44-9552-7453817C5F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6863" y="1348722"/>
            <a:ext cx="2310639" cy="1794596"/>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a:extLst>
              <a:ext uri="{FF2B5EF4-FFF2-40B4-BE49-F238E27FC236}">
                <a16:creationId xmlns:a16="http://schemas.microsoft.com/office/drawing/2014/main" id="{FA35EA5B-7E14-E843-BACC-8DB41241E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1987" y="3343747"/>
            <a:ext cx="2433703"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a:extLst>
              <a:ext uri="{FF2B5EF4-FFF2-40B4-BE49-F238E27FC236}">
                <a16:creationId xmlns:a16="http://schemas.microsoft.com/office/drawing/2014/main" id="{5D924996-620B-FD43-8A78-D92A961803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56" t="-2168" r="27438" b="1183"/>
          <a:stretch/>
        </p:blipFill>
        <p:spPr bwMode="auto">
          <a:xfrm>
            <a:off x="8060011" y="3285559"/>
            <a:ext cx="2841596" cy="23779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B53800F-E50E-8E4D-972A-EAE6EA0419DB}"/>
              </a:ext>
            </a:extLst>
          </p:cNvPr>
          <p:cNvPicPr>
            <a:picLocks noChangeAspect="1"/>
          </p:cNvPicPr>
          <p:nvPr/>
        </p:nvPicPr>
        <p:blipFill rotWithShape="1">
          <a:blip r:embed="rId7"/>
          <a:srcRect l="7419" r="7862" b="4292"/>
          <a:stretch/>
        </p:blipFill>
        <p:spPr>
          <a:xfrm>
            <a:off x="5183999" y="1378647"/>
            <a:ext cx="1183812" cy="1965103"/>
          </a:xfrm>
          <a:prstGeom prst="rect">
            <a:avLst/>
          </a:prstGeom>
        </p:spPr>
      </p:pic>
      <p:sp>
        <p:nvSpPr>
          <p:cNvPr id="2" name="Cloud 1">
            <a:extLst>
              <a:ext uri="{FF2B5EF4-FFF2-40B4-BE49-F238E27FC236}">
                <a16:creationId xmlns:a16="http://schemas.microsoft.com/office/drawing/2014/main" id="{C564E001-79F3-72A6-0DDA-86EF574C8721}"/>
              </a:ext>
            </a:extLst>
          </p:cNvPr>
          <p:cNvSpPr/>
          <p:nvPr/>
        </p:nvSpPr>
        <p:spPr>
          <a:xfrm>
            <a:off x="435907" y="1047688"/>
            <a:ext cx="1300614" cy="661918"/>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US" dirty="0">
                <a:solidFill>
                  <a:prstClr val="white"/>
                </a:solidFill>
                <a:latin typeface="Calibri" panose="020F0502020204030204"/>
              </a:rPr>
              <a:t>E</a:t>
            </a:r>
            <a:r>
              <a:rPr lang="en-SA" dirty="0">
                <a:solidFill>
                  <a:prstClr val="white"/>
                </a:solidFill>
                <a:latin typeface="Calibri" panose="020F0502020204030204"/>
              </a:rPr>
              <a:t>xtra </a:t>
            </a:r>
          </a:p>
        </p:txBody>
      </p:sp>
    </p:spTree>
    <p:extLst>
      <p:ext uri="{BB962C8B-B14F-4D97-AF65-F5344CB8AC3E}">
        <p14:creationId xmlns:p14="http://schemas.microsoft.com/office/powerpoint/2010/main" val="4221395216"/>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5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5466461" y="612956"/>
            <a:ext cx="6579002" cy="300931"/>
          </a:xfrm>
          <a:prstGeom prst="rect">
            <a:avLst/>
          </a:prstGeom>
          <a:solidFill>
            <a:schemeClr val="bg1"/>
          </a:solidFill>
        </p:spPr>
        <p:txBody>
          <a:bodyPr vert="horz" lIns="91440" tIns="45720" rIns="91440" bIns="45720" rtlCol="0" anchor="ctr">
            <a:normAutofit fontScale="90000"/>
          </a:bodyPr>
          <a:lstStyle/>
          <a:p>
            <a:pPr algn="ctr"/>
            <a:r>
              <a:rPr lang="en-US" sz="4800" b="1" dirty="0">
                <a:solidFill>
                  <a:schemeClr val="accent6">
                    <a:lumMod val="50000"/>
                  </a:schemeClr>
                </a:solidFill>
                <a:latin typeface="Abadi" panose="020B0604020104020204" pitchFamily="34" charset="0"/>
              </a:rPr>
              <a:t>Repositioning</a:t>
            </a:r>
          </a:p>
        </p:txBody>
      </p:sp>
      <p:sp>
        <p:nvSpPr>
          <p:cNvPr id="3" name="object 3"/>
          <p:cNvSpPr txBox="1"/>
          <p:nvPr/>
        </p:nvSpPr>
        <p:spPr>
          <a:xfrm>
            <a:off x="320729" y="1253082"/>
            <a:ext cx="10291465" cy="4585871"/>
          </a:xfrm>
          <a:prstGeom prst="rect">
            <a:avLst/>
          </a:prstGeom>
        </p:spPr>
        <p:txBody>
          <a:bodyPr wrap="square">
            <a:spAutoFit/>
          </a:bodyPr>
          <a:lstStyle>
            <a:defPPr>
              <a:defRPr lang="en-SA"/>
            </a:defPPr>
            <a:lvl1pPr>
              <a:defRPr>
                <a:latin typeface="Abadi" panose="020B0604020104020204" pitchFamily="34" charset="0"/>
              </a:defRPr>
            </a:lvl1pPr>
          </a:lstStyle>
          <a:p>
            <a:pPr defTabSz="914354">
              <a:defRPr/>
            </a:pPr>
            <a:r>
              <a:rPr lang="en-US" dirty="0">
                <a:solidFill>
                  <a:prstClr val="black"/>
                </a:solidFill>
              </a:rPr>
              <a:t> </a:t>
            </a:r>
            <a:r>
              <a:rPr lang="en-US" sz="2000" b="1" cap="all" dirty="0">
                <a:solidFill>
                  <a:prstClr val="black"/>
                </a:solidFill>
              </a:rPr>
              <a:t>brand repositioning strategy</a:t>
            </a:r>
            <a:r>
              <a:rPr lang="en-US" b="1" dirty="0">
                <a:solidFill>
                  <a:prstClr val="black"/>
                </a:solidFill>
              </a:rPr>
              <a:t> </a:t>
            </a:r>
            <a:r>
              <a:rPr lang="en-US" i="1" dirty="0">
                <a:solidFill>
                  <a:srgbClr val="C00000"/>
                </a:solidFill>
              </a:rPr>
              <a:t>is not a complete remake of company’s identity it’s a calculated adjustment aiming for a new path forward especially when growth has stalled, or to keep up with evolving customer needs. </a:t>
            </a:r>
          </a:p>
          <a:p>
            <a:pPr defTabSz="914354">
              <a:defRPr/>
            </a:pPr>
            <a:endParaRPr lang="en-US" dirty="0">
              <a:solidFill>
                <a:prstClr val="black"/>
              </a:solidFill>
            </a:endParaRPr>
          </a:p>
          <a:p>
            <a:pPr defTabSz="914354">
              <a:defRPr/>
            </a:pPr>
            <a:r>
              <a:rPr lang="en-US" sz="2000" b="1" cap="all" dirty="0">
                <a:solidFill>
                  <a:prstClr val="black"/>
                </a:solidFill>
              </a:rPr>
              <a:t>Key brand repositioning Reasons</a:t>
            </a:r>
            <a:r>
              <a:rPr lang="en-US" dirty="0">
                <a:solidFill>
                  <a:prstClr val="black"/>
                </a:solidFill>
              </a:rPr>
              <a:t>:</a:t>
            </a:r>
          </a:p>
          <a:p>
            <a:pPr marL="742913" lvl="1" indent="-285737" defTabSz="914354">
              <a:buFont typeface="Arial" panose="020B0604020202020204" pitchFamily="34" charset="0"/>
              <a:buChar char="•"/>
              <a:defRPr/>
            </a:pPr>
            <a:r>
              <a:rPr lang="en-US" i="1" dirty="0">
                <a:solidFill>
                  <a:srgbClr val="C00000"/>
                </a:solidFill>
                <a:latin typeface="Calibri" panose="020F0502020204030204"/>
              </a:rPr>
              <a:t>The future position may become very competitive</a:t>
            </a:r>
          </a:p>
          <a:p>
            <a:pPr marL="742913" lvl="1" indent="-285737" defTabSz="914354">
              <a:buFont typeface="Arial" panose="020B0604020202020204" pitchFamily="34" charset="0"/>
              <a:buChar char="•"/>
              <a:defRPr/>
            </a:pPr>
            <a:r>
              <a:rPr lang="en-US" i="1" dirty="0">
                <a:solidFill>
                  <a:srgbClr val="C00000"/>
                </a:solidFill>
                <a:latin typeface="Calibri" panose="020F0502020204030204"/>
              </a:rPr>
              <a:t>Change in customer needs</a:t>
            </a:r>
          </a:p>
          <a:p>
            <a:pPr marL="742913" lvl="1" indent="-285737" defTabSz="914354">
              <a:buFont typeface="Arial" panose="020B0604020202020204" pitchFamily="34" charset="0"/>
              <a:buChar char="•"/>
              <a:defRPr/>
            </a:pPr>
            <a:r>
              <a:rPr lang="en-US" i="1" dirty="0">
                <a:solidFill>
                  <a:srgbClr val="C00000"/>
                </a:solidFill>
                <a:latin typeface="Calibri" panose="020F0502020204030204"/>
              </a:rPr>
              <a:t>downward trend in sales</a:t>
            </a:r>
          </a:p>
          <a:p>
            <a:pPr marL="742913" lvl="1" indent="-285737" defTabSz="914354">
              <a:buFont typeface="Arial" panose="020B0604020202020204" pitchFamily="34" charset="0"/>
              <a:buChar char="•"/>
              <a:defRPr/>
            </a:pPr>
            <a:r>
              <a:rPr lang="en-US" i="1" dirty="0">
                <a:solidFill>
                  <a:srgbClr val="C00000"/>
                </a:solidFill>
                <a:latin typeface="Calibri" panose="020F0502020204030204"/>
              </a:rPr>
              <a:t>A shrinking core audience</a:t>
            </a:r>
          </a:p>
          <a:p>
            <a:pPr marL="742913" lvl="1" indent="-285737" defTabSz="914354">
              <a:buFont typeface="Arial" panose="020B0604020202020204" pitchFamily="34" charset="0"/>
              <a:buChar char="•"/>
              <a:defRPr/>
            </a:pPr>
            <a:r>
              <a:rPr lang="en-US" i="1" dirty="0">
                <a:solidFill>
                  <a:srgbClr val="C00000"/>
                </a:solidFill>
                <a:latin typeface="Calibri" panose="020F0502020204030204"/>
              </a:rPr>
              <a:t>Industry shakeups (new technology, new business models, new competitors)</a:t>
            </a:r>
          </a:p>
          <a:p>
            <a:pPr marL="742913" lvl="1" indent="-285737" defTabSz="914354">
              <a:buFont typeface="Arial" panose="020B0604020202020204" pitchFamily="34" charset="0"/>
              <a:buChar char="•"/>
              <a:defRPr/>
            </a:pPr>
            <a:r>
              <a:rPr lang="en-US" i="1" dirty="0">
                <a:solidFill>
                  <a:srgbClr val="C00000"/>
                </a:solidFill>
                <a:latin typeface="Calibri" panose="020F0502020204030204"/>
              </a:rPr>
              <a:t>A disconnect between marketing and the customers</a:t>
            </a:r>
          </a:p>
          <a:p>
            <a:pPr marL="742913" lvl="1" indent="-285737" defTabSz="914354">
              <a:buFont typeface="Arial" panose="020B0604020202020204" pitchFamily="34" charset="0"/>
              <a:buChar char="•"/>
              <a:defRPr/>
            </a:pPr>
            <a:r>
              <a:rPr lang="en-US" i="1" dirty="0">
                <a:solidFill>
                  <a:srgbClr val="C00000"/>
                </a:solidFill>
                <a:latin typeface="Calibri" panose="020F0502020204030204"/>
              </a:rPr>
              <a:t>Product line updates that are out of sync with your old brand promise</a:t>
            </a:r>
          </a:p>
          <a:p>
            <a:pPr marL="742913" lvl="1" indent="-285737" defTabSz="914354">
              <a:buFont typeface="Arial" panose="020B0604020202020204" pitchFamily="34" charset="0"/>
              <a:buChar char="•"/>
              <a:defRPr/>
            </a:pPr>
            <a:r>
              <a:rPr lang="en-US" i="1" dirty="0">
                <a:solidFill>
                  <a:srgbClr val="C00000"/>
                </a:solidFill>
                <a:latin typeface="Calibri" panose="020F0502020204030204"/>
              </a:rPr>
              <a:t>An outdated value proposition for the current culture or market</a:t>
            </a:r>
          </a:p>
          <a:p>
            <a:pPr marL="742913" lvl="1" indent="-285737" defTabSz="914354">
              <a:buFont typeface="Arial" panose="020B0604020202020204" pitchFamily="34" charset="0"/>
              <a:buChar char="•"/>
              <a:defRPr/>
            </a:pPr>
            <a:r>
              <a:rPr lang="en-US" i="1" dirty="0">
                <a:solidFill>
                  <a:srgbClr val="C00000"/>
                </a:solidFill>
                <a:latin typeface="Calibri" panose="020F0502020204030204"/>
              </a:rPr>
              <a:t>Lack of brand appeal to younger generations</a:t>
            </a:r>
          </a:p>
          <a:p>
            <a:pPr marL="742913" lvl="1" indent="-285737" defTabSz="914354">
              <a:buFont typeface="Arial" panose="020B0604020202020204" pitchFamily="34" charset="0"/>
              <a:buChar char="•"/>
              <a:defRPr/>
            </a:pPr>
            <a:r>
              <a:rPr lang="en-US" i="1" dirty="0">
                <a:solidFill>
                  <a:srgbClr val="C00000"/>
                </a:solidFill>
                <a:latin typeface="Calibri" panose="020F0502020204030204"/>
              </a:rPr>
              <a:t>Need to pivot away from brand confusion or negative associations</a:t>
            </a:r>
          </a:p>
          <a:p>
            <a:pPr defTabSz="914354">
              <a:defRPr/>
            </a:pPr>
            <a:endParaRPr lang="en-US" dirty="0">
              <a:solidFill>
                <a:prstClr val="black"/>
              </a:solidFill>
            </a:endParaRPr>
          </a:p>
        </p:txBody>
      </p:sp>
      <p:sp>
        <p:nvSpPr>
          <p:cNvPr id="5" name="Cloud 4">
            <a:extLst>
              <a:ext uri="{FF2B5EF4-FFF2-40B4-BE49-F238E27FC236}">
                <a16:creationId xmlns:a16="http://schemas.microsoft.com/office/drawing/2014/main" id="{030DAA94-67F8-3A68-6F24-193012058F5F}"/>
              </a:ext>
            </a:extLst>
          </p:cNvPr>
          <p:cNvSpPr/>
          <p:nvPr/>
        </p:nvSpPr>
        <p:spPr>
          <a:xfrm>
            <a:off x="4600474" y="403481"/>
            <a:ext cx="2206740" cy="1020811"/>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US" dirty="0">
                <a:solidFill>
                  <a:prstClr val="white"/>
                </a:solidFill>
                <a:latin typeface="Calibri" panose="020F0502020204030204"/>
              </a:rPr>
              <a:t>E</a:t>
            </a:r>
            <a:r>
              <a:rPr lang="en-SA" dirty="0">
                <a:solidFill>
                  <a:prstClr val="white"/>
                </a:solidFill>
                <a:latin typeface="Calibri" panose="020F0502020204030204"/>
              </a:rPr>
              <a:t>xtra </a:t>
            </a:r>
          </a:p>
        </p:txBody>
      </p:sp>
    </p:spTree>
    <p:extLst>
      <p:ext uri="{BB962C8B-B14F-4D97-AF65-F5344CB8AC3E}">
        <p14:creationId xmlns:p14="http://schemas.microsoft.com/office/powerpoint/2010/main" val="79623529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4942600" y="706589"/>
            <a:ext cx="6861656" cy="290364"/>
          </a:xfrm>
          <a:prstGeom prst="rect">
            <a:avLst/>
          </a:prstGeom>
          <a:solidFill>
            <a:schemeClr val="bg1"/>
          </a:solidFill>
        </p:spPr>
        <p:txBody>
          <a:bodyPr vert="horz" lIns="91440" tIns="45720" rIns="91440" bIns="45720" rtlCol="0" anchor="ctr">
            <a:normAutofit fontScale="90000"/>
          </a:bodyPr>
          <a:lstStyle/>
          <a:p>
            <a:pPr algn="ctr"/>
            <a:r>
              <a:rPr sz="4800" b="1" dirty="0">
                <a:solidFill>
                  <a:schemeClr val="accent6">
                    <a:lumMod val="50000"/>
                  </a:schemeClr>
                </a:solidFill>
                <a:latin typeface="Abadi" panose="020B0604020104020204" pitchFamily="34" charset="0"/>
              </a:rPr>
              <a:t>Repositioning</a:t>
            </a:r>
            <a:r>
              <a:rPr lang="en-US" sz="4800" b="1" dirty="0">
                <a:solidFill>
                  <a:schemeClr val="accent6">
                    <a:lumMod val="50000"/>
                  </a:schemeClr>
                </a:solidFill>
                <a:latin typeface="Abadi" panose="020B0604020104020204" pitchFamily="34" charset="0"/>
              </a:rPr>
              <a:t> EX1</a:t>
            </a:r>
            <a:endParaRPr sz="4800" b="1" dirty="0">
              <a:solidFill>
                <a:schemeClr val="accent6">
                  <a:lumMod val="50000"/>
                </a:schemeClr>
              </a:solidFill>
              <a:latin typeface="Abadi" panose="020B0604020104020204" pitchFamily="34" charset="0"/>
            </a:endParaRPr>
          </a:p>
        </p:txBody>
      </p:sp>
      <p:sp>
        <p:nvSpPr>
          <p:cNvPr id="3" name="object 3"/>
          <p:cNvSpPr txBox="1"/>
          <p:nvPr/>
        </p:nvSpPr>
        <p:spPr>
          <a:xfrm>
            <a:off x="985689" y="1632122"/>
            <a:ext cx="6861656" cy="1551194"/>
          </a:xfrm>
          <a:prstGeom prst="rect">
            <a:avLst/>
          </a:prstGeom>
        </p:spPr>
        <p:txBody>
          <a:bodyPr vert="horz" wrap="square" lIns="0" tIns="0" rIns="0" bIns="0" rtlCol="0">
            <a:spAutoFit/>
          </a:bodyPr>
          <a:lstStyle/>
          <a:p>
            <a:pPr marL="355582" marR="5080" indent="-342882" defTabSz="914354">
              <a:lnSpc>
                <a:spcPct val="89900"/>
              </a:lnSpc>
              <a:defRPr/>
            </a:pPr>
            <a:r>
              <a:rPr sz="2800" spc="5" dirty="0">
                <a:solidFill>
                  <a:schemeClr val="accent6">
                    <a:lumMod val="50000"/>
                  </a:schemeClr>
                </a:solidFill>
                <a:latin typeface="Abadi" panose="020B0604020104020204" pitchFamily="34" charset="0"/>
                <a:cs typeface="Arial"/>
              </a:rPr>
              <a:t>M</a:t>
            </a:r>
            <a:r>
              <a:rPr sz="2800" spc="-11" dirty="0">
                <a:solidFill>
                  <a:schemeClr val="accent6">
                    <a:lumMod val="50000"/>
                  </a:schemeClr>
                </a:solidFill>
                <a:latin typeface="Abadi" panose="020B0604020104020204" pitchFamily="34" charset="0"/>
                <a:cs typeface="Arial"/>
              </a:rPr>
              <a:t>a</a:t>
            </a:r>
            <a:r>
              <a:rPr sz="2800" dirty="0">
                <a:solidFill>
                  <a:schemeClr val="accent6">
                    <a:lumMod val="50000"/>
                  </a:schemeClr>
                </a:solidFill>
                <a:latin typeface="Abadi" panose="020B0604020104020204" pitchFamily="34" charset="0"/>
                <a:cs typeface="Arial"/>
              </a:rPr>
              <a:t>rlbo</a:t>
            </a:r>
            <a:r>
              <a:rPr sz="2800" spc="-15" dirty="0">
                <a:solidFill>
                  <a:schemeClr val="accent6">
                    <a:lumMod val="50000"/>
                  </a:schemeClr>
                </a:solidFill>
                <a:latin typeface="Abadi" panose="020B0604020104020204" pitchFamily="34" charset="0"/>
                <a:cs typeface="Arial"/>
              </a:rPr>
              <a:t>r</a:t>
            </a:r>
            <a:r>
              <a:rPr sz="2800" dirty="0">
                <a:solidFill>
                  <a:schemeClr val="accent6">
                    <a:lumMod val="50000"/>
                  </a:schemeClr>
                </a:solidFill>
                <a:latin typeface="Abadi" panose="020B0604020104020204" pitchFamily="34" charset="0"/>
                <a:cs typeface="Arial"/>
              </a:rPr>
              <a:t>o</a:t>
            </a:r>
            <a:r>
              <a:rPr sz="2800" spc="-5" dirty="0">
                <a:solidFill>
                  <a:schemeClr val="accent6">
                    <a:lumMod val="50000"/>
                  </a:schemeClr>
                </a:solidFill>
                <a:latin typeface="Abadi" panose="020B0604020104020204" pitchFamily="34" charset="0"/>
                <a:cs typeface="Arial"/>
              </a:rPr>
              <a:t> </a:t>
            </a:r>
            <a:r>
              <a:rPr sz="2800" dirty="0">
                <a:solidFill>
                  <a:schemeClr val="accent6">
                    <a:lumMod val="50000"/>
                  </a:schemeClr>
                </a:solidFill>
                <a:latin typeface="Abadi" panose="020B0604020104020204" pitchFamily="34" charset="0"/>
                <a:cs typeface="Arial"/>
              </a:rPr>
              <a:t>ciga</a:t>
            </a:r>
            <a:r>
              <a:rPr sz="2800" spc="-15" dirty="0">
                <a:solidFill>
                  <a:schemeClr val="accent6">
                    <a:lumMod val="50000"/>
                  </a:schemeClr>
                </a:solidFill>
                <a:latin typeface="Abadi" panose="020B0604020104020204" pitchFamily="34" charset="0"/>
                <a:cs typeface="Arial"/>
              </a:rPr>
              <a:t>r</a:t>
            </a:r>
            <a:r>
              <a:rPr sz="2800" spc="-20" dirty="0">
                <a:solidFill>
                  <a:schemeClr val="accent6">
                    <a:lumMod val="50000"/>
                  </a:schemeClr>
                </a:solidFill>
                <a:latin typeface="Abadi" panose="020B0604020104020204" pitchFamily="34" charset="0"/>
                <a:cs typeface="Arial"/>
              </a:rPr>
              <a:t>ette</a:t>
            </a:r>
            <a:r>
              <a:rPr sz="2800" spc="-15" dirty="0">
                <a:solidFill>
                  <a:schemeClr val="accent6">
                    <a:lumMod val="50000"/>
                  </a:schemeClr>
                </a:solidFill>
                <a:latin typeface="Abadi" panose="020B0604020104020204" pitchFamily="34" charset="0"/>
                <a:cs typeface="Arial"/>
              </a:rPr>
              <a:t>s</a:t>
            </a:r>
            <a:r>
              <a:rPr sz="2800" spc="-20" dirty="0">
                <a:solidFill>
                  <a:schemeClr val="accent6">
                    <a:lumMod val="50000"/>
                  </a:schemeClr>
                </a:solidFill>
                <a:latin typeface="Abadi" panose="020B0604020104020204" pitchFamily="34" charset="0"/>
                <a:cs typeface="Arial"/>
              </a:rPr>
              <a:t> w</a:t>
            </a:r>
            <a:r>
              <a:rPr sz="2800" spc="-5" dirty="0">
                <a:solidFill>
                  <a:schemeClr val="accent6">
                    <a:lumMod val="50000"/>
                  </a:schemeClr>
                </a:solidFill>
                <a:latin typeface="Abadi" panose="020B0604020104020204" pitchFamily="34" charset="0"/>
                <a:cs typeface="Arial"/>
              </a:rPr>
              <a:t>a</a:t>
            </a:r>
            <a:r>
              <a:rPr sz="2800" dirty="0">
                <a:solidFill>
                  <a:schemeClr val="accent6">
                    <a:lumMod val="50000"/>
                  </a:schemeClr>
                </a:solidFill>
                <a:latin typeface="Abadi" panose="020B0604020104020204" pitchFamily="34" charset="0"/>
                <a:cs typeface="Arial"/>
              </a:rPr>
              <a:t>s</a:t>
            </a:r>
            <a:r>
              <a:rPr sz="2800" spc="-5" dirty="0">
                <a:solidFill>
                  <a:schemeClr val="accent6">
                    <a:lumMod val="50000"/>
                  </a:schemeClr>
                </a:solidFill>
                <a:latin typeface="Abadi" panose="020B0604020104020204" pitchFamily="34" charset="0"/>
                <a:cs typeface="Arial"/>
              </a:rPr>
              <a:t> </a:t>
            </a:r>
            <a:r>
              <a:rPr sz="2800" spc="-11" dirty="0">
                <a:solidFill>
                  <a:schemeClr val="accent6">
                    <a:lumMod val="50000"/>
                  </a:schemeClr>
                </a:solidFill>
                <a:latin typeface="Abadi" panose="020B0604020104020204" pitchFamily="34" charset="0"/>
                <a:cs typeface="Arial"/>
              </a:rPr>
              <a:t>p</a:t>
            </a:r>
            <a:r>
              <a:rPr sz="2800" spc="-5" dirty="0">
                <a:solidFill>
                  <a:schemeClr val="accent6">
                    <a:lumMod val="50000"/>
                  </a:schemeClr>
                </a:solidFill>
                <a:latin typeface="Abadi" panose="020B0604020104020204" pitchFamily="34" charset="0"/>
                <a:cs typeface="Arial"/>
              </a:rPr>
              <a:t>os</a:t>
            </a:r>
            <a:r>
              <a:rPr sz="2800" spc="11" dirty="0">
                <a:solidFill>
                  <a:schemeClr val="accent6">
                    <a:lumMod val="50000"/>
                  </a:schemeClr>
                </a:solidFill>
                <a:latin typeface="Abadi" panose="020B0604020104020204" pitchFamily="34" charset="0"/>
                <a:cs typeface="Arial"/>
              </a:rPr>
              <a:t>i</a:t>
            </a:r>
            <a:r>
              <a:rPr sz="2800" spc="-25" dirty="0">
                <a:solidFill>
                  <a:schemeClr val="accent6">
                    <a:lumMod val="50000"/>
                  </a:schemeClr>
                </a:solidFill>
                <a:latin typeface="Abadi" panose="020B0604020104020204" pitchFamily="34" charset="0"/>
                <a:cs typeface="Arial"/>
              </a:rPr>
              <a:t>t</a:t>
            </a:r>
            <a:r>
              <a:rPr sz="2800" spc="11" dirty="0">
                <a:solidFill>
                  <a:schemeClr val="accent6">
                    <a:lumMod val="50000"/>
                  </a:schemeClr>
                </a:solidFill>
                <a:latin typeface="Abadi" panose="020B0604020104020204" pitchFamily="34" charset="0"/>
                <a:cs typeface="Arial"/>
              </a:rPr>
              <a:t>i</a:t>
            </a:r>
            <a:r>
              <a:rPr sz="2800" spc="-11" dirty="0">
                <a:solidFill>
                  <a:schemeClr val="accent6">
                    <a:lumMod val="50000"/>
                  </a:schemeClr>
                </a:solidFill>
                <a:latin typeface="Abadi" panose="020B0604020104020204" pitchFamily="34" charset="0"/>
                <a:cs typeface="Arial"/>
              </a:rPr>
              <a:t>o</a:t>
            </a:r>
            <a:r>
              <a:rPr sz="2800" spc="-5" dirty="0">
                <a:solidFill>
                  <a:schemeClr val="accent6">
                    <a:lumMod val="50000"/>
                  </a:schemeClr>
                </a:solidFill>
                <a:latin typeface="Abadi" panose="020B0604020104020204" pitchFamily="34" charset="0"/>
                <a:cs typeface="Arial"/>
              </a:rPr>
              <a:t>ne</a:t>
            </a:r>
            <a:r>
              <a:rPr sz="2800" dirty="0">
                <a:solidFill>
                  <a:schemeClr val="accent6">
                    <a:lumMod val="50000"/>
                  </a:schemeClr>
                </a:solidFill>
                <a:latin typeface="Abadi" panose="020B0604020104020204" pitchFamily="34" charset="0"/>
                <a:cs typeface="Arial"/>
              </a:rPr>
              <a:t>d</a:t>
            </a:r>
            <a:r>
              <a:rPr sz="2800" spc="-5" dirty="0">
                <a:solidFill>
                  <a:schemeClr val="accent6">
                    <a:lumMod val="50000"/>
                  </a:schemeClr>
                </a:solidFill>
                <a:latin typeface="Abadi" panose="020B0604020104020204" pitchFamily="34" charset="0"/>
                <a:cs typeface="Arial"/>
              </a:rPr>
              <a:t> </a:t>
            </a:r>
            <a:r>
              <a:rPr sz="2800" spc="-11" dirty="0">
                <a:solidFill>
                  <a:schemeClr val="accent6">
                    <a:lumMod val="50000"/>
                  </a:schemeClr>
                </a:solidFill>
                <a:latin typeface="Abadi" panose="020B0604020104020204" pitchFamily="34" charset="0"/>
                <a:cs typeface="Arial"/>
              </a:rPr>
              <a:t>a</a:t>
            </a:r>
            <a:r>
              <a:rPr sz="2800" dirty="0">
                <a:solidFill>
                  <a:schemeClr val="accent6">
                    <a:lumMod val="50000"/>
                  </a:schemeClr>
                </a:solidFill>
                <a:latin typeface="Abadi" panose="020B0604020104020204" pitchFamily="34" charset="0"/>
                <a:cs typeface="Arial"/>
              </a:rPr>
              <a:t>s</a:t>
            </a:r>
            <a:r>
              <a:rPr sz="2800" spc="-5" dirty="0">
                <a:solidFill>
                  <a:schemeClr val="accent6">
                    <a:lumMod val="50000"/>
                  </a:schemeClr>
                </a:solidFill>
                <a:latin typeface="Abadi" panose="020B0604020104020204" pitchFamily="34" charset="0"/>
                <a:cs typeface="Arial"/>
              </a:rPr>
              <a:t> </a:t>
            </a:r>
            <a:r>
              <a:rPr sz="2800" dirty="0">
                <a:solidFill>
                  <a:schemeClr val="accent6">
                    <a:lumMod val="50000"/>
                  </a:schemeClr>
                </a:solidFill>
                <a:latin typeface="Abadi" panose="020B0604020104020204" pitchFamily="34" charset="0"/>
                <a:cs typeface="Arial"/>
              </a:rPr>
              <a:t>a</a:t>
            </a:r>
            <a:r>
              <a:rPr sz="2800" spc="-5" dirty="0">
                <a:solidFill>
                  <a:schemeClr val="accent6">
                    <a:lumMod val="50000"/>
                  </a:schemeClr>
                </a:solidFill>
                <a:latin typeface="Abadi" panose="020B0604020104020204" pitchFamily="34" charset="0"/>
                <a:cs typeface="Arial"/>
              </a:rPr>
              <a:t> </a:t>
            </a:r>
            <a:r>
              <a:rPr sz="2800" spc="-20" dirty="0">
                <a:solidFill>
                  <a:schemeClr val="accent6">
                    <a:lumMod val="50000"/>
                  </a:schemeClr>
                </a:solidFill>
                <a:latin typeface="Abadi" panose="020B0604020104020204" pitchFamily="34" charset="0"/>
                <a:cs typeface="Arial"/>
              </a:rPr>
              <a:t>w</a:t>
            </a:r>
            <a:r>
              <a:rPr sz="2800" spc="-11" dirty="0">
                <a:solidFill>
                  <a:schemeClr val="accent6">
                    <a:lumMod val="50000"/>
                  </a:schemeClr>
                </a:solidFill>
                <a:latin typeface="Abadi" panose="020B0604020104020204" pitchFamily="34" charset="0"/>
                <a:cs typeface="Arial"/>
              </a:rPr>
              <a:t>o</a:t>
            </a:r>
            <a:r>
              <a:rPr sz="2800" spc="5" dirty="0">
                <a:solidFill>
                  <a:schemeClr val="accent6">
                    <a:lumMod val="50000"/>
                  </a:schemeClr>
                </a:solidFill>
                <a:latin typeface="Abadi" panose="020B0604020104020204" pitchFamily="34" charset="0"/>
                <a:cs typeface="Arial"/>
              </a:rPr>
              <a:t>m</a:t>
            </a:r>
            <a:r>
              <a:rPr sz="2800" spc="-5" dirty="0">
                <a:solidFill>
                  <a:schemeClr val="accent6">
                    <a:lumMod val="50000"/>
                  </a:schemeClr>
                </a:solidFill>
                <a:latin typeface="Abadi" panose="020B0604020104020204" pitchFamily="34" charset="0"/>
                <a:cs typeface="Arial"/>
              </a:rPr>
              <a:t>en</a:t>
            </a:r>
            <a:r>
              <a:rPr sz="2800" spc="-60" dirty="0">
                <a:solidFill>
                  <a:schemeClr val="accent6">
                    <a:lumMod val="50000"/>
                  </a:schemeClr>
                </a:solidFill>
                <a:latin typeface="Abadi" panose="020B0604020104020204" pitchFamily="34" charset="0"/>
                <a:cs typeface="Arial"/>
              </a:rPr>
              <a:t>’</a:t>
            </a:r>
            <a:r>
              <a:rPr sz="2800" dirty="0">
                <a:solidFill>
                  <a:schemeClr val="accent6">
                    <a:lumMod val="50000"/>
                  </a:schemeClr>
                </a:solidFill>
                <a:latin typeface="Abadi" panose="020B0604020104020204" pitchFamily="34" charset="0"/>
                <a:cs typeface="Arial"/>
              </a:rPr>
              <a:t>s cig</a:t>
            </a:r>
            <a:r>
              <a:rPr sz="2800" spc="-15" dirty="0">
                <a:solidFill>
                  <a:schemeClr val="accent6">
                    <a:lumMod val="50000"/>
                  </a:schemeClr>
                </a:solidFill>
                <a:latin typeface="Abadi" panose="020B0604020104020204" pitchFamily="34" charset="0"/>
                <a:cs typeface="Arial"/>
              </a:rPr>
              <a:t>aret</a:t>
            </a:r>
            <a:r>
              <a:rPr sz="2800" spc="-31" dirty="0">
                <a:solidFill>
                  <a:schemeClr val="accent6">
                    <a:lumMod val="50000"/>
                  </a:schemeClr>
                </a:solidFill>
                <a:latin typeface="Abadi" panose="020B0604020104020204" pitchFamily="34" charset="0"/>
                <a:cs typeface="Arial"/>
              </a:rPr>
              <a:t>t</a:t>
            </a:r>
            <a:r>
              <a:rPr sz="2800" dirty="0">
                <a:solidFill>
                  <a:schemeClr val="accent6">
                    <a:lumMod val="50000"/>
                  </a:schemeClr>
                </a:solidFill>
                <a:latin typeface="Abadi" panose="020B0604020104020204" pitchFamily="34" charset="0"/>
                <a:cs typeface="Arial"/>
              </a:rPr>
              <a:t>e</a:t>
            </a:r>
            <a:r>
              <a:rPr sz="2800" spc="-5" dirty="0">
                <a:solidFill>
                  <a:schemeClr val="accent6">
                    <a:lumMod val="50000"/>
                  </a:schemeClr>
                </a:solidFill>
                <a:latin typeface="Abadi" panose="020B0604020104020204" pitchFamily="34" charset="0"/>
                <a:cs typeface="Arial"/>
              </a:rPr>
              <a:t> </a:t>
            </a:r>
            <a:r>
              <a:rPr sz="2800" spc="-20" dirty="0">
                <a:solidFill>
                  <a:schemeClr val="accent6">
                    <a:lumMod val="50000"/>
                  </a:schemeClr>
                </a:solidFill>
                <a:latin typeface="Abadi" panose="020B0604020104020204" pitchFamily="34" charset="0"/>
                <a:cs typeface="Arial"/>
              </a:rPr>
              <a:t>w</a:t>
            </a:r>
            <a:r>
              <a:rPr sz="2800" spc="-5" dirty="0">
                <a:solidFill>
                  <a:schemeClr val="accent6">
                    <a:lumMod val="50000"/>
                  </a:schemeClr>
                </a:solidFill>
                <a:latin typeface="Abadi" panose="020B0604020104020204" pitchFamily="34" charset="0"/>
                <a:cs typeface="Arial"/>
              </a:rPr>
              <a:t>h</a:t>
            </a:r>
            <a:r>
              <a:rPr sz="2800" spc="-11" dirty="0">
                <a:solidFill>
                  <a:schemeClr val="accent6">
                    <a:lumMod val="50000"/>
                  </a:schemeClr>
                </a:solidFill>
                <a:latin typeface="Abadi" panose="020B0604020104020204" pitchFamily="34" charset="0"/>
                <a:cs typeface="Arial"/>
              </a:rPr>
              <a:t>e</a:t>
            </a:r>
            <a:r>
              <a:rPr sz="2800" dirty="0">
                <a:solidFill>
                  <a:schemeClr val="accent6">
                    <a:lumMod val="50000"/>
                  </a:schemeClr>
                </a:solidFill>
                <a:latin typeface="Abadi" panose="020B0604020104020204" pitchFamily="34" charset="0"/>
                <a:cs typeface="Arial"/>
              </a:rPr>
              <a:t>n</a:t>
            </a:r>
            <a:r>
              <a:rPr sz="2800" spc="-5" dirty="0">
                <a:solidFill>
                  <a:schemeClr val="accent6">
                    <a:lumMod val="50000"/>
                  </a:schemeClr>
                </a:solidFill>
                <a:latin typeface="Abadi" panose="020B0604020104020204" pitchFamily="34" charset="0"/>
                <a:cs typeface="Arial"/>
              </a:rPr>
              <a:t> i</a:t>
            </a:r>
            <a:r>
              <a:rPr sz="2800" dirty="0">
                <a:solidFill>
                  <a:schemeClr val="accent6">
                    <a:lumMod val="50000"/>
                  </a:schemeClr>
                </a:solidFill>
                <a:latin typeface="Abadi" panose="020B0604020104020204" pitchFamily="34" charset="0"/>
                <a:cs typeface="Arial"/>
              </a:rPr>
              <a:t>t</a:t>
            </a:r>
            <a:r>
              <a:rPr sz="2800" spc="-5" dirty="0">
                <a:solidFill>
                  <a:schemeClr val="accent6">
                    <a:lumMod val="50000"/>
                  </a:schemeClr>
                </a:solidFill>
                <a:latin typeface="Abadi" panose="020B0604020104020204" pitchFamily="34" charset="0"/>
                <a:cs typeface="Arial"/>
              </a:rPr>
              <a:t> </a:t>
            </a:r>
            <a:r>
              <a:rPr sz="2800" spc="-20" dirty="0">
                <a:solidFill>
                  <a:schemeClr val="accent6">
                    <a:lumMod val="50000"/>
                  </a:schemeClr>
                </a:solidFill>
                <a:latin typeface="Abadi" panose="020B0604020104020204" pitchFamily="34" charset="0"/>
                <a:cs typeface="Arial"/>
              </a:rPr>
              <a:t>w</a:t>
            </a:r>
            <a:r>
              <a:rPr sz="2800" spc="-11" dirty="0">
                <a:solidFill>
                  <a:schemeClr val="accent6">
                    <a:lumMod val="50000"/>
                  </a:schemeClr>
                </a:solidFill>
                <a:latin typeface="Abadi" panose="020B0604020104020204" pitchFamily="34" charset="0"/>
                <a:cs typeface="Arial"/>
              </a:rPr>
              <a:t>a</a:t>
            </a:r>
            <a:r>
              <a:rPr sz="2800" dirty="0">
                <a:solidFill>
                  <a:schemeClr val="accent6">
                    <a:lumMod val="50000"/>
                  </a:schemeClr>
                </a:solidFill>
                <a:latin typeface="Abadi" panose="020B0604020104020204" pitchFamily="34" charset="0"/>
                <a:cs typeface="Arial"/>
              </a:rPr>
              <a:t>s</a:t>
            </a:r>
            <a:r>
              <a:rPr sz="2800" spc="-5" dirty="0">
                <a:solidFill>
                  <a:schemeClr val="accent6">
                    <a:lumMod val="50000"/>
                  </a:schemeClr>
                </a:solidFill>
                <a:latin typeface="Abadi" panose="020B0604020104020204" pitchFamily="34" charset="0"/>
                <a:cs typeface="Arial"/>
              </a:rPr>
              <a:t> </a:t>
            </a:r>
            <a:r>
              <a:rPr sz="2800" spc="-15" dirty="0">
                <a:solidFill>
                  <a:schemeClr val="accent6">
                    <a:lumMod val="50000"/>
                  </a:schemeClr>
                </a:solidFill>
                <a:latin typeface="Abadi" panose="020B0604020104020204" pitchFamily="34" charset="0"/>
                <a:cs typeface="Arial"/>
              </a:rPr>
              <a:t>firs</a:t>
            </a:r>
            <a:r>
              <a:rPr sz="2800" spc="-11" dirty="0">
                <a:solidFill>
                  <a:schemeClr val="accent6">
                    <a:lumMod val="50000"/>
                  </a:schemeClr>
                </a:solidFill>
                <a:latin typeface="Abadi" panose="020B0604020104020204" pitchFamily="34" charset="0"/>
                <a:cs typeface="Arial"/>
              </a:rPr>
              <a:t>t</a:t>
            </a:r>
            <a:r>
              <a:rPr sz="2800" spc="-15" dirty="0">
                <a:solidFill>
                  <a:schemeClr val="accent6">
                    <a:lumMod val="50000"/>
                  </a:schemeClr>
                </a:solidFill>
                <a:latin typeface="Abadi" panose="020B0604020104020204" pitchFamily="34" charset="0"/>
                <a:cs typeface="Arial"/>
              </a:rPr>
              <a:t> </a:t>
            </a:r>
            <a:r>
              <a:rPr sz="2800" spc="11" dirty="0">
                <a:solidFill>
                  <a:schemeClr val="accent6">
                    <a:lumMod val="50000"/>
                  </a:schemeClr>
                </a:solidFill>
                <a:latin typeface="Abadi" panose="020B0604020104020204" pitchFamily="34" charset="0"/>
                <a:cs typeface="Arial"/>
              </a:rPr>
              <a:t>i</a:t>
            </a:r>
            <a:r>
              <a:rPr sz="2800" spc="-11" dirty="0">
                <a:solidFill>
                  <a:schemeClr val="accent6">
                    <a:lumMod val="50000"/>
                  </a:schemeClr>
                </a:solidFill>
                <a:latin typeface="Abadi" panose="020B0604020104020204" pitchFamily="34" charset="0"/>
                <a:cs typeface="Arial"/>
              </a:rPr>
              <a:t>n</a:t>
            </a:r>
            <a:r>
              <a:rPr sz="2800" spc="-5" dirty="0">
                <a:solidFill>
                  <a:schemeClr val="accent6">
                    <a:lumMod val="50000"/>
                  </a:schemeClr>
                </a:solidFill>
                <a:latin typeface="Abadi" panose="020B0604020104020204" pitchFamily="34" charset="0"/>
                <a:cs typeface="Arial"/>
              </a:rPr>
              <a:t>troduce</a:t>
            </a:r>
            <a:r>
              <a:rPr sz="2800" dirty="0">
                <a:solidFill>
                  <a:schemeClr val="accent6">
                    <a:lumMod val="50000"/>
                  </a:schemeClr>
                </a:solidFill>
                <a:latin typeface="Abadi" panose="020B0604020104020204" pitchFamily="34" charset="0"/>
                <a:cs typeface="Arial"/>
              </a:rPr>
              <a:t>d</a:t>
            </a:r>
            <a:r>
              <a:rPr sz="2800" spc="-5" dirty="0">
                <a:solidFill>
                  <a:schemeClr val="accent6">
                    <a:lumMod val="50000"/>
                  </a:schemeClr>
                </a:solidFill>
                <a:latin typeface="Abadi" panose="020B0604020104020204" pitchFamily="34" charset="0"/>
                <a:cs typeface="Arial"/>
              </a:rPr>
              <a:t> </a:t>
            </a:r>
            <a:r>
              <a:rPr sz="2800" dirty="0">
                <a:solidFill>
                  <a:schemeClr val="accent6">
                    <a:lumMod val="50000"/>
                  </a:schemeClr>
                </a:solidFill>
                <a:latin typeface="Abadi" panose="020B0604020104020204" pitchFamily="34" charset="0"/>
                <a:cs typeface="Arial"/>
              </a:rPr>
              <a:t>– c</a:t>
            </a:r>
            <a:r>
              <a:rPr sz="2800" spc="-11" dirty="0">
                <a:solidFill>
                  <a:schemeClr val="accent6">
                    <a:lumMod val="50000"/>
                  </a:schemeClr>
                </a:solidFill>
                <a:latin typeface="Abadi" panose="020B0604020104020204" pitchFamily="34" charset="0"/>
                <a:cs typeface="Arial"/>
              </a:rPr>
              <a:t>o</a:t>
            </a:r>
            <a:r>
              <a:rPr sz="2800" spc="5" dirty="0">
                <a:solidFill>
                  <a:schemeClr val="accent6">
                    <a:lumMod val="50000"/>
                  </a:schemeClr>
                </a:solidFill>
                <a:latin typeface="Abadi" panose="020B0604020104020204" pitchFamily="34" charset="0"/>
                <a:cs typeface="Arial"/>
              </a:rPr>
              <a:t>m</a:t>
            </a:r>
            <a:r>
              <a:rPr sz="2800" spc="-5" dirty="0">
                <a:solidFill>
                  <a:schemeClr val="accent6">
                    <a:lumMod val="50000"/>
                  </a:schemeClr>
                </a:solidFill>
                <a:latin typeface="Abadi" panose="020B0604020104020204" pitchFamily="34" charset="0"/>
                <a:cs typeface="Arial"/>
              </a:rPr>
              <a:t>plet</a:t>
            </a:r>
            <a:r>
              <a:rPr sz="2800" dirty="0">
                <a:solidFill>
                  <a:schemeClr val="accent6">
                    <a:lumMod val="50000"/>
                  </a:schemeClr>
                </a:solidFill>
                <a:latin typeface="Abadi" panose="020B0604020104020204" pitchFamily="34" charset="0"/>
                <a:cs typeface="Arial"/>
              </a:rPr>
              <a:t>e</a:t>
            </a:r>
            <a:r>
              <a:rPr sz="2800" spc="-20" dirty="0">
                <a:solidFill>
                  <a:schemeClr val="accent6">
                    <a:lumMod val="50000"/>
                  </a:schemeClr>
                </a:solidFill>
                <a:latin typeface="Abadi" panose="020B0604020104020204" pitchFamily="34" charset="0"/>
                <a:cs typeface="Arial"/>
              </a:rPr>
              <a:t> w</a:t>
            </a:r>
            <a:r>
              <a:rPr sz="2800" spc="-5" dirty="0">
                <a:solidFill>
                  <a:schemeClr val="accent6">
                    <a:lumMod val="50000"/>
                  </a:schemeClr>
                </a:solidFill>
                <a:latin typeface="Abadi" panose="020B0604020104020204" pitchFamily="34" charset="0"/>
                <a:cs typeface="Arial"/>
              </a:rPr>
              <a:t>it</a:t>
            </a:r>
            <a:r>
              <a:rPr sz="2800" dirty="0">
                <a:solidFill>
                  <a:schemeClr val="accent6">
                    <a:lumMod val="50000"/>
                  </a:schemeClr>
                </a:solidFill>
                <a:latin typeface="Abadi" panose="020B0604020104020204" pitchFamily="34" charset="0"/>
                <a:cs typeface="Arial"/>
              </a:rPr>
              <a:t>h</a:t>
            </a:r>
            <a:r>
              <a:rPr sz="2800" spc="-5" dirty="0">
                <a:solidFill>
                  <a:schemeClr val="accent6">
                    <a:lumMod val="50000"/>
                  </a:schemeClr>
                </a:solidFill>
                <a:latin typeface="Abadi" panose="020B0604020104020204" pitchFamily="34" charset="0"/>
                <a:cs typeface="Arial"/>
              </a:rPr>
              <a:t> </a:t>
            </a:r>
            <a:r>
              <a:rPr sz="2800" dirty="0">
                <a:solidFill>
                  <a:schemeClr val="accent6">
                    <a:lumMod val="50000"/>
                  </a:schemeClr>
                </a:solidFill>
                <a:latin typeface="Abadi" panose="020B0604020104020204" pitchFamily="34" charset="0"/>
                <a:cs typeface="Arial"/>
              </a:rPr>
              <a:t>a</a:t>
            </a:r>
            <a:r>
              <a:rPr sz="2800" spc="-20" dirty="0">
                <a:solidFill>
                  <a:schemeClr val="accent6">
                    <a:lumMod val="50000"/>
                  </a:schemeClr>
                </a:solidFill>
                <a:latin typeface="Abadi" panose="020B0604020104020204" pitchFamily="34" charset="0"/>
                <a:cs typeface="Arial"/>
              </a:rPr>
              <a:t> </a:t>
            </a:r>
            <a:r>
              <a:rPr sz="2800" dirty="0">
                <a:solidFill>
                  <a:schemeClr val="accent6">
                    <a:lumMod val="50000"/>
                  </a:schemeClr>
                </a:solidFill>
                <a:latin typeface="Abadi" panose="020B0604020104020204" pitchFamily="34" charset="0"/>
                <a:cs typeface="Arial"/>
              </a:rPr>
              <a:t>red</a:t>
            </a:r>
            <a:r>
              <a:rPr sz="2800" spc="-11" dirty="0">
                <a:solidFill>
                  <a:schemeClr val="accent6">
                    <a:lumMod val="50000"/>
                  </a:schemeClr>
                </a:solidFill>
                <a:latin typeface="Abadi" panose="020B0604020104020204" pitchFamily="34" charset="0"/>
                <a:cs typeface="Arial"/>
              </a:rPr>
              <a:t>-</a:t>
            </a:r>
            <a:r>
              <a:rPr sz="2800" spc="-5" dirty="0">
                <a:solidFill>
                  <a:schemeClr val="accent6">
                    <a:lumMod val="50000"/>
                  </a:schemeClr>
                </a:solidFill>
                <a:latin typeface="Abadi" panose="020B0604020104020204" pitchFamily="34" charset="0"/>
                <a:cs typeface="Arial"/>
              </a:rPr>
              <a:t>tippe</a:t>
            </a:r>
            <a:r>
              <a:rPr sz="2800" dirty="0">
                <a:solidFill>
                  <a:schemeClr val="accent6">
                    <a:lumMod val="50000"/>
                  </a:schemeClr>
                </a:solidFill>
                <a:latin typeface="Abadi" panose="020B0604020104020204" pitchFamily="34" charset="0"/>
                <a:cs typeface="Arial"/>
              </a:rPr>
              <a:t>d</a:t>
            </a:r>
            <a:r>
              <a:rPr sz="2800" spc="-5" dirty="0">
                <a:solidFill>
                  <a:schemeClr val="accent6">
                    <a:lumMod val="50000"/>
                  </a:schemeClr>
                </a:solidFill>
                <a:latin typeface="Abadi" panose="020B0604020104020204" pitchFamily="34" charset="0"/>
                <a:cs typeface="Arial"/>
              </a:rPr>
              <a:t> filte</a:t>
            </a:r>
            <a:r>
              <a:rPr sz="2800" dirty="0">
                <a:solidFill>
                  <a:schemeClr val="accent6">
                    <a:lumMod val="50000"/>
                  </a:schemeClr>
                </a:solidFill>
                <a:latin typeface="Abadi" panose="020B0604020104020204" pitchFamily="34" charset="0"/>
                <a:cs typeface="Arial"/>
              </a:rPr>
              <a:t>r </a:t>
            </a:r>
            <a:r>
              <a:rPr sz="2800" spc="-15" dirty="0">
                <a:solidFill>
                  <a:schemeClr val="accent6">
                    <a:lumMod val="50000"/>
                  </a:schemeClr>
                </a:solidFill>
                <a:latin typeface="Abadi" panose="020B0604020104020204" pitchFamily="34" charset="0"/>
                <a:cs typeface="Arial"/>
              </a:rPr>
              <a:t>t</a:t>
            </a:r>
            <a:r>
              <a:rPr sz="2800" spc="-20" dirty="0">
                <a:solidFill>
                  <a:schemeClr val="accent6">
                    <a:lumMod val="50000"/>
                  </a:schemeClr>
                </a:solidFill>
                <a:latin typeface="Abadi" panose="020B0604020104020204" pitchFamily="34" charset="0"/>
                <a:cs typeface="Arial"/>
              </a:rPr>
              <a:t>o</a:t>
            </a:r>
            <a:r>
              <a:rPr sz="2800" spc="-5" dirty="0">
                <a:solidFill>
                  <a:schemeClr val="accent6">
                    <a:lumMod val="50000"/>
                  </a:schemeClr>
                </a:solidFill>
                <a:latin typeface="Abadi" panose="020B0604020104020204" pitchFamily="34" charset="0"/>
                <a:cs typeface="Arial"/>
              </a:rPr>
              <a:t> hi</a:t>
            </a:r>
            <a:r>
              <a:rPr sz="2800" spc="-11" dirty="0">
                <a:solidFill>
                  <a:schemeClr val="accent6">
                    <a:lumMod val="50000"/>
                  </a:schemeClr>
                </a:solidFill>
                <a:latin typeface="Abadi" panose="020B0604020104020204" pitchFamily="34" charset="0"/>
                <a:cs typeface="Arial"/>
              </a:rPr>
              <a:t>d</a:t>
            </a:r>
            <a:r>
              <a:rPr sz="2800" dirty="0">
                <a:solidFill>
                  <a:schemeClr val="accent6">
                    <a:lumMod val="50000"/>
                  </a:schemeClr>
                </a:solidFill>
                <a:latin typeface="Abadi" panose="020B0604020104020204" pitchFamily="34" charset="0"/>
                <a:cs typeface="Arial"/>
              </a:rPr>
              <a:t>e</a:t>
            </a:r>
            <a:r>
              <a:rPr sz="2800" spc="-5" dirty="0">
                <a:solidFill>
                  <a:schemeClr val="accent6">
                    <a:lumMod val="50000"/>
                  </a:schemeClr>
                </a:solidFill>
                <a:latin typeface="Abadi" panose="020B0604020104020204" pitchFamily="34" charset="0"/>
                <a:cs typeface="Arial"/>
              </a:rPr>
              <a:t> l</a:t>
            </a:r>
            <a:r>
              <a:rPr sz="2800" spc="11" dirty="0">
                <a:solidFill>
                  <a:schemeClr val="accent6">
                    <a:lumMod val="50000"/>
                  </a:schemeClr>
                </a:solidFill>
                <a:latin typeface="Abadi" panose="020B0604020104020204" pitchFamily="34" charset="0"/>
                <a:cs typeface="Arial"/>
              </a:rPr>
              <a:t>i</a:t>
            </a:r>
            <a:r>
              <a:rPr sz="2800" spc="-11" dirty="0">
                <a:solidFill>
                  <a:schemeClr val="accent6">
                    <a:lumMod val="50000"/>
                  </a:schemeClr>
                </a:solidFill>
                <a:latin typeface="Abadi" panose="020B0604020104020204" pitchFamily="34" charset="0"/>
                <a:cs typeface="Arial"/>
              </a:rPr>
              <a:t>p</a:t>
            </a:r>
            <a:r>
              <a:rPr sz="2800" dirty="0">
                <a:solidFill>
                  <a:schemeClr val="accent6">
                    <a:lumMod val="50000"/>
                  </a:schemeClr>
                </a:solidFill>
                <a:latin typeface="Abadi" panose="020B0604020104020204" pitchFamily="34" charset="0"/>
                <a:cs typeface="Arial"/>
              </a:rPr>
              <a:t>stick </a:t>
            </a:r>
            <a:r>
              <a:rPr sz="2800" spc="-15" dirty="0">
                <a:solidFill>
                  <a:schemeClr val="accent6">
                    <a:lumMod val="50000"/>
                  </a:schemeClr>
                </a:solidFill>
                <a:latin typeface="Abadi" panose="020B0604020104020204" pitchFamily="34" charset="0"/>
                <a:cs typeface="Arial"/>
              </a:rPr>
              <a:t>s</a:t>
            </a:r>
            <a:r>
              <a:rPr sz="2800" spc="-25" dirty="0">
                <a:solidFill>
                  <a:schemeClr val="accent6">
                    <a:lumMod val="50000"/>
                  </a:schemeClr>
                </a:solidFill>
                <a:latin typeface="Abadi" panose="020B0604020104020204" pitchFamily="34" charset="0"/>
                <a:cs typeface="Arial"/>
              </a:rPr>
              <a:t>t</a:t>
            </a:r>
            <a:r>
              <a:rPr sz="2800" spc="-5" dirty="0">
                <a:solidFill>
                  <a:schemeClr val="accent6">
                    <a:lumMod val="50000"/>
                  </a:schemeClr>
                </a:solidFill>
                <a:latin typeface="Abadi" panose="020B0604020104020204" pitchFamily="34" charset="0"/>
                <a:cs typeface="Arial"/>
              </a:rPr>
              <a:t>ain</a:t>
            </a:r>
            <a:r>
              <a:rPr lang="en-US" sz="2800" spc="-5" dirty="0">
                <a:solidFill>
                  <a:schemeClr val="accent6">
                    <a:lumMod val="50000"/>
                  </a:schemeClr>
                </a:solidFill>
                <a:latin typeface="Abadi" panose="020B0604020104020204" pitchFamily="34" charset="0"/>
                <a:cs typeface="Arial"/>
              </a:rPr>
              <a:t>.</a:t>
            </a:r>
            <a:endParaRPr sz="2800" dirty="0">
              <a:solidFill>
                <a:schemeClr val="accent6">
                  <a:lumMod val="50000"/>
                </a:schemeClr>
              </a:solidFill>
              <a:latin typeface="Abadi" panose="020B0604020104020204" pitchFamily="34" charset="0"/>
              <a:cs typeface="Arial"/>
            </a:endParaRPr>
          </a:p>
        </p:txBody>
      </p:sp>
      <p:sp>
        <p:nvSpPr>
          <p:cNvPr id="5" name="object 5"/>
          <p:cNvSpPr/>
          <p:nvPr/>
        </p:nvSpPr>
        <p:spPr>
          <a:xfrm>
            <a:off x="8687399" y="3787083"/>
            <a:ext cx="1861820" cy="1716409"/>
          </a:xfrm>
          <a:prstGeom prst="rect">
            <a:avLst/>
          </a:prstGeom>
          <a:blipFill>
            <a:blip r:embed="rId3" cstate="print"/>
            <a:stretch>
              <a:fillRect/>
            </a:stretch>
          </a:blipFill>
        </p:spPr>
        <p:txBody>
          <a:bodyPr wrap="square" lIns="0" tIns="0" rIns="0" bIns="0" rtlCol="0"/>
          <a:lstStyle/>
          <a:p>
            <a:pPr defTabSz="914354">
              <a:defRPr/>
            </a:pPr>
            <a:endParaRPr sz="2000">
              <a:solidFill>
                <a:srgbClr val="0070C0"/>
              </a:solidFill>
              <a:latin typeface="Gill Sans MT" panose="020B0502020104020203"/>
            </a:endParaRPr>
          </a:p>
        </p:txBody>
      </p:sp>
      <p:pic>
        <p:nvPicPr>
          <p:cNvPr id="1028" name="Picture 4" descr="Marlboro Red- A Product That Kills Its Best Customers | by Fred Lee | The  History, Philosophy and Ethics of Design. | Medium">
            <a:extLst>
              <a:ext uri="{FF2B5EF4-FFF2-40B4-BE49-F238E27FC236}">
                <a16:creationId xmlns:a16="http://schemas.microsoft.com/office/drawing/2014/main" id="{35239702-4450-ED4F-8565-E03EBE3BCD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162" b="8376"/>
          <a:stretch/>
        </p:blipFill>
        <p:spPr bwMode="auto">
          <a:xfrm>
            <a:off x="8373428" y="1570461"/>
            <a:ext cx="2832885" cy="1815523"/>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3">
            <a:extLst>
              <a:ext uri="{FF2B5EF4-FFF2-40B4-BE49-F238E27FC236}">
                <a16:creationId xmlns:a16="http://schemas.microsoft.com/office/drawing/2014/main" id="{2876DD67-673D-8240-9366-8B92351C7C88}"/>
              </a:ext>
            </a:extLst>
          </p:cNvPr>
          <p:cNvSpPr txBox="1"/>
          <p:nvPr/>
        </p:nvSpPr>
        <p:spPr>
          <a:xfrm>
            <a:off x="985692" y="4047188"/>
            <a:ext cx="7387737" cy="1163395"/>
          </a:xfrm>
          <a:prstGeom prst="rect">
            <a:avLst/>
          </a:prstGeom>
        </p:spPr>
        <p:txBody>
          <a:bodyPr vert="horz" wrap="square" lIns="0" tIns="0" rIns="0" bIns="0" rtlCol="0">
            <a:spAutoFit/>
          </a:bodyPr>
          <a:lstStyle/>
          <a:p>
            <a:pPr marL="355582" marR="159377" indent="-342882" defTabSz="914354">
              <a:lnSpc>
                <a:spcPct val="89900"/>
              </a:lnSpc>
              <a:spcBef>
                <a:spcPts val="751"/>
              </a:spcBef>
              <a:defRPr/>
            </a:pPr>
            <a:r>
              <a:rPr lang="en-US" sz="2800" dirty="0">
                <a:solidFill>
                  <a:schemeClr val="accent6">
                    <a:lumMod val="50000"/>
                  </a:schemeClr>
                </a:solidFill>
                <a:latin typeface="Abadi" panose="020B0604020104020204" pitchFamily="34" charset="0"/>
                <a:cs typeface="Arial"/>
              </a:rPr>
              <a:t>Marlbo</a:t>
            </a:r>
            <a:r>
              <a:rPr lang="en-US" sz="2800" spc="-15" dirty="0">
                <a:solidFill>
                  <a:schemeClr val="accent6">
                    <a:lumMod val="50000"/>
                  </a:schemeClr>
                </a:solidFill>
                <a:latin typeface="Abadi" panose="020B0604020104020204" pitchFamily="34" charset="0"/>
                <a:cs typeface="Arial"/>
              </a:rPr>
              <a:t>r</a:t>
            </a:r>
            <a:r>
              <a:rPr lang="en-US" sz="2800" dirty="0">
                <a:solidFill>
                  <a:schemeClr val="accent6">
                    <a:lumMod val="50000"/>
                  </a:schemeClr>
                </a:solidFill>
                <a:latin typeface="Abadi" panose="020B0604020104020204" pitchFamily="34" charset="0"/>
                <a:cs typeface="Arial"/>
              </a:rPr>
              <a:t>o</a:t>
            </a:r>
            <a:r>
              <a:rPr lang="en-US" sz="2800" spc="-5" dirty="0">
                <a:solidFill>
                  <a:schemeClr val="accent6">
                    <a:lumMod val="50000"/>
                  </a:schemeClr>
                </a:solidFill>
                <a:latin typeface="Abadi" panose="020B0604020104020204" pitchFamily="34" charset="0"/>
                <a:cs typeface="Arial"/>
              </a:rPr>
              <a:t> a</a:t>
            </a:r>
            <a:r>
              <a:rPr lang="en-US" sz="2800" spc="-11" dirty="0">
                <a:solidFill>
                  <a:schemeClr val="accent6">
                    <a:lumMod val="50000"/>
                  </a:schemeClr>
                </a:solidFill>
                <a:latin typeface="Abadi" panose="020B0604020104020204" pitchFamily="34" charset="0"/>
                <a:cs typeface="Arial"/>
              </a:rPr>
              <a:t>dj</a:t>
            </a:r>
            <a:r>
              <a:rPr lang="en-US" sz="2800" spc="-5" dirty="0">
                <a:solidFill>
                  <a:schemeClr val="accent6">
                    <a:lumMod val="50000"/>
                  </a:schemeClr>
                </a:solidFill>
                <a:latin typeface="Abadi" panose="020B0604020104020204" pitchFamily="34" charset="0"/>
                <a:cs typeface="Arial"/>
              </a:rPr>
              <a:t>uste</a:t>
            </a:r>
            <a:r>
              <a:rPr lang="en-US" sz="2800" dirty="0">
                <a:solidFill>
                  <a:schemeClr val="accent6">
                    <a:lumMod val="50000"/>
                  </a:schemeClr>
                </a:solidFill>
                <a:latin typeface="Abadi" panose="020B0604020104020204" pitchFamily="34" charset="0"/>
                <a:cs typeface="Arial"/>
              </a:rPr>
              <a:t>d</a:t>
            </a:r>
            <a:r>
              <a:rPr lang="en-US" sz="2800" spc="-20" dirty="0">
                <a:solidFill>
                  <a:schemeClr val="accent6">
                    <a:lumMod val="50000"/>
                  </a:schemeClr>
                </a:solidFill>
                <a:latin typeface="Abadi" panose="020B0604020104020204" pitchFamily="34" charset="0"/>
                <a:cs typeface="Arial"/>
              </a:rPr>
              <a:t> </a:t>
            </a:r>
            <a:r>
              <a:rPr lang="en-US" sz="2800" spc="11" dirty="0">
                <a:solidFill>
                  <a:schemeClr val="accent6">
                    <a:lumMod val="50000"/>
                  </a:schemeClr>
                </a:solidFill>
                <a:latin typeface="Abadi" panose="020B0604020104020204" pitchFamily="34" charset="0"/>
                <a:cs typeface="Arial"/>
              </a:rPr>
              <a:t>i</a:t>
            </a:r>
            <a:r>
              <a:rPr lang="en-US" sz="2800" spc="-25" dirty="0">
                <a:solidFill>
                  <a:schemeClr val="accent6">
                    <a:lumMod val="50000"/>
                  </a:schemeClr>
                </a:solidFill>
                <a:latin typeface="Abadi" panose="020B0604020104020204" pitchFamily="34" charset="0"/>
                <a:cs typeface="Arial"/>
              </a:rPr>
              <a:t>t</a:t>
            </a:r>
            <a:r>
              <a:rPr lang="en-US" sz="2800" dirty="0">
                <a:solidFill>
                  <a:schemeClr val="accent6">
                    <a:lumMod val="50000"/>
                  </a:schemeClr>
                </a:solidFill>
                <a:latin typeface="Abadi" panose="020B0604020104020204" pitchFamily="34" charset="0"/>
                <a:cs typeface="Arial"/>
              </a:rPr>
              <a:t>s</a:t>
            </a:r>
            <a:r>
              <a:rPr lang="en-US" sz="2800" spc="-5" dirty="0">
                <a:solidFill>
                  <a:schemeClr val="accent6">
                    <a:lumMod val="50000"/>
                  </a:schemeClr>
                </a:solidFill>
                <a:latin typeface="Abadi" panose="020B0604020104020204" pitchFamily="34" charset="0"/>
                <a:cs typeface="Arial"/>
              </a:rPr>
              <a:t> i</a:t>
            </a:r>
            <a:r>
              <a:rPr lang="en-US" sz="2800" spc="5" dirty="0">
                <a:solidFill>
                  <a:schemeClr val="accent6">
                    <a:lumMod val="50000"/>
                  </a:schemeClr>
                </a:solidFill>
                <a:latin typeface="Abadi" panose="020B0604020104020204" pitchFamily="34" charset="0"/>
                <a:cs typeface="Arial"/>
              </a:rPr>
              <a:t>m</a:t>
            </a:r>
            <a:r>
              <a:rPr lang="en-US" sz="2800" spc="-5" dirty="0">
                <a:solidFill>
                  <a:schemeClr val="accent6">
                    <a:lumMod val="50000"/>
                  </a:schemeClr>
                </a:solidFill>
                <a:latin typeface="Abadi" panose="020B0604020104020204" pitchFamily="34" charset="0"/>
                <a:cs typeface="Arial"/>
              </a:rPr>
              <a:t>ag</a:t>
            </a:r>
            <a:r>
              <a:rPr lang="en-US" sz="2800" dirty="0">
                <a:solidFill>
                  <a:schemeClr val="accent6">
                    <a:lumMod val="50000"/>
                  </a:schemeClr>
                </a:solidFill>
                <a:latin typeface="Abadi" panose="020B0604020104020204" pitchFamily="34" charset="0"/>
                <a:cs typeface="Arial"/>
              </a:rPr>
              <a:t>e</a:t>
            </a:r>
            <a:r>
              <a:rPr lang="en-US" sz="2800" spc="-15" dirty="0">
                <a:solidFill>
                  <a:schemeClr val="accent6">
                    <a:lumMod val="50000"/>
                  </a:schemeClr>
                </a:solidFill>
                <a:latin typeface="Abadi" panose="020B0604020104020204" pitchFamily="34" charset="0"/>
                <a:cs typeface="Arial"/>
              </a:rPr>
              <a:t> </a:t>
            </a:r>
            <a:r>
              <a:rPr lang="en-US" sz="2800" spc="-5" dirty="0">
                <a:solidFill>
                  <a:schemeClr val="accent6">
                    <a:lumMod val="50000"/>
                  </a:schemeClr>
                </a:solidFill>
                <a:latin typeface="Abadi" panose="020B0604020104020204" pitchFamily="34" charset="0"/>
                <a:cs typeface="Arial"/>
              </a:rPr>
              <a:t>a</a:t>
            </a:r>
            <a:r>
              <a:rPr lang="en-US" sz="2800" dirty="0">
                <a:solidFill>
                  <a:schemeClr val="accent6">
                    <a:lumMod val="50000"/>
                  </a:schemeClr>
                </a:solidFill>
                <a:latin typeface="Abadi" panose="020B0604020104020204" pitchFamily="34" charset="0"/>
                <a:cs typeface="Arial"/>
              </a:rPr>
              <a:t>s</a:t>
            </a:r>
            <a:r>
              <a:rPr lang="en-US" sz="2800" spc="-5" dirty="0">
                <a:solidFill>
                  <a:schemeClr val="accent6">
                    <a:lumMod val="50000"/>
                  </a:schemeClr>
                </a:solidFill>
                <a:latin typeface="Abadi" panose="020B0604020104020204" pitchFamily="34" charset="0"/>
                <a:cs typeface="Arial"/>
              </a:rPr>
              <a:t> </a:t>
            </a:r>
            <a:r>
              <a:rPr lang="en-US" sz="2800" dirty="0">
                <a:solidFill>
                  <a:schemeClr val="accent6">
                    <a:lumMod val="50000"/>
                  </a:schemeClr>
                </a:solidFill>
                <a:latin typeface="Abadi" panose="020B0604020104020204" pitchFamily="34" charset="0"/>
                <a:cs typeface="Arial"/>
              </a:rPr>
              <a:t>a</a:t>
            </a:r>
            <a:r>
              <a:rPr lang="en-US" sz="2800" spc="-5" dirty="0">
                <a:solidFill>
                  <a:schemeClr val="accent6">
                    <a:lumMod val="50000"/>
                  </a:schemeClr>
                </a:solidFill>
                <a:latin typeface="Abadi" panose="020B0604020104020204" pitchFamily="34" charset="0"/>
                <a:cs typeface="Arial"/>
              </a:rPr>
              <a:t> </a:t>
            </a:r>
            <a:r>
              <a:rPr lang="en-US" sz="2800" dirty="0">
                <a:solidFill>
                  <a:schemeClr val="accent6">
                    <a:lumMod val="50000"/>
                  </a:schemeClr>
                </a:solidFill>
                <a:latin typeface="Abadi" panose="020B0604020104020204" pitchFamily="34" charset="0"/>
                <a:cs typeface="Arial"/>
              </a:rPr>
              <a:t>male</a:t>
            </a:r>
            <a:r>
              <a:rPr lang="en-US" sz="2800" spc="-5" dirty="0">
                <a:solidFill>
                  <a:schemeClr val="accent6">
                    <a:lumMod val="50000"/>
                  </a:schemeClr>
                </a:solidFill>
                <a:latin typeface="Abadi" panose="020B0604020104020204" pitchFamily="34" charset="0"/>
                <a:cs typeface="Arial"/>
              </a:rPr>
              <a:t> p</a:t>
            </a:r>
            <a:r>
              <a:rPr lang="en-US" sz="2800" spc="-11" dirty="0">
                <a:solidFill>
                  <a:schemeClr val="accent6">
                    <a:lumMod val="50000"/>
                  </a:schemeClr>
                </a:solidFill>
                <a:latin typeface="Abadi" panose="020B0604020104020204" pitchFamily="34" charset="0"/>
                <a:cs typeface="Arial"/>
              </a:rPr>
              <a:t>r</a:t>
            </a:r>
            <a:r>
              <a:rPr lang="en-US" sz="2800" spc="-5" dirty="0">
                <a:solidFill>
                  <a:schemeClr val="accent6">
                    <a:lumMod val="50000"/>
                  </a:schemeClr>
                </a:solidFill>
                <a:latin typeface="Abadi" panose="020B0604020104020204" pitchFamily="34" charset="0"/>
                <a:cs typeface="Arial"/>
              </a:rPr>
              <a:t>oduct </a:t>
            </a:r>
            <a:r>
              <a:rPr lang="en-US" sz="2800" dirty="0">
                <a:solidFill>
                  <a:schemeClr val="accent6">
                    <a:lumMod val="50000"/>
                  </a:schemeClr>
                </a:solidFill>
                <a:latin typeface="Abadi" panose="020B0604020104020204" pitchFamily="34" charset="0"/>
                <a:cs typeface="Arial"/>
              </a:rPr>
              <a:t>c</a:t>
            </a:r>
            <a:r>
              <a:rPr lang="en-US" sz="2800" spc="-11" dirty="0">
                <a:solidFill>
                  <a:schemeClr val="accent6">
                    <a:lumMod val="50000"/>
                  </a:schemeClr>
                </a:solidFill>
                <a:latin typeface="Abadi" panose="020B0604020104020204" pitchFamily="34" charset="0"/>
                <a:cs typeface="Arial"/>
              </a:rPr>
              <a:t>o</a:t>
            </a:r>
            <a:r>
              <a:rPr lang="en-US" sz="2800" spc="5" dirty="0">
                <a:solidFill>
                  <a:schemeClr val="accent6">
                    <a:lumMod val="50000"/>
                  </a:schemeClr>
                </a:solidFill>
                <a:latin typeface="Abadi" panose="020B0604020104020204" pitchFamily="34" charset="0"/>
                <a:cs typeface="Arial"/>
              </a:rPr>
              <a:t>m</a:t>
            </a:r>
            <a:r>
              <a:rPr lang="en-US" sz="2800" spc="-5" dirty="0">
                <a:solidFill>
                  <a:schemeClr val="accent6">
                    <a:lumMod val="50000"/>
                  </a:schemeClr>
                </a:solidFill>
                <a:latin typeface="Abadi" panose="020B0604020104020204" pitchFamily="34" charset="0"/>
                <a:cs typeface="Arial"/>
              </a:rPr>
              <a:t>plet</a:t>
            </a:r>
            <a:r>
              <a:rPr lang="en-US" sz="2800" dirty="0">
                <a:solidFill>
                  <a:schemeClr val="accent6">
                    <a:lumMod val="50000"/>
                  </a:schemeClr>
                </a:solidFill>
                <a:latin typeface="Abadi" panose="020B0604020104020204" pitchFamily="34" charset="0"/>
                <a:cs typeface="Arial"/>
              </a:rPr>
              <a:t>e</a:t>
            </a:r>
            <a:r>
              <a:rPr lang="en-US" sz="2800" spc="-20" dirty="0">
                <a:solidFill>
                  <a:schemeClr val="accent6">
                    <a:lumMod val="50000"/>
                  </a:schemeClr>
                </a:solidFill>
                <a:latin typeface="Abadi" panose="020B0604020104020204" pitchFamily="34" charset="0"/>
                <a:cs typeface="Arial"/>
              </a:rPr>
              <a:t> w</a:t>
            </a:r>
            <a:r>
              <a:rPr lang="en-US" sz="2800" spc="-5" dirty="0">
                <a:solidFill>
                  <a:schemeClr val="accent6">
                    <a:lumMod val="50000"/>
                  </a:schemeClr>
                </a:solidFill>
                <a:latin typeface="Abadi" panose="020B0604020104020204" pitchFamily="34" charset="0"/>
                <a:cs typeface="Arial"/>
              </a:rPr>
              <a:t>it</a:t>
            </a:r>
            <a:r>
              <a:rPr lang="en-US" sz="2800" dirty="0">
                <a:solidFill>
                  <a:schemeClr val="accent6">
                    <a:lumMod val="50000"/>
                  </a:schemeClr>
                </a:solidFill>
                <a:latin typeface="Abadi" panose="020B0604020104020204" pitchFamily="34" charset="0"/>
                <a:cs typeface="Arial"/>
              </a:rPr>
              <a:t>h</a:t>
            </a:r>
            <a:r>
              <a:rPr lang="en-US" sz="2800" spc="-5" dirty="0">
                <a:solidFill>
                  <a:schemeClr val="accent6">
                    <a:lumMod val="50000"/>
                  </a:schemeClr>
                </a:solidFill>
                <a:latin typeface="Abadi" panose="020B0604020104020204" pitchFamily="34" charset="0"/>
                <a:cs typeface="Arial"/>
              </a:rPr>
              <a:t> </a:t>
            </a:r>
            <a:r>
              <a:rPr lang="en-US" sz="2800" spc="-15" dirty="0">
                <a:solidFill>
                  <a:schemeClr val="accent6">
                    <a:lumMod val="50000"/>
                  </a:schemeClr>
                </a:solidFill>
                <a:latin typeface="Abadi" panose="020B0604020104020204" pitchFamily="34" charset="0"/>
                <a:cs typeface="Arial"/>
              </a:rPr>
              <a:t>t</a:t>
            </a:r>
            <a:r>
              <a:rPr lang="en-US" sz="2800" spc="-31" dirty="0">
                <a:solidFill>
                  <a:schemeClr val="accent6">
                    <a:lumMod val="50000"/>
                  </a:schemeClr>
                </a:solidFill>
                <a:latin typeface="Abadi" panose="020B0604020104020204" pitchFamily="34" charset="0"/>
                <a:cs typeface="Arial"/>
              </a:rPr>
              <a:t>h</a:t>
            </a:r>
            <a:r>
              <a:rPr lang="en-US" sz="2800" dirty="0">
                <a:solidFill>
                  <a:schemeClr val="accent6">
                    <a:lumMod val="50000"/>
                  </a:schemeClr>
                </a:solidFill>
                <a:latin typeface="Abadi" panose="020B0604020104020204" pitchFamily="34" charset="0"/>
                <a:cs typeface="Arial"/>
              </a:rPr>
              <a:t>e</a:t>
            </a:r>
            <a:r>
              <a:rPr lang="en-US" sz="2800" spc="-5" dirty="0">
                <a:solidFill>
                  <a:schemeClr val="accent6">
                    <a:lumMod val="50000"/>
                  </a:schemeClr>
                </a:solidFill>
                <a:latin typeface="Abadi" panose="020B0604020104020204" pitchFamily="34" charset="0"/>
                <a:cs typeface="Arial"/>
              </a:rPr>
              <a:t> </a:t>
            </a:r>
            <a:r>
              <a:rPr lang="en-US" sz="2800" dirty="0">
                <a:solidFill>
                  <a:schemeClr val="accent6">
                    <a:lumMod val="50000"/>
                  </a:schemeClr>
                </a:solidFill>
                <a:latin typeface="Abadi" panose="020B0604020104020204" pitchFamily="34" charset="0"/>
                <a:cs typeface="Arial"/>
              </a:rPr>
              <a:t>“macho”</a:t>
            </a:r>
            <a:r>
              <a:rPr lang="en-US" sz="2800" spc="-15" dirty="0">
                <a:solidFill>
                  <a:schemeClr val="accent6">
                    <a:lumMod val="50000"/>
                  </a:schemeClr>
                </a:solidFill>
                <a:latin typeface="Abadi" panose="020B0604020104020204" pitchFamily="34" charset="0"/>
                <a:cs typeface="Arial"/>
              </a:rPr>
              <a:t> </a:t>
            </a:r>
            <a:r>
              <a:rPr lang="en-US" sz="2800" spc="5" dirty="0">
                <a:solidFill>
                  <a:schemeClr val="accent6">
                    <a:lumMod val="50000"/>
                  </a:schemeClr>
                </a:solidFill>
                <a:latin typeface="Abadi" panose="020B0604020104020204" pitchFamily="34" charset="0"/>
                <a:cs typeface="Arial"/>
              </a:rPr>
              <a:t>M</a:t>
            </a:r>
            <a:r>
              <a:rPr lang="en-US" sz="2800" spc="-5" dirty="0">
                <a:solidFill>
                  <a:schemeClr val="accent6">
                    <a:lumMod val="50000"/>
                  </a:schemeClr>
                </a:solidFill>
                <a:latin typeface="Abadi" panose="020B0604020104020204" pitchFamily="34" charset="0"/>
                <a:cs typeface="Arial"/>
              </a:rPr>
              <a:t>a</a:t>
            </a:r>
            <a:r>
              <a:rPr lang="en-US" sz="2800" spc="-11" dirty="0">
                <a:solidFill>
                  <a:schemeClr val="accent6">
                    <a:lumMod val="50000"/>
                  </a:schemeClr>
                </a:solidFill>
                <a:latin typeface="Abadi" panose="020B0604020104020204" pitchFamily="34" charset="0"/>
                <a:cs typeface="Arial"/>
              </a:rPr>
              <a:t>r</a:t>
            </a:r>
            <a:r>
              <a:rPr lang="en-US" sz="2800" spc="11" dirty="0">
                <a:solidFill>
                  <a:schemeClr val="accent6">
                    <a:lumMod val="50000"/>
                  </a:schemeClr>
                </a:solidFill>
                <a:latin typeface="Abadi" panose="020B0604020104020204" pitchFamily="34" charset="0"/>
                <a:cs typeface="Arial"/>
              </a:rPr>
              <a:t>l</a:t>
            </a:r>
            <a:r>
              <a:rPr lang="en-US" sz="2800" spc="-11" dirty="0">
                <a:solidFill>
                  <a:schemeClr val="accent6">
                    <a:lumMod val="50000"/>
                  </a:schemeClr>
                </a:solidFill>
                <a:latin typeface="Abadi" panose="020B0604020104020204" pitchFamily="34" charset="0"/>
                <a:cs typeface="Arial"/>
              </a:rPr>
              <a:t>b</a:t>
            </a:r>
            <a:r>
              <a:rPr lang="en-US" sz="2800" spc="-5" dirty="0">
                <a:solidFill>
                  <a:schemeClr val="accent6">
                    <a:lumMod val="50000"/>
                  </a:schemeClr>
                </a:solidFill>
                <a:latin typeface="Abadi" panose="020B0604020104020204" pitchFamily="34" charset="0"/>
                <a:cs typeface="Arial"/>
              </a:rPr>
              <a:t>or</a:t>
            </a:r>
            <a:r>
              <a:rPr lang="en-US" sz="2800" dirty="0">
                <a:solidFill>
                  <a:schemeClr val="accent6">
                    <a:lumMod val="50000"/>
                  </a:schemeClr>
                </a:solidFill>
                <a:latin typeface="Abadi" panose="020B0604020104020204" pitchFamily="34" charset="0"/>
                <a:cs typeface="Arial"/>
              </a:rPr>
              <a:t>o</a:t>
            </a:r>
            <a:r>
              <a:rPr lang="en-US" sz="2800" spc="-15" dirty="0">
                <a:solidFill>
                  <a:schemeClr val="accent6">
                    <a:lumMod val="50000"/>
                  </a:schemeClr>
                </a:solidFill>
                <a:latin typeface="Abadi" panose="020B0604020104020204" pitchFamily="34" charset="0"/>
                <a:cs typeface="Arial"/>
              </a:rPr>
              <a:t> </a:t>
            </a:r>
            <a:r>
              <a:rPr lang="en-US" sz="2800" dirty="0">
                <a:solidFill>
                  <a:schemeClr val="accent6">
                    <a:lumMod val="50000"/>
                  </a:schemeClr>
                </a:solidFill>
                <a:latin typeface="Abadi" panose="020B0604020104020204" pitchFamily="34" charset="0"/>
                <a:cs typeface="Arial"/>
              </a:rPr>
              <a:t>co</a:t>
            </a:r>
            <a:r>
              <a:rPr lang="en-US" sz="2800" spc="-20" dirty="0">
                <a:solidFill>
                  <a:schemeClr val="accent6">
                    <a:lumMod val="50000"/>
                  </a:schemeClr>
                </a:solidFill>
                <a:latin typeface="Abadi" panose="020B0604020104020204" pitchFamily="34" charset="0"/>
                <a:cs typeface="Arial"/>
              </a:rPr>
              <a:t>w</a:t>
            </a:r>
            <a:r>
              <a:rPr lang="en-US" sz="2800" spc="-5" dirty="0">
                <a:solidFill>
                  <a:schemeClr val="accent6">
                    <a:lumMod val="50000"/>
                  </a:schemeClr>
                </a:solidFill>
                <a:latin typeface="Abadi" panose="020B0604020104020204" pitchFamily="34" charset="0"/>
                <a:cs typeface="Arial"/>
              </a:rPr>
              <a:t>boy, where </a:t>
            </a:r>
            <a:r>
              <a:rPr sz="2800" spc="-5" dirty="0">
                <a:solidFill>
                  <a:schemeClr val="accent6">
                    <a:lumMod val="50000"/>
                  </a:schemeClr>
                </a:solidFill>
                <a:latin typeface="Abadi" panose="020B0604020104020204" pitchFamily="34" charset="0"/>
                <a:cs typeface="Arial"/>
              </a:rPr>
              <a:t>T</a:t>
            </a:r>
            <a:r>
              <a:rPr sz="2800" spc="-11" dirty="0">
                <a:solidFill>
                  <a:schemeClr val="accent6">
                    <a:lumMod val="50000"/>
                  </a:schemeClr>
                </a:solidFill>
                <a:latin typeface="Abadi" panose="020B0604020104020204" pitchFamily="34" charset="0"/>
                <a:cs typeface="Arial"/>
              </a:rPr>
              <a:t>h</a:t>
            </a:r>
            <a:r>
              <a:rPr sz="2800" dirty="0">
                <a:solidFill>
                  <a:schemeClr val="accent6">
                    <a:lumMod val="50000"/>
                  </a:schemeClr>
                </a:solidFill>
                <a:latin typeface="Abadi" panose="020B0604020104020204" pitchFamily="34" charset="0"/>
                <a:cs typeface="Arial"/>
              </a:rPr>
              <a:t>e</a:t>
            </a:r>
            <a:r>
              <a:rPr sz="2800" spc="-5" dirty="0">
                <a:solidFill>
                  <a:schemeClr val="accent6">
                    <a:lumMod val="50000"/>
                  </a:schemeClr>
                </a:solidFill>
                <a:latin typeface="Abadi" panose="020B0604020104020204" pitchFamily="34" charset="0"/>
                <a:cs typeface="Arial"/>
              </a:rPr>
              <a:t> b</a:t>
            </a:r>
            <a:r>
              <a:rPr sz="2800" spc="-11" dirty="0">
                <a:solidFill>
                  <a:schemeClr val="accent6">
                    <a:lumMod val="50000"/>
                  </a:schemeClr>
                </a:solidFill>
                <a:latin typeface="Abadi" panose="020B0604020104020204" pitchFamily="34" charset="0"/>
                <a:cs typeface="Arial"/>
              </a:rPr>
              <a:t>r</a:t>
            </a:r>
            <a:r>
              <a:rPr sz="2800" spc="-5" dirty="0">
                <a:solidFill>
                  <a:schemeClr val="accent6">
                    <a:lumMod val="50000"/>
                  </a:schemeClr>
                </a:solidFill>
                <a:latin typeface="Abadi" panose="020B0604020104020204" pitchFamily="34" charset="0"/>
                <a:cs typeface="Arial"/>
              </a:rPr>
              <a:t>an</a:t>
            </a:r>
            <a:r>
              <a:rPr sz="2800" dirty="0">
                <a:solidFill>
                  <a:schemeClr val="accent6">
                    <a:lumMod val="50000"/>
                  </a:schemeClr>
                </a:solidFill>
                <a:latin typeface="Abadi" panose="020B0604020104020204" pitchFamily="34" charset="0"/>
                <a:cs typeface="Arial"/>
              </a:rPr>
              <a:t>d</a:t>
            </a:r>
            <a:r>
              <a:rPr sz="2800" spc="-15" dirty="0">
                <a:solidFill>
                  <a:schemeClr val="accent6">
                    <a:lumMod val="50000"/>
                  </a:schemeClr>
                </a:solidFill>
                <a:latin typeface="Abadi" panose="020B0604020104020204" pitchFamily="34" charset="0"/>
                <a:cs typeface="Arial"/>
              </a:rPr>
              <a:t> </a:t>
            </a:r>
            <a:r>
              <a:rPr sz="2800" dirty="0">
                <a:solidFill>
                  <a:schemeClr val="accent6">
                    <a:lumMod val="50000"/>
                  </a:schemeClr>
                </a:solidFill>
                <a:latin typeface="Abadi" panose="020B0604020104020204" pitchFamily="34" charset="0"/>
                <a:cs typeface="Arial"/>
              </a:rPr>
              <a:t>really</a:t>
            </a:r>
            <a:r>
              <a:rPr sz="2800" spc="-5" dirty="0">
                <a:solidFill>
                  <a:schemeClr val="accent6">
                    <a:lumMod val="50000"/>
                  </a:schemeClr>
                </a:solidFill>
                <a:latin typeface="Abadi" panose="020B0604020104020204" pitchFamily="34" charset="0"/>
                <a:cs typeface="Arial"/>
              </a:rPr>
              <a:t> </a:t>
            </a:r>
            <a:r>
              <a:rPr sz="2800" spc="-15" dirty="0">
                <a:solidFill>
                  <a:schemeClr val="accent6">
                    <a:lumMod val="50000"/>
                  </a:schemeClr>
                </a:solidFill>
                <a:latin typeface="Abadi" panose="020B0604020104020204" pitchFamily="34" charset="0"/>
                <a:cs typeface="Arial"/>
              </a:rPr>
              <a:t>t</a:t>
            </a:r>
            <a:r>
              <a:rPr sz="2800" spc="-31" dirty="0">
                <a:solidFill>
                  <a:schemeClr val="accent6">
                    <a:lumMod val="50000"/>
                  </a:schemeClr>
                </a:solidFill>
                <a:latin typeface="Abadi" panose="020B0604020104020204" pitchFamily="34" charset="0"/>
                <a:cs typeface="Arial"/>
              </a:rPr>
              <a:t>o</a:t>
            </a:r>
            <a:r>
              <a:rPr sz="2800" spc="-5" dirty="0">
                <a:solidFill>
                  <a:schemeClr val="accent6">
                    <a:lumMod val="50000"/>
                  </a:schemeClr>
                </a:solidFill>
                <a:latin typeface="Abadi" panose="020B0604020104020204" pitchFamily="34" charset="0"/>
                <a:cs typeface="Arial"/>
              </a:rPr>
              <a:t>o</a:t>
            </a:r>
            <a:r>
              <a:rPr sz="2800" dirty="0">
                <a:solidFill>
                  <a:schemeClr val="accent6">
                    <a:lumMod val="50000"/>
                  </a:schemeClr>
                </a:solidFill>
                <a:latin typeface="Abadi" panose="020B0604020104020204" pitchFamily="34" charset="0"/>
                <a:cs typeface="Arial"/>
              </a:rPr>
              <a:t>k</a:t>
            </a:r>
            <a:r>
              <a:rPr sz="2800" spc="-5" dirty="0">
                <a:solidFill>
                  <a:schemeClr val="accent6">
                    <a:lumMod val="50000"/>
                  </a:schemeClr>
                </a:solidFill>
                <a:latin typeface="Abadi" panose="020B0604020104020204" pitchFamily="34" charset="0"/>
                <a:cs typeface="Arial"/>
              </a:rPr>
              <a:t> </a:t>
            </a:r>
            <a:r>
              <a:rPr sz="2800" spc="-25" dirty="0">
                <a:solidFill>
                  <a:schemeClr val="accent6">
                    <a:lumMod val="50000"/>
                  </a:schemeClr>
                </a:solidFill>
                <a:latin typeface="Abadi" panose="020B0604020104020204" pitchFamily="34" charset="0"/>
                <a:cs typeface="Arial"/>
              </a:rPr>
              <a:t>o</a:t>
            </a:r>
            <a:r>
              <a:rPr sz="2800" spc="-75" dirty="0">
                <a:solidFill>
                  <a:schemeClr val="accent6">
                    <a:lumMod val="50000"/>
                  </a:schemeClr>
                </a:solidFill>
                <a:latin typeface="Abadi" panose="020B0604020104020204" pitchFamily="34" charset="0"/>
                <a:cs typeface="Arial"/>
              </a:rPr>
              <a:t>f</a:t>
            </a:r>
            <a:r>
              <a:rPr sz="2800" spc="-25" dirty="0">
                <a:solidFill>
                  <a:schemeClr val="accent6">
                    <a:lumMod val="50000"/>
                  </a:schemeClr>
                </a:solidFill>
                <a:latin typeface="Abadi" panose="020B0604020104020204" pitchFamily="34" charset="0"/>
                <a:cs typeface="Arial"/>
              </a:rPr>
              <a:t>f</a:t>
            </a:r>
            <a:r>
              <a:rPr lang="en-US" sz="2800" spc="-11" dirty="0">
                <a:solidFill>
                  <a:schemeClr val="accent6">
                    <a:lumMod val="50000"/>
                  </a:schemeClr>
                </a:solidFill>
                <a:latin typeface="Abadi" panose="020B0604020104020204" pitchFamily="34" charset="0"/>
                <a:cs typeface="Arial"/>
              </a:rPr>
              <a:t>.</a:t>
            </a:r>
            <a:endParaRPr sz="2800" dirty="0">
              <a:solidFill>
                <a:schemeClr val="accent6">
                  <a:lumMod val="50000"/>
                </a:schemeClr>
              </a:solidFill>
              <a:latin typeface="Abadi" panose="020B0604020104020204" pitchFamily="34" charset="0"/>
              <a:cs typeface="Arial"/>
            </a:endParaRPr>
          </a:p>
        </p:txBody>
      </p:sp>
      <p:sp>
        <p:nvSpPr>
          <p:cNvPr id="4" name="Cloud 3">
            <a:extLst>
              <a:ext uri="{FF2B5EF4-FFF2-40B4-BE49-F238E27FC236}">
                <a16:creationId xmlns:a16="http://schemas.microsoft.com/office/drawing/2014/main" id="{753006DB-58EF-648F-93A6-1FBDC16480CC}"/>
              </a:ext>
            </a:extLst>
          </p:cNvPr>
          <p:cNvSpPr/>
          <p:nvPr/>
        </p:nvSpPr>
        <p:spPr>
          <a:xfrm>
            <a:off x="4001086" y="486547"/>
            <a:ext cx="2206740" cy="1020811"/>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US" dirty="0">
                <a:solidFill>
                  <a:prstClr val="white"/>
                </a:solidFill>
                <a:latin typeface="Calibri" panose="020F0502020204030204"/>
              </a:rPr>
              <a:t>E</a:t>
            </a:r>
            <a:r>
              <a:rPr lang="en-SA" dirty="0">
                <a:solidFill>
                  <a:prstClr val="white"/>
                </a:solidFill>
                <a:latin typeface="Calibri" panose="020F0502020204030204"/>
              </a:rPr>
              <a:t>xtra </a:t>
            </a: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كولونيا خمس خمسات – خمس خمسات | كولونيا, الزهرة">
            <a:extLst>
              <a:ext uri="{FF2B5EF4-FFF2-40B4-BE49-F238E27FC236}">
                <a16:creationId xmlns:a16="http://schemas.microsoft.com/office/drawing/2014/main" id="{A5C39937-554B-2F4F-B902-DEA1B2C3C8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3" r="-2" b="-2"/>
          <a:stretch/>
        </p:blipFill>
        <p:spPr bwMode="auto">
          <a:xfrm>
            <a:off x="0" y="1456094"/>
            <a:ext cx="5791144" cy="39806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602" name="Picture 2" descr="معرض منتجات قسمة والشبراويشي">
            <a:extLst>
              <a:ext uri="{FF2B5EF4-FFF2-40B4-BE49-F238E27FC236}">
                <a16:creationId xmlns:a16="http://schemas.microsoft.com/office/drawing/2014/main" id="{E9A393D1-47AE-154E-83A6-02D6AAA03D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10"/>
          <a:stretch/>
        </p:blipFill>
        <p:spPr bwMode="auto">
          <a:xfrm>
            <a:off x="5902065" y="1438695"/>
            <a:ext cx="5794811" cy="398061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E4D81AF-61C2-FD4A-BA13-B0A1FB13722F}"/>
              </a:ext>
            </a:extLst>
          </p:cNvPr>
          <p:cNvSpPr>
            <a:spLocks noGrp="1"/>
          </p:cNvSpPr>
          <p:nvPr>
            <p:ph idx="4294967295"/>
          </p:nvPr>
        </p:nvSpPr>
        <p:spPr>
          <a:xfrm>
            <a:off x="6837364" y="5543553"/>
            <a:ext cx="5354637" cy="425685"/>
          </a:xfrm>
          <a:solidFill>
            <a:schemeClr val="bg1"/>
          </a:solidFill>
        </p:spPr>
        <p:txBody>
          <a:bodyPr>
            <a:normAutofit fontScale="55000" lnSpcReduction="20000"/>
          </a:bodyPr>
          <a:lstStyle/>
          <a:p>
            <a:pPr rtl="1"/>
            <a:r>
              <a:rPr lang="ar-SA" b="1" dirty="0">
                <a:solidFill>
                  <a:schemeClr val="accent6">
                    <a:lumMod val="50000"/>
                  </a:schemeClr>
                </a:solidFill>
              </a:rPr>
              <a:t>كولونيا 5 خمسات في زمن كورونا.. "مطهر مش ريحة" والشراء بالدور</a:t>
            </a:r>
          </a:p>
          <a:p>
            <a:pPr>
              <a:buSzPct val="160000"/>
              <a:buFont typeface="Arial" panose="020B0604020202020204" pitchFamily="34" charset="0"/>
              <a:buChar char="•"/>
            </a:pPr>
            <a:endParaRPr lang="en-SA" dirty="0">
              <a:solidFill>
                <a:srgbClr val="0070C0"/>
              </a:solidFill>
            </a:endParaRPr>
          </a:p>
        </p:txBody>
      </p:sp>
      <p:sp>
        <p:nvSpPr>
          <p:cNvPr id="5" name="object 2">
            <a:extLst>
              <a:ext uri="{FF2B5EF4-FFF2-40B4-BE49-F238E27FC236}">
                <a16:creationId xmlns:a16="http://schemas.microsoft.com/office/drawing/2014/main" id="{86E12C05-ECF6-4C41-BCC3-9F666497ED0C}"/>
              </a:ext>
            </a:extLst>
          </p:cNvPr>
          <p:cNvSpPr txBox="1">
            <a:spLocks noGrp="1"/>
          </p:cNvSpPr>
          <p:nvPr>
            <p:ph type="title" idx="4294967295"/>
          </p:nvPr>
        </p:nvSpPr>
        <p:spPr>
          <a:xfrm>
            <a:off x="5691498" y="888762"/>
            <a:ext cx="6500501" cy="292337"/>
          </a:xfrm>
          <a:prstGeom prst="rect">
            <a:avLst/>
          </a:prstGeom>
          <a:solidFill>
            <a:schemeClr val="bg1"/>
          </a:solidFill>
        </p:spPr>
        <p:txBody>
          <a:bodyPr vert="horz" lIns="91440" tIns="45720" rIns="91440" bIns="45720" rtlCol="0" anchor="ctr">
            <a:noAutofit/>
          </a:bodyPr>
          <a:lstStyle/>
          <a:p>
            <a:pPr algn="ctr"/>
            <a:r>
              <a:rPr sz="3600" b="1" dirty="0">
                <a:solidFill>
                  <a:schemeClr val="accent6">
                    <a:lumMod val="50000"/>
                  </a:schemeClr>
                </a:solidFill>
                <a:latin typeface="Abadi" panose="020B0604020104020204" pitchFamily="34" charset="0"/>
              </a:rPr>
              <a:t>Repositioning</a:t>
            </a:r>
            <a:r>
              <a:rPr lang="en-US" sz="3600" b="1" dirty="0">
                <a:solidFill>
                  <a:schemeClr val="accent6">
                    <a:lumMod val="50000"/>
                  </a:schemeClr>
                </a:solidFill>
                <a:latin typeface="Abadi" panose="020B0604020104020204" pitchFamily="34" charset="0"/>
              </a:rPr>
              <a:t> EX2</a:t>
            </a:r>
            <a:endParaRPr sz="3600" b="1" dirty="0">
              <a:solidFill>
                <a:schemeClr val="accent6">
                  <a:lumMod val="50000"/>
                </a:schemeClr>
              </a:solidFill>
              <a:latin typeface="Abadi" panose="020B0604020104020204" pitchFamily="34" charset="0"/>
            </a:endParaRPr>
          </a:p>
        </p:txBody>
      </p:sp>
      <p:sp>
        <p:nvSpPr>
          <p:cNvPr id="2" name="Cloud 1">
            <a:extLst>
              <a:ext uri="{FF2B5EF4-FFF2-40B4-BE49-F238E27FC236}">
                <a16:creationId xmlns:a16="http://schemas.microsoft.com/office/drawing/2014/main" id="{53424EB0-4AC3-7E64-FB62-7BB94C0BB559}"/>
              </a:ext>
            </a:extLst>
          </p:cNvPr>
          <p:cNvSpPr/>
          <p:nvPr/>
        </p:nvSpPr>
        <p:spPr>
          <a:xfrm>
            <a:off x="4454014" y="378356"/>
            <a:ext cx="2206740" cy="1020811"/>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US" dirty="0">
                <a:solidFill>
                  <a:prstClr val="white"/>
                </a:solidFill>
                <a:latin typeface="Calibri" panose="020F0502020204030204"/>
              </a:rPr>
              <a:t>E</a:t>
            </a:r>
            <a:r>
              <a:rPr lang="en-SA" dirty="0">
                <a:solidFill>
                  <a:prstClr val="white"/>
                </a:solidFill>
                <a:latin typeface="Calibri" panose="020F0502020204030204"/>
              </a:rPr>
              <a:t>xtra </a:t>
            </a:r>
          </a:p>
        </p:txBody>
      </p:sp>
    </p:spTree>
    <p:extLst>
      <p:ext uri="{BB962C8B-B14F-4D97-AF65-F5344CB8AC3E}">
        <p14:creationId xmlns:p14="http://schemas.microsoft.com/office/powerpoint/2010/main" val="55515701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6746B-8279-B84E-BA4C-A8A5588729B5}"/>
              </a:ext>
            </a:extLst>
          </p:cNvPr>
          <p:cNvPicPr>
            <a:picLocks noChangeAspect="1"/>
          </p:cNvPicPr>
          <p:nvPr/>
        </p:nvPicPr>
        <p:blipFill>
          <a:blip r:embed="rId2"/>
          <a:stretch>
            <a:fillRect/>
          </a:stretch>
        </p:blipFill>
        <p:spPr>
          <a:xfrm>
            <a:off x="1388273" y="1454823"/>
            <a:ext cx="6557897" cy="3948353"/>
          </a:xfrm>
          <a:prstGeom prst="rect">
            <a:avLst/>
          </a:prstGeom>
        </p:spPr>
      </p:pic>
    </p:spTree>
    <p:extLst>
      <p:ext uri="{BB962C8B-B14F-4D97-AF65-F5344CB8AC3E}">
        <p14:creationId xmlns:p14="http://schemas.microsoft.com/office/powerpoint/2010/main" val="269313695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4099D4-DCCC-47F3-99EF-9E5155904E2E}"/>
              </a:ext>
            </a:extLst>
          </p:cNvPr>
          <p:cNvPicPr>
            <a:picLocks noChangeAspect="1"/>
          </p:cNvPicPr>
          <p:nvPr/>
        </p:nvPicPr>
        <p:blipFill>
          <a:blip r:embed="rId2"/>
          <a:stretch>
            <a:fillRect/>
          </a:stretch>
        </p:blipFill>
        <p:spPr>
          <a:xfrm>
            <a:off x="819150" y="1166070"/>
            <a:ext cx="10553700" cy="4496499"/>
          </a:xfrm>
          <a:prstGeom prst="rect">
            <a:avLst/>
          </a:prstGeom>
        </p:spPr>
      </p:pic>
    </p:spTree>
    <p:extLst>
      <p:ext uri="{BB962C8B-B14F-4D97-AF65-F5344CB8AC3E}">
        <p14:creationId xmlns:p14="http://schemas.microsoft.com/office/powerpoint/2010/main" val="3911470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13F9B3-7715-3925-B04D-77115EFA3BC5}"/>
              </a:ext>
            </a:extLst>
          </p:cNvPr>
          <p:cNvPicPr>
            <a:picLocks noChangeAspect="1"/>
          </p:cNvPicPr>
          <p:nvPr/>
        </p:nvPicPr>
        <p:blipFill rotWithShape="1">
          <a:blip r:embed="rId3"/>
          <a:srcRect l="24599" t="23440" r="58179"/>
          <a:stretch/>
        </p:blipFill>
        <p:spPr>
          <a:xfrm>
            <a:off x="0" y="1063255"/>
            <a:ext cx="1541674" cy="4805529"/>
          </a:xfrm>
          <a:prstGeom prst="rect">
            <a:avLst/>
          </a:prstGeom>
          <a:solidFill>
            <a:schemeClr val="bg1"/>
          </a:solidFill>
        </p:spPr>
      </p:pic>
      <p:pic>
        <p:nvPicPr>
          <p:cNvPr id="4" name="Picture 3">
            <a:extLst>
              <a:ext uri="{FF2B5EF4-FFF2-40B4-BE49-F238E27FC236}">
                <a16:creationId xmlns:a16="http://schemas.microsoft.com/office/drawing/2014/main" id="{48B680E2-D2A2-D577-F5DF-5A554AA93175}"/>
              </a:ext>
            </a:extLst>
          </p:cNvPr>
          <p:cNvPicPr>
            <a:picLocks noChangeAspect="1"/>
          </p:cNvPicPr>
          <p:nvPr/>
        </p:nvPicPr>
        <p:blipFill rotWithShape="1">
          <a:blip r:embed="rId4"/>
          <a:srcRect l="51991" t="54723" r="2964" b="-3032"/>
          <a:stretch/>
        </p:blipFill>
        <p:spPr>
          <a:xfrm>
            <a:off x="5793780" y="3858993"/>
            <a:ext cx="4474827" cy="2009792"/>
          </a:xfrm>
          <a:prstGeom prst="rect">
            <a:avLst/>
          </a:prstGeom>
        </p:spPr>
      </p:pic>
      <p:pic>
        <p:nvPicPr>
          <p:cNvPr id="5" name="Picture 4">
            <a:extLst>
              <a:ext uri="{FF2B5EF4-FFF2-40B4-BE49-F238E27FC236}">
                <a16:creationId xmlns:a16="http://schemas.microsoft.com/office/drawing/2014/main" id="{909D31AA-5B52-2F17-3108-6FA98E2CA37A}"/>
              </a:ext>
            </a:extLst>
          </p:cNvPr>
          <p:cNvPicPr>
            <a:picLocks noChangeAspect="1"/>
          </p:cNvPicPr>
          <p:nvPr/>
        </p:nvPicPr>
        <p:blipFill rotWithShape="1">
          <a:blip r:embed="rId4"/>
          <a:srcRect t="56694" r="49508"/>
          <a:stretch/>
        </p:blipFill>
        <p:spPr>
          <a:xfrm>
            <a:off x="1710506" y="3148945"/>
            <a:ext cx="3980085" cy="2593716"/>
          </a:xfrm>
          <a:prstGeom prst="rect">
            <a:avLst/>
          </a:prstGeom>
        </p:spPr>
      </p:pic>
      <p:pic>
        <p:nvPicPr>
          <p:cNvPr id="6" name="Picture 2" descr="دور التحليل الاستراتيجي في صياغة الاستراتيجية - الإدارة والقيادة - أكاديمية  حسوب">
            <a:extLst>
              <a:ext uri="{FF2B5EF4-FFF2-40B4-BE49-F238E27FC236}">
                <a16:creationId xmlns:a16="http://schemas.microsoft.com/office/drawing/2014/main" id="{3589E29A-84F1-EACF-20BA-DD6A37BA8A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763" t="-1" b="-3795"/>
          <a:stretch/>
        </p:blipFill>
        <p:spPr bwMode="auto">
          <a:xfrm>
            <a:off x="5962613" y="562061"/>
            <a:ext cx="4790902" cy="3296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9E89D0A-A945-DD67-CD26-42D7D788C93F}"/>
              </a:ext>
            </a:extLst>
          </p:cNvPr>
          <p:cNvPicPr>
            <a:picLocks noChangeAspect="1"/>
          </p:cNvPicPr>
          <p:nvPr/>
        </p:nvPicPr>
        <p:blipFill>
          <a:blip r:embed="rId6"/>
          <a:stretch>
            <a:fillRect/>
          </a:stretch>
        </p:blipFill>
        <p:spPr>
          <a:xfrm>
            <a:off x="1607317" y="736611"/>
            <a:ext cx="4186464" cy="2538459"/>
          </a:xfrm>
          <a:prstGeom prst="rect">
            <a:avLst/>
          </a:prstGeom>
        </p:spPr>
      </p:pic>
    </p:spTree>
    <p:extLst>
      <p:ext uri="{BB962C8B-B14F-4D97-AF65-F5344CB8AC3E}">
        <p14:creationId xmlns:p14="http://schemas.microsoft.com/office/powerpoint/2010/main" val="26962595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10"/>
          <p:cNvPicPr preferRelativeResize="0">
            <a:picLocks noGrp="1"/>
          </p:cNvPicPr>
          <p:nvPr>
            <p:ph type="pic" idx="4294967295"/>
          </p:nvPr>
        </p:nvPicPr>
        <p:blipFill rotWithShape="1">
          <a:blip r:embed="rId3">
            <a:alphaModFix/>
          </a:blip>
          <a:srcRect l="10641" r="10641"/>
          <a:stretch/>
        </p:blipFill>
        <p:spPr>
          <a:xfrm>
            <a:off x="8014616" y="446567"/>
            <a:ext cx="4057650" cy="5518298"/>
          </a:xfrm>
          <a:prstGeom prst="rect">
            <a:avLst/>
          </a:prstGeom>
          <a:solidFill>
            <a:srgbClr val="F2F2F2"/>
          </a:solidFill>
          <a:ln>
            <a:noFill/>
          </a:ln>
        </p:spPr>
      </p:pic>
      <p:sp>
        <p:nvSpPr>
          <p:cNvPr id="546" name="Google Shape;546;p10"/>
          <p:cNvSpPr/>
          <p:nvPr/>
        </p:nvSpPr>
        <p:spPr>
          <a:xfrm rot="-5400000">
            <a:off x="8884220" y="2987682"/>
            <a:ext cx="4697120" cy="882637"/>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4800" b="1" i="0" u="sng" strike="noStrike" cap="none" dirty="0">
                <a:latin typeface="Arial Black"/>
                <a:ea typeface="Arial Black"/>
                <a:cs typeface="Arial Black"/>
                <a:sym typeface="Arial Black"/>
              </a:rPr>
              <a:t>1ST Question</a:t>
            </a:r>
            <a:endParaRPr sz="4800" b="1" i="0" u="sng" strike="noStrike" cap="none" dirty="0">
              <a:latin typeface="Arial Black"/>
              <a:ea typeface="Arial Black"/>
              <a:cs typeface="Arial Black"/>
              <a:sym typeface="Arial Black"/>
            </a:endParaRPr>
          </a:p>
        </p:txBody>
      </p:sp>
      <p:sp>
        <p:nvSpPr>
          <p:cNvPr id="547" name="Google Shape;547;p10"/>
          <p:cNvSpPr/>
          <p:nvPr/>
        </p:nvSpPr>
        <p:spPr>
          <a:xfrm>
            <a:off x="517901" y="1884844"/>
            <a:ext cx="5468164"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a:solidFill>
                  <a:schemeClr val="accent6">
                    <a:lumMod val="50000"/>
                  </a:schemeClr>
                </a:solidFill>
                <a:latin typeface="Arial"/>
                <a:ea typeface="Arial"/>
                <a:cs typeface="Arial"/>
                <a:sym typeface="Arial"/>
              </a:rPr>
              <a:t>How could we earn revenues</a:t>
            </a:r>
            <a:endParaRPr dirty="0">
              <a:solidFill>
                <a:schemeClr val="accent6">
                  <a:lumMod val="50000"/>
                </a:schemeClr>
              </a:solidFill>
            </a:endParaRPr>
          </a:p>
          <a:p>
            <a:pPr marL="0" marR="0" lvl="0" indent="0" algn="ctr" rtl="0">
              <a:lnSpc>
                <a:spcPct val="100000"/>
              </a:lnSpc>
              <a:spcBef>
                <a:spcPts val="0"/>
              </a:spcBef>
              <a:spcAft>
                <a:spcPts val="0"/>
              </a:spcAft>
              <a:buNone/>
            </a:pPr>
            <a:r>
              <a:rPr lang="en-US" sz="3200" b="0" i="0" u="none" strike="noStrike" cap="none" dirty="0">
                <a:solidFill>
                  <a:schemeClr val="accent6">
                    <a:lumMod val="50000"/>
                  </a:schemeClr>
                </a:solidFill>
                <a:latin typeface="Arial"/>
                <a:ea typeface="Arial"/>
                <a:cs typeface="Arial"/>
                <a:sym typeface="Arial"/>
              </a:rPr>
              <a:t>if we had to offer our best</a:t>
            </a:r>
            <a:endParaRPr dirty="0">
              <a:solidFill>
                <a:schemeClr val="accent6">
                  <a:lumMod val="50000"/>
                </a:schemeClr>
              </a:solidFill>
            </a:endParaRPr>
          </a:p>
          <a:p>
            <a:pPr marL="0" marR="0" lvl="0" indent="0" algn="ctr" rtl="0">
              <a:lnSpc>
                <a:spcPct val="100000"/>
              </a:lnSpc>
              <a:spcBef>
                <a:spcPts val="0"/>
              </a:spcBef>
              <a:spcAft>
                <a:spcPts val="0"/>
              </a:spcAft>
              <a:buNone/>
            </a:pPr>
            <a:r>
              <a:rPr lang="en-US" sz="3200" b="0" i="0" u="none" strike="noStrike" cap="none" dirty="0">
                <a:solidFill>
                  <a:schemeClr val="accent6">
                    <a:lumMod val="50000"/>
                  </a:schemeClr>
                </a:solidFill>
                <a:latin typeface="Arial"/>
                <a:ea typeface="Arial"/>
                <a:cs typeface="Arial"/>
                <a:sym typeface="Arial"/>
              </a:rPr>
              <a:t>selling product or services </a:t>
            </a:r>
            <a:endParaRPr sz="3200" b="0" i="0" u="none" strike="noStrike" cap="none" dirty="0">
              <a:solidFill>
                <a:schemeClr val="accent6">
                  <a:lumMod val="50000"/>
                </a:schemeClr>
              </a:solidFill>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dirty="0">
                <a:solidFill>
                  <a:schemeClr val="accent6">
                    <a:lumMod val="50000"/>
                  </a:schemeClr>
                </a:solidFill>
                <a:latin typeface="Arial"/>
                <a:ea typeface="Arial"/>
                <a:cs typeface="Arial"/>
                <a:sym typeface="Arial"/>
              </a:rPr>
              <a:t>for free?</a:t>
            </a:r>
            <a:endParaRPr dirty="0">
              <a:solidFill>
                <a:schemeClr val="accent6">
                  <a:lumMod val="50000"/>
                </a:schemeClr>
              </a:solidFill>
            </a:endParaRPr>
          </a:p>
        </p:txBody>
      </p:sp>
      <p:sp>
        <p:nvSpPr>
          <p:cNvPr id="548" name="Google Shape;548;p10"/>
          <p:cNvSpPr/>
          <p:nvPr/>
        </p:nvSpPr>
        <p:spPr>
          <a:xfrm>
            <a:off x="1019943" y="3797730"/>
            <a:ext cx="4293163" cy="646331"/>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en-US" sz="1800" b="0" i="0" u="none" strike="noStrike" cap="none" dirty="0" err="1">
                <a:solidFill>
                  <a:schemeClr val="accent6">
                    <a:lumMod val="50000"/>
                  </a:schemeClr>
                </a:solidFill>
                <a:latin typeface="Arial"/>
                <a:ea typeface="Arial"/>
                <a:cs typeface="Arial"/>
                <a:sym typeface="Arial"/>
              </a:rPr>
              <a:t>كيف</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يمكننا</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كسب</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المال</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اذا</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عرضنا</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أهم</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منتجاتنا</a:t>
            </a:r>
            <a:r>
              <a:rPr lang="en-US" sz="1800" b="0" i="0" u="none" strike="noStrike" cap="none" dirty="0">
                <a:solidFill>
                  <a:schemeClr val="accent6">
                    <a:lumMod val="50000"/>
                  </a:schemeClr>
                </a:solidFill>
                <a:latin typeface="Arial"/>
                <a:ea typeface="Arial"/>
                <a:cs typeface="Arial"/>
                <a:sym typeface="Arial"/>
              </a:rPr>
              <a:t>/</a:t>
            </a:r>
            <a:r>
              <a:rPr lang="en-US" sz="1800" b="0" i="0" u="none" strike="noStrike" cap="none" dirty="0" err="1">
                <a:solidFill>
                  <a:schemeClr val="accent6">
                    <a:lumMod val="50000"/>
                  </a:schemeClr>
                </a:solidFill>
                <a:latin typeface="Arial"/>
                <a:ea typeface="Arial"/>
                <a:cs typeface="Arial"/>
                <a:sym typeface="Arial"/>
              </a:rPr>
              <a:t>خدماتنا</a:t>
            </a:r>
            <a:r>
              <a:rPr lang="en-US" sz="1800" b="0" i="0" u="none" strike="noStrike" cap="none" dirty="0">
                <a:solidFill>
                  <a:schemeClr val="accent6">
                    <a:lumMod val="50000"/>
                  </a:schemeClr>
                </a:solidFill>
                <a:latin typeface="Arial"/>
                <a:ea typeface="Arial"/>
                <a:cs typeface="Arial"/>
                <a:sym typeface="Arial"/>
              </a:rPr>
              <a:t> </a:t>
            </a:r>
            <a:endParaRPr sz="1800" b="0" i="0" u="none" strike="noStrike" cap="none" dirty="0">
              <a:solidFill>
                <a:schemeClr val="accent6">
                  <a:lumMod val="50000"/>
                </a:schemeClr>
              </a:solidFill>
              <a:latin typeface="Arial"/>
              <a:ea typeface="Arial"/>
              <a:cs typeface="Arial"/>
              <a:sym typeface="Arial"/>
            </a:endParaRPr>
          </a:p>
          <a:p>
            <a:pPr marL="0" marR="0" lvl="0" indent="0" algn="ctr" rtl="0">
              <a:lnSpc>
                <a:spcPct val="100000"/>
              </a:lnSpc>
              <a:spcBef>
                <a:spcPts val="0"/>
              </a:spcBef>
              <a:spcAft>
                <a:spcPts val="0"/>
              </a:spcAft>
              <a:buNone/>
            </a:pPr>
            <a:r>
              <a:rPr lang="en-US" sz="1800" b="0" i="0" u="none" strike="noStrike" cap="none" dirty="0" err="1">
                <a:solidFill>
                  <a:schemeClr val="accent6">
                    <a:lumMod val="50000"/>
                  </a:schemeClr>
                </a:solidFill>
                <a:latin typeface="Arial"/>
                <a:ea typeface="Arial"/>
                <a:cs typeface="Arial"/>
                <a:sym typeface="Arial"/>
              </a:rPr>
              <a:t>بشكل</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مجاني</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للعميل</a:t>
            </a:r>
            <a:r>
              <a:rPr lang="en-US" sz="1800" b="0" i="0" u="none" strike="noStrike" cap="none" dirty="0">
                <a:solidFill>
                  <a:schemeClr val="accent6">
                    <a:lumMod val="50000"/>
                  </a:schemeClr>
                </a:solidFill>
                <a:latin typeface="Arial"/>
                <a:ea typeface="Arial"/>
                <a:cs typeface="Arial"/>
                <a:sym typeface="Arial"/>
              </a:rPr>
              <a:t>؟</a:t>
            </a:r>
            <a:endParaRPr sz="1800" b="0" i="0" u="none" strike="noStrike" cap="none" dirty="0">
              <a:solidFill>
                <a:schemeClr val="accent6">
                  <a:lumMod val="50000"/>
                </a:schemeClr>
              </a:solidFill>
              <a:latin typeface="Arial"/>
              <a:ea typeface="Arial"/>
              <a:cs typeface="Arial"/>
              <a:sym typeface="Arial"/>
            </a:endParaRPr>
          </a:p>
        </p:txBody>
      </p:sp>
      <p:pic>
        <p:nvPicPr>
          <p:cNvPr id="549" name="Google Shape;549;p10"/>
          <p:cNvPicPr preferRelativeResize="0"/>
          <p:nvPr/>
        </p:nvPicPr>
        <p:blipFill rotWithShape="1">
          <a:blip r:embed="rId4">
            <a:alphaModFix/>
          </a:blip>
          <a:srcRect/>
          <a:stretch/>
        </p:blipFill>
        <p:spPr>
          <a:xfrm>
            <a:off x="2496105" y="4444061"/>
            <a:ext cx="1340838" cy="7547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11"/>
          <p:cNvSpPr/>
          <p:nvPr/>
        </p:nvSpPr>
        <p:spPr>
          <a:xfrm rot="-5400000">
            <a:off x="-1535559" y="3005359"/>
            <a:ext cx="4801314" cy="847283"/>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4800" b="1" i="0" u="sng" strike="noStrike" cap="none">
                <a:solidFill>
                  <a:schemeClr val="lt1"/>
                </a:solidFill>
                <a:latin typeface="Arial Black"/>
                <a:ea typeface="Arial Black"/>
                <a:cs typeface="Arial Black"/>
                <a:sym typeface="Arial Black"/>
              </a:rPr>
              <a:t>2ND Question</a:t>
            </a:r>
            <a:endParaRPr sz="4800" b="1" i="0" u="sng" strike="noStrike" cap="none">
              <a:solidFill>
                <a:schemeClr val="lt1"/>
              </a:solidFill>
              <a:latin typeface="Arial Black"/>
              <a:ea typeface="Arial Black"/>
              <a:cs typeface="Arial Black"/>
              <a:sym typeface="Arial Black"/>
            </a:endParaRPr>
          </a:p>
        </p:txBody>
      </p:sp>
      <p:sp>
        <p:nvSpPr>
          <p:cNvPr id="555" name="Google Shape;555;p11"/>
          <p:cNvSpPr/>
          <p:nvPr/>
        </p:nvSpPr>
        <p:spPr>
          <a:xfrm>
            <a:off x="6260347" y="1790787"/>
            <a:ext cx="5626861"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a:solidFill>
                  <a:schemeClr val="accent6">
                    <a:lumMod val="50000"/>
                  </a:schemeClr>
                </a:solidFill>
                <a:latin typeface="Arial"/>
                <a:ea typeface="Arial"/>
                <a:cs typeface="Arial"/>
                <a:sym typeface="Arial"/>
              </a:rPr>
              <a:t>How could we generate more </a:t>
            </a:r>
            <a:endParaRPr sz="3200" b="0" i="0" u="none" strike="noStrike" cap="none" dirty="0">
              <a:solidFill>
                <a:schemeClr val="accent6">
                  <a:lumMod val="50000"/>
                </a:schemeClr>
              </a:solidFill>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dirty="0">
                <a:solidFill>
                  <a:schemeClr val="accent6">
                    <a:lumMod val="50000"/>
                  </a:schemeClr>
                </a:solidFill>
                <a:latin typeface="Arial"/>
                <a:ea typeface="Arial"/>
                <a:cs typeface="Arial"/>
                <a:sym typeface="Arial"/>
              </a:rPr>
              <a:t>recurring revenue? </a:t>
            </a:r>
            <a:endParaRPr dirty="0">
              <a:solidFill>
                <a:schemeClr val="accent6">
                  <a:lumMod val="50000"/>
                </a:schemeClr>
              </a:solidFill>
            </a:endParaRPr>
          </a:p>
        </p:txBody>
      </p:sp>
      <p:sp>
        <p:nvSpPr>
          <p:cNvPr id="556" name="Google Shape;556;p11"/>
          <p:cNvSpPr/>
          <p:nvPr/>
        </p:nvSpPr>
        <p:spPr>
          <a:xfrm>
            <a:off x="6598590" y="4245363"/>
            <a:ext cx="4950394" cy="369332"/>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en-US" sz="1800" b="0" i="0" u="none" strike="noStrike" cap="none" dirty="0" err="1">
                <a:solidFill>
                  <a:schemeClr val="accent6">
                    <a:lumMod val="50000"/>
                  </a:schemeClr>
                </a:solidFill>
                <a:latin typeface="Arial"/>
                <a:ea typeface="Arial"/>
                <a:cs typeface="Arial"/>
                <a:sym typeface="Arial"/>
              </a:rPr>
              <a:t>كيف</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يمكننا</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كسب</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دخل</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متكرر</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اشتراك</a:t>
            </a:r>
            <a:r>
              <a:rPr lang="en-US" sz="1800" b="0" i="0" u="none" strike="noStrike" cap="none" dirty="0">
                <a:solidFill>
                  <a:schemeClr val="accent6">
                    <a:lumMod val="50000"/>
                  </a:schemeClr>
                </a:solidFill>
                <a:latin typeface="Arial"/>
                <a:ea typeface="Arial"/>
                <a:cs typeface="Arial"/>
                <a:sym typeface="Arial"/>
              </a:rPr>
              <a:t> – </a:t>
            </a:r>
            <a:r>
              <a:rPr lang="en-US" sz="1800" b="0" i="0" u="none" strike="noStrike" cap="none" dirty="0" err="1">
                <a:solidFill>
                  <a:schemeClr val="accent6">
                    <a:lumMod val="50000"/>
                  </a:schemeClr>
                </a:solidFill>
                <a:latin typeface="Arial"/>
                <a:ea typeface="Arial"/>
                <a:cs typeface="Arial"/>
                <a:sym typeface="Arial"/>
              </a:rPr>
              <a:t>شراء</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متكرر</a:t>
            </a:r>
            <a:r>
              <a:rPr lang="en-US" sz="1800" b="0" i="0" u="none" strike="noStrike" cap="none" dirty="0">
                <a:solidFill>
                  <a:schemeClr val="accent6">
                    <a:lumMod val="50000"/>
                  </a:schemeClr>
                </a:solidFill>
                <a:latin typeface="Arial"/>
                <a:ea typeface="Arial"/>
                <a:cs typeface="Arial"/>
                <a:sym typeface="Arial"/>
              </a:rPr>
              <a:t> – </a:t>
            </a:r>
            <a:r>
              <a:rPr lang="en-US" sz="1800" b="0" i="0" u="none" strike="noStrike" cap="none" dirty="0" err="1">
                <a:solidFill>
                  <a:schemeClr val="accent6">
                    <a:lumMod val="50000"/>
                  </a:schemeClr>
                </a:solidFill>
                <a:latin typeface="Arial"/>
                <a:ea typeface="Arial"/>
                <a:cs typeface="Arial"/>
                <a:sym typeface="Arial"/>
              </a:rPr>
              <a:t>ايجار</a:t>
            </a:r>
            <a:r>
              <a:rPr lang="en-US" sz="1800" b="0" i="0" u="none" strike="noStrike" cap="none" dirty="0">
                <a:solidFill>
                  <a:schemeClr val="accent6">
                    <a:lumMod val="50000"/>
                  </a:schemeClr>
                </a:solidFill>
                <a:latin typeface="Arial"/>
                <a:ea typeface="Arial"/>
                <a:cs typeface="Arial"/>
                <a:sym typeface="Arial"/>
              </a:rPr>
              <a:t>)</a:t>
            </a:r>
            <a:endParaRPr sz="1800" b="0" i="0" u="none" strike="noStrike" cap="none" dirty="0">
              <a:solidFill>
                <a:schemeClr val="accent6">
                  <a:lumMod val="50000"/>
                </a:schemeClr>
              </a:solidFill>
              <a:latin typeface="Arial"/>
              <a:ea typeface="Arial"/>
              <a:cs typeface="Arial"/>
              <a:sym typeface="Arial"/>
            </a:endParaRPr>
          </a:p>
        </p:txBody>
      </p:sp>
      <p:pic>
        <p:nvPicPr>
          <p:cNvPr id="557" name="Google Shape;557;p11"/>
          <p:cNvPicPr preferRelativeResize="0"/>
          <p:nvPr/>
        </p:nvPicPr>
        <p:blipFill rotWithShape="1">
          <a:blip r:embed="rId3">
            <a:alphaModFix/>
          </a:blip>
          <a:srcRect/>
          <a:stretch/>
        </p:blipFill>
        <p:spPr>
          <a:xfrm>
            <a:off x="6598590" y="5014516"/>
            <a:ext cx="1108451" cy="634130"/>
          </a:xfrm>
          <a:prstGeom prst="rect">
            <a:avLst/>
          </a:prstGeom>
          <a:noFill/>
          <a:ln>
            <a:noFill/>
          </a:ln>
        </p:spPr>
      </p:pic>
      <p:pic>
        <p:nvPicPr>
          <p:cNvPr id="558" name="Google Shape;558;p11"/>
          <p:cNvPicPr preferRelativeResize="0"/>
          <p:nvPr/>
        </p:nvPicPr>
        <p:blipFill rotWithShape="1">
          <a:blip r:embed="rId4">
            <a:alphaModFix/>
          </a:blip>
          <a:srcRect l="10506" t="22201" r="11571" b="19262"/>
          <a:stretch/>
        </p:blipFill>
        <p:spPr>
          <a:xfrm>
            <a:off x="8128020" y="5059867"/>
            <a:ext cx="1517904" cy="607161"/>
          </a:xfrm>
          <a:prstGeom prst="rect">
            <a:avLst/>
          </a:prstGeom>
          <a:noFill/>
          <a:ln>
            <a:noFill/>
          </a:ln>
        </p:spPr>
      </p:pic>
      <p:pic>
        <p:nvPicPr>
          <p:cNvPr id="559" name="Google Shape;559;p11"/>
          <p:cNvPicPr preferRelativeResize="0"/>
          <p:nvPr/>
        </p:nvPicPr>
        <p:blipFill rotWithShape="1">
          <a:blip r:embed="rId5">
            <a:alphaModFix/>
          </a:blip>
          <a:srcRect/>
          <a:stretch/>
        </p:blipFill>
        <p:spPr>
          <a:xfrm>
            <a:off x="10066904" y="5059867"/>
            <a:ext cx="1482080" cy="543429"/>
          </a:xfrm>
          <a:prstGeom prst="rect">
            <a:avLst/>
          </a:prstGeom>
          <a:noFill/>
          <a:ln>
            <a:noFill/>
          </a:ln>
        </p:spPr>
      </p:pic>
      <p:pic>
        <p:nvPicPr>
          <p:cNvPr id="560" name="Google Shape;560;p11"/>
          <p:cNvPicPr preferRelativeResize="0"/>
          <p:nvPr/>
        </p:nvPicPr>
        <p:blipFill rotWithShape="1">
          <a:blip r:embed="rId6">
            <a:alphaModFix/>
          </a:blip>
          <a:srcRect l="21140" r="9925"/>
          <a:stretch/>
        </p:blipFill>
        <p:spPr>
          <a:xfrm flipH="1">
            <a:off x="663696" y="1790787"/>
            <a:ext cx="3922595" cy="387624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12"/>
          <p:cNvSpPr/>
          <p:nvPr/>
        </p:nvSpPr>
        <p:spPr>
          <a:xfrm rot="-5400000">
            <a:off x="8848954" y="3005359"/>
            <a:ext cx="4767652" cy="847283"/>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4800" b="1" i="0" u="sng" strike="noStrike" cap="none">
                <a:solidFill>
                  <a:schemeClr val="lt1"/>
                </a:solidFill>
                <a:latin typeface="Arial Black"/>
                <a:ea typeface="Arial Black"/>
                <a:cs typeface="Arial Black"/>
                <a:sym typeface="Arial Black"/>
              </a:rPr>
              <a:t>3RD Question</a:t>
            </a:r>
            <a:endParaRPr sz="4800" b="1" i="0" u="sng" strike="noStrike" cap="none">
              <a:solidFill>
                <a:schemeClr val="lt1"/>
              </a:solidFill>
              <a:latin typeface="Arial Black"/>
              <a:ea typeface="Arial Black"/>
              <a:cs typeface="Arial Black"/>
              <a:sym typeface="Arial Black"/>
            </a:endParaRPr>
          </a:p>
        </p:txBody>
      </p:sp>
      <p:sp>
        <p:nvSpPr>
          <p:cNvPr id="566" name="Google Shape;566;p12"/>
          <p:cNvSpPr/>
          <p:nvPr/>
        </p:nvSpPr>
        <p:spPr>
          <a:xfrm>
            <a:off x="242242" y="2151727"/>
            <a:ext cx="6034024"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a:solidFill>
                  <a:schemeClr val="accent6">
                    <a:lumMod val="50000"/>
                  </a:schemeClr>
                </a:solidFill>
                <a:latin typeface="Arial"/>
                <a:ea typeface="Arial"/>
                <a:cs typeface="Arial"/>
                <a:sym typeface="Arial"/>
              </a:rPr>
              <a:t>How could we get others </a:t>
            </a:r>
            <a:endParaRPr sz="3200" b="0" i="0" u="none" strike="noStrike" cap="none" dirty="0">
              <a:solidFill>
                <a:schemeClr val="accent6">
                  <a:lumMod val="50000"/>
                </a:schemeClr>
              </a:solidFill>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dirty="0">
                <a:solidFill>
                  <a:schemeClr val="accent6">
                    <a:lumMod val="50000"/>
                  </a:schemeClr>
                </a:solidFill>
                <a:latin typeface="Arial"/>
                <a:ea typeface="Arial"/>
                <a:cs typeface="Arial"/>
                <a:sym typeface="Arial"/>
              </a:rPr>
              <a:t>to create value for us (for free)? </a:t>
            </a:r>
            <a:endParaRPr sz="3200" b="0" i="0" u="none" strike="noStrike" cap="none" dirty="0">
              <a:solidFill>
                <a:schemeClr val="accent6">
                  <a:lumMod val="50000"/>
                </a:schemeClr>
              </a:solidFill>
              <a:latin typeface="Arial"/>
              <a:ea typeface="Arial"/>
              <a:cs typeface="Arial"/>
              <a:sym typeface="Arial"/>
            </a:endParaRPr>
          </a:p>
          <a:p>
            <a:pPr marL="0" marR="0" lvl="0" indent="0" algn="ctr" rtl="0">
              <a:lnSpc>
                <a:spcPct val="100000"/>
              </a:lnSpc>
              <a:spcBef>
                <a:spcPts val="0"/>
              </a:spcBef>
              <a:spcAft>
                <a:spcPts val="0"/>
              </a:spcAft>
              <a:buNone/>
            </a:pPr>
            <a:r>
              <a:rPr lang="en-US" sz="1800" b="0" i="0" u="none" strike="noStrike" cap="none" dirty="0">
                <a:solidFill>
                  <a:schemeClr val="accent6">
                    <a:lumMod val="50000"/>
                  </a:schemeClr>
                </a:solidFill>
                <a:latin typeface="Arial"/>
                <a:ea typeface="Arial"/>
                <a:cs typeface="Arial"/>
                <a:sym typeface="Arial"/>
              </a:rPr>
              <a:t>(one billion Facebook user work for FB for free)</a:t>
            </a:r>
            <a:endParaRPr dirty="0">
              <a:solidFill>
                <a:schemeClr val="accent6">
                  <a:lumMod val="50000"/>
                </a:schemeClr>
              </a:solidFill>
            </a:endParaRPr>
          </a:p>
        </p:txBody>
      </p:sp>
      <p:sp>
        <p:nvSpPr>
          <p:cNvPr id="567" name="Google Shape;567;p12"/>
          <p:cNvSpPr/>
          <p:nvPr/>
        </p:nvSpPr>
        <p:spPr>
          <a:xfrm>
            <a:off x="242242" y="4173321"/>
            <a:ext cx="5338320" cy="646331"/>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en-US" sz="1800" b="0" i="0" u="none" strike="noStrike" cap="none" dirty="0" err="1">
                <a:solidFill>
                  <a:schemeClr val="accent6">
                    <a:lumMod val="50000"/>
                  </a:schemeClr>
                </a:solidFill>
                <a:latin typeface="Arial"/>
                <a:ea typeface="Arial"/>
                <a:cs typeface="Arial"/>
                <a:sym typeface="Arial"/>
              </a:rPr>
              <a:t>كيف</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يمكننا</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الاستفادة</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من</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الآخرين</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لتحقيق</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وخلق</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قيمة</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مهمة</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لنا</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مجانًا</a:t>
            </a:r>
            <a:r>
              <a:rPr lang="en-US" sz="1800" b="0" i="0" u="none" strike="noStrike" cap="none" dirty="0">
                <a:solidFill>
                  <a:schemeClr val="accent6">
                    <a:lumMod val="50000"/>
                  </a:schemeClr>
                </a:solidFill>
                <a:latin typeface="Arial"/>
                <a:ea typeface="Arial"/>
                <a:cs typeface="Arial"/>
                <a:sym typeface="Arial"/>
              </a:rPr>
              <a:t>)؟ </a:t>
            </a:r>
            <a:endParaRPr sz="1800" b="0" i="0" u="none" strike="noStrike" cap="none" dirty="0">
              <a:solidFill>
                <a:schemeClr val="accent6">
                  <a:lumMod val="50000"/>
                </a:schemeClr>
              </a:solidFill>
              <a:latin typeface="Arial"/>
              <a:ea typeface="Arial"/>
              <a:cs typeface="Arial"/>
              <a:sym typeface="Arial"/>
            </a:endParaRPr>
          </a:p>
          <a:p>
            <a:pPr marL="0" marR="0" lvl="0" indent="0" algn="ctr" rtl="1">
              <a:lnSpc>
                <a:spcPct val="100000"/>
              </a:lnSpc>
              <a:spcBef>
                <a:spcPts val="0"/>
              </a:spcBef>
              <a:spcAft>
                <a:spcPts val="0"/>
              </a:spcAft>
              <a:buNone/>
            </a:pPr>
            <a:r>
              <a:rPr lang="en-US" sz="1800" b="0" i="0" u="none" strike="noStrike" cap="none" dirty="0">
                <a:solidFill>
                  <a:schemeClr val="accent6">
                    <a:lumMod val="50000"/>
                  </a:schemeClr>
                </a:solidFill>
                <a:latin typeface="Arial"/>
                <a:ea typeface="Arial"/>
                <a:cs typeface="Arial"/>
                <a:sym typeface="Arial"/>
              </a:rPr>
              <a:t>(</a:t>
            </a:r>
            <a:r>
              <a:rPr lang="en-US" sz="1800" b="0" i="0" u="none" strike="noStrike" cap="none" dirty="0" err="1">
                <a:solidFill>
                  <a:schemeClr val="accent6">
                    <a:lumMod val="50000"/>
                  </a:schemeClr>
                </a:solidFill>
                <a:latin typeface="Arial"/>
                <a:ea typeface="Arial"/>
                <a:cs typeface="Arial"/>
                <a:sym typeface="Arial"/>
              </a:rPr>
              <a:t>مليار</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مستخدم</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لـFacebook</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يعملون</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لصالحة</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مجانًا</a:t>
            </a:r>
            <a:r>
              <a:rPr lang="en-US" sz="1800" b="0" i="0" u="none" strike="noStrike" cap="none" dirty="0">
                <a:solidFill>
                  <a:schemeClr val="accent6">
                    <a:lumMod val="50000"/>
                  </a:schemeClr>
                </a:solidFill>
                <a:latin typeface="Arial"/>
                <a:ea typeface="Arial"/>
                <a:cs typeface="Arial"/>
                <a:sym typeface="Arial"/>
              </a:rPr>
              <a:t>)</a:t>
            </a:r>
            <a:endParaRPr sz="1800" b="0" i="0" u="none" strike="noStrike" cap="none" dirty="0">
              <a:solidFill>
                <a:schemeClr val="accent6">
                  <a:lumMod val="50000"/>
                </a:schemeClr>
              </a:solidFill>
              <a:latin typeface="Arial"/>
              <a:ea typeface="Arial"/>
              <a:cs typeface="Arial"/>
              <a:sym typeface="Arial"/>
            </a:endParaRPr>
          </a:p>
        </p:txBody>
      </p:sp>
      <p:pic>
        <p:nvPicPr>
          <p:cNvPr id="568" name="Google Shape;568;p12"/>
          <p:cNvPicPr preferRelativeResize="0"/>
          <p:nvPr/>
        </p:nvPicPr>
        <p:blipFill rotWithShape="1">
          <a:blip r:embed="rId3">
            <a:alphaModFix/>
          </a:blip>
          <a:srcRect/>
          <a:stretch/>
        </p:blipFill>
        <p:spPr>
          <a:xfrm>
            <a:off x="890025" y="4730540"/>
            <a:ext cx="1082287" cy="1082287"/>
          </a:xfrm>
          <a:prstGeom prst="rect">
            <a:avLst/>
          </a:prstGeom>
          <a:noFill/>
          <a:ln>
            <a:noFill/>
          </a:ln>
        </p:spPr>
      </p:pic>
      <p:pic>
        <p:nvPicPr>
          <p:cNvPr id="569" name="Google Shape;569;p12"/>
          <p:cNvPicPr preferRelativeResize="0"/>
          <p:nvPr/>
        </p:nvPicPr>
        <p:blipFill rotWithShape="1">
          <a:blip r:embed="rId4">
            <a:alphaModFix/>
          </a:blip>
          <a:srcRect/>
          <a:stretch/>
        </p:blipFill>
        <p:spPr>
          <a:xfrm>
            <a:off x="3756601" y="4907248"/>
            <a:ext cx="1278750" cy="716100"/>
          </a:xfrm>
          <a:prstGeom prst="rect">
            <a:avLst/>
          </a:prstGeom>
          <a:noFill/>
          <a:ln>
            <a:noFill/>
          </a:ln>
        </p:spPr>
      </p:pic>
      <p:pic>
        <p:nvPicPr>
          <p:cNvPr id="570" name="Google Shape;570;p12"/>
          <p:cNvPicPr preferRelativeResize="0"/>
          <p:nvPr/>
        </p:nvPicPr>
        <p:blipFill rotWithShape="1">
          <a:blip r:embed="rId5">
            <a:alphaModFix/>
          </a:blip>
          <a:srcRect/>
          <a:stretch/>
        </p:blipFill>
        <p:spPr>
          <a:xfrm>
            <a:off x="2584709" y="4970728"/>
            <a:ext cx="652620" cy="652620"/>
          </a:xfrm>
          <a:prstGeom prst="rect">
            <a:avLst/>
          </a:prstGeom>
          <a:noFill/>
          <a:ln>
            <a:noFill/>
          </a:ln>
        </p:spPr>
      </p:pic>
      <p:pic>
        <p:nvPicPr>
          <p:cNvPr id="571" name="Google Shape;571;p12"/>
          <p:cNvPicPr preferRelativeResize="0">
            <a:picLocks noGrp="1"/>
          </p:cNvPicPr>
          <p:nvPr>
            <p:ph type="pic" idx="4294967295"/>
          </p:nvPr>
        </p:nvPicPr>
        <p:blipFill rotWithShape="1">
          <a:blip r:embed="rId6">
            <a:alphaModFix/>
          </a:blip>
          <a:srcRect l="27813" r="27812"/>
          <a:stretch/>
        </p:blipFill>
        <p:spPr>
          <a:xfrm>
            <a:off x="7598772" y="890880"/>
            <a:ext cx="4057650" cy="4647530"/>
          </a:xfrm>
          <a:prstGeom prst="rect">
            <a:avLst/>
          </a:prstGeom>
          <a:solidFill>
            <a:srgbClr val="F2F2F2"/>
          </a:solid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13"/>
          <p:cNvSpPr/>
          <p:nvPr/>
        </p:nvSpPr>
        <p:spPr>
          <a:xfrm rot="-5400000">
            <a:off x="-1517926" y="3005359"/>
            <a:ext cx="4766049" cy="847283"/>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4800" b="1" i="0" u="sng" strike="noStrike" cap="none">
                <a:solidFill>
                  <a:schemeClr val="lt1"/>
                </a:solidFill>
                <a:latin typeface="Arial Black"/>
                <a:ea typeface="Arial Black"/>
                <a:cs typeface="Arial Black"/>
                <a:sym typeface="Arial Black"/>
              </a:rPr>
              <a:t>4TH Question</a:t>
            </a:r>
            <a:endParaRPr sz="4800" b="1" i="0" u="sng" strike="noStrike" cap="none">
              <a:solidFill>
                <a:schemeClr val="lt1"/>
              </a:solidFill>
              <a:latin typeface="Arial Black"/>
              <a:ea typeface="Arial Black"/>
              <a:cs typeface="Arial Black"/>
              <a:sym typeface="Arial Black"/>
            </a:endParaRPr>
          </a:p>
        </p:txBody>
      </p:sp>
      <p:sp>
        <p:nvSpPr>
          <p:cNvPr id="577" name="Google Shape;577;p13"/>
          <p:cNvSpPr/>
          <p:nvPr/>
        </p:nvSpPr>
        <p:spPr>
          <a:xfrm>
            <a:off x="6343692" y="3231613"/>
            <a:ext cx="5533886" cy="646331"/>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en-US" sz="1800" b="0" i="0" u="none" strike="noStrike" cap="none" dirty="0" err="1">
                <a:solidFill>
                  <a:schemeClr val="accent6">
                    <a:lumMod val="50000"/>
                  </a:schemeClr>
                </a:solidFill>
                <a:latin typeface="Arial"/>
                <a:ea typeface="Arial"/>
                <a:cs typeface="Arial"/>
                <a:sym typeface="Arial"/>
              </a:rPr>
              <a:t>أي</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شريك</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استراتيجي</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يمكننا</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العمل</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معه</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لتحسين</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نموذج</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أعمالنا</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أو</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توسيعه</a:t>
            </a:r>
            <a:r>
              <a:rPr lang="en-US" sz="1800" b="0" i="0" u="none" strike="noStrike" cap="none" dirty="0">
                <a:solidFill>
                  <a:schemeClr val="accent6">
                    <a:lumMod val="50000"/>
                  </a:schemeClr>
                </a:solidFill>
                <a:latin typeface="Arial"/>
                <a:ea typeface="Arial"/>
                <a:cs typeface="Arial"/>
                <a:sym typeface="Arial"/>
              </a:rPr>
              <a:t>؟ </a:t>
            </a:r>
            <a:endParaRPr sz="1800" b="0" i="0" u="none" strike="noStrike" cap="none" dirty="0">
              <a:solidFill>
                <a:schemeClr val="accent6">
                  <a:lumMod val="50000"/>
                </a:schemeClr>
              </a:solidFill>
              <a:latin typeface="Arial"/>
              <a:ea typeface="Arial"/>
              <a:cs typeface="Arial"/>
              <a:sym typeface="Arial"/>
            </a:endParaRPr>
          </a:p>
          <a:p>
            <a:pPr marL="0" marR="0" lvl="0" indent="0" algn="ctr" rtl="1">
              <a:lnSpc>
                <a:spcPct val="100000"/>
              </a:lnSpc>
              <a:spcBef>
                <a:spcPts val="0"/>
              </a:spcBef>
              <a:spcAft>
                <a:spcPts val="0"/>
              </a:spcAft>
              <a:buNone/>
            </a:pPr>
            <a:r>
              <a:rPr lang="en-US" sz="1800" b="0" i="0" u="none" strike="noStrike" cap="none" dirty="0">
                <a:solidFill>
                  <a:schemeClr val="accent6">
                    <a:lumMod val="50000"/>
                  </a:schemeClr>
                </a:solidFill>
                <a:latin typeface="Arial"/>
                <a:ea typeface="Arial"/>
                <a:cs typeface="Arial"/>
                <a:sym typeface="Arial"/>
              </a:rPr>
              <a:t>(</a:t>
            </a:r>
            <a:r>
              <a:rPr lang="en-US" sz="1800" b="0" i="0" u="none" strike="noStrike" cap="none" dirty="0" err="1">
                <a:solidFill>
                  <a:schemeClr val="accent6">
                    <a:lumMod val="50000"/>
                  </a:schemeClr>
                </a:solidFill>
                <a:latin typeface="Arial"/>
                <a:ea typeface="Arial"/>
                <a:cs typeface="Arial"/>
                <a:sym typeface="Arial"/>
              </a:rPr>
              <a:t>فكر</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في</a:t>
            </a:r>
            <a:r>
              <a:rPr lang="en-US" sz="1800" b="0" i="0" u="none" strike="noStrike" cap="none" dirty="0">
                <a:solidFill>
                  <a:schemeClr val="accent6">
                    <a:lumMod val="50000"/>
                  </a:schemeClr>
                </a:solidFill>
                <a:latin typeface="Arial"/>
                <a:ea typeface="Arial"/>
                <a:cs typeface="Arial"/>
                <a:sym typeface="Arial"/>
              </a:rPr>
              <a:t> NIKE / Apple  </a:t>
            </a:r>
            <a:r>
              <a:rPr lang="en-US" sz="1800" b="0" i="0" u="none" strike="noStrike" cap="none" dirty="0" err="1">
                <a:solidFill>
                  <a:schemeClr val="accent6">
                    <a:lumMod val="50000"/>
                  </a:schemeClr>
                </a:solidFill>
                <a:latin typeface="Arial"/>
                <a:ea typeface="Arial"/>
                <a:cs typeface="Arial"/>
                <a:sym typeface="Arial"/>
              </a:rPr>
              <a:t>للاستماع</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إلى</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الموسيقى</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أثناء</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الجري</a:t>
            </a:r>
            <a:r>
              <a:rPr lang="en-US" sz="1800" b="0" i="0" u="none" strike="noStrike" cap="none" dirty="0">
                <a:solidFill>
                  <a:schemeClr val="accent6">
                    <a:lumMod val="50000"/>
                  </a:schemeClr>
                </a:solidFill>
                <a:latin typeface="Arial"/>
                <a:ea typeface="Arial"/>
                <a:cs typeface="Arial"/>
                <a:sym typeface="Arial"/>
              </a:rPr>
              <a:t>)</a:t>
            </a:r>
            <a:endParaRPr sz="1800" b="0" i="0" u="none" strike="noStrike" cap="none" dirty="0">
              <a:solidFill>
                <a:schemeClr val="accent6">
                  <a:lumMod val="50000"/>
                </a:schemeClr>
              </a:solidFill>
              <a:latin typeface="Arial"/>
              <a:ea typeface="Arial"/>
              <a:cs typeface="Arial"/>
              <a:sym typeface="Arial"/>
            </a:endParaRPr>
          </a:p>
        </p:txBody>
      </p:sp>
      <p:pic>
        <p:nvPicPr>
          <p:cNvPr id="578" name="Google Shape;578;p13"/>
          <p:cNvPicPr preferRelativeResize="0">
            <a:picLocks noGrp="1"/>
          </p:cNvPicPr>
          <p:nvPr>
            <p:ph type="pic" idx="4294967295"/>
          </p:nvPr>
        </p:nvPicPr>
        <p:blipFill rotWithShape="1">
          <a:blip r:embed="rId3">
            <a:alphaModFix/>
          </a:blip>
          <a:srcRect/>
          <a:stretch/>
        </p:blipFill>
        <p:spPr>
          <a:xfrm flipH="1">
            <a:off x="1362116" y="1197394"/>
            <a:ext cx="4327907" cy="4257108"/>
          </a:xfrm>
          <a:prstGeom prst="rect">
            <a:avLst/>
          </a:prstGeom>
          <a:solidFill>
            <a:srgbClr val="F2F2F2"/>
          </a:solidFill>
          <a:ln>
            <a:noFill/>
          </a:ln>
        </p:spPr>
      </p:pic>
      <p:sp>
        <p:nvSpPr>
          <p:cNvPr id="579" name="Google Shape;579;p13"/>
          <p:cNvSpPr/>
          <p:nvPr/>
        </p:nvSpPr>
        <p:spPr>
          <a:xfrm>
            <a:off x="6588950" y="506438"/>
            <a:ext cx="5288628" cy="23391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a:solidFill>
                  <a:schemeClr val="accent6">
                    <a:lumMod val="50000"/>
                  </a:schemeClr>
                </a:solidFill>
                <a:latin typeface="Arial"/>
                <a:ea typeface="Arial"/>
                <a:cs typeface="Arial"/>
                <a:sym typeface="Arial"/>
              </a:rPr>
              <a:t>Which strategic partner </a:t>
            </a:r>
            <a:endParaRPr sz="3200" b="0" i="0" u="none" strike="noStrike" cap="none" dirty="0">
              <a:solidFill>
                <a:schemeClr val="accent6">
                  <a:lumMod val="50000"/>
                </a:schemeClr>
              </a:solidFill>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dirty="0">
                <a:solidFill>
                  <a:schemeClr val="accent6">
                    <a:lumMod val="50000"/>
                  </a:schemeClr>
                </a:solidFill>
                <a:latin typeface="Arial"/>
                <a:ea typeface="Arial"/>
                <a:cs typeface="Arial"/>
                <a:sym typeface="Arial"/>
              </a:rPr>
              <a:t>could we work with to </a:t>
            </a:r>
            <a:endParaRPr sz="3200" b="0" i="0" u="none" strike="noStrike" cap="none" dirty="0">
              <a:solidFill>
                <a:schemeClr val="accent6">
                  <a:lumMod val="50000"/>
                </a:schemeClr>
              </a:solidFill>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dirty="0">
                <a:solidFill>
                  <a:schemeClr val="accent6">
                    <a:lumMod val="50000"/>
                  </a:schemeClr>
                </a:solidFill>
                <a:latin typeface="Arial"/>
                <a:ea typeface="Arial"/>
                <a:cs typeface="Arial"/>
                <a:sym typeface="Arial"/>
              </a:rPr>
              <a:t>leverage or expand </a:t>
            </a:r>
            <a:endParaRPr sz="3200" b="0" i="0" u="none" strike="noStrike" cap="none" dirty="0">
              <a:solidFill>
                <a:schemeClr val="accent6">
                  <a:lumMod val="50000"/>
                </a:schemeClr>
              </a:solidFill>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dirty="0">
                <a:solidFill>
                  <a:schemeClr val="accent6">
                    <a:lumMod val="50000"/>
                  </a:schemeClr>
                </a:solidFill>
                <a:latin typeface="Arial"/>
                <a:ea typeface="Arial"/>
                <a:cs typeface="Arial"/>
                <a:sym typeface="Arial"/>
              </a:rPr>
              <a:t>our business model? </a:t>
            </a:r>
            <a:endParaRPr sz="3200" b="0" i="0" u="none" strike="noStrike" cap="none" dirty="0">
              <a:solidFill>
                <a:schemeClr val="accent6">
                  <a:lumMod val="50000"/>
                </a:schemeClr>
              </a:solidFill>
              <a:latin typeface="Arial"/>
              <a:ea typeface="Arial"/>
              <a:cs typeface="Arial"/>
              <a:sym typeface="Arial"/>
            </a:endParaRPr>
          </a:p>
          <a:p>
            <a:pPr marL="0" marR="0" lvl="0" indent="0" algn="ctr" rtl="0">
              <a:lnSpc>
                <a:spcPct val="100000"/>
              </a:lnSpc>
              <a:spcBef>
                <a:spcPts val="0"/>
              </a:spcBef>
              <a:spcAft>
                <a:spcPts val="0"/>
              </a:spcAft>
              <a:buNone/>
            </a:pPr>
            <a:r>
              <a:rPr lang="en-US" sz="1800" b="0" i="0" u="none" strike="noStrike" cap="none" dirty="0">
                <a:solidFill>
                  <a:schemeClr val="accent6">
                    <a:lumMod val="50000"/>
                  </a:schemeClr>
                </a:solidFill>
                <a:latin typeface="Arial"/>
                <a:ea typeface="Arial"/>
                <a:cs typeface="Arial"/>
                <a:sym typeface="Arial"/>
              </a:rPr>
              <a:t>(think of NIKE/Apple listen to music while running)</a:t>
            </a:r>
            <a:endParaRPr dirty="0">
              <a:solidFill>
                <a:schemeClr val="accent6">
                  <a:lumMod val="50000"/>
                </a:schemeClr>
              </a:solidFill>
            </a:endParaRPr>
          </a:p>
        </p:txBody>
      </p:sp>
      <p:pic>
        <p:nvPicPr>
          <p:cNvPr id="580" name="Google Shape;580;p13"/>
          <p:cNvPicPr preferRelativeResize="0"/>
          <p:nvPr/>
        </p:nvPicPr>
        <p:blipFill rotWithShape="1">
          <a:blip r:embed="rId4">
            <a:alphaModFix/>
          </a:blip>
          <a:srcRect/>
          <a:stretch/>
        </p:blipFill>
        <p:spPr>
          <a:xfrm>
            <a:off x="7347600" y="4104167"/>
            <a:ext cx="3526069" cy="183943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14"/>
          <p:cNvPicPr preferRelativeResize="0"/>
          <p:nvPr/>
        </p:nvPicPr>
        <p:blipFill rotWithShape="1">
          <a:blip r:embed="rId3">
            <a:alphaModFix/>
          </a:blip>
          <a:srcRect l="15961" r="11410"/>
          <a:stretch/>
        </p:blipFill>
        <p:spPr>
          <a:xfrm flipH="1">
            <a:off x="6147581" y="451325"/>
            <a:ext cx="4037427" cy="5559073"/>
          </a:xfrm>
          <a:prstGeom prst="rect">
            <a:avLst/>
          </a:prstGeom>
          <a:noFill/>
          <a:ln>
            <a:noFill/>
          </a:ln>
        </p:spPr>
      </p:pic>
      <p:sp>
        <p:nvSpPr>
          <p:cNvPr id="586" name="Google Shape;586;p14"/>
          <p:cNvSpPr/>
          <p:nvPr/>
        </p:nvSpPr>
        <p:spPr>
          <a:xfrm rot="-5400000">
            <a:off x="8848954" y="3005359"/>
            <a:ext cx="4767652" cy="847283"/>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4800" b="1" i="0" u="sng" strike="noStrike" cap="none">
                <a:solidFill>
                  <a:schemeClr val="lt1"/>
                </a:solidFill>
                <a:latin typeface="Arial Black"/>
                <a:ea typeface="Arial Black"/>
                <a:cs typeface="Arial Black"/>
                <a:sym typeface="Arial Black"/>
              </a:rPr>
              <a:t>5TH Question</a:t>
            </a:r>
            <a:endParaRPr sz="4800" b="1" i="0" u="sng" strike="noStrike" cap="none">
              <a:solidFill>
                <a:schemeClr val="lt1"/>
              </a:solidFill>
              <a:latin typeface="Arial Black"/>
              <a:ea typeface="Arial Black"/>
              <a:cs typeface="Arial Black"/>
              <a:sym typeface="Arial Black"/>
            </a:endParaRPr>
          </a:p>
        </p:txBody>
      </p:sp>
      <p:sp>
        <p:nvSpPr>
          <p:cNvPr id="587" name="Google Shape;587;p14"/>
          <p:cNvSpPr/>
          <p:nvPr/>
        </p:nvSpPr>
        <p:spPr>
          <a:xfrm>
            <a:off x="105219" y="2552769"/>
            <a:ext cx="6607899"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a:solidFill>
                  <a:schemeClr val="accent6">
                    <a:lumMod val="50000"/>
                  </a:schemeClr>
                </a:solidFill>
                <a:latin typeface="Arial"/>
                <a:ea typeface="Arial"/>
                <a:cs typeface="Arial"/>
                <a:sym typeface="Arial"/>
              </a:rPr>
              <a:t>How could we achieve more </a:t>
            </a:r>
            <a:endParaRPr dirty="0">
              <a:solidFill>
                <a:schemeClr val="accent6">
                  <a:lumMod val="50000"/>
                </a:schemeClr>
              </a:solidFill>
            </a:endParaRPr>
          </a:p>
          <a:p>
            <a:pPr marL="0" marR="0" lvl="0" indent="0" algn="ctr" rtl="0">
              <a:lnSpc>
                <a:spcPct val="100000"/>
              </a:lnSpc>
              <a:spcBef>
                <a:spcPts val="0"/>
              </a:spcBef>
              <a:spcAft>
                <a:spcPts val="0"/>
              </a:spcAft>
              <a:buNone/>
            </a:pPr>
            <a:r>
              <a:rPr lang="en-US" sz="3200" b="0" i="0" u="none" strike="noStrike" cap="none" dirty="0">
                <a:solidFill>
                  <a:schemeClr val="accent6">
                    <a:lumMod val="50000"/>
                  </a:schemeClr>
                </a:solidFill>
                <a:latin typeface="Arial"/>
                <a:ea typeface="Arial"/>
                <a:cs typeface="Arial"/>
                <a:sym typeface="Arial"/>
              </a:rPr>
              <a:t>scalability in your business model? </a:t>
            </a:r>
            <a:endParaRPr sz="3200" b="0" i="0" u="none" strike="noStrike" cap="none" dirty="0">
              <a:solidFill>
                <a:schemeClr val="accent6">
                  <a:lumMod val="50000"/>
                </a:schemeClr>
              </a:solidFill>
              <a:latin typeface="Arial"/>
              <a:ea typeface="Arial"/>
              <a:cs typeface="Arial"/>
              <a:sym typeface="Arial"/>
            </a:endParaRPr>
          </a:p>
          <a:p>
            <a:pPr marL="0" marR="0" lvl="0" indent="0" algn="ctr" rtl="0">
              <a:lnSpc>
                <a:spcPct val="100000"/>
              </a:lnSpc>
              <a:spcBef>
                <a:spcPts val="0"/>
              </a:spcBef>
              <a:spcAft>
                <a:spcPts val="0"/>
              </a:spcAft>
              <a:buNone/>
            </a:pPr>
            <a:r>
              <a:rPr lang="en-US" sz="2000" b="0" i="0" u="none" strike="noStrike" cap="none" dirty="0">
                <a:solidFill>
                  <a:schemeClr val="accent6">
                    <a:lumMod val="50000"/>
                  </a:schemeClr>
                </a:solidFill>
                <a:latin typeface="Arial"/>
                <a:ea typeface="Arial"/>
                <a:cs typeface="Arial"/>
                <a:sym typeface="Arial"/>
              </a:rPr>
              <a:t>(as few limitations as possible)</a:t>
            </a:r>
            <a:endParaRPr dirty="0">
              <a:solidFill>
                <a:schemeClr val="accent6">
                  <a:lumMod val="50000"/>
                </a:schemeClr>
              </a:solidFill>
            </a:endParaRPr>
          </a:p>
        </p:txBody>
      </p:sp>
      <p:sp>
        <p:nvSpPr>
          <p:cNvPr id="588" name="Google Shape;588;p14"/>
          <p:cNvSpPr/>
          <p:nvPr/>
        </p:nvSpPr>
        <p:spPr>
          <a:xfrm>
            <a:off x="1061410" y="4751550"/>
            <a:ext cx="4695516" cy="646331"/>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en-US" sz="1800" b="0" i="0" u="none" strike="noStrike" cap="none" dirty="0" err="1">
                <a:solidFill>
                  <a:schemeClr val="accent6">
                    <a:lumMod val="50000"/>
                  </a:schemeClr>
                </a:solidFill>
                <a:latin typeface="Arial"/>
                <a:ea typeface="Arial"/>
                <a:cs typeface="Arial"/>
                <a:sym typeface="Arial"/>
              </a:rPr>
              <a:t>كيف</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يمكننا</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ضمان</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القابلية</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للتوسع</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في</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نموذج</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عملكم</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من</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الآن</a:t>
            </a:r>
            <a:r>
              <a:rPr lang="en-US" sz="1800" b="0" i="0" u="none" strike="noStrike" cap="none" dirty="0">
                <a:solidFill>
                  <a:schemeClr val="accent6">
                    <a:lumMod val="50000"/>
                  </a:schemeClr>
                </a:solidFill>
                <a:latin typeface="Arial"/>
                <a:ea typeface="Arial"/>
                <a:cs typeface="Arial"/>
                <a:sym typeface="Arial"/>
              </a:rPr>
              <a:t> ؟ </a:t>
            </a:r>
            <a:endParaRPr dirty="0">
              <a:solidFill>
                <a:schemeClr val="accent6">
                  <a:lumMod val="50000"/>
                </a:schemeClr>
              </a:solidFill>
            </a:endParaRPr>
          </a:p>
          <a:p>
            <a:pPr marL="0" marR="0" lvl="0" indent="0" algn="ctr" rtl="1">
              <a:lnSpc>
                <a:spcPct val="100000"/>
              </a:lnSpc>
              <a:spcBef>
                <a:spcPts val="0"/>
              </a:spcBef>
              <a:spcAft>
                <a:spcPts val="0"/>
              </a:spcAft>
              <a:buNone/>
            </a:pPr>
            <a:r>
              <a:rPr lang="en-US" sz="1800" b="0" i="0" u="none" strike="noStrike" cap="none" dirty="0">
                <a:solidFill>
                  <a:schemeClr val="accent6">
                    <a:lumMod val="50000"/>
                  </a:schemeClr>
                </a:solidFill>
                <a:latin typeface="Arial"/>
                <a:ea typeface="Arial"/>
                <a:cs typeface="Arial"/>
                <a:sym typeface="Arial"/>
              </a:rPr>
              <a:t>(</a:t>
            </a:r>
            <a:r>
              <a:rPr lang="en-US" sz="1800" b="0" i="0" u="none" strike="noStrike" cap="none" dirty="0" err="1">
                <a:solidFill>
                  <a:schemeClr val="accent6">
                    <a:lumMod val="50000"/>
                  </a:schemeClr>
                </a:solidFill>
                <a:latin typeface="Arial"/>
                <a:ea typeface="Arial"/>
                <a:cs typeface="Arial"/>
                <a:sym typeface="Arial"/>
              </a:rPr>
              <a:t>أقل</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عدد</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ممكن</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من</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القيود</a:t>
            </a:r>
            <a:r>
              <a:rPr lang="en-US" sz="1800" b="0" i="0" u="none" strike="noStrike" cap="none" dirty="0">
                <a:solidFill>
                  <a:schemeClr val="accent6">
                    <a:lumMod val="50000"/>
                  </a:schemeClr>
                </a:solidFill>
                <a:latin typeface="Arial"/>
                <a:ea typeface="Arial"/>
                <a:cs typeface="Arial"/>
                <a:sym typeface="Arial"/>
              </a:rPr>
              <a:t>)</a:t>
            </a:r>
            <a:endParaRPr sz="1800" b="0" i="0" u="none" strike="noStrike" cap="none" dirty="0">
              <a:solidFill>
                <a:schemeClr val="accent6">
                  <a:lumMod val="50000"/>
                </a:schemeClr>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15"/>
          <p:cNvSpPr/>
          <p:nvPr/>
        </p:nvSpPr>
        <p:spPr>
          <a:xfrm rot="-5400000">
            <a:off x="-1517927" y="3005359"/>
            <a:ext cx="4766049" cy="847283"/>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4800" b="1" i="0" u="sng" strike="noStrike" cap="none">
                <a:solidFill>
                  <a:schemeClr val="lt1"/>
                </a:solidFill>
                <a:latin typeface="Arial Black"/>
                <a:ea typeface="Arial Black"/>
                <a:cs typeface="Arial Black"/>
                <a:sym typeface="Arial Black"/>
              </a:rPr>
              <a:t>6TH Question</a:t>
            </a:r>
            <a:endParaRPr sz="4800" b="1" i="0" u="sng" strike="noStrike" cap="none">
              <a:solidFill>
                <a:schemeClr val="lt1"/>
              </a:solidFill>
              <a:latin typeface="Arial Black"/>
              <a:ea typeface="Arial Black"/>
              <a:cs typeface="Arial Black"/>
              <a:sym typeface="Arial Black"/>
            </a:endParaRPr>
          </a:p>
        </p:txBody>
      </p:sp>
      <p:sp>
        <p:nvSpPr>
          <p:cNvPr id="594" name="Google Shape;594;p15"/>
          <p:cNvSpPr/>
          <p:nvPr/>
        </p:nvSpPr>
        <p:spPr>
          <a:xfrm>
            <a:off x="5904071" y="3669181"/>
            <a:ext cx="5846473" cy="92333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en-US" sz="1800" b="0" i="0" u="none" strike="noStrike" cap="none" dirty="0" err="1">
                <a:solidFill>
                  <a:schemeClr val="accent6">
                    <a:lumMod val="50000"/>
                  </a:schemeClr>
                </a:solidFill>
                <a:latin typeface="Arial"/>
                <a:ea typeface="Arial"/>
                <a:cs typeface="Arial"/>
                <a:sym typeface="Arial"/>
              </a:rPr>
              <a:t>كيف</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يمكننا</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رفع</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تكلفة</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الانتقال</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الي</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المنافس</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بشكل</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كبير</a:t>
            </a:r>
            <a:r>
              <a:rPr lang="en-US" sz="1800" b="0" i="0" u="none" strike="noStrike" cap="none" dirty="0">
                <a:solidFill>
                  <a:schemeClr val="accent6">
                    <a:lumMod val="50000"/>
                  </a:schemeClr>
                </a:solidFill>
                <a:latin typeface="Arial"/>
                <a:ea typeface="Arial"/>
                <a:cs typeface="Arial"/>
                <a:sym typeface="Arial"/>
              </a:rPr>
              <a:t> ؟</a:t>
            </a:r>
            <a:endParaRPr sz="1800" b="0" i="0" u="none" strike="noStrike" cap="none" dirty="0">
              <a:solidFill>
                <a:schemeClr val="accent6">
                  <a:lumMod val="50000"/>
                </a:schemeClr>
              </a:solidFill>
              <a:latin typeface="Arial"/>
              <a:ea typeface="Arial"/>
              <a:cs typeface="Arial"/>
              <a:sym typeface="Arial"/>
            </a:endParaRPr>
          </a:p>
          <a:p>
            <a:pPr marL="0" marR="0" lvl="0" indent="0" algn="ctr" rtl="1">
              <a:lnSpc>
                <a:spcPct val="100000"/>
              </a:lnSpc>
              <a:spcBef>
                <a:spcPts val="0"/>
              </a:spcBef>
              <a:spcAft>
                <a:spcPts val="0"/>
              </a:spcAft>
              <a:buNone/>
            </a:pPr>
            <a:r>
              <a:rPr lang="en-US" sz="1800" b="0" i="0" u="none" strike="noStrike" cap="none" dirty="0">
                <a:solidFill>
                  <a:schemeClr val="accent6">
                    <a:lumMod val="50000"/>
                  </a:schemeClr>
                </a:solidFill>
                <a:latin typeface="Arial"/>
                <a:ea typeface="Arial"/>
                <a:cs typeface="Arial"/>
                <a:sym typeface="Arial"/>
              </a:rPr>
              <a:t>(</a:t>
            </a:r>
            <a:r>
              <a:rPr lang="en-US" sz="1800" b="0" i="0" u="none" strike="noStrike" cap="none" dirty="0" err="1">
                <a:solidFill>
                  <a:schemeClr val="accent6">
                    <a:lumMod val="50000"/>
                  </a:schemeClr>
                </a:solidFill>
                <a:latin typeface="Arial"/>
                <a:ea typeface="Arial"/>
                <a:cs typeface="Arial"/>
                <a:sym typeface="Arial"/>
              </a:rPr>
              <a:t>تكلفة</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تركنا</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لمنافس</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آخر</a:t>
            </a:r>
            <a:r>
              <a:rPr lang="en-US" sz="1800" b="0" i="0" u="none" strike="noStrike" cap="none" dirty="0">
                <a:solidFill>
                  <a:schemeClr val="accent6">
                    <a:lumMod val="50000"/>
                  </a:schemeClr>
                </a:solidFill>
                <a:latin typeface="Arial"/>
                <a:ea typeface="Arial"/>
                <a:cs typeface="Arial"/>
                <a:sym typeface="Arial"/>
              </a:rPr>
              <a:t> - </a:t>
            </a:r>
            <a:r>
              <a:rPr lang="en-US" sz="1800" b="0" i="0" u="none" strike="noStrike" cap="none" dirty="0" err="1">
                <a:solidFill>
                  <a:schemeClr val="accent6">
                    <a:lumMod val="50000"/>
                  </a:schemeClr>
                </a:solidFill>
                <a:latin typeface="Arial"/>
                <a:ea typeface="Arial"/>
                <a:cs typeface="Arial"/>
                <a:sym typeface="Arial"/>
              </a:rPr>
              <a:t>مرسيدس</a:t>
            </a:r>
            <a:r>
              <a:rPr lang="en-US" sz="1800" b="0" i="0" u="none" strike="noStrike" cap="none" dirty="0">
                <a:solidFill>
                  <a:schemeClr val="accent6">
                    <a:lumMod val="50000"/>
                  </a:schemeClr>
                </a:solidFill>
                <a:latin typeface="Arial"/>
                <a:ea typeface="Arial"/>
                <a:cs typeface="Arial"/>
                <a:sym typeface="Arial"/>
              </a:rPr>
              <a:t> - </a:t>
            </a:r>
            <a:r>
              <a:rPr lang="en-US" sz="1800" b="0" i="0" u="none" strike="noStrike" cap="none" dirty="0" err="1">
                <a:solidFill>
                  <a:schemeClr val="accent6">
                    <a:lumMod val="50000"/>
                  </a:schemeClr>
                </a:solidFill>
                <a:latin typeface="Arial"/>
                <a:ea typeface="Arial"/>
                <a:cs typeface="Arial"/>
                <a:sym typeface="Arial"/>
              </a:rPr>
              <a:t>كوكا</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كولا</a:t>
            </a:r>
            <a:r>
              <a:rPr lang="en-US" sz="1800" b="0" i="0" u="none" strike="noStrike" cap="none" dirty="0">
                <a:solidFill>
                  <a:schemeClr val="accent6">
                    <a:lumMod val="50000"/>
                  </a:schemeClr>
                </a:solidFill>
                <a:latin typeface="Arial"/>
                <a:ea typeface="Arial"/>
                <a:cs typeface="Arial"/>
                <a:sym typeface="Arial"/>
              </a:rPr>
              <a:t>)؟</a:t>
            </a:r>
            <a:endParaRPr dirty="0">
              <a:solidFill>
                <a:schemeClr val="accent6">
                  <a:lumMod val="50000"/>
                </a:schemeClr>
              </a:solidFill>
            </a:endParaRPr>
          </a:p>
          <a:p>
            <a:pPr marL="0" marR="0" lvl="0" indent="0" algn="ctr" rtl="1">
              <a:lnSpc>
                <a:spcPct val="100000"/>
              </a:lnSpc>
              <a:spcBef>
                <a:spcPts val="0"/>
              </a:spcBef>
              <a:spcAft>
                <a:spcPts val="0"/>
              </a:spcAft>
              <a:buNone/>
            </a:pPr>
            <a:r>
              <a:rPr lang="en-US" sz="1800" b="0" i="0" u="none" strike="noStrike" cap="none" dirty="0" err="1">
                <a:solidFill>
                  <a:schemeClr val="accent6">
                    <a:lumMod val="50000"/>
                  </a:schemeClr>
                </a:solidFill>
                <a:latin typeface="Arial"/>
                <a:ea typeface="Arial"/>
                <a:cs typeface="Arial"/>
                <a:sym typeface="Arial"/>
              </a:rPr>
              <a:t>طبيعي</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أي</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خدمه</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بتنزل</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جديده</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بعد</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فتره</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قصيره</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بيتم</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تقليدها</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وتكرارها</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في</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السوق</a:t>
            </a:r>
            <a:endParaRPr sz="1800" b="0" i="0" u="none" strike="noStrike" cap="none" dirty="0">
              <a:solidFill>
                <a:schemeClr val="accent6">
                  <a:lumMod val="50000"/>
                </a:schemeClr>
              </a:solidFill>
              <a:latin typeface="Arial"/>
              <a:ea typeface="Arial"/>
              <a:cs typeface="Arial"/>
              <a:sym typeface="Arial"/>
            </a:endParaRPr>
          </a:p>
        </p:txBody>
      </p:sp>
      <p:sp>
        <p:nvSpPr>
          <p:cNvPr id="595" name="Google Shape;595;p15"/>
          <p:cNvSpPr/>
          <p:nvPr/>
        </p:nvSpPr>
        <p:spPr>
          <a:xfrm>
            <a:off x="6244710" y="1209394"/>
            <a:ext cx="5165196" cy="18466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a:solidFill>
                  <a:schemeClr val="accent6">
                    <a:lumMod val="50000"/>
                  </a:schemeClr>
                </a:solidFill>
                <a:latin typeface="Arial"/>
                <a:ea typeface="Arial"/>
                <a:cs typeface="Arial"/>
                <a:sym typeface="Arial"/>
              </a:rPr>
              <a:t>How could we dramatically </a:t>
            </a:r>
            <a:endParaRPr sz="3200" b="0" i="0" u="none" strike="noStrike" cap="none" dirty="0">
              <a:solidFill>
                <a:schemeClr val="accent6">
                  <a:lumMod val="50000"/>
                </a:schemeClr>
              </a:solidFill>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dirty="0">
                <a:solidFill>
                  <a:schemeClr val="accent6">
                    <a:lumMod val="50000"/>
                  </a:schemeClr>
                </a:solidFill>
                <a:latin typeface="Arial"/>
                <a:ea typeface="Arial"/>
                <a:cs typeface="Arial"/>
                <a:sym typeface="Arial"/>
              </a:rPr>
              <a:t>increase switching cost?</a:t>
            </a:r>
            <a:endParaRPr dirty="0">
              <a:solidFill>
                <a:schemeClr val="accent6">
                  <a:lumMod val="50000"/>
                </a:schemeClr>
              </a:solidFill>
            </a:endParaRPr>
          </a:p>
          <a:p>
            <a:pPr marL="0" marR="0" lvl="0" indent="0" algn="ctr" rtl="0">
              <a:lnSpc>
                <a:spcPct val="150000"/>
              </a:lnSpc>
              <a:spcBef>
                <a:spcPts val="0"/>
              </a:spcBef>
              <a:spcAft>
                <a:spcPts val="0"/>
              </a:spcAft>
              <a:buNone/>
            </a:pPr>
            <a:r>
              <a:rPr lang="en-US" sz="2000" b="0" i="0" u="none" strike="noStrike" cap="none" dirty="0">
                <a:solidFill>
                  <a:schemeClr val="accent6">
                    <a:lumMod val="50000"/>
                  </a:schemeClr>
                </a:solidFill>
                <a:latin typeface="Arial"/>
                <a:ea typeface="Arial"/>
                <a:cs typeface="Arial"/>
                <a:sym typeface="Arial"/>
              </a:rPr>
              <a:t>(the cost of leaving us to another competitor</a:t>
            </a:r>
            <a:endParaRPr dirty="0">
              <a:solidFill>
                <a:schemeClr val="accent6">
                  <a:lumMod val="50000"/>
                </a:schemeClr>
              </a:solidFill>
            </a:endParaRPr>
          </a:p>
          <a:p>
            <a:pPr marL="0" marR="0" lvl="0" indent="0" algn="ctr" rtl="0">
              <a:lnSpc>
                <a:spcPct val="100000"/>
              </a:lnSpc>
              <a:spcBef>
                <a:spcPts val="0"/>
              </a:spcBef>
              <a:spcAft>
                <a:spcPts val="0"/>
              </a:spcAft>
              <a:buNone/>
            </a:pPr>
            <a:r>
              <a:rPr lang="en-US" sz="2000" b="0" i="0" u="none" strike="noStrike" cap="none" dirty="0">
                <a:solidFill>
                  <a:schemeClr val="accent6">
                    <a:lumMod val="50000"/>
                  </a:schemeClr>
                </a:solidFill>
                <a:latin typeface="Arial"/>
                <a:ea typeface="Arial"/>
                <a:cs typeface="Arial"/>
                <a:sym typeface="Arial"/>
              </a:rPr>
              <a:t>Mercedes - coca cola)?</a:t>
            </a:r>
            <a:endParaRPr dirty="0">
              <a:solidFill>
                <a:schemeClr val="accent6">
                  <a:lumMod val="50000"/>
                </a:schemeClr>
              </a:solidFill>
            </a:endParaRPr>
          </a:p>
        </p:txBody>
      </p:sp>
      <p:pic>
        <p:nvPicPr>
          <p:cNvPr id="596" name="Google Shape;596;p15"/>
          <p:cNvPicPr preferRelativeResize="0"/>
          <p:nvPr/>
        </p:nvPicPr>
        <p:blipFill rotWithShape="1">
          <a:blip r:embed="rId3">
            <a:alphaModFix/>
          </a:blip>
          <a:srcRect/>
          <a:stretch/>
        </p:blipFill>
        <p:spPr>
          <a:xfrm>
            <a:off x="6229473" y="4851712"/>
            <a:ext cx="2597834" cy="655953"/>
          </a:xfrm>
          <a:prstGeom prst="rect">
            <a:avLst/>
          </a:prstGeom>
          <a:noFill/>
          <a:ln>
            <a:noFill/>
          </a:ln>
        </p:spPr>
      </p:pic>
      <p:pic>
        <p:nvPicPr>
          <p:cNvPr id="597" name="Google Shape;597;p15"/>
          <p:cNvPicPr preferRelativeResize="0"/>
          <p:nvPr/>
        </p:nvPicPr>
        <p:blipFill rotWithShape="1">
          <a:blip r:embed="rId4">
            <a:alphaModFix/>
          </a:blip>
          <a:srcRect l="6839" t="21107" r="5355" b="22063"/>
          <a:stretch/>
        </p:blipFill>
        <p:spPr>
          <a:xfrm>
            <a:off x="9635472" y="4851712"/>
            <a:ext cx="1774434" cy="643578"/>
          </a:xfrm>
          <a:prstGeom prst="rect">
            <a:avLst/>
          </a:prstGeom>
          <a:noFill/>
          <a:ln>
            <a:noFill/>
          </a:ln>
        </p:spPr>
      </p:pic>
      <p:pic>
        <p:nvPicPr>
          <p:cNvPr id="598" name="Google Shape;598;p15"/>
          <p:cNvPicPr preferRelativeResize="0">
            <a:picLocks noGrp="1"/>
          </p:cNvPicPr>
          <p:nvPr>
            <p:ph type="pic" idx="4294967295"/>
          </p:nvPr>
        </p:nvPicPr>
        <p:blipFill rotWithShape="1">
          <a:blip r:embed="rId5">
            <a:alphaModFix/>
          </a:blip>
          <a:srcRect l="21420" r="16501"/>
          <a:stretch/>
        </p:blipFill>
        <p:spPr>
          <a:xfrm>
            <a:off x="441456" y="1350335"/>
            <a:ext cx="4057650" cy="4157330"/>
          </a:xfrm>
          <a:prstGeom prst="rect">
            <a:avLst/>
          </a:prstGeom>
          <a:solidFill>
            <a:srgbClr val="F2F2F2"/>
          </a:solid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16"/>
          <p:cNvSpPr/>
          <p:nvPr/>
        </p:nvSpPr>
        <p:spPr>
          <a:xfrm rot="-5400000">
            <a:off x="8848954" y="3005359"/>
            <a:ext cx="4767652" cy="847283"/>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4800" b="1" i="0" u="sng" strike="noStrike" cap="none">
                <a:solidFill>
                  <a:schemeClr val="lt1"/>
                </a:solidFill>
                <a:latin typeface="Arial Black"/>
                <a:ea typeface="Arial Black"/>
                <a:cs typeface="Arial Black"/>
                <a:sym typeface="Arial Black"/>
              </a:rPr>
              <a:t>7TH Question</a:t>
            </a:r>
            <a:endParaRPr sz="4800" b="1" i="0" u="sng" strike="noStrike" cap="none">
              <a:solidFill>
                <a:schemeClr val="lt1"/>
              </a:solidFill>
              <a:latin typeface="Arial Black"/>
              <a:ea typeface="Arial Black"/>
              <a:cs typeface="Arial Black"/>
              <a:sym typeface="Arial Black"/>
            </a:endParaRPr>
          </a:p>
        </p:txBody>
      </p:sp>
      <p:sp>
        <p:nvSpPr>
          <p:cNvPr id="604" name="Google Shape;604;p16"/>
          <p:cNvSpPr/>
          <p:nvPr/>
        </p:nvSpPr>
        <p:spPr>
          <a:xfrm>
            <a:off x="-35631" y="1295729"/>
            <a:ext cx="5825633"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dirty="0">
                <a:solidFill>
                  <a:schemeClr val="accent6">
                    <a:lumMod val="50000"/>
                  </a:schemeClr>
                </a:solidFill>
                <a:latin typeface="Arial"/>
                <a:ea typeface="Arial"/>
                <a:cs typeface="Arial"/>
                <a:sym typeface="Arial"/>
              </a:rPr>
              <a:t>For which segments other than </a:t>
            </a:r>
            <a:endParaRPr sz="2800" b="0" i="0" u="none" strike="noStrike" cap="none" dirty="0">
              <a:solidFill>
                <a:schemeClr val="accent6">
                  <a:lumMod val="50000"/>
                </a:schemeClr>
              </a:solidFill>
              <a:latin typeface="Arial"/>
              <a:ea typeface="Arial"/>
              <a:cs typeface="Arial"/>
              <a:sym typeface="Arial"/>
            </a:endParaRPr>
          </a:p>
          <a:p>
            <a:pPr marL="0" marR="0" lvl="0" indent="0" algn="ctr" rtl="0">
              <a:lnSpc>
                <a:spcPct val="100000"/>
              </a:lnSpc>
              <a:spcBef>
                <a:spcPts val="0"/>
              </a:spcBef>
              <a:spcAft>
                <a:spcPts val="0"/>
              </a:spcAft>
              <a:buNone/>
            </a:pPr>
            <a:r>
              <a:rPr lang="en-US" sz="2800" b="0" i="0" u="none" strike="noStrike" cap="none" dirty="0">
                <a:solidFill>
                  <a:schemeClr val="accent6">
                    <a:lumMod val="50000"/>
                  </a:schemeClr>
                </a:solidFill>
                <a:latin typeface="Arial"/>
                <a:ea typeface="Arial"/>
                <a:cs typeface="Arial"/>
                <a:sym typeface="Arial"/>
              </a:rPr>
              <a:t>your usual ones could you develop </a:t>
            </a:r>
            <a:endParaRPr sz="2800" b="0" i="0" u="none" strike="noStrike" cap="none" dirty="0">
              <a:solidFill>
                <a:schemeClr val="accent6">
                  <a:lumMod val="50000"/>
                </a:schemeClr>
              </a:solidFill>
              <a:latin typeface="Arial"/>
              <a:ea typeface="Arial"/>
              <a:cs typeface="Arial"/>
              <a:sym typeface="Arial"/>
            </a:endParaRPr>
          </a:p>
          <a:p>
            <a:pPr marL="0" marR="0" lvl="0" indent="0" algn="ctr" rtl="0">
              <a:lnSpc>
                <a:spcPct val="100000"/>
              </a:lnSpc>
              <a:spcBef>
                <a:spcPts val="0"/>
              </a:spcBef>
              <a:spcAft>
                <a:spcPts val="0"/>
              </a:spcAft>
              <a:buNone/>
            </a:pPr>
            <a:r>
              <a:rPr lang="en-US" sz="2800" b="0" i="0" u="none" strike="noStrike" cap="none" dirty="0">
                <a:solidFill>
                  <a:schemeClr val="accent6">
                    <a:lumMod val="50000"/>
                  </a:schemeClr>
                </a:solidFill>
                <a:latin typeface="Arial"/>
                <a:ea typeface="Arial"/>
                <a:cs typeface="Arial"/>
                <a:sym typeface="Arial"/>
              </a:rPr>
              <a:t>a value proposition and expand </a:t>
            </a:r>
            <a:endParaRPr sz="2800" b="0" i="0" u="none" strike="noStrike" cap="none" dirty="0">
              <a:solidFill>
                <a:schemeClr val="accent6">
                  <a:lumMod val="50000"/>
                </a:schemeClr>
              </a:solidFill>
              <a:latin typeface="Arial"/>
              <a:ea typeface="Arial"/>
              <a:cs typeface="Arial"/>
              <a:sym typeface="Arial"/>
            </a:endParaRPr>
          </a:p>
          <a:p>
            <a:pPr marL="0" marR="0" lvl="0" indent="0" algn="ctr" rtl="0">
              <a:lnSpc>
                <a:spcPct val="100000"/>
              </a:lnSpc>
              <a:spcBef>
                <a:spcPts val="0"/>
              </a:spcBef>
              <a:spcAft>
                <a:spcPts val="0"/>
              </a:spcAft>
              <a:buNone/>
            </a:pPr>
            <a:r>
              <a:rPr lang="en-US" sz="2800" b="0" i="0" u="none" strike="noStrike" cap="none" dirty="0">
                <a:solidFill>
                  <a:schemeClr val="accent6">
                    <a:lumMod val="50000"/>
                  </a:schemeClr>
                </a:solidFill>
                <a:latin typeface="Arial"/>
                <a:ea typeface="Arial"/>
                <a:cs typeface="Arial"/>
                <a:sym typeface="Arial"/>
              </a:rPr>
              <a:t>our business model?</a:t>
            </a:r>
            <a:endParaRPr dirty="0">
              <a:solidFill>
                <a:schemeClr val="accent6">
                  <a:lumMod val="50000"/>
                </a:schemeClr>
              </a:solidFill>
            </a:endParaRPr>
          </a:p>
        </p:txBody>
      </p:sp>
      <p:sp>
        <p:nvSpPr>
          <p:cNvPr id="605" name="Google Shape;605;p16"/>
          <p:cNvSpPr/>
          <p:nvPr/>
        </p:nvSpPr>
        <p:spPr>
          <a:xfrm>
            <a:off x="825982" y="3774850"/>
            <a:ext cx="4102406" cy="646331"/>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en-US" sz="1800" b="0" i="0" u="none" strike="noStrike" cap="none" dirty="0" err="1">
                <a:solidFill>
                  <a:schemeClr val="accent6">
                    <a:lumMod val="50000"/>
                  </a:schemeClr>
                </a:solidFill>
                <a:latin typeface="Arial"/>
                <a:ea typeface="Arial"/>
                <a:cs typeface="Arial"/>
                <a:sym typeface="Arial"/>
              </a:rPr>
              <a:t>لأي</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قطاعات</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من</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العملاء</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بخلاف</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عملائنا</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المعتادين</a:t>
            </a:r>
            <a:r>
              <a:rPr lang="en-US" sz="1800" b="0" i="0" u="none" strike="noStrike" cap="none" dirty="0">
                <a:solidFill>
                  <a:schemeClr val="accent6">
                    <a:lumMod val="50000"/>
                  </a:schemeClr>
                </a:solidFill>
                <a:latin typeface="Arial"/>
                <a:ea typeface="Arial"/>
                <a:cs typeface="Arial"/>
                <a:sym typeface="Arial"/>
              </a:rPr>
              <a:t> </a:t>
            </a:r>
            <a:endParaRPr dirty="0">
              <a:solidFill>
                <a:schemeClr val="accent6">
                  <a:lumMod val="50000"/>
                </a:schemeClr>
              </a:solidFill>
            </a:endParaRPr>
          </a:p>
          <a:p>
            <a:pPr marL="0" marR="0" lvl="0" indent="0" algn="ctr" rtl="1">
              <a:lnSpc>
                <a:spcPct val="100000"/>
              </a:lnSpc>
              <a:spcBef>
                <a:spcPts val="0"/>
              </a:spcBef>
              <a:spcAft>
                <a:spcPts val="0"/>
              </a:spcAft>
              <a:buNone/>
            </a:pPr>
            <a:r>
              <a:rPr lang="en-US" sz="1800" b="0" i="0" u="none" strike="noStrike" cap="none" dirty="0" err="1">
                <a:solidFill>
                  <a:schemeClr val="accent6">
                    <a:lumMod val="50000"/>
                  </a:schemeClr>
                </a:solidFill>
                <a:latin typeface="Arial"/>
                <a:ea typeface="Arial"/>
                <a:cs typeface="Arial"/>
                <a:sym typeface="Arial"/>
              </a:rPr>
              <a:t>يمكنك</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تطوير</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القيمة</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المقدمة</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له</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وتوسيع</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نموذج</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أعمالنا</a:t>
            </a:r>
            <a:r>
              <a:rPr lang="en-US" sz="1800" b="0" i="0" u="none" strike="noStrike" cap="none" dirty="0">
                <a:solidFill>
                  <a:schemeClr val="accent6">
                    <a:lumMod val="50000"/>
                  </a:schemeClr>
                </a:solidFill>
                <a:latin typeface="Arial"/>
                <a:ea typeface="Arial"/>
                <a:cs typeface="Arial"/>
                <a:sym typeface="Arial"/>
              </a:rPr>
              <a:t>؟</a:t>
            </a:r>
            <a:endParaRPr sz="1800" b="0" i="0" u="none" strike="noStrike" cap="none" dirty="0">
              <a:solidFill>
                <a:schemeClr val="accent6">
                  <a:lumMod val="50000"/>
                </a:schemeClr>
              </a:solidFill>
              <a:latin typeface="Arial"/>
              <a:ea typeface="Arial"/>
              <a:cs typeface="Arial"/>
              <a:sym typeface="Arial"/>
            </a:endParaRPr>
          </a:p>
        </p:txBody>
      </p:sp>
      <p:pic>
        <p:nvPicPr>
          <p:cNvPr id="606" name="Google Shape;606;p16"/>
          <p:cNvPicPr preferRelativeResize="0"/>
          <p:nvPr/>
        </p:nvPicPr>
        <p:blipFill rotWithShape="1">
          <a:blip r:embed="rId3">
            <a:alphaModFix/>
          </a:blip>
          <a:srcRect/>
          <a:stretch/>
        </p:blipFill>
        <p:spPr>
          <a:xfrm>
            <a:off x="825982" y="4734065"/>
            <a:ext cx="1997612" cy="975396"/>
          </a:xfrm>
          <a:prstGeom prst="rect">
            <a:avLst/>
          </a:prstGeom>
          <a:noFill/>
          <a:ln>
            <a:noFill/>
          </a:ln>
        </p:spPr>
      </p:pic>
      <p:sp>
        <p:nvSpPr>
          <p:cNvPr id="607" name="Google Shape;607;p16"/>
          <p:cNvSpPr/>
          <p:nvPr/>
        </p:nvSpPr>
        <p:spPr>
          <a:xfrm>
            <a:off x="2877185" y="4755354"/>
            <a:ext cx="2175596"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Self checkout software</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chemeClr val="dk1"/>
                </a:solidFill>
                <a:latin typeface="Arial"/>
                <a:ea typeface="Arial"/>
                <a:cs typeface="Arial"/>
                <a:sym typeface="Arial"/>
              </a:rPr>
              <a:t>Super markets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chemeClr val="dk1"/>
                </a:solidFill>
                <a:latin typeface="Arial"/>
                <a:ea typeface="Arial"/>
                <a:cs typeface="Arial"/>
                <a:sym typeface="Arial"/>
              </a:rPr>
              <a:t>Market researchers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chemeClr val="dk1"/>
                </a:solidFill>
                <a:latin typeface="Arial"/>
                <a:ea typeface="Arial"/>
                <a:cs typeface="Arial"/>
                <a:sym typeface="Arial"/>
              </a:rPr>
              <a:t>Enterprize &amp; Vendors</a:t>
            </a:r>
            <a:endParaRPr sz="1400" b="0" i="0" u="none" strike="noStrike" cap="none">
              <a:solidFill>
                <a:schemeClr val="dk1"/>
              </a:solidFill>
              <a:latin typeface="Arial"/>
              <a:ea typeface="Arial"/>
              <a:cs typeface="Arial"/>
              <a:sym typeface="Arial"/>
            </a:endParaRPr>
          </a:p>
        </p:txBody>
      </p:sp>
      <p:pic>
        <p:nvPicPr>
          <p:cNvPr id="608" name="Google Shape;608;p16"/>
          <p:cNvPicPr preferRelativeResize="0">
            <a:picLocks noGrp="1"/>
          </p:cNvPicPr>
          <p:nvPr>
            <p:ph type="pic" idx="4294967295"/>
          </p:nvPr>
        </p:nvPicPr>
        <p:blipFill rotWithShape="1">
          <a:blip r:embed="rId4">
            <a:alphaModFix/>
          </a:blip>
          <a:srcRect l="12394" r="12394"/>
          <a:stretch/>
        </p:blipFill>
        <p:spPr>
          <a:xfrm>
            <a:off x="7613102" y="355748"/>
            <a:ext cx="4057650" cy="5457079"/>
          </a:xfrm>
          <a:prstGeom prst="rect">
            <a:avLst/>
          </a:prstGeom>
          <a:solidFill>
            <a:srgbClr val="F2F2F2"/>
          </a:solid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17"/>
          <p:cNvSpPr/>
          <p:nvPr/>
        </p:nvSpPr>
        <p:spPr>
          <a:xfrm rot="-5400000">
            <a:off x="-1517926" y="3005359"/>
            <a:ext cx="4766049" cy="847283"/>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4800" b="1" i="0" u="sng" strike="noStrike" cap="none">
                <a:solidFill>
                  <a:schemeClr val="lt1"/>
                </a:solidFill>
                <a:latin typeface="Arial Black"/>
                <a:ea typeface="Arial Black"/>
                <a:cs typeface="Arial Black"/>
                <a:sym typeface="Arial Black"/>
              </a:rPr>
              <a:t>8TH Question</a:t>
            </a:r>
            <a:endParaRPr sz="4800" b="1" i="0" u="sng" strike="noStrike" cap="none">
              <a:solidFill>
                <a:schemeClr val="lt1"/>
              </a:solidFill>
              <a:latin typeface="Arial Black"/>
              <a:ea typeface="Arial Black"/>
              <a:cs typeface="Arial Black"/>
              <a:sym typeface="Arial Black"/>
            </a:endParaRPr>
          </a:p>
        </p:txBody>
      </p:sp>
      <p:sp>
        <p:nvSpPr>
          <p:cNvPr id="614" name="Google Shape;614;p17"/>
          <p:cNvSpPr/>
          <p:nvPr/>
        </p:nvSpPr>
        <p:spPr>
          <a:xfrm>
            <a:off x="6327672" y="2355745"/>
            <a:ext cx="5811206"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a:solidFill>
                  <a:schemeClr val="accent6">
                    <a:lumMod val="50000"/>
                  </a:schemeClr>
                </a:solidFill>
                <a:latin typeface="Arial"/>
                <a:ea typeface="Arial"/>
                <a:cs typeface="Arial"/>
                <a:sym typeface="Arial"/>
              </a:rPr>
              <a:t>Around which assets could we </a:t>
            </a:r>
            <a:endParaRPr sz="3200" b="0" i="0" u="none" strike="noStrike" cap="none" dirty="0">
              <a:solidFill>
                <a:schemeClr val="accent6">
                  <a:lumMod val="50000"/>
                </a:schemeClr>
              </a:solidFill>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dirty="0">
                <a:solidFill>
                  <a:schemeClr val="accent6">
                    <a:lumMod val="50000"/>
                  </a:schemeClr>
                </a:solidFill>
                <a:latin typeface="Arial"/>
                <a:ea typeface="Arial"/>
                <a:cs typeface="Arial"/>
                <a:sym typeface="Arial"/>
              </a:rPr>
              <a:t>build a platform business </a:t>
            </a:r>
            <a:endParaRPr sz="3200" b="0" i="0" u="none" strike="noStrike" cap="none" dirty="0">
              <a:solidFill>
                <a:schemeClr val="accent6">
                  <a:lumMod val="50000"/>
                </a:schemeClr>
              </a:solidFill>
              <a:latin typeface="Arial"/>
              <a:ea typeface="Arial"/>
              <a:cs typeface="Arial"/>
              <a:sym typeface="Arial"/>
            </a:endParaRPr>
          </a:p>
          <a:p>
            <a:pPr marL="0" marR="0" lvl="0" indent="0" algn="ctr" rtl="0">
              <a:lnSpc>
                <a:spcPct val="100000"/>
              </a:lnSpc>
              <a:spcBef>
                <a:spcPts val="0"/>
              </a:spcBef>
              <a:spcAft>
                <a:spcPts val="0"/>
              </a:spcAft>
              <a:buNone/>
            </a:pPr>
            <a:r>
              <a:rPr lang="en-US" sz="2000" b="0" i="0" u="none" strike="noStrike" cap="none" dirty="0">
                <a:solidFill>
                  <a:schemeClr val="accent6">
                    <a:lumMod val="50000"/>
                  </a:schemeClr>
                </a:solidFill>
                <a:latin typeface="Arial"/>
                <a:ea typeface="Arial"/>
                <a:cs typeface="Arial"/>
                <a:sym typeface="Arial"/>
              </a:rPr>
              <a:t>(apple app store)</a:t>
            </a:r>
            <a:endParaRPr dirty="0">
              <a:solidFill>
                <a:schemeClr val="accent6">
                  <a:lumMod val="50000"/>
                </a:schemeClr>
              </a:solidFill>
            </a:endParaRPr>
          </a:p>
        </p:txBody>
      </p:sp>
      <p:sp>
        <p:nvSpPr>
          <p:cNvPr id="615" name="Google Shape;615;p17"/>
          <p:cNvSpPr/>
          <p:nvPr/>
        </p:nvSpPr>
        <p:spPr>
          <a:xfrm>
            <a:off x="7035397" y="4793771"/>
            <a:ext cx="4395755" cy="369332"/>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en-US" sz="1800" b="0" i="0" u="none" strike="noStrike" cap="none" dirty="0" err="1">
                <a:solidFill>
                  <a:schemeClr val="accent6">
                    <a:lumMod val="50000"/>
                  </a:schemeClr>
                </a:solidFill>
                <a:latin typeface="Arial"/>
                <a:ea typeface="Arial"/>
                <a:cs typeface="Arial"/>
                <a:sym typeface="Arial"/>
              </a:rPr>
              <a:t>أي</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من</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منتجاتنا</a:t>
            </a:r>
            <a:r>
              <a:rPr lang="en-US" sz="1800" b="0" i="0" u="none" strike="noStrike" cap="none" dirty="0">
                <a:solidFill>
                  <a:schemeClr val="accent6">
                    <a:lumMod val="50000"/>
                  </a:schemeClr>
                </a:solidFill>
                <a:latin typeface="Arial"/>
                <a:ea typeface="Arial"/>
                <a:cs typeface="Arial"/>
                <a:sym typeface="Arial"/>
              </a:rPr>
              <a:t> / </a:t>
            </a:r>
            <a:r>
              <a:rPr lang="en-US" sz="1800" b="0" i="0" u="none" strike="noStrike" cap="none" dirty="0" err="1">
                <a:solidFill>
                  <a:schemeClr val="accent6">
                    <a:lumMod val="50000"/>
                  </a:schemeClr>
                </a:solidFill>
                <a:latin typeface="Arial"/>
                <a:ea typeface="Arial"/>
                <a:cs typeface="Arial"/>
                <a:sym typeface="Arial"/>
              </a:rPr>
              <a:t>خدماتنا</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نستطيع</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بناء</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منصة</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عمل</a:t>
            </a:r>
            <a:r>
              <a:rPr lang="en-US" sz="1800" b="0" i="0" u="none" strike="noStrike" cap="none" dirty="0">
                <a:solidFill>
                  <a:schemeClr val="accent6">
                    <a:lumMod val="50000"/>
                  </a:schemeClr>
                </a:solidFill>
                <a:latin typeface="Arial"/>
                <a:ea typeface="Arial"/>
                <a:cs typeface="Arial"/>
                <a:sym typeface="Arial"/>
              </a:rPr>
              <a:t> </a:t>
            </a:r>
            <a:r>
              <a:rPr lang="en-US" sz="1800" b="0" i="0" u="none" strike="noStrike" cap="none" dirty="0" err="1">
                <a:solidFill>
                  <a:schemeClr val="accent6">
                    <a:lumMod val="50000"/>
                  </a:schemeClr>
                </a:solidFill>
                <a:latin typeface="Arial"/>
                <a:ea typeface="Arial"/>
                <a:cs typeface="Arial"/>
                <a:sym typeface="Arial"/>
              </a:rPr>
              <a:t>حولها</a:t>
            </a:r>
            <a:r>
              <a:rPr lang="en-US" sz="1800" b="0" i="0" u="none" strike="noStrike" cap="none" dirty="0">
                <a:solidFill>
                  <a:schemeClr val="accent6">
                    <a:lumMod val="50000"/>
                  </a:schemeClr>
                </a:solidFill>
                <a:latin typeface="Arial"/>
                <a:ea typeface="Arial"/>
                <a:cs typeface="Arial"/>
                <a:sym typeface="Arial"/>
              </a:rPr>
              <a:t> ؟</a:t>
            </a:r>
            <a:endParaRPr sz="1800" b="0" i="0" u="none" strike="noStrike" cap="none" dirty="0">
              <a:solidFill>
                <a:schemeClr val="accent6">
                  <a:lumMod val="50000"/>
                </a:schemeClr>
              </a:solidFill>
              <a:latin typeface="Arial"/>
              <a:ea typeface="Arial"/>
              <a:cs typeface="Arial"/>
              <a:sym typeface="Arial"/>
            </a:endParaRPr>
          </a:p>
        </p:txBody>
      </p:sp>
      <p:pic>
        <p:nvPicPr>
          <p:cNvPr id="616" name="Google Shape;616;p17"/>
          <p:cNvPicPr preferRelativeResize="0"/>
          <p:nvPr/>
        </p:nvPicPr>
        <p:blipFill rotWithShape="1">
          <a:blip r:embed="rId3">
            <a:alphaModFix/>
          </a:blip>
          <a:srcRect t="21956" b="22483"/>
          <a:stretch/>
        </p:blipFill>
        <p:spPr>
          <a:xfrm>
            <a:off x="8024361" y="5163103"/>
            <a:ext cx="2268970" cy="645698"/>
          </a:xfrm>
          <a:prstGeom prst="rect">
            <a:avLst/>
          </a:prstGeom>
          <a:noFill/>
          <a:ln>
            <a:noFill/>
          </a:ln>
        </p:spPr>
      </p:pic>
      <p:pic>
        <p:nvPicPr>
          <p:cNvPr id="617" name="Google Shape;617;p17"/>
          <p:cNvPicPr preferRelativeResize="0">
            <a:picLocks noGrp="1"/>
          </p:cNvPicPr>
          <p:nvPr>
            <p:ph type="pic" idx="4294967295"/>
          </p:nvPr>
        </p:nvPicPr>
        <p:blipFill rotWithShape="1">
          <a:blip r:embed="rId4">
            <a:alphaModFix/>
          </a:blip>
          <a:srcRect l="5625" r="5624"/>
          <a:stretch/>
        </p:blipFill>
        <p:spPr>
          <a:xfrm flipH="1">
            <a:off x="230815" y="1438171"/>
            <a:ext cx="4057650" cy="4051005"/>
          </a:xfrm>
          <a:prstGeom prst="rect">
            <a:avLst/>
          </a:prstGeom>
          <a:solidFill>
            <a:srgbClr val="F2F2F2"/>
          </a:solid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ank you slide Images, Stock Photos &amp; Vectors | Shutterstock">
            <a:extLst>
              <a:ext uri="{FF2B5EF4-FFF2-40B4-BE49-F238E27FC236}">
                <a16:creationId xmlns:a16="http://schemas.microsoft.com/office/drawing/2014/main" id="{8C10C84A-F2D6-CD4A-B846-1A26F83DB71C}"/>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1618" r="-377" b="7700"/>
          <a:stretch/>
        </p:blipFill>
        <p:spPr bwMode="auto">
          <a:xfrm>
            <a:off x="1006681" y="1560943"/>
            <a:ext cx="9852025" cy="37361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922ECE-2AF8-4BC1-B53E-4C49E02BB44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1894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5BDA0-E23F-EC47-5CB9-DC6879187F35}"/>
              </a:ext>
            </a:extLst>
          </p:cNvPr>
          <p:cNvPicPr>
            <a:picLocks noChangeAspect="1"/>
          </p:cNvPicPr>
          <p:nvPr/>
        </p:nvPicPr>
        <p:blipFill rotWithShape="1">
          <a:blip r:embed="rId2"/>
          <a:srcRect l="25855" t="10239" r="58012" b="20121"/>
          <a:stretch/>
        </p:blipFill>
        <p:spPr>
          <a:xfrm>
            <a:off x="304161" y="1159513"/>
            <a:ext cx="1709195" cy="4427555"/>
          </a:xfrm>
          <a:prstGeom prst="rect">
            <a:avLst/>
          </a:prstGeom>
        </p:spPr>
      </p:pic>
      <p:pic>
        <p:nvPicPr>
          <p:cNvPr id="24" name="Picture 23">
            <a:extLst>
              <a:ext uri="{FF2B5EF4-FFF2-40B4-BE49-F238E27FC236}">
                <a16:creationId xmlns:a16="http://schemas.microsoft.com/office/drawing/2014/main" id="{EAA8FF77-3646-6EE3-D2AC-5615AF89D607}"/>
              </a:ext>
            </a:extLst>
          </p:cNvPr>
          <p:cNvPicPr>
            <a:picLocks noChangeAspect="1"/>
          </p:cNvPicPr>
          <p:nvPr/>
        </p:nvPicPr>
        <p:blipFill rotWithShape="1">
          <a:blip r:embed="rId3"/>
          <a:srcRect t="3754" r="821"/>
          <a:stretch/>
        </p:blipFill>
        <p:spPr>
          <a:xfrm>
            <a:off x="2209800" y="836579"/>
            <a:ext cx="9938098" cy="5012907"/>
          </a:xfrm>
          <a:prstGeom prst="rect">
            <a:avLst/>
          </a:prstGeom>
        </p:spPr>
      </p:pic>
    </p:spTree>
    <p:extLst>
      <p:ext uri="{BB962C8B-B14F-4D97-AF65-F5344CB8AC3E}">
        <p14:creationId xmlns:p14="http://schemas.microsoft.com/office/powerpoint/2010/main" val="9245125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5BDA0-E23F-EC47-5CB9-DC6879187F35}"/>
              </a:ext>
            </a:extLst>
          </p:cNvPr>
          <p:cNvPicPr>
            <a:picLocks noChangeAspect="1"/>
          </p:cNvPicPr>
          <p:nvPr/>
        </p:nvPicPr>
        <p:blipFill rotWithShape="1">
          <a:blip r:embed="rId2"/>
          <a:srcRect l="25855" t="10239" r="58012" b="20121"/>
          <a:stretch/>
        </p:blipFill>
        <p:spPr>
          <a:xfrm>
            <a:off x="44103" y="1008512"/>
            <a:ext cx="1709195" cy="4840975"/>
          </a:xfrm>
          <a:prstGeom prst="rect">
            <a:avLst/>
          </a:prstGeom>
        </p:spPr>
      </p:pic>
      <p:pic>
        <p:nvPicPr>
          <p:cNvPr id="3" name="Picture 2">
            <a:extLst>
              <a:ext uri="{FF2B5EF4-FFF2-40B4-BE49-F238E27FC236}">
                <a16:creationId xmlns:a16="http://schemas.microsoft.com/office/drawing/2014/main" id="{630C03A9-17FA-5341-A859-A564A3107B14}"/>
              </a:ext>
            </a:extLst>
          </p:cNvPr>
          <p:cNvPicPr>
            <a:picLocks noChangeAspect="1"/>
          </p:cNvPicPr>
          <p:nvPr/>
        </p:nvPicPr>
        <p:blipFill>
          <a:blip r:embed="rId3"/>
          <a:stretch>
            <a:fillRect/>
          </a:stretch>
        </p:blipFill>
        <p:spPr>
          <a:xfrm>
            <a:off x="1884231" y="1008512"/>
            <a:ext cx="10307769" cy="4681090"/>
          </a:xfrm>
          <a:prstGeom prst="rect">
            <a:avLst/>
          </a:prstGeom>
        </p:spPr>
      </p:pic>
    </p:spTree>
    <p:extLst>
      <p:ext uri="{BB962C8B-B14F-4D97-AF65-F5344CB8AC3E}">
        <p14:creationId xmlns:p14="http://schemas.microsoft.com/office/powerpoint/2010/main" val="478372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5BDA0-E23F-EC47-5CB9-DC6879187F35}"/>
              </a:ext>
            </a:extLst>
          </p:cNvPr>
          <p:cNvPicPr>
            <a:picLocks noChangeAspect="1"/>
          </p:cNvPicPr>
          <p:nvPr/>
        </p:nvPicPr>
        <p:blipFill rotWithShape="1">
          <a:blip r:embed="rId2"/>
          <a:srcRect l="25855" t="10239" r="58012" b="20121"/>
          <a:stretch/>
        </p:blipFill>
        <p:spPr>
          <a:xfrm>
            <a:off x="379662" y="1447100"/>
            <a:ext cx="1709195" cy="4419165"/>
          </a:xfrm>
          <a:prstGeom prst="rect">
            <a:avLst/>
          </a:prstGeom>
        </p:spPr>
      </p:pic>
      <p:pic>
        <p:nvPicPr>
          <p:cNvPr id="7" name="Picture 6">
            <a:extLst>
              <a:ext uri="{FF2B5EF4-FFF2-40B4-BE49-F238E27FC236}">
                <a16:creationId xmlns:a16="http://schemas.microsoft.com/office/drawing/2014/main" id="{DC5E75D2-EC92-A0DD-CDC8-1EBB1859C76D}"/>
              </a:ext>
            </a:extLst>
          </p:cNvPr>
          <p:cNvPicPr>
            <a:picLocks noChangeAspect="1"/>
          </p:cNvPicPr>
          <p:nvPr/>
        </p:nvPicPr>
        <p:blipFill>
          <a:blip r:embed="rId3"/>
          <a:stretch>
            <a:fillRect/>
          </a:stretch>
        </p:blipFill>
        <p:spPr>
          <a:xfrm>
            <a:off x="2209800" y="1008512"/>
            <a:ext cx="9794982" cy="4419165"/>
          </a:xfrm>
          <a:prstGeom prst="rect">
            <a:avLst/>
          </a:prstGeom>
        </p:spPr>
      </p:pic>
    </p:spTree>
    <p:extLst>
      <p:ext uri="{BB962C8B-B14F-4D97-AF65-F5344CB8AC3E}">
        <p14:creationId xmlns:p14="http://schemas.microsoft.com/office/powerpoint/2010/main" val="8324666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2888</TotalTime>
  <Words>6258</Words>
  <Application>Microsoft Office PowerPoint</Application>
  <PresentationFormat>Widescreen</PresentationFormat>
  <Paragraphs>494</Paragraphs>
  <Slides>68</Slides>
  <Notes>51</Notes>
  <HiddenSlides>2</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68</vt:i4>
      </vt:variant>
    </vt:vector>
  </HeadingPairs>
  <TitlesOfParts>
    <vt:vector size="87" baseType="lpstr">
      <vt:lpstr>Abadi</vt:lpstr>
      <vt:lpstr>Arial</vt:lpstr>
      <vt:lpstr>Arial</vt:lpstr>
      <vt:lpstr>Arial Black</vt:lpstr>
      <vt:lpstr>Book Antiqua</vt:lpstr>
      <vt:lpstr>Calibri</vt:lpstr>
      <vt:lpstr>Calibri Light</vt:lpstr>
      <vt:lpstr>Gill Sans MT</vt:lpstr>
      <vt:lpstr>Impact</vt:lpstr>
      <vt:lpstr>Lato</vt:lpstr>
      <vt:lpstr>Poppins</vt:lpstr>
      <vt:lpstr>Raleway</vt:lpstr>
      <vt:lpstr>roboto</vt:lpstr>
      <vt:lpstr>Segoe UI</vt:lpstr>
      <vt:lpstr>Tahoma</vt:lpstr>
      <vt:lpstr>TimesNewRomanPSMT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MCQs training</vt:lpstr>
      <vt:lpstr>Quiz </vt:lpstr>
      <vt:lpstr>Quiz </vt:lpstr>
      <vt:lpstr>Quiz </vt:lpstr>
      <vt:lpstr>PowerPoint Presentation</vt:lpstr>
      <vt:lpstr>Targeting,  A-Evaluating the various segments </vt:lpstr>
      <vt:lpstr>Targeting,  B-deciding  which and how many segments </vt:lpstr>
      <vt:lpstr>PowerPoint Presentation</vt:lpstr>
      <vt:lpstr>PowerPoint Presentation</vt:lpstr>
      <vt:lpstr>PowerPoint Presentation</vt:lpstr>
      <vt:lpstr>Undifferentiated  Marketing</vt:lpstr>
      <vt:lpstr>PowerPoint Presentation</vt:lpstr>
      <vt:lpstr>Differentiated Marketing</vt:lpstr>
      <vt:lpstr>PowerPoint Presentation</vt:lpstr>
      <vt:lpstr>Concentrated  Marketing</vt:lpstr>
      <vt:lpstr>PowerPoint Presentation</vt:lpstr>
      <vt:lpstr>Local, Micro marketing  </vt:lpstr>
      <vt:lpstr>PowerPoint Presentation</vt:lpstr>
      <vt:lpstr>Activity #2 </vt:lpstr>
      <vt:lpstr>PowerPoint Presentation</vt:lpstr>
      <vt:lpstr>PowerPoint Presentation</vt:lpstr>
      <vt:lpstr> 3- Differentiation</vt:lpstr>
      <vt:lpstr>PowerPoint Presentation</vt:lpstr>
      <vt:lpstr>The main objective of Differentiation and Positioning is to  increase competitive advantage </vt:lpstr>
      <vt:lpstr>Product position</vt:lpstr>
      <vt:lpstr> Perceptual Mapping</vt:lpstr>
      <vt:lpstr>الخريطة ذهنية لموقع المنتجPerceptual mapping  </vt:lpstr>
      <vt:lpstr>PowerPoint Presentation</vt:lpstr>
      <vt:lpstr>Choosing a Differentiation and Positioning Strategy</vt:lpstr>
      <vt:lpstr>Identifying which Differences to Promote</vt:lpstr>
      <vt:lpstr>PowerPoint Presentation</vt:lpstr>
      <vt:lpstr>Identifying Competitive Advantages</vt:lpstr>
      <vt:lpstr>More Understand Competitive Advantages</vt:lpstr>
      <vt:lpstr>Sources of Competitive Advantages</vt:lpstr>
      <vt:lpstr>PowerPoint Presentation</vt:lpstr>
      <vt:lpstr>PowerPoint Presentation</vt:lpstr>
      <vt:lpstr>Developing a Positioning Statement</vt:lpstr>
      <vt:lpstr>Communicating and Delivering the Chosen Position</vt:lpstr>
      <vt:lpstr>Developing a Positioning Statement</vt:lpstr>
      <vt:lpstr>Activity #3</vt:lpstr>
      <vt:lpstr>PowerPoint Presentation</vt:lpstr>
      <vt:lpstr>Positioning Errors</vt:lpstr>
      <vt:lpstr>Repositioning</vt:lpstr>
      <vt:lpstr>Repositioning EX1</vt:lpstr>
      <vt:lpstr>Repositioning EX2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5</dc:title>
  <dc:creator>Abdelrahman Saber</dc:creator>
  <cp:lastModifiedBy>Eman Arafa</cp:lastModifiedBy>
  <cp:revision>11</cp:revision>
  <dcterms:created xsi:type="dcterms:W3CDTF">2023-03-28T08:37:37Z</dcterms:created>
  <dcterms:modified xsi:type="dcterms:W3CDTF">2024-08-25T10:18:58Z</dcterms:modified>
</cp:coreProperties>
</file>