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7"/>
  </p:notesMasterIdLst>
  <p:sldIdLst>
    <p:sldId id="2146849975" r:id="rId3"/>
    <p:sldId id="256" r:id="rId4"/>
    <p:sldId id="2146848511" r:id="rId5"/>
    <p:sldId id="2146849384" r:id="rId6"/>
    <p:sldId id="2146849295" r:id="rId7"/>
    <p:sldId id="2146849337" r:id="rId8"/>
    <p:sldId id="2146849371" r:id="rId9"/>
    <p:sldId id="2146848230" r:id="rId10"/>
    <p:sldId id="2146849392" r:id="rId11"/>
    <p:sldId id="2146849964" r:id="rId12"/>
    <p:sldId id="2146848867" r:id="rId13"/>
    <p:sldId id="2146848870" r:id="rId14"/>
    <p:sldId id="2146849230" r:id="rId15"/>
    <p:sldId id="2146849232" r:id="rId16"/>
    <p:sldId id="2146848909" r:id="rId17"/>
    <p:sldId id="2146848871" r:id="rId18"/>
    <p:sldId id="2146848843" r:id="rId19"/>
    <p:sldId id="2146849296" r:id="rId20"/>
    <p:sldId id="2146848585" r:id="rId21"/>
    <p:sldId id="2146848586" r:id="rId22"/>
    <p:sldId id="2146849969" r:id="rId23"/>
    <p:sldId id="2146848587" r:id="rId24"/>
    <p:sldId id="2146848588" r:id="rId25"/>
    <p:sldId id="322" r:id="rId26"/>
    <p:sldId id="2146848589" r:id="rId27"/>
    <p:sldId id="2146849911" r:id="rId28"/>
    <p:sldId id="2146849405" r:id="rId29"/>
    <p:sldId id="2146849406" r:id="rId30"/>
    <p:sldId id="2146849408" r:id="rId31"/>
    <p:sldId id="2146849407" r:id="rId32"/>
    <p:sldId id="2146848590" r:id="rId33"/>
    <p:sldId id="2146848320" r:id="rId34"/>
    <p:sldId id="2146848321" r:id="rId35"/>
    <p:sldId id="2146848323" r:id="rId36"/>
    <p:sldId id="2146849971" r:id="rId37"/>
    <p:sldId id="2146849395" r:id="rId38"/>
    <p:sldId id="2146848324" r:id="rId39"/>
    <p:sldId id="2146849972" r:id="rId40"/>
    <p:sldId id="2146849397" r:id="rId41"/>
    <p:sldId id="2146848591" r:id="rId42"/>
    <p:sldId id="411" r:id="rId43"/>
    <p:sldId id="2146849913" r:id="rId44"/>
    <p:sldId id="2146849914" r:id="rId45"/>
    <p:sldId id="2146849415" r:id="rId46"/>
    <p:sldId id="2146849416" r:id="rId47"/>
    <p:sldId id="2146848329" r:id="rId48"/>
    <p:sldId id="2146848331" r:id="rId49"/>
    <p:sldId id="2146848334" r:id="rId50"/>
    <p:sldId id="2146848332" r:id="rId51"/>
    <p:sldId id="2146848333" r:id="rId52"/>
    <p:sldId id="2146849973" r:id="rId53"/>
    <p:sldId id="2146849398" r:id="rId54"/>
    <p:sldId id="2146849974" r:id="rId55"/>
    <p:sldId id="2146848853" r:id="rId56"/>
    <p:sldId id="2146848330" r:id="rId57"/>
    <p:sldId id="2146849399" r:id="rId58"/>
    <p:sldId id="2146848668" r:id="rId59"/>
    <p:sldId id="2146849366" r:id="rId60"/>
    <p:sldId id="2146848671" r:id="rId61"/>
    <p:sldId id="2146848905" r:id="rId62"/>
    <p:sldId id="2146848906" r:id="rId63"/>
    <p:sldId id="2146849666" r:id="rId64"/>
    <p:sldId id="2146848674" r:id="rId65"/>
    <p:sldId id="2146848907" r:id="rId66"/>
    <p:sldId id="711" r:id="rId67"/>
    <p:sldId id="394" r:id="rId68"/>
    <p:sldId id="402" r:id="rId69"/>
    <p:sldId id="2146849669" r:id="rId70"/>
    <p:sldId id="2146848679" r:id="rId71"/>
    <p:sldId id="2146848675" r:id="rId72"/>
    <p:sldId id="2146848680" r:id="rId73"/>
    <p:sldId id="2146849970" r:id="rId74"/>
    <p:sldId id="2146849962" r:id="rId75"/>
    <p:sldId id="21468499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76602"/>
  </p:normalViewPr>
  <p:slideViewPr>
    <p:cSldViewPr snapToGrid="0">
      <p:cViewPr varScale="1">
        <p:scale>
          <a:sx n="88" d="100"/>
          <a:sy n="88" d="100"/>
        </p:scale>
        <p:origin x="1110"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970F7B-3699-449A-ACE7-47A4FD2BC5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AF4803-B346-4E2F-949E-0457D9F23D02}">
      <dgm:prSet custT="1"/>
      <dgm:spPr/>
      <dgm:t>
        <a:bodyPr/>
        <a:lstStyle/>
        <a:p>
          <a:r>
            <a:rPr lang="en-US" sz="2400" b="1" kern="1200" dirty="0">
              <a:solidFill>
                <a:prstClr val="white"/>
              </a:solidFill>
              <a:latin typeface="Calibri"/>
              <a:ea typeface="+mn-ea"/>
              <a:cs typeface="Calibri"/>
            </a:rPr>
            <a:t>Specific marketing strategies </a:t>
          </a:r>
        </a:p>
        <a:p>
          <a:r>
            <a:rPr lang="en-US" sz="2400" b="1" kern="1200" spc="-10" dirty="0">
              <a:solidFill>
                <a:prstClr val="white"/>
              </a:solidFill>
              <a:latin typeface="Calibri"/>
              <a:ea typeface="+mn-ea"/>
              <a:cs typeface="Calibri"/>
            </a:rPr>
            <a:t>|</a:t>
          </a:r>
          <a:r>
            <a:rPr lang="en-US" sz="1400" kern="1200" spc="-10" dirty="0">
              <a:solidFill>
                <a:prstClr val="white"/>
              </a:solidFill>
              <a:latin typeface="Calibri"/>
              <a:ea typeface="+mn-ea"/>
              <a:cs typeface="Calibri"/>
            </a:rPr>
            <a:t>the strategies at the product level</a:t>
          </a:r>
          <a:r>
            <a:rPr lang="en-US" sz="2000" kern="1200" spc="-10" dirty="0">
              <a:solidFill>
                <a:prstClr val="white"/>
              </a:solidFill>
              <a:latin typeface="Calibri"/>
              <a:ea typeface="+mn-ea"/>
              <a:cs typeface="Calibri"/>
            </a:rPr>
            <a:t>|</a:t>
          </a:r>
          <a:endParaRPr lang="en-US" sz="2400" kern="1200" spc="-10" dirty="0">
            <a:solidFill>
              <a:prstClr val="white"/>
            </a:solidFill>
            <a:latin typeface="Calibri"/>
            <a:ea typeface="+mn-ea"/>
            <a:cs typeface="Calibri"/>
          </a:endParaRPr>
        </a:p>
      </dgm:t>
    </dgm:pt>
    <dgm:pt modelId="{C80111C8-F433-4A7A-9D92-197659DFC8DD}" type="parTrans" cxnId="{C9D3CAE0-B159-4977-8686-081D1B01BA0A}">
      <dgm:prSet/>
      <dgm:spPr/>
      <dgm:t>
        <a:bodyPr/>
        <a:lstStyle/>
        <a:p>
          <a:endParaRPr lang="en-US"/>
        </a:p>
      </dgm:t>
    </dgm:pt>
    <dgm:pt modelId="{CCB24662-A23C-4008-89C2-9775A6A234AF}" type="sibTrans" cxnId="{C9D3CAE0-B159-4977-8686-081D1B01BA0A}">
      <dgm:prSet/>
      <dgm:spPr/>
      <dgm:t>
        <a:bodyPr/>
        <a:lstStyle/>
        <a:p>
          <a:endParaRPr lang="en-US"/>
        </a:p>
      </dgm:t>
    </dgm:pt>
    <dgm:pt modelId="{E07CDA16-3A3E-4753-9740-4D0AC09286AE}">
      <dgm:prSet custT="1">
        <dgm:style>
          <a:lnRef idx="2">
            <a:schemeClr val="dk1"/>
          </a:lnRef>
          <a:fillRef idx="1">
            <a:schemeClr val="lt1"/>
          </a:fillRef>
          <a:effectRef idx="0">
            <a:schemeClr val="dk1"/>
          </a:effectRef>
          <a:fontRef idx="minor">
            <a:schemeClr val="dk1"/>
          </a:fontRef>
        </dgm:style>
      </dgm:prSet>
      <dgm:spPr/>
      <dgm:t>
        <a:bodyPr/>
        <a:lstStyle/>
        <a:p>
          <a:r>
            <a:rPr lang="en-US" sz="2000" kern="1200" dirty="0">
              <a:solidFill>
                <a:schemeClr val="accent6">
                  <a:lumMod val="50000"/>
                </a:schemeClr>
              </a:solidFill>
              <a:latin typeface="Arial"/>
              <a:ea typeface="+mn-ea"/>
              <a:cs typeface="Arial"/>
            </a:rPr>
            <a:t>STP strategies</a:t>
          </a:r>
        </a:p>
      </dgm:t>
    </dgm:pt>
    <dgm:pt modelId="{F42AD435-0508-4BF8-BE8F-7DBC6A8771C6}" type="parTrans" cxnId="{1ED9B9AF-2B19-44E1-9ED5-C7C6AEFEB722}">
      <dgm:prSet/>
      <dgm:spPr/>
      <dgm:t>
        <a:bodyPr/>
        <a:lstStyle/>
        <a:p>
          <a:endParaRPr lang="en-US"/>
        </a:p>
      </dgm:t>
    </dgm:pt>
    <dgm:pt modelId="{C8A878BD-C443-429A-A036-9FA95EA55E47}" type="sibTrans" cxnId="{1ED9B9AF-2B19-44E1-9ED5-C7C6AEFEB722}">
      <dgm:prSet/>
      <dgm:spPr/>
      <dgm:t>
        <a:bodyPr/>
        <a:lstStyle/>
        <a:p>
          <a:endParaRPr lang="en-US"/>
        </a:p>
      </dgm:t>
    </dgm:pt>
    <dgm:pt modelId="{89601E57-512D-473C-BB84-021522791B98}">
      <dgm:prSet custT="1">
        <dgm:style>
          <a:lnRef idx="2">
            <a:schemeClr val="dk1"/>
          </a:lnRef>
          <a:fillRef idx="1">
            <a:schemeClr val="lt1"/>
          </a:fillRef>
          <a:effectRef idx="0">
            <a:schemeClr val="dk1"/>
          </a:effectRef>
          <a:fontRef idx="minor">
            <a:schemeClr val="dk1"/>
          </a:fontRef>
        </dgm:style>
      </dgm:prSet>
      <dgm:spPr/>
      <dgm:t>
        <a:bodyPr/>
        <a:lstStyle/>
        <a:p>
          <a:r>
            <a:rPr lang="en-US" sz="2000" kern="1200" dirty="0">
              <a:solidFill>
                <a:schemeClr val="accent6">
                  <a:lumMod val="50000"/>
                </a:schemeClr>
              </a:solidFill>
              <a:latin typeface="Arial"/>
              <a:ea typeface="+mn-ea"/>
              <a:cs typeface="Arial"/>
            </a:rPr>
            <a:t>4p’s</a:t>
          </a:r>
        </a:p>
      </dgm:t>
    </dgm:pt>
    <dgm:pt modelId="{86108D48-1583-4AF9-A030-441BBB7FA4ED}" type="parTrans" cxnId="{06B81239-4794-42A1-859F-19B953EFF581}">
      <dgm:prSet/>
      <dgm:spPr/>
      <dgm:t>
        <a:bodyPr/>
        <a:lstStyle/>
        <a:p>
          <a:endParaRPr lang="en-US"/>
        </a:p>
      </dgm:t>
    </dgm:pt>
    <dgm:pt modelId="{7D0C6761-5E30-46D1-B5C8-4C3386194F41}" type="sibTrans" cxnId="{06B81239-4794-42A1-859F-19B953EFF581}">
      <dgm:prSet/>
      <dgm:spPr/>
      <dgm:t>
        <a:bodyPr/>
        <a:lstStyle/>
        <a:p>
          <a:endParaRPr lang="en-US"/>
        </a:p>
      </dgm:t>
    </dgm:pt>
    <dgm:pt modelId="{07271CA3-72D4-4899-ACC6-924DA925A4A9}">
      <dgm:prSet custT="1">
        <dgm:style>
          <a:lnRef idx="2">
            <a:schemeClr val="dk1"/>
          </a:lnRef>
          <a:fillRef idx="1">
            <a:schemeClr val="lt1"/>
          </a:fillRef>
          <a:effectRef idx="0">
            <a:schemeClr val="dk1"/>
          </a:effectRef>
          <a:fontRef idx="minor">
            <a:schemeClr val="dk1"/>
          </a:fontRef>
        </dgm:style>
      </dgm:prSet>
      <dgm:spPr/>
      <dgm:t>
        <a:bodyPr/>
        <a:lstStyle/>
        <a:p>
          <a:r>
            <a:rPr lang="en-US" sz="1600" kern="1200" dirty="0">
              <a:solidFill>
                <a:schemeClr val="accent6">
                  <a:lumMod val="50000"/>
                </a:schemeClr>
              </a:solidFill>
              <a:latin typeface="Arial"/>
              <a:ea typeface="+mn-ea"/>
              <a:cs typeface="Arial"/>
            </a:rPr>
            <a:t>Product Strategy</a:t>
          </a:r>
        </a:p>
      </dgm:t>
    </dgm:pt>
    <dgm:pt modelId="{91D9DD6A-FA49-433E-871D-C62E7CC942EB}" type="parTrans" cxnId="{6E752101-3D8C-4610-8346-DBE633E515D8}">
      <dgm:prSet/>
      <dgm:spPr/>
      <dgm:t>
        <a:bodyPr/>
        <a:lstStyle/>
        <a:p>
          <a:endParaRPr lang="en-US"/>
        </a:p>
      </dgm:t>
    </dgm:pt>
    <dgm:pt modelId="{1799ADBD-3F2A-4BA0-8346-5B89EA882E74}" type="sibTrans" cxnId="{6E752101-3D8C-4610-8346-DBE633E515D8}">
      <dgm:prSet/>
      <dgm:spPr/>
      <dgm:t>
        <a:bodyPr/>
        <a:lstStyle/>
        <a:p>
          <a:endParaRPr lang="en-US"/>
        </a:p>
      </dgm:t>
    </dgm:pt>
    <dgm:pt modelId="{75EA15C4-EED4-48F6-8875-22937B49A3CC}">
      <dgm:prSet custT="1">
        <dgm:style>
          <a:lnRef idx="2">
            <a:schemeClr val="dk1"/>
          </a:lnRef>
          <a:fillRef idx="1">
            <a:schemeClr val="lt1"/>
          </a:fillRef>
          <a:effectRef idx="0">
            <a:schemeClr val="dk1"/>
          </a:effectRef>
          <a:fontRef idx="minor">
            <a:schemeClr val="dk1"/>
          </a:fontRef>
        </dgm:style>
      </dgm:prSet>
      <dgm:spPr/>
      <dgm:t>
        <a:bodyPr/>
        <a:lstStyle/>
        <a:p>
          <a:r>
            <a:rPr lang="en-US" sz="1600" kern="1200" dirty="0">
              <a:solidFill>
                <a:schemeClr val="accent6">
                  <a:lumMod val="50000"/>
                </a:schemeClr>
              </a:solidFill>
              <a:latin typeface="Arial"/>
              <a:ea typeface="+mn-ea"/>
              <a:cs typeface="Arial"/>
            </a:rPr>
            <a:t>Promotion Strategy |Promotion Mix|</a:t>
          </a:r>
        </a:p>
      </dgm:t>
    </dgm:pt>
    <dgm:pt modelId="{EF42AD5D-DA52-460D-BC80-E60A6E27F770}" type="parTrans" cxnId="{C002F529-C06B-401B-A43D-00101B2F1B03}">
      <dgm:prSet/>
      <dgm:spPr/>
      <dgm:t>
        <a:bodyPr/>
        <a:lstStyle/>
        <a:p>
          <a:endParaRPr lang="en-US"/>
        </a:p>
      </dgm:t>
    </dgm:pt>
    <dgm:pt modelId="{24670B85-2662-4E1F-A513-101BB00661F9}" type="sibTrans" cxnId="{C002F529-C06B-401B-A43D-00101B2F1B03}">
      <dgm:prSet/>
      <dgm:spPr/>
      <dgm:t>
        <a:bodyPr/>
        <a:lstStyle/>
        <a:p>
          <a:endParaRPr lang="en-US"/>
        </a:p>
      </dgm:t>
    </dgm:pt>
    <dgm:pt modelId="{B522DD81-FE6B-4E9A-9241-FDE0673C0016}">
      <dgm:prSet custT="1">
        <dgm:style>
          <a:lnRef idx="2">
            <a:schemeClr val="dk1"/>
          </a:lnRef>
          <a:fillRef idx="1">
            <a:schemeClr val="lt1"/>
          </a:fillRef>
          <a:effectRef idx="0">
            <a:schemeClr val="dk1"/>
          </a:effectRef>
          <a:fontRef idx="minor">
            <a:schemeClr val="dk1"/>
          </a:fontRef>
        </dgm:style>
      </dgm:prSet>
      <dgm:spPr/>
      <dgm:t>
        <a:bodyPr/>
        <a:lstStyle/>
        <a:p>
          <a:r>
            <a:rPr lang="en-US" sz="1600" kern="1200" dirty="0">
              <a:solidFill>
                <a:schemeClr val="accent6">
                  <a:lumMod val="50000"/>
                </a:schemeClr>
              </a:solidFill>
              <a:latin typeface="Arial"/>
              <a:ea typeface="+mn-ea"/>
              <a:cs typeface="Arial"/>
            </a:rPr>
            <a:t>Pricing Strategy</a:t>
          </a:r>
        </a:p>
      </dgm:t>
    </dgm:pt>
    <dgm:pt modelId="{D07A5863-B294-4303-94B7-DB3CB7DDB95E}" type="parTrans" cxnId="{A397EE30-2043-40D3-ABA6-0DB0015EDE83}">
      <dgm:prSet/>
      <dgm:spPr/>
      <dgm:t>
        <a:bodyPr/>
        <a:lstStyle/>
        <a:p>
          <a:endParaRPr lang="en-US"/>
        </a:p>
      </dgm:t>
    </dgm:pt>
    <dgm:pt modelId="{95734B74-1E9D-493B-90DC-A9575307430D}" type="sibTrans" cxnId="{A397EE30-2043-40D3-ABA6-0DB0015EDE83}">
      <dgm:prSet/>
      <dgm:spPr/>
      <dgm:t>
        <a:bodyPr/>
        <a:lstStyle/>
        <a:p>
          <a:endParaRPr lang="en-US"/>
        </a:p>
      </dgm:t>
    </dgm:pt>
    <dgm:pt modelId="{1C7B1482-6BC9-4131-9453-9E3EA14432DA}">
      <dgm:prSet custT="1">
        <dgm:style>
          <a:lnRef idx="2">
            <a:schemeClr val="dk1"/>
          </a:lnRef>
          <a:fillRef idx="1">
            <a:schemeClr val="lt1"/>
          </a:fillRef>
          <a:effectRef idx="0">
            <a:schemeClr val="dk1"/>
          </a:effectRef>
          <a:fontRef idx="minor">
            <a:schemeClr val="dk1"/>
          </a:fontRef>
        </dgm:style>
      </dgm:prSet>
      <dgm:spPr/>
      <dgm:t>
        <a:bodyPr/>
        <a:lstStyle/>
        <a:p>
          <a:r>
            <a:rPr lang="en-US" sz="1600" kern="1200" dirty="0">
              <a:solidFill>
                <a:schemeClr val="accent6">
                  <a:lumMod val="50000"/>
                </a:schemeClr>
              </a:solidFill>
              <a:latin typeface="Arial"/>
              <a:ea typeface="+mn-ea"/>
              <a:cs typeface="Arial"/>
            </a:rPr>
            <a:t>Place Strategy |Distribution |Channel|</a:t>
          </a:r>
        </a:p>
      </dgm:t>
    </dgm:pt>
    <dgm:pt modelId="{ECDC120A-B7D7-4AAE-BB4F-B1117422DFF4}" type="parTrans" cxnId="{51A69808-795E-4F9E-9407-078E221CF3A8}">
      <dgm:prSet/>
      <dgm:spPr/>
      <dgm:t>
        <a:bodyPr/>
        <a:lstStyle/>
        <a:p>
          <a:endParaRPr lang="en-US"/>
        </a:p>
      </dgm:t>
    </dgm:pt>
    <dgm:pt modelId="{6796BA70-C06F-4537-9636-AFC27EC8B3EB}" type="sibTrans" cxnId="{51A69808-795E-4F9E-9407-078E221CF3A8}">
      <dgm:prSet/>
      <dgm:spPr/>
      <dgm:t>
        <a:bodyPr/>
        <a:lstStyle/>
        <a:p>
          <a:endParaRPr lang="en-US"/>
        </a:p>
      </dgm:t>
    </dgm:pt>
    <dgm:pt modelId="{8739E77C-22DE-C64C-9B7C-479D95BB56E5}" type="pres">
      <dgm:prSet presAssocID="{CA970F7B-3699-449A-ACE7-47A4FD2BC5C2}" presName="linear" presStyleCnt="0">
        <dgm:presLayoutVars>
          <dgm:animLvl val="lvl"/>
          <dgm:resizeHandles val="exact"/>
        </dgm:presLayoutVars>
      </dgm:prSet>
      <dgm:spPr/>
    </dgm:pt>
    <dgm:pt modelId="{0FB0AC20-C083-B949-9F60-333CF8432D5A}" type="pres">
      <dgm:prSet presAssocID="{54AF4803-B346-4E2F-949E-0457D9F23D02}" presName="parentText" presStyleLbl="node1" presStyleIdx="0" presStyleCnt="1" custScaleY="217919">
        <dgm:presLayoutVars>
          <dgm:chMax val="0"/>
          <dgm:bulletEnabled val="1"/>
        </dgm:presLayoutVars>
      </dgm:prSet>
      <dgm:spPr/>
    </dgm:pt>
    <dgm:pt modelId="{13A3A3ED-F7BB-9445-B6FD-7082A0E9236E}" type="pres">
      <dgm:prSet presAssocID="{54AF4803-B346-4E2F-949E-0457D9F23D02}" presName="childText" presStyleLbl="revTx" presStyleIdx="0" presStyleCnt="1" custScaleY="105634" custLinFactNeighborY="7115">
        <dgm:presLayoutVars>
          <dgm:bulletEnabled val="1"/>
        </dgm:presLayoutVars>
      </dgm:prSet>
      <dgm:spPr/>
    </dgm:pt>
  </dgm:ptLst>
  <dgm:cxnLst>
    <dgm:cxn modelId="{6E752101-3D8C-4610-8346-DBE633E515D8}" srcId="{89601E57-512D-473C-BB84-021522791B98}" destId="{07271CA3-72D4-4899-ACC6-924DA925A4A9}" srcOrd="0" destOrd="0" parTransId="{91D9DD6A-FA49-433E-871D-C62E7CC942EB}" sibTransId="{1799ADBD-3F2A-4BA0-8346-5B89EA882E74}"/>
    <dgm:cxn modelId="{75DFBD01-0625-254E-8521-3C4B7A157DBA}" type="presOf" srcId="{75EA15C4-EED4-48F6-8875-22937B49A3CC}" destId="{13A3A3ED-F7BB-9445-B6FD-7082A0E9236E}" srcOrd="0" destOrd="5" presId="urn:microsoft.com/office/officeart/2005/8/layout/vList2"/>
    <dgm:cxn modelId="{51A69808-795E-4F9E-9407-078E221CF3A8}" srcId="{89601E57-512D-473C-BB84-021522791B98}" destId="{1C7B1482-6BC9-4131-9453-9E3EA14432DA}" srcOrd="2" destOrd="0" parTransId="{ECDC120A-B7D7-4AAE-BB4F-B1117422DFF4}" sibTransId="{6796BA70-C06F-4537-9636-AFC27EC8B3EB}"/>
    <dgm:cxn modelId="{5552F00D-3CD1-184C-B003-8788ABAD7D9C}" type="presOf" srcId="{89601E57-512D-473C-BB84-021522791B98}" destId="{13A3A3ED-F7BB-9445-B6FD-7082A0E9236E}" srcOrd="0" destOrd="1" presId="urn:microsoft.com/office/officeart/2005/8/layout/vList2"/>
    <dgm:cxn modelId="{C002F529-C06B-401B-A43D-00101B2F1B03}" srcId="{89601E57-512D-473C-BB84-021522791B98}" destId="{75EA15C4-EED4-48F6-8875-22937B49A3CC}" srcOrd="3" destOrd="0" parTransId="{EF42AD5D-DA52-460D-BC80-E60A6E27F770}" sibTransId="{24670B85-2662-4E1F-A513-101BB00661F9}"/>
    <dgm:cxn modelId="{E74E812C-4FC0-DD46-97E6-4AE42A24E5FF}" type="presOf" srcId="{B522DD81-FE6B-4E9A-9241-FDE0673C0016}" destId="{13A3A3ED-F7BB-9445-B6FD-7082A0E9236E}" srcOrd="0" destOrd="3" presId="urn:microsoft.com/office/officeart/2005/8/layout/vList2"/>
    <dgm:cxn modelId="{A397EE30-2043-40D3-ABA6-0DB0015EDE83}" srcId="{89601E57-512D-473C-BB84-021522791B98}" destId="{B522DD81-FE6B-4E9A-9241-FDE0673C0016}" srcOrd="1" destOrd="0" parTransId="{D07A5863-B294-4303-94B7-DB3CB7DDB95E}" sibTransId="{95734B74-1E9D-493B-90DC-A9575307430D}"/>
    <dgm:cxn modelId="{06B81239-4794-42A1-859F-19B953EFF581}" srcId="{54AF4803-B346-4E2F-949E-0457D9F23D02}" destId="{89601E57-512D-473C-BB84-021522791B98}" srcOrd="1" destOrd="0" parTransId="{86108D48-1583-4AF9-A030-441BBB7FA4ED}" sibTransId="{7D0C6761-5E30-46D1-B5C8-4C3386194F41}"/>
    <dgm:cxn modelId="{022B2B46-C054-A448-9009-F3C00B5F67F4}" type="presOf" srcId="{54AF4803-B346-4E2F-949E-0457D9F23D02}" destId="{0FB0AC20-C083-B949-9F60-333CF8432D5A}" srcOrd="0" destOrd="0" presId="urn:microsoft.com/office/officeart/2005/8/layout/vList2"/>
    <dgm:cxn modelId="{87A68F5A-3CC8-D44A-A83B-185E54FD79B3}" type="presOf" srcId="{1C7B1482-6BC9-4131-9453-9E3EA14432DA}" destId="{13A3A3ED-F7BB-9445-B6FD-7082A0E9236E}" srcOrd="0" destOrd="4" presId="urn:microsoft.com/office/officeart/2005/8/layout/vList2"/>
    <dgm:cxn modelId="{163F3C8C-268E-1046-B5E7-A87DD7C9E768}" type="presOf" srcId="{E07CDA16-3A3E-4753-9740-4D0AC09286AE}" destId="{13A3A3ED-F7BB-9445-B6FD-7082A0E9236E}" srcOrd="0" destOrd="0" presId="urn:microsoft.com/office/officeart/2005/8/layout/vList2"/>
    <dgm:cxn modelId="{688CDA94-CAA3-6741-8496-103D2FF613AF}" type="presOf" srcId="{CA970F7B-3699-449A-ACE7-47A4FD2BC5C2}" destId="{8739E77C-22DE-C64C-9B7C-479D95BB56E5}" srcOrd="0" destOrd="0" presId="urn:microsoft.com/office/officeart/2005/8/layout/vList2"/>
    <dgm:cxn modelId="{1ED9B9AF-2B19-44E1-9ED5-C7C6AEFEB722}" srcId="{54AF4803-B346-4E2F-949E-0457D9F23D02}" destId="{E07CDA16-3A3E-4753-9740-4D0AC09286AE}" srcOrd="0" destOrd="0" parTransId="{F42AD435-0508-4BF8-BE8F-7DBC6A8771C6}" sibTransId="{C8A878BD-C443-429A-A036-9FA95EA55E47}"/>
    <dgm:cxn modelId="{376C5BD4-517E-B345-9E27-491270D66571}" type="presOf" srcId="{07271CA3-72D4-4899-ACC6-924DA925A4A9}" destId="{13A3A3ED-F7BB-9445-B6FD-7082A0E9236E}" srcOrd="0" destOrd="2" presId="urn:microsoft.com/office/officeart/2005/8/layout/vList2"/>
    <dgm:cxn modelId="{C9D3CAE0-B159-4977-8686-081D1B01BA0A}" srcId="{CA970F7B-3699-449A-ACE7-47A4FD2BC5C2}" destId="{54AF4803-B346-4E2F-949E-0457D9F23D02}" srcOrd="0" destOrd="0" parTransId="{C80111C8-F433-4A7A-9D92-197659DFC8DD}" sibTransId="{CCB24662-A23C-4008-89C2-9775A6A234AF}"/>
    <dgm:cxn modelId="{CC01FA18-4581-044A-8FEA-E33C329B8C23}" type="presParOf" srcId="{8739E77C-22DE-C64C-9B7C-479D95BB56E5}" destId="{0FB0AC20-C083-B949-9F60-333CF8432D5A}" srcOrd="0" destOrd="0" presId="urn:microsoft.com/office/officeart/2005/8/layout/vList2"/>
    <dgm:cxn modelId="{A70C54F7-2F86-534A-9CEE-E670647A27C1}" type="presParOf" srcId="{8739E77C-22DE-C64C-9B7C-479D95BB56E5}" destId="{13A3A3ED-F7BB-9445-B6FD-7082A0E9236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970F7B-3699-449A-ACE7-47A4FD2BC5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AF4803-B346-4E2F-949E-0457D9F23D02}">
      <dgm:prSet/>
      <dgm:spPr/>
      <dgm:t>
        <a:bodyPr/>
        <a:lstStyle/>
        <a:p>
          <a:r>
            <a:rPr lang="en-US" b="1" dirty="0">
              <a:latin typeface="Calibri"/>
              <a:cs typeface="Calibri"/>
            </a:rPr>
            <a:t>Ge</a:t>
          </a:r>
          <a:r>
            <a:rPr lang="en-US" b="1" spc="-10" dirty="0">
              <a:latin typeface="Calibri"/>
              <a:cs typeface="Calibri"/>
            </a:rPr>
            <a:t>ne</a:t>
          </a:r>
          <a:r>
            <a:rPr lang="en-US" b="1" spc="-45" dirty="0">
              <a:latin typeface="Calibri"/>
              <a:cs typeface="Calibri"/>
            </a:rPr>
            <a:t>r</a:t>
          </a:r>
          <a:r>
            <a:rPr lang="en-US" b="1" spc="-10" dirty="0">
              <a:latin typeface="Calibri"/>
              <a:cs typeface="Calibri"/>
            </a:rPr>
            <a:t>al </a:t>
          </a:r>
          <a:r>
            <a:rPr lang="en-US" b="1" dirty="0">
              <a:latin typeface="Calibri"/>
              <a:cs typeface="Calibri"/>
            </a:rPr>
            <a:t>Mar</a:t>
          </a:r>
          <a:r>
            <a:rPr lang="en-US" b="1" spc="-55" dirty="0">
              <a:latin typeface="Calibri"/>
              <a:cs typeface="Calibri"/>
            </a:rPr>
            <a:t>k</a:t>
          </a:r>
          <a:r>
            <a:rPr lang="en-US" b="1" spc="-10" dirty="0">
              <a:latin typeface="Calibri"/>
              <a:cs typeface="Calibri"/>
            </a:rPr>
            <a:t>et</a:t>
          </a:r>
          <a:r>
            <a:rPr lang="en-US" b="1" spc="-15" dirty="0">
              <a:latin typeface="Calibri"/>
              <a:cs typeface="Calibri"/>
            </a:rPr>
            <a:t>i</a:t>
          </a:r>
          <a:r>
            <a:rPr lang="en-US" b="1" spc="-10" dirty="0">
              <a:latin typeface="Calibri"/>
              <a:cs typeface="Calibri"/>
            </a:rPr>
            <a:t>n</a:t>
          </a:r>
          <a:r>
            <a:rPr lang="en-US" b="1" dirty="0">
              <a:latin typeface="Calibri"/>
              <a:cs typeface="Calibri"/>
            </a:rPr>
            <a:t>g</a:t>
          </a:r>
          <a:r>
            <a:rPr lang="en-US" b="1" spc="-15" dirty="0">
              <a:latin typeface="Calibri"/>
              <a:cs typeface="Calibri"/>
            </a:rPr>
            <a:t> </a:t>
          </a:r>
          <a:r>
            <a:rPr lang="en-US" b="1" spc="-10" dirty="0">
              <a:latin typeface="Calibri"/>
              <a:cs typeface="Calibri"/>
            </a:rPr>
            <a:t>St</a:t>
          </a:r>
          <a:r>
            <a:rPr lang="en-US" b="1" spc="-50" dirty="0">
              <a:latin typeface="Calibri"/>
              <a:cs typeface="Calibri"/>
            </a:rPr>
            <a:t>r</a:t>
          </a:r>
          <a:r>
            <a:rPr lang="en-US" b="1" spc="-25" dirty="0">
              <a:latin typeface="Calibri"/>
              <a:cs typeface="Calibri"/>
            </a:rPr>
            <a:t>a</a:t>
          </a:r>
          <a:r>
            <a:rPr lang="en-US" b="1" spc="-35" dirty="0">
              <a:latin typeface="Calibri"/>
              <a:cs typeface="Calibri"/>
            </a:rPr>
            <a:t>t</a:t>
          </a:r>
          <a:r>
            <a:rPr lang="en-US" b="1" spc="-10" dirty="0">
              <a:latin typeface="Calibri"/>
              <a:cs typeface="Calibri"/>
            </a:rPr>
            <a:t>e</a:t>
          </a:r>
          <a:r>
            <a:rPr lang="en-US" b="1" spc="-5" dirty="0">
              <a:latin typeface="Calibri"/>
              <a:cs typeface="Calibri"/>
            </a:rPr>
            <a:t>gi</a:t>
          </a:r>
          <a:r>
            <a:rPr lang="en-US" b="1" spc="-10" dirty="0">
              <a:latin typeface="Calibri"/>
              <a:cs typeface="Calibri"/>
            </a:rPr>
            <a:t>es, </a:t>
          </a:r>
          <a:r>
            <a:rPr lang="en-US" spc="-15" dirty="0">
              <a:latin typeface="Calibri"/>
              <a:cs typeface="Calibri"/>
            </a:rPr>
            <a:t>d</a:t>
          </a:r>
          <a:r>
            <a:rPr lang="en-US" spc="-5" dirty="0">
              <a:latin typeface="Calibri"/>
              <a:cs typeface="Calibri"/>
            </a:rPr>
            <a:t>e</a:t>
          </a:r>
          <a:r>
            <a:rPr lang="en-US" spc="-15" dirty="0">
              <a:latin typeface="Calibri"/>
              <a:cs typeface="Calibri"/>
            </a:rPr>
            <a:t>scr</a:t>
          </a:r>
          <a:r>
            <a:rPr lang="en-US" spc="-5" dirty="0">
              <a:latin typeface="Calibri"/>
              <a:cs typeface="Calibri"/>
            </a:rPr>
            <a:t>i</a:t>
          </a:r>
          <a:r>
            <a:rPr lang="en-US" spc="-15" dirty="0">
              <a:latin typeface="Calibri"/>
              <a:cs typeface="Calibri"/>
            </a:rPr>
            <a:t>b</a:t>
          </a:r>
          <a:r>
            <a:rPr lang="en-US" spc="-5" dirty="0">
              <a:latin typeface="Calibri"/>
              <a:cs typeface="Calibri"/>
            </a:rPr>
            <a:t>e</a:t>
          </a:r>
          <a:r>
            <a:rPr lang="en-US" dirty="0">
              <a:latin typeface="Calibri"/>
              <a:cs typeface="Calibri"/>
            </a:rPr>
            <a:t>s </a:t>
          </a:r>
          <a:r>
            <a:rPr lang="en-US" spc="-5" dirty="0">
              <a:latin typeface="Calibri"/>
              <a:cs typeface="Calibri"/>
            </a:rPr>
            <a:t>h</a:t>
          </a:r>
          <a:r>
            <a:rPr lang="en-US" spc="-10" dirty="0">
              <a:latin typeface="Calibri"/>
              <a:cs typeface="Calibri"/>
            </a:rPr>
            <a:t>o</a:t>
          </a:r>
          <a:r>
            <a:rPr lang="en-US" spc="-15" dirty="0">
              <a:latin typeface="Calibri"/>
              <a:cs typeface="Calibri"/>
            </a:rPr>
            <a:t>w</a:t>
          </a:r>
          <a:r>
            <a:rPr lang="en-US" dirty="0">
              <a:latin typeface="Calibri"/>
              <a:cs typeface="Calibri"/>
            </a:rPr>
            <a:t> </a:t>
          </a:r>
          <a:r>
            <a:rPr lang="en-US" spc="-10" dirty="0">
              <a:latin typeface="Calibri"/>
              <a:cs typeface="Calibri"/>
            </a:rPr>
            <a:t>mar</a:t>
          </a:r>
          <a:r>
            <a:rPr lang="en-US" spc="-75" dirty="0">
              <a:latin typeface="Calibri"/>
              <a:cs typeface="Calibri"/>
            </a:rPr>
            <a:t>k</a:t>
          </a:r>
          <a:r>
            <a:rPr lang="en-US" spc="-20" dirty="0">
              <a:latin typeface="Calibri"/>
              <a:cs typeface="Calibri"/>
            </a:rPr>
            <a:t>e</a:t>
          </a:r>
          <a:r>
            <a:rPr lang="en-US" dirty="0">
              <a:latin typeface="Calibri"/>
              <a:cs typeface="Calibri"/>
            </a:rPr>
            <a:t>t</a:t>
          </a:r>
          <a:r>
            <a:rPr lang="en-US" spc="-10" dirty="0">
              <a:latin typeface="Calibri"/>
              <a:cs typeface="Calibri"/>
            </a:rPr>
            <a:t>i</a:t>
          </a:r>
          <a:r>
            <a:rPr lang="en-US" spc="-5" dirty="0">
              <a:latin typeface="Calibri"/>
              <a:cs typeface="Calibri"/>
            </a:rPr>
            <a:t>n</a:t>
          </a:r>
          <a:r>
            <a:rPr lang="en-US" dirty="0">
              <a:latin typeface="Calibri"/>
              <a:cs typeface="Calibri"/>
            </a:rPr>
            <a:t>g</a:t>
          </a:r>
          <a:r>
            <a:rPr lang="en-US" spc="15" dirty="0">
              <a:latin typeface="Calibri"/>
              <a:cs typeface="Calibri"/>
            </a:rPr>
            <a:t> </a:t>
          </a:r>
          <a:r>
            <a:rPr lang="en-US" dirty="0">
              <a:latin typeface="Calibri"/>
              <a:cs typeface="Calibri"/>
            </a:rPr>
            <a:t>w</a:t>
          </a:r>
          <a:r>
            <a:rPr lang="en-US" spc="-10" dirty="0">
              <a:latin typeface="Calibri"/>
              <a:cs typeface="Calibri"/>
            </a:rPr>
            <a:t>i</a:t>
          </a:r>
          <a:r>
            <a:rPr lang="en-US" spc="-5" dirty="0">
              <a:latin typeface="Calibri"/>
              <a:cs typeface="Calibri"/>
            </a:rPr>
            <a:t>l</a:t>
          </a:r>
          <a:r>
            <a:rPr lang="en-US" dirty="0">
              <a:latin typeface="Calibri"/>
              <a:cs typeface="Calibri"/>
            </a:rPr>
            <a:t>l ach</a:t>
          </a:r>
          <a:r>
            <a:rPr lang="en-US" spc="-10" dirty="0">
              <a:latin typeface="Calibri"/>
              <a:cs typeface="Calibri"/>
            </a:rPr>
            <a:t>i</a:t>
          </a:r>
          <a:r>
            <a:rPr lang="en-US" spc="-20" dirty="0">
              <a:latin typeface="Calibri"/>
              <a:cs typeface="Calibri"/>
            </a:rPr>
            <a:t>ev</a:t>
          </a:r>
          <a:r>
            <a:rPr lang="en-US" spc="-10" dirty="0">
              <a:latin typeface="Calibri"/>
              <a:cs typeface="Calibri"/>
            </a:rPr>
            <a:t>e general</a:t>
          </a:r>
          <a:r>
            <a:rPr lang="en-US" spc="-5" dirty="0">
              <a:latin typeface="Calibri"/>
              <a:cs typeface="Calibri"/>
            </a:rPr>
            <a:t> o</a:t>
          </a:r>
          <a:r>
            <a:rPr lang="en-US" dirty="0">
              <a:latin typeface="Calibri"/>
              <a:cs typeface="Calibri"/>
            </a:rPr>
            <a:t>b</a:t>
          </a:r>
          <a:r>
            <a:rPr lang="en-US" spc="-10" dirty="0">
              <a:latin typeface="Calibri"/>
              <a:cs typeface="Calibri"/>
            </a:rPr>
            <a:t>je</a:t>
          </a:r>
          <a:r>
            <a:rPr lang="en-US" spc="-20" dirty="0">
              <a:latin typeface="Calibri"/>
              <a:cs typeface="Calibri"/>
            </a:rPr>
            <a:t>c</a:t>
          </a:r>
          <a:r>
            <a:rPr lang="en-US" dirty="0">
              <a:latin typeface="Calibri"/>
              <a:cs typeface="Calibri"/>
            </a:rPr>
            <a:t>t</a:t>
          </a:r>
          <a:r>
            <a:rPr lang="en-US" spc="-10" dirty="0">
              <a:latin typeface="Calibri"/>
              <a:cs typeface="Calibri"/>
            </a:rPr>
            <a:t>i</a:t>
          </a:r>
          <a:r>
            <a:rPr lang="en-US" spc="-20" dirty="0">
              <a:latin typeface="Calibri"/>
              <a:cs typeface="Calibri"/>
            </a:rPr>
            <a:t>v</a:t>
          </a:r>
          <a:r>
            <a:rPr lang="en-US" spc="-10" dirty="0">
              <a:latin typeface="Calibri"/>
              <a:cs typeface="Calibri"/>
            </a:rPr>
            <a:t>e</a:t>
          </a:r>
          <a:r>
            <a:rPr lang="en-US" dirty="0"/>
            <a:t> :</a:t>
          </a:r>
        </a:p>
      </dgm:t>
    </dgm:pt>
    <dgm:pt modelId="{C80111C8-F433-4A7A-9D92-197659DFC8DD}" type="parTrans" cxnId="{C9D3CAE0-B159-4977-8686-081D1B01BA0A}">
      <dgm:prSet/>
      <dgm:spPr/>
      <dgm:t>
        <a:bodyPr/>
        <a:lstStyle/>
        <a:p>
          <a:endParaRPr lang="en-US"/>
        </a:p>
      </dgm:t>
    </dgm:pt>
    <dgm:pt modelId="{CCB24662-A23C-4008-89C2-9775A6A234AF}" type="sibTrans" cxnId="{C9D3CAE0-B159-4977-8686-081D1B01BA0A}">
      <dgm:prSet/>
      <dgm:spPr/>
      <dgm:t>
        <a:bodyPr/>
        <a:lstStyle/>
        <a:p>
          <a:endParaRPr lang="en-US"/>
        </a:p>
      </dgm:t>
    </dgm:pt>
    <dgm:pt modelId="{88E9B6C5-C21C-8C43-8E4C-91E7DF84FDF4}">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0070C0"/>
              </a:solidFill>
              <a:latin typeface="Arial"/>
              <a:cs typeface="Arial"/>
            </a:rPr>
            <a:t>PLC-BCG- portfolio  </a:t>
          </a:r>
        </a:p>
      </dgm:t>
    </dgm:pt>
    <dgm:pt modelId="{63FFF48F-2CC0-5346-9B9C-B66976AE6039}" type="parTrans" cxnId="{C20E3D49-D652-7F47-BA21-E1CE6453C00A}">
      <dgm:prSet/>
      <dgm:spPr/>
      <dgm:t>
        <a:bodyPr/>
        <a:lstStyle/>
        <a:p>
          <a:endParaRPr lang="en-US"/>
        </a:p>
      </dgm:t>
    </dgm:pt>
    <dgm:pt modelId="{878F5B80-ED75-9540-AA91-C32383C273FB}" type="sibTrans" cxnId="{C20E3D49-D652-7F47-BA21-E1CE6453C00A}">
      <dgm:prSet/>
      <dgm:spPr/>
      <dgm:t>
        <a:bodyPr/>
        <a:lstStyle/>
        <a:p>
          <a:endParaRPr lang="en-US"/>
        </a:p>
      </dgm:t>
    </dgm:pt>
    <dgm:pt modelId="{60581DAE-E9BD-2A42-9E07-9DD7DC7A19DB}">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0070C0"/>
              </a:solidFill>
              <a:latin typeface="Arial"/>
              <a:cs typeface="Arial"/>
            </a:rPr>
            <a:t>(Porter) Competitive Generic strategies</a:t>
          </a:r>
        </a:p>
      </dgm:t>
    </dgm:pt>
    <dgm:pt modelId="{2E2A5F78-3B72-8C41-91D0-072F465D8C69}" type="parTrans" cxnId="{D74BCF3A-1A26-1F41-87D4-5CAD1422797C}">
      <dgm:prSet/>
      <dgm:spPr/>
      <dgm:t>
        <a:bodyPr/>
        <a:lstStyle/>
        <a:p>
          <a:endParaRPr lang="en-US"/>
        </a:p>
      </dgm:t>
    </dgm:pt>
    <dgm:pt modelId="{68809041-81B1-4E41-86D0-8C08BF217F6F}" type="sibTrans" cxnId="{D74BCF3A-1A26-1F41-87D4-5CAD1422797C}">
      <dgm:prSet/>
      <dgm:spPr/>
      <dgm:t>
        <a:bodyPr/>
        <a:lstStyle/>
        <a:p>
          <a:endParaRPr lang="en-US"/>
        </a:p>
      </dgm:t>
    </dgm:pt>
    <dgm:pt modelId="{A0A5FC46-823D-4844-BBAD-1190BEE8162A}">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0070C0"/>
              </a:solidFill>
              <a:latin typeface="Arial"/>
              <a:cs typeface="Arial"/>
            </a:rPr>
            <a:t>(Ansoff) Product , market grid Growth strategies</a:t>
          </a:r>
        </a:p>
      </dgm:t>
    </dgm:pt>
    <dgm:pt modelId="{A4F2AB23-B991-EB4F-BF83-584EC73F2B26}" type="parTrans" cxnId="{BDD6810E-2BB2-194E-B52A-5FA70C7D1258}">
      <dgm:prSet/>
      <dgm:spPr/>
      <dgm:t>
        <a:bodyPr/>
        <a:lstStyle/>
        <a:p>
          <a:endParaRPr lang="en-US"/>
        </a:p>
      </dgm:t>
    </dgm:pt>
    <dgm:pt modelId="{06D96B12-5B30-0749-BD36-3809C714C3CD}" type="sibTrans" cxnId="{BDD6810E-2BB2-194E-B52A-5FA70C7D1258}">
      <dgm:prSet/>
      <dgm:spPr/>
      <dgm:t>
        <a:bodyPr/>
        <a:lstStyle/>
        <a:p>
          <a:endParaRPr lang="en-US"/>
        </a:p>
      </dgm:t>
    </dgm:pt>
    <dgm:pt modelId="{E07CDA16-3A3E-4753-9740-4D0AC09286AE}">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0070C0"/>
              </a:solidFill>
              <a:latin typeface="Arial"/>
              <a:cs typeface="Arial"/>
            </a:rPr>
            <a:t>SWOT strategies</a:t>
          </a:r>
          <a:endParaRPr lang="en-US" dirty="0">
            <a:solidFill>
              <a:srgbClr val="0070C0"/>
            </a:solidFill>
          </a:endParaRPr>
        </a:p>
      </dgm:t>
    </dgm:pt>
    <dgm:pt modelId="{C8A878BD-C443-429A-A036-9FA95EA55E47}" type="sibTrans" cxnId="{1ED9B9AF-2B19-44E1-9ED5-C7C6AEFEB722}">
      <dgm:prSet/>
      <dgm:spPr/>
      <dgm:t>
        <a:bodyPr/>
        <a:lstStyle/>
        <a:p>
          <a:endParaRPr lang="en-US"/>
        </a:p>
      </dgm:t>
    </dgm:pt>
    <dgm:pt modelId="{F42AD435-0508-4BF8-BE8F-7DBC6A8771C6}" type="parTrans" cxnId="{1ED9B9AF-2B19-44E1-9ED5-C7C6AEFEB722}">
      <dgm:prSet/>
      <dgm:spPr/>
      <dgm:t>
        <a:bodyPr/>
        <a:lstStyle/>
        <a:p>
          <a:endParaRPr lang="en-US"/>
        </a:p>
      </dgm:t>
    </dgm:pt>
    <dgm:pt modelId="{8739E77C-22DE-C64C-9B7C-479D95BB56E5}" type="pres">
      <dgm:prSet presAssocID="{CA970F7B-3699-449A-ACE7-47A4FD2BC5C2}" presName="linear" presStyleCnt="0">
        <dgm:presLayoutVars>
          <dgm:animLvl val="lvl"/>
          <dgm:resizeHandles val="exact"/>
        </dgm:presLayoutVars>
      </dgm:prSet>
      <dgm:spPr/>
    </dgm:pt>
    <dgm:pt modelId="{0FB0AC20-C083-B949-9F60-333CF8432D5A}" type="pres">
      <dgm:prSet presAssocID="{54AF4803-B346-4E2F-949E-0457D9F23D02}" presName="parentText" presStyleLbl="node1" presStyleIdx="0" presStyleCnt="1" custLinFactNeighborX="649" custLinFactNeighborY="-11778">
        <dgm:presLayoutVars>
          <dgm:chMax val="0"/>
          <dgm:bulletEnabled val="1"/>
        </dgm:presLayoutVars>
      </dgm:prSet>
      <dgm:spPr/>
    </dgm:pt>
    <dgm:pt modelId="{13A3A3ED-F7BB-9445-B6FD-7082A0E9236E}" type="pres">
      <dgm:prSet presAssocID="{54AF4803-B346-4E2F-949E-0457D9F23D02}" presName="childText" presStyleLbl="revTx" presStyleIdx="0" presStyleCnt="1">
        <dgm:presLayoutVars>
          <dgm:bulletEnabled val="1"/>
        </dgm:presLayoutVars>
      </dgm:prSet>
      <dgm:spPr/>
    </dgm:pt>
  </dgm:ptLst>
  <dgm:cxnLst>
    <dgm:cxn modelId="{BDD6810E-2BB2-194E-B52A-5FA70C7D1258}" srcId="{54AF4803-B346-4E2F-949E-0457D9F23D02}" destId="{A0A5FC46-823D-4844-BBAD-1190BEE8162A}" srcOrd="2" destOrd="0" parTransId="{A4F2AB23-B991-EB4F-BF83-584EC73F2B26}" sibTransId="{06D96B12-5B30-0749-BD36-3809C714C3CD}"/>
    <dgm:cxn modelId="{D74BCF3A-1A26-1F41-87D4-5CAD1422797C}" srcId="{54AF4803-B346-4E2F-949E-0457D9F23D02}" destId="{60581DAE-E9BD-2A42-9E07-9DD7DC7A19DB}" srcOrd="3" destOrd="0" parTransId="{2E2A5F78-3B72-8C41-91D0-072F465D8C69}" sibTransId="{68809041-81B1-4E41-86D0-8C08BF217F6F}"/>
    <dgm:cxn modelId="{BCD3285B-E7E8-6449-BBBD-365D5754C21B}" type="presOf" srcId="{A0A5FC46-823D-4844-BBAD-1190BEE8162A}" destId="{13A3A3ED-F7BB-9445-B6FD-7082A0E9236E}" srcOrd="0" destOrd="2" presId="urn:microsoft.com/office/officeart/2005/8/layout/vList2"/>
    <dgm:cxn modelId="{17FE105F-7C97-C049-AD43-B85327AFE485}" type="presOf" srcId="{60581DAE-E9BD-2A42-9E07-9DD7DC7A19DB}" destId="{13A3A3ED-F7BB-9445-B6FD-7082A0E9236E}" srcOrd="0" destOrd="3" presId="urn:microsoft.com/office/officeart/2005/8/layout/vList2"/>
    <dgm:cxn modelId="{C20E3D49-D652-7F47-BA21-E1CE6453C00A}" srcId="{54AF4803-B346-4E2F-949E-0457D9F23D02}" destId="{88E9B6C5-C21C-8C43-8E4C-91E7DF84FDF4}" srcOrd="1" destOrd="0" parTransId="{63FFF48F-2CC0-5346-9B9C-B66976AE6039}" sibTransId="{878F5B80-ED75-9540-AA91-C32383C273FB}"/>
    <dgm:cxn modelId="{0177337F-B00C-E14C-A2B5-08DD4871B65F}" type="presOf" srcId="{88E9B6C5-C21C-8C43-8E4C-91E7DF84FDF4}" destId="{13A3A3ED-F7BB-9445-B6FD-7082A0E9236E}" srcOrd="0" destOrd="1" presId="urn:microsoft.com/office/officeart/2005/8/layout/vList2"/>
    <dgm:cxn modelId="{688CDA94-CAA3-6741-8496-103D2FF613AF}" type="presOf" srcId="{CA970F7B-3699-449A-ACE7-47A4FD2BC5C2}" destId="{8739E77C-22DE-C64C-9B7C-479D95BB56E5}" srcOrd="0" destOrd="0" presId="urn:microsoft.com/office/officeart/2005/8/layout/vList2"/>
    <dgm:cxn modelId="{78944B9C-165B-C242-BF84-493A71141542}" type="presOf" srcId="{54AF4803-B346-4E2F-949E-0457D9F23D02}" destId="{0FB0AC20-C083-B949-9F60-333CF8432D5A}" srcOrd="0" destOrd="0" presId="urn:microsoft.com/office/officeart/2005/8/layout/vList2"/>
    <dgm:cxn modelId="{4D9AF1AA-A53F-3B4A-B03A-28A734B2956D}" type="presOf" srcId="{E07CDA16-3A3E-4753-9740-4D0AC09286AE}" destId="{13A3A3ED-F7BB-9445-B6FD-7082A0E9236E}" srcOrd="0" destOrd="0" presId="urn:microsoft.com/office/officeart/2005/8/layout/vList2"/>
    <dgm:cxn modelId="{1ED9B9AF-2B19-44E1-9ED5-C7C6AEFEB722}" srcId="{54AF4803-B346-4E2F-949E-0457D9F23D02}" destId="{E07CDA16-3A3E-4753-9740-4D0AC09286AE}" srcOrd="0" destOrd="0" parTransId="{F42AD435-0508-4BF8-BE8F-7DBC6A8771C6}" sibTransId="{C8A878BD-C443-429A-A036-9FA95EA55E47}"/>
    <dgm:cxn modelId="{C9D3CAE0-B159-4977-8686-081D1B01BA0A}" srcId="{CA970F7B-3699-449A-ACE7-47A4FD2BC5C2}" destId="{54AF4803-B346-4E2F-949E-0457D9F23D02}" srcOrd="0" destOrd="0" parTransId="{C80111C8-F433-4A7A-9D92-197659DFC8DD}" sibTransId="{CCB24662-A23C-4008-89C2-9775A6A234AF}"/>
    <dgm:cxn modelId="{58B26A0F-64D7-6C4C-8065-D1C507234358}" type="presParOf" srcId="{8739E77C-22DE-C64C-9B7C-479D95BB56E5}" destId="{0FB0AC20-C083-B949-9F60-333CF8432D5A}" srcOrd="0" destOrd="0" presId="urn:microsoft.com/office/officeart/2005/8/layout/vList2"/>
    <dgm:cxn modelId="{79F99035-DB60-C846-BBE5-176D5544E7B4}" type="presParOf" srcId="{8739E77C-22DE-C64C-9B7C-479D95BB56E5}" destId="{13A3A3ED-F7BB-9445-B6FD-7082A0E9236E}"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2A8B4C22-CF63-A645-8065-15B0989EE47C}">
      <dgm:prSet/>
      <dgm:spPr/>
      <dgm:t>
        <a:bodyPr/>
        <a:lstStyle/>
        <a:p>
          <a:r>
            <a:rPr lang="en-US" dirty="0">
              <a:latin typeface="Arial"/>
              <a:cs typeface="Arial"/>
            </a:rPr>
            <a:t>(Po</a:t>
          </a:r>
          <a:r>
            <a:rPr lang="en-US" spc="-15" dirty="0">
              <a:latin typeface="Arial"/>
              <a:cs typeface="Arial"/>
            </a:rPr>
            <a:t>r</a:t>
          </a:r>
          <a:r>
            <a:rPr lang="en-US" dirty="0">
              <a:latin typeface="Arial"/>
              <a:cs typeface="Arial"/>
            </a:rPr>
            <a:t>ter) Compe</a:t>
          </a:r>
          <a:r>
            <a:rPr lang="en-US" spc="-15" dirty="0">
              <a:latin typeface="Arial"/>
              <a:cs typeface="Arial"/>
            </a:rPr>
            <a:t>t</a:t>
          </a:r>
          <a:r>
            <a:rPr lang="en-US" dirty="0">
              <a:latin typeface="Arial"/>
              <a:cs typeface="Arial"/>
            </a:rPr>
            <a:t>itive</a:t>
          </a:r>
          <a:r>
            <a:rPr lang="en-US" spc="-20" dirty="0">
              <a:latin typeface="Arial"/>
              <a:cs typeface="Arial"/>
            </a:rPr>
            <a:t> </a:t>
          </a:r>
          <a:r>
            <a:rPr lang="en-US" dirty="0">
              <a:latin typeface="Arial"/>
              <a:cs typeface="Arial"/>
            </a:rPr>
            <a:t>st</a:t>
          </a:r>
          <a:r>
            <a:rPr lang="en-US" spc="-15" dirty="0">
              <a:latin typeface="Arial"/>
              <a:cs typeface="Arial"/>
            </a:rPr>
            <a:t>r</a:t>
          </a:r>
          <a:r>
            <a:rPr lang="en-US" dirty="0">
              <a:latin typeface="Arial"/>
              <a:cs typeface="Arial"/>
            </a:rPr>
            <a:t>at</a:t>
          </a:r>
          <a:r>
            <a:rPr lang="en-US" spc="-10" dirty="0">
              <a:latin typeface="Arial"/>
              <a:cs typeface="Arial"/>
            </a:rPr>
            <a:t>e</a:t>
          </a:r>
          <a:r>
            <a:rPr lang="en-US" dirty="0">
              <a:latin typeface="Arial"/>
              <a:cs typeface="Arial"/>
            </a:rPr>
            <a:t>gies</a:t>
          </a:r>
          <a:endParaRPr lang="en-SA" dirty="0">
            <a:latin typeface="Times New Roman"/>
            <a:cs typeface="Times New Roman"/>
          </a:endParaRPr>
        </a:p>
      </dgm:t>
    </dgm:pt>
    <dgm:pt modelId="{F3921AD3-1A10-FC45-B95D-9BFCFF0C44D3}" type="parTrans" cxnId="{3569C183-3322-C64E-AE81-56F988F8F7B1}">
      <dgm:prSet/>
      <dgm:spPr/>
      <dgm:t>
        <a:bodyPr/>
        <a:lstStyle/>
        <a:p>
          <a:endParaRPr lang="en-US"/>
        </a:p>
      </dgm:t>
    </dgm:pt>
    <dgm:pt modelId="{D1ACFA5E-BB7A-4D46-9E27-516FEA8005DB}" type="sibTrans" cxnId="{3569C183-3322-C64E-AE81-56F988F8F7B1}">
      <dgm:prSet/>
      <dgm:spPr/>
      <dgm:t>
        <a:bodyPr/>
        <a:lstStyle/>
        <a:p>
          <a:endParaRPr lang="en-US"/>
        </a:p>
      </dgm:t>
    </dgm:pt>
    <dgm:pt modelId="{0F2428E3-7EDC-A543-A2AF-FC2C235ADEA6}">
      <dgm:prSet/>
      <dgm:spPr/>
      <dgm:t>
        <a:bodyPr/>
        <a:lstStyle/>
        <a:p>
          <a:r>
            <a:rPr lang="en-US" dirty="0">
              <a:latin typeface="Arial"/>
              <a:cs typeface="Arial"/>
            </a:rPr>
            <a:t>(Ansof</a:t>
          </a:r>
          <a:r>
            <a:rPr lang="en-US" spc="-15" dirty="0">
              <a:latin typeface="Arial"/>
              <a:cs typeface="Arial"/>
            </a:rPr>
            <a:t>f</a:t>
          </a:r>
          <a:r>
            <a:rPr lang="en-US" dirty="0">
              <a:latin typeface="Arial"/>
              <a:cs typeface="Arial"/>
            </a:rPr>
            <a:t>) G</a:t>
          </a:r>
          <a:r>
            <a:rPr lang="en-US" spc="-10" dirty="0">
              <a:latin typeface="Arial"/>
              <a:cs typeface="Arial"/>
            </a:rPr>
            <a:t>r</a:t>
          </a:r>
          <a:r>
            <a:rPr lang="en-US" dirty="0">
              <a:latin typeface="Arial"/>
              <a:cs typeface="Arial"/>
            </a:rPr>
            <a:t>owth strat</a:t>
          </a:r>
          <a:r>
            <a:rPr lang="en-US" spc="-10" dirty="0">
              <a:latin typeface="Arial"/>
              <a:cs typeface="Arial"/>
            </a:rPr>
            <a:t>e</a:t>
          </a:r>
          <a:r>
            <a:rPr lang="en-US" dirty="0">
              <a:latin typeface="Arial"/>
              <a:cs typeface="Arial"/>
            </a:rPr>
            <a:t>gies</a:t>
          </a:r>
        </a:p>
      </dgm:t>
    </dgm:pt>
    <dgm:pt modelId="{1FE7B5CF-5C7D-4E41-BED4-056F852688CD}" type="parTrans" cxnId="{8C7CF20F-B927-5D4F-AC42-67CB2F464424}">
      <dgm:prSet/>
      <dgm:spPr/>
      <dgm:t>
        <a:bodyPr/>
        <a:lstStyle/>
        <a:p>
          <a:endParaRPr lang="en-US"/>
        </a:p>
      </dgm:t>
    </dgm:pt>
    <dgm:pt modelId="{9D39DDDE-32EA-524D-A2CF-A8F930597C53}" type="sibTrans" cxnId="{8C7CF20F-B927-5D4F-AC42-67CB2F464424}">
      <dgm:prSet/>
      <dgm:spPr/>
      <dgm:t>
        <a:bodyPr/>
        <a:lstStyle/>
        <a:p>
          <a:endParaRPr lang="en-US"/>
        </a:p>
      </dgm:t>
    </dgm:pt>
    <dgm:pt modelId="{3F60377F-DEBF-C449-888B-E3BBFE57E6F1}">
      <dgm:prSet/>
      <dgm:spPr/>
      <dgm:t>
        <a:bodyPr/>
        <a:lstStyle/>
        <a:p>
          <a:r>
            <a:rPr lang="en-US" dirty="0">
              <a:latin typeface="Abadi" panose="020B0604020104020204" pitchFamily="34" charset="0"/>
            </a:rPr>
            <a:t>PLC  </a:t>
          </a:r>
          <a:r>
            <a:rPr lang="en-US" dirty="0">
              <a:latin typeface="Arial"/>
              <a:cs typeface="Arial"/>
            </a:rPr>
            <a:t>st</a:t>
          </a:r>
          <a:r>
            <a:rPr lang="en-US" spc="-10" dirty="0">
              <a:latin typeface="Arial"/>
              <a:cs typeface="Arial"/>
            </a:rPr>
            <a:t>r</a:t>
          </a:r>
          <a:r>
            <a:rPr lang="en-US" dirty="0">
              <a:latin typeface="Arial"/>
              <a:cs typeface="Arial"/>
            </a:rPr>
            <a:t>ategies</a:t>
          </a:r>
          <a:endParaRPr lang="en-US" dirty="0">
            <a:latin typeface="Abadi" panose="020B0604020104020204" pitchFamily="34" charset="0"/>
          </a:endParaRPr>
        </a:p>
      </dgm:t>
    </dgm:pt>
    <dgm:pt modelId="{D9B35700-A823-0D41-9CE9-C1B3669B4B77}" type="sibTrans" cxnId="{D76A22CF-540C-1241-BF18-6254284EE4D0}">
      <dgm:prSet/>
      <dgm:spPr/>
      <dgm:t>
        <a:bodyPr/>
        <a:lstStyle/>
        <a:p>
          <a:endParaRPr lang="en-US"/>
        </a:p>
      </dgm:t>
    </dgm:pt>
    <dgm:pt modelId="{4AE53EFA-5205-F34B-B5E5-8EB86A6C5069}" type="parTrans" cxnId="{D76A22CF-540C-1241-BF18-6254284EE4D0}">
      <dgm:prSet/>
      <dgm:spPr/>
      <dgm:t>
        <a:bodyPr/>
        <a:lstStyle/>
        <a:p>
          <a:endParaRPr lang="en-US"/>
        </a:p>
      </dgm:t>
    </dgm:pt>
    <dgm:pt modelId="{9D835142-4F1D-40B7-9099-C4243481852A}">
      <dgm:prSet/>
      <dgm:spPr/>
      <dgm:t>
        <a:bodyPr/>
        <a:lstStyle/>
        <a:p>
          <a:r>
            <a:rPr lang="en-US" dirty="0">
              <a:latin typeface="Arial"/>
              <a:cs typeface="Arial"/>
            </a:rPr>
            <a:t>SWOT</a:t>
          </a:r>
          <a:r>
            <a:rPr lang="en-US" spc="15" dirty="0">
              <a:latin typeface="Arial"/>
              <a:cs typeface="Arial"/>
            </a:rPr>
            <a:t> </a:t>
          </a:r>
          <a:r>
            <a:rPr lang="en-US" dirty="0">
              <a:latin typeface="Arial"/>
              <a:cs typeface="Arial"/>
            </a:rPr>
            <a:t>st</a:t>
          </a:r>
          <a:r>
            <a:rPr lang="en-US" spc="-10" dirty="0">
              <a:latin typeface="Arial"/>
              <a:cs typeface="Arial"/>
            </a:rPr>
            <a:t>r</a:t>
          </a:r>
          <a:r>
            <a:rPr lang="en-US" dirty="0">
              <a:latin typeface="Arial"/>
              <a:cs typeface="Arial"/>
            </a:rPr>
            <a:t>ategies</a:t>
          </a:r>
          <a:endParaRPr lang="en-US" dirty="0">
            <a:latin typeface="Abadi" panose="020B0604020104020204" pitchFamily="34" charset="0"/>
          </a:endParaRPr>
        </a:p>
      </dgm:t>
    </dgm:pt>
    <dgm:pt modelId="{45250521-2C86-47CF-873D-92C6A3C9545C}" type="sibTrans" cxnId="{83BDC2DC-4F4B-4FCD-8FAB-0C2B43F90B9D}">
      <dgm:prSet/>
      <dgm:spPr/>
      <dgm:t>
        <a:bodyPr/>
        <a:lstStyle/>
        <a:p>
          <a:endParaRPr lang="en-US"/>
        </a:p>
      </dgm:t>
    </dgm:pt>
    <dgm:pt modelId="{0B2E9A99-2D28-4245-BAC6-8714A75D7213}" type="parTrans" cxnId="{83BDC2DC-4F4B-4FCD-8FAB-0C2B43F90B9D}">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BA02E56D-3D39-49CF-8E1C-A5E2E8FA52C5}" type="pres">
      <dgm:prSet presAssocID="{9D835142-4F1D-40B7-9099-C4243481852A}" presName="parentText" presStyleLbl="node1" presStyleIdx="0" presStyleCnt="4" custLinFactNeighborX="-563" custLinFactNeighborY="-85053">
        <dgm:presLayoutVars>
          <dgm:chMax val="0"/>
          <dgm:bulletEnabled val="1"/>
        </dgm:presLayoutVars>
      </dgm:prSet>
      <dgm:spPr/>
    </dgm:pt>
    <dgm:pt modelId="{19017259-EC04-44CE-AEF0-EDB106C35344}" type="pres">
      <dgm:prSet presAssocID="{45250521-2C86-47CF-873D-92C6A3C9545C}" presName="spacer" presStyleCnt="0"/>
      <dgm:spPr/>
    </dgm:pt>
    <dgm:pt modelId="{B14E3A7C-2D6D-A442-838E-7B867DEC8138}" type="pres">
      <dgm:prSet presAssocID="{3F60377F-DEBF-C449-888B-E3BBFE57E6F1}" presName="parentText" presStyleLbl="node1" presStyleIdx="1" presStyleCnt="4">
        <dgm:presLayoutVars>
          <dgm:chMax val="0"/>
          <dgm:bulletEnabled val="1"/>
        </dgm:presLayoutVars>
      </dgm:prSet>
      <dgm:spPr/>
    </dgm:pt>
    <dgm:pt modelId="{B1815FD4-1543-484C-8040-B7BEFB4C00C9}" type="pres">
      <dgm:prSet presAssocID="{D9B35700-A823-0D41-9CE9-C1B3669B4B77}" presName="spacer" presStyleCnt="0"/>
      <dgm:spPr/>
    </dgm:pt>
    <dgm:pt modelId="{DEB4C04D-C12B-C044-AF42-F2387D3D526B}" type="pres">
      <dgm:prSet presAssocID="{0F2428E3-7EDC-A543-A2AF-FC2C235ADEA6}" presName="parentText" presStyleLbl="node1" presStyleIdx="2" presStyleCnt="4">
        <dgm:presLayoutVars>
          <dgm:chMax val="0"/>
          <dgm:bulletEnabled val="1"/>
        </dgm:presLayoutVars>
      </dgm:prSet>
      <dgm:spPr/>
    </dgm:pt>
    <dgm:pt modelId="{B5BE8FAF-CB26-8844-A638-FA1548AC90B5}" type="pres">
      <dgm:prSet presAssocID="{9D39DDDE-32EA-524D-A2CF-A8F930597C53}" presName="spacer" presStyleCnt="0"/>
      <dgm:spPr/>
    </dgm:pt>
    <dgm:pt modelId="{D2406960-9BE2-B744-AF71-425F3FBC2461}" type="pres">
      <dgm:prSet presAssocID="{2A8B4C22-CF63-A645-8065-15B0989EE47C}" presName="parentText" presStyleLbl="node1" presStyleIdx="3" presStyleCnt="4">
        <dgm:presLayoutVars>
          <dgm:chMax val="0"/>
          <dgm:bulletEnabled val="1"/>
        </dgm:presLayoutVars>
      </dgm:prSet>
      <dgm:spPr/>
    </dgm:pt>
  </dgm:ptLst>
  <dgm:cxnLst>
    <dgm:cxn modelId="{8C7CF20F-B927-5D4F-AC42-67CB2F464424}" srcId="{6342B91B-0CE1-4D3C-AB21-B63BA0AD5684}" destId="{0F2428E3-7EDC-A543-A2AF-FC2C235ADEA6}" srcOrd="2" destOrd="0" parTransId="{1FE7B5CF-5C7D-4E41-BED4-056F852688CD}" sibTransId="{9D39DDDE-32EA-524D-A2CF-A8F930597C53}"/>
    <dgm:cxn modelId="{2274C844-88EC-554D-9699-50F153F46943}" type="presOf" srcId="{2A8B4C22-CF63-A645-8065-15B0989EE47C}" destId="{D2406960-9BE2-B744-AF71-425F3FBC2461}" srcOrd="0" destOrd="0" presId="urn:microsoft.com/office/officeart/2005/8/layout/vList2"/>
    <dgm:cxn modelId="{3569C183-3322-C64E-AE81-56F988F8F7B1}" srcId="{6342B91B-0CE1-4D3C-AB21-B63BA0AD5684}" destId="{2A8B4C22-CF63-A645-8065-15B0989EE47C}" srcOrd="3" destOrd="0" parTransId="{F3921AD3-1A10-FC45-B95D-9BFCFF0C44D3}" sibTransId="{D1ACFA5E-BB7A-4D46-9E27-516FEA8005DB}"/>
    <dgm:cxn modelId="{2498DDBA-1A90-364E-A1E2-C5E0C4E0A899}" type="presOf" srcId="{0F2428E3-7EDC-A543-A2AF-FC2C235ADEA6}" destId="{DEB4C04D-C12B-C044-AF42-F2387D3D526B}" srcOrd="0" destOrd="0" presId="urn:microsoft.com/office/officeart/2005/8/layout/vList2"/>
    <dgm:cxn modelId="{D76A22CF-540C-1241-BF18-6254284EE4D0}" srcId="{6342B91B-0CE1-4D3C-AB21-B63BA0AD5684}" destId="{3F60377F-DEBF-C449-888B-E3BBFE57E6F1}" srcOrd="1" destOrd="0" parTransId="{4AE53EFA-5205-F34B-B5E5-8EB86A6C5069}" sibTransId="{D9B35700-A823-0D41-9CE9-C1B3669B4B77}"/>
    <dgm:cxn modelId="{B14311D4-3057-8F45-A63E-6E11011A3DFC}" type="presOf" srcId="{3F60377F-DEBF-C449-888B-E3BBFE57E6F1}" destId="{B14E3A7C-2D6D-A442-838E-7B867DEC8138}" srcOrd="0" destOrd="0" presId="urn:microsoft.com/office/officeart/2005/8/layout/vList2"/>
    <dgm:cxn modelId="{83BDC2DC-4F4B-4FCD-8FAB-0C2B43F90B9D}" srcId="{6342B91B-0CE1-4D3C-AB21-B63BA0AD5684}" destId="{9D835142-4F1D-40B7-9099-C4243481852A}" srcOrd="0"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363CD5FE-0151-0342-AB4F-5374581F6A28}" type="presOf" srcId="{9D835142-4F1D-40B7-9099-C4243481852A}" destId="{BA02E56D-3D39-49CF-8E1C-A5E2E8FA52C5}" srcOrd="0" destOrd="0" presId="urn:microsoft.com/office/officeart/2005/8/layout/vList2"/>
    <dgm:cxn modelId="{505C9E5E-089F-EA46-B7C6-DAE036E89F3E}" type="presParOf" srcId="{D241D699-D9BF-4E0D-86B0-CC1994057CDC}" destId="{BA02E56D-3D39-49CF-8E1C-A5E2E8FA52C5}" srcOrd="0" destOrd="0" presId="urn:microsoft.com/office/officeart/2005/8/layout/vList2"/>
    <dgm:cxn modelId="{B7D69A7F-7E3E-6443-A442-E4CB1ED4ED01}" type="presParOf" srcId="{D241D699-D9BF-4E0D-86B0-CC1994057CDC}" destId="{19017259-EC04-44CE-AEF0-EDB106C35344}" srcOrd="1" destOrd="0" presId="urn:microsoft.com/office/officeart/2005/8/layout/vList2"/>
    <dgm:cxn modelId="{7AD6DA66-C778-7F44-97FE-11B2E5DB95BE}" type="presParOf" srcId="{D241D699-D9BF-4E0D-86B0-CC1994057CDC}" destId="{B14E3A7C-2D6D-A442-838E-7B867DEC8138}" srcOrd="2" destOrd="0" presId="urn:microsoft.com/office/officeart/2005/8/layout/vList2"/>
    <dgm:cxn modelId="{D9FF0EC3-28C7-1D45-9C11-2B40D8CE3543}" type="presParOf" srcId="{D241D699-D9BF-4E0D-86B0-CC1994057CDC}" destId="{B1815FD4-1543-484C-8040-B7BEFB4C00C9}" srcOrd="3" destOrd="0" presId="urn:microsoft.com/office/officeart/2005/8/layout/vList2"/>
    <dgm:cxn modelId="{138AA8E9-E3FC-2D46-97AA-75B5FB0BA866}" type="presParOf" srcId="{D241D699-D9BF-4E0D-86B0-CC1994057CDC}" destId="{DEB4C04D-C12B-C044-AF42-F2387D3D526B}" srcOrd="4" destOrd="0" presId="urn:microsoft.com/office/officeart/2005/8/layout/vList2"/>
    <dgm:cxn modelId="{92721C01-5BA4-5E4C-B999-9DC318A58D10}" type="presParOf" srcId="{D241D699-D9BF-4E0D-86B0-CC1994057CDC}" destId="{B5BE8FAF-CB26-8844-A638-FA1548AC90B5}" srcOrd="5" destOrd="0" presId="urn:microsoft.com/office/officeart/2005/8/layout/vList2"/>
    <dgm:cxn modelId="{8007991D-C079-9046-9E2E-E1E2238F2FB8}" type="presParOf" srcId="{D241D699-D9BF-4E0D-86B0-CC1994057CDC}" destId="{D2406960-9BE2-B744-AF71-425F3FBC24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BF17F5-942B-46BD-B75E-2DB08BB81F03}"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14BED4B-892F-4F76-A00B-3A022B7D121E}">
      <dgm:prSet>
        <dgm:style>
          <a:lnRef idx="2">
            <a:schemeClr val="dk1"/>
          </a:lnRef>
          <a:fillRef idx="1">
            <a:schemeClr val="lt1"/>
          </a:fillRef>
          <a:effectRef idx="0">
            <a:schemeClr val="dk1"/>
          </a:effectRef>
          <a:fontRef idx="minor">
            <a:schemeClr val="dk1"/>
          </a:fontRef>
        </dgm:style>
      </dgm:prSet>
      <dgm:spPr/>
      <dgm:t>
        <a:bodyPr/>
        <a:lstStyle/>
        <a:p>
          <a:r>
            <a:rPr lang="en-US" dirty="0">
              <a:solidFill>
                <a:schemeClr val="accent6">
                  <a:lumMod val="50000"/>
                </a:schemeClr>
              </a:solidFill>
              <a:latin typeface="Abadi" panose="020B0604020104020204" pitchFamily="34" charset="0"/>
            </a:rPr>
            <a:t>Michael Porter has proposed </a:t>
          </a:r>
          <a:r>
            <a:rPr lang="en-US" dirty="0">
              <a:solidFill>
                <a:srgbClr val="FF0000"/>
              </a:solidFill>
              <a:latin typeface="Abadi" panose="020B0604020104020204" pitchFamily="34" charset="0"/>
            </a:rPr>
            <a:t>three</a:t>
          </a:r>
          <a:r>
            <a:rPr lang="en-US" dirty="0">
              <a:solidFill>
                <a:schemeClr val="accent6">
                  <a:lumMod val="50000"/>
                </a:schemeClr>
              </a:solidFill>
              <a:latin typeface="Abadi" panose="020B0604020104020204" pitchFamily="34" charset="0"/>
            </a:rPr>
            <a:t> generic /competitive strategies that provide a good starting point for strategic thinking:</a:t>
          </a:r>
        </a:p>
      </dgm:t>
    </dgm:pt>
    <dgm:pt modelId="{4F6BE1EC-1C69-435D-9B3C-737A181A04E3}" type="parTrans" cxnId="{9F74A2A3-E2C4-4009-AD2A-52C829352B74}">
      <dgm:prSet/>
      <dgm:spPr/>
      <dgm:t>
        <a:bodyPr/>
        <a:lstStyle/>
        <a:p>
          <a:endParaRPr lang="en-US"/>
        </a:p>
      </dgm:t>
    </dgm:pt>
    <dgm:pt modelId="{918E4A10-E308-4783-8A95-40DA0D477A59}" type="sibTrans" cxnId="{9F74A2A3-E2C4-4009-AD2A-52C829352B74}">
      <dgm:prSet/>
      <dgm:spPr/>
      <dgm:t>
        <a:bodyPr/>
        <a:lstStyle/>
        <a:p>
          <a:endParaRPr lang="en-US"/>
        </a:p>
      </dgm:t>
    </dgm:pt>
    <dgm:pt modelId="{145DD10F-216F-43B5-B61A-7ED43E2B5834}">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Cost leadership</a:t>
          </a:r>
          <a:endParaRPr lang="en-US" dirty="0">
            <a:solidFill>
              <a:schemeClr val="bg1"/>
            </a:solidFill>
            <a:latin typeface="Abadi" panose="020B0604020104020204" pitchFamily="34" charset="0"/>
          </a:endParaRPr>
        </a:p>
      </dgm:t>
    </dgm:pt>
    <dgm:pt modelId="{32B7CD6E-9972-46CD-882E-0358EBB94BD4}" type="parTrans" cxnId="{97749231-0C10-4565-942D-706EDB73FF5E}">
      <dgm:prSet/>
      <dgm:spPr/>
      <dgm:t>
        <a:bodyPr/>
        <a:lstStyle/>
        <a:p>
          <a:endParaRPr lang="en-US"/>
        </a:p>
      </dgm:t>
    </dgm:pt>
    <dgm:pt modelId="{B0585BB6-129D-46B0-96B6-76ADB740D6C1}" type="sibTrans" cxnId="{97749231-0C10-4565-942D-706EDB73FF5E}">
      <dgm:prSet/>
      <dgm:spPr/>
      <dgm:t>
        <a:bodyPr/>
        <a:lstStyle/>
        <a:p>
          <a:endParaRPr lang="en-US"/>
        </a:p>
      </dgm:t>
    </dgm:pt>
    <dgm:pt modelId="{433A6F4E-444D-2142-9CBE-5AF784FBFAC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Differentiation	</a:t>
          </a:r>
          <a:endParaRPr lang="en-US" dirty="0">
            <a:solidFill>
              <a:schemeClr val="bg1"/>
            </a:solidFill>
            <a:latin typeface="Abadi" panose="020B0604020104020204" pitchFamily="34" charset="0"/>
          </a:endParaRPr>
        </a:p>
      </dgm:t>
    </dgm:pt>
    <dgm:pt modelId="{ECED0B9F-19BB-7446-84A8-4773205B08B1}" type="parTrans" cxnId="{530DAE04-AB23-BD4A-B9C2-5D0405DBD9A3}">
      <dgm:prSet/>
      <dgm:spPr/>
      <dgm:t>
        <a:bodyPr/>
        <a:lstStyle/>
        <a:p>
          <a:endParaRPr lang="en-US"/>
        </a:p>
      </dgm:t>
    </dgm:pt>
    <dgm:pt modelId="{7A0BF4AF-2861-DD4F-8A20-F12D0BBD230D}" type="sibTrans" cxnId="{530DAE04-AB23-BD4A-B9C2-5D0405DBD9A3}">
      <dgm:prSet/>
      <dgm:spPr/>
      <dgm:t>
        <a:bodyPr/>
        <a:lstStyle/>
        <a:p>
          <a:endParaRPr lang="en-US"/>
        </a:p>
      </dgm:t>
    </dgm:pt>
    <dgm:pt modelId="{9DCF07C8-31CE-4849-95E7-E8D019708F3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Focus.</a:t>
          </a:r>
          <a:endParaRPr lang="en-US" dirty="0">
            <a:solidFill>
              <a:schemeClr val="bg1"/>
            </a:solidFill>
            <a:latin typeface="Abadi" panose="020B0604020104020204" pitchFamily="34" charset="0"/>
          </a:endParaRPr>
        </a:p>
      </dgm:t>
    </dgm:pt>
    <dgm:pt modelId="{F201D185-99CF-6545-A583-3E0ADF7A2372}" type="parTrans" cxnId="{3648625E-6EAC-4B44-9C7F-4F49A01F9AC2}">
      <dgm:prSet/>
      <dgm:spPr/>
      <dgm:t>
        <a:bodyPr/>
        <a:lstStyle/>
        <a:p>
          <a:endParaRPr lang="en-US"/>
        </a:p>
      </dgm:t>
    </dgm:pt>
    <dgm:pt modelId="{BAAC5ECF-8C43-6F41-9610-247B8BE7BF38}" type="sibTrans" cxnId="{3648625E-6EAC-4B44-9C7F-4F49A01F9AC2}">
      <dgm:prSet/>
      <dgm:spPr/>
      <dgm:t>
        <a:bodyPr/>
        <a:lstStyle/>
        <a:p>
          <a:endParaRPr lang="en-US"/>
        </a:p>
      </dgm:t>
    </dgm:pt>
    <dgm:pt modelId="{FE6EA0D3-46B4-EB46-9A96-B949C7F63CEE}" type="pres">
      <dgm:prSet presAssocID="{9BBF17F5-942B-46BD-B75E-2DB08BB81F03}" presName="linear" presStyleCnt="0">
        <dgm:presLayoutVars>
          <dgm:animLvl val="lvl"/>
          <dgm:resizeHandles val="exact"/>
        </dgm:presLayoutVars>
      </dgm:prSet>
      <dgm:spPr/>
    </dgm:pt>
    <dgm:pt modelId="{F78F41E9-AEC6-394F-80D3-A7CC1B9AF382}" type="pres">
      <dgm:prSet presAssocID="{914BED4B-892F-4F76-A00B-3A022B7D121E}" presName="parentText" presStyleLbl="node1" presStyleIdx="0" presStyleCnt="1" custLinFactNeighborX="-700" custLinFactNeighborY="4586">
        <dgm:presLayoutVars>
          <dgm:chMax val="0"/>
          <dgm:bulletEnabled val="1"/>
        </dgm:presLayoutVars>
      </dgm:prSet>
      <dgm:spPr/>
    </dgm:pt>
    <dgm:pt modelId="{2AB9CC23-C3DC-DA40-AA6F-5019678852D1}" type="pres">
      <dgm:prSet presAssocID="{914BED4B-892F-4F76-A00B-3A022B7D121E}" presName="childText" presStyleLbl="revTx" presStyleIdx="0" presStyleCnt="1" custLinFactNeighborX="5169" custLinFactNeighborY="3725">
        <dgm:presLayoutVars>
          <dgm:bulletEnabled val="1"/>
        </dgm:presLayoutVars>
      </dgm:prSet>
      <dgm:spPr/>
    </dgm:pt>
  </dgm:ptLst>
  <dgm:cxnLst>
    <dgm:cxn modelId="{530DAE04-AB23-BD4A-B9C2-5D0405DBD9A3}" srcId="{914BED4B-892F-4F76-A00B-3A022B7D121E}" destId="{433A6F4E-444D-2142-9CBE-5AF784FBFACD}" srcOrd="1" destOrd="0" parTransId="{ECED0B9F-19BB-7446-84A8-4773205B08B1}" sibTransId="{7A0BF4AF-2861-DD4F-8A20-F12D0BBD230D}"/>
    <dgm:cxn modelId="{3DA8641A-33F9-6D4F-AA6D-312F53CB5AB6}" type="presOf" srcId="{145DD10F-216F-43B5-B61A-7ED43E2B5834}" destId="{2AB9CC23-C3DC-DA40-AA6F-5019678852D1}" srcOrd="0" destOrd="0" presId="urn:microsoft.com/office/officeart/2005/8/layout/vList2"/>
    <dgm:cxn modelId="{97749231-0C10-4565-942D-706EDB73FF5E}" srcId="{914BED4B-892F-4F76-A00B-3A022B7D121E}" destId="{145DD10F-216F-43B5-B61A-7ED43E2B5834}" srcOrd="0" destOrd="0" parTransId="{32B7CD6E-9972-46CD-882E-0358EBB94BD4}" sibTransId="{B0585BB6-129D-46B0-96B6-76ADB740D6C1}"/>
    <dgm:cxn modelId="{0758B03B-EF60-CF44-A6B2-9FA86D57DF47}" type="presOf" srcId="{433A6F4E-444D-2142-9CBE-5AF784FBFACD}" destId="{2AB9CC23-C3DC-DA40-AA6F-5019678852D1}" srcOrd="0" destOrd="1" presId="urn:microsoft.com/office/officeart/2005/8/layout/vList2"/>
    <dgm:cxn modelId="{3648625E-6EAC-4B44-9C7F-4F49A01F9AC2}" srcId="{914BED4B-892F-4F76-A00B-3A022B7D121E}" destId="{9DCF07C8-31CE-4849-95E7-E8D019708F3D}" srcOrd="2" destOrd="0" parTransId="{F201D185-99CF-6545-A583-3E0ADF7A2372}" sibTransId="{BAAC5ECF-8C43-6F41-9610-247B8BE7BF38}"/>
    <dgm:cxn modelId="{9F74A2A3-E2C4-4009-AD2A-52C829352B74}" srcId="{9BBF17F5-942B-46BD-B75E-2DB08BB81F03}" destId="{914BED4B-892F-4F76-A00B-3A022B7D121E}" srcOrd="0" destOrd="0" parTransId="{4F6BE1EC-1C69-435D-9B3C-737A181A04E3}" sibTransId="{918E4A10-E308-4783-8A95-40DA0D477A59}"/>
    <dgm:cxn modelId="{596EE4CB-9477-6C4A-861A-671D012509DB}" type="presOf" srcId="{9BBF17F5-942B-46BD-B75E-2DB08BB81F03}" destId="{FE6EA0D3-46B4-EB46-9A96-B949C7F63CEE}" srcOrd="0" destOrd="0" presId="urn:microsoft.com/office/officeart/2005/8/layout/vList2"/>
    <dgm:cxn modelId="{EBE5E1CC-C4A4-E141-8AD3-72555B54A08E}" type="presOf" srcId="{9DCF07C8-31CE-4849-95E7-E8D019708F3D}" destId="{2AB9CC23-C3DC-DA40-AA6F-5019678852D1}" srcOrd="0" destOrd="2" presId="urn:microsoft.com/office/officeart/2005/8/layout/vList2"/>
    <dgm:cxn modelId="{F0BE46FE-70E3-2944-A8E6-631287BA8391}" type="presOf" srcId="{914BED4B-892F-4F76-A00B-3A022B7D121E}" destId="{F78F41E9-AEC6-394F-80D3-A7CC1B9AF382}" srcOrd="0" destOrd="0" presId="urn:microsoft.com/office/officeart/2005/8/layout/vList2"/>
    <dgm:cxn modelId="{9BDE5E3D-4C0D-694F-9595-68EAEC096DE2}" type="presParOf" srcId="{FE6EA0D3-46B4-EB46-9A96-B949C7F63CEE}" destId="{F78F41E9-AEC6-394F-80D3-A7CC1B9AF382}" srcOrd="0" destOrd="0" presId="urn:microsoft.com/office/officeart/2005/8/layout/vList2"/>
    <dgm:cxn modelId="{EE6CC2F5-82FC-254E-976A-0A0D4191158A}" type="presParOf" srcId="{FE6EA0D3-46B4-EB46-9A96-B949C7F63CEE}" destId="{2AB9CC23-C3DC-DA40-AA6F-5019678852D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1136" y="2044856"/>
          <a:ext cx="2216425" cy="88657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1136" y="2044856"/>
        <a:ext cx="1994783" cy="886570"/>
      </dsp:txXfrm>
    </dsp:sp>
    <dsp:sp modelId="{71EB3C80-405D-434D-B1CF-11ED143D84A7}">
      <dsp:nvSpPr>
        <dsp:cNvPr id="0" name=""/>
        <dsp:cNvSpPr/>
      </dsp:nvSpPr>
      <dsp:spPr>
        <a:xfrm>
          <a:off x="1774277" y="2044856"/>
          <a:ext cx="2216425" cy="8865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2217562" y="2044856"/>
        <a:ext cx="1329855" cy="886570"/>
      </dsp:txXfrm>
    </dsp:sp>
    <dsp:sp modelId="{0CC37A7B-3580-3045-92A7-6BCD0540FB07}">
      <dsp:nvSpPr>
        <dsp:cNvPr id="0" name=""/>
        <dsp:cNvSpPr/>
      </dsp:nvSpPr>
      <dsp:spPr>
        <a:xfrm>
          <a:off x="3547418" y="2044856"/>
          <a:ext cx="2216425" cy="8865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3990703" y="2044856"/>
        <a:ext cx="1329855" cy="886570"/>
      </dsp:txXfrm>
    </dsp:sp>
    <dsp:sp modelId="{CAEE2037-8470-7048-9320-8B5A5618E52D}">
      <dsp:nvSpPr>
        <dsp:cNvPr id="0" name=""/>
        <dsp:cNvSpPr/>
      </dsp:nvSpPr>
      <dsp:spPr>
        <a:xfrm>
          <a:off x="5320558" y="2044856"/>
          <a:ext cx="2216425" cy="8865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5763843" y="2044856"/>
        <a:ext cx="1329855" cy="886570"/>
      </dsp:txXfrm>
    </dsp:sp>
    <dsp:sp modelId="{081F89A5-A352-C247-9000-D2BC43B7F701}">
      <dsp:nvSpPr>
        <dsp:cNvPr id="0" name=""/>
        <dsp:cNvSpPr/>
      </dsp:nvSpPr>
      <dsp:spPr>
        <a:xfrm>
          <a:off x="7093699" y="2044856"/>
          <a:ext cx="2216425" cy="8865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7536984" y="2044856"/>
        <a:ext cx="1329855" cy="886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0AC20-C083-B949-9F60-333CF8432D5A}">
      <dsp:nvSpPr>
        <dsp:cNvPr id="0" name=""/>
        <dsp:cNvSpPr/>
      </dsp:nvSpPr>
      <dsp:spPr>
        <a:xfrm>
          <a:off x="0" y="487"/>
          <a:ext cx="2275002" cy="2291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prstClr val="white"/>
              </a:solidFill>
              <a:latin typeface="Calibri"/>
              <a:ea typeface="+mn-ea"/>
              <a:cs typeface="Calibri"/>
            </a:rPr>
            <a:t>Specific marketing strategies </a:t>
          </a:r>
        </a:p>
        <a:p>
          <a:pPr marL="0" lvl="0" indent="0" algn="l" defTabSz="1066800">
            <a:lnSpc>
              <a:spcPct val="90000"/>
            </a:lnSpc>
            <a:spcBef>
              <a:spcPct val="0"/>
            </a:spcBef>
            <a:spcAft>
              <a:spcPct val="35000"/>
            </a:spcAft>
            <a:buNone/>
          </a:pPr>
          <a:r>
            <a:rPr lang="en-US" sz="2400" b="1" kern="1200" spc="-10" dirty="0">
              <a:solidFill>
                <a:prstClr val="white"/>
              </a:solidFill>
              <a:latin typeface="Calibri"/>
              <a:ea typeface="+mn-ea"/>
              <a:cs typeface="Calibri"/>
            </a:rPr>
            <a:t>|</a:t>
          </a:r>
          <a:r>
            <a:rPr lang="en-US" sz="1400" kern="1200" spc="-10" dirty="0">
              <a:solidFill>
                <a:prstClr val="white"/>
              </a:solidFill>
              <a:latin typeface="Calibri"/>
              <a:ea typeface="+mn-ea"/>
              <a:cs typeface="Calibri"/>
            </a:rPr>
            <a:t>the strategies at the product level</a:t>
          </a:r>
          <a:r>
            <a:rPr lang="en-US" sz="2000" kern="1200" spc="-10" dirty="0">
              <a:solidFill>
                <a:prstClr val="white"/>
              </a:solidFill>
              <a:latin typeface="Calibri"/>
              <a:ea typeface="+mn-ea"/>
              <a:cs typeface="Calibri"/>
            </a:rPr>
            <a:t>|</a:t>
          </a:r>
          <a:endParaRPr lang="en-US" sz="2400" kern="1200" spc="-10" dirty="0">
            <a:solidFill>
              <a:prstClr val="white"/>
            </a:solidFill>
            <a:latin typeface="Calibri"/>
            <a:ea typeface="+mn-ea"/>
            <a:cs typeface="Calibri"/>
          </a:endParaRPr>
        </a:p>
      </dsp:txBody>
      <dsp:txXfrm>
        <a:off x="111056" y="111543"/>
        <a:ext cx="2052890" cy="2069238"/>
      </dsp:txXfrm>
    </dsp:sp>
    <dsp:sp modelId="{13A3A3ED-F7BB-9445-B6FD-7082A0E9236E}">
      <dsp:nvSpPr>
        <dsp:cNvPr id="0" name=""/>
        <dsp:cNvSpPr/>
      </dsp:nvSpPr>
      <dsp:spPr>
        <a:xfrm>
          <a:off x="0" y="2292325"/>
          <a:ext cx="2275002" cy="2550448"/>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23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6">
                  <a:lumMod val="50000"/>
                </a:schemeClr>
              </a:solidFill>
              <a:latin typeface="Arial"/>
              <a:ea typeface="+mn-ea"/>
              <a:cs typeface="Arial"/>
            </a:rPr>
            <a:t>STP strategies</a:t>
          </a:r>
        </a:p>
        <a:p>
          <a:pPr marL="228600" lvl="1" indent="-228600" algn="l" defTabSz="889000">
            <a:lnSpc>
              <a:spcPct val="90000"/>
            </a:lnSpc>
            <a:spcBef>
              <a:spcPct val="0"/>
            </a:spcBef>
            <a:spcAft>
              <a:spcPct val="20000"/>
            </a:spcAft>
            <a:buChar char="•"/>
          </a:pPr>
          <a:r>
            <a:rPr lang="en-US" sz="2000" kern="1200" dirty="0">
              <a:solidFill>
                <a:schemeClr val="accent6">
                  <a:lumMod val="50000"/>
                </a:schemeClr>
              </a:solidFill>
              <a:latin typeface="Arial"/>
              <a:ea typeface="+mn-ea"/>
              <a:cs typeface="Arial"/>
            </a:rPr>
            <a:t>4p’s</a:t>
          </a:r>
        </a:p>
        <a:p>
          <a:pPr marL="342900" lvl="2" indent="-171450" algn="l" defTabSz="711200">
            <a:lnSpc>
              <a:spcPct val="90000"/>
            </a:lnSpc>
            <a:spcBef>
              <a:spcPct val="0"/>
            </a:spcBef>
            <a:spcAft>
              <a:spcPct val="20000"/>
            </a:spcAft>
            <a:buChar char="•"/>
          </a:pPr>
          <a:r>
            <a:rPr lang="en-US" sz="1600" kern="1200" dirty="0">
              <a:solidFill>
                <a:schemeClr val="accent6">
                  <a:lumMod val="50000"/>
                </a:schemeClr>
              </a:solidFill>
              <a:latin typeface="Arial"/>
              <a:ea typeface="+mn-ea"/>
              <a:cs typeface="Arial"/>
            </a:rPr>
            <a:t>Product Strategy</a:t>
          </a:r>
        </a:p>
        <a:p>
          <a:pPr marL="342900" lvl="2" indent="-171450" algn="l" defTabSz="711200">
            <a:lnSpc>
              <a:spcPct val="90000"/>
            </a:lnSpc>
            <a:spcBef>
              <a:spcPct val="0"/>
            </a:spcBef>
            <a:spcAft>
              <a:spcPct val="20000"/>
            </a:spcAft>
            <a:buChar char="•"/>
          </a:pPr>
          <a:r>
            <a:rPr lang="en-US" sz="1600" kern="1200" dirty="0">
              <a:solidFill>
                <a:schemeClr val="accent6">
                  <a:lumMod val="50000"/>
                </a:schemeClr>
              </a:solidFill>
              <a:latin typeface="Arial"/>
              <a:ea typeface="+mn-ea"/>
              <a:cs typeface="Arial"/>
            </a:rPr>
            <a:t>Pricing Strategy</a:t>
          </a:r>
        </a:p>
        <a:p>
          <a:pPr marL="342900" lvl="2" indent="-171450" algn="l" defTabSz="711200">
            <a:lnSpc>
              <a:spcPct val="90000"/>
            </a:lnSpc>
            <a:spcBef>
              <a:spcPct val="0"/>
            </a:spcBef>
            <a:spcAft>
              <a:spcPct val="20000"/>
            </a:spcAft>
            <a:buChar char="•"/>
          </a:pPr>
          <a:r>
            <a:rPr lang="en-US" sz="1600" kern="1200" dirty="0">
              <a:solidFill>
                <a:schemeClr val="accent6">
                  <a:lumMod val="50000"/>
                </a:schemeClr>
              </a:solidFill>
              <a:latin typeface="Arial"/>
              <a:ea typeface="+mn-ea"/>
              <a:cs typeface="Arial"/>
            </a:rPr>
            <a:t>Place Strategy |Distribution |Channel|</a:t>
          </a:r>
        </a:p>
        <a:p>
          <a:pPr marL="342900" lvl="2" indent="-171450" algn="l" defTabSz="711200">
            <a:lnSpc>
              <a:spcPct val="90000"/>
            </a:lnSpc>
            <a:spcBef>
              <a:spcPct val="0"/>
            </a:spcBef>
            <a:spcAft>
              <a:spcPct val="20000"/>
            </a:spcAft>
            <a:buChar char="•"/>
          </a:pPr>
          <a:r>
            <a:rPr lang="en-US" sz="1600" kern="1200" dirty="0">
              <a:solidFill>
                <a:schemeClr val="accent6">
                  <a:lumMod val="50000"/>
                </a:schemeClr>
              </a:solidFill>
              <a:latin typeface="Arial"/>
              <a:ea typeface="+mn-ea"/>
              <a:cs typeface="Arial"/>
            </a:rPr>
            <a:t>Promotion Strategy |Promotion Mix|</a:t>
          </a:r>
        </a:p>
      </dsp:txBody>
      <dsp:txXfrm>
        <a:off x="0" y="2292325"/>
        <a:ext cx="2275002" cy="2550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0AC20-C083-B949-9F60-333CF8432D5A}">
      <dsp:nvSpPr>
        <dsp:cNvPr id="0" name=""/>
        <dsp:cNvSpPr/>
      </dsp:nvSpPr>
      <dsp:spPr>
        <a:xfrm>
          <a:off x="0" y="0"/>
          <a:ext cx="1901517" cy="222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Calibri"/>
              <a:cs typeface="Calibri"/>
            </a:rPr>
            <a:t>Ge</a:t>
          </a:r>
          <a:r>
            <a:rPr lang="en-US" sz="1900" b="1" kern="1200" spc="-10" dirty="0">
              <a:latin typeface="Calibri"/>
              <a:cs typeface="Calibri"/>
            </a:rPr>
            <a:t>ne</a:t>
          </a:r>
          <a:r>
            <a:rPr lang="en-US" sz="1900" b="1" kern="1200" spc="-45" dirty="0">
              <a:latin typeface="Calibri"/>
              <a:cs typeface="Calibri"/>
            </a:rPr>
            <a:t>r</a:t>
          </a:r>
          <a:r>
            <a:rPr lang="en-US" sz="1900" b="1" kern="1200" spc="-10" dirty="0">
              <a:latin typeface="Calibri"/>
              <a:cs typeface="Calibri"/>
            </a:rPr>
            <a:t>al </a:t>
          </a:r>
          <a:r>
            <a:rPr lang="en-US" sz="1900" b="1" kern="1200" dirty="0">
              <a:latin typeface="Calibri"/>
              <a:cs typeface="Calibri"/>
            </a:rPr>
            <a:t>Mar</a:t>
          </a:r>
          <a:r>
            <a:rPr lang="en-US" sz="1900" b="1" kern="1200" spc="-55" dirty="0">
              <a:latin typeface="Calibri"/>
              <a:cs typeface="Calibri"/>
            </a:rPr>
            <a:t>k</a:t>
          </a:r>
          <a:r>
            <a:rPr lang="en-US" sz="1900" b="1" kern="1200" spc="-10" dirty="0">
              <a:latin typeface="Calibri"/>
              <a:cs typeface="Calibri"/>
            </a:rPr>
            <a:t>et</a:t>
          </a:r>
          <a:r>
            <a:rPr lang="en-US" sz="1900" b="1" kern="1200" spc="-15" dirty="0">
              <a:latin typeface="Calibri"/>
              <a:cs typeface="Calibri"/>
            </a:rPr>
            <a:t>i</a:t>
          </a:r>
          <a:r>
            <a:rPr lang="en-US" sz="1900" b="1" kern="1200" spc="-10" dirty="0">
              <a:latin typeface="Calibri"/>
              <a:cs typeface="Calibri"/>
            </a:rPr>
            <a:t>n</a:t>
          </a:r>
          <a:r>
            <a:rPr lang="en-US" sz="1900" b="1" kern="1200" dirty="0">
              <a:latin typeface="Calibri"/>
              <a:cs typeface="Calibri"/>
            </a:rPr>
            <a:t>g</a:t>
          </a:r>
          <a:r>
            <a:rPr lang="en-US" sz="1900" b="1" kern="1200" spc="-15" dirty="0">
              <a:latin typeface="Calibri"/>
              <a:cs typeface="Calibri"/>
            </a:rPr>
            <a:t> </a:t>
          </a:r>
          <a:r>
            <a:rPr lang="en-US" sz="1900" b="1" kern="1200" spc="-10" dirty="0">
              <a:latin typeface="Calibri"/>
              <a:cs typeface="Calibri"/>
            </a:rPr>
            <a:t>St</a:t>
          </a:r>
          <a:r>
            <a:rPr lang="en-US" sz="1900" b="1" kern="1200" spc="-50" dirty="0">
              <a:latin typeface="Calibri"/>
              <a:cs typeface="Calibri"/>
            </a:rPr>
            <a:t>r</a:t>
          </a:r>
          <a:r>
            <a:rPr lang="en-US" sz="1900" b="1" kern="1200" spc="-25" dirty="0">
              <a:latin typeface="Calibri"/>
              <a:cs typeface="Calibri"/>
            </a:rPr>
            <a:t>a</a:t>
          </a:r>
          <a:r>
            <a:rPr lang="en-US" sz="1900" b="1" kern="1200" spc="-35" dirty="0">
              <a:latin typeface="Calibri"/>
              <a:cs typeface="Calibri"/>
            </a:rPr>
            <a:t>t</a:t>
          </a:r>
          <a:r>
            <a:rPr lang="en-US" sz="1900" b="1" kern="1200" spc="-10" dirty="0">
              <a:latin typeface="Calibri"/>
              <a:cs typeface="Calibri"/>
            </a:rPr>
            <a:t>e</a:t>
          </a:r>
          <a:r>
            <a:rPr lang="en-US" sz="1900" b="1" kern="1200" spc="-5" dirty="0">
              <a:latin typeface="Calibri"/>
              <a:cs typeface="Calibri"/>
            </a:rPr>
            <a:t>gi</a:t>
          </a:r>
          <a:r>
            <a:rPr lang="en-US" sz="1900" b="1" kern="1200" spc="-10" dirty="0">
              <a:latin typeface="Calibri"/>
              <a:cs typeface="Calibri"/>
            </a:rPr>
            <a:t>es, </a:t>
          </a:r>
          <a:r>
            <a:rPr lang="en-US" sz="1900" kern="1200" spc="-15" dirty="0">
              <a:latin typeface="Calibri"/>
              <a:cs typeface="Calibri"/>
            </a:rPr>
            <a:t>d</a:t>
          </a:r>
          <a:r>
            <a:rPr lang="en-US" sz="1900" kern="1200" spc="-5" dirty="0">
              <a:latin typeface="Calibri"/>
              <a:cs typeface="Calibri"/>
            </a:rPr>
            <a:t>e</a:t>
          </a:r>
          <a:r>
            <a:rPr lang="en-US" sz="1900" kern="1200" spc="-15" dirty="0">
              <a:latin typeface="Calibri"/>
              <a:cs typeface="Calibri"/>
            </a:rPr>
            <a:t>scr</a:t>
          </a:r>
          <a:r>
            <a:rPr lang="en-US" sz="1900" kern="1200" spc="-5" dirty="0">
              <a:latin typeface="Calibri"/>
              <a:cs typeface="Calibri"/>
            </a:rPr>
            <a:t>i</a:t>
          </a:r>
          <a:r>
            <a:rPr lang="en-US" sz="1900" kern="1200" spc="-15" dirty="0">
              <a:latin typeface="Calibri"/>
              <a:cs typeface="Calibri"/>
            </a:rPr>
            <a:t>b</a:t>
          </a:r>
          <a:r>
            <a:rPr lang="en-US" sz="1900" kern="1200" spc="-5" dirty="0">
              <a:latin typeface="Calibri"/>
              <a:cs typeface="Calibri"/>
            </a:rPr>
            <a:t>e</a:t>
          </a:r>
          <a:r>
            <a:rPr lang="en-US" sz="1900" kern="1200" dirty="0">
              <a:latin typeface="Calibri"/>
              <a:cs typeface="Calibri"/>
            </a:rPr>
            <a:t>s </a:t>
          </a:r>
          <a:r>
            <a:rPr lang="en-US" sz="1900" kern="1200" spc="-5" dirty="0">
              <a:latin typeface="Calibri"/>
              <a:cs typeface="Calibri"/>
            </a:rPr>
            <a:t>h</a:t>
          </a:r>
          <a:r>
            <a:rPr lang="en-US" sz="1900" kern="1200" spc="-10" dirty="0">
              <a:latin typeface="Calibri"/>
              <a:cs typeface="Calibri"/>
            </a:rPr>
            <a:t>o</a:t>
          </a:r>
          <a:r>
            <a:rPr lang="en-US" sz="1900" kern="1200" spc="-15" dirty="0">
              <a:latin typeface="Calibri"/>
              <a:cs typeface="Calibri"/>
            </a:rPr>
            <a:t>w</a:t>
          </a:r>
          <a:r>
            <a:rPr lang="en-US" sz="1900" kern="1200" dirty="0">
              <a:latin typeface="Calibri"/>
              <a:cs typeface="Calibri"/>
            </a:rPr>
            <a:t> </a:t>
          </a:r>
          <a:r>
            <a:rPr lang="en-US" sz="1900" kern="1200" spc="-10" dirty="0">
              <a:latin typeface="Calibri"/>
              <a:cs typeface="Calibri"/>
            </a:rPr>
            <a:t>mar</a:t>
          </a:r>
          <a:r>
            <a:rPr lang="en-US" sz="1900" kern="1200" spc="-75" dirty="0">
              <a:latin typeface="Calibri"/>
              <a:cs typeface="Calibri"/>
            </a:rPr>
            <a:t>k</a:t>
          </a:r>
          <a:r>
            <a:rPr lang="en-US" sz="1900" kern="1200" spc="-20" dirty="0">
              <a:latin typeface="Calibri"/>
              <a:cs typeface="Calibri"/>
            </a:rPr>
            <a:t>e</a:t>
          </a:r>
          <a:r>
            <a:rPr lang="en-US" sz="1900" kern="1200" dirty="0">
              <a:latin typeface="Calibri"/>
              <a:cs typeface="Calibri"/>
            </a:rPr>
            <a:t>t</a:t>
          </a:r>
          <a:r>
            <a:rPr lang="en-US" sz="1900" kern="1200" spc="-10" dirty="0">
              <a:latin typeface="Calibri"/>
              <a:cs typeface="Calibri"/>
            </a:rPr>
            <a:t>i</a:t>
          </a:r>
          <a:r>
            <a:rPr lang="en-US" sz="1900" kern="1200" spc="-5" dirty="0">
              <a:latin typeface="Calibri"/>
              <a:cs typeface="Calibri"/>
            </a:rPr>
            <a:t>n</a:t>
          </a:r>
          <a:r>
            <a:rPr lang="en-US" sz="1900" kern="1200" dirty="0">
              <a:latin typeface="Calibri"/>
              <a:cs typeface="Calibri"/>
            </a:rPr>
            <a:t>g</a:t>
          </a:r>
          <a:r>
            <a:rPr lang="en-US" sz="1900" kern="1200" spc="15" dirty="0">
              <a:latin typeface="Calibri"/>
              <a:cs typeface="Calibri"/>
            </a:rPr>
            <a:t> </a:t>
          </a:r>
          <a:r>
            <a:rPr lang="en-US" sz="1900" kern="1200" dirty="0">
              <a:latin typeface="Calibri"/>
              <a:cs typeface="Calibri"/>
            </a:rPr>
            <a:t>w</a:t>
          </a:r>
          <a:r>
            <a:rPr lang="en-US" sz="1900" kern="1200" spc="-10" dirty="0">
              <a:latin typeface="Calibri"/>
              <a:cs typeface="Calibri"/>
            </a:rPr>
            <a:t>i</a:t>
          </a:r>
          <a:r>
            <a:rPr lang="en-US" sz="1900" kern="1200" spc="-5" dirty="0">
              <a:latin typeface="Calibri"/>
              <a:cs typeface="Calibri"/>
            </a:rPr>
            <a:t>l</a:t>
          </a:r>
          <a:r>
            <a:rPr lang="en-US" sz="1900" kern="1200" dirty="0">
              <a:latin typeface="Calibri"/>
              <a:cs typeface="Calibri"/>
            </a:rPr>
            <a:t>l ach</a:t>
          </a:r>
          <a:r>
            <a:rPr lang="en-US" sz="1900" kern="1200" spc="-10" dirty="0">
              <a:latin typeface="Calibri"/>
              <a:cs typeface="Calibri"/>
            </a:rPr>
            <a:t>i</a:t>
          </a:r>
          <a:r>
            <a:rPr lang="en-US" sz="1900" kern="1200" spc="-20" dirty="0">
              <a:latin typeface="Calibri"/>
              <a:cs typeface="Calibri"/>
            </a:rPr>
            <a:t>ev</a:t>
          </a:r>
          <a:r>
            <a:rPr lang="en-US" sz="1900" kern="1200" spc="-10" dirty="0">
              <a:latin typeface="Calibri"/>
              <a:cs typeface="Calibri"/>
            </a:rPr>
            <a:t>e general</a:t>
          </a:r>
          <a:r>
            <a:rPr lang="en-US" sz="1900" kern="1200" spc="-5" dirty="0">
              <a:latin typeface="Calibri"/>
              <a:cs typeface="Calibri"/>
            </a:rPr>
            <a:t> o</a:t>
          </a:r>
          <a:r>
            <a:rPr lang="en-US" sz="1900" kern="1200" dirty="0">
              <a:latin typeface="Calibri"/>
              <a:cs typeface="Calibri"/>
            </a:rPr>
            <a:t>b</a:t>
          </a:r>
          <a:r>
            <a:rPr lang="en-US" sz="1900" kern="1200" spc="-10" dirty="0">
              <a:latin typeface="Calibri"/>
              <a:cs typeface="Calibri"/>
            </a:rPr>
            <a:t>je</a:t>
          </a:r>
          <a:r>
            <a:rPr lang="en-US" sz="1900" kern="1200" spc="-20" dirty="0">
              <a:latin typeface="Calibri"/>
              <a:cs typeface="Calibri"/>
            </a:rPr>
            <a:t>c</a:t>
          </a:r>
          <a:r>
            <a:rPr lang="en-US" sz="1900" kern="1200" dirty="0">
              <a:latin typeface="Calibri"/>
              <a:cs typeface="Calibri"/>
            </a:rPr>
            <a:t>t</a:t>
          </a:r>
          <a:r>
            <a:rPr lang="en-US" sz="1900" kern="1200" spc="-10" dirty="0">
              <a:latin typeface="Calibri"/>
              <a:cs typeface="Calibri"/>
            </a:rPr>
            <a:t>i</a:t>
          </a:r>
          <a:r>
            <a:rPr lang="en-US" sz="1900" kern="1200" spc="-20" dirty="0">
              <a:latin typeface="Calibri"/>
              <a:cs typeface="Calibri"/>
            </a:rPr>
            <a:t>v</a:t>
          </a:r>
          <a:r>
            <a:rPr lang="en-US" sz="1900" kern="1200" spc="-10" dirty="0">
              <a:latin typeface="Calibri"/>
              <a:cs typeface="Calibri"/>
            </a:rPr>
            <a:t>e</a:t>
          </a:r>
          <a:r>
            <a:rPr lang="en-US" sz="1900" kern="1200" dirty="0"/>
            <a:t> :</a:t>
          </a:r>
        </a:p>
      </dsp:txBody>
      <dsp:txXfrm>
        <a:off x="92824" y="92824"/>
        <a:ext cx="1715869" cy="2037352"/>
      </dsp:txXfrm>
    </dsp:sp>
    <dsp:sp modelId="{13A3A3ED-F7BB-9445-B6FD-7082A0E9236E}">
      <dsp:nvSpPr>
        <dsp:cNvPr id="0" name=""/>
        <dsp:cNvSpPr/>
      </dsp:nvSpPr>
      <dsp:spPr>
        <a:xfrm>
          <a:off x="0" y="2346062"/>
          <a:ext cx="1901517" cy="200583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37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rgbClr val="0070C0"/>
              </a:solidFill>
              <a:latin typeface="Arial"/>
              <a:cs typeface="Arial"/>
            </a:rPr>
            <a:t>SWOT strategies</a:t>
          </a:r>
          <a:endParaRPr lang="en-US" sz="1500" kern="1200" dirty="0">
            <a:solidFill>
              <a:srgbClr val="0070C0"/>
            </a:solidFill>
          </a:endParaRPr>
        </a:p>
        <a:p>
          <a:pPr marL="114300" lvl="1" indent="-114300" algn="l" defTabSz="666750">
            <a:lnSpc>
              <a:spcPct val="90000"/>
            </a:lnSpc>
            <a:spcBef>
              <a:spcPct val="0"/>
            </a:spcBef>
            <a:spcAft>
              <a:spcPct val="20000"/>
            </a:spcAft>
            <a:buChar char="•"/>
          </a:pPr>
          <a:r>
            <a:rPr lang="en-US" sz="1500" kern="1200" dirty="0">
              <a:solidFill>
                <a:srgbClr val="0070C0"/>
              </a:solidFill>
              <a:latin typeface="Arial"/>
              <a:cs typeface="Arial"/>
            </a:rPr>
            <a:t>PLC-BCG- portfolio  </a:t>
          </a:r>
        </a:p>
        <a:p>
          <a:pPr marL="114300" lvl="1" indent="-114300" algn="l" defTabSz="666750">
            <a:lnSpc>
              <a:spcPct val="90000"/>
            </a:lnSpc>
            <a:spcBef>
              <a:spcPct val="0"/>
            </a:spcBef>
            <a:spcAft>
              <a:spcPct val="20000"/>
            </a:spcAft>
            <a:buChar char="•"/>
          </a:pPr>
          <a:r>
            <a:rPr lang="en-US" sz="1500" kern="1200" dirty="0">
              <a:solidFill>
                <a:srgbClr val="0070C0"/>
              </a:solidFill>
              <a:latin typeface="Arial"/>
              <a:cs typeface="Arial"/>
            </a:rPr>
            <a:t>(Ansoff) Product , market grid Growth strategies</a:t>
          </a:r>
        </a:p>
        <a:p>
          <a:pPr marL="114300" lvl="1" indent="-114300" algn="l" defTabSz="666750">
            <a:lnSpc>
              <a:spcPct val="90000"/>
            </a:lnSpc>
            <a:spcBef>
              <a:spcPct val="0"/>
            </a:spcBef>
            <a:spcAft>
              <a:spcPct val="20000"/>
            </a:spcAft>
            <a:buChar char="•"/>
          </a:pPr>
          <a:r>
            <a:rPr lang="en-US" sz="1500" kern="1200" dirty="0">
              <a:solidFill>
                <a:srgbClr val="0070C0"/>
              </a:solidFill>
              <a:latin typeface="Arial"/>
              <a:cs typeface="Arial"/>
            </a:rPr>
            <a:t>(Porter) Competitive Generic strategies</a:t>
          </a:r>
        </a:p>
      </dsp:txBody>
      <dsp:txXfrm>
        <a:off x="0" y="2346062"/>
        <a:ext cx="1901517" cy="2005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2E56D-3D39-49CF-8E1C-A5E2E8FA52C5}">
      <dsp:nvSpPr>
        <dsp:cNvPr id="0" name=""/>
        <dsp:cNvSpPr/>
      </dsp:nvSpPr>
      <dsp:spPr>
        <a:xfrm>
          <a:off x="0" y="726558"/>
          <a:ext cx="5759656" cy="7435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a:cs typeface="Arial"/>
            </a:rPr>
            <a:t>SWOT</a:t>
          </a:r>
          <a:r>
            <a:rPr lang="en-US" sz="3100" kern="1200" spc="15" dirty="0">
              <a:latin typeface="Arial"/>
              <a:cs typeface="Arial"/>
            </a:rPr>
            <a:t> </a:t>
          </a:r>
          <a:r>
            <a:rPr lang="en-US" sz="3100" kern="1200" dirty="0">
              <a:latin typeface="Arial"/>
              <a:cs typeface="Arial"/>
            </a:rPr>
            <a:t>st</a:t>
          </a:r>
          <a:r>
            <a:rPr lang="en-US" sz="3100" kern="1200" spc="-10" dirty="0">
              <a:latin typeface="Arial"/>
              <a:cs typeface="Arial"/>
            </a:rPr>
            <a:t>r</a:t>
          </a:r>
          <a:r>
            <a:rPr lang="en-US" sz="3100" kern="1200" dirty="0">
              <a:latin typeface="Arial"/>
              <a:cs typeface="Arial"/>
            </a:rPr>
            <a:t>ategies</a:t>
          </a:r>
          <a:endParaRPr lang="en-US" sz="3100" kern="1200" dirty="0">
            <a:latin typeface="Abadi" panose="020B0604020104020204" pitchFamily="34" charset="0"/>
          </a:endParaRPr>
        </a:p>
      </dsp:txBody>
      <dsp:txXfrm>
        <a:off x="36296" y="762854"/>
        <a:ext cx="5687064" cy="670943"/>
      </dsp:txXfrm>
    </dsp:sp>
    <dsp:sp modelId="{B14E3A7C-2D6D-A442-838E-7B867DEC8138}">
      <dsp:nvSpPr>
        <dsp:cNvPr id="0" name=""/>
        <dsp:cNvSpPr/>
      </dsp:nvSpPr>
      <dsp:spPr>
        <a:xfrm>
          <a:off x="0" y="1635308"/>
          <a:ext cx="5759656" cy="743535"/>
        </a:xfrm>
        <a:prstGeom prst="roundRect">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badi" panose="020B0604020104020204" pitchFamily="34" charset="0"/>
            </a:rPr>
            <a:t>PLC  </a:t>
          </a:r>
          <a:r>
            <a:rPr lang="en-US" sz="3100" kern="1200" dirty="0">
              <a:latin typeface="Arial"/>
              <a:cs typeface="Arial"/>
            </a:rPr>
            <a:t>st</a:t>
          </a:r>
          <a:r>
            <a:rPr lang="en-US" sz="3100" kern="1200" spc="-10" dirty="0">
              <a:latin typeface="Arial"/>
              <a:cs typeface="Arial"/>
            </a:rPr>
            <a:t>r</a:t>
          </a:r>
          <a:r>
            <a:rPr lang="en-US" sz="3100" kern="1200" dirty="0">
              <a:latin typeface="Arial"/>
              <a:cs typeface="Arial"/>
            </a:rPr>
            <a:t>ategies</a:t>
          </a:r>
          <a:endParaRPr lang="en-US" sz="3100" kern="1200" dirty="0">
            <a:latin typeface="Abadi" panose="020B0604020104020204" pitchFamily="34" charset="0"/>
          </a:endParaRPr>
        </a:p>
      </dsp:txBody>
      <dsp:txXfrm>
        <a:off x="36296" y="1671604"/>
        <a:ext cx="5687064" cy="670943"/>
      </dsp:txXfrm>
    </dsp:sp>
    <dsp:sp modelId="{DEB4C04D-C12B-C044-AF42-F2387D3D526B}">
      <dsp:nvSpPr>
        <dsp:cNvPr id="0" name=""/>
        <dsp:cNvSpPr/>
      </dsp:nvSpPr>
      <dsp:spPr>
        <a:xfrm>
          <a:off x="0" y="2468123"/>
          <a:ext cx="5759656" cy="743535"/>
        </a:xfrm>
        <a:prstGeom prst="roundRect">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a:cs typeface="Arial"/>
            </a:rPr>
            <a:t>(Ansof</a:t>
          </a:r>
          <a:r>
            <a:rPr lang="en-US" sz="3100" kern="1200" spc="-15" dirty="0">
              <a:latin typeface="Arial"/>
              <a:cs typeface="Arial"/>
            </a:rPr>
            <a:t>f</a:t>
          </a:r>
          <a:r>
            <a:rPr lang="en-US" sz="3100" kern="1200" dirty="0">
              <a:latin typeface="Arial"/>
              <a:cs typeface="Arial"/>
            </a:rPr>
            <a:t>) G</a:t>
          </a:r>
          <a:r>
            <a:rPr lang="en-US" sz="3100" kern="1200" spc="-10" dirty="0">
              <a:latin typeface="Arial"/>
              <a:cs typeface="Arial"/>
            </a:rPr>
            <a:t>r</a:t>
          </a:r>
          <a:r>
            <a:rPr lang="en-US" sz="3100" kern="1200" dirty="0">
              <a:latin typeface="Arial"/>
              <a:cs typeface="Arial"/>
            </a:rPr>
            <a:t>owth strat</a:t>
          </a:r>
          <a:r>
            <a:rPr lang="en-US" sz="3100" kern="1200" spc="-10" dirty="0">
              <a:latin typeface="Arial"/>
              <a:cs typeface="Arial"/>
            </a:rPr>
            <a:t>e</a:t>
          </a:r>
          <a:r>
            <a:rPr lang="en-US" sz="3100" kern="1200" dirty="0">
              <a:latin typeface="Arial"/>
              <a:cs typeface="Arial"/>
            </a:rPr>
            <a:t>gies</a:t>
          </a:r>
        </a:p>
      </dsp:txBody>
      <dsp:txXfrm>
        <a:off x="36296" y="2504419"/>
        <a:ext cx="5687064" cy="670943"/>
      </dsp:txXfrm>
    </dsp:sp>
    <dsp:sp modelId="{D2406960-9BE2-B744-AF71-425F3FBC2461}">
      <dsp:nvSpPr>
        <dsp:cNvPr id="0" name=""/>
        <dsp:cNvSpPr/>
      </dsp:nvSpPr>
      <dsp:spPr>
        <a:xfrm>
          <a:off x="0" y="3300938"/>
          <a:ext cx="5759656" cy="74353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a:cs typeface="Arial"/>
            </a:rPr>
            <a:t>(Po</a:t>
          </a:r>
          <a:r>
            <a:rPr lang="en-US" sz="3100" kern="1200" spc="-15" dirty="0">
              <a:latin typeface="Arial"/>
              <a:cs typeface="Arial"/>
            </a:rPr>
            <a:t>r</a:t>
          </a:r>
          <a:r>
            <a:rPr lang="en-US" sz="3100" kern="1200" dirty="0">
              <a:latin typeface="Arial"/>
              <a:cs typeface="Arial"/>
            </a:rPr>
            <a:t>ter) Compe</a:t>
          </a:r>
          <a:r>
            <a:rPr lang="en-US" sz="3100" kern="1200" spc="-15" dirty="0">
              <a:latin typeface="Arial"/>
              <a:cs typeface="Arial"/>
            </a:rPr>
            <a:t>t</a:t>
          </a:r>
          <a:r>
            <a:rPr lang="en-US" sz="3100" kern="1200" dirty="0">
              <a:latin typeface="Arial"/>
              <a:cs typeface="Arial"/>
            </a:rPr>
            <a:t>itive</a:t>
          </a:r>
          <a:r>
            <a:rPr lang="en-US" sz="3100" kern="1200" spc="-20" dirty="0">
              <a:latin typeface="Arial"/>
              <a:cs typeface="Arial"/>
            </a:rPr>
            <a:t> </a:t>
          </a:r>
          <a:r>
            <a:rPr lang="en-US" sz="3100" kern="1200" dirty="0">
              <a:latin typeface="Arial"/>
              <a:cs typeface="Arial"/>
            </a:rPr>
            <a:t>st</a:t>
          </a:r>
          <a:r>
            <a:rPr lang="en-US" sz="3100" kern="1200" spc="-15" dirty="0">
              <a:latin typeface="Arial"/>
              <a:cs typeface="Arial"/>
            </a:rPr>
            <a:t>r</a:t>
          </a:r>
          <a:r>
            <a:rPr lang="en-US" sz="3100" kern="1200" dirty="0">
              <a:latin typeface="Arial"/>
              <a:cs typeface="Arial"/>
            </a:rPr>
            <a:t>at</a:t>
          </a:r>
          <a:r>
            <a:rPr lang="en-US" sz="3100" kern="1200" spc="-10" dirty="0">
              <a:latin typeface="Arial"/>
              <a:cs typeface="Arial"/>
            </a:rPr>
            <a:t>e</a:t>
          </a:r>
          <a:r>
            <a:rPr lang="en-US" sz="3100" kern="1200" dirty="0">
              <a:latin typeface="Arial"/>
              <a:cs typeface="Arial"/>
            </a:rPr>
            <a:t>gies</a:t>
          </a:r>
          <a:endParaRPr lang="en-SA" sz="3100" kern="1200" dirty="0">
            <a:latin typeface="Times New Roman"/>
            <a:cs typeface="Times New Roman"/>
          </a:endParaRPr>
        </a:p>
      </dsp:txBody>
      <dsp:txXfrm>
        <a:off x="36296" y="3337234"/>
        <a:ext cx="5687064" cy="670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41E9-AEC6-394F-80D3-A7CC1B9AF382}">
      <dsp:nvSpPr>
        <dsp:cNvPr id="0" name=""/>
        <dsp:cNvSpPr/>
      </dsp:nvSpPr>
      <dsp:spPr>
        <a:xfrm>
          <a:off x="0" y="206514"/>
          <a:ext cx="6453787" cy="311220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accent6">
                  <a:lumMod val="50000"/>
                </a:schemeClr>
              </a:solidFill>
              <a:latin typeface="Abadi" panose="020B0604020104020204" pitchFamily="34" charset="0"/>
            </a:rPr>
            <a:t>Michael Porter has proposed </a:t>
          </a:r>
          <a:r>
            <a:rPr lang="en-US" sz="3800" kern="1200" dirty="0">
              <a:solidFill>
                <a:srgbClr val="FF0000"/>
              </a:solidFill>
              <a:latin typeface="Abadi" panose="020B0604020104020204" pitchFamily="34" charset="0"/>
            </a:rPr>
            <a:t>three</a:t>
          </a:r>
          <a:r>
            <a:rPr lang="en-US" sz="3800" kern="1200" dirty="0">
              <a:solidFill>
                <a:schemeClr val="accent6">
                  <a:lumMod val="50000"/>
                </a:schemeClr>
              </a:solidFill>
              <a:latin typeface="Abadi" panose="020B0604020104020204" pitchFamily="34" charset="0"/>
            </a:rPr>
            <a:t> generic /competitive strategies that provide a good starting point for strategic thinking:</a:t>
          </a:r>
        </a:p>
      </dsp:txBody>
      <dsp:txXfrm>
        <a:off x="151925" y="358439"/>
        <a:ext cx="6149937" cy="2808350"/>
      </dsp:txXfrm>
    </dsp:sp>
    <dsp:sp modelId="{2AB9CC23-C3DC-DA40-AA6F-5019678852D1}">
      <dsp:nvSpPr>
        <dsp:cNvPr id="0" name=""/>
        <dsp:cNvSpPr/>
      </dsp:nvSpPr>
      <dsp:spPr>
        <a:xfrm>
          <a:off x="0" y="3367907"/>
          <a:ext cx="6453787" cy="1455210"/>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204908" tIns="48260" rIns="270256" bIns="48260" numCol="1" spcCol="1270" anchor="t" anchorCtr="0">
          <a:noAutofit/>
        </a:bodyPr>
        <a:lstStyle/>
        <a:p>
          <a:pPr marL="285750" lvl="1" indent="-285750" algn="l" defTabSz="1333500">
            <a:lnSpc>
              <a:spcPct val="90000"/>
            </a:lnSpc>
            <a:spcBef>
              <a:spcPct val="0"/>
            </a:spcBef>
            <a:spcAft>
              <a:spcPct val="20000"/>
            </a:spcAft>
            <a:buFont typeface="+mj-lt"/>
            <a:buAutoNum type="arabicPeriod"/>
          </a:pPr>
          <a:r>
            <a:rPr lang="en-US" sz="3000" b="1" kern="1200" dirty="0">
              <a:solidFill>
                <a:schemeClr val="bg1"/>
              </a:solidFill>
              <a:latin typeface="Abadi" panose="020B0604020104020204" pitchFamily="34" charset="0"/>
            </a:rPr>
            <a:t>Cost leadership</a:t>
          </a:r>
          <a:endParaRPr lang="en-US" sz="3000" kern="1200" dirty="0">
            <a:solidFill>
              <a:schemeClr val="bg1"/>
            </a:solidFill>
            <a:latin typeface="Abadi" panose="020B0604020104020204" pitchFamily="34" charset="0"/>
          </a:endParaRPr>
        </a:p>
        <a:p>
          <a:pPr marL="285750" lvl="1" indent="-285750" algn="l" defTabSz="1333500">
            <a:lnSpc>
              <a:spcPct val="90000"/>
            </a:lnSpc>
            <a:spcBef>
              <a:spcPct val="0"/>
            </a:spcBef>
            <a:spcAft>
              <a:spcPct val="20000"/>
            </a:spcAft>
            <a:buFont typeface="+mj-lt"/>
            <a:buAutoNum type="arabicPeriod"/>
          </a:pPr>
          <a:r>
            <a:rPr lang="en-US" sz="3000" b="1" kern="1200" dirty="0">
              <a:solidFill>
                <a:schemeClr val="bg1"/>
              </a:solidFill>
              <a:latin typeface="Abadi" panose="020B0604020104020204" pitchFamily="34" charset="0"/>
            </a:rPr>
            <a:t>Differentiation	</a:t>
          </a:r>
          <a:endParaRPr lang="en-US" sz="3000" kern="1200" dirty="0">
            <a:solidFill>
              <a:schemeClr val="bg1"/>
            </a:solidFill>
            <a:latin typeface="Abadi" panose="020B0604020104020204" pitchFamily="34" charset="0"/>
          </a:endParaRPr>
        </a:p>
        <a:p>
          <a:pPr marL="285750" lvl="1" indent="-285750" algn="l" defTabSz="1333500">
            <a:lnSpc>
              <a:spcPct val="90000"/>
            </a:lnSpc>
            <a:spcBef>
              <a:spcPct val="0"/>
            </a:spcBef>
            <a:spcAft>
              <a:spcPct val="20000"/>
            </a:spcAft>
            <a:buFont typeface="+mj-lt"/>
            <a:buAutoNum type="arabicPeriod"/>
          </a:pPr>
          <a:r>
            <a:rPr lang="en-US" sz="3000" b="1" kern="1200" dirty="0">
              <a:solidFill>
                <a:schemeClr val="bg1"/>
              </a:solidFill>
              <a:latin typeface="Abadi" panose="020B0604020104020204" pitchFamily="34" charset="0"/>
            </a:rPr>
            <a:t>Focus.</a:t>
          </a:r>
          <a:endParaRPr lang="en-US" sz="3000" kern="1200" dirty="0">
            <a:solidFill>
              <a:schemeClr val="bg1"/>
            </a:solidFill>
            <a:latin typeface="Abadi" panose="020B0604020104020204" pitchFamily="34" charset="0"/>
          </a:endParaRPr>
        </a:p>
      </dsp:txBody>
      <dsp:txXfrm>
        <a:off x="0" y="3367907"/>
        <a:ext cx="6453787" cy="14552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866" y="2150375"/>
          <a:ext cx="1688831" cy="6755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866" y="2150375"/>
        <a:ext cx="1519948" cy="675532"/>
      </dsp:txXfrm>
    </dsp:sp>
    <dsp:sp modelId="{71EB3C80-405D-434D-B1CF-11ED143D84A7}">
      <dsp:nvSpPr>
        <dsp:cNvPr id="0" name=""/>
        <dsp:cNvSpPr/>
      </dsp:nvSpPr>
      <dsp:spPr>
        <a:xfrm>
          <a:off x="1351931" y="2150375"/>
          <a:ext cx="1688831" cy="6755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1689697" y="2150375"/>
        <a:ext cx="1013299" cy="675532"/>
      </dsp:txXfrm>
    </dsp:sp>
    <dsp:sp modelId="{0CC37A7B-3580-3045-92A7-6BCD0540FB07}">
      <dsp:nvSpPr>
        <dsp:cNvPr id="0" name=""/>
        <dsp:cNvSpPr/>
      </dsp:nvSpPr>
      <dsp:spPr>
        <a:xfrm>
          <a:off x="2702997" y="2150375"/>
          <a:ext cx="1688831" cy="6755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3040763" y="2150375"/>
        <a:ext cx="1013299" cy="675532"/>
      </dsp:txXfrm>
    </dsp:sp>
    <dsp:sp modelId="{CAEE2037-8470-7048-9320-8B5A5618E52D}">
      <dsp:nvSpPr>
        <dsp:cNvPr id="0" name=""/>
        <dsp:cNvSpPr/>
      </dsp:nvSpPr>
      <dsp:spPr>
        <a:xfrm>
          <a:off x="4054062" y="2150375"/>
          <a:ext cx="1688831" cy="6755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4391828" y="2150375"/>
        <a:ext cx="1013299" cy="675532"/>
      </dsp:txXfrm>
    </dsp:sp>
    <dsp:sp modelId="{081F89A5-A352-C247-9000-D2BC43B7F701}">
      <dsp:nvSpPr>
        <dsp:cNvPr id="0" name=""/>
        <dsp:cNvSpPr/>
      </dsp:nvSpPr>
      <dsp:spPr>
        <a:xfrm>
          <a:off x="5405128" y="2150375"/>
          <a:ext cx="1688831" cy="6755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5742894" y="2150375"/>
        <a:ext cx="1013299" cy="67553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C1C8C-8ACC-40E5-995F-B425EF255087}"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1C2EA-EFF1-4C1C-96BA-C3F4E205A0E9}" type="slidenum">
              <a:rPr lang="en-US" smtClean="0"/>
              <a:t>‹#›</a:t>
            </a:fld>
            <a:endParaRPr lang="en-US"/>
          </a:p>
        </p:txBody>
      </p:sp>
    </p:spTree>
    <p:extLst>
      <p:ext uri="{BB962C8B-B14F-4D97-AF65-F5344CB8AC3E}">
        <p14:creationId xmlns:p14="http://schemas.microsoft.com/office/powerpoint/2010/main" val="601994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5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5614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9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47693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7234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 وفى الحقيقة: تضيف ستاربكس 34 فرع </a:t>
            </a:r>
            <a:r>
              <a:rPr lang="ar-SA" sz="1200" b="1" dirty="0" err="1">
                <a:effectLst/>
                <a:latin typeface="Arial" panose="020B0604020202020204" pitchFamily="34" charset="0"/>
              </a:rPr>
              <a:t>فى</a:t>
            </a:r>
            <a:r>
              <a:rPr lang="ar-SA" sz="1200" b="1" dirty="0">
                <a:effectLst/>
                <a:latin typeface="Arial" panose="020B0604020202020204" pitchFamily="34" charset="0"/>
              </a:rPr>
              <a:t> الاسبوع</a:t>
            </a:r>
            <a:r>
              <a:rPr lang="ar-SA" sz="1200" b="1" dirty="0">
                <a:effectLst/>
                <a:latin typeface="Helvetica" pitchFamily="2" charset="0"/>
              </a:rPr>
              <a:t> </a:t>
            </a:r>
            <a:r>
              <a:rPr lang="en-US" sz="1200" b="1" dirty="0">
                <a:effectLst/>
                <a:latin typeface="Helvetica" pitchFamily="2" charset="0"/>
              </a:rPr>
              <a:t>X</a:t>
            </a:r>
            <a:r>
              <a:rPr lang="en-US" sz="1200" b="1" dirty="0">
                <a:effectLst/>
                <a:latin typeface="Arial" panose="020B0604020202020204" pitchFamily="34" charset="0"/>
              </a:rPr>
              <a:t> 152</a:t>
            </a:r>
            <a:r>
              <a:rPr lang="ar-SA" sz="1200" b="1" dirty="0">
                <a:effectLst/>
                <a:latin typeface="Arial" panose="020B0604020202020204" pitchFamily="34" charset="0"/>
              </a:rPr>
              <a:t>اسبوع كل سنة (رقم رهيب). هدفها انها تصل الى 30000 فرع على مستوى العالم</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5060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0727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8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51406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0710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2836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5682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5549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b="0" i="0" u="none" strike="noStrike" dirty="0">
                <a:solidFill>
                  <a:srgbClr val="000000"/>
                </a:solidFill>
                <a:effectLst/>
                <a:latin typeface="Segoe UI Web (Arabic)"/>
              </a:rPr>
              <a:t>اقترح مايكل </a:t>
            </a:r>
            <a:r>
              <a:rPr lang="ar-SA" b="0" i="0" u="none" strike="noStrike" dirty="0" err="1">
                <a:solidFill>
                  <a:srgbClr val="000000"/>
                </a:solidFill>
                <a:effectLst/>
                <a:latin typeface="Segoe UI Web (Arabic)"/>
              </a:rPr>
              <a:t>بورتر</a:t>
            </a:r>
            <a:r>
              <a:rPr lang="ar-SA" b="0" i="0" u="none" strike="noStrike" dirty="0">
                <a:solidFill>
                  <a:srgbClr val="000000"/>
                </a:solidFill>
                <a:effectLst/>
                <a:latin typeface="Segoe UI Web (Arabic)"/>
              </a:rPr>
              <a:t> ثلاث استراتيجيات عامة توفر نقطة انطلاق جيدة للتفكير الاستراتيجي: قيادة التكلفة الإجمالية ، والتمايز ، والتركيز. مع قيادة التكلفة الإجمالية ، تعمل الشركات على تحقيق أقل تكاليف الإنتاج والتوزيع حتى تتمكن من خفض سعر المنافسين والفوز بحصة في السوق. مع التمايز ، تركز الأعمال على تحقيق أداء متفوق في مجال مهم لمصلحة العملاء يقدره جزء كبير من السوق. مع التركيز ، يركز العمل على واحد أو أكثر من قطاعات السوق الضيقة ، ويتعرف عليها عن كثب ، ويسعى إما إلى قيادة التكلفة أو التمايز داخل القطاع المستهدف. وفقا </a:t>
            </a:r>
            <a:r>
              <a:rPr lang="ar-SA" b="0" i="0" u="none" strike="noStrike" dirty="0" err="1">
                <a:solidFill>
                  <a:srgbClr val="000000"/>
                </a:solidFill>
                <a:effectLst/>
                <a:latin typeface="Segoe UI Web (Arabic)"/>
              </a:rPr>
              <a:t>لبورتر</a:t>
            </a:r>
            <a:r>
              <a:rPr lang="ar-SA" b="0" i="0" u="none" strike="noStrike" dirty="0">
                <a:solidFill>
                  <a:srgbClr val="000000"/>
                </a:solidFill>
                <a:effectLst/>
                <a:latin typeface="Segoe UI Web (Arabic)"/>
              </a:rPr>
              <a:t> ، فإن الشركات المتنافسة التي توجه نفس الاستراتيجية إلى نفس السوق المستهدفة تشكل مجموعة استراتيجية. الشركة التي تنفذ الاستراتيجية بشكل أفضل ستحقق أكبر قدر من الأرباح</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09360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704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663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84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85055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3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16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fld id="{8C1FFB62-7F51-2F4F-9DEC-09922BECFD02}" type="slidenum">
              <a:rPr lang="ar-SA" smtClean="0"/>
              <a:t>58</a:t>
            </a:fld>
            <a:endParaRPr lang="ar-SA"/>
          </a:p>
        </p:txBody>
      </p:sp>
    </p:spTree>
    <p:extLst>
      <p:ext uri="{BB962C8B-B14F-4D97-AF65-F5344CB8AC3E}">
        <p14:creationId xmlns:p14="http://schemas.microsoft.com/office/powerpoint/2010/main" val="1565778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5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6600"/>
                </a:solidFill>
                <a:latin typeface="Arial" panose="020B0604020202020204" pitchFamily="34" charset="0"/>
              </a:rPr>
              <a:t>This table outlines variables that might be used in segmenting consumer markets. Each of these variables are discussed in the forthcoming slides.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529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 segmentation divides a market into well-defined slices. A market segment consists of a group of customers who share a similar set of needs and wants. The marketer</a:t>
            </a:r>
            <a:r>
              <a:rPr lang="en-US" altLang="en-US" dirty="0">
                <a:latin typeface="Arial" panose="020B0604020202020204" pitchFamily="34" charset="0"/>
              </a:rPr>
              <a:t>’</a:t>
            </a:r>
            <a:r>
              <a:rPr lang="en-US" dirty="0">
                <a:latin typeface="Arial" panose="020B0604020202020204" pitchFamily="34" charset="0"/>
              </a:rPr>
              <a:t>s task is to identify the appropriate number and nature of market segments and decide which one(s) to target. The major segmentation variables—geographic, demographic, psychographic, and behavioral segmentation—are summarized in Table 9.1 </a:t>
            </a:r>
            <a:r>
              <a:rPr lang="en-US" sz="1200" kern="1200" dirty="0">
                <a:solidFill>
                  <a:schemeClr val="tx1"/>
                </a:solidFill>
                <a:effectLst/>
                <a:latin typeface="+mn-lt"/>
                <a:ea typeface="+mn-ea"/>
                <a:cs typeface="+mn-cs"/>
              </a:rPr>
              <a:t>(see Table 9.1 on slides 4-6)</a:t>
            </a:r>
            <a:r>
              <a:rPr lang="en-US" dirty="0">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78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Answer:  D</a:t>
            </a:r>
            <a:endParaRPr lang="en-SA"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56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Geographic segmentation </a:t>
            </a:r>
            <a:r>
              <a:rPr lang="en-US" altLang="en-US" dirty="0">
                <a:solidFill>
                  <a:srgbClr val="008000"/>
                </a:solidFill>
                <a:latin typeface="Arial" panose="020B0604020202020204" pitchFamily="34" charset="0"/>
              </a:rPr>
              <a:t>calls for dividing the market into different geographical units, such as nations, regions, states, counties, cities, or even neighborhoods.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large retailers—from Target and Walmart to Kohl’s and Staples—are now opening smaller format stores designed to fit the needs of densely packed urban neighborhoods not suited to their typical large suburban superstores.</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Demographic segmentation </a:t>
            </a:r>
            <a:r>
              <a:rPr lang="en-US" altLang="en-US" dirty="0">
                <a:solidFill>
                  <a:srgbClr val="008000"/>
                </a:solidFill>
                <a:latin typeface="Arial" panose="020B0604020202020204" pitchFamily="34" charset="0"/>
              </a:rPr>
              <a:t>divides the market into segments based on variables such as age, life-cycle stage, gender, income, occupation, education, religion, ethnicity, and generation. Demographic factors are the most popular bases for segmenting customer groups. These factors are discussed in detail in the following slide.</a:t>
            </a:r>
          </a:p>
          <a:p>
            <a:r>
              <a:rPr lang="en-US" altLang="en-US" dirty="0">
                <a:solidFill>
                  <a:srgbClr val="008000"/>
                </a:solidFill>
                <a:latin typeface="Arial" panose="020B0604020202020204" pitchFamily="34" charset="0"/>
              </a:rPr>
              <a:t>Some companies use </a:t>
            </a:r>
            <a:r>
              <a:rPr lang="en-US" altLang="en-US" b="1" dirty="0">
                <a:solidFill>
                  <a:srgbClr val="008000"/>
                </a:solidFill>
                <a:latin typeface="Arial" panose="020B0604020202020204" pitchFamily="34" charset="0"/>
              </a:rPr>
              <a:t>age and life-cycle segmentation</a:t>
            </a:r>
            <a:r>
              <a:rPr lang="en-US" altLang="en-US" dirty="0">
                <a:solidFill>
                  <a:srgbClr val="008000"/>
                </a:solidFill>
                <a:latin typeface="Arial" panose="020B0604020202020204" pitchFamily="34" charset="0"/>
              </a:rPr>
              <a:t>, offering different products or using different marketing approaches for different age and life-cycle groups.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Kraft’s Oscar Mayer brand markets Lunchables, convenient prepackaged lunches for children. To extend the substantial success of Lunchables, however, Oscar Mayer later introduced Lunchables Uploaded for teenagers and an adult version, P3 (Portable Protein Pack).</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Gender segmentation </a:t>
            </a:r>
            <a:r>
              <a:rPr lang="en-US" altLang="en-US" dirty="0">
                <a:solidFill>
                  <a:srgbClr val="008000"/>
                </a:solidFill>
                <a:latin typeface="Arial" panose="020B0604020202020204" pitchFamily="34" charset="0"/>
              </a:rPr>
              <a:t>divides a market into different segments based on gender, and </a:t>
            </a:r>
            <a:r>
              <a:rPr lang="en-US" sz="1200" kern="1200" dirty="0">
                <a:solidFill>
                  <a:schemeClr val="tx1"/>
                </a:solidFill>
                <a:effectLst/>
                <a:latin typeface="Arial" charset="0"/>
                <a:ea typeface="MS PGothic" panose="020B0600070205080204" pitchFamily="34" charset="-128"/>
                <a:cs typeface="ＭＳ Ｐゴシック" charset="0"/>
              </a:rPr>
              <a:t>has long been used in marketing clothing, cosmetics, toiletries, toys, and magazines</a:t>
            </a:r>
            <a:r>
              <a:rPr lang="en-US" altLang="en-US" dirty="0">
                <a:solidFill>
                  <a:srgbClr val="008000"/>
                </a:solidFill>
                <a:latin typeface="Arial" panose="020B0604020202020204" pitchFamily="34" charset="0"/>
              </a:rPr>
              <a:t> For example, the men’s personal care industry has exploded, and many cosmetics brands that previously catered mostly to women, now successfully market men’s lines.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Income segmentation </a:t>
            </a:r>
            <a:r>
              <a:rPr lang="en-US" altLang="en-US" dirty="0">
                <a:solidFill>
                  <a:srgbClr val="008000"/>
                </a:solidFill>
                <a:latin typeface="Arial" panose="020B0604020202020204" pitchFamily="34" charset="0"/>
              </a:rPr>
              <a:t>involves dividing a market into different income segments.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retailers—such as the Dollar General, Family Dollar, and Dollar Tree store </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chains—successfully target low- and middle-income groups. The core market for such stores is represented by families with incomes under $30,000.</a:t>
            </a:r>
            <a:r>
              <a:rPr lang="en-US" altLang="en-US" dirty="0">
                <a:solidFill>
                  <a:srgbClr val="008000"/>
                </a:solidFill>
                <a:latin typeface="Arial" panose="020B0604020202020204" pitchFamily="34" charset="0"/>
              </a:rPr>
              <a:t> With their low-income strategies, dollar stores are now the fastest-growing retailers in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6600"/>
                </a:solidFill>
                <a:latin typeface="Arial" panose="020B0604020202020204" pitchFamily="34" charset="0"/>
              </a:rPr>
              <a:t>Psychographic segmentation </a:t>
            </a:r>
            <a:r>
              <a:rPr lang="en-US" altLang="en-US" dirty="0">
                <a:solidFill>
                  <a:srgbClr val="006600"/>
                </a:solidFill>
                <a:latin typeface="Arial" panose="020B0604020202020204" pitchFamily="34" charset="0"/>
              </a:rPr>
              <a:t>divides buyers into different segments based on social class, lifestyle, or personality characteristics. People in the same demographic group can have very different psychographic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Lifestyle </a:t>
            </a:r>
            <a:r>
              <a:rPr lang="en-US" sz="1200" b="1" u="sng" dirty="0">
                <a:solidFill>
                  <a:srgbClr val="000000"/>
                </a:solidFill>
              </a:rPr>
              <a:t>AIO</a:t>
            </a:r>
            <a:r>
              <a:rPr lang="en-US" sz="1200" dirty="0">
                <a:solidFill>
                  <a:srgbClr val="000000"/>
                </a:solidFill>
              </a:rPr>
              <a:t> dimensions - activities, interests, and opinions</a:t>
            </a:r>
            <a:endParaRPr lang="en-US" sz="1200" dirty="0"/>
          </a:p>
          <a:p>
            <a:endParaRPr lang="en-IN" dirty="0"/>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Occasion segmentation </a:t>
            </a:r>
            <a:r>
              <a:rPr lang="en-US" altLang="en-US" dirty="0">
                <a:solidFill>
                  <a:srgbClr val="008000"/>
                </a:solidFill>
                <a:latin typeface="Arial" panose="020B0604020202020204" pitchFamily="34" charset="0"/>
              </a:rPr>
              <a:t>divides the market into segments according to occasions when buyers get the idea to buy, actually make their purchase, or use the purchased item. This segmentation can help firms build up product usage.  C</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ompanies try to boost consumption by promoting usage during nontraditional occasions. For example, most consumers drink orange juice in the morning, but orange growers have promoted drinking orange juice as a cool, healthful refresher at other times of the day</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87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To be useful, the size, purchasing power, and profiles of market segments should be </a:t>
            </a:r>
            <a:r>
              <a:rPr lang="en-US" altLang="en-US" b="1" dirty="0">
                <a:solidFill>
                  <a:srgbClr val="008000"/>
                </a:solidFill>
                <a:latin typeface="Arial" panose="020B0604020202020204" pitchFamily="34" charset="0"/>
              </a:rPr>
              <a:t>measurable. T</a:t>
            </a:r>
            <a:r>
              <a:rPr lang="en-US" altLang="en-US" dirty="0">
                <a:solidFill>
                  <a:srgbClr val="008000"/>
                </a:solidFill>
                <a:latin typeface="Arial" panose="020B0604020202020204" pitchFamily="34" charset="0"/>
              </a:rPr>
              <a:t>he market segments must be </a:t>
            </a:r>
            <a:r>
              <a:rPr lang="en-US" altLang="en-US" b="1" dirty="0">
                <a:solidFill>
                  <a:srgbClr val="008000"/>
                </a:solidFill>
                <a:latin typeface="Arial" panose="020B0604020202020204" pitchFamily="34" charset="0"/>
              </a:rPr>
              <a:t>accessible </a:t>
            </a:r>
            <a:r>
              <a:rPr lang="en-US" altLang="en-US" dirty="0">
                <a:solidFill>
                  <a:srgbClr val="008000"/>
                </a:solidFill>
                <a:latin typeface="Arial" panose="020B0604020202020204" pitchFamily="34" charset="0"/>
              </a:rPr>
              <a:t>– effectively reached and served. The market segments should be </a:t>
            </a:r>
            <a:r>
              <a:rPr lang="en-US" altLang="en-US" b="1" dirty="0">
                <a:solidFill>
                  <a:srgbClr val="008000"/>
                </a:solidFill>
                <a:latin typeface="Arial" panose="020B0604020202020204" pitchFamily="34" charset="0"/>
              </a:rPr>
              <a:t>substantial</a:t>
            </a:r>
            <a:r>
              <a:rPr lang="en-US" altLang="en-US" b="0" baseline="0" dirty="0">
                <a:solidFill>
                  <a:srgbClr val="008000"/>
                </a:solidFill>
                <a:latin typeface="Arial" panose="020B0604020202020204" pitchFamily="34" charset="0"/>
              </a:rPr>
              <a:t> – large </a:t>
            </a:r>
            <a:r>
              <a:rPr lang="en-US" altLang="en-US" dirty="0">
                <a:solidFill>
                  <a:srgbClr val="008000"/>
                </a:solidFill>
                <a:latin typeface="Arial" panose="020B0604020202020204" pitchFamily="34" charset="0"/>
              </a:rPr>
              <a:t>or profitable enough to serve. They should be </a:t>
            </a:r>
            <a:r>
              <a:rPr lang="en-US" altLang="en-US" b="1" dirty="0">
                <a:solidFill>
                  <a:srgbClr val="008000"/>
                </a:solidFill>
                <a:latin typeface="Arial" panose="020B0604020202020204" pitchFamily="34" charset="0"/>
              </a:rPr>
              <a:t>differentiable</a:t>
            </a:r>
            <a:r>
              <a:rPr lang="en-US" altLang="en-US" b="0" dirty="0">
                <a:solidFill>
                  <a:srgbClr val="008000"/>
                </a:solidFill>
                <a:latin typeface="Arial" panose="020B0604020202020204" pitchFamily="34" charset="0"/>
              </a:rPr>
              <a:t>, which means they are conceptually distinguishable</a:t>
            </a:r>
            <a:r>
              <a:rPr lang="en-US" altLang="en-US" dirty="0">
                <a:solidFill>
                  <a:srgbClr val="008000"/>
                </a:solidFill>
                <a:latin typeface="Arial" panose="020B0604020202020204" pitchFamily="34" charset="0"/>
              </a:rPr>
              <a:t> and respond differently to different marketing mix elements and programs. Finally, the segments should be </a:t>
            </a:r>
            <a:r>
              <a:rPr lang="en-US" altLang="en-US" b="1" dirty="0">
                <a:solidFill>
                  <a:srgbClr val="008000"/>
                </a:solidFill>
                <a:latin typeface="Arial" panose="020B0604020202020204" pitchFamily="34" charset="0"/>
              </a:rPr>
              <a:t>actionable</a:t>
            </a:r>
            <a:r>
              <a:rPr lang="en-US" altLang="en-US" dirty="0">
                <a:solidFill>
                  <a:srgbClr val="008000"/>
                </a:solidFill>
                <a:latin typeface="Arial" panose="020B0604020202020204" pitchFamily="34" charset="0"/>
              </a:rPr>
              <a:t>, which means that effective programs can be designed for attracting and serving the segments.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600" lvl="1" indent="-255600" algn="r" rtl="1">
              <a:spcBef>
                <a:spcPts val="1500"/>
              </a:spcBef>
              <a:buClr>
                <a:schemeClr val="bg2"/>
              </a:buClr>
              <a:buFont typeface="Arial" panose="020B0604020202020204" pitchFamily="34" charset="0"/>
              <a:buChar char="•"/>
              <a:tabLst>
                <a:tab pos="400050" algn="l"/>
              </a:tabLst>
            </a:pPr>
            <a:r>
              <a:rPr lang="en-US" dirty="0">
                <a:latin typeface="Arial" panose="020B0604020202020204" pitchFamily="34" charset="0"/>
              </a:rPr>
              <a:t>To be useful, market segments must rate favorably on five key criteria:</a:t>
            </a:r>
            <a:r>
              <a:rPr lang="ar-EG" sz="1200" dirty="0">
                <a:latin typeface="Adobe Arabic" panose="02040503050201020203" pitchFamily="18" charset="-78"/>
                <a:cs typeface="Adobe Arabic" panose="02040503050201020203" pitchFamily="18" charset="-78"/>
              </a:rPr>
              <a:t>قابلة للتقييم.</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معايير جوهرية.</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يمكن تحقيقها.</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قابلة للتمييز.</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فعالة</a:t>
            </a:r>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Measurable. The size, purchasing power, and characteristics of the segments can be measured.</a:t>
            </a:r>
          </a:p>
          <a:p>
            <a:endParaRPr lang="en-US" dirty="0">
              <a:latin typeface="Arial" panose="020B0604020202020204" pitchFamily="34" charset="0"/>
            </a:endParaRPr>
          </a:p>
          <a:p>
            <a:r>
              <a:rPr lang="en-US" dirty="0">
                <a:latin typeface="Arial" panose="020B0604020202020204" pitchFamily="34" charset="0"/>
              </a:rPr>
              <a:t>Substantial. The segments are large and profitable enough to serve. A segment should be the largest possible homogeneous group worth going after with a tailored marketing program. It would not pay, for example, for an automobile manufacturer to develop cars for people who are under four feet tall.</a:t>
            </a:r>
          </a:p>
          <a:p>
            <a:endParaRPr lang="en-US" dirty="0">
              <a:latin typeface="Arial" panose="020B0604020202020204" pitchFamily="34" charset="0"/>
            </a:endParaRPr>
          </a:p>
          <a:p>
            <a:r>
              <a:rPr lang="en-US" dirty="0">
                <a:latin typeface="Arial" panose="020B0604020202020204" pitchFamily="34" charset="0"/>
              </a:rPr>
              <a:t>Accessible. The segments can be effectively reached and served.</a:t>
            </a:r>
          </a:p>
          <a:p>
            <a:endParaRPr lang="en-US" dirty="0">
              <a:latin typeface="Arial" panose="020B0604020202020204" pitchFamily="34" charset="0"/>
            </a:endParaRPr>
          </a:p>
          <a:p>
            <a:r>
              <a:rPr lang="en-US" dirty="0">
                <a:latin typeface="Arial" panose="020B0604020202020204" pitchFamily="34" charset="0"/>
              </a:rPr>
              <a:t>Differentiable. The segments are conceptually distinguishable and respond differently to different marketing mix elements and programs. If married and single women respond similarly to a sale on perfume, they do not constitute separate segments.</a:t>
            </a:r>
          </a:p>
          <a:p>
            <a:endParaRPr lang="en-US" dirty="0">
              <a:latin typeface="Arial" panose="020B0604020202020204" pitchFamily="34" charset="0"/>
            </a:endParaRPr>
          </a:p>
          <a:p>
            <a:r>
              <a:rPr lang="en-US" dirty="0">
                <a:latin typeface="Arial" panose="020B0604020202020204" pitchFamily="34" charset="0"/>
              </a:rPr>
              <a:t>Actionable. Effective programs can be formulated for attracting and serving the segments.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Marketers rarely limit their segmentation analysis to only one or a few variables. Rather, they often </a:t>
            </a:r>
            <a:r>
              <a:rPr lang="en-US" altLang="en-US" b="0" dirty="0">
                <a:solidFill>
                  <a:srgbClr val="008000"/>
                </a:solidFill>
                <a:latin typeface="Arial" panose="020B0604020202020204" pitchFamily="34" charset="0"/>
              </a:rPr>
              <a:t>use multiple segmentation bases in an effort to identify smaller, better-defined target groups. </a:t>
            </a:r>
          </a:p>
          <a:p>
            <a:endParaRPr lang="en-US" altLang="en-US" b="0"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One of the leading consumer segmentation systems is Experian’s Mosaic USA system. It classifies U.S. households into one of 71 lifestyle segments and 19 levels of affluence, based on specific consumer demographics, interests, behaviors, and passions. For example, the Birkenstocks and </a:t>
            </a:r>
            <a:r>
              <a:rPr lang="en-US" sz="1200" b="0" i="0" u="none" strike="noStrike" kern="1200" baseline="0" dirty="0" err="1">
                <a:solidFill>
                  <a:schemeClr val="tx1"/>
                </a:solidFill>
                <a:latin typeface="Arial" charset="0"/>
                <a:ea typeface="MS PGothic" panose="020B0600070205080204" pitchFamily="34" charset="-128"/>
                <a:cs typeface="ＭＳ Ｐゴシック" charset="0"/>
              </a:rPr>
              <a:t>Beemers</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group is located in the Middle Class Melting Pot level of affluence and consists of 40- to 65-year-olds who have achieved financial security and left the urban rat race for rustic and artsy communities located near small cities.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Such segmentation helps companies identify and better understand key customer segments, reach them more efficiently, and tailor market offerings and messages to their specific needs.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51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Using a </a:t>
            </a:r>
            <a:r>
              <a:rPr lang="en-US" sz="1200" b="1" i="0" u="none" strike="noStrike" kern="1200" baseline="0" dirty="0">
                <a:solidFill>
                  <a:schemeClr val="tx1"/>
                </a:solidFill>
                <a:latin typeface="+mn-lt"/>
                <a:ea typeface="+mn-ea"/>
                <a:cs typeface="+mn-cs"/>
              </a:rPr>
              <a:t>differentiated marketing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chemeClr val="tx1"/>
                </a:solidFill>
                <a:latin typeface="+mn-lt"/>
                <a:ea typeface="+mn-ea"/>
                <a:cs typeface="+mn-cs"/>
              </a:rPr>
              <a:t>segmented marketing</a:t>
            </a:r>
            <a:r>
              <a:rPr lang="en-US" sz="1200" b="0" i="0" u="none" strike="noStrike" kern="1200" baseline="0" dirty="0">
                <a:solidFill>
                  <a:schemeClr val="tx1"/>
                </a:solidFill>
                <a:latin typeface="+mn-lt"/>
                <a:ea typeface="+mn-ea"/>
                <a:cs typeface="+mn-cs"/>
              </a:rPr>
              <a:t>) strategy, a firm decides to target several market segments and designs separate offers for each. For example, P&amp;G markets at least six different laundry detergent brands in the United States (Tide, Gain, Cheer, Era, </a:t>
            </a:r>
            <a:r>
              <a:rPr lang="en-US" sz="1200" b="0" i="0" u="none" strike="noStrike" kern="1200" baseline="0" dirty="0" err="1">
                <a:solidFill>
                  <a:schemeClr val="tx1"/>
                </a:solidFill>
                <a:latin typeface="+mn-lt"/>
                <a:ea typeface="+mn-ea"/>
                <a:cs typeface="+mn-cs"/>
              </a:rPr>
              <a:t>Dreft</a:t>
            </a:r>
            <a:r>
              <a:rPr lang="en-US" sz="1200" b="0" i="0" u="none" strike="noStrike" kern="1200" baseline="0" dirty="0">
                <a:solidFill>
                  <a:schemeClr val="tx1"/>
                </a:solidFill>
                <a:latin typeface="+mn-lt"/>
                <a:ea typeface="+mn-ea"/>
                <a:cs typeface="+mn-cs"/>
              </a:rPr>
              <a:t>, and Bold), which compete with each other on supermarket shelves. Thanks to its differentiated approach, P&amp;G is really cleaning up in the $15 billion U.S. laundry detergent market, capturing a 61 percent market share.</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1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513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140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66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4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4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06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F743-5530-4B02-8ADB-B5456C871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BC0C5-A738-4DCD-989D-35781D1D6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3C28DB-C3C7-420C-84CB-47C4EC863F06}"/>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AA57B50B-5D2D-4FB5-A73E-E3C13D8DB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516DB-3A6C-4D8D-B3D9-55E265ABDFD0}"/>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61599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FA5A-DAD1-447D-B0D7-3B6FC7B11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0AD164-4BDF-4A83-9860-C1D62785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DB93B-0B4E-4A1F-AE2D-3167EB88C23C}"/>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5355714B-3D7E-4E58-8C4D-85B58CAC5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0FCDD-E673-4D20-8545-6FCBA50CFCEF}"/>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223484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5E0419-89D0-4BA4-A223-615214508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8E3D3F-1627-46DC-8966-1142589804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1AE90-F4DB-4BD7-B03F-BDF9C0FC4890}"/>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D68ED2AE-CF39-48E1-8259-B9D39B96B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19E9C-3E52-4784-88CD-E2A4EEC65855}"/>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1616988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48179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5381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6425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72270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8225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77672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3392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90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0EB8-03B0-41CD-A4E4-8EAA637A9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BDCC1-39E4-433E-8D8E-431EAEB02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36F8B-16EB-4296-86F3-C1C4D39F1BD0}"/>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FEC9E897-544C-4428-B1A4-D4D2C2406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65F08-7B2F-44E1-AC24-22E2A319C3C8}"/>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4125185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553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6215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45660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36F02-B6CC-4ABB-A292-245A71D8D899}" type="datetimeFigureOut">
              <a:rPr lang="en-US" smtClean="0"/>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624548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9596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gure + Caption">
  <p:cSld name="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705600" y="302741"/>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583061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3000375"/>
            <a:ext cx="1097280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3815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84859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228600"/>
            <a:ext cx="109728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44704" y="6167285"/>
            <a:ext cx="11460480" cy="23546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Rockwell" panose="02060603020205020403"/>
              <a:ea typeface="+mn-ea"/>
              <a:cs typeface="+mn-cs"/>
            </a:endParaRPr>
          </a:p>
        </p:txBody>
      </p:sp>
      <p:sp>
        <p:nvSpPr>
          <p:cNvPr id="2" name="Date Placeholder 1"/>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000" b="0" i="0" u="none" strike="noStrike" kern="1200" cap="none" spc="0" normalizeH="0" baseline="0" noProof="0" smtClean="0">
                <a:ln>
                  <a:noFill/>
                </a:ln>
                <a:solidFill>
                  <a:prstClr val="black"/>
                </a:solidFill>
                <a:effectLst/>
                <a:uLnTx/>
                <a:uFillTx/>
                <a:latin typeface="Rockwell" panose="020606030202050204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000" b="0" i="0" u="none" strike="noStrike" kern="1200" cap="none" spc="0" normalizeH="0" baseline="0" noProof="0" smtClean="0">
                <a:ln>
                  <a:noFill/>
                </a:ln>
                <a:solidFill>
                  <a:prstClr val="black"/>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7322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igure + Caption">
  <p:cSld name="1_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09600" y="228600"/>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6"/>
          <p:cNvSpPr txBox="1">
            <a:spLocks noGrp="1"/>
          </p:cNvSpPr>
          <p:nvPr>
            <p:ph type="body" idx="1"/>
          </p:nvPr>
        </p:nvSpPr>
        <p:spPr>
          <a:xfrm>
            <a:off x="609600" y="5368160"/>
            <a:ext cx="10972800" cy="916856"/>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800"/>
              <a:buNone/>
              <a:defRPr sz="800"/>
            </a:lvl1pPr>
            <a:lvl2pPr marL="914400" lvl="1" indent="-228600" algn="l">
              <a:spcBef>
                <a:spcPts val="0"/>
              </a:spcBef>
              <a:spcAft>
                <a:spcPts val="0"/>
              </a:spcAft>
              <a:buSzPts val="1600"/>
              <a:buNone/>
              <a:defRPr sz="1600"/>
            </a:lvl2pPr>
            <a:lvl3pPr marL="1371600" lvl="2" indent="-228600" algn="l">
              <a:spcBef>
                <a:spcPts val="0"/>
              </a:spcBef>
              <a:spcAft>
                <a:spcPts val="0"/>
              </a:spcAft>
              <a:buSzPts val="1600"/>
              <a:buNone/>
              <a:defRPr sz="1600"/>
            </a:lvl3pPr>
            <a:lvl4pPr marL="1828800" lvl="3" indent="-228600" algn="l">
              <a:spcBef>
                <a:spcPts val="0"/>
              </a:spcBef>
              <a:spcAft>
                <a:spcPts val="0"/>
              </a:spcAft>
              <a:buSzPts val="1600"/>
              <a:buNone/>
              <a:defRPr sz="1600"/>
            </a:lvl4pPr>
            <a:lvl5pPr marL="2286000" lvl="4" indent="-228600" algn="l">
              <a:spcBef>
                <a:spcPts val="0"/>
              </a:spcBef>
              <a:spcAft>
                <a:spcPts val="0"/>
              </a:spcAft>
              <a:buSzPts val="1600"/>
              <a:buNone/>
              <a:defRPr sz="1600"/>
            </a:lvl5pPr>
            <a:lvl6pPr marL="2743200" lvl="5" indent="-228600" algn="l">
              <a:spcBef>
                <a:spcPts val="0"/>
              </a:spcBef>
              <a:spcAft>
                <a:spcPts val="0"/>
              </a:spcAft>
              <a:buSzPts val="1600"/>
              <a:buNone/>
              <a:defRPr sz="1600"/>
            </a:lvl6pPr>
            <a:lvl7pPr marL="3200400" lvl="6" indent="-228600" algn="l">
              <a:spcBef>
                <a:spcPts val="0"/>
              </a:spcBef>
              <a:spcAft>
                <a:spcPts val="0"/>
              </a:spcAft>
              <a:buSzPts val="1600"/>
              <a:buNone/>
              <a:defRPr sz="1600"/>
            </a:lvl7pPr>
            <a:lvl8pPr marL="3657600" lvl="7" indent="-228600" algn="l">
              <a:spcBef>
                <a:spcPts val="0"/>
              </a:spcBef>
              <a:spcAft>
                <a:spcPts val="0"/>
              </a:spcAft>
              <a:buSzPts val="1600"/>
              <a:buNone/>
              <a:defRPr sz="1600"/>
            </a:lvl8pPr>
            <a:lvl9pPr marL="4114800" lvl="8" indent="-228600" algn="l">
              <a:spcBef>
                <a:spcPts val="0"/>
              </a:spcBef>
              <a:spcAft>
                <a:spcPts val="0"/>
              </a:spcAft>
              <a:buSzPts val="1600"/>
              <a:buNone/>
              <a:defRPr sz="1600"/>
            </a:lvl9pPr>
          </a:lstStyle>
          <a:p>
            <a:endParaRPr/>
          </a:p>
        </p:txBody>
      </p:sp>
      <p:sp>
        <p:nvSpPr>
          <p:cNvPr id="42" name="Google Shape;42;p56"/>
          <p:cNvSpPr txBox="1">
            <a:spLocks noGrp="1"/>
          </p:cNvSpPr>
          <p:nvPr>
            <p:ph type="ftr" idx="11"/>
          </p:nvPr>
        </p:nvSpPr>
        <p:spPr>
          <a:xfrm>
            <a:off x="-44704" y="6167285"/>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3" name="Google Shape;43;p56"/>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p56"/>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1"/>
                </a:solidFill>
                <a:latin typeface="Arial"/>
                <a:ea typeface="Arial"/>
                <a:cs typeface="Arial"/>
                <a:sym typeface="Arial"/>
              </a:defRPr>
            </a:lvl1pPr>
            <a:lvl2pPr marL="0" lvl="1" indent="0" algn="r">
              <a:spcBef>
                <a:spcPts val="0"/>
              </a:spcBef>
              <a:buNone/>
              <a:defRPr sz="900" b="0" i="0" u="none" strike="noStrike" cap="none">
                <a:solidFill>
                  <a:schemeClr val="dk1"/>
                </a:solidFill>
                <a:latin typeface="Arial"/>
                <a:ea typeface="Arial"/>
                <a:cs typeface="Arial"/>
                <a:sym typeface="Arial"/>
              </a:defRPr>
            </a:lvl2pPr>
            <a:lvl3pPr marL="0" lvl="2" indent="0" algn="r">
              <a:spcBef>
                <a:spcPts val="0"/>
              </a:spcBef>
              <a:buNone/>
              <a:defRPr sz="900" b="0" i="0" u="none" strike="noStrike" cap="none">
                <a:solidFill>
                  <a:schemeClr val="dk1"/>
                </a:solidFill>
                <a:latin typeface="Arial"/>
                <a:ea typeface="Arial"/>
                <a:cs typeface="Arial"/>
                <a:sym typeface="Arial"/>
              </a:defRPr>
            </a:lvl3pPr>
            <a:lvl4pPr marL="0" lvl="3" indent="0" algn="r">
              <a:spcBef>
                <a:spcPts val="0"/>
              </a:spcBef>
              <a:buNone/>
              <a:defRPr sz="900" b="0" i="0" u="none" strike="noStrike" cap="none">
                <a:solidFill>
                  <a:schemeClr val="dk1"/>
                </a:solidFill>
                <a:latin typeface="Arial"/>
                <a:ea typeface="Arial"/>
                <a:cs typeface="Arial"/>
                <a:sym typeface="Arial"/>
              </a:defRPr>
            </a:lvl4pPr>
            <a:lvl5pPr marL="0" lvl="4" indent="0" algn="r">
              <a:spcBef>
                <a:spcPts val="0"/>
              </a:spcBef>
              <a:buNone/>
              <a:defRPr sz="900" b="0" i="0" u="none" strike="noStrike" cap="none">
                <a:solidFill>
                  <a:schemeClr val="dk1"/>
                </a:solidFill>
                <a:latin typeface="Arial"/>
                <a:ea typeface="Arial"/>
                <a:cs typeface="Arial"/>
                <a:sym typeface="Arial"/>
              </a:defRPr>
            </a:lvl5pPr>
            <a:lvl6pPr marL="0" lvl="5" indent="0" algn="r">
              <a:spcBef>
                <a:spcPts val="0"/>
              </a:spcBef>
              <a:buNone/>
              <a:defRPr sz="900" b="0" i="0" u="none" strike="noStrike" cap="none">
                <a:solidFill>
                  <a:schemeClr val="dk1"/>
                </a:solidFill>
                <a:latin typeface="Arial"/>
                <a:ea typeface="Arial"/>
                <a:cs typeface="Arial"/>
                <a:sym typeface="Arial"/>
              </a:defRPr>
            </a:lvl6pPr>
            <a:lvl7pPr marL="0" lvl="6" indent="0" algn="r">
              <a:spcBef>
                <a:spcPts val="0"/>
              </a:spcBef>
              <a:buNone/>
              <a:defRPr sz="900" b="0" i="0" u="none" strike="noStrike" cap="none">
                <a:solidFill>
                  <a:schemeClr val="dk1"/>
                </a:solidFill>
                <a:latin typeface="Arial"/>
                <a:ea typeface="Arial"/>
                <a:cs typeface="Arial"/>
                <a:sym typeface="Arial"/>
              </a:defRPr>
            </a:lvl7pPr>
            <a:lvl8pPr marL="0" lvl="7" indent="0" algn="r">
              <a:spcBef>
                <a:spcPts val="0"/>
              </a:spcBef>
              <a:buNone/>
              <a:defRPr sz="900" b="0" i="0" u="none" strike="noStrike" cap="none">
                <a:solidFill>
                  <a:schemeClr val="dk1"/>
                </a:solidFill>
                <a:latin typeface="Arial"/>
                <a:ea typeface="Arial"/>
                <a:cs typeface="Arial"/>
                <a:sym typeface="Arial"/>
              </a:defRPr>
            </a:lvl8pPr>
            <a:lvl9pPr marL="0" lvl="8" indent="0" algn="r">
              <a:spcBef>
                <a:spcPts val="0"/>
              </a:spcBef>
              <a:buNone/>
              <a:defRPr sz="9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9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42125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609600" y="215372"/>
            <a:ext cx="10972800" cy="109728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F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609600" y="1600201"/>
            <a:ext cx="10972800" cy="4525963"/>
          </a:xfrm>
          <a:prstGeom prst="rect">
            <a:avLst/>
          </a:prstGeom>
          <a:noFill/>
          <a:ln>
            <a:noFill/>
          </a:ln>
        </p:spPr>
        <p:txBody>
          <a:bodyPr spcFirstLastPara="1" wrap="square" lIns="0" tIns="0" rIns="0" bIns="0" anchor="t" anchorCtr="0">
            <a:noAutofit/>
          </a:bodyPr>
          <a:lstStyle>
            <a:lvl1pPr marL="457200" lvl="0" indent="-330200" algn="l">
              <a:spcBef>
                <a:spcPts val="1500"/>
              </a:spcBef>
              <a:spcAft>
                <a:spcPts val="0"/>
              </a:spcAft>
              <a:buClr>
                <a:srgbClr val="007FA3"/>
              </a:buClr>
              <a:buSzPts val="1600"/>
              <a:buChar char="•"/>
              <a:defRPr/>
            </a:lvl1pPr>
            <a:lvl2pPr marL="914400" lvl="1" indent="-330200" algn="l">
              <a:spcBef>
                <a:spcPts val="600"/>
              </a:spcBef>
              <a:spcAft>
                <a:spcPts val="0"/>
              </a:spcAft>
              <a:buClr>
                <a:srgbClr val="007FA3"/>
              </a:buClr>
              <a:buSzPts val="1600"/>
              <a:buChar char="–"/>
              <a:defRPr/>
            </a:lvl2pPr>
            <a:lvl3pPr marL="1371600" lvl="2" indent="-330200" algn="l">
              <a:spcBef>
                <a:spcPts val="600"/>
              </a:spcBef>
              <a:spcAft>
                <a:spcPts val="0"/>
              </a:spcAft>
              <a:buClr>
                <a:srgbClr val="007FA3"/>
              </a:buClr>
              <a:buSzPts val="1600"/>
              <a:buChar char="▪"/>
              <a:defRPr/>
            </a:lvl3pPr>
            <a:lvl4pPr marL="1828800" lvl="3" indent="-330200" algn="l">
              <a:spcBef>
                <a:spcPts val="600"/>
              </a:spcBef>
              <a:spcAft>
                <a:spcPts val="0"/>
              </a:spcAft>
              <a:buClr>
                <a:srgbClr val="007FA3"/>
              </a:buClr>
              <a:buSzPts val="1600"/>
              <a:buChar char="–"/>
              <a:defRPr/>
            </a:lvl4pPr>
            <a:lvl5pPr marL="2286000" lvl="4" indent="-330200" algn="l">
              <a:spcBef>
                <a:spcPts val="600"/>
              </a:spcBef>
              <a:spcAft>
                <a:spcPts val="0"/>
              </a:spcAft>
              <a:buClr>
                <a:srgbClr val="007FA3"/>
              </a:buClr>
              <a:buSzPts val="1600"/>
              <a:buChar char="•"/>
              <a:defRPr/>
            </a:lvl5pPr>
            <a:lvl6pPr marL="2743200" lvl="5" indent="-330200" algn="l">
              <a:spcBef>
                <a:spcPts val="300"/>
              </a:spcBef>
              <a:spcAft>
                <a:spcPts val="0"/>
              </a:spcAft>
              <a:buClr>
                <a:srgbClr val="007FA3"/>
              </a:buClr>
              <a:buSzPts val="1600"/>
              <a:buChar char="•"/>
              <a:defRPr/>
            </a:lvl6pPr>
            <a:lvl7pPr marL="3200400" lvl="6" indent="-330200" algn="l">
              <a:spcBef>
                <a:spcPts val="300"/>
              </a:spcBef>
              <a:spcAft>
                <a:spcPts val="0"/>
              </a:spcAft>
              <a:buClr>
                <a:srgbClr val="007FA3"/>
              </a:buClr>
              <a:buSzPts val="1600"/>
              <a:buChar char="•"/>
              <a:defRPr/>
            </a:lvl7pPr>
            <a:lvl8pPr marL="3657600" lvl="7" indent="-330200" algn="l">
              <a:spcBef>
                <a:spcPts val="300"/>
              </a:spcBef>
              <a:spcAft>
                <a:spcPts val="0"/>
              </a:spcAft>
              <a:buClr>
                <a:srgbClr val="007FA3"/>
              </a:buClr>
              <a:buSzPts val="1600"/>
              <a:buChar char="•"/>
              <a:defRPr/>
            </a:lvl8pPr>
            <a:lvl9pPr marL="4114800" lvl="8" indent="-330200" algn="l">
              <a:spcBef>
                <a:spcPts val="300"/>
              </a:spcBef>
              <a:spcAft>
                <a:spcPts val="0"/>
              </a:spcAft>
              <a:buClr>
                <a:srgbClr val="007FA3"/>
              </a:buClr>
              <a:buSzPts val="1600"/>
              <a:buChar char="•"/>
              <a:defRPr/>
            </a:lvl9pPr>
          </a:lstStyle>
          <a:p>
            <a:endParaRPr/>
          </a:p>
        </p:txBody>
      </p:sp>
      <p:sp>
        <p:nvSpPr>
          <p:cNvPr id="36" name="Google Shape;36;p55"/>
          <p:cNvSpPr txBox="1">
            <a:spLocks noGrp="1"/>
          </p:cNvSpPr>
          <p:nvPr>
            <p:ph type="ftr" idx="11"/>
          </p:nvPr>
        </p:nvSpPr>
        <p:spPr>
          <a:xfrm>
            <a:off x="125292" y="6172201"/>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5"/>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2814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F616-6F17-450F-9119-EE9DCF009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271D1-340F-41B7-9AF3-4E2AC82BAB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B6AE8D-0917-4CF3-88F6-A358BCF5E7FA}"/>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66D94B97-4B4B-42DE-B4E3-A9A3BAC8E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A9893-DB48-475A-9F0A-348644DD6170}"/>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591586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9906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2743200"/>
            <a:ext cx="10972800" cy="121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09600" y="4114800"/>
            <a:ext cx="109728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5"/>
          </p:nvPr>
        </p:nvSpPr>
        <p:spPr>
          <a:xfrm>
            <a:off x="609600" y="5181600"/>
            <a:ext cx="109728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09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a:p>
        </p:txBody>
      </p:sp>
      <p:sp>
        <p:nvSpPr>
          <p:cNvPr id="4" name="Content Placeholder 3"/>
          <p:cNvSpPr>
            <a:spLocks noGrp="1"/>
          </p:cNvSpPr>
          <p:nvPr>
            <p:ph sz="quarter" idx="13"/>
          </p:nvPr>
        </p:nvSpPr>
        <p:spPr>
          <a:xfrm>
            <a:off x="609600" y="3048000"/>
            <a:ext cx="109728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403979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62783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4B70-C4B4-42A6-91BD-D8C9EB78BA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897D52-9416-4AD7-B49E-11FFD7CD0D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EA691B-389C-40C3-867E-D83DB673F0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2817FB-72A9-428E-8432-AAE6DA28117E}"/>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6" name="Footer Placeholder 5">
            <a:extLst>
              <a:ext uri="{FF2B5EF4-FFF2-40B4-BE49-F238E27FC236}">
                <a16:creationId xmlns:a16="http://schemas.microsoft.com/office/drawing/2014/main" id="{D91518F0-4EC5-4E3E-AA26-DC0D69547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4A35E-01BF-4436-9B72-8236BA677DBC}"/>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378896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F230-772D-4B21-817E-2038FBC3D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B8F032-52B2-4657-B4B6-FD57FA31A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6513BE-4C2D-4C46-BD85-A4A844944F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8042E9-FD19-4E3F-AC21-546A56AB5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FCD87-B600-4E64-ABCE-ED3CCD79F4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2C3539-4B15-4FCA-8E1B-870A5C4D0B4E}"/>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8" name="Footer Placeholder 7">
            <a:extLst>
              <a:ext uri="{FF2B5EF4-FFF2-40B4-BE49-F238E27FC236}">
                <a16:creationId xmlns:a16="http://schemas.microsoft.com/office/drawing/2014/main" id="{43043785-8120-49B9-A125-B202B51504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1D7EDD-EA77-4E5F-B433-C0215EB175C2}"/>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37339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49AF-8EB3-4628-A2D8-EF8368250C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434FF-1066-46AC-8F23-39D99454C587}"/>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4" name="Footer Placeholder 3">
            <a:extLst>
              <a:ext uri="{FF2B5EF4-FFF2-40B4-BE49-F238E27FC236}">
                <a16:creationId xmlns:a16="http://schemas.microsoft.com/office/drawing/2014/main" id="{79000922-A656-4A2B-903E-9240805F00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D1C3E-844A-4955-B25B-E4FB8C15AA7F}"/>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365555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CC596-D941-4139-A955-F261AB335C82}"/>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3" name="Footer Placeholder 2">
            <a:extLst>
              <a:ext uri="{FF2B5EF4-FFF2-40B4-BE49-F238E27FC236}">
                <a16:creationId xmlns:a16="http://schemas.microsoft.com/office/drawing/2014/main" id="{6DAA6F80-66EF-462E-B7BB-D76BC1A469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788142-A0EF-44BF-8CDD-D7C0ABF74E5A}"/>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275151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3BC3-EF6A-48DD-A1CC-B289A9E55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CCCE2A-598E-4DB0-BDAB-00E47ACF2F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B5DE31-AC73-4221-97E5-87BAEBE45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0FF61-F167-4CF4-88F5-6F20FC326448}"/>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6" name="Footer Placeholder 5">
            <a:extLst>
              <a:ext uri="{FF2B5EF4-FFF2-40B4-BE49-F238E27FC236}">
                <a16:creationId xmlns:a16="http://schemas.microsoft.com/office/drawing/2014/main" id="{C284112D-4894-477A-933C-3F991FDD2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8640D-40B1-4F90-B63E-D77DF321A0B5}"/>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397479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A88A-6B17-47E9-9CE0-107CAC6F8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E6D34-B359-4FB6-9F01-839AE14ED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71BB7-41A1-45BC-9844-399D3B7C6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94746-A527-4C61-82D3-6F3066A26EFA}"/>
              </a:ext>
            </a:extLst>
          </p:cNvPr>
          <p:cNvSpPr>
            <a:spLocks noGrp="1"/>
          </p:cNvSpPr>
          <p:nvPr>
            <p:ph type="dt" sz="half" idx="10"/>
          </p:nvPr>
        </p:nvSpPr>
        <p:spPr/>
        <p:txBody>
          <a:bodyPr/>
          <a:lstStyle/>
          <a:p>
            <a:fld id="{C0AF6FF1-C008-4F90-BC4A-97A9D747A8B3}" type="datetimeFigureOut">
              <a:rPr lang="en-US" smtClean="0"/>
              <a:t>8/25/2024</a:t>
            </a:fld>
            <a:endParaRPr lang="en-US"/>
          </a:p>
        </p:txBody>
      </p:sp>
      <p:sp>
        <p:nvSpPr>
          <p:cNvPr id="6" name="Footer Placeholder 5">
            <a:extLst>
              <a:ext uri="{FF2B5EF4-FFF2-40B4-BE49-F238E27FC236}">
                <a16:creationId xmlns:a16="http://schemas.microsoft.com/office/drawing/2014/main" id="{C35934B3-93AF-4D69-96F6-983D20CA8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A3D09-AF55-4BF1-A5C6-61365A30B48C}"/>
              </a:ext>
            </a:extLst>
          </p:cNvPr>
          <p:cNvSpPr>
            <a:spLocks noGrp="1"/>
          </p:cNvSpPr>
          <p:nvPr>
            <p:ph type="sldNum" sz="quarter" idx="12"/>
          </p:nvPr>
        </p:nvSpPr>
        <p:spPr/>
        <p:txBody>
          <a:bodyPr/>
          <a:lstStyle/>
          <a:p>
            <a:fld id="{DC3AD053-4318-4632-BA64-4AE4F8DBFFF7}" type="slidenum">
              <a:rPr lang="en-US" smtClean="0"/>
              <a:t>‹#›</a:t>
            </a:fld>
            <a:endParaRPr lang="en-US"/>
          </a:p>
        </p:txBody>
      </p:sp>
    </p:spTree>
    <p:extLst>
      <p:ext uri="{BB962C8B-B14F-4D97-AF65-F5344CB8AC3E}">
        <p14:creationId xmlns:p14="http://schemas.microsoft.com/office/powerpoint/2010/main" val="169296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87774-168F-4C54-B522-75D096C98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942F-6834-43AE-9261-9A882ECBC7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8DE41F-2A7D-4991-851E-C813A2F1A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F6FF1-C008-4F90-BC4A-97A9D747A8B3}" type="datetimeFigureOut">
              <a:rPr lang="en-US" smtClean="0"/>
              <a:t>8/25/2024</a:t>
            </a:fld>
            <a:endParaRPr lang="en-US"/>
          </a:p>
        </p:txBody>
      </p:sp>
      <p:sp>
        <p:nvSpPr>
          <p:cNvPr id="5" name="Footer Placeholder 4">
            <a:extLst>
              <a:ext uri="{FF2B5EF4-FFF2-40B4-BE49-F238E27FC236}">
                <a16:creationId xmlns:a16="http://schemas.microsoft.com/office/drawing/2014/main" id="{4BBB4E0B-6A2E-429A-8437-B9154749F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AF9B9E-A111-4ECF-A97F-513449AC2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AD053-4318-4632-BA64-4AE4F8DBFFF7}" type="slidenum">
              <a:rPr lang="en-US" smtClean="0"/>
              <a:t>‹#›</a:t>
            </a:fld>
            <a:endParaRPr lang="en-US"/>
          </a:p>
        </p:txBody>
      </p:sp>
      <p:pic>
        <p:nvPicPr>
          <p:cNvPr id="8" name="Content Placeholder 4">
            <a:extLst>
              <a:ext uri="{FF2B5EF4-FFF2-40B4-BE49-F238E27FC236}">
                <a16:creationId xmlns:a16="http://schemas.microsoft.com/office/drawing/2014/main" id="{FC15EEB2-BEEB-4DAC-BDDE-8B89AA2E09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023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8/25/2024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9" name="Content Placeholder 4">
            <a:extLst>
              <a:ext uri="{FF2B5EF4-FFF2-40B4-BE49-F238E27FC236}">
                <a16:creationId xmlns:a16="http://schemas.microsoft.com/office/drawing/2014/main" id="{68464460-4C0F-4909-B442-1AF106E197F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63830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https://www.wisdomjobs.com/tutorials/the-formulation-of-strategy.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2.emf"/><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43.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hyperlink" Target="https://en.wikipedia.org/wiki/Product_market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png"/><Relationship Id="rId10" Type="http://schemas.openxmlformats.org/officeDocument/2006/relationships/image" Target="../media/image101.emf"/><Relationship Id="rId4" Type="http://schemas.openxmlformats.org/officeDocument/2006/relationships/image" Target="../media/image95.png"/><Relationship Id="rId9" Type="http://schemas.openxmlformats.org/officeDocument/2006/relationships/image" Target="../media/image100.jpeg"/></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6.jpeg"/><Relationship Id="rId7" Type="http://schemas.openxmlformats.org/officeDocument/2006/relationships/diagramColors" Target="../diagrams/colors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jpe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jpg"/><Relationship Id="rId7"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8.png"/><Relationship Id="rId4" Type="http://schemas.openxmlformats.org/officeDocument/2006/relationships/image" Target="../media/image113.jpeg"/><Relationship Id="rId9" Type="http://schemas.openxmlformats.org/officeDocument/2006/relationships/image" Target="../media/image117.jpeg"/></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3" Type="http://schemas.openxmlformats.org/officeDocument/2006/relationships/image" Target="../media/image125.jp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g"/><Relationship Id="rId15" Type="http://schemas.openxmlformats.org/officeDocument/2006/relationships/image" Target="../media/image110.jpeg"/><Relationship Id="rId10" Type="http://schemas.openxmlformats.org/officeDocument/2006/relationships/image" Target="../media/image132.jpeg"/><Relationship Id="rId4" Type="http://schemas.openxmlformats.org/officeDocument/2006/relationships/image" Target="../media/image126.jpg"/><Relationship Id="rId9" Type="http://schemas.openxmlformats.org/officeDocument/2006/relationships/image" Target="../media/image131.jpeg"/><Relationship Id="rId14" Type="http://schemas.microsoft.com/office/2007/relationships/hdphoto" Target="../media/hdphoto1.wdp"/></Relationships>
</file>

<file path=ppt/slides/_rels/slide72.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3" Type="http://schemas.openxmlformats.org/officeDocument/2006/relationships/image" Target="../media/image125.jp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g"/><Relationship Id="rId15" Type="http://schemas.openxmlformats.org/officeDocument/2006/relationships/image" Target="../media/image110.jpeg"/><Relationship Id="rId10" Type="http://schemas.openxmlformats.org/officeDocument/2006/relationships/image" Target="../media/image132.jpeg"/><Relationship Id="rId4" Type="http://schemas.openxmlformats.org/officeDocument/2006/relationships/image" Target="../media/image126.jpg"/><Relationship Id="rId9" Type="http://schemas.openxmlformats.org/officeDocument/2006/relationships/image" Target="../media/image131.jpeg"/><Relationship Id="rId14" Type="http://schemas.microsoft.com/office/2007/relationships/hdphoto" Target="../media/hdphoto1.wdp"/></Relationships>
</file>

<file path=ppt/slides/_rels/slide7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9543E9FD-A2B9-448E-B9EC-7E743DDEC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1DF9B47-D9A5-4539-9872-83A72E9523E5}"/>
              </a:ext>
            </a:extLst>
          </p:cNvPr>
          <p:cNvSpPr txBox="1"/>
          <p:nvPr/>
        </p:nvSpPr>
        <p:spPr>
          <a:xfrm>
            <a:off x="2130803" y="3540154"/>
            <a:ext cx="6599540"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3388609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0AFAAC-98C0-F979-F581-ED7DDFBC9561}"/>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TextBox 1">
            <a:extLst>
              <a:ext uri="{FF2B5EF4-FFF2-40B4-BE49-F238E27FC236}">
                <a16:creationId xmlns:a16="http://schemas.microsoft.com/office/drawing/2014/main" id="{0475CCA7-0F87-BCF9-DEDD-60A7419D89F6}"/>
              </a:ext>
            </a:extLst>
          </p:cNvPr>
          <p:cNvSpPr txBox="1"/>
          <p:nvPr/>
        </p:nvSpPr>
        <p:spPr>
          <a:xfrm>
            <a:off x="191387" y="1607219"/>
            <a:ext cx="6903895" cy="19697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latin typeface="Calibri" panose="020F0502020204030204" pitchFamily="34" charset="0"/>
                <a:cs typeface="Calibri" panose="020F0502020204030204" pitchFamily="34" charset="0"/>
              </a:defRPr>
            </a:lvl1pPr>
            <a:lvl2pPr lvl="1">
              <a:defRPr>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According to the BCG matrix, products or businesses with a high market share in a high-growth market are classified as ________.</a:t>
            </a:r>
            <a:endParaRPr lang="en-SA" dirty="0">
              <a:solidFill>
                <a:prstClr val="black"/>
              </a:solidFill>
            </a:endParaRPr>
          </a:p>
          <a:p>
            <a:pPr marL="457178" lvl="1" defTabSz="914354">
              <a:defRPr/>
            </a:pPr>
            <a:r>
              <a:rPr lang="en-US" dirty="0">
                <a:solidFill>
                  <a:prstClr val="black"/>
                </a:solidFill>
              </a:rPr>
              <a:t>A) stars</a:t>
            </a:r>
            <a:endParaRPr lang="en-SA" dirty="0">
              <a:solidFill>
                <a:prstClr val="black"/>
              </a:solidFill>
            </a:endParaRPr>
          </a:p>
          <a:p>
            <a:pPr marL="457178" lvl="1" defTabSz="914354">
              <a:defRPr/>
            </a:pPr>
            <a:r>
              <a:rPr lang="en-US" dirty="0">
                <a:solidFill>
                  <a:prstClr val="black"/>
                </a:solidFill>
              </a:rPr>
              <a:t>B) cash cows</a:t>
            </a:r>
            <a:endParaRPr lang="en-SA" dirty="0">
              <a:solidFill>
                <a:prstClr val="black"/>
              </a:solidFill>
            </a:endParaRPr>
          </a:p>
          <a:p>
            <a:pPr marL="457178" lvl="1" defTabSz="914354">
              <a:defRPr/>
            </a:pPr>
            <a:r>
              <a:rPr lang="en-US" dirty="0">
                <a:solidFill>
                  <a:prstClr val="black"/>
                </a:solidFill>
              </a:rPr>
              <a:t>C) question marks</a:t>
            </a:r>
            <a:endParaRPr lang="en-SA" dirty="0">
              <a:solidFill>
                <a:prstClr val="black"/>
              </a:solidFill>
            </a:endParaRPr>
          </a:p>
          <a:p>
            <a:pPr marL="457178" lvl="1" defTabSz="914354">
              <a:defRPr/>
            </a:pPr>
            <a:r>
              <a:rPr lang="en-US" dirty="0">
                <a:solidFill>
                  <a:prstClr val="black"/>
                </a:solidFill>
              </a:rPr>
              <a:t>D) dogs</a:t>
            </a:r>
            <a:endParaRPr lang="en-SA" dirty="0">
              <a:solidFill>
                <a:prstClr val="black"/>
              </a:solidFill>
            </a:endParaRPr>
          </a:p>
          <a:p>
            <a:pPr marL="457178" lvl="1" defTabSz="914354">
              <a:defRPr/>
            </a:pPr>
            <a:r>
              <a:rPr lang="en-US" dirty="0">
                <a:solidFill>
                  <a:prstClr val="black"/>
                </a:solidFill>
              </a:rPr>
              <a:t>E) heroes</a:t>
            </a:r>
            <a:endParaRPr lang="en-SA" dirty="0">
              <a:solidFill>
                <a:prstClr val="black"/>
              </a:solidFill>
            </a:endParaRPr>
          </a:p>
        </p:txBody>
      </p:sp>
      <p:sp>
        <p:nvSpPr>
          <p:cNvPr id="4" name="TextBox 3">
            <a:extLst>
              <a:ext uri="{FF2B5EF4-FFF2-40B4-BE49-F238E27FC236}">
                <a16:creationId xmlns:a16="http://schemas.microsoft.com/office/drawing/2014/main" id="{CEB6AB26-FD1B-BBD5-D963-6C521BFA1386}"/>
              </a:ext>
            </a:extLst>
          </p:cNvPr>
          <p:cNvSpPr txBox="1"/>
          <p:nvPr/>
        </p:nvSpPr>
        <p:spPr>
          <a:xfrm>
            <a:off x="191387" y="3957801"/>
            <a:ext cx="6903895"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In the BCG growth-share matrix, question marks refer to products or businesses with a ________.</a:t>
            </a:r>
            <a:endParaRPr lang="en-SA" sz="1400" dirty="0">
              <a:solidFill>
                <a:prstClr val="black"/>
              </a:solidFill>
            </a:endParaRPr>
          </a:p>
          <a:p>
            <a:pPr defTabSz="914354">
              <a:defRPr/>
            </a:pPr>
            <a:r>
              <a:rPr lang="en-US" sz="1400" dirty="0">
                <a:solidFill>
                  <a:prstClr val="black"/>
                </a:solidFill>
              </a:rPr>
              <a:t>A) low market share in a niche market</a:t>
            </a:r>
            <a:endParaRPr lang="en-SA" sz="1400" dirty="0">
              <a:solidFill>
                <a:prstClr val="black"/>
              </a:solidFill>
            </a:endParaRPr>
          </a:p>
          <a:p>
            <a:pPr defTabSz="914354">
              <a:defRPr/>
            </a:pPr>
            <a:r>
              <a:rPr lang="en-US" sz="1400" dirty="0">
                <a:solidFill>
                  <a:prstClr val="black"/>
                </a:solidFill>
              </a:rPr>
              <a:t>B) low market share in a market with high growth prospects</a:t>
            </a:r>
            <a:endParaRPr lang="en-SA" sz="1400" dirty="0">
              <a:solidFill>
                <a:prstClr val="black"/>
              </a:solidFill>
            </a:endParaRPr>
          </a:p>
          <a:p>
            <a:pPr defTabSz="914354">
              <a:defRPr/>
            </a:pPr>
            <a:r>
              <a:rPr lang="en-US" sz="1400" dirty="0">
                <a:solidFill>
                  <a:prstClr val="black"/>
                </a:solidFill>
              </a:rPr>
              <a:t>C) greater market share than all their competitors combined in a saturated market</a:t>
            </a:r>
            <a:endParaRPr lang="en-SA" sz="1400" dirty="0">
              <a:solidFill>
                <a:prstClr val="black"/>
              </a:solidFill>
            </a:endParaRPr>
          </a:p>
          <a:p>
            <a:pPr defTabSz="914354">
              <a:defRPr/>
            </a:pPr>
            <a:r>
              <a:rPr lang="en-US" sz="1400" dirty="0">
                <a:solidFill>
                  <a:prstClr val="black"/>
                </a:solidFill>
              </a:rPr>
              <a:t>D) high market share in a market with a high growth rate</a:t>
            </a:r>
            <a:endParaRPr lang="en-SA" sz="1400" dirty="0">
              <a:solidFill>
                <a:prstClr val="black"/>
              </a:solidFill>
            </a:endParaRPr>
          </a:p>
          <a:p>
            <a:pPr defTabSz="914354">
              <a:defRPr/>
            </a:pPr>
            <a:r>
              <a:rPr lang="en-US" sz="1400" dirty="0">
                <a:solidFill>
                  <a:prstClr val="black"/>
                </a:solidFill>
              </a:rPr>
              <a:t>E) low market share in a market that is set to shrink significantly</a:t>
            </a:r>
            <a:endParaRPr lang="en-SA" sz="1400" dirty="0">
              <a:solidFill>
                <a:prstClr val="black"/>
              </a:solidFill>
            </a:endParaRPr>
          </a:p>
        </p:txBody>
      </p:sp>
      <p:grpSp>
        <p:nvGrpSpPr>
          <p:cNvPr id="7" name="Group 6">
            <a:extLst>
              <a:ext uri="{FF2B5EF4-FFF2-40B4-BE49-F238E27FC236}">
                <a16:creationId xmlns:a16="http://schemas.microsoft.com/office/drawing/2014/main" id="{285A13D1-5852-1C01-8443-DBAB0B02300D}"/>
              </a:ext>
            </a:extLst>
          </p:cNvPr>
          <p:cNvGrpSpPr/>
          <p:nvPr/>
        </p:nvGrpSpPr>
        <p:grpSpPr>
          <a:xfrm>
            <a:off x="7467190" y="1056089"/>
            <a:ext cx="4670236" cy="4814134"/>
            <a:chOff x="7332712" y="1080499"/>
            <a:chExt cx="4670236" cy="5665645"/>
          </a:xfrm>
        </p:grpSpPr>
        <p:pic>
          <p:nvPicPr>
            <p:cNvPr id="9" name="Picture 8">
              <a:extLst>
                <a:ext uri="{FF2B5EF4-FFF2-40B4-BE49-F238E27FC236}">
                  <a16:creationId xmlns:a16="http://schemas.microsoft.com/office/drawing/2014/main" id="{963E4E8E-0E89-2DB3-E07D-A069BEEC0644}"/>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10" name="Picture 2" descr="BuzzFeed Quizzes">
              <a:extLst>
                <a:ext uri="{FF2B5EF4-FFF2-40B4-BE49-F238E27FC236}">
                  <a16:creationId xmlns:a16="http://schemas.microsoft.com/office/drawing/2014/main" id="{F15916D7-5F15-A863-40A5-CABCE8BE8B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6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115951" y="1241398"/>
            <a:ext cx="5532496" cy="19697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 Which of the following provides a measure of market attractiveness in the Boston Consulting Group approach?</a:t>
            </a:r>
            <a:endParaRPr lang="en-SA" dirty="0">
              <a:solidFill>
                <a:prstClr val="black"/>
              </a:solidFill>
            </a:endParaRPr>
          </a:p>
          <a:p>
            <a:pPr marL="457178" lvl="1" defTabSz="914354">
              <a:defRPr/>
            </a:pPr>
            <a:r>
              <a:rPr lang="en-US" dirty="0">
                <a:solidFill>
                  <a:prstClr val="black"/>
                </a:solidFill>
              </a:rPr>
              <a:t>A) relative market share</a:t>
            </a:r>
            <a:endParaRPr lang="en-SA" dirty="0">
              <a:solidFill>
                <a:prstClr val="black"/>
              </a:solidFill>
            </a:endParaRPr>
          </a:p>
          <a:p>
            <a:pPr marL="457178" lvl="1" defTabSz="914354">
              <a:defRPr/>
            </a:pPr>
            <a:r>
              <a:rPr lang="en-US" dirty="0">
                <a:solidFill>
                  <a:prstClr val="black"/>
                </a:solidFill>
              </a:rPr>
              <a:t>B) market sentiment</a:t>
            </a:r>
            <a:endParaRPr lang="en-SA" dirty="0">
              <a:solidFill>
                <a:prstClr val="black"/>
              </a:solidFill>
            </a:endParaRPr>
          </a:p>
          <a:p>
            <a:pPr marL="457178" lvl="1" defTabSz="914354">
              <a:defRPr/>
            </a:pPr>
            <a:r>
              <a:rPr lang="en-US" dirty="0">
                <a:solidFill>
                  <a:prstClr val="black"/>
                </a:solidFill>
              </a:rPr>
              <a:t>C) return on marketing investment</a:t>
            </a:r>
            <a:endParaRPr lang="en-SA" dirty="0">
              <a:solidFill>
                <a:prstClr val="black"/>
              </a:solidFill>
            </a:endParaRPr>
          </a:p>
          <a:p>
            <a:pPr marL="457178" lvl="1" defTabSz="914354">
              <a:defRPr/>
            </a:pPr>
            <a:r>
              <a:rPr lang="en-US" dirty="0">
                <a:solidFill>
                  <a:prstClr val="black"/>
                </a:solidFill>
              </a:rPr>
              <a:t>D) market growth rate</a:t>
            </a:r>
            <a:endParaRPr lang="en-SA" dirty="0">
              <a:solidFill>
                <a:prstClr val="black"/>
              </a:solidFill>
            </a:endParaRPr>
          </a:p>
          <a:p>
            <a:pPr marL="457178" lvl="1" defTabSz="914354">
              <a:defRPr/>
            </a:pPr>
            <a:r>
              <a:rPr lang="en-US" dirty="0">
                <a:solidFill>
                  <a:prstClr val="black"/>
                </a:solidFill>
              </a:rPr>
              <a:t>E) brand image</a:t>
            </a:r>
            <a:endParaRPr lang="en-SA" dirty="0">
              <a:solidFill>
                <a:prstClr val="black"/>
              </a:solidFill>
            </a:endParaRPr>
          </a:p>
        </p:txBody>
      </p:sp>
      <p:sp>
        <p:nvSpPr>
          <p:cNvPr id="7" name="TextBox 6">
            <a:extLst>
              <a:ext uri="{FF2B5EF4-FFF2-40B4-BE49-F238E27FC236}">
                <a16:creationId xmlns:a16="http://schemas.microsoft.com/office/drawing/2014/main" id="{DD548958-997C-6F15-C1FB-A09D7A46805B}"/>
              </a:ext>
            </a:extLst>
          </p:cNvPr>
          <p:cNvSpPr txBox="1"/>
          <p:nvPr/>
        </p:nvSpPr>
        <p:spPr>
          <a:xfrm>
            <a:off x="127729" y="3369839"/>
            <a:ext cx="5314024"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The two dimensions the BCG approach uses to evaluate and manage SBUs are ________.</a:t>
            </a:r>
            <a:endParaRPr lang="en-SA" dirty="0">
              <a:solidFill>
                <a:prstClr val="black"/>
              </a:solidFill>
            </a:endParaRPr>
          </a:p>
          <a:p>
            <a:pPr marL="457178" lvl="1" defTabSz="914354">
              <a:defRPr/>
            </a:pPr>
            <a:r>
              <a:rPr lang="en-US" dirty="0">
                <a:solidFill>
                  <a:prstClr val="black"/>
                </a:solidFill>
              </a:rPr>
              <a:t>A) market growth rate and relative market share</a:t>
            </a:r>
            <a:endParaRPr lang="en-SA" dirty="0">
              <a:solidFill>
                <a:prstClr val="black"/>
              </a:solidFill>
            </a:endParaRPr>
          </a:p>
          <a:p>
            <a:pPr marL="457178" lvl="1" defTabSz="914354">
              <a:defRPr/>
            </a:pPr>
            <a:r>
              <a:rPr lang="en-US" dirty="0">
                <a:solidFill>
                  <a:prstClr val="black"/>
                </a:solidFill>
              </a:rPr>
              <a:t>B) market growth rate and market penetration</a:t>
            </a:r>
            <a:endParaRPr lang="en-SA" dirty="0">
              <a:solidFill>
                <a:prstClr val="black"/>
              </a:solidFill>
            </a:endParaRPr>
          </a:p>
          <a:p>
            <a:pPr marL="457178" lvl="1" defTabSz="914354">
              <a:defRPr/>
            </a:pPr>
            <a:r>
              <a:rPr lang="en-US" dirty="0">
                <a:solidFill>
                  <a:prstClr val="black"/>
                </a:solidFill>
              </a:rPr>
              <a:t>C) market growth rate and market development</a:t>
            </a:r>
            <a:endParaRPr lang="en-SA" dirty="0">
              <a:solidFill>
                <a:prstClr val="black"/>
              </a:solidFill>
            </a:endParaRPr>
          </a:p>
          <a:p>
            <a:pPr marL="457178" lvl="1" defTabSz="914354">
              <a:defRPr/>
            </a:pPr>
            <a:r>
              <a:rPr lang="en-US" dirty="0">
                <a:solidFill>
                  <a:prstClr val="black"/>
                </a:solidFill>
              </a:rPr>
              <a:t>D) relative market share and product development</a:t>
            </a:r>
            <a:endParaRPr lang="en-SA" dirty="0">
              <a:solidFill>
                <a:prstClr val="black"/>
              </a:solidFill>
            </a:endParaRPr>
          </a:p>
          <a:p>
            <a:pPr marL="457178" lvl="1" defTabSz="914354">
              <a:defRPr/>
            </a:pPr>
            <a:r>
              <a:rPr lang="en-US" dirty="0">
                <a:solidFill>
                  <a:prstClr val="black"/>
                </a:solidFill>
              </a:rPr>
              <a:t>E) relative market share and market penetration</a:t>
            </a:r>
            <a:endParaRPr lang="en-SA" dirty="0">
              <a:solidFill>
                <a:prstClr val="black"/>
              </a:solidFill>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7405815" y="1145457"/>
            <a:ext cx="4670236" cy="4471152"/>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Tree>
    <p:extLst>
      <p:ext uri="{BB962C8B-B14F-4D97-AF65-F5344CB8AC3E}">
        <p14:creationId xmlns:p14="http://schemas.microsoft.com/office/powerpoint/2010/main" val="19581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0AFAAC-98C0-F979-F581-ED7DDFBC9561}"/>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TextBox 1">
            <a:extLst>
              <a:ext uri="{FF2B5EF4-FFF2-40B4-BE49-F238E27FC236}">
                <a16:creationId xmlns:a16="http://schemas.microsoft.com/office/drawing/2014/main" id="{0475CCA7-0F87-BCF9-DEDD-60A7419D89F6}"/>
              </a:ext>
            </a:extLst>
          </p:cNvPr>
          <p:cNvSpPr txBox="1"/>
          <p:nvPr/>
        </p:nvSpPr>
        <p:spPr>
          <a:xfrm>
            <a:off x="191387" y="1607219"/>
            <a:ext cx="6903895" cy="19697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latin typeface="Calibri" panose="020F0502020204030204" pitchFamily="34" charset="0"/>
                <a:cs typeface="Calibri" panose="020F0502020204030204" pitchFamily="34" charset="0"/>
              </a:defRPr>
            </a:lvl1pPr>
            <a:lvl2pPr lvl="1">
              <a:defRPr>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According to the BCG matrix, products or businesses with a high market share in a high-growth market are classified as ________.</a:t>
            </a:r>
            <a:endParaRPr lang="en-SA" dirty="0">
              <a:solidFill>
                <a:prstClr val="black"/>
              </a:solidFill>
            </a:endParaRPr>
          </a:p>
          <a:p>
            <a:pPr marL="457178" lvl="1" defTabSz="914354">
              <a:defRPr/>
            </a:pPr>
            <a:r>
              <a:rPr lang="en-US" dirty="0">
                <a:solidFill>
                  <a:prstClr val="black"/>
                </a:solidFill>
              </a:rPr>
              <a:t>A) stars</a:t>
            </a:r>
            <a:endParaRPr lang="en-SA" dirty="0">
              <a:solidFill>
                <a:prstClr val="black"/>
              </a:solidFill>
            </a:endParaRPr>
          </a:p>
          <a:p>
            <a:pPr marL="457178" lvl="1" defTabSz="914354">
              <a:defRPr/>
            </a:pPr>
            <a:r>
              <a:rPr lang="en-US" dirty="0">
                <a:solidFill>
                  <a:prstClr val="black"/>
                </a:solidFill>
              </a:rPr>
              <a:t>B) cash cows</a:t>
            </a:r>
            <a:endParaRPr lang="en-SA" dirty="0">
              <a:solidFill>
                <a:prstClr val="black"/>
              </a:solidFill>
            </a:endParaRPr>
          </a:p>
          <a:p>
            <a:pPr marL="457178" lvl="1" defTabSz="914354">
              <a:defRPr/>
            </a:pPr>
            <a:r>
              <a:rPr lang="en-US" dirty="0">
                <a:solidFill>
                  <a:prstClr val="black"/>
                </a:solidFill>
              </a:rPr>
              <a:t>C) question marks</a:t>
            </a:r>
            <a:endParaRPr lang="en-SA" dirty="0">
              <a:solidFill>
                <a:prstClr val="black"/>
              </a:solidFill>
            </a:endParaRPr>
          </a:p>
          <a:p>
            <a:pPr marL="457178" lvl="1" defTabSz="914354">
              <a:defRPr/>
            </a:pPr>
            <a:r>
              <a:rPr lang="en-US" dirty="0">
                <a:solidFill>
                  <a:prstClr val="black"/>
                </a:solidFill>
              </a:rPr>
              <a:t>D) dogs</a:t>
            </a:r>
            <a:endParaRPr lang="en-SA" dirty="0">
              <a:solidFill>
                <a:prstClr val="black"/>
              </a:solidFill>
            </a:endParaRPr>
          </a:p>
          <a:p>
            <a:pPr marL="457178" lvl="1" defTabSz="914354">
              <a:defRPr/>
            </a:pPr>
            <a:r>
              <a:rPr lang="en-US" dirty="0">
                <a:solidFill>
                  <a:prstClr val="black"/>
                </a:solidFill>
              </a:rPr>
              <a:t>E) heroes</a:t>
            </a:r>
            <a:endParaRPr lang="en-SA" dirty="0">
              <a:solidFill>
                <a:prstClr val="black"/>
              </a:solidFill>
            </a:endParaRPr>
          </a:p>
        </p:txBody>
      </p:sp>
      <p:sp>
        <p:nvSpPr>
          <p:cNvPr id="4" name="TextBox 3">
            <a:extLst>
              <a:ext uri="{FF2B5EF4-FFF2-40B4-BE49-F238E27FC236}">
                <a16:creationId xmlns:a16="http://schemas.microsoft.com/office/drawing/2014/main" id="{CEB6AB26-FD1B-BBD5-D963-6C521BFA1386}"/>
              </a:ext>
            </a:extLst>
          </p:cNvPr>
          <p:cNvSpPr txBox="1"/>
          <p:nvPr/>
        </p:nvSpPr>
        <p:spPr>
          <a:xfrm>
            <a:off x="191387" y="3957801"/>
            <a:ext cx="6903895"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In the BCG growth-share matrix, question marks refer to products or businesses with a ________.</a:t>
            </a:r>
            <a:endParaRPr lang="en-SA" sz="1400" dirty="0">
              <a:solidFill>
                <a:prstClr val="black"/>
              </a:solidFill>
            </a:endParaRPr>
          </a:p>
          <a:p>
            <a:pPr defTabSz="914354">
              <a:defRPr/>
            </a:pPr>
            <a:r>
              <a:rPr lang="en-US" sz="1400" dirty="0">
                <a:solidFill>
                  <a:prstClr val="black"/>
                </a:solidFill>
              </a:rPr>
              <a:t>A) low market share in a niche market</a:t>
            </a:r>
            <a:endParaRPr lang="en-SA" sz="1400" dirty="0">
              <a:solidFill>
                <a:prstClr val="black"/>
              </a:solidFill>
            </a:endParaRPr>
          </a:p>
          <a:p>
            <a:pPr defTabSz="914354">
              <a:defRPr/>
            </a:pPr>
            <a:r>
              <a:rPr lang="en-US" sz="1400" dirty="0">
                <a:solidFill>
                  <a:prstClr val="black"/>
                </a:solidFill>
              </a:rPr>
              <a:t>B) low market share in a market with high growth prospects</a:t>
            </a:r>
            <a:endParaRPr lang="en-SA" sz="1400" dirty="0">
              <a:solidFill>
                <a:prstClr val="black"/>
              </a:solidFill>
            </a:endParaRPr>
          </a:p>
          <a:p>
            <a:pPr defTabSz="914354">
              <a:defRPr/>
            </a:pPr>
            <a:r>
              <a:rPr lang="en-US" sz="1400" dirty="0">
                <a:solidFill>
                  <a:prstClr val="black"/>
                </a:solidFill>
              </a:rPr>
              <a:t>C) greater market share than all their competitors combined in a saturated market</a:t>
            </a:r>
            <a:endParaRPr lang="en-SA" sz="1400" dirty="0">
              <a:solidFill>
                <a:prstClr val="black"/>
              </a:solidFill>
            </a:endParaRPr>
          </a:p>
          <a:p>
            <a:pPr defTabSz="914354">
              <a:defRPr/>
            </a:pPr>
            <a:r>
              <a:rPr lang="en-US" sz="1400" dirty="0">
                <a:solidFill>
                  <a:prstClr val="black"/>
                </a:solidFill>
              </a:rPr>
              <a:t>D) high market share in a market with a high growth rate</a:t>
            </a:r>
            <a:endParaRPr lang="en-SA" sz="1400" dirty="0">
              <a:solidFill>
                <a:prstClr val="black"/>
              </a:solidFill>
            </a:endParaRPr>
          </a:p>
          <a:p>
            <a:pPr defTabSz="914354">
              <a:defRPr/>
            </a:pPr>
            <a:r>
              <a:rPr lang="en-US" sz="1400" dirty="0">
                <a:solidFill>
                  <a:prstClr val="black"/>
                </a:solidFill>
              </a:rPr>
              <a:t>E) low market share in a market that is set to shrink significantly</a:t>
            </a:r>
            <a:endParaRPr lang="en-SA" sz="1400" dirty="0">
              <a:solidFill>
                <a:prstClr val="black"/>
              </a:solidFill>
            </a:endParaRPr>
          </a:p>
        </p:txBody>
      </p:sp>
      <p:grpSp>
        <p:nvGrpSpPr>
          <p:cNvPr id="7" name="Group 6">
            <a:extLst>
              <a:ext uri="{FF2B5EF4-FFF2-40B4-BE49-F238E27FC236}">
                <a16:creationId xmlns:a16="http://schemas.microsoft.com/office/drawing/2014/main" id="{285A13D1-5852-1C01-8443-DBAB0B02300D}"/>
              </a:ext>
            </a:extLst>
          </p:cNvPr>
          <p:cNvGrpSpPr/>
          <p:nvPr/>
        </p:nvGrpSpPr>
        <p:grpSpPr>
          <a:xfrm>
            <a:off x="7467190" y="1056089"/>
            <a:ext cx="4670236" cy="4712534"/>
            <a:chOff x="7332712" y="1080499"/>
            <a:chExt cx="4670236" cy="5665645"/>
          </a:xfrm>
        </p:grpSpPr>
        <p:pic>
          <p:nvPicPr>
            <p:cNvPr id="9" name="Picture 8">
              <a:extLst>
                <a:ext uri="{FF2B5EF4-FFF2-40B4-BE49-F238E27FC236}">
                  <a16:creationId xmlns:a16="http://schemas.microsoft.com/office/drawing/2014/main" id="{963E4E8E-0E89-2DB3-E07D-A069BEEC0644}"/>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10" name="Picture 2" descr="BuzzFeed Quizzes">
              <a:extLst>
                <a:ext uri="{FF2B5EF4-FFF2-40B4-BE49-F238E27FC236}">
                  <a16:creationId xmlns:a16="http://schemas.microsoft.com/office/drawing/2014/main" id="{F15916D7-5F15-A863-40A5-CABCE8BE8B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60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0AFAAC-98C0-F979-F581-ED7DDFBC9561}"/>
              </a:ext>
            </a:extLst>
          </p:cNvPr>
          <p:cNvSpPr>
            <a:spLocks noGrp="1"/>
          </p:cNvSpPr>
          <p:nvPr>
            <p:ph type="title" idx="4294967295"/>
          </p:nvPr>
        </p:nvSpPr>
        <p:spPr>
          <a:xfrm>
            <a:off x="9807578" y="133352"/>
            <a:ext cx="2384425" cy="919163"/>
          </a:xfrm>
        </p:spPr>
        <p:txBody>
          <a:bodyPr>
            <a:normAutofit fontScale="90000"/>
          </a:bodyPr>
          <a:lstStyle/>
          <a:p>
            <a:pPr algn="ctr"/>
            <a:r>
              <a:rPr lang="en-SA" sz="6600" b="1" dirty="0">
                <a:solidFill>
                  <a:srgbClr val="C00000"/>
                </a:solidFill>
              </a:rPr>
              <a:t>Quiz </a:t>
            </a:r>
          </a:p>
        </p:txBody>
      </p:sp>
      <p:sp>
        <p:nvSpPr>
          <p:cNvPr id="4" name="TextBox 3">
            <a:extLst>
              <a:ext uri="{FF2B5EF4-FFF2-40B4-BE49-F238E27FC236}">
                <a16:creationId xmlns:a16="http://schemas.microsoft.com/office/drawing/2014/main" id="{88071EB2-0531-B71E-8285-98770AC0D23E}"/>
              </a:ext>
            </a:extLst>
          </p:cNvPr>
          <p:cNvSpPr txBox="1"/>
          <p:nvPr/>
        </p:nvSpPr>
        <p:spPr>
          <a:xfrm>
            <a:off x="197798" y="1240119"/>
            <a:ext cx="8173156" cy="44012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sz="2800" dirty="0">
                <a:solidFill>
                  <a:srgbClr val="C00000"/>
                </a:solidFill>
                <a:latin typeface="Calibri" panose="020F0502020204030204" pitchFamily="34" charset="0"/>
                <a:cs typeface="Calibri" panose="020F0502020204030204" pitchFamily="34" charset="0"/>
              </a:rPr>
              <a:t>The  manager of a children's boutique, collects data from her monthly records of sales, costs, and cash flow. In this case, Susan is making use of ________ databases.</a:t>
            </a:r>
          </a:p>
          <a:p>
            <a:pPr marL="457178" lvl="1" defTabSz="914354">
              <a:defRPr/>
            </a:pPr>
            <a:r>
              <a:rPr lang="en-US" sz="2800" dirty="0">
                <a:solidFill>
                  <a:schemeClr val="accent6">
                    <a:lumMod val="50000"/>
                  </a:schemeClr>
                </a:solidFill>
                <a:latin typeface="Calibri" panose="020F0502020204030204" pitchFamily="34" charset="0"/>
                <a:cs typeface="Calibri" panose="020F0502020204030204" pitchFamily="34" charset="0"/>
              </a:rPr>
              <a:t>A) external</a:t>
            </a:r>
          </a:p>
          <a:p>
            <a:pPr marL="457178" lvl="1" defTabSz="914354">
              <a:defRPr/>
            </a:pPr>
            <a:r>
              <a:rPr lang="en-US" sz="2800" dirty="0">
                <a:solidFill>
                  <a:schemeClr val="accent6">
                    <a:lumMod val="50000"/>
                  </a:schemeClr>
                </a:solidFill>
                <a:latin typeface="Calibri" panose="020F0502020204030204" pitchFamily="34" charset="0"/>
                <a:cs typeface="Calibri" panose="020F0502020204030204" pitchFamily="34" charset="0"/>
              </a:rPr>
              <a:t>B) secondary</a:t>
            </a:r>
          </a:p>
          <a:p>
            <a:pPr marL="457178" lvl="1" defTabSz="914354">
              <a:defRPr/>
            </a:pPr>
            <a:r>
              <a:rPr lang="en-US" sz="2800" dirty="0">
                <a:solidFill>
                  <a:schemeClr val="accent6">
                    <a:lumMod val="50000"/>
                  </a:schemeClr>
                </a:solidFill>
                <a:latin typeface="Calibri" panose="020F0502020204030204" pitchFamily="34" charset="0"/>
                <a:cs typeface="Calibri" panose="020F0502020204030204" pitchFamily="34" charset="0"/>
              </a:rPr>
              <a:t>C) historical</a:t>
            </a:r>
          </a:p>
          <a:p>
            <a:pPr marL="457178" lvl="1" defTabSz="914354">
              <a:defRPr/>
            </a:pPr>
            <a:r>
              <a:rPr lang="en-US" sz="2800" dirty="0">
                <a:solidFill>
                  <a:schemeClr val="accent6">
                    <a:lumMod val="50000"/>
                  </a:schemeClr>
                </a:solidFill>
                <a:latin typeface="Calibri" panose="020F0502020204030204" pitchFamily="34" charset="0"/>
                <a:cs typeface="Calibri" panose="020F0502020204030204" pitchFamily="34" charset="0"/>
              </a:rPr>
              <a:t>D) internal</a:t>
            </a:r>
          </a:p>
          <a:p>
            <a:pPr marL="457178" lvl="1" defTabSz="914354">
              <a:defRPr/>
            </a:pPr>
            <a:r>
              <a:rPr lang="en-US" sz="2800" dirty="0">
                <a:solidFill>
                  <a:schemeClr val="accent6">
                    <a:lumMod val="50000"/>
                  </a:schemeClr>
                </a:solidFill>
                <a:latin typeface="Calibri" panose="020F0502020204030204" pitchFamily="34" charset="0"/>
                <a:cs typeface="Calibri" panose="020F0502020204030204" pitchFamily="34" charset="0"/>
              </a:rPr>
              <a:t>E) dialog</a:t>
            </a:r>
          </a:p>
          <a:p>
            <a:pPr marL="457178" lvl="1" defTabSz="914354">
              <a:defRPr/>
            </a:pPr>
            <a:endParaRPr lang="en-US" sz="2400" dirty="0">
              <a:solidFill>
                <a:prstClr val="black"/>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91D7C9-3AC4-D820-7BD7-B83154301A80}"/>
              </a:ext>
            </a:extLst>
          </p:cNvPr>
          <p:cNvGrpSpPr/>
          <p:nvPr/>
        </p:nvGrpSpPr>
        <p:grpSpPr>
          <a:xfrm>
            <a:off x="8534402" y="1192357"/>
            <a:ext cx="3468548" cy="4542400"/>
            <a:chOff x="7332712" y="1080499"/>
            <a:chExt cx="4670236" cy="5665645"/>
          </a:xfrm>
        </p:grpSpPr>
        <p:pic>
          <p:nvPicPr>
            <p:cNvPr id="9" name="Picture 8">
              <a:extLst>
                <a:ext uri="{FF2B5EF4-FFF2-40B4-BE49-F238E27FC236}">
                  <a16:creationId xmlns:a16="http://schemas.microsoft.com/office/drawing/2014/main" id="{36C5042F-36E9-8F9A-F9C8-189935BE602A}"/>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10" name="Picture 2" descr="BuzzFeed Quizzes">
              <a:extLst>
                <a:ext uri="{FF2B5EF4-FFF2-40B4-BE49-F238E27FC236}">
                  <a16:creationId xmlns:a16="http://schemas.microsoft.com/office/drawing/2014/main" id="{7C72DB96-F753-66AE-8152-B2DB76330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364F2D75-6CDE-4E58-3B1C-B2FF44DB03DC}"/>
              </a:ext>
            </a:extLst>
          </p:cNvPr>
          <p:cNvSpPr/>
          <p:nvPr/>
        </p:nvSpPr>
        <p:spPr>
          <a:xfrm>
            <a:off x="5687283" y="380278"/>
            <a:ext cx="4120295"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2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Tree>
    <p:extLst>
      <p:ext uri="{BB962C8B-B14F-4D97-AF65-F5344CB8AC3E}">
        <p14:creationId xmlns:p14="http://schemas.microsoft.com/office/powerpoint/2010/main" val="10950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19076" y="3777235"/>
            <a:ext cx="8420150"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 </a:t>
            </a:r>
            <a:r>
              <a:rPr lang="en-US" sz="1400" dirty="0">
                <a:solidFill>
                  <a:srgbClr val="C00000"/>
                </a:solidFill>
              </a:rPr>
              <a:t>Which of the following demonstrates the real value of a company's marketing research and information system</a:t>
            </a:r>
            <a:r>
              <a:rPr lang="en-US" sz="1400" dirty="0">
                <a:solidFill>
                  <a:prstClr val="black"/>
                </a:solidFill>
              </a:rPr>
              <a:t>?</a:t>
            </a:r>
          </a:p>
          <a:p>
            <a:pPr marL="457178" lvl="1" defTabSz="914354">
              <a:defRPr/>
            </a:pPr>
            <a:r>
              <a:rPr lang="en-US" sz="1600" dirty="0">
                <a:solidFill>
                  <a:prstClr val="black"/>
                </a:solidFill>
              </a:rPr>
              <a:t>A) the amount of data it generates</a:t>
            </a:r>
          </a:p>
          <a:p>
            <a:pPr marL="457178" lvl="1" defTabSz="914354">
              <a:defRPr/>
            </a:pPr>
            <a:r>
              <a:rPr lang="en-US" sz="1600" dirty="0">
                <a:solidFill>
                  <a:prstClr val="black"/>
                </a:solidFill>
              </a:rPr>
              <a:t>B) the variety of contact methods it uses</a:t>
            </a:r>
          </a:p>
          <a:p>
            <a:pPr marL="457178" lvl="1" defTabSz="914354">
              <a:defRPr/>
            </a:pPr>
            <a:r>
              <a:rPr lang="en-US" sz="1600" dirty="0">
                <a:solidFill>
                  <a:prstClr val="black"/>
                </a:solidFill>
              </a:rPr>
              <a:t>C) the tools it uses to gather information</a:t>
            </a:r>
          </a:p>
          <a:p>
            <a:pPr marL="457178" lvl="1" defTabSz="914354">
              <a:defRPr/>
            </a:pPr>
            <a:r>
              <a:rPr lang="en-US" sz="1600" dirty="0">
                <a:solidFill>
                  <a:prstClr val="black"/>
                </a:solidFill>
              </a:rPr>
              <a:t>D) the customer insights it provides</a:t>
            </a:r>
          </a:p>
          <a:p>
            <a:pPr marL="457178" lvl="1" defTabSz="914354">
              <a:defRPr/>
            </a:pPr>
            <a:r>
              <a:rPr lang="en-US" sz="1600" dirty="0">
                <a:solidFill>
                  <a:prstClr val="black"/>
                </a:solidFill>
              </a:rPr>
              <a:t>E) the type of sampling plan it follows</a:t>
            </a:r>
          </a:p>
          <a:p>
            <a:pPr marL="457178" lvl="1" defTabSz="914354">
              <a:defRPr/>
            </a:pPr>
            <a:endParaRPr lang="en-SA" sz="1600" dirty="0">
              <a:solidFill>
                <a:prstClr val="black"/>
              </a:solidFill>
            </a:endParaRPr>
          </a:p>
        </p:txBody>
      </p:sp>
      <p:sp>
        <p:nvSpPr>
          <p:cNvPr id="7" name="TextBox 6">
            <a:extLst>
              <a:ext uri="{FF2B5EF4-FFF2-40B4-BE49-F238E27FC236}">
                <a16:creationId xmlns:a16="http://schemas.microsoft.com/office/drawing/2014/main" id="{DD548958-997C-6F15-C1FB-A09D7A46805B}"/>
              </a:ext>
            </a:extLst>
          </p:cNvPr>
          <p:cNvSpPr txBox="1"/>
          <p:nvPr/>
        </p:nvSpPr>
        <p:spPr>
          <a:xfrm>
            <a:off x="19076" y="1665018"/>
            <a:ext cx="8342203" cy="200054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srgbClr val="C00000"/>
                </a:solidFill>
              </a:rPr>
              <a:t>The initial function of a marketing information system is ________.</a:t>
            </a:r>
            <a:endParaRPr lang="en-SA" dirty="0">
              <a:solidFill>
                <a:srgbClr val="C00000"/>
              </a:solidFill>
            </a:endParaRPr>
          </a:p>
          <a:p>
            <a:pPr marL="457178" lvl="1" defTabSz="914354">
              <a:defRPr/>
            </a:pPr>
            <a:r>
              <a:rPr lang="en-US" dirty="0">
                <a:solidFill>
                  <a:prstClr val="black"/>
                </a:solidFill>
              </a:rPr>
              <a:t>A) generating insights from market consumption patterns</a:t>
            </a:r>
            <a:endParaRPr lang="en-SA" dirty="0">
              <a:solidFill>
                <a:prstClr val="black"/>
              </a:solidFill>
            </a:endParaRPr>
          </a:p>
          <a:p>
            <a:pPr marL="457178" lvl="1" defTabSz="914354">
              <a:defRPr/>
            </a:pPr>
            <a:r>
              <a:rPr lang="en-US" dirty="0">
                <a:solidFill>
                  <a:prstClr val="black"/>
                </a:solidFill>
              </a:rPr>
              <a:t>B) analyzing the results of marketing research studies</a:t>
            </a:r>
            <a:endParaRPr lang="en-SA" dirty="0">
              <a:solidFill>
                <a:prstClr val="black"/>
              </a:solidFill>
            </a:endParaRPr>
          </a:p>
          <a:p>
            <a:pPr marL="457178" lvl="1" defTabSz="914354">
              <a:defRPr/>
            </a:pPr>
            <a:r>
              <a:rPr lang="en-US" dirty="0">
                <a:solidFill>
                  <a:prstClr val="black"/>
                </a:solidFill>
              </a:rPr>
              <a:t>C) evaluating information from internal and external sources</a:t>
            </a:r>
            <a:endParaRPr lang="en-SA" dirty="0">
              <a:solidFill>
                <a:prstClr val="black"/>
              </a:solidFill>
            </a:endParaRPr>
          </a:p>
          <a:p>
            <a:pPr marL="457178" lvl="1" defTabSz="914354">
              <a:defRPr/>
            </a:pPr>
            <a:r>
              <a:rPr lang="en-US" dirty="0">
                <a:solidFill>
                  <a:prstClr val="black"/>
                </a:solidFill>
              </a:rPr>
              <a:t>D) assessing the information needs of a company</a:t>
            </a:r>
            <a:endParaRPr lang="en-SA" dirty="0">
              <a:solidFill>
                <a:prstClr val="black"/>
              </a:solidFill>
            </a:endParaRPr>
          </a:p>
          <a:p>
            <a:pPr marL="457178" lvl="1" defTabSz="914354">
              <a:defRPr/>
            </a:pPr>
            <a:r>
              <a:rPr lang="en-US" dirty="0">
                <a:solidFill>
                  <a:prstClr val="black"/>
                </a:solidFill>
              </a:rPr>
              <a:t>E) hiring research firms to conduct market research</a:t>
            </a:r>
            <a:endParaRPr lang="en-SA" dirty="0">
              <a:solidFill>
                <a:prstClr val="black"/>
              </a:solidFill>
            </a:endParaRPr>
          </a:p>
          <a:p>
            <a:pPr marL="457178" lvl="1" defTabSz="914354">
              <a:defRPr/>
            </a:pPr>
            <a:endParaRPr lang="en-SA" dirty="0">
              <a:solidFill>
                <a:prstClr val="black"/>
              </a:solidFill>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8708573" y="1145456"/>
            <a:ext cx="3367479" cy="4634455"/>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2383919" y="1051928"/>
            <a:ext cx="4120295"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2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Tree>
    <p:extLst>
      <p:ext uri="{BB962C8B-B14F-4D97-AF65-F5344CB8AC3E}">
        <p14:creationId xmlns:p14="http://schemas.microsoft.com/office/powerpoint/2010/main" val="17371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3" y="1170264"/>
            <a:ext cx="7863838" cy="4584584"/>
          </a:xfrm>
          <a:solidFill>
            <a:schemeClr val="bg1"/>
          </a:solidFill>
        </p:spPr>
        <p:txBody>
          <a:bodyPr>
            <a:normAutofit fontScale="92500"/>
          </a:bodyPr>
          <a:lstStyle/>
          <a:p>
            <a:pPr marL="0" indent="0">
              <a:lnSpc>
                <a:spcPct val="200000"/>
              </a:lnSpc>
              <a:buNone/>
            </a:pPr>
            <a:r>
              <a:rPr lang="en-US" sz="3200" dirty="0">
                <a:solidFill>
                  <a:srgbClr val="002060"/>
                </a:solidFill>
                <a:latin typeface="Arial"/>
                <a:ea typeface="Arial"/>
                <a:cs typeface="Arial"/>
                <a:sym typeface="Arial"/>
              </a:rPr>
              <a:t>Let us continue understanding;</a:t>
            </a:r>
          </a:p>
          <a:p>
            <a:pPr lvl="1">
              <a:lnSpc>
                <a:spcPct val="200000"/>
              </a:lnSpc>
            </a:pPr>
            <a:r>
              <a:rPr lang="en-US" sz="3000" dirty="0">
                <a:solidFill>
                  <a:srgbClr val="002060"/>
                </a:solidFill>
                <a:latin typeface="Arial"/>
                <a:ea typeface="Arial"/>
                <a:cs typeface="Arial"/>
                <a:sym typeface="Arial"/>
              </a:rPr>
              <a:t> deep dive in  marketing strategies ?</a:t>
            </a:r>
          </a:p>
          <a:p>
            <a:pPr lvl="1">
              <a:lnSpc>
                <a:spcPct val="200000"/>
              </a:lnSpc>
            </a:pPr>
            <a:r>
              <a:rPr lang="en-US" sz="3000" b="1" i="1" dirty="0">
                <a:solidFill>
                  <a:srgbClr val="C00000"/>
                </a:solidFill>
                <a:latin typeface="Arial"/>
                <a:cs typeface="Arial"/>
                <a:sym typeface="Arial"/>
              </a:rPr>
              <a:t>Where to play </a:t>
            </a:r>
            <a:r>
              <a:rPr lang="en-US" sz="3000" dirty="0">
                <a:solidFill>
                  <a:srgbClr val="002060"/>
                </a:solidFill>
                <a:latin typeface="Arial"/>
                <a:cs typeface="Arial"/>
                <a:sym typeface="Arial"/>
              </a:rPr>
              <a:t>Which customers to serve !</a:t>
            </a:r>
          </a:p>
          <a:p>
            <a:pPr lvl="1">
              <a:lnSpc>
                <a:spcPct val="200000"/>
              </a:lnSpc>
            </a:pPr>
            <a:r>
              <a:rPr lang="en-US" sz="3000" b="1" i="1" dirty="0">
                <a:solidFill>
                  <a:srgbClr val="C00000"/>
                </a:solidFill>
                <a:latin typeface="Arial"/>
                <a:cs typeface="Arial"/>
                <a:sym typeface="Arial"/>
              </a:rPr>
              <a:t>How to win </a:t>
            </a:r>
            <a:r>
              <a:rPr lang="en-US" sz="3000" dirty="0">
                <a:solidFill>
                  <a:srgbClr val="002060"/>
                </a:solidFill>
                <a:latin typeface="Arial"/>
                <a:cs typeface="Arial"/>
                <a:sym typeface="Arial"/>
              </a:rPr>
              <a:t>How to create value for them ?</a:t>
            </a:r>
          </a:p>
          <a:p>
            <a:pPr>
              <a:lnSpc>
                <a:spcPct val="200000"/>
              </a:lnSpc>
            </a:pPr>
            <a:endParaRPr lang="en-SA" sz="3200" dirty="0">
              <a:solidFill>
                <a:srgbClr val="00206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7662461" y="725133"/>
            <a:ext cx="4363284" cy="399926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solidFill>
            <a:schemeClr val="bg1"/>
          </a:solidFill>
        </p:spPr>
      </p:pic>
    </p:spTree>
    <p:extLst>
      <p:ext uri="{BB962C8B-B14F-4D97-AF65-F5344CB8AC3E}">
        <p14:creationId xmlns:p14="http://schemas.microsoft.com/office/powerpoint/2010/main" val="38025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 t="-649" r="-3396" b="29411"/>
          <a:stretch/>
        </p:blipFill>
        <p:spPr bwMode="auto">
          <a:xfrm>
            <a:off x="1539767" y="2231042"/>
            <a:ext cx="9616063" cy="3418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1375881535"/>
              </p:ext>
            </p:extLst>
          </p:nvPr>
        </p:nvGraphicFramePr>
        <p:xfrm>
          <a:off x="1440369" y="-562412"/>
          <a:ext cx="9311262" cy="4976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itle 1">
            <a:extLst>
              <a:ext uri="{FF2B5EF4-FFF2-40B4-BE49-F238E27FC236}">
                <a16:creationId xmlns:a16="http://schemas.microsoft.com/office/drawing/2014/main" id="{590119D3-EE93-5848-3D7E-26EDAA7F42B9}"/>
              </a:ext>
            </a:extLst>
          </p:cNvPr>
          <p:cNvSpPr txBox="1">
            <a:spLocks/>
          </p:cNvSpPr>
          <p:nvPr/>
        </p:nvSpPr>
        <p:spPr>
          <a:xfrm>
            <a:off x="5075496" y="673534"/>
            <a:ext cx="6484533" cy="247908"/>
          </a:xfrm>
          <a:prstGeom prst="rect">
            <a:avLst/>
          </a:prstGeom>
          <a:solidFill>
            <a:schemeClr val="bg1"/>
          </a:solidFill>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1400" b="1" spc="800" dirty="0">
                <a:solidFill>
                  <a:srgbClr val="C00000"/>
                </a:solidFill>
                <a:latin typeface="Abadi" panose="020B0604020104020204" pitchFamily="34" charset="0"/>
              </a:rPr>
              <a:t>Expanded Marketing  process</a:t>
            </a:r>
            <a:endParaRPr lang="en-US" sz="1400" b="1" spc="800" dirty="0">
              <a:solidFill>
                <a:srgbClr val="C00000"/>
              </a:solidFill>
              <a:latin typeface="Abadi" panose="020B0604020104020204" pitchFamily="34" charset="0"/>
            </a:endParaRPr>
          </a:p>
        </p:txBody>
      </p:sp>
      <p:sp>
        <p:nvSpPr>
          <p:cNvPr id="2" name="Oval 1">
            <a:extLst>
              <a:ext uri="{FF2B5EF4-FFF2-40B4-BE49-F238E27FC236}">
                <a16:creationId xmlns:a16="http://schemas.microsoft.com/office/drawing/2014/main" id="{56FCDD58-B1F1-23B7-3F24-A5DC549636B7}"/>
              </a:ext>
            </a:extLst>
          </p:cNvPr>
          <p:cNvSpPr/>
          <p:nvPr/>
        </p:nvSpPr>
        <p:spPr>
          <a:xfrm>
            <a:off x="1498600" y="2509511"/>
            <a:ext cx="1348992" cy="118806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latin typeface="Rockwell" panose="02060603020205020403"/>
            </a:endParaRPr>
          </a:p>
        </p:txBody>
      </p:sp>
      <p:sp>
        <p:nvSpPr>
          <p:cNvPr id="12" name="Oval 11">
            <a:extLst>
              <a:ext uri="{FF2B5EF4-FFF2-40B4-BE49-F238E27FC236}">
                <a16:creationId xmlns:a16="http://schemas.microsoft.com/office/drawing/2014/main" id="{D37EA69F-B669-1A6B-8575-C846649320AE}"/>
              </a:ext>
            </a:extLst>
          </p:cNvPr>
          <p:cNvSpPr/>
          <p:nvPr/>
        </p:nvSpPr>
        <p:spPr>
          <a:xfrm>
            <a:off x="1168925" y="3797834"/>
            <a:ext cx="1968500"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4" name="Oval 3">
            <a:extLst>
              <a:ext uri="{FF2B5EF4-FFF2-40B4-BE49-F238E27FC236}">
                <a16:creationId xmlns:a16="http://schemas.microsoft.com/office/drawing/2014/main" id="{487D023C-6F6B-75C8-EE15-97A13218723B}"/>
              </a:ext>
            </a:extLst>
          </p:cNvPr>
          <p:cNvSpPr/>
          <p:nvPr/>
        </p:nvSpPr>
        <p:spPr>
          <a:xfrm>
            <a:off x="3170782" y="3598589"/>
            <a:ext cx="1904714" cy="163056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0" eaLnBrk="1" latinLnBrk="0" hangingPunct="1">
              <a:defRPr/>
            </a:pPr>
            <a:endParaRPr lang="en-SA">
              <a:solidFill>
                <a:prstClr val="white"/>
              </a:solidFill>
              <a:latin typeface="Rockwell" panose="02060603020205020403"/>
            </a:endParaRPr>
          </a:p>
        </p:txBody>
      </p:sp>
      <p:sp>
        <p:nvSpPr>
          <p:cNvPr id="5" name="Oval 4">
            <a:extLst>
              <a:ext uri="{FF2B5EF4-FFF2-40B4-BE49-F238E27FC236}">
                <a16:creationId xmlns:a16="http://schemas.microsoft.com/office/drawing/2014/main" id="{714805C1-76A5-075C-9530-4CDB398382C8}"/>
              </a:ext>
            </a:extLst>
          </p:cNvPr>
          <p:cNvSpPr/>
          <p:nvPr/>
        </p:nvSpPr>
        <p:spPr>
          <a:xfrm>
            <a:off x="3252451" y="2585323"/>
            <a:ext cx="1823045" cy="127903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Rockwell" panose="02060603020205020403"/>
            </a:endParaRPr>
          </a:p>
        </p:txBody>
      </p:sp>
      <p:pic>
        <p:nvPicPr>
          <p:cNvPr id="3" name="Picture 2">
            <a:extLst>
              <a:ext uri="{FF2B5EF4-FFF2-40B4-BE49-F238E27FC236}">
                <a16:creationId xmlns:a16="http://schemas.microsoft.com/office/drawing/2014/main" id="{174411B5-0652-5D5B-6BB5-5809B5525481}"/>
              </a:ext>
            </a:extLst>
          </p:cNvPr>
          <p:cNvPicPr>
            <a:picLocks noChangeAspect="1"/>
          </p:cNvPicPr>
          <p:nvPr/>
        </p:nvPicPr>
        <p:blipFill rotWithShape="1">
          <a:blip r:embed="rId9"/>
          <a:srcRect l="74442" t="54724" r="3529" b="6083"/>
          <a:stretch/>
        </p:blipFill>
        <p:spPr>
          <a:xfrm>
            <a:off x="1496971" y="4588277"/>
            <a:ext cx="1716607" cy="1029175"/>
          </a:xfrm>
          <a:prstGeom prst="rect">
            <a:avLst/>
          </a:prstGeom>
        </p:spPr>
      </p:pic>
    </p:spTree>
    <p:extLst>
      <p:ext uri="{BB962C8B-B14F-4D97-AF65-F5344CB8AC3E}">
        <p14:creationId xmlns:p14="http://schemas.microsoft.com/office/powerpoint/2010/main" val="52004143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D7F1-95A9-1E4D-D2F9-14BC33DF0D86}"/>
              </a:ext>
            </a:extLst>
          </p:cNvPr>
          <p:cNvSpPr>
            <a:spLocks noGrp="1"/>
          </p:cNvSpPr>
          <p:nvPr>
            <p:ph type="title" idx="4294967295"/>
          </p:nvPr>
        </p:nvSpPr>
        <p:spPr>
          <a:xfrm>
            <a:off x="9339266" y="287339"/>
            <a:ext cx="2852737" cy="1485900"/>
          </a:xfrm>
        </p:spPr>
        <p:txBody>
          <a:bodyPr>
            <a:noAutofit/>
          </a:bodyPr>
          <a:lstStyle/>
          <a:p>
            <a:pPr algn="ctr"/>
            <a:r>
              <a:rPr lang="en-US" sz="3600" b="1" dirty="0">
                <a:solidFill>
                  <a:srgbClr val="C00000"/>
                </a:solidFill>
              </a:rPr>
              <a:t>RECAP ON S</a:t>
            </a:r>
            <a:r>
              <a:rPr lang="en-SA" sz="3600" b="1" dirty="0">
                <a:solidFill>
                  <a:srgbClr val="C00000"/>
                </a:solidFill>
              </a:rPr>
              <a:t>TARTEGIES </a:t>
            </a:r>
          </a:p>
        </p:txBody>
      </p:sp>
      <p:sp>
        <p:nvSpPr>
          <p:cNvPr id="6" name="Rectangle 4">
            <a:extLst>
              <a:ext uri="{FF2B5EF4-FFF2-40B4-BE49-F238E27FC236}">
                <a16:creationId xmlns:a16="http://schemas.microsoft.com/office/drawing/2014/main" id="{0A94B399-D0AF-6699-51B3-9F67CE118F58}"/>
              </a:ext>
            </a:extLst>
          </p:cNvPr>
          <p:cNvSpPr>
            <a:spLocks noChangeArrowheads="1"/>
          </p:cNvSpPr>
          <p:nvPr/>
        </p:nvSpPr>
        <p:spPr bwMode="auto">
          <a:xfrm>
            <a:off x="1" y="-18466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a:defRPr/>
            </a:pPr>
            <a:endParaRPr lang="en-SA">
              <a:solidFill>
                <a:prstClr val="black"/>
              </a:solidFill>
              <a:latin typeface="Gill Sans MT" panose="020B0502020104020203"/>
            </a:endParaRPr>
          </a:p>
        </p:txBody>
      </p:sp>
      <p:pic>
        <p:nvPicPr>
          <p:cNvPr id="3075" name="Picture 1" descr="The formulation of strategy">
            <a:extLst>
              <a:ext uri="{FF2B5EF4-FFF2-40B4-BE49-F238E27FC236}">
                <a16:creationId xmlns:a16="http://schemas.microsoft.com/office/drawing/2014/main" id="{326F2253-4729-FB97-55E7-D9F7403D18A4}"/>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3284" t="10647" r="71316" b="56802"/>
          <a:stretch>
            <a:fillRect/>
          </a:stretch>
        </p:blipFill>
        <p:spPr bwMode="auto">
          <a:xfrm>
            <a:off x="3788969" y="1268256"/>
            <a:ext cx="1509619" cy="755037"/>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720F8EF-E958-C96B-16D2-113AEB62B093}"/>
              </a:ext>
            </a:extLst>
          </p:cNvPr>
          <p:cNvPicPr>
            <a:picLocks noChangeAspect="1"/>
          </p:cNvPicPr>
          <p:nvPr/>
        </p:nvPicPr>
        <p:blipFill rotWithShape="1">
          <a:blip r:embed="rId5"/>
          <a:srcRect l="35616" t="29011" r="37374" b="35112"/>
          <a:stretch/>
        </p:blipFill>
        <p:spPr>
          <a:xfrm>
            <a:off x="5587687" y="377505"/>
            <a:ext cx="1672684" cy="549117"/>
          </a:xfrm>
          <a:prstGeom prst="rect">
            <a:avLst/>
          </a:prstGeom>
        </p:spPr>
        <p:style>
          <a:lnRef idx="2">
            <a:schemeClr val="dk1"/>
          </a:lnRef>
          <a:fillRef idx="1">
            <a:schemeClr val="lt1"/>
          </a:fillRef>
          <a:effectRef idx="0">
            <a:schemeClr val="dk1"/>
          </a:effectRef>
          <a:fontRef idx="minor">
            <a:schemeClr val="dk1"/>
          </a:fontRef>
        </p:style>
      </p:pic>
      <p:pic>
        <p:nvPicPr>
          <p:cNvPr id="9" name="Picture 1" descr="The formulation of strategy">
            <a:extLst>
              <a:ext uri="{FF2B5EF4-FFF2-40B4-BE49-F238E27FC236}">
                <a16:creationId xmlns:a16="http://schemas.microsoft.com/office/drawing/2014/main" id="{AC1D5108-0977-8D37-698C-AB3990E67597}"/>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68293" t="11803" r="3940" b="55647"/>
          <a:stretch>
            <a:fillRect/>
          </a:stretch>
        </p:blipFill>
        <p:spPr bwMode="auto">
          <a:xfrm>
            <a:off x="7546220" y="1929136"/>
            <a:ext cx="1650381" cy="755037"/>
          </a:xfrm>
          <a:prstGeom prst="rect">
            <a:avLst/>
          </a:prstGeom>
        </p:spPr>
        <p:style>
          <a:lnRef idx="2">
            <a:schemeClr val="dk1"/>
          </a:lnRef>
          <a:fillRef idx="1">
            <a:schemeClr val="lt1"/>
          </a:fillRef>
          <a:effectRef idx="0">
            <a:schemeClr val="dk1"/>
          </a:effectRef>
          <a:fontRef idx="minor">
            <a:schemeClr val="dk1"/>
          </a:fontRef>
        </p:style>
      </p:pic>
      <p:cxnSp>
        <p:nvCxnSpPr>
          <p:cNvPr id="12" name="Straight Arrow Connector 11">
            <a:extLst>
              <a:ext uri="{FF2B5EF4-FFF2-40B4-BE49-F238E27FC236}">
                <a16:creationId xmlns:a16="http://schemas.microsoft.com/office/drawing/2014/main" id="{11F85759-72EC-DB23-C30A-BCA71FACE2B3}"/>
              </a:ext>
            </a:extLst>
          </p:cNvPr>
          <p:cNvCxnSpPr>
            <a:cxnSpLocks/>
          </p:cNvCxnSpPr>
          <p:nvPr/>
        </p:nvCxnSpPr>
        <p:spPr>
          <a:xfrm>
            <a:off x="8337196" y="533866"/>
            <a:ext cx="0" cy="73439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67A6CBB9-7E54-456B-889E-CEA043EAB2BE}"/>
              </a:ext>
            </a:extLst>
          </p:cNvPr>
          <p:cNvCxnSpPr>
            <a:cxnSpLocks/>
          </p:cNvCxnSpPr>
          <p:nvPr/>
        </p:nvCxnSpPr>
        <p:spPr>
          <a:xfrm>
            <a:off x="7075304" y="501721"/>
            <a:ext cx="1082597"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C7266AF9-D19D-7BCF-585D-7E380F7527F9}"/>
              </a:ext>
            </a:extLst>
          </p:cNvPr>
          <p:cNvCxnSpPr>
            <a:cxnSpLocks/>
          </p:cNvCxnSpPr>
          <p:nvPr/>
        </p:nvCxnSpPr>
        <p:spPr>
          <a:xfrm flipH="1">
            <a:off x="4444601" y="558259"/>
            <a:ext cx="1284104" cy="1371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CC5715F5-C577-94D8-0653-230A799F3A3B}"/>
              </a:ext>
            </a:extLst>
          </p:cNvPr>
          <p:cNvCxnSpPr>
            <a:cxnSpLocks/>
          </p:cNvCxnSpPr>
          <p:nvPr/>
        </p:nvCxnSpPr>
        <p:spPr>
          <a:xfrm>
            <a:off x="4543777" y="533866"/>
            <a:ext cx="0" cy="76959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16AF2FBB-4A68-3562-44AA-1511C3247EC9}"/>
              </a:ext>
            </a:extLst>
          </p:cNvPr>
          <p:cNvCxnSpPr>
            <a:cxnSpLocks/>
          </p:cNvCxnSpPr>
          <p:nvPr/>
        </p:nvCxnSpPr>
        <p:spPr>
          <a:xfrm>
            <a:off x="4543778" y="2023295"/>
            <a:ext cx="1" cy="76106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A3A96D22-D455-C50C-DA2D-84A582595A18}"/>
              </a:ext>
            </a:extLst>
          </p:cNvPr>
          <p:cNvSpPr txBox="1"/>
          <p:nvPr/>
        </p:nvSpPr>
        <p:spPr>
          <a:xfrm>
            <a:off x="7648225" y="1204189"/>
            <a:ext cx="1509619" cy="27699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latin typeface="Gill Sans MT" panose="020B0502020104020203"/>
              </a:rPr>
              <a:t>Growth strategy </a:t>
            </a:r>
          </a:p>
        </p:txBody>
      </p:sp>
      <p:cxnSp>
        <p:nvCxnSpPr>
          <p:cNvPr id="41" name="Straight Arrow Connector 40">
            <a:extLst>
              <a:ext uri="{FF2B5EF4-FFF2-40B4-BE49-F238E27FC236}">
                <a16:creationId xmlns:a16="http://schemas.microsoft.com/office/drawing/2014/main" id="{5AE0A3B1-75AD-EA63-8B66-C5B3C1747C9E}"/>
              </a:ext>
            </a:extLst>
          </p:cNvPr>
          <p:cNvCxnSpPr>
            <a:cxnSpLocks/>
          </p:cNvCxnSpPr>
          <p:nvPr/>
        </p:nvCxnSpPr>
        <p:spPr>
          <a:xfrm>
            <a:off x="8473461" y="1518591"/>
            <a:ext cx="0" cy="37314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11FE5091-9043-1738-F19C-86E3B6F60683}"/>
              </a:ext>
            </a:extLst>
          </p:cNvPr>
          <p:cNvCxnSpPr>
            <a:cxnSpLocks/>
          </p:cNvCxnSpPr>
          <p:nvPr/>
        </p:nvCxnSpPr>
        <p:spPr>
          <a:xfrm>
            <a:off x="8473461" y="2659070"/>
            <a:ext cx="0" cy="37314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BC774964-60F2-5480-6811-8D1CE59B47F4}"/>
              </a:ext>
            </a:extLst>
          </p:cNvPr>
          <p:cNvSpPr txBox="1"/>
          <p:nvPr/>
        </p:nvSpPr>
        <p:spPr>
          <a:xfrm>
            <a:off x="3141963" y="1753236"/>
            <a:ext cx="798951"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r>
              <a:rPr lang="en-US" sz="1200" cap="all" dirty="0">
                <a:solidFill>
                  <a:prstClr val="black"/>
                </a:solidFill>
                <a:latin typeface="Calibri" panose="020F0502020204030204" pitchFamily="34" charset="0"/>
                <a:cs typeface="Calibri" panose="020F0502020204030204" pitchFamily="34" charset="0"/>
              </a:rPr>
              <a:t>Porter</a:t>
            </a:r>
            <a:r>
              <a:rPr lang="en-US" sz="1200" cap="all" spc="11" dirty="0">
                <a:solidFill>
                  <a:prstClr val="black"/>
                </a:solidFill>
                <a:latin typeface="Calibri" panose="020F0502020204030204" pitchFamily="34" charset="0"/>
                <a:cs typeface="Calibri" panose="020F0502020204030204" pitchFamily="34" charset="0"/>
              </a:rPr>
              <a:t>’</a:t>
            </a:r>
            <a:r>
              <a:rPr lang="en-US" sz="1200" cap="all" dirty="0">
                <a:solidFill>
                  <a:prstClr val="black"/>
                </a:solidFill>
                <a:latin typeface="Calibri" panose="020F0502020204030204" pitchFamily="34" charset="0"/>
                <a:cs typeface="Calibri" panose="020F0502020204030204" pitchFamily="34" charset="0"/>
              </a:rPr>
              <a:t>s</a:t>
            </a:r>
            <a:endParaRPr lang="en-SA" sz="1200">
              <a:solidFill>
                <a:prstClr val="black"/>
              </a:solidFill>
              <a:latin typeface="Calibri" panose="020F0502020204030204" pitchFamily="34" charset="0"/>
              <a:cs typeface="Calibri" panose="020F0502020204030204" pitchFamily="34" charset="0"/>
            </a:endParaRPr>
          </a:p>
        </p:txBody>
      </p:sp>
      <p:sp>
        <p:nvSpPr>
          <p:cNvPr id="3" name="Round Diagonal Corner Rectangle 2">
            <a:extLst>
              <a:ext uri="{FF2B5EF4-FFF2-40B4-BE49-F238E27FC236}">
                <a16:creationId xmlns:a16="http://schemas.microsoft.com/office/drawing/2014/main" id="{78F0F38D-5C91-B535-CFCF-21E5C10F9BCE}"/>
              </a:ext>
            </a:extLst>
          </p:cNvPr>
          <p:cNvSpPr/>
          <p:nvPr/>
        </p:nvSpPr>
        <p:spPr>
          <a:xfrm>
            <a:off x="150637" y="1468657"/>
            <a:ext cx="1633651" cy="183601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b="1" dirty="0">
                <a:solidFill>
                  <a:prstClr val="black"/>
                </a:solidFill>
                <a:latin typeface="Calibri" panose="020F0502020204030204"/>
              </a:rPr>
              <a:t>Corporate strategy </a:t>
            </a:r>
            <a:r>
              <a:rPr lang="en-US" dirty="0">
                <a:solidFill>
                  <a:prstClr val="black"/>
                </a:solidFill>
                <a:latin typeface="Calibri" panose="020F0502020204030204"/>
              </a:rPr>
              <a:t>refers to the overall strategy used to guide a business.</a:t>
            </a:r>
            <a:endParaRPr lang="en-US" dirty="0">
              <a:solidFill>
                <a:prstClr val="black"/>
              </a:solidFill>
              <a:latin typeface="Gill Sans MT" panose="020B0502020104020203"/>
            </a:endParaRPr>
          </a:p>
        </p:txBody>
      </p:sp>
      <p:pic>
        <p:nvPicPr>
          <p:cNvPr id="1026" name="Picture 2" descr="Corporate Growth Strategies Examples -">
            <a:extLst>
              <a:ext uri="{FF2B5EF4-FFF2-40B4-BE49-F238E27FC236}">
                <a16:creationId xmlns:a16="http://schemas.microsoft.com/office/drawing/2014/main" id="{64D7D30B-4C85-0FAD-1F97-3039AE75FFEB}"/>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5303" y="3015225"/>
            <a:ext cx="4110120" cy="273036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Porter's Generic Competitive Strategies - Management Weekly">
            <a:extLst>
              <a:ext uri="{FF2B5EF4-FFF2-40B4-BE49-F238E27FC236}">
                <a16:creationId xmlns:a16="http://schemas.microsoft.com/office/drawing/2014/main" id="{9276034A-8B39-2453-AFD2-895032160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4431" r="15332" b="7785"/>
          <a:stretch/>
        </p:blipFill>
        <p:spPr bwMode="auto">
          <a:xfrm>
            <a:off x="2063336" y="2859385"/>
            <a:ext cx="4228141" cy="273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14814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3897416" y="5203734"/>
            <a:ext cx="4568932" cy="838593"/>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ket 6">
            <a:extLst>
              <a:ext uri="{FF2B5EF4-FFF2-40B4-BE49-F238E27FC236}">
                <a16:creationId xmlns:a16="http://schemas.microsoft.com/office/drawing/2014/main" id="{FDE7CB91-183D-FBB4-3CC0-1C907EB137C5}"/>
              </a:ext>
            </a:extLst>
          </p:cNvPr>
          <p:cNvSpPr/>
          <p:nvPr/>
        </p:nvSpPr>
        <p:spPr>
          <a:xfrm rot="5400000">
            <a:off x="6229759" y="2738501"/>
            <a:ext cx="111356" cy="169683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SA">
              <a:solidFill>
                <a:prstClr val="black"/>
              </a:solidFill>
              <a:latin typeface="Gill Sans MT" panose="020B0502020104020203"/>
            </a:endParaRPr>
          </a:p>
        </p:txBody>
      </p:sp>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85436" y="4290434"/>
            <a:ext cx="0" cy="26778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279267" y="2203837"/>
            <a:ext cx="1873405" cy="186786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1600" b="1" dirty="0">
                <a:solidFill>
                  <a:prstClr val="black"/>
                </a:solidFill>
                <a:latin typeface="Calibri"/>
                <a:cs typeface="Calibri"/>
              </a:rPr>
              <a:t>Ge</a:t>
            </a:r>
            <a:r>
              <a:rPr lang="en-US" sz="1600" b="1" spc="-11" dirty="0">
                <a:solidFill>
                  <a:prstClr val="black"/>
                </a:solidFill>
                <a:latin typeface="Calibri"/>
                <a:cs typeface="Calibri"/>
              </a:rPr>
              <a:t>ne</a:t>
            </a:r>
            <a:r>
              <a:rPr lang="en-US" sz="1600" b="1" spc="-45" dirty="0">
                <a:solidFill>
                  <a:prstClr val="black"/>
                </a:solidFill>
                <a:latin typeface="Calibri"/>
                <a:cs typeface="Calibri"/>
              </a:rPr>
              <a:t>r</a:t>
            </a:r>
            <a:r>
              <a:rPr lang="en-US" sz="1600" b="1" spc="-11" dirty="0">
                <a:solidFill>
                  <a:prstClr val="black"/>
                </a:solidFill>
                <a:latin typeface="Calibri"/>
                <a:cs typeface="Calibri"/>
              </a:rPr>
              <a:t>al </a:t>
            </a:r>
            <a:r>
              <a:rPr lang="en-US" sz="1600" b="1" dirty="0">
                <a:solidFill>
                  <a:prstClr val="black"/>
                </a:solidFill>
                <a:latin typeface="Calibri"/>
                <a:cs typeface="Calibri"/>
              </a:rPr>
              <a:t>Mar</a:t>
            </a:r>
            <a:r>
              <a:rPr lang="en-US" sz="1600" b="1" spc="-55" dirty="0">
                <a:solidFill>
                  <a:prstClr val="black"/>
                </a:solidFill>
                <a:latin typeface="Calibri"/>
                <a:cs typeface="Calibri"/>
              </a:rPr>
              <a:t>k</a:t>
            </a:r>
            <a:r>
              <a:rPr lang="en-US" sz="1600" b="1" spc="-11" dirty="0">
                <a:solidFill>
                  <a:prstClr val="black"/>
                </a:solidFill>
                <a:latin typeface="Calibri"/>
                <a:cs typeface="Calibri"/>
              </a:rPr>
              <a:t>et</a:t>
            </a:r>
            <a:r>
              <a:rPr lang="en-US" sz="1600" b="1" spc="-15" dirty="0">
                <a:solidFill>
                  <a:prstClr val="black"/>
                </a:solidFill>
                <a:latin typeface="Calibri"/>
                <a:cs typeface="Calibri"/>
              </a:rPr>
              <a:t>i</a:t>
            </a:r>
            <a:r>
              <a:rPr lang="en-US" sz="1600" b="1" spc="-11" dirty="0">
                <a:solidFill>
                  <a:prstClr val="black"/>
                </a:solidFill>
                <a:latin typeface="Calibri"/>
                <a:cs typeface="Calibri"/>
              </a:rPr>
              <a:t>n</a:t>
            </a:r>
            <a:r>
              <a:rPr lang="en-US" sz="1600" b="1" dirty="0">
                <a:solidFill>
                  <a:prstClr val="black"/>
                </a:solidFill>
                <a:latin typeface="Calibri"/>
                <a:cs typeface="Calibri"/>
              </a:rPr>
              <a:t>g</a:t>
            </a:r>
            <a:r>
              <a:rPr lang="en-US" sz="1600" b="1" spc="-15" dirty="0">
                <a:solidFill>
                  <a:prstClr val="black"/>
                </a:solidFill>
                <a:latin typeface="Calibri"/>
                <a:cs typeface="Calibri"/>
              </a:rPr>
              <a:t> </a:t>
            </a:r>
            <a:r>
              <a:rPr lang="en-US" sz="1600" b="1" spc="-11" dirty="0">
                <a:solidFill>
                  <a:prstClr val="black"/>
                </a:solidFill>
                <a:latin typeface="Calibri"/>
                <a:cs typeface="Calibri"/>
              </a:rPr>
              <a:t>St</a:t>
            </a:r>
            <a:r>
              <a:rPr lang="en-US" sz="1600" b="1" spc="-51" dirty="0">
                <a:solidFill>
                  <a:prstClr val="black"/>
                </a:solidFill>
                <a:latin typeface="Calibri"/>
                <a:cs typeface="Calibri"/>
              </a:rPr>
              <a:t>r</a:t>
            </a:r>
            <a:r>
              <a:rPr lang="en-US" sz="1600" b="1" spc="-25" dirty="0">
                <a:solidFill>
                  <a:prstClr val="black"/>
                </a:solidFill>
                <a:latin typeface="Calibri"/>
                <a:cs typeface="Calibri"/>
              </a:rPr>
              <a:t>a</a:t>
            </a:r>
            <a:r>
              <a:rPr lang="en-US" sz="1600" b="1" spc="-35" dirty="0">
                <a:solidFill>
                  <a:prstClr val="black"/>
                </a:solidFill>
                <a:latin typeface="Calibri"/>
                <a:cs typeface="Calibri"/>
              </a:rPr>
              <a:t>t</a:t>
            </a:r>
            <a:r>
              <a:rPr lang="en-US" sz="1600" b="1" spc="-11" dirty="0">
                <a:solidFill>
                  <a:prstClr val="black"/>
                </a:solidFill>
                <a:latin typeface="Calibri"/>
                <a:cs typeface="Calibri"/>
              </a:rPr>
              <a:t>e</a:t>
            </a:r>
            <a:r>
              <a:rPr lang="en-US" sz="1600" b="1" spc="-5" dirty="0">
                <a:solidFill>
                  <a:prstClr val="black"/>
                </a:solidFill>
                <a:latin typeface="Calibri"/>
                <a:cs typeface="Calibri"/>
              </a:rPr>
              <a:t>gi</a:t>
            </a:r>
            <a:r>
              <a:rPr lang="en-US" sz="1600" b="1" spc="-11" dirty="0">
                <a:solidFill>
                  <a:prstClr val="black"/>
                </a:solidFill>
                <a:latin typeface="Calibri"/>
                <a:cs typeface="Calibri"/>
              </a:rPr>
              <a:t>es, </a:t>
            </a:r>
            <a:r>
              <a:rPr lang="en-US" sz="1600" spc="-15" dirty="0">
                <a:solidFill>
                  <a:prstClr val="black"/>
                </a:solidFill>
                <a:latin typeface="Calibri"/>
                <a:cs typeface="Calibri"/>
              </a:rPr>
              <a:t>d</a:t>
            </a:r>
            <a:r>
              <a:rPr lang="en-US" sz="1600" spc="-5" dirty="0">
                <a:solidFill>
                  <a:prstClr val="black"/>
                </a:solidFill>
                <a:latin typeface="Calibri"/>
                <a:cs typeface="Calibri"/>
              </a:rPr>
              <a:t>e</a:t>
            </a:r>
            <a:r>
              <a:rPr lang="en-US" sz="1600" spc="-15" dirty="0">
                <a:solidFill>
                  <a:prstClr val="black"/>
                </a:solidFill>
                <a:latin typeface="Calibri"/>
                <a:cs typeface="Calibri"/>
              </a:rPr>
              <a:t>scr</a:t>
            </a:r>
            <a:r>
              <a:rPr lang="en-US" sz="1600" spc="-5" dirty="0">
                <a:solidFill>
                  <a:prstClr val="black"/>
                </a:solidFill>
                <a:latin typeface="Calibri"/>
                <a:cs typeface="Calibri"/>
              </a:rPr>
              <a:t>i</a:t>
            </a:r>
            <a:r>
              <a:rPr lang="en-US" sz="1600" spc="-15" dirty="0">
                <a:solidFill>
                  <a:prstClr val="black"/>
                </a:solidFill>
                <a:latin typeface="Calibri"/>
                <a:cs typeface="Calibri"/>
              </a:rPr>
              <a:t>b</a:t>
            </a:r>
            <a:r>
              <a:rPr lang="en-US" sz="1600" spc="-5" dirty="0">
                <a:solidFill>
                  <a:prstClr val="black"/>
                </a:solidFill>
                <a:latin typeface="Calibri"/>
                <a:cs typeface="Calibri"/>
              </a:rPr>
              <a:t>e</a:t>
            </a:r>
            <a:r>
              <a:rPr lang="en-US" sz="1600" dirty="0">
                <a:solidFill>
                  <a:prstClr val="black"/>
                </a:solidFill>
                <a:latin typeface="Calibri"/>
                <a:cs typeface="Calibri"/>
              </a:rPr>
              <a:t>s </a:t>
            </a:r>
            <a:r>
              <a:rPr lang="en-US" sz="1600" spc="-5" dirty="0">
                <a:solidFill>
                  <a:prstClr val="black"/>
                </a:solidFill>
                <a:latin typeface="Calibri"/>
                <a:cs typeface="Calibri"/>
              </a:rPr>
              <a:t>h</a:t>
            </a:r>
            <a:r>
              <a:rPr lang="en-US" sz="1600" spc="-11" dirty="0">
                <a:solidFill>
                  <a:prstClr val="black"/>
                </a:solidFill>
                <a:latin typeface="Calibri"/>
                <a:cs typeface="Calibri"/>
              </a:rPr>
              <a:t>o</a:t>
            </a:r>
            <a:r>
              <a:rPr lang="en-US" sz="1600" spc="-15" dirty="0">
                <a:solidFill>
                  <a:prstClr val="black"/>
                </a:solidFill>
                <a:latin typeface="Calibri"/>
                <a:cs typeface="Calibri"/>
              </a:rPr>
              <a:t>w</a:t>
            </a:r>
            <a:r>
              <a:rPr lang="en-US" sz="1600" dirty="0">
                <a:solidFill>
                  <a:prstClr val="black"/>
                </a:solidFill>
                <a:latin typeface="Calibri"/>
                <a:cs typeface="Calibri"/>
              </a:rPr>
              <a:t> </a:t>
            </a:r>
            <a:r>
              <a:rPr lang="en-US" sz="1600" spc="-11" dirty="0">
                <a:solidFill>
                  <a:prstClr val="black"/>
                </a:solidFill>
                <a:latin typeface="Calibri"/>
                <a:cs typeface="Calibri"/>
              </a:rPr>
              <a:t>mar</a:t>
            </a:r>
            <a:r>
              <a:rPr lang="en-US" sz="1600" spc="-75" dirty="0">
                <a:solidFill>
                  <a:prstClr val="black"/>
                </a:solidFill>
                <a:latin typeface="Calibri"/>
                <a:cs typeface="Calibri"/>
              </a:rPr>
              <a:t>k</a:t>
            </a:r>
            <a:r>
              <a:rPr lang="en-US" sz="1600" spc="-20" dirty="0">
                <a:solidFill>
                  <a:prstClr val="black"/>
                </a:solidFill>
                <a:latin typeface="Calibri"/>
                <a:cs typeface="Calibri"/>
              </a:rPr>
              <a:t>e</a:t>
            </a:r>
            <a:r>
              <a:rPr lang="en-US" sz="1600" dirty="0">
                <a:solidFill>
                  <a:prstClr val="black"/>
                </a:solidFill>
                <a:latin typeface="Calibri"/>
                <a:cs typeface="Calibri"/>
              </a:rPr>
              <a:t>t</a:t>
            </a:r>
            <a:r>
              <a:rPr lang="en-US" sz="1600" spc="-11" dirty="0">
                <a:solidFill>
                  <a:prstClr val="black"/>
                </a:solidFill>
                <a:latin typeface="Calibri"/>
                <a:cs typeface="Calibri"/>
              </a:rPr>
              <a:t>i</a:t>
            </a:r>
            <a:r>
              <a:rPr lang="en-US" sz="1600" spc="-5" dirty="0">
                <a:solidFill>
                  <a:prstClr val="black"/>
                </a:solidFill>
                <a:latin typeface="Calibri"/>
                <a:cs typeface="Calibri"/>
              </a:rPr>
              <a:t>n</a:t>
            </a:r>
            <a:r>
              <a:rPr lang="en-US" sz="1600" dirty="0">
                <a:solidFill>
                  <a:prstClr val="black"/>
                </a:solidFill>
                <a:latin typeface="Calibri"/>
                <a:cs typeface="Calibri"/>
              </a:rPr>
              <a:t>g</a:t>
            </a:r>
            <a:r>
              <a:rPr lang="en-US" sz="1600" spc="15" dirty="0">
                <a:solidFill>
                  <a:prstClr val="black"/>
                </a:solidFill>
                <a:latin typeface="Calibri"/>
                <a:cs typeface="Calibri"/>
              </a:rPr>
              <a:t> </a:t>
            </a:r>
            <a:r>
              <a:rPr lang="en-US" sz="1600" dirty="0">
                <a:solidFill>
                  <a:prstClr val="black"/>
                </a:solidFill>
                <a:latin typeface="Calibri"/>
                <a:cs typeface="Calibri"/>
              </a:rPr>
              <a:t>w</a:t>
            </a:r>
            <a:r>
              <a:rPr lang="en-US" sz="1600" spc="-11" dirty="0">
                <a:solidFill>
                  <a:prstClr val="black"/>
                </a:solidFill>
                <a:latin typeface="Calibri"/>
                <a:cs typeface="Calibri"/>
              </a:rPr>
              <a:t>i</a:t>
            </a:r>
            <a:r>
              <a:rPr lang="en-US" sz="1600" spc="-5" dirty="0">
                <a:solidFill>
                  <a:prstClr val="black"/>
                </a:solidFill>
                <a:latin typeface="Calibri"/>
                <a:cs typeface="Calibri"/>
              </a:rPr>
              <a:t>l</a:t>
            </a:r>
            <a:r>
              <a:rPr lang="en-US" sz="1600" dirty="0">
                <a:solidFill>
                  <a:prstClr val="black"/>
                </a:solidFill>
                <a:latin typeface="Calibri"/>
                <a:cs typeface="Calibri"/>
              </a:rPr>
              <a:t>l ach</a:t>
            </a:r>
            <a:r>
              <a:rPr lang="en-US" sz="1600" spc="-11" dirty="0">
                <a:solidFill>
                  <a:prstClr val="black"/>
                </a:solidFill>
                <a:latin typeface="Calibri"/>
                <a:cs typeface="Calibri"/>
              </a:rPr>
              <a:t>i</a:t>
            </a:r>
            <a:r>
              <a:rPr lang="en-US" sz="1600" spc="-20" dirty="0">
                <a:solidFill>
                  <a:prstClr val="black"/>
                </a:solidFill>
                <a:latin typeface="Calibri"/>
                <a:cs typeface="Calibri"/>
              </a:rPr>
              <a:t>ev</a:t>
            </a:r>
            <a:r>
              <a:rPr lang="en-US" sz="1600" spc="-11" dirty="0">
                <a:solidFill>
                  <a:prstClr val="black"/>
                </a:solidFill>
                <a:latin typeface="Calibri"/>
                <a:cs typeface="Calibri"/>
              </a:rPr>
              <a:t>e general</a:t>
            </a:r>
            <a:r>
              <a:rPr lang="en-US" sz="1600" spc="-5" dirty="0">
                <a:solidFill>
                  <a:prstClr val="black"/>
                </a:solidFill>
                <a:latin typeface="Calibri"/>
                <a:cs typeface="Calibri"/>
              </a:rPr>
              <a:t> o</a:t>
            </a:r>
            <a:r>
              <a:rPr lang="en-US" sz="1600" dirty="0">
                <a:solidFill>
                  <a:prstClr val="black"/>
                </a:solidFill>
                <a:latin typeface="Calibri"/>
                <a:cs typeface="Calibri"/>
              </a:rPr>
              <a:t>b</a:t>
            </a:r>
            <a:r>
              <a:rPr lang="en-US" sz="1600" spc="-11" dirty="0">
                <a:solidFill>
                  <a:prstClr val="black"/>
                </a:solidFill>
                <a:latin typeface="Calibri"/>
                <a:cs typeface="Calibri"/>
              </a:rPr>
              <a:t>je</a:t>
            </a:r>
            <a:r>
              <a:rPr lang="en-US" sz="1600" spc="-20" dirty="0">
                <a:solidFill>
                  <a:prstClr val="black"/>
                </a:solidFill>
                <a:latin typeface="Calibri"/>
                <a:cs typeface="Calibri"/>
              </a:rPr>
              <a:t>c</a:t>
            </a:r>
            <a:r>
              <a:rPr lang="en-US" sz="1600" dirty="0">
                <a:solidFill>
                  <a:prstClr val="black"/>
                </a:solidFill>
                <a:latin typeface="Calibri"/>
                <a:cs typeface="Calibri"/>
              </a:rPr>
              <a:t>t</a:t>
            </a:r>
            <a:r>
              <a:rPr lang="en-US" sz="1600" spc="-11" dirty="0">
                <a:solidFill>
                  <a:prstClr val="black"/>
                </a:solidFill>
                <a:latin typeface="Calibri"/>
                <a:cs typeface="Calibri"/>
              </a:rPr>
              <a:t>i</a:t>
            </a:r>
            <a:r>
              <a:rPr lang="en-US" sz="1600" spc="-20" dirty="0">
                <a:solidFill>
                  <a:prstClr val="black"/>
                </a:solidFill>
                <a:latin typeface="Calibri"/>
                <a:cs typeface="Calibri"/>
              </a:rPr>
              <a:t>v</a:t>
            </a:r>
            <a:r>
              <a:rPr lang="en-US" sz="1600" spc="-11" dirty="0">
                <a:solidFill>
                  <a:prstClr val="black"/>
                </a:solidFill>
                <a:latin typeface="Calibri"/>
                <a:cs typeface="Calibri"/>
              </a:rPr>
              <a:t>e</a:t>
            </a:r>
            <a:r>
              <a:rPr lang="en-US" sz="1600" dirty="0">
                <a:solidFill>
                  <a:prstClr val="black"/>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285779" y="4156601"/>
            <a:ext cx="1873405" cy="186786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b="1" dirty="0">
                <a:solidFill>
                  <a:prstClr val="black"/>
                </a:solidFill>
                <a:latin typeface="Calibri"/>
                <a:cs typeface="Calibri"/>
              </a:rPr>
              <a:t>Specific marketing strategies  “brand level strategies” </a:t>
            </a:r>
          </a:p>
        </p:txBody>
      </p:sp>
      <p:sp>
        <p:nvSpPr>
          <p:cNvPr id="14" name="Title 1">
            <a:extLst>
              <a:ext uri="{FF2B5EF4-FFF2-40B4-BE49-F238E27FC236}">
                <a16:creationId xmlns:a16="http://schemas.microsoft.com/office/drawing/2014/main" id="{E5E40C74-582D-EA4E-26B8-5CFC53AF3C1D}"/>
              </a:ext>
            </a:extLst>
          </p:cNvPr>
          <p:cNvSpPr>
            <a:spLocks noGrp="1"/>
          </p:cNvSpPr>
          <p:nvPr>
            <p:ph type="title" idx="4294967295"/>
          </p:nvPr>
        </p:nvSpPr>
        <p:spPr>
          <a:xfrm>
            <a:off x="9339266" y="257175"/>
            <a:ext cx="2852737" cy="1485900"/>
          </a:xfrm>
        </p:spPr>
        <p:txBody>
          <a:bodyPr>
            <a:noAutofit/>
          </a:bodyPr>
          <a:lstStyle/>
          <a:p>
            <a:r>
              <a:rPr lang="en-US" sz="3600" b="1" dirty="0">
                <a:solidFill>
                  <a:srgbClr val="C00000"/>
                </a:solidFill>
              </a:rPr>
              <a:t>Understand the S</a:t>
            </a:r>
            <a:r>
              <a:rPr lang="en-SA" sz="3600" b="1" dirty="0">
                <a:solidFill>
                  <a:srgbClr val="C00000"/>
                </a:solidFill>
              </a:rPr>
              <a:t>tartegy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2227224" y="2182490"/>
            <a:ext cx="155372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914354">
              <a:defRPr/>
            </a:pPr>
            <a:r>
              <a:rPr lang="en-US" dirty="0">
                <a:solidFill>
                  <a:prstClr val="black"/>
                </a:solidFill>
                <a:sym typeface="Arial"/>
              </a:rPr>
              <a:t>Grand strategy </a:t>
            </a:r>
            <a:endParaRPr lang="en-SA" dirty="0">
              <a:solidFill>
                <a:prstClr val="black"/>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985612" y="2864996"/>
            <a:ext cx="19049" cy="1338044"/>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2985612" y="4662337"/>
            <a:ext cx="0" cy="81638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2695279" y="4232859"/>
            <a:ext cx="72204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r>
              <a:rPr lang="en-US" b="1" dirty="0">
                <a:solidFill>
                  <a:prstClr val="black"/>
                </a:solidFill>
                <a:latin typeface="Abadi" panose="020B0604020104020204" pitchFamily="34" charset="0"/>
              </a:rPr>
              <a:t>S.T.P. </a:t>
            </a:r>
            <a:endParaRPr lang="en-SA" b="1" dirty="0">
              <a:solidFill>
                <a:prstClr val="black"/>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85435" y="3717936"/>
            <a:ext cx="0" cy="26778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229759" y="3386341"/>
            <a:ext cx="111356" cy="169683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SA">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2313416" y="5469233"/>
            <a:ext cx="1553725"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914354">
              <a:defRPr/>
            </a:pPr>
            <a:r>
              <a:rPr lang="en-US" sz="1200" dirty="0">
                <a:solidFill>
                  <a:prstClr val="black"/>
                </a:solidFill>
                <a:sym typeface="Arial"/>
              </a:rPr>
              <a:t>Marketing Mix </a:t>
            </a:r>
            <a:r>
              <a:rPr lang="en-US" sz="1200" dirty="0">
                <a:solidFill>
                  <a:srgbClr val="C00000"/>
                </a:solidFill>
                <a:sym typeface="Arial"/>
              </a:rPr>
              <a:t>4Ps</a:t>
            </a:r>
            <a:endParaRPr lang="en-SA" sz="1200" dirty="0">
              <a:solidFill>
                <a:srgbClr val="C00000"/>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859916" y="3413128"/>
            <a:ext cx="3332084" cy="1238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(Where to play ) Which customers will we serve ? (segmentation and targeting)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win ) how will we create value for them?</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752543" y="1886303"/>
            <a:ext cx="3332084" cy="1238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grow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859917" y="4932726"/>
            <a:ext cx="3243766" cy="101087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Which products and services levels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Where &amp; how customer will find them?</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At which price customer will get them</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Communication and exchange ?</a:t>
            </a:r>
          </a:p>
        </p:txBody>
      </p:sp>
      <p:sp>
        <p:nvSpPr>
          <p:cNvPr id="8" name="Round Diagonal Corner Rectangle 7">
            <a:extLst>
              <a:ext uri="{FF2B5EF4-FFF2-40B4-BE49-F238E27FC236}">
                <a16:creationId xmlns:a16="http://schemas.microsoft.com/office/drawing/2014/main" id="{6F816928-2807-5E5B-A552-E1944EEDCC64}"/>
              </a:ext>
            </a:extLst>
          </p:cNvPr>
          <p:cNvSpPr/>
          <p:nvPr/>
        </p:nvSpPr>
        <p:spPr>
          <a:xfrm>
            <a:off x="354386" y="989900"/>
            <a:ext cx="1873405" cy="1189295"/>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1400" b="1" dirty="0">
                <a:solidFill>
                  <a:prstClr val="black"/>
                </a:solidFill>
                <a:latin typeface="Calibri" panose="020F0502020204030204"/>
              </a:rPr>
              <a:t>Corporate strategy </a:t>
            </a:r>
            <a:r>
              <a:rPr lang="en-US" sz="1400" dirty="0">
                <a:solidFill>
                  <a:prstClr val="black"/>
                </a:solidFill>
                <a:latin typeface="Calibri" panose="020F0502020204030204"/>
              </a:rPr>
              <a:t>refers to the overall strategy used to guide a business.</a:t>
            </a:r>
            <a:endParaRPr lang="en-US" sz="1400" dirty="0">
              <a:solidFill>
                <a:prstClr val="black"/>
              </a:solidFill>
              <a:latin typeface="Gill Sans MT" panose="020B0502020104020203"/>
            </a:endParaRPr>
          </a:p>
        </p:txBody>
      </p:sp>
      <p:pic>
        <p:nvPicPr>
          <p:cNvPr id="21" name="Picture 20">
            <a:extLst>
              <a:ext uri="{FF2B5EF4-FFF2-40B4-BE49-F238E27FC236}">
                <a16:creationId xmlns:a16="http://schemas.microsoft.com/office/drawing/2014/main" id="{5E4ED9D6-764B-A823-9286-66E85DFAE7F9}"/>
              </a:ext>
            </a:extLst>
          </p:cNvPr>
          <p:cNvPicPr>
            <a:picLocks noChangeAspect="1"/>
          </p:cNvPicPr>
          <p:nvPr/>
        </p:nvPicPr>
        <p:blipFill>
          <a:blip r:embed="rId4"/>
          <a:stretch>
            <a:fillRect/>
          </a:stretch>
        </p:blipFill>
        <p:spPr>
          <a:xfrm>
            <a:off x="3867141" y="875146"/>
            <a:ext cx="4812108" cy="2665373"/>
          </a:xfrm>
          <a:prstGeom prst="rect">
            <a:avLst/>
          </a:prstGeom>
        </p:spPr>
      </p:pic>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l="23189" r="1198" b="5823"/>
          <a:stretch/>
        </p:blipFill>
        <p:spPr bwMode="auto">
          <a:xfrm>
            <a:off x="3923768" y="3531240"/>
            <a:ext cx="4473575" cy="167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78343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title" idx="4294967295"/>
          </p:nvPr>
        </p:nvSpPr>
        <p:spPr>
          <a:xfrm>
            <a:off x="4955782" y="461394"/>
            <a:ext cx="7132754" cy="441876"/>
          </a:xfrm>
          <a:prstGeom prst="rect">
            <a:avLst/>
          </a:prstGeom>
          <a:solidFill>
            <a:schemeClr val="bg1"/>
          </a:solidFill>
          <a:ln>
            <a:noFill/>
          </a:ln>
        </p:spPr>
        <p:txBody>
          <a:bodyPr vert="horz" lIns="91440" tIns="45720" rIns="91440" bIns="45720" rtlCol="0" anchor="ctr">
            <a:noAutofit/>
          </a:bodyPr>
          <a:lstStyle/>
          <a:p>
            <a:pPr algn="ctr"/>
            <a:r>
              <a:rPr lang="en-US" sz="3600" spc="5" dirty="0">
                <a:solidFill>
                  <a:srgbClr val="C00000"/>
                </a:solidFill>
                <a:latin typeface="Abadi" panose="020B0604020104020204" pitchFamily="34" charset="0"/>
                <a:cs typeface="Arial"/>
              </a:rPr>
              <a:t>MARKETING STRATEGIES</a:t>
            </a:r>
          </a:p>
        </p:txBody>
      </p:sp>
      <p:graphicFrame>
        <p:nvGraphicFramePr>
          <p:cNvPr id="17" name="object 11">
            <a:extLst>
              <a:ext uri="{FF2B5EF4-FFF2-40B4-BE49-F238E27FC236}">
                <a16:creationId xmlns:a16="http://schemas.microsoft.com/office/drawing/2014/main" id="{FE6588B0-0EEB-47ED-B0D3-55AA229A9435}"/>
              </a:ext>
            </a:extLst>
          </p:cNvPr>
          <p:cNvGraphicFramePr/>
          <p:nvPr>
            <p:extLst>
              <p:ext uri="{D42A27DB-BD31-4B8C-83A1-F6EECF244321}">
                <p14:modId xmlns:p14="http://schemas.microsoft.com/office/powerpoint/2010/main" val="1218460269"/>
              </p:ext>
            </p:extLst>
          </p:nvPr>
        </p:nvGraphicFramePr>
        <p:xfrm>
          <a:off x="6620642" y="903271"/>
          <a:ext cx="2275002" cy="484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object 11">
            <a:extLst>
              <a:ext uri="{FF2B5EF4-FFF2-40B4-BE49-F238E27FC236}">
                <a16:creationId xmlns:a16="http://schemas.microsoft.com/office/drawing/2014/main" id="{310C71FE-366B-8441-B4B5-E2449CCCE8D5}"/>
              </a:ext>
            </a:extLst>
          </p:cNvPr>
          <p:cNvGraphicFramePr/>
          <p:nvPr>
            <p:extLst>
              <p:ext uri="{D42A27DB-BD31-4B8C-83A1-F6EECF244321}">
                <p14:modId xmlns:p14="http://schemas.microsoft.com/office/powerpoint/2010/main" val="4085054272"/>
              </p:ext>
            </p:extLst>
          </p:nvPr>
        </p:nvGraphicFramePr>
        <p:xfrm>
          <a:off x="30102" y="1057200"/>
          <a:ext cx="1901517" cy="44749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1">
            <a:extLst>
              <a:ext uri="{FF2B5EF4-FFF2-40B4-BE49-F238E27FC236}">
                <a16:creationId xmlns:a16="http://schemas.microsoft.com/office/drawing/2014/main" id="{35B3DFBE-B64D-C420-61AA-18C460193F71}"/>
              </a:ext>
            </a:extLst>
          </p:cNvPr>
          <p:cNvPicPr>
            <a:picLocks noChangeAspect="1"/>
          </p:cNvPicPr>
          <p:nvPr/>
        </p:nvPicPr>
        <p:blipFill rotWithShape="1">
          <a:blip r:embed="rId13"/>
          <a:srcRect t="42207" r="1153"/>
          <a:stretch/>
        </p:blipFill>
        <p:spPr>
          <a:xfrm>
            <a:off x="2123959" y="1541210"/>
            <a:ext cx="4421508" cy="1808252"/>
          </a:xfrm>
          <a:prstGeom prst="rect">
            <a:avLst/>
          </a:prstGeom>
        </p:spPr>
      </p:pic>
      <p:pic>
        <p:nvPicPr>
          <p:cNvPr id="3" name="Picture 4" descr="What is the Marketing Mix (4 P's of Marketing)?">
            <a:extLst>
              <a:ext uri="{FF2B5EF4-FFF2-40B4-BE49-F238E27FC236}">
                <a16:creationId xmlns:a16="http://schemas.microsoft.com/office/drawing/2014/main" id="{1B1416C2-84AA-6E7F-3BDA-9684336253D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540" t="19670" r="9338" b="19670"/>
          <a:stretch/>
        </p:blipFill>
        <p:spPr bwMode="auto">
          <a:xfrm>
            <a:off x="8970819" y="4005607"/>
            <a:ext cx="3111131" cy="83859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7F3BA60C-6C9E-C46E-9D37-EDDBAF1FA2F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189" r="1198" b="5823"/>
          <a:stretch/>
        </p:blipFill>
        <p:spPr bwMode="auto">
          <a:xfrm>
            <a:off x="9031110" y="2037407"/>
            <a:ext cx="3025423" cy="167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95800" y="981886"/>
            <a:ext cx="5371145" cy="363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Arial"/>
              <a:buNone/>
            </a:pPr>
            <a:r>
              <a:rPr lang="en-US" sz="7200" b="1" i="0" u="none" strike="noStrike" cap="none" dirty="0">
                <a:solidFill>
                  <a:schemeClr val="accent6">
                    <a:lumMod val="50000"/>
                  </a:schemeClr>
                </a:solidFill>
                <a:latin typeface="Arial"/>
                <a:ea typeface="Arial"/>
                <a:cs typeface="Arial"/>
                <a:sym typeface="Arial"/>
              </a:rPr>
              <a:t>Strategic marketing</a:t>
            </a:r>
            <a:endParaRPr dirty="0">
              <a:solidFill>
                <a:schemeClr val="accent6">
                  <a:lumMod val="50000"/>
                </a:schemeClr>
              </a:solidFill>
            </a:endParaRPr>
          </a:p>
          <a:p>
            <a:pPr marL="0" marR="0" lvl="0" indent="0" algn="ctr" rtl="0">
              <a:lnSpc>
                <a:spcPct val="100000"/>
              </a:lnSpc>
              <a:spcBef>
                <a:spcPts val="1000"/>
              </a:spcBef>
              <a:spcAft>
                <a:spcPts val="0"/>
              </a:spcAft>
              <a:buClr>
                <a:srgbClr val="0070C0"/>
              </a:buClr>
              <a:buSzPts val="7200"/>
              <a:buFont typeface="Arial"/>
              <a:buNone/>
            </a:pPr>
            <a:r>
              <a:rPr lang="en-US" sz="7200" b="1" i="0" u="none" strike="noStrike" cap="none" dirty="0">
                <a:solidFill>
                  <a:schemeClr val="accent6">
                    <a:lumMod val="50000"/>
                  </a:schemeClr>
                </a:solidFill>
                <a:latin typeface="Arial"/>
                <a:ea typeface="Arial"/>
                <a:cs typeface="Arial"/>
                <a:sym typeface="Arial"/>
              </a:rPr>
              <a:t>Lecture # 4</a:t>
            </a:r>
            <a:endParaRPr dirty="0">
              <a:solidFill>
                <a:schemeClr val="accent6">
                  <a:lumMod val="50000"/>
                </a:schemeClr>
              </a:solidFill>
            </a:endParaRPr>
          </a:p>
        </p:txBody>
      </p:sp>
      <p:pic>
        <p:nvPicPr>
          <p:cNvPr id="99" name="Google Shape;99;p1"/>
          <p:cNvPicPr preferRelativeResize="0"/>
          <p:nvPr/>
        </p:nvPicPr>
        <p:blipFill>
          <a:blip r:embed="rId4">
            <a:alphaModFix/>
          </a:blip>
          <a:stretch>
            <a:fillRect/>
          </a:stretch>
        </p:blipFill>
        <p:spPr>
          <a:xfrm>
            <a:off x="1352622" y="4421388"/>
            <a:ext cx="2857500" cy="1099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358047" y="1080453"/>
            <a:ext cx="3855701" cy="38189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12700" defTabSz="914354">
              <a:lnSpc>
                <a:spcPct val="90000"/>
              </a:lnSpc>
              <a:spcBef>
                <a:spcPct val="0"/>
              </a:spcBef>
              <a:spcAft>
                <a:spcPts val="600"/>
              </a:spcAft>
              <a:defRPr/>
            </a:pPr>
            <a:r>
              <a:rPr lang="en-US" sz="4800" b="1" cap="all" spc="-5" dirty="0">
                <a:solidFill>
                  <a:schemeClr val="accent6">
                    <a:lumMod val="50000"/>
                  </a:schemeClr>
                </a:solidFill>
                <a:latin typeface="Abadi" panose="020B0604020104020204" pitchFamily="34" charset="0"/>
              </a:rPr>
              <a:t>General marketing strategies</a:t>
            </a:r>
          </a:p>
          <a:p>
            <a:pPr marL="12700" defTabSz="914354">
              <a:lnSpc>
                <a:spcPct val="90000"/>
              </a:lnSpc>
              <a:spcBef>
                <a:spcPct val="0"/>
              </a:spcBef>
              <a:spcAft>
                <a:spcPts val="600"/>
              </a:spcAft>
              <a:defRPr/>
            </a:pPr>
            <a:endParaRPr lang="en-US" sz="4800" b="1" u="heavy" cap="all" dirty="0">
              <a:solidFill>
                <a:srgbClr val="0070C0"/>
              </a:solidFill>
              <a:latin typeface="Impact" panose="020B0806030902050204"/>
            </a:endParaRPr>
          </a:p>
          <a:p>
            <a:pPr defTabSz="914354">
              <a:defRPr/>
            </a:pPr>
            <a:endParaRPr lang="en-US" b="1" dirty="0">
              <a:solidFill>
                <a:srgbClr val="0070C0"/>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5294108" y="685803"/>
          <a:ext cx="5759656"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EF6ADDF-849E-3C03-D296-E4D45DF095DC}"/>
              </a:ext>
            </a:extLst>
          </p:cNvPr>
          <p:cNvSpPr txBox="1"/>
          <p:nvPr/>
        </p:nvSpPr>
        <p:spPr>
          <a:xfrm>
            <a:off x="4506687" y="1480459"/>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1</a:t>
            </a:r>
          </a:p>
        </p:txBody>
      </p:sp>
      <p:sp>
        <p:nvSpPr>
          <p:cNvPr id="3" name="TextBox 2">
            <a:extLst>
              <a:ext uri="{FF2B5EF4-FFF2-40B4-BE49-F238E27FC236}">
                <a16:creationId xmlns:a16="http://schemas.microsoft.com/office/drawing/2014/main" id="{C502E7D1-4C77-7BAB-9DD0-37C2A666690A}"/>
              </a:ext>
            </a:extLst>
          </p:cNvPr>
          <p:cNvSpPr txBox="1"/>
          <p:nvPr/>
        </p:nvSpPr>
        <p:spPr>
          <a:xfrm>
            <a:off x="4564505" y="2346005"/>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2</a:t>
            </a:r>
          </a:p>
        </p:txBody>
      </p:sp>
      <p:sp>
        <p:nvSpPr>
          <p:cNvPr id="4" name="TextBox 3">
            <a:extLst>
              <a:ext uri="{FF2B5EF4-FFF2-40B4-BE49-F238E27FC236}">
                <a16:creationId xmlns:a16="http://schemas.microsoft.com/office/drawing/2014/main" id="{9217F18D-EDC9-93F0-5B78-1B913C36A65C}"/>
              </a:ext>
            </a:extLst>
          </p:cNvPr>
          <p:cNvSpPr txBox="1"/>
          <p:nvPr/>
        </p:nvSpPr>
        <p:spPr>
          <a:xfrm>
            <a:off x="4564505" y="3211550"/>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a:t>
            </a:r>
          </a:p>
        </p:txBody>
      </p:sp>
      <p:sp>
        <p:nvSpPr>
          <p:cNvPr id="5" name="TextBox 4">
            <a:extLst>
              <a:ext uri="{FF2B5EF4-FFF2-40B4-BE49-F238E27FC236}">
                <a16:creationId xmlns:a16="http://schemas.microsoft.com/office/drawing/2014/main" id="{6E0F6FA0-6B8A-6585-6A34-9EE442B5C5D4}"/>
              </a:ext>
            </a:extLst>
          </p:cNvPr>
          <p:cNvSpPr txBox="1"/>
          <p:nvPr/>
        </p:nvSpPr>
        <p:spPr>
          <a:xfrm>
            <a:off x="4564505" y="4020147"/>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4</a:t>
            </a:r>
          </a:p>
        </p:txBody>
      </p:sp>
    </p:spTree>
    <p:extLst>
      <p:ext uri="{BB962C8B-B14F-4D97-AF65-F5344CB8AC3E}">
        <p14:creationId xmlns:p14="http://schemas.microsoft.com/office/powerpoint/2010/main" val="3071206476"/>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3F9B3-7715-3925-B04D-77115EFA3BC5}"/>
              </a:ext>
            </a:extLst>
          </p:cNvPr>
          <p:cNvPicPr>
            <a:picLocks noChangeAspect="1"/>
          </p:cNvPicPr>
          <p:nvPr/>
        </p:nvPicPr>
        <p:blipFill rotWithShape="1">
          <a:blip r:embed="rId3"/>
          <a:srcRect l="24599" t="23440" r="58179"/>
          <a:stretch/>
        </p:blipFill>
        <p:spPr>
          <a:xfrm>
            <a:off x="0" y="1377243"/>
            <a:ext cx="1541674" cy="4491541"/>
          </a:xfrm>
          <a:prstGeom prst="rect">
            <a:avLst/>
          </a:prstGeom>
          <a:solidFill>
            <a:schemeClr val="bg1"/>
          </a:solidFill>
        </p:spPr>
      </p:pic>
      <p:pic>
        <p:nvPicPr>
          <p:cNvPr id="4" name="Picture 3">
            <a:extLst>
              <a:ext uri="{FF2B5EF4-FFF2-40B4-BE49-F238E27FC236}">
                <a16:creationId xmlns:a16="http://schemas.microsoft.com/office/drawing/2014/main" id="{48B680E2-D2A2-D577-F5DF-5A554AA93175}"/>
              </a:ext>
            </a:extLst>
          </p:cNvPr>
          <p:cNvPicPr>
            <a:picLocks noChangeAspect="1"/>
          </p:cNvPicPr>
          <p:nvPr/>
        </p:nvPicPr>
        <p:blipFill rotWithShape="1">
          <a:blip r:embed="rId4"/>
          <a:srcRect l="51991" t="54723" r="2964" b="-3032"/>
          <a:stretch/>
        </p:blipFill>
        <p:spPr>
          <a:xfrm>
            <a:off x="5793780" y="3858993"/>
            <a:ext cx="4474827" cy="2009792"/>
          </a:xfrm>
          <a:prstGeom prst="rect">
            <a:avLst/>
          </a:prstGeom>
        </p:spPr>
      </p:pic>
      <p:pic>
        <p:nvPicPr>
          <p:cNvPr id="5" name="Picture 4">
            <a:extLst>
              <a:ext uri="{FF2B5EF4-FFF2-40B4-BE49-F238E27FC236}">
                <a16:creationId xmlns:a16="http://schemas.microsoft.com/office/drawing/2014/main" id="{909D31AA-5B52-2F17-3108-6FA98E2CA37A}"/>
              </a:ext>
            </a:extLst>
          </p:cNvPr>
          <p:cNvPicPr>
            <a:picLocks noChangeAspect="1"/>
          </p:cNvPicPr>
          <p:nvPr/>
        </p:nvPicPr>
        <p:blipFill rotWithShape="1">
          <a:blip r:embed="rId4"/>
          <a:srcRect t="56694" r="49508"/>
          <a:stretch/>
        </p:blipFill>
        <p:spPr>
          <a:xfrm>
            <a:off x="1710506" y="3148945"/>
            <a:ext cx="3980085" cy="2593716"/>
          </a:xfrm>
          <a:prstGeom prst="rect">
            <a:avLst/>
          </a:prstGeom>
        </p:spPr>
      </p:pic>
      <p:pic>
        <p:nvPicPr>
          <p:cNvPr id="6" name="Picture 2" descr="دور التحليل الاستراتيجي في صياغة الاستراتيجية - الإدارة والقيادة - أكاديمية  حسوب">
            <a:extLst>
              <a:ext uri="{FF2B5EF4-FFF2-40B4-BE49-F238E27FC236}">
                <a16:creationId xmlns:a16="http://schemas.microsoft.com/office/drawing/2014/main" id="{3589E29A-84F1-EACF-20BA-DD6A37BA8A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63" t="-1" b="-3795"/>
          <a:stretch/>
        </p:blipFill>
        <p:spPr bwMode="auto">
          <a:xfrm>
            <a:off x="5595999" y="338112"/>
            <a:ext cx="4790902" cy="3520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E89D0A-A945-DD67-CD26-42D7D788C93F}"/>
              </a:ext>
            </a:extLst>
          </p:cNvPr>
          <p:cNvPicPr>
            <a:picLocks noChangeAspect="1"/>
          </p:cNvPicPr>
          <p:nvPr/>
        </p:nvPicPr>
        <p:blipFill>
          <a:blip r:embed="rId6"/>
          <a:stretch>
            <a:fillRect/>
          </a:stretch>
        </p:blipFill>
        <p:spPr>
          <a:xfrm>
            <a:off x="1607316" y="829323"/>
            <a:ext cx="4186464" cy="2538459"/>
          </a:xfrm>
          <a:prstGeom prst="rect">
            <a:avLst/>
          </a:prstGeom>
        </p:spPr>
      </p:pic>
    </p:spTree>
    <p:extLst>
      <p:ext uri="{BB962C8B-B14F-4D97-AF65-F5344CB8AC3E}">
        <p14:creationId xmlns:p14="http://schemas.microsoft.com/office/powerpoint/2010/main" val="35115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4">
            <a:extLst>
              <a:ext uri="{FF2B5EF4-FFF2-40B4-BE49-F238E27FC236}">
                <a16:creationId xmlns:a16="http://schemas.microsoft.com/office/drawing/2014/main" id="{592E710F-14F2-834C-B3DA-31D8230AE4E7}"/>
              </a:ext>
            </a:extLst>
          </p:cNvPr>
          <p:cNvGraphicFramePr>
            <a:graphicFrameLocks noGrp="1"/>
          </p:cNvGraphicFramePr>
          <p:nvPr>
            <p:extLst>
              <p:ext uri="{D42A27DB-BD31-4B8C-83A1-F6EECF244321}">
                <p14:modId xmlns:p14="http://schemas.microsoft.com/office/powerpoint/2010/main" val="3273096062"/>
              </p:ext>
            </p:extLst>
          </p:nvPr>
        </p:nvGraphicFramePr>
        <p:xfrm>
          <a:off x="5748797" y="684681"/>
          <a:ext cx="5896148" cy="5061778"/>
        </p:xfrm>
        <a:graphic>
          <a:graphicData uri="http://schemas.openxmlformats.org/drawingml/2006/table">
            <a:tbl>
              <a:tblPr firstRow="1" bandRow="1">
                <a:tableStyleId>{2D5ABB26-0587-4C30-8999-92F81FD0307C}</a:tableStyleId>
              </a:tblPr>
              <a:tblGrid>
                <a:gridCol w="3065649">
                  <a:extLst>
                    <a:ext uri="{9D8B030D-6E8A-4147-A177-3AD203B41FA5}">
                      <a16:colId xmlns:a16="http://schemas.microsoft.com/office/drawing/2014/main" val="20000"/>
                    </a:ext>
                  </a:extLst>
                </a:gridCol>
                <a:gridCol w="2830499">
                  <a:extLst>
                    <a:ext uri="{9D8B030D-6E8A-4147-A177-3AD203B41FA5}">
                      <a16:colId xmlns:a16="http://schemas.microsoft.com/office/drawing/2014/main" val="20001"/>
                    </a:ext>
                  </a:extLst>
                </a:gridCol>
              </a:tblGrid>
              <a:tr h="2682585">
                <a:tc>
                  <a:txBody>
                    <a:bodyPr/>
                    <a:lstStyle/>
                    <a:p>
                      <a:pPr marL="73660">
                        <a:lnSpc>
                          <a:spcPct val="100000"/>
                        </a:lnSpc>
                      </a:pPr>
                      <a:r>
                        <a:rPr sz="1600" b="1" dirty="0">
                          <a:latin typeface="Arial"/>
                          <a:cs typeface="Arial"/>
                        </a:rPr>
                        <a:t>Stren</a:t>
                      </a:r>
                      <a:r>
                        <a:rPr sz="1600" b="1" spc="5" dirty="0">
                          <a:latin typeface="Arial"/>
                          <a:cs typeface="Arial"/>
                        </a:rPr>
                        <a:t>g</a:t>
                      </a:r>
                      <a:r>
                        <a:rPr sz="1600" b="1" dirty="0">
                          <a:latin typeface="Arial"/>
                          <a:cs typeface="Arial"/>
                        </a:rPr>
                        <a:t>ths</a:t>
                      </a:r>
                      <a:endParaRPr sz="1600" dirty="0">
                        <a:latin typeface="Arial"/>
                        <a:cs typeface="Arial"/>
                      </a:endParaRPr>
                    </a:p>
                    <a:p>
                      <a:pPr marL="360045" marR="222885" indent="-286385">
                        <a:lnSpc>
                          <a:spcPct val="100000"/>
                        </a:lnSpc>
                        <a:buFont typeface="Arial"/>
                        <a:buChar char="•"/>
                        <a:tabLst>
                          <a:tab pos="360680" algn="l"/>
                        </a:tabLst>
                      </a:pPr>
                      <a:r>
                        <a:rPr sz="1600" i="1" dirty="0">
                          <a:latin typeface="Arial"/>
                          <a:cs typeface="Arial"/>
                        </a:rPr>
                        <a:t>U</a:t>
                      </a:r>
                      <a:r>
                        <a:rPr sz="1600" i="1" spc="5" dirty="0">
                          <a:latin typeface="Arial"/>
                          <a:cs typeface="Arial"/>
                        </a:rPr>
                        <a:t>n</a:t>
                      </a:r>
                      <a:r>
                        <a:rPr sz="1600" i="1" dirty="0">
                          <a:latin typeface="Arial"/>
                          <a:cs typeface="Arial"/>
                        </a:rPr>
                        <a:t>ique</a:t>
                      </a:r>
                      <a:r>
                        <a:rPr sz="1600" i="1" spc="-10" dirty="0">
                          <a:latin typeface="Arial"/>
                          <a:cs typeface="Arial"/>
                        </a:rPr>
                        <a:t> </a:t>
                      </a:r>
                      <a:r>
                        <a:rPr lang="en-US" sz="1600" b="1" i="1" kern="1200" dirty="0">
                          <a:solidFill>
                            <a:schemeClr val="tx1"/>
                          </a:solidFill>
                          <a:latin typeface="Arial"/>
                          <a:ea typeface="+mn-ea"/>
                          <a:cs typeface="Arial"/>
                        </a:rPr>
                        <a:t>internal </a:t>
                      </a:r>
                      <a:r>
                        <a:rPr sz="1600" i="1" dirty="0">
                          <a:latin typeface="Arial"/>
                          <a:cs typeface="Arial"/>
                        </a:rPr>
                        <a:t>res</a:t>
                      </a:r>
                      <a:r>
                        <a:rPr sz="1600" i="1" spc="5" dirty="0">
                          <a:latin typeface="Arial"/>
                          <a:cs typeface="Arial"/>
                        </a:rPr>
                        <a:t>o</a:t>
                      </a:r>
                      <a:r>
                        <a:rPr sz="1600" i="1" dirty="0">
                          <a:latin typeface="Arial"/>
                          <a:cs typeface="Arial"/>
                        </a:rPr>
                        <a:t>urc</a:t>
                      </a:r>
                      <a:r>
                        <a:rPr sz="1600" i="1" spc="5" dirty="0">
                          <a:latin typeface="Arial"/>
                          <a:cs typeface="Arial"/>
                        </a:rPr>
                        <a:t>e</a:t>
                      </a:r>
                      <a:r>
                        <a:rPr sz="1600" i="1" dirty="0">
                          <a:latin typeface="Arial"/>
                          <a:cs typeface="Arial"/>
                        </a:rPr>
                        <a:t>s, co</a:t>
                      </a:r>
                      <a:r>
                        <a:rPr sz="1600" i="1" spc="-20" dirty="0">
                          <a:latin typeface="Arial"/>
                          <a:cs typeface="Arial"/>
                        </a:rPr>
                        <a:t>m</a:t>
                      </a:r>
                      <a:r>
                        <a:rPr sz="1600" i="1" dirty="0">
                          <a:latin typeface="Arial"/>
                          <a:cs typeface="Arial"/>
                        </a:rPr>
                        <a:t>peten</a:t>
                      </a:r>
                      <a:r>
                        <a:rPr sz="1600" i="1" spc="5" dirty="0">
                          <a:latin typeface="Arial"/>
                          <a:cs typeface="Arial"/>
                        </a:rPr>
                        <a:t>c</a:t>
                      </a:r>
                      <a:r>
                        <a:rPr sz="1600" i="1" dirty="0">
                          <a:latin typeface="Arial"/>
                          <a:cs typeface="Arial"/>
                        </a:rPr>
                        <a:t>ies,</a:t>
                      </a:r>
                      <a:r>
                        <a:rPr sz="1600" i="1" spc="-15" dirty="0">
                          <a:latin typeface="Arial"/>
                          <a:cs typeface="Arial"/>
                        </a:rPr>
                        <a:t> </a:t>
                      </a:r>
                      <a:r>
                        <a:rPr sz="1600" i="1" dirty="0">
                          <a:latin typeface="Arial"/>
                          <a:cs typeface="Arial"/>
                        </a:rPr>
                        <a:t>ca</a:t>
                      </a:r>
                      <a:r>
                        <a:rPr sz="1600" i="1" spc="5" dirty="0">
                          <a:latin typeface="Arial"/>
                          <a:cs typeface="Arial"/>
                        </a:rPr>
                        <a:t>p</a:t>
                      </a:r>
                      <a:r>
                        <a:rPr sz="1600" i="1" dirty="0">
                          <a:latin typeface="Arial"/>
                          <a:cs typeface="Arial"/>
                        </a:rPr>
                        <a:t>abilit</a:t>
                      </a:r>
                      <a:r>
                        <a:rPr sz="1600" i="1" spc="-15" dirty="0">
                          <a:latin typeface="Arial"/>
                          <a:cs typeface="Arial"/>
                        </a:rPr>
                        <a:t>i</a:t>
                      </a:r>
                      <a:r>
                        <a:rPr sz="1600" i="1" dirty="0">
                          <a:latin typeface="Arial"/>
                          <a:cs typeface="Arial"/>
                        </a:rPr>
                        <a:t>es </a:t>
                      </a:r>
                      <a:r>
                        <a:rPr sz="1600" b="1" i="1" dirty="0">
                          <a:latin typeface="Arial"/>
                          <a:cs typeface="Arial"/>
                        </a:rPr>
                        <a:t>s</a:t>
                      </a:r>
                      <a:r>
                        <a:rPr sz="1600" b="1" i="1" spc="5" dirty="0">
                          <a:latin typeface="Arial"/>
                          <a:cs typeface="Arial"/>
                        </a:rPr>
                        <a:t>u</a:t>
                      </a:r>
                      <a:r>
                        <a:rPr sz="1600" b="1" i="1" dirty="0">
                          <a:latin typeface="Arial"/>
                          <a:cs typeface="Arial"/>
                        </a:rPr>
                        <a:t>p</a:t>
                      </a:r>
                      <a:r>
                        <a:rPr sz="1600" b="1" i="1" spc="5" dirty="0">
                          <a:latin typeface="Arial"/>
                          <a:cs typeface="Arial"/>
                        </a:rPr>
                        <a:t>e</a:t>
                      </a:r>
                      <a:r>
                        <a:rPr sz="1600" b="1" i="1" dirty="0">
                          <a:latin typeface="Arial"/>
                          <a:cs typeface="Arial"/>
                        </a:rPr>
                        <a:t>r</a:t>
                      </a:r>
                      <a:r>
                        <a:rPr sz="1600" b="1" i="1" spc="-10" dirty="0">
                          <a:latin typeface="Arial"/>
                          <a:cs typeface="Arial"/>
                        </a:rPr>
                        <a:t>i</a:t>
                      </a:r>
                      <a:r>
                        <a:rPr sz="1600" b="1" i="1" dirty="0">
                          <a:latin typeface="Arial"/>
                          <a:cs typeface="Arial"/>
                        </a:rPr>
                        <a:t>or</a:t>
                      </a:r>
                      <a:r>
                        <a:rPr sz="1600" b="1" i="1" spc="-15" dirty="0">
                          <a:latin typeface="Arial"/>
                          <a:cs typeface="Arial"/>
                        </a:rPr>
                        <a:t> </a:t>
                      </a:r>
                      <a:r>
                        <a:rPr sz="1600" i="1" dirty="0">
                          <a:latin typeface="Arial"/>
                          <a:cs typeface="Arial"/>
                        </a:rPr>
                        <a:t>to</a:t>
                      </a:r>
                      <a:r>
                        <a:rPr sz="1600" i="1" spc="5" dirty="0">
                          <a:latin typeface="Arial"/>
                          <a:cs typeface="Arial"/>
                        </a:rPr>
                        <a:t> </a:t>
                      </a:r>
                      <a:r>
                        <a:rPr sz="1600" i="1" dirty="0">
                          <a:latin typeface="Arial"/>
                          <a:cs typeface="Arial"/>
                        </a:rPr>
                        <a:t>c</a:t>
                      </a:r>
                      <a:r>
                        <a:rPr sz="1600" i="1" spc="5" dirty="0">
                          <a:latin typeface="Arial"/>
                          <a:cs typeface="Arial"/>
                        </a:rPr>
                        <a:t>o</a:t>
                      </a:r>
                      <a:r>
                        <a:rPr sz="1600" i="1" spc="-25" dirty="0">
                          <a:latin typeface="Arial"/>
                          <a:cs typeface="Arial"/>
                        </a:rPr>
                        <a:t>m</a:t>
                      </a:r>
                      <a:r>
                        <a:rPr sz="1600" i="1" dirty="0">
                          <a:latin typeface="Arial"/>
                          <a:cs typeface="Arial"/>
                        </a:rPr>
                        <a:t>p</a:t>
                      </a:r>
                      <a:r>
                        <a:rPr sz="1600" i="1" spc="5" dirty="0">
                          <a:latin typeface="Arial"/>
                          <a:cs typeface="Arial"/>
                        </a:rPr>
                        <a:t>e</a:t>
                      </a:r>
                      <a:r>
                        <a:rPr sz="1600" i="1" dirty="0">
                          <a:latin typeface="Arial"/>
                          <a:cs typeface="Arial"/>
                        </a:rPr>
                        <a:t>ti</a:t>
                      </a:r>
                      <a:r>
                        <a:rPr sz="1600" i="1" spc="-15" dirty="0">
                          <a:latin typeface="Arial"/>
                          <a:cs typeface="Arial"/>
                        </a:rPr>
                        <a:t>t</a:t>
                      </a:r>
                      <a:r>
                        <a:rPr sz="1600" i="1" dirty="0">
                          <a:latin typeface="Arial"/>
                          <a:cs typeface="Arial"/>
                        </a:rPr>
                        <a:t>ion</a:t>
                      </a:r>
                      <a:r>
                        <a:rPr sz="1600" i="1" spc="-80" dirty="0">
                          <a:latin typeface="Arial"/>
                          <a:cs typeface="Arial"/>
                        </a:rPr>
                        <a:t> </a:t>
                      </a:r>
                      <a:r>
                        <a:rPr sz="1600" i="1" dirty="0">
                          <a:latin typeface="Arial"/>
                          <a:cs typeface="Arial"/>
                        </a:rPr>
                        <a:t>AND rele</a:t>
                      </a:r>
                      <a:r>
                        <a:rPr sz="1600" i="1" spc="5" dirty="0">
                          <a:latin typeface="Arial"/>
                          <a:cs typeface="Arial"/>
                        </a:rPr>
                        <a:t>v</a:t>
                      </a:r>
                      <a:r>
                        <a:rPr sz="1600" i="1" dirty="0">
                          <a:latin typeface="Arial"/>
                          <a:cs typeface="Arial"/>
                        </a:rPr>
                        <a:t>a</a:t>
                      </a:r>
                      <a:r>
                        <a:rPr sz="1600" i="1" spc="5" dirty="0">
                          <a:latin typeface="Arial"/>
                          <a:cs typeface="Arial"/>
                        </a:rPr>
                        <a:t>n</a:t>
                      </a:r>
                      <a:r>
                        <a:rPr sz="1600" i="1" dirty="0">
                          <a:latin typeface="Arial"/>
                          <a:cs typeface="Arial"/>
                        </a:rPr>
                        <a:t>t</a:t>
                      </a:r>
                      <a:r>
                        <a:rPr sz="1600" i="1" spc="-20" dirty="0">
                          <a:latin typeface="Arial"/>
                          <a:cs typeface="Arial"/>
                        </a:rPr>
                        <a:t> </a:t>
                      </a:r>
                      <a:r>
                        <a:rPr sz="1600" i="1" dirty="0">
                          <a:latin typeface="Arial"/>
                          <a:cs typeface="Arial"/>
                        </a:rPr>
                        <a:t>to</a:t>
                      </a:r>
                      <a:r>
                        <a:rPr sz="1600" i="1" spc="5" dirty="0">
                          <a:latin typeface="Arial"/>
                          <a:cs typeface="Arial"/>
                        </a:rPr>
                        <a:t> </a:t>
                      </a:r>
                      <a:r>
                        <a:rPr sz="1600" i="1" dirty="0">
                          <a:latin typeface="Arial"/>
                          <a:cs typeface="Arial"/>
                        </a:rPr>
                        <a:t>c</a:t>
                      </a:r>
                      <a:r>
                        <a:rPr sz="1600" i="1" spc="5" dirty="0">
                          <a:latin typeface="Arial"/>
                          <a:cs typeface="Arial"/>
                        </a:rPr>
                        <a:t>o</a:t>
                      </a:r>
                      <a:r>
                        <a:rPr sz="1600" i="1" dirty="0">
                          <a:latin typeface="Arial"/>
                          <a:cs typeface="Arial"/>
                        </a:rPr>
                        <a:t>n</a:t>
                      </a:r>
                      <a:r>
                        <a:rPr sz="1600" i="1" spc="5" dirty="0">
                          <a:latin typeface="Arial"/>
                          <a:cs typeface="Arial"/>
                        </a:rPr>
                        <a:t>s</a:t>
                      </a:r>
                      <a:r>
                        <a:rPr sz="1600" i="1" dirty="0">
                          <a:latin typeface="Arial"/>
                          <a:cs typeface="Arial"/>
                        </a:rPr>
                        <a:t>u</a:t>
                      </a:r>
                      <a:r>
                        <a:rPr sz="1600" i="1" spc="-20" dirty="0">
                          <a:latin typeface="Arial"/>
                          <a:cs typeface="Arial"/>
                        </a:rPr>
                        <a:t>m</a:t>
                      </a:r>
                      <a:r>
                        <a:rPr sz="1600" i="1" dirty="0">
                          <a:latin typeface="Arial"/>
                          <a:cs typeface="Arial"/>
                        </a:rPr>
                        <a:t>ers</a:t>
                      </a:r>
                      <a:endParaRPr sz="1600" dirty="0">
                        <a:latin typeface="Arial"/>
                        <a:cs typeface="Arial"/>
                      </a:endParaRPr>
                    </a:p>
                    <a:p>
                      <a:pPr marL="360045" marR="285750" indent="-286385">
                        <a:lnSpc>
                          <a:spcPct val="100000"/>
                        </a:lnSpc>
                        <a:buFont typeface="Arial"/>
                        <a:buChar char="•"/>
                        <a:tabLst>
                          <a:tab pos="360680" algn="l"/>
                        </a:tabLst>
                      </a:pPr>
                      <a:r>
                        <a:rPr sz="1600" i="1" dirty="0">
                          <a:latin typeface="Arial"/>
                          <a:cs typeface="Arial"/>
                        </a:rPr>
                        <a:t>NOT</a:t>
                      </a:r>
                      <a:r>
                        <a:rPr sz="1600" i="1" spc="-10" dirty="0">
                          <a:latin typeface="Arial"/>
                          <a:cs typeface="Arial"/>
                        </a:rPr>
                        <a:t> </a:t>
                      </a:r>
                      <a:r>
                        <a:rPr sz="1600" i="1" dirty="0">
                          <a:latin typeface="Arial"/>
                          <a:cs typeface="Arial"/>
                        </a:rPr>
                        <a:t>a long</a:t>
                      </a:r>
                      <a:r>
                        <a:rPr sz="1600" i="1" spc="5" dirty="0">
                          <a:latin typeface="Arial"/>
                          <a:cs typeface="Arial"/>
                        </a:rPr>
                        <a:t> </a:t>
                      </a:r>
                      <a:r>
                        <a:rPr sz="1600" i="1" dirty="0">
                          <a:latin typeface="Arial"/>
                          <a:cs typeface="Arial"/>
                        </a:rPr>
                        <a:t>l</a:t>
                      </a:r>
                      <a:r>
                        <a:rPr sz="1600" i="1" spc="-10" dirty="0">
                          <a:latin typeface="Arial"/>
                          <a:cs typeface="Arial"/>
                        </a:rPr>
                        <a:t>i</a:t>
                      </a:r>
                      <a:r>
                        <a:rPr sz="1600" i="1" dirty="0">
                          <a:latin typeface="Arial"/>
                          <a:cs typeface="Arial"/>
                        </a:rPr>
                        <a:t>st, but the</a:t>
                      </a:r>
                      <a:r>
                        <a:rPr sz="1600" i="1" spc="5" dirty="0">
                          <a:latin typeface="Arial"/>
                          <a:cs typeface="Arial"/>
                        </a:rPr>
                        <a:t> </a:t>
                      </a:r>
                      <a:r>
                        <a:rPr sz="1600" i="1" spc="-30" dirty="0">
                          <a:latin typeface="Arial"/>
                          <a:cs typeface="Arial"/>
                        </a:rPr>
                        <a:t>m</a:t>
                      </a:r>
                      <a:r>
                        <a:rPr sz="1600" i="1" dirty="0">
                          <a:latin typeface="Arial"/>
                          <a:cs typeface="Arial"/>
                        </a:rPr>
                        <a:t>o</a:t>
                      </a:r>
                      <a:r>
                        <a:rPr sz="1600" i="1" spc="5" dirty="0">
                          <a:latin typeface="Arial"/>
                          <a:cs typeface="Arial"/>
                        </a:rPr>
                        <a:t>s</a:t>
                      </a:r>
                      <a:r>
                        <a:rPr sz="1600" i="1" dirty="0">
                          <a:latin typeface="Arial"/>
                          <a:cs typeface="Arial"/>
                        </a:rPr>
                        <a:t>t c</a:t>
                      </a:r>
                      <a:r>
                        <a:rPr sz="1600" i="1" spc="5" dirty="0">
                          <a:latin typeface="Arial"/>
                          <a:cs typeface="Arial"/>
                        </a:rPr>
                        <a:t>u</a:t>
                      </a:r>
                      <a:r>
                        <a:rPr sz="1600" i="1" dirty="0">
                          <a:latin typeface="Arial"/>
                          <a:cs typeface="Arial"/>
                        </a:rPr>
                        <a:t>sto</a:t>
                      </a:r>
                      <a:r>
                        <a:rPr sz="1600" i="1" spc="-20" dirty="0">
                          <a:latin typeface="Arial"/>
                          <a:cs typeface="Arial"/>
                        </a:rPr>
                        <a:t>m</a:t>
                      </a:r>
                      <a:r>
                        <a:rPr sz="1600" i="1" dirty="0">
                          <a:latin typeface="Arial"/>
                          <a:cs typeface="Arial"/>
                        </a:rPr>
                        <a:t>e</a:t>
                      </a:r>
                      <a:r>
                        <a:rPr sz="1600" i="1" spc="-45" dirty="0">
                          <a:latin typeface="Arial"/>
                          <a:cs typeface="Arial"/>
                        </a:rPr>
                        <a:t>r</a:t>
                      </a:r>
                      <a:r>
                        <a:rPr sz="1600" i="1" spc="-5" dirty="0">
                          <a:latin typeface="Arial"/>
                          <a:cs typeface="Arial"/>
                        </a:rPr>
                        <a:t>-</a:t>
                      </a:r>
                      <a:r>
                        <a:rPr sz="1600" i="1" dirty="0">
                          <a:latin typeface="Arial"/>
                          <a:cs typeface="Arial"/>
                        </a:rPr>
                        <a:t>rele</a:t>
                      </a:r>
                      <a:r>
                        <a:rPr sz="1600" i="1" spc="5" dirty="0">
                          <a:latin typeface="Arial"/>
                          <a:cs typeface="Arial"/>
                        </a:rPr>
                        <a:t>v</a:t>
                      </a:r>
                      <a:r>
                        <a:rPr sz="1600" i="1" dirty="0">
                          <a:latin typeface="Arial"/>
                          <a:cs typeface="Arial"/>
                        </a:rPr>
                        <a:t>a</a:t>
                      </a:r>
                      <a:r>
                        <a:rPr sz="1600" i="1" spc="5" dirty="0">
                          <a:latin typeface="Arial"/>
                          <a:cs typeface="Arial"/>
                        </a:rPr>
                        <a:t>n</a:t>
                      </a:r>
                      <a:r>
                        <a:rPr sz="1600" i="1" dirty="0">
                          <a:latin typeface="Arial"/>
                          <a:cs typeface="Arial"/>
                        </a:rPr>
                        <a:t>t</a:t>
                      </a:r>
                      <a:r>
                        <a:rPr sz="1600" i="1" spc="-20" dirty="0">
                          <a:latin typeface="Arial"/>
                          <a:cs typeface="Arial"/>
                        </a:rPr>
                        <a:t> </a:t>
                      </a:r>
                      <a:r>
                        <a:rPr sz="1600" i="1" dirty="0">
                          <a:latin typeface="Arial"/>
                          <a:cs typeface="Arial"/>
                        </a:rPr>
                        <a:t>a</a:t>
                      </a:r>
                      <a:r>
                        <a:rPr sz="1600" i="1" spc="5" dirty="0">
                          <a:latin typeface="Arial"/>
                          <a:cs typeface="Arial"/>
                        </a:rPr>
                        <a:t>n</a:t>
                      </a:r>
                      <a:r>
                        <a:rPr sz="1600" i="1" dirty="0">
                          <a:latin typeface="Arial"/>
                          <a:cs typeface="Arial"/>
                        </a:rPr>
                        <a:t>d co</a:t>
                      </a:r>
                      <a:r>
                        <a:rPr sz="1600" i="1" spc="-20" dirty="0">
                          <a:latin typeface="Arial"/>
                          <a:cs typeface="Arial"/>
                        </a:rPr>
                        <a:t>m</a:t>
                      </a:r>
                      <a:r>
                        <a:rPr sz="1600" i="1" dirty="0">
                          <a:latin typeface="Arial"/>
                          <a:cs typeface="Arial"/>
                        </a:rPr>
                        <a:t>petit</a:t>
                      </a:r>
                      <a:r>
                        <a:rPr sz="1600" i="1" spc="-10" dirty="0">
                          <a:latin typeface="Arial"/>
                          <a:cs typeface="Arial"/>
                        </a:rPr>
                        <a:t>i</a:t>
                      </a:r>
                      <a:r>
                        <a:rPr sz="1600" i="1" dirty="0">
                          <a:latin typeface="Arial"/>
                          <a:cs typeface="Arial"/>
                        </a:rPr>
                        <a:t>vely</a:t>
                      </a:r>
                      <a:r>
                        <a:rPr sz="1600" i="1" spc="5" dirty="0">
                          <a:latin typeface="Arial"/>
                          <a:cs typeface="Arial"/>
                        </a:rPr>
                        <a:t> </a:t>
                      </a:r>
                      <a:r>
                        <a:rPr sz="1600" i="1" dirty="0">
                          <a:latin typeface="Arial"/>
                          <a:cs typeface="Arial"/>
                        </a:rPr>
                        <a:t>distinct</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4295">
                        <a:lnSpc>
                          <a:spcPct val="100000"/>
                        </a:lnSpc>
                      </a:pPr>
                      <a:r>
                        <a:rPr sz="1600" b="1" spc="-50" dirty="0">
                          <a:latin typeface="Arial"/>
                          <a:cs typeface="Arial"/>
                        </a:rPr>
                        <a:t>W</a:t>
                      </a:r>
                      <a:r>
                        <a:rPr sz="1600" b="1" dirty="0">
                          <a:latin typeface="Arial"/>
                          <a:cs typeface="Arial"/>
                        </a:rPr>
                        <a:t>e</a:t>
                      </a:r>
                      <a:r>
                        <a:rPr sz="1600" b="1" spc="5" dirty="0">
                          <a:latin typeface="Arial"/>
                          <a:cs typeface="Arial"/>
                        </a:rPr>
                        <a:t>a</a:t>
                      </a:r>
                      <a:r>
                        <a:rPr sz="1600" b="1" dirty="0">
                          <a:latin typeface="Arial"/>
                          <a:cs typeface="Arial"/>
                        </a:rPr>
                        <a:t>k</a:t>
                      </a:r>
                      <a:r>
                        <a:rPr sz="1600" b="1" spc="5" dirty="0">
                          <a:latin typeface="Arial"/>
                          <a:cs typeface="Arial"/>
                        </a:rPr>
                        <a:t>n</a:t>
                      </a:r>
                      <a:r>
                        <a:rPr sz="1600" b="1"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a:t>
                      </a:r>
                      <a:r>
                        <a:rPr sz="1600" b="1" dirty="0">
                          <a:latin typeface="Arial"/>
                          <a:cs typeface="Arial"/>
                        </a:rPr>
                        <a:t>s</a:t>
                      </a:r>
                      <a:endParaRPr sz="1600" dirty="0">
                        <a:latin typeface="Arial"/>
                        <a:cs typeface="Arial"/>
                      </a:endParaRPr>
                    </a:p>
                    <a:p>
                      <a:pPr marL="360680" marR="244475" indent="-286385">
                        <a:lnSpc>
                          <a:spcPct val="100000"/>
                        </a:lnSpc>
                        <a:buFont typeface="Arial"/>
                        <a:buChar char="•"/>
                        <a:tabLst>
                          <a:tab pos="361315" algn="l"/>
                        </a:tabLst>
                      </a:pPr>
                      <a:r>
                        <a:rPr lang="en-US" sz="1600" b="1" i="1" kern="1200" dirty="0">
                          <a:solidFill>
                            <a:schemeClr val="tx1"/>
                          </a:solidFill>
                          <a:latin typeface="Arial"/>
                          <a:ea typeface="+mn-ea"/>
                          <a:cs typeface="Arial"/>
                        </a:rPr>
                        <a:t>Internal </a:t>
                      </a:r>
                      <a:r>
                        <a:rPr sz="1600" i="1" dirty="0">
                          <a:latin typeface="Arial"/>
                          <a:cs typeface="Arial"/>
                        </a:rPr>
                        <a:t>R</a:t>
                      </a:r>
                      <a:r>
                        <a:rPr sz="1600" i="1" spc="5" dirty="0">
                          <a:latin typeface="Arial"/>
                          <a:cs typeface="Arial"/>
                        </a:rPr>
                        <a:t>e</a:t>
                      </a:r>
                      <a:r>
                        <a:rPr sz="1600" i="1" dirty="0">
                          <a:latin typeface="Arial"/>
                          <a:cs typeface="Arial"/>
                        </a:rPr>
                        <a:t>s</a:t>
                      </a:r>
                      <a:r>
                        <a:rPr sz="1600" i="1" spc="5" dirty="0">
                          <a:latin typeface="Arial"/>
                          <a:cs typeface="Arial"/>
                        </a:rPr>
                        <a:t>o</a:t>
                      </a:r>
                      <a:r>
                        <a:rPr sz="1600" i="1" dirty="0">
                          <a:latin typeface="Arial"/>
                          <a:cs typeface="Arial"/>
                        </a:rPr>
                        <a:t>urc</a:t>
                      </a:r>
                      <a:r>
                        <a:rPr sz="1600" i="1" spc="5" dirty="0">
                          <a:latin typeface="Arial"/>
                          <a:cs typeface="Arial"/>
                        </a:rPr>
                        <a:t>e</a:t>
                      </a:r>
                      <a:r>
                        <a:rPr sz="1600" i="1" dirty="0">
                          <a:latin typeface="Arial"/>
                          <a:cs typeface="Arial"/>
                        </a:rPr>
                        <a:t>s,</a:t>
                      </a:r>
                      <a:r>
                        <a:rPr sz="1600" i="1" spc="-40" dirty="0">
                          <a:latin typeface="Arial"/>
                          <a:cs typeface="Arial"/>
                        </a:rPr>
                        <a:t> </a:t>
                      </a:r>
                      <a:r>
                        <a:rPr sz="1600" i="1" dirty="0">
                          <a:latin typeface="Arial"/>
                          <a:cs typeface="Arial"/>
                        </a:rPr>
                        <a:t>c</a:t>
                      </a:r>
                      <a:r>
                        <a:rPr sz="1600" i="1" spc="5" dirty="0">
                          <a:latin typeface="Arial"/>
                          <a:cs typeface="Arial"/>
                        </a:rPr>
                        <a:t>a</a:t>
                      </a:r>
                      <a:r>
                        <a:rPr sz="1600" i="1" dirty="0">
                          <a:latin typeface="Arial"/>
                          <a:cs typeface="Arial"/>
                        </a:rPr>
                        <a:t>p</a:t>
                      </a:r>
                      <a:r>
                        <a:rPr sz="1600" i="1" spc="5" dirty="0">
                          <a:latin typeface="Arial"/>
                          <a:cs typeface="Arial"/>
                        </a:rPr>
                        <a:t>a</a:t>
                      </a:r>
                      <a:r>
                        <a:rPr sz="1600" i="1" dirty="0">
                          <a:latin typeface="Arial"/>
                          <a:cs typeface="Arial"/>
                        </a:rPr>
                        <a:t>bilit</a:t>
                      </a:r>
                      <a:r>
                        <a:rPr sz="1600" i="1" spc="-10" dirty="0">
                          <a:latin typeface="Arial"/>
                          <a:cs typeface="Arial"/>
                        </a:rPr>
                        <a:t>i</a:t>
                      </a:r>
                      <a:r>
                        <a:rPr sz="1600" i="1" dirty="0">
                          <a:latin typeface="Arial"/>
                          <a:cs typeface="Arial"/>
                        </a:rPr>
                        <a:t>e</a:t>
                      </a:r>
                      <a:r>
                        <a:rPr sz="1600" i="1" spc="5" dirty="0">
                          <a:latin typeface="Arial"/>
                          <a:cs typeface="Arial"/>
                        </a:rPr>
                        <a:t>s</a:t>
                      </a:r>
                      <a:r>
                        <a:rPr sz="1600" i="1" dirty="0">
                          <a:latin typeface="Arial"/>
                          <a:cs typeface="Arial"/>
                        </a:rPr>
                        <a:t>, co</a:t>
                      </a:r>
                      <a:r>
                        <a:rPr sz="1600" i="1" spc="-20" dirty="0">
                          <a:latin typeface="Arial"/>
                          <a:cs typeface="Arial"/>
                        </a:rPr>
                        <a:t>m</a:t>
                      </a:r>
                      <a:r>
                        <a:rPr sz="1600" i="1" dirty="0">
                          <a:latin typeface="Arial"/>
                          <a:cs typeface="Arial"/>
                        </a:rPr>
                        <a:t>peten</a:t>
                      </a:r>
                      <a:r>
                        <a:rPr sz="1600" i="1" spc="5" dirty="0">
                          <a:latin typeface="Arial"/>
                          <a:cs typeface="Arial"/>
                        </a:rPr>
                        <a:t>c</a:t>
                      </a:r>
                      <a:r>
                        <a:rPr sz="1600" i="1" dirty="0">
                          <a:latin typeface="Arial"/>
                          <a:cs typeface="Arial"/>
                        </a:rPr>
                        <a:t>ies,</a:t>
                      </a:r>
                      <a:r>
                        <a:rPr sz="1600" i="1" spc="-10" dirty="0">
                          <a:latin typeface="Arial"/>
                          <a:cs typeface="Arial"/>
                        </a:rPr>
                        <a:t> </a:t>
                      </a:r>
                      <a:r>
                        <a:rPr sz="1600" b="1" i="1" dirty="0">
                          <a:latin typeface="Arial"/>
                          <a:cs typeface="Arial"/>
                        </a:rPr>
                        <a:t>infe</a:t>
                      </a:r>
                      <a:r>
                        <a:rPr sz="1600" b="1" i="1" spc="-10" dirty="0">
                          <a:latin typeface="Arial"/>
                          <a:cs typeface="Arial"/>
                        </a:rPr>
                        <a:t>r</a:t>
                      </a:r>
                      <a:r>
                        <a:rPr sz="1600" b="1" i="1" dirty="0">
                          <a:latin typeface="Arial"/>
                          <a:cs typeface="Arial"/>
                        </a:rPr>
                        <a:t>ior </a:t>
                      </a:r>
                      <a:r>
                        <a:rPr sz="1600" i="1" dirty="0">
                          <a:latin typeface="Arial"/>
                          <a:cs typeface="Arial"/>
                        </a:rPr>
                        <a:t>to c</a:t>
                      </a:r>
                      <a:r>
                        <a:rPr sz="1600" i="1" spc="5" dirty="0">
                          <a:latin typeface="Arial"/>
                          <a:cs typeface="Arial"/>
                        </a:rPr>
                        <a:t>o</a:t>
                      </a:r>
                      <a:r>
                        <a:rPr sz="1600" i="1" spc="-25" dirty="0">
                          <a:latin typeface="Arial"/>
                          <a:cs typeface="Arial"/>
                        </a:rPr>
                        <a:t>m</a:t>
                      </a:r>
                      <a:r>
                        <a:rPr sz="1600" i="1" dirty="0">
                          <a:latin typeface="Arial"/>
                          <a:cs typeface="Arial"/>
                        </a:rPr>
                        <a:t>p</a:t>
                      </a:r>
                      <a:r>
                        <a:rPr sz="1600" i="1" spc="5" dirty="0">
                          <a:latin typeface="Arial"/>
                          <a:cs typeface="Arial"/>
                        </a:rPr>
                        <a:t>e</a:t>
                      </a:r>
                      <a:r>
                        <a:rPr sz="1600" i="1" dirty="0">
                          <a:latin typeface="Arial"/>
                          <a:cs typeface="Arial"/>
                        </a:rPr>
                        <a:t>ti</a:t>
                      </a:r>
                      <a:r>
                        <a:rPr sz="1600" i="1" spc="-15" dirty="0">
                          <a:latin typeface="Arial"/>
                          <a:cs typeface="Arial"/>
                        </a:rPr>
                        <a:t>t</a:t>
                      </a:r>
                      <a:r>
                        <a:rPr sz="1600" i="1" dirty="0">
                          <a:latin typeface="Arial"/>
                          <a:cs typeface="Arial"/>
                        </a:rPr>
                        <a:t>ion</a:t>
                      </a:r>
                      <a:endParaRPr sz="1600" dirty="0">
                        <a:latin typeface="Arial"/>
                        <a:cs typeface="Arial"/>
                      </a:endParaRPr>
                    </a:p>
                    <a:p>
                      <a:pPr marL="360680" marR="388620" indent="-286385">
                        <a:lnSpc>
                          <a:spcPct val="100000"/>
                        </a:lnSpc>
                        <a:buFont typeface="Arial"/>
                        <a:buChar char="•"/>
                        <a:tabLst>
                          <a:tab pos="361315" algn="l"/>
                        </a:tabLst>
                      </a:pPr>
                      <a:r>
                        <a:rPr sz="1600" i="1" dirty="0">
                          <a:latin typeface="Arial"/>
                          <a:cs typeface="Arial"/>
                        </a:rPr>
                        <a:t>Ba</a:t>
                      </a:r>
                      <a:r>
                        <a:rPr sz="1600" i="1" spc="10" dirty="0">
                          <a:latin typeface="Arial"/>
                          <a:cs typeface="Arial"/>
                        </a:rPr>
                        <a:t>s</a:t>
                      </a:r>
                      <a:r>
                        <a:rPr sz="1600" i="1" dirty="0">
                          <a:latin typeface="Arial"/>
                          <a:cs typeface="Arial"/>
                        </a:rPr>
                        <a:t>ed</a:t>
                      </a:r>
                      <a:r>
                        <a:rPr sz="1600" i="1" spc="-10" dirty="0">
                          <a:latin typeface="Arial"/>
                          <a:cs typeface="Arial"/>
                        </a:rPr>
                        <a:t> </a:t>
                      </a:r>
                      <a:r>
                        <a:rPr sz="1600" i="1" dirty="0">
                          <a:latin typeface="Arial"/>
                          <a:cs typeface="Arial"/>
                        </a:rPr>
                        <a:t>on</a:t>
                      </a:r>
                      <a:r>
                        <a:rPr sz="1600" i="1" spc="5" dirty="0">
                          <a:latin typeface="Arial"/>
                          <a:cs typeface="Arial"/>
                        </a:rPr>
                        <a:t> </a:t>
                      </a:r>
                      <a:r>
                        <a:rPr sz="1600" i="1" dirty="0">
                          <a:latin typeface="Arial"/>
                          <a:cs typeface="Arial"/>
                        </a:rPr>
                        <a:t>un</a:t>
                      </a:r>
                      <a:r>
                        <a:rPr sz="1600" i="1" spc="5" dirty="0">
                          <a:latin typeface="Arial"/>
                          <a:cs typeface="Arial"/>
                        </a:rPr>
                        <a:t>d</a:t>
                      </a:r>
                      <a:r>
                        <a:rPr sz="1600" i="1" dirty="0">
                          <a:latin typeface="Arial"/>
                          <a:cs typeface="Arial"/>
                        </a:rPr>
                        <a:t>ersta</a:t>
                      </a:r>
                      <a:r>
                        <a:rPr sz="1600" i="1" spc="5" dirty="0">
                          <a:latin typeface="Arial"/>
                          <a:cs typeface="Arial"/>
                        </a:rPr>
                        <a:t>n</a:t>
                      </a:r>
                      <a:r>
                        <a:rPr sz="1600" i="1" dirty="0">
                          <a:latin typeface="Arial"/>
                          <a:cs typeface="Arial"/>
                        </a:rPr>
                        <a:t>ding c</a:t>
                      </a:r>
                      <a:r>
                        <a:rPr sz="1600" i="1" spc="5" dirty="0">
                          <a:latin typeface="Arial"/>
                          <a:cs typeface="Arial"/>
                        </a:rPr>
                        <a:t>u</a:t>
                      </a:r>
                      <a:r>
                        <a:rPr sz="1600" i="1" dirty="0">
                          <a:latin typeface="Arial"/>
                          <a:cs typeface="Arial"/>
                        </a:rPr>
                        <a:t>sto</a:t>
                      </a:r>
                      <a:r>
                        <a:rPr sz="1600" i="1" spc="-20" dirty="0">
                          <a:latin typeface="Arial"/>
                          <a:cs typeface="Arial"/>
                        </a:rPr>
                        <a:t>m</a:t>
                      </a:r>
                      <a:r>
                        <a:rPr sz="1600" i="1" dirty="0">
                          <a:latin typeface="Arial"/>
                          <a:cs typeface="Arial"/>
                        </a:rPr>
                        <a:t>er ne</a:t>
                      </a:r>
                      <a:r>
                        <a:rPr sz="1600" i="1" spc="5" dirty="0">
                          <a:latin typeface="Arial"/>
                          <a:cs typeface="Arial"/>
                        </a:rPr>
                        <a:t>e</a:t>
                      </a:r>
                      <a:r>
                        <a:rPr sz="1600" i="1" dirty="0">
                          <a:latin typeface="Arial"/>
                          <a:cs typeface="Arial"/>
                        </a:rPr>
                        <a:t>d</a:t>
                      </a:r>
                      <a:r>
                        <a:rPr sz="1600" i="1" spc="5" dirty="0">
                          <a:latin typeface="Arial"/>
                          <a:cs typeface="Arial"/>
                        </a:rPr>
                        <a:t>s</a:t>
                      </a:r>
                      <a:r>
                        <a:rPr sz="1600" i="1" dirty="0">
                          <a:latin typeface="Arial"/>
                          <a:cs typeface="Arial"/>
                        </a:rPr>
                        <a:t>/ req</a:t>
                      </a:r>
                      <a:r>
                        <a:rPr sz="1600" i="1" spc="5" dirty="0">
                          <a:latin typeface="Arial"/>
                          <a:cs typeface="Arial"/>
                        </a:rPr>
                        <a:t>u</a:t>
                      </a:r>
                      <a:r>
                        <a:rPr sz="1600" i="1" dirty="0">
                          <a:latin typeface="Arial"/>
                          <a:cs typeface="Arial"/>
                        </a:rPr>
                        <a:t>ire</a:t>
                      </a:r>
                      <a:r>
                        <a:rPr sz="1600" i="1" spc="-25" dirty="0">
                          <a:latin typeface="Arial"/>
                          <a:cs typeface="Arial"/>
                        </a:rPr>
                        <a:t>m</a:t>
                      </a:r>
                      <a:r>
                        <a:rPr sz="1600" i="1" dirty="0">
                          <a:latin typeface="Arial"/>
                          <a:cs typeface="Arial"/>
                        </a:rPr>
                        <a:t>e</a:t>
                      </a:r>
                      <a:r>
                        <a:rPr sz="1600" i="1" spc="5" dirty="0">
                          <a:latin typeface="Arial"/>
                          <a:cs typeface="Arial"/>
                        </a:rPr>
                        <a:t>n</a:t>
                      </a:r>
                      <a:r>
                        <a:rPr sz="1600" i="1" dirty="0">
                          <a:latin typeface="Arial"/>
                          <a:cs typeface="Arial"/>
                        </a:rPr>
                        <a:t>ts and distinctive</a:t>
                      </a:r>
                      <a:r>
                        <a:rPr sz="1600" i="1" spc="-25" dirty="0">
                          <a:latin typeface="Arial"/>
                          <a:cs typeface="Arial"/>
                        </a:rPr>
                        <a:t> </a:t>
                      </a:r>
                      <a:r>
                        <a:rPr sz="1600" i="1" dirty="0">
                          <a:latin typeface="Arial"/>
                          <a:cs typeface="Arial"/>
                        </a:rPr>
                        <a:t>competencies</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379193">
                <a:tc>
                  <a:txBody>
                    <a:bodyPr/>
                    <a:lstStyle/>
                    <a:p>
                      <a:pPr marL="73660">
                        <a:lnSpc>
                          <a:spcPct val="100000"/>
                        </a:lnSpc>
                      </a:pPr>
                      <a:r>
                        <a:rPr sz="1600" b="1" dirty="0">
                          <a:latin typeface="Arial"/>
                          <a:cs typeface="Arial"/>
                        </a:rPr>
                        <a:t>Op</a:t>
                      </a:r>
                      <a:r>
                        <a:rPr sz="1600" b="1" spc="10" dirty="0">
                          <a:latin typeface="Arial"/>
                          <a:cs typeface="Arial"/>
                        </a:rPr>
                        <a:t>p</a:t>
                      </a:r>
                      <a:r>
                        <a:rPr sz="1600" b="1" dirty="0">
                          <a:latin typeface="Arial"/>
                          <a:cs typeface="Arial"/>
                        </a:rPr>
                        <a:t>ortun</a:t>
                      </a:r>
                      <a:r>
                        <a:rPr sz="1600" b="1" spc="-15" dirty="0">
                          <a:latin typeface="Arial"/>
                          <a:cs typeface="Arial"/>
                        </a:rPr>
                        <a:t>i</a:t>
                      </a:r>
                      <a:r>
                        <a:rPr sz="1600" b="1" dirty="0">
                          <a:latin typeface="Arial"/>
                          <a:cs typeface="Arial"/>
                        </a:rPr>
                        <a:t>ties</a:t>
                      </a:r>
                      <a:endParaRPr sz="1600" dirty="0">
                        <a:latin typeface="Arial"/>
                        <a:cs typeface="Arial"/>
                      </a:endParaRPr>
                    </a:p>
                    <a:p>
                      <a:pPr marL="360045" marR="66675" indent="-286385">
                        <a:lnSpc>
                          <a:spcPct val="100000"/>
                        </a:lnSpc>
                        <a:buFont typeface="Arial"/>
                        <a:buChar char="•"/>
                        <a:tabLst>
                          <a:tab pos="360680" algn="l"/>
                        </a:tabLst>
                      </a:pPr>
                      <a:r>
                        <a:rPr sz="1600" i="1" dirty="0">
                          <a:latin typeface="Arial"/>
                          <a:cs typeface="Arial"/>
                        </a:rPr>
                        <a:t>Su</a:t>
                      </a:r>
                      <a:r>
                        <a:rPr sz="1600" i="1" spc="-15" dirty="0">
                          <a:latin typeface="Arial"/>
                          <a:cs typeface="Arial"/>
                        </a:rPr>
                        <a:t>m</a:t>
                      </a:r>
                      <a:r>
                        <a:rPr sz="1600" i="1" spc="-25" dirty="0">
                          <a:latin typeface="Arial"/>
                          <a:cs typeface="Arial"/>
                        </a:rPr>
                        <a:t>m</a:t>
                      </a:r>
                      <a:r>
                        <a:rPr sz="1600" i="1" dirty="0">
                          <a:latin typeface="Arial"/>
                          <a:cs typeface="Arial"/>
                        </a:rPr>
                        <a:t>ariz</a:t>
                      </a:r>
                      <a:r>
                        <a:rPr sz="1600" i="1" spc="5" dirty="0">
                          <a:latin typeface="Arial"/>
                          <a:cs typeface="Arial"/>
                        </a:rPr>
                        <a:t>e</a:t>
                      </a:r>
                      <a:r>
                        <a:rPr sz="1600" i="1" dirty="0">
                          <a:latin typeface="Arial"/>
                          <a:cs typeface="Arial"/>
                        </a:rPr>
                        <a:t>s</a:t>
                      </a:r>
                      <a:r>
                        <a:rPr lang="en-US" sz="1600" i="1" dirty="0">
                          <a:latin typeface="Arial"/>
                          <a:cs typeface="Arial"/>
                        </a:rPr>
                        <a:t> </a:t>
                      </a:r>
                      <a:r>
                        <a:rPr lang="en-US" sz="1600" b="1" i="1" kern="1200" dirty="0">
                          <a:solidFill>
                            <a:schemeClr val="tx1"/>
                          </a:solidFill>
                          <a:latin typeface="Arial"/>
                          <a:ea typeface="+mn-ea"/>
                          <a:cs typeface="Arial"/>
                        </a:rPr>
                        <a:t>external </a:t>
                      </a:r>
                      <a:r>
                        <a:rPr sz="1600" i="1" spc="15" dirty="0">
                          <a:latin typeface="Arial"/>
                          <a:cs typeface="Arial"/>
                        </a:rPr>
                        <a:t> </a:t>
                      </a:r>
                      <a:r>
                        <a:rPr sz="1600" b="1" i="1" dirty="0">
                          <a:latin typeface="Arial"/>
                          <a:cs typeface="Arial"/>
                        </a:rPr>
                        <a:t>fav</a:t>
                      </a:r>
                      <a:r>
                        <a:rPr sz="1600" b="1" i="1" spc="5" dirty="0">
                          <a:latin typeface="Arial"/>
                          <a:cs typeface="Arial"/>
                        </a:rPr>
                        <a:t>o</a:t>
                      </a:r>
                      <a:r>
                        <a:rPr sz="1600" b="1" i="1" dirty="0">
                          <a:latin typeface="Arial"/>
                          <a:cs typeface="Arial"/>
                        </a:rPr>
                        <a:t>rable</a:t>
                      </a:r>
                      <a:r>
                        <a:rPr sz="1600" b="1" i="1" spc="-10" dirty="0">
                          <a:latin typeface="Arial"/>
                          <a:cs typeface="Arial"/>
                        </a:rPr>
                        <a:t> </a:t>
                      </a:r>
                      <a:r>
                        <a:rPr sz="1600" i="1" dirty="0">
                          <a:latin typeface="Arial"/>
                          <a:cs typeface="Arial"/>
                        </a:rPr>
                        <a:t>tre</a:t>
                      </a:r>
                      <a:r>
                        <a:rPr sz="1600" i="1" spc="-15" dirty="0">
                          <a:latin typeface="Arial"/>
                          <a:cs typeface="Arial"/>
                        </a:rPr>
                        <a:t>n</a:t>
                      </a:r>
                      <a:r>
                        <a:rPr sz="1600" i="1" spc="-10" dirty="0">
                          <a:latin typeface="Arial"/>
                          <a:cs typeface="Arial"/>
                        </a:rPr>
                        <a:t>d</a:t>
                      </a:r>
                      <a:r>
                        <a:rPr sz="1600" i="1" dirty="0">
                          <a:latin typeface="Arial"/>
                          <a:cs typeface="Arial"/>
                        </a:rPr>
                        <a:t>s or de</a:t>
                      </a:r>
                      <a:r>
                        <a:rPr sz="1600" i="1" spc="5" dirty="0">
                          <a:latin typeface="Arial"/>
                          <a:cs typeface="Arial"/>
                        </a:rPr>
                        <a:t>v</a:t>
                      </a:r>
                      <a:r>
                        <a:rPr sz="1600" i="1" dirty="0">
                          <a:latin typeface="Arial"/>
                          <a:cs typeface="Arial"/>
                        </a:rPr>
                        <a:t>elo</a:t>
                      </a:r>
                      <a:r>
                        <a:rPr sz="1600" i="1" spc="5" dirty="0">
                          <a:latin typeface="Arial"/>
                          <a:cs typeface="Arial"/>
                        </a:rPr>
                        <a:t>p</a:t>
                      </a:r>
                      <a:r>
                        <a:rPr sz="1600" i="1" spc="-25" dirty="0">
                          <a:latin typeface="Arial"/>
                          <a:cs typeface="Arial"/>
                        </a:rPr>
                        <a:t>m</a:t>
                      </a:r>
                      <a:r>
                        <a:rPr sz="1600" i="1" dirty="0">
                          <a:latin typeface="Arial"/>
                          <a:cs typeface="Arial"/>
                        </a:rPr>
                        <a:t>e</a:t>
                      </a:r>
                      <a:r>
                        <a:rPr sz="1600" i="1" spc="5" dirty="0">
                          <a:latin typeface="Arial"/>
                          <a:cs typeface="Arial"/>
                        </a:rPr>
                        <a:t>n</a:t>
                      </a:r>
                      <a:r>
                        <a:rPr sz="1600" i="1" dirty="0">
                          <a:latin typeface="Arial"/>
                          <a:cs typeface="Arial"/>
                        </a:rPr>
                        <a:t>ts that l</a:t>
                      </a:r>
                      <a:r>
                        <a:rPr sz="1600" i="1" spc="5" dirty="0">
                          <a:latin typeface="Arial"/>
                          <a:cs typeface="Arial"/>
                        </a:rPr>
                        <a:t>e</a:t>
                      </a:r>
                      <a:r>
                        <a:rPr sz="1600" i="1" dirty="0">
                          <a:latin typeface="Arial"/>
                          <a:cs typeface="Arial"/>
                        </a:rPr>
                        <a:t>ad</a:t>
                      </a:r>
                      <a:r>
                        <a:rPr sz="1600" i="1" spc="-10" dirty="0">
                          <a:latin typeface="Arial"/>
                          <a:cs typeface="Arial"/>
                        </a:rPr>
                        <a:t> </a:t>
                      </a:r>
                      <a:r>
                        <a:rPr sz="1600" i="1" dirty="0">
                          <a:latin typeface="Arial"/>
                          <a:cs typeface="Arial"/>
                        </a:rPr>
                        <a:t>to hig</a:t>
                      </a:r>
                      <a:r>
                        <a:rPr sz="1600" i="1" spc="5" dirty="0">
                          <a:latin typeface="Arial"/>
                          <a:cs typeface="Arial"/>
                        </a:rPr>
                        <a:t>h</a:t>
                      </a:r>
                      <a:r>
                        <a:rPr sz="1600" i="1" dirty="0">
                          <a:latin typeface="Arial"/>
                          <a:cs typeface="Arial"/>
                        </a:rPr>
                        <a:t>er sal</a:t>
                      </a:r>
                      <a:r>
                        <a:rPr sz="1600" i="1" spc="5" dirty="0">
                          <a:latin typeface="Arial"/>
                          <a:cs typeface="Arial"/>
                        </a:rPr>
                        <a:t>e</a:t>
                      </a:r>
                      <a:r>
                        <a:rPr sz="1600" i="1" dirty="0">
                          <a:latin typeface="Arial"/>
                          <a:cs typeface="Arial"/>
                        </a:rPr>
                        <a:t>s,</a:t>
                      </a:r>
                      <a:r>
                        <a:rPr sz="1600" i="1" spc="-15" dirty="0">
                          <a:latin typeface="Arial"/>
                          <a:cs typeface="Arial"/>
                        </a:rPr>
                        <a:t> </a:t>
                      </a:r>
                      <a:r>
                        <a:rPr sz="1600" i="1" dirty="0">
                          <a:latin typeface="Arial"/>
                          <a:cs typeface="Arial"/>
                        </a:rPr>
                        <a:t>profits or new b</a:t>
                      </a:r>
                      <a:r>
                        <a:rPr sz="1600" i="1" spc="5" dirty="0">
                          <a:latin typeface="Arial"/>
                          <a:cs typeface="Arial"/>
                        </a:rPr>
                        <a:t>u</a:t>
                      </a:r>
                      <a:r>
                        <a:rPr sz="1600" i="1" dirty="0">
                          <a:latin typeface="Arial"/>
                          <a:cs typeface="Arial"/>
                        </a:rPr>
                        <a:t>si</a:t>
                      </a:r>
                      <a:r>
                        <a:rPr sz="1600" i="1" spc="5" dirty="0">
                          <a:latin typeface="Arial"/>
                          <a:cs typeface="Arial"/>
                        </a:rPr>
                        <a:t>n</a:t>
                      </a:r>
                      <a:r>
                        <a:rPr sz="1600" i="1" dirty="0">
                          <a:latin typeface="Arial"/>
                          <a:cs typeface="Arial"/>
                        </a:rPr>
                        <a:t>e</a:t>
                      </a:r>
                      <a:r>
                        <a:rPr sz="1600" i="1" spc="5" dirty="0">
                          <a:latin typeface="Arial"/>
                          <a:cs typeface="Arial"/>
                        </a:rPr>
                        <a:t>s</a:t>
                      </a:r>
                      <a:r>
                        <a:rPr sz="1600" i="1" dirty="0">
                          <a:latin typeface="Arial"/>
                          <a:cs typeface="Arial"/>
                        </a:rPr>
                        <a:t>s</a:t>
                      </a:r>
                      <a:r>
                        <a:rPr sz="1600" i="1" spc="-20" dirty="0">
                          <a:latin typeface="Arial"/>
                          <a:cs typeface="Arial"/>
                        </a:rPr>
                        <a:t> </a:t>
                      </a:r>
                      <a:r>
                        <a:rPr sz="1600" i="1" dirty="0">
                          <a:latin typeface="Arial"/>
                          <a:cs typeface="Arial"/>
                        </a:rPr>
                        <a:t>o</a:t>
                      </a:r>
                      <a:r>
                        <a:rPr sz="1600" i="1" spc="5" dirty="0">
                          <a:latin typeface="Arial"/>
                          <a:cs typeface="Arial"/>
                        </a:rPr>
                        <a:t>p</a:t>
                      </a:r>
                      <a:r>
                        <a:rPr sz="1600" i="1" dirty="0">
                          <a:latin typeface="Arial"/>
                          <a:cs typeface="Arial"/>
                        </a:rPr>
                        <a:t>p</a:t>
                      </a:r>
                      <a:r>
                        <a:rPr sz="1600" i="1" spc="5" dirty="0">
                          <a:latin typeface="Arial"/>
                          <a:cs typeface="Arial"/>
                        </a:rPr>
                        <a:t>o</a:t>
                      </a:r>
                      <a:r>
                        <a:rPr sz="1600" i="1" dirty="0">
                          <a:latin typeface="Arial"/>
                          <a:cs typeface="Arial"/>
                        </a:rPr>
                        <a:t>rtunities</a:t>
                      </a:r>
                      <a:endParaRPr sz="1600" dirty="0">
                        <a:latin typeface="Arial"/>
                        <a:cs typeface="Arial"/>
                      </a:endParaRPr>
                    </a:p>
                    <a:p>
                      <a:pPr marL="360045" marR="487045" indent="-286385">
                        <a:lnSpc>
                          <a:spcPct val="100000"/>
                        </a:lnSpc>
                        <a:buFont typeface="Arial"/>
                        <a:buChar char="•"/>
                        <a:tabLst>
                          <a:tab pos="360680" algn="l"/>
                        </a:tabLst>
                      </a:pPr>
                      <a:r>
                        <a:rPr sz="1600" i="1" dirty="0">
                          <a:latin typeface="Arial"/>
                          <a:cs typeface="Arial"/>
                        </a:rPr>
                        <a:t>D</a:t>
                      </a:r>
                      <a:r>
                        <a:rPr sz="1600" i="1" spc="5" dirty="0">
                          <a:latin typeface="Arial"/>
                          <a:cs typeface="Arial"/>
                        </a:rPr>
                        <a:t>e</a:t>
                      </a:r>
                      <a:r>
                        <a:rPr sz="1600" i="1" dirty="0">
                          <a:latin typeface="Arial"/>
                          <a:cs typeface="Arial"/>
                        </a:rPr>
                        <a:t>s</a:t>
                      </a:r>
                      <a:r>
                        <a:rPr sz="1600" i="1" spc="10" dirty="0">
                          <a:latin typeface="Arial"/>
                          <a:cs typeface="Arial"/>
                        </a:rPr>
                        <a:t>c</a:t>
                      </a:r>
                      <a:r>
                        <a:rPr sz="1600" i="1" dirty="0">
                          <a:latin typeface="Arial"/>
                          <a:cs typeface="Arial"/>
                        </a:rPr>
                        <a:t>ribe</a:t>
                      </a:r>
                      <a:r>
                        <a:rPr sz="1600" i="1" spc="-25" dirty="0">
                          <a:latin typeface="Arial"/>
                          <a:cs typeface="Arial"/>
                        </a:rPr>
                        <a:t> </a:t>
                      </a:r>
                      <a:r>
                        <a:rPr sz="1600" i="1" dirty="0">
                          <a:latin typeface="Arial"/>
                          <a:cs typeface="Arial"/>
                        </a:rPr>
                        <a:t>e</a:t>
                      </a:r>
                      <a:r>
                        <a:rPr sz="1600" i="1" spc="5" dirty="0">
                          <a:latin typeface="Arial"/>
                          <a:cs typeface="Arial"/>
                        </a:rPr>
                        <a:t>x</a:t>
                      </a:r>
                      <a:r>
                        <a:rPr sz="1600" i="1" dirty="0">
                          <a:latin typeface="Arial"/>
                          <a:cs typeface="Arial"/>
                        </a:rPr>
                        <a:t>ternal</a:t>
                      </a:r>
                      <a:r>
                        <a:rPr sz="1600" i="1" spc="-15" dirty="0">
                          <a:latin typeface="Arial"/>
                          <a:cs typeface="Arial"/>
                        </a:rPr>
                        <a:t> </a:t>
                      </a:r>
                      <a:r>
                        <a:rPr sz="1600" i="1" dirty="0">
                          <a:latin typeface="Arial"/>
                          <a:cs typeface="Arial"/>
                        </a:rPr>
                        <a:t>situ</a:t>
                      </a:r>
                      <a:r>
                        <a:rPr sz="1600" i="1" spc="5" dirty="0">
                          <a:latin typeface="Arial"/>
                          <a:cs typeface="Arial"/>
                        </a:rPr>
                        <a:t>a</a:t>
                      </a:r>
                      <a:r>
                        <a:rPr sz="1600" i="1" dirty="0">
                          <a:latin typeface="Arial"/>
                          <a:cs typeface="Arial"/>
                        </a:rPr>
                        <a:t>tion, n</a:t>
                      </a:r>
                      <a:r>
                        <a:rPr sz="1600" i="1" spc="5" dirty="0">
                          <a:latin typeface="Arial"/>
                          <a:cs typeface="Arial"/>
                        </a:rPr>
                        <a:t>o</a:t>
                      </a:r>
                      <a:r>
                        <a:rPr sz="1600" i="1" dirty="0">
                          <a:latin typeface="Arial"/>
                          <a:cs typeface="Arial"/>
                        </a:rPr>
                        <a:t>t</a:t>
                      </a:r>
                      <a:r>
                        <a:rPr sz="1600" i="1" spc="-10" dirty="0">
                          <a:latin typeface="Arial"/>
                          <a:cs typeface="Arial"/>
                        </a:rPr>
                        <a:t> </a:t>
                      </a:r>
                      <a:r>
                        <a:rPr sz="1600" i="1" dirty="0">
                          <a:latin typeface="Arial"/>
                          <a:cs typeface="Arial"/>
                        </a:rPr>
                        <a:t>d</a:t>
                      </a:r>
                      <a:r>
                        <a:rPr sz="1600" i="1" spc="5" dirty="0">
                          <a:latin typeface="Arial"/>
                          <a:cs typeface="Arial"/>
                        </a:rPr>
                        <a:t>e</a:t>
                      </a:r>
                      <a:r>
                        <a:rPr sz="1600" i="1" dirty="0">
                          <a:latin typeface="Arial"/>
                          <a:cs typeface="Arial"/>
                        </a:rPr>
                        <a:t>sired</a:t>
                      </a:r>
                      <a:r>
                        <a:rPr sz="1600" i="1" spc="-10" dirty="0">
                          <a:latin typeface="Arial"/>
                          <a:cs typeface="Arial"/>
                        </a:rPr>
                        <a:t> </a:t>
                      </a:r>
                      <a:r>
                        <a:rPr sz="1600" i="1" dirty="0">
                          <a:latin typeface="Arial"/>
                          <a:cs typeface="Arial"/>
                        </a:rPr>
                        <a:t>a</a:t>
                      </a:r>
                      <a:r>
                        <a:rPr sz="1600" i="1" spc="5" dirty="0">
                          <a:latin typeface="Arial"/>
                          <a:cs typeface="Arial"/>
                        </a:rPr>
                        <a:t>c</a:t>
                      </a:r>
                      <a:r>
                        <a:rPr sz="1600" i="1" dirty="0">
                          <a:latin typeface="Arial"/>
                          <a:cs typeface="Arial"/>
                        </a:rPr>
                        <a:t>tion/strategy</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4295">
                        <a:lnSpc>
                          <a:spcPct val="100000"/>
                        </a:lnSpc>
                      </a:pPr>
                      <a:r>
                        <a:rPr sz="1600" b="1" dirty="0">
                          <a:latin typeface="Arial"/>
                          <a:cs typeface="Arial"/>
                        </a:rPr>
                        <a:t>T</a:t>
                      </a:r>
                      <a:r>
                        <a:rPr sz="1600" b="1" spc="5" dirty="0">
                          <a:latin typeface="Arial"/>
                          <a:cs typeface="Arial"/>
                        </a:rPr>
                        <a:t>h</a:t>
                      </a:r>
                      <a:r>
                        <a:rPr sz="1600" b="1" dirty="0">
                          <a:latin typeface="Arial"/>
                          <a:cs typeface="Arial"/>
                        </a:rPr>
                        <a:t>reats</a:t>
                      </a:r>
                      <a:endParaRPr sz="1600" dirty="0">
                        <a:latin typeface="Arial"/>
                        <a:cs typeface="Arial"/>
                      </a:endParaRPr>
                    </a:p>
                    <a:p>
                      <a:pPr marL="360680" marR="169545" indent="-286385">
                        <a:lnSpc>
                          <a:spcPct val="100000"/>
                        </a:lnSpc>
                        <a:buFont typeface="Arial"/>
                        <a:buChar char="•"/>
                        <a:tabLst>
                          <a:tab pos="361315" algn="l"/>
                        </a:tabLst>
                      </a:pPr>
                      <a:r>
                        <a:rPr sz="1600" i="1" dirty="0">
                          <a:latin typeface="Arial"/>
                          <a:cs typeface="Arial"/>
                        </a:rPr>
                        <a:t>Su</a:t>
                      </a:r>
                      <a:r>
                        <a:rPr sz="1600" i="1" spc="-15" dirty="0">
                          <a:latin typeface="Arial"/>
                          <a:cs typeface="Arial"/>
                        </a:rPr>
                        <a:t>m</a:t>
                      </a:r>
                      <a:r>
                        <a:rPr sz="1600" i="1" spc="-25" dirty="0">
                          <a:latin typeface="Arial"/>
                          <a:cs typeface="Arial"/>
                        </a:rPr>
                        <a:t>m</a:t>
                      </a:r>
                      <a:r>
                        <a:rPr sz="1600" i="1" dirty="0">
                          <a:latin typeface="Arial"/>
                          <a:cs typeface="Arial"/>
                        </a:rPr>
                        <a:t>ariz</a:t>
                      </a:r>
                      <a:r>
                        <a:rPr sz="1600" i="1" spc="5" dirty="0">
                          <a:latin typeface="Arial"/>
                          <a:cs typeface="Arial"/>
                        </a:rPr>
                        <a:t>e</a:t>
                      </a:r>
                      <a:r>
                        <a:rPr sz="1600" i="1" dirty="0">
                          <a:latin typeface="Arial"/>
                          <a:cs typeface="Arial"/>
                        </a:rPr>
                        <a:t>s</a:t>
                      </a:r>
                      <a:r>
                        <a:rPr sz="1600" i="1" spc="15" dirty="0">
                          <a:latin typeface="Arial"/>
                          <a:cs typeface="Arial"/>
                        </a:rPr>
                        <a:t> </a:t>
                      </a:r>
                      <a:r>
                        <a:rPr lang="en-US" sz="1600" b="1" i="1" kern="1200" dirty="0">
                          <a:solidFill>
                            <a:schemeClr val="tx1"/>
                          </a:solidFill>
                          <a:latin typeface="Arial"/>
                          <a:ea typeface="+mn-ea"/>
                          <a:cs typeface="Arial"/>
                        </a:rPr>
                        <a:t>external </a:t>
                      </a:r>
                      <a:r>
                        <a:rPr sz="1600" b="1" i="1" dirty="0">
                          <a:latin typeface="Arial"/>
                          <a:cs typeface="Arial"/>
                        </a:rPr>
                        <a:t>u</a:t>
                      </a:r>
                      <a:r>
                        <a:rPr sz="1600" b="1" i="1" spc="5" dirty="0">
                          <a:latin typeface="Arial"/>
                          <a:cs typeface="Arial"/>
                        </a:rPr>
                        <a:t>n</a:t>
                      </a:r>
                      <a:r>
                        <a:rPr sz="1600" b="1" i="1" dirty="0">
                          <a:latin typeface="Arial"/>
                          <a:cs typeface="Arial"/>
                        </a:rPr>
                        <a:t>fav</a:t>
                      </a:r>
                      <a:r>
                        <a:rPr sz="1600" b="1" i="1" spc="5" dirty="0">
                          <a:latin typeface="Arial"/>
                          <a:cs typeface="Arial"/>
                        </a:rPr>
                        <a:t>o</a:t>
                      </a:r>
                      <a:r>
                        <a:rPr sz="1600" b="1" i="1" dirty="0">
                          <a:latin typeface="Arial"/>
                          <a:cs typeface="Arial"/>
                        </a:rPr>
                        <a:t>rable </a:t>
                      </a:r>
                      <a:r>
                        <a:rPr sz="1600" i="1" dirty="0">
                          <a:latin typeface="Arial"/>
                          <a:cs typeface="Arial"/>
                        </a:rPr>
                        <a:t>trends</a:t>
                      </a:r>
                      <a:r>
                        <a:rPr sz="1600" i="1" spc="5" dirty="0">
                          <a:latin typeface="Arial"/>
                          <a:cs typeface="Arial"/>
                        </a:rPr>
                        <a:t> </a:t>
                      </a:r>
                      <a:r>
                        <a:rPr sz="1600" i="1" dirty="0">
                          <a:latin typeface="Arial"/>
                          <a:cs typeface="Arial"/>
                        </a:rPr>
                        <a:t>or dev</a:t>
                      </a:r>
                      <a:r>
                        <a:rPr sz="1600" i="1" spc="10" dirty="0">
                          <a:latin typeface="Arial"/>
                          <a:cs typeface="Arial"/>
                        </a:rPr>
                        <a:t>e</a:t>
                      </a:r>
                      <a:r>
                        <a:rPr sz="1600" i="1" dirty="0">
                          <a:latin typeface="Arial"/>
                          <a:cs typeface="Arial"/>
                        </a:rPr>
                        <a:t>lop</a:t>
                      </a:r>
                      <a:r>
                        <a:rPr sz="1600" i="1" spc="-20" dirty="0">
                          <a:latin typeface="Arial"/>
                          <a:cs typeface="Arial"/>
                        </a:rPr>
                        <a:t>m</a:t>
                      </a:r>
                      <a:r>
                        <a:rPr sz="1600" i="1" dirty="0">
                          <a:latin typeface="Arial"/>
                          <a:cs typeface="Arial"/>
                        </a:rPr>
                        <a:t>e</a:t>
                      </a:r>
                      <a:r>
                        <a:rPr sz="1600" i="1" spc="5" dirty="0">
                          <a:latin typeface="Arial"/>
                          <a:cs typeface="Arial"/>
                        </a:rPr>
                        <a:t>n</a:t>
                      </a:r>
                      <a:r>
                        <a:rPr sz="1600" i="1" dirty="0">
                          <a:latin typeface="Arial"/>
                          <a:cs typeface="Arial"/>
                        </a:rPr>
                        <a:t>ts that</a:t>
                      </a:r>
                      <a:r>
                        <a:rPr sz="1600" i="1" spc="5" dirty="0">
                          <a:latin typeface="Arial"/>
                          <a:cs typeface="Arial"/>
                        </a:rPr>
                        <a:t> </a:t>
                      </a:r>
                      <a:r>
                        <a:rPr sz="1600" i="1" dirty="0">
                          <a:latin typeface="Arial"/>
                          <a:cs typeface="Arial"/>
                        </a:rPr>
                        <a:t>threaten</a:t>
                      </a:r>
                      <a:r>
                        <a:rPr sz="1600" i="1" spc="5" dirty="0">
                          <a:latin typeface="Arial"/>
                          <a:cs typeface="Arial"/>
                        </a:rPr>
                        <a:t> </a:t>
                      </a:r>
                      <a:r>
                        <a:rPr sz="1600" i="1" dirty="0">
                          <a:latin typeface="Arial"/>
                          <a:cs typeface="Arial"/>
                        </a:rPr>
                        <a:t>sal</a:t>
                      </a:r>
                      <a:r>
                        <a:rPr sz="1600" i="1" spc="5" dirty="0">
                          <a:latin typeface="Arial"/>
                          <a:cs typeface="Arial"/>
                        </a:rPr>
                        <a:t>e</a:t>
                      </a:r>
                      <a:r>
                        <a:rPr sz="1600" i="1" dirty="0">
                          <a:latin typeface="Arial"/>
                          <a:cs typeface="Arial"/>
                        </a:rPr>
                        <a:t>s,</a:t>
                      </a:r>
                      <a:r>
                        <a:rPr sz="1600" i="1" spc="-15" dirty="0">
                          <a:latin typeface="Arial"/>
                          <a:cs typeface="Arial"/>
                        </a:rPr>
                        <a:t> </a:t>
                      </a:r>
                      <a:r>
                        <a:rPr sz="1600" i="1" dirty="0">
                          <a:latin typeface="Arial"/>
                          <a:cs typeface="Arial"/>
                        </a:rPr>
                        <a:t>profits or li</a:t>
                      </a:r>
                      <a:r>
                        <a:rPr sz="1600" i="1" spc="-30" dirty="0">
                          <a:latin typeface="Arial"/>
                          <a:cs typeface="Arial"/>
                        </a:rPr>
                        <a:t>m</a:t>
                      </a:r>
                      <a:r>
                        <a:rPr sz="1600" i="1" dirty="0">
                          <a:latin typeface="Arial"/>
                          <a:cs typeface="Arial"/>
                        </a:rPr>
                        <a:t>its</a:t>
                      </a:r>
                      <a:r>
                        <a:rPr sz="1600" i="1" spc="5" dirty="0">
                          <a:latin typeface="Arial"/>
                          <a:cs typeface="Arial"/>
                        </a:rPr>
                        <a:t> </a:t>
                      </a:r>
                      <a:r>
                        <a:rPr sz="1600" i="1" dirty="0">
                          <a:latin typeface="Arial"/>
                          <a:cs typeface="Arial"/>
                        </a:rPr>
                        <a:t>n</a:t>
                      </a:r>
                      <a:r>
                        <a:rPr sz="1600" i="1" spc="5" dirty="0">
                          <a:latin typeface="Arial"/>
                          <a:cs typeface="Arial"/>
                        </a:rPr>
                        <a:t>e</a:t>
                      </a:r>
                      <a:r>
                        <a:rPr sz="1600" i="1" dirty="0">
                          <a:latin typeface="Arial"/>
                          <a:cs typeface="Arial"/>
                        </a:rPr>
                        <a:t>w b</a:t>
                      </a:r>
                      <a:r>
                        <a:rPr sz="1600" i="1" spc="5" dirty="0">
                          <a:latin typeface="Arial"/>
                          <a:cs typeface="Arial"/>
                        </a:rPr>
                        <a:t>u</a:t>
                      </a:r>
                      <a:r>
                        <a:rPr sz="1600" i="1" dirty="0">
                          <a:latin typeface="Arial"/>
                          <a:cs typeface="Arial"/>
                        </a:rPr>
                        <a:t>si</a:t>
                      </a:r>
                      <a:r>
                        <a:rPr sz="1600" i="1" spc="5" dirty="0">
                          <a:latin typeface="Arial"/>
                          <a:cs typeface="Arial"/>
                        </a:rPr>
                        <a:t>n</a:t>
                      </a:r>
                      <a:r>
                        <a:rPr sz="1600" i="1" dirty="0">
                          <a:latin typeface="Arial"/>
                          <a:cs typeface="Arial"/>
                        </a:rPr>
                        <a:t>e</a:t>
                      </a:r>
                      <a:r>
                        <a:rPr sz="1600" i="1" spc="5" dirty="0">
                          <a:latin typeface="Arial"/>
                          <a:cs typeface="Arial"/>
                        </a:rPr>
                        <a:t>s</a:t>
                      </a:r>
                      <a:r>
                        <a:rPr sz="1600" i="1" dirty="0">
                          <a:latin typeface="Arial"/>
                          <a:cs typeface="Arial"/>
                        </a:rPr>
                        <a:t>s o</a:t>
                      </a:r>
                      <a:r>
                        <a:rPr sz="1600" i="1" spc="5" dirty="0">
                          <a:latin typeface="Arial"/>
                          <a:cs typeface="Arial"/>
                        </a:rPr>
                        <a:t>p</a:t>
                      </a:r>
                      <a:r>
                        <a:rPr sz="1600" i="1" dirty="0">
                          <a:latin typeface="Arial"/>
                          <a:cs typeface="Arial"/>
                        </a:rPr>
                        <a:t>p</a:t>
                      </a:r>
                      <a:r>
                        <a:rPr sz="1600" i="1" spc="5" dirty="0">
                          <a:latin typeface="Arial"/>
                          <a:cs typeface="Arial"/>
                        </a:rPr>
                        <a:t>o</a:t>
                      </a:r>
                      <a:r>
                        <a:rPr sz="1600" i="1" dirty="0">
                          <a:latin typeface="Arial"/>
                          <a:cs typeface="Arial"/>
                        </a:rPr>
                        <a:t>rtunities</a:t>
                      </a:r>
                      <a:endParaRPr sz="1600" dirty="0">
                        <a:latin typeface="Arial"/>
                        <a:cs typeface="Arial"/>
                      </a:endParaRPr>
                    </a:p>
                    <a:p>
                      <a:pPr marL="360680" indent="-286385">
                        <a:lnSpc>
                          <a:spcPct val="100000"/>
                        </a:lnSpc>
                        <a:buFont typeface="Arial"/>
                        <a:buChar char="•"/>
                        <a:tabLst>
                          <a:tab pos="361315" algn="l"/>
                        </a:tabLst>
                      </a:pPr>
                      <a:r>
                        <a:rPr sz="1600" i="1" dirty="0">
                          <a:latin typeface="Arial"/>
                          <a:cs typeface="Arial"/>
                        </a:rPr>
                        <a:t>R</a:t>
                      </a:r>
                      <a:r>
                        <a:rPr sz="1600" i="1" spc="5" dirty="0">
                          <a:latin typeface="Arial"/>
                          <a:cs typeface="Arial"/>
                        </a:rPr>
                        <a:t>e</a:t>
                      </a:r>
                      <a:r>
                        <a:rPr sz="1600" i="1" dirty="0">
                          <a:latin typeface="Arial"/>
                          <a:cs typeface="Arial"/>
                        </a:rPr>
                        <a:t>c</a:t>
                      </a:r>
                      <a:r>
                        <a:rPr sz="1600" i="1" spc="5" dirty="0">
                          <a:latin typeface="Arial"/>
                          <a:cs typeface="Arial"/>
                        </a:rPr>
                        <a:t>o</a:t>
                      </a:r>
                      <a:r>
                        <a:rPr sz="1600" i="1" dirty="0">
                          <a:latin typeface="Arial"/>
                          <a:cs typeface="Arial"/>
                        </a:rPr>
                        <a:t>g</a:t>
                      </a:r>
                      <a:r>
                        <a:rPr sz="1600" i="1" spc="5" dirty="0">
                          <a:latin typeface="Arial"/>
                          <a:cs typeface="Arial"/>
                        </a:rPr>
                        <a:t>n</a:t>
                      </a:r>
                      <a:r>
                        <a:rPr sz="1600" i="1" dirty="0">
                          <a:latin typeface="Arial"/>
                          <a:cs typeface="Arial"/>
                        </a:rPr>
                        <a:t>ize</a:t>
                      </a:r>
                      <a:r>
                        <a:rPr sz="1600" i="1" spc="-35" dirty="0">
                          <a:latin typeface="Arial"/>
                          <a:cs typeface="Arial"/>
                        </a:rPr>
                        <a:t> </a:t>
                      </a:r>
                      <a:r>
                        <a:rPr sz="1600" i="1" dirty="0">
                          <a:latin typeface="Arial"/>
                          <a:cs typeface="Arial"/>
                        </a:rPr>
                        <a:t>threats to</a:t>
                      </a:r>
                      <a:endParaRPr sz="1600" dirty="0">
                        <a:latin typeface="Arial"/>
                        <a:cs typeface="Arial"/>
                      </a:endParaRPr>
                    </a:p>
                    <a:p>
                      <a:pPr marL="360680">
                        <a:lnSpc>
                          <a:spcPct val="100000"/>
                        </a:lnSpc>
                      </a:pPr>
                      <a:r>
                        <a:rPr sz="1600" i="1" dirty="0">
                          <a:latin typeface="Arial"/>
                          <a:cs typeface="Arial"/>
                        </a:rPr>
                        <a:t>av</a:t>
                      </a:r>
                      <a:r>
                        <a:rPr sz="1600" i="1" spc="5" dirty="0">
                          <a:latin typeface="Arial"/>
                          <a:cs typeface="Arial"/>
                        </a:rPr>
                        <a:t>o</a:t>
                      </a:r>
                      <a:r>
                        <a:rPr sz="1600" i="1" dirty="0">
                          <a:latin typeface="Arial"/>
                          <a:cs typeface="Arial"/>
                        </a:rPr>
                        <a:t>id</a:t>
                      </a:r>
                      <a:r>
                        <a:rPr sz="1600" i="1" spc="-15" dirty="0">
                          <a:latin typeface="Arial"/>
                          <a:cs typeface="Arial"/>
                        </a:rPr>
                        <a:t> </a:t>
                      </a:r>
                      <a:r>
                        <a:rPr sz="1600" i="1" dirty="0">
                          <a:latin typeface="Arial"/>
                          <a:cs typeface="Arial"/>
                        </a:rPr>
                        <a:t>or </a:t>
                      </a:r>
                      <a:r>
                        <a:rPr sz="1600" i="1" spc="-10" dirty="0">
                          <a:latin typeface="Arial"/>
                          <a:cs typeface="Arial"/>
                        </a:rPr>
                        <a:t>l</a:t>
                      </a:r>
                      <a:r>
                        <a:rPr sz="1600" i="1" dirty="0">
                          <a:latin typeface="Arial"/>
                          <a:cs typeface="Arial"/>
                        </a:rPr>
                        <a:t>i</a:t>
                      </a:r>
                      <a:r>
                        <a:rPr sz="1600" i="1" spc="-30" dirty="0">
                          <a:latin typeface="Arial"/>
                          <a:cs typeface="Arial"/>
                        </a:rPr>
                        <a:t>m</a:t>
                      </a:r>
                      <a:r>
                        <a:rPr sz="1600" i="1" dirty="0">
                          <a:latin typeface="Arial"/>
                          <a:cs typeface="Arial"/>
                        </a:rPr>
                        <a:t>it</a:t>
                      </a:r>
                      <a:r>
                        <a:rPr sz="1600" i="1" spc="10" dirty="0">
                          <a:latin typeface="Arial"/>
                          <a:cs typeface="Arial"/>
                        </a:rPr>
                        <a:t> </a:t>
                      </a:r>
                      <a:r>
                        <a:rPr sz="1600" i="1" dirty="0">
                          <a:latin typeface="Arial"/>
                          <a:cs typeface="Arial"/>
                        </a:rPr>
                        <a:t>i</a:t>
                      </a:r>
                      <a:r>
                        <a:rPr sz="1600" i="1" spc="-30" dirty="0">
                          <a:latin typeface="Arial"/>
                          <a:cs typeface="Arial"/>
                        </a:rPr>
                        <a:t>m</a:t>
                      </a:r>
                      <a:r>
                        <a:rPr sz="1600" i="1" dirty="0">
                          <a:latin typeface="Arial"/>
                          <a:cs typeface="Arial"/>
                        </a:rPr>
                        <a:t>pa</a:t>
                      </a:r>
                      <a:r>
                        <a:rPr sz="1600" i="1" spc="5" dirty="0">
                          <a:latin typeface="Arial"/>
                          <a:cs typeface="Arial"/>
                        </a:rPr>
                        <a:t>c</a:t>
                      </a:r>
                      <a:r>
                        <a:rPr sz="1600" i="1" dirty="0">
                          <a:latin typeface="Arial"/>
                          <a:cs typeface="Arial"/>
                        </a:rPr>
                        <a:t>t</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
        <p:nvSpPr>
          <p:cNvPr id="24" name="Title 23">
            <a:extLst>
              <a:ext uri="{FF2B5EF4-FFF2-40B4-BE49-F238E27FC236}">
                <a16:creationId xmlns:a16="http://schemas.microsoft.com/office/drawing/2014/main" id="{2A255FE2-2C08-1C43-A21E-946E328F9123}"/>
              </a:ext>
            </a:extLst>
          </p:cNvPr>
          <p:cNvSpPr>
            <a:spLocks noGrp="1"/>
          </p:cNvSpPr>
          <p:nvPr>
            <p:ph type="title" idx="4294967295"/>
          </p:nvPr>
        </p:nvSpPr>
        <p:spPr>
          <a:xfrm>
            <a:off x="1" y="1341439"/>
            <a:ext cx="4867275" cy="2176463"/>
          </a:xfrm>
        </p:spPr>
        <p:txBody>
          <a:bodyPr>
            <a:normAutofit/>
          </a:bodyPr>
          <a:lstStyle/>
          <a:p>
            <a:pPr algn="ctr"/>
            <a:r>
              <a:rPr lang="en-US" b="1" dirty="0">
                <a:solidFill>
                  <a:srgbClr val="C00000"/>
                </a:solidFill>
                <a:latin typeface="Arial"/>
                <a:cs typeface="Arial"/>
              </a:rPr>
              <a:t>SWOT</a:t>
            </a:r>
            <a:r>
              <a:rPr lang="en-US" b="1" spc="15" dirty="0">
                <a:solidFill>
                  <a:srgbClr val="C00000"/>
                </a:solidFill>
                <a:latin typeface="Arial"/>
                <a:cs typeface="Arial"/>
              </a:rPr>
              <a:t> </a:t>
            </a:r>
            <a:r>
              <a:rPr lang="en-US" b="1" dirty="0">
                <a:solidFill>
                  <a:srgbClr val="C00000"/>
                </a:solidFill>
                <a:latin typeface="Arial"/>
                <a:cs typeface="Arial"/>
              </a:rPr>
              <a:t>st</a:t>
            </a:r>
            <a:r>
              <a:rPr lang="en-US" b="1" spc="-11" dirty="0">
                <a:solidFill>
                  <a:srgbClr val="C00000"/>
                </a:solidFill>
                <a:latin typeface="Arial"/>
                <a:cs typeface="Arial"/>
              </a:rPr>
              <a:t>r</a:t>
            </a:r>
            <a:r>
              <a:rPr lang="en-US" b="1" dirty="0">
                <a:solidFill>
                  <a:srgbClr val="C00000"/>
                </a:solidFill>
                <a:latin typeface="Arial"/>
                <a:cs typeface="Arial"/>
              </a:rPr>
              <a:t>ategies</a:t>
            </a:r>
            <a:br>
              <a:rPr lang="en-US" b="1" dirty="0">
                <a:solidFill>
                  <a:srgbClr val="C00000"/>
                </a:solidFill>
                <a:latin typeface="Arial"/>
                <a:cs typeface="Arial"/>
              </a:rPr>
            </a:br>
            <a:endParaRPr lang="en-SA" b="1" dirty="0">
              <a:solidFill>
                <a:srgbClr val="C00000"/>
              </a:solidFill>
            </a:endParaRPr>
          </a:p>
        </p:txBody>
      </p:sp>
      <p:sp>
        <p:nvSpPr>
          <p:cNvPr id="26" name="Rectangle 25">
            <a:extLst>
              <a:ext uri="{FF2B5EF4-FFF2-40B4-BE49-F238E27FC236}">
                <a16:creationId xmlns:a16="http://schemas.microsoft.com/office/drawing/2014/main" id="{64767BBF-6560-CA44-AC43-B7CBF165C9F7}"/>
              </a:ext>
            </a:extLst>
          </p:cNvPr>
          <p:cNvSpPr/>
          <p:nvPr/>
        </p:nvSpPr>
        <p:spPr>
          <a:xfrm>
            <a:off x="253489" y="2628170"/>
            <a:ext cx="4709339" cy="2557751"/>
          </a:xfrm>
          <a:prstGeom prst="rect">
            <a:avLst/>
          </a:prstGeom>
        </p:spPr>
        <p:txBody>
          <a:bodyPr wrap="square">
            <a:spAutoFit/>
          </a:bodyPr>
          <a:lstStyle/>
          <a:p>
            <a:pPr marL="12700" marR="5080" defTabSz="914354">
              <a:lnSpc>
                <a:spcPts val="2380"/>
              </a:lnSpc>
              <a:buClr>
                <a:srgbClr val="336666"/>
              </a:buClr>
              <a:buSzPct val="68181"/>
              <a:tabLst>
                <a:tab pos="355582" algn="l"/>
              </a:tabLst>
              <a:defRPr/>
            </a:pPr>
            <a:r>
              <a:rPr lang="en-US" sz="2400" spc="-15" dirty="0">
                <a:solidFill>
                  <a:srgbClr val="0070C0"/>
                </a:solidFill>
                <a:latin typeface="Abadi" panose="020B0604020104020204" pitchFamily="34" charset="0"/>
                <a:cs typeface="Arial"/>
              </a:rPr>
              <a:t>There are 2 major strategic options from a SWOT analysis It</a:t>
            </a:r>
          </a:p>
          <a:p>
            <a:pPr marL="12700" marR="5080" defTabSz="914354">
              <a:lnSpc>
                <a:spcPts val="2380"/>
              </a:lnSpc>
              <a:buClr>
                <a:srgbClr val="336666"/>
              </a:buClr>
              <a:buSzPct val="68181"/>
              <a:tabLst>
                <a:tab pos="355582" algn="l"/>
              </a:tabLst>
              <a:defRPr/>
            </a:pPr>
            <a:r>
              <a:rPr lang="en-US" sz="2400" spc="-15" dirty="0">
                <a:solidFill>
                  <a:srgbClr val="0070C0"/>
                </a:solidFill>
                <a:latin typeface="Abadi" panose="020B0604020104020204" pitchFamily="34" charset="0"/>
                <a:cs typeface="Arial"/>
              </a:rPr>
              <a:t>Matching &amp; Conversion; </a:t>
            </a:r>
          </a:p>
          <a:p>
            <a:pPr marL="355582" marR="5080" indent="-342882" defTabSz="914354">
              <a:lnSpc>
                <a:spcPts val="2380"/>
              </a:lnSpc>
              <a:buClr>
                <a:srgbClr val="336666"/>
              </a:buClr>
              <a:buSzPct val="68181"/>
              <a:buFont typeface="+mj-lt"/>
              <a:buAutoNum type="arabicPeriod"/>
              <a:tabLst>
                <a:tab pos="355582" algn="l"/>
              </a:tabLst>
              <a:defRPr/>
            </a:pPr>
            <a:r>
              <a:rPr lang="en-US" sz="2400" spc="-15" dirty="0">
                <a:solidFill>
                  <a:srgbClr val="0070C0"/>
                </a:solidFill>
                <a:latin typeface="Abadi" panose="020B0604020104020204" pitchFamily="34" charset="0"/>
                <a:cs typeface="Arial"/>
              </a:rPr>
              <a:t>To match the strengths to the opportunities </a:t>
            </a:r>
          </a:p>
          <a:p>
            <a:pPr marL="355582" marR="5080" indent="-342882" defTabSz="914354">
              <a:lnSpc>
                <a:spcPts val="2380"/>
              </a:lnSpc>
              <a:buClr>
                <a:srgbClr val="336666"/>
              </a:buClr>
              <a:buSzPct val="68181"/>
              <a:buFont typeface="+mj-lt"/>
              <a:buAutoNum type="arabicPeriod"/>
              <a:tabLst>
                <a:tab pos="355582" algn="l"/>
              </a:tabLst>
              <a:defRPr/>
            </a:pPr>
            <a:r>
              <a:rPr lang="en-US" sz="2400" spc="-15" dirty="0">
                <a:solidFill>
                  <a:srgbClr val="0070C0"/>
                </a:solidFill>
                <a:latin typeface="Abadi" panose="020B0604020104020204" pitchFamily="34" charset="0"/>
                <a:cs typeface="Arial"/>
              </a:rPr>
              <a:t>To convert the weakness &amp; threats to strengths &amp; opportunities.</a:t>
            </a:r>
          </a:p>
        </p:txBody>
      </p:sp>
      <p:grpSp>
        <p:nvGrpSpPr>
          <p:cNvPr id="30" name="Group 29">
            <a:extLst>
              <a:ext uri="{FF2B5EF4-FFF2-40B4-BE49-F238E27FC236}">
                <a16:creationId xmlns:a16="http://schemas.microsoft.com/office/drawing/2014/main" id="{E5C8B6AE-8199-2F4D-B0E8-AA877C76FB25}"/>
              </a:ext>
            </a:extLst>
          </p:cNvPr>
          <p:cNvGrpSpPr/>
          <p:nvPr/>
        </p:nvGrpSpPr>
        <p:grpSpPr>
          <a:xfrm>
            <a:off x="7189384" y="2429539"/>
            <a:ext cx="1905003" cy="1038315"/>
            <a:chOff x="445981" y="1030642"/>
            <a:chExt cx="1905002" cy="1038314"/>
          </a:xfrm>
        </p:grpSpPr>
        <p:sp>
          <p:nvSpPr>
            <p:cNvPr id="32" name="object 12">
              <a:extLst>
                <a:ext uri="{FF2B5EF4-FFF2-40B4-BE49-F238E27FC236}">
                  <a16:creationId xmlns:a16="http://schemas.microsoft.com/office/drawing/2014/main" id="{31876323-1C48-F348-A7C4-AC1151AD809D}"/>
                </a:ext>
              </a:extLst>
            </p:cNvPr>
            <p:cNvSpPr/>
            <p:nvPr/>
          </p:nvSpPr>
          <p:spPr>
            <a:xfrm>
              <a:off x="445981" y="1448470"/>
              <a:ext cx="1905000" cy="620486"/>
            </a:xfrm>
            <a:custGeom>
              <a:avLst/>
              <a:gdLst/>
              <a:ahLst/>
              <a:cxnLst/>
              <a:rect l="l" t="t" r="r" b="b"/>
              <a:pathLst>
                <a:path w="1905000" h="533400">
                  <a:moveTo>
                    <a:pt x="0" y="266700"/>
                  </a:moveTo>
                  <a:lnTo>
                    <a:pt x="476250" y="0"/>
                  </a:lnTo>
                  <a:lnTo>
                    <a:pt x="476250" y="133350"/>
                  </a:lnTo>
                  <a:lnTo>
                    <a:pt x="1905000" y="133350"/>
                  </a:lnTo>
                  <a:lnTo>
                    <a:pt x="1905000" y="400050"/>
                  </a:lnTo>
                  <a:lnTo>
                    <a:pt x="476250" y="400050"/>
                  </a:lnTo>
                  <a:lnTo>
                    <a:pt x="476250" y="533400"/>
                  </a:lnTo>
                  <a:lnTo>
                    <a:pt x="0" y="266700"/>
                  </a:lnTo>
                  <a:close/>
                </a:path>
              </a:pathLst>
            </a:custGeom>
            <a:solidFill>
              <a:srgbClr val="FF0000"/>
            </a:solidFill>
            <a:ln w="9144">
              <a:solidFill>
                <a:srgbClr val="336666"/>
              </a:solidFill>
            </a:ln>
          </p:spPr>
          <p:txBody>
            <a:bodyPr wrap="square" lIns="0" tIns="0" rIns="0" bIns="0" rtlCol="0"/>
            <a:lstStyle/>
            <a:p>
              <a:pPr defTabSz="914354">
                <a:defRPr/>
              </a:pPr>
              <a:endParaRPr>
                <a:solidFill>
                  <a:prstClr val="white"/>
                </a:solidFill>
                <a:latin typeface="Gill Sans MT" panose="020B0502020104020203"/>
              </a:endParaRPr>
            </a:p>
          </p:txBody>
        </p:sp>
        <p:sp>
          <p:nvSpPr>
            <p:cNvPr id="33" name="object 13">
              <a:extLst>
                <a:ext uri="{FF2B5EF4-FFF2-40B4-BE49-F238E27FC236}">
                  <a16:creationId xmlns:a16="http://schemas.microsoft.com/office/drawing/2014/main" id="{4362C184-A13A-274B-B746-B7CA98B5D58B}"/>
                </a:ext>
              </a:extLst>
            </p:cNvPr>
            <p:cNvSpPr txBox="1"/>
            <p:nvPr/>
          </p:nvSpPr>
          <p:spPr>
            <a:xfrm>
              <a:off x="541232" y="1030642"/>
              <a:ext cx="1809751" cy="887421"/>
            </a:xfrm>
            <a:prstGeom prst="rect">
              <a:avLst/>
            </a:prstGeom>
          </p:spPr>
          <p:txBody>
            <a:bodyPr vert="horz" wrap="square" lIns="0" tIns="0" rIns="0" bIns="0" rtlCol="0">
              <a:spAutoFit/>
            </a:bodyPr>
            <a:lstStyle/>
            <a:p>
              <a:pPr marL="12700" defTabSz="914354">
                <a:defRPr/>
              </a:pPr>
              <a:endParaRPr sz="2600" dirty="0">
                <a:solidFill>
                  <a:prstClr val="black"/>
                </a:solidFill>
                <a:latin typeface="Arial"/>
                <a:cs typeface="Arial"/>
              </a:endParaRPr>
            </a:p>
            <a:p>
              <a:pPr marL="248908" defTabSz="914354">
                <a:spcBef>
                  <a:spcPts val="1415"/>
                </a:spcBef>
                <a:defRPr/>
              </a:pPr>
              <a:r>
                <a:rPr sz="2000" b="1" dirty="0">
                  <a:solidFill>
                    <a:prstClr val="white"/>
                  </a:solidFill>
                  <a:latin typeface="Arial Black"/>
                  <a:cs typeface="Arial Black"/>
                </a:rPr>
                <a:t>Co</a:t>
              </a:r>
              <a:r>
                <a:rPr sz="2000" b="1" spc="-60" dirty="0">
                  <a:solidFill>
                    <a:prstClr val="white"/>
                  </a:solidFill>
                  <a:latin typeface="Arial Black"/>
                  <a:cs typeface="Arial Black"/>
                </a:rPr>
                <a:t>n</a:t>
              </a:r>
              <a:r>
                <a:rPr sz="2000" b="1" spc="-51" dirty="0">
                  <a:solidFill>
                    <a:prstClr val="white"/>
                  </a:solidFill>
                  <a:latin typeface="Arial Black"/>
                  <a:cs typeface="Arial Black"/>
                </a:rPr>
                <a:t>v</a:t>
              </a:r>
              <a:r>
                <a:rPr sz="2000" b="1" dirty="0">
                  <a:solidFill>
                    <a:prstClr val="white"/>
                  </a:solidFill>
                  <a:latin typeface="Arial Black"/>
                  <a:cs typeface="Arial Black"/>
                </a:rPr>
                <a:t>e</a:t>
              </a:r>
              <a:r>
                <a:rPr sz="2000" b="1" spc="40" dirty="0">
                  <a:solidFill>
                    <a:prstClr val="white"/>
                  </a:solidFill>
                  <a:latin typeface="Arial Black"/>
                  <a:cs typeface="Arial Black"/>
                </a:rPr>
                <a:t>r</a:t>
              </a:r>
              <a:r>
                <a:rPr sz="2000" b="1" dirty="0">
                  <a:solidFill>
                    <a:prstClr val="white"/>
                  </a:solidFill>
                  <a:latin typeface="Arial Black"/>
                  <a:cs typeface="Arial Black"/>
                </a:rPr>
                <a:t>sion</a:t>
              </a:r>
              <a:endParaRPr sz="2000" dirty="0">
                <a:solidFill>
                  <a:prstClr val="white"/>
                </a:solidFill>
                <a:latin typeface="Arial Black"/>
                <a:cs typeface="Arial Black"/>
              </a:endParaRPr>
            </a:p>
          </p:txBody>
        </p:sp>
      </p:grpSp>
      <p:grpSp>
        <p:nvGrpSpPr>
          <p:cNvPr id="38" name="Group 37">
            <a:extLst>
              <a:ext uri="{FF2B5EF4-FFF2-40B4-BE49-F238E27FC236}">
                <a16:creationId xmlns:a16="http://schemas.microsoft.com/office/drawing/2014/main" id="{C0FDC874-CCC4-E441-9562-F7FFD9D0C102}"/>
              </a:ext>
            </a:extLst>
          </p:cNvPr>
          <p:cNvGrpSpPr/>
          <p:nvPr/>
        </p:nvGrpSpPr>
        <p:grpSpPr>
          <a:xfrm rot="16200000">
            <a:off x="4269971" y="3071596"/>
            <a:ext cx="1905002" cy="1038315"/>
            <a:chOff x="445981" y="1030643"/>
            <a:chExt cx="1905002" cy="1038313"/>
          </a:xfrm>
        </p:grpSpPr>
        <p:sp>
          <p:nvSpPr>
            <p:cNvPr id="39" name="object 12">
              <a:extLst>
                <a:ext uri="{FF2B5EF4-FFF2-40B4-BE49-F238E27FC236}">
                  <a16:creationId xmlns:a16="http://schemas.microsoft.com/office/drawing/2014/main" id="{B986A306-9ACC-DB4C-8510-A229F52B0D3C}"/>
                </a:ext>
              </a:extLst>
            </p:cNvPr>
            <p:cNvSpPr/>
            <p:nvPr/>
          </p:nvSpPr>
          <p:spPr>
            <a:xfrm>
              <a:off x="445981" y="1448470"/>
              <a:ext cx="1905000" cy="620486"/>
            </a:xfrm>
            <a:custGeom>
              <a:avLst/>
              <a:gdLst/>
              <a:ahLst/>
              <a:cxnLst/>
              <a:rect l="l" t="t" r="r" b="b"/>
              <a:pathLst>
                <a:path w="1905000" h="533400">
                  <a:moveTo>
                    <a:pt x="0" y="266700"/>
                  </a:moveTo>
                  <a:lnTo>
                    <a:pt x="476250" y="0"/>
                  </a:lnTo>
                  <a:lnTo>
                    <a:pt x="476250" y="133350"/>
                  </a:lnTo>
                  <a:lnTo>
                    <a:pt x="1905000" y="133350"/>
                  </a:lnTo>
                  <a:lnTo>
                    <a:pt x="1905000" y="400050"/>
                  </a:lnTo>
                  <a:lnTo>
                    <a:pt x="476250" y="400050"/>
                  </a:lnTo>
                  <a:lnTo>
                    <a:pt x="476250" y="533400"/>
                  </a:lnTo>
                  <a:lnTo>
                    <a:pt x="0" y="266700"/>
                  </a:lnTo>
                  <a:close/>
                </a:path>
              </a:pathLst>
            </a:custGeom>
            <a:solidFill>
              <a:srgbClr val="FF0000"/>
            </a:solidFill>
            <a:ln w="9144">
              <a:solidFill>
                <a:srgbClr val="336666"/>
              </a:solidFill>
            </a:ln>
          </p:spPr>
          <p:txBody>
            <a:bodyPr wrap="square" lIns="0" tIns="0" rIns="0" bIns="0" rtlCol="0"/>
            <a:lstStyle/>
            <a:p>
              <a:pPr defTabSz="914354">
                <a:defRPr/>
              </a:pPr>
              <a:endParaRPr>
                <a:solidFill>
                  <a:prstClr val="white"/>
                </a:solidFill>
                <a:latin typeface="Gill Sans MT" panose="020B0502020104020203"/>
              </a:endParaRPr>
            </a:p>
          </p:txBody>
        </p:sp>
        <p:sp>
          <p:nvSpPr>
            <p:cNvPr id="40" name="object 13">
              <a:extLst>
                <a:ext uri="{FF2B5EF4-FFF2-40B4-BE49-F238E27FC236}">
                  <a16:creationId xmlns:a16="http://schemas.microsoft.com/office/drawing/2014/main" id="{535BBA76-8CD8-EE4B-81DB-B9F346A81219}"/>
                </a:ext>
              </a:extLst>
            </p:cNvPr>
            <p:cNvSpPr txBox="1"/>
            <p:nvPr/>
          </p:nvSpPr>
          <p:spPr>
            <a:xfrm>
              <a:off x="541232" y="1030643"/>
              <a:ext cx="1809751" cy="887420"/>
            </a:xfrm>
            <a:prstGeom prst="rect">
              <a:avLst/>
            </a:prstGeom>
          </p:spPr>
          <p:txBody>
            <a:bodyPr vert="horz" wrap="square" lIns="0" tIns="0" rIns="0" bIns="0" rtlCol="0">
              <a:spAutoFit/>
            </a:bodyPr>
            <a:lstStyle/>
            <a:p>
              <a:pPr marL="12700" defTabSz="914354">
                <a:defRPr/>
              </a:pPr>
              <a:endParaRPr sz="2600" dirty="0">
                <a:solidFill>
                  <a:prstClr val="black"/>
                </a:solidFill>
                <a:latin typeface="Arial"/>
                <a:cs typeface="Arial"/>
              </a:endParaRPr>
            </a:p>
            <a:p>
              <a:pPr marL="248908" defTabSz="914354">
                <a:spcBef>
                  <a:spcPts val="1415"/>
                </a:spcBef>
                <a:defRPr/>
              </a:pPr>
              <a:r>
                <a:rPr lang="en-US" sz="2000" b="1" dirty="0">
                  <a:solidFill>
                    <a:prstClr val="white"/>
                  </a:solidFill>
                  <a:latin typeface="Arial Black"/>
                  <a:cs typeface="Arial Black"/>
                </a:rPr>
                <a:t>Matching</a:t>
              </a:r>
              <a:endParaRPr sz="2000" dirty="0">
                <a:solidFill>
                  <a:prstClr val="white"/>
                </a:solidFill>
                <a:latin typeface="Arial Black"/>
                <a:cs typeface="Arial Black"/>
              </a:endParaRPr>
            </a:p>
          </p:txBody>
        </p:sp>
      </p:grpSp>
      <p:grpSp>
        <p:nvGrpSpPr>
          <p:cNvPr id="34" name="Group 33">
            <a:extLst>
              <a:ext uri="{FF2B5EF4-FFF2-40B4-BE49-F238E27FC236}">
                <a16:creationId xmlns:a16="http://schemas.microsoft.com/office/drawing/2014/main" id="{348CE223-6A19-C946-9265-85F6B4005517}"/>
              </a:ext>
            </a:extLst>
          </p:cNvPr>
          <p:cNvGrpSpPr/>
          <p:nvPr/>
        </p:nvGrpSpPr>
        <p:grpSpPr>
          <a:xfrm>
            <a:off x="7493481" y="4783590"/>
            <a:ext cx="1905003" cy="1038315"/>
            <a:chOff x="445981" y="1030642"/>
            <a:chExt cx="1905002" cy="1038314"/>
          </a:xfrm>
        </p:grpSpPr>
        <p:sp>
          <p:nvSpPr>
            <p:cNvPr id="35" name="object 12">
              <a:extLst>
                <a:ext uri="{FF2B5EF4-FFF2-40B4-BE49-F238E27FC236}">
                  <a16:creationId xmlns:a16="http://schemas.microsoft.com/office/drawing/2014/main" id="{C248C97B-D38F-E24B-AAA5-3A08C75948D7}"/>
                </a:ext>
              </a:extLst>
            </p:cNvPr>
            <p:cNvSpPr/>
            <p:nvPr/>
          </p:nvSpPr>
          <p:spPr>
            <a:xfrm>
              <a:off x="445981" y="1448470"/>
              <a:ext cx="1905000" cy="620486"/>
            </a:xfrm>
            <a:custGeom>
              <a:avLst/>
              <a:gdLst/>
              <a:ahLst/>
              <a:cxnLst/>
              <a:rect l="l" t="t" r="r" b="b"/>
              <a:pathLst>
                <a:path w="1905000" h="533400">
                  <a:moveTo>
                    <a:pt x="0" y="266700"/>
                  </a:moveTo>
                  <a:lnTo>
                    <a:pt x="476250" y="0"/>
                  </a:lnTo>
                  <a:lnTo>
                    <a:pt x="476250" y="133350"/>
                  </a:lnTo>
                  <a:lnTo>
                    <a:pt x="1905000" y="133350"/>
                  </a:lnTo>
                  <a:lnTo>
                    <a:pt x="1905000" y="400050"/>
                  </a:lnTo>
                  <a:lnTo>
                    <a:pt x="476250" y="400050"/>
                  </a:lnTo>
                  <a:lnTo>
                    <a:pt x="476250" y="533400"/>
                  </a:lnTo>
                  <a:lnTo>
                    <a:pt x="0" y="266700"/>
                  </a:lnTo>
                  <a:close/>
                </a:path>
              </a:pathLst>
            </a:custGeom>
            <a:solidFill>
              <a:srgbClr val="FF0000"/>
            </a:solidFill>
            <a:ln w="9144">
              <a:solidFill>
                <a:srgbClr val="336666"/>
              </a:solidFill>
            </a:ln>
          </p:spPr>
          <p:txBody>
            <a:bodyPr wrap="square" lIns="0" tIns="0" rIns="0" bIns="0" rtlCol="0"/>
            <a:lstStyle/>
            <a:p>
              <a:pPr defTabSz="914354">
                <a:defRPr/>
              </a:pPr>
              <a:endParaRPr>
                <a:solidFill>
                  <a:prstClr val="white"/>
                </a:solidFill>
                <a:latin typeface="Gill Sans MT" panose="020B0502020104020203"/>
              </a:endParaRPr>
            </a:p>
          </p:txBody>
        </p:sp>
        <p:sp>
          <p:nvSpPr>
            <p:cNvPr id="36" name="object 13">
              <a:extLst>
                <a:ext uri="{FF2B5EF4-FFF2-40B4-BE49-F238E27FC236}">
                  <a16:creationId xmlns:a16="http://schemas.microsoft.com/office/drawing/2014/main" id="{4D53643C-73FC-BB4E-89F7-0A3F9F68D351}"/>
                </a:ext>
              </a:extLst>
            </p:cNvPr>
            <p:cNvSpPr txBox="1"/>
            <p:nvPr/>
          </p:nvSpPr>
          <p:spPr>
            <a:xfrm>
              <a:off x="541232" y="1030642"/>
              <a:ext cx="1809751" cy="887421"/>
            </a:xfrm>
            <a:prstGeom prst="rect">
              <a:avLst/>
            </a:prstGeom>
          </p:spPr>
          <p:txBody>
            <a:bodyPr vert="horz" wrap="square" lIns="0" tIns="0" rIns="0" bIns="0" rtlCol="0">
              <a:spAutoFit/>
            </a:bodyPr>
            <a:lstStyle/>
            <a:p>
              <a:pPr marL="12700" defTabSz="914354">
                <a:defRPr/>
              </a:pPr>
              <a:endParaRPr sz="2600" dirty="0">
                <a:solidFill>
                  <a:prstClr val="black"/>
                </a:solidFill>
                <a:latin typeface="Arial"/>
                <a:cs typeface="Arial"/>
              </a:endParaRPr>
            </a:p>
            <a:p>
              <a:pPr marL="248908" defTabSz="914354">
                <a:spcBef>
                  <a:spcPts val="1415"/>
                </a:spcBef>
                <a:defRPr/>
              </a:pPr>
              <a:r>
                <a:rPr sz="2000" b="1" dirty="0">
                  <a:solidFill>
                    <a:prstClr val="white"/>
                  </a:solidFill>
                  <a:latin typeface="Arial Black"/>
                  <a:cs typeface="Arial Black"/>
                </a:rPr>
                <a:t>Co</a:t>
              </a:r>
              <a:r>
                <a:rPr sz="2000" b="1" spc="-60" dirty="0">
                  <a:solidFill>
                    <a:prstClr val="white"/>
                  </a:solidFill>
                  <a:latin typeface="Arial Black"/>
                  <a:cs typeface="Arial Black"/>
                </a:rPr>
                <a:t>n</a:t>
              </a:r>
              <a:r>
                <a:rPr sz="2000" b="1" spc="-51" dirty="0">
                  <a:solidFill>
                    <a:prstClr val="white"/>
                  </a:solidFill>
                  <a:latin typeface="Arial Black"/>
                  <a:cs typeface="Arial Black"/>
                </a:rPr>
                <a:t>v</a:t>
              </a:r>
              <a:r>
                <a:rPr sz="2000" b="1" dirty="0">
                  <a:solidFill>
                    <a:prstClr val="white"/>
                  </a:solidFill>
                  <a:latin typeface="Arial Black"/>
                  <a:cs typeface="Arial Black"/>
                </a:rPr>
                <a:t>e</a:t>
              </a:r>
              <a:r>
                <a:rPr sz="2000" b="1" spc="40" dirty="0">
                  <a:solidFill>
                    <a:prstClr val="white"/>
                  </a:solidFill>
                  <a:latin typeface="Arial Black"/>
                  <a:cs typeface="Arial Black"/>
                </a:rPr>
                <a:t>r</a:t>
              </a:r>
              <a:r>
                <a:rPr sz="2000" b="1" dirty="0">
                  <a:solidFill>
                    <a:prstClr val="white"/>
                  </a:solidFill>
                  <a:latin typeface="Arial Black"/>
                  <a:cs typeface="Arial Black"/>
                </a:rPr>
                <a:t>sion</a:t>
              </a:r>
              <a:endParaRPr sz="2000" dirty="0">
                <a:solidFill>
                  <a:prstClr val="white"/>
                </a:solidFill>
                <a:latin typeface="Arial Black"/>
                <a:cs typeface="Arial Black"/>
              </a:endParaRPr>
            </a:p>
          </p:txBody>
        </p:sp>
      </p:grpSp>
      <p:sp>
        <p:nvSpPr>
          <p:cNvPr id="2" name="TextBox 1">
            <a:extLst>
              <a:ext uri="{FF2B5EF4-FFF2-40B4-BE49-F238E27FC236}">
                <a16:creationId xmlns:a16="http://schemas.microsoft.com/office/drawing/2014/main" id="{AD7224FD-150E-3A9E-0AD9-96AF8C20BF17}"/>
              </a:ext>
            </a:extLst>
          </p:cNvPr>
          <p:cNvSpPr txBox="1"/>
          <p:nvPr/>
        </p:nvSpPr>
        <p:spPr>
          <a:xfrm>
            <a:off x="0" y="1107642"/>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1</a:t>
            </a:r>
          </a:p>
        </p:txBody>
      </p:sp>
      <p:sp>
        <p:nvSpPr>
          <p:cNvPr id="3" name="Cloud 2">
            <a:extLst>
              <a:ext uri="{FF2B5EF4-FFF2-40B4-BE49-F238E27FC236}">
                <a16:creationId xmlns:a16="http://schemas.microsoft.com/office/drawing/2014/main" id="{24E391C1-DE82-DB26-689B-2C36442AAB28}"/>
              </a:ext>
            </a:extLst>
          </p:cNvPr>
          <p:cNvSpPr/>
          <p:nvPr/>
        </p:nvSpPr>
        <p:spPr>
          <a:xfrm>
            <a:off x="4502128" y="386851"/>
            <a:ext cx="1079465"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31D82A9-BF4F-3141-9953-14EE8E897971}"/>
              </a:ext>
            </a:extLst>
          </p:cNvPr>
          <p:cNvSpPr/>
          <p:nvPr/>
        </p:nvSpPr>
        <p:spPr>
          <a:xfrm>
            <a:off x="2960369" y="1451611"/>
            <a:ext cx="8263891" cy="40462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dirty="0">
              <a:solidFill>
                <a:prstClr val="black"/>
              </a:solidFill>
              <a:latin typeface="Gill Sans MT" panose="020B0502020104020203"/>
            </a:endParaRPr>
          </a:p>
        </p:txBody>
      </p:sp>
      <p:sp>
        <p:nvSpPr>
          <p:cNvPr id="14" name="object 14"/>
          <p:cNvSpPr txBox="1">
            <a:spLocks noGrp="1"/>
          </p:cNvSpPr>
          <p:nvPr>
            <p:ph type="title" idx="4294967295"/>
          </p:nvPr>
        </p:nvSpPr>
        <p:spPr>
          <a:xfrm>
            <a:off x="4557558" y="539936"/>
            <a:ext cx="7417023" cy="628651"/>
          </a:xfrm>
          <a:prstGeom prst="rect">
            <a:avLst/>
          </a:prstGeom>
          <a:solidFill>
            <a:schemeClr val="bg1"/>
          </a:solidFill>
          <a:ln>
            <a:solidFill>
              <a:srgbClr val="124C37"/>
            </a:solidFill>
          </a:ln>
        </p:spPr>
        <p:txBody>
          <a:bodyPr vert="horz" lIns="91440" tIns="45720" rIns="91440" bIns="45720" rtlCol="0" anchor="ctr">
            <a:noAutofit/>
          </a:bodyPr>
          <a:lstStyle/>
          <a:p>
            <a:pPr marL="8929" defTabSz="642883"/>
            <a:r>
              <a:rPr sz="2800" spc="5" dirty="0">
                <a:solidFill>
                  <a:schemeClr val="accent6">
                    <a:lumMod val="50000"/>
                  </a:schemeClr>
                </a:solidFill>
                <a:latin typeface="Abadi" panose="020B0604020104020204" pitchFamily="34" charset="0"/>
                <a:cs typeface="Arial"/>
              </a:rPr>
              <a:t>Opportunity &amp; Threat Prioritization </a:t>
            </a:r>
            <a:r>
              <a:rPr lang="en-US" sz="2800" spc="5" dirty="0">
                <a:solidFill>
                  <a:schemeClr val="accent6">
                    <a:lumMod val="50000"/>
                  </a:schemeClr>
                </a:solidFill>
                <a:latin typeface="Abadi" panose="020B0604020104020204" pitchFamily="34" charset="0"/>
                <a:cs typeface="Arial"/>
              </a:rPr>
              <a:t>Matrix </a:t>
            </a:r>
            <a:endParaRPr sz="2800" spc="5" dirty="0">
              <a:solidFill>
                <a:schemeClr val="accent6">
                  <a:lumMod val="50000"/>
                </a:schemeClr>
              </a:solidFill>
              <a:latin typeface="Abadi" panose="020B0604020104020204" pitchFamily="34" charset="0"/>
              <a:cs typeface="Arial"/>
            </a:endParaRPr>
          </a:p>
        </p:txBody>
      </p:sp>
      <p:sp>
        <p:nvSpPr>
          <p:cNvPr id="15" name="object 15"/>
          <p:cNvSpPr/>
          <p:nvPr/>
        </p:nvSpPr>
        <p:spPr>
          <a:xfrm>
            <a:off x="3223262" y="1584963"/>
            <a:ext cx="7814161" cy="3364228"/>
          </a:xfrm>
          <a:prstGeom prst="rect">
            <a:avLst/>
          </a:prstGeom>
          <a:blipFill>
            <a:blip r:embed="rId3" cstate="print"/>
            <a:stretch>
              <a:fillRect/>
            </a:stretch>
          </a:blipFill>
        </p:spPr>
        <p:txBody>
          <a:bodyPr wrap="square" lIns="0" tIns="0" rIns="0" bIns="0" rtlCol="0"/>
          <a:lstStyle/>
          <a:p>
            <a:pPr defTabSz="642883">
              <a:defRPr/>
            </a:pPr>
            <a:endParaRPr sz="1265">
              <a:solidFill>
                <a:prstClr val="black"/>
              </a:solidFill>
              <a:latin typeface="Calibri"/>
            </a:endParaRPr>
          </a:p>
        </p:txBody>
      </p:sp>
      <p:sp>
        <p:nvSpPr>
          <p:cNvPr id="17" name="Rounded Rectangle 16">
            <a:extLst>
              <a:ext uri="{FF2B5EF4-FFF2-40B4-BE49-F238E27FC236}">
                <a16:creationId xmlns:a16="http://schemas.microsoft.com/office/drawing/2014/main" id="{12713FFB-B307-8041-B848-9E3370349552}"/>
              </a:ext>
            </a:extLst>
          </p:cNvPr>
          <p:cNvSpPr/>
          <p:nvPr/>
        </p:nvSpPr>
        <p:spPr>
          <a:xfrm>
            <a:off x="4208419" y="2417715"/>
            <a:ext cx="1289412" cy="107822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20" name="Rounded Rectangle 19">
            <a:extLst>
              <a:ext uri="{FF2B5EF4-FFF2-40B4-BE49-F238E27FC236}">
                <a16:creationId xmlns:a16="http://schemas.microsoft.com/office/drawing/2014/main" id="{B4F90AE5-AAAA-6842-98EC-4CA0FD93BD0A}"/>
              </a:ext>
            </a:extLst>
          </p:cNvPr>
          <p:cNvSpPr/>
          <p:nvPr/>
        </p:nvSpPr>
        <p:spPr>
          <a:xfrm>
            <a:off x="8266070" y="2417715"/>
            <a:ext cx="1289412" cy="98678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28" name="Rectangle 27">
            <a:extLst>
              <a:ext uri="{FF2B5EF4-FFF2-40B4-BE49-F238E27FC236}">
                <a16:creationId xmlns:a16="http://schemas.microsoft.com/office/drawing/2014/main" id="{E287FC66-19A8-BE41-A048-763023CE53B9}"/>
              </a:ext>
            </a:extLst>
          </p:cNvPr>
          <p:cNvSpPr/>
          <p:nvPr/>
        </p:nvSpPr>
        <p:spPr>
          <a:xfrm>
            <a:off x="4720591" y="5103614"/>
            <a:ext cx="5366660" cy="369332"/>
          </a:xfrm>
          <a:prstGeom prst="rect">
            <a:avLst/>
          </a:prstGeom>
        </p:spPr>
        <p:txBody>
          <a:bodyPr wrap="square">
            <a:spAutoFit/>
          </a:bodyPr>
          <a:lstStyle/>
          <a:p>
            <a:pPr defTabSz="914354">
              <a:defRPr/>
            </a:pPr>
            <a:r>
              <a:rPr lang="en-US" dirty="0">
                <a:solidFill>
                  <a:prstClr val="black"/>
                </a:solidFill>
                <a:latin typeface="Arial"/>
                <a:cs typeface="Arial"/>
              </a:rPr>
              <a:t>Opportunity                                           Threat</a:t>
            </a:r>
            <a:endParaRPr lang="en-SA" dirty="0">
              <a:solidFill>
                <a:prstClr val="black"/>
              </a:solidFill>
              <a:latin typeface="Gill Sans MT" panose="020B0502020104020203"/>
            </a:endParaRPr>
          </a:p>
        </p:txBody>
      </p:sp>
      <p:sp>
        <p:nvSpPr>
          <p:cNvPr id="29" name="TextBox 28">
            <a:extLst>
              <a:ext uri="{FF2B5EF4-FFF2-40B4-BE49-F238E27FC236}">
                <a16:creationId xmlns:a16="http://schemas.microsoft.com/office/drawing/2014/main" id="{C6E8BFAF-13B9-3A49-BF10-E360DD30EF79}"/>
              </a:ext>
            </a:extLst>
          </p:cNvPr>
          <p:cNvSpPr txBox="1"/>
          <p:nvPr/>
        </p:nvSpPr>
        <p:spPr>
          <a:xfrm>
            <a:off x="0" y="2286647"/>
            <a:ext cx="2960370" cy="1942198"/>
          </a:xfrm>
          <a:prstGeom prst="rect">
            <a:avLst/>
          </a:prstGeom>
        </p:spPr>
        <p:txBody>
          <a:bodyPr wrap="square">
            <a:spAutoFit/>
          </a:bodyPr>
          <a:lstStyle>
            <a:defPPr>
              <a:defRPr lang="en-SA"/>
            </a:defPPr>
            <a:lvl1pPr marL="12700" marR="5080" lvl="0" indent="0" fontAlgn="auto">
              <a:lnSpc>
                <a:spcPts val="2380"/>
              </a:lnSpc>
              <a:spcBef>
                <a:spcPts val="0"/>
              </a:spcBef>
              <a:spcAft>
                <a:spcPts val="0"/>
              </a:spcAft>
              <a:buClr>
                <a:srgbClr val="336666"/>
              </a:buClr>
              <a:buSzPct val="68181"/>
              <a:buFontTx/>
              <a:buNone/>
              <a:tabLst>
                <a:tab pos="355600" algn="l"/>
              </a:tabLst>
              <a:defRPr kumimoji="0" sz="2400" b="0" i="0" u="none" strike="noStrike" cap="none" spc="-15" normalizeH="0" baseline="0">
                <a:ln>
                  <a:noFill/>
                </a:ln>
                <a:solidFill>
                  <a:srgbClr val="0070C0"/>
                </a:solidFill>
                <a:effectLst/>
                <a:uLnTx/>
                <a:uFillTx/>
                <a:latin typeface="Abadi" panose="020B0604020104020204" pitchFamily="34" charset="0"/>
                <a:cs typeface="Arial"/>
              </a:defRPr>
            </a:lvl1pPr>
          </a:lstStyle>
          <a:p>
            <a:pPr defTabSz="914354">
              <a:tabLst>
                <a:tab pos="355582" algn="l"/>
              </a:tabLst>
              <a:defRPr/>
            </a:pPr>
            <a:r>
              <a:rPr lang="en-US" dirty="0">
                <a:solidFill>
                  <a:schemeClr val="accent6">
                    <a:lumMod val="50000"/>
                  </a:schemeClr>
                </a:solidFill>
              </a:rPr>
              <a:t>The idea to to focus on what is the most  probable to happen. And is very crucial to the business </a:t>
            </a:r>
            <a:br>
              <a:rPr lang="en-US" dirty="0">
                <a:solidFill>
                  <a:schemeClr val="accent6">
                    <a:lumMod val="50000"/>
                  </a:schemeClr>
                </a:solidFill>
              </a:rPr>
            </a:br>
            <a:endParaRPr lang="en-SA" dirty="0">
              <a:solidFill>
                <a:schemeClr val="accent6">
                  <a:lumMod val="50000"/>
                </a:schemeClr>
              </a:solidFill>
            </a:endParaRPr>
          </a:p>
        </p:txBody>
      </p:sp>
      <p:sp>
        <p:nvSpPr>
          <p:cNvPr id="2" name="Cloud 1">
            <a:extLst>
              <a:ext uri="{FF2B5EF4-FFF2-40B4-BE49-F238E27FC236}">
                <a16:creationId xmlns:a16="http://schemas.microsoft.com/office/drawing/2014/main" id="{50548AFC-3077-148B-BB14-BD47638B256B}"/>
              </a:ext>
            </a:extLst>
          </p:cNvPr>
          <p:cNvSpPr/>
          <p:nvPr/>
        </p:nvSpPr>
        <p:spPr>
          <a:xfrm>
            <a:off x="614844" y="1222341"/>
            <a:ext cx="1079465"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bject 173"/>
          <p:cNvSpPr txBox="1"/>
          <p:nvPr/>
        </p:nvSpPr>
        <p:spPr>
          <a:xfrm>
            <a:off x="0" y="2609613"/>
            <a:ext cx="5021878" cy="3234860"/>
          </a:xfrm>
          <a:prstGeom prst="rect">
            <a:avLst/>
          </a:prstGeom>
        </p:spPr>
        <p:txBody>
          <a:bodyPr wrap="square">
            <a:spAutoFit/>
          </a:bodyPr>
          <a:lstStyle>
            <a:defPPr>
              <a:defRPr lang="en-SA"/>
            </a:defPPr>
            <a:lvl1pPr marL="12700" marR="5080" lvl="0" indent="0" fontAlgn="auto">
              <a:lnSpc>
                <a:spcPts val="2380"/>
              </a:lnSpc>
              <a:spcBef>
                <a:spcPts val="0"/>
              </a:spcBef>
              <a:spcAft>
                <a:spcPts val="0"/>
              </a:spcAft>
              <a:buClr>
                <a:srgbClr val="336666"/>
              </a:buClr>
              <a:buSzPct val="68181"/>
              <a:buFontTx/>
              <a:buNone/>
              <a:tabLst>
                <a:tab pos="355600" algn="l"/>
              </a:tabLst>
              <a:defRPr kumimoji="0" sz="2400" b="0" i="0" u="none" strike="noStrike" cap="none" spc="-15" normalizeH="0" baseline="0">
                <a:ln>
                  <a:noFill/>
                </a:ln>
                <a:solidFill>
                  <a:srgbClr val="0070C0"/>
                </a:solidFill>
                <a:effectLst/>
                <a:uLnTx/>
                <a:uFillTx/>
                <a:latin typeface="Abadi" panose="020B0604020104020204" pitchFamily="34" charset="0"/>
                <a:cs typeface="Arial"/>
              </a:defRPr>
            </a:lvl1pPr>
          </a:lstStyle>
          <a:p>
            <a:pPr marL="355582" indent="-342882" defTabSz="914354">
              <a:buFont typeface="Arial" panose="020B0604020202020204" pitchFamily="34" charset="0"/>
              <a:buChar char="•"/>
              <a:tabLst>
                <a:tab pos="355582" algn="l"/>
              </a:tabLst>
              <a:defRPr/>
            </a:pPr>
            <a:r>
              <a:rPr lang="en-US" b="1" dirty="0">
                <a:solidFill>
                  <a:schemeClr val="accent6">
                    <a:lumMod val="50000"/>
                  </a:schemeClr>
                </a:solidFill>
              </a:rPr>
              <a:t>Strategies</a:t>
            </a:r>
            <a:r>
              <a:rPr lang="en-US" b="1" dirty="0"/>
              <a:t> </a:t>
            </a:r>
          </a:p>
          <a:p>
            <a:pPr marL="457178" lvl="1" defTabSz="914354">
              <a:defRPr/>
            </a:pPr>
            <a:r>
              <a:rPr lang="en-US" dirty="0">
                <a:solidFill>
                  <a:prstClr val="black"/>
                </a:solidFill>
                <a:latin typeface="Calibri" panose="020F0502020204030204"/>
              </a:rPr>
              <a:t>Allocation of resources Investments ($)are based  on Sales and Profits Over the Product’s Life From Inception to Demise</a:t>
            </a:r>
          </a:p>
          <a:p>
            <a:pPr marL="355582" marR="5080" lvl="1" indent="-342882" defTabSz="914354">
              <a:lnSpc>
                <a:spcPts val="2380"/>
              </a:lnSpc>
              <a:buClr>
                <a:srgbClr val="336666"/>
              </a:buClr>
              <a:buSzPct val="68181"/>
              <a:buFont typeface="Arial" panose="020B0604020202020204" pitchFamily="34" charset="0"/>
              <a:buChar char="•"/>
              <a:tabLst>
                <a:tab pos="355582" algn="l"/>
              </a:tabLst>
              <a:defRPr/>
            </a:pPr>
            <a:r>
              <a:rPr lang="en-US" sz="2400" b="1" spc="-15" dirty="0">
                <a:solidFill>
                  <a:schemeClr val="accent6">
                    <a:lumMod val="50000"/>
                  </a:schemeClr>
                </a:solidFill>
                <a:latin typeface="Abadi" panose="020B0604020104020204" pitchFamily="34" charset="0"/>
                <a:cs typeface="Arial"/>
              </a:rPr>
              <a:t>Criticisms</a:t>
            </a:r>
          </a:p>
          <a:p>
            <a:pPr marL="457178" lvl="1" defTabSz="914354">
              <a:defRPr/>
            </a:pPr>
            <a:r>
              <a:rPr lang="en-US" dirty="0">
                <a:solidFill>
                  <a:prstClr val="black"/>
                </a:solidFill>
                <a:latin typeface="Calibri" panose="020F0502020204030204"/>
              </a:rPr>
              <a:t>The stages are not always easily defined</a:t>
            </a:r>
          </a:p>
          <a:p>
            <a:pPr marL="457178" lvl="1" defTabSz="914354">
              <a:defRPr/>
            </a:pPr>
            <a:r>
              <a:rPr lang="en-US" dirty="0">
                <a:solidFill>
                  <a:prstClr val="black"/>
                </a:solidFill>
                <a:latin typeface="Calibri" panose="020F0502020204030204"/>
              </a:rPr>
              <a:t>Not all the products go through each stage</a:t>
            </a:r>
          </a:p>
          <a:p>
            <a:pPr marL="457178" lvl="1" defTabSz="914354">
              <a:defRPr/>
            </a:pPr>
            <a:r>
              <a:rPr lang="en-US" dirty="0">
                <a:solidFill>
                  <a:prstClr val="black"/>
                </a:solidFill>
                <a:latin typeface="Calibri" panose="020F0502020204030204"/>
              </a:rPr>
              <a:t>Strategic decisions can change the cycle</a:t>
            </a:r>
          </a:p>
          <a:p>
            <a:pPr marL="457178" lvl="1" defTabSz="914354">
              <a:defRPr/>
            </a:pPr>
            <a:r>
              <a:rPr lang="en-US" dirty="0">
                <a:solidFill>
                  <a:prstClr val="black"/>
                </a:solidFill>
                <a:latin typeface="Calibri" panose="020F0502020204030204"/>
              </a:rPr>
              <a:t>The life cycle varies between different industries</a:t>
            </a:r>
          </a:p>
          <a:p>
            <a:pPr defTabSz="914354">
              <a:tabLst>
                <a:tab pos="355582" algn="l"/>
              </a:tabLst>
              <a:defRPr/>
            </a:pPr>
            <a:endParaRPr lang="en-US" dirty="0"/>
          </a:p>
        </p:txBody>
      </p:sp>
      <p:sp>
        <p:nvSpPr>
          <p:cNvPr id="177" name="object 177"/>
          <p:cNvSpPr txBox="1"/>
          <p:nvPr/>
        </p:nvSpPr>
        <p:spPr>
          <a:xfrm>
            <a:off x="-65314" y="1682195"/>
            <a:ext cx="5021878" cy="927418"/>
          </a:xfrm>
          <a:prstGeom prst="rect">
            <a:avLst/>
          </a:prstGeom>
        </p:spPr>
        <p:txBody>
          <a:bodyPr vert="horz" lIns="91440" tIns="45720" rIns="91440" bIns="45720" rtlCol="0" anchor="b">
            <a:noAutofit/>
          </a:bodyPr>
          <a:lstStyle/>
          <a:p>
            <a:pPr marL="12700" algn="ctr" defTabSz="914354">
              <a:lnSpc>
                <a:spcPct val="90000"/>
              </a:lnSpc>
              <a:spcBef>
                <a:spcPct val="0"/>
              </a:spcBef>
              <a:spcAft>
                <a:spcPts val="600"/>
              </a:spcAft>
              <a:tabLst>
                <a:tab pos="3005305" algn="l"/>
              </a:tabLst>
              <a:defRPr/>
            </a:pPr>
            <a:r>
              <a:rPr lang="en-US" sz="4400" b="1" dirty="0">
                <a:solidFill>
                  <a:srgbClr val="C00000"/>
                </a:solidFill>
                <a:latin typeface="Arial"/>
                <a:cs typeface="Arial"/>
              </a:rPr>
              <a:t>Product Life Cycle strategies </a:t>
            </a:r>
          </a:p>
        </p:txBody>
      </p:sp>
      <p:sp>
        <p:nvSpPr>
          <p:cNvPr id="2" name="TextBox 1">
            <a:extLst>
              <a:ext uri="{FF2B5EF4-FFF2-40B4-BE49-F238E27FC236}">
                <a16:creationId xmlns:a16="http://schemas.microsoft.com/office/drawing/2014/main" id="{6FAD6E18-217D-5C25-7DE9-4DF86746AA48}"/>
              </a:ext>
            </a:extLst>
          </p:cNvPr>
          <p:cNvSpPr txBox="1"/>
          <p:nvPr/>
        </p:nvSpPr>
        <p:spPr>
          <a:xfrm>
            <a:off x="0" y="1013530"/>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2</a:t>
            </a:r>
          </a:p>
        </p:txBody>
      </p:sp>
      <p:pic>
        <p:nvPicPr>
          <p:cNvPr id="9218" name="Picture 2" descr="What is a product life cycle?. Ever wondered where the old CD players… | by  Aniket Narkar | Bootcamp">
            <a:extLst>
              <a:ext uri="{FF2B5EF4-FFF2-40B4-BE49-F238E27FC236}">
                <a16:creationId xmlns:a16="http://schemas.microsoft.com/office/drawing/2014/main" id="{EDA31C92-478F-9074-7832-34B57B920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80176"/>
            <a:ext cx="5978236" cy="2815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56E32F-A057-771B-6BD5-4A5CB5E7B734}"/>
              </a:ext>
            </a:extLst>
          </p:cNvPr>
          <p:cNvPicPr>
            <a:picLocks noChangeAspect="1"/>
          </p:cNvPicPr>
          <p:nvPr/>
        </p:nvPicPr>
        <p:blipFill>
          <a:blip r:embed="rId4"/>
          <a:stretch>
            <a:fillRect/>
          </a:stretch>
        </p:blipFill>
        <p:spPr>
          <a:xfrm>
            <a:off x="6213765" y="3838600"/>
            <a:ext cx="5978235" cy="2005873"/>
          </a:xfrm>
          <a:prstGeom prst="rect">
            <a:avLst/>
          </a:prstGeom>
        </p:spPr>
      </p:pic>
      <p:sp>
        <p:nvSpPr>
          <p:cNvPr id="4" name="Cloud 3">
            <a:extLst>
              <a:ext uri="{FF2B5EF4-FFF2-40B4-BE49-F238E27FC236}">
                <a16:creationId xmlns:a16="http://schemas.microsoft.com/office/drawing/2014/main" id="{C9D7C1E0-86E6-B196-8A1E-68335FFC024F}"/>
              </a:ext>
            </a:extLst>
          </p:cNvPr>
          <p:cNvSpPr/>
          <p:nvPr/>
        </p:nvSpPr>
        <p:spPr>
          <a:xfrm>
            <a:off x="4479477" y="556327"/>
            <a:ext cx="1079465"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23060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BD2F-B8CF-F04E-8B84-C2CF12282F7B}"/>
              </a:ext>
            </a:extLst>
          </p:cNvPr>
          <p:cNvSpPr>
            <a:spLocks noGrp="1"/>
          </p:cNvSpPr>
          <p:nvPr>
            <p:ph type="title" idx="4294967295"/>
          </p:nvPr>
        </p:nvSpPr>
        <p:spPr>
          <a:xfrm>
            <a:off x="1777763" y="2125662"/>
            <a:ext cx="3384550" cy="2606675"/>
          </a:xfrm>
        </p:spPr>
        <p:txBody>
          <a:bodyPr vert="horz" lIns="91440" tIns="45720" rIns="91440" bIns="45720" rtlCol="0" anchor="b">
            <a:noAutofit/>
          </a:bodyPr>
          <a:lstStyle/>
          <a:p>
            <a:pPr marL="12700">
              <a:spcAft>
                <a:spcPts val="600"/>
              </a:spcAft>
              <a:tabLst>
                <a:tab pos="3005305" algn="l"/>
              </a:tabLst>
            </a:pPr>
            <a:r>
              <a:rPr lang="en-US" b="1" dirty="0">
                <a:solidFill>
                  <a:srgbClr val="C00000"/>
                </a:solidFill>
                <a:latin typeface="Arial"/>
                <a:cs typeface="Arial"/>
              </a:rPr>
              <a:t>Ansoff</a:t>
            </a:r>
            <a:br>
              <a:rPr lang="en-US" b="1" dirty="0">
                <a:solidFill>
                  <a:srgbClr val="C00000"/>
                </a:solidFill>
                <a:latin typeface="Arial"/>
                <a:cs typeface="Arial"/>
              </a:rPr>
            </a:br>
            <a:r>
              <a:rPr lang="en-US" b="1" dirty="0">
                <a:solidFill>
                  <a:srgbClr val="C00000"/>
                </a:solidFill>
                <a:latin typeface="Arial"/>
                <a:cs typeface="Arial"/>
              </a:rPr>
              <a:t>Growth strategies *</a:t>
            </a:r>
            <a:br>
              <a:rPr lang="en-US" b="1" dirty="0">
                <a:solidFill>
                  <a:srgbClr val="C00000"/>
                </a:solidFill>
                <a:latin typeface="Arial"/>
                <a:cs typeface="Arial"/>
              </a:rPr>
            </a:br>
            <a:br>
              <a:rPr lang="en-US" b="1" dirty="0">
                <a:solidFill>
                  <a:srgbClr val="C00000"/>
                </a:solidFill>
                <a:latin typeface="Arial"/>
                <a:cs typeface="Arial"/>
              </a:rPr>
            </a:br>
            <a:br>
              <a:rPr lang="en-US" b="1" dirty="0">
                <a:solidFill>
                  <a:srgbClr val="C00000"/>
                </a:solidFill>
                <a:latin typeface="Arial"/>
                <a:cs typeface="Arial"/>
              </a:rPr>
            </a:br>
            <a:endParaRPr lang="en-SA" b="1" dirty="0">
              <a:solidFill>
                <a:srgbClr val="C00000"/>
              </a:solidFill>
              <a:latin typeface="Arial"/>
              <a:cs typeface="Arial"/>
            </a:endParaRPr>
          </a:p>
        </p:txBody>
      </p:sp>
      <p:pic>
        <p:nvPicPr>
          <p:cNvPr id="1026" name="Picture 2">
            <a:extLst>
              <a:ext uri="{FF2B5EF4-FFF2-40B4-BE49-F238E27FC236}">
                <a16:creationId xmlns:a16="http://schemas.microsoft.com/office/drawing/2014/main" id="{F73F2F9F-5352-CA41-8151-91682F1E3F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79236" y="1430135"/>
            <a:ext cx="6326069" cy="45389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40006B-FE56-ED4D-9869-800B0F06B34F}"/>
              </a:ext>
            </a:extLst>
          </p:cNvPr>
          <p:cNvSpPr/>
          <p:nvPr/>
        </p:nvSpPr>
        <p:spPr>
          <a:xfrm>
            <a:off x="4902668" y="676083"/>
            <a:ext cx="840377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178576" algn="ctr" defTabSz="914354" rtl="1">
              <a:defRPr/>
            </a:pPr>
            <a:r>
              <a:rPr lang="en-US" sz="2400" b="1" dirty="0">
                <a:solidFill>
                  <a:srgbClr val="C00000"/>
                </a:solidFill>
                <a:latin typeface="Gill Sans MT" panose="020B0502020104020203"/>
              </a:rPr>
              <a:t>* Product/Market Expansion Grid</a:t>
            </a:r>
            <a:endParaRPr lang="en-SA" sz="2400" b="1" dirty="0">
              <a:solidFill>
                <a:srgbClr val="C00000"/>
              </a:solidFill>
              <a:latin typeface="Gill Sans MT" panose="020B0502020104020203"/>
            </a:endParaRPr>
          </a:p>
        </p:txBody>
      </p:sp>
      <p:pic>
        <p:nvPicPr>
          <p:cNvPr id="15362" name="Picture 2" descr="Igor Ansoff">
            <a:extLst>
              <a:ext uri="{FF2B5EF4-FFF2-40B4-BE49-F238E27FC236}">
                <a16:creationId xmlns:a16="http://schemas.microsoft.com/office/drawing/2014/main" id="{A4A66BEF-B4DF-CF44-BEFD-83B3F1A27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21" y="2821165"/>
            <a:ext cx="1697913" cy="2606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85D45E-DDE5-FC40-B813-749C9F466D9F}"/>
              </a:ext>
            </a:extLst>
          </p:cNvPr>
          <p:cNvSpPr txBox="1"/>
          <p:nvPr/>
        </p:nvSpPr>
        <p:spPr>
          <a:xfrm>
            <a:off x="2259902" y="2852373"/>
            <a:ext cx="2167889"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r>
              <a:rPr lang="en-US" sz="2400" dirty="0">
                <a:solidFill>
                  <a:srgbClr val="202122"/>
                </a:solidFill>
                <a:latin typeface="Arial" panose="020B0604020202020204" pitchFamily="34" charset="0"/>
              </a:rPr>
              <a:t>Ansoff, in his 1957 paper, provided a definition for </a:t>
            </a:r>
            <a:r>
              <a:rPr lang="en-US" sz="2400" dirty="0">
                <a:solidFill>
                  <a:schemeClr val="accent6">
                    <a:lumMod val="50000"/>
                  </a:schemeClr>
                </a:solidFill>
                <a:latin typeface="Arial" panose="020B0604020202020204" pitchFamily="34" charset="0"/>
                <a:hlinkClick r:id="rId4" tooltip="Product marketing">
                  <a:extLst>
                    <a:ext uri="{A12FA001-AC4F-418D-AE19-62706E023703}">
                      <ahyp:hlinkClr xmlns:ahyp="http://schemas.microsoft.com/office/drawing/2018/hyperlinkcolor" val="tx"/>
                    </a:ext>
                  </a:extLst>
                </a:hlinkClick>
              </a:rPr>
              <a:t>product-market</a:t>
            </a:r>
            <a:r>
              <a:rPr lang="en-US" sz="2400" dirty="0">
                <a:solidFill>
                  <a:srgbClr val="202122"/>
                </a:solidFill>
                <a:latin typeface="Arial" panose="020B0604020202020204" pitchFamily="34" charset="0"/>
              </a:rPr>
              <a:t> </a:t>
            </a:r>
          </a:p>
          <a:p>
            <a:pPr defTabSz="914354">
              <a:defRPr/>
            </a:pPr>
            <a:r>
              <a:rPr lang="en-US" sz="2400" dirty="0">
                <a:solidFill>
                  <a:srgbClr val="202122"/>
                </a:solidFill>
                <a:latin typeface="Arial" panose="020B0604020202020204" pitchFamily="34" charset="0"/>
              </a:rPr>
              <a:t>strategy </a:t>
            </a:r>
            <a:endParaRPr lang="en-SA" sz="2400" dirty="0">
              <a:solidFill>
                <a:prstClr val="black"/>
              </a:solidFill>
              <a:latin typeface="Gill Sans MT" panose="020B0502020104020203"/>
            </a:endParaRPr>
          </a:p>
        </p:txBody>
      </p:sp>
      <p:sp>
        <p:nvSpPr>
          <p:cNvPr id="3" name="TextBox 2">
            <a:extLst>
              <a:ext uri="{FF2B5EF4-FFF2-40B4-BE49-F238E27FC236}">
                <a16:creationId xmlns:a16="http://schemas.microsoft.com/office/drawing/2014/main" id="{1E48AE47-8922-5461-00AC-CE3F4015C788}"/>
              </a:ext>
            </a:extLst>
          </p:cNvPr>
          <p:cNvSpPr txBox="1"/>
          <p:nvPr/>
        </p:nvSpPr>
        <p:spPr>
          <a:xfrm>
            <a:off x="152495" y="1137748"/>
            <a:ext cx="67178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a:t>
            </a:r>
          </a:p>
        </p:txBody>
      </p:sp>
    </p:spTree>
    <p:extLst>
      <p:ext uri="{BB962C8B-B14F-4D97-AF65-F5344CB8AC3E}">
        <p14:creationId xmlns:p14="http://schemas.microsoft.com/office/powerpoint/2010/main" val="333896349"/>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مصفوفة أنسوف - Ansoff Matrix : كيف تنمي عملك؟">
            <a:extLst>
              <a:ext uri="{FF2B5EF4-FFF2-40B4-BE49-F238E27FC236}">
                <a16:creationId xmlns:a16="http://schemas.microsoft.com/office/drawing/2014/main" id="{656924FA-A0F8-2156-D17E-79B039FE2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1" t="3682" r="18328" b="78997"/>
          <a:stretch/>
        </p:blipFill>
        <p:spPr bwMode="auto">
          <a:xfrm>
            <a:off x="643468" y="1009852"/>
            <a:ext cx="5270031" cy="89025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46AE3CDA-F7CD-78E5-C84B-FEF81B6757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193936"/>
            <a:ext cx="5294715" cy="4470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gor Ansoff">
            <a:extLst>
              <a:ext uri="{FF2B5EF4-FFF2-40B4-BE49-F238E27FC236}">
                <a16:creationId xmlns:a16="http://schemas.microsoft.com/office/drawing/2014/main" id="{828779F2-F436-7631-C846-764F231C3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72" y="1900107"/>
            <a:ext cx="1697913" cy="3814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C56CD3-31C8-C835-4C40-DF2C9354FD58}"/>
              </a:ext>
            </a:extLst>
          </p:cNvPr>
          <p:cNvSpPr txBox="1"/>
          <p:nvPr/>
        </p:nvSpPr>
        <p:spPr>
          <a:xfrm>
            <a:off x="2212086" y="1929348"/>
            <a:ext cx="3867871" cy="38164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600" b="0" i="0" u="none" strike="noStrike" kern="1200" cap="none" spc="0" normalizeH="0" baseline="0" noProof="0" dirty="0">
                <a:ln>
                  <a:noFill/>
                </a:ln>
                <a:solidFill>
                  <a:srgbClr val="000000"/>
                </a:solidFill>
                <a:effectLst/>
                <a:uLnTx/>
                <a:uFillTx/>
                <a:latin typeface="Segoe UI Web (Arabic)"/>
                <a:ea typeface="+mn-ea"/>
                <a:cs typeface="Arial" panose="020B0604020202020204" pitchFamily="34" charset="0"/>
              </a:rPr>
              <a:t>قدم أنسوف ، في رساله عام1957تعريفا إستراتيجيات النمو ووضح </a:t>
            </a: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الفرق بين هذه السياسات يتركز في من الثابت ومن المتغير هل السوق </a:t>
            </a:r>
            <a:r>
              <a:rPr kumimoji="0" lang="ar-SA"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المنتجات؟ </a:t>
            </a: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اختراق السوق</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Market penetration </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لو الاثنين ثابتين (بيع اكثر لنفس المنتجات في نفس السوق)</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تطوير السوق</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Market development </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 متغير واحد فقط و هو السوق</a:t>
            </a:r>
            <a:b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وتطوير المنتج</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Product development  </a:t>
            </a: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 متغير واحد فقط و و هو المنتج</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endPar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التنوع:</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Market diversification </a:t>
            </a:r>
            <a:b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 الاثنين متغيرين (منتجات ونشاط جديد في سوق جديد)</a:t>
            </a:r>
            <a:endParaRPr kumimoji="0" lang="en-SA"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956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46AE3CDA-F7CD-78E5-C84B-FEF81B6757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6651" y="1064180"/>
            <a:ext cx="5294715" cy="3286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70218C-BB42-DB6B-CFD5-EFA9BAAD5C36}"/>
              </a:ext>
            </a:extLst>
          </p:cNvPr>
          <p:cNvSpPr txBox="1"/>
          <p:nvPr/>
        </p:nvSpPr>
        <p:spPr>
          <a:xfrm>
            <a:off x="0" y="917424"/>
            <a:ext cx="5993029" cy="5194499"/>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سياسة اختراق السوق</a:t>
            </a:r>
            <a:r>
              <a:rPr kumimoji="0" lang="ar-SA" sz="20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Helvetica" pitchFamily="2" charset="0"/>
                <a:ea typeface="+mn-ea"/>
              </a:rPr>
              <a:t>Market penetration -1 </a:t>
            </a:r>
            <a:r>
              <a:rPr kumimoji="0" lang="en-US" sz="2000" b="0" i="0" u="none" strike="noStrike" kern="1200" cap="none" spc="0" normalizeH="0" baseline="0" noProof="0" dirty="0">
                <a:ln>
                  <a:noFill/>
                </a:ln>
                <a:solidFill>
                  <a:prstClr val="black"/>
                </a:solidFill>
                <a:effectLst/>
                <a:uLnTx/>
                <a:uFillTx/>
                <a:latin typeface="Wingdings" pitchFamily="2" charset="2"/>
                <a:ea typeface="+mn-ea"/>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وهي سياسة نمو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أن</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تبيع أكثر للعملاء الحالين بدون تغيير جذري في منتجاتها.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عن طريق سياسات تشجع العملاء على استهلاك كميات اكبر – قضاء وقت اطول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شراء اكثر في المرة الواحدة عن طريق  تحسين الدعاية - الاسعار- الخدمة - القائمة - وتصميم المحل.</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مثال: اضافت ادارة ستاربكس "خدمة الشباك" لفروع كثيرة،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وأيضاً</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"كارت ستاربكس" الذي يتيح للعميل الدفع مقدما لقهوته او يهديها لأحد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أهله</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أصدقاءه، واضافة خدمة الانترنت</a:t>
            </a:r>
            <a:r>
              <a:rPr kumimoji="0" lang="ar-SA" sz="20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Helvetica" pitchFamily="2" charset="0"/>
                <a:ea typeface="+mn-ea"/>
              </a:rPr>
              <a:t>wirless</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ar-SA"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معظم فروعها لكي تشجعهم على البقاء فترة اطول وبالتالي استهلاك كمية اكبر من المنتجات</a:t>
            </a: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DF46A571-6479-E748-71FF-5119BD448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3947" y="4415622"/>
            <a:ext cx="2857419" cy="13781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2BDFDF-B3A6-2E46-CDAE-CC888B41ED41}"/>
              </a:ext>
            </a:extLst>
          </p:cNvPr>
          <p:cNvSpPr/>
          <p:nvPr/>
        </p:nvSpPr>
        <p:spPr>
          <a:xfrm>
            <a:off x="7636042" y="1322548"/>
            <a:ext cx="1507958" cy="1120003"/>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2" name="Picture 2" descr="افتتاح أكبر فرع لـ«ستاربكس» في العالم | الشرق الأوسط">
            <a:extLst>
              <a:ext uri="{FF2B5EF4-FFF2-40B4-BE49-F238E27FC236}">
                <a16:creationId xmlns:a16="http://schemas.microsoft.com/office/drawing/2014/main" id="{7051B0E6-9C05-CDCF-FFE3-CFD40AD91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646" y="4347465"/>
            <a:ext cx="2369362" cy="168353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76F5074-0BDD-4139-ECBF-84D3D3A93B21}"/>
              </a:ext>
            </a:extLst>
          </p:cNvPr>
          <p:cNvSpPr/>
          <p:nvPr/>
        </p:nvSpPr>
        <p:spPr>
          <a:xfrm>
            <a:off x="102971" y="1302482"/>
            <a:ext cx="6096002" cy="120805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sz="2000">
              <a:solidFill>
                <a:prstClr val="white"/>
              </a:solidFill>
              <a:latin typeface="Rockwell" panose="02060603020205020403"/>
            </a:endParaRPr>
          </a:p>
        </p:txBody>
      </p:sp>
    </p:spTree>
    <p:extLst>
      <p:ext uri="{BB962C8B-B14F-4D97-AF65-F5344CB8AC3E}">
        <p14:creationId xmlns:p14="http://schemas.microsoft.com/office/powerpoint/2010/main" val="4283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checkerboard(across)">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checkerboard(across)">
                                      <p:cBhvr>
                                        <p:cTn id="23" dur="500"/>
                                        <p:tgtEl>
                                          <p:spTgt spid="7">
                                            <p:txEl>
                                              <p:pRg st="3" end="3"/>
                                            </p:txEl>
                                          </p:spTgt>
                                        </p:tgtEl>
                                      </p:cBhvr>
                                    </p:animEffect>
                                  </p:childTnLst>
                                </p:cTn>
                              </p:par>
                              <p:par>
                                <p:cTn id="24" presetID="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458"/>
                                        </p:tgtEl>
                                        <p:attrNameLst>
                                          <p:attrName>style.visibility</p:attrName>
                                        </p:attrNameLst>
                                      </p:cBhvr>
                                      <p:to>
                                        <p:strVal val="visible"/>
                                      </p:to>
                                    </p:set>
                                    <p:anim calcmode="lin" valueType="num">
                                      <p:cBhvr additive="base">
                                        <p:cTn id="30" dur="500" fill="hold"/>
                                        <p:tgtEl>
                                          <p:spTgt spid="19458"/>
                                        </p:tgtEl>
                                        <p:attrNameLst>
                                          <p:attrName>ppt_x</p:attrName>
                                        </p:attrNameLst>
                                      </p:cBhvr>
                                      <p:tavLst>
                                        <p:tav tm="0">
                                          <p:val>
                                            <p:strVal val="#ppt_x"/>
                                          </p:val>
                                        </p:tav>
                                        <p:tav tm="100000">
                                          <p:val>
                                            <p:strVal val="#ppt_x"/>
                                          </p:val>
                                        </p:tav>
                                      </p:tavLst>
                                    </p:anim>
                                    <p:anim calcmode="lin" valueType="num">
                                      <p:cBhvr additive="base">
                                        <p:cTn id="31"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46AE3CDA-F7CD-78E5-C84B-FEF81B6757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6651" y="1064180"/>
            <a:ext cx="5294715" cy="3286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70218C-BB42-DB6B-CFD5-EFA9BAAD5C36}"/>
              </a:ext>
            </a:extLst>
          </p:cNvPr>
          <p:cNvSpPr txBox="1"/>
          <p:nvPr/>
        </p:nvSpPr>
        <p:spPr>
          <a:xfrm>
            <a:off x="701367" y="1312762"/>
            <a:ext cx="5125929" cy="4934684"/>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تنمية وتطوير السوق</a:t>
            </a:r>
            <a:r>
              <a:rPr kumimoji="0" lang="ar-SA" sz="16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Helvetica" pitchFamily="2" charset="0"/>
                <a:ea typeface="+mn-ea"/>
              </a:rPr>
              <a:t>Market development -2</a:t>
            </a:r>
            <a:br>
              <a:rPr kumimoji="0" lang="en-US" sz="1600" b="1" i="0" u="none" strike="noStrike" kern="1200" cap="none" spc="0" normalizeH="0" baseline="0" noProof="0" dirty="0">
                <a:ln>
                  <a:noFill/>
                </a:ln>
                <a:solidFill>
                  <a:prstClr val="black"/>
                </a:solidFill>
                <a:effectLst/>
                <a:uLnTx/>
                <a:uFillTx/>
                <a:latin typeface="Helvetica" pitchFamily="2" charset="0"/>
                <a:ea typeface="+mn-ea"/>
              </a:rPr>
            </a:b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استراتيجية للنمو بإيجاد وتطوير أسواق جديدة وقطاعات جديدة لنفس المنتجات ( ممكن اجراء تغييرات بسيطة جدا على المنتجات مثل اللون والكماليات وليس المكونات الاساسية).</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ستاربكس يمكن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أن</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تراجع شرائح المجتمع المختلفة مثل الناس الكبيرة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العرقيات المختلفة ومن ثم تشجعهم على زيارة فروعها لأول مرة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أن</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يشترو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أكثر</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أيضا</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يمكن مراجعة الاسواق الجغرافية الجديدة مثل المدن الصغيرة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امريكا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حول العالم</a:t>
            </a:r>
          </a:p>
          <a:p>
            <a:pPr algn="r" rtl="1">
              <a:lnSpc>
                <a:spcPct val="150000"/>
              </a:lnSpc>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مثلاً: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1996 كان عندها 11 فرع فقط خارج امريكا الشمالية، اصبحت اليوم 3 الاف، ويصرح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رئيس</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مجلس ادارتها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بأن</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وجود 150 فرع حالياً في الصين مجرد بداية على السطح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الصين وانه لايزال هناك مساحة تتسع </a:t>
            </a:r>
            <a:r>
              <a:rPr lang="ar-SA" sz="1600" b="1" dirty="0">
                <a:solidFill>
                  <a:prstClr val="black"/>
                </a:solidFill>
                <a:latin typeface="Arial" panose="020B0604020202020204" pitchFamily="34" charset="0"/>
              </a:rPr>
              <a:t>ل- 3000 </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فرع . </a:t>
            </a: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DF46A571-6479-E748-71FF-5119BD448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669" y="4409602"/>
            <a:ext cx="2628819" cy="15057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2BDFDF-B3A6-2E46-CDAE-CC888B41ED41}"/>
              </a:ext>
            </a:extLst>
          </p:cNvPr>
          <p:cNvSpPr/>
          <p:nvPr/>
        </p:nvSpPr>
        <p:spPr>
          <a:xfrm>
            <a:off x="7603958" y="2485008"/>
            <a:ext cx="1507958" cy="1120003"/>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84E0C702-6DD1-8BD8-E065-9A9E31806B2D}"/>
              </a:ext>
            </a:extLst>
          </p:cNvPr>
          <p:cNvPicPr>
            <a:picLocks noChangeAspect="1"/>
          </p:cNvPicPr>
          <p:nvPr/>
        </p:nvPicPr>
        <p:blipFill>
          <a:blip r:embed="rId5"/>
          <a:stretch>
            <a:fillRect/>
          </a:stretch>
        </p:blipFill>
        <p:spPr>
          <a:xfrm>
            <a:off x="6206651" y="4409602"/>
            <a:ext cx="2721018" cy="1505776"/>
          </a:xfrm>
          <a:prstGeom prst="rect">
            <a:avLst/>
          </a:prstGeom>
        </p:spPr>
      </p:pic>
      <p:sp>
        <p:nvSpPr>
          <p:cNvPr id="2" name="Oval 1">
            <a:extLst>
              <a:ext uri="{FF2B5EF4-FFF2-40B4-BE49-F238E27FC236}">
                <a16:creationId xmlns:a16="http://schemas.microsoft.com/office/drawing/2014/main" id="{9A08A29E-04CB-A1B8-3CAE-8C3FC3A416BB}"/>
              </a:ext>
            </a:extLst>
          </p:cNvPr>
          <p:cNvSpPr/>
          <p:nvPr/>
        </p:nvSpPr>
        <p:spPr>
          <a:xfrm>
            <a:off x="867100" y="1406106"/>
            <a:ext cx="5533700" cy="148374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Rockwell" panose="02060603020205020403"/>
            </a:endParaRPr>
          </a:p>
        </p:txBody>
      </p:sp>
    </p:spTree>
    <p:extLst>
      <p:ext uri="{BB962C8B-B14F-4D97-AF65-F5344CB8AC3E}">
        <p14:creationId xmlns:p14="http://schemas.microsoft.com/office/powerpoint/2010/main" val="28654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458"/>
                                        </p:tgtEl>
                                        <p:attrNameLst>
                                          <p:attrName>style.visibility</p:attrName>
                                        </p:attrNameLst>
                                      </p:cBhvr>
                                      <p:to>
                                        <p:strVal val="visible"/>
                                      </p:to>
                                    </p:set>
                                    <p:anim calcmode="lin" valueType="num">
                                      <p:cBhvr additive="base">
                                        <p:cTn id="27" dur="500" fill="hold"/>
                                        <p:tgtEl>
                                          <p:spTgt spid="19458"/>
                                        </p:tgtEl>
                                        <p:attrNameLst>
                                          <p:attrName>ppt_x</p:attrName>
                                        </p:attrNameLst>
                                      </p:cBhvr>
                                      <p:tavLst>
                                        <p:tav tm="0">
                                          <p:val>
                                            <p:strVal val="#ppt_x"/>
                                          </p:val>
                                        </p:tav>
                                        <p:tav tm="100000">
                                          <p:val>
                                            <p:strVal val="#ppt_x"/>
                                          </p:val>
                                        </p:tav>
                                      </p:tavLst>
                                    </p:anim>
                                    <p:anim calcmode="lin" valueType="num">
                                      <p:cBhvr additive="base">
                                        <p:cTn id="2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46AE3CDA-F7CD-78E5-C84B-FEF81B6757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6651" y="1064180"/>
            <a:ext cx="5294715" cy="3286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70218C-BB42-DB6B-CFD5-EFA9BAAD5C36}"/>
              </a:ext>
            </a:extLst>
          </p:cNvPr>
          <p:cNvSpPr txBox="1"/>
          <p:nvPr/>
        </p:nvSpPr>
        <p:spPr>
          <a:xfrm>
            <a:off x="867100" y="1064180"/>
            <a:ext cx="5125929" cy="4611455"/>
          </a:xfrm>
          <a:prstGeom prst="rect">
            <a:avLst/>
          </a:prstGeom>
          <a:noFill/>
        </p:spPr>
        <p:txBody>
          <a:bodyPr wrap="square">
            <a:spAutoFit/>
          </a:bodyPr>
          <a:lstStyle/>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تطوير المنتجات:</a:t>
            </a:r>
            <a:r>
              <a:rPr kumimoji="0" lang="ar-SA" sz="18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Product development -3 </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استراتيجية للنمو بتقديم منتجات معدلة جذريا </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جديدة للشرائح الحالية من السوق. </a:t>
            </a:r>
          </a:p>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مثالا : ستاربكس اضافت منتجات قليلة السعرات الحرارية (مشروبات </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فرابوتشينو</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الخفيفة)</a:t>
            </a:r>
          </a:p>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كما اضافت حديثا </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الشيكولاته</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شانتيكو</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لجذب من </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لايحبون</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القهوة)،</a:t>
            </a:r>
          </a:p>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ايضاً، عملت عبوات من القهوة وقامت بعمل شراكة مع شركة كرافت للتسويق لمخاطبة المستهلكين الذين يفضلون شرب القهوة في المنزل. </a:t>
            </a: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502BDFDF-B3A6-2E46-CDAE-CC888B41ED41}"/>
              </a:ext>
            </a:extLst>
          </p:cNvPr>
          <p:cNvSpPr/>
          <p:nvPr/>
        </p:nvSpPr>
        <p:spPr>
          <a:xfrm>
            <a:off x="9346240" y="1322548"/>
            <a:ext cx="1507958" cy="1120003"/>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1266" name="Picture 2" descr="أفضل انواع كبسولات ستار باکس نسبريسو Starbucks Nespresso Capsules |">
            <a:extLst>
              <a:ext uri="{FF2B5EF4-FFF2-40B4-BE49-F238E27FC236}">
                <a16:creationId xmlns:a16="http://schemas.microsoft.com/office/drawing/2014/main" id="{4732EA85-B15E-85A1-3041-E9903F6D4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651" y="4374426"/>
            <a:ext cx="2494439" cy="15861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7days market - منتجات ستار باكس STARBUCKS العالمية متوفرة... | Facebook">
            <a:extLst>
              <a:ext uri="{FF2B5EF4-FFF2-40B4-BE49-F238E27FC236}">
                <a16:creationId xmlns:a16="http://schemas.microsoft.com/office/drawing/2014/main" id="{887FB113-9BEB-4F12-0E09-EAD3F9CC25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3"/>
          <a:stretch/>
        </p:blipFill>
        <p:spPr bwMode="auto">
          <a:xfrm>
            <a:off x="8842075" y="4415450"/>
            <a:ext cx="2659291" cy="154508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879511F-07BA-EB44-FFFC-0A2C6141C762}"/>
              </a:ext>
            </a:extLst>
          </p:cNvPr>
          <p:cNvSpPr/>
          <p:nvPr/>
        </p:nvSpPr>
        <p:spPr>
          <a:xfrm>
            <a:off x="867100" y="1406106"/>
            <a:ext cx="5125929" cy="103644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Rockwell" panose="02060603020205020403"/>
            </a:endParaRPr>
          </a:p>
        </p:txBody>
      </p:sp>
    </p:spTree>
    <p:extLst>
      <p:ext uri="{BB962C8B-B14F-4D97-AF65-F5344CB8AC3E}">
        <p14:creationId xmlns:p14="http://schemas.microsoft.com/office/powerpoint/2010/main" val="27099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checkerboard(across)">
                                      <p:cBhvr>
                                        <p:cTn id="21" dur="500"/>
                                        <p:tgtEl>
                                          <p:spTgt spid="7">
                                            <p:txEl>
                                              <p:pRg st="2" end="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checkerboard(across)">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268"/>
                                        </p:tgtEl>
                                        <p:attrNameLst>
                                          <p:attrName>style.visibility</p:attrName>
                                        </p:attrNameLst>
                                      </p:cBhvr>
                                      <p:to>
                                        <p:strVal val="visible"/>
                                      </p:to>
                                    </p:set>
                                    <p:anim calcmode="lin" valueType="num">
                                      <p:cBhvr additive="base">
                                        <p:cTn id="29" dur="500" fill="hold"/>
                                        <p:tgtEl>
                                          <p:spTgt spid="11268"/>
                                        </p:tgtEl>
                                        <p:attrNameLst>
                                          <p:attrName>ppt_x</p:attrName>
                                        </p:attrNameLst>
                                      </p:cBhvr>
                                      <p:tavLst>
                                        <p:tav tm="0">
                                          <p:val>
                                            <p:strVal val="#ppt_x"/>
                                          </p:val>
                                        </p:tav>
                                        <p:tav tm="100000">
                                          <p:val>
                                            <p:strVal val="#ppt_x"/>
                                          </p:val>
                                        </p:tav>
                                      </p:tavLst>
                                    </p:anim>
                                    <p:anim calcmode="lin" valueType="num">
                                      <p:cBhvr additive="base">
                                        <p:cTn id="3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266"/>
                                        </p:tgtEl>
                                        <p:attrNameLst>
                                          <p:attrName>style.visibility</p:attrName>
                                        </p:attrNameLst>
                                      </p:cBhvr>
                                      <p:to>
                                        <p:strVal val="visible"/>
                                      </p:to>
                                    </p:set>
                                    <p:animEffect transition="in" filter="blinds(horizontal)">
                                      <p:cBhvr>
                                        <p:cTn id="3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247304"/>
            <a:ext cx="5291666" cy="43633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35133" y="1072208"/>
            <a:ext cx="6025274" cy="4713584"/>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331708" y="319098"/>
            <a:ext cx="8294914" cy="1323439"/>
          </a:xfrm>
          <a:prstGeom prst="rect">
            <a:avLst/>
          </a:prstGeom>
          <a:noFill/>
        </p:spPr>
        <p:txBody>
          <a:bodyPr wrap="square">
            <a:spAutoFit/>
          </a:bodyPr>
          <a:lstStyle/>
          <a:p>
            <a:pPr marL="0" indent="0" algn="ctr">
              <a:lnSpc>
                <a:spcPct val="100000"/>
              </a:lnSpc>
              <a:buNone/>
            </a:pPr>
            <a:r>
              <a:rPr lang="en-US" sz="4000" b="1" dirty="0">
                <a:solidFill>
                  <a:srgbClr val="C00000"/>
                </a:solidFill>
                <a:latin typeface="Abadi" panose="020B0604020104020204" pitchFamily="34" charset="0"/>
                <a:ea typeface="+mj-ea"/>
                <a:cs typeface="+mj-cs"/>
              </a:rPr>
              <a:t>QUICK RECAP ON PREVIOUS LECTURES </a:t>
            </a:r>
          </a:p>
        </p:txBody>
      </p:sp>
    </p:spTree>
    <p:extLst>
      <p:ext uri="{BB962C8B-B14F-4D97-AF65-F5344CB8AC3E}">
        <p14:creationId xmlns:p14="http://schemas.microsoft.com/office/powerpoint/2010/main" val="287775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46AE3CDA-F7CD-78E5-C84B-FEF81B6757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6646" y="1143000"/>
            <a:ext cx="5294715" cy="3286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70218C-BB42-DB6B-CFD5-EFA9BAAD5C36}"/>
              </a:ext>
            </a:extLst>
          </p:cNvPr>
          <p:cNvSpPr txBox="1"/>
          <p:nvPr/>
        </p:nvSpPr>
        <p:spPr>
          <a:xfrm>
            <a:off x="167154" y="1236338"/>
            <a:ext cx="5817863" cy="4478662"/>
          </a:xfrm>
          <a:prstGeom prst="rect">
            <a:avLst/>
          </a:prstGeom>
          <a:noFill/>
        </p:spPr>
        <p:txBody>
          <a:bodyPr wrap="square">
            <a:spAutoFit/>
          </a:bodyPr>
          <a:lstStyle/>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التنويع:</a:t>
            </a:r>
            <a:r>
              <a:rPr kumimoji="0" lang="ar-SA" sz="16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Helvetica" pitchFamily="2" charset="0"/>
                <a:ea typeface="+mn-ea"/>
              </a:rPr>
              <a:t>Diversification -4</a:t>
            </a:r>
            <a:br>
              <a:rPr kumimoji="0" lang="en-US" sz="1600" b="1" i="0" u="none" strike="noStrike" kern="1200" cap="none" spc="0" normalizeH="0" baseline="0" noProof="0" dirty="0">
                <a:ln>
                  <a:noFill/>
                </a:ln>
                <a:solidFill>
                  <a:prstClr val="black"/>
                </a:solidFill>
                <a:effectLst/>
                <a:uLnTx/>
                <a:uFillTx/>
                <a:latin typeface="Helvetica" pitchFamily="2" charset="0"/>
                <a:ea typeface="+mn-ea"/>
              </a:rPr>
            </a:b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سياسة نمو عن طريق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بدأ</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شراء نشاط جديد خارج منتجات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اسواق الشركة الحالية. لاحظ: الاثنين متغيرين، المنتجات جديدة والاسواق جديدة. </a:t>
            </a:r>
          </a:p>
          <a:p>
            <a:pPr marL="285750" marR="0" lvl="0" indent="-285750" algn="r" defTabSz="914400" rtl="1" eaLnBrk="1" fontAlgn="auto" latinLnBrk="0" hangingPunct="1">
              <a:lnSpc>
                <a:spcPct val="150000"/>
              </a:lnSpc>
              <a:spcBef>
                <a:spcPts val="0"/>
              </a:spcBef>
              <a:spcAft>
                <a:spcPts val="0"/>
              </a:spcAft>
              <a:buClrTx/>
              <a:buSzTx/>
              <a:buFontTx/>
              <a:buChar char="-"/>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مثلاً: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1999 اشترت ستاربكس شركة موسيقى ناجحة وزادت من نجاحها واصبح لها قناة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الراديو -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وبدأت</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تضيف ركن للموسيقى،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فروعها وتتيح للعملاء تنزيل الموسيقى على سي دي خاص بهم (موسيقى + قهوه)، وبشكل غريب وبتنوع شديد قامت بمشاركة شركة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ليونز</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جيت في انتاج مشترك للأفلام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وبدأت</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تسوقها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فى</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فروع ستاربكس وقامت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بانتاج</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أول</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فيلم</a:t>
            </a:r>
            <a:r>
              <a:rPr kumimoji="0" lang="ar-SA" sz="1600" b="1" i="0" u="none" strike="noStrike" kern="1200" cap="none" spc="0" normalizeH="0" baseline="0" noProof="0" dirty="0">
                <a:ln>
                  <a:noFill/>
                </a:ln>
                <a:solidFill>
                  <a:prstClr val="black"/>
                </a:solidFill>
                <a:effectLst/>
                <a:uLnTx/>
                <a:uFillTx/>
                <a:latin typeface="Helvetica" pitchFamily="2"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Helvetica" pitchFamily="2" charset="0"/>
                <a:ea typeface="+mn-ea"/>
              </a:rPr>
              <a:t>Akeelah &amp; the Bee"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ودعمه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بفلايرز</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وطبعت صورة الفيلم على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أكواب</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القهوة مما جعل المحللين يتساءلون عن علاقة القهوة </a:t>
            </a:r>
            <a:r>
              <a:rPr kumimoji="0" lang="ar-SA"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بالافلام</a:t>
            </a: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DF46A571-6479-E748-71FF-5119BD448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534" y="4405042"/>
            <a:ext cx="1789827" cy="14778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2BDFDF-B3A6-2E46-CDAE-CC888B41ED41}"/>
              </a:ext>
            </a:extLst>
          </p:cNvPr>
          <p:cNvSpPr/>
          <p:nvPr/>
        </p:nvSpPr>
        <p:spPr>
          <a:xfrm>
            <a:off x="9477930" y="2596292"/>
            <a:ext cx="1507958" cy="1120003"/>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 name="Oval 1">
            <a:extLst>
              <a:ext uri="{FF2B5EF4-FFF2-40B4-BE49-F238E27FC236}">
                <a16:creationId xmlns:a16="http://schemas.microsoft.com/office/drawing/2014/main" id="{42F8F479-6FB8-D288-15FB-C562CA6B8170}"/>
              </a:ext>
            </a:extLst>
          </p:cNvPr>
          <p:cNvSpPr/>
          <p:nvPr/>
        </p:nvSpPr>
        <p:spPr>
          <a:xfrm>
            <a:off x="690639" y="1143000"/>
            <a:ext cx="5710161" cy="174684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Rockwell" panose="02060603020205020403"/>
            </a:endParaRPr>
          </a:p>
        </p:txBody>
      </p:sp>
      <p:pic>
        <p:nvPicPr>
          <p:cNvPr id="1026" name="Picture 2" descr="Photos From the 'Akeelah and the Bee' Film Premiere | Ad Age">
            <a:extLst>
              <a:ext uri="{FF2B5EF4-FFF2-40B4-BE49-F238E27FC236}">
                <a16:creationId xmlns:a16="http://schemas.microsoft.com/office/drawing/2014/main" id="{86F020AC-B033-BA75-1819-9E3E329FB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7461" y="4442941"/>
            <a:ext cx="1939046" cy="1453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Akeelah and the Bee (Widescreen Edition) : Keke Palmer,  Laurence Fishburne, Angela Bassett, Curtis Armstrong, Doug Atchison,  Laurence Fishburne, 2929 Productions LLC; Cinema Gypsy Productions, Inc.;  Out of the Blue Entertainment;">
            <a:extLst>
              <a:ext uri="{FF2B5EF4-FFF2-40B4-BE49-F238E27FC236}">
                <a16:creationId xmlns:a16="http://schemas.microsoft.com/office/drawing/2014/main" id="{E1EF47B4-F2E6-F3A4-11D8-3EF29630E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646" y="4429564"/>
            <a:ext cx="1495789" cy="160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458"/>
                                        </p:tgtEl>
                                        <p:attrNameLst>
                                          <p:attrName>style.visibility</p:attrName>
                                        </p:attrNameLst>
                                      </p:cBhvr>
                                      <p:to>
                                        <p:strVal val="visible"/>
                                      </p:to>
                                    </p:set>
                                    <p:anim calcmode="lin" valueType="num">
                                      <p:cBhvr additive="base">
                                        <p:cTn id="29" dur="500" fill="hold"/>
                                        <p:tgtEl>
                                          <p:spTgt spid="19458"/>
                                        </p:tgtEl>
                                        <p:attrNameLst>
                                          <p:attrName>ppt_x</p:attrName>
                                        </p:attrNameLst>
                                      </p:cBhvr>
                                      <p:tavLst>
                                        <p:tav tm="0">
                                          <p:val>
                                            <p:strVal val="#ppt_x"/>
                                          </p:val>
                                        </p:tav>
                                        <p:tav tm="100000">
                                          <p:val>
                                            <p:strVal val="#ppt_x"/>
                                          </p:val>
                                        </p:tav>
                                      </p:tavLst>
                                    </p:anim>
                                    <p:anim calcmode="lin" valueType="num">
                                      <p:cBhvr additive="base">
                                        <p:cTn id="30"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5D30EA3-6786-B940-8B70-363F1E713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665" y="2362227"/>
            <a:ext cx="5640404" cy="32072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2" y="1066801"/>
            <a:ext cx="4518025" cy="1608139"/>
          </a:xfrm>
          <a:prstGeom prst="rect">
            <a:avLst/>
          </a:prstGeom>
          <a:ln>
            <a:noFill/>
          </a:ln>
        </p:spPr>
        <p:txBody>
          <a:bodyPr vert="horz" lIns="91440" tIns="45720" rIns="91440" bIns="45720" rtlCol="0" anchor="ctr">
            <a:noAutofit/>
          </a:bodyPr>
          <a:lstStyle/>
          <a:p>
            <a:pPr marL="2178576"/>
            <a:r>
              <a:rPr lang="en-US" sz="2400" b="1" dirty="0">
                <a:solidFill>
                  <a:srgbClr val="C00000"/>
                </a:solidFill>
                <a:latin typeface="Abadi" panose="020B0604020104020204" pitchFamily="34" charset="0"/>
              </a:rPr>
              <a:t>Mark</a:t>
            </a:r>
            <a:r>
              <a:rPr lang="en-US" sz="2400" b="1" spc="-20" dirty="0">
                <a:solidFill>
                  <a:srgbClr val="C00000"/>
                </a:solidFill>
                <a:latin typeface="Abadi" panose="020B0604020104020204" pitchFamily="34" charset="0"/>
              </a:rPr>
              <a:t>e</a:t>
            </a:r>
            <a:r>
              <a:rPr lang="en-US" sz="2400" b="1" dirty="0">
                <a:solidFill>
                  <a:srgbClr val="C00000"/>
                </a:solidFill>
                <a:latin typeface="Abadi" panose="020B0604020104020204" pitchFamily="34" charset="0"/>
              </a:rPr>
              <a:t>t</a:t>
            </a:r>
            <a:r>
              <a:rPr lang="en-US" sz="2400" b="1" spc="-20" dirty="0">
                <a:solidFill>
                  <a:srgbClr val="C00000"/>
                </a:solidFill>
                <a:latin typeface="Abadi" panose="020B0604020104020204" pitchFamily="34" charset="0"/>
              </a:rPr>
              <a:t> </a:t>
            </a:r>
            <a:r>
              <a:rPr lang="en-US" sz="2400" b="1" dirty="0">
                <a:solidFill>
                  <a:srgbClr val="C00000"/>
                </a:solidFill>
                <a:latin typeface="Abadi" panose="020B0604020104020204" pitchFamily="34" charset="0"/>
              </a:rPr>
              <a:t>Penetration</a:t>
            </a:r>
          </a:p>
        </p:txBody>
      </p:sp>
      <p:sp>
        <p:nvSpPr>
          <p:cNvPr id="3" name="object 3"/>
          <p:cNvSpPr txBox="1"/>
          <p:nvPr/>
        </p:nvSpPr>
        <p:spPr>
          <a:xfrm>
            <a:off x="4833933" y="754193"/>
            <a:ext cx="6281345" cy="1608035"/>
          </a:xfrm>
          <a:prstGeom prst="rect">
            <a:avLst/>
          </a:prstGeom>
          <a:ln>
            <a:noFill/>
          </a:ln>
        </p:spPr>
        <p:txBody>
          <a:bodyPr vert="horz" lIns="91440" tIns="45720" rIns="91440" bIns="45720" rtlCol="0" anchor="ctr">
            <a:normAutofit fontScale="70000" lnSpcReduction="20000"/>
          </a:bodyPr>
          <a:lstStyle/>
          <a:p>
            <a:pPr marL="355582" indent="-228589" defTabSz="914354">
              <a:lnSpc>
                <a:spcPct val="120000"/>
              </a:lnSpc>
              <a:buClr>
                <a:srgbClr val="F8B323"/>
              </a:buClr>
              <a:buSzPct val="160000"/>
              <a:buFont typeface="Arial" panose="020B0604020202020204" pitchFamily="34" charset="0"/>
              <a:buChar char="•"/>
              <a:tabLst>
                <a:tab pos="355582" algn="l"/>
              </a:tabLst>
              <a:defRPr/>
            </a:pPr>
            <a:r>
              <a:rPr lang="en-US" sz="2100" b="1" cap="all" spc="-15" dirty="0">
                <a:solidFill>
                  <a:srgbClr val="C00000"/>
                </a:solidFill>
                <a:latin typeface="Abadi" panose="020B0604020104020204" pitchFamily="34" charset="0"/>
              </a:rPr>
              <a:t>making more sales to current customers without changing its products</a:t>
            </a:r>
            <a:r>
              <a:rPr lang="en-US" b="1" cap="all" spc="-15" dirty="0">
                <a:solidFill>
                  <a:srgbClr val="C00000"/>
                </a:solidFill>
                <a:latin typeface="Abadi" panose="020B0604020104020204" pitchFamily="34" charset="0"/>
              </a:rPr>
              <a:t>.</a:t>
            </a:r>
          </a:p>
          <a:p>
            <a:pPr marL="756248" marR="368281" lvl="1" indent="-228589" defTabSz="914354">
              <a:lnSpc>
                <a:spcPct val="120000"/>
              </a:lnSpc>
              <a:spcBef>
                <a:spcPts val="731"/>
              </a:spcBef>
              <a:buClr>
                <a:srgbClr val="F8B323"/>
              </a:buClr>
              <a:buSzPct val="160000"/>
              <a:buFont typeface="Arial" panose="020B0604020202020204" pitchFamily="34" charset="0"/>
              <a:buChar char="•"/>
              <a:tabLst>
                <a:tab pos="756882" algn="l"/>
              </a:tabLst>
              <a:defRPr/>
            </a:pPr>
            <a:r>
              <a:rPr lang="en-US" cap="all" spc="-15" dirty="0">
                <a:solidFill>
                  <a:prstClr val="black"/>
                </a:solidFill>
                <a:latin typeface="Abadi" panose="020B0604020104020204" pitchFamily="34" charset="0"/>
              </a:rPr>
              <a:t>How? </a:t>
            </a:r>
          </a:p>
          <a:p>
            <a:pPr marL="1213424" marR="368281" lvl="2" indent="-228589" defTabSz="914354">
              <a:lnSpc>
                <a:spcPct val="120000"/>
              </a:lnSpc>
              <a:spcBef>
                <a:spcPts val="731"/>
              </a:spcBef>
              <a:buClr>
                <a:srgbClr val="F8B323"/>
              </a:buClr>
              <a:buSzPct val="160000"/>
              <a:buFont typeface="Arial" panose="020B0604020202020204" pitchFamily="34" charset="0"/>
              <a:buChar char="•"/>
              <a:tabLst>
                <a:tab pos="756882" algn="l"/>
              </a:tabLst>
              <a:defRPr/>
            </a:pPr>
            <a:r>
              <a:rPr lang="en-US" cap="all" spc="-15" dirty="0">
                <a:solidFill>
                  <a:prstClr val="black"/>
                </a:solidFill>
                <a:latin typeface="Abadi" panose="020B0604020104020204" pitchFamily="34" charset="0"/>
              </a:rPr>
              <a:t>For Instance; improvements in advertising, promotional prices, drive thru, home delivery, small changes to meet some market segments  etc.. </a:t>
            </a:r>
          </a:p>
        </p:txBody>
      </p:sp>
      <p:sp>
        <p:nvSpPr>
          <p:cNvPr id="9" name="Rounded Rectangle 8">
            <a:extLst>
              <a:ext uri="{FF2B5EF4-FFF2-40B4-BE49-F238E27FC236}">
                <a16:creationId xmlns:a16="http://schemas.microsoft.com/office/drawing/2014/main" id="{C9F230DC-E86D-6345-850F-9398AFF4AB44}"/>
              </a:ext>
            </a:extLst>
          </p:cNvPr>
          <p:cNvSpPr/>
          <p:nvPr/>
        </p:nvSpPr>
        <p:spPr>
          <a:xfrm>
            <a:off x="1230923" y="4622434"/>
            <a:ext cx="1614899" cy="78779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4" name="TextBox 3">
            <a:extLst>
              <a:ext uri="{FF2B5EF4-FFF2-40B4-BE49-F238E27FC236}">
                <a16:creationId xmlns:a16="http://schemas.microsoft.com/office/drawing/2014/main" id="{2AAD3E4B-4A6C-0C2F-5192-E14731FC13E2}"/>
              </a:ext>
            </a:extLst>
          </p:cNvPr>
          <p:cNvSpPr txBox="1"/>
          <p:nvPr/>
        </p:nvSpPr>
        <p:spPr>
          <a:xfrm>
            <a:off x="377418" y="1265822"/>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3.1</a:t>
            </a:r>
          </a:p>
        </p:txBody>
      </p:sp>
      <p:pic>
        <p:nvPicPr>
          <p:cNvPr id="3074" name="Picture 2" descr="Market penetration - intensification strategies - corporate level str…">
            <a:extLst>
              <a:ext uri="{FF2B5EF4-FFF2-40B4-BE49-F238E27FC236}">
                <a16:creationId xmlns:a16="http://schemas.microsoft.com/office/drawing/2014/main" id="{23ADEC55-A137-7E39-8B9A-6045ECB9D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603" y="2362227"/>
            <a:ext cx="3287661" cy="246574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Market penetration - intensification strategies - corporate level str…">
            <a:extLst>
              <a:ext uri="{FF2B5EF4-FFF2-40B4-BE49-F238E27FC236}">
                <a16:creationId xmlns:a16="http://schemas.microsoft.com/office/drawing/2014/main" id="{955B5F5D-69E8-6740-A6BE-217641136C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31396" y="4417715"/>
            <a:ext cx="3505473" cy="14668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Why Are Athletes Leaving Nike | Why Nike's Biggest Athlete Sponsorship Deal  Can't be Recreated - YouTube">
            <a:extLst>
              <a:ext uri="{FF2B5EF4-FFF2-40B4-BE49-F238E27FC236}">
                <a16:creationId xmlns:a16="http://schemas.microsoft.com/office/drawing/2014/main" id="{D5157330-D2C5-33B3-75A1-7822B914D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7332" y="2531390"/>
            <a:ext cx="2768393" cy="1781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heckerboard(across)">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 calcmode="lin" valueType="num">
                                      <p:cBhvr additive="base">
                                        <p:cTn id="28" dur="500" fill="hold"/>
                                        <p:tgtEl>
                                          <p:spTgt spid="17410"/>
                                        </p:tgtEl>
                                        <p:attrNameLst>
                                          <p:attrName>ppt_x</p:attrName>
                                        </p:attrNameLst>
                                      </p:cBhvr>
                                      <p:tavLst>
                                        <p:tav tm="0">
                                          <p:val>
                                            <p:strVal val="#ppt_x"/>
                                          </p:val>
                                        </p:tav>
                                        <p:tav tm="100000">
                                          <p:val>
                                            <p:strVal val="#ppt_x"/>
                                          </p:val>
                                        </p:tav>
                                      </p:tavLst>
                                    </p:anim>
                                    <p:anim calcmode="lin" valueType="num">
                                      <p:cBhvr additive="base">
                                        <p:cTn id="29"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5D30EA3-6786-B940-8B70-363F1E713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71" y="2348289"/>
            <a:ext cx="5319033" cy="3389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3" y="947741"/>
            <a:ext cx="5108575" cy="1608137"/>
          </a:xfrm>
          <a:prstGeom prst="rect">
            <a:avLst/>
          </a:prstGeom>
          <a:ln>
            <a:noFill/>
          </a:ln>
        </p:spPr>
        <p:txBody>
          <a:bodyPr vert="horz" lIns="91440" tIns="45720" rIns="91440" bIns="45720" rtlCol="0" anchor="ctr">
            <a:noAutofit/>
          </a:bodyPr>
          <a:lstStyle/>
          <a:p>
            <a:pPr marL="2178576"/>
            <a:r>
              <a:rPr lang="en-US" sz="2400" b="1" dirty="0">
                <a:solidFill>
                  <a:srgbClr val="C00000"/>
                </a:solidFill>
                <a:latin typeface="Abadi" panose="020B0604020104020204" pitchFamily="34" charset="0"/>
              </a:rPr>
              <a:t>Market Development</a:t>
            </a:r>
          </a:p>
        </p:txBody>
      </p:sp>
      <p:sp>
        <p:nvSpPr>
          <p:cNvPr id="3" name="object 3"/>
          <p:cNvSpPr txBox="1"/>
          <p:nvPr/>
        </p:nvSpPr>
        <p:spPr>
          <a:xfrm>
            <a:off x="5223945" y="740254"/>
            <a:ext cx="7103201" cy="1608035"/>
          </a:xfrm>
          <a:prstGeom prst="rect">
            <a:avLst/>
          </a:prstGeom>
          <a:ln>
            <a:noFill/>
          </a:ln>
        </p:spPr>
        <p:txBody>
          <a:bodyPr vert="horz" lIns="91440" tIns="45720" rIns="91440" bIns="45720" rtlCol="0" anchor="ctr">
            <a:normAutofit/>
          </a:bodyPr>
          <a:lstStyle/>
          <a:p>
            <a:pPr marL="355582" indent="-228589" defTabSz="914354">
              <a:lnSpc>
                <a:spcPct val="120000"/>
              </a:lnSpc>
              <a:buClr>
                <a:srgbClr val="F8B323"/>
              </a:buClr>
              <a:buSzPct val="160000"/>
              <a:buFont typeface="Arial" panose="020B0604020202020204" pitchFamily="34" charset="0"/>
              <a:buChar char="•"/>
              <a:tabLst>
                <a:tab pos="355582" algn="l"/>
              </a:tabLst>
              <a:defRPr/>
            </a:pPr>
            <a:r>
              <a:rPr lang="en-US" sz="1600" b="1" cap="all" spc="-15" dirty="0">
                <a:solidFill>
                  <a:srgbClr val="C00000"/>
                </a:solidFill>
                <a:latin typeface="Abadi" panose="020B0604020104020204" pitchFamily="34" charset="0"/>
              </a:rPr>
              <a:t>identify and develop new markets for current products</a:t>
            </a:r>
            <a:r>
              <a:rPr lang="en-US" sz="2400" cap="all" spc="-15" dirty="0">
                <a:solidFill>
                  <a:prstClr val="black"/>
                </a:solidFill>
                <a:latin typeface="Abadi" panose="020B0604020104020204" pitchFamily="34" charset="0"/>
              </a:rPr>
              <a:t>.</a:t>
            </a:r>
          </a:p>
          <a:p>
            <a:pPr marL="412743" marR="368281" indent="-228589" defTabSz="914354">
              <a:spcBef>
                <a:spcPts val="731"/>
              </a:spcBef>
              <a:buClr>
                <a:srgbClr val="F8B323"/>
              </a:buClr>
              <a:buSzPct val="160000"/>
              <a:buFont typeface="Arial" panose="020B0604020202020204" pitchFamily="34" charset="0"/>
              <a:buChar char="•"/>
              <a:tabLst>
                <a:tab pos="756882" algn="l"/>
              </a:tabLst>
              <a:defRPr/>
            </a:pPr>
            <a:r>
              <a:rPr lang="en-US" sz="1400" cap="all" spc="-15" dirty="0">
                <a:solidFill>
                  <a:prstClr val="black"/>
                </a:solidFill>
                <a:latin typeface="Abadi" panose="020B0604020104020204" pitchFamily="34" charset="0"/>
              </a:rPr>
              <a:t>How?  find new consumers  or  new geographic markets </a:t>
            </a:r>
          </a:p>
        </p:txBody>
      </p:sp>
      <p:sp>
        <p:nvSpPr>
          <p:cNvPr id="9" name="Rounded Rectangle 8">
            <a:extLst>
              <a:ext uri="{FF2B5EF4-FFF2-40B4-BE49-F238E27FC236}">
                <a16:creationId xmlns:a16="http://schemas.microsoft.com/office/drawing/2014/main" id="{C9F230DC-E86D-6345-850F-9398AFF4AB44}"/>
              </a:ext>
            </a:extLst>
          </p:cNvPr>
          <p:cNvSpPr/>
          <p:nvPr/>
        </p:nvSpPr>
        <p:spPr>
          <a:xfrm>
            <a:off x="922977" y="3408504"/>
            <a:ext cx="1631313" cy="893619"/>
          </a:xfrm>
          <a:prstGeom prst="roundRect">
            <a:avLst/>
          </a:prstGeom>
          <a:noFill/>
          <a:ln w="666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pic>
        <p:nvPicPr>
          <p:cNvPr id="10" name="Picture 2" descr="Market penetration - intensification strategies - corporate level str…">
            <a:extLst>
              <a:ext uri="{FF2B5EF4-FFF2-40B4-BE49-F238E27FC236}">
                <a16:creationId xmlns:a16="http://schemas.microsoft.com/office/drawing/2014/main" id="{71954F4B-3F8C-254D-A75D-214F9EAF1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224" y="2197963"/>
            <a:ext cx="3074503" cy="3314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Starbucks coffee beans in bags on grocery store shelves in USA, US Stock  Photo - Alamy">
            <a:extLst>
              <a:ext uri="{FF2B5EF4-FFF2-40B4-BE49-F238E27FC236}">
                <a16:creationId xmlns:a16="http://schemas.microsoft.com/office/drawing/2014/main" id="{6D3E5D78-516C-2421-7F1A-F931AD576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3"/>
          <a:stretch/>
        </p:blipFill>
        <p:spPr bwMode="auto">
          <a:xfrm>
            <a:off x="5452372" y="2348289"/>
            <a:ext cx="1797829" cy="3314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0229F6-ADAD-5457-BC1F-9903A8777B5D}"/>
              </a:ext>
            </a:extLst>
          </p:cNvPr>
          <p:cNvSpPr txBox="1"/>
          <p:nvPr/>
        </p:nvSpPr>
        <p:spPr>
          <a:xfrm>
            <a:off x="115370" y="1251885"/>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3.2</a:t>
            </a:r>
          </a:p>
        </p:txBody>
      </p:sp>
      <p:pic>
        <p:nvPicPr>
          <p:cNvPr id="1030" name="Picture 6" descr="Global Marketing 4.4 Global marketing. - ppt download">
            <a:extLst>
              <a:ext uri="{FF2B5EF4-FFF2-40B4-BE49-F238E27FC236}">
                <a16:creationId xmlns:a16="http://schemas.microsoft.com/office/drawing/2014/main" id="{67396EF2-0733-DF64-4DDD-CC49A3A368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89" t="23939" r="55083" b="11060"/>
          <a:stretch/>
        </p:blipFill>
        <p:spPr bwMode="auto">
          <a:xfrm>
            <a:off x="10353398" y="2197963"/>
            <a:ext cx="1831249" cy="338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58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5D30EA3-6786-B940-8B70-363F1E713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83" y="2646363"/>
            <a:ext cx="5589091" cy="3083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0" y="1038225"/>
            <a:ext cx="4948238" cy="1608138"/>
          </a:xfrm>
          <a:prstGeom prst="rect">
            <a:avLst/>
          </a:prstGeom>
          <a:ln>
            <a:noFill/>
          </a:ln>
        </p:spPr>
        <p:txBody>
          <a:bodyPr vert="horz" lIns="91440" tIns="45720" rIns="91440" bIns="45720" rtlCol="0" anchor="ctr">
            <a:noAutofit/>
          </a:bodyPr>
          <a:lstStyle/>
          <a:p>
            <a:pPr marL="2178576"/>
            <a:r>
              <a:rPr lang="en-US" sz="2400" b="1" dirty="0">
                <a:solidFill>
                  <a:srgbClr val="C00000"/>
                </a:solidFill>
                <a:latin typeface="Abadi" panose="020B0604020104020204" pitchFamily="34" charset="0"/>
              </a:rPr>
              <a:t>Product Development</a:t>
            </a:r>
          </a:p>
        </p:txBody>
      </p:sp>
      <p:sp>
        <p:nvSpPr>
          <p:cNvPr id="3" name="object 3"/>
          <p:cNvSpPr txBox="1"/>
          <p:nvPr/>
        </p:nvSpPr>
        <p:spPr>
          <a:xfrm>
            <a:off x="5326731" y="973437"/>
            <a:ext cx="6629400" cy="1608035"/>
          </a:xfrm>
          <a:prstGeom prst="rect">
            <a:avLst/>
          </a:prstGeom>
          <a:ln>
            <a:noFill/>
          </a:ln>
        </p:spPr>
        <p:txBody>
          <a:bodyPr vert="horz" lIns="91440" tIns="45720" rIns="91440" bIns="45720" rtlCol="0" anchor="ctr">
            <a:normAutofit fontScale="85000" lnSpcReduction="10000"/>
          </a:bodyPr>
          <a:lstStyle/>
          <a:p>
            <a:pPr marL="355582" indent="-228589" defTabSz="914354">
              <a:lnSpc>
                <a:spcPct val="120000"/>
              </a:lnSpc>
              <a:buClr>
                <a:srgbClr val="F8B323"/>
              </a:buClr>
              <a:buSzPct val="160000"/>
              <a:buFont typeface="Arial" panose="020B0604020202020204" pitchFamily="34" charset="0"/>
              <a:buChar char="•"/>
              <a:tabLst>
                <a:tab pos="355582" algn="l"/>
              </a:tabLst>
              <a:defRPr/>
            </a:pPr>
            <a:r>
              <a:rPr lang="en-US" sz="1900" b="1" cap="all" spc="-15" dirty="0">
                <a:solidFill>
                  <a:srgbClr val="C00000"/>
                </a:solidFill>
                <a:latin typeface="Abadi" panose="020B0604020104020204" pitchFamily="34" charset="0"/>
              </a:rPr>
              <a:t>offering a modified or new products to current markets</a:t>
            </a:r>
            <a:r>
              <a:rPr lang="en-US" cap="all" spc="-15" dirty="0">
                <a:solidFill>
                  <a:prstClr val="black"/>
                </a:solidFill>
                <a:latin typeface="Abadi" panose="020B0604020104020204" pitchFamily="34" charset="0"/>
              </a:rPr>
              <a:t>.</a:t>
            </a:r>
          </a:p>
          <a:p>
            <a:pPr marL="355582" indent="-228589" defTabSz="914354">
              <a:lnSpc>
                <a:spcPct val="120000"/>
              </a:lnSpc>
              <a:buClr>
                <a:srgbClr val="F8B323"/>
              </a:buClr>
              <a:buSzPct val="160000"/>
              <a:buFont typeface="Arial" panose="020B0604020202020204" pitchFamily="34" charset="0"/>
              <a:buChar char="•"/>
              <a:tabLst>
                <a:tab pos="355582" algn="l"/>
              </a:tabLst>
              <a:defRPr/>
            </a:pPr>
            <a:r>
              <a:rPr lang="en-US" cap="all" spc="-15" dirty="0">
                <a:solidFill>
                  <a:prstClr val="black"/>
                </a:solidFill>
                <a:latin typeface="Abadi" panose="020B0604020104020204" pitchFamily="34" charset="0"/>
              </a:rPr>
              <a:t>How?  </a:t>
            </a:r>
          </a:p>
          <a:p>
            <a:pPr marL="812760" lvl="1" indent="-228589" defTabSz="914354">
              <a:lnSpc>
                <a:spcPct val="120000"/>
              </a:lnSpc>
              <a:buClr>
                <a:srgbClr val="F8B323"/>
              </a:buClr>
              <a:buSzPct val="160000"/>
              <a:buFont typeface="Arial" panose="020B0604020202020204" pitchFamily="34" charset="0"/>
              <a:buChar char="•"/>
              <a:tabLst>
                <a:tab pos="355582" algn="l"/>
              </a:tabLst>
              <a:defRPr/>
            </a:pPr>
            <a:r>
              <a:rPr lang="en-US" cap="all" spc="-15" dirty="0">
                <a:solidFill>
                  <a:prstClr val="black"/>
                </a:solidFill>
                <a:latin typeface="Abadi" panose="020B0604020104020204" pitchFamily="34" charset="0"/>
              </a:rPr>
              <a:t>When organizations create a stream of innovative offerings that disrupt the competition and delight customers.</a:t>
            </a:r>
          </a:p>
        </p:txBody>
      </p:sp>
      <p:sp>
        <p:nvSpPr>
          <p:cNvPr id="4" name="TextBox 3">
            <a:extLst>
              <a:ext uri="{FF2B5EF4-FFF2-40B4-BE49-F238E27FC236}">
                <a16:creationId xmlns:a16="http://schemas.microsoft.com/office/drawing/2014/main" id="{ADCCB32F-B315-A699-00F7-98B673FFE997}"/>
              </a:ext>
            </a:extLst>
          </p:cNvPr>
          <p:cNvSpPr txBox="1"/>
          <p:nvPr/>
        </p:nvSpPr>
        <p:spPr>
          <a:xfrm>
            <a:off x="235869" y="1384497"/>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3.3</a:t>
            </a:r>
          </a:p>
        </p:txBody>
      </p:sp>
      <p:pic>
        <p:nvPicPr>
          <p:cNvPr id="10242" name="Picture 2" descr="Apple's extended marketing mix –">
            <a:extLst>
              <a:ext uri="{FF2B5EF4-FFF2-40B4-BE49-F238E27FC236}">
                <a16:creationId xmlns:a16="http://schemas.microsoft.com/office/drawing/2014/main" id="{439D519A-49DD-EEDA-BAE3-1BE135296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908" y="2409480"/>
            <a:ext cx="6496331" cy="308360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A76AD27B-71C0-3597-7522-E73CF44AC4D8}"/>
              </a:ext>
            </a:extLst>
          </p:cNvPr>
          <p:cNvSpPr/>
          <p:nvPr/>
        </p:nvSpPr>
        <p:spPr>
          <a:xfrm>
            <a:off x="2924763" y="4339414"/>
            <a:ext cx="1866107" cy="1057409"/>
          </a:xfrm>
          <a:prstGeom prst="round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Tree>
    <p:extLst>
      <p:ext uri="{BB962C8B-B14F-4D97-AF65-F5344CB8AC3E}">
        <p14:creationId xmlns:p14="http://schemas.microsoft.com/office/powerpoint/2010/main" val="219494216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5D30EA3-6786-B940-8B70-363F1E713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324" y="1682656"/>
            <a:ext cx="4644738" cy="4001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0" y="685829"/>
            <a:ext cx="5316538" cy="1608137"/>
          </a:xfrm>
          <a:prstGeom prst="rect">
            <a:avLst/>
          </a:prstGeom>
          <a:ln>
            <a:noFill/>
          </a:ln>
        </p:spPr>
        <p:txBody>
          <a:bodyPr vert="horz" lIns="91440" tIns="45720" rIns="91440" bIns="45720" rtlCol="0" anchor="ctr">
            <a:noAutofit/>
          </a:bodyPr>
          <a:lstStyle/>
          <a:p>
            <a:pPr marL="2178576"/>
            <a:r>
              <a:rPr lang="en-US" sz="2400" b="1" dirty="0">
                <a:solidFill>
                  <a:srgbClr val="C00000"/>
                </a:solidFill>
                <a:latin typeface="Abadi" panose="020B0604020104020204" pitchFamily="34" charset="0"/>
              </a:rPr>
              <a:t>Diversification</a:t>
            </a:r>
          </a:p>
        </p:txBody>
      </p:sp>
      <p:sp>
        <p:nvSpPr>
          <p:cNvPr id="3" name="object 3"/>
          <p:cNvSpPr txBox="1"/>
          <p:nvPr/>
        </p:nvSpPr>
        <p:spPr>
          <a:xfrm>
            <a:off x="4922665" y="643769"/>
            <a:ext cx="7070883" cy="1608035"/>
          </a:xfrm>
          <a:prstGeom prst="rect">
            <a:avLst/>
          </a:prstGeom>
          <a:ln>
            <a:noFill/>
          </a:ln>
        </p:spPr>
        <p:txBody>
          <a:bodyPr vert="horz" lIns="91440" tIns="45720" rIns="91440" bIns="45720" rtlCol="0" anchor="ctr">
            <a:normAutofit/>
          </a:bodyPr>
          <a:lstStyle/>
          <a:p>
            <a:pPr marL="355582" indent="-228589" defTabSz="914354">
              <a:lnSpc>
                <a:spcPct val="120000"/>
              </a:lnSpc>
              <a:buClr>
                <a:srgbClr val="F8B323"/>
              </a:buClr>
              <a:buSzPct val="160000"/>
              <a:buFont typeface="Arial" panose="020B0604020202020204" pitchFamily="34" charset="0"/>
              <a:buChar char="•"/>
              <a:tabLst>
                <a:tab pos="355582" algn="l"/>
              </a:tabLst>
              <a:defRPr/>
            </a:pPr>
            <a:r>
              <a:rPr lang="en-US" sz="1500" b="1" cap="all" spc="-15" dirty="0">
                <a:solidFill>
                  <a:srgbClr val="C00000"/>
                </a:solidFill>
                <a:latin typeface="Abadi" panose="020B0604020104020204" pitchFamily="34" charset="0"/>
              </a:rPr>
              <a:t>Develop , or buy new  businesses , product , division  may be related or nonrelated inside or outside current products mix  and or  markets.</a:t>
            </a:r>
          </a:p>
        </p:txBody>
      </p:sp>
      <p:pic>
        <p:nvPicPr>
          <p:cNvPr id="26628" name="Picture 4">
            <a:extLst>
              <a:ext uri="{FF2B5EF4-FFF2-40B4-BE49-F238E27FC236}">
                <a16:creationId xmlns:a16="http://schemas.microsoft.com/office/drawing/2014/main" id="{FE80F521-E39B-9B4C-8FE2-5ED845191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665" y="2610990"/>
            <a:ext cx="3607685" cy="3021904"/>
          </a:xfrm>
          <a:prstGeom prst="rect">
            <a:avLst/>
          </a:prstGeom>
          <a:solidFill>
            <a:schemeClr val="bg1"/>
          </a:solidFill>
          <a:ln>
            <a:solidFill>
              <a:schemeClr val="tx1"/>
            </a:solidFill>
          </a:ln>
        </p:spPr>
      </p:pic>
      <p:pic>
        <p:nvPicPr>
          <p:cNvPr id="26630" name="Picture 6" descr="Virgin group: Brand it like Branson | Financial Times">
            <a:extLst>
              <a:ext uri="{FF2B5EF4-FFF2-40B4-BE49-F238E27FC236}">
                <a16:creationId xmlns:a16="http://schemas.microsoft.com/office/drawing/2014/main" id="{FB0F7EB2-7B24-C943-AA95-4611868DA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8169" y="2568828"/>
            <a:ext cx="3635507" cy="3021904"/>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6227672A-D43C-E24C-F121-6391FDA5754F}"/>
              </a:ext>
            </a:extLst>
          </p:cNvPr>
          <p:cNvSpPr txBox="1"/>
          <p:nvPr/>
        </p:nvSpPr>
        <p:spPr>
          <a:xfrm>
            <a:off x="126208" y="1225106"/>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Calibri" panose="020F0502020204030204"/>
              </a:rPr>
              <a:t>3.4</a:t>
            </a:r>
          </a:p>
        </p:txBody>
      </p:sp>
      <p:sp>
        <p:nvSpPr>
          <p:cNvPr id="6" name="Rounded Rectangle 5">
            <a:extLst>
              <a:ext uri="{FF2B5EF4-FFF2-40B4-BE49-F238E27FC236}">
                <a16:creationId xmlns:a16="http://schemas.microsoft.com/office/drawing/2014/main" id="{568165D3-6DF1-6BB2-0479-A88972D5054B}"/>
              </a:ext>
            </a:extLst>
          </p:cNvPr>
          <p:cNvSpPr/>
          <p:nvPr/>
        </p:nvSpPr>
        <p:spPr>
          <a:xfrm>
            <a:off x="2469683" y="2820728"/>
            <a:ext cx="1536847" cy="862445"/>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TextBox 6">
            <a:extLst>
              <a:ext uri="{FF2B5EF4-FFF2-40B4-BE49-F238E27FC236}">
                <a16:creationId xmlns:a16="http://schemas.microsoft.com/office/drawing/2014/main" id="{E36AF7A4-1F8B-AF17-18B7-98010C967D2A}"/>
              </a:ext>
            </a:extLst>
          </p:cNvPr>
          <p:cNvSpPr txBox="1"/>
          <p:nvPr/>
        </p:nvSpPr>
        <p:spPr>
          <a:xfrm>
            <a:off x="6096000" y="2025486"/>
            <a:ext cx="1401217" cy="523220"/>
          </a:xfrm>
          <a:prstGeom prst="rect">
            <a:avLst/>
          </a:prstGeom>
          <a:noFill/>
        </p:spPr>
        <p:txBody>
          <a:bodyPr wrap="none" rtlCol="0">
            <a:spAutoFit/>
          </a:bodyPr>
          <a:lstStyle/>
          <a:p>
            <a:r>
              <a:rPr lang="en-US" sz="2800" b="1" dirty="0">
                <a:solidFill>
                  <a:srgbClr val="C00000"/>
                </a:solidFill>
              </a:rPr>
              <a:t>Related </a:t>
            </a:r>
            <a:endParaRPr lang="ar-SA" sz="2800" b="1" dirty="0">
              <a:solidFill>
                <a:srgbClr val="C00000"/>
              </a:solidFill>
            </a:endParaRPr>
          </a:p>
        </p:txBody>
      </p:sp>
      <p:sp>
        <p:nvSpPr>
          <p:cNvPr id="8" name="TextBox 7">
            <a:extLst>
              <a:ext uri="{FF2B5EF4-FFF2-40B4-BE49-F238E27FC236}">
                <a16:creationId xmlns:a16="http://schemas.microsoft.com/office/drawing/2014/main" id="{6B793E17-E2A5-3DD5-E464-C0D61802C6B3}"/>
              </a:ext>
            </a:extLst>
          </p:cNvPr>
          <p:cNvSpPr txBox="1"/>
          <p:nvPr/>
        </p:nvSpPr>
        <p:spPr>
          <a:xfrm>
            <a:off x="9331734" y="2025486"/>
            <a:ext cx="1755096" cy="523220"/>
          </a:xfrm>
          <a:prstGeom prst="rect">
            <a:avLst/>
          </a:prstGeom>
          <a:noFill/>
        </p:spPr>
        <p:txBody>
          <a:bodyPr wrap="none" rtlCol="0">
            <a:spAutoFit/>
          </a:bodyPr>
          <a:lstStyle/>
          <a:p>
            <a:r>
              <a:rPr lang="en-US" sz="2800" b="1" dirty="0">
                <a:solidFill>
                  <a:srgbClr val="C00000"/>
                </a:solidFill>
              </a:rPr>
              <a:t>Unrelated </a:t>
            </a:r>
            <a:endParaRPr lang="ar-SA" sz="2800" b="1" dirty="0">
              <a:solidFill>
                <a:srgbClr val="C00000"/>
              </a:solidFill>
            </a:endParaRPr>
          </a:p>
        </p:txBody>
      </p:sp>
    </p:spTree>
    <p:extLst>
      <p:ext uri="{BB962C8B-B14F-4D97-AF65-F5344CB8AC3E}">
        <p14:creationId xmlns:p14="http://schemas.microsoft.com/office/powerpoint/2010/main" val="36403045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EC276-9884-460A-9182-1B215A8489E7}"/>
              </a:ext>
            </a:extLst>
          </p:cNvPr>
          <p:cNvPicPr>
            <a:picLocks noChangeAspect="1"/>
          </p:cNvPicPr>
          <p:nvPr/>
        </p:nvPicPr>
        <p:blipFill>
          <a:blip r:embed="rId2"/>
          <a:stretch>
            <a:fillRect/>
          </a:stretch>
        </p:blipFill>
        <p:spPr>
          <a:xfrm>
            <a:off x="1042987" y="1130968"/>
            <a:ext cx="10106025" cy="4619374"/>
          </a:xfrm>
          <a:prstGeom prst="rect">
            <a:avLst/>
          </a:prstGeom>
        </p:spPr>
      </p:pic>
    </p:spTree>
    <p:extLst>
      <p:ext uri="{BB962C8B-B14F-4D97-AF65-F5344CB8AC3E}">
        <p14:creationId xmlns:p14="http://schemas.microsoft.com/office/powerpoint/2010/main" val="3300587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979434" y="417284"/>
            <a:ext cx="4094163" cy="1321401"/>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solidFill>
                  <a:srgbClr val="C00000"/>
                </a:solidFill>
                <a:latin typeface="Abadi" panose="020B0604020104020204" pitchFamily="34" charset="0"/>
              </a:rPr>
              <a:t>Activity #2</a:t>
            </a:r>
            <a:br>
              <a:rPr lang="en-US" sz="4400" dirty="0">
                <a:solidFill>
                  <a:srgbClr val="C00000"/>
                </a:solidFill>
                <a:latin typeface="Abadi" panose="020B0604020104020204" pitchFamily="34" charset="0"/>
              </a:rPr>
            </a:br>
            <a:r>
              <a:rPr lang="en-US" sz="4400" dirty="0">
                <a:solidFill>
                  <a:srgbClr val="C00000"/>
                </a:solidFill>
                <a:latin typeface="Abadi" panose="020B0604020104020204" pitchFamily="34" charset="0"/>
              </a:rPr>
              <a:t>PRACTICE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097837" y="1811339"/>
            <a:ext cx="4094163" cy="396867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403" y="1608247"/>
            <a:ext cx="7308604" cy="364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371689"/>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ca-Cola: Ansoff Matrix | the Marketing Agenda">
            <a:extLst>
              <a:ext uri="{FF2B5EF4-FFF2-40B4-BE49-F238E27FC236}">
                <a16:creationId xmlns:a16="http://schemas.microsoft.com/office/drawing/2014/main" id="{EB145FE6-12A5-134D-9530-688E6129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1371600"/>
            <a:ext cx="8572500" cy="4533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F62696-0C06-3D43-9C4C-42ABBDD84734}"/>
              </a:ext>
            </a:extLst>
          </p:cNvPr>
          <p:cNvSpPr/>
          <p:nvPr/>
        </p:nvSpPr>
        <p:spPr>
          <a:xfrm>
            <a:off x="6675120" y="1489709"/>
            <a:ext cx="3429000" cy="4305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Gill Sans MT" panose="020B0502020104020203"/>
            </a:endParaRPr>
          </a:p>
        </p:txBody>
      </p:sp>
      <p:sp>
        <p:nvSpPr>
          <p:cNvPr id="7" name="Rectangle 6">
            <a:extLst>
              <a:ext uri="{FF2B5EF4-FFF2-40B4-BE49-F238E27FC236}">
                <a16:creationId xmlns:a16="http://schemas.microsoft.com/office/drawing/2014/main" id="{9A86BAAE-4191-AD43-A8C9-E3AFDA68D3BE}"/>
              </a:ext>
            </a:extLst>
          </p:cNvPr>
          <p:cNvSpPr/>
          <p:nvPr/>
        </p:nvSpPr>
        <p:spPr>
          <a:xfrm>
            <a:off x="3120391" y="3489961"/>
            <a:ext cx="3543300" cy="4305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Gill Sans MT" panose="020B0502020104020203"/>
            </a:endParaRPr>
          </a:p>
        </p:txBody>
      </p:sp>
      <p:sp>
        <p:nvSpPr>
          <p:cNvPr id="9" name="Rectangle 8">
            <a:extLst>
              <a:ext uri="{FF2B5EF4-FFF2-40B4-BE49-F238E27FC236}">
                <a16:creationId xmlns:a16="http://schemas.microsoft.com/office/drawing/2014/main" id="{CBF55CFB-457A-F14F-8067-5346E8E90D6F}"/>
              </a:ext>
            </a:extLst>
          </p:cNvPr>
          <p:cNvSpPr/>
          <p:nvPr/>
        </p:nvSpPr>
        <p:spPr>
          <a:xfrm>
            <a:off x="6663691" y="3489962"/>
            <a:ext cx="3440431" cy="6651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Gill Sans MT" panose="020B0502020104020203"/>
            </a:endParaRPr>
          </a:p>
        </p:txBody>
      </p:sp>
      <p:sp>
        <p:nvSpPr>
          <p:cNvPr id="11" name="Title 1">
            <a:extLst>
              <a:ext uri="{FF2B5EF4-FFF2-40B4-BE49-F238E27FC236}">
                <a16:creationId xmlns:a16="http://schemas.microsoft.com/office/drawing/2014/main" id="{B38B3EBB-0524-4E1C-1BB1-280070C906CA}"/>
              </a:ext>
            </a:extLst>
          </p:cNvPr>
          <p:cNvSpPr>
            <a:spLocks noGrp="1"/>
          </p:cNvSpPr>
          <p:nvPr>
            <p:ph type="title" idx="4294967295"/>
          </p:nvPr>
        </p:nvSpPr>
        <p:spPr>
          <a:xfrm>
            <a:off x="4849181" y="540737"/>
            <a:ext cx="6576206" cy="714375"/>
          </a:xfrm>
          <a:solidFill>
            <a:schemeClr val="bg1"/>
          </a:solidFill>
          <a:ln>
            <a:noFill/>
          </a:ln>
        </p:spPr>
        <p:txBody>
          <a:bodyPr>
            <a:normAutofit/>
          </a:bodyPr>
          <a:lstStyle/>
          <a:p>
            <a:pPr algn="ctr"/>
            <a:r>
              <a:rPr lang="en-US" b="1" dirty="0">
                <a:solidFill>
                  <a:srgbClr val="C00000"/>
                </a:solidFill>
              </a:rPr>
              <a:t>W</a:t>
            </a:r>
            <a:r>
              <a:rPr lang="en-SA" b="1" dirty="0">
                <a:solidFill>
                  <a:srgbClr val="C00000"/>
                </a:solidFill>
              </a:rPr>
              <a:t>hat is the strategy here  ? </a:t>
            </a:r>
          </a:p>
        </p:txBody>
      </p:sp>
      <p:sp>
        <p:nvSpPr>
          <p:cNvPr id="12" name="Rectangle 11">
            <a:extLst>
              <a:ext uri="{FF2B5EF4-FFF2-40B4-BE49-F238E27FC236}">
                <a16:creationId xmlns:a16="http://schemas.microsoft.com/office/drawing/2014/main" id="{FB2E720F-CD3C-75DB-5B08-C2DE902824A1}"/>
              </a:ext>
            </a:extLst>
          </p:cNvPr>
          <p:cNvSpPr/>
          <p:nvPr/>
        </p:nvSpPr>
        <p:spPr>
          <a:xfrm>
            <a:off x="3131822" y="1489709"/>
            <a:ext cx="3543300" cy="4305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Gill Sans MT" panose="020B0502020104020203"/>
            </a:endParaRPr>
          </a:p>
        </p:txBody>
      </p:sp>
      <p:sp>
        <p:nvSpPr>
          <p:cNvPr id="2" name="TextBox 1">
            <a:extLst>
              <a:ext uri="{FF2B5EF4-FFF2-40B4-BE49-F238E27FC236}">
                <a16:creationId xmlns:a16="http://schemas.microsoft.com/office/drawing/2014/main" id="{375B471E-79AF-E5B5-306D-B5B41402941C}"/>
              </a:ext>
            </a:extLst>
          </p:cNvPr>
          <p:cNvSpPr txBox="1"/>
          <p:nvPr/>
        </p:nvSpPr>
        <p:spPr>
          <a:xfrm>
            <a:off x="727365" y="1704978"/>
            <a:ext cx="1082387" cy="3539430"/>
          </a:xfrm>
          <a:prstGeom prst="rect">
            <a:avLst/>
          </a:prstGeom>
          <a:solidFill>
            <a:schemeClr val="bg1"/>
          </a:solidFill>
        </p:spPr>
        <p:txBody>
          <a:bodyPr wrap="square" rtlCol="0">
            <a:spAutoFit/>
          </a:bodyPr>
          <a:lstStyle/>
          <a:p>
            <a:pPr defTabSz="914354">
              <a:defRPr/>
            </a:pPr>
            <a:r>
              <a:rPr lang="en-GB" sz="2800" dirty="0">
                <a:solidFill>
                  <a:prstClr val="white"/>
                </a:solidFill>
                <a:latin typeface="Rockwell" panose="02060603020205020403"/>
              </a:rPr>
              <a:t>What is </a:t>
            </a:r>
          </a:p>
          <a:p>
            <a:pPr defTabSz="914354">
              <a:defRPr/>
            </a:pPr>
            <a:r>
              <a:rPr lang="en-GB" sz="2800" dirty="0">
                <a:solidFill>
                  <a:prstClr val="white"/>
                </a:solidFill>
                <a:latin typeface="Rockwell" panose="02060603020205020403"/>
              </a:rPr>
              <a:t>the strategy here ?</a:t>
            </a:r>
          </a:p>
          <a:p>
            <a:pPr defTabSz="914354">
              <a:defRPr/>
            </a:pPr>
            <a:endParaRPr lang="en-GB" sz="2800" dirty="0">
              <a:solidFill>
                <a:prstClr val="white"/>
              </a:solidFill>
              <a:latin typeface="Rockwell" panose="02060603020205020403"/>
            </a:endParaRPr>
          </a:p>
        </p:txBody>
      </p:sp>
    </p:spTree>
    <p:extLst>
      <p:ext uri="{BB962C8B-B14F-4D97-AF65-F5344CB8AC3E}">
        <p14:creationId xmlns:p14="http://schemas.microsoft.com/office/powerpoint/2010/main" val="27023338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0-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0-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0-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AFA76-7C85-4DB3-862B-A30DC220600E}"/>
              </a:ext>
            </a:extLst>
          </p:cNvPr>
          <p:cNvPicPr>
            <a:picLocks noChangeAspect="1"/>
          </p:cNvPicPr>
          <p:nvPr/>
        </p:nvPicPr>
        <p:blipFill>
          <a:blip r:embed="rId2"/>
          <a:stretch>
            <a:fillRect/>
          </a:stretch>
        </p:blipFill>
        <p:spPr>
          <a:xfrm>
            <a:off x="1381125" y="1369971"/>
            <a:ext cx="9429750" cy="4118058"/>
          </a:xfrm>
          <a:prstGeom prst="rect">
            <a:avLst/>
          </a:prstGeom>
        </p:spPr>
      </p:pic>
    </p:spTree>
    <p:extLst>
      <p:ext uri="{BB962C8B-B14F-4D97-AF65-F5344CB8AC3E}">
        <p14:creationId xmlns:p14="http://schemas.microsoft.com/office/powerpoint/2010/main" val="3417884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3F2F9F-5352-CA41-8151-91682F1E3F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8779" y="1164737"/>
            <a:ext cx="7024706" cy="4833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40006B-FE56-ED4D-9869-800B0F06B34F}"/>
              </a:ext>
            </a:extLst>
          </p:cNvPr>
          <p:cNvSpPr/>
          <p:nvPr/>
        </p:nvSpPr>
        <p:spPr>
          <a:xfrm>
            <a:off x="2190265" y="629155"/>
            <a:ext cx="6540620" cy="461665"/>
          </a:xfrm>
          <a:prstGeom prst="rect">
            <a:avLst/>
          </a:prstGeom>
          <a:noFill/>
          <a:ln>
            <a:noFill/>
          </a:ln>
        </p:spPr>
        <p:txBody>
          <a:bodyPr wrap="square">
            <a:spAutoFit/>
          </a:bodyPr>
          <a:lstStyle/>
          <a:p>
            <a:pPr marL="2178685"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Impact" panose="020B0806030902050204"/>
                <a:ea typeface="+mn-ea"/>
                <a:cs typeface="+mn-cs"/>
              </a:rPr>
              <a:t>Product/Market Expansion Grid</a:t>
            </a:r>
            <a:endParaRPr kumimoji="0" lang="en-SA" sz="2400" b="0" i="0" u="none" strike="noStrike" kern="1200" cap="none" spc="0" normalizeH="0" baseline="0" noProof="0" dirty="0">
              <a:ln>
                <a:noFill/>
              </a:ln>
              <a:solidFill>
                <a:srgbClr val="C00000"/>
              </a:solidFill>
              <a:effectLst/>
              <a:uLnTx/>
              <a:uFillTx/>
              <a:latin typeface="Impact" panose="020B0806030902050204"/>
              <a:ea typeface="+mn-ea"/>
              <a:cs typeface="+mn-cs"/>
            </a:endParaRPr>
          </a:p>
        </p:txBody>
      </p:sp>
      <p:pic>
        <p:nvPicPr>
          <p:cNvPr id="6" name="Picture 5">
            <a:extLst>
              <a:ext uri="{FF2B5EF4-FFF2-40B4-BE49-F238E27FC236}">
                <a16:creationId xmlns:a16="http://schemas.microsoft.com/office/drawing/2014/main" id="{C0EACFA5-2267-568F-FB87-2118405AB91A}"/>
              </a:ext>
            </a:extLst>
          </p:cNvPr>
          <p:cNvPicPr>
            <a:picLocks noChangeAspect="1"/>
          </p:cNvPicPr>
          <p:nvPr/>
        </p:nvPicPr>
        <p:blipFill rotWithShape="1">
          <a:blip r:embed="rId3"/>
          <a:srcRect l="16912" t="19417" r="14748" b="12427"/>
          <a:stretch/>
        </p:blipFill>
        <p:spPr>
          <a:xfrm>
            <a:off x="7901796" y="2779246"/>
            <a:ext cx="3152677" cy="1983657"/>
          </a:xfrm>
          <a:prstGeom prst="rect">
            <a:avLst/>
          </a:prstGeom>
        </p:spPr>
      </p:pic>
      <p:pic>
        <p:nvPicPr>
          <p:cNvPr id="1028" name="Picture 4" descr="Pepsi - Wikipedia">
            <a:extLst>
              <a:ext uri="{FF2B5EF4-FFF2-40B4-BE49-F238E27FC236}">
                <a16:creationId xmlns:a16="http://schemas.microsoft.com/office/drawing/2014/main" id="{70192B68-0357-99E7-3315-A10D99AED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976" y="387776"/>
            <a:ext cx="1633127" cy="1857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F25E7-17E5-98C0-7C8D-C181BBBC14C4}"/>
              </a:ext>
            </a:extLst>
          </p:cNvPr>
          <p:cNvPicPr>
            <a:picLocks noChangeAspect="1"/>
          </p:cNvPicPr>
          <p:nvPr/>
        </p:nvPicPr>
        <p:blipFill rotWithShape="1">
          <a:blip r:embed="rId2"/>
          <a:srcRect l="16412" t="19281" r="3857" b="11167"/>
          <a:stretch/>
        </p:blipFill>
        <p:spPr>
          <a:xfrm>
            <a:off x="77441" y="1132513"/>
            <a:ext cx="6052219" cy="2527325"/>
          </a:xfrm>
          <a:prstGeom prst="rect">
            <a:avLst/>
          </a:prstGeom>
        </p:spPr>
      </p:pic>
      <p:pic>
        <p:nvPicPr>
          <p:cNvPr id="8" name="Picture 7">
            <a:extLst>
              <a:ext uri="{FF2B5EF4-FFF2-40B4-BE49-F238E27FC236}">
                <a16:creationId xmlns:a16="http://schemas.microsoft.com/office/drawing/2014/main" id="{B2F7FCF2-337B-4D0F-358A-93DA70ADDB89}"/>
              </a:ext>
            </a:extLst>
          </p:cNvPr>
          <p:cNvPicPr>
            <a:picLocks noChangeAspect="1"/>
          </p:cNvPicPr>
          <p:nvPr/>
        </p:nvPicPr>
        <p:blipFill rotWithShape="1">
          <a:blip r:embed="rId3"/>
          <a:srcRect l="5663" t="12123" r="1772" b="3183"/>
          <a:stretch/>
        </p:blipFill>
        <p:spPr>
          <a:xfrm>
            <a:off x="6302845" y="3931076"/>
            <a:ext cx="5840067" cy="1953051"/>
          </a:xfrm>
          <a:prstGeom prst="rect">
            <a:avLst/>
          </a:prstGeom>
        </p:spPr>
      </p:pic>
      <p:pic>
        <p:nvPicPr>
          <p:cNvPr id="13" name="Picture 12">
            <a:extLst>
              <a:ext uri="{FF2B5EF4-FFF2-40B4-BE49-F238E27FC236}">
                <a16:creationId xmlns:a16="http://schemas.microsoft.com/office/drawing/2014/main" id="{80FF212F-25BE-F0BE-A3C5-98F9EA23394A}"/>
              </a:ext>
            </a:extLst>
          </p:cNvPr>
          <p:cNvPicPr>
            <a:picLocks noChangeAspect="1"/>
          </p:cNvPicPr>
          <p:nvPr/>
        </p:nvPicPr>
        <p:blipFill rotWithShape="1">
          <a:blip r:embed="rId4"/>
          <a:srcRect l="2919" t="23856" r="2919" b="16183"/>
          <a:stretch/>
        </p:blipFill>
        <p:spPr>
          <a:xfrm>
            <a:off x="6378333" y="2085108"/>
            <a:ext cx="5840067" cy="1845968"/>
          </a:xfrm>
          <a:prstGeom prst="rect">
            <a:avLst/>
          </a:prstGeom>
        </p:spPr>
      </p:pic>
      <p:sp>
        <p:nvSpPr>
          <p:cNvPr id="15" name="Rectangle 14">
            <a:extLst>
              <a:ext uri="{FF2B5EF4-FFF2-40B4-BE49-F238E27FC236}">
                <a16:creationId xmlns:a16="http://schemas.microsoft.com/office/drawing/2014/main" id="{7585D10D-2846-1416-E24F-C7C6EBE8DFA1}"/>
              </a:ext>
            </a:extLst>
          </p:cNvPr>
          <p:cNvSpPr/>
          <p:nvPr/>
        </p:nvSpPr>
        <p:spPr>
          <a:xfrm>
            <a:off x="6164191" y="344853"/>
            <a:ext cx="73534" cy="57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663A836E-8C87-884D-C592-BB28B479F38D}"/>
              </a:ext>
            </a:extLst>
          </p:cNvPr>
          <p:cNvPicPr>
            <a:picLocks noChangeAspect="1"/>
          </p:cNvPicPr>
          <p:nvPr/>
        </p:nvPicPr>
        <p:blipFill rotWithShape="1">
          <a:blip r:embed="rId5"/>
          <a:srcRect r="2183" b="13167"/>
          <a:stretch/>
        </p:blipFill>
        <p:spPr>
          <a:xfrm>
            <a:off x="6313213" y="324339"/>
            <a:ext cx="5727813" cy="1760769"/>
          </a:xfrm>
          <a:prstGeom prst="rect">
            <a:avLst/>
          </a:prstGeom>
        </p:spPr>
      </p:pic>
      <p:pic>
        <p:nvPicPr>
          <p:cNvPr id="4" name="Picture 3">
            <a:extLst>
              <a:ext uri="{FF2B5EF4-FFF2-40B4-BE49-F238E27FC236}">
                <a16:creationId xmlns:a16="http://schemas.microsoft.com/office/drawing/2014/main" id="{6050B69E-B545-814F-105F-600AC85F493C}"/>
              </a:ext>
            </a:extLst>
          </p:cNvPr>
          <p:cNvPicPr>
            <a:picLocks noChangeAspect="1"/>
          </p:cNvPicPr>
          <p:nvPr/>
        </p:nvPicPr>
        <p:blipFill rotWithShape="1">
          <a:blip r:embed="rId6"/>
          <a:srcRect l="7247" t="8397" r="7076" b="24385"/>
          <a:stretch/>
        </p:blipFill>
        <p:spPr>
          <a:xfrm>
            <a:off x="130479" y="3991440"/>
            <a:ext cx="2950391" cy="1892687"/>
          </a:xfrm>
          <a:prstGeom prst="rect">
            <a:avLst/>
          </a:prstGeom>
        </p:spPr>
      </p:pic>
      <p:pic>
        <p:nvPicPr>
          <p:cNvPr id="5" name="Picture 4">
            <a:extLst>
              <a:ext uri="{FF2B5EF4-FFF2-40B4-BE49-F238E27FC236}">
                <a16:creationId xmlns:a16="http://schemas.microsoft.com/office/drawing/2014/main" id="{834D6CC2-BBD8-A80E-4AA7-3B8C6C1CD7FD}"/>
              </a:ext>
            </a:extLst>
          </p:cNvPr>
          <p:cNvPicPr>
            <a:picLocks noChangeAspect="1"/>
          </p:cNvPicPr>
          <p:nvPr/>
        </p:nvPicPr>
        <p:blipFill rotWithShape="1">
          <a:blip r:embed="rId7"/>
          <a:srcRect l="3666" t="14308" r="12267" b="18277"/>
          <a:stretch/>
        </p:blipFill>
        <p:spPr>
          <a:xfrm>
            <a:off x="3156358" y="3977215"/>
            <a:ext cx="2879307" cy="1906912"/>
          </a:xfrm>
          <a:prstGeom prst="rect">
            <a:avLst/>
          </a:prstGeom>
        </p:spPr>
      </p:pic>
    </p:spTree>
    <p:extLst>
      <p:ext uri="{BB962C8B-B14F-4D97-AF65-F5344CB8AC3E}">
        <p14:creationId xmlns:p14="http://schemas.microsoft.com/office/powerpoint/2010/main" val="42253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ppt_x</p:attrName>
                                        </p:attrNameLst>
                                      </p:cBhvr>
                                      <p:tavLst>
                                        <p:tav tm="0">
                                          <p:val>
                                            <p:strVal val="#ppt_x-#ppt_w*1.125000"/>
                                          </p:val>
                                        </p:tav>
                                        <p:tav tm="100000">
                                          <p:val>
                                            <p:strVal val="#ppt_x"/>
                                          </p:val>
                                        </p:tav>
                                      </p:tavLst>
                                    </p:anim>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ppt_x</p:attrName>
                                        </p:attrNameLst>
                                      </p:cBhvr>
                                      <p:tavLst>
                                        <p:tav tm="0">
                                          <p:val>
                                            <p:strVal val="#ppt_x-#ppt_w*1.125000"/>
                                          </p:val>
                                        </p:tav>
                                        <p:tav tm="100000">
                                          <p:val>
                                            <p:strVal val="#ppt_x"/>
                                          </p:val>
                                        </p:tav>
                                      </p:tavLst>
                                    </p:anim>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 y="973435"/>
            <a:ext cx="5247408" cy="3524364"/>
          </a:xfrm>
          <a:prstGeom prst="rect">
            <a:avLst/>
          </a:prstGeom>
          <a:solidFill>
            <a:schemeClr val="bg1"/>
          </a:solidFill>
        </p:spPr>
        <p:txBody>
          <a:bodyPr vert="horz" lIns="91440" tIns="45720" rIns="91440" bIns="45720" rtlCol="0" anchor="ctr">
            <a:normAutofit/>
          </a:bodyPr>
          <a:lstStyle/>
          <a:p>
            <a:pPr marL="12700" defTabSz="914354">
              <a:lnSpc>
                <a:spcPct val="90000"/>
              </a:lnSpc>
              <a:spcBef>
                <a:spcPct val="0"/>
              </a:spcBef>
              <a:spcAft>
                <a:spcPts val="600"/>
              </a:spcAft>
              <a:tabLst>
                <a:tab pos="4014904" algn="l"/>
              </a:tabLst>
              <a:defRPr/>
            </a:pPr>
            <a:r>
              <a:rPr lang="en-US" sz="4800" cap="all" dirty="0">
                <a:solidFill>
                  <a:srgbClr val="C00000"/>
                </a:solidFill>
                <a:latin typeface="Impact" panose="020B0806030902050204"/>
              </a:rPr>
              <a:t>Porter</a:t>
            </a:r>
            <a:r>
              <a:rPr lang="en-US" sz="4800" cap="all" spc="11" dirty="0">
                <a:solidFill>
                  <a:srgbClr val="C00000"/>
                </a:solidFill>
                <a:latin typeface="Impact" panose="020B0806030902050204"/>
              </a:rPr>
              <a:t>’</a:t>
            </a:r>
            <a:r>
              <a:rPr lang="en-US" sz="4800" cap="all" dirty="0">
                <a:solidFill>
                  <a:srgbClr val="C00000"/>
                </a:solidFill>
                <a:latin typeface="Impact" panose="020B0806030902050204"/>
              </a:rPr>
              <a:t>s</a:t>
            </a:r>
            <a:r>
              <a:rPr lang="en-US" sz="4800" cap="all" spc="-20" dirty="0">
                <a:solidFill>
                  <a:srgbClr val="C00000"/>
                </a:solidFill>
                <a:latin typeface="Impact" panose="020B0806030902050204"/>
              </a:rPr>
              <a:t> </a:t>
            </a:r>
            <a:r>
              <a:rPr lang="en-US" sz="4800" cap="all" dirty="0">
                <a:solidFill>
                  <a:srgbClr val="C00000"/>
                </a:solidFill>
                <a:latin typeface="Impact" panose="020B0806030902050204"/>
              </a:rPr>
              <a:t>Gene</a:t>
            </a:r>
            <a:r>
              <a:rPr lang="en-US" sz="4800" cap="all" spc="11" dirty="0">
                <a:solidFill>
                  <a:srgbClr val="C00000"/>
                </a:solidFill>
                <a:latin typeface="Impact" panose="020B0806030902050204"/>
              </a:rPr>
              <a:t>r</a:t>
            </a:r>
            <a:r>
              <a:rPr lang="en-US" sz="4800" cap="all" dirty="0">
                <a:solidFill>
                  <a:srgbClr val="C00000"/>
                </a:solidFill>
                <a:latin typeface="Impact" panose="020B0806030902050204"/>
              </a:rPr>
              <a:t>ic</a:t>
            </a:r>
          </a:p>
          <a:p>
            <a:pPr marL="12700" defTabSz="914354">
              <a:lnSpc>
                <a:spcPct val="90000"/>
              </a:lnSpc>
              <a:spcBef>
                <a:spcPct val="0"/>
              </a:spcBef>
              <a:spcAft>
                <a:spcPts val="600"/>
              </a:spcAft>
              <a:tabLst>
                <a:tab pos="4014904" algn="l"/>
              </a:tabLst>
              <a:defRPr/>
            </a:pPr>
            <a:r>
              <a:rPr lang="en-US" sz="4800" cap="all" spc="-20" dirty="0">
                <a:solidFill>
                  <a:srgbClr val="C00000"/>
                </a:solidFill>
                <a:latin typeface="Impact" panose="020B0806030902050204"/>
              </a:rPr>
              <a:t>S</a:t>
            </a:r>
            <a:r>
              <a:rPr lang="en-US" sz="4800" cap="all" dirty="0">
                <a:solidFill>
                  <a:srgbClr val="C00000"/>
                </a:solidFill>
                <a:latin typeface="Impact" panose="020B0806030902050204"/>
              </a:rPr>
              <a:t>trate</a:t>
            </a:r>
            <a:r>
              <a:rPr lang="en-US" sz="4800" cap="all" spc="5" dirty="0">
                <a:solidFill>
                  <a:srgbClr val="C00000"/>
                </a:solidFill>
                <a:latin typeface="Impact" panose="020B0806030902050204"/>
              </a:rPr>
              <a:t>g</a:t>
            </a:r>
            <a:r>
              <a:rPr lang="en-US" sz="4800" cap="all" dirty="0">
                <a:solidFill>
                  <a:srgbClr val="C00000"/>
                </a:solidFill>
                <a:latin typeface="Impact" panose="020B0806030902050204"/>
              </a:rPr>
              <a:t>ies</a:t>
            </a:r>
          </a:p>
        </p:txBody>
      </p:sp>
      <p:graphicFrame>
        <p:nvGraphicFramePr>
          <p:cNvPr id="5" name="object 3">
            <a:extLst>
              <a:ext uri="{FF2B5EF4-FFF2-40B4-BE49-F238E27FC236}">
                <a16:creationId xmlns:a16="http://schemas.microsoft.com/office/drawing/2014/main" id="{D5C004DA-0A9C-4268-A0C9-E0F0A756D54D}"/>
              </a:ext>
            </a:extLst>
          </p:cNvPr>
          <p:cNvGraphicFramePr/>
          <p:nvPr>
            <p:extLst>
              <p:ext uri="{D42A27DB-BD31-4B8C-83A1-F6EECF244321}">
                <p14:modId xmlns:p14="http://schemas.microsoft.com/office/powerpoint/2010/main" val="1028770753"/>
              </p:ext>
            </p:extLst>
          </p:nvPr>
        </p:nvGraphicFramePr>
        <p:xfrm>
          <a:off x="5099797" y="766917"/>
          <a:ext cx="6453787"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Michael Porter said, &quot;Successful companies are those that create new values  based on better responding to customer needs.&quot;">
            <a:extLst>
              <a:ext uri="{FF2B5EF4-FFF2-40B4-BE49-F238E27FC236}">
                <a16:creationId xmlns:a16="http://schemas.microsoft.com/office/drawing/2014/main" id="{ACFC52AF-28FB-1CD6-5E08-1610322C8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216" y="3429002"/>
            <a:ext cx="4369763" cy="2184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F6B3BF-9027-27FC-EDE8-A88A766F1B7A}"/>
              </a:ext>
            </a:extLst>
          </p:cNvPr>
          <p:cNvSpPr txBox="1"/>
          <p:nvPr/>
        </p:nvSpPr>
        <p:spPr>
          <a:xfrm>
            <a:off x="204216" y="1141218"/>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Rockwell" panose="02060603020205020403"/>
              </a:rPr>
              <a:t>4</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8688"/>
            <a:ext cx="3111500" cy="2166937"/>
          </a:xfrm>
        </p:spPr>
        <p:txBody>
          <a:bodyPr anchor="b">
            <a:noAutofit/>
          </a:bodyPr>
          <a:lstStyle/>
          <a:p>
            <a:pPr algn="ctr"/>
            <a:r>
              <a:rPr lang="en-US" sz="4000" b="1" dirty="0">
                <a:solidFill>
                  <a:srgbClr val="C00000"/>
                </a:solidFill>
              </a:rPr>
              <a:t>Understand </a:t>
            </a:r>
            <a:r>
              <a:rPr lang="en-US" altLang="en-US" sz="4000" b="1" dirty="0">
                <a:solidFill>
                  <a:srgbClr val="C00000"/>
                </a:solidFill>
              </a:rPr>
              <a:t>Competitive Advantages</a:t>
            </a:r>
            <a:endParaRPr lang="en-IN" sz="4000" b="1" dirty="0">
              <a:solidFill>
                <a:srgbClr val="C00000"/>
              </a:solidFill>
            </a:endParaRPr>
          </a:p>
        </p:txBody>
      </p:sp>
      <p:sp>
        <p:nvSpPr>
          <p:cNvPr id="3" name="Content Placeholder 2"/>
          <p:cNvSpPr>
            <a:spLocks noGrp="1"/>
          </p:cNvSpPr>
          <p:nvPr>
            <p:ph idx="4294967295"/>
          </p:nvPr>
        </p:nvSpPr>
        <p:spPr>
          <a:xfrm>
            <a:off x="0" y="3286125"/>
            <a:ext cx="4212404" cy="2278063"/>
          </a:xfrm>
        </p:spPr>
        <p:txBody>
          <a:bodyPr>
            <a:normAutofit/>
          </a:bodyPr>
          <a:lstStyle/>
          <a:p>
            <a:pPr>
              <a:defRPr/>
            </a:pPr>
            <a:r>
              <a:rPr lang="en-US" sz="1800" b="1" dirty="0">
                <a:solidFill>
                  <a:schemeClr val="accent6">
                    <a:lumMod val="50000"/>
                  </a:schemeClr>
                </a:solidFill>
              </a:rPr>
              <a:t>Competitive advantage</a:t>
            </a:r>
            <a:r>
              <a:rPr lang="en-US" sz="1800" dirty="0">
                <a:solidFill>
                  <a:schemeClr val="accent6">
                    <a:lumMod val="50000"/>
                  </a:schemeClr>
                </a:solidFill>
              </a:rPr>
              <a:t>: refers to an advantage over competitors gained by offering greater customer value, </a:t>
            </a:r>
            <a:r>
              <a:rPr lang="ar-SA" sz="1800" dirty="0">
                <a:solidFill>
                  <a:schemeClr val="accent6">
                    <a:lumMod val="50000"/>
                  </a:schemeClr>
                </a:solidFill>
              </a:rPr>
              <a:t> </a:t>
            </a:r>
            <a:r>
              <a:rPr lang="en-US" sz="1800" dirty="0">
                <a:solidFill>
                  <a:schemeClr val="accent6">
                    <a:lumMod val="50000"/>
                  </a:schemeClr>
                </a:solidFill>
              </a:rPr>
              <a:t>through</a:t>
            </a:r>
            <a:r>
              <a:rPr lang="ar-SA" sz="1800" dirty="0">
                <a:solidFill>
                  <a:schemeClr val="accent6">
                    <a:lumMod val="50000"/>
                  </a:schemeClr>
                </a:solidFill>
              </a:rPr>
              <a:t> </a:t>
            </a:r>
            <a:r>
              <a:rPr lang="en-US" sz="1800" dirty="0">
                <a:solidFill>
                  <a:schemeClr val="accent6">
                    <a:lumMod val="50000"/>
                  </a:schemeClr>
                </a:solidFill>
              </a:rPr>
              <a:t>:</a:t>
            </a:r>
          </a:p>
          <a:p>
            <a:pPr lvl="1">
              <a:defRPr/>
            </a:pPr>
            <a:r>
              <a:rPr lang="en-US" sz="1800" dirty="0">
                <a:solidFill>
                  <a:schemeClr val="accent6">
                    <a:lumMod val="50000"/>
                  </a:schemeClr>
                </a:solidFill>
              </a:rPr>
              <a:t> Providing high quality </a:t>
            </a:r>
          </a:p>
          <a:p>
            <a:pPr lvl="1">
              <a:defRPr/>
            </a:pPr>
            <a:r>
              <a:rPr lang="en-US" sz="1800" dirty="0">
                <a:solidFill>
                  <a:schemeClr val="accent6">
                    <a:lumMod val="50000"/>
                  </a:schemeClr>
                </a:solidFill>
              </a:rPr>
              <a:t>Providing  benefits that justify higher prices</a:t>
            </a:r>
          </a:p>
          <a:p>
            <a:pPr lvl="1">
              <a:defRPr/>
            </a:pPr>
            <a:r>
              <a:rPr lang="en-US" sz="1800" dirty="0">
                <a:solidFill>
                  <a:schemeClr val="accent6">
                    <a:lumMod val="50000"/>
                  </a:schemeClr>
                </a:solidFill>
              </a:rPr>
              <a:t>Having lower prices</a:t>
            </a:r>
          </a:p>
          <a:p>
            <a:pPr marL="457200" lvl="1" indent="0">
              <a:buNone/>
              <a:defRPr/>
            </a:pPr>
            <a:endParaRPr lang="en-US" sz="1800" dirty="0">
              <a:solidFill>
                <a:srgbClr val="0070C0"/>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39182" y="3337941"/>
            <a:ext cx="4352818" cy="2734086"/>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4792042" y="4182840"/>
            <a:ext cx="3885662"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r-SA"/>
          </a:p>
        </p:txBody>
      </p:sp>
      <p:sp>
        <p:nvSpPr>
          <p:cNvPr id="8" name="TextBox 7">
            <a:extLst>
              <a:ext uri="{FF2B5EF4-FFF2-40B4-BE49-F238E27FC236}">
                <a16:creationId xmlns:a16="http://schemas.microsoft.com/office/drawing/2014/main" id="{1AF94947-1E16-761D-5FD7-1C683382E367}"/>
              </a:ext>
            </a:extLst>
          </p:cNvPr>
          <p:cNvSpPr txBox="1"/>
          <p:nvPr/>
        </p:nvSpPr>
        <p:spPr>
          <a:xfrm>
            <a:off x="4788616" y="4667472"/>
            <a:ext cx="3053993" cy="1200329"/>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85750" indent="-285750">
              <a:buFont typeface="Arial" panose="020B0604020202020204" pitchFamily="34" charset="0"/>
              <a:buChar char="•"/>
            </a:pPr>
            <a:r>
              <a:rPr lang="en-US" b="1" dirty="0">
                <a:solidFill>
                  <a:schemeClr val="bg1"/>
                </a:solidFill>
                <a:latin typeface="Poppins" panose="020B0604020202020204" pitchFamily="34" charset="0"/>
              </a:rPr>
              <a:t>Competitive Advantage</a:t>
            </a:r>
          </a:p>
          <a:p>
            <a:pPr marL="285750" indent="-285750">
              <a:buFont typeface="Arial" panose="020B0604020202020204" pitchFamily="34" charset="0"/>
              <a:buChar char="•"/>
            </a:pPr>
            <a:r>
              <a:rPr lang="en-US" b="1" i="0" dirty="0">
                <a:solidFill>
                  <a:schemeClr val="bg1"/>
                </a:solidFill>
                <a:effectLst/>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7" t="5693" r="5450" b="13542"/>
          <a:stretch/>
        </p:blipFill>
        <p:spPr bwMode="auto">
          <a:xfrm>
            <a:off x="6053051" y="323856"/>
            <a:ext cx="6054902" cy="301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885824" y="1084561"/>
            <a:ext cx="3977843" cy="1492132"/>
          </a:xfrm>
        </p:spPr>
        <p:txBody>
          <a:bodyPr vert="horz" lIns="91440" tIns="45720" rIns="91440" bIns="45720" rtlCol="0" anchor="t">
            <a:normAutofit/>
          </a:bodyPr>
          <a:lstStyle/>
          <a:p>
            <a:pPr rtl="1">
              <a:spcAft>
                <a:spcPts val="600"/>
              </a:spcAft>
            </a:pPr>
            <a:r>
              <a:rPr lang="ar-SA" dirty="0">
                <a:solidFill>
                  <a:srgbClr val="C00000"/>
                </a:solidFill>
                <a:latin typeface="+mn-lt"/>
                <a:ea typeface="+mn-ea"/>
                <a:cs typeface="+mn-cs"/>
              </a:rPr>
              <a:t>تحقيق ميزة تنافسية</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36269" y="2184881"/>
            <a:ext cx="5369907" cy="3710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327495" y="1940523"/>
            <a:ext cx="5180450" cy="4190250"/>
          </a:xfrm>
          <a:prstGeom prst="rect">
            <a:avLst/>
          </a:prstGeom>
          <a:noFill/>
        </p:spPr>
        <p:txBody>
          <a:bodyPr wrap="square" rtlCol="0">
            <a:spAutoFit/>
          </a:bodyPr>
          <a:lstStyle/>
          <a:p>
            <a:pPr marL="228600" marR="0" lvl="1" indent="0" algn="r" defTabSz="914400" rtl="1" eaLnBrk="1" fontAlgn="auto" latinLnBrk="0" hangingPunct="1">
              <a:lnSpc>
                <a:spcPct val="15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ar-SA" sz="1400" b="1" i="0" u="none" strike="noStrike" kern="1200" cap="none" spc="0" normalizeH="0" baseline="0" noProof="0" dirty="0">
                <a:ln>
                  <a:noFill/>
                </a:ln>
                <a:solidFill>
                  <a:srgbClr val="000000"/>
                </a:solidFill>
                <a:effectLst/>
                <a:uLnTx/>
                <a:uFillTx/>
                <a:latin typeface="Segoe UI Web (Arabic)"/>
                <a:ea typeface="+mn-ea"/>
                <a:cs typeface="Arial" panose="020B0604020202020204" pitchFamily="34" charset="0"/>
              </a:rPr>
              <a:t>اقترح</a:t>
            </a:r>
            <a:r>
              <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مايكل </a:t>
            </a:r>
            <a:r>
              <a:rPr kumimoji="0" lang="ar-SA" sz="2000" b="1" i="0" u="none" strike="noStrike" kern="1200" cap="none" spc="0" normalizeH="0" baseline="0" noProof="0" dirty="0" err="1">
                <a:ln>
                  <a:noFill/>
                </a:ln>
                <a:solidFill>
                  <a:schemeClr val="accent6">
                    <a:lumMod val="50000"/>
                  </a:schemeClr>
                </a:solidFill>
                <a:effectLst/>
                <a:uLnTx/>
                <a:uFillTx/>
                <a:latin typeface="Calibri" panose="020F0502020204030204"/>
                <a:ea typeface="+mn-ea"/>
                <a:cs typeface="Arial" panose="020B0604020202020204" pitchFamily="34" charset="0"/>
              </a:rPr>
              <a:t>بورتر</a:t>
            </a: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ثلاث استراتيجيات تحقق ميزة تنافسيه وهي </a:t>
            </a:r>
          </a:p>
          <a:p>
            <a:pPr marL="685800" marR="0" lvl="1"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استراتيجية الريادة في  التكلفة </a:t>
            </a: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وقد تستهدف قطاعات واسعه او صناعة بأكملها </a:t>
            </a:r>
          </a:p>
          <a:p>
            <a:pPr marL="685800" marR="0" lvl="1"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ar-SA" sz="2000" b="1" dirty="0">
                <a:solidFill>
                  <a:srgbClr val="C00000"/>
                </a:solidFill>
                <a:latin typeface="Calibri" panose="020F0502020204030204"/>
                <a:cs typeface="Arial" panose="020B0604020202020204" pitchFamily="34" charset="0"/>
              </a:rPr>
              <a:t>استراتيجية التمييز أو التمايز </a:t>
            </a: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وقد تستهدف قطاعات واسعه او صناعة بأكملها </a:t>
            </a:r>
          </a:p>
          <a:p>
            <a:pPr marL="685800" marR="0" lvl="1"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استراتيجية </a:t>
            </a: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التركيز</a:t>
            </a:r>
            <a:r>
              <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ar-SA"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وهي تستهدف قطاع معين او الصناعة معينه.</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p:pic>
        <p:nvPicPr>
          <p:cNvPr id="10" name="Picture 2" descr="Michael Porter said, &quot;Successful companies are those that create new values  based on better responding to customer needs.&quot;">
            <a:extLst>
              <a:ext uri="{FF2B5EF4-FFF2-40B4-BE49-F238E27FC236}">
                <a16:creationId xmlns:a16="http://schemas.microsoft.com/office/drawing/2014/main" id="{F561DA82-9AD3-3516-0E0B-5A03CAF68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945" y="433137"/>
            <a:ext cx="5919004" cy="175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8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0" y="951641"/>
            <a:ext cx="6028322" cy="1492132"/>
          </a:xfrm>
        </p:spPr>
        <p:txBody>
          <a:bodyPr vert="horz" lIns="91440" tIns="45720" rIns="91440" bIns="45720" rtlCol="0" anchor="t">
            <a:normAutofit/>
          </a:bodyPr>
          <a:lstStyle/>
          <a:p>
            <a:pPr algn="ctr" rtl="1">
              <a:spcAft>
                <a:spcPts val="600"/>
              </a:spcAft>
            </a:pPr>
            <a:r>
              <a:rPr lang="ar-SA" dirty="0">
                <a:solidFill>
                  <a:srgbClr val="C00000"/>
                </a:solidFill>
                <a:latin typeface="+mn-lt"/>
                <a:ea typeface="+mn-ea"/>
                <a:cs typeface="+mn-cs"/>
              </a:rPr>
              <a:t>تحقيق ميزة تنافسية</a:t>
            </a:r>
            <a:br>
              <a:rPr lang="ar-SA" dirty="0">
                <a:solidFill>
                  <a:srgbClr val="C00000"/>
                </a:solidFill>
                <a:latin typeface="+mn-lt"/>
                <a:ea typeface="+mn-ea"/>
                <a:cs typeface="+mn-cs"/>
              </a:rPr>
            </a:br>
            <a:r>
              <a:rPr lang="ar-SA" dirty="0">
                <a:solidFill>
                  <a:srgbClr val="C00000"/>
                </a:solidFill>
                <a:latin typeface="+mn-lt"/>
                <a:ea typeface="+mn-ea"/>
                <a:cs typeface="+mn-cs"/>
              </a:rPr>
              <a:t> ١-</a:t>
            </a:r>
            <a:r>
              <a:rPr lang="ar-SA" sz="4400" dirty="0">
                <a:solidFill>
                  <a:srgbClr val="C00000"/>
                </a:solidFill>
              </a:rPr>
              <a:t> الريادة في  التكلفة </a:t>
            </a:r>
            <a:endParaRPr lang="ar-SA" dirty="0">
              <a:solidFill>
                <a:srgbClr val="C00000"/>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7142" y="3589497"/>
            <a:ext cx="5034002" cy="2317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296312" y="2121743"/>
            <a:ext cx="5881917" cy="3785652"/>
          </a:xfrm>
          <a:prstGeom prst="rect">
            <a:avLst/>
          </a:prstGeom>
          <a:noFill/>
        </p:spPr>
        <p:txBody>
          <a:bodyPr wrap="square" rtlCol="0">
            <a:spAutoFit/>
          </a:bodyPr>
          <a:lstStyle/>
          <a:p>
            <a:pPr marL="571500" marR="0" lvl="1"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4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1143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استراتيجية الريادة في  التكلفة تعتمد علي تقديم المنج بسعر اقل من  المنافسين وقد تستهدف قطاعات واسعه او صناعة بأكملها</a:t>
            </a:r>
          </a:p>
          <a:p>
            <a:pPr marL="342900" lvl="0" indent="-342900" algn="r" rtl="1">
              <a:buFont typeface="Arial" panose="020B0604020202020204" pitchFamily="34" charset="0"/>
              <a:buChar char="•"/>
              <a:defRPr/>
            </a:pP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أصبحت شركه </a:t>
            </a:r>
            <a:r>
              <a:rPr lang="ar-SA" sz="2400" dirty="0" err="1">
                <a:solidFill>
                  <a:schemeClr val="accent6">
                    <a:lumMod val="50000"/>
                  </a:schemeClr>
                </a:solidFill>
                <a:latin typeface="Calibri" panose="020F0502020204030204"/>
                <a:cs typeface="Arial" panose="020B0604020202020204" pitchFamily="34" charset="0"/>
              </a:rPr>
              <a:t>ت</a:t>
            </a:r>
            <a:r>
              <a:rPr kumimoji="0" lang="ar-SA" sz="2400" b="0" i="0" u="none" strike="noStrike" kern="1200" cap="none" spc="0" normalizeH="0" baseline="0" noProof="0" dirty="0" err="1">
                <a:ln>
                  <a:noFill/>
                </a:ln>
                <a:solidFill>
                  <a:schemeClr val="accent6">
                    <a:lumMod val="50000"/>
                  </a:schemeClr>
                </a:solidFill>
                <a:effectLst/>
                <a:uLnTx/>
                <a:uFillTx/>
                <a:latin typeface="Calibri" panose="020F0502020204030204"/>
                <a:ea typeface="+mn-ea"/>
                <a:cs typeface="Arial" panose="020B0604020202020204" pitchFamily="34" charset="0"/>
              </a:rPr>
              <a:t>شانجان</a:t>
            </a: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a:t>
            </a:r>
            <a:r>
              <a:rPr lang="ar-SA" sz="2400" dirty="0">
                <a:solidFill>
                  <a:schemeClr val="accent6">
                    <a:lumMod val="50000"/>
                  </a:schemeClr>
                </a:solidFill>
              </a:rPr>
              <a:t>الصانعة الصينية  للسيارات محل </a:t>
            </a: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إعجاب الكثيرين بعد تطور مستوى جودة صناعتها عبر الأعوام كي توفر لنا بمرور الوقت بعض أفضل السيارات من حيث القيمة مقابل السعر، ولذلك تستخدم استراتيجية الريادة في التكلفة في طرح سيارات اقتصادية وبسعار مناسبه للجميع </a:t>
            </a:r>
          </a:p>
        </p:txBody>
      </p:sp>
      <p:sp>
        <p:nvSpPr>
          <p:cNvPr id="4" name="AutoShape 2" descr="اسعار سيارات شانجان">
            <a:extLst>
              <a:ext uri="{FF2B5EF4-FFF2-40B4-BE49-F238E27FC236}">
                <a16:creationId xmlns:a16="http://schemas.microsoft.com/office/drawing/2014/main" id="{A546CE9A-F031-D2DC-89B9-82CC2E8A1E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a:extLst>
              <a:ext uri="{FF2B5EF4-FFF2-40B4-BE49-F238E27FC236}">
                <a16:creationId xmlns:a16="http://schemas.microsoft.com/office/drawing/2014/main" id="{28E1D077-5288-E039-3906-80B2B86F52E3}"/>
              </a:ext>
            </a:extLst>
          </p:cNvPr>
          <p:cNvPicPr>
            <a:picLocks noChangeAspect="1"/>
          </p:cNvPicPr>
          <p:nvPr/>
        </p:nvPicPr>
        <p:blipFill>
          <a:blip r:embed="rId4"/>
          <a:stretch>
            <a:fillRect/>
          </a:stretch>
        </p:blipFill>
        <p:spPr>
          <a:xfrm>
            <a:off x="6533549" y="733926"/>
            <a:ext cx="5497595" cy="2542674"/>
          </a:xfrm>
          <a:prstGeom prst="rect">
            <a:avLst/>
          </a:prstGeom>
        </p:spPr>
      </p:pic>
      <p:sp>
        <p:nvSpPr>
          <p:cNvPr id="2" name="Rectangle 1">
            <a:extLst>
              <a:ext uri="{FF2B5EF4-FFF2-40B4-BE49-F238E27FC236}">
                <a16:creationId xmlns:a16="http://schemas.microsoft.com/office/drawing/2014/main" id="{CAC7DD48-037A-19F1-F390-EB7363281848}"/>
              </a:ext>
            </a:extLst>
          </p:cNvPr>
          <p:cNvSpPr/>
          <p:nvPr/>
        </p:nvSpPr>
        <p:spPr>
          <a:xfrm>
            <a:off x="8659031" y="4043897"/>
            <a:ext cx="1507958" cy="961296"/>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32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63930" y="1014589"/>
            <a:ext cx="5932070" cy="1492132"/>
          </a:xfrm>
        </p:spPr>
        <p:txBody>
          <a:bodyPr vert="horz" lIns="91440" tIns="45720" rIns="91440" bIns="45720" rtlCol="0" anchor="t">
            <a:normAutofit/>
          </a:bodyPr>
          <a:lstStyle/>
          <a:p>
            <a:pPr algn="ctr" rtl="1">
              <a:spcAft>
                <a:spcPts val="600"/>
              </a:spcAft>
            </a:pPr>
            <a:r>
              <a:rPr lang="ar-SA" dirty="0">
                <a:solidFill>
                  <a:srgbClr val="C00000"/>
                </a:solidFill>
                <a:latin typeface="+mn-lt"/>
                <a:ea typeface="+mn-ea"/>
                <a:cs typeface="+mn-cs"/>
              </a:rPr>
              <a:t>تحقيق ميزة تنافسية</a:t>
            </a:r>
            <a:br>
              <a:rPr lang="ar-SA" dirty="0">
                <a:solidFill>
                  <a:srgbClr val="C00000"/>
                </a:solidFill>
                <a:latin typeface="+mn-lt"/>
                <a:ea typeface="+mn-ea"/>
                <a:cs typeface="+mn-cs"/>
              </a:rPr>
            </a:br>
            <a:r>
              <a:rPr lang="ar-SA" dirty="0">
                <a:solidFill>
                  <a:srgbClr val="C00000"/>
                </a:solidFill>
                <a:latin typeface="+mn-lt"/>
                <a:ea typeface="+mn-ea"/>
                <a:cs typeface="+mn-cs"/>
              </a:rPr>
              <a:t>٢- استراتيجية التمييز</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00" y="3014917"/>
            <a:ext cx="5121330" cy="28083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814874" y="2506721"/>
            <a:ext cx="4846972" cy="3416320"/>
          </a:xfrm>
          <a:prstGeom prst="rect">
            <a:avLst/>
          </a:prstGeom>
          <a:noFill/>
        </p:spPr>
        <p:txBody>
          <a:bodyPr wrap="square" rtlCol="0">
            <a:spAutoFit/>
          </a:bodyPr>
          <a:lstStyle/>
          <a:p>
            <a:pPr marL="571500" marR="0" lvl="1"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تستخدم استراتيجية التمييز  عندما تمللك الشركة منتجات فريده من نوعها متميزة في جودتها وشهرتها وعلامتها التجارية</a:t>
            </a:r>
          </a:p>
          <a:p>
            <a:pPr marL="571500" marR="0" lvl="1"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مرسيدس تستخدم استراتيجية التمييز ، وهو ما يعرف بالصناعة بانه شي فريد من نوعه ، فهي تميز سياراتها بانها بالفخامة وايضا بعلامتها المميزة . ولا تخدم كل المشترين ولكن القادرون والذين   يرغبون في هذه العلامة</a:t>
            </a:r>
          </a:p>
        </p:txBody>
      </p:sp>
      <p:pic>
        <p:nvPicPr>
          <p:cNvPr id="34818" name="Picture 2" descr="مرسيدس C200 2023 الجيل الخامس الجديد | المرسال">
            <a:extLst>
              <a:ext uri="{FF2B5EF4-FFF2-40B4-BE49-F238E27FC236}">
                <a16:creationId xmlns:a16="http://schemas.microsoft.com/office/drawing/2014/main" id="{9A9D52FF-C38A-434E-769A-7849926A7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514" y="370809"/>
            <a:ext cx="3568700" cy="2273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080D9B-F474-D899-9878-E4C0862E81C2}"/>
              </a:ext>
            </a:extLst>
          </p:cNvPr>
          <p:cNvSpPr/>
          <p:nvPr/>
        </p:nvSpPr>
        <p:spPr>
          <a:xfrm>
            <a:off x="9869168" y="3711461"/>
            <a:ext cx="1507958" cy="800381"/>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009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511311" y="1179564"/>
            <a:ext cx="5493948" cy="1492132"/>
          </a:xfrm>
        </p:spPr>
        <p:txBody>
          <a:bodyPr vert="horz" lIns="91440" tIns="45720" rIns="91440" bIns="45720" rtlCol="0" anchor="t">
            <a:normAutofit/>
          </a:bodyPr>
          <a:lstStyle/>
          <a:p>
            <a:pPr algn="ctr" rtl="1">
              <a:spcAft>
                <a:spcPts val="600"/>
              </a:spcAft>
            </a:pPr>
            <a:r>
              <a:rPr lang="ar-SA" dirty="0">
                <a:solidFill>
                  <a:srgbClr val="C00000"/>
                </a:solidFill>
                <a:latin typeface="+mn-lt"/>
                <a:ea typeface="+mn-ea"/>
                <a:cs typeface="+mn-cs"/>
              </a:rPr>
              <a:t>تحقيق ميزة تنافسية</a:t>
            </a:r>
            <a:br>
              <a:rPr lang="ar-SA" dirty="0">
                <a:solidFill>
                  <a:srgbClr val="C00000"/>
                </a:solidFill>
                <a:latin typeface="+mn-lt"/>
                <a:ea typeface="+mn-ea"/>
                <a:cs typeface="+mn-cs"/>
              </a:rPr>
            </a:br>
            <a:r>
              <a:rPr lang="ar-SA" dirty="0">
                <a:solidFill>
                  <a:srgbClr val="C00000"/>
                </a:solidFill>
                <a:latin typeface="+mn-lt"/>
                <a:ea typeface="+mn-ea"/>
                <a:cs typeface="+mn-cs"/>
              </a:rPr>
              <a:t>٣-</a:t>
            </a:r>
            <a:r>
              <a:rPr lang="ar-SA" sz="4400" dirty="0">
                <a:solidFill>
                  <a:srgbClr val="C00000"/>
                </a:solidFill>
              </a:rPr>
              <a:t>استراتيجية التركيز</a:t>
            </a:r>
            <a:endParaRPr lang="ar-SA" dirty="0">
              <a:solidFill>
                <a:srgbClr val="C00000"/>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5320" y="2737831"/>
            <a:ext cx="5142357" cy="3046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1279349" y="2737830"/>
            <a:ext cx="3606356" cy="3046988"/>
          </a:xfrm>
          <a:prstGeom prst="rect">
            <a:avLst/>
          </a:prstGeom>
          <a:noFill/>
        </p:spPr>
        <p:txBody>
          <a:bodyPr wrap="square" rtlCol="0">
            <a:spAutoFit/>
          </a:bodyPr>
          <a:lstStyle/>
          <a:p>
            <a:pPr marL="685800" marR="0" lvl="1"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استراتيجية التركيز وهي تستهدف قطاع معين او الصناعة وتعتمد الشركة علي تفردها في فهم السوق والمستهلك واحتياجاته و</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مثلا </a:t>
            </a:r>
            <a:r>
              <a:rPr kumimoji="0" lang="ar-SA" sz="2400" b="0" i="0" u="none" strike="noStrike" kern="1200" cap="none" spc="0" normalizeH="0" baseline="0" noProof="0" dirty="0" err="1">
                <a:ln>
                  <a:noFill/>
                </a:ln>
                <a:solidFill>
                  <a:schemeClr val="accent6">
                    <a:lumMod val="50000"/>
                  </a:schemeClr>
                </a:solidFill>
                <a:effectLst/>
                <a:uLnTx/>
                <a:uFillTx/>
                <a:latin typeface="Calibri" panose="020F0502020204030204"/>
                <a:ea typeface="+mn-ea"/>
                <a:cs typeface="Arial" panose="020B0604020202020204" pitchFamily="34" charset="0"/>
              </a:rPr>
              <a:t>كتربلير</a:t>
            </a:r>
            <a:r>
              <a:rPr kumimoji="0" lang="ar-SA"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rPr>
              <a:t> تستهدف سوق معين / قطاع معين في الصناعة وهو المعدات الثقيلة</a:t>
            </a:r>
          </a:p>
        </p:txBody>
      </p:sp>
      <p:pic>
        <p:nvPicPr>
          <p:cNvPr id="35842" name="Picture 2" descr="من العيار لثقيل كاتربيلر 797 B">
            <a:extLst>
              <a:ext uri="{FF2B5EF4-FFF2-40B4-BE49-F238E27FC236}">
                <a16:creationId xmlns:a16="http://schemas.microsoft.com/office/drawing/2014/main" id="{9B9A32DB-4676-7F19-9DFD-5FACF3576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468" y="565484"/>
            <a:ext cx="2708364" cy="1731149"/>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كاتربيلر&quot; ترى نقص العمال يفاقم عقبات سلاسل التوريد - اقتصاد الشرق مع بلومبرغ">
            <a:extLst>
              <a:ext uri="{FF2B5EF4-FFF2-40B4-BE49-F238E27FC236}">
                <a16:creationId xmlns:a16="http://schemas.microsoft.com/office/drawing/2014/main" id="{922ECE42-CC73-0EA0-9FC4-6B110BF29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320" y="565484"/>
            <a:ext cx="2601148" cy="172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0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721292" y="427839"/>
            <a:ext cx="5875395" cy="402424"/>
          </a:xfrm>
          <a:solidFill>
            <a:schemeClr val="bg1"/>
          </a:solidFill>
        </p:spPr>
        <p:txBody>
          <a:bodyPr>
            <a:noAutofit/>
          </a:bodyPr>
          <a:lstStyle/>
          <a:p>
            <a:pPr algn="r"/>
            <a:r>
              <a:rPr lang="en-US" sz="2000" dirty="0">
                <a:solidFill>
                  <a:srgbClr val="0070C0"/>
                </a:solidFill>
                <a:latin typeface="Abadi" panose="020B0604020104020204" pitchFamily="34" charset="0"/>
              </a:rPr>
              <a:t> </a:t>
            </a:r>
            <a:r>
              <a:rPr lang="en-US" sz="2000" b="1" dirty="0">
                <a:solidFill>
                  <a:schemeClr val="accent6">
                    <a:lumMod val="50000"/>
                  </a:schemeClr>
                </a:solidFill>
                <a:latin typeface="Abadi" panose="020B0604020104020204" pitchFamily="34" charset="0"/>
              </a:rPr>
              <a:t>Porter's Generic Strategies</a:t>
            </a:r>
            <a:r>
              <a:rPr lang="en-US" sz="2000" dirty="0">
                <a:solidFill>
                  <a:schemeClr val="accent6">
                    <a:lumMod val="50000"/>
                  </a:schemeClr>
                </a:solidFill>
                <a:latin typeface="Abadi" panose="020B0604020104020204" pitchFamily="34" charset="0"/>
              </a:rPr>
              <a:t>:  </a:t>
            </a:r>
            <a:r>
              <a:rPr lang="en-US" sz="2000" dirty="0">
                <a:solidFill>
                  <a:srgbClr val="C00000"/>
                </a:solidFill>
                <a:latin typeface="Abadi" panose="020B0604020104020204" pitchFamily="34" charset="0"/>
              </a:rPr>
              <a:t>Cost Leadership</a:t>
            </a:r>
            <a:r>
              <a:rPr lang="en-US" sz="2000" dirty="0">
                <a:solidFill>
                  <a:srgbClr val="0070C0"/>
                </a:solidFill>
                <a:latin typeface="Abadi" panose="020B0604020104020204" pitchFamily="34" charset="0"/>
              </a:rPr>
              <a:t>.</a:t>
            </a:r>
            <a:endParaRPr lang="en-SA" sz="2000" dirty="0">
              <a:solidFill>
                <a:srgbClr val="0070C0"/>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24210"/>
          <a:stretch/>
        </p:blipFill>
        <p:spPr bwMode="auto">
          <a:xfrm>
            <a:off x="0" y="1160463"/>
            <a:ext cx="7372350" cy="4308475"/>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1771651" y="2382837"/>
            <a:ext cx="5600700" cy="3158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0" eaLnBrk="1" latinLnBrk="0" hangingPunct="1">
              <a:defRPr/>
            </a:pPr>
            <a:endParaRPr lang="en-SA" dirty="0">
              <a:solidFill>
                <a:srgbClr val="FF0000"/>
              </a:solidFill>
              <a:latin typeface="Gill Sans MT" panose="020B0502020104020203"/>
            </a:endParaRPr>
          </a:p>
        </p:txBody>
      </p:sp>
      <p:pic>
        <p:nvPicPr>
          <p:cNvPr id="34818" name="Picture 2" descr="Top 7 Brilliant Cost Leadership Examples (in 2021) - toolbox-marketing.ru">
            <a:extLst>
              <a:ext uri="{FF2B5EF4-FFF2-40B4-BE49-F238E27FC236}">
                <a16:creationId xmlns:a16="http://schemas.microsoft.com/office/drawing/2014/main" id="{70E498B9-43C9-0749-9CBC-ABE7B4809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 t="9257" r="26338" b="-6327"/>
          <a:stretch/>
        </p:blipFill>
        <p:spPr bwMode="auto">
          <a:xfrm>
            <a:off x="8016577" y="1159707"/>
            <a:ext cx="3604043" cy="226434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yundai motor: Hyundai to rely on rural markets, premium products to stay  ahead, Auto News, ET Auto">
            <a:extLst>
              <a:ext uri="{FF2B5EF4-FFF2-40B4-BE49-F238E27FC236}">
                <a16:creationId xmlns:a16="http://schemas.microsoft.com/office/drawing/2014/main" id="{6046BED4-5838-F640-B7E4-456939DCA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189" y="3314703"/>
            <a:ext cx="2164931" cy="2103103"/>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South Korea's Hyundai Motor plans to invest $16bn in EV push | Arab News">
            <a:extLst>
              <a:ext uri="{FF2B5EF4-FFF2-40B4-BE49-F238E27FC236}">
                <a16:creationId xmlns:a16="http://schemas.microsoft.com/office/drawing/2014/main" id="{6A729458-AA35-E043-9F86-D7855F54F9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964" t="-1" r="8218" b="-1148"/>
          <a:stretch/>
        </p:blipFill>
        <p:spPr bwMode="auto">
          <a:xfrm>
            <a:off x="8016577" y="3314703"/>
            <a:ext cx="1431611" cy="2103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24DC61-0A15-EC66-0765-0B779ABB9DA7}"/>
              </a:ext>
            </a:extLst>
          </p:cNvPr>
          <p:cNvSpPr txBox="1"/>
          <p:nvPr/>
        </p:nvSpPr>
        <p:spPr>
          <a:xfrm>
            <a:off x="144627" y="1195320"/>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Rockwell" panose="02060603020205020403"/>
              </a:rPr>
              <a:t>4.1</a:t>
            </a:r>
          </a:p>
        </p:txBody>
      </p:sp>
      <p:sp>
        <p:nvSpPr>
          <p:cNvPr id="6" name="Rectangle 5">
            <a:extLst>
              <a:ext uri="{FF2B5EF4-FFF2-40B4-BE49-F238E27FC236}">
                <a16:creationId xmlns:a16="http://schemas.microsoft.com/office/drawing/2014/main" id="{20033DC1-6319-7D9B-162C-1AD9BF87FE08}"/>
              </a:ext>
            </a:extLst>
          </p:cNvPr>
          <p:cNvSpPr/>
          <p:nvPr/>
        </p:nvSpPr>
        <p:spPr>
          <a:xfrm>
            <a:off x="-7500" y="4395278"/>
            <a:ext cx="2545190" cy="1220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Tree>
    <p:extLst>
      <p:ext uri="{BB962C8B-B14F-4D97-AF65-F5344CB8AC3E}">
        <p14:creationId xmlns:p14="http://schemas.microsoft.com/office/powerpoint/2010/main" val="3772768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387DAA-B403-3947-8EA5-37FE280E5C1B}"/>
              </a:ext>
            </a:extLst>
          </p:cNvPr>
          <p:cNvSpPr>
            <a:spLocks noGrp="1"/>
          </p:cNvSpPr>
          <p:nvPr>
            <p:ph type="title" idx="4294967295"/>
          </p:nvPr>
        </p:nvSpPr>
        <p:spPr>
          <a:xfrm>
            <a:off x="5327008" y="538572"/>
            <a:ext cx="5980419" cy="446874"/>
          </a:xfrm>
          <a:solidFill>
            <a:schemeClr val="bg1"/>
          </a:solidFill>
        </p:spPr>
        <p:txBody>
          <a:bodyPr vert="horz" lIns="91440" tIns="45720" rIns="91440" bIns="45720" rtlCol="0" anchor="ctr">
            <a:noAutofit/>
          </a:bodyPr>
          <a:lstStyle/>
          <a:p>
            <a:pPr algn="r"/>
            <a:r>
              <a:rPr lang="en-US" sz="2400" dirty="0">
                <a:solidFill>
                  <a:srgbClr val="0070C0"/>
                </a:solidFill>
                <a:latin typeface="Abadi" panose="020B0604020104020204" pitchFamily="34" charset="0"/>
              </a:rPr>
              <a:t> </a:t>
            </a:r>
            <a:r>
              <a:rPr lang="en-US" sz="2400" dirty="0">
                <a:solidFill>
                  <a:schemeClr val="accent6">
                    <a:lumMod val="50000"/>
                  </a:schemeClr>
                </a:solidFill>
                <a:latin typeface="Abadi" panose="020B0604020104020204" pitchFamily="34" charset="0"/>
              </a:rPr>
              <a:t>Porter's Generic Strategies:  </a:t>
            </a:r>
            <a:r>
              <a:rPr lang="en-US" sz="2400" dirty="0">
                <a:solidFill>
                  <a:srgbClr val="C00000"/>
                </a:solidFill>
                <a:latin typeface="Abadi" panose="020B0604020104020204" pitchFamily="34" charset="0"/>
              </a:rPr>
              <a:t>Differentiation.</a:t>
            </a:r>
            <a:endParaRPr lang="en-SA" sz="2400" dirty="0">
              <a:solidFill>
                <a:srgbClr val="C00000"/>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24210"/>
          <a:stretch/>
        </p:blipFill>
        <p:spPr bwMode="auto">
          <a:xfrm>
            <a:off x="0" y="1160463"/>
            <a:ext cx="7372350" cy="4308475"/>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3423975" y="2137409"/>
            <a:ext cx="3813811" cy="3332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571383" y="2194467"/>
            <a:ext cx="2514719" cy="11720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14263" y="2137409"/>
            <a:ext cx="1726049" cy="3332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pic>
        <p:nvPicPr>
          <p:cNvPr id="35844" name="Picture 4" descr="Plan for today Business strategy (30 min) Corporate strategy (40 min) - ppt  download">
            <a:extLst>
              <a:ext uri="{FF2B5EF4-FFF2-40B4-BE49-F238E27FC236}">
                <a16:creationId xmlns:a16="http://schemas.microsoft.com/office/drawing/2014/main" id="{8D36AA3E-2A03-834C-871D-AE9880D7B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17" r="4943"/>
          <a:stretch/>
        </p:blipFill>
        <p:spPr bwMode="auto">
          <a:xfrm>
            <a:off x="8037829" y="1143001"/>
            <a:ext cx="3483611" cy="2478203"/>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Product differentiation | Operations Management &amp; Business Issues in  Today's Competitive Environment">
            <a:extLst>
              <a:ext uri="{FF2B5EF4-FFF2-40B4-BE49-F238E27FC236}">
                <a16:creationId xmlns:a16="http://schemas.microsoft.com/office/drawing/2014/main" id="{C75D9303-9769-144B-87F8-0893BF100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2" t="1775" r="3506" b="8672"/>
          <a:stretch/>
        </p:blipFill>
        <p:spPr bwMode="auto">
          <a:xfrm>
            <a:off x="8037831" y="3748841"/>
            <a:ext cx="2033624" cy="1588769"/>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13 Amazing Differentiation Strategy Examples (in 2022) - mktoolboxsuite.com">
            <a:extLst>
              <a:ext uri="{FF2B5EF4-FFF2-40B4-BE49-F238E27FC236}">
                <a16:creationId xmlns:a16="http://schemas.microsoft.com/office/drawing/2014/main" id="{42A650AA-C838-5649-857A-BFAB6642A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95" t="-1972" r="24028" b="2687"/>
          <a:stretch/>
        </p:blipFill>
        <p:spPr bwMode="auto">
          <a:xfrm>
            <a:off x="10154893" y="3714751"/>
            <a:ext cx="1380927" cy="162285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02B06B-FD37-0F66-A763-18BAD365A0FB}"/>
              </a:ext>
            </a:extLst>
          </p:cNvPr>
          <p:cNvSpPr/>
          <p:nvPr/>
        </p:nvSpPr>
        <p:spPr>
          <a:xfrm>
            <a:off x="557239" y="4423619"/>
            <a:ext cx="5600700" cy="1220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5" name="TextBox 4">
            <a:extLst>
              <a:ext uri="{FF2B5EF4-FFF2-40B4-BE49-F238E27FC236}">
                <a16:creationId xmlns:a16="http://schemas.microsoft.com/office/drawing/2014/main" id="{A34941BD-9310-8C88-8E1D-9D7783D15E97}"/>
              </a:ext>
            </a:extLst>
          </p:cNvPr>
          <p:cNvSpPr txBox="1"/>
          <p:nvPr/>
        </p:nvSpPr>
        <p:spPr>
          <a:xfrm>
            <a:off x="130486" y="1581163"/>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Rockwell" panose="02060603020205020403"/>
              </a:rPr>
              <a:t>4.2</a:t>
            </a:r>
          </a:p>
        </p:txBody>
      </p:sp>
    </p:spTree>
    <p:extLst>
      <p:ext uri="{BB962C8B-B14F-4D97-AF65-F5344CB8AC3E}">
        <p14:creationId xmlns:p14="http://schemas.microsoft.com/office/powerpoint/2010/main" val="22541137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4C0A8E-94B6-1640-86C4-A39A3B6A0577}"/>
              </a:ext>
            </a:extLst>
          </p:cNvPr>
          <p:cNvSpPr>
            <a:spLocks noGrp="1"/>
          </p:cNvSpPr>
          <p:nvPr>
            <p:ph type="title" idx="4294967295"/>
          </p:nvPr>
        </p:nvSpPr>
        <p:spPr>
          <a:xfrm>
            <a:off x="4941770" y="428855"/>
            <a:ext cx="6956110" cy="584775"/>
          </a:xfrm>
          <a:solidFill>
            <a:schemeClr val="bg1"/>
          </a:solidFill>
        </p:spPr>
        <p:txBody>
          <a:bodyPr vert="horz" lIns="91440" tIns="45720" rIns="91440" bIns="45720" rtlCol="0" anchor="ctr">
            <a:noAutofit/>
          </a:bodyPr>
          <a:lstStyle/>
          <a:p>
            <a:pPr algn="r"/>
            <a:r>
              <a:rPr lang="en-US" sz="2400" dirty="0">
                <a:solidFill>
                  <a:srgbClr val="0070C0"/>
                </a:solidFill>
                <a:latin typeface="Abadi" panose="020B0604020104020204" pitchFamily="34" charset="0"/>
              </a:rPr>
              <a:t> </a:t>
            </a:r>
            <a:r>
              <a:rPr lang="en-US" sz="2400" dirty="0">
                <a:solidFill>
                  <a:schemeClr val="accent6">
                    <a:lumMod val="50000"/>
                  </a:schemeClr>
                </a:solidFill>
                <a:latin typeface="Abadi" panose="020B0604020104020204" pitchFamily="34" charset="0"/>
              </a:rPr>
              <a:t>Porter's Generic Strategies:  </a:t>
            </a:r>
            <a:r>
              <a:rPr lang="en-US" sz="2400" dirty="0">
                <a:solidFill>
                  <a:srgbClr val="C00000"/>
                </a:solidFill>
                <a:latin typeface="Abadi" panose="020B0604020104020204" pitchFamily="34" charset="0"/>
              </a:rPr>
              <a:t>Cost Focus.</a:t>
            </a:r>
            <a:endParaRPr lang="en-SA" sz="2400" dirty="0">
              <a:solidFill>
                <a:srgbClr val="C00000"/>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24210"/>
          <a:stretch/>
        </p:blipFill>
        <p:spPr bwMode="auto">
          <a:xfrm>
            <a:off x="0" y="1160463"/>
            <a:ext cx="7372350" cy="4308475"/>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5417881" y="2170639"/>
            <a:ext cx="2045971" cy="3332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4949133" y="2228759"/>
            <a:ext cx="2514719" cy="11720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0" y="2228759"/>
            <a:ext cx="3497699" cy="3332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pic>
        <p:nvPicPr>
          <p:cNvPr id="36868" name="Picture 4" descr="Focused Cost Leadership and Focused Differentiation – Mastering Strategic  Management – 1st Canadian Edition">
            <a:extLst>
              <a:ext uri="{FF2B5EF4-FFF2-40B4-BE49-F238E27FC236}">
                <a16:creationId xmlns:a16="http://schemas.microsoft.com/office/drawing/2014/main" id="{4EE67A32-43F0-C444-BA90-30282DAE3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9" t="56166" r="51141" b="1910"/>
          <a:stretch/>
        </p:blipFill>
        <p:spPr bwMode="auto">
          <a:xfrm>
            <a:off x="6877596" y="1167010"/>
            <a:ext cx="4935683" cy="23937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FEAD47-31E3-EFCB-AC32-837D7316052F}"/>
              </a:ext>
            </a:extLst>
          </p:cNvPr>
          <p:cNvSpPr txBox="1"/>
          <p:nvPr/>
        </p:nvSpPr>
        <p:spPr>
          <a:xfrm>
            <a:off x="130486" y="1296958"/>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Rockwell" panose="02060603020205020403"/>
              </a:rPr>
              <a:t>4.3</a:t>
            </a:r>
          </a:p>
        </p:txBody>
      </p:sp>
      <p:pic>
        <p:nvPicPr>
          <p:cNvPr id="5" name="Picture 4">
            <a:extLst>
              <a:ext uri="{FF2B5EF4-FFF2-40B4-BE49-F238E27FC236}">
                <a16:creationId xmlns:a16="http://schemas.microsoft.com/office/drawing/2014/main" id="{5C91E1E1-D58B-2575-A8EA-F0DE0B37D89C}"/>
              </a:ext>
            </a:extLst>
          </p:cNvPr>
          <p:cNvPicPr>
            <a:picLocks noChangeAspect="1"/>
          </p:cNvPicPr>
          <p:nvPr/>
        </p:nvPicPr>
        <p:blipFill rotWithShape="1">
          <a:blip r:embed="rId4"/>
          <a:srcRect t="63554" r="2491" b="8645"/>
          <a:stretch/>
        </p:blipFill>
        <p:spPr>
          <a:xfrm>
            <a:off x="6857712" y="3933499"/>
            <a:ext cx="5040168" cy="1172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a:extLst>
              <a:ext uri="{FF2B5EF4-FFF2-40B4-BE49-F238E27FC236}">
                <a16:creationId xmlns:a16="http://schemas.microsoft.com/office/drawing/2014/main" id="{1072096E-F6DA-ADA0-74D2-B8B1768A63D6}"/>
              </a:ext>
            </a:extLst>
          </p:cNvPr>
          <p:cNvSpPr/>
          <p:nvPr/>
        </p:nvSpPr>
        <p:spPr>
          <a:xfrm>
            <a:off x="557239" y="4423619"/>
            <a:ext cx="5600700" cy="1220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Tree>
    <p:extLst>
      <p:ext uri="{BB962C8B-B14F-4D97-AF65-F5344CB8AC3E}">
        <p14:creationId xmlns:p14="http://schemas.microsoft.com/office/powerpoint/2010/main" val="26969207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46E220-15D9-8642-98A8-60EA6D71B851}"/>
              </a:ext>
            </a:extLst>
          </p:cNvPr>
          <p:cNvSpPr>
            <a:spLocks noGrp="1"/>
          </p:cNvSpPr>
          <p:nvPr>
            <p:ph type="title" idx="4294967295"/>
          </p:nvPr>
        </p:nvSpPr>
        <p:spPr>
          <a:xfrm>
            <a:off x="5721292" y="444617"/>
            <a:ext cx="6208774" cy="515822"/>
          </a:xfrm>
          <a:solidFill>
            <a:schemeClr val="bg1"/>
          </a:solidFill>
        </p:spPr>
        <p:txBody>
          <a:bodyPr vert="horz" lIns="91440" tIns="45720" rIns="91440" bIns="45720" rtlCol="0" anchor="ctr">
            <a:noAutofit/>
          </a:bodyPr>
          <a:lstStyle/>
          <a:p>
            <a:pPr algn="r"/>
            <a:r>
              <a:rPr lang="en-US" sz="2000" dirty="0">
                <a:solidFill>
                  <a:schemeClr val="accent6">
                    <a:lumMod val="50000"/>
                  </a:schemeClr>
                </a:solidFill>
                <a:latin typeface="Abadi" panose="020B0604020104020204" pitchFamily="34" charset="0"/>
              </a:rPr>
              <a:t>Porter's Generic Strategies: </a:t>
            </a:r>
            <a:r>
              <a:rPr lang="en-US" sz="2000" dirty="0">
                <a:solidFill>
                  <a:srgbClr val="C00000"/>
                </a:solidFill>
                <a:latin typeface="Abadi" panose="020B0604020104020204" pitchFamily="34" charset="0"/>
              </a:rPr>
              <a:t>Differentiation Focus</a:t>
            </a:r>
            <a:r>
              <a:rPr lang="en-US" sz="2000" dirty="0">
                <a:solidFill>
                  <a:srgbClr val="0070C0"/>
                </a:solidFill>
                <a:latin typeface="Abadi" panose="020B0604020104020204" pitchFamily="34" charset="0"/>
              </a:rPr>
              <a:t>.</a:t>
            </a:r>
            <a:endParaRPr lang="en-SA" sz="2000" dirty="0">
              <a:solidFill>
                <a:srgbClr val="0070C0"/>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24210"/>
          <a:stretch/>
        </p:blipFill>
        <p:spPr bwMode="auto">
          <a:xfrm>
            <a:off x="0" y="1160463"/>
            <a:ext cx="7372350" cy="4308475"/>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0" y="2221433"/>
            <a:ext cx="5383649" cy="32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729465" y="2328604"/>
            <a:ext cx="3336350" cy="11664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pic>
        <p:nvPicPr>
          <p:cNvPr id="32770" name="Picture 2" descr="Phantom Extended">
            <a:extLst>
              <a:ext uri="{FF2B5EF4-FFF2-40B4-BE49-F238E27FC236}">
                <a16:creationId xmlns:a16="http://schemas.microsoft.com/office/drawing/2014/main" id="{C55C6F34-1B71-704D-9FFA-159B777BA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992" y="1159709"/>
            <a:ext cx="3224173" cy="180553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hese Are The Best Pre Owned Rolex Watches For Investment">
            <a:extLst>
              <a:ext uri="{FF2B5EF4-FFF2-40B4-BE49-F238E27FC236}">
                <a16:creationId xmlns:a16="http://schemas.microsoft.com/office/drawing/2014/main" id="{9A3C6A16-B526-F64F-BF87-DA7742E8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992" y="3164829"/>
            <a:ext cx="3327989" cy="221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11E0AF-F419-0FA3-5AE8-F8E2EBAE03E9}"/>
              </a:ext>
            </a:extLst>
          </p:cNvPr>
          <p:cNvSpPr/>
          <p:nvPr/>
        </p:nvSpPr>
        <p:spPr>
          <a:xfrm>
            <a:off x="2384798" y="4529396"/>
            <a:ext cx="5600700" cy="131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4" rtl="1" eaLnBrk="1" latinLnBrk="0" hangingPunct="1">
              <a:defRPr/>
            </a:pPr>
            <a:endParaRPr lang="en-SA">
              <a:solidFill>
                <a:prstClr val="white"/>
              </a:solidFill>
              <a:latin typeface="Gill Sans MT" panose="020B0502020104020203"/>
            </a:endParaRPr>
          </a:p>
        </p:txBody>
      </p:sp>
      <p:sp>
        <p:nvSpPr>
          <p:cNvPr id="4" name="TextBox 3">
            <a:extLst>
              <a:ext uri="{FF2B5EF4-FFF2-40B4-BE49-F238E27FC236}">
                <a16:creationId xmlns:a16="http://schemas.microsoft.com/office/drawing/2014/main" id="{88C336C7-741D-0CA8-78F9-3D4F4662C396}"/>
              </a:ext>
            </a:extLst>
          </p:cNvPr>
          <p:cNvSpPr txBox="1"/>
          <p:nvPr/>
        </p:nvSpPr>
        <p:spPr>
          <a:xfrm>
            <a:off x="302712" y="1471808"/>
            <a:ext cx="85350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54">
              <a:defRPr/>
            </a:pPr>
            <a:r>
              <a:rPr lang="en-SA" sz="3200" dirty="0">
                <a:solidFill>
                  <a:prstClr val="black"/>
                </a:solidFill>
                <a:latin typeface="Rockwell" panose="02060603020205020403"/>
              </a:rPr>
              <a:t>4.4</a:t>
            </a:r>
          </a:p>
        </p:txBody>
      </p:sp>
    </p:spTree>
    <p:extLst>
      <p:ext uri="{BB962C8B-B14F-4D97-AF65-F5344CB8AC3E}">
        <p14:creationId xmlns:p14="http://schemas.microsoft.com/office/powerpoint/2010/main" val="60940371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3F9B3-7715-3925-B04D-77115EFA3BC5}"/>
              </a:ext>
            </a:extLst>
          </p:cNvPr>
          <p:cNvPicPr>
            <a:picLocks noChangeAspect="1"/>
          </p:cNvPicPr>
          <p:nvPr/>
        </p:nvPicPr>
        <p:blipFill rotWithShape="1">
          <a:blip r:embed="rId3"/>
          <a:srcRect l="24599" t="23440" r="58179"/>
          <a:stretch/>
        </p:blipFill>
        <p:spPr>
          <a:xfrm>
            <a:off x="0" y="1286933"/>
            <a:ext cx="1541674" cy="4581852"/>
          </a:xfrm>
          <a:prstGeom prst="rect">
            <a:avLst/>
          </a:prstGeom>
          <a:solidFill>
            <a:schemeClr val="bg1"/>
          </a:solidFill>
        </p:spPr>
      </p:pic>
      <p:pic>
        <p:nvPicPr>
          <p:cNvPr id="4" name="Picture 3">
            <a:extLst>
              <a:ext uri="{FF2B5EF4-FFF2-40B4-BE49-F238E27FC236}">
                <a16:creationId xmlns:a16="http://schemas.microsoft.com/office/drawing/2014/main" id="{48B680E2-D2A2-D577-F5DF-5A554AA93175}"/>
              </a:ext>
            </a:extLst>
          </p:cNvPr>
          <p:cNvPicPr>
            <a:picLocks noChangeAspect="1"/>
          </p:cNvPicPr>
          <p:nvPr/>
        </p:nvPicPr>
        <p:blipFill rotWithShape="1">
          <a:blip r:embed="rId4"/>
          <a:srcRect l="51991" t="54723" r="2964" b="-3032"/>
          <a:stretch/>
        </p:blipFill>
        <p:spPr>
          <a:xfrm>
            <a:off x="5793780" y="3858993"/>
            <a:ext cx="4474827" cy="2009792"/>
          </a:xfrm>
          <a:prstGeom prst="rect">
            <a:avLst/>
          </a:prstGeom>
        </p:spPr>
      </p:pic>
      <p:pic>
        <p:nvPicPr>
          <p:cNvPr id="5" name="Picture 4">
            <a:extLst>
              <a:ext uri="{FF2B5EF4-FFF2-40B4-BE49-F238E27FC236}">
                <a16:creationId xmlns:a16="http://schemas.microsoft.com/office/drawing/2014/main" id="{909D31AA-5B52-2F17-3108-6FA98E2CA37A}"/>
              </a:ext>
            </a:extLst>
          </p:cNvPr>
          <p:cNvPicPr>
            <a:picLocks noChangeAspect="1"/>
          </p:cNvPicPr>
          <p:nvPr/>
        </p:nvPicPr>
        <p:blipFill rotWithShape="1">
          <a:blip r:embed="rId4"/>
          <a:srcRect t="56694" r="49508"/>
          <a:stretch/>
        </p:blipFill>
        <p:spPr>
          <a:xfrm>
            <a:off x="1710506" y="3148945"/>
            <a:ext cx="3980085" cy="2593716"/>
          </a:xfrm>
          <a:prstGeom prst="rect">
            <a:avLst/>
          </a:prstGeom>
        </p:spPr>
      </p:pic>
      <p:pic>
        <p:nvPicPr>
          <p:cNvPr id="6" name="Picture 2" descr="دور التحليل الاستراتيجي في صياغة الاستراتيجية - الإدارة والقيادة - أكاديمية  حسوب">
            <a:extLst>
              <a:ext uri="{FF2B5EF4-FFF2-40B4-BE49-F238E27FC236}">
                <a16:creationId xmlns:a16="http://schemas.microsoft.com/office/drawing/2014/main" id="{3589E29A-84F1-EACF-20BA-DD6A37BA8A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63" t="-1" b="-3795"/>
          <a:stretch/>
        </p:blipFill>
        <p:spPr bwMode="auto">
          <a:xfrm>
            <a:off x="5595999" y="338112"/>
            <a:ext cx="4790902" cy="3520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E89D0A-A945-DD67-CD26-42D7D788C93F}"/>
              </a:ext>
            </a:extLst>
          </p:cNvPr>
          <p:cNvPicPr>
            <a:picLocks noChangeAspect="1"/>
          </p:cNvPicPr>
          <p:nvPr/>
        </p:nvPicPr>
        <p:blipFill>
          <a:blip r:embed="rId6"/>
          <a:stretch>
            <a:fillRect/>
          </a:stretch>
        </p:blipFill>
        <p:spPr>
          <a:xfrm>
            <a:off x="1607317" y="736611"/>
            <a:ext cx="4186464" cy="2538459"/>
          </a:xfrm>
          <a:prstGeom prst="rect">
            <a:avLst/>
          </a:prstGeom>
        </p:spPr>
      </p:pic>
    </p:spTree>
    <p:extLst>
      <p:ext uri="{BB962C8B-B14F-4D97-AF65-F5344CB8AC3E}">
        <p14:creationId xmlns:p14="http://schemas.microsoft.com/office/powerpoint/2010/main" val="269625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316539" y="458790"/>
            <a:ext cx="6875463" cy="1074737"/>
          </a:xfrm>
          <a:solidFill>
            <a:schemeClr val="bg1"/>
          </a:solidFill>
        </p:spPr>
        <p:txBody>
          <a:bodyPr vert="horz" lIns="91440" tIns="45720" rIns="91440" bIns="45720" rtlCol="0" anchor="ctr">
            <a:noAutofit/>
          </a:bodyPr>
          <a:lstStyle/>
          <a:p>
            <a:pPr algn="ctr"/>
            <a:r>
              <a:rPr lang="en-US" dirty="0">
                <a:solidFill>
                  <a:schemeClr val="accent6">
                    <a:lumMod val="50000"/>
                  </a:schemeClr>
                </a:solidFill>
                <a:latin typeface="Abadi" panose="020B0604020104020204" pitchFamily="34" charset="0"/>
              </a:rPr>
              <a:t>Porter’s Generic Strategies </a:t>
            </a:r>
            <a:r>
              <a:rPr lang="en-US" dirty="0">
                <a:solidFill>
                  <a:srgbClr val="C00000"/>
                </a:solidFill>
                <a:latin typeface="Abadi" panose="020B0604020104020204" pitchFamily="34" charset="0"/>
              </a:rPr>
              <a:t>recap</a:t>
            </a:r>
            <a:r>
              <a:rPr lang="en-US" dirty="0">
                <a:solidFill>
                  <a:srgbClr val="0070C0"/>
                </a:solidFill>
                <a:latin typeface="Abadi" panose="020B0604020104020204" pitchFamily="34" charset="0"/>
              </a:rPr>
              <a:t> </a:t>
            </a: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24210"/>
          <a:stretch/>
        </p:blipFill>
        <p:spPr bwMode="auto">
          <a:xfrm>
            <a:off x="5187949" y="1760539"/>
            <a:ext cx="7004051" cy="4100512"/>
          </a:xfrm>
          <a:prstGeom prst="rect">
            <a:avLst/>
          </a:prstGeom>
          <a:solidFill>
            <a:schemeClr val="bg1"/>
          </a:solidFill>
        </p:spPr>
      </p:pic>
      <p:pic>
        <p:nvPicPr>
          <p:cNvPr id="18" name="Picture 2" descr="Business Level Strategy Explained - Strategy Training">
            <a:extLst>
              <a:ext uri="{FF2B5EF4-FFF2-40B4-BE49-F238E27FC236}">
                <a16:creationId xmlns:a16="http://schemas.microsoft.com/office/drawing/2014/main" id="{0EEEF3F2-CF92-D345-B634-940322484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9" t="11693" r="20600" b="8249"/>
          <a:stretch/>
        </p:blipFill>
        <p:spPr bwMode="auto">
          <a:xfrm>
            <a:off x="113905" y="1891147"/>
            <a:ext cx="4509951" cy="428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25977"/>
      </p:ext>
    </p:ext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1666F-A1CE-4051-9BF6-D01FE3F159B3}"/>
              </a:ext>
            </a:extLst>
          </p:cNvPr>
          <p:cNvPicPr>
            <a:picLocks noChangeAspect="1"/>
          </p:cNvPicPr>
          <p:nvPr/>
        </p:nvPicPr>
        <p:blipFill>
          <a:blip r:embed="rId2"/>
          <a:stretch>
            <a:fillRect/>
          </a:stretch>
        </p:blipFill>
        <p:spPr>
          <a:xfrm>
            <a:off x="1394409" y="1138237"/>
            <a:ext cx="9210675" cy="4581525"/>
          </a:xfrm>
          <a:prstGeom prst="rect">
            <a:avLst/>
          </a:prstGeom>
        </p:spPr>
      </p:pic>
    </p:spTree>
    <p:extLst>
      <p:ext uri="{BB962C8B-B14F-4D97-AF65-F5344CB8AC3E}">
        <p14:creationId xmlns:p14="http://schemas.microsoft.com/office/powerpoint/2010/main" val="2291279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979434" y="1811339"/>
            <a:ext cx="4094163" cy="37421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352" y="1119813"/>
            <a:ext cx="7308604" cy="44337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6033A35-A229-CF99-35F9-49AC8F83655D}"/>
              </a:ext>
            </a:extLst>
          </p:cNvPr>
          <p:cNvSpPr txBox="1">
            <a:spLocks/>
          </p:cNvSpPr>
          <p:nvPr/>
        </p:nvSpPr>
        <p:spPr>
          <a:xfrm>
            <a:off x="7570360" y="459112"/>
            <a:ext cx="4212568" cy="132140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dirty="0">
                <a:solidFill>
                  <a:srgbClr val="C00000"/>
                </a:solidFill>
                <a:latin typeface="Abadi" panose="020B0604020104020204" pitchFamily="34" charset="0"/>
              </a:rPr>
              <a:t>Activity #</a:t>
            </a:r>
            <a:r>
              <a:rPr lang="ar-SA" dirty="0">
                <a:solidFill>
                  <a:srgbClr val="C00000"/>
                </a:solidFill>
                <a:latin typeface="Abadi" panose="020B0604020104020204" pitchFamily="34" charset="0"/>
              </a:rPr>
              <a:t>٣</a:t>
            </a:r>
            <a:br>
              <a:rPr lang="en-US" dirty="0">
                <a:solidFill>
                  <a:srgbClr val="C00000"/>
                </a:solidFill>
                <a:latin typeface="Abadi" panose="020B0604020104020204" pitchFamily="34" charset="0"/>
              </a:rPr>
            </a:br>
            <a:r>
              <a:rPr lang="en-US" dirty="0">
                <a:solidFill>
                  <a:srgbClr val="C00000"/>
                </a:solidFill>
                <a:latin typeface="Abadi" panose="020B0604020104020204" pitchFamily="34" charset="0"/>
              </a:rPr>
              <a:t>PRACTICE  </a:t>
            </a:r>
          </a:p>
        </p:txBody>
      </p:sp>
    </p:spTree>
    <p:extLst>
      <p:ext uri="{BB962C8B-B14F-4D97-AF65-F5344CB8AC3E}">
        <p14:creationId xmlns:p14="http://schemas.microsoft.com/office/powerpoint/2010/main" val="2472951889"/>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20783-4AFC-4A67-91A2-3476C00BB537}"/>
              </a:ext>
            </a:extLst>
          </p:cNvPr>
          <p:cNvPicPr>
            <a:picLocks noChangeAspect="1"/>
          </p:cNvPicPr>
          <p:nvPr/>
        </p:nvPicPr>
        <p:blipFill>
          <a:blip r:embed="rId2"/>
          <a:stretch>
            <a:fillRect/>
          </a:stretch>
        </p:blipFill>
        <p:spPr>
          <a:xfrm>
            <a:off x="1419225" y="1359569"/>
            <a:ext cx="9353550" cy="4483016"/>
          </a:xfrm>
          <a:prstGeom prst="rect">
            <a:avLst/>
          </a:prstGeom>
        </p:spPr>
      </p:pic>
    </p:spTree>
    <p:extLst>
      <p:ext uri="{BB962C8B-B14F-4D97-AF65-F5344CB8AC3E}">
        <p14:creationId xmlns:p14="http://schemas.microsoft.com/office/powerpoint/2010/main" val="675274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da Supermarket Logo PNG Vector (SVG) Free Download">
            <a:extLst>
              <a:ext uri="{FF2B5EF4-FFF2-40B4-BE49-F238E27FC236}">
                <a16:creationId xmlns:a16="http://schemas.microsoft.com/office/drawing/2014/main" id="{5DA70464-9A3E-910A-EF74-3DFEFB2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969" y="1006219"/>
            <a:ext cx="2397255" cy="105479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yper one Logo PNG Vector (AI) Free Download">
            <a:extLst>
              <a:ext uri="{FF2B5EF4-FFF2-40B4-BE49-F238E27FC236}">
                <a16:creationId xmlns:a16="http://schemas.microsoft.com/office/drawing/2014/main" id="{13F9D3B7-E8BA-DA14-B3D8-9AA2EE62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968" y="2183503"/>
            <a:ext cx="2542101" cy="112699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أوميجا اس ايه - ويكيبيديا">
            <a:extLst>
              <a:ext uri="{FF2B5EF4-FFF2-40B4-BE49-F238E27FC236}">
                <a16:creationId xmlns:a16="http://schemas.microsoft.com/office/drawing/2014/main" id="{5F716C14-07E3-83FA-7CEC-2D7F2ACF0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453" y="4171691"/>
            <a:ext cx="1597743" cy="84555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mega Seamaster Planet Ocean 600M SKYFALL #watch #omega | Omega, James bond  watch, Omega bond">
            <a:extLst>
              <a:ext uri="{FF2B5EF4-FFF2-40B4-BE49-F238E27FC236}">
                <a16:creationId xmlns:a16="http://schemas.microsoft.com/office/drawing/2014/main" id="{353DB61D-EE52-ECB1-7F7F-DF340011DD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51" t="30901" r="40000" b="14289"/>
          <a:stretch/>
        </p:blipFill>
        <p:spPr bwMode="auto">
          <a:xfrm>
            <a:off x="879484" y="2851878"/>
            <a:ext cx="2241995" cy="133025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esla Model 3 Owner Review: The Good &amp; The Bad After One Year">
            <a:extLst>
              <a:ext uri="{FF2B5EF4-FFF2-40B4-BE49-F238E27FC236}">
                <a16:creationId xmlns:a16="http://schemas.microsoft.com/office/drawing/2014/main" id="{D068B753-69AE-CBDC-5C2A-1E0B9DE1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820" y="4219331"/>
            <a:ext cx="2807088" cy="1571969"/>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innabon - UAE - Happiness comes in different sizes. Which size would you  choose? تأتي السعادة بأحجام مختلفة. أي حجم تختار؟ #cinnabon #coffee # cinnabon #delivery #freshlybaked | Facebook">
            <a:extLst>
              <a:ext uri="{FF2B5EF4-FFF2-40B4-BE49-F238E27FC236}">
                <a16:creationId xmlns:a16="http://schemas.microsoft.com/office/drawing/2014/main" id="{C9F866A3-20E7-C8CA-87A3-E8E4A0CE19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1106" y="5034050"/>
            <a:ext cx="2284569" cy="845560"/>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itle%% %%page%% %%sep%% %%sitename%%">
            <a:extLst>
              <a:ext uri="{FF2B5EF4-FFF2-40B4-BE49-F238E27FC236}">
                <a16:creationId xmlns:a16="http://schemas.microsoft.com/office/drawing/2014/main" id="{C8633A92-D7C7-5E89-862F-69782F628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1106" y="3619187"/>
            <a:ext cx="2284569" cy="1386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F1CB64-8979-6B70-373C-3F8A91F86B81}"/>
              </a:ext>
            </a:extLst>
          </p:cNvPr>
          <p:cNvPicPr>
            <a:picLocks noChangeAspect="1"/>
          </p:cNvPicPr>
          <p:nvPr/>
        </p:nvPicPr>
        <p:blipFill rotWithShape="1">
          <a:blip r:embed="rId10"/>
          <a:srcRect l="3602" r="17044" b="3883"/>
          <a:stretch/>
        </p:blipFill>
        <p:spPr>
          <a:xfrm>
            <a:off x="3934189" y="1827145"/>
            <a:ext cx="4092499" cy="3972047"/>
          </a:xfrm>
          <a:prstGeom prst="rect">
            <a:avLst/>
          </a:prstGeom>
          <a:ln/>
        </p:spPr>
      </p:pic>
      <p:pic>
        <p:nvPicPr>
          <p:cNvPr id="14356" name="Picture 20" descr="Starbucks reports double-digit same-store sales increases for US | Nation's  Restaurant News">
            <a:extLst>
              <a:ext uri="{FF2B5EF4-FFF2-40B4-BE49-F238E27FC236}">
                <a16:creationId xmlns:a16="http://schemas.microsoft.com/office/drawing/2014/main" id="{7E8ECF0D-6E5A-60E0-51C9-2FE3C0DADB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500" y="1288438"/>
            <a:ext cx="2561965" cy="13302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أودي&quot; تكشف النقاب عن Skysphere.. سيارة كهربائية وصفتها بـ&quot;الوحش&quot;">
            <a:extLst>
              <a:ext uri="{FF2B5EF4-FFF2-40B4-BE49-F238E27FC236}">
                <a16:creationId xmlns:a16="http://schemas.microsoft.com/office/drawing/2014/main" id="{AB2D1E38-465A-E886-8E4E-55A370B443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4761" y="623312"/>
            <a:ext cx="3061927" cy="13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4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3.8 8 Porter&amp;amp;#39;s Generic Strategies - Differentiation Focus - YouTube">
            <a:extLst>
              <a:ext uri="{FF2B5EF4-FFF2-40B4-BE49-F238E27FC236}">
                <a16:creationId xmlns:a16="http://schemas.microsoft.com/office/drawing/2014/main" id="{40246A62-46AB-8645-876A-9606EE42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77" t="32255" r="14371" b="23427"/>
          <a:stretch/>
        </p:blipFill>
        <p:spPr bwMode="auto">
          <a:xfrm>
            <a:off x="871004" y="1756610"/>
            <a:ext cx="10193091" cy="3972364"/>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0E0D3B37-9E5D-AA4A-9A82-DFC8B38E21DF}"/>
              </a:ext>
            </a:extLst>
          </p:cNvPr>
          <p:cNvSpPr>
            <a:spLocks noGrp="1"/>
          </p:cNvSpPr>
          <p:nvPr>
            <p:ph type="title" idx="4294967295"/>
          </p:nvPr>
        </p:nvSpPr>
        <p:spPr>
          <a:xfrm>
            <a:off x="96252" y="1129026"/>
            <a:ext cx="10396538" cy="539750"/>
          </a:xfrm>
        </p:spPr>
        <p:txBody>
          <a:bodyPr>
            <a:noAutofit/>
          </a:bodyPr>
          <a:lstStyle/>
          <a:p>
            <a:r>
              <a:rPr lang="en-US" sz="3600" dirty="0"/>
              <a:t>W</a:t>
            </a:r>
            <a:r>
              <a:rPr lang="en-SA" sz="3600" dirty="0"/>
              <a:t>hat is the strategy here  ? </a:t>
            </a:r>
          </a:p>
        </p:txBody>
      </p:sp>
    </p:spTree>
    <p:extLst>
      <p:ext uri="{BB962C8B-B14F-4D97-AF65-F5344CB8AC3E}">
        <p14:creationId xmlns:p14="http://schemas.microsoft.com/office/powerpoint/2010/main" val="1044853170"/>
      </p:ext>
    </p:extLst>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 t="-649" r="-3396" b="29411"/>
          <a:stretch/>
        </p:blipFill>
        <p:spPr bwMode="auto">
          <a:xfrm>
            <a:off x="1498600" y="1520909"/>
            <a:ext cx="9616063" cy="42644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621144485"/>
              </p:ext>
            </p:extLst>
          </p:nvPr>
        </p:nvGraphicFramePr>
        <p:xfrm>
          <a:off x="3928308" y="-1294784"/>
          <a:ext cx="7094826" cy="4976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itle 1">
            <a:extLst>
              <a:ext uri="{FF2B5EF4-FFF2-40B4-BE49-F238E27FC236}">
                <a16:creationId xmlns:a16="http://schemas.microsoft.com/office/drawing/2014/main" id="{590119D3-EE93-5848-3D7E-26EDAA7F42B9}"/>
              </a:ext>
            </a:extLst>
          </p:cNvPr>
          <p:cNvSpPr txBox="1">
            <a:spLocks/>
          </p:cNvSpPr>
          <p:nvPr/>
        </p:nvSpPr>
        <p:spPr>
          <a:xfrm>
            <a:off x="5169529" y="349758"/>
            <a:ext cx="6867688" cy="39031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1800" b="1" spc="800" dirty="0">
                <a:solidFill>
                  <a:srgbClr val="C00000"/>
                </a:solidFill>
                <a:latin typeface="Abadi" panose="020B0604020104020204" pitchFamily="34" charset="0"/>
              </a:rPr>
              <a:t>Expanded Marketing  process</a:t>
            </a:r>
            <a:endParaRPr lang="en-US" sz="1800" b="1" spc="800" dirty="0">
              <a:solidFill>
                <a:srgbClr val="C00000"/>
              </a:solidFill>
              <a:latin typeface="Abadi" panose="020B0604020104020204" pitchFamily="34" charset="0"/>
            </a:endParaRPr>
          </a:p>
        </p:txBody>
      </p:sp>
      <p:sp>
        <p:nvSpPr>
          <p:cNvPr id="2" name="Oval 1">
            <a:extLst>
              <a:ext uri="{FF2B5EF4-FFF2-40B4-BE49-F238E27FC236}">
                <a16:creationId xmlns:a16="http://schemas.microsoft.com/office/drawing/2014/main" id="{56FCDD58-B1F1-23B7-3F24-A5DC549636B7}"/>
              </a:ext>
            </a:extLst>
          </p:cNvPr>
          <p:cNvSpPr/>
          <p:nvPr/>
        </p:nvSpPr>
        <p:spPr>
          <a:xfrm>
            <a:off x="1620016" y="1887152"/>
            <a:ext cx="1348992" cy="118806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latin typeface="Rockwell" panose="02060603020205020403"/>
            </a:endParaRPr>
          </a:p>
        </p:txBody>
      </p:sp>
      <p:sp>
        <p:nvSpPr>
          <p:cNvPr id="12" name="Oval 11">
            <a:extLst>
              <a:ext uri="{FF2B5EF4-FFF2-40B4-BE49-F238E27FC236}">
                <a16:creationId xmlns:a16="http://schemas.microsoft.com/office/drawing/2014/main" id="{D37EA69F-B669-1A6B-8575-C846649320AE}"/>
              </a:ext>
            </a:extLst>
          </p:cNvPr>
          <p:cNvSpPr/>
          <p:nvPr/>
        </p:nvSpPr>
        <p:spPr>
          <a:xfrm>
            <a:off x="1344745" y="3036130"/>
            <a:ext cx="1968500" cy="1440852"/>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3" name="Oval 2">
            <a:extLst>
              <a:ext uri="{FF2B5EF4-FFF2-40B4-BE49-F238E27FC236}">
                <a16:creationId xmlns:a16="http://schemas.microsoft.com/office/drawing/2014/main" id="{95FCC7E4-B3CD-1121-18C7-DD45B116AD5C}"/>
              </a:ext>
            </a:extLst>
          </p:cNvPr>
          <p:cNvSpPr/>
          <p:nvPr/>
        </p:nvSpPr>
        <p:spPr>
          <a:xfrm>
            <a:off x="3456562" y="1887152"/>
            <a:ext cx="1457435" cy="1289349"/>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4" name="Oval 3">
            <a:extLst>
              <a:ext uri="{FF2B5EF4-FFF2-40B4-BE49-F238E27FC236}">
                <a16:creationId xmlns:a16="http://schemas.microsoft.com/office/drawing/2014/main" id="{E21744F5-5AD8-3C24-7716-78177F5585B9}"/>
              </a:ext>
            </a:extLst>
          </p:cNvPr>
          <p:cNvSpPr/>
          <p:nvPr/>
        </p:nvSpPr>
        <p:spPr>
          <a:xfrm>
            <a:off x="3201029" y="3156419"/>
            <a:ext cx="1968500" cy="144169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Tree>
    <p:extLst>
      <p:ext uri="{BB962C8B-B14F-4D97-AF65-F5344CB8AC3E}">
        <p14:creationId xmlns:p14="http://schemas.microsoft.com/office/powerpoint/2010/main" val="28402200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16476" y="444617"/>
            <a:ext cx="7375525" cy="455498"/>
          </a:xfrm>
          <a:solidFill>
            <a:schemeClr val="bg1"/>
          </a:solidFill>
        </p:spPr>
        <p:txBody>
          <a:bodyPr vert="horz" lIns="91440" tIns="45720" rIns="91440" bIns="45720" rtlCol="0" anchor="b">
            <a:normAutofit/>
          </a:bodyPr>
          <a:lstStyle/>
          <a:p>
            <a:r>
              <a:rPr lang="en-US" altLang="en-US" sz="2400" b="1" dirty="0">
                <a:solidFill>
                  <a:schemeClr val="accent6">
                    <a:lumMod val="50000"/>
                  </a:schemeClr>
                </a:solidFill>
              </a:rPr>
              <a:t>Designing a Customer Value-Driven Market Strategy</a:t>
            </a:r>
            <a:endParaRPr lang="en-US" sz="2400" b="1" dirty="0">
              <a:solidFill>
                <a:schemeClr val="accent6">
                  <a:lumMod val="50000"/>
                </a:schemeClr>
              </a:solidFill>
            </a:endParaRPr>
          </a:p>
        </p:txBody>
      </p:sp>
      <p:pic>
        <p:nvPicPr>
          <p:cNvPr id="4" name="Picture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189" b="-4949"/>
          <a:stretch/>
        </p:blipFill>
        <p:spPr bwMode="auto">
          <a:xfrm>
            <a:off x="5175251" y="1000127"/>
            <a:ext cx="7016751" cy="4762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558F432-CA84-7C00-4716-AB6626A28850}"/>
              </a:ext>
            </a:extLst>
          </p:cNvPr>
          <p:cNvSpPr txBox="1"/>
          <p:nvPr/>
        </p:nvSpPr>
        <p:spPr>
          <a:xfrm>
            <a:off x="605199" y="1426401"/>
            <a:ext cx="3723804" cy="4594953"/>
          </a:xfrm>
          <a:prstGeom prst="rect">
            <a:avLst/>
          </a:prstGeom>
          <a:solidFill>
            <a:schemeClr val="bg1"/>
          </a:solidFill>
        </p:spPr>
        <p:txBody>
          <a:bodyPr vert="horz" lIns="91440" tIns="45720" rIns="91440" bIns="45720" rtlCol="0">
            <a:normAutofit/>
          </a:bodyPr>
          <a:lstStyle/>
          <a:p>
            <a:pPr marL="285737" indent="-228589" defTabSz="914354">
              <a:lnSpc>
                <a:spcPct val="110000"/>
              </a:lnSpc>
              <a:spcBef>
                <a:spcPts val="700"/>
              </a:spcBef>
              <a:buClr>
                <a:srgbClr val="454545"/>
              </a:buClr>
              <a:buFont typeface="Arial" panose="020B0604020202020204" pitchFamily="34" charset="0"/>
              <a:buChar char="•"/>
              <a:defRPr/>
            </a:pPr>
            <a:r>
              <a:rPr lang="en-US" sz="2400" dirty="0">
                <a:solidFill>
                  <a:schemeClr val="accent6">
                    <a:lumMod val="50000"/>
                  </a:schemeClr>
                </a:solidFill>
                <a:latin typeface="Rockwell" panose="02060603020205020403"/>
                <a:sym typeface="Arial"/>
              </a:rPr>
              <a:t>Which customers will we serve ? </a:t>
            </a:r>
            <a:r>
              <a:rPr lang="en-US" sz="2400" dirty="0">
                <a:solidFill>
                  <a:srgbClr val="0070C0"/>
                </a:solidFill>
                <a:latin typeface="Rockwell" panose="02060603020205020403"/>
                <a:sym typeface="Arial"/>
              </a:rPr>
              <a:t>(</a:t>
            </a:r>
            <a:r>
              <a:rPr lang="en-US" sz="2400" b="1" dirty="0">
                <a:solidFill>
                  <a:srgbClr val="C00000"/>
                </a:solidFill>
                <a:latin typeface="Rockwell" panose="02060603020205020403"/>
                <a:sym typeface="Arial"/>
              </a:rPr>
              <a:t>segmentation and targeting</a:t>
            </a:r>
            <a:r>
              <a:rPr lang="en-US" sz="2400" dirty="0">
                <a:solidFill>
                  <a:srgbClr val="0070C0"/>
                </a:solidFill>
                <a:latin typeface="Rockwell" panose="02060603020205020403"/>
                <a:sym typeface="Arial"/>
              </a:rPr>
              <a:t>) </a:t>
            </a:r>
          </a:p>
          <a:p>
            <a:pPr marL="285737" indent="-228589" defTabSz="914354">
              <a:lnSpc>
                <a:spcPct val="110000"/>
              </a:lnSpc>
              <a:spcBef>
                <a:spcPts val="700"/>
              </a:spcBef>
              <a:buClr>
                <a:srgbClr val="454545"/>
              </a:buClr>
              <a:buFont typeface="Arial" panose="020B0604020202020204" pitchFamily="34" charset="0"/>
              <a:buChar char="•"/>
              <a:defRPr/>
            </a:pPr>
            <a:endParaRPr lang="en-US" sz="2400" dirty="0">
              <a:solidFill>
                <a:srgbClr val="0070C0"/>
              </a:solidFill>
              <a:latin typeface="Rockwell" panose="02060603020205020403"/>
              <a:sym typeface="Arial"/>
            </a:endParaRPr>
          </a:p>
          <a:p>
            <a:pPr marL="285737" indent="-228589" defTabSz="914354">
              <a:lnSpc>
                <a:spcPct val="110000"/>
              </a:lnSpc>
              <a:spcBef>
                <a:spcPts val="700"/>
              </a:spcBef>
              <a:buClr>
                <a:srgbClr val="454545"/>
              </a:buClr>
              <a:buFont typeface="Arial" panose="020B0604020202020204" pitchFamily="34" charset="0"/>
              <a:buChar char="•"/>
              <a:defRPr/>
            </a:pPr>
            <a:r>
              <a:rPr lang="en-US" sz="2400" dirty="0">
                <a:solidFill>
                  <a:schemeClr val="accent6">
                    <a:lumMod val="50000"/>
                  </a:schemeClr>
                </a:solidFill>
                <a:latin typeface="Rockwell" panose="02060603020205020403"/>
                <a:sym typeface="Arial"/>
              </a:rPr>
              <a:t>How will we create value for them? </a:t>
            </a:r>
            <a:r>
              <a:rPr lang="en-US" sz="2400" dirty="0">
                <a:solidFill>
                  <a:srgbClr val="0070C0"/>
                </a:solidFill>
                <a:latin typeface="Rockwell" panose="02060603020205020403"/>
                <a:sym typeface="Arial"/>
              </a:rPr>
              <a:t>(</a:t>
            </a:r>
            <a:r>
              <a:rPr lang="en-US" sz="2400" b="1" dirty="0">
                <a:solidFill>
                  <a:srgbClr val="C00000"/>
                </a:solidFill>
                <a:latin typeface="Rockwell" panose="02060603020205020403"/>
                <a:sym typeface="Arial"/>
              </a:rPr>
              <a:t>differentiation and positioning</a:t>
            </a:r>
            <a:r>
              <a:rPr lang="en-US" sz="2400" dirty="0">
                <a:solidFill>
                  <a:srgbClr val="0070C0"/>
                </a:solidFill>
                <a:latin typeface="Rockwell" panose="02060603020205020403"/>
                <a:sym typeface="Arial"/>
              </a:rPr>
              <a:t>)</a:t>
            </a:r>
          </a:p>
        </p:txBody>
      </p:sp>
    </p:spTree>
    <p:extLst>
      <p:ext uri="{BB962C8B-B14F-4D97-AF65-F5344CB8AC3E}">
        <p14:creationId xmlns:p14="http://schemas.microsoft.com/office/powerpoint/2010/main" val="241992891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استراتيجية التسويقية و المنتج - الإدارة عن جدارة - Management with Merits">
            <a:extLst>
              <a:ext uri="{FF2B5EF4-FFF2-40B4-BE49-F238E27FC236}">
                <a16:creationId xmlns:a16="http://schemas.microsoft.com/office/drawing/2014/main" id="{00B73FD6-6B43-EFF9-31DE-874A30FB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4" y="1122497"/>
            <a:ext cx="6879449" cy="4753074"/>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a:extLst>
              <a:ext uri="{FF2B5EF4-FFF2-40B4-BE49-F238E27FC236}">
                <a16:creationId xmlns:a16="http://schemas.microsoft.com/office/drawing/2014/main" id="{41F7081A-AEA4-0A01-1BE6-08A76E68DD7F}"/>
              </a:ext>
            </a:extLst>
          </p:cNvPr>
          <p:cNvPicPr>
            <a:picLocks noChangeAspect="1"/>
          </p:cNvPicPr>
          <p:nvPr/>
        </p:nvPicPr>
        <p:blipFill rotWithShape="1">
          <a:blip r:embed="rId4"/>
          <a:srcRect l="10937" t="27170" r="12466" b="50440"/>
          <a:stretch/>
        </p:blipFill>
        <p:spPr>
          <a:xfrm>
            <a:off x="7146636" y="1069675"/>
            <a:ext cx="4954670" cy="4753074"/>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E4784651-E606-13AF-4C9F-8AE2719DB3FF}"/>
              </a:ext>
            </a:extLst>
          </p:cNvPr>
          <p:cNvSpPr/>
          <p:nvPr/>
        </p:nvSpPr>
        <p:spPr>
          <a:xfrm>
            <a:off x="90694" y="2734150"/>
            <a:ext cx="1983433" cy="116877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r-SA"/>
          </a:p>
        </p:txBody>
      </p:sp>
      <p:sp>
        <p:nvSpPr>
          <p:cNvPr id="3" name="TextBox 2">
            <a:extLst>
              <a:ext uri="{FF2B5EF4-FFF2-40B4-BE49-F238E27FC236}">
                <a16:creationId xmlns:a16="http://schemas.microsoft.com/office/drawing/2014/main" id="{8E10F0B3-8284-407C-56ED-26395E1005AB}"/>
              </a:ext>
            </a:extLst>
          </p:cNvPr>
          <p:cNvSpPr txBox="1"/>
          <p:nvPr/>
        </p:nvSpPr>
        <p:spPr>
          <a:xfrm>
            <a:off x="4602822" y="4202398"/>
            <a:ext cx="891284" cy="369332"/>
          </a:xfrm>
          <a:prstGeom prst="rect">
            <a:avLst/>
          </a:prstGeom>
          <a:noFill/>
        </p:spPr>
        <p:txBody>
          <a:bodyPr wrap="square">
            <a:spAutoFit/>
          </a:bodyPr>
          <a:lstStyle/>
          <a:p>
            <a:pPr marL="0" algn="r" defTabSz="914400" rtl="1" eaLnBrk="1" latinLnBrk="0" hangingPunct="1"/>
            <a:r>
              <a:rPr lang="ar-SA" sz="1800" b="1" dirty="0">
                <a:solidFill>
                  <a:srgbClr val="C00000"/>
                </a:solidFill>
                <a:latin typeface="TimesNewRomanPSMT"/>
              </a:rPr>
              <a:t>التموضع</a:t>
            </a:r>
            <a:endParaRPr lang="ar-SA" dirty="0"/>
          </a:p>
        </p:txBody>
      </p:sp>
    </p:spTree>
    <p:extLst>
      <p:ext uri="{BB962C8B-B14F-4D97-AF65-F5344CB8AC3E}">
        <p14:creationId xmlns:p14="http://schemas.microsoft.com/office/powerpoint/2010/main" val="42238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EAB44-66B5-BF85-1768-799363C87F5F}"/>
              </a:ext>
            </a:extLst>
          </p:cNvPr>
          <p:cNvGrpSpPr/>
          <p:nvPr/>
        </p:nvGrpSpPr>
        <p:grpSpPr>
          <a:xfrm>
            <a:off x="297373" y="924098"/>
            <a:ext cx="11571077" cy="3823462"/>
            <a:chOff x="525380" y="1048358"/>
            <a:chExt cx="8704561" cy="2986161"/>
          </a:xfrm>
        </p:grpSpPr>
        <p:pic>
          <p:nvPicPr>
            <p:cNvPr id="43010" name="Picture 2" descr="Donald A. Norman quote: Market segmentation s a natural result of the vast  differences...">
              <a:extLst>
                <a:ext uri="{FF2B5EF4-FFF2-40B4-BE49-F238E27FC236}">
                  <a16:creationId xmlns:a16="http://schemas.microsoft.com/office/drawing/2014/main" id="{4C4C9345-96ED-1943-AB43-99C181973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83"/>
            <a:stretch/>
          </p:blipFill>
          <p:spPr bwMode="auto">
            <a:xfrm rot="21420000">
              <a:off x="525380" y="1048358"/>
              <a:ext cx="6610012" cy="29861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rot="21368781">
              <a:off x="7149973" y="1551461"/>
              <a:ext cx="2079968" cy="15864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dirty="0">
                  <a:solidFill>
                    <a:schemeClr val="accent6">
                      <a:lumMod val="50000"/>
                    </a:schemeClr>
                  </a:solidFill>
                  <a:latin typeface="Abadi" panose="020B0604020104020204" pitchFamily="34" charset="0"/>
                </a:rPr>
                <a:t>The director of The Design Lab at University of California, San Diego. He is best known for </a:t>
              </a:r>
              <a:r>
                <a:rPr lang="en-US" b="1" dirty="0">
                  <a:solidFill>
                    <a:schemeClr val="accent6">
                      <a:lumMod val="50000"/>
                    </a:schemeClr>
                  </a:solidFill>
                  <a:latin typeface="Abadi" panose="020B0604020104020204" pitchFamily="34" charset="0"/>
                </a:rPr>
                <a:t>his books on design, especially The Design of Everyday Things</a:t>
              </a:r>
              <a:r>
                <a:rPr lang="en-US" dirty="0">
                  <a:solidFill>
                    <a:schemeClr val="accent6">
                      <a:lumMod val="50000"/>
                    </a:schemeClr>
                  </a:solidFill>
                  <a:latin typeface="Abadi" panose="020B0604020104020204" pitchFamily="34" charset="0"/>
                </a:rPr>
                <a:t>.</a:t>
              </a:r>
              <a:endParaRPr lang="en-SA" dirty="0">
                <a:solidFill>
                  <a:schemeClr val="accent6">
                    <a:lumMod val="50000"/>
                  </a:schemeClr>
                </a:solidFill>
                <a:latin typeface="Abadi" panose="020B0604020104020204" pitchFamily="34" charset="0"/>
              </a:endParaRPr>
            </a:p>
          </p:txBody>
        </p:sp>
      </p:grpSp>
      <p:sp>
        <p:nvSpPr>
          <p:cNvPr id="4" name="object 4"/>
          <p:cNvSpPr txBox="1"/>
          <p:nvPr/>
        </p:nvSpPr>
        <p:spPr>
          <a:xfrm rot="21420000">
            <a:off x="335973" y="4849088"/>
            <a:ext cx="11663504" cy="780138"/>
          </a:xfrm>
          <a:prstGeom prst="rect">
            <a:avLst/>
          </a:prstGeom>
          <a:solidFill>
            <a:schemeClr val="bg1"/>
          </a:solidFill>
        </p:spPr>
        <p:txBody>
          <a:bodyPr vert="horz" lIns="91440" tIns="45720" rIns="91440" bIns="45720" rtlCol="0" anchor="b">
            <a:normAutofit fontScale="77500" lnSpcReduction="20000"/>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914354" rtl="0">
              <a:spcAft>
                <a:spcPts val="600"/>
              </a:spcAft>
              <a:defRPr/>
            </a:pPr>
            <a:r>
              <a:rPr lang="en-US" sz="8000" dirty="0">
                <a:solidFill>
                  <a:schemeClr val="accent6">
                    <a:lumMod val="50000"/>
                  </a:schemeClr>
                </a:solidFill>
                <a:latin typeface="Impact" panose="020B0806030902050204"/>
              </a:rPr>
              <a:t>1-Market	Segmentation</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8183" y="1007707"/>
            <a:ext cx="45719" cy="4962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3" name="Picture 2">
            <a:extLst>
              <a:ext uri="{FF2B5EF4-FFF2-40B4-BE49-F238E27FC236}">
                <a16:creationId xmlns:a16="http://schemas.microsoft.com/office/drawing/2014/main" id="{F35DB8C1-B7AE-C7DE-0613-2B37667C0F3D}"/>
              </a:ext>
            </a:extLst>
          </p:cNvPr>
          <p:cNvPicPr>
            <a:picLocks noChangeAspect="1"/>
          </p:cNvPicPr>
          <p:nvPr/>
        </p:nvPicPr>
        <p:blipFill rotWithShape="1">
          <a:blip r:embed="rId2"/>
          <a:srcRect t="20126" r="82966" b="24570"/>
          <a:stretch/>
        </p:blipFill>
        <p:spPr>
          <a:xfrm>
            <a:off x="7125" y="1182848"/>
            <a:ext cx="1030171" cy="2305904"/>
          </a:xfrm>
          <a:prstGeom prst="rect">
            <a:avLst/>
          </a:prstGeom>
        </p:spPr>
      </p:pic>
      <p:pic>
        <p:nvPicPr>
          <p:cNvPr id="7" name="Picture 6">
            <a:extLst>
              <a:ext uri="{FF2B5EF4-FFF2-40B4-BE49-F238E27FC236}">
                <a16:creationId xmlns:a16="http://schemas.microsoft.com/office/drawing/2014/main" id="{7772459F-12D5-E57D-C2FA-016208869B9A}"/>
              </a:ext>
            </a:extLst>
          </p:cNvPr>
          <p:cNvPicPr>
            <a:picLocks noChangeAspect="1"/>
          </p:cNvPicPr>
          <p:nvPr/>
        </p:nvPicPr>
        <p:blipFill rotWithShape="1">
          <a:blip r:embed="rId3"/>
          <a:srcRect l="1236" t="6318" r="-1" b="13896"/>
          <a:stretch/>
        </p:blipFill>
        <p:spPr>
          <a:xfrm>
            <a:off x="6367873" y="765548"/>
            <a:ext cx="5824127" cy="854413"/>
          </a:xfrm>
          <a:prstGeom prst="rect">
            <a:avLst/>
          </a:prstGeom>
        </p:spPr>
      </p:pic>
      <p:pic>
        <p:nvPicPr>
          <p:cNvPr id="11" name="Picture 10">
            <a:extLst>
              <a:ext uri="{FF2B5EF4-FFF2-40B4-BE49-F238E27FC236}">
                <a16:creationId xmlns:a16="http://schemas.microsoft.com/office/drawing/2014/main" id="{347FDAB4-2A62-93F1-7063-6E96CB923EE9}"/>
              </a:ext>
            </a:extLst>
          </p:cNvPr>
          <p:cNvPicPr>
            <a:picLocks noChangeAspect="1"/>
          </p:cNvPicPr>
          <p:nvPr/>
        </p:nvPicPr>
        <p:blipFill rotWithShape="1">
          <a:blip r:embed="rId4"/>
          <a:srcRect l="2071" t="6124" b="4153"/>
          <a:stretch/>
        </p:blipFill>
        <p:spPr>
          <a:xfrm>
            <a:off x="1035301" y="1763022"/>
            <a:ext cx="5193471" cy="2017681"/>
          </a:xfrm>
          <a:prstGeom prst="rect">
            <a:avLst/>
          </a:prstGeom>
        </p:spPr>
      </p:pic>
      <p:pic>
        <p:nvPicPr>
          <p:cNvPr id="13" name="Picture 12">
            <a:extLst>
              <a:ext uri="{FF2B5EF4-FFF2-40B4-BE49-F238E27FC236}">
                <a16:creationId xmlns:a16="http://schemas.microsoft.com/office/drawing/2014/main" id="{092CC3EE-CA63-D97C-A789-CBDA951C584F}"/>
              </a:ext>
            </a:extLst>
          </p:cNvPr>
          <p:cNvPicPr>
            <a:picLocks noChangeAspect="1"/>
          </p:cNvPicPr>
          <p:nvPr/>
        </p:nvPicPr>
        <p:blipFill rotWithShape="1">
          <a:blip r:embed="rId5"/>
          <a:srcRect l="977" t="17663" r="11206" b="32159"/>
          <a:stretch/>
        </p:blipFill>
        <p:spPr>
          <a:xfrm>
            <a:off x="77443" y="3951043"/>
            <a:ext cx="6018559" cy="667688"/>
          </a:xfrm>
          <a:prstGeom prst="rect">
            <a:avLst/>
          </a:prstGeom>
        </p:spPr>
        <p:style>
          <a:lnRef idx="2">
            <a:schemeClr val="accent1"/>
          </a:lnRef>
          <a:fillRef idx="1">
            <a:schemeClr val="lt1"/>
          </a:fillRef>
          <a:effectRef idx="0">
            <a:schemeClr val="accent1"/>
          </a:effectRef>
          <a:fontRef idx="minor">
            <a:schemeClr val="dk1"/>
          </a:fontRef>
        </p:style>
      </p:pic>
      <p:sp>
        <p:nvSpPr>
          <p:cNvPr id="18" name="TextBox 17">
            <a:extLst>
              <a:ext uri="{FF2B5EF4-FFF2-40B4-BE49-F238E27FC236}">
                <a16:creationId xmlns:a16="http://schemas.microsoft.com/office/drawing/2014/main" id="{B2A3A990-804F-BB45-AF01-AA0A8F48A109}"/>
              </a:ext>
            </a:extLst>
          </p:cNvPr>
          <p:cNvSpPr txBox="1"/>
          <p:nvPr/>
        </p:nvSpPr>
        <p:spPr>
          <a:xfrm>
            <a:off x="175103" y="4618731"/>
            <a:ext cx="1504743" cy="13619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sz="1050" b="1" dirty="0">
                <a:solidFill>
                  <a:prstClr val="black"/>
                </a:solidFill>
                <a:latin typeface="Calibri" panose="020F0502020204030204"/>
              </a:rPr>
              <a:t>Internal databases </a:t>
            </a:r>
            <a:r>
              <a:rPr lang="en-US" sz="1050" dirty="0">
                <a:solidFill>
                  <a:prstClr val="black"/>
                </a:solidFill>
                <a:latin typeface="Calibri" panose="020F0502020204030204"/>
              </a:rPr>
              <a:t>are collections of consumer and market information obtained within the company  from</a:t>
            </a:r>
          </a:p>
          <a:p>
            <a:pPr marL="171442" indent="-171442" defTabSz="914354">
              <a:buFont typeface="Arial" panose="020B0604020202020204" pitchFamily="34" charset="0"/>
              <a:buChar char="•"/>
              <a:defRPr/>
            </a:pPr>
            <a:r>
              <a:rPr lang="en-US" sz="900" dirty="0">
                <a:solidFill>
                  <a:prstClr val="black"/>
                </a:solidFill>
                <a:latin typeface="Calibri" panose="020F0502020204030204"/>
              </a:rPr>
              <a:t>Company Record</a:t>
            </a:r>
          </a:p>
          <a:p>
            <a:pPr marL="171442" indent="-171442" defTabSz="914354">
              <a:buFont typeface="Arial" panose="020B0604020202020204" pitchFamily="34" charset="0"/>
              <a:buChar char="•"/>
              <a:defRPr/>
            </a:pPr>
            <a:r>
              <a:rPr lang="en-US" sz="900" dirty="0">
                <a:solidFill>
                  <a:prstClr val="black"/>
                </a:solidFill>
                <a:latin typeface="Calibri" panose="020F0502020204030204"/>
              </a:rPr>
              <a:t>Point-of-Sale </a:t>
            </a:r>
          </a:p>
          <a:p>
            <a:pPr marL="171442" indent="-171442" defTabSz="914354">
              <a:buFont typeface="Arial" panose="020B0604020202020204" pitchFamily="34" charset="0"/>
              <a:buChar char="•"/>
              <a:defRPr/>
            </a:pPr>
            <a:r>
              <a:rPr lang="en-US" sz="900" dirty="0">
                <a:solidFill>
                  <a:prstClr val="black"/>
                </a:solidFill>
                <a:latin typeface="Calibri" panose="020F0502020204030204"/>
              </a:rPr>
              <a:t>Employees' feedback</a:t>
            </a:r>
          </a:p>
        </p:txBody>
      </p:sp>
      <p:sp>
        <p:nvSpPr>
          <p:cNvPr id="20" name="TextBox 19">
            <a:extLst>
              <a:ext uri="{FF2B5EF4-FFF2-40B4-BE49-F238E27FC236}">
                <a16:creationId xmlns:a16="http://schemas.microsoft.com/office/drawing/2014/main" id="{6C7ACA13-43DB-0C26-9449-6D7BE68F35FA}"/>
              </a:ext>
            </a:extLst>
          </p:cNvPr>
          <p:cNvSpPr txBox="1"/>
          <p:nvPr/>
        </p:nvSpPr>
        <p:spPr>
          <a:xfrm>
            <a:off x="1792686" y="4628806"/>
            <a:ext cx="1504743" cy="122341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lvl="0" indent="0">
              <a:lnSpc>
                <a:spcPct val="100000"/>
              </a:lnSpc>
              <a:buNone/>
              <a:defRPr sz="11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050" dirty="0">
                <a:solidFill>
                  <a:prstClr val="black"/>
                </a:solidFill>
                <a:latin typeface="Calibri" panose="020F0502020204030204"/>
              </a:rPr>
              <a:t>Systematic monitoring, collection, and analysis </a:t>
            </a:r>
            <a:r>
              <a:rPr lang="en-US" sz="1050" b="0" dirty="0">
                <a:solidFill>
                  <a:prstClr val="black"/>
                </a:solidFill>
                <a:latin typeface="Calibri" panose="020F0502020204030204"/>
              </a:rPr>
              <a:t>of information about consumers, competitors, and developments in the marketing environment</a:t>
            </a:r>
          </a:p>
        </p:txBody>
      </p:sp>
      <p:sp>
        <p:nvSpPr>
          <p:cNvPr id="21" name="TextBox 20">
            <a:extLst>
              <a:ext uri="{FF2B5EF4-FFF2-40B4-BE49-F238E27FC236}">
                <a16:creationId xmlns:a16="http://schemas.microsoft.com/office/drawing/2014/main" id="{6755BEFE-A025-9B28-1A1C-430DCAB3DE74}"/>
              </a:ext>
            </a:extLst>
          </p:cNvPr>
          <p:cNvSpPr txBox="1"/>
          <p:nvPr/>
        </p:nvSpPr>
        <p:spPr>
          <a:xfrm>
            <a:off x="3410269" y="4603289"/>
            <a:ext cx="2685731" cy="11533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lvl="0" indent="0">
              <a:lnSpc>
                <a:spcPct val="100000"/>
              </a:lnSpc>
              <a:buNone/>
              <a:defRPr sz="11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lnSpc>
                <a:spcPct val="150000"/>
              </a:lnSpc>
              <a:defRPr/>
            </a:pPr>
            <a:r>
              <a:rPr lang="en-US" altLang="en-US" sz="900" dirty="0">
                <a:solidFill>
                  <a:srgbClr val="000000"/>
                </a:solidFill>
                <a:latin typeface="Calibri" panose="020F0502020204030204"/>
              </a:rPr>
              <a:t>Systematic design, collection, analysis, and reporting of data </a:t>
            </a:r>
            <a:r>
              <a:rPr lang="en-US" altLang="en-US" sz="900" b="0" dirty="0">
                <a:solidFill>
                  <a:srgbClr val="000000"/>
                </a:solidFill>
                <a:latin typeface="Calibri" panose="020F0502020204030204"/>
              </a:rPr>
              <a:t>relevant to a specific marketing situation facing an organization and </a:t>
            </a:r>
            <a:r>
              <a:rPr lang="en-US" altLang="en-US" sz="700" b="0" dirty="0">
                <a:solidFill>
                  <a:srgbClr val="000000"/>
                </a:solidFill>
                <a:latin typeface="Calibri" panose="020F0502020204030204"/>
              </a:rPr>
              <a:t>collecting an update on  changes in customer needs </a:t>
            </a:r>
            <a:r>
              <a:rPr lang="en-US" altLang="en-US" sz="900" b="0" dirty="0">
                <a:solidFill>
                  <a:srgbClr val="000000"/>
                </a:solidFill>
                <a:latin typeface="Calibri" panose="020F0502020204030204"/>
              </a:rPr>
              <a:t>,customers’ behaviors and market trends.</a:t>
            </a:r>
          </a:p>
        </p:txBody>
      </p:sp>
      <p:sp>
        <p:nvSpPr>
          <p:cNvPr id="6" name="TextBox 5">
            <a:extLst>
              <a:ext uri="{FF2B5EF4-FFF2-40B4-BE49-F238E27FC236}">
                <a16:creationId xmlns:a16="http://schemas.microsoft.com/office/drawing/2014/main" id="{4B25580E-FE19-A762-042C-D0A813AE9D1B}"/>
              </a:ext>
            </a:extLst>
          </p:cNvPr>
          <p:cNvSpPr txBox="1"/>
          <p:nvPr/>
        </p:nvSpPr>
        <p:spPr>
          <a:xfrm>
            <a:off x="1076094" y="1012869"/>
            <a:ext cx="5058705" cy="769441"/>
          </a:xfrm>
          <a:prstGeom prst="rect">
            <a:avLst/>
          </a:prstGeom>
          <a:solidFill>
            <a:schemeClr val="bg1"/>
          </a:solidFill>
        </p:spPr>
        <p:txBody>
          <a:bodyPr wrap="square">
            <a:spAutoFit/>
          </a:bodyPr>
          <a:lstStyle/>
          <a:p>
            <a:pPr marL="285737" indent="-285737" defTabSz="914354">
              <a:buFont typeface="Arial" panose="020B0604020202020204" pitchFamily="34" charset="0"/>
              <a:buChar char="•"/>
              <a:defRPr/>
            </a:pPr>
            <a:r>
              <a:rPr lang="en-US" sz="1100" i="1" dirty="0">
                <a:solidFill>
                  <a:prstClr val="black"/>
                </a:solidFill>
                <a:latin typeface="Calibri" panose="020F0502020204030204"/>
              </a:rPr>
              <a:t>Big data</a:t>
            </a:r>
            <a:r>
              <a:rPr lang="en-US" sz="1100" dirty="0">
                <a:solidFill>
                  <a:prstClr val="black"/>
                </a:solidFill>
                <a:latin typeface="Calibri" panose="020F0502020204030204"/>
              </a:rPr>
              <a:t> refers to the huge data sets generated by sophisticated information generation, collection, storage, and analysis technologies</a:t>
            </a:r>
            <a:r>
              <a:rPr lang="en-US" sz="1100" dirty="0">
                <a:solidFill>
                  <a:prstClr val="black"/>
                </a:solidFill>
                <a:latin typeface="Calibri" panose="020F0502020204030204" pitchFamily="34" charset="0"/>
                <a:cs typeface="Calibri" panose="020F0502020204030204" pitchFamily="34" charset="0"/>
              </a:rPr>
              <a:t>.</a:t>
            </a:r>
          </a:p>
          <a:p>
            <a:pPr marL="285737" indent="-285737" defTabSz="914354">
              <a:buFont typeface="Arial" panose="020B0604020202020204" pitchFamily="34" charset="0"/>
              <a:buChar char="•"/>
              <a:defRPr/>
            </a:pPr>
            <a:r>
              <a:rPr lang="en-US" sz="1100" dirty="0">
                <a:solidFill>
                  <a:prstClr val="black"/>
                </a:solidFill>
                <a:latin typeface="Calibri" panose="020F0502020204030204"/>
              </a:rPr>
              <a:t>An effective MIS assesses information needs, develops needed information, and distributes the information to help managers with decision making.</a:t>
            </a:r>
            <a:endParaRPr lang="en-SA" sz="110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46777EEE-3990-0A4C-5637-C3780F86C4A3}"/>
              </a:ext>
            </a:extLst>
          </p:cNvPr>
          <p:cNvPicPr>
            <a:picLocks noChangeAspect="1"/>
          </p:cNvPicPr>
          <p:nvPr/>
        </p:nvPicPr>
        <p:blipFill rotWithShape="1">
          <a:blip r:embed="rId6"/>
          <a:srcRect l="3452" t="13180" r="50989" b="7427"/>
          <a:stretch/>
        </p:blipFill>
        <p:spPr>
          <a:xfrm>
            <a:off x="6252590" y="3817783"/>
            <a:ext cx="2794903" cy="2126397"/>
          </a:xfrm>
          <a:prstGeom prst="rect">
            <a:avLst/>
          </a:prstGeom>
        </p:spPr>
      </p:pic>
      <p:pic>
        <p:nvPicPr>
          <p:cNvPr id="10" name="Picture 9">
            <a:extLst>
              <a:ext uri="{FF2B5EF4-FFF2-40B4-BE49-F238E27FC236}">
                <a16:creationId xmlns:a16="http://schemas.microsoft.com/office/drawing/2014/main" id="{5888BD8E-FFD9-BCBF-98D3-FFF8E22D53B7}"/>
              </a:ext>
            </a:extLst>
          </p:cNvPr>
          <p:cNvPicPr>
            <a:picLocks noChangeAspect="1"/>
          </p:cNvPicPr>
          <p:nvPr/>
        </p:nvPicPr>
        <p:blipFill rotWithShape="1">
          <a:blip r:embed="rId7"/>
          <a:srcRect l="3429" t="22665" r="51540" b="17724"/>
          <a:stretch/>
        </p:blipFill>
        <p:spPr>
          <a:xfrm>
            <a:off x="8897818" y="4142861"/>
            <a:ext cx="3294185" cy="1724913"/>
          </a:xfrm>
          <a:prstGeom prst="rect">
            <a:avLst/>
          </a:prstGeom>
        </p:spPr>
      </p:pic>
      <p:pic>
        <p:nvPicPr>
          <p:cNvPr id="12" name="Picture 11">
            <a:extLst>
              <a:ext uri="{FF2B5EF4-FFF2-40B4-BE49-F238E27FC236}">
                <a16:creationId xmlns:a16="http://schemas.microsoft.com/office/drawing/2014/main" id="{DC0D060D-1119-D0B0-F6E5-ADCAFC8C7B0C}"/>
              </a:ext>
            </a:extLst>
          </p:cNvPr>
          <p:cNvPicPr>
            <a:picLocks noChangeAspect="1"/>
          </p:cNvPicPr>
          <p:nvPr/>
        </p:nvPicPr>
        <p:blipFill rotWithShape="1">
          <a:blip r:embed="rId8"/>
          <a:srcRect l="11964" t="10967" r="5244" b="77335"/>
          <a:stretch/>
        </p:blipFill>
        <p:spPr>
          <a:xfrm>
            <a:off x="8675669" y="3837887"/>
            <a:ext cx="3031259" cy="284871"/>
          </a:xfrm>
          <a:prstGeom prst="rect">
            <a:avLst/>
          </a:prstGeom>
        </p:spPr>
      </p:pic>
      <p:pic>
        <p:nvPicPr>
          <p:cNvPr id="1026" name="Picture 2" descr="انت مو انت وانت جوعان">
            <a:extLst>
              <a:ext uri="{FF2B5EF4-FFF2-40B4-BE49-F238E27FC236}">
                <a16:creationId xmlns:a16="http://schemas.microsoft.com/office/drawing/2014/main" id="{97408769-29AB-5EE5-DEBE-F34BD61F7D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t="9149" r="2763"/>
          <a:stretch/>
        </p:blipFill>
        <p:spPr bwMode="auto">
          <a:xfrm>
            <a:off x="6360953" y="1721225"/>
            <a:ext cx="3009412" cy="1361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CF1C46-6E68-F374-C68E-E37557C54B5C}"/>
              </a:ext>
            </a:extLst>
          </p:cNvPr>
          <p:cNvPicPr>
            <a:picLocks noChangeAspect="1"/>
          </p:cNvPicPr>
          <p:nvPr/>
        </p:nvPicPr>
        <p:blipFill>
          <a:blip r:embed="rId10"/>
          <a:stretch>
            <a:fillRect/>
          </a:stretch>
        </p:blipFill>
        <p:spPr>
          <a:xfrm>
            <a:off x="9500171" y="1729815"/>
            <a:ext cx="2644136" cy="2050888"/>
          </a:xfrm>
          <a:prstGeom prst="rect">
            <a:avLst/>
          </a:prstGeom>
        </p:spPr>
      </p:pic>
      <p:pic>
        <p:nvPicPr>
          <p:cNvPr id="1028" name="Picture 4" descr="خدلك سنيكرز">
            <a:extLst>
              <a:ext uri="{FF2B5EF4-FFF2-40B4-BE49-F238E27FC236}">
                <a16:creationId xmlns:a16="http://schemas.microsoft.com/office/drawing/2014/main" id="{45B66F9C-84C3-E59A-ED9F-80B10D8E548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994" r="8830" b="6486"/>
          <a:stretch/>
        </p:blipFill>
        <p:spPr bwMode="auto">
          <a:xfrm>
            <a:off x="6368541" y="3050692"/>
            <a:ext cx="3008747" cy="70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 y="1612900"/>
            <a:ext cx="5556737" cy="4595813"/>
          </a:xfrm>
        </p:spPr>
        <p:txBody>
          <a:bodyPr vert="horz" lIns="91440" tIns="45720" rIns="91440" bIns="45720" rtlCol="0">
            <a:normAutofit/>
          </a:bodyPr>
          <a:lstStyle/>
          <a:p>
            <a:pPr marL="0" indent="0">
              <a:lnSpc>
                <a:spcPct val="100000"/>
              </a:lnSpc>
              <a:spcBef>
                <a:spcPts val="0"/>
              </a:spcBef>
              <a:buClrTx/>
              <a:defRPr/>
            </a:pPr>
            <a:r>
              <a:rPr lang="en-US" sz="2400" dirty="0">
                <a:solidFill>
                  <a:srgbClr val="111111"/>
                </a:solidFill>
                <a:latin typeface="SourceSansPro"/>
              </a:rPr>
              <a:t> </a:t>
            </a:r>
            <a:r>
              <a:rPr lang="en-US" sz="2400" b="1" dirty="0">
                <a:solidFill>
                  <a:srgbClr val="111111"/>
                </a:solidFill>
                <a:latin typeface="SourceSansPro"/>
              </a:rPr>
              <a:t>Market segment </a:t>
            </a:r>
            <a:r>
              <a:rPr lang="en-US" sz="2400" dirty="0">
                <a:solidFill>
                  <a:srgbClr val="111111"/>
                </a:solidFill>
                <a:latin typeface="SourceSansPro"/>
              </a:rPr>
              <a:t>is a group of people who share similar characteristics and needs .</a:t>
            </a:r>
          </a:p>
          <a:p>
            <a:pPr marL="0" indent="0">
              <a:lnSpc>
                <a:spcPct val="100000"/>
              </a:lnSpc>
              <a:spcBef>
                <a:spcPts val="0"/>
              </a:spcBef>
              <a:buClrTx/>
              <a:defRPr/>
            </a:pPr>
            <a:endParaRPr lang="en-US" sz="2400" dirty="0">
              <a:solidFill>
                <a:srgbClr val="111111"/>
              </a:solidFill>
              <a:latin typeface="SourceSansPro"/>
            </a:endParaRPr>
          </a:p>
          <a:p>
            <a:pPr marL="0" indent="0">
              <a:lnSpc>
                <a:spcPct val="100000"/>
              </a:lnSpc>
              <a:spcBef>
                <a:spcPts val="0"/>
              </a:spcBef>
              <a:buClrTx/>
              <a:defRPr/>
            </a:pPr>
            <a:r>
              <a:rPr lang="en-US" sz="2400" b="1" dirty="0">
                <a:solidFill>
                  <a:srgbClr val="111111"/>
                </a:solidFill>
                <a:latin typeface="SourceSansPro"/>
              </a:rPr>
              <a:t>Market segment </a:t>
            </a:r>
            <a:r>
              <a:rPr lang="en-US" sz="2400" dirty="0">
                <a:solidFill>
                  <a:srgbClr val="111111"/>
                </a:solidFill>
                <a:latin typeface="SourceSansPro"/>
              </a:rPr>
              <a:t>should have  homogeneity in main needs, uniqueness, and a predictable reaction to marketing tactics</a:t>
            </a:r>
          </a:p>
          <a:p>
            <a:pPr marL="0" indent="0">
              <a:lnSpc>
                <a:spcPct val="100000"/>
              </a:lnSpc>
              <a:spcBef>
                <a:spcPts val="0"/>
              </a:spcBef>
              <a:buClrTx/>
              <a:defRPr/>
            </a:pPr>
            <a:endParaRPr lang="en-US" sz="2400" dirty="0">
              <a:solidFill>
                <a:srgbClr val="111111"/>
              </a:solidFill>
              <a:latin typeface="SourceSansPro"/>
            </a:endParaRPr>
          </a:p>
          <a:p>
            <a:pPr marL="0" indent="0">
              <a:lnSpc>
                <a:spcPct val="100000"/>
              </a:lnSpc>
              <a:spcBef>
                <a:spcPts val="0"/>
              </a:spcBef>
              <a:buClrTx/>
              <a:defRPr/>
            </a:pPr>
            <a:r>
              <a:rPr lang="en-US" sz="2400" b="1" dirty="0">
                <a:solidFill>
                  <a:srgbClr val="111111"/>
                </a:solidFill>
                <a:latin typeface="SourceSansPro"/>
              </a:rPr>
              <a:t>Marketers </a:t>
            </a:r>
            <a:r>
              <a:rPr lang="en-US" sz="2400" dirty="0">
                <a:solidFill>
                  <a:srgbClr val="111111"/>
                </a:solidFill>
                <a:latin typeface="SourceSansPro"/>
              </a:rPr>
              <a:t>use market segments to develop right value proposition for products and/or services.</a:t>
            </a:r>
          </a:p>
        </p:txBody>
      </p:sp>
      <p:sp>
        <p:nvSpPr>
          <p:cNvPr id="7" name="object 2">
            <a:extLst>
              <a:ext uri="{FF2B5EF4-FFF2-40B4-BE49-F238E27FC236}">
                <a16:creationId xmlns:a16="http://schemas.microsoft.com/office/drawing/2014/main" id="{007EDDA7-2559-F39B-FDDC-35378E15F199}"/>
              </a:ext>
            </a:extLst>
          </p:cNvPr>
          <p:cNvSpPr txBox="1"/>
          <p:nvPr/>
        </p:nvSpPr>
        <p:spPr>
          <a:xfrm>
            <a:off x="5298978" y="515509"/>
            <a:ext cx="6074785" cy="584775"/>
          </a:xfrm>
          <a:prstGeom prst="rect">
            <a:avLst/>
          </a:prstGeom>
          <a:solidFill>
            <a:schemeClr val="bg1"/>
          </a:solidFill>
          <a:ln>
            <a:noFill/>
          </a:ln>
        </p:spPr>
        <p:txBody>
          <a:bodyPr vert="horz" lIns="91440" tIns="45720" rIns="91440" bIns="45720" rtlCol="0" anchor="ctr">
            <a:noAutofit/>
          </a:bodyPr>
          <a:lstStyle>
            <a:defPPr>
              <a:defRPr lang="en-SA"/>
            </a:defPPr>
            <a:lvl1pPr marL="12700">
              <a:lnSpc>
                <a:spcPct val="90000"/>
              </a:lnSpc>
              <a:spcBef>
                <a:spcPct val="0"/>
              </a:spcBef>
              <a:spcAft>
                <a:spcPts val="600"/>
              </a:spcAft>
              <a:tabLst>
                <a:tab pos="2860675" algn="l"/>
                <a:tab pos="4073525" algn="l"/>
              </a:tabLst>
              <a:defRPr sz="4400" cap="all">
                <a:solidFill>
                  <a:schemeClr val="accent1"/>
                </a:solidFill>
                <a:latin typeface="Abadi" panose="020B0604020104020204" pitchFamily="34" charset="0"/>
                <a:ea typeface="+mj-ea"/>
                <a:cs typeface="+mj-cs"/>
              </a:defRPr>
            </a:lvl1pPr>
          </a:lstStyle>
          <a:p>
            <a:pPr algn="ctr" defTabSz="914354">
              <a:tabLst>
                <a:tab pos="2860531" algn="l"/>
                <a:tab pos="4073321" algn="l"/>
              </a:tabLst>
              <a:defRPr/>
            </a:pPr>
            <a:r>
              <a:rPr lang="en-US" sz="3600" b="1" dirty="0">
                <a:solidFill>
                  <a:schemeClr val="accent6">
                    <a:lumMod val="50000"/>
                  </a:schemeClr>
                </a:solidFill>
              </a:rPr>
              <a:t>1- Markets Segmentation</a:t>
            </a:r>
            <a:endParaRPr sz="3600" b="1" dirty="0">
              <a:solidFill>
                <a:schemeClr val="accent6">
                  <a:lumMod val="50000"/>
                </a:schemeClr>
              </a:solidFill>
            </a:endParaRPr>
          </a:p>
        </p:txBody>
      </p:sp>
      <p:pic>
        <p:nvPicPr>
          <p:cNvPr id="12292" name="Picture 4" descr="5 Types of Customer Segmentation for the Sports Industry - Fanview">
            <a:extLst>
              <a:ext uri="{FF2B5EF4-FFF2-40B4-BE49-F238E27FC236}">
                <a16:creationId xmlns:a16="http://schemas.microsoft.com/office/drawing/2014/main" id="{8C7A2F03-BFCE-DB5B-3C47-A2C805BA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658" y="1100284"/>
            <a:ext cx="4907972" cy="1743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مفاهيم | تجزئة السوق">
            <a:extLst>
              <a:ext uri="{FF2B5EF4-FFF2-40B4-BE49-F238E27FC236}">
                <a16:creationId xmlns:a16="http://schemas.microsoft.com/office/drawing/2014/main" id="{23A07263-EA18-19E9-65EC-7AE58C6C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051" y="3118759"/>
            <a:ext cx="5067185" cy="25120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4815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fill="hold"/>
                                        <p:tgtEl>
                                          <p:spTgt spid="12292"/>
                                        </p:tgtEl>
                                        <p:attrNameLst>
                                          <p:attrName>ppt_x</p:attrName>
                                        </p:attrNameLst>
                                      </p:cBhvr>
                                      <p:tavLst>
                                        <p:tav tm="0">
                                          <p:val>
                                            <p:strVal val="#ppt_x"/>
                                          </p:val>
                                        </p:tav>
                                        <p:tav tm="100000">
                                          <p:val>
                                            <p:strVal val="#ppt_x"/>
                                          </p:val>
                                        </p:tav>
                                      </p:tavLst>
                                    </p:anim>
                                    <p:anim calcmode="lin" valueType="num">
                                      <p:cBhvr additive="base">
                                        <p:cTn id="1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293770" y="1619074"/>
            <a:ext cx="3651954" cy="4261608"/>
          </a:xfrm>
          <a:solidFill>
            <a:schemeClr val="bg1"/>
          </a:solidFill>
        </p:spPr>
        <p:txBody>
          <a:bodyPr vert="horz" lIns="91440" tIns="45720" rIns="91440" bIns="45720" rtlCol="0">
            <a:normAutofit fontScale="92500" lnSpcReduction="10000"/>
          </a:bodyPr>
          <a:lstStyle/>
          <a:p>
            <a:pPr fontAlgn="t">
              <a:lnSpc>
                <a:spcPct val="150000"/>
              </a:lnSpc>
            </a:pPr>
            <a:r>
              <a:rPr lang="en-US" sz="1600" dirty="0">
                <a:solidFill>
                  <a:srgbClr val="0070C0"/>
                </a:solidFill>
                <a:latin typeface="Calibri" panose="020F0502020204030204" pitchFamily="34" charset="0"/>
                <a:cs typeface="Calibri" panose="020F0502020204030204" pitchFamily="34" charset="0"/>
              </a:rPr>
              <a:t> </a:t>
            </a:r>
            <a:r>
              <a:rPr lang="en-IN" sz="1700" b="1" dirty="0">
                <a:solidFill>
                  <a:srgbClr val="C00000"/>
                </a:solidFill>
                <a:latin typeface="Calibri" panose="020F0502020204030204" pitchFamily="34" charset="0"/>
                <a:cs typeface="Calibri" panose="020F0502020204030204" pitchFamily="34" charset="0"/>
              </a:rPr>
              <a:t>Geographic</a:t>
            </a:r>
            <a:r>
              <a:rPr lang="en-IN" sz="1800" dirty="0">
                <a:solidFill>
                  <a:srgbClr val="0070C0"/>
                </a:solidFill>
                <a:latin typeface="Calibri" panose="020F0502020204030204" pitchFamily="34" charset="0"/>
                <a:cs typeface="Calibri" panose="020F0502020204030204" pitchFamily="34" charset="0"/>
              </a:rPr>
              <a:t> </a:t>
            </a:r>
            <a:r>
              <a:rPr lang="en-SA" sz="1800" dirty="0">
                <a:solidFill>
                  <a:srgbClr val="0070C0"/>
                </a:solidFill>
                <a:latin typeface="Calibri" panose="020F0502020204030204" pitchFamily="34" charset="0"/>
                <a:cs typeface="Calibri" panose="020F0502020204030204" pitchFamily="34" charset="0"/>
              </a:rPr>
              <a:t> </a:t>
            </a:r>
            <a:r>
              <a:rPr lang="en-IN" sz="1600" i="1" dirty="0">
                <a:solidFill>
                  <a:schemeClr val="accent6">
                    <a:lumMod val="50000"/>
                  </a:schemeClr>
                </a:solidFill>
                <a:latin typeface="Calibri" panose="020F0502020204030204" pitchFamily="34" charset="0"/>
                <a:cs typeface="Calibri" panose="020F0502020204030204" pitchFamily="34" charset="0"/>
              </a:rPr>
              <a:t>Nations, regions, states, counties, cities, neighbourhoods, population density (urban, suburban, rural)and climate  </a:t>
            </a:r>
            <a:endParaRPr lang="en-SA" sz="18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700" b="1" dirty="0">
                <a:solidFill>
                  <a:srgbClr val="C00000"/>
                </a:solidFill>
                <a:latin typeface="Calibri" panose="020F0502020204030204" pitchFamily="34" charset="0"/>
                <a:cs typeface="Calibri" panose="020F0502020204030204" pitchFamily="34" charset="0"/>
              </a:rPr>
              <a:t>Demographic</a:t>
            </a:r>
            <a:r>
              <a:rPr lang="en-IN" sz="1600" b="1" dirty="0">
                <a:solidFill>
                  <a:srgbClr val="0070C0"/>
                </a:solidFill>
                <a:latin typeface="Calibri" panose="020F0502020204030204" pitchFamily="34" charset="0"/>
                <a:cs typeface="Calibri" panose="020F0502020204030204" pitchFamily="34" charset="0"/>
              </a:rPr>
              <a:t> </a:t>
            </a:r>
            <a:r>
              <a:rPr lang="en-SA" sz="1600" b="1" dirty="0">
                <a:solidFill>
                  <a:srgbClr val="0070C0"/>
                </a:solidFill>
                <a:latin typeface="Calibri" panose="020F0502020204030204" pitchFamily="34" charset="0"/>
                <a:cs typeface="Calibri" panose="020F0502020204030204" pitchFamily="34" charset="0"/>
              </a:rPr>
              <a:t> </a:t>
            </a:r>
            <a:r>
              <a:rPr lang="en-IN" sz="1600" i="1" dirty="0">
                <a:solidFill>
                  <a:schemeClr val="accent6">
                    <a:lumMod val="50000"/>
                  </a:schemeClr>
                </a:solidFill>
                <a:latin typeface="Calibri" panose="020F0502020204030204" pitchFamily="34" charset="0"/>
                <a:cs typeface="Calibri" panose="020F0502020204030204" pitchFamily="34" charset="0"/>
              </a:rPr>
              <a:t>Age, life-cycle stage, gender, income, occupation, education, religion, ethnicity, generation.</a:t>
            </a:r>
            <a:endParaRPr lang="en-SA" sz="16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700" b="1" dirty="0">
                <a:solidFill>
                  <a:srgbClr val="C00000"/>
                </a:solidFill>
                <a:latin typeface="Calibri" panose="020F0502020204030204" pitchFamily="34" charset="0"/>
                <a:cs typeface="Calibri" panose="020F0502020204030204" pitchFamily="34" charset="0"/>
              </a:rPr>
              <a:t>Psychographic </a:t>
            </a:r>
            <a:r>
              <a:rPr lang="en-IN" sz="1600" i="1" dirty="0">
                <a:solidFill>
                  <a:schemeClr val="accent6">
                    <a:lumMod val="50000"/>
                  </a:schemeClr>
                </a:solidFill>
                <a:latin typeface="Calibri" panose="020F0502020204030204" pitchFamily="34" charset="0"/>
                <a:cs typeface="Calibri" panose="020F0502020204030204" pitchFamily="34" charset="0"/>
              </a:rPr>
              <a:t>Social class, lifestyle, personality |AOI dimension|</a:t>
            </a:r>
            <a:endParaRPr lang="en-SA" sz="16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700" b="1" dirty="0">
                <a:solidFill>
                  <a:srgbClr val="C00000"/>
                </a:solidFill>
                <a:latin typeface="Calibri" panose="020F0502020204030204" pitchFamily="34" charset="0"/>
                <a:cs typeface="Calibri" panose="020F0502020204030204" pitchFamily="34" charset="0"/>
              </a:rPr>
              <a:t>Behavioural</a:t>
            </a:r>
            <a:r>
              <a:rPr lang="en-IN" sz="1600" b="1" dirty="0">
                <a:solidFill>
                  <a:srgbClr val="0070C0"/>
                </a:solidFill>
                <a:latin typeface="Calibri" panose="020F0502020204030204" pitchFamily="34" charset="0"/>
                <a:cs typeface="Calibri" panose="020F0502020204030204" pitchFamily="34" charset="0"/>
              </a:rPr>
              <a:t>,  </a:t>
            </a:r>
            <a:r>
              <a:rPr lang="en-GB" sz="1600" i="1" dirty="0">
                <a:solidFill>
                  <a:schemeClr val="accent6">
                    <a:lumMod val="50000"/>
                  </a:schemeClr>
                </a:solidFill>
                <a:latin typeface="Calibri" panose="020F0502020204030204" pitchFamily="34" charset="0"/>
                <a:cs typeface="Calibri" panose="020F0502020204030204" pitchFamily="34" charset="0"/>
              </a:rPr>
              <a:t>Occasions</a:t>
            </a:r>
            <a:r>
              <a:rPr lang="en-IN" sz="1600" i="1" dirty="0">
                <a:solidFill>
                  <a:schemeClr val="accent6">
                    <a:lumMod val="50000"/>
                  </a:schemeClr>
                </a:solidFill>
                <a:latin typeface="Calibri" panose="020F0502020204030204" pitchFamily="34" charset="0"/>
                <a:cs typeface="Calibri" panose="020F0502020204030204" pitchFamily="34" charset="0"/>
              </a:rPr>
              <a:t>, benefits, user status, usage rate, loyalty status</a:t>
            </a:r>
            <a:r>
              <a:rPr lang="en-IN" sz="1600" i="1" dirty="0">
                <a:solidFill>
                  <a:srgbClr val="0070C0"/>
                </a:solidFill>
                <a:latin typeface="Calibri" panose="020F0502020204030204" pitchFamily="34" charset="0"/>
                <a:cs typeface="Calibri" panose="020F0502020204030204" pitchFamily="34" charset="0"/>
              </a:rPr>
              <a:t>. </a:t>
            </a:r>
            <a:endParaRPr lang="en-SA" sz="1600" i="1" dirty="0">
              <a:solidFill>
                <a:srgbClr val="0070C0"/>
              </a:solidFill>
              <a:latin typeface="Calibri" panose="020F0502020204030204" pitchFamily="34" charset="0"/>
              <a:cs typeface="Calibri" panose="020F0502020204030204" pitchFamily="34" charset="0"/>
            </a:endParaRPr>
          </a:p>
        </p:txBody>
      </p:sp>
      <p:sp>
        <p:nvSpPr>
          <p:cNvPr id="7" name="object 2">
            <a:extLst>
              <a:ext uri="{FF2B5EF4-FFF2-40B4-BE49-F238E27FC236}">
                <a16:creationId xmlns:a16="http://schemas.microsoft.com/office/drawing/2014/main" id="{007EDDA7-2559-F39B-FDDC-35378E15F199}"/>
              </a:ext>
            </a:extLst>
          </p:cNvPr>
          <p:cNvSpPr txBox="1"/>
          <p:nvPr/>
        </p:nvSpPr>
        <p:spPr>
          <a:xfrm>
            <a:off x="1213735" y="1062996"/>
            <a:ext cx="10072255" cy="638912"/>
          </a:xfrm>
          <a:prstGeom prst="rect">
            <a:avLst/>
          </a:prstGeom>
          <a:solidFill>
            <a:schemeClr val="bg1"/>
          </a:solidFill>
          <a:ln>
            <a:noFill/>
          </a:ln>
        </p:spPr>
        <p:txBody>
          <a:bodyPr vert="horz" lIns="91440" tIns="45720" rIns="91440" bIns="4572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defTabSz="914354">
              <a:tabLst>
                <a:tab pos="2860531" algn="l"/>
                <a:tab pos="4073321" algn="l"/>
              </a:tabLst>
              <a:defRPr/>
            </a:pPr>
            <a:r>
              <a:rPr lang="en-US" sz="3200" dirty="0">
                <a:solidFill>
                  <a:schemeClr val="accent6">
                    <a:lumMod val="50000"/>
                  </a:schemeClr>
                </a:solidFill>
              </a:rPr>
              <a:t>Segmentation Variables for Consumer Markets</a:t>
            </a:r>
            <a:endParaRPr sz="3200" dirty="0">
              <a:solidFill>
                <a:schemeClr val="accent6">
                  <a:lumMod val="50000"/>
                </a:schemeClr>
              </a:solidFill>
            </a:endParaRPr>
          </a:p>
        </p:txBody>
      </p:sp>
      <p:pic>
        <p:nvPicPr>
          <p:cNvPr id="2" name="Picture 2" descr="Market segmentation: What it is, Types &amp;amp;amp; Examples | QuestionPro">
            <a:extLst>
              <a:ext uri="{FF2B5EF4-FFF2-40B4-BE49-F238E27FC236}">
                <a16:creationId xmlns:a16="http://schemas.microsoft.com/office/drawing/2014/main" id="{ED8B1E7D-2D4D-5479-5E9D-6D02412D9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9" t="12468" r="2789" b="5108"/>
          <a:stretch/>
        </p:blipFill>
        <p:spPr bwMode="auto">
          <a:xfrm>
            <a:off x="4323049" y="1619075"/>
            <a:ext cx="7598256" cy="426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8483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11215" y="365124"/>
            <a:ext cx="10515600" cy="1325563"/>
          </a:xfrm>
          <a:prstGeom prst="rect">
            <a:avLst/>
          </a:prstGeom>
        </p:spPr>
        <p:txBody>
          <a:bodyPr/>
          <a:lstStyle/>
          <a:p>
            <a:pPr algn="r" rtl="1"/>
            <a:r>
              <a:rPr lang="ar-EG" sz="3600" dirty="0">
                <a:latin typeface="Adobe Arabic" panose="02040503050201020203" pitchFamily="18" charset="-78"/>
                <a:cs typeface="Adobe Arabic" panose="02040503050201020203" pitchFamily="18" charset="-78"/>
              </a:rPr>
              <a:t>٧- أسس تجزئة</a:t>
            </a:r>
            <a:r>
              <a:rPr lang="ar-SA" sz="3600" dirty="0">
                <a:solidFill>
                  <a:schemeClr val="tx1"/>
                </a:solidFill>
                <a:cs typeface="Adobe Arabic" panose="02040503050201020203" pitchFamily="18" charset="-78"/>
              </a:rPr>
              <a:t> / تقسيم</a:t>
            </a:r>
            <a:r>
              <a:rPr lang="ar-EG" sz="3600" dirty="0">
                <a:latin typeface="Adobe Arabic" panose="02040503050201020203" pitchFamily="18" charset="-78"/>
                <a:cs typeface="Adobe Arabic" panose="02040503050201020203" pitchFamily="18" charset="-78"/>
              </a:rPr>
              <a:t> أسواق المستهلك</a:t>
            </a:r>
            <a:endParaRPr lang="en-US" sz="3600" dirty="0">
              <a:latin typeface="Adobe Arabic" panose="02040503050201020203" pitchFamily="18" charset="-78"/>
              <a:cs typeface="Adobe Arabic" panose="02040503050201020203" pitchFamily="18" charset="-78"/>
            </a:endParaRPr>
          </a:p>
        </p:txBody>
      </p:sp>
      <p:sp>
        <p:nvSpPr>
          <p:cNvPr id="3" name="Content Placeholder 2"/>
          <p:cNvSpPr>
            <a:spLocks noGrp="1"/>
          </p:cNvSpPr>
          <p:nvPr>
            <p:ph type="body" idx="4294967295"/>
          </p:nvPr>
        </p:nvSpPr>
        <p:spPr>
          <a:xfrm>
            <a:off x="5446980" y="1305060"/>
            <a:ext cx="6556438" cy="4525034"/>
          </a:xfrm>
          <a:prstGeom prst="rect">
            <a:avLst/>
          </a:prstGeom>
        </p:spPr>
        <p:txBody>
          <a:bodyPr>
            <a:noAutofit/>
          </a:bodyPr>
          <a:lstStyle/>
          <a:p>
            <a:pPr marL="742950" indent="-742950" algn="r" rtl="1">
              <a:lnSpc>
                <a:spcPct val="220000"/>
              </a:lnSpc>
              <a:buFont typeface="+mj-lt"/>
              <a:buAutoNum type="arabicPeriod"/>
            </a:pPr>
            <a:r>
              <a:rPr lang="ar-SA" sz="1800" b="1" dirty="0">
                <a:solidFill>
                  <a:srgbClr val="C00000"/>
                </a:solidFill>
                <a:cs typeface="Adobe Arabic" panose="02040503050201020203" pitchFamily="18" charset="-78"/>
              </a:rPr>
              <a:t>التجزئة </a:t>
            </a:r>
            <a:r>
              <a:rPr lang="ar-EG" sz="1800" b="1" dirty="0">
                <a:solidFill>
                  <a:srgbClr val="C00000"/>
                </a:solidFill>
                <a:latin typeface="Adobe Arabic" panose="02040503050201020203" pitchFamily="18" charset="-78"/>
                <a:cs typeface="Adobe Arabic" panose="02040503050201020203" pitchFamily="18" charset="-78"/>
              </a:rPr>
              <a:t>الجغرافية</a:t>
            </a:r>
            <a:r>
              <a:rPr lang="ar-EG" sz="1800" dirty="0">
                <a:solidFill>
                  <a:schemeClr val="tx1"/>
                </a:solidFill>
                <a:latin typeface="Adobe Arabic" panose="02040503050201020203" pitchFamily="18" charset="-78"/>
                <a:cs typeface="Adobe Arabic" panose="02040503050201020203" pitchFamily="18" charset="-78"/>
              </a:rPr>
              <a:t>.</a:t>
            </a:r>
            <a:r>
              <a:rPr lang="ar-SA" sz="1800" dirty="0">
                <a:solidFill>
                  <a:schemeClr val="tx1"/>
                </a:solidFill>
                <a:latin typeface="Adobe Arabic" panose="02040503050201020203" pitchFamily="18" charset="-78"/>
                <a:cs typeface="Adobe Arabic" panose="02040503050201020203" pitchFamily="18" charset="-78"/>
              </a:rPr>
              <a:t> تقسم الأسواق المستهدفة حسب أماكن تواجدهم،  الجغرافية</a:t>
            </a:r>
          </a:p>
          <a:p>
            <a:pPr marL="742950" indent="-742950" algn="r" rtl="1">
              <a:lnSpc>
                <a:spcPct val="220000"/>
              </a:lnSpc>
              <a:buFont typeface="+mj-lt"/>
              <a:buAutoNum type="arabicPeriod"/>
            </a:pPr>
            <a:r>
              <a:rPr lang="ar-SA" sz="1800" b="1" dirty="0">
                <a:solidFill>
                  <a:srgbClr val="C00000"/>
                </a:solidFill>
                <a:cs typeface="Adobe Arabic" panose="02040503050201020203" pitchFamily="18" charset="-78"/>
              </a:rPr>
              <a:t>التجزئة </a:t>
            </a:r>
            <a:r>
              <a:rPr lang="ar-EG" sz="1800" b="1" dirty="0">
                <a:solidFill>
                  <a:srgbClr val="C00000"/>
                </a:solidFill>
                <a:cs typeface="Adobe Arabic" panose="02040503050201020203" pitchFamily="18" charset="-78"/>
              </a:rPr>
              <a:t>الديموغرافية </a:t>
            </a:r>
            <a:r>
              <a:rPr lang="ar-SA" sz="1800" dirty="0">
                <a:solidFill>
                  <a:schemeClr val="tx1"/>
                </a:solidFill>
                <a:latin typeface="Adobe Arabic" panose="02040503050201020203" pitchFamily="18" charset="-78"/>
                <a:cs typeface="Adobe Arabic" panose="02040503050201020203" pitchFamily="18" charset="-78"/>
              </a:rPr>
              <a:t>تقسم الأسواق المستهدفة حسب</a:t>
            </a:r>
            <a:r>
              <a:rPr lang="ar-SA" sz="1800" dirty="0">
                <a:solidFill>
                  <a:schemeClr val="tx1"/>
                </a:solidFill>
                <a:cs typeface="Adobe Arabic" panose="02040503050201020203" pitchFamily="18" charset="-78"/>
              </a:rPr>
              <a:t> السن و النوع و الدخل والتعليم والديانة و الوظيفة و خصائص اخري تتعلق بالأفراد </a:t>
            </a:r>
          </a:p>
          <a:p>
            <a:pPr marL="742950" indent="-742950" algn="r" rtl="1">
              <a:lnSpc>
                <a:spcPct val="220000"/>
              </a:lnSpc>
              <a:buFont typeface="+mj-lt"/>
              <a:buAutoNum type="arabicPeriod"/>
            </a:pPr>
            <a:r>
              <a:rPr lang="ar-SA" sz="1800" b="1" dirty="0">
                <a:solidFill>
                  <a:srgbClr val="C00000"/>
                </a:solidFill>
                <a:cs typeface="Adobe Arabic" panose="02040503050201020203" pitchFamily="18" charset="-78"/>
              </a:rPr>
              <a:t>التجزئة</a:t>
            </a:r>
            <a:r>
              <a:rPr lang="ar-EG" sz="1800" b="1" dirty="0">
                <a:solidFill>
                  <a:srgbClr val="C00000"/>
                </a:solidFill>
                <a:cs typeface="Adobe Arabic" panose="02040503050201020203" pitchFamily="18" charset="-78"/>
              </a:rPr>
              <a:t> النفسية</a:t>
            </a:r>
            <a:r>
              <a:rPr lang="ar-EG" sz="1800" dirty="0">
                <a:solidFill>
                  <a:schemeClr val="tx1"/>
                </a:solidFill>
                <a:cs typeface="Adobe Arabic" panose="02040503050201020203" pitchFamily="18" charset="-78"/>
              </a:rPr>
              <a:t>.</a:t>
            </a:r>
            <a:r>
              <a:rPr lang="ar-SA" sz="1800" dirty="0">
                <a:solidFill>
                  <a:schemeClr val="tx1"/>
                </a:solidFill>
                <a:latin typeface="Adobe Arabic" panose="02040503050201020203" pitchFamily="18" charset="-78"/>
                <a:cs typeface="Adobe Arabic" panose="02040503050201020203" pitchFamily="18" charset="-78"/>
              </a:rPr>
              <a:t> تقسم الأسواق المستهدفة حسب طبيعتهم </a:t>
            </a:r>
            <a:r>
              <a:rPr lang="ar-SA" sz="1800" dirty="0">
                <a:solidFill>
                  <a:schemeClr val="tx1"/>
                </a:solidFill>
                <a:cs typeface="Adobe Arabic" panose="02040503050201020203" pitchFamily="18" charset="-78"/>
              </a:rPr>
              <a:t>و أسلوب حياتهم وشخصيتهم </a:t>
            </a:r>
          </a:p>
          <a:p>
            <a:pPr marL="742950" indent="-742950" algn="r" rtl="1">
              <a:lnSpc>
                <a:spcPct val="220000"/>
              </a:lnSpc>
              <a:buFont typeface="+mj-lt"/>
              <a:buAutoNum type="arabicPeriod"/>
            </a:pPr>
            <a:r>
              <a:rPr lang="ar-SA" sz="1800" b="1" dirty="0">
                <a:solidFill>
                  <a:srgbClr val="C00000"/>
                </a:solidFill>
                <a:cs typeface="Adobe Arabic" panose="02040503050201020203" pitchFamily="18" charset="-78"/>
              </a:rPr>
              <a:t>التجزئة  </a:t>
            </a:r>
            <a:r>
              <a:rPr lang="ar-EG" sz="1800" b="1" dirty="0">
                <a:solidFill>
                  <a:srgbClr val="C00000"/>
                </a:solidFill>
                <a:cs typeface="Adobe Arabic" panose="02040503050201020203" pitchFamily="18" charset="-78"/>
              </a:rPr>
              <a:t>سلوكية</a:t>
            </a:r>
            <a:r>
              <a:rPr lang="ar-EG" sz="1800" dirty="0">
                <a:solidFill>
                  <a:schemeClr val="tx1"/>
                </a:solidFill>
                <a:latin typeface="Adobe Arabic" panose="02040503050201020203" pitchFamily="18" charset="-78"/>
                <a:cs typeface="Adobe Arabic" panose="02040503050201020203" pitchFamily="18" charset="-78"/>
              </a:rPr>
              <a:t>.</a:t>
            </a:r>
            <a:r>
              <a:rPr lang="ar-SA" sz="1800" dirty="0">
                <a:solidFill>
                  <a:schemeClr val="tx1"/>
                </a:solidFill>
                <a:latin typeface="Adobe Arabic" panose="02040503050201020203" pitchFamily="18" charset="-78"/>
                <a:cs typeface="Adobe Arabic" panose="02040503050201020203" pitchFamily="18" charset="-78"/>
              </a:rPr>
              <a:t> تقسم الأسواق المستهدفة حسب الخصائص الشرائية درجة ولاء المشترى  او المنفعة المتوقعة من المنتجات </a:t>
            </a:r>
          </a:p>
          <a:p>
            <a:pPr algn="r" rtl="1">
              <a:lnSpc>
                <a:spcPct val="220000"/>
              </a:lnSpc>
            </a:pPr>
            <a:endParaRPr lang="ar-SA" sz="1800" dirty="0">
              <a:solidFill>
                <a:schemeClr val="tx1"/>
              </a:solidFill>
              <a:latin typeface="Adobe Arabic" panose="02040503050201020203" pitchFamily="18" charset="-78"/>
              <a:cs typeface="Adobe Arabic" panose="02040503050201020203" pitchFamily="18" charset="-78"/>
            </a:endParaRPr>
          </a:p>
        </p:txBody>
      </p:sp>
      <p:pic>
        <p:nvPicPr>
          <p:cNvPr id="1028" name="Picture 4" descr="مستر إعلام: تخطيط حملات إعلانية - المحاضرة الثالثة: إستراتيجية تجزئة السوق-  سلوك المستهلك للدكتورة سلوي العوادلي">
            <a:extLst>
              <a:ext uri="{FF2B5EF4-FFF2-40B4-BE49-F238E27FC236}">
                <a16:creationId xmlns:a16="http://schemas.microsoft.com/office/drawing/2014/main" id="{949B5DF9-0484-7E27-08C6-2D498ED78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5" y="1305060"/>
            <a:ext cx="5258398" cy="436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D705CD5-F37E-D142-8A2A-5525FECDA136}"/>
              </a:ext>
            </a:extLst>
          </p:cNvPr>
          <p:cNvSpPr txBox="1"/>
          <p:nvPr/>
        </p:nvSpPr>
        <p:spPr>
          <a:xfrm>
            <a:off x="4734371" y="552126"/>
            <a:ext cx="6657173" cy="379223"/>
          </a:xfrm>
          <a:prstGeom prst="rect">
            <a:avLst/>
          </a:prstGeom>
          <a:solidFill>
            <a:schemeClr val="bg1"/>
          </a:solidFill>
          <a:ln>
            <a:noFill/>
          </a:ln>
        </p:spPr>
        <p:txBody>
          <a:bodyPr vert="horz" lIns="91440" tIns="45720" rIns="91440" bIns="4572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defTabSz="914354">
              <a:tabLst>
                <a:tab pos="2860531" algn="l"/>
                <a:tab pos="4073321" algn="l"/>
              </a:tabLst>
              <a:defRPr/>
            </a:pPr>
            <a:r>
              <a:rPr lang="en-US" sz="1600" dirty="0">
                <a:solidFill>
                  <a:schemeClr val="accent6">
                    <a:lumMod val="50000"/>
                  </a:schemeClr>
                </a:solidFill>
              </a:rPr>
              <a:t>Segmentation Variables for Consumer Markets</a:t>
            </a:r>
          </a:p>
          <a:p>
            <a:pPr defTabSz="914354">
              <a:tabLst>
                <a:tab pos="2860531" algn="l"/>
                <a:tab pos="4073321" algn="l"/>
              </a:tabLst>
              <a:defRPr/>
            </a:pPr>
            <a:r>
              <a:rPr lang="en-US" sz="1600" dirty="0">
                <a:solidFill>
                  <a:schemeClr val="accent6">
                    <a:lumMod val="50000"/>
                  </a:schemeClr>
                </a:solidFill>
              </a:rPr>
              <a:t>, cont.</a:t>
            </a:r>
            <a:endParaRPr sz="1600" dirty="0">
              <a:solidFill>
                <a:schemeClr val="accent6">
                  <a:lumMod val="50000"/>
                </a:schemeClr>
              </a:solidFill>
            </a:endParaRPr>
          </a:p>
        </p:txBody>
      </p:sp>
      <p:sp>
        <p:nvSpPr>
          <p:cNvPr id="10" name="object 3">
            <a:extLst>
              <a:ext uri="{FF2B5EF4-FFF2-40B4-BE49-F238E27FC236}">
                <a16:creationId xmlns:a16="http://schemas.microsoft.com/office/drawing/2014/main" id="{916895C2-68BE-204E-B2C2-36E96C43BD35}"/>
              </a:ext>
            </a:extLst>
          </p:cNvPr>
          <p:cNvSpPr/>
          <p:nvPr/>
        </p:nvSpPr>
        <p:spPr>
          <a:xfrm>
            <a:off x="8978228" y="989961"/>
            <a:ext cx="2997487" cy="2848347"/>
          </a:xfrm>
          <a:prstGeom prst="rect">
            <a:avLst/>
          </a:prstGeom>
          <a:blipFill>
            <a:blip r:embed="rId3" cstate="print"/>
            <a:stretch>
              <a:fillRect l="-27365" t="-29942" r="-252319" b="-48"/>
            </a:stretch>
          </a:blipFill>
        </p:spPr>
        <p:txBody>
          <a:bodyPr wrap="square" lIns="0" tIns="0" rIns="0" bIns="0" rtlCol="0"/>
          <a:lstStyle/>
          <a:p>
            <a:pPr defTabSz="914354">
              <a:defRPr/>
            </a:pPr>
            <a:endParaRPr>
              <a:solidFill>
                <a:prstClr val="black"/>
              </a:solidFill>
              <a:latin typeface="Impact" panose="020B0806030902050204"/>
            </a:endParaRPr>
          </a:p>
        </p:txBody>
      </p:sp>
      <p:pic>
        <p:nvPicPr>
          <p:cNvPr id="46086" name="Picture 6" descr="Family size Images, Stock Photos &amp; Vectors | Shutterstock">
            <a:extLst>
              <a:ext uri="{FF2B5EF4-FFF2-40B4-BE49-F238E27FC236}">
                <a16:creationId xmlns:a16="http://schemas.microsoft.com/office/drawing/2014/main" id="{59231287-49CF-FB45-88B1-B696F78DCE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6" r="5350" b="11207"/>
          <a:stretch/>
        </p:blipFill>
        <p:spPr bwMode="auto">
          <a:xfrm>
            <a:off x="9142712" y="3776332"/>
            <a:ext cx="2997485" cy="20917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rket Segmenting, Targeting, and Positioning">
            <a:extLst>
              <a:ext uri="{FF2B5EF4-FFF2-40B4-BE49-F238E27FC236}">
                <a16:creationId xmlns:a16="http://schemas.microsoft.com/office/drawing/2014/main" id="{2C662FB8-8AB3-311E-0E40-52FFF0962D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72" b="14433"/>
          <a:stretch/>
        </p:blipFill>
        <p:spPr bwMode="auto">
          <a:xfrm>
            <a:off x="51803" y="4788105"/>
            <a:ext cx="1520048" cy="12138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الجمعية العامة تعتمد الإعلان الأممي لحقوق الفلاحين">
            <a:extLst>
              <a:ext uri="{FF2B5EF4-FFF2-40B4-BE49-F238E27FC236}">
                <a16:creationId xmlns:a16="http://schemas.microsoft.com/office/drawing/2014/main" id="{81A9FA15-3FB3-9A09-43D2-D29D7BD60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85" y="2700588"/>
            <a:ext cx="2642627" cy="10757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rket segmentation: What it is, Types &amp;amp;amp; Examples | QuestionPro">
            <a:extLst>
              <a:ext uri="{FF2B5EF4-FFF2-40B4-BE49-F238E27FC236}">
                <a16:creationId xmlns:a16="http://schemas.microsoft.com/office/drawing/2014/main" id="{2906EBA2-56E0-2C1E-3B2B-2A84CC0E2C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9" t="12468" r="2789" b="5108"/>
          <a:stretch/>
        </p:blipFill>
        <p:spPr bwMode="auto">
          <a:xfrm>
            <a:off x="3095887" y="1413166"/>
            <a:ext cx="6046824" cy="44548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F0C15F-95E9-3303-1C0F-BAED93D91F04}"/>
              </a:ext>
            </a:extLst>
          </p:cNvPr>
          <p:cNvPicPr>
            <a:picLocks noChangeAspect="1"/>
          </p:cNvPicPr>
          <p:nvPr/>
        </p:nvPicPr>
        <p:blipFill>
          <a:blip r:embed="rId8"/>
          <a:stretch>
            <a:fillRect/>
          </a:stretch>
        </p:blipFill>
        <p:spPr>
          <a:xfrm>
            <a:off x="9489475" y="1173770"/>
            <a:ext cx="2568481" cy="1420979"/>
          </a:xfrm>
          <a:prstGeom prst="rect">
            <a:avLst/>
          </a:prstGeom>
        </p:spPr>
      </p:pic>
      <p:pic>
        <p:nvPicPr>
          <p:cNvPr id="1026" name="Picture 2" descr="تجربة سكوتر شاومي الكهربائي Mi Scooter 3 - YouTube">
            <a:extLst>
              <a:ext uri="{FF2B5EF4-FFF2-40B4-BE49-F238E27FC236}">
                <a16:creationId xmlns:a16="http://schemas.microsoft.com/office/drawing/2014/main" id="{1CB85FD4-813E-BAF9-1E32-822E1A08F3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527" y="1217264"/>
            <a:ext cx="2642627" cy="14798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5723C9-0427-E380-B2BA-A4206B9C0654}"/>
              </a:ext>
            </a:extLst>
          </p:cNvPr>
          <p:cNvPicPr>
            <a:picLocks noChangeAspect="1"/>
          </p:cNvPicPr>
          <p:nvPr/>
        </p:nvPicPr>
        <p:blipFill>
          <a:blip r:embed="rId10"/>
          <a:stretch>
            <a:fillRect/>
          </a:stretch>
        </p:blipFill>
        <p:spPr>
          <a:xfrm>
            <a:off x="1358106" y="3838308"/>
            <a:ext cx="1520048" cy="1216038"/>
          </a:xfrm>
          <a:prstGeom prst="rect">
            <a:avLst/>
          </a:prstGeom>
        </p:spPr>
      </p:pic>
    </p:spTree>
    <p:extLst>
      <p:ext uri="{BB962C8B-B14F-4D97-AF65-F5344CB8AC3E}">
        <p14:creationId xmlns:p14="http://schemas.microsoft.com/office/powerpoint/2010/main" val="177158662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0" y="1052517"/>
            <a:ext cx="5013325" cy="4568108"/>
          </a:xfrm>
          <a:solidFill>
            <a:schemeClr val="bg1"/>
          </a:solidFill>
        </p:spPr>
        <p:txBody>
          <a:bodyPr vert="horz" lIns="91440" tIns="45720" rIns="91440" bIns="45720" rtlCol="0">
            <a:normAutofit fontScale="92500"/>
          </a:bodyPr>
          <a:lstStyle/>
          <a:p>
            <a:r>
              <a:rPr lang="en-US" sz="2400" dirty="0">
                <a:solidFill>
                  <a:srgbClr val="0070C0"/>
                </a:solidFill>
                <a:latin typeface="Calibri" panose="020F0502020204030204" pitchFamily="34" charset="0"/>
                <a:cs typeface="Calibri" panose="020F0502020204030204" pitchFamily="34" charset="0"/>
              </a:rPr>
              <a:t> </a:t>
            </a:r>
            <a:r>
              <a:rPr lang="en-US" sz="2400" b="1" dirty="0">
                <a:solidFill>
                  <a:srgbClr val="C00000"/>
                </a:solidFill>
                <a:latin typeface="Calibri" panose="020F0502020204030204" pitchFamily="34" charset="0"/>
                <a:cs typeface="Calibri" panose="020F0502020204030204" pitchFamily="34" charset="0"/>
              </a:rPr>
              <a:t>Measurable</a:t>
            </a:r>
            <a:r>
              <a:rPr lang="en-US" sz="2400" dirty="0">
                <a:solidFill>
                  <a:srgbClr val="0070C0"/>
                </a:solidFill>
                <a:latin typeface="Calibri" panose="020F0502020204030204" pitchFamily="34" charset="0"/>
                <a:cs typeface="Calibri" panose="020F0502020204030204" pitchFamily="34" charset="0"/>
              </a:rPr>
              <a:t> </a:t>
            </a:r>
            <a:r>
              <a:rPr lang="en-US" altLang="en-US" sz="2400" dirty="0">
                <a:solidFill>
                  <a:schemeClr val="accent6">
                    <a:lumMod val="50000"/>
                  </a:schemeClr>
                </a:solidFill>
                <a:latin typeface="Calibri" panose="020F0502020204030204" pitchFamily="34" charset="0"/>
                <a:cs typeface="Calibri" panose="020F0502020204030204" pitchFamily="34" charset="0"/>
              </a:rPr>
              <a:t>the size, purchasing power, and profiles of market segments </a:t>
            </a:r>
            <a:endParaRPr lang="en-US" sz="2400" dirty="0">
              <a:solidFill>
                <a:schemeClr val="accent6">
                  <a:lumMod val="50000"/>
                </a:schemeClr>
              </a:solidFill>
              <a:latin typeface="Calibri" panose="020F0502020204030204" pitchFamily="34" charset="0"/>
              <a:cs typeface="Calibri" panose="020F0502020204030204" pitchFamily="34" charset="0"/>
            </a:endParaRPr>
          </a:p>
          <a:p>
            <a:pPr lvl="0"/>
            <a:r>
              <a:rPr lang="en-US" sz="2400" b="1" dirty="0">
                <a:solidFill>
                  <a:srgbClr val="C00000"/>
                </a:solidFill>
                <a:latin typeface="Calibri" panose="020F0502020204030204" pitchFamily="34" charset="0"/>
                <a:cs typeface="Calibri" panose="020F0502020204030204" pitchFamily="34" charset="0"/>
              </a:rPr>
              <a:t>Accessible</a:t>
            </a:r>
            <a:r>
              <a:rPr lang="en-US" sz="2400" dirty="0">
                <a:solidFill>
                  <a:srgbClr val="0070C0"/>
                </a:solidFill>
                <a:latin typeface="Calibri" panose="020F0502020204030204" pitchFamily="34" charset="0"/>
                <a:cs typeface="Calibri" panose="020F0502020204030204" pitchFamily="34" charset="0"/>
              </a:rPr>
              <a:t> </a:t>
            </a:r>
            <a:r>
              <a:rPr lang="en-US" altLang="en-US" sz="2400" dirty="0">
                <a:solidFill>
                  <a:schemeClr val="accent6">
                    <a:lumMod val="50000"/>
                  </a:schemeClr>
                </a:solidFill>
                <a:latin typeface="Calibri" panose="020F0502020204030204" pitchFamily="34" charset="0"/>
                <a:cs typeface="Calibri" panose="020F0502020204030204" pitchFamily="34" charset="0"/>
              </a:rPr>
              <a:t>effectively reached and served</a:t>
            </a:r>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sz="2400" b="1" dirty="0">
                <a:solidFill>
                  <a:srgbClr val="C00000"/>
                </a:solidFill>
                <a:latin typeface="Calibri" panose="020F0502020204030204" pitchFamily="34" charset="0"/>
                <a:cs typeface="Calibri" panose="020F0502020204030204" pitchFamily="34" charset="0"/>
              </a:rPr>
              <a:t>Substantial</a:t>
            </a:r>
            <a:r>
              <a:rPr lang="en-US" sz="2400" dirty="0">
                <a:solidFill>
                  <a:schemeClr val="accent6">
                    <a:lumMod val="50000"/>
                  </a:schemeClr>
                </a:solidFill>
                <a:latin typeface="Calibri" panose="020F0502020204030204" pitchFamily="34" charset="0"/>
                <a:cs typeface="Calibri" panose="020F0502020204030204" pitchFamily="34" charset="0"/>
              </a:rPr>
              <a:t>– large or profitable enough to serve</a:t>
            </a:r>
          </a:p>
          <a:p>
            <a:r>
              <a:rPr lang="en-US" sz="2400" b="1" dirty="0">
                <a:solidFill>
                  <a:srgbClr val="C00000"/>
                </a:solidFill>
                <a:latin typeface="Calibri" panose="020F0502020204030204" pitchFamily="34" charset="0"/>
                <a:cs typeface="Calibri" panose="020F0502020204030204" pitchFamily="34" charset="0"/>
              </a:rPr>
              <a:t>Differentiable</a:t>
            </a:r>
            <a:r>
              <a:rPr lang="en-US" sz="2400" dirty="0">
                <a:solidFill>
                  <a:schemeClr val="accent6">
                    <a:lumMod val="50000"/>
                  </a:schemeClr>
                </a:solidFill>
                <a:latin typeface="Calibri" panose="020F0502020204030204" pitchFamily="34" charset="0"/>
                <a:cs typeface="Calibri" panose="020F0502020204030204" pitchFamily="34" charset="0"/>
              </a:rPr>
              <a:t>: are conceptually distinguishable and respond differently to different marketing mix elements and programs</a:t>
            </a:r>
          </a:p>
          <a:p>
            <a:pPr lvl="0"/>
            <a:r>
              <a:rPr lang="en-US" sz="2400" b="1" dirty="0">
                <a:solidFill>
                  <a:srgbClr val="C00000"/>
                </a:solidFill>
                <a:latin typeface="Calibri" panose="020F0502020204030204" pitchFamily="34" charset="0"/>
                <a:cs typeface="Calibri" panose="020F0502020204030204" pitchFamily="34" charset="0"/>
              </a:rPr>
              <a:t>Actionable</a:t>
            </a:r>
            <a:r>
              <a:rPr lang="en-US" sz="2400" b="1" dirty="0">
                <a:solidFill>
                  <a:srgbClr val="0070C0"/>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that effective programs can be designed for attracting and serving the segments.</a:t>
            </a:r>
          </a:p>
        </p:txBody>
      </p:sp>
      <p:sp>
        <p:nvSpPr>
          <p:cNvPr id="7" name="object 2">
            <a:extLst>
              <a:ext uri="{FF2B5EF4-FFF2-40B4-BE49-F238E27FC236}">
                <a16:creationId xmlns:a16="http://schemas.microsoft.com/office/drawing/2014/main" id="{007EDDA7-2559-F39B-FDDC-35378E15F199}"/>
              </a:ext>
            </a:extLst>
          </p:cNvPr>
          <p:cNvSpPr txBox="1"/>
          <p:nvPr/>
        </p:nvSpPr>
        <p:spPr>
          <a:xfrm>
            <a:off x="5315823" y="467742"/>
            <a:ext cx="6338433" cy="584775"/>
          </a:xfrm>
          <a:prstGeom prst="rect">
            <a:avLst/>
          </a:prstGeom>
          <a:solidFill>
            <a:schemeClr val="bg1"/>
          </a:solidFill>
          <a:ln>
            <a:noFill/>
          </a:ln>
        </p:spPr>
        <p:txBody>
          <a:bodyPr vert="horz" lIns="91440" tIns="45720" rIns="91440" bIns="4572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defTabSz="914354">
              <a:tabLst>
                <a:tab pos="2860531" algn="l"/>
                <a:tab pos="4073321" algn="l"/>
              </a:tabLst>
              <a:defRPr/>
            </a:pPr>
            <a:r>
              <a:rPr lang="en-US" sz="2000" dirty="0">
                <a:solidFill>
                  <a:schemeClr val="accent6">
                    <a:lumMod val="50000"/>
                  </a:schemeClr>
                </a:solidFill>
              </a:rPr>
              <a:t>Requirements for Effective Segmentation</a:t>
            </a:r>
            <a:endParaRPr sz="2000" dirty="0">
              <a:solidFill>
                <a:schemeClr val="accent6">
                  <a:lumMod val="50000"/>
                </a:schemeClr>
              </a:solidFill>
            </a:endParaRPr>
          </a:p>
        </p:txBody>
      </p:sp>
      <p:pic>
        <p:nvPicPr>
          <p:cNvPr id="4098" name="Picture 2" descr="The Complete Guide to STP Marketing with Examples - Yieldify">
            <a:extLst>
              <a:ext uri="{FF2B5EF4-FFF2-40B4-BE49-F238E27FC236}">
                <a16:creationId xmlns:a16="http://schemas.microsoft.com/office/drawing/2014/main" id="{16751BC5-4107-B30B-E649-BF3B94D9E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795" y="1436915"/>
            <a:ext cx="5772205" cy="425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1218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69367" y="420032"/>
            <a:ext cx="10515600" cy="1325562"/>
          </a:xfrm>
          <a:prstGeom prst="rect">
            <a:avLst/>
          </a:prstGeom>
        </p:spPr>
        <p:txBody>
          <a:bodyPr/>
          <a:lstStyle/>
          <a:p>
            <a:pPr algn="r" rtl="1"/>
            <a:r>
              <a:rPr lang="ar-EG" sz="3200" dirty="0">
                <a:latin typeface="Adobe Arabic" panose="02040503050201020203" pitchFamily="18" charset="-78"/>
                <a:cs typeface="Adobe Arabic" panose="02040503050201020203" pitchFamily="18" charset="-78"/>
              </a:rPr>
              <a:t>٦- معايير التجزئة الفعالة</a:t>
            </a:r>
            <a:endParaRPr lang="en-US" sz="1800" dirty="0">
              <a:latin typeface="Adobe Arabic" panose="02040503050201020203" pitchFamily="18" charset="-78"/>
              <a:cs typeface="Adobe Arabic" panose="02040503050201020203" pitchFamily="18" charset="-78"/>
            </a:endParaRPr>
          </a:p>
        </p:txBody>
      </p:sp>
      <p:sp>
        <p:nvSpPr>
          <p:cNvPr id="7" name="TextBox 6">
            <a:extLst>
              <a:ext uri="{FF2B5EF4-FFF2-40B4-BE49-F238E27FC236}">
                <a16:creationId xmlns:a16="http://schemas.microsoft.com/office/drawing/2014/main" id="{3602A525-2ED7-E051-80FE-EB3FBB51837F}"/>
              </a:ext>
            </a:extLst>
          </p:cNvPr>
          <p:cNvSpPr txBox="1"/>
          <p:nvPr/>
        </p:nvSpPr>
        <p:spPr>
          <a:xfrm>
            <a:off x="3899140" y="1123272"/>
            <a:ext cx="7909404" cy="4651915"/>
          </a:xfrm>
          <a:prstGeom prst="rect">
            <a:avLst/>
          </a:prstGeom>
          <a:noFill/>
        </p:spPr>
        <p:txBody>
          <a:bodyPr wrap="square">
            <a:spAutoFit/>
          </a:bodyPr>
          <a:lstStyle/>
          <a:p>
            <a:pPr algn="r" rtl="1">
              <a:lnSpc>
                <a:spcPct val="150000"/>
              </a:lnSpc>
            </a:pPr>
            <a:r>
              <a:rPr lang="ar-SA" sz="2000" dirty="0"/>
              <a:t>التجزئة الناجحة تعتمد على المعايير الخمسة التالية : - </a:t>
            </a:r>
          </a:p>
          <a:p>
            <a:pPr marL="342900" indent="-342900" algn="r" rtl="1">
              <a:lnSpc>
                <a:spcPct val="150000"/>
              </a:lnSpc>
              <a:buFont typeface="+mj-lt"/>
              <a:buAutoNum type="arabicPeriod"/>
            </a:pPr>
            <a:r>
              <a:rPr lang="ar-SA" sz="2000" dirty="0"/>
              <a:t>قابلة للقياس : يمكن قياس حجم القطاعات السوقية من حيث حجم القوة الشرائية، وأنماطها</a:t>
            </a:r>
            <a:r>
              <a:rPr lang="ar-SA" sz="2000" dirty="0">
                <a:effectLst/>
                <a:latin typeface="Simplified Arabic" panose="02020603050405020304" pitchFamily="18" charset="-78"/>
                <a:cs typeface="Simplified Arabic" panose="02020603050405020304" pitchFamily="18" charset="-78"/>
              </a:rPr>
              <a:t>. </a:t>
            </a:r>
          </a:p>
          <a:p>
            <a:pPr marL="342900" indent="-342900" algn="r" rtl="1">
              <a:lnSpc>
                <a:spcPct val="150000"/>
              </a:lnSpc>
              <a:buFont typeface="+mj-lt"/>
              <a:buAutoNum type="arabicPeriod"/>
            </a:pPr>
            <a:r>
              <a:rPr lang="ar-SA" sz="2000" dirty="0">
                <a:solidFill>
                  <a:srgbClr val="000000"/>
                </a:solidFill>
                <a:latin typeface="Segoe UI Web (Arabic)"/>
              </a:rPr>
              <a:t>كبيره (</a:t>
            </a:r>
            <a:r>
              <a:rPr lang="ar-EG" sz="2000" dirty="0">
                <a:latin typeface="Adobe Arabic" panose="02040503050201020203" pitchFamily="18" charset="-78"/>
                <a:cs typeface="Adobe Arabic" panose="02040503050201020203" pitchFamily="18" charset="-78"/>
              </a:rPr>
              <a:t>جوهرية)</a:t>
            </a:r>
            <a:r>
              <a:rPr lang="ar-SA" sz="2000" dirty="0"/>
              <a:t> : يجب ان  تكون قطاعات السوق كبيرة ،او مربحة بدرجة كافية لخدمتها ، ويجب ان يكون القطاع من مجموعة متجانسة تستحق المتابعة ببرنامج تسويقي مفصل على احتياجاتها</a:t>
            </a:r>
          </a:p>
          <a:p>
            <a:pPr marL="342900" indent="-342900" algn="r" rtl="1">
              <a:lnSpc>
                <a:spcPct val="150000"/>
              </a:lnSpc>
              <a:buFont typeface="+mj-lt"/>
              <a:buAutoNum type="arabicPeriod"/>
            </a:pPr>
            <a:r>
              <a:rPr lang="ar-SA" sz="2000" dirty="0"/>
              <a:t>سهولة الوصول </a:t>
            </a:r>
            <a:r>
              <a:rPr lang="ar-SA" sz="2000" dirty="0" err="1"/>
              <a:t>إليها</a:t>
            </a:r>
            <a:r>
              <a:rPr lang="ar-SA" sz="2000" dirty="0"/>
              <a:t> : يمكن الوصول الى قطاع سوقي ، وخدمته بفاعلية . </a:t>
            </a:r>
          </a:p>
          <a:p>
            <a:pPr marL="342900" indent="-342900" algn="r" rtl="1">
              <a:lnSpc>
                <a:spcPct val="150000"/>
              </a:lnSpc>
              <a:buFont typeface="+mj-lt"/>
              <a:buAutoNum type="arabicPeriod"/>
            </a:pPr>
            <a:r>
              <a:rPr lang="ar-SA" sz="2000" dirty="0"/>
              <a:t>مميزة : يوجد.</a:t>
            </a:r>
            <a:r>
              <a:rPr lang="ar-SA" sz="2000" dirty="0">
                <a:latin typeface="Simplified Arabic" panose="02020603050405020304" pitchFamily="18" charset="-78"/>
                <a:cs typeface="Simplified Arabic" panose="02020603050405020304" pitchFamily="18" charset="-78"/>
              </a:rPr>
              <a:t> اختلافات حقيقية بين القطاعات</a:t>
            </a:r>
            <a:r>
              <a:rPr lang="ar-SA" sz="2000" dirty="0"/>
              <a:t> ، وتستجيب بصورة مختلفة لعناصر المزيج التسويقي ، وبرامجه المختلفة </a:t>
            </a:r>
          </a:p>
          <a:p>
            <a:pPr marL="342900" indent="-342900" algn="r" rtl="1">
              <a:lnSpc>
                <a:spcPct val="150000"/>
              </a:lnSpc>
              <a:buFont typeface="+mj-lt"/>
              <a:buAutoNum type="arabicPeriod"/>
            </a:pPr>
            <a:r>
              <a:rPr lang="ar-SA" sz="2000" dirty="0"/>
              <a:t> قابلية العمل : </a:t>
            </a:r>
            <a:r>
              <a:rPr lang="ar-SA" sz="2000" dirty="0">
                <a:effectLst/>
                <a:latin typeface="Simplified Arabic" panose="02020603050405020304" pitchFamily="18" charset="-78"/>
                <a:cs typeface="Simplified Arabic" panose="02020603050405020304" pitchFamily="18" charset="-78"/>
              </a:rPr>
              <a:t>يجب </a:t>
            </a:r>
            <a:r>
              <a:rPr lang="ar-SA" sz="2000" dirty="0" err="1">
                <a:effectLst/>
                <a:latin typeface="Simplified Arabic" panose="02020603050405020304" pitchFamily="18" charset="-78"/>
                <a:cs typeface="Simplified Arabic" panose="02020603050405020304" pitchFamily="18" charset="-78"/>
              </a:rPr>
              <a:t>أن</a:t>
            </a:r>
            <a:r>
              <a:rPr lang="ar-SA" sz="2000" dirty="0">
                <a:effectLst/>
                <a:latin typeface="Simplified Arabic" panose="02020603050405020304" pitchFamily="18" charset="-78"/>
                <a:cs typeface="Simplified Arabic" panose="02020603050405020304" pitchFamily="18" charset="-78"/>
              </a:rPr>
              <a:t> تتوافق القطاعات مع إمكانية و قدرات المنظمة و</a:t>
            </a:r>
            <a:r>
              <a:rPr lang="ar-SA" sz="2000" dirty="0"/>
              <a:t>يمكن تصميم برنامج تسويقي فعال لجذب القطاعات ، وخدمتها . </a:t>
            </a:r>
          </a:p>
        </p:txBody>
      </p:sp>
      <p:pic>
        <p:nvPicPr>
          <p:cNvPr id="8" name="Picture 2" descr="The Complete Guide to STP Marketing with Examples - Yieldify">
            <a:extLst>
              <a:ext uri="{FF2B5EF4-FFF2-40B4-BE49-F238E27FC236}">
                <a16:creationId xmlns:a16="http://schemas.microsoft.com/office/drawing/2014/main" id="{389FF08D-0CD7-CFDD-9E83-17F7EACB7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3" r="14656" b="847"/>
          <a:stretch/>
        </p:blipFill>
        <p:spPr bwMode="auto">
          <a:xfrm>
            <a:off x="0" y="1213584"/>
            <a:ext cx="3899140" cy="415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94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08228" y="566094"/>
            <a:ext cx="7066327" cy="900112"/>
          </a:xfrm>
          <a:solidFill>
            <a:schemeClr val="bg1"/>
          </a:solidFill>
          <a:ln>
            <a:noFill/>
          </a:ln>
        </p:spPr>
        <p:txBody>
          <a:bodyPr vert="horz" lIns="91440" tIns="45720" rIns="91440" bIns="45720" rtlCol="0" anchor="ctr">
            <a:noAutofit/>
          </a:bodyPr>
          <a:lstStyle/>
          <a:p>
            <a:pPr marL="12700">
              <a:spcAft>
                <a:spcPts val="600"/>
              </a:spcAft>
              <a:tabLst>
                <a:tab pos="2860531" algn="l"/>
                <a:tab pos="4073321" algn="l"/>
              </a:tabLst>
            </a:pPr>
            <a:r>
              <a:rPr lang="en-US" altLang="en-US" sz="3600" b="1" cap="all" dirty="0">
                <a:solidFill>
                  <a:srgbClr val="C00000"/>
                </a:solidFill>
                <a:latin typeface="Abadi" panose="020B0604020104020204" pitchFamily="34" charset="0"/>
              </a:rPr>
              <a:t>Multiple Segmentation Bases</a:t>
            </a:r>
            <a:endParaRPr lang="en-IN" sz="3600" b="1" cap="all"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193340" y="1490925"/>
            <a:ext cx="4814888" cy="4028584"/>
          </a:xfrm>
          <a:solidFill>
            <a:schemeClr val="bg1"/>
          </a:solidFill>
        </p:spPr>
        <p:txBody>
          <a:bodyPr>
            <a:noAutofit/>
          </a:bodyPr>
          <a:lstStyle/>
          <a:p>
            <a:pPr marL="0" indent="0">
              <a:lnSpc>
                <a:spcPct val="150000"/>
              </a:lnSpc>
              <a:spcBef>
                <a:spcPts val="0"/>
              </a:spcBef>
              <a:buClrTx/>
              <a:buFontTx/>
              <a:buChar char="•"/>
              <a:defRPr/>
            </a:pPr>
            <a:endParaRPr lang="en-US" altLang="en-SA" sz="1600" dirty="0">
              <a:solidFill>
                <a:srgbClr val="0070C0"/>
              </a:solidFill>
              <a:latin typeface="Calibri" panose="020F0502020204030204" pitchFamily="34" charset="0"/>
              <a:cs typeface="Calibri" panose="020F0502020204030204" pitchFamily="34" charset="0"/>
            </a:endParaRPr>
          </a:p>
          <a:p>
            <a:pPr marL="0" indent="0">
              <a:lnSpc>
                <a:spcPct val="150000"/>
              </a:lnSpc>
              <a:spcBef>
                <a:spcPts val="0"/>
              </a:spcBef>
              <a:buClrTx/>
              <a:buFontTx/>
              <a:buChar char="•"/>
              <a:defRPr/>
            </a:pPr>
            <a:r>
              <a:rPr lang="en-US" altLang="en-SA" sz="1600" dirty="0">
                <a:solidFill>
                  <a:schemeClr val="accent6">
                    <a:lumMod val="50000"/>
                  </a:schemeClr>
                </a:solidFill>
                <a:latin typeface="Calibri" panose="020F0502020204030204" pitchFamily="34" charset="0"/>
                <a:cs typeface="Calibri" panose="020F0502020204030204" pitchFamily="34" charset="0"/>
              </a:rPr>
              <a:t>Marketers rarely limit their segmentation analysis to only one or a few variables.</a:t>
            </a:r>
            <a:endParaRPr lang="ar-SA" altLang="en-SA" sz="1600" dirty="0">
              <a:solidFill>
                <a:schemeClr val="accent6">
                  <a:lumMod val="50000"/>
                </a:schemeClr>
              </a:solidFill>
              <a:latin typeface="Calibri" panose="020F0502020204030204" pitchFamily="34" charset="0"/>
              <a:cs typeface="Calibri" panose="020F0502020204030204" pitchFamily="34" charset="0"/>
            </a:endParaRPr>
          </a:p>
          <a:p>
            <a:pPr marL="0" indent="0">
              <a:lnSpc>
                <a:spcPct val="150000"/>
              </a:lnSpc>
              <a:spcBef>
                <a:spcPts val="0"/>
              </a:spcBef>
              <a:buFontTx/>
              <a:buChar char="•"/>
              <a:defRPr/>
            </a:pPr>
            <a:endParaRPr lang="en-US" altLang="en-SA" sz="1600" dirty="0">
              <a:solidFill>
                <a:schemeClr val="accent6">
                  <a:lumMod val="50000"/>
                </a:schemeClr>
              </a:solidFill>
              <a:latin typeface="Calibri" panose="020F0502020204030204" pitchFamily="34" charset="0"/>
              <a:cs typeface="Calibri" panose="020F0502020204030204" pitchFamily="34" charset="0"/>
            </a:endParaRPr>
          </a:p>
          <a:p>
            <a:pPr marL="0" indent="0">
              <a:lnSpc>
                <a:spcPct val="150000"/>
              </a:lnSpc>
              <a:spcBef>
                <a:spcPts val="0"/>
              </a:spcBef>
              <a:buFontTx/>
              <a:buChar char="•"/>
              <a:defRPr/>
            </a:pPr>
            <a:r>
              <a:rPr lang="en-US" altLang="en-SA" sz="1600" dirty="0">
                <a:solidFill>
                  <a:schemeClr val="accent6">
                    <a:lumMod val="50000"/>
                  </a:schemeClr>
                </a:solidFill>
                <a:latin typeface="Calibri" panose="020F0502020204030204" pitchFamily="34" charset="0"/>
                <a:cs typeface="Calibri" panose="020F0502020204030204" pitchFamily="34" charset="0"/>
              </a:rPr>
              <a:t>Rather, Marketers use multiple segmentation bases to identify smaller, better-defined target groups. </a:t>
            </a:r>
          </a:p>
          <a:p>
            <a:pPr marL="0" indent="0">
              <a:lnSpc>
                <a:spcPct val="150000"/>
              </a:lnSpc>
              <a:spcBef>
                <a:spcPts val="0"/>
              </a:spcBef>
              <a:buFontTx/>
              <a:buChar char="•"/>
              <a:defRPr/>
            </a:pPr>
            <a:endParaRPr lang="en-US" altLang="en-SA" sz="1600" dirty="0">
              <a:solidFill>
                <a:schemeClr val="accent6">
                  <a:lumMod val="50000"/>
                </a:schemeClr>
              </a:solidFill>
              <a:latin typeface="Calibri" panose="020F0502020204030204" pitchFamily="34" charset="0"/>
              <a:cs typeface="Calibri" panose="020F0502020204030204" pitchFamily="34" charset="0"/>
            </a:endParaRPr>
          </a:p>
          <a:p>
            <a:pPr marL="0" indent="0">
              <a:lnSpc>
                <a:spcPct val="150000"/>
              </a:lnSpc>
              <a:spcBef>
                <a:spcPts val="0"/>
              </a:spcBef>
              <a:buFontTx/>
              <a:buChar char="•"/>
              <a:defRPr/>
            </a:pPr>
            <a:r>
              <a:rPr lang="en-US" altLang="en-SA" sz="1600" dirty="0">
                <a:solidFill>
                  <a:schemeClr val="accent6">
                    <a:lumMod val="50000"/>
                  </a:schemeClr>
                </a:solidFill>
                <a:latin typeface="Calibri" panose="020F0502020204030204" pitchFamily="34" charset="0"/>
                <a:cs typeface="Calibri" panose="020F0502020204030204" pitchFamily="34" charset="0"/>
              </a:rPr>
              <a:t>Such multiple segmentation helps companies tailor market offerings and reach to more customers efficiently</a:t>
            </a:r>
            <a:r>
              <a:rPr lang="ar-SA" altLang="en-US" sz="1600" dirty="0">
                <a:solidFill>
                  <a:schemeClr val="accent6">
                    <a:lumMod val="50000"/>
                  </a:schemeClr>
                </a:solidFill>
                <a:latin typeface="Calibri" panose="020F0502020204030204" pitchFamily="34" charset="0"/>
                <a:cs typeface="Calibri" panose="020F0502020204030204" pitchFamily="34" charset="0"/>
              </a:rPr>
              <a:t>.</a:t>
            </a:r>
            <a:endParaRPr lang="en-US" altLang="en-US" sz="1600" dirty="0">
              <a:solidFill>
                <a:schemeClr val="accent6">
                  <a:lumMod val="50000"/>
                </a:schemeClr>
              </a:solidFill>
              <a:latin typeface="Calibri" panose="020F0502020204030204" pitchFamily="34" charset="0"/>
              <a:cs typeface="Calibri" panose="020F0502020204030204" pitchFamily="34" charset="0"/>
            </a:endParaRPr>
          </a:p>
        </p:txBody>
      </p:sp>
      <p:pic>
        <p:nvPicPr>
          <p:cNvPr id="4" name="Picture 2" descr="S-T-P Segmenting Define. - ppt download">
            <a:extLst>
              <a:ext uri="{FF2B5EF4-FFF2-40B4-BE49-F238E27FC236}">
                <a16:creationId xmlns:a16="http://schemas.microsoft.com/office/drawing/2014/main" id="{357B4962-9A91-B1CC-5FD6-A35C86B1A1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4459" y="1466206"/>
            <a:ext cx="7225500" cy="402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749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0111" y="2661030"/>
            <a:ext cx="4576763" cy="2269339"/>
          </a:xfrm>
        </p:spPr>
        <p:txBody>
          <a:bodyPr wrap="square">
            <a:spAutoFit/>
          </a:bodyPr>
          <a:lstStyle/>
          <a:p>
            <a:pPr marL="0" indent="0">
              <a:buNone/>
            </a:pPr>
            <a:r>
              <a:rPr lang="en-US" sz="2400" dirty="0"/>
              <a:t>P&amp;G markets multiple laundry detergent brands and then further segments each brand to service even narrower niches.</a:t>
            </a:r>
            <a:endParaRPr lang="en-IN" sz="2400" dirty="0"/>
          </a:p>
        </p:txBody>
      </p:sp>
      <p:sp>
        <p:nvSpPr>
          <p:cNvPr id="8" name="Title 1">
            <a:extLst>
              <a:ext uri="{FF2B5EF4-FFF2-40B4-BE49-F238E27FC236}">
                <a16:creationId xmlns:a16="http://schemas.microsoft.com/office/drawing/2014/main" id="{DE69143D-B148-F590-A6DB-CC9A70CC7B75}"/>
              </a:ext>
            </a:extLst>
          </p:cNvPr>
          <p:cNvSpPr>
            <a:spLocks noGrp="1"/>
          </p:cNvSpPr>
          <p:nvPr>
            <p:ph type="title" idx="4294967295"/>
          </p:nvPr>
        </p:nvSpPr>
        <p:spPr>
          <a:xfrm>
            <a:off x="4551363" y="671740"/>
            <a:ext cx="7640637" cy="900112"/>
          </a:xfrm>
          <a:solidFill>
            <a:schemeClr val="bg1"/>
          </a:solidFill>
          <a:ln>
            <a:noFill/>
          </a:ln>
        </p:spPr>
        <p:txBody>
          <a:bodyPr vert="horz" lIns="91440" tIns="45720" rIns="91440" bIns="45720" rtlCol="0" anchor="ctr">
            <a:noAutofit/>
          </a:bodyPr>
          <a:lstStyle/>
          <a:p>
            <a:pPr marL="12700">
              <a:spcAft>
                <a:spcPts val="600"/>
              </a:spcAft>
              <a:tabLst>
                <a:tab pos="2860531" algn="l"/>
                <a:tab pos="4073321" algn="l"/>
              </a:tabLst>
            </a:pPr>
            <a:r>
              <a:rPr lang="en-US" altLang="en-US" sz="3600" b="1" cap="all" dirty="0">
                <a:solidFill>
                  <a:schemeClr val="accent6">
                    <a:lumMod val="50000"/>
                  </a:schemeClr>
                </a:solidFill>
                <a:latin typeface="Abadi" panose="020B0604020104020204" pitchFamily="34" charset="0"/>
              </a:rPr>
              <a:t>Multiple Segmentation Bases</a:t>
            </a:r>
            <a:endParaRPr lang="en-IN" sz="3600" b="1" cap="all" dirty="0">
              <a:solidFill>
                <a:schemeClr val="accent6">
                  <a:lumMod val="50000"/>
                </a:schemeClr>
              </a:solidFill>
              <a:latin typeface="Abadi" panose="020B0604020104020204" pitchFamily="34" charset="0"/>
            </a:endParaRPr>
          </a:p>
        </p:txBody>
      </p:sp>
      <p:pic>
        <p:nvPicPr>
          <p:cNvPr id="5" name="Picture 4" descr="Photo of several containers of Tide detergent on the shelf in a sto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497" y="1895911"/>
            <a:ext cx="4434955" cy="2368147"/>
          </a:xfrm>
          <a:prstGeom prst="rect">
            <a:avLst/>
          </a:prstGeom>
        </p:spPr>
      </p:pic>
      <p:sp>
        <p:nvSpPr>
          <p:cNvPr id="4" name="Rectangle 3">
            <a:extLst>
              <a:ext uri="{FF2B5EF4-FFF2-40B4-BE49-F238E27FC236}">
                <a16:creationId xmlns:a16="http://schemas.microsoft.com/office/drawing/2014/main" id="{8D0E8BBE-924B-66B0-05C8-94E94DFBFEAD}"/>
              </a:ext>
            </a:extLst>
          </p:cNvPr>
          <p:cNvSpPr/>
          <p:nvPr/>
        </p:nvSpPr>
        <p:spPr>
          <a:xfrm>
            <a:off x="7045593" y="4629938"/>
            <a:ext cx="4576763" cy="1015663"/>
          </a:xfrm>
          <a:prstGeom prst="rect">
            <a:avLst/>
          </a:prstGeom>
        </p:spPr>
        <p:txBody>
          <a:bodyPr wrap="square">
            <a:spAutoFit/>
          </a:bodyPr>
          <a:lstStyle/>
          <a:p>
            <a:pPr algn="ctr" defTabSz="914354">
              <a:defRPr/>
            </a:pPr>
            <a:r>
              <a:rPr lang="en-US" sz="2000" dirty="0">
                <a:solidFill>
                  <a:prstClr val="black"/>
                </a:solidFill>
                <a:latin typeface="Gill Sans MT" panose="020B0502020104020203"/>
              </a:rPr>
              <a:t>P&amp;G is really cleaning up in the $15 billion U.S. laundry detergent market, capturing a 61% market share.</a:t>
            </a:r>
            <a:endParaRPr lang="en-SA" sz="2000" dirty="0">
              <a:solidFill>
                <a:prstClr val="black"/>
              </a:solidFill>
              <a:latin typeface="Gill Sans MT" panose="020B0502020104020203"/>
            </a:endParaRPr>
          </a:p>
        </p:txBody>
      </p:sp>
    </p:spTree>
    <p:extLst>
      <p:ext uri="{BB962C8B-B14F-4D97-AF65-F5344CB8AC3E}">
        <p14:creationId xmlns:p14="http://schemas.microsoft.com/office/powerpoint/2010/main" val="380610243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A587983D-EE31-2C1C-8F92-8921235B9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8" t="9501" r="1085" b="2484"/>
          <a:stretch/>
        </p:blipFill>
        <p:spPr bwMode="auto">
          <a:xfrm>
            <a:off x="241274" y="1227202"/>
            <a:ext cx="11709452" cy="4227035"/>
          </a:xfrm>
          <a:prstGeom prst="rect">
            <a:avLst/>
          </a:prstGeom>
        </p:spPr>
        <p:style>
          <a:lnRef idx="2">
            <a:schemeClr val="accent2"/>
          </a:lnRef>
          <a:fillRef idx="1">
            <a:schemeClr val="lt1"/>
          </a:fillRef>
          <a:effectRef idx="0">
            <a:schemeClr val="accent2"/>
          </a:effectRef>
          <a:fontRef idx="minor">
            <a:schemeClr val="dk1"/>
          </a:fontRef>
        </p:style>
      </p:pic>
      <p:sp>
        <p:nvSpPr>
          <p:cNvPr id="4" name="Title 1">
            <a:extLst>
              <a:ext uri="{FF2B5EF4-FFF2-40B4-BE49-F238E27FC236}">
                <a16:creationId xmlns:a16="http://schemas.microsoft.com/office/drawing/2014/main" id="{3475E4E7-9FDE-353D-2CED-BB4435B6C7AC}"/>
              </a:ext>
            </a:extLst>
          </p:cNvPr>
          <p:cNvSpPr txBox="1">
            <a:spLocks/>
          </p:cNvSpPr>
          <p:nvPr/>
        </p:nvSpPr>
        <p:spPr>
          <a:xfrm>
            <a:off x="1526875" y="330618"/>
            <a:ext cx="105156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EG" sz="3600" kern="0" dirty="0">
                <a:latin typeface="Adobe Arabic" panose="02040503050201020203" pitchFamily="18" charset="-78"/>
                <a:cs typeface="Adobe Arabic" panose="02040503050201020203" pitchFamily="18" charset="-78"/>
              </a:rPr>
              <a:t> </a:t>
            </a:r>
            <a:r>
              <a:rPr lang="ar-EG" sz="3600" kern="0" dirty="0">
                <a:solidFill>
                  <a:srgbClr val="FF0000"/>
                </a:solidFill>
                <a:cs typeface="Adobe Arabic" panose="02040503050201020203" pitchFamily="18" charset="-78"/>
              </a:rPr>
              <a:t>ملخص تجزئة أسواق المستهلك</a:t>
            </a:r>
            <a:endParaRPr lang="en-US" sz="3600" kern="0" dirty="0">
              <a:solidFill>
                <a:srgbClr val="FF0000"/>
              </a:solidFill>
              <a:cs typeface="Adobe Arabic" panose="02040503050201020203" pitchFamily="18" charset="-78"/>
            </a:endParaRPr>
          </a:p>
        </p:txBody>
      </p:sp>
    </p:spTree>
    <p:extLst>
      <p:ext uri="{BB962C8B-B14F-4D97-AF65-F5344CB8AC3E}">
        <p14:creationId xmlns:p14="http://schemas.microsoft.com/office/powerpoint/2010/main" val="3863896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8477704" y="814198"/>
            <a:ext cx="2808287" cy="1152525"/>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Activity #4</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423728" y="2134505"/>
            <a:ext cx="2862263"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058" y="1270210"/>
            <a:ext cx="6837028" cy="431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15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 McDonald's fast-food items everyone should try from around the world |  Business Insider Africa">
            <a:extLst>
              <a:ext uri="{FF2B5EF4-FFF2-40B4-BE49-F238E27FC236}">
                <a16:creationId xmlns:a16="http://schemas.microsoft.com/office/drawing/2014/main" id="{DE260438-E1BE-3440-F098-B895337F3A3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389688" y="1657349"/>
            <a:ext cx="5621690" cy="4167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39236B-53AF-08CE-6DEE-CC3C62D2E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16" y="1313770"/>
            <a:ext cx="5257800" cy="45112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D9BAA2-6945-0CE9-7262-E88E2F81496D}"/>
              </a:ext>
            </a:extLst>
          </p:cNvPr>
          <p:cNvSpPr txBox="1"/>
          <p:nvPr/>
        </p:nvSpPr>
        <p:spPr>
          <a:xfrm>
            <a:off x="1423143" y="1114323"/>
            <a:ext cx="9941544" cy="443904"/>
          </a:xfrm>
          <a:prstGeom prst="rect">
            <a:avLst/>
          </a:prstGeom>
          <a:noFill/>
        </p:spPr>
        <p:txBody>
          <a:bodyPr wrap="square" lIns="0" tIns="0" rIns="0" rtlCol="0">
            <a:spAutoFit/>
          </a:bodyPr>
          <a:lstStyle/>
          <a:p>
            <a:pPr algn="ctr" defTabSz="914354">
              <a:lnSpc>
                <a:spcPts val="3141"/>
              </a:lnSpc>
              <a:defRPr/>
            </a:pPr>
            <a:r>
              <a:rPr lang="en-US" altLang="zh-CN" sz="3200" b="1" dirty="0">
                <a:solidFill>
                  <a:srgbClr val="C00000"/>
                </a:solidFill>
                <a:latin typeface="Arial Unicode MS" pitchFamily="18" charset="0"/>
                <a:ea typeface="宋体" panose="02010600030101010101" pitchFamily="2" charset="-122"/>
                <a:cs typeface="Arial Unicode MS" pitchFamily="18" charset="0"/>
              </a:rPr>
              <a:t>THE NEED FOR MARKETINGRESEARCH</a:t>
            </a:r>
          </a:p>
        </p:txBody>
      </p:sp>
    </p:spTree>
    <p:extLst>
      <p:ext uri="{BB962C8B-B14F-4D97-AF65-F5344CB8AC3E}">
        <p14:creationId xmlns:p14="http://schemas.microsoft.com/office/powerpoint/2010/main" val="483969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CD7-AD28-A881-F1CB-1B89A92ED76A}"/>
              </a:ext>
            </a:extLst>
          </p:cNvPr>
          <p:cNvSpPr>
            <a:spLocks noGrp="1"/>
          </p:cNvSpPr>
          <p:nvPr>
            <p:ph type="title" idx="4294967295"/>
          </p:nvPr>
        </p:nvSpPr>
        <p:spPr>
          <a:xfrm>
            <a:off x="194267" y="1202593"/>
            <a:ext cx="11050497" cy="1066657"/>
          </a:xfrm>
          <a:solidFill>
            <a:schemeClr val="bg1"/>
          </a:solidFill>
          <a:ln>
            <a:noFill/>
          </a:ln>
        </p:spPr>
        <p:txBody>
          <a:bodyPr vert="horz" lIns="91440" tIns="45720" rIns="91440" bIns="45720" rtlCol="0" anchor="ctr">
            <a:noAutofit/>
          </a:bodyPr>
          <a:lstStyle/>
          <a:p>
            <a:pPr marL="12700">
              <a:spcAft>
                <a:spcPts val="600"/>
              </a:spcAft>
              <a:tabLst>
                <a:tab pos="2860531" algn="l"/>
                <a:tab pos="4073321" algn="l"/>
              </a:tabLst>
            </a:pPr>
            <a:r>
              <a:rPr lang="en-US" sz="3600" b="1" cap="all" dirty="0">
                <a:solidFill>
                  <a:srgbClr val="C00000"/>
                </a:solidFill>
                <a:latin typeface="Abadi" panose="020B0604020104020204" pitchFamily="34" charset="0"/>
              </a:rPr>
              <a:t>Mercedes Benz Definition of segmentation</a:t>
            </a:r>
            <a:endParaRPr lang="en-SA" sz="3600" b="1" cap="all" dirty="0">
              <a:solidFill>
                <a:srgbClr val="C00000"/>
              </a:solidFill>
              <a:latin typeface="Abadi" panose="020B0604020104020204" pitchFamily="34" charset="0"/>
            </a:endParaRPr>
          </a:p>
        </p:txBody>
      </p:sp>
      <p:sp>
        <p:nvSpPr>
          <p:cNvPr id="3" name="Rectangle 2">
            <a:extLst>
              <a:ext uri="{FF2B5EF4-FFF2-40B4-BE49-F238E27FC236}">
                <a16:creationId xmlns:a16="http://schemas.microsoft.com/office/drawing/2014/main" id="{E2E71524-D0E6-ED77-DBC8-BA5F86768A37}"/>
              </a:ext>
            </a:extLst>
          </p:cNvPr>
          <p:cNvSpPr/>
          <p:nvPr/>
        </p:nvSpPr>
        <p:spPr>
          <a:xfrm>
            <a:off x="0" y="2362198"/>
            <a:ext cx="7532915" cy="3293209"/>
          </a:xfrm>
          <a:prstGeom prst="rect">
            <a:avLst/>
          </a:prstGeom>
          <a:solidFill>
            <a:schemeClr val="bg1"/>
          </a:solidFill>
        </p:spPr>
        <p:txBody>
          <a:bodyPr wrap="square">
            <a:spAutoFit/>
          </a:bodyPr>
          <a:lstStyle/>
          <a:p>
            <a:pPr marL="285737" indent="-285737" defTabSz="914354">
              <a:buFont typeface="Arial" panose="020B0604020202020204" pitchFamily="34" charset="0"/>
              <a:buChar char="•"/>
              <a:defRPr/>
            </a:pPr>
            <a:r>
              <a:rPr lang="en-US" sz="1600" b="1" dirty="0">
                <a:solidFill>
                  <a:srgbClr val="C00000"/>
                </a:solidFill>
                <a:latin typeface="Carlito_q_1"/>
              </a:rPr>
              <a:t>Geographic Segmentation</a:t>
            </a:r>
            <a:r>
              <a:rPr lang="en-US" sz="1600" dirty="0">
                <a:solidFill>
                  <a:schemeClr val="accent6">
                    <a:lumMod val="50000"/>
                  </a:schemeClr>
                </a:solidFill>
                <a:latin typeface="Carlito_q_1"/>
              </a:rPr>
              <a:t> Mercedes Benz, is most popular in the wealthy countries like, U.S.A., Canada, China, Western Europe, Russia, Germany, and Japan</a:t>
            </a:r>
            <a:r>
              <a:rPr lang="en-US" sz="1600" dirty="0">
                <a:solidFill>
                  <a:schemeClr val="accent6">
                    <a:lumMod val="50000"/>
                  </a:schemeClr>
                </a:solidFill>
                <a:latin typeface="OpenSymbol_g_1"/>
              </a:rPr>
              <a:t> </a:t>
            </a:r>
            <a:r>
              <a:rPr lang="en-US" sz="1600" dirty="0">
                <a:solidFill>
                  <a:schemeClr val="accent6">
                    <a:lumMod val="50000"/>
                  </a:schemeClr>
                </a:solidFill>
                <a:latin typeface="Carlito_q_1"/>
              </a:rPr>
              <a:t>Mainly urban regions of countries</a:t>
            </a:r>
          </a:p>
          <a:p>
            <a:pPr marL="285737" indent="-285737" defTabSz="914354">
              <a:buFont typeface="Arial" panose="020B0604020202020204" pitchFamily="34" charset="0"/>
              <a:buChar char="•"/>
              <a:defRPr/>
            </a:pPr>
            <a:endParaRPr lang="en-US" sz="1600" dirty="0">
              <a:solidFill>
                <a:srgbClr val="0070C0"/>
              </a:solidFill>
              <a:latin typeface="Carlito_q_1"/>
            </a:endParaRPr>
          </a:p>
          <a:p>
            <a:pPr marL="285737" indent="-285737" defTabSz="914354">
              <a:buFont typeface="Arial" panose="020B0604020202020204" pitchFamily="34" charset="0"/>
              <a:buChar char="•"/>
              <a:defRPr/>
            </a:pPr>
            <a:r>
              <a:rPr lang="en-US" sz="1600" b="1" dirty="0">
                <a:solidFill>
                  <a:srgbClr val="C00000"/>
                </a:solidFill>
                <a:latin typeface="Carlito_q_1"/>
              </a:rPr>
              <a:t>Demographic Segmentation</a:t>
            </a:r>
            <a:r>
              <a:rPr lang="en-US" sz="1600" dirty="0">
                <a:solidFill>
                  <a:srgbClr val="0070C0"/>
                </a:solidFill>
                <a:latin typeface="Carlito_q_1"/>
              </a:rPr>
              <a:t>, </a:t>
            </a:r>
            <a:r>
              <a:rPr lang="en-US" sz="1600" dirty="0">
                <a:solidFill>
                  <a:schemeClr val="accent6">
                    <a:lumMod val="50000"/>
                  </a:schemeClr>
                </a:solidFill>
                <a:latin typeface="Carlito_q_1"/>
              </a:rPr>
              <a:t>Middle aged individuals with a high-income Individuals with stable jobs, males and females middle to upper class individuals</a:t>
            </a:r>
          </a:p>
          <a:p>
            <a:pPr marL="285737" indent="-285737" defTabSz="914354">
              <a:buFont typeface="Arial" panose="020B0604020202020204" pitchFamily="34" charset="0"/>
              <a:buChar char="•"/>
              <a:defRPr/>
            </a:pPr>
            <a:endParaRPr lang="en-US" sz="1600" dirty="0">
              <a:solidFill>
                <a:schemeClr val="accent6">
                  <a:lumMod val="50000"/>
                </a:schemeClr>
              </a:solidFill>
              <a:latin typeface="Carlito_q_1"/>
            </a:endParaRPr>
          </a:p>
          <a:p>
            <a:pPr marL="285737" indent="-285737" defTabSz="914354">
              <a:buFont typeface="Arial" panose="020B0604020202020204" pitchFamily="34" charset="0"/>
              <a:buChar char="•"/>
              <a:defRPr/>
            </a:pPr>
            <a:r>
              <a:rPr lang="en-US" sz="1600" b="1" dirty="0">
                <a:solidFill>
                  <a:srgbClr val="C00000"/>
                </a:solidFill>
                <a:latin typeface="Carlito_q_1"/>
              </a:rPr>
              <a:t>Psychographic Segmentation </a:t>
            </a:r>
            <a:r>
              <a:rPr lang="en-US" sz="1600" dirty="0">
                <a:solidFill>
                  <a:schemeClr val="accent6">
                    <a:lumMod val="50000"/>
                  </a:schemeClr>
                </a:solidFill>
                <a:latin typeface="Carlito_q_1"/>
              </a:rPr>
              <a:t>They are usually urban professionals with high statues. For example, businessmen.</a:t>
            </a:r>
          </a:p>
          <a:p>
            <a:pPr marL="285737" indent="-285737" defTabSz="914354">
              <a:buFont typeface="Arial" panose="020B0604020202020204" pitchFamily="34" charset="0"/>
              <a:buChar char="•"/>
              <a:defRPr/>
            </a:pPr>
            <a:endParaRPr lang="en-US" sz="1600" dirty="0">
              <a:solidFill>
                <a:srgbClr val="0070C0"/>
              </a:solidFill>
              <a:latin typeface="Carlito_q_1"/>
            </a:endParaRPr>
          </a:p>
          <a:p>
            <a:pPr marL="285737" indent="-285737" defTabSz="914354">
              <a:buFont typeface="Arial" panose="020B0604020202020204" pitchFamily="34" charset="0"/>
              <a:buChar char="•"/>
              <a:defRPr/>
            </a:pPr>
            <a:r>
              <a:rPr lang="en-US" sz="1600" b="1" dirty="0">
                <a:solidFill>
                  <a:srgbClr val="C00000"/>
                </a:solidFill>
                <a:latin typeface="Carlito_q_1"/>
              </a:rPr>
              <a:t>Behavioral Segmentation </a:t>
            </a:r>
            <a:r>
              <a:rPr lang="en-US" sz="1600" dirty="0">
                <a:solidFill>
                  <a:schemeClr val="accent6">
                    <a:lumMod val="50000"/>
                  </a:schemeClr>
                </a:solidFill>
                <a:latin typeface="Carlito_q_1"/>
              </a:rPr>
              <a:t>customers benefit from high-quality, exceptional service, and convenience, technologically advanced and safe vehicles buyers love the idea that Mercedes Benz vehicles are prestige and luxurious</a:t>
            </a:r>
            <a:endParaRPr lang="en-SA" sz="1600" dirty="0">
              <a:solidFill>
                <a:schemeClr val="accent6">
                  <a:lumMod val="50000"/>
                </a:schemeClr>
              </a:solidFill>
              <a:latin typeface="Gill Sans MT" panose="020B0502020104020203"/>
            </a:endParaRPr>
          </a:p>
        </p:txBody>
      </p:sp>
      <p:pic>
        <p:nvPicPr>
          <p:cNvPr id="1026" name="Picture 2" descr="New Mercedes-Benz C-Class Photos, Prices And Specs in Egypt">
            <a:extLst>
              <a:ext uri="{FF2B5EF4-FFF2-40B4-BE49-F238E27FC236}">
                <a16:creationId xmlns:a16="http://schemas.microsoft.com/office/drawing/2014/main" id="{042D0F21-7532-46A0-D3D2-23FD283AA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679" y="2205530"/>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GLC SUV: inspiration">
            <a:extLst>
              <a:ext uri="{FF2B5EF4-FFF2-40B4-BE49-F238E27FC236}">
                <a16:creationId xmlns:a16="http://schemas.microsoft.com/office/drawing/2014/main" id="{642EAB87-4769-79C6-22F8-601DE540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679" y="4525025"/>
            <a:ext cx="3810000" cy="128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2038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2957823" y="2663035"/>
            <a:ext cx="1486931" cy="2940683"/>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1" r="31344" b="20468"/>
          <a:stretch/>
        </p:blipFill>
        <p:spPr bwMode="auto">
          <a:xfrm rot="20952229">
            <a:off x="86323" y="1383884"/>
            <a:ext cx="3580613" cy="12600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2060931" y="1620729"/>
            <a:ext cx="1606048" cy="88916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48" t="9022" r="276" b="-2909"/>
          <a:stretch/>
        </p:blipFill>
        <p:spPr bwMode="auto">
          <a:xfrm rot="923618">
            <a:off x="8251572" y="967821"/>
            <a:ext cx="3350115" cy="172550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8" t="10085" r="49924" b="2662"/>
          <a:stretch/>
        </p:blipFill>
        <p:spPr bwMode="auto">
          <a:xfrm>
            <a:off x="234346" y="2809031"/>
            <a:ext cx="2403463" cy="2866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3198" b="5045"/>
          <a:stretch/>
        </p:blipFill>
        <p:spPr bwMode="auto">
          <a:xfrm>
            <a:off x="9445987" y="3406041"/>
            <a:ext cx="2584848" cy="237064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386" t="39460" r="17621" b="21416"/>
          <a:stretch/>
        </p:blipFill>
        <p:spPr bwMode="auto">
          <a:xfrm>
            <a:off x="4574713" y="4280280"/>
            <a:ext cx="3275271" cy="1601943"/>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387" t="12613" r="7748" b="50999"/>
          <a:stretch/>
        </p:blipFill>
        <p:spPr bwMode="auto">
          <a:xfrm>
            <a:off x="4570753" y="463625"/>
            <a:ext cx="3628875" cy="1240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7267026" y="2315649"/>
            <a:ext cx="2195735" cy="2321971"/>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69" t="12468" r="2789" b="5108"/>
          <a:stretch/>
        </p:blipFill>
        <p:spPr bwMode="auto">
          <a:xfrm>
            <a:off x="4536244" y="1849434"/>
            <a:ext cx="2710323" cy="23706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10745622" y="1676300"/>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1</a:t>
            </a:r>
          </a:p>
        </p:txBody>
      </p:sp>
      <p:sp>
        <p:nvSpPr>
          <p:cNvPr id="10" name="TextBox 9">
            <a:extLst>
              <a:ext uri="{FF2B5EF4-FFF2-40B4-BE49-F238E27FC236}">
                <a16:creationId xmlns:a16="http://schemas.microsoft.com/office/drawing/2014/main" id="{0B4BF2F4-C40E-44D8-3AF3-983F331BD6F2}"/>
              </a:ext>
            </a:extLst>
          </p:cNvPr>
          <p:cNvSpPr txBox="1"/>
          <p:nvPr/>
        </p:nvSpPr>
        <p:spPr>
          <a:xfrm>
            <a:off x="10917335" y="3646064"/>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2</a:t>
            </a:r>
          </a:p>
        </p:txBody>
      </p:sp>
      <p:sp>
        <p:nvSpPr>
          <p:cNvPr id="11" name="TextBox 10">
            <a:extLst>
              <a:ext uri="{FF2B5EF4-FFF2-40B4-BE49-F238E27FC236}">
                <a16:creationId xmlns:a16="http://schemas.microsoft.com/office/drawing/2014/main" id="{30BFCD43-7516-B79A-72AB-13F6B20E46AD}"/>
              </a:ext>
            </a:extLst>
          </p:cNvPr>
          <p:cNvSpPr txBox="1"/>
          <p:nvPr/>
        </p:nvSpPr>
        <p:spPr>
          <a:xfrm>
            <a:off x="8364891" y="3254168"/>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3</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619658" y="5177168"/>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4</a:t>
            </a:r>
          </a:p>
        </p:txBody>
      </p:sp>
      <p:sp>
        <p:nvSpPr>
          <p:cNvPr id="13" name="TextBox 12">
            <a:extLst>
              <a:ext uri="{FF2B5EF4-FFF2-40B4-BE49-F238E27FC236}">
                <a16:creationId xmlns:a16="http://schemas.microsoft.com/office/drawing/2014/main" id="{B664B74A-7AE7-7BD6-279A-8ECD0BC4AEBB}"/>
              </a:ext>
            </a:extLst>
          </p:cNvPr>
          <p:cNvSpPr txBox="1"/>
          <p:nvPr/>
        </p:nvSpPr>
        <p:spPr>
          <a:xfrm>
            <a:off x="6385190" y="919326"/>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5</a:t>
            </a:r>
          </a:p>
        </p:txBody>
      </p:sp>
      <p:sp>
        <p:nvSpPr>
          <p:cNvPr id="14" name="TextBox 13">
            <a:extLst>
              <a:ext uri="{FF2B5EF4-FFF2-40B4-BE49-F238E27FC236}">
                <a16:creationId xmlns:a16="http://schemas.microsoft.com/office/drawing/2014/main" id="{F0E20689-F052-698D-985C-7D5D2A51F9EE}"/>
              </a:ext>
            </a:extLst>
          </p:cNvPr>
          <p:cNvSpPr txBox="1"/>
          <p:nvPr/>
        </p:nvSpPr>
        <p:spPr>
          <a:xfrm>
            <a:off x="3417919" y="3536676"/>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7</a:t>
            </a:r>
          </a:p>
        </p:txBody>
      </p:sp>
      <p:sp>
        <p:nvSpPr>
          <p:cNvPr id="15" name="TextBox 14">
            <a:extLst>
              <a:ext uri="{FF2B5EF4-FFF2-40B4-BE49-F238E27FC236}">
                <a16:creationId xmlns:a16="http://schemas.microsoft.com/office/drawing/2014/main" id="{89FA5021-0A2B-9FDC-68A5-864D275FD349}"/>
              </a:ext>
            </a:extLst>
          </p:cNvPr>
          <p:cNvSpPr txBox="1"/>
          <p:nvPr/>
        </p:nvSpPr>
        <p:spPr>
          <a:xfrm>
            <a:off x="741587" y="4199960"/>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8</a:t>
            </a:r>
          </a:p>
        </p:txBody>
      </p:sp>
      <p:sp>
        <p:nvSpPr>
          <p:cNvPr id="16" name="TextBox 15">
            <a:extLst>
              <a:ext uri="{FF2B5EF4-FFF2-40B4-BE49-F238E27FC236}">
                <a16:creationId xmlns:a16="http://schemas.microsoft.com/office/drawing/2014/main" id="{F4BB7C0B-55D6-33D6-CCF5-45C006B37D21}"/>
              </a:ext>
            </a:extLst>
          </p:cNvPr>
          <p:cNvSpPr txBox="1"/>
          <p:nvPr/>
        </p:nvSpPr>
        <p:spPr>
          <a:xfrm>
            <a:off x="1513492" y="1767880"/>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6</a:t>
            </a:r>
          </a:p>
        </p:txBody>
      </p:sp>
    </p:spTree>
    <p:extLst>
      <p:ext uri="{BB962C8B-B14F-4D97-AF65-F5344CB8AC3E}">
        <p14:creationId xmlns:p14="http://schemas.microsoft.com/office/powerpoint/2010/main" val="63174672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2839678" y="2783426"/>
            <a:ext cx="1486931" cy="3109696"/>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1" r="31344" b="20468"/>
          <a:stretch/>
        </p:blipFill>
        <p:spPr bwMode="auto">
          <a:xfrm rot="20952229">
            <a:off x="1071145" y="1271423"/>
            <a:ext cx="2213155" cy="14497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2435482" y="1996312"/>
            <a:ext cx="1606048" cy="88916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48" t="9022" r="276" b="-2909"/>
          <a:stretch/>
        </p:blipFill>
        <p:spPr bwMode="auto">
          <a:xfrm rot="923618">
            <a:off x="8881238" y="863883"/>
            <a:ext cx="2734495" cy="191454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8" t="10085" r="49924" b="2662"/>
          <a:stretch/>
        </p:blipFill>
        <p:spPr bwMode="auto">
          <a:xfrm>
            <a:off x="212640" y="2849056"/>
            <a:ext cx="2403463" cy="287665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3198" b="5045"/>
          <a:stretch/>
        </p:blipFill>
        <p:spPr bwMode="auto">
          <a:xfrm>
            <a:off x="9489078" y="3364935"/>
            <a:ext cx="2584848" cy="245834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386" t="39460" r="17621" b="21416"/>
          <a:stretch/>
        </p:blipFill>
        <p:spPr bwMode="auto">
          <a:xfrm>
            <a:off x="4639745" y="4567283"/>
            <a:ext cx="3275271" cy="134412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387" t="12613" r="7748" b="50999"/>
          <a:stretch/>
        </p:blipFill>
        <p:spPr bwMode="auto">
          <a:xfrm>
            <a:off x="4506158" y="623806"/>
            <a:ext cx="2917410" cy="9969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7267026" y="2315649"/>
            <a:ext cx="2195735" cy="2321971"/>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69" t="12468" r="2789" b="5108"/>
          <a:stretch/>
        </p:blipFill>
        <p:spPr bwMode="auto">
          <a:xfrm>
            <a:off x="4536244" y="1849434"/>
            <a:ext cx="2710323" cy="23706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9598262" y="1676300"/>
            <a:ext cx="1721108" cy="88485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1</a:t>
            </a:r>
          </a:p>
          <a:p>
            <a:pPr algn="ctr" defTabSz="914354">
              <a:defRPr/>
            </a:pPr>
            <a:r>
              <a:rPr lang="en-GB" sz="1050" dirty="0">
                <a:solidFill>
                  <a:srgbClr val="C00000"/>
                </a:solidFill>
                <a:latin typeface="Calibri" panose="020F0502020204030204"/>
              </a:rPr>
              <a:t>Demographic characteristics</a:t>
            </a:r>
          </a:p>
          <a:p>
            <a:pPr algn="ctr" defTabSz="914354">
              <a:defRPr/>
            </a:pPr>
            <a:r>
              <a:rPr lang="en-GB" sz="1050" dirty="0">
                <a:solidFill>
                  <a:srgbClr val="C00000"/>
                </a:solidFill>
                <a:latin typeface="Calibri" panose="020F0502020204030204"/>
              </a:rPr>
              <a:t>Gender, Age and Life-Cycle Stage</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619658" y="5177168"/>
            <a:ext cx="573748" cy="40011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endParaRPr lang="en-GB" sz="2000" dirty="0">
              <a:solidFill>
                <a:srgbClr val="C00000"/>
              </a:solidFill>
              <a:latin typeface="Calibri" panose="020F0502020204030204"/>
            </a:endParaRPr>
          </a:p>
        </p:txBody>
      </p:sp>
      <p:sp>
        <p:nvSpPr>
          <p:cNvPr id="13" name="TextBox 12">
            <a:extLst>
              <a:ext uri="{FF2B5EF4-FFF2-40B4-BE49-F238E27FC236}">
                <a16:creationId xmlns:a16="http://schemas.microsoft.com/office/drawing/2014/main" id="{B664B74A-7AE7-7BD6-279A-8ECD0BC4AEBB}"/>
              </a:ext>
            </a:extLst>
          </p:cNvPr>
          <p:cNvSpPr txBox="1"/>
          <p:nvPr/>
        </p:nvSpPr>
        <p:spPr>
          <a:xfrm>
            <a:off x="5525459" y="866947"/>
            <a:ext cx="1046707" cy="561692"/>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5</a:t>
            </a:r>
          </a:p>
          <a:p>
            <a:pPr algn="ctr" defTabSz="914354">
              <a:defRPr/>
            </a:pPr>
            <a:r>
              <a:rPr kumimoji="0" lang="en-GB" sz="1050" b="0" i="0" u="none" strike="noStrike" kern="1200" cap="none" spc="0" normalizeH="0" baseline="0" noProof="0" dirty="0">
                <a:ln>
                  <a:noFill/>
                </a:ln>
                <a:solidFill>
                  <a:srgbClr val="C00000"/>
                </a:solidFill>
                <a:effectLst/>
                <a:uLnTx/>
                <a:uFillTx/>
                <a:latin typeface="Calibri" panose="020F0502020204030204"/>
                <a:ea typeface="+mn-ea"/>
                <a:cs typeface="+mn-cs"/>
              </a:rPr>
              <a:t>psychographic</a:t>
            </a:r>
            <a:endParaRPr lang="en-GB" sz="2000" dirty="0">
              <a:solidFill>
                <a:srgbClr val="C00000"/>
              </a:solidFill>
              <a:latin typeface="Calibri" panose="020F0502020204030204"/>
            </a:endParaRPr>
          </a:p>
        </p:txBody>
      </p:sp>
      <p:sp>
        <p:nvSpPr>
          <p:cNvPr id="14" name="TextBox 13">
            <a:extLst>
              <a:ext uri="{FF2B5EF4-FFF2-40B4-BE49-F238E27FC236}">
                <a16:creationId xmlns:a16="http://schemas.microsoft.com/office/drawing/2014/main" id="{F0E20689-F052-698D-985C-7D5D2A51F9EE}"/>
              </a:ext>
            </a:extLst>
          </p:cNvPr>
          <p:cNvSpPr txBox="1"/>
          <p:nvPr/>
        </p:nvSpPr>
        <p:spPr>
          <a:xfrm>
            <a:off x="3365696" y="2902980"/>
            <a:ext cx="1082715" cy="104644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7</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00000"/>
                </a:solidFill>
                <a:effectLst/>
                <a:uLnTx/>
                <a:uFillTx/>
                <a:latin typeface="Calibri" panose="020F0502020204030204"/>
                <a:ea typeface="+mn-ea"/>
                <a:cs typeface="+mn-cs"/>
              </a:rPr>
              <a:t>Demographic characteristics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00000"/>
                </a:solidFill>
                <a:effectLst/>
                <a:uLnTx/>
                <a:uFillTx/>
                <a:latin typeface="Calibri" panose="020F0502020204030204"/>
                <a:ea typeface="+mn-ea"/>
                <a:cs typeface="+mn-cs"/>
              </a:rPr>
              <a:t>, Age and Life-Cycle Stage</a:t>
            </a:r>
          </a:p>
        </p:txBody>
      </p:sp>
      <p:sp>
        <p:nvSpPr>
          <p:cNvPr id="15" name="TextBox 14">
            <a:extLst>
              <a:ext uri="{FF2B5EF4-FFF2-40B4-BE49-F238E27FC236}">
                <a16:creationId xmlns:a16="http://schemas.microsoft.com/office/drawing/2014/main" id="{89FA5021-0A2B-9FDC-68A5-864D275FD349}"/>
              </a:ext>
            </a:extLst>
          </p:cNvPr>
          <p:cNvSpPr txBox="1"/>
          <p:nvPr/>
        </p:nvSpPr>
        <p:spPr>
          <a:xfrm>
            <a:off x="537369" y="4112264"/>
            <a:ext cx="1961792" cy="72327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8</a:t>
            </a:r>
          </a:p>
          <a:p>
            <a:pPr algn="ctr" defTabSz="914354">
              <a:defRPr/>
            </a:pPr>
            <a:r>
              <a:rPr kumimoji="0" lang="en-GB" sz="1050" b="0" i="0" u="none" strike="noStrike" kern="1200" cap="none" spc="0" normalizeH="0" baseline="0" noProof="0" dirty="0">
                <a:ln>
                  <a:noFill/>
                </a:ln>
                <a:solidFill>
                  <a:srgbClr val="C00000"/>
                </a:solidFill>
                <a:effectLst/>
                <a:uLnTx/>
                <a:uFillTx/>
                <a:latin typeface="Calibri" panose="020F0502020204030204"/>
                <a:ea typeface="+mn-ea"/>
                <a:cs typeface="+mn-cs"/>
              </a:rPr>
              <a:t>psychographic, and demographic (high income)</a:t>
            </a:r>
            <a:endParaRPr lang="en-GB" sz="2000" dirty="0">
              <a:solidFill>
                <a:srgbClr val="C00000"/>
              </a:solidFill>
              <a:latin typeface="Calibri" panose="020F0502020204030204"/>
            </a:endParaRPr>
          </a:p>
        </p:txBody>
      </p:sp>
      <p:sp>
        <p:nvSpPr>
          <p:cNvPr id="16" name="TextBox 15">
            <a:extLst>
              <a:ext uri="{FF2B5EF4-FFF2-40B4-BE49-F238E27FC236}">
                <a16:creationId xmlns:a16="http://schemas.microsoft.com/office/drawing/2014/main" id="{F4BB7C0B-55D6-33D6-CCF5-45C006B37D21}"/>
              </a:ext>
            </a:extLst>
          </p:cNvPr>
          <p:cNvSpPr txBox="1"/>
          <p:nvPr/>
        </p:nvSpPr>
        <p:spPr>
          <a:xfrm>
            <a:off x="1109131" y="2196778"/>
            <a:ext cx="1329497" cy="72327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1100" dirty="0">
                <a:solidFill>
                  <a:srgbClr val="C00000"/>
                </a:solidFill>
                <a:latin typeface="Calibri" panose="020F0502020204030204"/>
              </a:rPr>
              <a:t>6,</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C00000"/>
                </a:solidFill>
                <a:effectLst/>
                <a:uLnTx/>
                <a:uFillTx/>
                <a:latin typeface="Calibri" panose="020F0502020204030204"/>
                <a:ea typeface="+mn-ea"/>
                <a:cs typeface="+mn-cs"/>
              </a:rPr>
              <a:t>Demographic characteristics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C00000"/>
                </a:solidFill>
                <a:effectLst/>
                <a:uLnTx/>
                <a:uFillTx/>
                <a:latin typeface="Calibri" panose="020F0502020204030204"/>
                <a:ea typeface="+mn-ea"/>
                <a:cs typeface="+mn-cs"/>
              </a:rPr>
              <a:t>Multiple , Age , psychographic, behavioural  and geographic</a:t>
            </a:r>
          </a:p>
          <a:p>
            <a:pPr algn="ctr" defTabSz="914354">
              <a:defRPr/>
            </a:pPr>
            <a:endParaRPr lang="en-GB" sz="1100" dirty="0">
              <a:solidFill>
                <a:srgbClr val="C00000"/>
              </a:solidFill>
              <a:latin typeface="Calibri" panose="020F0502020204030204"/>
            </a:endParaRPr>
          </a:p>
        </p:txBody>
      </p:sp>
      <p:sp>
        <p:nvSpPr>
          <p:cNvPr id="6" name="TextBox 5">
            <a:extLst>
              <a:ext uri="{FF2B5EF4-FFF2-40B4-BE49-F238E27FC236}">
                <a16:creationId xmlns:a16="http://schemas.microsoft.com/office/drawing/2014/main" id="{D2752D9C-4FBC-FF52-81A4-DEF217EB32E0}"/>
              </a:ext>
            </a:extLst>
          </p:cNvPr>
          <p:cNvSpPr txBox="1"/>
          <p:nvPr/>
        </p:nvSpPr>
        <p:spPr>
          <a:xfrm>
            <a:off x="10429946" y="3107016"/>
            <a:ext cx="1721108" cy="88485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latin typeface="Calibri" panose="020F0502020204030204"/>
              </a:rPr>
              <a:t>2</a:t>
            </a:r>
          </a:p>
          <a:p>
            <a:pPr algn="ctr" defTabSz="914354">
              <a:defRPr/>
            </a:pPr>
            <a:r>
              <a:rPr lang="en-GB" sz="1050" dirty="0">
                <a:solidFill>
                  <a:srgbClr val="C00000"/>
                </a:solidFill>
                <a:latin typeface="Calibri" panose="020F0502020204030204"/>
              </a:rPr>
              <a:t>Demographic characteristics</a:t>
            </a:r>
          </a:p>
          <a:p>
            <a:pPr algn="ctr" defTabSz="914354">
              <a:defRPr/>
            </a:pPr>
            <a:r>
              <a:rPr lang="en-GB" sz="1050" dirty="0">
                <a:solidFill>
                  <a:srgbClr val="C00000"/>
                </a:solidFill>
                <a:latin typeface="Calibri" panose="020F0502020204030204"/>
              </a:rPr>
              <a:t>Gender, Age and Life-Cycle Stage</a:t>
            </a:r>
          </a:p>
        </p:txBody>
      </p:sp>
      <p:sp>
        <p:nvSpPr>
          <p:cNvPr id="17" name="TextBox 16">
            <a:extLst>
              <a:ext uri="{FF2B5EF4-FFF2-40B4-BE49-F238E27FC236}">
                <a16:creationId xmlns:a16="http://schemas.microsoft.com/office/drawing/2014/main" id="{73DDCB48-6A43-28B5-8520-7BC91072E773}"/>
              </a:ext>
            </a:extLst>
          </p:cNvPr>
          <p:cNvSpPr txBox="1"/>
          <p:nvPr/>
        </p:nvSpPr>
        <p:spPr>
          <a:xfrm>
            <a:off x="7811362" y="3577804"/>
            <a:ext cx="1721108" cy="561692"/>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rPr>
              <a:t>3</a:t>
            </a:r>
            <a:endParaRPr lang="en-GB" sz="2000" dirty="0">
              <a:solidFill>
                <a:srgbClr val="C00000"/>
              </a:solidFill>
              <a:latin typeface="Calibri" panose="020F0502020204030204"/>
            </a:endParaRPr>
          </a:p>
          <a:p>
            <a:pPr algn="ctr" defTabSz="914354">
              <a:defRPr/>
            </a:pPr>
            <a:r>
              <a:rPr lang="en-GB" sz="1050" dirty="0">
                <a:solidFill>
                  <a:srgbClr val="C00000"/>
                </a:solidFill>
                <a:latin typeface="Calibri" panose="020F0502020204030204"/>
              </a:rPr>
              <a:t>Geographic</a:t>
            </a:r>
          </a:p>
        </p:txBody>
      </p:sp>
      <p:sp>
        <p:nvSpPr>
          <p:cNvPr id="18" name="TextBox 17">
            <a:extLst>
              <a:ext uri="{FF2B5EF4-FFF2-40B4-BE49-F238E27FC236}">
                <a16:creationId xmlns:a16="http://schemas.microsoft.com/office/drawing/2014/main" id="{EBEB9FBA-24B2-27BC-9872-DE6413A78557}"/>
              </a:ext>
            </a:extLst>
          </p:cNvPr>
          <p:cNvSpPr txBox="1"/>
          <p:nvPr/>
        </p:nvSpPr>
        <p:spPr>
          <a:xfrm>
            <a:off x="5254703" y="5256094"/>
            <a:ext cx="1721108" cy="561692"/>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914354">
              <a:defRPr/>
            </a:pPr>
            <a:r>
              <a:rPr lang="en-GB" sz="2000" dirty="0">
                <a:solidFill>
                  <a:srgbClr val="C00000"/>
                </a:solidFill>
              </a:rPr>
              <a:t>4</a:t>
            </a:r>
          </a:p>
          <a:p>
            <a:pPr algn="ctr" defTabSz="914354">
              <a:defRPr/>
            </a:pPr>
            <a:r>
              <a:rPr lang="en-GB" sz="1050" dirty="0">
                <a:solidFill>
                  <a:srgbClr val="C00000"/>
                </a:solidFill>
                <a:latin typeface="Calibri" panose="020F0502020204030204"/>
              </a:rPr>
              <a:t>Behavioural </a:t>
            </a:r>
          </a:p>
        </p:txBody>
      </p:sp>
    </p:spTree>
    <p:extLst>
      <p:ext uri="{BB962C8B-B14F-4D97-AF65-F5344CB8AC3E}">
        <p14:creationId xmlns:p14="http://schemas.microsoft.com/office/powerpoint/2010/main" val="42824114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092949" y="1168950"/>
            <a:ext cx="6557897" cy="3948353"/>
          </a:xfrm>
          <a:prstGeom prst="rect">
            <a:avLst/>
          </a:prstGeom>
        </p:spPr>
      </p:pic>
    </p:spTree>
    <p:extLst>
      <p:ext uri="{BB962C8B-B14F-4D97-AF65-F5344CB8AC3E}">
        <p14:creationId xmlns:p14="http://schemas.microsoft.com/office/powerpoint/2010/main" val="49085118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864069" y="1339227"/>
            <a:ext cx="9852025" cy="4054895"/>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a:extLst>
              <a:ext uri="{FF2B5EF4-FFF2-40B4-BE49-F238E27FC236}">
                <a16:creationId xmlns:a16="http://schemas.microsoft.com/office/drawing/2014/main" id="{E0608834-976F-4BDA-95B0-C14BC4B5F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53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1446-06B4-42F3-9224-A3D3A32BB412}"/>
              </a:ext>
            </a:extLst>
          </p:cNvPr>
          <p:cNvSpPr>
            <a:spLocks noGrp="1"/>
          </p:cNvSpPr>
          <p:nvPr>
            <p:ph type="title" idx="4294967295"/>
          </p:nvPr>
        </p:nvSpPr>
        <p:spPr>
          <a:xfrm>
            <a:off x="7056437" y="200027"/>
            <a:ext cx="5135563" cy="1820863"/>
          </a:xfrm>
        </p:spPr>
        <p:txBody>
          <a:bodyPr vert="horz" lIns="91440" tIns="45720" rIns="91440" bIns="45720" rtlCol="0" anchor="b">
            <a:normAutofit fontScale="90000"/>
          </a:bodyPr>
          <a:lstStyle/>
          <a:p>
            <a:pPr algn="ctr"/>
            <a:r>
              <a:rPr lang="en-US" sz="6600" dirty="0">
                <a:solidFill>
                  <a:srgbClr val="C00000"/>
                </a:solidFill>
              </a:rPr>
              <a:t>Case study</a:t>
            </a:r>
            <a:br>
              <a:rPr lang="en-US" sz="6600" dirty="0">
                <a:solidFill>
                  <a:srgbClr val="C00000"/>
                </a:solidFill>
              </a:rPr>
            </a:br>
            <a:endParaRPr lang="en-US" sz="6600" dirty="0">
              <a:solidFill>
                <a:srgbClr val="C00000"/>
              </a:solidFill>
            </a:endParaRPr>
          </a:p>
        </p:txBody>
      </p:sp>
      <p:pic>
        <p:nvPicPr>
          <p:cNvPr id="1026" name="Picture 2" descr="Google for Games">
            <a:extLst>
              <a:ext uri="{FF2B5EF4-FFF2-40B4-BE49-F238E27FC236}">
                <a16:creationId xmlns:a16="http://schemas.microsoft.com/office/drawing/2014/main" id="{0FA97D44-B21A-42AC-812B-EA88E97240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0" y="1674813"/>
            <a:ext cx="2941638" cy="36115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DAF64A-ED68-F1E1-83A8-3109151488EB}"/>
              </a:ext>
            </a:extLst>
          </p:cNvPr>
          <p:cNvPicPr>
            <a:picLocks noChangeAspect="1"/>
          </p:cNvPicPr>
          <p:nvPr/>
        </p:nvPicPr>
        <p:blipFill>
          <a:blip r:embed="rId3"/>
          <a:stretch>
            <a:fillRect/>
          </a:stretch>
        </p:blipFill>
        <p:spPr>
          <a:xfrm>
            <a:off x="3100389" y="1466122"/>
            <a:ext cx="7772400" cy="3715631"/>
          </a:xfrm>
          <a:prstGeom prst="rect">
            <a:avLst/>
          </a:prstGeom>
        </p:spPr>
      </p:pic>
    </p:spTree>
    <p:extLst>
      <p:ext uri="{BB962C8B-B14F-4D97-AF65-F5344CB8AC3E}">
        <p14:creationId xmlns:p14="http://schemas.microsoft.com/office/powerpoint/2010/main" val="296789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8203620" y="448574"/>
            <a:ext cx="3594100" cy="1242101"/>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4400" dirty="0">
                <a:solidFill>
                  <a:srgbClr val="C00000"/>
                </a:solidFill>
                <a:latin typeface="Abadi" panose="020B0604020104020204" pitchFamily="34" charset="0"/>
              </a:rPr>
              <a:t>Activity #1</a:t>
            </a:r>
            <a:br>
              <a:rPr lang="en-US" sz="4400" dirty="0">
                <a:solidFill>
                  <a:srgbClr val="C00000"/>
                </a:solidFill>
                <a:latin typeface="Abadi" panose="020B0604020104020204" pitchFamily="34" charset="0"/>
              </a:rPr>
            </a:br>
            <a:r>
              <a:rPr lang="en-US" sz="4400" dirty="0">
                <a:solidFill>
                  <a:srgbClr val="C00000"/>
                </a:solidFill>
                <a:latin typeface="Abadi" panose="020B0604020104020204" pitchFamily="34" charset="0"/>
              </a:rPr>
              <a:t>MCQs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837778" y="1886840"/>
            <a:ext cx="4094163" cy="38176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40" y="1102705"/>
            <a:ext cx="7308604" cy="429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03503"/>
      </p:ext>
    </p:extLst>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5562</Words>
  <Application>Microsoft Office PowerPoint</Application>
  <PresentationFormat>Widescreen</PresentationFormat>
  <Paragraphs>506</Paragraphs>
  <Slides>74</Slides>
  <Notes>46</Notes>
  <HiddenSlides>1</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74</vt:i4>
      </vt:variant>
    </vt:vector>
  </HeadingPairs>
  <TitlesOfParts>
    <vt:vector size="97" baseType="lpstr">
      <vt:lpstr>Abadi</vt:lpstr>
      <vt:lpstr>Adobe Arabic</vt:lpstr>
      <vt:lpstr>Arial</vt:lpstr>
      <vt:lpstr>Arial Black</vt:lpstr>
      <vt:lpstr>Arial Unicode MS</vt:lpstr>
      <vt:lpstr>Book Antiqua</vt:lpstr>
      <vt:lpstr>Calibri</vt:lpstr>
      <vt:lpstr>Calibri Light</vt:lpstr>
      <vt:lpstr>Carlito_q_1</vt:lpstr>
      <vt:lpstr>Gill Sans MT</vt:lpstr>
      <vt:lpstr>Helvetica</vt:lpstr>
      <vt:lpstr>Impact</vt:lpstr>
      <vt:lpstr>OpenSymbol_g_1</vt:lpstr>
      <vt:lpstr>Poppins</vt:lpstr>
      <vt:lpstr>Rockwell</vt:lpstr>
      <vt:lpstr>Segoe UI Web (Arabic)</vt:lpstr>
      <vt:lpstr>Simplified Arabic</vt:lpstr>
      <vt:lpstr>SourceSansPro</vt:lpstr>
      <vt:lpstr>Times New Roman</vt:lpstr>
      <vt:lpstr>TimesNewRomanPSMT</vt:lpstr>
      <vt:lpstr>Wingdings</vt:lpstr>
      <vt:lpstr>Office Theme</vt:lpstr>
      <vt:lpstr>2_Atlas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vt:lpstr>
      <vt:lpstr>Activity #1 MCQs </vt:lpstr>
      <vt:lpstr>Quiz </vt:lpstr>
      <vt:lpstr>Quiz </vt:lpstr>
      <vt:lpstr>Quiz </vt:lpstr>
      <vt:lpstr>Quiz </vt:lpstr>
      <vt:lpstr>Quiz </vt:lpstr>
      <vt:lpstr>PowerPoint Presentation</vt:lpstr>
      <vt:lpstr>PowerPoint Presentation</vt:lpstr>
      <vt:lpstr>RECAP ON STARTEGIES </vt:lpstr>
      <vt:lpstr>Understand the Startegy </vt:lpstr>
      <vt:lpstr>MARKETING STRATEGIES</vt:lpstr>
      <vt:lpstr>PowerPoint Presentation</vt:lpstr>
      <vt:lpstr>PowerPoint Presentation</vt:lpstr>
      <vt:lpstr>SWOT strategies </vt:lpstr>
      <vt:lpstr>Opportunity &amp; Threat Prioritization Matrix </vt:lpstr>
      <vt:lpstr>PowerPoint Presentation</vt:lpstr>
      <vt:lpstr>Ansoff Growth strategies *   </vt:lpstr>
      <vt:lpstr>PowerPoint Presentation</vt:lpstr>
      <vt:lpstr>PowerPoint Presentation</vt:lpstr>
      <vt:lpstr>PowerPoint Presentation</vt:lpstr>
      <vt:lpstr>PowerPoint Presentation</vt:lpstr>
      <vt:lpstr>PowerPoint Presentation</vt:lpstr>
      <vt:lpstr>Market Penetration</vt:lpstr>
      <vt:lpstr>Market Development</vt:lpstr>
      <vt:lpstr>Product Development</vt:lpstr>
      <vt:lpstr>Diversification</vt:lpstr>
      <vt:lpstr>PowerPoint Presentation</vt:lpstr>
      <vt:lpstr>Activity #2 PRACTICE  </vt:lpstr>
      <vt:lpstr>What is the strategy here  ? </vt:lpstr>
      <vt:lpstr>PowerPoint Presentation</vt:lpstr>
      <vt:lpstr>PowerPoint Presentation</vt:lpstr>
      <vt:lpstr>PowerPoint Presentation</vt:lpstr>
      <vt:lpstr>Understand Competitive Advantages</vt:lpstr>
      <vt:lpstr>تحقيق ميزة تنافسية</vt:lpstr>
      <vt:lpstr>تحقيق ميزة تنافسية  ١- الريادة في  التكلفة </vt:lpstr>
      <vt:lpstr>تحقيق ميزة تنافسية ٢- استراتيجية التمييز</vt:lpstr>
      <vt:lpstr>تحقيق ميزة تنافسية ٣-استراتيجية التركيز</vt:lpstr>
      <vt:lpstr> Porter's Generic Strategies:  Cost Leadership.</vt:lpstr>
      <vt:lpstr> Porter's Generic Strategies:  Differentiation.</vt:lpstr>
      <vt:lpstr> Porter's Generic Strategies:  Cost Focus.</vt:lpstr>
      <vt:lpstr>Porter's Generic Strategies: Differentiation Focus.</vt:lpstr>
      <vt:lpstr>Porter’s Generic Strategies recap </vt:lpstr>
      <vt:lpstr>PowerPoint Presentation</vt:lpstr>
      <vt:lpstr>PowerPoint Presentation</vt:lpstr>
      <vt:lpstr>PowerPoint Presentation</vt:lpstr>
      <vt:lpstr>PowerPoint Presentation</vt:lpstr>
      <vt:lpstr>What is the strategy here  ? </vt:lpstr>
      <vt:lpstr>PowerPoint Presentation</vt:lpstr>
      <vt:lpstr>Designing a Customer Value-Driven Market Strategy</vt:lpstr>
      <vt:lpstr>PowerPoint Presentation</vt:lpstr>
      <vt:lpstr>PowerPoint Presentation</vt:lpstr>
      <vt:lpstr>PowerPoint Presentation</vt:lpstr>
      <vt:lpstr>PowerPoint Presentation</vt:lpstr>
      <vt:lpstr>٧- أسس تجزئة / تقسيم أسواق المستهلك</vt:lpstr>
      <vt:lpstr>PowerPoint Presentation</vt:lpstr>
      <vt:lpstr>PowerPoint Presentation</vt:lpstr>
      <vt:lpstr>٦- معايير التجزئة الفعالة</vt:lpstr>
      <vt:lpstr>Multiple Segmentation Bases</vt:lpstr>
      <vt:lpstr>Multiple Segmentation Bases</vt:lpstr>
      <vt:lpstr>PowerPoint Presentation</vt:lpstr>
      <vt:lpstr>Activity #4</vt:lpstr>
      <vt:lpstr>Mercedes Benz Definition of segmentation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Saber</dc:creator>
  <cp:lastModifiedBy>Eman Arafa</cp:lastModifiedBy>
  <cp:revision>13</cp:revision>
  <dcterms:created xsi:type="dcterms:W3CDTF">2023-03-28T08:35:32Z</dcterms:created>
  <dcterms:modified xsi:type="dcterms:W3CDTF">2024-08-25T10:15:17Z</dcterms:modified>
</cp:coreProperties>
</file>