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2"/>
  </p:notesMasterIdLst>
  <p:sldIdLst>
    <p:sldId id="326"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Lst>
  <p:sldSz cx="12192000" cy="6858000"/>
  <p:notesSz cx="6858000" cy="9144000"/>
  <p:embeddedFontLst>
    <p:embeddedFont>
      <p:font typeface="Book Antiqua" panose="02040602050305030304" pitchFamily="18" charset="0"/>
      <p:regular r:id="rId73"/>
      <p:bold r:id="rId74"/>
      <p:italic r:id="rId75"/>
      <p:boldItalic r:id="rId76"/>
    </p:embeddedFont>
    <p:embeddedFont>
      <p:font typeface="Calibri" panose="020F0502020204030204" pitchFamily="34" charset="0"/>
      <p:regular r:id="rId77"/>
      <p:bold r:id="rId78"/>
      <p:italic r:id="rId79"/>
      <p:boldItalic r:id="rId80"/>
    </p:embeddedFont>
    <p:embeddedFont>
      <p:font typeface="Century Gothic" panose="020B0502020202020204" pitchFamily="34" charset="0"/>
      <p:regular r:id="rId81"/>
      <p:bold r:id="rId82"/>
      <p:italic r:id="rId83"/>
      <p:boldItalic r:id="rId84"/>
    </p:embeddedFont>
    <p:embeddedFont>
      <p:font typeface="Gill Sans" panose="020B0604020202020204" charset="0"/>
      <p:regular r:id="rId85"/>
      <p:bold r:id="rId86"/>
    </p:embeddedFont>
    <p:embeddedFont>
      <p:font typeface="Impact" panose="020B0806030902050204" pitchFamily="34" charset="0"/>
      <p:regular r:id="rId87"/>
    </p:embeddedFont>
    <p:embeddedFont>
      <p:font typeface="Kaushan Script" panose="020B0604020202020204" charset="0"/>
      <p:regular r:id="rId88"/>
    </p:embeddedFont>
    <p:embeddedFont>
      <p:font typeface="Montserrat" panose="00000500000000000000" pitchFamily="2" charset="0"/>
      <p:regular r:id="rId89"/>
      <p:bold r:id="rId90"/>
      <p:italic r:id="rId91"/>
      <p:boldItalic r:id="rId92"/>
    </p:embeddedFont>
    <p:embeddedFont>
      <p:font typeface="Rockwell" panose="02060603020205020403" pitchFamily="18" charset="0"/>
      <p:regular r:id="rId93"/>
      <p:bold r:id="rId94"/>
      <p:italic r:id="rId95"/>
      <p:boldItalic r:id="rId96"/>
    </p:embeddedFont>
    <p:embeddedFont>
      <p:font typeface="Times" panose="02020603050405020304" pitchFamily="18" charset="0"/>
      <p:regular r:id="rId97"/>
      <p:bold r:id="rId98"/>
      <p:italic r:id="rId99"/>
      <p:boldItalic r:id="rId100"/>
    </p:embeddedFont>
    <p:embeddedFont>
      <p:font typeface="Verdana" panose="020B0604030504040204" pitchFamily="34" charset="0"/>
      <p:regular r:id="rId101"/>
      <p:bold r:id="rId102"/>
      <p:italic r:id="rId103"/>
      <p:boldItalic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5" roundtripDataSignature="AMtx7mgmApEJpFKONSCk09Qci6/DU7Crd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A6D0D4D-1E50-44E0-8AB9-73F8A543F371}">
  <a:tblStyle styleId="{4A6D0D4D-1E50-44E0-8AB9-73F8A543F37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2.fntdata"/><Relationship Id="rId89" Type="http://schemas.openxmlformats.org/officeDocument/2006/relationships/font" Target="fonts/font17.fntdata"/><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2.fntdata"/><Relationship Id="rId79" Type="http://schemas.openxmlformats.org/officeDocument/2006/relationships/font" Target="fonts/font7.fntdata"/><Relationship Id="rId102" Type="http://schemas.openxmlformats.org/officeDocument/2006/relationships/font" Target="fonts/font30.fntdata"/><Relationship Id="rId5" Type="http://schemas.openxmlformats.org/officeDocument/2006/relationships/slide" Target="slides/slide4.xml"/><Relationship Id="rId90" Type="http://schemas.openxmlformats.org/officeDocument/2006/relationships/font" Target="fonts/font18.fntdata"/><Relationship Id="rId95" Type="http://schemas.openxmlformats.org/officeDocument/2006/relationships/font" Target="fonts/font2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8.fntdata"/><Relationship Id="rId85" Type="http://schemas.openxmlformats.org/officeDocument/2006/relationships/font" Target="fonts/font13.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31.fntdata"/><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font" Target="fonts/font3.fntdata"/><Relationship Id="rId91" Type="http://schemas.openxmlformats.org/officeDocument/2006/relationships/font" Target="fonts/font19.fntdata"/><Relationship Id="rId96"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font" Target="fonts/font22.fntdata"/><Relationship Id="rId99" Type="http://schemas.openxmlformats.org/officeDocument/2006/relationships/font" Target="fonts/font27.fntdata"/><Relationship Id="rId101" Type="http://schemas.openxmlformats.org/officeDocument/2006/relationships/font" Target="fonts/font2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4.fntdata"/><Relationship Id="rId97" Type="http://schemas.openxmlformats.org/officeDocument/2006/relationships/font" Target="fonts/font25.fntdata"/><Relationship Id="rId104" Type="http://schemas.openxmlformats.org/officeDocument/2006/relationships/font" Target="fonts/font3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5.fntdata"/><Relationship Id="rId61" Type="http://schemas.openxmlformats.org/officeDocument/2006/relationships/slide" Target="slides/slide60.xml"/><Relationship Id="rId82"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5.fntdata"/><Relationship Id="rId100" Type="http://schemas.openxmlformats.org/officeDocument/2006/relationships/font" Target="fonts/font28.fntdata"/><Relationship Id="rId105"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93" Type="http://schemas.openxmlformats.org/officeDocument/2006/relationships/font" Target="fonts/font21.fntdata"/><Relationship Id="rId98" Type="http://schemas.openxmlformats.org/officeDocument/2006/relationships/font" Target="fonts/font2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11.fntdata"/><Relationship Id="rId8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Managing the marketing process requires the four marketing management functions as illustrated in this figure. </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They include </a:t>
            </a:r>
            <a:r>
              <a:rPr lang="en-US" b="1">
                <a:solidFill>
                  <a:srgbClr val="008000"/>
                </a:solidFill>
                <a:latin typeface="Arial"/>
                <a:ea typeface="Arial"/>
                <a:cs typeface="Arial"/>
                <a:sym typeface="Arial"/>
              </a:rPr>
              <a:t>analysis, planning, implementation, and control. </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The company first develops company-wide strategic plans and then translates them into marketing and other plans for each division, product, and brand. </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Through implementation, the company turns the plans into actions. </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Control consists of measuring and evaluating the results of marketing activities and taking corrective action where needed. </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Finally, marketing analysis provides the information and evaluations needed for all the other marketing activities.</a:t>
            </a:r>
            <a:endParaRPr/>
          </a:p>
        </p:txBody>
      </p:sp>
      <p:sp>
        <p:nvSpPr>
          <p:cNvPr id="239" name="Google Shape;23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The Marketing Process</a:t>
            </a:r>
            <a:endParaRPr/>
          </a:p>
          <a:p>
            <a:pPr marL="457200" lvl="1" indent="-76200" algn="l" rtl="0">
              <a:lnSpc>
                <a:spcPct val="100000"/>
              </a:lnSpc>
              <a:spcBef>
                <a:spcPts val="0"/>
              </a:spcBef>
              <a:spcAft>
                <a:spcPts val="0"/>
              </a:spcAft>
              <a:buClr>
                <a:schemeClr val="dk1"/>
              </a:buClr>
              <a:buSzPts val="1200"/>
              <a:buFont typeface="Calibri"/>
              <a:buChar char="•"/>
            </a:pPr>
            <a:r>
              <a:rPr lang="en-US"/>
              <a:t>In the first four steps, companies work to understand consumers, create customer value, and build strong customer relationships</a:t>
            </a:r>
            <a:endParaRPr/>
          </a:p>
          <a:p>
            <a:pPr marL="457200" lvl="1" indent="-76200" algn="l" rtl="0">
              <a:lnSpc>
                <a:spcPct val="100000"/>
              </a:lnSpc>
              <a:spcBef>
                <a:spcPts val="0"/>
              </a:spcBef>
              <a:spcAft>
                <a:spcPts val="0"/>
              </a:spcAft>
              <a:buClr>
                <a:schemeClr val="dk1"/>
              </a:buClr>
              <a:buSzPts val="1200"/>
              <a:buFont typeface="Calibri"/>
              <a:buChar char="•"/>
            </a:pPr>
            <a:r>
              <a:rPr lang="en-US"/>
              <a:t>In the final step, companies reap the rewards of creating superior customer value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By creating value for customers, companies are able capture value from customers in the form of sales, profits, and long-term customer equity</a:t>
            </a:r>
            <a:endParaRPr/>
          </a:p>
        </p:txBody>
      </p:sp>
      <p:sp>
        <p:nvSpPr>
          <p:cNvPr id="288" name="Google Shape;28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3" name="Google Shape;31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14" name="Google Shape;31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A U.S. consumer needs food but may want a Chicago-style “deep-dish” pizza and a craft beer. A person in Afghanistan needs food but may want rice, lamb, and carrots. Our wants are shaped by our society. Many people want a Mercedes; only a few c</a:t>
            </a: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an buy one. Companies must measure not only how many people want their product, but also how many are willing and able to buy it.</a:t>
            </a:r>
            <a:endParaRPr/>
          </a:p>
        </p:txBody>
      </p:sp>
      <p:sp>
        <p:nvSpPr>
          <p:cNvPr id="323" name="Google Shape;32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400"/>
              <a:buNone/>
            </a:pPr>
            <a:r>
              <a:rPr lang="en-US"/>
              <a:t>As a first step, marketers need to understand customer needs and wants and the marketplace within which they operate.</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US"/>
              <a:t>Needs</a:t>
            </a:r>
            <a:endParaRPr/>
          </a:p>
          <a:p>
            <a:pPr marL="0" lvl="0" indent="0" algn="l" rtl="0">
              <a:lnSpc>
                <a:spcPct val="90000"/>
              </a:lnSpc>
              <a:spcBef>
                <a:spcPts val="0"/>
              </a:spcBef>
              <a:spcAft>
                <a:spcPts val="0"/>
              </a:spcAft>
              <a:buSzPts val="1400"/>
              <a:buNone/>
            </a:pPr>
            <a:r>
              <a:rPr lang="en-US"/>
              <a:t>A human need is a state of felt deprivation</a:t>
            </a:r>
            <a:endParaRPr/>
          </a:p>
          <a:p>
            <a:pPr marL="0" lvl="0" indent="0" algn="l" rtl="0">
              <a:lnSpc>
                <a:spcPct val="90000"/>
              </a:lnSpc>
              <a:spcBef>
                <a:spcPts val="0"/>
              </a:spcBef>
              <a:spcAft>
                <a:spcPts val="0"/>
              </a:spcAft>
              <a:buSzPts val="1400"/>
              <a:buNone/>
            </a:pPr>
            <a:r>
              <a:rPr lang="en-US"/>
              <a:t>Included are:</a:t>
            </a:r>
            <a:endParaRPr/>
          </a:p>
          <a:p>
            <a:pPr marL="0" lvl="0" indent="0" algn="l" rtl="0">
              <a:lnSpc>
                <a:spcPct val="90000"/>
              </a:lnSpc>
              <a:spcBef>
                <a:spcPts val="0"/>
              </a:spcBef>
              <a:spcAft>
                <a:spcPts val="0"/>
              </a:spcAft>
              <a:buSzPts val="1400"/>
              <a:buNone/>
            </a:pPr>
            <a:r>
              <a:rPr lang="en-US"/>
              <a:t>The basic physical needs for food, clothing, warmth, and safety</a:t>
            </a:r>
            <a:endParaRPr/>
          </a:p>
          <a:p>
            <a:pPr marL="0" lvl="0" indent="0" algn="l" rtl="0">
              <a:lnSpc>
                <a:spcPct val="90000"/>
              </a:lnSpc>
              <a:spcBef>
                <a:spcPts val="0"/>
              </a:spcBef>
              <a:spcAft>
                <a:spcPts val="0"/>
              </a:spcAft>
              <a:buSzPts val="1400"/>
              <a:buNone/>
            </a:pPr>
            <a:r>
              <a:rPr lang="en-US"/>
              <a:t>Social needs for belonging, affection, fun, and relaxation</a:t>
            </a:r>
            <a:endParaRPr/>
          </a:p>
          <a:p>
            <a:pPr marL="0" lvl="0" indent="0" algn="l" rtl="0">
              <a:lnSpc>
                <a:spcPct val="90000"/>
              </a:lnSpc>
              <a:spcBef>
                <a:spcPts val="0"/>
              </a:spcBef>
              <a:spcAft>
                <a:spcPts val="0"/>
              </a:spcAft>
              <a:buSzPts val="1400"/>
              <a:buNone/>
            </a:pPr>
            <a:r>
              <a:rPr lang="en-US"/>
              <a:t>Esteem needs for prestige, recognition, and fame</a:t>
            </a:r>
            <a:endParaRPr/>
          </a:p>
          <a:p>
            <a:pPr marL="0" lvl="0" indent="0" algn="l" rtl="0">
              <a:lnSpc>
                <a:spcPct val="90000"/>
              </a:lnSpc>
              <a:spcBef>
                <a:spcPts val="0"/>
              </a:spcBef>
              <a:spcAft>
                <a:spcPts val="0"/>
              </a:spcAft>
              <a:buSzPts val="1400"/>
              <a:buNone/>
            </a:pPr>
            <a:r>
              <a:rPr lang="en-US"/>
              <a:t>Individual needs for knowledge and self-expression</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US"/>
              <a:t>Wants</a:t>
            </a:r>
            <a:endParaRPr/>
          </a:p>
          <a:p>
            <a:pPr marL="0" lvl="0" indent="0" algn="l" rtl="0">
              <a:lnSpc>
                <a:spcPct val="90000"/>
              </a:lnSpc>
              <a:spcBef>
                <a:spcPts val="0"/>
              </a:spcBef>
              <a:spcAft>
                <a:spcPts val="0"/>
              </a:spcAft>
              <a:buSzPts val="1400"/>
              <a:buNone/>
            </a:pPr>
            <a:r>
              <a:rPr lang="en-US"/>
              <a:t>The form human needs take as they are shaped by culture and individual personality</a:t>
            </a:r>
            <a:endParaRPr/>
          </a:p>
          <a:p>
            <a:pPr marL="0" lvl="0" indent="0" algn="l" rtl="0">
              <a:lnSpc>
                <a:spcPct val="90000"/>
              </a:lnSpc>
              <a:spcBef>
                <a:spcPts val="0"/>
              </a:spcBef>
              <a:spcAft>
                <a:spcPts val="0"/>
              </a:spcAft>
              <a:buSzPts val="1400"/>
              <a:buNone/>
            </a:pPr>
            <a:r>
              <a:rPr lang="en-US"/>
              <a:t>As a society evolves, the wants of its members expand</a:t>
            </a:r>
            <a:endParaRPr/>
          </a:p>
          <a:p>
            <a:pPr marL="0" lvl="0" indent="0" algn="l" rtl="0">
              <a:lnSpc>
                <a:spcPct val="90000"/>
              </a:lnSpc>
              <a:spcBef>
                <a:spcPts val="0"/>
              </a:spcBef>
              <a:spcAft>
                <a:spcPts val="0"/>
              </a:spcAft>
              <a:buSzPts val="1400"/>
              <a:buNone/>
            </a:pPr>
            <a:r>
              <a:rPr lang="en-US"/>
              <a:t>Be careful not to confuse wants with needs</a:t>
            </a:r>
            <a:endParaRPr/>
          </a:p>
          <a:p>
            <a:pPr marL="0" lvl="0" indent="0" algn="l" rtl="0">
              <a:lnSpc>
                <a:spcPct val="90000"/>
              </a:lnSpc>
              <a:spcBef>
                <a:spcPts val="0"/>
              </a:spcBef>
              <a:spcAft>
                <a:spcPts val="0"/>
              </a:spcAft>
              <a:buSzPts val="1400"/>
              <a:buNone/>
            </a:pPr>
            <a:r>
              <a:rPr lang="en-US"/>
              <a:t>For example: a manufacturer of drill bits may think that customers need a drill bit, but what the customers really need is a hole (aka "marketing myopia")</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US"/>
              <a:t>Demands</a:t>
            </a:r>
            <a:endParaRPr/>
          </a:p>
          <a:p>
            <a:pPr marL="0" lvl="0" indent="0" algn="l" rtl="0">
              <a:lnSpc>
                <a:spcPct val="90000"/>
              </a:lnSpc>
              <a:spcBef>
                <a:spcPts val="0"/>
              </a:spcBef>
              <a:spcAft>
                <a:spcPts val="0"/>
              </a:spcAft>
              <a:buSzPts val="1400"/>
              <a:buNone/>
            </a:pPr>
            <a:r>
              <a:rPr lang="en-US"/>
              <a:t>People have almost unlimited wants, but limited resources</a:t>
            </a:r>
            <a:endParaRPr/>
          </a:p>
          <a:p>
            <a:pPr marL="0" lvl="0" indent="0" algn="l" rtl="0">
              <a:lnSpc>
                <a:spcPct val="90000"/>
              </a:lnSpc>
              <a:spcBef>
                <a:spcPts val="0"/>
              </a:spcBef>
              <a:spcAft>
                <a:spcPts val="0"/>
              </a:spcAft>
              <a:buSzPts val="1400"/>
              <a:buNone/>
            </a:pPr>
            <a:r>
              <a:rPr lang="en-US"/>
              <a:t>Therefore, wants become demands when backed by buying power</a:t>
            </a:r>
            <a:endParaRPr/>
          </a:p>
          <a:p>
            <a:pPr marL="0" lvl="0" indent="0" algn="l" rtl="0">
              <a:lnSpc>
                <a:spcPct val="90000"/>
              </a:lnSpc>
              <a:spcBef>
                <a:spcPts val="0"/>
              </a:spcBef>
              <a:spcAft>
                <a:spcPts val="0"/>
              </a:spcAft>
              <a:buSzPts val="1400"/>
              <a:buNone/>
            </a:pPr>
            <a:endParaRPr/>
          </a:p>
        </p:txBody>
      </p:sp>
      <p:sp>
        <p:nvSpPr>
          <p:cNvPr id="331" name="Google Shape;33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400"/>
              <a:buNone/>
            </a:pPr>
            <a:r>
              <a:rPr lang="en-US"/>
              <a:t>As a first step, marketers need to understand customer needs and wants and the marketplace within which they operate.</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US"/>
              <a:t>Needs</a:t>
            </a:r>
            <a:endParaRPr/>
          </a:p>
          <a:p>
            <a:pPr marL="0" lvl="0" indent="0" algn="l" rtl="0">
              <a:lnSpc>
                <a:spcPct val="90000"/>
              </a:lnSpc>
              <a:spcBef>
                <a:spcPts val="0"/>
              </a:spcBef>
              <a:spcAft>
                <a:spcPts val="0"/>
              </a:spcAft>
              <a:buSzPts val="1400"/>
              <a:buNone/>
            </a:pPr>
            <a:r>
              <a:rPr lang="en-US"/>
              <a:t>A human need is a state of felt deprivation</a:t>
            </a:r>
            <a:endParaRPr/>
          </a:p>
          <a:p>
            <a:pPr marL="0" lvl="0" indent="0" algn="l" rtl="0">
              <a:lnSpc>
                <a:spcPct val="90000"/>
              </a:lnSpc>
              <a:spcBef>
                <a:spcPts val="0"/>
              </a:spcBef>
              <a:spcAft>
                <a:spcPts val="0"/>
              </a:spcAft>
              <a:buSzPts val="1400"/>
              <a:buNone/>
            </a:pPr>
            <a:r>
              <a:rPr lang="en-US"/>
              <a:t>Included are:</a:t>
            </a:r>
            <a:endParaRPr/>
          </a:p>
          <a:p>
            <a:pPr marL="0" lvl="0" indent="0" algn="l" rtl="0">
              <a:lnSpc>
                <a:spcPct val="90000"/>
              </a:lnSpc>
              <a:spcBef>
                <a:spcPts val="0"/>
              </a:spcBef>
              <a:spcAft>
                <a:spcPts val="0"/>
              </a:spcAft>
              <a:buSzPts val="1400"/>
              <a:buNone/>
            </a:pPr>
            <a:r>
              <a:rPr lang="en-US"/>
              <a:t>The basic physical needs for food, clothing, warmth, and safety</a:t>
            </a:r>
            <a:endParaRPr/>
          </a:p>
          <a:p>
            <a:pPr marL="0" lvl="0" indent="0" algn="l" rtl="0">
              <a:lnSpc>
                <a:spcPct val="90000"/>
              </a:lnSpc>
              <a:spcBef>
                <a:spcPts val="0"/>
              </a:spcBef>
              <a:spcAft>
                <a:spcPts val="0"/>
              </a:spcAft>
              <a:buSzPts val="1400"/>
              <a:buNone/>
            </a:pPr>
            <a:r>
              <a:rPr lang="en-US"/>
              <a:t>Social needs for belonging, affection, fun, and relaxation</a:t>
            </a:r>
            <a:endParaRPr/>
          </a:p>
          <a:p>
            <a:pPr marL="0" lvl="0" indent="0" algn="l" rtl="0">
              <a:lnSpc>
                <a:spcPct val="90000"/>
              </a:lnSpc>
              <a:spcBef>
                <a:spcPts val="0"/>
              </a:spcBef>
              <a:spcAft>
                <a:spcPts val="0"/>
              </a:spcAft>
              <a:buSzPts val="1400"/>
              <a:buNone/>
            </a:pPr>
            <a:r>
              <a:rPr lang="en-US"/>
              <a:t>Esteem needs for prestige, recognition, and fame</a:t>
            </a:r>
            <a:endParaRPr/>
          </a:p>
          <a:p>
            <a:pPr marL="0" lvl="0" indent="0" algn="l" rtl="0">
              <a:lnSpc>
                <a:spcPct val="90000"/>
              </a:lnSpc>
              <a:spcBef>
                <a:spcPts val="0"/>
              </a:spcBef>
              <a:spcAft>
                <a:spcPts val="0"/>
              </a:spcAft>
              <a:buSzPts val="1400"/>
              <a:buNone/>
            </a:pPr>
            <a:r>
              <a:rPr lang="en-US"/>
              <a:t>Individual needs for knowledge and self-expression</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US"/>
              <a:t>Wants</a:t>
            </a:r>
            <a:endParaRPr/>
          </a:p>
          <a:p>
            <a:pPr marL="0" lvl="0" indent="0" algn="l" rtl="0">
              <a:lnSpc>
                <a:spcPct val="90000"/>
              </a:lnSpc>
              <a:spcBef>
                <a:spcPts val="0"/>
              </a:spcBef>
              <a:spcAft>
                <a:spcPts val="0"/>
              </a:spcAft>
              <a:buSzPts val="1400"/>
              <a:buNone/>
            </a:pPr>
            <a:r>
              <a:rPr lang="en-US"/>
              <a:t>The form human needs take as they are shaped by culture and individual personality</a:t>
            </a:r>
            <a:endParaRPr/>
          </a:p>
          <a:p>
            <a:pPr marL="0" lvl="0" indent="0" algn="l" rtl="0">
              <a:lnSpc>
                <a:spcPct val="90000"/>
              </a:lnSpc>
              <a:spcBef>
                <a:spcPts val="0"/>
              </a:spcBef>
              <a:spcAft>
                <a:spcPts val="0"/>
              </a:spcAft>
              <a:buSzPts val="1400"/>
              <a:buNone/>
            </a:pPr>
            <a:r>
              <a:rPr lang="en-US"/>
              <a:t>As a society evolves, the wants of its members expand</a:t>
            </a:r>
            <a:endParaRPr/>
          </a:p>
          <a:p>
            <a:pPr marL="0" lvl="0" indent="0" algn="l" rtl="0">
              <a:lnSpc>
                <a:spcPct val="90000"/>
              </a:lnSpc>
              <a:spcBef>
                <a:spcPts val="0"/>
              </a:spcBef>
              <a:spcAft>
                <a:spcPts val="0"/>
              </a:spcAft>
              <a:buSzPts val="1400"/>
              <a:buNone/>
            </a:pPr>
            <a:r>
              <a:rPr lang="en-US"/>
              <a:t>Be careful not to confuse wants with needs</a:t>
            </a:r>
            <a:endParaRPr/>
          </a:p>
          <a:p>
            <a:pPr marL="0" lvl="0" indent="0" algn="l" rtl="0">
              <a:lnSpc>
                <a:spcPct val="90000"/>
              </a:lnSpc>
              <a:spcBef>
                <a:spcPts val="0"/>
              </a:spcBef>
              <a:spcAft>
                <a:spcPts val="0"/>
              </a:spcAft>
              <a:buSzPts val="1400"/>
              <a:buNone/>
            </a:pPr>
            <a:r>
              <a:rPr lang="en-US"/>
              <a:t>For example: a manufacturer of drill bits may think that customers need a drill bit, but what the customers really need is a hole (aka "marketing myopia")</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US"/>
              <a:t>Demands</a:t>
            </a:r>
            <a:endParaRPr/>
          </a:p>
          <a:p>
            <a:pPr marL="0" lvl="0" indent="0" algn="l" rtl="0">
              <a:lnSpc>
                <a:spcPct val="90000"/>
              </a:lnSpc>
              <a:spcBef>
                <a:spcPts val="0"/>
              </a:spcBef>
              <a:spcAft>
                <a:spcPts val="0"/>
              </a:spcAft>
              <a:buSzPts val="1400"/>
              <a:buNone/>
            </a:pPr>
            <a:r>
              <a:rPr lang="en-US"/>
              <a:t>People have almost unlimited wants, but limited resources</a:t>
            </a:r>
            <a:endParaRPr/>
          </a:p>
          <a:p>
            <a:pPr marL="0" lvl="0" indent="0" algn="l" rtl="0">
              <a:lnSpc>
                <a:spcPct val="90000"/>
              </a:lnSpc>
              <a:spcBef>
                <a:spcPts val="0"/>
              </a:spcBef>
              <a:spcAft>
                <a:spcPts val="0"/>
              </a:spcAft>
              <a:buSzPts val="1400"/>
              <a:buNone/>
            </a:pPr>
            <a:r>
              <a:rPr lang="en-US"/>
              <a:t>Therefore, wants become demands when backed by buying power</a:t>
            </a:r>
            <a:endParaRPr/>
          </a:p>
          <a:p>
            <a:pPr marL="0" lvl="0" indent="0" algn="l" rtl="0">
              <a:lnSpc>
                <a:spcPct val="90000"/>
              </a:lnSpc>
              <a:spcBef>
                <a:spcPts val="0"/>
              </a:spcBef>
              <a:spcAft>
                <a:spcPts val="0"/>
              </a:spcAft>
              <a:buSzPts val="1400"/>
              <a:buNone/>
            </a:pPr>
            <a:endParaRPr/>
          </a:p>
        </p:txBody>
      </p:sp>
      <p:sp>
        <p:nvSpPr>
          <p:cNvPr id="364" name="Google Shape;36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4" name="Google Shape;37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market offering includes much more than just physical goods or services. Consumers decide which events to experience, which tourist destinations to visit, which hotels to stay in, and which restaurants to patronize. To the consumer these are all products.</a:t>
            </a:r>
            <a:endParaRPr/>
          </a:p>
        </p:txBody>
      </p:sp>
      <p:sp>
        <p:nvSpPr>
          <p:cNvPr id="375" name="Google Shape;37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281d7fb39e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2281d7fb39e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g2281d7fb39e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281d7fb39e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2281d7fb39e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g2281d7fb39e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403" name="Google Shape;40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411" name="Google Shape;41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281d7fb39e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9" name="Google Shape;419;g2281d7fb39e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281d7fb39e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2281d7fb39e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7" name="Google Shape;427;g2281d7fb39e_1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Marketing occurs when people decide to satisfy their needs and wants through exchange relationships. </a:t>
            </a:r>
            <a:r>
              <a:rPr lang="en-US" b="1">
                <a:latin typeface="Arial"/>
                <a:ea typeface="Arial"/>
                <a:cs typeface="Arial"/>
                <a:sym typeface="Arial"/>
              </a:rPr>
              <a:t>Exchange</a:t>
            </a:r>
            <a:r>
              <a:rPr lang="en-US">
                <a:latin typeface="Arial"/>
                <a:ea typeface="Arial"/>
                <a:cs typeface="Arial"/>
                <a:sym typeface="Arial"/>
              </a:rPr>
              <a:t> is the act of obtaining a desired object from someone by offering something in return.</a:t>
            </a:r>
            <a:endParaRPr/>
          </a:p>
          <a:p>
            <a:pPr marL="0" lvl="0" indent="0" algn="l" rtl="0">
              <a:lnSpc>
                <a:spcPct val="100000"/>
              </a:lnSpc>
              <a:spcBef>
                <a:spcPts val="0"/>
              </a:spcBef>
              <a:spcAft>
                <a:spcPts val="0"/>
              </a:spcAft>
              <a:buSzPts val="1400"/>
              <a:buNone/>
            </a:pPr>
            <a:r>
              <a:rPr lang="en-US">
                <a:latin typeface="Arial"/>
                <a:ea typeface="Arial"/>
                <a:cs typeface="Arial"/>
                <a:sym typeface="Arial"/>
              </a:rPr>
              <a:t>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Marketing consists of actions taken to create, maintain, and grow desirable exchange relationships with target audiences involving a product, service, idea, or other object. Companies want to build strong relationships by consistently delivering superior customer value.</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360"/>
              </a:spcBef>
              <a:spcAft>
                <a:spcPts val="0"/>
              </a:spcAft>
              <a:buSzPts val="1400"/>
              <a:buNone/>
            </a:pPr>
            <a:r>
              <a:rPr lang="en-US">
                <a:latin typeface="Arial"/>
                <a:ea typeface="Arial"/>
                <a:cs typeface="Arial"/>
                <a:sym typeface="Arial"/>
              </a:rPr>
              <a:t>In the broadest sense, the marketer tries to bring about a response to some market offering. The response may be more than simply buying or trading products and services. For example, a political candidate wants votes; a church wants membership; an orchestra wants an audience; and a social action group wants idea acceptance.</a:t>
            </a:r>
            <a:endParaRPr/>
          </a:p>
          <a:p>
            <a:pPr marL="0" lvl="0" indent="0" algn="l" rtl="0">
              <a:lnSpc>
                <a:spcPct val="100000"/>
              </a:lnSpc>
              <a:spcBef>
                <a:spcPts val="360"/>
              </a:spcBef>
              <a:spcAft>
                <a:spcPts val="0"/>
              </a:spcAft>
              <a:buSzPts val="1400"/>
              <a:buNone/>
            </a:pPr>
            <a:endParaRPr>
              <a:solidFill>
                <a:srgbClr val="008000"/>
              </a:solidFill>
              <a:latin typeface="Arial"/>
              <a:ea typeface="Arial"/>
              <a:cs typeface="Arial"/>
              <a:sym typeface="Arial"/>
            </a:endParaRPr>
          </a:p>
        </p:txBody>
      </p:sp>
      <p:sp>
        <p:nvSpPr>
          <p:cNvPr id="451" name="Google Shape;45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1" name="Google Shape;47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9" name="Google Shape;49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Verdana"/>
              <a:buNone/>
            </a:pPr>
            <a:r>
              <a:rPr lang="en-US">
                <a:solidFill>
                  <a:schemeClr val="dk1"/>
                </a:solidFill>
                <a:latin typeface="Verdana"/>
                <a:ea typeface="Verdana"/>
                <a:cs typeface="Verdana"/>
                <a:sym typeface="Verdana"/>
              </a:rPr>
              <a:t>Strategic Marketing is a systematic process that enables organizational to achieving vision mission and goals </a:t>
            </a:r>
            <a:endParaRPr/>
          </a:p>
          <a:p>
            <a:pPr marL="0" marR="0" lvl="0" indent="0" algn="l" rtl="0">
              <a:lnSpc>
                <a:spcPct val="100000"/>
              </a:lnSpc>
              <a:spcBef>
                <a:spcPts val="0"/>
              </a:spcBef>
              <a:spcAft>
                <a:spcPts val="0"/>
              </a:spcAft>
              <a:buClr>
                <a:schemeClr val="dk1"/>
              </a:buClr>
              <a:buSzPts val="1200"/>
              <a:buFont typeface="Verdana"/>
              <a:buNone/>
            </a:pPr>
            <a:r>
              <a:rPr lang="en-US">
                <a:solidFill>
                  <a:schemeClr val="dk1"/>
                </a:solidFill>
                <a:latin typeface="Verdana"/>
                <a:ea typeface="Verdana"/>
                <a:cs typeface="Verdana"/>
                <a:sym typeface="Verdana"/>
              </a:rPr>
              <a:t>Continuous process of assessing , determining the needs and wants of target markets and delivering desired satisfactions more </a:t>
            </a:r>
            <a:r>
              <a:rPr lang="en-US" b="1">
                <a:solidFill>
                  <a:schemeClr val="dk1"/>
                </a:solidFill>
                <a:latin typeface="Verdana"/>
                <a:ea typeface="Verdana"/>
                <a:cs typeface="Verdana"/>
                <a:sym typeface="Verdana"/>
              </a:rPr>
              <a:t>effectively</a:t>
            </a:r>
            <a:r>
              <a:rPr lang="en-US">
                <a:solidFill>
                  <a:schemeClr val="dk1"/>
                </a:solidFill>
                <a:latin typeface="Verdana"/>
                <a:ea typeface="Verdana"/>
                <a:cs typeface="Verdana"/>
                <a:sym typeface="Verdana"/>
              </a:rPr>
              <a:t> and </a:t>
            </a:r>
            <a:r>
              <a:rPr lang="en-US" b="1">
                <a:solidFill>
                  <a:schemeClr val="dk1"/>
                </a:solidFill>
                <a:latin typeface="Verdana"/>
                <a:ea typeface="Verdana"/>
                <a:cs typeface="Verdana"/>
                <a:sym typeface="Verdana"/>
              </a:rPr>
              <a:t>efficiently </a:t>
            </a:r>
            <a:r>
              <a:rPr lang="en-US">
                <a:solidFill>
                  <a:schemeClr val="dk1"/>
                </a:solidFill>
                <a:latin typeface="Verdana"/>
                <a:ea typeface="Verdana"/>
                <a:cs typeface="Verdana"/>
                <a:sym typeface="Verdana"/>
              </a:rPr>
              <a:t>than competitors.</a:t>
            </a:r>
            <a:endParaRPr/>
          </a:p>
          <a:p>
            <a:pPr marL="0" lvl="0" indent="0" algn="l" rtl="0">
              <a:lnSpc>
                <a:spcPct val="100000"/>
              </a:lnSpc>
              <a:spcBef>
                <a:spcPts val="0"/>
              </a:spcBef>
              <a:spcAft>
                <a:spcPts val="0"/>
              </a:spcAft>
              <a:buSzPts val="1400"/>
              <a:buNone/>
            </a:pPr>
            <a:endParaRPr/>
          </a:p>
        </p:txBody>
      </p:sp>
      <p:sp>
        <p:nvSpPr>
          <p:cNvPr id="500" name="Google Shape;50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7" name="Google Shape;50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Verdana"/>
              <a:buNone/>
            </a:pPr>
            <a:r>
              <a:rPr lang="en-US">
                <a:solidFill>
                  <a:schemeClr val="dk1"/>
                </a:solidFill>
                <a:latin typeface="Verdana"/>
                <a:ea typeface="Verdana"/>
                <a:cs typeface="Verdana"/>
                <a:sym typeface="Verdana"/>
              </a:rPr>
              <a:t>Strategic Marketing is a systematic process that enables organizational to achieving vision mission and goals </a:t>
            </a:r>
            <a:endParaRPr/>
          </a:p>
          <a:p>
            <a:pPr marL="0" marR="0" lvl="0" indent="0" algn="l" rtl="0">
              <a:lnSpc>
                <a:spcPct val="100000"/>
              </a:lnSpc>
              <a:spcBef>
                <a:spcPts val="0"/>
              </a:spcBef>
              <a:spcAft>
                <a:spcPts val="0"/>
              </a:spcAft>
              <a:buClr>
                <a:schemeClr val="dk1"/>
              </a:buClr>
              <a:buSzPts val="1200"/>
              <a:buFont typeface="Verdana"/>
              <a:buNone/>
            </a:pPr>
            <a:r>
              <a:rPr lang="en-US">
                <a:solidFill>
                  <a:schemeClr val="dk1"/>
                </a:solidFill>
                <a:latin typeface="Verdana"/>
                <a:ea typeface="Verdana"/>
                <a:cs typeface="Verdana"/>
                <a:sym typeface="Verdana"/>
              </a:rPr>
              <a:t>Continuous process of assessing , determining the needs and wants of target markets and delivering desired satisfactions more </a:t>
            </a:r>
            <a:r>
              <a:rPr lang="en-US" b="1">
                <a:solidFill>
                  <a:schemeClr val="dk1"/>
                </a:solidFill>
                <a:latin typeface="Verdana"/>
                <a:ea typeface="Verdana"/>
                <a:cs typeface="Verdana"/>
                <a:sym typeface="Verdana"/>
              </a:rPr>
              <a:t>effectively</a:t>
            </a:r>
            <a:r>
              <a:rPr lang="en-US">
                <a:solidFill>
                  <a:schemeClr val="dk1"/>
                </a:solidFill>
                <a:latin typeface="Verdana"/>
                <a:ea typeface="Verdana"/>
                <a:cs typeface="Verdana"/>
                <a:sym typeface="Verdana"/>
              </a:rPr>
              <a:t> and </a:t>
            </a:r>
            <a:r>
              <a:rPr lang="en-US" b="1">
                <a:solidFill>
                  <a:schemeClr val="dk1"/>
                </a:solidFill>
                <a:latin typeface="Verdana"/>
                <a:ea typeface="Verdana"/>
                <a:cs typeface="Verdana"/>
                <a:sym typeface="Verdana"/>
              </a:rPr>
              <a:t>efficiently </a:t>
            </a:r>
            <a:r>
              <a:rPr lang="en-US">
                <a:solidFill>
                  <a:schemeClr val="dk1"/>
                </a:solidFill>
                <a:latin typeface="Verdana"/>
                <a:ea typeface="Verdana"/>
                <a:cs typeface="Verdana"/>
                <a:sym typeface="Verdana"/>
              </a:rPr>
              <a:t>than competitors.</a:t>
            </a:r>
            <a:endParaRPr/>
          </a:p>
          <a:p>
            <a:pPr marL="0" lvl="0" indent="0" algn="l" rtl="0">
              <a:lnSpc>
                <a:spcPct val="100000"/>
              </a:lnSpc>
              <a:spcBef>
                <a:spcPts val="0"/>
              </a:spcBef>
              <a:spcAft>
                <a:spcPts val="0"/>
              </a:spcAft>
              <a:buSzPts val="1400"/>
              <a:buNone/>
            </a:pPr>
            <a:endParaRPr/>
          </a:p>
        </p:txBody>
      </p:sp>
      <p:sp>
        <p:nvSpPr>
          <p:cNvPr id="508" name="Google Shape;50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517" name="Google Shape;51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526" name="Google Shape;526;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548" name="Google Shape;548;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2" name="Google Shape;57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4" name="Google Shape;58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Companies must find the game plan for long-run survival and growth that makes the most sense given its specific situation, opportunities, objectives, and resources. This is the focus of </a:t>
            </a:r>
            <a:r>
              <a:rPr lang="en-US" b="1">
                <a:solidFill>
                  <a:srgbClr val="008000"/>
                </a:solidFill>
                <a:latin typeface="Arial"/>
                <a:ea typeface="Arial"/>
                <a:cs typeface="Arial"/>
                <a:sym typeface="Arial"/>
              </a:rPr>
              <a:t>strategic planning</a:t>
            </a:r>
            <a:r>
              <a:rPr lang="en-US"/>
              <a:t>—</a:t>
            </a:r>
            <a:r>
              <a:rPr lang="en-US">
                <a:solidFill>
                  <a:srgbClr val="008000"/>
                </a:solidFill>
                <a:latin typeface="Arial"/>
                <a:ea typeface="Arial"/>
                <a:cs typeface="Arial"/>
                <a:sym typeface="Arial"/>
              </a:rPr>
              <a:t>the process of developing and maintaining a strategic fit between the organization’s goals, capabilities and its changing marketing opportunities. </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p:txBody>
      </p:sp>
      <p:sp>
        <p:nvSpPr>
          <p:cNvPr id="591" name="Google Shape;59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A mission statement refers to the organization’s purpose. What it wants to accomplish in the larger environment. Forging a sound mission begins with the following questions: What is</a:t>
            </a:r>
            <a:r>
              <a:rPr lang="en-US" i="1">
                <a:solidFill>
                  <a:srgbClr val="008000"/>
                </a:solidFill>
                <a:latin typeface="Arial"/>
                <a:ea typeface="Arial"/>
                <a:cs typeface="Arial"/>
                <a:sym typeface="Arial"/>
              </a:rPr>
              <a:t> </a:t>
            </a:r>
            <a:r>
              <a:rPr lang="en-US">
                <a:solidFill>
                  <a:srgbClr val="008000"/>
                </a:solidFill>
                <a:latin typeface="Arial"/>
                <a:ea typeface="Arial"/>
                <a:cs typeface="Arial"/>
                <a:sym typeface="Arial"/>
              </a:rPr>
              <a:t>our business? Who is the customer? What do consumers value? What should</a:t>
            </a:r>
            <a:r>
              <a:rPr lang="en-US" i="1">
                <a:solidFill>
                  <a:srgbClr val="008000"/>
                </a:solidFill>
                <a:latin typeface="Arial"/>
                <a:ea typeface="Arial"/>
                <a:cs typeface="Arial"/>
                <a:sym typeface="Arial"/>
              </a:rPr>
              <a:t> </a:t>
            </a:r>
            <a:r>
              <a:rPr lang="en-US">
                <a:solidFill>
                  <a:srgbClr val="008000"/>
                </a:solidFill>
                <a:latin typeface="Arial"/>
                <a:ea typeface="Arial"/>
                <a:cs typeface="Arial"/>
                <a:sym typeface="Arial"/>
              </a:rPr>
              <a:t>our business be? Successful companies continuously raise these questions and answer them carefully and completely.</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Mission statements should be market oriented and defined in terms of satisfying basic customer needs.</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Mission statements should be meaningful and specific, yet motivating. They should emphasize the company’s strengths and tell forcefully how it intends to win in the marketplace. For example, Google’s mission is to give people a window into the world’s information, wherever it may be found. </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Finally, a company’s mission should focus on customers and the customer experience it seeks to create. For example, </a:t>
            </a:r>
            <a:r>
              <a:rPr lang="en-US" sz="1200" b="0" i="0" u="none" strike="noStrike">
                <a:solidFill>
                  <a:schemeClr val="dk1"/>
                </a:solidFill>
                <a:latin typeface="Arial"/>
                <a:ea typeface="Arial"/>
                <a:cs typeface="Arial"/>
                <a:sym typeface="Arial"/>
              </a:rPr>
              <a:t>Buffalo Wild Wings chain’s mission is to provide a total eating and social environment that “fuels the sports fan experience.”</a:t>
            </a:r>
            <a:endParaRPr b="0">
              <a:solidFill>
                <a:srgbClr val="008000"/>
              </a:solidFill>
              <a:latin typeface="Arial"/>
              <a:ea typeface="Arial"/>
              <a:cs typeface="Arial"/>
              <a:sym typeface="Arial"/>
            </a:endParaRPr>
          </a:p>
        </p:txBody>
      </p:sp>
      <p:sp>
        <p:nvSpPr>
          <p:cNvPr id="605" name="Google Shape;605;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A mission statement refers to the organization’s purpose. What it wants to accomplish in the larger environment. Forging a sound mission begins with the following questions: What is</a:t>
            </a:r>
            <a:r>
              <a:rPr lang="en-US" i="1">
                <a:solidFill>
                  <a:srgbClr val="008000"/>
                </a:solidFill>
                <a:latin typeface="Arial"/>
                <a:ea typeface="Arial"/>
                <a:cs typeface="Arial"/>
                <a:sym typeface="Arial"/>
              </a:rPr>
              <a:t> </a:t>
            </a:r>
            <a:r>
              <a:rPr lang="en-US">
                <a:solidFill>
                  <a:srgbClr val="008000"/>
                </a:solidFill>
                <a:latin typeface="Arial"/>
                <a:ea typeface="Arial"/>
                <a:cs typeface="Arial"/>
                <a:sym typeface="Arial"/>
              </a:rPr>
              <a:t>our business? Who is the customer? What do consumers value? What should</a:t>
            </a:r>
            <a:r>
              <a:rPr lang="en-US" i="1">
                <a:solidFill>
                  <a:srgbClr val="008000"/>
                </a:solidFill>
                <a:latin typeface="Arial"/>
                <a:ea typeface="Arial"/>
                <a:cs typeface="Arial"/>
                <a:sym typeface="Arial"/>
              </a:rPr>
              <a:t> </a:t>
            </a:r>
            <a:r>
              <a:rPr lang="en-US">
                <a:solidFill>
                  <a:srgbClr val="008000"/>
                </a:solidFill>
                <a:latin typeface="Arial"/>
                <a:ea typeface="Arial"/>
                <a:cs typeface="Arial"/>
                <a:sym typeface="Arial"/>
              </a:rPr>
              <a:t>our business be? Successful companies continuously raise these questions and answer them carefully and completely.</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Mission statements should be market oriented and defined in terms of satisfying basic customer needs.</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Mission statements should be meaningful and specific, yet motivating. They should emphasize the company’s strengths and tell forcefully how it intends to win in the marketplace. For example, Google’s mission is to give people a window into the world’s information, wherever it may be found. </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Finally, a company’s mission should focus on customers and the customer experience it seeks to create. For example, </a:t>
            </a:r>
            <a:r>
              <a:rPr lang="en-US" sz="1200" b="0" i="0" u="none" strike="noStrike">
                <a:solidFill>
                  <a:schemeClr val="dk1"/>
                </a:solidFill>
                <a:latin typeface="Arial"/>
                <a:ea typeface="Arial"/>
                <a:cs typeface="Arial"/>
                <a:sym typeface="Arial"/>
              </a:rPr>
              <a:t>Buffalo Wild Wings chain’s mission is to provide a total eating and social environment that “fuels the sports fan experience.”</a:t>
            </a:r>
            <a:endParaRPr b="0">
              <a:solidFill>
                <a:srgbClr val="008000"/>
              </a:solidFill>
              <a:latin typeface="Arial"/>
              <a:ea typeface="Arial"/>
              <a:cs typeface="Arial"/>
              <a:sym typeface="Arial"/>
            </a:endParaRPr>
          </a:p>
        </p:txBody>
      </p:sp>
      <p:sp>
        <p:nvSpPr>
          <p:cNvPr id="621" name="Google Shape;621;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A mission statement refers to the organization’s purpose. What it wants to accomplish in the larger environment. Forging a sound mission begins with the following questions: What is</a:t>
            </a:r>
            <a:r>
              <a:rPr lang="en-US" i="1">
                <a:solidFill>
                  <a:srgbClr val="008000"/>
                </a:solidFill>
                <a:latin typeface="Arial"/>
                <a:ea typeface="Arial"/>
                <a:cs typeface="Arial"/>
                <a:sym typeface="Arial"/>
              </a:rPr>
              <a:t> </a:t>
            </a:r>
            <a:r>
              <a:rPr lang="en-US">
                <a:solidFill>
                  <a:srgbClr val="008000"/>
                </a:solidFill>
                <a:latin typeface="Arial"/>
                <a:ea typeface="Arial"/>
                <a:cs typeface="Arial"/>
                <a:sym typeface="Arial"/>
              </a:rPr>
              <a:t>our business? Who is the customer? What do consumers value? What should</a:t>
            </a:r>
            <a:r>
              <a:rPr lang="en-US" i="1">
                <a:solidFill>
                  <a:srgbClr val="008000"/>
                </a:solidFill>
                <a:latin typeface="Arial"/>
                <a:ea typeface="Arial"/>
                <a:cs typeface="Arial"/>
                <a:sym typeface="Arial"/>
              </a:rPr>
              <a:t> </a:t>
            </a:r>
            <a:r>
              <a:rPr lang="en-US">
                <a:solidFill>
                  <a:srgbClr val="008000"/>
                </a:solidFill>
                <a:latin typeface="Arial"/>
                <a:ea typeface="Arial"/>
                <a:cs typeface="Arial"/>
                <a:sym typeface="Arial"/>
              </a:rPr>
              <a:t>our business be? Successful companies continuously raise these questions and answer them carefully and completely.</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Mission statements should be market oriented and defined in terms of satisfying basic customer needs.</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Mission statements should be meaningful and specific, yet motivating. They should emphasize the company’s strengths and tell forcefully how it intends to win in the marketplace. For example, Google’s mission is to give people a window into the world’s information, wherever it may be found. </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Finally, a company’s mission should focus on customers and the customer experience it seeks to create. For example, </a:t>
            </a:r>
            <a:r>
              <a:rPr lang="en-US" sz="1200" b="0" i="0" u="none" strike="noStrike">
                <a:solidFill>
                  <a:schemeClr val="dk1"/>
                </a:solidFill>
                <a:latin typeface="Arial"/>
                <a:ea typeface="Arial"/>
                <a:cs typeface="Arial"/>
                <a:sym typeface="Arial"/>
              </a:rPr>
              <a:t>Buffalo Wild Wings chain’s mission is to provide a total eating and social environment that “fuels the sports fan experience.”</a:t>
            </a:r>
            <a:endParaRPr b="0">
              <a:solidFill>
                <a:srgbClr val="008000"/>
              </a:solidFill>
              <a:latin typeface="Arial"/>
              <a:ea typeface="Arial"/>
              <a:cs typeface="Arial"/>
              <a:sym typeface="Arial"/>
            </a:endParaRPr>
          </a:p>
        </p:txBody>
      </p:sp>
      <p:sp>
        <p:nvSpPr>
          <p:cNvPr id="636" name="Google Shape;636;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646" name="Google Shape;64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Companies must find the game plan for long-run survival and growth that makes the most sense given its specific situation, opportunities, objectives, and resources. This is the focus of </a:t>
            </a:r>
            <a:r>
              <a:rPr lang="en-US" b="1">
                <a:solidFill>
                  <a:srgbClr val="008000"/>
                </a:solidFill>
                <a:latin typeface="Arial"/>
                <a:ea typeface="Arial"/>
                <a:cs typeface="Arial"/>
                <a:sym typeface="Arial"/>
              </a:rPr>
              <a:t>strategic planning</a:t>
            </a:r>
            <a:r>
              <a:rPr lang="en-US"/>
              <a:t>—</a:t>
            </a:r>
            <a:r>
              <a:rPr lang="en-US">
                <a:solidFill>
                  <a:srgbClr val="008000"/>
                </a:solidFill>
                <a:latin typeface="Arial"/>
                <a:ea typeface="Arial"/>
                <a:cs typeface="Arial"/>
                <a:sym typeface="Arial"/>
              </a:rPr>
              <a:t>the process of developing and maintaining a strategic fit between the organization’s goals, capabilities and its changing marketing opportunities. </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endParaRPr/>
          </a:p>
          <a:p>
            <a:pPr marL="0" marR="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This is the focusof </a:t>
            </a:r>
            <a:r>
              <a:rPr lang="en-US" b="1">
                <a:solidFill>
                  <a:srgbClr val="008000"/>
                </a:solidFill>
                <a:latin typeface="Arial"/>
                <a:ea typeface="Arial"/>
                <a:cs typeface="Arial"/>
                <a:sym typeface="Arial"/>
              </a:rPr>
              <a:t>strategic planning</a:t>
            </a:r>
            <a:r>
              <a:rPr lang="en-US"/>
              <a:t>—</a:t>
            </a:r>
            <a:r>
              <a:rPr lang="en-US">
                <a:solidFill>
                  <a:srgbClr val="008000"/>
                </a:solidFill>
                <a:latin typeface="Arial"/>
                <a:ea typeface="Arial"/>
                <a:cs typeface="Arial"/>
                <a:sym typeface="Arial"/>
              </a:rPr>
              <a:t>the process of developing and maintaining a strategic fit between the organization’s goals, capabilities and its changing marketing opportunities. </a:t>
            </a:r>
            <a:endParaRPr/>
          </a:p>
          <a:p>
            <a:pPr marL="285750" lvl="0" indent="-285750" algn="l" rtl="0">
              <a:lnSpc>
                <a:spcPct val="100000"/>
              </a:lnSpc>
              <a:spcBef>
                <a:spcPts val="0"/>
              </a:spcBef>
              <a:spcAft>
                <a:spcPts val="0"/>
              </a:spcAft>
              <a:buClr>
                <a:schemeClr val="dk1"/>
              </a:buClr>
              <a:buSzPts val="2400"/>
              <a:buFont typeface="Arial"/>
              <a:buChar char="•"/>
            </a:pPr>
            <a:r>
              <a:rPr lang="en-US" sz="1200">
                <a:latin typeface="Calibri"/>
                <a:ea typeface="Calibri"/>
                <a:cs typeface="Calibri"/>
                <a:sym typeface="Calibri"/>
              </a:rPr>
              <a:t>Game plan for long-run survival and growth</a:t>
            </a:r>
            <a:endParaRPr sz="12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latin typeface="Calibri"/>
              <a:ea typeface="Calibri"/>
              <a:cs typeface="Calibri"/>
              <a:sym typeface="Calibri"/>
            </a:endParaRPr>
          </a:p>
          <a:p>
            <a:pPr marL="285750" lvl="0" indent="-285750" algn="just" rtl="0">
              <a:lnSpc>
                <a:spcPct val="100000"/>
              </a:lnSpc>
              <a:spcBef>
                <a:spcPts val="0"/>
              </a:spcBef>
              <a:spcAft>
                <a:spcPts val="0"/>
              </a:spcAft>
              <a:buClr>
                <a:schemeClr val="dk1"/>
              </a:buClr>
              <a:buSzPts val="2400"/>
              <a:buFont typeface="Arial"/>
              <a:buChar char="•"/>
            </a:pPr>
            <a:r>
              <a:rPr lang="en-US" sz="1200">
                <a:latin typeface="Calibri"/>
                <a:ea typeface="Calibri"/>
                <a:cs typeface="Calibri"/>
                <a:sym typeface="Calibri"/>
              </a:rPr>
              <a:t>The process of developing and  maintaining a strategic fit between the organization’s  goals, capabilities and its changing marketing  opportunities.</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helps to maintain a strategic fit between its goals and capabilities and changing marketing opportunities. </a:t>
            </a:r>
            <a:endParaRPr/>
          </a:p>
          <a:p>
            <a:pPr marL="0" lvl="0" indent="0" algn="l" rtl="0">
              <a:lnSpc>
                <a:spcPct val="100000"/>
              </a:lnSpc>
              <a:spcBef>
                <a:spcPts val="0"/>
              </a:spcBef>
              <a:spcAft>
                <a:spcPts val="0"/>
              </a:spcAft>
              <a:buSzPts val="1400"/>
              <a:buNone/>
            </a:pPr>
            <a:r>
              <a:rPr lang="en-US" sz="1200"/>
              <a:t>. </a:t>
            </a:r>
            <a:endParaRPr/>
          </a:p>
          <a:p>
            <a:pPr marL="0" lvl="0" indent="0" algn="l" rtl="0">
              <a:lnSpc>
                <a:spcPct val="100000"/>
              </a:lnSpc>
              <a:spcBef>
                <a:spcPts val="0"/>
              </a:spcBef>
              <a:spcAft>
                <a:spcPts val="0"/>
              </a:spcAft>
              <a:buSzPts val="1400"/>
              <a:buNone/>
            </a:pPr>
            <a:endParaRPr>
              <a:latin typeface="Times"/>
              <a:ea typeface="Times"/>
              <a:cs typeface="Times"/>
              <a:sym typeface="Times"/>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p:txBody>
      </p:sp>
      <p:sp>
        <p:nvSpPr>
          <p:cNvPr id="659" name="Google Shape;659;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3" name="Google Shape;673;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7" name="Google Shape;68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702" name="Google Shape;70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Today, marketing must be understood not in the old sense of making a sale—“telling and selling”—but in the new sense of </a:t>
            </a:r>
            <a:r>
              <a:rPr lang="en-US" i="1">
                <a:latin typeface="Arial"/>
                <a:ea typeface="Arial"/>
                <a:cs typeface="Arial"/>
                <a:sym typeface="Arial"/>
              </a:rPr>
              <a:t>satisfying customer needs.</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I</a:t>
            </a:r>
            <a:r>
              <a:rPr lang="en-US">
                <a:latin typeface="Arial"/>
                <a:ea typeface="Arial"/>
                <a:cs typeface="Arial"/>
                <a:sym typeface="Arial"/>
              </a:rPr>
              <a:t>n the traditional form, marketing is seen in abundance at shopping malls and in magazine, television, and direct-mail advertisements. Therefore, marketing in the old sense refers to making a sale—“telling and selling.”</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In the contemporary form, marketers have assembled a host of new marketing approaches—imaginative Web sites, mobile  phone apps, blogs, online videos, and social media. Thus, marketing in the new sense involves satisfying customer needs.</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There is much more to marketing than meets the consumer’s casual eye. Behind it all is a massive network of people, technologies, and activities competing for your attention and purchases.</a:t>
            </a: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55" name="Google Shape;15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Companies must find the game plan for long-run survival and growth that makes the most sense given its specific situation, opportunities, objectives, and resources. This is the focus of </a:t>
            </a:r>
            <a:r>
              <a:rPr lang="en-US" b="1">
                <a:solidFill>
                  <a:srgbClr val="008000"/>
                </a:solidFill>
                <a:latin typeface="Arial"/>
                <a:ea typeface="Arial"/>
                <a:cs typeface="Arial"/>
                <a:sym typeface="Arial"/>
              </a:rPr>
              <a:t>strategic planning</a:t>
            </a:r>
            <a:r>
              <a:rPr lang="en-US"/>
              <a:t>—</a:t>
            </a:r>
            <a:r>
              <a:rPr lang="en-US">
                <a:solidFill>
                  <a:srgbClr val="008000"/>
                </a:solidFill>
                <a:latin typeface="Arial"/>
                <a:ea typeface="Arial"/>
                <a:cs typeface="Arial"/>
                <a:sym typeface="Arial"/>
              </a:rPr>
              <a:t>the process of developing and maintaining a strategic fit between the organization’s goals, capabilities and its changing marketing opportunities. </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713" name="Google Shape;713;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2281d7fb39e_1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g2281d7fb39e_1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7" name="Google Shape;727;g2281d7fb39e_1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4" name="Google Shape;73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2281d7fb39e_1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g2281d7fb39e_1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2" name="Google Shape;742;g2281d7fb39e_1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54</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2281d7fb39e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g2281d7fb39e_2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2281d7fb39e_2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3" name="Google Shape;75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0" name="Google Shape;76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773" name="Google Shape;77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782" name="Google Shape;78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791" name="Google Shape;79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8" name="Google Shape;1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Today, marketing must be understood not in the old sense of making a sale—“telling and selling”—but in the new sense of </a:t>
            </a:r>
            <a:r>
              <a:rPr lang="en-US" i="1">
                <a:latin typeface="Arial"/>
                <a:ea typeface="Arial"/>
                <a:cs typeface="Arial"/>
                <a:sym typeface="Arial"/>
              </a:rPr>
              <a:t>satisfying customer needs.</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I</a:t>
            </a:r>
            <a:r>
              <a:rPr lang="en-US">
                <a:latin typeface="Arial"/>
                <a:ea typeface="Arial"/>
                <a:cs typeface="Arial"/>
                <a:sym typeface="Arial"/>
              </a:rPr>
              <a:t>n the traditional form, marketing is seen in abundance at shopping malls and in magazine, television, and direct-mail advertisements. Therefore, marketing in the old sense refers to making a sale—“telling and selling.”</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In the contemporary form, marketers have assembled a host of new marketing approaches—imaginative Web sites, mobile  phone apps, blogs, online videos, and social media. Thus, marketing in the new sense involves satisfying customer needs.</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There is much more to marketing than meets the consumer’s casual eye. Behind it all is a massive network of people, technologies, and activities competing for your attention and purchases.</a:t>
            </a: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 must find the game plan for long-run survival and growth that makes the most sense given its specific situation, opportunities, objectives, and resources. </a:t>
            </a:r>
            <a:endParaRPr/>
          </a:p>
          <a:p>
            <a:pPr marL="0" lvl="0" indent="0" algn="l" rtl="0">
              <a:lnSpc>
                <a:spcPct val="100000"/>
              </a:lnSpc>
              <a:spcBef>
                <a:spcPts val="0"/>
              </a:spcBef>
              <a:spcAft>
                <a:spcPts val="0"/>
              </a:spcAft>
              <a:buSzPts val="1400"/>
              <a:buNone/>
            </a:pPr>
            <a:r>
              <a:rPr lang="en-US"/>
              <a:t>-</a:t>
            </a:r>
            <a:endParaRPr/>
          </a:p>
        </p:txBody>
      </p:sp>
      <p:sp>
        <p:nvSpPr>
          <p:cNvPr id="169" name="Google Shape;16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800" name="Google Shape;80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09" name="Google Shape;809;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Many leading business and marketing thinkers are now preaching the concept of shared value, which recognizes that societal needs, not just economic needs, define markets</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A growing number of companies known for their hardnosed approaches to business are rethinking the interactions between society and corporate performance. </a:t>
            </a:r>
            <a:endParaRPr/>
          </a:p>
          <a:p>
            <a:pPr marL="457200" lvl="1" indent="-76200" algn="l" rtl="0">
              <a:lnSpc>
                <a:spcPct val="100000"/>
              </a:lnSpc>
              <a:spcBef>
                <a:spcPts val="0"/>
              </a:spcBef>
              <a:spcAft>
                <a:spcPts val="0"/>
              </a:spcAft>
              <a:buClr>
                <a:schemeClr val="dk1"/>
              </a:buClr>
              <a:buSzPts val="1200"/>
              <a:buFont typeface="Calibri"/>
              <a:buChar char="•"/>
            </a:pPr>
            <a:r>
              <a:rPr lang="en-US"/>
              <a:t>They are concerned not just with short-term economic gains but also with the well-being of their customers, the depletion of natural resources vital to their businesses, the viability of key suppliers, and the economic well-being of the communities in which they produce and sell.</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One prominent marketer calls this Marketing 3.0. "Marketing 3.0 organizations are values-driven," he says. "I'm not talking about being value-driven. I'm talking about 'values' plural, where values amount to caring about the state of the world."</a:t>
            </a:r>
            <a:endParaRPr/>
          </a:p>
          <a:p>
            <a:pPr marL="457200" lvl="1" indent="-76200" algn="l" rtl="0">
              <a:lnSpc>
                <a:spcPct val="100000"/>
              </a:lnSpc>
              <a:spcBef>
                <a:spcPts val="0"/>
              </a:spcBef>
              <a:spcAft>
                <a:spcPts val="0"/>
              </a:spcAft>
              <a:buClr>
                <a:schemeClr val="dk1"/>
              </a:buClr>
              <a:buSzPts val="1200"/>
              <a:buFont typeface="Calibri"/>
              <a:buChar char="•"/>
            </a:pPr>
            <a:r>
              <a:rPr lang="en-US"/>
              <a:t>As this slide shows [Figure 1–4 in the text] shows, companies should balance three considerations in setting their marketing strategies: consumer wants, company profits, and society's interests.</a:t>
            </a:r>
            <a:endParaRPr/>
          </a:p>
        </p:txBody>
      </p:sp>
      <p:sp>
        <p:nvSpPr>
          <p:cNvPr id="810" name="Google Shape;810;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62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1" name="Google Shape;82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2281d7fb39e_2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g2281d7fb39e_2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9" name="Google Shape;829;g2281d7fb39e_2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64</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4" name="Google Shape;83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Marketing is the process by which companies create value </a:t>
            </a:r>
            <a:r>
              <a:rPr lang="en-US" b="1">
                <a:latin typeface="Arial"/>
                <a:ea typeface="Arial"/>
                <a:cs typeface="Arial"/>
                <a:sym typeface="Arial"/>
              </a:rPr>
              <a:t>for </a:t>
            </a:r>
            <a:r>
              <a:rPr lang="en-US">
                <a:latin typeface="Arial"/>
                <a:ea typeface="Arial"/>
                <a:cs typeface="Arial"/>
                <a:sym typeface="Arial"/>
              </a:rPr>
              <a:t>customers and build strong customer relationships in order to capture value </a:t>
            </a:r>
            <a:r>
              <a:rPr lang="en-US" b="1">
                <a:latin typeface="Arial"/>
                <a:ea typeface="Arial"/>
                <a:cs typeface="Arial"/>
                <a:sym typeface="Arial"/>
              </a:rPr>
              <a:t>from</a:t>
            </a:r>
            <a:r>
              <a:rPr lang="en-US">
                <a:latin typeface="Arial"/>
                <a:ea typeface="Arial"/>
                <a:cs typeface="Arial"/>
                <a:sym typeface="Arial"/>
              </a:rPr>
              <a:t> customers in return. The dual goal of marketing is to </a:t>
            </a:r>
            <a:r>
              <a:rPr lang="en-US" b="1">
                <a:latin typeface="Arial"/>
                <a:ea typeface="Arial"/>
                <a:cs typeface="Arial"/>
                <a:sym typeface="Arial"/>
              </a:rPr>
              <a:t>attract</a:t>
            </a:r>
            <a:r>
              <a:rPr lang="en-US">
                <a:latin typeface="Arial"/>
                <a:ea typeface="Arial"/>
                <a:cs typeface="Arial"/>
                <a:sym typeface="Arial"/>
              </a:rPr>
              <a:t> new customers by promising superior value and to </a:t>
            </a:r>
            <a:r>
              <a:rPr lang="en-US" b="1">
                <a:latin typeface="Arial"/>
                <a:ea typeface="Arial"/>
                <a:cs typeface="Arial"/>
                <a:sym typeface="Arial"/>
              </a:rPr>
              <a:t>keep </a:t>
            </a:r>
            <a:r>
              <a:rPr lang="en-US">
                <a:latin typeface="Arial"/>
                <a:ea typeface="Arial"/>
                <a:cs typeface="Arial"/>
                <a:sym typeface="Arial"/>
              </a:rPr>
              <a:t>and </a:t>
            </a:r>
            <a:r>
              <a:rPr lang="en-US" b="1">
                <a:latin typeface="Arial"/>
                <a:ea typeface="Arial"/>
                <a:cs typeface="Arial"/>
                <a:sym typeface="Arial"/>
              </a:rPr>
              <a:t>grow</a:t>
            </a:r>
            <a:r>
              <a:rPr lang="en-US">
                <a:latin typeface="Arial"/>
                <a:ea typeface="Arial"/>
                <a:cs typeface="Arial"/>
                <a:sym typeface="Arial"/>
              </a:rPr>
              <a:t> current customers by delivering satisfaction.</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Sound marketing is critical to the success of every organization.  Marketing is used by large for-profit firms, such as Google, Target, Coca-Cola and Microsoft as well as not-for-profit organizations, such as colleges, hospitals, museums, symphony orchestras, and even churches.</a:t>
            </a:r>
            <a:endParaRPr/>
          </a:p>
        </p:txBody>
      </p:sp>
      <p:sp>
        <p:nvSpPr>
          <p:cNvPr id="840" name="Google Shape;840;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Companies must find the game plan for long-run survival and growth that makes the most sense given its specific situation, opportunities, objectives, and resources. This is the focus of </a:t>
            </a:r>
            <a:r>
              <a:rPr lang="en-US" b="1">
                <a:solidFill>
                  <a:srgbClr val="008000"/>
                </a:solidFill>
                <a:latin typeface="Arial"/>
                <a:ea typeface="Arial"/>
                <a:cs typeface="Arial"/>
                <a:sym typeface="Arial"/>
              </a:rPr>
              <a:t>strategic planning</a:t>
            </a:r>
            <a:r>
              <a:rPr lang="en-US"/>
              <a:t>—</a:t>
            </a:r>
            <a:r>
              <a:rPr lang="en-US">
                <a:solidFill>
                  <a:srgbClr val="008000"/>
                </a:solidFill>
                <a:latin typeface="Arial"/>
                <a:ea typeface="Arial"/>
                <a:cs typeface="Arial"/>
                <a:sym typeface="Arial"/>
              </a:rPr>
              <a:t>the process of developing and maintaining a strategic fit between the organization’s goals, capabilities and its changing marketing opportunities. </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866" name="Google Shape;866;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9" name="Google Shape;879;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4" name="Google Shape;884;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9" name="Google Shape;889;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Verdana"/>
                <a:ea typeface="Verdana"/>
                <a:cs typeface="Verdana"/>
                <a:sym typeface="Verdana"/>
              </a:rPr>
              <a:t>Strategic Focus (Leadership, Management, Planning)</a:t>
            </a:r>
            <a:endParaRPr/>
          </a:p>
          <a:p>
            <a:pPr marL="0" lvl="0" indent="0" algn="l" rtl="0">
              <a:lnSpc>
                <a:spcPct val="100000"/>
              </a:lnSpc>
              <a:spcBef>
                <a:spcPts val="0"/>
              </a:spcBef>
              <a:spcAft>
                <a:spcPts val="0"/>
              </a:spcAft>
              <a:buSzPts val="1400"/>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People (Personnel, Staff, Learning, Development)</a:t>
            </a:r>
            <a:endParaRPr/>
          </a:p>
          <a:p>
            <a:pPr marL="0" lvl="0" indent="0" algn="l" rtl="0">
              <a:lnSpc>
                <a:spcPct val="100000"/>
              </a:lnSpc>
              <a:spcBef>
                <a:spcPts val="0"/>
              </a:spcBef>
              <a:spcAft>
                <a:spcPts val="0"/>
              </a:spcAft>
              <a:buClr>
                <a:schemeClr val="dk1"/>
              </a:buClr>
              <a:buSzPts val="1200"/>
              <a:buFont typeface="Calibri"/>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Marketing (Customer Relations, Sales, Responsiveness)</a:t>
            </a:r>
            <a:endParaRPr/>
          </a:p>
          <a:p>
            <a:pPr marL="0" lvl="0" indent="0" algn="l" rtl="0">
              <a:lnSpc>
                <a:spcPct val="100000"/>
              </a:lnSpc>
              <a:spcBef>
                <a:spcPts val="0"/>
              </a:spcBef>
              <a:spcAft>
                <a:spcPts val="0"/>
              </a:spcAft>
              <a:buSzPts val="1400"/>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Operations (Processes, Work)</a:t>
            </a:r>
            <a:endParaRPr/>
          </a:p>
          <a:p>
            <a:pPr marL="0" lvl="0" indent="0" algn="l" rtl="0">
              <a:lnSpc>
                <a:spcPct val="100000"/>
              </a:lnSpc>
              <a:spcBef>
                <a:spcPts val="0"/>
              </a:spcBef>
              <a:spcAft>
                <a:spcPts val="0"/>
              </a:spcAft>
              <a:buSzPts val="1400"/>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Finances (Assets, Facilities, Equipment</a:t>
            </a:r>
            <a:endParaRPr/>
          </a:p>
          <a:p>
            <a:pPr marL="0" lvl="0" indent="0" algn="l" rtl="0">
              <a:lnSpc>
                <a:spcPct val="100000"/>
              </a:lnSpc>
              <a:spcBef>
                <a:spcPts val="0"/>
              </a:spcBef>
              <a:spcAft>
                <a:spcPts val="0"/>
              </a:spcAft>
              <a:buSzPts val="1400"/>
              <a:buNone/>
            </a:pPr>
            <a:endParaRPr/>
          </a:p>
        </p:txBody>
      </p:sp>
      <p:sp>
        <p:nvSpPr>
          <p:cNvPr id="182" name="Google Shape;18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This important figure shows marketing in a nutshell. By creating value </a:t>
            </a:r>
            <a:r>
              <a:rPr lang="en-US" b="1">
                <a:latin typeface="Arial"/>
                <a:ea typeface="Arial"/>
                <a:cs typeface="Arial"/>
                <a:sym typeface="Arial"/>
              </a:rPr>
              <a:t>for</a:t>
            </a:r>
            <a:r>
              <a:rPr lang="en-US">
                <a:latin typeface="Arial"/>
                <a:ea typeface="Arial"/>
                <a:cs typeface="Arial"/>
                <a:sym typeface="Arial"/>
              </a:rPr>
              <a:t> customers, marketers capture value </a:t>
            </a:r>
            <a:r>
              <a:rPr lang="en-US" b="1">
                <a:latin typeface="Arial"/>
                <a:ea typeface="Arial"/>
                <a:cs typeface="Arial"/>
                <a:sym typeface="Arial"/>
              </a:rPr>
              <a:t>from</a:t>
            </a:r>
            <a:r>
              <a:rPr lang="en-US">
                <a:latin typeface="Arial"/>
                <a:ea typeface="Arial"/>
                <a:cs typeface="Arial"/>
                <a:sym typeface="Arial"/>
              </a:rPr>
              <a:t> customers in return. This five-step process forms the marketing framework for the rest of the chapter and the remainder of the text.</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solidFill>
                  <a:schemeClr val="dk1"/>
                </a:solidFill>
                <a:latin typeface="Arial"/>
                <a:ea typeface="Arial"/>
                <a:cs typeface="Arial"/>
                <a:sym typeface="Arial"/>
              </a:rPr>
              <a:t>This figure presents a simple, five-step model of the marketing process for creating and capturing customer value. In the first four steps, companies work to understand consumers, create customer value, and build strong customer relationships. In the final step, companies reap the rewards of creating superior customer value. The rewards are in the form of sales, profits, and long-term customer equity.</a:t>
            </a:r>
            <a:endParaRPr/>
          </a:p>
        </p:txBody>
      </p:sp>
      <p:sp>
        <p:nvSpPr>
          <p:cNvPr id="218" name="Google Shape;21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
        <p:cNvGrpSpPr/>
        <p:nvPr/>
      </p:nvGrpSpPr>
      <p:grpSpPr>
        <a:xfrm>
          <a:off x="0" y="0"/>
          <a:ext cx="0" cy="0"/>
          <a:chOff x="0" y="0"/>
          <a:chExt cx="0" cy="0"/>
        </a:xfrm>
      </p:grpSpPr>
      <p:sp>
        <p:nvSpPr>
          <p:cNvPr id="74" name="Google Shape;74;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70"/>
          <p:cNvSpPr>
            <a:spLocks noGrp="1"/>
          </p:cNvSpPr>
          <p:nvPr>
            <p:ph type="pic" idx="2"/>
          </p:nvPr>
        </p:nvSpPr>
        <p:spPr>
          <a:xfrm>
            <a:off x="5183188" y="987425"/>
            <a:ext cx="6172200" cy="4873625"/>
          </a:xfrm>
          <a:prstGeom prst="rect">
            <a:avLst/>
          </a:prstGeom>
          <a:noFill/>
          <a:ln>
            <a:noFill/>
          </a:ln>
        </p:spPr>
      </p:sp>
      <p:sp>
        <p:nvSpPr>
          <p:cNvPr id="76" name="Google Shape;76;p7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7" name="Google Shape;77;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0"/>
        <p:cNvGrpSpPr/>
        <p:nvPr/>
      </p:nvGrpSpPr>
      <p:grpSpPr>
        <a:xfrm>
          <a:off x="0" y="0"/>
          <a:ext cx="0" cy="0"/>
          <a:chOff x="0" y="0"/>
          <a:chExt cx="0" cy="0"/>
        </a:xfrm>
      </p:grpSpPr>
      <p:sp>
        <p:nvSpPr>
          <p:cNvPr id="81" name="Google Shape;81;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6"/>
        <p:cNvGrpSpPr/>
        <p:nvPr/>
      </p:nvGrpSpPr>
      <p:grpSpPr>
        <a:xfrm>
          <a:off x="0" y="0"/>
          <a:ext cx="0" cy="0"/>
          <a:chOff x="0" y="0"/>
          <a:chExt cx="0" cy="0"/>
        </a:xfrm>
      </p:grpSpPr>
      <p:sp>
        <p:nvSpPr>
          <p:cNvPr id="87" name="Google Shape;87;p7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7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earning Objectives">
  <p:cSld name="Learning Objectives">
    <p:spTree>
      <p:nvGrpSpPr>
        <p:cNvPr id="1" name="Shape 21"/>
        <p:cNvGrpSpPr/>
        <p:nvPr/>
      </p:nvGrpSpPr>
      <p:grpSpPr>
        <a:xfrm>
          <a:off x="0" y="0"/>
          <a:ext cx="0" cy="0"/>
          <a:chOff x="0" y="0"/>
          <a:chExt cx="0" cy="0"/>
        </a:xfrm>
      </p:grpSpPr>
      <p:sp>
        <p:nvSpPr>
          <p:cNvPr id="22" name="Google Shape;22;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54000" algn="l">
              <a:lnSpc>
                <a:spcPct val="90000"/>
              </a:lnSpc>
              <a:spcBef>
                <a:spcPts val="1000"/>
              </a:spcBef>
              <a:spcAft>
                <a:spcPts val="0"/>
              </a:spcAft>
              <a:buClr>
                <a:srgbClr val="007FA3"/>
              </a:buClr>
              <a:buSzPts val="400"/>
              <a:buChar char="•"/>
              <a:defRPr sz="1600"/>
            </a:lvl1pPr>
            <a:lvl2pPr marL="914400" lvl="1" indent="-330200" algn="l">
              <a:lnSpc>
                <a:spcPct val="90000"/>
              </a:lnSpc>
              <a:spcBef>
                <a:spcPts val="500"/>
              </a:spcBef>
              <a:spcAft>
                <a:spcPts val="0"/>
              </a:spcAft>
              <a:buClr>
                <a:srgbClr val="007FA3"/>
              </a:buClr>
              <a:buSzPts val="1600"/>
              <a:buChar char="•"/>
              <a:defRPr sz="1600"/>
            </a:lvl2pPr>
            <a:lvl3pPr marL="1371600" lvl="2" indent="-330200" algn="l">
              <a:lnSpc>
                <a:spcPct val="90000"/>
              </a:lnSpc>
              <a:spcBef>
                <a:spcPts val="500"/>
              </a:spcBef>
              <a:spcAft>
                <a:spcPts val="0"/>
              </a:spcAft>
              <a:buClr>
                <a:srgbClr val="007FA3"/>
              </a:buClr>
              <a:buSzPts val="1600"/>
              <a:buChar char="•"/>
              <a:defRPr sz="1600"/>
            </a:lvl3pPr>
            <a:lvl4pPr marL="1828800" lvl="3" indent="-330200" algn="l">
              <a:lnSpc>
                <a:spcPct val="90000"/>
              </a:lnSpc>
              <a:spcBef>
                <a:spcPts val="500"/>
              </a:spcBef>
              <a:spcAft>
                <a:spcPts val="0"/>
              </a:spcAft>
              <a:buClr>
                <a:srgbClr val="007FA3"/>
              </a:buClr>
              <a:buSzPts val="1600"/>
              <a:buChar char="•"/>
              <a:defRPr sz="1600"/>
            </a:lvl4pPr>
            <a:lvl5pPr marL="2286000" lvl="4" indent="-330200" algn="l">
              <a:lnSpc>
                <a:spcPct val="90000"/>
              </a:lnSpc>
              <a:spcBef>
                <a:spcPts val="500"/>
              </a:spcBef>
              <a:spcAft>
                <a:spcPts val="0"/>
              </a:spcAft>
              <a:buClr>
                <a:srgbClr val="007FA3"/>
              </a:buClr>
              <a:buSzPts val="1600"/>
              <a:buChar char="•"/>
              <a:defRPr sz="1600"/>
            </a:lvl5pPr>
            <a:lvl6pPr marL="2743200" lvl="5" indent="-330200" algn="l">
              <a:lnSpc>
                <a:spcPct val="90000"/>
              </a:lnSpc>
              <a:spcBef>
                <a:spcPts val="500"/>
              </a:spcBef>
              <a:spcAft>
                <a:spcPts val="0"/>
              </a:spcAft>
              <a:buClr>
                <a:srgbClr val="007FA3"/>
              </a:buClr>
              <a:buSzPts val="1600"/>
              <a:buChar char="•"/>
              <a:defRPr sz="1600"/>
            </a:lvl6pPr>
            <a:lvl7pPr marL="3200400" lvl="6" indent="-330200" algn="l">
              <a:lnSpc>
                <a:spcPct val="90000"/>
              </a:lnSpc>
              <a:spcBef>
                <a:spcPts val="500"/>
              </a:spcBef>
              <a:spcAft>
                <a:spcPts val="0"/>
              </a:spcAft>
              <a:buClr>
                <a:srgbClr val="007FA3"/>
              </a:buClr>
              <a:buSzPts val="1600"/>
              <a:buChar char="•"/>
              <a:defRPr sz="1600"/>
            </a:lvl7pPr>
            <a:lvl8pPr marL="3657600" lvl="7" indent="-330200" algn="l">
              <a:lnSpc>
                <a:spcPct val="90000"/>
              </a:lnSpc>
              <a:spcBef>
                <a:spcPts val="500"/>
              </a:spcBef>
              <a:spcAft>
                <a:spcPts val="0"/>
              </a:spcAft>
              <a:buClr>
                <a:srgbClr val="007FA3"/>
              </a:buClr>
              <a:buSzPts val="1600"/>
              <a:buChar char="•"/>
              <a:defRPr sz="1600"/>
            </a:lvl8pPr>
            <a:lvl9pPr marL="4114800" lvl="8" indent="-330200" algn="l">
              <a:lnSpc>
                <a:spcPct val="90000"/>
              </a:lnSpc>
              <a:spcBef>
                <a:spcPts val="500"/>
              </a:spcBef>
              <a:spcAft>
                <a:spcPts val="0"/>
              </a:spcAft>
              <a:buClr>
                <a:srgbClr val="007FA3"/>
              </a:buClr>
              <a:buSzPts val="1600"/>
              <a:buChar char="•"/>
              <a:defRPr sz="1600"/>
            </a:lvl9pPr>
          </a:lstStyle>
          <a:p>
            <a:endParaRPr/>
          </a:p>
        </p:txBody>
      </p:sp>
      <p:sp>
        <p:nvSpPr>
          <p:cNvPr id="24" name="Google Shape;24;p62"/>
          <p:cNvSpPr txBox="1">
            <a:spLocks noGrp="1"/>
          </p:cNvSpPr>
          <p:nvPr>
            <p:ph type="ftr" idx="11"/>
          </p:nvPr>
        </p:nvSpPr>
        <p:spPr>
          <a:xfrm>
            <a:off x="125292" y="6172201"/>
            <a:ext cx="11460480" cy="23546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595959"/>
              </a:buClr>
              <a:buSzPts val="1200"/>
              <a:buFont typeface="Gill Sans"/>
              <a:buNone/>
              <a:defRPr sz="1200" b="0" i="0" u="none" strike="noStrike" cap="none">
                <a:solidFill>
                  <a:srgbClr val="595959"/>
                </a:solidFill>
                <a:latin typeface="Gill Sans"/>
                <a:ea typeface="Gill Sans"/>
                <a:cs typeface="Gill Sans"/>
                <a:sym typeface="Gill Sans"/>
              </a:defRPr>
            </a:lvl1pPr>
            <a:lvl2pPr marL="0" marR="0" lvl="1" indent="0" algn="r">
              <a:lnSpc>
                <a:spcPct val="100000"/>
              </a:lnSpc>
              <a:spcBef>
                <a:spcPts val="0"/>
              </a:spcBef>
              <a:spcAft>
                <a:spcPts val="0"/>
              </a:spcAft>
              <a:buClr>
                <a:srgbClr val="595959"/>
              </a:buClr>
              <a:buSzPts val="1200"/>
              <a:buFont typeface="Gill Sans"/>
              <a:buNone/>
              <a:defRPr sz="1200" b="0" i="0" u="none" strike="noStrike" cap="none">
                <a:solidFill>
                  <a:srgbClr val="595959"/>
                </a:solidFill>
                <a:latin typeface="Gill Sans"/>
                <a:ea typeface="Gill Sans"/>
                <a:cs typeface="Gill Sans"/>
                <a:sym typeface="Gill Sans"/>
              </a:defRPr>
            </a:lvl2pPr>
            <a:lvl3pPr marL="0" marR="0" lvl="2" indent="0" algn="r">
              <a:lnSpc>
                <a:spcPct val="100000"/>
              </a:lnSpc>
              <a:spcBef>
                <a:spcPts val="0"/>
              </a:spcBef>
              <a:spcAft>
                <a:spcPts val="0"/>
              </a:spcAft>
              <a:buClr>
                <a:srgbClr val="595959"/>
              </a:buClr>
              <a:buSzPts val="1200"/>
              <a:buFont typeface="Gill Sans"/>
              <a:buNone/>
              <a:defRPr sz="1200" b="0" i="0" u="none" strike="noStrike" cap="none">
                <a:solidFill>
                  <a:srgbClr val="595959"/>
                </a:solidFill>
                <a:latin typeface="Gill Sans"/>
                <a:ea typeface="Gill Sans"/>
                <a:cs typeface="Gill Sans"/>
                <a:sym typeface="Gill Sans"/>
              </a:defRPr>
            </a:lvl3pPr>
            <a:lvl4pPr marL="0" marR="0" lvl="3" indent="0" algn="r">
              <a:lnSpc>
                <a:spcPct val="100000"/>
              </a:lnSpc>
              <a:spcBef>
                <a:spcPts val="0"/>
              </a:spcBef>
              <a:spcAft>
                <a:spcPts val="0"/>
              </a:spcAft>
              <a:buClr>
                <a:srgbClr val="595959"/>
              </a:buClr>
              <a:buSzPts val="1200"/>
              <a:buFont typeface="Gill Sans"/>
              <a:buNone/>
              <a:defRPr sz="1200" b="0" i="0" u="none" strike="noStrike" cap="none">
                <a:solidFill>
                  <a:srgbClr val="595959"/>
                </a:solidFill>
                <a:latin typeface="Gill Sans"/>
                <a:ea typeface="Gill Sans"/>
                <a:cs typeface="Gill Sans"/>
                <a:sym typeface="Gill Sans"/>
              </a:defRPr>
            </a:lvl4pPr>
            <a:lvl5pPr marL="0" marR="0" lvl="4" indent="0" algn="r">
              <a:lnSpc>
                <a:spcPct val="100000"/>
              </a:lnSpc>
              <a:spcBef>
                <a:spcPts val="0"/>
              </a:spcBef>
              <a:spcAft>
                <a:spcPts val="0"/>
              </a:spcAft>
              <a:buClr>
                <a:srgbClr val="595959"/>
              </a:buClr>
              <a:buSzPts val="1200"/>
              <a:buFont typeface="Gill Sans"/>
              <a:buNone/>
              <a:defRPr sz="1200" b="0" i="0" u="none" strike="noStrike" cap="none">
                <a:solidFill>
                  <a:srgbClr val="595959"/>
                </a:solidFill>
                <a:latin typeface="Gill Sans"/>
                <a:ea typeface="Gill Sans"/>
                <a:cs typeface="Gill Sans"/>
                <a:sym typeface="Gill Sans"/>
              </a:defRPr>
            </a:lvl5pPr>
            <a:lvl6pPr marL="0" marR="0" lvl="5" indent="0" algn="r">
              <a:lnSpc>
                <a:spcPct val="100000"/>
              </a:lnSpc>
              <a:spcBef>
                <a:spcPts val="0"/>
              </a:spcBef>
              <a:spcAft>
                <a:spcPts val="0"/>
              </a:spcAft>
              <a:buClr>
                <a:srgbClr val="595959"/>
              </a:buClr>
              <a:buSzPts val="1200"/>
              <a:buFont typeface="Gill Sans"/>
              <a:buNone/>
              <a:defRPr sz="1200" b="0" i="0" u="none" strike="noStrike" cap="none">
                <a:solidFill>
                  <a:srgbClr val="595959"/>
                </a:solidFill>
                <a:latin typeface="Gill Sans"/>
                <a:ea typeface="Gill Sans"/>
                <a:cs typeface="Gill Sans"/>
                <a:sym typeface="Gill Sans"/>
              </a:defRPr>
            </a:lvl6pPr>
            <a:lvl7pPr marL="0" marR="0" lvl="6" indent="0" algn="r">
              <a:lnSpc>
                <a:spcPct val="100000"/>
              </a:lnSpc>
              <a:spcBef>
                <a:spcPts val="0"/>
              </a:spcBef>
              <a:spcAft>
                <a:spcPts val="0"/>
              </a:spcAft>
              <a:buClr>
                <a:srgbClr val="595959"/>
              </a:buClr>
              <a:buSzPts val="1200"/>
              <a:buFont typeface="Gill Sans"/>
              <a:buNone/>
              <a:defRPr sz="1200" b="0" i="0" u="none" strike="noStrike" cap="none">
                <a:solidFill>
                  <a:srgbClr val="595959"/>
                </a:solidFill>
                <a:latin typeface="Gill Sans"/>
                <a:ea typeface="Gill Sans"/>
                <a:cs typeface="Gill Sans"/>
                <a:sym typeface="Gill Sans"/>
              </a:defRPr>
            </a:lvl7pPr>
            <a:lvl8pPr marL="0" marR="0" lvl="7" indent="0" algn="r">
              <a:lnSpc>
                <a:spcPct val="100000"/>
              </a:lnSpc>
              <a:spcBef>
                <a:spcPts val="0"/>
              </a:spcBef>
              <a:spcAft>
                <a:spcPts val="0"/>
              </a:spcAft>
              <a:buClr>
                <a:srgbClr val="595959"/>
              </a:buClr>
              <a:buSzPts val="1200"/>
              <a:buFont typeface="Gill Sans"/>
              <a:buNone/>
              <a:defRPr sz="1200" b="0" i="0" u="none" strike="noStrike" cap="none">
                <a:solidFill>
                  <a:srgbClr val="595959"/>
                </a:solidFill>
                <a:latin typeface="Gill Sans"/>
                <a:ea typeface="Gill Sans"/>
                <a:cs typeface="Gill Sans"/>
                <a:sym typeface="Gill Sans"/>
              </a:defRPr>
            </a:lvl8pPr>
            <a:lvl9pPr marL="0" marR="0" lvl="8" indent="0" algn="r">
              <a:lnSpc>
                <a:spcPct val="100000"/>
              </a:lnSpc>
              <a:spcBef>
                <a:spcPts val="0"/>
              </a:spcBef>
              <a:spcAft>
                <a:spcPts val="0"/>
              </a:spcAft>
              <a:buClr>
                <a:srgbClr val="595959"/>
              </a:buClr>
              <a:buSzPts val="1200"/>
              <a:buFont typeface="Gill Sans"/>
              <a:buNone/>
              <a:defRPr sz="1200" b="0" i="0" u="none" strike="noStrike" cap="none">
                <a:solidFill>
                  <a:srgbClr val="595959"/>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
        <p:cNvGrpSpPr/>
        <p:nvPr/>
      </p:nvGrpSpPr>
      <p:grpSpPr>
        <a:xfrm>
          <a:off x="0" y="0"/>
          <a:ext cx="0" cy="0"/>
          <a:chOff x="0" y="0"/>
          <a:chExt cx="0" cy="0"/>
        </a:xfrm>
      </p:grpSpPr>
      <p:sp>
        <p:nvSpPr>
          <p:cNvPr id="28" name="Google Shape;28;p6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 name="Google Shape;30;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6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2" name="Google Shape;42;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
        <p:cNvGrpSpPr/>
        <p:nvPr/>
      </p:nvGrpSpPr>
      <p:grpSpPr>
        <a:xfrm>
          <a:off x="0" y="0"/>
          <a:ext cx="0" cy="0"/>
          <a:chOff x="0" y="0"/>
          <a:chExt cx="0" cy="0"/>
        </a:xfrm>
      </p:grpSpPr>
      <p:sp>
        <p:nvSpPr>
          <p:cNvPr id="46" name="Google Shape;46;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6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6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6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6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6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sp>
        <p:nvSpPr>
          <p:cNvPr id="62" name="Google Shape;62;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
        <p:cNvGrpSpPr/>
        <p:nvPr/>
      </p:nvGrpSpPr>
      <p:grpSpPr>
        <a:xfrm>
          <a:off x="0" y="0"/>
          <a:ext cx="0" cy="0"/>
          <a:chOff x="0" y="0"/>
          <a:chExt cx="0" cy="0"/>
        </a:xfrm>
      </p:grpSpPr>
      <p:sp>
        <p:nvSpPr>
          <p:cNvPr id="67" name="Google Shape;67;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6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9" name="Google Shape;69;p6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 name="Content Placeholder 4">
            <a:extLst>
              <a:ext uri="{FF2B5EF4-FFF2-40B4-BE49-F238E27FC236}">
                <a16:creationId xmlns:a16="http://schemas.microsoft.com/office/drawing/2014/main" id="{AE8F878E-C45B-4FDF-8609-CFB2AFD8639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hyperlink" Target="https://en.wikipedia.org/wiki/The_Dip" TargetMode="External"/><Relationship Id="rId3" Type="http://schemas.openxmlformats.org/officeDocument/2006/relationships/image" Target="../media/image30.jpg"/><Relationship Id="rId7" Type="http://schemas.openxmlformats.org/officeDocument/2006/relationships/hyperlink" Target="https://en.wikipedia.org/wiki/Purple_Cow:_Transform_Your_Business_by_Being_Remarkable"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en.wikipedia.org/wiki/Forbes" TargetMode="External"/><Relationship Id="rId5" Type="http://schemas.openxmlformats.org/officeDocument/2006/relationships/hyperlink" Target="https://en.wikipedia.org/wiki/Dot-com_company" TargetMode="External"/><Relationship Id="rId10" Type="http://schemas.openxmlformats.org/officeDocument/2006/relationships/hyperlink" Target="https://en.wikipedia.org/wiki/New_York_Times" TargetMode="External"/><Relationship Id="rId4" Type="http://schemas.openxmlformats.org/officeDocument/2006/relationships/image" Target="../media/image31.png"/><Relationship Id="rId9" Type="http://schemas.openxmlformats.org/officeDocument/2006/relationships/hyperlink" Target="https://en.wikipedia.org/wiki/Business_Wee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0.jp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0.jp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jp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8.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81.jp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80.jpg"/></Relationships>
</file>

<file path=ppt/slides/_rels/slide4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80.jpg"/><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80.jpg"/></Relationships>
</file>

<file path=ppt/slides/_rels/slide45.xml.rels><?xml version="1.0" encoding="UTF-8" standalone="yes"?>
<Relationships xmlns="http://schemas.openxmlformats.org/package/2006/relationships"><Relationship Id="rId3" Type="http://schemas.openxmlformats.org/officeDocument/2006/relationships/hyperlink" Target="https://www.microsoft.com/en-us/about"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86.jpg"/><Relationship Id="rId5" Type="http://schemas.openxmlformats.org/officeDocument/2006/relationships/hyperlink" Target="https://www.ted.com/about/our-organization" TargetMode="External"/><Relationship Id="rId4" Type="http://schemas.openxmlformats.org/officeDocument/2006/relationships/hyperlink" Target="https://about.linkedin.co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80.jpg"/></Relationships>
</file>

<file path=ppt/slides/_rels/slide4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80.jpg"/><Relationship Id="rId4" Type="http://schemas.openxmlformats.org/officeDocument/2006/relationships/image" Target="../media/image91.jpg"/></Relationships>
</file>

<file path=ppt/slides/_rels/slide4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80.jpg"/><Relationship Id="rId4" Type="http://schemas.openxmlformats.org/officeDocument/2006/relationships/image" Target="../media/image93.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80.jpg"/></Relationships>
</file>

<file path=ppt/slides/_rels/slide5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94.png"/></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0.jpg"/></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106.jpg"/><Relationship Id="rId4" Type="http://schemas.openxmlformats.org/officeDocument/2006/relationships/image" Target="../media/image105.png"/></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50.jpg"/></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2.jp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11.png"/><Relationship Id="rId4" Type="http://schemas.openxmlformats.org/officeDocument/2006/relationships/image" Target="../media/image110.png"/></Relationships>
</file>

<file path=ppt/slides/_rels/slide6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94.png"/></Relationships>
</file>

<file path=ppt/slides/_rels/slide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E6ADA-6354-457F-B2C6-4687B09111A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FE31B86-6BBF-49EB-BC15-3FDF4651806B}"/>
              </a:ext>
            </a:extLst>
          </p:cNvPr>
          <p:cNvSpPr>
            <a:spLocks noGrp="1"/>
          </p:cNvSpPr>
          <p:nvPr>
            <p:ph type="body" idx="1"/>
          </p:nvPr>
        </p:nvSpPr>
        <p:spPr/>
        <p:txBody>
          <a:bodyPr/>
          <a:lstStyle/>
          <a:p>
            <a:endParaRPr lang="en-US"/>
          </a:p>
        </p:txBody>
      </p:sp>
      <p:pic>
        <p:nvPicPr>
          <p:cNvPr id="4" name="Content Placeholder 7">
            <a:extLst>
              <a:ext uri="{FF2B5EF4-FFF2-40B4-BE49-F238E27FC236}">
                <a16:creationId xmlns:a16="http://schemas.microsoft.com/office/drawing/2014/main" id="{3FB625A1-E0D2-409F-9CC9-9C142773B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5" name="TextBox 4">
            <a:extLst>
              <a:ext uri="{FF2B5EF4-FFF2-40B4-BE49-F238E27FC236}">
                <a16:creationId xmlns:a16="http://schemas.microsoft.com/office/drawing/2014/main" id="{3E8D6C21-F7D5-4243-918E-8AC984C819B0}"/>
              </a:ext>
            </a:extLst>
          </p:cNvPr>
          <p:cNvSpPr txBox="1"/>
          <p:nvPr/>
        </p:nvSpPr>
        <p:spPr>
          <a:xfrm>
            <a:off x="2130803" y="3540154"/>
            <a:ext cx="6214207" cy="830997"/>
          </a:xfrm>
          <a:prstGeom prst="rect">
            <a:avLst/>
          </a:prstGeom>
          <a:noFill/>
        </p:spPr>
        <p:txBody>
          <a:bodyPr wrap="square" rtlCol="0">
            <a:spAutoFit/>
          </a:bodyPr>
          <a:lstStyle/>
          <a:p>
            <a:r>
              <a:rPr lang="en-US" sz="4800" dirty="0">
                <a:solidFill>
                  <a:schemeClr val="bg1"/>
                </a:solidFill>
                <a:latin typeface="Book Antiqua" panose="02040602050305030304" pitchFamily="18" charset="0"/>
              </a:rPr>
              <a:t>Strategic marketing</a:t>
            </a:r>
          </a:p>
        </p:txBody>
      </p:sp>
    </p:spTree>
    <p:extLst>
      <p:ext uri="{BB962C8B-B14F-4D97-AF65-F5344CB8AC3E}">
        <p14:creationId xmlns:p14="http://schemas.microsoft.com/office/powerpoint/2010/main" val="338447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9"/>
          <p:cNvSpPr txBox="1"/>
          <p:nvPr/>
        </p:nvSpPr>
        <p:spPr>
          <a:xfrm>
            <a:off x="111597" y="1102979"/>
            <a:ext cx="12080403"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 name="Google Shape;221;p9"/>
          <p:cNvSpPr txBox="1">
            <a:spLocks noGrp="1"/>
          </p:cNvSpPr>
          <p:nvPr>
            <p:ph type="title" idx="4294967295"/>
          </p:nvPr>
        </p:nvSpPr>
        <p:spPr>
          <a:xfrm>
            <a:off x="217111" y="1472311"/>
            <a:ext cx="3119438" cy="402907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C00000"/>
              </a:buClr>
              <a:buSzPct val="100000"/>
              <a:buFont typeface="Calibri"/>
              <a:buNone/>
            </a:pPr>
            <a:br>
              <a:rPr lang="en-US" sz="4800" b="1">
                <a:solidFill>
                  <a:srgbClr val="C00000"/>
                </a:solidFill>
                <a:latin typeface="Calibri"/>
                <a:ea typeface="Calibri"/>
                <a:cs typeface="Calibri"/>
                <a:sym typeface="Calibri"/>
              </a:rPr>
            </a:br>
            <a:br>
              <a:rPr lang="en-US" sz="4800" b="1">
                <a:solidFill>
                  <a:srgbClr val="C00000"/>
                </a:solidFill>
                <a:latin typeface="Calibri"/>
                <a:ea typeface="Calibri"/>
                <a:cs typeface="Calibri"/>
                <a:sym typeface="Calibri"/>
              </a:rPr>
            </a:br>
            <a:r>
              <a:rPr lang="en-US" sz="5400" cap="none">
                <a:solidFill>
                  <a:srgbClr val="B80E0F"/>
                </a:solidFill>
                <a:latin typeface="Impact"/>
                <a:ea typeface="Impact"/>
                <a:cs typeface="Impact"/>
                <a:sym typeface="Impact"/>
              </a:rPr>
              <a:t>1- THE MARKETING </a:t>
            </a:r>
            <a:br>
              <a:rPr lang="en-US" sz="5400" cap="none">
                <a:solidFill>
                  <a:srgbClr val="B80E0F"/>
                </a:solidFill>
                <a:latin typeface="Impact"/>
                <a:ea typeface="Impact"/>
                <a:cs typeface="Impact"/>
                <a:sym typeface="Impact"/>
              </a:rPr>
            </a:br>
            <a:r>
              <a:rPr lang="en-US" sz="5400" cap="none">
                <a:solidFill>
                  <a:srgbClr val="B80E0F"/>
                </a:solidFill>
                <a:latin typeface="Impact"/>
                <a:ea typeface="Impact"/>
                <a:cs typeface="Impact"/>
                <a:sym typeface="Impact"/>
              </a:rPr>
              <a:t>PROCESS</a:t>
            </a:r>
            <a:endParaRPr/>
          </a:p>
        </p:txBody>
      </p:sp>
      <p:sp>
        <p:nvSpPr>
          <p:cNvPr id="222" name="Google Shape;222;p9"/>
          <p:cNvSpPr/>
          <p:nvPr/>
        </p:nvSpPr>
        <p:spPr>
          <a:xfrm>
            <a:off x="4018897" y="3429000"/>
            <a:ext cx="7955992" cy="232602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rgbClr val="000000"/>
              </a:buClr>
              <a:buSzPts val="1530"/>
              <a:buFont typeface="Arial"/>
              <a:buNone/>
            </a:pPr>
            <a:r>
              <a:rPr lang="en-US" sz="1530" b="0" i="0" u="none" strike="noStrike" cap="none">
                <a:solidFill>
                  <a:srgbClr val="595959"/>
                </a:solidFill>
                <a:latin typeface="Calibri"/>
                <a:ea typeface="Calibri"/>
                <a:cs typeface="Calibri"/>
                <a:sym typeface="Calibri"/>
              </a:rPr>
              <a:t>The marketing process involves five steps.,  The first four steps create value for</a:t>
            </a:r>
            <a:r>
              <a:rPr lang="en-US" sz="1530" b="0" i="1" u="none" strike="noStrike" cap="none">
                <a:solidFill>
                  <a:srgbClr val="595959"/>
                </a:solidFill>
                <a:latin typeface="Calibri"/>
                <a:ea typeface="Calibri"/>
                <a:cs typeface="Calibri"/>
                <a:sym typeface="Calibri"/>
              </a:rPr>
              <a:t> </a:t>
            </a:r>
            <a:r>
              <a:rPr lang="en-US" sz="1530" b="0" i="0" u="none" strike="noStrike" cap="none">
                <a:solidFill>
                  <a:srgbClr val="595959"/>
                </a:solidFill>
                <a:latin typeface="Calibri"/>
                <a:ea typeface="Calibri"/>
                <a:cs typeface="Calibri"/>
                <a:sym typeface="Calibri"/>
              </a:rPr>
              <a:t>customers. First the final step, the company reaps the rewards of strong customer </a:t>
            </a:r>
            <a:endParaRPr sz="1400" b="0" i="0" u="none" strike="noStrike" cap="none">
              <a:solidFill>
                <a:srgbClr val="000000"/>
              </a:solidFill>
              <a:latin typeface="Arial"/>
              <a:ea typeface="Arial"/>
              <a:cs typeface="Arial"/>
              <a:sym typeface="Arial"/>
            </a:endParaRPr>
          </a:p>
          <a:p>
            <a:pPr marL="457178" marR="0" lvl="2" indent="-228589" algn="l" rtl="0">
              <a:lnSpc>
                <a:spcPct val="80000"/>
              </a:lnSpc>
              <a:spcBef>
                <a:spcPts val="700"/>
              </a:spcBef>
              <a:spcAft>
                <a:spcPts val="0"/>
              </a:spcAft>
              <a:buClr>
                <a:srgbClr val="44546A"/>
              </a:buClr>
              <a:buSzPts val="1530"/>
              <a:buFont typeface="Calibri"/>
              <a:buAutoNum type="arabicPeriod"/>
            </a:pPr>
            <a:r>
              <a:rPr lang="en-US" sz="1530" b="0" i="0" u="none" strike="noStrike" cap="none">
                <a:solidFill>
                  <a:srgbClr val="595959"/>
                </a:solidFill>
                <a:latin typeface="Calibri"/>
                <a:ea typeface="Calibri"/>
                <a:cs typeface="Calibri"/>
                <a:sym typeface="Calibri"/>
              </a:rPr>
              <a:t>understand the marketplace and customer needs and wants.</a:t>
            </a:r>
            <a:endParaRPr sz="1400" b="0" i="0" u="none" strike="noStrike" cap="none">
              <a:solidFill>
                <a:srgbClr val="000000"/>
              </a:solidFill>
              <a:latin typeface="Arial"/>
              <a:ea typeface="Arial"/>
              <a:cs typeface="Arial"/>
              <a:sym typeface="Arial"/>
            </a:endParaRPr>
          </a:p>
          <a:p>
            <a:pPr marL="457178" marR="0" lvl="2" indent="-228589" algn="l" rtl="0">
              <a:lnSpc>
                <a:spcPct val="80000"/>
              </a:lnSpc>
              <a:spcBef>
                <a:spcPts val="700"/>
              </a:spcBef>
              <a:spcAft>
                <a:spcPts val="0"/>
              </a:spcAft>
              <a:buClr>
                <a:srgbClr val="44546A"/>
              </a:buClr>
              <a:buSzPts val="1530"/>
              <a:buFont typeface="Calibri"/>
              <a:buAutoNum type="arabicPeriod"/>
            </a:pPr>
            <a:r>
              <a:rPr lang="en-US" sz="1530" b="0" i="0" u="none" strike="noStrike" cap="none">
                <a:solidFill>
                  <a:srgbClr val="595959"/>
                </a:solidFill>
                <a:latin typeface="Calibri"/>
                <a:ea typeface="Calibri"/>
                <a:cs typeface="Calibri"/>
                <a:sym typeface="Calibri"/>
              </a:rPr>
              <a:t>design a customer value-driven marketing strategy with the goal of getting, engaging, and growing target customers. </a:t>
            </a:r>
            <a:endParaRPr sz="1400" b="0" i="0" u="none" strike="noStrike" cap="none">
              <a:solidFill>
                <a:srgbClr val="000000"/>
              </a:solidFill>
              <a:latin typeface="Arial"/>
              <a:ea typeface="Arial"/>
              <a:cs typeface="Arial"/>
              <a:sym typeface="Arial"/>
            </a:endParaRPr>
          </a:p>
          <a:p>
            <a:pPr marL="457178" marR="0" lvl="2" indent="-228589" algn="l" rtl="0">
              <a:lnSpc>
                <a:spcPct val="80000"/>
              </a:lnSpc>
              <a:spcBef>
                <a:spcPts val="700"/>
              </a:spcBef>
              <a:spcAft>
                <a:spcPts val="0"/>
              </a:spcAft>
              <a:buClr>
                <a:srgbClr val="44546A"/>
              </a:buClr>
              <a:buSzPts val="1530"/>
              <a:buFont typeface="Calibri"/>
              <a:buAutoNum type="arabicPeriod"/>
            </a:pPr>
            <a:r>
              <a:rPr lang="en-US" sz="1530" b="0" i="0" u="none" strike="noStrike" cap="none">
                <a:solidFill>
                  <a:srgbClr val="595959"/>
                </a:solidFill>
                <a:latin typeface="Calibri"/>
                <a:ea typeface="Calibri"/>
                <a:cs typeface="Calibri"/>
                <a:sym typeface="Calibri"/>
              </a:rPr>
              <a:t>construct a marketing programs that deliver superior value. </a:t>
            </a:r>
            <a:endParaRPr sz="1400" b="0" i="0" u="none" strike="noStrike" cap="none">
              <a:solidFill>
                <a:srgbClr val="000000"/>
              </a:solidFill>
              <a:latin typeface="Arial"/>
              <a:ea typeface="Arial"/>
              <a:cs typeface="Arial"/>
              <a:sym typeface="Arial"/>
            </a:endParaRPr>
          </a:p>
          <a:p>
            <a:pPr marL="457178" marR="0" lvl="2" indent="-228589" algn="l" rtl="0">
              <a:lnSpc>
                <a:spcPct val="80000"/>
              </a:lnSpc>
              <a:spcBef>
                <a:spcPts val="700"/>
              </a:spcBef>
              <a:spcAft>
                <a:spcPts val="0"/>
              </a:spcAft>
              <a:buClr>
                <a:srgbClr val="44546A"/>
              </a:buClr>
              <a:buSzPts val="1530"/>
              <a:buFont typeface="Calibri"/>
              <a:buAutoNum type="arabicPeriod"/>
            </a:pPr>
            <a:r>
              <a:rPr lang="en-US" sz="1530" b="0" i="0" u="none" strike="noStrike" cap="none">
                <a:solidFill>
                  <a:srgbClr val="595959"/>
                </a:solidFill>
                <a:latin typeface="Calibri"/>
                <a:ea typeface="Calibri"/>
                <a:cs typeface="Calibri"/>
                <a:sym typeface="Calibri"/>
              </a:rPr>
              <a:t>Engaging customers, building profitable customer relationships, and creating customer delight</a:t>
            </a:r>
            <a:endParaRPr sz="1400" b="0" i="0" u="none" strike="noStrike" cap="none">
              <a:solidFill>
                <a:srgbClr val="000000"/>
              </a:solidFill>
              <a:latin typeface="Arial"/>
              <a:ea typeface="Arial"/>
              <a:cs typeface="Arial"/>
              <a:sym typeface="Arial"/>
            </a:endParaRPr>
          </a:p>
          <a:p>
            <a:pPr marL="457178" marR="0" lvl="2" indent="-228589" algn="l" rtl="0">
              <a:lnSpc>
                <a:spcPct val="80000"/>
              </a:lnSpc>
              <a:spcBef>
                <a:spcPts val="700"/>
              </a:spcBef>
              <a:spcAft>
                <a:spcPts val="0"/>
              </a:spcAft>
              <a:buClr>
                <a:srgbClr val="44546A"/>
              </a:buClr>
              <a:buSzPts val="1530"/>
              <a:buFont typeface="Calibri"/>
              <a:buAutoNum type="arabicPeriod"/>
            </a:pPr>
            <a:r>
              <a:rPr lang="en-US" sz="1530" b="0" i="0" u="none" strike="noStrike" cap="none">
                <a:solidFill>
                  <a:srgbClr val="595959"/>
                </a:solidFill>
                <a:latin typeface="Calibri"/>
                <a:ea typeface="Calibri"/>
                <a:cs typeface="Calibri"/>
                <a:sym typeface="Calibri"/>
              </a:rPr>
              <a:t>capturing value from customers.</a:t>
            </a:r>
            <a:endParaRPr sz="1400" b="0" i="0" u="none" strike="noStrike" cap="none">
              <a:solidFill>
                <a:srgbClr val="000000"/>
              </a:solidFill>
              <a:latin typeface="Arial"/>
              <a:ea typeface="Arial"/>
              <a:cs typeface="Arial"/>
              <a:sym typeface="Arial"/>
            </a:endParaRPr>
          </a:p>
        </p:txBody>
      </p:sp>
      <p:grpSp>
        <p:nvGrpSpPr>
          <p:cNvPr id="223" name="Google Shape;223;p9"/>
          <p:cNvGrpSpPr/>
          <p:nvPr/>
        </p:nvGrpSpPr>
        <p:grpSpPr>
          <a:xfrm>
            <a:off x="4018897" y="673405"/>
            <a:ext cx="8170379" cy="2268540"/>
            <a:chOff x="4261704" y="-531666"/>
            <a:chExt cx="7690551" cy="3424013"/>
          </a:xfrm>
        </p:grpSpPr>
        <p:grpSp>
          <p:nvGrpSpPr>
            <p:cNvPr id="224" name="Google Shape;224;p9"/>
            <p:cNvGrpSpPr/>
            <p:nvPr/>
          </p:nvGrpSpPr>
          <p:grpSpPr>
            <a:xfrm>
              <a:off x="4262642" y="-531666"/>
              <a:ext cx="7689613" cy="732344"/>
              <a:chOff x="938" y="1282317"/>
              <a:chExt cx="7689613" cy="732344"/>
            </a:xfrm>
          </p:grpSpPr>
          <p:sp>
            <p:nvSpPr>
              <p:cNvPr id="225" name="Google Shape;225;p9"/>
              <p:cNvSpPr/>
              <p:nvPr/>
            </p:nvSpPr>
            <p:spPr>
              <a:xfrm>
                <a:off x="938" y="1282317"/>
                <a:ext cx="1830860" cy="732344"/>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9"/>
              <p:cNvSpPr txBox="1"/>
              <p:nvPr/>
            </p:nvSpPr>
            <p:spPr>
              <a:xfrm>
                <a:off x="938" y="1282317"/>
                <a:ext cx="1647774" cy="732344"/>
              </a:xfrm>
              <a:prstGeom prst="rect">
                <a:avLst/>
              </a:prstGeom>
              <a:noFill/>
              <a:ln>
                <a:noFill/>
              </a:ln>
            </p:spPr>
            <p:txBody>
              <a:bodyPr spcFirstLastPara="1" wrap="square" lIns="213350" tIns="106675" rIns="53325" bIns="106675" anchor="ctr" anchorCtr="0">
                <a:noAutofit/>
              </a:bodyPr>
              <a:lstStyle/>
              <a:p>
                <a:pPr marL="0" marR="0" lvl="0" indent="0" algn="ctr" rtl="0">
                  <a:lnSpc>
                    <a:spcPct val="90000"/>
                  </a:lnSpc>
                  <a:spcBef>
                    <a:spcPts val="0"/>
                  </a:spcBef>
                  <a:spcAft>
                    <a:spcPts val="0"/>
                  </a:spcAft>
                  <a:buClr>
                    <a:schemeClr val="lt1"/>
                  </a:buClr>
                  <a:buSzPts val="4000"/>
                  <a:buFont typeface="Calibri"/>
                  <a:buNone/>
                </a:pPr>
                <a:r>
                  <a:rPr lang="en-US" sz="4000" b="0" i="0" u="none" strike="noStrike" cap="none">
                    <a:solidFill>
                      <a:schemeClr val="lt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227" name="Google Shape;227;p9"/>
              <p:cNvSpPr/>
              <p:nvPr/>
            </p:nvSpPr>
            <p:spPr>
              <a:xfrm>
                <a:off x="1465626" y="1282317"/>
                <a:ext cx="1830860" cy="732344"/>
              </a:xfrm>
              <a:prstGeom prst="chevron">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9"/>
              <p:cNvSpPr txBox="1"/>
              <p:nvPr/>
            </p:nvSpPr>
            <p:spPr>
              <a:xfrm>
                <a:off x="1831798" y="1282317"/>
                <a:ext cx="1098516" cy="732344"/>
              </a:xfrm>
              <a:prstGeom prst="rect">
                <a:avLst/>
              </a:prstGeom>
              <a:noFill/>
              <a:ln>
                <a:noFill/>
              </a:ln>
            </p:spPr>
            <p:txBody>
              <a:bodyPr spcFirstLastPara="1" wrap="square" lIns="160000" tIns="106675" rIns="53325" bIns="106675" anchor="ctr" anchorCtr="0">
                <a:noAutofit/>
              </a:bodyPr>
              <a:lstStyle/>
              <a:p>
                <a:pPr marL="0" marR="0" lvl="0" indent="0" algn="ctr" rtl="0">
                  <a:lnSpc>
                    <a:spcPct val="90000"/>
                  </a:lnSpc>
                  <a:spcBef>
                    <a:spcPts val="0"/>
                  </a:spcBef>
                  <a:spcAft>
                    <a:spcPts val="0"/>
                  </a:spcAft>
                  <a:buClr>
                    <a:schemeClr val="lt1"/>
                  </a:buClr>
                  <a:buSzPts val="4000"/>
                  <a:buFont typeface="Calibri"/>
                  <a:buNone/>
                </a:pPr>
                <a:r>
                  <a:rPr lang="en-US" sz="4000" b="0" i="0" u="none" strike="noStrike" cap="none">
                    <a:solidFill>
                      <a:schemeClr val="lt1"/>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229" name="Google Shape;229;p9"/>
              <p:cNvSpPr/>
              <p:nvPr/>
            </p:nvSpPr>
            <p:spPr>
              <a:xfrm>
                <a:off x="2930314" y="1282317"/>
                <a:ext cx="1830860" cy="732344"/>
              </a:xfrm>
              <a:prstGeom prst="chevron">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9"/>
              <p:cNvSpPr txBox="1"/>
              <p:nvPr/>
            </p:nvSpPr>
            <p:spPr>
              <a:xfrm>
                <a:off x="3296486" y="1282317"/>
                <a:ext cx="1098516" cy="732344"/>
              </a:xfrm>
              <a:prstGeom prst="rect">
                <a:avLst/>
              </a:prstGeom>
              <a:noFill/>
              <a:ln>
                <a:noFill/>
              </a:ln>
            </p:spPr>
            <p:txBody>
              <a:bodyPr spcFirstLastPara="1" wrap="square" lIns="160000" tIns="106675" rIns="53325" bIns="106675" anchor="ctr" anchorCtr="0">
                <a:noAutofit/>
              </a:bodyPr>
              <a:lstStyle/>
              <a:p>
                <a:pPr marL="0" marR="0" lvl="0" indent="0" algn="ctr" rtl="0">
                  <a:lnSpc>
                    <a:spcPct val="90000"/>
                  </a:lnSpc>
                  <a:spcBef>
                    <a:spcPts val="0"/>
                  </a:spcBef>
                  <a:spcAft>
                    <a:spcPts val="0"/>
                  </a:spcAft>
                  <a:buClr>
                    <a:schemeClr val="lt1"/>
                  </a:buClr>
                  <a:buSzPts val="4000"/>
                  <a:buFont typeface="Calibri"/>
                  <a:buNone/>
                </a:pPr>
                <a:r>
                  <a:rPr lang="en-US" sz="4000" b="0" i="0" u="none" strike="noStrike" cap="none">
                    <a:solidFill>
                      <a:schemeClr val="lt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231" name="Google Shape;231;p9"/>
              <p:cNvSpPr/>
              <p:nvPr/>
            </p:nvSpPr>
            <p:spPr>
              <a:xfrm>
                <a:off x="4395003" y="1282317"/>
                <a:ext cx="1830860" cy="732344"/>
              </a:xfrm>
              <a:prstGeom prst="chevron">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9"/>
              <p:cNvSpPr txBox="1"/>
              <p:nvPr/>
            </p:nvSpPr>
            <p:spPr>
              <a:xfrm>
                <a:off x="4761175" y="1282317"/>
                <a:ext cx="1098516" cy="732344"/>
              </a:xfrm>
              <a:prstGeom prst="rect">
                <a:avLst/>
              </a:prstGeom>
              <a:noFill/>
              <a:ln>
                <a:noFill/>
              </a:ln>
            </p:spPr>
            <p:txBody>
              <a:bodyPr spcFirstLastPara="1" wrap="square" lIns="160000" tIns="106675" rIns="53325" bIns="106675" anchor="ctr" anchorCtr="0">
                <a:noAutofit/>
              </a:bodyPr>
              <a:lstStyle/>
              <a:p>
                <a:pPr marL="0" marR="0" lvl="0" indent="0" algn="ctr" rtl="0">
                  <a:lnSpc>
                    <a:spcPct val="90000"/>
                  </a:lnSpc>
                  <a:spcBef>
                    <a:spcPts val="0"/>
                  </a:spcBef>
                  <a:spcAft>
                    <a:spcPts val="0"/>
                  </a:spcAft>
                  <a:buClr>
                    <a:schemeClr val="lt1"/>
                  </a:buClr>
                  <a:buSzPts val="4000"/>
                  <a:buFont typeface="Calibri"/>
                  <a:buNone/>
                </a:pPr>
                <a:r>
                  <a:rPr lang="en-US" sz="4000" b="0" i="0" u="none" strike="noStrike" cap="none">
                    <a:solidFill>
                      <a:schemeClr val="lt1"/>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233" name="Google Shape;233;p9"/>
              <p:cNvSpPr/>
              <p:nvPr/>
            </p:nvSpPr>
            <p:spPr>
              <a:xfrm>
                <a:off x="5859691" y="1282317"/>
                <a:ext cx="1830860" cy="732344"/>
              </a:xfrm>
              <a:prstGeom prst="chevron">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9"/>
              <p:cNvSpPr txBox="1"/>
              <p:nvPr/>
            </p:nvSpPr>
            <p:spPr>
              <a:xfrm>
                <a:off x="6225863" y="1282317"/>
                <a:ext cx="1098516" cy="732344"/>
              </a:xfrm>
              <a:prstGeom prst="rect">
                <a:avLst/>
              </a:prstGeom>
              <a:noFill/>
              <a:ln>
                <a:noFill/>
              </a:ln>
            </p:spPr>
            <p:txBody>
              <a:bodyPr spcFirstLastPara="1" wrap="square" lIns="160000" tIns="106675" rIns="53325" bIns="106675" anchor="ctr" anchorCtr="0">
                <a:noAutofit/>
              </a:bodyPr>
              <a:lstStyle/>
              <a:p>
                <a:pPr marL="0" marR="0" lvl="0" indent="0" algn="ctr" rtl="0">
                  <a:lnSpc>
                    <a:spcPct val="90000"/>
                  </a:lnSpc>
                  <a:spcBef>
                    <a:spcPts val="0"/>
                  </a:spcBef>
                  <a:spcAft>
                    <a:spcPts val="0"/>
                  </a:spcAft>
                  <a:buClr>
                    <a:schemeClr val="lt1"/>
                  </a:buClr>
                  <a:buSzPts val="4000"/>
                  <a:buFont typeface="Calibri"/>
                  <a:buNone/>
                </a:pPr>
                <a:r>
                  <a:rPr lang="en-US" sz="4000" b="0" i="0" u="none" strike="noStrike" cap="none">
                    <a:solidFill>
                      <a:schemeClr val="lt1"/>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grpSp>
        <p:pic>
          <p:nvPicPr>
            <p:cNvPr id="235" name="Google Shape;235;p9" descr="The heading above the chart reads: Create value for customers and build customer relationships.&#10;The stages of the flow chart from the left to the right are as follows:&#10;• Understand the marketplace and customer needs and wants&#10;• Design a customer value-driven marketing strategy&#10;• Construct an integrated marketing program that delivers superior value&#10;• Engage customers, build profitable relationships, and create customer delight&#10;• Capture value from customers in return: capture value from customers to create profits and customer equity&#10;Note: This important figure shows marketing in a nutshell. By creating value for customers, marketers capture value from customers in return. This five-step process forms the marketing framework for the rest of the chapter and the remainder of the text.&#10;"/>
            <p:cNvPicPr preferRelativeResize="0"/>
            <p:nvPr/>
          </p:nvPicPr>
          <p:blipFill rotWithShape="1">
            <a:blip r:embed="rId3">
              <a:alphaModFix/>
            </a:blip>
            <a:srcRect b="30524"/>
            <a:stretch/>
          </p:blipFill>
          <p:spPr>
            <a:xfrm>
              <a:off x="4261704" y="1454843"/>
              <a:ext cx="7239786" cy="1437504"/>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0"/>
          <p:cNvSpPr txBox="1"/>
          <p:nvPr/>
        </p:nvSpPr>
        <p:spPr>
          <a:xfrm>
            <a:off x="298177" y="1035605"/>
            <a:ext cx="1180768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ckwell"/>
              <a:ea typeface="Rockwell"/>
              <a:cs typeface="Rockwell"/>
              <a:sym typeface="Rockwell"/>
            </a:endParaRPr>
          </a:p>
        </p:txBody>
      </p:sp>
      <p:sp>
        <p:nvSpPr>
          <p:cNvPr id="242" name="Google Shape;242;p10"/>
          <p:cNvSpPr txBox="1">
            <a:spLocks noGrp="1"/>
          </p:cNvSpPr>
          <p:nvPr>
            <p:ph type="title" idx="4294967295"/>
          </p:nvPr>
        </p:nvSpPr>
        <p:spPr>
          <a:xfrm>
            <a:off x="96477" y="1220271"/>
            <a:ext cx="11807825" cy="75713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rgbClr val="B80E0F"/>
              </a:buClr>
              <a:buSzPts val="4800"/>
              <a:buFont typeface="Impact"/>
              <a:buNone/>
            </a:pPr>
            <a:r>
              <a:rPr lang="en-US" sz="4800" cap="none">
                <a:solidFill>
                  <a:srgbClr val="B80E0F"/>
                </a:solidFill>
                <a:latin typeface="Impact"/>
                <a:ea typeface="Impact"/>
                <a:cs typeface="Impact"/>
                <a:sym typeface="Impact"/>
              </a:rPr>
              <a:t>2- THE MARKETING</a:t>
            </a:r>
            <a:r>
              <a:rPr lang="en-US" sz="3200">
                <a:solidFill>
                  <a:srgbClr val="C00000"/>
                </a:solidFill>
                <a:latin typeface="Calibri"/>
                <a:ea typeface="Calibri"/>
                <a:cs typeface="Calibri"/>
                <a:sym typeface="Calibri"/>
              </a:rPr>
              <a:t> </a:t>
            </a:r>
            <a:r>
              <a:rPr lang="en-US" sz="4800" cap="none">
                <a:solidFill>
                  <a:srgbClr val="B80E0F"/>
                </a:solidFill>
                <a:latin typeface="Impact"/>
                <a:ea typeface="Impact"/>
                <a:cs typeface="Impact"/>
                <a:sym typeface="Impact"/>
              </a:rPr>
              <a:t>MANAGEMENT </a:t>
            </a:r>
            <a:endParaRPr sz="4800" cap="none">
              <a:solidFill>
                <a:srgbClr val="B80E0F"/>
              </a:solidFill>
              <a:latin typeface="Impact"/>
              <a:ea typeface="Impact"/>
              <a:cs typeface="Impact"/>
              <a:sym typeface="Impact"/>
            </a:endParaRPr>
          </a:p>
        </p:txBody>
      </p:sp>
      <p:pic>
        <p:nvPicPr>
          <p:cNvPr id="243" name="Google Shape;243;p10" descr="The details are as follows:&#10;• Analysis&#10;• Planning&#10;• Develop strategic plans&#10;• Develop marketing plans&#10;• Implementation and organization&#10;• Carry out the plans&#10;• Control &#10;• Measure results&#10;• Evaluate results&#10;• Take corrective action&#10;• From “Control”, and arrow leads backward to “Implementation and Organization” as well as to “Planning”&#10;• “Analysis” is also connected directly to “Implementation and Organization” as well as to “Control”.&#10;A text box pointing to “Planning” reads: The first part of the chapter dealt with this—developing company-wide and marketing strategies and plans.&#10;A text box pointing to “Control” reads: We’ll close the chapter by looking at how marketers manage those strategies and plans—how they implement marketing strategies and programs and evaluate the results.&#10;"/>
          <p:cNvPicPr preferRelativeResize="0"/>
          <p:nvPr/>
        </p:nvPicPr>
        <p:blipFill rotWithShape="1">
          <a:blip r:embed="rId3">
            <a:alphaModFix/>
          </a:blip>
          <a:srcRect l="13746" r="17656"/>
          <a:stretch/>
        </p:blipFill>
        <p:spPr>
          <a:xfrm>
            <a:off x="6316415" y="2298583"/>
            <a:ext cx="5491412" cy="3523812"/>
          </a:xfrm>
          <a:prstGeom prst="rect">
            <a:avLst/>
          </a:prstGeom>
          <a:noFill/>
          <a:ln>
            <a:noFill/>
          </a:ln>
        </p:spPr>
      </p:pic>
      <p:sp>
        <p:nvSpPr>
          <p:cNvPr id="244" name="Google Shape;244;p10"/>
          <p:cNvSpPr txBox="1"/>
          <p:nvPr/>
        </p:nvSpPr>
        <p:spPr>
          <a:xfrm>
            <a:off x="96477" y="2072081"/>
            <a:ext cx="6009861" cy="375031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228589" marR="0" lvl="0" indent="-114289" algn="l" rtl="0">
              <a:lnSpc>
                <a:spcPct val="100000"/>
              </a:lnSpc>
              <a:spcBef>
                <a:spcPts val="0"/>
              </a:spcBef>
              <a:spcAft>
                <a:spcPts val="0"/>
              </a:spcAft>
              <a:buClr>
                <a:srgbClr val="454545"/>
              </a:buClr>
              <a:buSzPts val="1800"/>
              <a:buFont typeface="Arial"/>
              <a:buNone/>
            </a:pPr>
            <a:endParaRPr sz="1800" b="1" i="0" u="none" strike="noStrike" cap="none">
              <a:solidFill>
                <a:srgbClr val="000000"/>
              </a:solidFill>
              <a:latin typeface="Rockwell"/>
              <a:ea typeface="Rockwell"/>
              <a:cs typeface="Rockwell"/>
              <a:sym typeface="Rockwell"/>
            </a:endParaRPr>
          </a:p>
          <a:p>
            <a:pPr marL="228589" marR="0" lvl="0" indent="-228589" algn="l" rtl="0">
              <a:lnSpc>
                <a:spcPct val="100000"/>
              </a:lnSpc>
              <a:spcBef>
                <a:spcPts val="700"/>
              </a:spcBef>
              <a:spcAft>
                <a:spcPts val="0"/>
              </a:spcAft>
              <a:buClr>
                <a:srgbClr val="454545"/>
              </a:buClr>
              <a:buSzPts val="1800"/>
              <a:buFont typeface="Arial"/>
              <a:buChar char="•"/>
            </a:pPr>
            <a:r>
              <a:rPr lang="en-US" sz="1800" b="1" i="0" u="none" strike="noStrike" cap="none">
                <a:solidFill>
                  <a:srgbClr val="000000"/>
                </a:solidFill>
                <a:latin typeface="Rockwell"/>
                <a:ea typeface="Rockwell"/>
                <a:cs typeface="Rockwell"/>
                <a:sym typeface="Rockwell"/>
              </a:rPr>
              <a:t>Analysis</a:t>
            </a:r>
            <a:r>
              <a:rPr lang="en-US" sz="1800" b="0" i="0" u="none" strike="noStrike" cap="none">
                <a:solidFill>
                  <a:srgbClr val="000000"/>
                </a:solidFill>
                <a:latin typeface="Rockwell"/>
                <a:ea typeface="Rockwell"/>
                <a:cs typeface="Rockwell"/>
                <a:sym typeface="Rockwell"/>
              </a:rPr>
              <a:t> of the situation internally and externally provides the information and evaluations needed for planning phase.</a:t>
            </a:r>
            <a:endParaRPr sz="1800" b="1" i="0" u="none" strike="noStrike" cap="none">
              <a:solidFill>
                <a:srgbClr val="000000"/>
              </a:solidFill>
              <a:latin typeface="Rockwell"/>
              <a:ea typeface="Rockwell"/>
              <a:cs typeface="Rockwell"/>
              <a:sym typeface="Rockwell"/>
            </a:endParaRPr>
          </a:p>
          <a:p>
            <a:pPr marL="228589" marR="0" lvl="0" indent="-228589" algn="l" rtl="0">
              <a:lnSpc>
                <a:spcPct val="100000"/>
              </a:lnSpc>
              <a:spcBef>
                <a:spcPts val="700"/>
              </a:spcBef>
              <a:spcAft>
                <a:spcPts val="0"/>
              </a:spcAft>
              <a:buClr>
                <a:srgbClr val="454545"/>
              </a:buClr>
              <a:buSzPts val="1800"/>
              <a:buFont typeface="Arial"/>
              <a:buChar char="•"/>
            </a:pPr>
            <a:r>
              <a:rPr lang="en-US" sz="1800" b="1" i="0" u="none" strike="noStrike" cap="none">
                <a:solidFill>
                  <a:srgbClr val="000000"/>
                </a:solidFill>
                <a:latin typeface="Rockwell"/>
                <a:ea typeface="Rockwell"/>
                <a:cs typeface="Rockwell"/>
                <a:sym typeface="Rockwell"/>
              </a:rPr>
              <a:t>Planning </a:t>
            </a:r>
            <a:r>
              <a:rPr lang="en-US" sz="1800" b="0" i="0" u="none" strike="noStrike" cap="none">
                <a:solidFill>
                  <a:srgbClr val="000000"/>
                </a:solidFill>
                <a:latin typeface="Rockwell"/>
                <a:ea typeface="Rockwell"/>
                <a:cs typeface="Rockwell"/>
                <a:sym typeface="Rockwell"/>
              </a:rPr>
              <a:t>develops company-wide strategic plans and translates them into marketing plans for each division, product, and brand. </a:t>
            </a:r>
            <a:endParaRPr sz="1800" b="1" i="0" u="none" strike="noStrike" cap="none">
              <a:solidFill>
                <a:srgbClr val="000000"/>
              </a:solidFill>
              <a:latin typeface="Rockwell"/>
              <a:ea typeface="Rockwell"/>
              <a:cs typeface="Rockwell"/>
              <a:sym typeface="Rockwell"/>
            </a:endParaRPr>
          </a:p>
          <a:p>
            <a:pPr marL="228589" marR="0" lvl="0" indent="-228589" algn="l" rtl="0">
              <a:lnSpc>
                <a:spcPct val="100000"/>
              </a:lnSpc>
              <a:spcBef>
                <a:spcPts val="700"/>
              </a:spcBef>
              <a:spcAft>
                <a:spcPts val="0"/>
              </a:spcAft>
              <a:buClr>
                <a:srgbClr val="454545"/>
              </a:buClr>
              <a:buSzPts val="1800"/>
              <a:buFont typeface="Arial"/>
              <a:buChar char="•"/>
            </a:pPr>
            <a:r>
              <a:rPr lang="en-US" sz="1800" b="1" i="0" u="none" strike="noStrike" cap="none">
                <a:solidFill>
                  <a:srgbClr val="000000"/>
                </a:solidFill>
                <a:latin typeface="Rockwell"/>
                <a:ea typeface="Rockwell"/>
                <a:cs typeface="Rockwell"/>
                <a:sym typeface="Rockwell"/>
              </a:rPr>
              <a:t>Implementation,</a:t>
            </a:r>
            <a:r>
              <a:rPr lang="en-US" sz="1800" b="0" i="0" u="none" strike="noStrike" cap="none">
                <a:solidFill>
                  <a:srgbClr val="000000"/>
                </a:solidFill>
                <a:latin typeface="Rockwell"/>
                <a:ea typeface="Rockwell"/>
                <a:cs typeface="Rockwell"/>
                <a:sym typeface="Rockwell"/>
              </a:rPr>
              <a:t> turns the plans into actions. </a:t>
            </a:r>
            <a:endParaRPr sz="1800" b="1" i="0" u="none" strike="noStrike" cap="none">
              <a:solidFill>
                <a:srgbClr val="000000"/>
              </a:solidFill>
              <a:latin typeface="Rockwell"/>
              <a:ea typeface="Rockwell"/>
              <a:cs typeface="Rockwell"/>
              <a:sym typeface="Rockwell"/>
            </a:endParaRPr>
          </a:p>
          <a:p>
            <a:pPr marL="228589" marR="0" lvl="0" indent="-228589" algn="l" rtl="0">
              <a:lnSpc>
                <a:spcPct val="100000"/>
              </a:lnSpc>
              <a:spcBef>
                <a:spcPts val="700"/>
              </a:spcBef>
              <a:spcAft>
                <a:spcPts val="0"/>
              </a:spcAft>
              <a:buClr>
                <a:srgbClr val="454545"/>
              </a:buClr>
              <a:buSzPts val="1800"/>
              <a:buFont typeface="Arial"/>
              <a:buChar char="•"/>
            </a:pPr>
            <a:r>
              <a:rPr lang="en-US" sz="1800" b="1" i="0" u="none" strike="noStrike" cap="none">
                <a:solidFill>
                  <a:srgbClr val="000000"/>
                </a:solidFill>
                <a:latin typeface="Rockwell"/>
                <a:ea typeface="Rockwell"/>
                <a:cs typeface="Rockwell"/>
                <a:sym typeface="Rockwell"/>
              </a:rPr>
              <a:t>Control </a:t>
            </a:r>
            <a:r>
              <a:rPr lang="en-US" sz="1800" b="0" i="0" u="none" strike="noStrike" cap="none">
                <a:solidFill>
                  <a:srgbClr val="000000"/>
                </a:solidFill>
                <a:latin typeface="Rockwell"/>
                <a:ea typeface="Rockwell"/>
                <a:cs typeface="Rockwell"/>
                <a:sym typeface="Rockwell"/>
              </a:rPr>
              <a:t>consists of measuring and evaluating the results of marketing activities and taking corrective action where needed.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1"/>
          <p:cNvSpPr txBox="1"/>
          <p:nvPr/>
        </p:nvSpPr>
        <p:spPr>
          <a:xfrm>
            <a:off x="298177" y="1557614"/>
            <a:ext cx="1180768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1" name="Google Shape;251;p11"/>
          <p:cNvSpPr txBox="1">
            <a:spLocks noGrp="1"/>
          </p:cNvSpPr>
          <p:nvPr>
            <p:ph type="title" idx="4294967295"/>
          </p:nvPr>
        </p:nvSpPr>
        <p:spPr>
          <a:xfrm>
            <a:off x="106020" y="1070925"/>
            <a:ext cx="12192000" cy="429296"/>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B80E0F"/>
              </a:buClr>
              <a:buSzPts val="3200"/>
              <a:buFont typeface="Impact"/>
              <a:buNone/>
            </a:pPr>
            <a:r>
              <a:rPr lang="en-US" sz="3200" cap="none">
                <a:solidFill>
                  <a:srgbClr val="B80E0F"/>
                </a:solidFill>
                <a:latin typeface="Impact"/>
                <a:ea typeface="Impact"/>
                <a:cs typeface="Impact"/>
                <a:sym typeface="Impact"/>
              </a:rPr>
              <a:t>MARKETING PROCESS VS MARKETING MANAGEMENT </a:t>
            </a:r>
            <a:endParaRPr sz="3200" cap="none">
              <a:solidFill>
                <a:srgbClr val="B80E0F"/>
              </a:solidFill>
              <a:latin typeface="Impact"/>
              <a:ea typeface="Impact"/>
              <a:cs typeface="Impact"/>
              <a:sym typeface="Impact"/>
            </a:endParaRPr>
          </a:p>
        </p:txBody>
      </p:sp>
      <p:pic>
        <p:nvPicPr>
          <p:cNvPr id="252" name="Google Shape;252;p11" descr="The details are as follows:&#10;• Analysis&#10;• Planning&#10;• Develop strategic plans&#10;• Develop marketing plans&#10;• Implementation and organization&#10;• Carry out the plans&#10;• Control &#10;• Measure results&#10;• Evaluate results&#10;• Take corrective action&#10;• From “Control”, and arrow leads backward to “Implementation and Organization” as well as to “Planning”&#10;• “Analysis” is also connected directly to “Implementation and Organization” as well as to “Control”.&#10;A text box pointing to “Planning” reads: The first part of the chapter dealt with this—developing company-wide and marketing strategies and plans.&#10;A text box pointing to “Control” reads: We’ll close the chapter by looking at how marketers manage those strategies and plans—how they implement marketing strategies and programs and evaluate the results.&#10;"/>
          <p:cNvPicPr preferRelativeResize="0"/>
          <p:nvPr/>
        </p:nvPicPr>
        <p:blipFill rotWithShape="1">
          <a:blip r:embed="rId3">
            <a:alphaModFix/>
          </a:blip>
          <a:srcRect l="14312" r="17172" b="3970"/>
          <a:stretch/>
        </p:blipFill>
        <p:spPr>
          <a:xfrm>
            <a:off x="4293196" y="3893272"/>
            <a:ext cx="7691491" cy="1952612"/>
          </a:xfrm>
          <a:prstGeom prst="rect">
            <a:avLst/>
          </a:prstGeom>
          <a:noFill/>
          <a:ln>
            <a:noFill/>
          </a:ln>
        </p:spPr>
      </p:pic>
      <p:pic>
        <p:nvPicPr>
          <p:cNvPr id="253" name="Google Shape;253;p11" descr="The heading above the chart reads: Create value for customers and build customer relationships.&#10;The stages of the flow chart from the left to the right are as follows:&#10;• Understand the marketplace and customer needs and wants&#10;• Design a customer value-driven marketing strategy&#10;• Construct an integrated marketing program that delivers superior value&#10;• Engage customers, build profitable relationships, and create customer delight&#10;• Capture value from customers in return: capture value from customers to create profits and customer equity&#10;Note: This important figure shows marketing in a nutshell. By creating value for customers, marketers capture value from customers in return. This five-step process forms the marketing framework for the rest of the chapter and the remainder of the text.&#10;"/>
          <p:cNvPicPr preferRelativeResize="0"/>
          <p:nvPr/>
        </p:nvPicPr>
        <p:blipFill rotWithShape="1">
          <a:blip r:embed="rId4">
            <a:alphaModFix/>
          </a:blip>
          <a:srcRect b="30524"/>
          <a:stretch/>
        </p:blipFill>
        <p:spPr>
          <a:xfrm>
            <a:off x="4258806" y="2281153"/>
            <a:ext cx="7691491" cy="1093372"/>
          </a:xfrm>
          <a:prstGeom prst="rect">
            <a:avLst/>
          </a:prstGeom>
          <a:noFill/>
          <a:ln>
            <a:noFill/>
          </a:ln>
        </p:spPr>
      </p:pic>
      <p:sp>
        <p:nvSpPr>
          <p:cNvPr id="254" name="Google Shape;254;p11"/>
          <p:cNvSpPr txBox="1"/>
          <p:nvPr/>
        </p:nvSpPr>
        <p:spPr>
          <a:xfrm>
            <a:off x="298177" y="4207859"/>
            <a:ext cx="3410607" cy="1323439"/>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Gill Sans"/>
                <a:ea typeface="Gill Sans"/>
                <a:cs typeface="Gill Sans"/>
                <a:sym typeface="Gill Sans"/>
              </a:rPr>
              <a:t>marketing Management             4- management functions: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Gill Sans"/>
                <a:ea typeface="Gill Sans"/>
                <a:cs typeface="Gill Sans"/>
                <a:sym typeface="Gill Sans"/>
              </a:rPr>
              <a:t>analysis, planning, implementation, and control</a:t>
            </a:r>
            <a:endParaRPr sz="1400" b="0" i="0" u="none" strike="noStrike" cap="none">
              <a:solidFill>
                <a:srgbClr val="000000"/>
              </a:solidFill>
              <a:latin typeface="Arial"/>
              <a:ea typeface="Arial"/>
              <a:cs typeface="Arial"/>
              <a:sym typeface="Arial"/>
            </a:endParaRPr>
          </a:p>
        </p:txBody>
      </p:sp>
      <p:sp>
        <p:nvSpPr>
          <p:cNvPr id="255" name="Google Shape;255;p11"/>
          <p:cNvSpPr txBox="1"/>
          <p:nvPr/>
        </p:nvSpPr>
        <p:spPr>
          <a:xfrm>
            <a:off x="241703" y="2358862"/>
            <a:ext cx="3410607" cy="1015663"/>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Gill Sans"/>
                <a:ea typeface="Gill Sans"/>
                <a:cs typeface="Gill Sans"/>
                <a:sym typeface="Gill Sans"/>
              </a:rPr>
              <a:t>marketing process    5-steps model for creating and capturing customer value. </a:t>
            </a:r>
            <a:endParaRPr sz="2000" b="0" i="0" u="none" strike="noStrike" cap="none">
              <a:solidFill>
                <a:srgbClr val="000000"/>
              </a:solidFill>
              <a:latin typeface="Gill Sans"/>
              <a:ea typeface="Gill Sans"/>
              <a:cs typeface="Gill Sans"/>
              <a:sym typeface="Gill Sans"/>
            </a:endParaRPr>
          </a:p>
        </p:txBody>
      </p:sp>
      <p:grpSp>
        <p:nvGrpSpPr>
          <p:cNvPr id="256" name="Google Shape;256;p11"/>
          <p:cNvGrpSpPr/>
          <p:nvPr/>
        </p:nvGrpSpPr>
        <p:grpSpPr>
          <a:xfrm>
            <a:off x="4386527" y="1642696"/>
            <a:ext cx="7436049" cy="353507"/>
            <a:chOff x="907" y="0"/>
            <a:chExt cx="7436049" cy="353507"/>
          </a:xfrm>
        </p:grpSpPr>
        <p:sp>
          <p:nvSpPr>
            <p:cNvPr id="257" name="Google Shape;257;p11"/>
            <p:cNvSpPr/>
            <p:nvPr/>
          </p:nvSpPr>
          <p:spPr>
            <a:xfrm>
              <a:off x="907" y="0"/>
              <a:ext cx="1770487" cy="353507"/>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11"/>
            <p:cNvSpPr txBox="1"/>
            <p:nvPr/>
          </p:nvSpPr>
          <p:spPr>
            <a:xfrm>
              <a:off x="907" y="0"/>
              <a:ext cx="1682110" cy="353507"/>
            </a:xfrm>
            <a:prstGeom prst="rect">
              <a:avLst/>
            </a:prstGeom>
            <a:noFill/>
            <a:ln>
              <a:noFill/>
            </a:ln>
          </p:spPr>
          <p:txBody>
            <a:bodyPr spcFirstLastPara="1" wrap="square" lIns="170675" tIns="85325" rIns="42650" bIns="85325" anchor="ctr" anchorCtr="0">
              <a:noAutofit/>
            </a:bodyPr>
            <a:lstStyle/>
            <a:p>
              <a:pPr marL="0" marR="0" lvl="0" indent="0" algn="ctr" rtl="0">
                <a:lnSpc>
                  <a:spcPct val="90000"/>
                </a:lnSpc>
                <a:spcBef>
                  <a:spcPts val="0"/>
                </a:spcBef>
                <a:spcAft>
                  <a:spcPts val="0"/>
                </a:spcAft>
                <a:buClr>
                  <a:schemeClr val="lt1"/>
                </a:buClr>
                <a:buSzPts val="3200"/>
                <a:buFont typeface="Calibri"/>
                <a:buNone/>
              </a:pPr>
              <a:r>
                <a:rPr lang="en-US" sz="3200" b="0" i="0" u="none" strike="noStrike" cap="none">
                  <a:solidFill>
                    <a:schemeClr val="lt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259" name="Google Shape;259;p11"/>
            <p:cNvSpPr/>
            <p:nvPr/>
          </p:nvSpPr>
          <p:spPr>
            <a:xfrm>
              <a:off x="1417298" y="0"/>
              <a:ext cx="1770487" cy="353507"/>
            </a:xfrm>
            <a:prstGeom prst="chevron">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11"/>
            <p:cNvSpPr txBox="1"/>
            <p:nvPr/>
          </p:nvSpPr>
          <p:spPr>
            <a:xfrm>
              <a:off x="1594052" y="0"/>
              <a:ext cx="1416980" cy="353507"/>
            </a:xfrm>
            <a:prstGeom prst="rect">
              <a:avLst/>
            </a:prstGeom>
            <a:noFill/>
            <a:ln>
              <a:noFill/>
            </a:ln>
          </p:spPr>
          <p:txBody>
            <a:bodyPr spcFirstLastPara="1" wrap="square" lIns="128000" tIns="85325" rIns="42650" bIns="85325" anchor="ctr" anchorCtr="0">
              <a:noAutofit/>
            </a:bodyPr>
            <a:lstStyle/>
            <a:p>
              <a:pPr marL="0" marR="0" lvl="0" indent="0" algn="ctr" rtl="0">
                <a:lnSpc>
                  <a:spcPct val="90000"/>
                </a:lnSpc>
                <a:spcBef>
                  <a:spcPts val="0"/>
                </a:spcBef>
                <a:spcAft>
                  <a:spcPts val="0"/>
                </a:spcAft>
                <a:buClr>
                  <a:schemeClr val="lt1"/>
                </a:buClr>
                <a:buSzPts val="3200"/>
                <a:buFont typeface="Calibri"/>
                <a:buNone/>
              </a:pPr>
              <a:r>
                <a:rPr lang="en-US" sz="3200" b="0" i="0" u="none" strike="noStrike" cap="none">
                  <a:solidFill>
                    <a:schemeClr val="lt1"/>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261" name="Google Shape;261;p11"/>
            <p:cNvSpPr/>
            <p:nvPr/>
          </p:nvSpPr>
          <p:spPr>
            <a:xfrm>
              <a:off x="2833688" y="0"/>
              <a:ext cx="1770487" cy="353507"/>
            </a:xfrm>
            <a:prstGeom prst="chevron">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11"/>
            <p:cNvSpPr txBox="1"/>
            <p:nvPr/>
          </p:nvSpPr>
          <p:spPr>
            <a:xfrm>
              <a:off x="3010442" y="0"/>
              <a:ext cx="1416980" cy="353507"/>
            </a:xfrm>
            <a:prstGeom prst="rect">
              <a:avLst/>
            </a:prstGeom>
            <a:noFill/>
            <a:ln>
              <a:noFill/>
            </a:ln>
          </p:spPr>
          <p:txBody>
            <a:bodyPr spcFirstLastPara="1" wrap="square" lIns="128000" tIns="85325" rIns="42650" bIns="85325" anchor="ctr" anchorCtr="0">
              <a:noAutofit/>
            </a:bodyPr>
            <a:lstStyle/>
            <a:p>
              <a:pPr marL="0" marR="0" lvl="0" indent="0" algn="ctr" rtl="0">
                <a:lnSpc>
                  <a:spcPct val="90000"/>
                </a:lnSpc>
                <a:spcBef>
                  <a:spcPts val="0"/>
                </a:spcBef>
                <a:spcAft>
                  <a:spcPts val="0"/>
                </a:spcAft>
                <a:buClr>
                  <a:schemeClr val="lt1"/>
                </a:buClr>
                <a:buSzPts val="3200"/>
                <a:buFont typeface="Calibri"/>
                <a:buNone/>
              </a:pPr>
              <a:r>
                <a:rPr lang="en-US" sz="3200" b="0" i="0" u="none" strike="noStrike" cap="none">
                  <a:solidFill>
                    <a:schemeClr val="lt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263" name="Google Shape;263;p11"/>
            <p:cNvSpPr/>
            <p:nvPr/>
          </p:nvSpPr>
          <p:spPr>
            <a:xfrm>
              <a:off x="4250078" y="0"/>
              <a:ext cx="1770487" cy="353507"/>
            </a:xfrm>
            <a:prstGeom prst="chevron">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11"/>
            <p:cNvSpPr txBox="1"/>
            <p:nvPr/>
          </p:nvSpPr>
          <p:spPr>
            <a:xfrm>
              <a:off x="4426832" y="0"/>
              <a:ext cx="1416980" cy="353507"/>
            </a:xfrm>
            <a:prstGeom prst="rect">
              <a:avLst/>
            </a:prstGeom>
            <a:noFill/>
            <a:ln>
              <a:noFill/>
            </a:ln>
          </p:spPr>
          <p:txBody>
            <a:bodyPr spcFirstLastPara="1" wrap="square" lIns="128000" tIns="85325" rIns="42650" bIns="85325" anchor="ctr" anchorCtr="0">
              <a:noAutofit/>
            </a:bodyPr>
            <a:lstStyle/>
            <a:p>
              <a:pPr marL="0" marR="0" lvl="0" indent="0" algn="ctr" rtl="0">
                <a:lnSpc>
                  <a:spcPct val="90000"/>
                </a:lnSpc>
                <a:spcBef>
                  <a:spcPts val="0"/>
                </a:spcBef>
                <a:spcAft>
                  <a:spcPts val="0"/>
                </a:spcAft>
                <a:buClr>
                  <a:schemeClr val="lt1"/>
                </a:buClr>
                <a:buSzPts val="3200"/>
                <a:buFont typeface="Calibri"/>
                <a:buNone/>
              </a:pPr>
              <a:r>
                <a:rPr lang="en-US" sz="3200" b="0" i="0" u="none" strike="noStrike" cap="none">
                  <a:solidFill>
                    <a:schemeClr val="lt1"/>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265" name="Google Shape;265;p11"/>
            <p:cNvSpPr/>
            <p:nvPr/>
          </p:nvSpPr>
          <p:spPr>
            <a:xfrm>
              <a:off x="5666469" y="0"/>
              <a:ext cx="1770487" cy="353507"/>
            </a:xfrm>
            <a:prstGeom prst="chevron">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11"/>
            <p:cNvSpPr txBox="1"/>
            <p:nvPr/>
          </p:nvSpPr>
          <p:spPr>
            <a:xfrm>
              <a:off x="5843223" y="0"/>
              <a:ext cx="1416980" cy="353507"/>
            </a:xfrm>
            <a:prstGeom prst="rect">
              <a:avLst/>
            </a:prstGeom>
            <a:noFill/>
            <a:ln>
              <a:noFill/>
            </a:ln>
          </p:spPr>
          <p:txBody>
            <a:bodyPr spcFirstLastPara="1" wrap="square" lIns="128000" tIns="85325" rIns="42650" bIns="85325" anchor="ctr" anchorCtr="0">
              <a:noAutofit/>
            </a:bodyPr>
            <a:lstStyle/>
            <a:p>
              <a:pPr marL="0" marR="0" lvl="0" indent="0" algn="ctr" rtl="0">
                <a:lnSpc>
                  <a:spcPct val="90000"/>
                </a:lnSpc>
                <a:spcBef>
                  <a:spcPts val="0"/>
                </a:spcBef>
                <a:spcAft>
                  <a:spcPts val="0"/>
                </a:spcAft>
                <a:buClr>
                  <a:schemeClr val="lt1"/>
                </a:buClr>
                <a:buSzPts val="3200"/>
                <a:buFont typeface="Calibri"/>
                <a:buNone/>
              </a:pPr>
              <a:r>
                <a:rPr lang="en-US" sz="3200" b="0" i="0" u="none" strike="noStrike" cap="none">
                  <a:solidFill>
                    <a:schemeClr val="lt1"/>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grpSp>
      <p:grpSp>
        <p:nvGrpSpPr>
          <p:cNvPr id="267" name="Google Shape;267;p11"/>
          <p:cNvGrpSpPr/>
          <p:nvPr/>
        </p:nvGrpSpPr>
        <p:grpSpPr>
          <a:xfrm>
            <a:off x="4387799" y="3443023"/>
            <a:ext cx="7433506" cy="353507"/>
            <a:chOff x="2179" y="0"/>
            <a:chExt cx="7433506" cy="353507"/>
          </a:xfrm>
        </p:grpSpPr>
        <p:sp>
          <p:nvSpPr>
            <p:cNvPr id="268" name="Google Shape;268;p11"/>
            <p:cNvSpPr/>
            <p:nvPr/>
          </p:nvSpPr>
          <p:spPr>
            <a:xfrm>
              <a:off x="2179" y="0"/>
              <a:ext cx="2186325" cy="353507"/>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11"/>
            <p:cNvSpPr txBox="1"/>
            <p:nvPr/>
          </p:nvSpPr>
          <p:spPr>
            <a:xfrm>
              <a:off x="2179" y="0"/>
              <a:ext cx="2097948" cy="353507"/>
            </a:xfrm>
            <a:prstGeom prst="rect">
              <a:avLst/>
            </a:prstGeom>
            <a:noFill/>
            <a:ln>
              <a:noFill/>
            </a:ln>
          </p:spPr>
          <p:txBody>
            <a:bodyPr spcFirstLastPara="1" wrap="square" lIns="170675" tIns="85325" rIns="42650" bIns="85325" anchor="ctr" anchorCtr="0">
              <a:noAutofit/>
            </a:bodyPr>
            <a:lstStyle/>
            <a:p>
              <a:pPr marL="0" marR="0" lvl="0" indent="0" algn="ctr" rtl="0">
                <a:lnSpc>
                  <a:spcPct val="90000"/>
                </a:lnSpc>
                <a:spcBef>
                  <a:spcPts val="0"/>
                </a:spcBef>
                <a:spcAft>
                  <a:spcPts val="0"/>
                </a:spcAft>
                <a:buClr>
                  <a:schemeClr val="lt1"/>
                </a:buClr>
                <a:buSzPts val="3200"/>
                <a:buFont typeface="Calibri"/>
                <a:buNone/>
              </a:pPr>
              <a:r>
                <a:rPr lang="en-US" sz="3200" b="0" i="0" u="none" strike="noStrike" cap="none">
                  <a:solidFill>
                    <a:schemeClr val="lt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270" name="Google Shape;270;p11"/>
            <p:cNvSpPr/>
            <p:nvPr/>
          </p:nvSpPr>
          <p:spPr>
            <a:xfrm>
              <a:off x="1751239" y="0"/>
              <a:ext cx="2186325" cy="353507"/>
            </a:xfrm>
            <a:prstGeom prst="chevron">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1"/>
            <p:cNvSpPr txBox="1"/>
            <p:nvPr/>
          </p:nvSpPr>
          <p:spPr>
            <a:xfrm>
              <a:off x="1927993" y="0"/>
              <a:ext cx="1832818" cy="353507"/>
            </a:xfrm>
            <a:prstGeom prst="rect">
              <a:avLst/>
            </a:prstGeom>
            <a:noFill/>
            <a:ln>
              <a:noFill/>
            </a:ln>
          </p:spPr>
          <p:txBody>
            <a:bodyPr spcFirstLastPara="1" wrap="square" lIns="128000" tIns="85325" rIns="42650" bIns="85325" anchor="ctr" anchorCtr="0">
              <a:noAutofit/>
            </a:bodyPr>
            <a:lstStyle/>
            <a:p>
              <a:pPr marL="0" marR="0" lvl="0" indent="0" algn="ctr" rtl="0">
                <a:lnSpc>
                  <a:spcPct val="90000"/>
                </a:lnSpc>
                <a:spcBef>
                  <a:spcPts val="0"/>
                </a:spcBef>
                <a:spcAft>
                  <a:spcPts val="0"/>
                </a:spcAft>
                <a:buClr>
                  <a:schemeClr val="lt1"/>
                </a:buClr>
                <a:buSzPts val="3200"/>
                <a:buFont typeface="Calibri"/>
                <a:buNone/>
              </a:pPr>
              <a:r>
                <a:rPr lang="en-US" sz="3200" b="0" i="0" u="none" strike="noStrike" cap="none">
                  <a:solidFill>
                    <a:schemeClr val="lt1"/>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272" name="Google Shape;272;p11"/>
            <p:cNvSpPr/>
            <p:nvPr/>
          </p:nvSpPr>
          <p:spPr>
            <a:xfrm>
              <a:off x="3500299" y="0"/>
              <a:ext cx="2186325" cy="353507"/>
            </a:xfrm>
            <a:prstGeom prst="chevron">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11"/>
            <p:cNvSpPr txBox="1"/>
            <p:nvPr/>
          </p:nvSpPr>
          <p:spPr>
            <a:xfrm>
              <a:off x="3677053" y="0"/>
              <a:ext cx="1832818" cy="353507"/>
            </a:xfrm>
            <a:prstGeom prst="rect">
              <a:avLst/>
            </a:prstGeom>
            <a:noFill/>
            <a:ln>
              <a:noFill/>
            </a:ln>
          </p:spPr>
          <p:txBody>
            <a:bodyPr spcFirstLastPara="1" wrap="square" lIns="128000" tIns="85325" rIns="42650" bIns="85325" anchor="ctr" anchorCtr="0">
              <a:noAutofit/>
            </a:bodyPr>
            <a:lstStyle/>
            <a:p>
              <a:pPr marL="0" marR="0" lvl="0" indent="0" algn="ctr" rtl="0">
                <a:lnSpc>
                  <a:spcPct val="90000"/>
                </a:lnSpc>
                <a:spcBef>
                  <a:spcPts val="0"/>
                </a:spcBef>
                <a:spcAft>
                  <a:spcPts val="0"/>
                </a:spcAft>
                <a:buClr>
                  <a:schemeClr val="lt1"/>
                </a:buClr>
                <a:buSzPts val="3200"/>
                <a:buFont typeface="Calibri"/>
                <a:buNone/>
              </a:pPr>
              <a:r>
                <a:rPr lang="en-US" sz="3200" b="0" i="0" u="none" strike="noStrike" cap="none">
                  <a:solidFill>
                    <a:schemeClr val="lt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274" name="Google Shape;274;p11"/>
            <p:cNvSpPr/>
            <p:nvPr/>
          </p:nvSpPr>
          <p:spPr>
            <a:xfrm>
              <a:off x="5249360" y="0"/>
              <a:ext cx="2186325" cy="353507"/>
            </a:xfrm>
            <a:prstGeom prst="chevron">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1"/>
            <p:cNvSpPr txBox="1"/>
            <p:nvPr/>
          </p:nvSpPr>
          <p:spPr>
            <a:xfrm>
              <a:off x="5426114" y="0"/>
              <a:ext cx="1832818" cy="353507"/>
            </a:xfrm>
            <a:prstGeom prst="rect">
              <a:avLst/>
            </a:prstGeom>
            <a:noFill/>
            <a:ln>
              <a:noFill/>
            </a:ln>
          </p:spPr>
          <p:txBody>
            <a:bodyPr spcFirstLastPara="1" wrap="square" lIns="128000" tIns="85325" rIns="42650" bIns="85325" anchor="ctr" anchorCtr="0">
              <a:noAutofit/>
            </a:bodyPr>
            <a:lstStyle/>
            <a:p>
              <a:pPr marL="0" marR="0" lvl="0" indent="0" algn="ctr" rtl="0">
                <a:lnSpc>
                  <a:spcPct val="90000"/>
                </a:lnSpc>
                <a:spcBef>
                  <a:spcPts val="0"/>
                </a:spcBef>
                <a:spcAft>
                  <a:spcPts val="0"/>
                </a:spcAft>
                <a:buClr>
                  <a:schemeClr val="lt1"/>
                </a:buClr>
                <a:buSzPts val="3200"/>
                <a:buFont typeface="Calibri"/>
                <a:buNone/>
              </a:pPr>
              <a:r>
                <a:rPr lang="en-US" sz="3200" b="0" i="0" u="none" strike="noStrike" cap="none">
                  <a:solidFill>
                    <a:schemeClr val="lt1"/>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p14:flythrough dir="ou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500"/>
                                        <p:tgtEl>
                                          <p:spTgt spid="255"/>
                                        </p:tgtEl>
                                      </p:cBhvr>
                                    </p:animEffect>
                                  </p:childTnLst>
                                </p:cTn>
                              </p:par>
                              <p:par>
                                <p:cTn id="8" presetID="10" presetClass="entr" presetSubtype="0" fill="hold" nodeType="withEffect">
                                  <p:stCondLst>
                                    <p:cond delay="0"/>
                                  </p:stCondLst>
                                  <p:childTnLst>
                                    <p:set>
                                      <p:cBhvr>
                                        <p:cTn id="9" dur="1" fill="hold">
                                          <p:stCondLst>
                                            <p:cond delay="0"/>
                                          </p:stCondLst>
                                        </p:cTn>
                                        <p:tgtEl>
                                          <p:spTgt spid="253"/>
                                        </p:tgtEl>
                                        <p:attrNameLst>
                                          <p:attrName>style.visibility</p:attrName>
                                        </p:attrNameLst>
                                      </p:cBhvr>
                                      <p:to>
                                        <p:strVal val="visible"/>
                                      </p:to>
                                    </p:set>
                                    <p:animEffect transition="in" filter="fade">
                                      <p:cBhvr>
                                        <p:cTn id="10" dur="500"/>
                                        <p:tgtEl>
                                          <p:spTgt spid="2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4"/>
                                        </p:tgtEl>
                                        <p:attrNameLst>
                                          <p:attrName>style.visibility</p:attrName>
                                        </p:attrNameLst>
                                      </p:cBhvr>
                                      <p:to>
                                        <p:strVal val="visible"/>
                                      </p:to>
                                    </p:set>
                                    <p:animEffect transition="in" filter="fade">
                                      <p:cBhvr>
                                        <p:cTn id="15" dur="500"/>
                                        <p:tgtEl>
                                          <p:spTgt spid="254"/>
                                        </p:tgtEl>
                                      </p:cBhvr>
                                    </p:animEffect>
                                  </p:childTnLst>
                                </p:cTn>
                              </p:par>
                              <p:par>
                                <p:cTn id="16" presetID="10" presetClass="entr" presetSubtype="0" fill="hold" nodeType="withEffect">
                                  <p:stCondLst>
                                    <p:cond delay="0"/>
                                  </p:stCondLst>
                                  <p:childTnLst>
                                    <p:set>
                                      <p:cBhvr>
                                        <p:cTn id="17" dur="1" fill="hold">
                                          <p:stCondLst>
                                            <p:cond delay="0"/>
                                          </p:stCondLst>
                                        </p:cTn>
                                        <p:tgtEl>
                                          <p:spTgt spid="252"/>
                                        </p:tgtEl>
                                        <p:attrNameLst>
                                          <p:attrName>style.visibility</p:attrName>
                                        </p:attrNameLst>
                                      </p:cBhvr>
                                      <p:to>
                                        <p:strVal val="visible"/>
                                      </p:to>
                                    </p:set>
                                    <p:animEffect transition="in" filter="fade">
                                      <p:cBhvr>
                                        <p:cTn id="18" dur="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12"/>
          <p:cNvSpPr txBox="1">
            <a:spLocks noGrp="1"/>
          </p:cNvSpPr>
          <p:nvPr>
            <p:ph type="title" idx="4294967295"/>
          </p:nvPr>
        </p:nvSpPr>
        <p:spPr>
          <a:xfrm>
            <a:off x="42862" y="1136341"/>
            <a:ext cx="12106275" cy="979587"/>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80E0F"/>
              </a:buClr>
              <a:buSzPts val="5400"/>
              <a:buFont typeface="Impact"/>
              <a:buNone/>
            </a:pPr>
            <a:r>
              <a:rPr lang="en-US" sz="5400" cap="none">
                <a:solidFill>
                  <a:srgbClr val="B80E0F"/>
                </a:solidFill>
                <a:latin typeface="Impact"/>
                <a:ea typeface="Impact"/>
                <a:cs typeface="Impact"/>
                <a:sym typeface="Impact"/>
              </a:rPr>
              <a:t>PROCESS VS MANAGEMENT </a:t>
            </a:r>
            <a:endParaRPr/>
          </a:p>
        </p:txBody>
      </p:sp>
      <p:pic>
        <p:nvPicPr>
          <p:cNvPr id="283" name="Google Shape;283;p12" descr="How to Navigate the Airport - NerdWallet"/>
          <p:cNvPicPr preferRelativeResize="0"/>
          <p:nvPr/>
        </p:nvPicPr>
        <p:blipFill rotWithShape="1">
          <a:blip r:embed="rId3">
            <a:alphaModFix/>
          </a:blip>
          <a:srcRect b="2705"/>
          <a:stretch/>
        </p:blipFill>
        <p:spPr>
          <a:xfrm>
            <a:off x="216760" y="2171731"/>
            <a:ext cx="5660761" cy="3110483"/>
          </a:xfrm>
          <a:prstGeom prst="rect">
            <a:avLst/>
          </a:prstGeom>
          <a:noFill/>
          <a:ln>
            <a:noFill/>
          </a:ln>
        </p:spPr>
      </p:pic>
      <p:pic>
        <p:nvPicPr>
          <p:cNvPr id="284" name="Google Shape;284;p12"/>
          <p:cNvPicPr preferRelativeResize="0"/>
          <p:nvPr/>
        </p:nvPicPr>
        <p:blipFill rotWithShape="1">
          <a:blip r:embed="rId4">
            <a:alphaModFix/>
          </a:blip>
          <a:srcRect/>
          <a:stretch/>
        </p:blipFill>
        <p:spPr>
          <a:xfrm>
            <a:off x="6202020" y="2171731"/>
            <a:ext cx="5513932" cy="31104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 calcmode="lin" valueType="num">
                                      <p:cBhvr additive="base">
                                        <p:cTn id="7" dur="500"/>
                                        <p:tgtEl>
                                          <p:spTgt spid="2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1" name="Google Shape;291;p13"/>
          <p:cNvSpPr txBox="1">
            <a:spLocks noGrp="1"/>
          </p:cNvSpPr>
          <p:nvPr>
            <p:ph type="title" idx="4294967295"/>
          </p:nvPr>
        </p:nvSpPr>
        <p:spPr>
          <a:xfrm>
            <a:off x="5782977" y="373897"/>
            <a:ext cx="5558938" cy="539535"/>
          </a:xfrm>
          <a:prstGeom prst="rect">
            <a:avLst/>
          </a:prstGeom>
          <a:solidFill>
            <a:schemeClr val="lt1"/>
          </a:solidFill>
          <a:ln w="9525" cap="flat" cmpd="sng">
            <a:solidFill>
              <a:srgbClr val="124C37"/>
            </a:solid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80E0F"/>
              </a:buClr>
              <a:buSzPts val="2800"/>
              <a:buFont typeface="Impact"/>
              <a:buNone/>
            </a:pPr>
            <a:r>
              <a:rPr lang="en-US" sz="2800" cap="none">
                <a:solidFill>
                  <a:srgbClr val="B80E0F"/>
                </a:solidFill>
                <a:latin typeface="Impact"/>
                <a:ea typeface="Impact"/>
                <a:cs typeface="Impact"/>
                <a:sym typeface="Impact"/>
              </a:rPr>
              <a:t>THE MARKETING PROCESS, </a:t>
            </a:r>
            <a:r>
              <a:rPr lang="en-US" sz="2400" cap="none">
                <a:solidFill>
                  <a:srgbClr val="B80E0F"/>
                </a:solidFill>
                <a:latin typeface="Impact"/>
                <a:ea typeface="Impact"/>
                <a:cs typeface="Impact"/>
                <a:sym typeface="Impact"/>
              </a:rPr>
              <a:t>EXPANDED</a:t>
            </a:r>
            <a:r>
              <a:rPr lang="en-US" sz="2800" cap="none">
                <a:solidFill>
                  <a:srgbClr val="B80E0F"/>
                </a:solidFill>
                <a:latin typeface="Impact"/>
                <a:ea typeface="Impact"/>
                <a:cs typeface="Impact"/>
                <a:sym typeface="Impact"/>
              </a:rPr>
              <a:t> .</a:t>
            </a:r>
            <a:endParaRPr/>
          </a:p>
        </p:txBody>
      </p:sp>
      <p:grpSp>
        <p:nvGrpSpPr>
          <p:cNvPr id="292" name="Google Shape;292;p13"/>
          <p:cNvGrpSpPr/>
          <p:nvPr/>
        </p:nvGrpSpPr>
        <p:grpSpPr>
          <a:xfrm>
            <a:off x="51871" y="1011877"/>
            <a:ext cx="11603699" cy="2019300"/>
            <a:chOff x="110067" y="1282700"/>
            <a:chExt cx="11519030" cy="1718733"/>
          </a:xfrm>
        </p:grpSpPr>
        <p:pic>
          <p:nvPicPr>
            <p:cNvPr id="293" name="Google Shape;293;p13"/>
            <p:cNvPicPr preferRelativeResize="0"/>
            <p:nvPr/>
          </p:nvPicPr>
          <p:blipFill rotWithShape="1">
            <a:blip r:embed="rId3">
              <a:alphaModFix/>
            </a:blip>
            <a:srcRect r="1852" b="53291"/>
            <a:stretch/>
          </p:blipFill>
          <p:spPr>
            <a:xfrm>
              <a:off x="110067" y="1356570"/>
              <a:ext cx="6663266" cy="1644863"/>
            </a:xfrm>
            <a:prstGeom prst="rect">
              <a:avLst/>
            </a:prstGeom>
            <a:noFill/>
            <a:ln>
              <a:noFill/>
            </a:ln>
          </p:spPr>
        </p:pic>
        <p:pic>
          <p:nvPicPr>
            <p:cNvPr id="294" name="Google Shape;294;p13"/>
            <p:cNvPicPr preferRelativeResize="0"/>
            <p:nvPr/>
          </p:nvPicPr>
          <p:blipFill rotWithShape="1">
            <a:blip r:embed="rId3">
              <a:alphaModFix/>
            </a:blip>
            <a:srcRect l="48252" t="58035" r="13269" b="2060"/>
            <a:stretch/>
          </p:blipFill>
          <p:spPr>
            <a:xfrm>
              <a:off x="6858002" y="1464309"/>
              <a:ext cx="2708552" cy="1457113"/>
            </a:xfrm>
            <a:prstGeom prst="rect">
              <a:avLst/>
            </a:prstGeom>
            <a:noFill/>
            <a:ln>
              <a:noFill/>
            </a:ln>
          </p:spPr>
        </p:pic>
        <p:pic>
          <p:nvPicPr>
            <p:cNvPr id="295" name="Google Shape;295;p13"/>
            <p:cNvPicPr preferRelativeResize="0"/>
            <p:nvPr/>
          </p:nvPicPr>
          <p:blipFill rotWithShape="1">
            <a:blip r:embed="rId3">
              <a:alphaModFix/>
            </a:blip>
            <a:srcRect l="15045" t="51230" r="54538" b="3569"/>
            <a:stretch/>
          </p:blipFill>
          <p:spPr>
            <a:xfrm>
              <a:off x="9399298" y="1282700"/>
              <a:ext cx="2229799" cy="1718733"/>
            </a:xfrm>
            <a:prstGeom prst="rect">
              <a:avLst/>
            </a:prstGeom>
            <a:noFill/>
            <a:ln>
              <a:noFill/>
            </a:ln>
          </p:spPr>
        </p:pic>
      </p:grpSp>
      <p:pic>
        <p:nvPicPr>
          <p:cNvPr id="296" name="Google Shape;296;p13"/>
          <p:cNvPicPr preferRelativeResize="0"/>
          <p:nvPr/>
        </p:nvPicPr>
        <p:blipFill rotWithShape="1">
          <a:blip r:embed="rId4">
            <a:alphaModFix/>
          </a:blip>
          <a:srcRect t="45389" r="1537"/>
          <a:stretch/>
        </p:blipFill>
        <p:spPr>
          <a:xfrm>
            <a:off x="51133" y="3069434"/>
            <a:ext cx="11519031" cy="2091167"/>
          </a:xfrm>
          <a:prstGeom prst="rect">
            <a:avLst/>
          </a:prstGeom>
          <a:noFill/>
          <a:ln>
            <a:noFill/>
          </a:ln>
        </p:spPr>
      </p:pic>
      <p:cxnSp>
        <p:nvCxnSpPr>
          <p:cNvPr id="297" name="Google Shape;297;p13"/>
          <p:cNvCxnSpPr/>
          <p:nvPr/>
        </p:nvCxnSpPr>
        <p:spPr>
          <a:xfrm>
            <a:off x="9355667" y="1282700"/>
            <a:ext cx="0" cy="1718733"/>
          </a:xfrm>
          <a:prstGeom prst="straightConnector1">
            <a:avLst/>
          </a:prstGeom>
          <a:noFill/>
          <a:ln w="76200" cap="flat" cmpd="sng">
            <a:solidFill>
              <a:schemeClr val="dk1"/>
            </a:solidFill>
            <a:prstDash val="dot"/>
            <a:miter lim="800000"/>
            <a:headEnd type="none" w="sm" len="sm"/>
            <a:tailEnd type="none" w="sm" len="sm"/>
          </a:ln>
        </p:spPr>
      </p:cxnSp>
      <p:sp>
        <p:nvSpPr>
          <p:cNvPr id="298" name="Google Shape;298;p13"/>
          <p:cNvSpPr/>
          <p:nvPr/>
        </p:nvSpPr>
        <p:spPr>
          <a:xfrm>
            <a:off x="1930402" y="2069084"/>
            <a:ext cx="695047" cy="484632"/>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Impact"/>
              <a:ea typeface="Impact"/>
              <a:cs typeface="Impact"/>
              <a:sym typeface="Impact"/>
            </a:endParaRPr>
          </a:p>
        </p:txBody>
      </p:sp>
      <p:sp>
        <p:nvSpPr>
          <p:cNvPr id="299" name="Google Shape;299;p13"/>
          <p:cNvSpPr/>
          <p:nvPr/>
        </p:nvSpPr>
        <p:spPr>
          <a:xfrm>
            <a:off x="4224867" y="2069084"/>
            <a:ext cx="695047" cy="484632"/>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Impact"/>
              <a:ea typeface="Impact"/>
              <a:cs typeface="Impact"/>
              <a:sym typeface="Impact"/>
            </a:endParaRPr>
          </a:p>
        </p:txBody>
      </p:sp>
      <p:sp>
        <p:nvSpPr>
          <p:cNvPr id="300" name="Google Shape;300;p13"/>
          <p:cNvSpPr/>
          <p:nvPr/>
        </p:nvSpPr>
        <p:spPr>
          <a:xfrm>
            <a:off x="6519334" y="2069084"/>
            <a:ext cx="695047" cy="484632"/>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Impact"/>
              <a:ea typeface="Impact"/>
              <a:cs typeface="Impact"/>
              <a:sym typeface="Impact"/>
            </a:endParaRPr>
          </a:p>
        </p:txBody>
      </p:sp>
      <p:sp>
        <p:nvSpPr>
          <p:cNvPr id="301" name="Google Shape;301;p13"/>
          <p:cNvSpPr/>
          <p:nvPr/>
        </p:nvSpPr>
        <p:spPr>
          <a:xfrm>
            <a:off x="8813799" y="2069084"/>
            <a:ext cx="695047" cy="484632"/>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Impact"/>
              <a:ea typeface="Impact"/>
              <a:cs typeface="Impact"/>
              <a:sym typeface="Impact"/>
            </a:endParaRPr>
          </a:p>
        </p:txBody>
      </p:sp>
      <p:sp>
        <p:nvSpPr>
          <p:cNvPr id="302" name="Google Shape;302;p13"/>
          <p:cNvSpPr/>
          <p:nvPr/>
        </p:nvSpPr>
        <p:spPr>
          <a:xfrm>
            <a:off x="51133" y="1507606"/>
            <a:ext cx="44916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2800" b="1" i="0" u="none" strike="noStrike" cap="none">
                <a:solidFill>
                  <a:srgbClr val="C00000"/>
                </a:solidFill>
                <a:latin typeface="Impact"/>
                <a:ea typeface="Impact"/>
                <a:cs typeface="Impact"/>
                <a:sym typeface="Impact"/>
              </a:rPr>
              <a:t>1</a:t>
            </a:r>
            <a:endParaRPr sz="1400" b="0" i="0" u="none" strike="noStrike" cap="none">
              <a:solidFill>
                <a:srgbClr val="000000"/>
              </a:solidFill>
              <a:latin typeface="Arial"/>
              <a:ea typeface="Arial"/>
              <a:cs typeface="Arial"/>
              <a:sym typeface="Arial"/>
            </a:endParaRPr>
          </a:p>
        </p:txBody>
      </p:sp>
      <p:sp>
        <p:nvSpPr>
          <p:cNvPr id="303" name="Google Shape;303;p13"/>
          <p:cNvSpPr/>
          <p:nvPr/>
        </p:nvSpPr>
        <p:spPr>
          <a:xfrm>
            <a:off x="2047509" y="1507606"/>
            <a:ext cx="44916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2800" b="1" i="0" u="none" strike="noStrike" cap="none">
                <a:solidFill>
                  <a:srgbClr val="C00000"/>
                </a:solidFill>
                <a:latin typeface="Impact"/>
                <a:ea typeface="Impact"/>
                <a:cs typeface="Impact"/>
                <a:sym typeface="Impact"/>
              </a:rPr>
              <a:t>2</a:t>
            </a:r>
            <a:endParaRPr sz="1400" b="0" i="0" u="none" strike="noStrike" cap="none">
              <a:solidFill>
                <a:srgbClr val="000000"/>
              </a:solidFill>
              <a:latin typeface="Arial"/>
              <a:ea typeface="Arial"/>
              <a:cs typeface="Arial"/>
              <a:sym typeface="Arial"/>
            </a:endParaRPr>
          </a:p>
        </p:txBody>
      </p:sp>
      <p:sp>
        <p:nvSpPr>
          <p:cNvPr id="304" name="Google Shape;304;p13"/>
          <p:cNvSpPr/>
          <p:nvPr/>
        </p:nvSpPr>
        <p:spPr>
          <a:xfrm>
            <a:off x="4440001" y="1519078"/>
            <a:ext cx="44916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2800" b="1" i="0" u="none" strike="noStrike" cap="none">
                <a:solidFill>
                  <a:srgbClr val="C00000"/>
                </a:solidFill>
                <a:latin typeface="Impact"/>
                <a:ea typeface="Impact"/>
                <a:cs typeface="Impact"/>
                <a:sym typeface="Impact"/>
              </a:rPr>
              <a:t>3</a:t>
            </a:r>
            <a:endParaRPr sz="1400" b="0" i="0" u="none" strike="noStrike" cap="none">
              <a:solidFill>
                <a:srgbClr val="000000"/>
              </a:solidFill>
              <a:latin typeface="Arial"/>
              <a:ea typeface="Arial"/>
              <a:cs typeface="Arial"/>
              <a:sym typeface="Arial"/>
            </a:endParaRPr>
          </a:p>
        </p:txBody>
      </p:sp>
      <p:sp>
        <p:nvSpPr>
          <p:cNvPr id="305" name="Google Shape;305;p13"/>
          <p:cNvSpPr/>
          <p:nvPr/>
        </p:nvSpPr>
        <p:spPr>
          <a:xfrm>
            <a:off x="6800249" y="1486714"/>
            <a:ext cx="44916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2800" b="1" i="0" u="none" strike="noStrike" cap="none">
                <a:solidFill>
                  <a:srgbClr val="C00000"/>
                </a:solidFill>
                <a:latin typeface="Impact"/>
                <a:ea typeface="Impact"/>
                <a:cs typeface="Impact"/>
                <a:sym typeface="Impact"/>
              </a:rPr>
              <a:t>4</a:t>
            </a:r>
            <a:endParaRPr sz="1400" b="0" i="0" u="none" strike="noStrike" cap="none">
              <a:solidFill>
                <a:srgbClr val="000000"/>
              </a:solidFill>
              <a:latin typeface="Arial"/>
              <a:ea typeface="Arial"/>
              <a:cs typeface="Arial"/>
              <a:sym typeface="Arial"/>
            </a:endParaRPr>
          </a:p>
        </p:txBody>
      </p:sp>
      <p:sp>
        <p:nvSpPr>
          <p:cNvPr id="306" name="Google Shape;306;p13"/>
          <p:cNvSpPr txBox="1"/>
          <p:nvPr/>
        </p:nvSpPr>
        <p:spPr>
          <a:xfrm>
            <a:off x="500296" y="4629687"/>
            <a:ext cx="1887075" cy="92333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285737" marR="0" lvl="0" indent="-285737"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latin typeface="Rockwell"/>
                <a:ea typeface="Rockwell"/>
                <a:cs typeface="Rockwell"/>
                <a:sym typeface="Rockwell"/>
              </a:rPr>
              <a:t>Needs and wants</a:t>
            </a:r>
            <a:endParaRPr sz="1400" b="0" i="0" u="none" strike="noStrike" cap="none">
              <a:solidFill>
                <a:srgbClr val="000000"/>
              </a:solidFill>
              <a:latin typeface="Arial"/>
              <a:ea typeface="Arial"/>
              <a:cs typeface="Arial"/>
              <a:sym typeface="Arial"/>
            </a:endParaRPr>
          </a:p>
          <a:p>
            <a:pPr marL="285737" marR="0" lvl="0" indent="-285737"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latin typeface="Rockwell"/>
                <a:ea typeface="Rockwell"/>
                <a:cs typeface="Rockwell"/>
                <a:sym typeface="Rockwell"/>
              </a:rPr>
              <a:t>Marketplace</a:t>
            </a:r>
            <a:endParaRPr sz="1400" b="0" i="0" u="none" strike="noStrike" cap="none">
              <a:solidFill>
                <a:srgbClr val="000000"/>
              </a:solidFill>
              <a:latin typeface="Arial"/>
              <a:ea typeface="Arial"/>
              <a:cs typeface="Arial"/>
              <a:sym typeface="Arial"/>
            </a:endParaRPr>
          </a:p>
          <a:p>
            <a:pPr marL="285737" marR="0" lvl="0" indent="-285737"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latin typeface="Rockwell"/>
                <a:ea typeface="Rockwell"/>
                <a:cs typeface="Rockwell"/>
                <a:sym typeface="Rockwell"/>
              </a:rPr>
              <a:t>Market offering  </a:t>
            </a:r>
            <a:endParaRPr sz="1400" b="0" i="0" u="none" strike="noStrike" cap="none">
              <a:solidFill>
                <a:srgbClr val="000000"/>
              </a:solidFill>
              <a:latin typeface="Arial"/>
              <a:ea typeface="Arial"/>
              <a:cs typeface="Arial"/>
              <a:sym typeface="Arial"/>
            </a:endParaRPr>
          </a:p>
          <a:p>
            <a:pPr marL="285737" marR="0" lvl="0" indent="-285737"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latin typeface="Rockwell"/>
                <a:ea typeface="Rockwell"/>
                <a:cs typeface="Rockwell"/>
                <a:sym typeface="Rockwell"/>
              </a:rPr>
              <a:t>Strategic marketing analysis </a:t>
            </a:r>
            <a:endParaRPr sz="1400" b="0" i="0" u="none" strike="noStrike" cap="none">
              <a:solidFill>
                <a:srgbClr val="000000"/>
              </a:solidFill>
              <a:latin typeface="Arial"/>
              <a:ea typeface="Arial"/>
              <a:cs typeface="Arial"/>
              <a:sym typeface="Arial"/>
            </a:endParaRPr>
          </a:p>
          <a:p>
            <a:pPr marL="285737" marR="0" lvl="0" indent="-285737" algn="l" rtl="0">
              <a:lnSpc>
                <a:spcPct val="100000"/>
              </a:lnSpc>
              <a:spcBef>
                <a:spcPts val="0"/>
              </a:spcBef>
              <a:spcAft>
                <a:spcPts val="0"/>
              </a:spcAft>
              <a:buClr>
                <a:srgbClr val="000000"/>
              </a:buClr>
              <a:buSzPts val="900"/>
              <a:buFont typeface="Arial"/>
              <a:buChar char="•"/>
            </a:pPr>
            <a:r>
              <a:rPr lang="en-US" sz="900" b="0" i="0" u="none" strike="noStrike" cap="none">
                <a:solidFill>
                  <a:srgbClr val="000000"/>
                </a:solidFill>
                <a:latin typeface="Rockwell"/>
                <a:ea typeface="Rockwell"/>
                <a:cs typeface="Rockwell"/>
                <a:sym typeface="Rockwell"/>
              </a:rPr>
              <a:t>Big data and MIS </a:t>
            </a:r>
            <a:endParaRPr sz="1400" b="0" i="0" u="none" strike="noStrike" cap="none">
              <a:solidFill>
                <a:srgbClr val="000000"/>
              </a:solidFill>
              <a:latin typeface="Arial"/>
              <a:ea typeface="Arial"/>
              <a:cs typeface="Arial"/>
              <a:sym typeface="Arial"/>
            </a:endParaRPr>
          </a:p>
        </p:txBody>
      </p:sp>
      <p:sp>
        <p:nvSpPr>
          <p:cNvPr id="307" name="Google Shape;307;p13"/>
          <p:cNvSpPr txBox="1"/>
          <p:nvPr/>
        </p:nvSpPr>
        <p:spPr>
          <a:xfrm>
            <a:off x="2836534" y="4629687"/>
            <a:ext cx="1887075" cy="1061829"/>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285737" marR="0" lvl="0" indent="-285737" algn="l" rtl="0">
              <a:lnSpc>
                <a:spcPct val="100000"/>
              </a:lnSpc>
              <a:spcBef>
                <a:spcPts val="0"/>
              </a:spcBef>
              <a:spcAft>
                <a:spcPts val="0"/>
              </a:spcAft>
              <a:buClr>
                <a:srgbClr val="000000"/>
              </a:buClr>
              <a:buSzPts val="1050"/>
              <a:buFont typeface="Arial"/>
              <a:buChar char="•"/>
            </a:pPr>
            <a:r>
              <a:rPr lang="en-US" sz="1050" b="0" i="0" u="none" strike="noStrike" cap="none">
                <a:solidFill>
                  <a:srgbClr val="000000"/>
                </a:solidFill>
                <a:latin typeface="Rockwell"/>
                <a:ea typeface="Rockwell"/>
                <a:cs typeface="Rockwell"/>
                <a:sym typeface="Rockwell"/>
              </a:rPr>
              <a:t>Grand marketing strategies competitive and growth  </a:t>
            </a:r>
            <a:endParaRPr sz="1400" b="0" i="0" u="none" strike="noStrike" cap="none">
              <a:solidFill>
                <a:srgbClr val="000000"/>
              </a:solidFill>
              <a:latin typeface="Arial"/>
              <a:ea typeface="Arial"/>
              <a:cs typeface="Arial"/>
              <a:sym typeface="Arial"/>
            </a:endParaRPr>
          </a:p>
          <a:p>
            <a:pPr marL="285737" marR="0" lvl="0" indent="-285737" algn="l" rtl="0">
              <a:lnSpc>
                <a:spcPct val="100000"/>
              </a:lnSpc>
              <a:spcBef>
                <a:spcPts val="0"/>
              </a:spcBef>
              <a:spcAft>
                <a:spcPts val="0"/>
              </a:spcAft>
              <a:buClr>
                <a:srgbClr val="000000"/>
              </a:buClr>
              <a:buSzPts val="1050"/>
              <a:buFont typeface="Arial"/>
              <a:buChar char="•"/>
            </a:pPr>
            <a:r>
              <a:rPr lang="en-US" sz="1050" b="0" i="0" u="none" strike="noStrike" cap="none">
                <a:solidFill>
                  <a:srgbClr val="000000"/>
                </a:solidFill>
                <a:latin typeface="Rockwell"/>
                <a:ea typeface="Rockwell"/>
                <a:cs typeface="Rockwell"/>
                <a:sym typeface="Rockwell"/>
              </a:rPr>
              <a:t>STP strategies</a:t>
            </a:r>
            <a:endParaRPr sz="1400" b="0" i="0" u="none" strike="noStrike" cap="none">
              <a:solidFill>
                <a:srgbClr val="000000"/>
              </a:solidFill>
              <a:latin typeface="Arial"/>
              <a:ea typeface="Arial"/>
              <a:cs typeface="Arial"/>
              <a:sym typeface="Arial"/>
            </a:endParaRPr>
          </a:p>
          <a:p>
            <a:pPr marL="285737" marR="0" lvl="0" indent="-285737" algn="l" rtl="0">
              <a:lnSpc>
                <a:spcPct val="100000"/>
              </a:lnSpc>
              <a:spcBef>
                <a:spcPts val="0"/>
              </a:spcBef>
              <a:spcAft>
                <a:spcPts val="0"/>
              </a:spcAft>
              <a:buClr>
                <a:srgbClr val="000000"/>
              </a:buClr>
              <a:buSzPts val="1050"/>
              <a:buFont typeface="Arial"/>
              <a:buChar char="•"/>
            </a:pPr>
            <a:r>
              <a:rPr lang="en-US" sz="1050" b="0" i="0" u="none" strike="noStrike" cap="none">
                <a:solidFill>
                  <a:srgbClr val="000000"/>
                </a:solidFill>
                <a:latin typeface="Rockwell"/>
                <a:ea typeface="Rockwell"/>
                <a:cs typeface="Rockwell"/>
                <a:sym typeface="Rockwell"/>
              </a:rPr>
              <a:t>Differentiation and branding </a:t>
            </a:r>
            <a:endParaRPr sz="1400" b="0" i="0" u="none" strike="noStrike" cap="none">
              <a:solidFill>
                <a:srgbClr val="000000"/>
              </a:solidFill>
              <a:latin typeface="Arial"/>
              <a:ea typeface="Arial"/>
              <a:cs typeface="Arial"/>
              <a:sym typeface="Arial"/>
            </a:endParaRPr>
          </a:p>
        </p:txBody>
      </p:sp>
      <p:sp>
        <p:nvSpPr>
          <p:cNvPr id="308" name="Google Shape;308;p13"/>
          <p:cNvSpPr txBox="1"/>
          <p:nvPr/>
        </p:nvSpPr>
        <p:spPr>
          <a:xfrm>
            <a:off x="5044320" y="5160601"/>
            <a:ext cx="1591909" cy="430887"/>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285737" marR="0" lvl="0" indent="-285737" algn="l" rtl="0">
              <a:lnSpc>
                <a:spcPct val="100000"/>
              </a:lnSpc>
              <a:spcBef>
                <a:spcPts val="0"/>
              </a:spcBef>
              <a:spcAft>
                <a:spcPts val="0"/>
              </a:spcAft>
              <a:buClr>
                <a:srgbClr val="000000"/>
              </a:buClr>
              <a:buSzPts val="1050"/>
              <a:buFont typeface="Arial"/>
              <a:buChar char="•"/>
            </a:pPr>
            <a:r>
              <a:rPr lang="en-US" sz="1050" b="0" i="0" u="none" strike="noStrike" cap="none">
                <a:solidFill>
                  <a:srgbClr val="000000"/>
                </a:solidFill>
                <a:latin typeface="Rockwell"/>
                <a:ea typeface="Rockwell"/>
                <a:cs typeface="Rockwell"/>
                <a:sym typeface="Rockwell"/>
              </a:rPr>
              <a:t>Marketing MIX</a:t>
            </a:r>
            <a:endParaRPr sz="1400" b="0" i="0" u="none" strike="noStrike" cap="none">
              <a:solidFill>
                <a:srgbClr val="000000"/>
              </a:solidFill>
              <a:latin typeface="Arial"/>
              <a:ea typeface="Arial"/>
              <a:cs typeface="Arial"/>
              <a:sym typeface="Arial"/>
            </a:endParaRPr>
          </a:p>
          <a:p>
            <a:pPr marL="285737" marR="0" lvl="0" indent="-285737" algn="l" rtl="0">
              <a:lnSpc>
                <a:spcPct val="100000"/>
              </a:lnSpc>
              <a:spcBef>
                <a:spcPts val="0"/>
              </a:spcBef>
              <a:spcAft>
                <a:spcPts val="0"/>
              </a:spcAft>
              <a:buClr>
                <a:srgbClr val="000000"/>
              </a:buClr>
              <a:buSzPts val="1050"/>
              <a:buFont typeface="Arial"/>
              <a:buChar char="•"/>
            </a:pPr>
            <a:r>
              <a:rPr lang="en-US" sz="1050" b="0" i="0" u="none" strike="noStrike" cap="none">
                <a:solidFill>
                  <a:srgbClr val="000000"/>
                </a:solidFill>
                <a:latin typeface="Rockwell"/>
                <a:ea typeface="Rockwell"/>
                <a:cs typeface="Rockwell"/>
                <a:sym typeface="Rockwell"/>
              </a:rPr>
              <a:t>4Ps</a:t>
            </a:r>
            <a:endParaRPr sz="1400" b="0" i="0" u="none" strike="noStrike" cap="none">
              <a:solidFill>
                <a:srgbClr val="000000"/>
              </a:solidFill>
              <a:latin typeface="Arial"/>
              <a:ea typeface="Arial"/>
              <a:cs typeface="Arial"/>
              <a:sym typeface="Arial"/>
            </a:endParaRPr>
          </a:p>
        </p:txBody>
      </p:sp>
      <p:sp>
        <p:nvSpPr>
          <p:cNvPr id="309" name="Google Shape;309;p13"/>
          <p:cNvSpPr txBox="1"/>
          <p:nvPr/>
        </p:nvSpPr>
        <p:spPr>
          <a:xfrm>
            <a:off x="7252691" y="5055561"/>
            <a:ext cx="4224236" cy="738664"/>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285737" marR="0" lvl="0" indent="-285737"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Rockwell"/>
                <a:ea typeface="Rockwell"/>
                <a:cs typeface="Rockwell"/>
                <a:sym typeface="Rockwell"/>
              </a:rPr>
              <a:t>CRM tools and systems</a:t>
            </a:r>
            <a:endParaRPr sz="1400" b="0" i="0" u="none" strike="noStrike" cap="none">
              <a:solidFill>
                <a:srgbClr val="000000"/>
              </a:solidFill>
              <a:latin typeface="Arial"/>
              <a:ea typeface="Arial"/>
              <a:cs typeface="Arial"/>
              <a:sym typeface="Arial"/>
            </a:endParaRPr>
          </a:p>
          <a:p>
            <a:pPr marL="285737" marR="0" lvl="0" indent="-285737"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Rockwell"/>
                <a:ea typeface="Rockwell"/>
                <a:cs typeface="Rockwell"/>
                <a:sym typeface="Rockwell"/>
              </a:rPr>
              <a:t>CUSTOMER RELATIONSHIP GROUPS</a:t>
            </a:r>
            <a:endParaRPr sz="1400" b="0" i="0" u="none" strike="noStrike" cap="none">
              <a:solidFill>
                <a:srgbClr val="000000"/>
              </a:solidFill>
              <a:latin typeface="Arial"/>
              <a:ea typeface="Arial"/>
              <a:cs typeface="Arial"/>
              <a:sym typeface="Arial"/>
            </a:endParaRPr>
          </a:p>
          <a:p>
            <a:pPr marL="285737" marR="0" lvl="0" indent="-285737"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Rockwell"/>
                <a:ea typeface="Rockwell"/>
                <a:cs typeface="Rockwell"/>
                <a:sym typeface="Rockwell"/>
              </a:rPr>
              <a:t>Marketing control</a:t>
            </a:r>
            <a:endParaRPr sz="1400" b="0" i="0" u="none" strike="noStrike" cap="none">
              <a:solidFill>
                <a:srgbClr val="000000"/>
              </a:solidFill>
              <a:latin typeface="Arial"/>
              <a:ea typeface="Arial"/>
              <a:cs typeface="Arial"/>
              <a:sym typeface="Arial"/>
            </a:endParaRPr>
          </a:p>
        </p:txBody>
      </p:sp>
      <p:sp>
        <p:nvSpPr>
          <p:cNvPr id="310" name="Google Shape;310;p13"/>
          <p:cNvSpPr txBox="1"/>
          <p:nvPr/>
        </p:nvSpPr>
        <p:spPr>
          <a:xfrm>
            <a:off x="11423517" y="3369315"/>
            <a:ext cx="669872" cy="1692771"/>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Rockwell"/>
                <a:ea typeface="Rockwell"/>
                <a:cs typeface="Rockwell"/>
                <a:sym typeface="Rockwell"/>
              </a:rPr>
              <a:t>- consumer buyer behaviour and consumer markets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Rockwell"/>
                <a:ea typeface="Rockwell"/>
                <a:cs typeface="Rockwell"/>
                <a:sym typeface="Rockwell"/>
              </a:rPr>
              <a:t>- Business Buyer Behaviour and Business Markets</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500"/>
                                        <p:tgtEl>
                                          <p:spTgt spid="3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additive="base">
                                        <p:cTn id="21" dur="500"/>
                                        <p:tgtEl>
                                          <p:spTgt spid="3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
                                        </p:tgtEl>
                                        <p:attrNameLst>
                                          <p:attrName>style.visibility</p:attrName>
                                        </p:attrNameLst>
                                      </p:cBhvr>
                                      <p:to>
                                        <p:strVal val="visible"/>
                                      </p:to>
                                    </p:set>
                                    <p:anim calcmode="lin" valueType="num">
                                      <p:cBhvr additive="base">
                                        <p:cTn id="31"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4"/>
          <p:cNvSpPr txBox="1">
            <a:spLocks noGrp="1"/>
          </p:cNvSpPr>
          <p:nvPr>
            <p:ph type="title" idx="4294967295"/>
          </p:nvPr>
        </p:nvSpPr>
        <p:spPr>
          <a:xfrm>
            <a:off x="2" y="5199066"/>
            <a:ext cx="9436100" cy="790575"/>
          </a:xfrm>
          <a:prstGeom prst="rect">
            <a:avLst/>
          </a:prstGeom>
          <a:noFill/>
          <a:ln>
            <a:noFill/>
          </a:ln>
        </p:spPr>
        <p:txBody>
          <a:bodyPr spcFirstLastPara="1" wrap="square" lIns="228600" tIns="228600" rIns="228600" bIns="0" anchor="ctr" anchorCtr="0">
            <a:normAutofit fontScale="90000"/>
          </a:bodyPr>
          <a:lstStyle/>
          <a:p>
            <a:pPr marL="0" lvl="0" indent="0" algn="l" rtl="0">
              <a:lnSpc>
                <a:spcPct val="80000"/>
              </a:lnSpc>
              <a:spcBef>
                <a:spcPts val="0"/>
              </a:spcBef>
              <a:spcAft>
                <a:spcPts val="0"/>
              </a:spcAft>
              <a:buClr>
                <a:schemeClr val="lt1"/>
              </a:buClr>
              <a:buSzPct val="100000"/>
              <a:buFont typeface="Calibri"/>
              <a:buNone/>
            </a:pPr>
            <a:r>
              <a:rPr lang="en-US">
                <a:solidFill>
                  <a:schemeClr val="lt1"/>
                </a:solidFill>
              </a:rPr>
              <a:t>1- Understanding customer needs/wants.</a:t>
            </a:r>
            <a:endParaRPr/>
          </a:p>
        </p:txBody>
      </p:sp>
      <p:pic>
        <p:nvPicPr>
          <p:cNvPr id="317" name="Google Shape;317;p14" descr="Seth Godin Quotes - ShortQuotes.cc"/>
          <p:cNvPicPr preferRelativeResize="0"/>
          <p:nvPr/>
        </p:nvPicPr>
        <p:blipFill rotWithShape="1">
          <a:blip r:embed="rId3">
            <a:alphaModFix/>
          </a:blip>
          <a:srcRect/>
          <a:stretch/>
        </p:blipFill>
        <p:spPr>
          <a:xfrm>
            <a:off x="3229759" y="1496726"/>
            <a:ext cx="3864547" cy="3864547"/>
          </a:xfrm>
          <a:prstGeom prst="rect">
            <a:avLst/>
          </a:prstGeom>
          <a:noFill/>
          <a:ln>
            <a:noFill/>
          </a:ln>
        </p:spPr>
      </p:pic>
      <p:pic>
        <p:nvPicPr>
          <p:cNvPr id="318" name="Google Shape;318;p14"/>
          <p:cNvPicPr preferRelativeResize="0"/>
          <p:nvPr/>
        </p:nvPicPr>
        <p:blipFill rotWithShape="1">
          <a:blip r:embed="rId4">
            <a:alphaModFix/>
          </a:blip>
          <a:srcRect t="20126" r="82966" b="24568"/>
          <a:stretch/>
        </p:blipFill>
        <p:spPr>
          <a:xfrm>
            <a:off x="471054" y="1729806"/>
            <a:ext cx="2116099" cy="3864547"/>
          </a:xfrm>
          <a:prstGeom prst="rect">
            <a:avLst/>
          </a:prstGeom>
          <a:noFill/>
          <a:ln>
            <a:noFill/>
          </a:ln>
        </p:spPr>
      </p:pic>
      <p:sp>
        <p:nvSpPr>
          <p:cNvPr id="319" name="Google Shape;319;p14"/>
          <p:cNvSpPr txBox="1"/>
          <p:nvPr/>
        </p:nvSpPr>
        <p:spPr>
          <a:xfrm>
            <a:off x="7378722" y="1496726"/>
            <a:ext cx="4689716" cy="31393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02122"/>
                </a:solidFill>
                <a:latin typeface="Arial"/>
                <a:ea typeface="Arial"/>
                <a:cs typeface="Arial"/>
                <a:sym typeface="Arial"/>
              </a:rPr>
              <a:t>Seth W. Godin</a:t>
            </a:r>
            <a:r>
              <a:rPr lang="en-US" sz="1800" b="0" i="0" u="none" strike="noStrike" cap="none">
                <a:solidFill>
                  <a:srgbClr val="202122"/>
                </a:solidFill>
                <a:latin typeface="Arial"/>
                <a:ea typeface="Arial"/>
                <a:cs typeface="Arial"/>
                <a:sym typeface="Arial"/>
              </a:rPr>
              <a:t> is an American author and former </a:t>
            </a:r>
            <a:r>
              <a:rPr lang="en-US" sz="1800" b="0" i="0" u="sng" strike="noStrike" cap="none">
                <a:solidFill>
                  <a:srgbClr val="0645AD"/>
                </a:solidFill>
                <a:latin typeface="Arial"/>
                <a:ea typeface="Arial"/>
                <a:cs typeface="Arial"/>
                <a:sym typeface="Arial"/>
                <a:hlinkClick r:id="rId5">
                  <a:extLst>
                    <a:ext uri="{A12FA001-AC4F-418D-AE19-62706E023703}">
                      <ahyp:hlinkClr xmlns:ahyp="http://schemas.microsoft.com/office/drawing/2018/hyperlinkcolor" val="tx"/>
                    </a:ext>
                  </a:extLst>
                </a:hlinkClick>
              </a:rPr>
              <a:t>dot com</a:t>
            </a:r>
            <a:r>
              <a:rPr lang="en-US" sz="1800" b="0" i="0" u="none" strike="noStrike" cap="none">
                <a:solidFill>
                  <a:srgbClr val="202122"/>
                </a:solidFill>
                <a:latin typeface="Arial"/>
                <a:ea typeface="Arial"/>
                <a:cs typeface="Arial"/>
                <a:sym typeface="Arial"/>
              </a:rPr>
              <a:t> business executive.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ockwell"/>
                <a:ea typeface="Rockwell"/>
                <a:cs typeface="Rockwell"/>
                <a:sym typeface="Rockwell"/>
              </a:rPr>
              <a:t>Godin is the author of many books.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rPr>
              <a:t> </a:t>
            </a:r>
            <a:r>
              <a:rPr lang="en-US" sz="1800" b="0" i="1" u="sng" strike="noStrike" cap="none">
                <a:solidFill>
                  <a:srgbClr val="C00000"/>
                </a:solidFill>
                <a:latin typeface="Rockwell"/>
                <a:ea typeface="Rockwell"/>
                <a:cs typeface="Rockwell"/>
                <a:sym typeface="Rockwell"/>
              </a:rPr>
              <a:t>Free Prize Inside</a:t>
            </a:r>
            <a:r>
              <a:rPr lang="en-US" sz="1800" b="0" i="1" u="none" strike="noStrike" cap="none">
                <a:solidFill>
                  <a:srgbClr val="000000"/>
                </a:solidFill>
                <a:latin typeface="Rockwell"/>
                <a:ea typeface="Rockwell"/>
                <a:cs typeface="Rockwell"/>
                <a:sym typeface="Rockwell"/>
              </a:rPr>
              <a:t> </a:t>
            </a:r>
            <a:r>
              <a:rPr lang="en-US" sz="1800" b="0" i="0" u="none" strike="noStrike" cap="none">
                <a:solidFill>
                  <a:srgbClr val="000000"/>
                </a:solidFill>
                <a:latin typeface="Rockwell"/>
                <a:ea typeface="Rockwell"/>
                <a:cs typeface="Rockwell"/>
                <a:sym typeface="Rockwell"/>
              </a:rPr>
              <a:t>was a </a:t>
            </a:r>
            <a:r>
              <a:rPr lang="en-US" sz="1800" b="0" i="1" u="sng" strike="noStrike" cap="none">
                <a:solidFill>
                  <a:srgbClr val="000000"/>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Forbes</a:t>
            </a:r>
            <a:r>
              <a:rPr lang="en-US" sz="1800" b="0" i="0" u="none" strike="noStrike" cap="none">
                <a:solidFill>
                  <a:srgbClr val="000000"/>
                </a:solidFill>
                <a:latin typeface="Rockwell"/>
                <a:ea typeface="Rockwell"/>
                <a:cs typeface="Rockwell"/>
                <a:sym typeface="Rockwell"/>
              </a:rPr>
              <a:t> Business Book of the Year in 2004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ockwell"/>
                <a:ea typeface="Rockwell"/>
                <a:cs typeface="Rockwell"/>
                <a:sym typeface="Rockwell"/>
              </a:rPr>
              <a:t> </a:t>
            </a:r>
            <a:r>
              <a:rPr lang="en-US" sz="1800" b="0" i="1" u="sng" strike="noStrike" cap="none">
                <a:solidFill>
                  <a:srgbClr val="C00000"/>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Purple Cow</a:t>
            </a:r>
            <a:r>
              <a:rPr lang="en-US" sz="1800" b="0" i="1" u="none" strike="noStrike" cap="none">
                <a:solidFill>
                  <a:srgbClr val="C00000"/>
                </a:solidFill>
                <a:latin typeface="Rockwell"/>
                <a:ea typeface="Rockwell"/>
                <a:cs typeface="Rockwell"/>
                <a:sym typeface="Rockwell"/>
              </a:rPr>
              <a:t> </a:t>
            </a:r>
            <a:r>
              <a:rPr lang="en-US" sz="1800" b="0" i="0" u="none" strike="noStrike" cap="none">
                <a:solidFill>
                  <a:srgbClr val="000000"/>
                </a:solidFill>
                <a:latin typeface="Rockwell"/>
                <a:ea typeface="Rockwell"/>
                <a:cs typeface="Rockwell"/>
                <a:sym typeface="Rockwell"/>
              </a:rPr>
              <a:t>sold over 150,000 copies in more than 23 print runs in its first two years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C00000"/>
                </a:solidFill>
                <a:latin typeface="Rockwell"/>
                <a:ea typeface="Rockwell"/>
                <a:cs typeface="Rockwell"/>
                <a:sym typeface="Rockwell"/>
                <a:hlinkClick r:id="rId8">
                  <a:extLst>
                    <a:ext uri="{A12FA001-AC4F-418D-AE19-62706E023703}">
                      <ahyp:hlinkClr xmlns:ahyp="http://schemas.microsoft.com/office/drawing/2018/hyperlinkcolor" val="tx"/>
                    </a:ext>
                  </a:extLst>
                </a:hlinkClick>
              </a:rPr>
              <a:t>The Dip</a:t>
            </a:r>
            <a:r>
              <a:rPr lang="en-US" sz="1800" b="0" i="0" u="sng" strike="noStrike" cap="none">
                <a:solidFill>
                  <a:srgbClr val="C00000"/>
                </a:solidFill>
                <a:latin typeface="Rockwell"/>
                <a:ea typeface="Rockwell"/>
                <a:cs typeface="Rockwell"/>
                <a:sym typeface="Rockwell"/>
              </a:rPr>
              <a:t> </a:t>
            </a:r>
            <a:r>
              <a:rPr lang="en-US" sz="1800" b="0" i="0" u="none" strike="noStrike" cap="none">
                <a:solidFill>
                  <a:srgbClr val="000000"/>
                </a:solidFill>
                <a:latin typeface="Rockwell"/>
                <a:ea typeface="Rockwell"/>
                <a:cs typeface="Rockwell"/>
                <a:sym typeface="Rockwell"/>
              </a:rPr>
              <a:t>was</a:t>
            </a:r>
            <a:r>
              <a:rPr lang="en-US" sz="1800" b="0" i="0" u="none" strike="noStrike" cap="none">
                <a:solidFill>
                  <a:srgbClr val="C00000"/>
                </a:solidFill>
                <a:latin typeface="Rockwell"/>
                <a:ea typeface="Rockwell"/>
                <a:cs typeface="Rockwell"/>
                <a:sym typeface="Rockwell"/>
              </a:rPr>
              <a:t> </a:t>
            </a:r>
            <a:r>
              <a:rPr lang="en-US" sz="1800" b="0" i="0" u="none" strike="noStrike" cap="none">
                <a:solidFill>
                  <a:srgbClr val="000000"/>
                </a:solidFill>
                <a:latin typeface="Rockwell"/>
                <a:ea typeface="Rockwell"/>
                <a:cs typeface="Rockwell"/>
                <a:sym typeface="Rockwell"/>
              </a:rPr>
              <a:t>a </a:t>
            </a:r>
            <a:r>
              <a:rPr lang="en-US" sz="1800" b="0" i="1" u="sng" strike="noStrike" cap="none">
                <a:solidFill>
                  <a:srgbClr val="000000"/>
                </a:solidFill>
                <a:latin typeface="Rockwell"/>
                <a:ea typeface="Rockwell"/>
                <a:cs typeface="Rockwell"/>
                <a:sym typeface="Rockwell"/>
                <a:hlinkClick r:id="rId9">
                  <a:extLst>
                    <a:ext uri="{A12FA001-AC4F-418D-AE19-62706E023703}">
                      <ahyp:hlinkClr xmlns:ahyp="http://schemas.microsoft.com/office/drawing/2018/hyperlinkcolor" val="tx"/>
                    </a:ext>
                  </a:extLst>
                </a:hlinkClick>
              </a:rPr>
              <a:t>Business Week</a:t>
            </a:r>
            <a:r>
              <a:rPr lang="en-US" sz="1800" b="0" i="0" u="none" strike="noStrike" cap="none">
                <a:solidFill>
                  <a:srgbClr val="000000"/>
                </a:solidFill>
                <a:latin typeface="Rockwell"/>
                <a:ea typeface="Rockwell"/>
                <a:cs typeface="Rockwell"/>
                <a:sym typeface="Rockwell"/>
              </a:rPr>
              <a:t> and </a:t>
            </a:r>
            <a:r>
              <a:rPr lang="en-US" sz="1800" b="0" i="1" u="sng" strike="noStrike" cap="none">
                <a:solidFill>
                  <a:srgbClr val="000000"/>
                </a:solidFill>
                <a:latin typeface="Rockwell"/>
                <a:ea typeface="Rockwell"/>
                <a:cs typeface="Rockwell"/>
                <a:sym typeface="Rockwell"/>
                <a:hlinkClick r:id="rId10">
                  <a:extLst>
                    <a:ext uri="{A12FA001-AC4F-418D-AE19-62706E023703}">
                      <ahyp:hlinkClr xmlns:ahyp="http://schemas.microsoft.com/office/drawing/2018/hyperlinkcolor" val="tx"/>
                    </a:ext>
                  </a:extLst>
                </a:hlinkClick>
              </a:rPr>
              <a:t>New York Times</a:t>
            </a:r>
            <a:r>
              <a:rPr lang="en-US" sz="1800" b="0" i="0" u="none" strike="noStrike" cap="none">
                <a:solidFill>
                  <a:srgbClr val="000000"/>
                </a:solidFill>
                <a:latin typeface="Rockwell"/>
                <a:ea typeface="Rockwell"/>
                <a:cs typeface="Rockwell"/>
                <a:sym typeface="Rockwell"/>
              </a:rPr>
              <a:t> bestseller.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ockwell"/>
                <a:ea typeface="Rockwell"/>
                <a:cs typeface="Rockwell"/>
                <a:sym typeface="Rockwell"/>
              </a:rPr>
              <a:t> </a:t>
            </a:r>
            <a:endParaRPr sz="1800" b="0" i="0" u="none" strike="noStrike" cap="none">
              <a:solidFill>
                <a:srgbClr val="000000"/>
              </a:solidFill>
              <a:latin typeface="Rockwell"/>
              <a:ea typeface="Rockwell"/>
              <a:cs typeface="Rockwell"/>
              <a:sym typeface="Rockwell"/>
            </a:endParaRP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fade">
                                      <p:cBhvr>
                                        <p:cTn id="7" dur="500"/>
                                        <p:tgtEl>
                                          <p:spTgt spid="3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9"/>
                                        </p:tgtEl>
                                        <p:attrNameLst>
                                          <p:attrName>style.visibility</p:attrName>
                                        </p:attrNameLst>
                                      </p:cBhvr>
                                      <p:to>
                                        <p:strVal val="visible"/>
                                      </p:to>
                                    </p:set>
                                    <p:animEffect transition="in" filter="fade">
                                      <p:cBhvr>
                                        <p:cTn id="12" dur="5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5"/>
          <p:cNvSpPr txBox="1">
            <a:spLocks noGrp="1"/>
          </p:cNvSpPr>
          <p:nvPr>
            <p:ph type="title"/>
          </p:nvPr>
        </p:nvSpPr>
        <p:spPr>
          <a:xfrm>
            <a:off x="6306138" y="559406"/>
            <a:ext cx="5675724" cy="167660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0070C0"/>
              </a:buClr>
              <a:buSzPts val="3600"/>
              <a:buFont typeface="Calibri"/>
              <a:buNone/>
            </a:pPr>
            <a:r>
              <a:rPr lang="en-US" sz="3600">
                <a:solidFill>
                  <a:srgbClr val="0070C0"/>
                </a:solidFill>
              </a:rPr>
              <a:t>المفاهيم الأساسية للتسويق</a:t>
            </a:r>
            <a:br>
              <a:rPr lang="en-US" sz="3600">
                <a:solidFill>
                  <a:srgbClr val="0070C0"/>
                </a:solidFill>
              </a:rPr>
            </a:br>
            <a:endParaRPr sz="3600">
              <a:solidFill>
                <a:srgbClr val="0070C0"/>
              </a:solidFill>
            </a:endParaRPr>
          </a:p>
        </p:txBody>
      </p:sp>
      <p:pic>
        <p:nvPicPr>
          <p:cNvPr id="326" name="Google Shape;326;p15" descr="رغبات العملاء و طلبهم لإشباع حاجة الجوع يتثمل في التشكيلة الواسعة من الوجبات المختلفة التي يرغب العملاء فيها بناء على ميولهم و ثقافتهم (رغبة) و كذا (الطلب) لها من خلال القدرة الشرائية لاقتنائها"/>
          <p:cNvPicPr preferRelativeResize="0"/>
          <p:nvPr/>
        </p:nvPicPr>
        <p:blipFill rotWithShape="1">
          <a:blip r:embed="rId3">
            <a:alphaModFix/>
          </a:blip>
          <a:srcRect l="-87" r="-300"/>
          <a:stretch/>
        </p:blipFill>
        <p:spPr>
          <a:xfrm>
            <a:off x="493138" y="1417739"/>
            <a:ext cx="5109725" cy="2292414"/>
          </a:xfrm>
          <a:prstGeom prst="rect">
            <a:avLst/>
          </a:prstGeom>
          <a:noFill/>
          <a:ln>
            <a:noFill/>
          </a:ln>
        </p:spPr>
      </p:pic>
      <p:sp>
        <p:nvSpPr>
          <p:cNvPr id="327" name="Google Shape;327;p15"/>
          <p:cNvSpPr txBox="1">
            <a:spLocks noGrp="1"/>
          </p:cNvSpPr>
          <p:nvPr>
            <p:ph type="body" idx="1"/>
          </p:nvPr>
        </p:nvSpPr>
        <p:spPr>
          <a:xfrm>
            <a:off x="6804254" y="1417739"/>
            <a:ext cx="4953932" cy="5045241"/>
          </a:xfrm>
          <a:prstGeom prst="rect">
            <a:avLst/>
          </a:prstGeom>
          <a:noFill/>
          <a:ln>
            <a:noFill/>
          </a:ln>
        </p:spPr>
        <p:txBody>
          <a:bodyPr spcFirstLastPara="1" wrap="square" lIns="91425" tIns="45700" rIns="91425" bIns="45700" anchor="t" anchorCtr="0">
            <a:normAutofit fontScale="77500" lnSpcReduction="20000"/>
          </a:bodyPr>
          <a:lstStyle/>
          <a:p>
            <a:pPr marL="27000" lvl="0" indent="0" algn="r" rtl="1">
              <a:lnSpc>
                <a:spcPct val="170000"/>
              </a:lnSpc>
              <a:spcBef>
                <a:spcPts val="0"/>
              </a:spcBef>
              <a:spcAft>
                <a:spcPts val="0"/>
              </a:spcAft>
              <a:buSzPct val="100000"/>
              <a:buNone/>
            </a:pPr>
            <a:r>
              <a:rPr lang="en-US" sz="2000" b="1">
                <a:solidFill>
                  <a:srgbClr val="0070C0"/>
                </a:solidFill>
              </a:rPr>
              <a:t>فهم السوق واحتياجات العملاء ورغباتهم</a:t>
            </a:r>
            <a:endParaRPr/>
          </a:p>
          <a:p>
            <a:pPr marL="255600" lvl="0" indent="-228600" algn="r" rtl="1">
              <a:lnSpc>
                <a:spcPct val="170000"/>
              </a:lnSpc>
              <a:spcBef>
                <a:spcPts val="1000"/>
              </a:spcBef>
              <a:spcAft>
                <a:spcPts val="0"/>
              </a:spcAft>
              <a:buSzPct val="100000"/>
              <a:buChar char="•"/>
            </a:pPr>
            <a:r>
              <a:rPr lang="en-US" sz="2000">
                <a:solidFill>
                  <a:srgbClr val="0070C0"/>
                </a:solidFill>
              </a:rPr>
              <a:t>العملاء يبحثون عن الحلول، وليس عن المنتجات</a:t>
            </a:r>
            <a:endParaRPr sz="2000" b="1">
              <a:solidFill>
                <a:srgbClr val="0070C0"/>
              </a:solidFill>
            </a:endParaRPr>
          </a:p>
          <a:p>
            <a:pPr marL="255600" lvl="0" indent="-228600" algn="r" rtl="1">
              <a:lnSpc>
                <a:spcPct val="170000"/>
              </a:lnSpc>
              <a:spcBef>
                <a:spcPts val="1000"/>
              </a:spcBef>
              <a:spcAft>
                <a:spcPts val="0"/>
              </a:spcAft>
              <a:buSzPct val="100000"/>
              <a:buChar char="•"/>
            </a:pPr>
            <a:r>
              <a:rPr lang="en-US" sz="2000" b="1">
                <a:solidFill>
                  <a:srgbClr val="0070C0"/>
                </a:solidFill>
              </a:rPr>
              <a:t>الاحتياجات: </a:t>
            </a:r>
            <a:r>
              <a:rPr lang="en-US" sz="2000">
                <a:solidFill>
                  <a:srgbClr val="0070C0"/>
                </a:solidFill>
              </a:rPr>
              <a:t>الاحتياجات الإنسانية الأساسية والمتمثلة في الهواء والغذاء والمياه والملبس والمأوى.</a:t>
            </a:r>
            <a:endParaRPr sz="2000" b="1">
              <a:solidFill>
                <a:srgbClr val="0070C0"/>
              </a:solidFill>
            </a:endParaRPr>
          </a:p>
          <a:p>
            <a:pPr marL="255600" lvl="0" indent="-228600" algn="r" rtl="1">
              <a:lnSpc>
                <a:spcPct val="170000"/>
              </a:lnSpc>
              <a:spcBef>
                <a:spcPts val="1000"/>
              </a:spcBef>
              <a:spcAft>
                <a:spcPts val="0"/>
              </a:spcAft>
              <a:buSzPct val="100000"/>
              <a:buChar char="•"/>
            </a:pPr>
            <a:r>
              <a:rPr lang="en-US" sz="2000" b="1">
                <a:solidFill>
                  <a:srgbClr val="0070C0"/>
                </a:solidFill>
              </a:rPr>
              <a:t>الرغبات: </a:t>
            </a:r>
            <a:r>
              <a:rPr lang="en-US" sz="2000">
                <a:solidFill>
                  <a:srgbClr val="0070C0"/>
                </a:solidFill>
              </a:rPr>
              <a:t>هي منتجات محددة قد تشبع الاحتياجات بناء علي مجتمعنا</a:t>
            </a:r>
            <a:endParaRPr sz="2000" b="1">
              <a:solidFill>
                <a:srgbClr val="0070C0"/>
              </a:solidFill>
            </a:endParaRPr>
          </a:p>
          <a:p>
            <a:pPr marL="255600" lvl="0" indent="-228600" algn="r" rtl="1">
              <a:lnSpc>
                <a:spcPct val="170000"/>
              </a:lnSpc>
              <a:spcBef>
                <a:spcPts val="1000"/>
              </a:spcBef>
              <a:spcAft>
                <a:spcPts val="0"/>
              </a:spcAft>
              <a:buSzPct val="100000"/>
              <a:buChar char="•"/>
            </a:pPr>
            <a:r>
              <a:rPr lang="en-US" sz="2000" b="1">
                <a:solidFill>
                  <a:srgbClr val="0070C0"/>
                </a:solidFill>
              </a:rPr>
              <a:t>الطلبات: </a:t>
            </a:r>
            <a:r>
              <a:rPr lang="en-US" sz="2000">
                <a:solidFill>
                  <a:srgbClr val="0070C0"/>
                </a:solidFill>
              </a:rPr>
              <a:t>هي الرغبة لشراء منتجات معينة مع وجود القدرة على الشراء</a:t>
            </a:r>
            <a:endParaRPr/>
          </a:p>
          <a:p>
            <a:pPr marL="255600" lvl="0" indent="-228600" algn="r" rtl="1">
              <a:lnSpc>
                <a:spcPct val="170000"/>
              </a:lnSpc>
              <a:spcBef>
                <a:spcPts val="1000"/>
              </a:spcBef>
              <a:spcAft>
                <a:spcPts val="0"/>
              </a:spcAft>
              <a:buSzPct val="100000"/>
              <a:buChar char="•"/>
            </a:pPr>
            <a:r>
              <a:rPr lang="en-US" sz="2000">
                <a:solidFill>
                  <a:srgbClr val="0070C0"/>
                </a:solidFill>
              </a:rPr>
              <a:t>كثير من الناس يريدون سيارة مرسيدس. فقط عدد قليل يمكنهم شراء واحدة. يجب على الشركات قياس عدد الأشخاص الذين يريدون منتجهم ، ولكن أيضا عدد الأشخاص الراغبين والقادرين على شرائه.</a:t>
            </a:r>
            <a:endParaRPr/>
          </a:p>
          <a:p>
            <a:pPr marL="255600" lvl="0" indent="-228600" algn="r" rtl="1">
              <a:lnSpc>
                <a:spcPct val="170000"/>
              </a:lnSpc>
              <a:spcBef>
                <a:spcPts val="1000"/>
              </a:spcBef>
              <a:spcAft>
                <a:spcPts val="0"/>
              </a:spcAft>
              <a:buSzPct val="100000"/>
              <a:buChar char="•"/>
            </a:pPr>
            <a:r>
              <a:rPr lang="en-US" sz="2000" b="1">
                <a:solidFill>
                  <a:srgbClr val="0070C0"/>
                </a:solidFill>
              </a:rPr>
              <a:t>عروض التسويق</a:t>
            </a:r>
            <a:r>
              <a:rPr lang="en-US" sz="2000">
                <a:solidFill>
                  <a:srgbClr val="0070C0"/>
                </a:solidFill>
              </a:rPr>
              <a:t>: هي منتجات تلبي احتياجات العملاء</a:t>
            </a:r>
            <a:endParaRPr/>
          </a:p>
          <a:p>
            <a:pPr marL="255600" lvl="0" indent="-130175" algn="r" rtl="1">
              <a:lnSpc>
                <a:spcPct val="170000"/>
              </a:lnSpc>
              <a:spcBef>
                <a:spcPts val="1000"/>
              </a:spcBef>
              <a:spcAft>
                <a:spcPts val="0"/>
              </a:spcAft>
              <a:buSzPct val="100000"/>
              <a:buNone/>
            </a:pPr>
            <a:endParaRPr sz="2000">
              <a:solidFill>
                <a:srgbClr val="0070C0"/>
              </a:solidFill>
            </a:endParaRPr>
          </a:p>
        </p:txBody>
      </p:sp>
      <p:pic>
        <p:nvPicPr>
          <p:cNvPr id="328" name="Google Shape;328;p15" descr="سيارات مرسيدس-بنز و AMG الجديدة لسنة 2022 - عالم السيارات"/>
          <p:cNvPicPr preferRelativeResize="0"/>
          <p:nvPr/>
        </p:nvPicPr>
        <p:blipFill rotWithShape="1">
          <a:blip r:embed="rId4">
            <a:alphaModFix/>
          </a:blip>
          <a:srcRect t="11982" r="-2030"/>
          <a:stretch/>
        </p:blipFill>
        <p:spPr>
          <a:xfrm>
            <a:off x="571035" y="4062714"/>
            <a:ext cx="4986080" cy="16900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anim calcmode="lin" valueType="num">
                                      <p:cBhvr additive="base">
                                        <p:cTn id="7" dur="500"/>
                                        <p:tgtEl>
                                          <p:spTgt spid="32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6"/>
          <p:cNvSpPr txBox="1"/>
          <p:nvPr/>
        </p:nvSpPr>
        <p:spPr>
          <a:xfrm>
            <a:off x="76853" y="1023594"/>
            <a:ext cx="11306145" cy="582470"/>
          </a:xfrm>
          <a:prstGeom prst="rect">
            <a:avLst/>
          </a:prstGeom>
          <a:solidFill>
            <a:schemeClr val="lt1"/>
          </a:solidFill>
          <a:ln w="9525" cap="flat" cmpd="sng">
            <a:solidFill>
              <a:srgbClr val="124C37"/>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B80E0F"/>
              </a:buClr>
              <a:buSzPts val="4400"/>
              <a:buFont typeface="Impact"/>
              <a:buNone/>
            </a:pPr>
            <a:r>
              <a:rPr lang="en-US" sz="4400" b="0" i="0" u="none" strike="noStrike" cap="none">
                <a:solidFill>
                  <a:srgbClr val="B80E0F"/>
                </a:solidFill>
                <a:latin typeface="Impact"/>
                <a:ea typeface="Impact"/>
                <a:cs typeface="Impact"/>
                <a:sym typeface="Impact"/>
              </a:rPr>
              <a:t>CONSUMERS’ </a:t>
            </a:r>
            <a:r>
              <a:rPr lang="en-US" sz="3600" b="0" i="0" u="none" strike="noStrike" cap="none">
                <a:solidFill>
                  <a:srgbClr val="B80E0F"/>
                </a:solidFill>
                <a:latin typeface="Impact"/>
                <a:ea typeface="Impact"/>
                <a:cs typeface="Impact"/>
                <a:sym typeface="Impact"/>
              </a:rPr>
              <a:t>NEEDS, WANTS, AND DEMANDS?</a:t>
            </a:r>
            <a:endParaRPr sz="4400" b="0" i="0" u="none" strike="noStrike" cap="none">
              <a:solidFill>
                <a:srgbClr val="B80E0F"/>
              </a:solidFill>
              <a:latin typeface="Impact"/>
              <a:ea typeface="Impact"/>
              <a:cs typeface="Impact"/>
              <a:sym typeface="Impact"/>
            </a:endParaRPr>
          </a:p>
        </p:txBody>
      </p:sp>
      <p:grpSp>
        <p:nvGrpSpPr>
          <p:cNvPr id="334" name="Google Shape;334;p16"/>
          <p:cNvGrpSpPr/>
          <p:nvPr/>
        </p:nvGrpSpPr>
        <p:grpSpPr>
          <a:xfrm>
            <a:off x="182504" y="2313999"/>
            <a:ext cx="7801291" cy="3452974"/>
            <a:chOff x="2347913" y="1937005"/>
            <a:chExt cx="7801291" cy="4532628"/>
          </a:xfrm>
        </p:grpSpPr>
        <p:sp>
          <p:nvSpPr>
            <p:cNvPr id="335" name="Google Shape;335;p16"/>
            <p:cNvSpPr/>
            <p:nvPr/>
          </p:nvSpPr>
          <p:spPr>
            <a:xfrm>
              <a:off x="6248400" y="1966976"/>
              <a:ext cx="0" cy="4502150"/>
            </a:xfrm>
            <a:custGeom>
              <a:avLst/>
              <a:gdLst/>
              <a:ahLst/>
              <a:cxnLst/>
              <a:rect l="l" t="t" r="r" b="b"/>
              <a:pathLst>
                <a:path w="120000" h="4502150" extrusionOk="0">
                  <a:moveTo>
                    <a:pt x="0" y="0"/>
                  </a:moveTo>
                  <a:lnTo>
                    <a:pt x="0" y="4502086"/>
                  </a:lnTo>
                </a:path>
              </a:pathLst>
            </a:custGeom>
            <a:noFill/>
            <a:ln w="12700" cap="flat" cmpd="sng">
              <a:solidFill>
                <a:srgbClr val="33666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336" name="Google Shape;336;p16"/>
            <p:cNvSpPr/>
            <p:nvPr/>
          </p:nvSpPr>
          <p:spPr>
            <a:xfrm>
              <a:off x="2347913" y="3532123"/>
              <a:ext cx="7800975" cy="0"/>
            </a:xfrm>
            <a:custGeom>
              <a:avLst/>
              <a:gdLst/>
              <a:ahLst/>
              <a:cxnLst/>
              <a:rect l="l" t="t" r="r" b="b"/>
              <a:pathLst>
                <a:path w="7800975" h="120000" extrusionOk="0">
                  <a:moveTo>
                    <a:pt x="0" y="0"/>
                  </a:moveTo>
                  <a:lnTo>
                    <a:pt x="7800911" y="0"/>
                  </a:lnTo>
                </a:path>
              </a:pathLst>
            </a:custGeom>
            <a:noFill/>
            <a:ln w="12700" cap="flat" cmpd="sng">
              <a:solidFill>
                <a:srgbClr val="33666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337" name="Google Shape;337;p16"/>
            <p:cNvSpPr/>
            <p:nvPr/>
          </p:nvSpPr>
          <p:spPr>
            <a:xfrm>
              <a:off x="2347913" y="5083175"/>
              <a:ext cx="7800975" cy="0"/>
            </a:xfrm>
            <a:custGeom>
              <a:avLst/>
              <a:gdLst/>
              <a:ahLst/>
              <a:cxnLst/>
              <a:rect l="l" t="t" r="r" b="b"/>
              <a:pathLst>
                <a:path w="7800975" h="120000" extrusionOk="0">
                  <a:moveTo>
                    <a:pt x="0" y="0"/>
                  </a:moveTo>
                  <a:lnTo>
                    <a:pt x="7800911" y="0"/>
                  </a:lnTo>
                </a:path>
              </a:pathLst>
            </a:custGeom>
            <a:noFill/>
            <a:ln w="12700" cap="flat" cmpd="sng">
              <a:solidFill>
                <a:srgbClr val="33666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338" name="Google Shape;338;p16"/>
            <p:cNvSpPr/>
            <p:nvPr/>
          </p:nvSpPr>
          <p:spPr>
            <a:xfrm>
              <a:off x="2362200" y="1974851"/>
              <a:ext cx="0" cy="1551305"/>
            </a:xfrm>
            <a:custGeom>
              <a:avLst/>
              <a:gdLst/>
              <a:ahLst/>
              <a:cxnLst/>
              <a:rect l="l" t="t" r="r" b="b"/>
              <a:pathLst>
                <a:path w="120000" h="1551304" extrusionOk="0">
                  <a:moveTo>
                    <a:pt x="0" y="0"/>
                  </a:moveTo>
                  <a:lnTo>
                    <a:pt x="0" y="1550924"/>
                  </a:lnTo>
                </a:path>
              </a:pathLst>
            </a:custGeom>
            <a:noFill/>
            <a:ln w="12700" cap="flat" cmpd="sng">
              <a:solidFill>
                <a:srgbClr val="33666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339" name="Google Shape;339;p16"/>
            <p:cNvSpPr/>
            <p:nvPr/>
          </p:nvSpPr>
          <p:spPr>
            <a:xfrm>
              <a:off x="2362200" y="3525773"/>
              <a:ext cx="0" cy="2943860"/>
            </a:xfrm>
            <a:custGeom>
              <a:avLst/>
              <a:gdLst/>
              <a:ahLst/>
              <a:cxnLst/>
              <a:rect l="l" t="t" r="r" b="b"/>
              <a:pathLst>
                <a:path w="120000" h="2943860" extrusionOk="0">
                  <a:moveTo>
                    <a:pt x="0" y="0"/>
                  </a:moveTo>
                  <a:lnTo>
                    <a:pt x="0" y="2943288"/>
                  </a:lnTo>
                </a:path>
              </a:pathLst>
            </a:custGeom>
            <a:noFill/>
            <a:ln w="28575" cap="flat" cmpd="sng">
              <a:solidFill>
                <a:srgbClr val="33666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340" name="Google Shape;340;p16"/>
            <p:cNvSpPr/>
            <p:nvPr/>
          </p:nvSpPr>
          <p:spPr>
            <a:xfrm>
              <a:off x="10134600" y="1966976"/>
              <a:ext cx="0" cy="4502150"/>
            </a:xfrm>
            <a:custGeom>
              <a:avLst/>
              <a:gdLst/>
              <a:ahLst/>
              <a:cxnLst/>
              <a:rect l="l" t="t" r="r" b="b"/>
              <a:pathLst>
                <a:path w="120000" h="4502150" extrusionOk="0">
                  <a:moveTo>
                    <a:pt x="0" y="0"/>
                  </a:moveTo>
                  <a:lnTo>
                    <a:pt x="0" y="4502086"/>
                  </a:lnTo>
                </a:path>
              </a:pathLst>
            </a:custGeom>
            <a:noFill/>
            <a:ln w="28575" cap="flat" cmpd="sng">
              <a:solidFill>
                <a:srgbClr val="33666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341" name="Google Shape;341;p16"/>
            <p:cNvSpPr/>
            <p:nvPr/>
          </p:nvSpPr>
          <p:spPr>
            <a:xfrm>
              <a:off x="2355850" y="1981200"/>
              <a:ext cx="3886200" cy="0"/>
            </a:xfrm>
            <a:custGeom>
              <a:avLst/>
              <a:gdLst/>
              <a:ahLst/>
              <a:cxnLst/>
              <a:rect l="l" t="t" r="r" b="b"/>
              <a:pathLst>
                <a:path w="3886200" h="120000" extrusionOk="0">
                  <a:moveTo>
                    <a:pt x="0" y="0"/>
                  </a:moveTo>
                  <a:lnTo>
                    <a:pt x="3886200" y="0"/>
                  </a:lnTo>
                </a:path>
              </a:pathLst>
            </a:custGeom>
            <a:noFill/>
            <a:ln w="12700" cap="flat" cmpd="sng">
              <a:solidFill>
                <a:srgbClr val="33666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342" name="Google Shape;342;p16"/>
            <p:cNvSpPr/>
            <p:nvPr/>
          </p:nvSpPr>
          <p:spPr>
            <a:xfrm>
              <a:off x="6242050" y="1981200"/>
              <a:ext cx="3907154" cy="0"/>
            </a:xfrm>
            <a:custGeom>
              <a:avLst/>
              <a:gdLst/>
              <a:ahLst/>
              <a:cxnLst/>
              <a:rect l="l" t="t" r="r" b="b"/>
              <a:pathLst>
                <a:path w="3907154" h="120000" extrusionOk="0">
                  <a:moveTo>
                    <a:pt x="0" y="0"/>
                  </a:moveTo>
                  <a:lnTo>
                    <a:pt x="3906774" y="0"/>
                  </a:lnTo>
                </a:path>
              </a:pathLst>
            </a:custGeom>
            <a:noFill/>
            <a:ln w="28575" cap="flat" cmpd="sng">
              <a:solidFill>
                <a:srgbClr val="33666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343" name="Google Shape;343;p16"/>
            <p:cNvSpPr/>
            <p:nvPr/>
          </p:nvSpPr>
          <p:spPr>
            <a:xfrm>
              <a:off x="2347913" y="6454775"/>
              <a:ext cx="7800975" cy="0"/>
            </a:xfrm>
            <a:custGeom>
              <a:avLst/>
              <a:gdLst/>
              <a:ahLst/>
              <a:cxnLst/>
              <a:rect l="l" t="t" r="r" b="b"/>
              <a:pathLst>
                <a:path w="7800975" h="120000" extrusionOk="0">
                  <a:moveTo>
                    <a:pt x="0" y="0"/>
                  </a:moveTo>
                  <a:lnTo>
                    <a:pt x="7800911" y="0"/>
                  </a:lnTo>
                </a:path>
              </a:pathLst>
            </a:custGeom>
            <a:noFill/>
            <a:ln w="28575" cap="flat" cmpd="sng">
              <a:solidFill>
                <a:srgbClr val="33666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344" name="Google Shape;344;p16"/>
            <p:cNvSpPr/>
            <p:nvPr/>
          </p:nvSpPr>
          <p:spPr>
            <a:xfrm>
              <a:off x="6166103" y="1937005"/>
              <a:ext cx="1257300" cy="62331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345" name="Google Shape;345;p16"/>
            <p:cNvSpPr/>
            <p:nvPr/>
          </p:nvSpPr>
          <p:spPr>
            <a:xfrm>
              <a:off x="6166103" y="3486912"/>
              <a:ext cx="1153668" cy="623315"/>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346" name="Google Shape;346;p16"/>
            <p:cNvSpPr/>
            <p:nvPr/>
          </p:nvSpPr>
          <p:spPr>
            <a:xfrm>
              <a:off x="6166103" y="5038344"/>
              <a:ext cx="1566672" cy="623316"/>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347" name="Google Shape;347;p16"/>
            <p:cNvSpPr txBox="1"/>
            <p:nvPr/>
          </p:nvSpPr>
          <p:spPr>
            <a:xfrm>
              <a:off x="6328027" y="2060136"/>
              <a:ext cx="3752599" cy="3481221"/>
            </a:xfrm>
            <a:prstGeom prst="rect">
              <a:avLst/>
            </a:prstGeom>
            <a:noFill/>
            <a:ln>
              <a:noFill/>
            </a:ln>
          </p:spPr>
          <p:txBody>
            <a:bodyPr spcFirstLastPara="1" wrap="square" lIns="0" tIns="0" rIns="0" bIns="0" anchor="t" anchorCtr="0">
              <a:spAutoFit/>
            </a:bodyPr>
            <a:lstStyle/>
            <a:p>
              <a:pPr marL="12700" marR="147312"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Needs - state of felt deprivation including physical, social, and individual needs i.e </a:t>
              </a:r>
              <a:r>
                <a:rPr lang="en-US" sz="1800" b="1" i="0" u="none" strike="noStrike" cap="none">
                  <a:solidFill>
                    <a:srgbClr val="FF0000"/>
                  </a:solidFill>
                  <a:latin typeface="Arial"/>
                  <a:ea typeface="Arial"/>
                  <a:cs typeface="Arial"/>
                  <a:sym typeface="Arial"/>
                </a:rPr>
                <a:t>hunger</a:t>
              </a:r>
              <a:endParaRPr sz="1800" b="1" i="0" u="none" strike="noStrike" cap="none">
                <a:solidFill>
                  <a:srgbClr val="FF0000"/>
                </a:solidFill>
                <a:latin typeface="Arial"/>
                <a:ea typeface="Arial"/>
                <a:cs typeface="Arial"/>
                <a:sym typeface="Arial"/>
              </a:endParaRPr>
            </a:p>
            <a:p>
              <a:pPr marL="12700" marR="169537" lvl="0" indent="0" algn="l" rtl="0">
                <a:lnSpc>
                  <a:spcPct val="100000"/>
                </a:lnSpc>
                <a:spcBef>
                  <a:spcPts val="1651"/>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Wants - form that a human need takes as shaped by culture and individual personality i.e. </a:t>
              </a:r>
              <a:r>
                <a:rPr lang="en-US" sz="1800" b="1" i="0" u="none" strike="noStrike" cap="none">
                  <a:solidFill>
                    <a:srgbClr val="FF0000"/>
                  </a:solidFill>
                  <a:latin typeface="Arial"/>
                  <a:ea typeface="Arial"/>
                  <a:cs typeface="Arial"/>
                  <a:sym typeface="Arial"/>
                </a:rPr>
                <a:t>bread</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651"/>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Demands - human wants backed by buying power i.e. </a:t>
              </a:r>
              <a:r>
                <a:rPr lang="en-US" sz="1800" b="1" i="0" u="none" strike="noStrike" cap="none">
                  <a:solidFill>
                    <a:srgbClr val="FF0000"/>
                  </a:solidFill>
                  <a:latin typeface="Arial"/>
                  <a:ea typeface="Arial"/>
                  <a:cs typeface="Arial"/>
                  <a:sym typeface="Arial"/>
                </a:rPr>
                <a:t>money= ordering</a:t>
              </a:r>
              <a:endParaRPr sz="1800" b="1" i="0" u="none" strike="noStrike" cap="none">
                <a:solidFill>
                  <a:srgbClr val="FF0000"/>
                </a:solidFill>
                <a:latin typeface="Arial"/>
                <a:ea typeface="Arial"/>
                <a:cs typeface="Arial"/>
                <a:sym typeface="Arial"/>
              </a:endParaRPr>
            </a:p>
          </p:txBody>
        </p:sp>
        <p:sp>
          <p:nvSpPr>
            <p:cNvPr id="348" name="Google Shape;348;p16"/>
            <p:cNvSpPr/>
            <p:nvPr/>
          </p:nvSpPr>
          <p:spPr>
            <a:xfrm>
              <a:off x="3320685" y="5083175"/>
              <a:ext cx="1570833" cy="114453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349" name="Google Shape;349;p16"/>
            <p:cNvSpPr/>
            <p:nvPr/>
          </p:nvSpPr>
          <p:spPr>
            <a:xfrm>
              <a:off x="3130394" y="3643803"/>
              <a:ext cx="2116204" cy="1233245"/>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350" name="Google Shape;350;p16"/>
            <p:cNvSpPr/>
            <p:nvPr/>
          </p:nvSpPr>
          <p:spPr>
            <a:xfrm>
              <a:off x="3019079" y="2227135"/>
              <a:ext cx="2371801" cy="1348785"/>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351" name="Google Shape;351;p16"/>
            <p:cNvSpPr/>
            <p:nvPr/>
          </p:nvSpPr>
          <p:spPr>
            <a:xfrm>
              <a:off x="3064983" y="3249442"/>
              <a:ext cx="2176780" cy="228600"/>
            </a:xfrm>
            <a:custGeom>
              <a:avLst/>
              <a:gdLst/>
              <a:ahLst/>
              <a:cxnLst/>
              <a:rect l="l" t="t" r="r" b="b"/>
              <a:pathLst>
                <a:path w="2176779" h="228600" extrusionOk="0">
                  <a:moveTo>
                    <a:pt x="2031896" y="125841"/>
                  </a:moveTo>
                  <a:lnTo>
                    <a:pt x="155373" y="125841"/>
                  </a:lnTo>
                  <a:lnTo>
                    <a:pt x="183619" y="126755"/>
                  </a:lnTo>
                  <a:lnTo>
                    <a:pt x="214229" y="126755"/>
                  </a:lnTo>
                  <a:lnTo>
                    <a:pt x="277794" y="128583"/>
                  </a:lnTo>
                  <a:lnTo>
                    <a:pt x="311924" y="130410"/>
                  </a:lnTo>
                  <a:lnTo>
                    <a:pt x="346070" y="131324"/>
                  </a:lnTo>
                  <a:lnTo>
                    <a:pt x="381374" y="134053"/>
                  </a:lnTo>
                  <a:lnTo>
                    <a:pt x="452013" y="138610"/>
                  </a:lnTo>
                  <a:lnTo>
                    <a:pt x="522636" y="145907"/>
                  </a:lnTo>
                  <a:lnTo>
                    <a:pt x="590896" y="155033"/>
                  </a:lnTo>
                  <a:lnTo>
                    <a:pt x="656825" y="165974"/>
                  </a:lnTo>
                  <a:lnTo>
                    <a:pt x="718027" y="180570"/>
                  </a:lnTo>
                  <a:lnTo>
                    <a:pt x="772172" y="196980"/>
                  </a:lnTo>
                  <a:lnTo>
                    <a:pt x="818086" y="217047"/>
                  </a:lnTo>
                  <a:lnTo>
                    <a:pt x="836911" y="227987"/>
                  </a:lnTo>
                  <a:lnTo>
                    <a:pt x="885172" y="227987"/>
                  </a:lnTo>
                  <a:lnTo>
                    <a:pt x="911071" y="227073"/>
                  </a:lnTo>
                  <a:lnTo>
                    <a:pt x="941680" y="227073"/>
                  </a:lnTo>
                  <a:lnTo>
                    <a:pt x="1058217" y="224332"/>
                  </a:lnTo>
                  <a:lnTo>
                    <a:pt x="1203000" y="218861"/>
                  </a:lnTo>
                  <a:lnTo>
                    <a:pt x="1366608" y="210662"/>
                  </a:lnTo>
                  <a:lnTo>
                    <a:pt x="1424290" y="207007"/>
                  </a:lnTo>
                  <a:lnTo>
                    <a:pt x="1598476" y="193325"/>
                  </a:lnTo>
                  <a:lnTo>
                    <a:pt x="1656174" y="186954"/>
                  </a:lnTo>
                  <a:lnTo>
                    <a:pt x="1712731" y="181471"/>
                  </a:lnTo>
                  <a:lnTo>
                    <a:pt x="1822097" y="166887"/>
                  </a:lnTo>
                  <a:lnTo>
                    <a:pt x="1873927" y="158676"/>
                  </a:lnTo>
                  <a:lnTo>
                    <a:pt x="1924616" y="149563"/>
                  </a:lnTo>
                  <a:lnTo>
                    <a:pt x="1971557" y="140437"/>
                  </a:lnTo>
                  <a:lnTo>
                    <a:pt x="2015238" y="130410"/>
                  </a:lnTo>
                  <a:lnTo>
                    <a:pt x="2031896" y="125841"/>
                  </a:lnTo>
                  <a:close/>
                </a:path>
                <a:path w="2176779" h="228600" extrusionOk="0">
                  <a:moveTo>
                    <a:pt x="1305406" y="0"/>
                  </a:moveTo>
                  <a:lnTo>
                    <a:pt x="1220652" y="0"/>
                  </a:lnTo>
                  <a:lnTo>
                    <a:pt x="1132361" y="1814"/>
                  </a:lnTo>
                  <a:lnTo>
                    <a:pt x="1040549" y="4556"/>
                  </a:lnTo>
                  <a:lnTo>
                    <a:pt x="947564" y="8199"/>
                  </a:lnTo>
                  <a:lnTo>
                    <a:pt x="750983" y="21881"/>
                  </a:lnTo>
                  <a:lnTo>
                    <a:pt x="649751" y="31006"/>
                  </a:lnTo>
                  <a:lnTo>
                    <a:pt x="546172" y="41947"/>
                  </a:lnTo>
                  <a:lnTo>
                    <a:pt x="441419" y="54715"/>
                  </a:lnTo>
                  <a:lnTo>
                    <a:pt x="333113" y="69311"/>
                  </a:lnTo>
                  <a:lnTo>
                    <a:pt x="223649" y="86636"/>
                  </a:lnTo>
                  <a:lnTo>
                    <a:pt x="112996" y="105788"/>
                  </a:lnTo>
                  <a:lnTo>
                    <a:pt x="0" y="127669"/>
                  </a:lnTo>
                  <a:lnTo>
                    <a:pt x="7063" y="127669"/>
                  </a:lnTo>
                  <a:lnTo>
                    <a:pt x="16479" y="126755"/>
                  </a:lnTo>
                  <a:lnTo>
                    <a:pt x="61210" y="126755"/>
                  </a:lnTo>
                  <a:lnTo>
                    <a:pt x="81214" y="125841"/>
                  </a:lnTo>
                  <a:lnTo>
                    <a:pt x="2031896" y="125841"/>
                  </a:lnTo>
                  <a:lnTo>
                    <a:pt x="2055170" y="119457"/>
                  </a:lnTo>
                  <a:lnTo>
                    <a:pt x="2092821" y="107603"/>
                  </a:lnTo>
                  <a:lnTo>
                    <a:pt x="2124604" y="94835"/>
                  </a:lnTo>
                  <a:lnTo>
                    <a:pt x="2152964" y="81165"/>
                  </a:lnTo>
                  <a:lnTo>
                    <a:pt x="2176434" y="66569"/>
                  </a:lnTo>
                  <a:lnTo>
                    <a:pt x="2174152" y="65656"/>
                  </a:lnTo>
                  <a:lnTo>
                    <a:pt x="2165840" y="64742"/>
                  </a:lnTo>
                  <a:lnTo>
                    <a:pt x="2151660" y="62013"/>
                  </a:lnTo>
                  <a:lnTo>
                    <a:pt x="2108142" y="55629"/>
                  </a:lnTo>
                  <a:lnTo>
                    <a:pt x="2078804" y="51060"/>
                  </a:lnTo>
                  <a:lnTo>
                    <a:pt x="2006926" y="41033"/>
                  </a:lnTo>
                  <a:lnTo>
                    <a:pt x="1963408" y="36476"/>
                  </a:lnTo>
                  <a:lnTo>
                    <a:pt x="1915163" y="31006"/>
                  </a:lnTo>
                  <a:lnTo>
                    <a:pt x="1863333" y="25536"/>
                  </a:lnTo>
                  <a:lnTo>
                    <a:pt x="1746796" y="16410"/>
                  </a:lnTo>
                  <a:lnTo>
                    <a:pt x="1682089" y="11854"/>
                  </a:lnTo>
                  <a:lnTo>
                    <a:pt x="1541919" y="4556"/>
                  </a:lnTo>
                  <a:lnTo>
                    <a:pt x="1466667" y="1814"/>
                  </a:lnTo>
                  <a:lnTo>
                    <a:pt x="1305406"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352" name="Google Shape;352;p16"/>
            <p:cNvSpPr/>
            <p:nvPr/>
          </p:nvSpPr>
          <p:spPr>
            <a:xfrm>
              <a:off x="3042620" y="3240316"/>
              <a:ext cx="2231722" cy="293656"/>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353" name="Google Shape;353;p16"/>
            <p:cNvSpPr/>
            <p:nvPr/>
          </p:nvSpPr>
          <p:spPr>
            <a:xfrm>
              <a:off x="3145024" y="3231203"/>
              <a:ext cx="2032000" cy="99060"/>
            </a:xfrm>
            <a:custGeom>
              <a:avLst/>
              <a:gdLst/>
              <a:ahLst/>
              <a:cxnLst/>
              <a:rect l="l" t="t" r="r" b="b"/>
              <a:pathLst>
                <a:path w="2032000" h="99060" extrusionOk="0">
                  <a:moveTo>
                    <a:pt x="1390147" y="0"/>
                  </a:moveTo>
                  <a:lnTo>
                    <a:pt x="1219481" y="0"/>
                  </a:lnTo>
                  <a:lnTo>
                    <a:pt x="1134727" y="1814"/>
                  </a:lnTo>
                  <a:lnTo>
                    <a:pt x="967582" y="7285"/>
                  </a:lnTo>
                  <a:lnTo>
                    <a:pt x="727451" y="20967"/>
                  </a:lnTo>
                  <a:lnTo>
                    <a:pt x="652118" y="27351"/>
                  </a:lnTo>
                  <a:lnTo>
                    <a:pt x="577958" y="32821"/>
                  </a:lnTo>
                  <a:lnTo>
                    <a:pt x="376667" y="51974"/>
                  </a:lnTo>
                  <a:lnTo>
                    <a:pt x="260146" y="64742"/>
                  </a:lnTo>
                  <a:lnTo>
                    <a:pt x="209522" y="71126"/>
                  </a:lnTo>
                  <a:lnTo>
                    <a:pt x="162434" y="76596"/>
                  </a:lnTo>
                  <a:lnTo>
                    <a:pt x="85927" y="86636"/>
                  </a:lnTo>
                  <a:lnTo>
                    <a:pt x="55318" y="90278"/>
                  </a:lnTo>
                  <a:lnTo>
                    <a:pt x="14131" y="96662"/>
                  </a:lnTo>
                  <a:lnTo>
                    <a:pt x="3536" y="97576"/>
                  </a:lnTo>
                  <a:lnTo>
                    <a:pt x="0" y="98490"/>
                  </a:lnTo>
                  <a:lnTo>
                    <a:pt x="196580" y="73867"/>
                  </a:lnTo>
                  <a:lnTo>
                    <a:pt x="294276" y="63828"/>
                  </a:lnTo>
                  <a:lnTo>
                    <a:pt x="390798" y="54715"/>
                  </a:lnTo>
                  <a:lnTo>
                    <a:pt x="486146" y="46503"/>
                  </a:lnTo>
                  <a:lnTo>
                    <a:pt x="579131" y="40119"/>
                  </a:lnTo>
                  <a:lnTo>
                    <a:pt x="672133" y="34649"/>
                  </a:lnTo>
                  <a:lnTo>
                    <a:pt x="762754" y="30092"/>
                  </a:lnTo>
                  <a:lnTo>
                    <a:pt x="852219" y="26437"/>
                  </a:lnTo>
                  <a:lnTo>
                    <a:pt x="939320" y="23708"/>
                  </a:lnTo>
                  <a:lnTo>
                    <a:pt x="1024074" y="21881"/>
                  </a:lnTo>
                  <a:lnTo>
                    <a:pt x="1106481" y="20967"/>
                  </a:lnTo>
                  <a:lnTo>
                    <a:pt x="1767717" y="20967"/>
                  </a:lnTo>
                  <a:lnTo>
                    <a:pt x="1723312" y="16410"/>
                  </a:lnTo>
                  <a:lnTo>
                    <a:pt x="1641981" y="10026"/>
                  </a:lnTo>
                  <a:lnTo>
                    <a:pt x="1558531" y="5470"/>
                  </a:lnTo>
                  <a:lnTo>
                    <a:pt x="1390147" y="0"/>
                  </a:lnTo>
                  <a:close/>
                </a:path>
                <a:path w="2032000" h="99060" extrusionOk="0">
                  <a:moveTo>
                    <a:pt x="1767717" y="20967"/>
                  </a:moveTo>
                  <a:lnTo>
                    <a:pt x="1265379" y="20967"/>
                  </a:lnTo>
                  <a:lnTo>
                    <a:pt x="1339539" y="21881"/>
                  </a:lnTo>
                  <a:lnTo>
                    <a:pt x="1546632" y="27351"/>
                  </a:lnTo>
                  <a:lnTo>
                    <a:pt x="1609057" y="30092"/>
                  </a:lnTo>
                  <a:lnTo>
                    <a:pt x="1666755" y="31920"/>
                  </a:lnTo>
                  <a:lnTo>
                    <a:pt x="1722171" y="35563"/>
                  </a:lnTo>
                  <a:lnTo>
                    <a:pt x="1819802" y="41033"/>
                  </a:lnTo>
                  <a:lnTo>
                    <a:pt x="1900970" y="46503"/>
                  </a:lnTo>
                  <a:lnTo>
                    <a:pt x="1935198" y="49245"/>
                  </a:lnTo>
                  <a:lnTo>
                    <a:pt x="1963395" y="51974"/>
                  </a:lnTo>
                  <a:lnTo>
                    <a:pt x="1988169" y="53801"/>
                  </a:lnTo>
                  <a:lnTo>
                    <a:pt x="2006913" y="55629"/>
                  </a:lnTo>
                  <a:lnTo>
                    <a:pt x="2019952" y="57444"/>
                  </a:lnTo>
                  <a:lnTo>
                    <a:pt x="2029242" y="58358"/>
                  </a:lnTo>
                  <a:lnTo>
                    <a:pt x="2031687" y="58358"/>
                  </a:lnTo>
                  <a:lnTo>
                    <a:pt x="1958668" y="44676"/>
                  </a:lnTo>
                  <a:lnTo>
                    <a:pt x="1882226" y="33735"/>
                  </a:lnTo>
                  <a:lnTo>
                    <a:pt x="1803340" y="24622"/>
                  </a:lnTo>
                  <a:lnTo>
                    <a:pt x="1767717" y="20967"/>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354" name="Google Shape;354;p16"/>
            <p:cNvSpPr/>
            <p:nvPr/>
          </p:nvSpPr>
          <p:spPr>
            <a:xfrm>
              <a:off x="3959577" y="2943931"/>
              <a:ext cx="1074682" cy="445948"/>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355" name="Google Shape;355;p16"/>
            <p:cNvSpPr/>
            <p:nvPr/>
          </p:nvSpPr>
          <p:spPr>
            <a:xfrm>
              <a:off x="3086172" y="3262210"/>
              <a:ext cx="354330" cy="35560"/>
            </a:xfrm>
            <a:custGeom>
              <a:avLst/>
              <a:gdLst/>
              <a:ahLst/>
              <a:cxnLst/>
              <a:rect l="l" t="t" r="r" b="b"/>
              <a:pathLst>
                <a:path w="354330" h="35560" extrusionOk="0">
                  <a:moveTo>
                    <a:pt x="234244" y="0"/>
                  </a:moveTo>
                  <a:lnTo>
                    <a:pt x="204808" y="0"/>
                  </a:lnTo>
                  <a:lnTo>
                    <a:pt x="175388" y="1814"/>
                  </a:lnTo>
                  <a:lnTo>
                    <a:pt x="120070" y="8199"/>
                  </a:lnTo>
                  <a:lnTo>
                    <a:pt x="71809" y="17324"/>
                  </a:lnTo>
                  <a:lnTo>
                    <a:pt x="51794" y="21881"/>
                  </a:lnTo>
                  <a:lnTo>
                    <a:pt x="34136" y="25536"/>
                  </a:lnTo>
                  <a:lnTo>
                    <a:pt x="20010" y="30092"/>
                  </a:lnTo>
                  <a:lnTo>
                    <a:pt x="2353" y="34649"/>
                  </a:lnTo>
                  <a:lnTo>
                    <a:pt x="0" y="35563"/>
                  </a:lnTo>
                  <a:lnTo>
                    <a:pt x="22365" y="32821"/>
                  </a:lnTo>
                  <a:lnTo>
                    <a:pt x="103592" y="27351"/>
                  </a:lnTo>
                  <a:lnTo>
                    <a:pt x="133011" y="26437"/>
                  </a:lnTo>
                  <a:lnTo>
                    <a:pt x="162431" y="24622"/>
                  </a:lnTo>
                  <a:lnTo>
                    <a:pt x="295446" y="20053"/>
                  </a:lnTo>
                  <a:lnTo>
                    <a:pt x="315461" y="20053"/>
                  </a:lnTo>
                  <a:lnTo>
                    <a:pt x="331939" y="19152"/>
                  </a:lnTo>
                  <a:lnTo>
                    <a:pt x="354301" y="19152"/>
                  </a:lnTo>
                  <a:lnTo>
                    <a:pt x="324882" y="10940"/>
                  </a:lnTo>
                  <a:lnTo>
                    <a:pt x="295446" y="5470"/>
                  </a:lnTo>
                  <a:lnTo>
                    <a:pt x="264853" y="1814"/>
                  </a:lnTo>
                  <a:lnTo>
                    <a:pt x="234244"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grpSp>
      <p:sp>
        <p:nvSpPr>
          <p:cNvPr id="356" name="Google Shape;356;p16"/>
          <p:cNvSpPr txBox="1"/>
          <p:nvPr/>
        </p:nvSpPr>
        <p:spPr>
          <a:xfrm>
            <a:off x="9151138" y="1996157"/>
            <a:ext cx="91884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Impact"/>
                <a:ea typeface="Impact"/>
                <a:cs typeface="Impact"/>
                <a:sym typeface="Impact"/>
              </a:rPr>
              <a:t>Feeling </a:t>
            </a:r>
            <a:endParaRPr sz="1400" b="0" i="0" u="none" strike="noStrike" cap="none">
              <a:solidFill>
                <a:srgbClr val="000000"/>
              </a:solidFill>
              <a:latin typeface="Arial"/>
              <a:ea typeface="Arial"/>
              <a:cs typeface="Arial"/>
              <a:sym typeface="Arial"/>
            </a:endParaRPr>
          </a:p>
        </p:txBody>
      </p:sp>
      <p:sp>
        <p:nvSpPr>
          <p:cNvPr id="357" name="Google Shape;357;p16"/>
          <p:cNvSpPr txBox="1"/>
          <p:nvPr/>
        </p:nvSpPr>
        <p:spPr>
          <a:xfrm>
            <a:off x="8900062" y="3367481"/>
            <a:ext cx="187743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Impact"/>
                <a:ea typeface="Impact"/>
                <a:cs typeface="Impact"/>
                <a:sym typeface="Impact"/>
              </a:rPr>
              <a:t>Definitive  Desire  </a:t>
            </a:r>
            <a:endParaRPr sz="1400" b="0" i="0" u="none" strike="noStrike" cap="none">
              <a:solidFill>
                <a:srgbClr val="000000"/>
              </a:solidFill>
              <a:latin typeface="Arial"/>
              <a:ea typeface="Arial"/>
              <a:cs typeface="Arial"/>
              <a:sym typeface="Arial"/>
            </a:endParaRPr>
          </a:p>
        </p:txBody>
      </p:sp>
      <p:sp>
        <p:nvSpPr>
          <p:cNvPr id="358" name="Google Shape;358;p16"/>
          <p:cNvSpPr txBox="1"/>
          <p:nvPr/>
        </p:nvSpPr>
        <p:spPr>
          <a:xfrm>
            <a:off x="8900063" y="4761732"/>
            <a:ext cx="187743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Impact"/>
                <a:ea typeface="Impact"/>
                <a:cs typeface="Impact"/>
                <a:sym typeface="Impact"/>
              </a:rPr>
              <a:t>ability to act   </a:t>
            </a:r>
            <a:endParaRPr sz="1400" b="0" i="0" u="none" strike="noStrike" cap="none">
              <a:solidFill>
                <a:srgbClr val="000000"/>
              </a:solidFill>
              <a:latin typeface="Arial"/>
              <a:ea typeface="Arial"/>
              <a:cs typeface="Arial"/>
              <a:sym typeface="Arial"/>
            </a:endParaRPr>
          </a:p>
        </p:txBody>
      </p:sp>
      <p:sp>
        <p:nvSpPr>
          <p:cNvPr id="359" name="Google Shape;359;p16"/>
          <p:cNvSpPr/>
          <p:nvPr/>
        </p:nvSpPr>
        <p:spPr>
          <a:xfrm rot="10800000">
            <a:off x="8017083" y="1657777"/>
            <a:ext cx="3220239" cy="1688527"/>
          </a:xfrm>
          <a:prstGeom prst="triangle">
            <a:avLst>
              <a:gd name="adj" fmla="val 50000"/>
            </a:avLst>
          </a:prstGeom>
          <a:noFill/>
          <a:ln w="12700" cap="flat" cmpd="sng">
            <a:solidFill>
              <a:srgbClr val="FF0000"/>
            </a:solidFill>
            <a:prstDash val="lgDash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Impact"/>
              <a:ea typeface="Impact"/>
              <a:cs typeface="Impact"/>
              <a:sym typeface="Impact"/>
            </a:endParaRPr>
          </a:p>
        </p:txBody>
      </p:sp>
      <p:sp>
        <p:nvSpPr>
          <p:cNvPr id="360" name="Google Shape;360;p16"/>
          <p:cNvSpPr/>
          <p:nvPr/>
        </p:nvSpPr>
        <p:spPr>
          <a:xfrm rot="10800000">
            <a:off x="8017083" y="3073207"/>
            <a:ext cx="3220239" cy="1410920"/>
          </a:xfrm>
          <a:prstGeom prst="triangle">
            <a:avLst>
              <a:gd name="adj" fmla="val 50000"/>
            </a:avLst>
          </a:prstGeom>
          <a:noFill/>
          <a:ln w="12700" cap="flat" cmpd="sng">
            <a:solidFill>
              <a:srgbClr val="FF0000"/>
            </a:solidFill>
            <a:prstDash val="lgDash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Impact"/>
              <a:ea typeface="Impact"/>
              <a:cs typeface="Impact"/>
              <a:sym typeface="Impact"/>
            </a:endParaRPr>
          </a:p>
        </p:txBody>
      </p:sp>
      <p:sp>
        <p:nvSpPr>
          <p:cNvPr id="361" name="Google Shape;361;p16"/>
          <p:cNvSpPr/>
          <p:nvPr/>
        </p:nvSpPr>
        <p:spPr>
          <a:xfrm rot="10800000">
            <a:off x="8002797" y="4235959"/>
            <a:ext cx="3220239" cy="1563320"/>
          </a:xfrm>
          <a:prstGeom prst="triangle">
            <a:avLst>
              <a:gd name="adj" fmla="val 50000"/>
            </a:avLst>
          </a:prstGeom>
          <a:noFill/>
          <a:ln w="12700" cap="flat" cmpd="sng">
            <a:solidFill>
              <a:srgbClr val="FF0000"/>
            </a:solidFill>
            <a:prstDash val="lgDash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Impact"/>
              <a:ea typeface="Impact"/>
              <a:cs typeface="Impact"/>
              <a:sym typeface="Impact"/>
            </a:endParaRP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356"/>
                                        </p:tgtEl>
                                        <p:attrNameLst>
                                          <p:attrName>style.visibility</p:attrName>
                                        </p:attrNameLst>
                                      </p:cBhvr>
                                      <p:to>
                                        <p:strVal val="visible"/>
                                      </p:to>
                                    </p:set>
                                    <p:anim calcmode="lin" valueType="num">
                                      <p:cBhvr additive="base">
                                        <p:cTn id="19" dur="500"/>
                                        <p:tgtEl>
                                          <p:spTgt spid="356"/>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359"/>
                                        </p:tgtEl>
                                        <p:attrNameLst>
                                          <p:attrName>style.visibility</p:attrName>
                                        </p:attrNameLst>
                                      </p:cBhvr>
                                      <p:to>
                                        <p:strVal val="visible"/>
                                      </p:to>
                                    </p:set>
                                    <p:anim calcmode="lin" valueType="num">
                                      <p:cBhvr additive="base">
                                        <p:cTn id="22" dur="500"/>
                                        <p:tgtEl>
                                          <p:spTgt spid="35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57"/>
                                        </p:tgtEl>
                                        <p:attrNameLst>
                                          <p:attrName>style.visibility</p:attrName>
                                        </p:attrNameLst>
                                      </p:cBhvr>
                                      <p:to>
                                        <p:strVal val="visible"/>
                                      </p:to>
                                    </p:set>
                                    <p:anim calcmode="lin" valueType="num">
                                      <p:cBhvr additive="base">
                                        <p:cTn id="27" dur="500"/>
                                        <p:tgtEl>
                                          <p:spTgt spid="357"/>
                                        </p:tgtEl>
                                        <p:attrNameLst>
                                          <p:attrName>ppt_y</p:attrName>
                                        </p:attrNameLst>
                                      </p:cBhvr>
                                      <p:tavLst>
                                        <p:tav tm="0">
                                          <p:val>
                                            <p:strVal val="#ppt_y-1"/>
                                          </p:val>
                                        </p:tav>
                                        <p:tav tm="100000">
                                          <p:val>
                                            <p:strVal val="#ppt_y"/>
                                          </p:val>
                                        </p:tav>
                                      </p:tavLst>
                                    </p:anim>
                                  </p:childTnLst>
                                </p:cTn>
                              </p:par>
                              <p:par>
                                <p:cTn id="28" presetID="2" presetClass="entr" presetSubtype="1" fill="hold" nodeType="withEffect">
                                  <p:stCondLst>
                                    <p:cond delay="0"/>
                                  </p:stCondLst>
                                  <p:childTnLst>
                                    <p:set>
                                      <p:cBhvr>
                                        <p:cTn id="29" dur="1" fill="hold">
                                          <p:stCondLst>
                                            <p:cond delay="0"/>
                                          </p:stCondLst>
                                        </p:cTn>
                                        <p:tgtEl>
                                          <p:spTgt spid="360"/>
                                        </p:tgtEl>
                                        <p:attrNameLst>
                                          <p:attrName>style.visibility</p:attrName>
                                        </p:attrNameLst>
                                      </p:cBhvr>
                                      <p:to>
                                        <p:strVal val="visible"/>
                                      </p:to>
                                    </p:set>
                                    <p:anim calcmode="lin" valueType="num">
                                      <p:cBhvr additive="base">
                                        <p:cTn id="30" dur="500"/>
                                        <p:tgtEl>
                                          <p:spTgt spid="36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358"/>
                                        </p:tgtEl>
                                        <p:attrNameLst>
                                          <p:attrName>style.visibility</p:attrName>
                                        </p:attrNameLst>
                                      </p:cBhvr>
                                      <p:to>
                                        <p:strVal val="visible"/>
                                      </p:to>
                                    </p:set>
                                    <p:anim calcmode="lin" valueType="num">
                                      <p:cBhvr additive="base">
                                        <p:cTn id="35" dur="500"/>
                                        <p:tgtEl>
                                          <p:spTgt spid="358"/>
                                        </p:tgtEl>
                                        <p:attrNameLst>
                                          <p:attrName>ppt_y</p:attrName>
                                        </p:attrNameLst>
                                      </p:cBhvr>
                                      <p:tavLst>
                                        <p:tav tm="0">
                                          <p:val>
                                            <p:strVal val="#ppt_y-1"/>
                                          </p:val>
                                        </p:tav>
                                        <p:tav tm="1000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361"/>
                                        </p:tgtEl>
                                        <p:attrNameLst>
                                          <p:attrName>style.visibility</p:attrName>
                                        </p:attrNameLst>
                                      </p:cBhvr>
                                      <p:to>
                                        <p:strVal val="visible"/>
                                      </p:to>
                                    </p:set>
                                    <p:anim calcmode="lin" valueType="num">
                                      <p:cBhvr additive="base">
                                        <p:cTn id="38" dur="500"/>
                                        <p:tgtEl>
                                          <p:spTgt spid="3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17" descr="الباحثون السوريون - إنت مو إنت وأنت جوعان!"/>
          <p:cNvPicPr preferRelativeResize="0"/>
          <p:nvPr/>
        </p:nvPicPr>
        <p:blipFill rotWithShape="1">
          <a:blip r:embed="rId3">
            <a:alphaModFix/>
          </a:blip>
          <a:srcRect t="11011" r="16715" b="6308"/>
          <a:stretch/>
        </p:blipFill>
        <p:spPr>
          <a:xfrm>
            <a:off x="370702" y="1044322"/>
            <a:ext cx="2281925" cy="2065204"/>
          </a:xfrm>
          <a:prstGeom prst="rect">
            <a:avLst/>
          </a:prstGeom>
          <a:noFill/>
          <a:ln>
            <a:noFill/>
          </a:ln>
        </p:spPr>
      </p:pic>
      <p:pic>
        <p:nvPicPr>
          <p:cNvPr id="367" name="Google Shape;367;p17" descr="انت مو انت وانت جوعان"/>
          <p:cNvPicPr preferRelativeResize="0"/>
          <p:nvPr/>
        </p:nvPicPr>
        <p:blipFill rotWithShape="1">
          <a:blip r:embed="rId4">
            <a:alphaModFix/>
          </a:blip>
          <a:srcRect t="11759" r="-1783"/>
          <a:stretch/>
        </p:blipFill>
        <p:spPr>
          <a:xfrm>
            <a:off x="2699951" y="1011215"/>
            <a:ext cx="2281924" cy="2065204"/>
          </a:xfrm>
          <a:prstGeom prst="rect">
            <a:avLst/>
          </a:prstGeom>
          <a:noFill/>
          <a:ln>
            <a:noFill/>
          </a:ln>
        </p:spPr>
      </p:pic>
      <p:pic>
        <p:nvPicPr>
          <p:cNvPr id="368" name="Google Shape;368;p17"/>
          <p:cNvPicPr preferRelativeResize="0"/>
          <p:nvPr/>
        </p:nvPicPr>
        <p:blipFill rotWithShape="1">
          <a:blip r:embed="rId5">
            <a:alphaModFix/>
          </a:blip>
          <a:srcRect l="-5957" r="-2558" b="12734"/>
          <a:stretch/>
        </p:blipFill>
        <p:spPr>
          <a:xfrm>
            <a:off x="0" y="3084126"/>
            <a:ext cx="5029199" cy="2662333"/>
          </a:xfrm>
          <a:prstGeom prst="rect">
            <a:avLst/>
          </a:prstGeom>
          <a:noFill/>
          <a:ln>
            <a:noFill/>
          </a:ln>
        </p:spPr>
      </p:pic>
      <p:pic>
        <p:nvPicPr>
          <p:cNvPr id="369" name="Google Shape;369;p17" descr="Snickers: Snickers • Ads of the World™ | Part of The Clio Network"/>
          <p:cNvPicPr preferRelativeResize="0"/>
          <p:nvPr/>
        </p:nvPicPr>
        <p:blipFill rotWithShape="1">
          <a:blip r:embed="rId6">
            <a:alphaModFix/>
          </a:blip>
          <a:srcRect/>
          <a:stretch/>
        </p:blipFill>
        <p:spPr>
          <a:xfrm>
            <a:off x="4981875" y="1011215"/>
            <a:ext cx="2873668" cy="2034169"/>
          </a:xfrm>
          <a:prstGeom prst="rect">
            <a:avLst/>
          </a:prstGeom>
          <a:noFill/>
          <a:ln>
            <a:noFill/>
          </a:ln>
        </p:spPr>
      </p:pic>
      <p:pic>
        <p:nvPicPr>
          <p:cNvPr id="370" name="Google Shape;370;p17" descr="Snickers teams up with Jürgen Klopp for football ad | Product News |  Convenience Store"/>
          <p:cNvPicPr preferRelativeResize="0"/>
          <p:nvPr/>
        </p:nvPicPr>
        <p:blipFill rotWithShape="1">
          <a:blip r:embed="rId7">
            <a:alphaModFix/>
          </a:blip>
          <a:srcRect/>
          <a:stretch/>
        </p:blipFill>
        <p:spPr>
          <a:xfrm>
            <a:off x="4981875" y="3004184"/>
            <a:ext cx="5850088" cy="2662333"/>
          </a:xfrm>
          <a:prstGeom prst="rect">
            <a:avLst/>
          </a:prstGeom>
          <a:noFill/>
          <a:ln>
            <a:noFill/>
          </a:ln>
        </p:spPr>
      </p:pic>
      <p:pic>
        <p:nvPicPr>
          <p:cNvPr id="371" name="Google Shape;371;p17"/>
          <p:cNvPicPr preferRelativeResize="0"/>
          <p:nvPr/>
        </p:nvPicPr>
        <p:blipFill rotWithShape="1">
          <a:blip r:embed="rId8">
            <a:alphaModFix/>
          </a:blip>
          <a:srcRect/>
          <a:stretch/>
        </p:blipFill>
        <p:spPr>
          <a:xfrm>
            <a:off x="8021251" y="597276"/>
            <a:ext cx="1942499" cy="24791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anim calcmode="lin" valueType="num">
                                      <p:cBhvr additive="base">
                                        <p:cTn id="7" dur="500"/>
                                        <p:tgtEl>
                                          <p:spTgt spid="36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67"/>
                                        </p:tgtEl>
                                        <p:attrNameLst>
                                          <p:attrName>style.visibility</p:attrName>
                                        </p:attrNameLst>
                                      </p:cBhvr>
                                      <p:to>
                                        <p:strVal val="visible"/>
                                      </p:to>
                                    </p:set>
                                    <p:anim calcmode="lin" valueType="num">
                                      <p:cBhvr additive="base">
                                        <p:cTn id="10" dur="500"/>
                                        <p:tgtEl>
                                          <p:spTgt spid="367"/>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68"/>
                                        </p:tgtEl>
                                        <p:attrNameLst>
                                          <p:attrName>style.visibility</p:attrName>
                                        </p:attrNameLst>
                                      </p:cBhvr>
                                      <p:to>
                                        <p:strVal val="visible"/>
                                      </p:to>
                                    </p:set>
                                    <p:anim calcmode="lin" valueType="num">
                                      <p:cBhvr additive="base">
                                        <p:cTn id="13" dur="500"/>
                                        <p:tgtEl>
                                          <p:spTgt spid="368"/>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69"/>
                                        </p:tgtEl>
                                        <p:attrNameLst>
                                          <p:attrName>style.visibility</p:attrName>
                                        </p:attrNameLst>
                                      </p:cBhvr>
                                      <p:to>
                                        <p:strVal val="visible"/>
                                      </p:to>
                                    </p:set>
                                    <p:anim calcmode="lin" valueType="num">
                                      <p:cBhvr additive="base">
                                        <p:cTn id="16" dur="500"/>
                                        <p:tgtEl>
                                          <p:spTgt spid="369"/>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70"/>
                                        </p:tgtEl>
                                        <p:attrNameLst>
                                          <p:attrName>style.visibility</p:attrName>
                                        </p:attrNameLst>
                                      </p:cBhvr>
                                      <p:to>
                                        <p:strVal val="visible"/>
                                      </p:to>
                                    </p:set>
                                    <p:anim calcmode="lin" valueType="num">
                                      <p:cBhvr additive="base">
                                        <p:cTn id="19" dur="500"/>
                                        <p:tgtEl>
                                          <p:spTgt spid="3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8"/>
          <p:cNvSpPr txBox="1"/>
          <p:nvPr/>
        </p:nvSpPr>
        <p:spPr>
          <a:xfrm>
            <a:off x="5579239" y="4263714"/>
            <a:ext cx="6078700" cy="147732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The firm can succeed only if consumers see a need that its product can solve, become aware of the product and its capabilities, decide that it is the best available solution, proceed to buy it, and become satisfied with the result of the purchase.</a:t>
            </a:r>
            <a:endParaRPr sz="1400" b="0" i="0" u="none" strike="noStrike" cap="none">
              <a:solidFill>
                <a:srgbClr val="000000"/>
              </a:solidFill>
              <a:latin typeface="Arial"/>
              <a:ea typeface="Arial"/>
              <a:cs typeface="Arial"/>
              <a:sym typeface="Arial"/>
            </a:endParaRPr>
          </a:p>
        </p:txBody>
      </p:sp>
      <p:sp>
        <p:nvSpPr>
          <p:cNvPr id="378" name="Google Shape;378;p18"/>
          <p:cNvSpPr txBox="1">
            <a:spLocks noGrp="1"/>
          </p:cNvSpPr>
          <p:nvPr>
            <p:ph type="title" idx="4294967295"/>
          </p:nvPr>
        </p:nvSpPr>
        <p:spPr>
          <a:xfrm>
            <a:off x="100012" y="1106616"/>
            <a:ext cx="4916605" cy="574679"/>
          </a:xfrm>
          <a:prstGeom prst="rect">
            <a:avLst/>
          </a:prstGeom>
          <a:solidFill>
            <a:schemeClr val="lt1"/>
          </a:solidFill>
          <a:ln w="9525" cap="flat" cmpd="sng">
            <a:solidFill>
              <a:srgbClr val="124C37"/>
            </a:solid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80E0F"/>
              </a:buClr>
              <a:buSzPts val="3600"/>
              <a:buFont typeface="Impact"/>
              <a:buNone/>
            </a:pPr>
            <a:r>
              <a:rPr lang="en-US" sz="3600" cap="none">
                <a:solidFill>
                  <a:srgbClr val="B80E0F"/>
                </a:solidFill>
                <a:latin typeface="Impact"/>
                <a:ea typeface="Impact"/>
                <a:cs typeface="Impact"/>
                <a:sym typeface="Impact"/>
              </a:rPr>
              <a:t>MARKETING OFFERINGS</a:t>
            </a:r>
            <a:endParaRPr/>
          </a:p>
        </p:txBody>
      </p:sp>
      <p:sp>
        <p:nvSpPr>
          <p:cNvPr id="379" name="Google Shape;379;p18"/>
          <p:cNvSpPr txBox="1">
            <a:spLocks noGrp="1"/>
          </p:cNvSpPr>
          <p:nvPr>
            <p:ph type="body" idx="4294967295"/>
          </p:nvPr>
        </p:nvSpPr>
        <p:spPr>
          <a:xfrm>
            <a:off x="3" y="1589090"/>
            <a:ext cx="4310063" cy="4594225"/>
          </a:xfrm>
          <a:prstGeom prst="rect">
            <a:avLst/>
          </a:prstGeom>
          <a:noFill/>
          <a:ln>
            <a:noFill/>
          </a:ln>
        </p:spPr>
        <p:txBody>
          <a:bodyPr spcFirstLastPara="1" wrap="square" lIns="91425" tIns="45700" rIns="91425" bIns="45700" anchor="t" anchorCtr="0">
            <a:normAutofit/>
          </a:bodyPr>
          <a:lstStyle/>
          <a:p>
            <a:pPr marL="342882" lvl="0" indent="-342882" algn="l" rtl="0">
              <a:lnSpc>
                <a:spcPct val="150000"/>
              </a:lnSpc>
              <a:spcBef>
                <a:spcPts val="0"/>
              </a:spcBef>
              <a:spcAft>
                <a:spcPts val="0"/>
              </a:spcAft>
              <a:buClr>
                <a:schemeClr val="dk1"/>
              </a:buClr>
              <a:buSzPts val="1600"/>
              <a:buFont typeface="Calibri"/>
              <a:buAutoNum type="arabicPeriod"/>
            </a:pPr>
            <a:r>
              <a:rPr lang="en-US" sz="1600" b="1">
                <a:latin typeface="Verdana"/>
                <a:ea typeface="Verdana"/>
                <a:cs typeface="Verdana"/>
                <a:sym typeface="Verdana"/>
              </a:rPr>
              <a:t>Product that fulfills </a:t>
            </a:r>
            <a:r>
              <a:rPr lang="en-US" sz="1600">
                <a:latin typeface="Verdana"/>
                <a:ea typeface="Verdana"/>
                <a:cs typeface="Verdana"/>
                <a:sym typeface="Verdana"/>
              </a:rPr>
              <a:t>Customer needs </a:t>
            </a:r>
            <a:endParaRPr/>
          </a:p>
          <a:p>
            <a:pPr marL="342882" lvl="0" indent="-342882" algn="l" rtl="0">
              <a:lnSpc>
                <a:spcPct val="150000"/>
              </a:lnSpc>
              <a:spcBef>
                <a:spcPts val="1000"/>
              </a:spcBef>
              <a:spcAft>
                <a:spcPts val="0"/>
              </a:spcAft>
              <a:buClr>
                <a:schemeClr val="dk1"/>
              </a:buClr>
              <a:buSzPts val="1600"/>
              <a:buFont typeface="Calibri"/>
              <a:buAutoNum type="arabicPeriod"/>
            </a:pPr>
            <a:r>
              <a:rPr lang="en-US" sz="1600" b="1">
                <a:latin typeface="Verdana"/>
                <a:ea typeface="Verdana"/>
                <a:cs typeface="Verdana"/>
                <a:sym typeface="Verdana"/>
              </a:rPr>
              <a:t>products</a:t>
            </a:r>
            <a:r>
              <a:rPr lang="en-US" sz="1600">
                <a:latin typeface="Verdana"/>
                <a:ea typeface="Verdana"/>
                <a:cs typeface="Verdana"/>
                <a:sym typeface="Verdana"/>
              </a:rPr>
              <a:t> are </a:t>
            </a:r>
            <a:r>
              <a:rPr lang="en-US" sz="1600" b="1">
                <a:latin typeface="Verdana"/>
                <a:ea typeface="Verdana"/>
                <a:cs typeface="Verdana"/>
                <a:sym typeface="Verdana"/>
              </a:rPr>
              <a:t>goods or services </a:t>
            </a:r>
            <a:r>
              <a:rPr lang="en-US" sz="1600">
                <a:latin typeface="Verdana"/>
                <a:ea typeface="Verdana"/>
                <a:cs typeface="Verdana"/>
                <a:sym typeface="Verdana"/>
              </a:rPr>
              <a:t>could be  Events, Persons, Places, Organizations, and or Ideas.</a:t>
            </a:r>
            <a:endParaRPr/>
          </a:p>
          <a:p>
            <a:pPr marL="342882" lvl="0" indent="-342882" algn="l" rtl="0">
              <a:lnSpc>
                <a:spcPct val="150000"/>
              </a:lnSpc>
              <a:spcBef>
                <a:spcPts val="1000"/>
              </a:spcBef>
              <a:spcAft>
                <a:spcPts val="0"/>
              </a:spcAft>
              <a:buClr>
                <a:schemeClr val="dk1"/>
              </a:buClr>
              <a:buSzPts val="1600"/>
              <a:buFont typeface="Calibri"/>
              <a:buAutoNum type="arabicPeriod"/>
            </a:pPr>
            <a:r>
              <a:rPr lang="en-US" sz="1600">
                <a:latin typeface="Verdana"/>
                <a:ea typeface="Verdana"/>
                <a:cs typeface="Verdana"/>
                <a:sym typeface="Verdana"/>
              </a:rPr>
              <a:t>Sometimes customer needs are fulfilled through </a:t>
            </a:r>
            <a:r>
              <a:rPr lang="en-US" sz="1600" b="1">
                <a:latin typeface="Verdana"/>
                <a:ea typeface="Verdana"/>
                <a:cs typeface="Verdana"/>
                <a:sym typeface="Verdana"/>
              </a:rPr>
              <a:t>Hybrid</a:t>
            </a:r>
            <a:r>
              <a:rPr lang="en-US" sz="1600">
                <a:latin typeface="Verdana"/>
                <a:ea typeface="Verdana"/>
                <a:cs typeface="Verdana"/>
                <a:sym typeface="Verdana"/>
              </a:rPr>
              <a:t>, </a:t>
            </a:r>
            <a:r>
              <a:rPr lang="en-US" sz="1600" b="1">
                <a:latin typeface="Verdana"/>
                <a:ea typeface="Verdana"/>
                <a:cs typeface="Verdana"/>
                <a:sym typeface="Verdana"/>
              </a:rPr>
              <a:t>products </a:t>
            </a:r>
            <a:r>
              <a:rPr lang="en-US" sz="1600">
                <a:latin typeface="Verdana"/>
                <a:ea typeface="Verdana"/>
                <a:cs typeface="Verdana"/>
                <a:sym typeface="Verdana"/>
              </a:rPr>
              <a:t> combination of </a:t>
            </a:r>
            <a:r>
              <a:rPr lang="en-US" sz="1600" b="1">
                <a:latin typeface="Verdana"/>
                <a:ea typeface="Verdana"/>
                <a:cs typeface="Verdana"/>
                <a:sym typeface="Verdana"/>
              </a:rPr>
              <a:t>tangible </a:t>
            </a:r>
            <a:r>
              <a:rPr lang="en-US" sz="1600">
                <a:latin typeface="Verdana"/>
                <a:ea typeface="Verdana"/>
                <a:cs typeface="Verdana"/>
                <a:sym typeface="Verdana"/>
              </a:rPr>
              <a:t>goods  and </a:t>
            </a:r>
            <a:r>
              <a:rPr lang="en-US" sz="1600" b="1">
                <a:latin typeface="Verdana"/>
                <a:ea typeface="Verdana"/>
                <a:cs typeface="Verdana"/>
                <a:sym typeface="Verdana"/>
              </a:rPr>
              <a:t>intangible</a:t>
            </a:r>
            <a:r>
              <a:rPr lang="en-US" sz="1600">
                <a:latin typeface="Verdana"/>
                <a:ea typeface="Verdana"/>
                <a:cs typeface="Verdana"/>
                <a:sym typeface="Verdana"/>
              </a:rPr>
              <a:t> services. </a:t>
            </a:r>
            <a:r>
              <a:rPr lang="en-US" sz="1600" b="1">
                <a:latin typeface="Verdana"/>
                <a:ea typeface="Verdana"/>
                <a:cs typeface="Verdana"/>
                <a:sym typeface="Verdana"/>
              </a:rPr>
              <a:t>such as a </a:t>
            </a:r>
            <a:r>
              <a:rPr lang="en-US" sz="1600">
                <a:latin typeface="Verdana"/>
                <a:ea typeface="Verdana"/>
                <a:cs typeface="Verdana"/>
                <a:sym typeface="Verdana"/>
              </a:rPr>
              <a:t>cell phones, with an internet Services,</a:t>
            </a:r>
            <a:endParaRPr/>
          </a:p>
          <a:p>
            <a:pPr marL="342882" lvl="0" indent="-241282" algn="l" rtl="0">
              <a:lnSpc>
                <a:spcPct val="150000"/>
              </a:lnSpc>
              <a:spcBef>
                <a:spcPts val="1000"/>
              </a:spcBef>
              <a:spcAft>
                <a:spcPts val="0"/>
              </a:spcAft>
              <a:buClr>
                <a:schemeClr val="dk1"/>
              </a:buClr>
              <a:buSzPts val="1600"/>
              <a:buFont typeface="Calibri"/>
              <a:buNone/>
            </a:pPr>
            <a:endParaRPr sz="1600">
              <a:latin typeface="Verdana"/>
              <a:ea typeface="Verdana"/>
              <a:cs typeface="Verdana"/>
              <a:sym typeface="Verdana"/>
            </a:endParaRPr>
          </a:p>
          <a:p>
            <a:pPr marL="342882" lvl="0" indent="-241282" algn="l" rtl="0">
              <a:lnSpc>
                <a:spcPct val="150000"/>
              </a:lnSpc>
              <a:spcBef>
                <a:spcPts val="1000"/>
              </a:spcBef>
              <a:spcAft>
                <a:spcPts val="0"/>
              </a:spcAft>
              <a:buClr>
                <a:schemeClr val="dk1"/>
              </a:buClr>
              <a:buSzPts val="1600"/>
              <a:buFont typeface="Calibri"/>
              <a:buNone/>
            </a:pPr>
            <a:endParaRPr sz="1600">
              <a:latin typeface="Verdana"/>
              <a:ea typeface="Verdana"/>
              <a:cs typeface="Verdana"/>
              <a:sym typeface="Verdana"/>
            </a:endParaRPr>
          </a:p>
        </p:txBody>
      </p:sp>
      <p:sp>
        <p:nvSpPr>
          <p:cNvPr id="380" name="Google Shape;380;p18" descr="ftp://chet047:p1FQVJ@chetftp.pearsoned.com/Kotler/6e%20Files%20from%20Author/Chap%201/C1_R3A5680%20Panama%20Canal%20Gamboa.jpg"/>
          <p:cNvSpPr/>
          <p:nvPr/>
        </p:nvSpPr>
        <p:spPr>
          <a:xfrm>
            <a:off x="1679575" y="-144461"/>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381" name="Google Shape;381;p18"/>
          <p:cNvPicPr preferRelativeResize="0"/>
          <p:nvPr/>
        </p:nvPicPr>
        <p:blipFill rotWithShape="1">
          <a:blip r:embed="rId3">
            <a:alphaModFix/>
          </a:blip>
          <a:srcRect r="2286" b="5728"/>
          <a:stretch/>
        </p:blipFill>
        <p:spPr>
          <a:xfrm>
            <a:off x="5432299" y="1393956"/>
            <a:ext cx="6078700" cy="275634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1"/>
                                        </p:tgtEl>
                                        <p:attrNameLst>
                                          <p:attrName>style.visibility</p:attrName>
                                        </p:attrNameLst>
                                      </p:cBhvr>
                                      <p:to>
                                        <p:strVal val="visible"/>
                                      </p:to>
                                    </p:set>
                                    <p:anim calcmode="lin" valueType="num">
                                      <p:cBhvr additive="base">
                                        <p:cTn id="7" dur="500"/>
                                        <p:tgtEl>
                                          <p:spTgt spid="38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77"/>
                                        </p:tgtEl>
                                        <p:attrNameLst>
                                          <p:attrName>style.visibility</p:attrName>
                                        </p:attrNameLst>
                                      </p:cBhvr>
                                      <p:to>
                                        <p:strVal val="visible"/>
                                      </p:to>
                                    </p:set>
                                    <p:anim calcmode="lin" valueType="num">
                                      <p:cBhvr additive="base">
                                        <p:cTn id="12" dur="500"/>
                                        <p:tgtEl>
                                          <p:spTgt spid="3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descr="page2image14993040"/>
          <p:cNvPicPr preferRelativeResize="0"/>
          <p:nvPr/>
        </p:nvPicPr>
        <p:blipFill rotWithShape="1">
          <a:blip r:embed="rId3">
            <a:alphaModFix/>
          </a:blip>
          <a:srcRect/>
          <a:stretch/>
        </p:blipFill>
        <p:spPr>
          <a:xfrm>
            <a:off x="6233421" y="547020"/>
            <a:ext cx="5160019" cy="4973831"/>
          </a:xfrm>
          <a:prstGeom prst="rect">
            <a:avLst/>
          </a:prstGeom>
          <a:noFill/>
          <a:ln>
            <a:noFill/>
          </a:ln>
        </p:spPr>
      </p:pic>
      <p:sp>
        <p:nvSpPr>
          <p:cNvPr id="98" name="Google Shape;98;p1"/>
          <p:cNvSpPr txBox="1"/>
          <p:nvPr/>
        </p:nvSpPr>
        <p:spPr>
          <a:xfrm>
            <a:off x="-1522334" y="1085568"/>
            <a:ext cx="6319200" cy="3639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70C0"/>
              </a:buClr>
              <a:buSzPts val="7200"/>
              <a:buFont typeface="Arial"/>
              <a:buNone/>
            </a:pPr>
            <a:r>
              <a:rPr lang="en-US" sz="6000" b="1" i="0" u="none" strike="noStrike" cap="none" dirty="0">
                <a:solidFill>
                  <a:schemeClr val="accent6">
                    <a:lumMod val="50000"/>
                  </a:schemeClr>
                </a:solidFill>
                <a:latin typeface="Arial"/>
                <a:ea typeface="Arial"/>
                <a:cs typeface="Arial"/>
                <a:sym typeface="Arial"/>
              </a:rPr>
              <a:t>Strategic marketing</a:t>
            </a:r>
            <a:endParaRPr sz="1100" b="0" i="0" u="none" strike="noStrike" cap="none" dirty="0">
              <a:solidFill>
                <a:schemeClr val="accent6">
                  <a:lumMod val="50000"/>
                </a:schemeClr>
              </a:solidFill>
              <a:latin typeface="Arial"/>
              <a:ea typeface="Arial"/>
              <a:cs typeface="Arial"/>
              <a:sym typeface="Arial"/>
            </a:endParaRPr>
          </a:p>
          <a:p>
            <a:pPr marL="0" marR="0" lvl="0" indent="0" algn="r" rtl="0">
              <a:lnSpc>
                <a:spcPct val="100000"/>
              </a:lnSpc>
              <a:spcBef>
                <a:spcPts val="1000"/>
              </a:spcBef>
              <a:spcAft>
                <a:spcPts val="0"/>
              </a:spcAft>
              <a:buClr>
                <a:srgbClr val="0070C0"/>
              </a:buClr>
              <a:buSzPts val="7200"/>
              <a:buFont typeface="Arial"/>
              <a:buNone/>
            </a:pPr>
            <a:r>
              <a:rPr lang="en-US" sz="6000" b="1" i="0" u="none" strike="noStrike" cap="none" dirty="0">
                <a:solidFill>
                  <a:schemeClr val="accent6">
                    <a:lumMod val="50000"/>
                  </a:schemeClr>
                </a:solidFill>
                <a:latin typeface="Arial"/>
                <a:ea typeface="Arial"/>
                <a:cs typeface="Arial"/>
                <a:sym typeface="Arial"/>
              </a:rPr>
              <a:t>Lecture #1</a:t>
            </a:r>
            <a:endParaRPr sz="1100" b="0" i="0" u="none" strike="noStrike" cap="none" dirty="0">
              <a:solidFill>
                <a:schemeClr val="accent6">
                  <a:lumMod val="50000"/>
                </a:schemeClr>
              </a:solidFill>
              <a:latin typeface="Arial"/>
              <a:ea typeface="Arial"/>
              <a:cs typeface="Arial"/>
              <a:sym typeface="Arial"/>
            </a:endParaRPr>
          </a:p>
        </p:txBody>
      </p:sp>
      <p:pic>
        <p:nvPicPr>
          <p:cNvPr id="99" name="Google Shape;99;p1"/>
          <p:cNvPicPr preferRelativeResize="0"/>
          <p:nvPr/>
        </p:nvPicPr>
        <p:blipFill rotWithShape="1">
          <a:blip r:embed="rId4">
            <a:alphaModFix/>
          </a:blip>
          <a:srcRect/>
          <a:stretch/>
        </p:blipFill>
        <p:spPr>
          <a:xfrm>
            <a:off x="1134487" y="4242118"/>
            <a:ext cx="2857500" cy="13419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9"/>
          <p:cNvSpPr txBox="1">
            <a:spLocks noGrp="1"/>
          </p:cNvSpPr>
          <p:nvPr>
            <p:ph type="title" idx="4294967295"/>
          </p:nvPr>
        </p:nvSpPr>
        <p:spPr>
          <a:xfrm>
            <a:off x="9329739" y="479427"/>
            <a:ext cx="2862263" cy="115252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4400"/>
              <a:buFont typeface="Arial"/>
              <a:buNone/>
            </a:pPr>
            <a:r>
              <a:rPr lang="en-US" sz="4400">
                <a:solidFill>
                  <a:srgbClr val="0070C0"/>
                </a:solidFill>
                <a:latin typeface="Arial"/>
                <a:ea typeface="Arial"/>
                <a:cs typeface="Arial"/>
                <a:sym typeface="Arial"/>
              </a:rPr>
              <a:t>Activity #1 </a:t>
            </a:r>
            <a:endParaRPr/>
          </a:p>
        </p:txBody>
      </p:sp>
      <p:pic>
        <p:nvPicPr>
          <p:cNvPr id="387" name="Google Shape;387;p19" descr="Off School - good quality, fun activities and learning opportunities"/>
          <p:cNvPicPr preferRelativeResize="0">
            <a:picLocks noGrp="1"/>
          </p:cNvPicPr>
          <p:nvPr>
            <p:ph type="body" idx="4294967295"/>
          </p:nvPr>
        </p:nvPicPr>
        <p:blipFill rotWithShape="1">
          <a:blip r:embed="rId3">
            <a:alphaModFix/>
          </a:blip>
          <a:srcRect/>
          <a:stretch/>
        </p:blipFill>
        <p:spPr>
          <a:xfrm>
            <a:off x="8927068" y="1864820"/>
            <a:ext cx="2862263" cy="3463925"/>
          </a:xfrm>
          <a:prstGeom prst="rect">
            <a:avLst/>
          </a:prstGeom>
          <a:noFill/>
          <a:ln>
            <a:noFill/>
          </a:ln>
        </p:spPr>
      </p:pic>
      <p:pic>
        <p:nvPicPr>
          <p:cNvPr id="388" name="Google Shape;388;p19" descr="Story Box Library | Search Results"/>
          <p:cNvPicPr preferRelativeResize="0"/>
          <p:nvPr/>
        </p:nvPicPr>
        <p:blipFill rotWithShape="1">
          <a:blip r:embed="rId4">
            <a:alphaModFix/>
          </a:blip>
          <a:srcRect/>
          <a:stretch/>
        </p:blipFill>
        <p:spPr>
          <a:xfrm>
            <a:off x="333426" y="1248938"/>
            <a:ext cx="7075849" cy="4155019"/>
          </a:xfrm>
          <a:prstGeom prst="rect">
            <a:avLst/>
          </a:prstGeom>
          <a:noFill/>
          <a:ln>
            <a:noFill/>
          </a:ln>
        </p:spPr>
      </p:pic>
    </p:spTree>
  </p:cSld>
  <p:clrMapOvr>
    <a:masterClrMapping/>
  </p:clrMapOvr>
  <p:transition>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g2281d7fb39e_0_2"/>
          <p:cNvPicPr preferRelativeResize="0"/>
          <p:nvPr/>
        </p:nvPicPr>
        <p:blipFill rotWithShape="1">
          <a:blip r:embed="rId3">
            <a:alphaModFix/>
          </a:blip>
          <a:srcRect/>
          <a:stretch/>
        </p:blipFill>
        <p:spPr>
          <a:xfrm>
            <a:off x="0" y="985225"/>
            <a:ext cx="11887198" cy="488756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g2281d7fb39e_0_7"/>
          <p:cNvPicPr preferRelativeResize="0"/>
          <p:nvPr/>
        </p:nvPicPr>
        <p:blipFill rotWithShape="1">
          <a:blip r:embed="rId3">
            <a:alphaModFix/>
          </a:blip>
          <a:srcRect/>
          <a:stretch/>
        </p:blipFill>
        <p:spPr>
          <a:xfrm>
            <a:off x="152400" y="1026700"/>
            <a:ext cx="11887198" cy="48743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6" name="Google Shape;406;p20"/>
          <p:cNvSpPr txBox="1"/>
          <p:nvPr/>
        </p:nvSpPr>
        <p:spPr>
          <a:xfrm>
            <a:off x="43070" y="1134147"/>
            <a:ext cx="5436672" cy="459308"/>
          </a:xfrm>
          <a:prstGeom prst="rect">
            <a:avLst/>
          </a:prstGeom>
          <a:solidFill>
            <a:schemeClr val="lt1"/>
          </a:solidFill>
          <a:ln w="9525" cap="flat" cmpd="sng">
            <a:solidFill>
              <a:srgbClr val="124C37"/>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B80E0F"/>
              </a:buClr>
              <a:buSzPts val="4000"/>
              <a:buFont typeface="Impact"/>
              <a:buNone/>
            </a:pPr>
            <a:r>
              <a:rPr lang="en-US" sz="4000" b="0" i="0" u="none" strike="noStrike" cap="none">
                <a:solidFill>
                  <a:srgbClr val="B80E0F"/>
                </a:solidFill>
                <a:latin typeface="Impact"/>
                <a:ea typeface="Impact"/>
                <a:cs typeface="Impact"/>
                <a:sym typeface="Impact"/>
              </a:rPr>
              <a:t>UNDERSTANDING GOODS</a:t>
            </a:r>
            <a:endParaRPr sz="4000" b="0" i="0" u="none" strike="noStrike" cap="none">
              <a:solidFill>
                <a:srgbClr val="B80E0F"/>
              </a:solidFill>
              <a:latin typeface="Impact"/>
              <a:ea typeface="Impact"/>
              <a:cs typeface="Impact"/>
              <a:sym typeface="Impact"/>
            </a:endParaRPr>
          </a:p>
        </p:txBody>
      </p:sp>
      <p:sp>
        <p:nvSpPr>
          <p:cNvPr id="407" name="Google Shape;407;p20"/>
          <p:cNvSpPr txBox="1"/>
          <p:nvPr/>
        </p:nvSpPr>
        <p:spPr>
          <a:xfrm>
            <a:off x="298175" y="2090838"/>
            <a:ext cx="5436672" cy="1795363"/>
          </a:xfrm>
          <a:prstGeom prst="rect">
            <a:avLst/>
          </a:prstGeom>
          <a:noFill/>
          <a:ln>
            <a:noFill/>
          </a:ln>
        </p:spPr>
        <p:txBody>
          <a:bodyPr spcFirstLastPara="1" wrap="square" lIns="0" tIns="0" rIns="0" bIns="0" anchor="t" anchorCtr="0">
            <a:spAutoFit/>
          </a:bodyPr>
          <a:lstStyle/>
          <a:p>
            <a:pPr marL="355582" marR="5080" lvl="0" indent="-342882" algn="l" rtl="0">
              <a:lnSpc>
                <a:spcPct val="87843"/>
              </a:lnSpc>
              <a:spcBef>
                <a:spcPts val="0"/>
              </a:spcBef>
              <a:spcAft>
                <a:spcPts val="0"/>
              </a:spcAft>
              <a:buClr>
                <a:srgbClr val="336666"/>
              </a:buClr>
              <a:buSzPts val="1938"/>
              <a:buFont typeface="Noto Sans Symbols"/>
              <a:buChar char="🞆"/>
            </a:pPr>
            <a:r>
              <a:rPr lang="en-US" sz="2800" b="1" i="0" u="none" strike="noStrike" cap="none">
                <a:solidFill>
                  <a:srgbClr val="000000"/>
                </a:solidFill>
                <a:latin typeface="Arial"/>
                <a:ea typeface="Arial"/>
                <a:cs typeface="Arial"/>
                <a:sym typeface="Arial"/>
              </a:rPr>
              <a:t>Goods</a:t>
            </a:r>
            <a:r>
              <a:rPr lang="en-US" sz="2800" b="0" i="0" u="none" strike="noStrike" cap="none">
                <a:solidFill>
                  <a:srgbClr val="000000"/>
                </a:solidFill>
                <a:latin typeface="Arial"/>
                <a:ea typeface="Arial"/>
                <a:cs typeface="Arial"/>
                <a:sym typeface="Arial"/>
              </a:rPr>
              <a:t> is anything</a:t>
            </a:r>
            <a:r>
              <a:rPr lang="en-US" sz="3200" b="1" i="0" u="none" strike="noStrike" cap="none">
                <a:solidFill>
                  <a:srgbClr val="000000"/>
                </a:solidFill>
                <a:latin typeface="Verdana"/>
                <a:ea typeface="Verdana"/>
                <a:cs typeface="Verdana"/>
                <a:sym typeface="Verdana"/>
              </a:rPr>
              <a:t> </a:t>
            </a:r>
            <a:r>
              <a:rPr lang="en-US" sz="2800" b="1" i="0" u="none" strike="noStrike" cap="none">
                <a:solidFill>
                  <a:srgbClr val="000000"/>
                </a:solidFill>
                <a:latin typeface="Arial"/>
                <a:ea typeface="Arial"/>
                <a:cs typeface="Arial"/>
                <a:sym typeface="Arial"/>
              </a:rPr>
              <a:t>tangible</a:t>
            </a:r>
            <a:r>
              <a:rPr lang="en-US" sz="2800" b="0" i="0" u="none" strike="noStrike" cap="none">
                <a:solidFill>
                  <a:srgbClr val="000000"/>
                </a:solidFill>
                <a:latin typeface="Arial"/>
                <a:ea typeface="Arial"/>
                <a:cs typeface="Arial"/>
                <a:sym typeface="Arial"/>
              </a:rPr>
              <a:t> that can be offered to a market to  satisfy a want or need and it is accompanied by use, consumption, and  ownership.</a:t>
            </a:r>
            <a:endParaRPr sz="2800" b="0" i="0" u="none" strike="noStrike" cap="none">
              <a:solidFill>
                <a:srgbClr val="000000"/>
              </a:solidFill>
              <a:latin typeface="Arial"/>
              <a:ea typeface="Arial"/>
              <a:cs typeface="Arial"/>
              <a:sym typeface="Arial"/>
            </a:endParaRPr>
          </a:p>
        </p:txBody>
      </p:sp>
      <p:pic>
        <p:nvPicPr>
          <p:cNvPr id="408" name="Google Shape;408;p20"/>
          <p:cNvPicPr preferRelativeResize="0"/>
          <p:nvPr/>
        </p:nvPicPr>
        <p:blipFill rotWithShape="1">
          <a:blip r:embed="rId3">
            <a:alphaModFix/>
          </a:blip>
          <a:srcRect/>
          <a:stretch/>
        </p:blipFill>
        <p:spPr>
          <a:xfrm>
            <a:off x="6194997" y="1942343"/>
            <a:ext cx="5248275" cy="36349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4" name="Google Shape;414;p21"/>
          <p:cNvSpPr txBox="1"/>
          <p:nvPr/>
        </p:nvSpPr>
        <p:spPr>
          <a:xfrm>
            <a:off x="0" y="1090569"/>
            <a:ext cx="6291742" cy="589893"/>
          </a:xfrm>
          <a:prstGeom prst="rect">
            <a:avLst/>
          </a:prstGeom>
          <a:solidFill>
            <a:schemeClr val="lt1"/>
          </a:solidFill>
          <a:ln w="9525" cap="flat" cmpd="sng">
            <a:solidFill>
              <a:srgbClr val="124C37"/>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B80E0F"/>
              </a:buClr>
              <a:buSzPts val="4400"/>
              <a:buFont typeface="Impact"/>
              <a:buNone/>
            </a:pPr>
            <a:r>
              <a:rPr lang="en-US" sz="4400" b="0" i="0" u="none" strike="noStrike" cap="none">
                <a:solidFill>
                  <a:srgbClr val="B80E0F"/>
                </a:solidFill>
                <a:latin typeface="Impact"/>
                <a:ea typeface="Impact"/>
                <a:cs typeface="Impact"/>
                <a:sym typeface="Impact"/>
              </a:rPr>
              <a:t>UNDERSTANDING SERVICES </a:t>
            </a:r>
            <a:endParaRPr sz="4400" b="0" i="0" u="none" strike="noStrike" cap="none">
              <a:solidFill>
                <a:srgbClr val="B80E0F"/>
              </a:solidFill>
              <a:latin typeface="Impact"/>
              <a:ea typeface="Impact"/>
              <a:cs typeface="Impact"/>
              <a:sym typeface="Impact"/>
            </a:endParaRPr>
          </a:p>
        </p:txBody>
      </p:sp>
      <p:sp>
        <p:nvSpPr>
          <p:cNvPr id="415" name="Google Shape;415;p21"/>
          <p:cNvSpPr txBox="1"/>
          <p:nvPr/>
        </p:nvSpPr>
        <p:spPr>
          <a:xfrm>
            <a:off x="882317" y="1938910"/>
            <a:ext cx="7774723" cy="3493264"/>
          </a:xfrm>
          <a:prstGeom prst="rect">
            <a:avLst/>
          </a:prstGeom>
          <a:noFill/>
          <a:ln>
            <a:noFill/>
          </a:ln>
        </p:spPr>
        <p:txBody>
          <a:bodyPr spcFirstLastPara="1" wrap="square" lIns="0" tIns="0" rIns="0" bIns="0" anchor="t" anchorCtr="0">
            <a:spAutoFit/>
          </a:bodyPr>
          <a:lstStyle/>
          <a:p>
            <a:pPr marL="355582" marR="5080" lvl="0" indent="-342882" algn="l" rtl="0">
              <a:lnSpc>
                <a:spcPct val="100000"/>
              </a:lnSpc>
              <a:spcBef>
                <a:spcPts val="0"/>
              </a:spcBef>
              <a:spcAft>
                <a:spcPts val="0"/>
              </a:spcAft>
              <a:buClr>
                <a:srgbClr val="336666"/>
              </a:buClr>
              <a:buSzPts val="1800"/>
              <a:buFont typeface="Noto Sans Symbols"/>
              <a:buChar char="🞆"/>
            </a:pPr>
            <a:r>
              <a:rPr lang="en-US" sz="2600" b="0" i="0" u="none" strike="noStrike" cap="none">
                <a:solidFill>
                  <a:srgbClr val="000000"/>
                </a:solidFill>
                <a:latin typeface="Arial"/>
                <a:ea typeface="Arial"/>
                <a:cs typeface="Arial"/>
                <a:sym typeface="Arial"/>
              </a:rPr>
              <a:t> </a:t>
            </a:r>
            <a:r>
              <a:rPr lang="en-US" sz="2800" b="1" i="0" u="none" strike="noStrike" cap="none">
                <a:solidFill>
                  <a:srgbClr val="000000"/>
                </a:solidFill>
                <a:latin typeface="Arial"/>
                <a:ea typeface="Arial"/>
                <a:cs typeface="Arial"/>
                <a:sym typeface="Arial"/>
              </a:rPr>
              <a:t>SERVICE</a:t>
            </a:r>
            <a:r>
              <a:rPr lang="en-US" sz="2600" b="0" i="0" u="none" strike="noStrike" cap="none">
                <a:solidFill>
                  <a:srgbClr val="000000"/>
                </a:solidFill>
                <a:latin typeface="Arial"/>
                <a:ea typeface="Arial"/>
                <a:cs typeface="Arial"/>
                <a:sym typeface="Arial"/>
              </a:rPr>
              <a:t> is anything </a:t>
            </a:r>
            <a:r>
              <a:rPr lang="en-US" sz="2800" b="1" i="0" u="none" strike="noStrike" cap="none">
                <a:solidFill>
                  <a:srgbClr val="000000"/>
                </a:solidFill>
                <a:latin typeface="Arial"/>
                <a:ea typeface="Arial"/>
                <a:cs typeface="Arial"/>
                <a:sym typeface="Arial"/>
              </a:rPr>
              <a:t>intangible</a:t>
            </a:r>
            <a:r>
              <a:rPr lang="en-US" sz="2600" b="0" i="0" u="none" strike="noStrike" cap="none">
                <a:solidFill>
                  <a:srgbClr val="000000"/>
                </a:solidFill>
                <a:latin typeface="Arial"/>
                <a:ea typeface="Arial"/>
                <a:cs typeface="Arial"/>
                <a:sym typeface="Arial"/>
              </a:rPr>
              <a:t> that can be offered to satisfy a want or need and do not result in the ownership.</a:t>
            </a:r>
            <a:endParaRPr sz="2600" b="0" i="0" u="none" strike="noStrike" cap="none">
              <a:solidFill>
                <a:srgbClr val="000000"/>
              </a:solidFill>
              <a:latin typeface="Arial"/>
              <a:ea typeface="Arial"/>
              <a:cs typeface="Arial"/>
              <a:sym typeface="Arial"/>
            </a:endParaRPr>
          </a:p>
          <a:p>
            <a:pPr marL="355582" marR="0" lvl="0" indent="-342882" algn="l" rtl="0">
              <a:lnSpc>
                <a:spcPct val="100000"/>
              </a:lnSpc>
              <a:spcBef>
                <a:spcPts val="625"/>
              </a:spcBef>
              <a:spcAft>
                <a:spcPts val="0"/>
              </a:spcAft>
              <a:buClr>
                <a:srgbClr val="336666"/>
              </a:buClr>
              <a:buSzPts val="1800"/>
              <a:buFont typeface="Noto Sans Symbols"/>
              <a:buChar char="🞆"/>
            </a:pPr>
            <a:r>
              <a:rPr lang="en-US" sz="2600" b="0" i="0" u="none" strike="noStrike" cap="none">
                <a:solidFill>
                  <a:srgbClr val="000000"/>
                </a:solidFill>
                <a:latin typeface="Arial"/>
                <a:ea typeface="Arial"/>
                <a:cs typeface="Arial"/>
                <a:sym typeface="Arial"/>
              </a:rPr>
              <a:t>Examples include:</a:t>
            </a:r>
            <a:endParaRPr sz="1400" b="0" i="0" u="none" strike="noStrike" cap="none">
              <a:solidFill>
                <a:srgbClr val="000000"/>
              </a:solidFill>
              <a:latin typeface="Arial"/>
              <a:ea typeface="Arial"/>
              <a:cs typeface="Arial"/>
              <a:sym typeface="Arial"/>
            </a:endParaRPr>
          </a:p>
          <a:p>
            <a:pPr marL="756248" marR="0" lvl="1" indent="-286371" algn="l" rtl="0">
              <a:lnSpc>
                <a:spcPct val="100000"/>
              </a:lnSpc>
              <a:spcBef>
                <a:spcPts val="580"/>
              </a:spcBef>
              <a:spcAft>
                <a:spcPts val="0"/>
              </a:spcAft>
              <a:buClr>
                <a:srgbClr val="99CCCC"/>
              </a:buClr>
              <a:buSzPts val="1800"/>
              <a:buFont typeface="Noto Sans Symbols"/>
              <a:buChar char="●"/>
            </a:pPr>
            <a:r>
              <a:rPr lang="en-US" sz="2400" b="0" i="0" u="none" strike="noStrike" cap="none">
                <a:solidFill>
                  <a:srgbClr val="000000"/>
                </a:solidFill>
                <a:latin typeface="Arial"/>
                <a:ea typeface="Arial"/>
                <a:cs typeface="Arial"/>
                <a:sym typeface="Arial"/>
              </a:rPr>
              <a:t>Hospital </a:t>
            </a:r>
            <a:endParaRPr sz="2400" b="0" i="0" u="none" strike="noStrike" cap="none">
              <a:solidFill>
                <a:srgbClr val="000000"/>
              </a:solidFill>
              <a:latin typeface="Arial"/>
              <a:ea typeface="Arial"/>
              <a:cs typeface="Arial"/>
              <a:sym typeface="Arial"/>
            </a:endParaRPr>
          </a:p>
          <a:p>
            <a:pPr marL="756248" marR="0" lvl="1" indent="-286371" algn="l" rtl="0">
              <a:lnSpc>
                <a:spcPct val="100000"/>
              </a:lnSpc>
              <a:spcBef>
                <a:spcPts val="575"/>
              </a:spcBef>
              <a:spcAft>
                <a:spcPts val="0"/>
              </a:spcAft>
              <a:buClr>
                <a:srgbClr val="99CCCC"/>
              </a:buClr>
              <a:buSzPts val="1800"/>
              <a:buFont typeface="Noto Sans Symbols"/>
              <a:buChar char="●"/>
            </a:pPr>
            <a:r>
              <a:rPr lang="en-US" sz="2400" b="0" i="0" u="none" strike="noStrike" cap="none">
                <a:solidFill>
                  <a:srgbClr val="000000"/>
                </a:solidFill>
                <a:latin typeface="Arial"/>
                <a:ea typeface="Arial"/>
                <a:cs typeface="Arial"/>
                <a:sym typeface="Arial"/>
              </a:rPr>
              <a:t>Insurance </a:t>
            </a:r>
            <a:endParaRPr sz="2400" b="0" i="0" u="none" strike="noStrike" cap="none">
              <a:solidFill>
                <a:srgbClr val="000000"/>
              </a:solidFill>
              <a:latin typeface="Arial"/>
              <a:ea typeface="Arial"/>
              <a:cs typeface="Arial"/>
              <a:sym typeface="Arial"/>
            </a:endParaRPr>
          </a:p>
          <a:p>
            <a:pPr marL="756248" marR="0" lvl="1" indent="-286371" algn="l" rtl="0">
              <a:lnSpc>
                <a:spcPct val="100000"/>
              </a:lnSpc>
              <a:spcBef>
                <a:spcPts val="580"/>
              </a:spcBef>
              <a:spcAft>
                <a:spcPts val="0"/>
              </a:spcAft>
              <a:buClr>
                <a:srgbClr val="99CCCC"/>
              </a:buClr>
              <a:buSzPts val="1800"/>
              <a:buFont typeface="Noto Sans Symbols"/>
              <a:buChar char="●"/>
            </a:pPr>
            <a:r>
              <a:rPr lang="en-US" sz="2400" b="0" i="0" u="none" strike="noStrike" cap="none">
                <a:solidFill>
                  <a:srgbClr val="000000"/>
                </a:solidFill>
                <a:latin typeface="Arial"/>
                <a:ea typeface="Arial"/>
                <a:cs typeface="Arial"/>
                <a:sym typeface="Arial"/>
              </a:rPr>
              <a:t>Internet </a:t>
            </a:r>
            <a:endParaRPr sz="2400" b="0" i="0" u="none" strike="noStrike" cap="none">
              <a:solidFill>
                <a:srgbClr val="000000"/>
              </a:solidFill>
              <a:latin typeface="Arial"/>
              <a:ea typeface="Arial"/>
              <a:cs typeface="Arial"/>
              <a:sym typeface="Arial"/>
            </a:endParaRPr>
          </a:p>
          <a:p>
            <a:pPr marL="756248" marR="0" lvl="1" indent="-286371" algn="l" rtl="0">
              <a:lnSpc>
                <a:spcPct val="100000"/>
              </a:lnSpc>
              <a:spcBef>
                <a:spcPts val="575"/>
              </a:spcBef>
              <a:spcAft>
                <a:spcPts val="0"/>
              </a:spcAft>
              <a:buClr>
                <a:srgbClr val="99CCCC"/>
              </a:buClr>
              <a:buSzPts val="1800"/>
              <a:buFont typeface="Noto Sans Symbols"/>
              <a:buChar char="●"/>
            </a:pPr>
            <a:r>
              <a:rPr lang="en-US" sz="2400" b="0" i="0" u="none" strike="noStrike" cap="none">
                <a:solidFill>
                  <a:srgbClr val="000000"/>
                </a:solidFill>
                <a:latin typeface="Arial"/>
                <a:ea typeface="Arial"/>
                <a:cs typeface="Arial"/>
                <a:sym typeface="Arial"/>
              </a:rPr>
              <a:t>Barber shop </a:t>
            </a:r>
            <a:endParaRPr sz="2400" b="0" i="0" u="none" strike="noStrike" cap="none">
              <a:solidFill>
                <a:srgbClr val="000000"/>
              </a:solidFill>
              <a:latin typeface="Arial"/>
              <a:ea typeface="Arial"/>
              <a:cs typeface="Arial"/>
              <a:sym typeface="Arial"/>
            </a:endParaRPr>
          </a:p>
        </p:txBody>
      </p:sp>
      <p:pic>
        <p:nvPicPr>
          <p:cNvPr id="416" name="Google Shape;416;p21"/>
          <p:cNvPicPr preferRelativeResize="0"/>
          <p:nvPr/>
        </p:nvPicPr>
        <p:blipFill rotWithShape="1">
          <a:blip r:embed="rId3">
            <a:alphaModFix/>
          </a:blip>
          <a:srcRect l="50000"/>
          <a:stretch/>
        </p:blipFill>
        <p:spPr>
          <a:xfrm>
            <a:off x="9285135" y="457495"/>
            <a:ext cx="2445168" cy="52283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2281d7fb39e_1_0"/>
          <p:cNvSpPr txBox="1">
            <a:spLocks noGrp="1"/>
          </p:cNvSpPr>
          <p:nvPr>
            <p:ph type="title" idx="4294967295"/>
          </p:nvPr>
        </p:nvSpPr>
        <p:spPr>
          <a:xfrm>
            <a:off x="8273296" y="497182"/>
            <a:ext cx="2862300" cy="11526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4400"/>
              <a:buFont typeface="Arial"/>
              <a:buNone/>
            </a:pPr>
            <a:r>
              <a:rPr lang="en-US" sz="4400">
                <a:solidFill>
                  <a:srgbClr val="0070C0"/>
                </a:solidFill>
                <a:latin typeface="Arial"/>
                <a:ea typeface="Arial"/>
                <a:cs typeface="Arial"/>
                <a:sym typeface="Arial"/>
              </a:rPr>
              <a:t>Activity #</a:t>
            </a:r>
            <a:r>
              <a:rPr lang="en-US">
                <a:solidFill>
                  <a:srgbClr val="0070C0"/>
                </a:solidFill>
                <a:latin typeface="Arial"/>
                <a:ea typeface="Arial"/>
                <a:cs typeface="Arial"/>
                <a:sym typeface="Arial"/>
              </a:rPr>
              <a:t>2</a:t>
            </a:r>
            <a:r>
              <a:rPr lang="en-US" sz="4400">
                <a:solidFill>
                  <a:srgbClr val="0070C0"/>
                </a:solidFill>
                <a:latin typeface="Arial"/>
                <a:ea typeface="Arial"/>
                <a:cs typeface="Arial"/>
                <a:sym typeface="Arial"/>
              </a:rPr>
              <a:t> </a:t>
            </a:r>
            <a:endParaRPr/>
          </a:p>
        </p:txBody>
      </p:sp>
      <p:pic>
        <p:nvPicPr>
          <p:cNvPr id="422" name="Google Shape;422;g2281d7fb39e_1_0" descr="Off School - good quality, fun activities and learning opportunities"/>
          <p:cNvPicPr preferRelativeResize="0">
            <a:picLocks noGrp="1"/>
          </p:cNvPicPr>
          <p:nvPr>
            <p:ph type="body" idx="4294967295"/>
          </p:nvPr>
        </p:nvPicPr>
        <p:blipFill rotWithShape="1">
          <a:blip r:embed="rId3">
            <a:alphaModFix/>
          </a:blip>
          <a:srcRect/>
          <a:stretch/>
        </p:blipFill>
        <p:spPr>
          <a:xfrm>
            <a:off x="8927068" y="1864820"/>
            <a:ext cx="2862300" cy="3463800"/>
          </a:xfrm>
          <a:prstGeom prst="rect">
            <a:avLst/>
          </a:prstGeom>
          <a:noFill/>
          <a:ln>
            <a:noFill/>
          </a:ln>
        </p:spPr>
      </p:pic>
      <p:pic>
        <p:nvPicPr>
          <p:cNvPr id="423" name="Google Shape;423;g2281d7fb39e_1_0" descr="Story Box Library | Search Results"/>
          <p:cNvPicPr preferRelativeResize="0"/>
          <p:nvPr/>
        </p:nvPicPr>
        <p:blipFill rotWithShape="1">
          <a:blip r:embed="rId4">
            <a:alphaModFix/>
          </a:blip>
          <a:srcRect/>
          <a:stretch/>
        </p:blipFill>
        <p:spPr>
          <a:xfrm>
            <a:off x="333426" y="1248938"/>
            <a:ext cx="7075849" cy="415501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3" name="Picture 2">
            <a:extLst>
              <a:ext uri="{FF2B5EF4-FFF2-40B4-BE49-F238E27FC236}">
                <a16:creationId xmlns:a16="http://schemas.microsoft.com/office/drawing/2014/main" id="{98A80723-64B1-418C-9F09-5E7C9C503B26}"/>
              </a:ext>
            </a:extLst>
          </p:cNvPr>
          <p:cNvPicPr>
            <a:picLocks noChangeAspect="1"/>
          </p:cNvPicPr>
          <p:nvPr/>
        </p:nvPicPr>
        <p:blipFill>
          <a:blip r:embed="rId3"/>
          <a:stretch>
            <a:fillRect/>
          </a:stretch>
        </p:blipFill>
        <p:spPr>
          <a:xfrm>
            <a:off x="0" y="1417273"/>
            <a:ext cx="12192000" cy="402345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3" name="Picture 2">
            <a:extLst>
              <a:ext uri="{FF2B5EF4-FFF2-40B4-BE49-F238E27FC236}">
                <a16:creationId xmlns:a16="http://schemas.microsoft.com/office/drawing/2014/main" id="{C1E2C198-4D2C-408B-8019-AC2C01103FB8}"/>
              </a:ext>
            </a:extLst>
          </p:cNvPr>
          <p:cNvPicPr>
            <a:picLocks noChangeAspect="1"/>
          </p:cNvPicPr>
          <p:nvPr/>
        </p:nvPicPr>
        <p:blipFill>
          <a:blip r:embed="rId3"/>
          <a:stretch>
            <a:fillRect/>
          </a:stretch>
        </p:blipFill>
        <p:spPr>
          <a:xfrm>
            <a:off x="842962" y="1676400"/>
            <a:ext cx="10506075" cy="3505200"/>
          </a:xfrm>
          <a:prstGeom prst="rect">
            <a:avLst/>
          </a:prstGeom>
        </p:spPr>
      </p:pic>
    </p:spTree>
  </p:cSld>
  <p:clrMapOvr>
    <a:masterClrMapping/>
  </p:clrMapOvr>
  <p:transition>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23"/>
          <p:cNvSpPr txBox="1"/>
          <p:nvPr/>
        </p:nvSpPr>
        <p:spPr>
          <a:xfrm>
            <a:off x="1248105" y="1682695"/>
            <a:ext cx="8129751"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rgbClr val="B80E0F"/>
                </a:solidFill>
                <a:latin typeface="Impact"/>
                <a:ea typeface="Impact"/>
                <a:cs typeface="Impact"/>
                <a:sym typeface="Impact"/>
              </a:rPr>
              <a:t>UNDERSTANDING MARKETPLACE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Rockwell"/>
              <a:ea typeface="Rockwell"/>
              <a:cs typeface="Rockwell"/>
              <a:sym typeface="Rockwe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24"/>
          <p:cNvPicPr preferRelativeResize="0"/>
          <p:nvPr/>
        </p:nvPicPr>
        <p:blipFill rotWithShape="1">
          <a:blip r:embed="rId3">
            <a:alphaModFix/>
          </a:blip>
          <a:srcRect/>
          <a:stretch/>
        </p:blipFill>
        <p:spPr>
          <a:xfrm>
            <a:off x="5946937" y="1119472"/>
            <a:ext cx="5912479" cy="3085443"/>
          </a:xfrm>
          <a:prstGeom prst="rect">
            <a:avLst/>
          </a:prstGeom>
          <a:noFill/>
          <a:ln>
            <a:noFill/>
          </a:ln>
        </p:spPr>
      </p:pic>
      <p:sp>
        <p:nvSpPr>
          <p:cNvPr id="445" name="Google Shape;445;p24"/>
          <p:cNvSpPr txBox="1">
            <a:spLocks noGrp="1"/>
          </p:cNvSpPr>
          <p:nvPr>
            <p:ph type="title" idx="4294967295"/>
          </p:nvPr>
        </p:nvSpPr>
        <p:spPr>
          <a:xfrm>
            <a:off x="1" y="771525"/>
            <a:ext cx="5095875" cy="600233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0000"/>
              </a:buClr>
              <a:buSzPts val="2800"/>
              <a:buFont typeface="Verdana"/>
              <a:buNone/>
            </a:pPr>
            <a:br>
              <a:rPr lang="en-US" sz="2800">
                <a:solidFill>
                  <a:srgbClr val="C00000"/>
                </a:solidFill>
                <a:latin typeface="Verdana"/>
                <a:ea typeface="Verdana"/>
                <a:cs typeface="Verdana"/>
                <a:sym typeface="Verdana"/>
              </a:rPr>
            </a:br>
            <a:r>
              <a:rPr lang="en-US" sz="2800">
                <a:solidFill>
                  <a:srgbClr val="C00000"/>
                </a:solidFill>
                <a:latin typeface="Verdana"/>
                <a:ea typeface="Verdana"/>
                <a:cs typeface="Verdana"/>
                <a:sym typeface="Verdana"/>
              </a:rPr>
              <a:t>Does the Marketing Offerings are a one-way communication !</a:t>
            </a:r>
            <a:br>
              <a:rPr lang="en-US" sz="2800">
                <a:solidFill>
                  <a:srgbClr val="C00000"/>
                </a:solidFill>
                <a:latin typeface="Verdana"/>
                <a:ea typeface="Verdana"/>
                <a:cs typeface="Verdana"/>
                <a:sym typeface="Verdana"/>
              </a:rPr>
            </a:br>
            <a:br>
              <a:rPr lang="en-US" sz="2800">
                <a:solidFill>
                  <a:srgbClr val="C00000"/>
                </a:solidFill>
                <a:latin typeface="Verdana"/>
                <a:ea typeface="Verdana"/>
                <a:cs typeface="Verdana"/>
                <a:sym typeface="Verdana"/>
              </a:rPr>
            </a:br>
            <a:r>
              <a:rPr lang="en-US" sz="2800">
                <a:solidFill>
                  <a:srgbClr val="C00000"/>
                </a:solidFill>
                <a:latin typeface="Verdana"/>
                <a:ea typeface="Verdana"/>
                <a:cs typeface="Verdana"/>
                <a:sym typeface="Verdana"/>
              </a:rPr>
              <a:t>exchange?</a:t>
            </a:r>
            <a:br>
              <a:rPr lang="en-US" sz="2800">
                <a:solidFill>
                  <a:srgbClr val="C00000"/>
                </a:solidFill>
                <a:latin typeface="Verdana"/>
                <a:ea typeface="Verdana"/>
                <a:cs typeface="Verdana"/>
                <a:sym typeface="Verdana"/>
              </a:rPr>
            </a:br>
            <a:r>
              <a:rPr lang="en-US" sz="2800">
                <a:solidFill>
                  <a:srgbClr val="C00000"/>
                </a:solidFill>
                <a:latin typeface="Verdana"/>
                <a:ea typeface="Verdana"/>
                <a:cs typeface="Verdana"/>
                <a:sym typeface="Verdana"/>
              </a:rPr>
              <a:t> </a:t>
            </a:r>
            <a:br>
              <a:rPr lang="en-US" sz="2800">
                <a:solidFill>
                  <a:srgbClr val="C00000"/>
                </a:solidFill>
                <a:latin typeface="Verdana"/>
                <a:ea typeface="Verdana"/>
                <a:cs typeface="Verdana"/>
                <a:sym typeface="Verdana"/>
              </a:rPr>
            </a:br>
            <a:r>
              <a:rPr lang="en-US" sz="2800">
                <a:solidFill>
                  <a:srgbClr val="C00000"/>
                </a:solidFill>
                <a:latin typeface="Verdana"/>
                <a:ea typeface="Verdana"/>
                <a:cs typeface="Verdana"/>
                <a:sym typeface="Verdana"/>
              </a:rPr>
              <a:t>relationship?</a:t>
            </a:r>
            <a:br>
              <a:rPr lang="en-US" sz="2800">
                <a:solidFill>
                  <a:srgbClr val="C00000"/>
                </a:solidFill>
                <a:latin typeface="Verdana"/>
                <a:ea typeface="Verdana"/>
                <a:cs typeface="Verdana"/>
                <a:sym typeface="Verdana"/>
              </a:rPr>
            </a:br>
            <a:br>
              <a:rPr lang="en-US" sz="2800">
                <a:solidFill>
                  <a:srgbClr val="C00000"/>
                </a:solidFill>
                <a:latin typeface="Verdana"/>
                <a:ea typeface="Verdana"/>
                <a:cs typeface="Verdana"/>
                <a:sym typeface="Verdana"/>
              </a:rPr>
            </a:br>
            <a:r>
              <a:rPr lang="en-US" sz="2800">
                <a:solidFill>
                  <a:srgbClr val="C00000"/>
                </a:solidFill>
                <a:latin typeface="Verdana"/>
                <a:ea typeface="Verdana"/>
                <a:cs typeface="Verdana"/>
                <a:sym typeface="Verdana"/>
              </a:rPr>
              <a:t>Where does this happen?</a:t>
            </a:r>
            <a:br>
              <a:rPr lang="en-US" sz="2800">
                <a:solidFill>
                  <a:srgbClr val="C00000"/>
                </a:solidFill>
                <a:latin typeface="Verdana"/>
                <a:ea typeface="Verdana"/>
                <a:cs typeface="Verdana"/>
                <a:sym typeface="Verdana"/>
              </a:rPr>
            </a:br>
            <a:br>
              <a:rPr lang="en-US" sz="2800">
                <a:solidFill>
                  <a:srgbClr val="C00000"/>
                </a:solidFill>
                <a:latin typeface="Verdana"/>
                <a:ea typeface="Verdana"/>
                <a:cs typeface="Verdana"/>
                <a:sym typeface="Verdana"/>
              </a:rPr>
            </a:br>
            <a:endParaRPr sz="2800">
              <a:solidFill>
                <a:srgbClr val="C00000"/>
              </a:solidFill>
              <a:latin typeface="Verdana"/>
              <a:ea typeface="Verdana"/>
              <a:cs typeface="Verdana"/>
              <a:sym typeface="Verdana"/>
            </a:endParaRPr>
          </a:p>
        </p:txBody>
      </p:sp>
      <p:sp>
        <p:nvSpPr>
          <p:cNvPr id="446" name="Google Shape;446;p24"/>
          <p:cNvSpPr txBox="1"/>
          <p:nvPr/>
        </p:nvSpPr>
        <p:spPr>
          <a:xfrm>
            <a:off x="194578" y="1119472"/>
            <a:ext cx="5501547" cy="721451"/>
          </a:xfrm>
          <a:prstGeom prst="rect">
            <a:avLst/>
          </a:prstGeom>
          <a:solidFill>
            <a:schemeClr val="lt1"/>
          </a:solidFill>
          <a:ln w="9525" cap="flat" cmpd="sng">
            <a:solidFill>
              <a:srgbClr val="124C37"/>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B80E0F"/>
              </a:buClr>
              <a:buSzPts val="3600"/>
              <a:buFont typeface="Impact"/>
              <a:buNone/>
            </a:pPr>
            <a:r>
              <a:rPr lang="en-US" sz="3600" b="0" i="0" u="none" strike="noStrike" cap="none">
                <a:solidFill>
                  <a:srgbClr val="B80E0F"/>
                </a:solidFill>
                <a:latin typeface="Impact"/>
                <a:ea typeface="Impact"/>
                <a:cs typeface="Impact"/>
                <a:sym typeface="Impact"/>
              </a:rPr>
              <a:t>UNDERSTANDING </a:t>
            </a:r>
            <a:r>
              <a:rPr lang="en-US" sz="2800" b="0" i="0" u="none" strike="noStrike" cap="none">
                <a:solidFill>
                  <a:srgbClr val="B80E0F"/>
                </a:solidFill>
                <a:latin typeface="Impact"/>
                <a:ea typeface="Impact"/>
                <a:cs typeface="Impact"/>
                <a:sym typeface="Impact"/>
              </a:rPr>
              <a:t>MARKETPLACE</a:t>
            </a:r>
            <a:r>
              <a:rPr lang="en-US" sz="3600" b="0" i="0" u="none" strike="noStrike" cap="none">
                <a:solidFill>
                  <a:srgbClr val="B80E0F"/>
                </a:solidFill>
                <a:latin typeface="Impact"/>
                <a:ea typeface="Impact"/>
                <a:cs typeface="Impact"/>
                <a:sym typeface="Impact"/>
              </a:rPr>
              <a:t>.</a:t>
            </a:r>
            <a:endParaRPr sz="1400" b="0" i="0" u="none" strike="noStrike" cap="none">
              <a:solidFill>
                <a:srgbClr val="000000"/>
              </a:solidFill>
              <a:latin typeface="Arial"/>
              <a:ea typeface="Arial"/>
              <a:cs typeface="Arial"/>
              <a:sym typeface="Arial"/>
            </a:endParaRPr>
          </a:p>
        </p:txBody>
      </p:sp>
      <p:pic>
        <p:nvPicPr>
          <p:cNvPr id="447" name="Google Shape;447;p24"/>
          <p:cNvPicPr preferRelativeResize="0"/>
          <p:nvPr/>
        </p:nvPicPr>
        <p:blipFill rotWithShape="1">
          <a:blip r:embed="rId4">
            <a:alphaModFix/>
          </a:blip>
          <a:srcRect r="2286" b="5728"/>
          <a:stretch/>
        </p:blipFill>
        <p:spPr>
          <a:xfrm>
            <a:off x="5946938" y="4093827"/>
            <a:ext cx="5912479" cy="16275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2"/>
          <p:cNvPicPr preferRelativeResize="0"/>
          <p:nvPr/>
        </p:nvPicPr>
        <p:blipFill rotWithShape="1">
          <a:blip r:embed="rId3">
            <a:alphaModFix/>
          </a:blip>
          <a:srcRect/>
          <a:stretch/>
        </p:blipFill>
        <p:spPr>
          <a:xfrm>
            <a:off x="221942" y="1245870"/>
            <a:ext cx="5503025" cy="4329307"/>
          </a:xfrm>
          <a:prstGeom prst="rect">
            <a:avLst/>
          </a:prstGeom>
          <a:noFill/>
          <a:ln>
            <a:noFill/>
          </a:ln>
        </p:spPr>
      </p:pic>
      <p:pic>
        <p:nvPicPr>
          <p:cNvPr id="112" name="Google Shape;112;p2"/>
          <p:cNvPicPr preferRelativeResize="0"/>
          <p:nvPr/>
        </p:nvPicPr>
        <p:blipFill rotWithShape="1">
          <a:blip r:embed="rId4">
            <a:alphaModFix/>
          </a:blip>
          <a:srcRect r="21052"/>
          <a:stretch/>
        </p:blipFill>
        <p:spPr>
          <a:xfrm>
            <a:off x="5926976" y="661181"/>
            <a:ext cx="5785659" cy="522527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p:tgtEl>
                                          <p:spTgt spid="1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4" name="Google Shape;454;p25"/>
          <p:cNvSpPr txBox="1">
            <a:spLocks noGrp="1"/>
          </p:cNvSpPr>
          <p:nvPr>
            <p:ph type="body" idx="4294967295"/>
          </p:nvPr>
        </p:nvSpPr>
        <p:spPr>
          <a:xfrm>
            <a:off x="0" y="1882037"/>
            <a:ext cx="3111500" cy="459422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ct val="100000"/>
              <a:buChar char="•"/>
            </a:pPr>
            <a:r>
              <a:rPr lang="en-US" sz="1200" b="1" dirty="0">
                <a:latin typeface="Arial"/>
                <a:ea typeface="Arial"/>
                <a:cs typeface="Arial"/>
                <a:sym typeface="Arial"/>
              </a:rPr>
              <a:t>Marketing</a:t>
            </a:r>
            <a:r>
              <a:rPr lang="en-US" sz="1200" dirty="0">
                <a:latin typeface="Arial"/>
                <a:ea typeface="Arial"/>
                <a:cs typeface="Arial"/>
                <a:sym typeface="Arial"/>
              </a:rPr>
              <a:t> consists of actions taken to create, maintain, and grow </a:t>
            </a:r>
            <a:r>
              <a:rPr lang="en-US" sz="1200" dirty="0">
                <a:highlight>
                  <a:srgbClr val="FFFF00"/>
                </a:highlight>
                <a:latin typeface="Arial"/>
                <a:ea typeface="Arial"/>
                <a:cs typeface="Arial"/>
                <a:sym typeface="Arial"/>
              </a:rPr>
              <a:t>desirable exchange relationships with target audiences </a:t>
            </a:r>
            <a:r>
              <a:rPr lang="en-US" sz="1200" dirty="0">
                <a:highlight>
                  <a:srgbClr val="FFFF00"/>
                </a:highlight>
              </a:rPr>
              <a:t>.</a:t>
            </a:r>
            <a:endParaRPr sz="1200" dirty="0">
              <a:highlight>
                <a:srgbClr val="FFFF00"/>
              </a:highlight>
            </a:endParaRPr>
          </a:p>
          <a:p>
            <a:pPr marL="228600" lvl="0" indent="-228600" algn="l" rtl="0">
              <a:lnSpc>
                <a:spcPct val="90000"/>
              </a:lnSpc>
              <a:spcBef>
                <a:spcPts val="1000"/>
              </a:spcBef>
              <a:spcAft>
                <a:spcPts val="0"/>
              </a:spcAft>
              <a:buClr>
                <a:schemeClr val="dk1"/>
              </a:buClr>
              <a:buSzPct val="100000"/>
              <a:buChar char="•"/>
            </a:pPr>
            <a:r>
              <a:rPr lang="en-US" sz="1200" b="1" dirty="0"/>
              <a:t>Exchange</a:t>
            </a:r>
            <a:r>
              <a:rPr lang="en-US" sz="1200" dirty="0"/>
              <a:t> is the act of obtaining a desired object by offering something in return.</a:t>
            </a:r>
            <a:endParaRPr sz="2000" dirty="0"/>
          </a:p>
          <a:p>
            <a:pPr marL="0" lvl="0" indent="0" algn="l" rtl="0">
              <a:lnSpc>
                <a:spcPct val="90000"/>
              </a:lnSpc>
              <a:spcBef>
                <a:spcPts val="1000"/>
              </a:spcBef>
              <a:spcAft>
                <a:spcPts val="0"/>
              </a:spcAft>
              <a:buClr>
                <a:schemeClr val="dk1"/>
              </a:buClr>
              <a:buSzPct val="100000"/>
              <a:buNone/>
            </a:pPr>
            <a:endParaRPr sz="1200" dirty="0"/>
          </a:p>
          <a:p>
            <a:pPr marL="228600" lvl="0" indent="-228600" algn="l" rtl="0">
              <a:lnSpc>
                <a:spcPct val="90000"/>
              </a:lnSpc>
              <a:spcBef>
                <a:spcPts val="1000"/>
              </a:spcBef>
              <a:spcAft>
                <a:spcPts val="0"/>
              </a:spcAft>
              <a:buClr>
                <a:schemeClr val="dk1"/>
              </a:buClr>
              <a:buSzPct val="100000"/>
              <a:buChar char="•"/>
            </a:pPr>
            <a:r>
              <a:rPr lang="en-US" sz="1200" b="1" dirty="0"/>
              <a:t>Strong relationships </a:t>
            </a:r>
            <a:r>
              <a:rPr lang="en-US" sz="2000" dirty="0"/>
              <a:t>are built by consistently delivering superior customer value. </a:t>
            </a:r>
            <a:endParaRPr sz="2000" dirty="0"/>
          </a:p>
          <a:p>
            <a:pPr marL="228600" lvl="0" indent="-228600" algn="l" rtl="0">
              <a:lnSpc>
                <a:spcPct val="90000"/>
              </a:lnSpc>
              <a:spcBef>
                <a:spcPts val="1000"/>
              </a:spcBef>
              <a:spcAft>
                <a:spcPts val="0"/>
              </a:spcAft>
              <a:buClr>
                <a:schemeClr val="dk1"/>
              </a:buClr>
              <a:buSzPct val="100000"/>
              <a:buChar char="•"/>
            </a:pPr>
            <a:r>
              <a:rPr lang="en-US" sz="2000" dirty="0"/>
              <a:t>All the above interactions took place in the </a:t>
            </a:r>
            <a:r>
              <a:rPr lang="en-US" sz="1600" b="1" dirty="0">
                <a:solidFill>
                  <a:srgbClr val="C00000"/>
                </a:solidFill>
              </a:rPr>
              <a:t>marketplace</a:t>
            </a:r>
            <a:r>
              <a:rPr lang="en-US" sz="1200" b="1" dirty="0"/>
              <a:t> </a:t>
            </a:r>
            <a:endParaRPr sz="2000" dirty="0"/>
          </a:p>
          <a:p>
            <a:pPr marL="228600" lvl="0" indent="-64135" algn="l" rtl="0">
              <a:lnSpc>
                <a:spcPct val="90000"/>
              </a:lnSpc>
              <a:spcBef>
                <a:spcPts val="1000"/>
              </a:spcBef>
              <a:spcAft>
                <a:spcPts val="0"/>
              </a:spcAft>
              <a:buClr>
                <a:schemeClr val="dk1"/>
              </a:buClr>
              <a:buSzPct val="100000"/>
              <a:buNone/>
            </a:pPr>
            <a:endParaRPr sz="2000" dirty="0"/>
          </a:p>
        </p:txBody>
      </p:sp>
      <p:sp>
        <p:nvSpPr>
          <p:cNvPr id="455" name="Google Shape;455;p25"/>
          <p:cNvSpPr txBox="1">
            <a:spLocks noGrp="1"/>
          </p:cNvSpPr>
          <p:nvPr>
            <p:ph type="title" idx="4294967295"/>
          </p:nvPr>
        </p:nvSpPr>
        <p:spPr>
          <a:xfrm>
            <a:off x="2" y="1103459"/>
            <a:ext cx="4255412" cy="653120"/>
          </a:xfrm>
          <a:prstGeom prst="rect">
            <a:avLst/>
          </a:prstGeom>
          <a:solidFill>
            <a:schemeClr val="lt1"/>
          </a:solidFill>
          <a:ln w="9525" cap="flat" cmpd="sng">
            <a:solidFill>
              <a:srgbClr val="124C37"/>
            </a:solid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80E0F"/>
              </a:buClr>
              <a:buSzPts val="1600"/>
              <a:buFont typeface="Impact"/>
              <a:buNone/>
            </a:pPr>
            <a:r>
              <a:rPr lang="en-US" sz="1600" cap="none">
                <a:solidFill>
                  <a:srgbClr val="B80E0F"/>
                </a:solidFill>
                <a:latin typeface="Impact"/>
                <a:ea typeface="Impact"/>
                <a:cs typeface="Impact"/>
                <a:sym typeface="Impact"/>
              </a:rPr>
              <a:t>MARKETING IS ALL ABOUT EXCHANGE RELATIONSHIPS WITH TARGET AUDIENCES </a:t>
            </a:r>
            <a:endParaRPr sz="1600" cap="none">
              <a:solidFill>
                <a:srgbClr val="B80E0F"/>
              </a:solidFill>
              <a:latin typeface="Impact"/>
              <a:ea typeface="Impact"/>
              <a:cs typeface="Impact"/>
              <a:sym typeface="Impact"/>
            </a:endParaRPr>
          </a:p>
        </p:txBody>
      </p:sp>
      <p:sp>
        <p:nvSpPr>
          <p:cNvPr id="456" name="Google Shape;456;p25"/>
          <p:cNvSpPr txBox="1"/>
          <p:nvPr/>
        </p:nvSpPr>
        <p:spPr>
          <a:xfrm>
            <a:off x="12753474" y="3994484"/>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57" name="Google Shape;457;p25"/>
          <p:cNvPicPr preferRelativeResize="0"/>
          <p:nvPr/>
        </p:nvPicPr>
        <p:blipFill rotWithShape="1">
          <a:blip r:embed="rId3">
            <a:alphaModFix/>
          </a:blip>
          <a:srcRect l="1" t="20180" r="-323" b="4867"/>
          <a:stretch/>
        </p:blipFill>
        <p:spPr>
          <a:xfrm>
            <a:off x="4255414" y="2121119"/>
            <a:ext cx="7086113" cy="2615761"/>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pic>
        <p:nvPicPr>
          <p:cNvPr id="458" name="Google Shape;458;p25"/>
          <p:cNvPicPr preferRelativeResize="0"/>
          <p:nvPr/>
        </p:nvPicPr>
        <p:blipFill rotWithShape="1">
          <a:blip r:embed="rId4">
            <a:alphaModFix/>
          </a:blip>
          <a:srcRect l="7960" t="4001" r="1513" b="77802"/>
          <a:stretch/>
        </p:blipFill>
        <p:spPr>
          <a:xfrm>
            <a:off x="4255414" y="1005017"/>
            <a:ext cx="6957777" cy="920039"/>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4" name="Google Shape;464;p26"/>
          <p:cNvSpPr txBox="1">
            <a:spLocks noGrp="1"/>
          </p:cNvSpPr>
          <p:nvPr>
            <p:ph type="title" idx="4294967295"/>
          </p:nvPr>
        </p:nvSpPr>
        <p:spPr>
          <a:xfrm>
            <a:off x="-2" y="1091486"/>
            <a:ext cx="12192000" cy="679868"/>
          </a:xfrm>
          <a:prstGeom prst="rect">
            <a:avLst/>
          </a:prstGeom>
          <a:solidFill>
            <a:schemeClr val="lt1"/>
          </a:solidFill>
          <a:ln w="9525" cap="flat" cmpd="sng">
            <a:solidFill>
              <a:srgbClr val="124C3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B80E0F"/>
              </a:buClr>
              <a:buSzPts val="4800"/>
              <a:buFont typeface="Impact"/>
              <a:buNone/>
            </a:pPr>
            <a:r>
              <a:rPr lang="en-US" sz="4800" cap="none">
                <a:solidFill>
                  <a:srgbClr val="B80E0F"/>
                </a:solidFill>
                <a:latin typeface="Impact"/>
                <a:ea typeface="Impact"/>
                <a:cs typeface="Impact"/>
                <a:sym typeface="Impact"/>
              </a:rPr>
              <a:t>WHAT IS THE MARKETPLACE?</a:t>
            </a:r>
            <a:endParaRPr/>
          </a:p>
        </p:txBody>
      </p:sp>
      <p:sp>
        <p:nvSpPr>
          <p:cNvPr id="465" name="Google Shape;465;p26"/>
          <p:cNvSpPr txBox="1">
            <a:spLocks noGrp="1"/>
          </p:cNvSpPr>
          <p:nvPr>
            <p:ph type="body" idx="4294967295"/>
          </p:nvPr>
        </p:nvSpPr>
        <p:spPr>
          <a:xfrm>
            <a:off x="88779" y="1313359"/>
            <a:ext cx="3111500" cy="4594225"/>
          </a:xfrm>
          <a:prstGeom prst="rect">
            <a:avLst/>
          </a:prstGeom>
          <a:noFill/>
          <a:ln>
            <a:noFill/>
          </a:ln>
        </p:spPr>
        <p:txBody>
          <a:bodyPr spcFirstLastPara="1" wrap="square" lIns="91425" tIns="45700" rIns="91425" bIns="45700" anchor="t" anchorCtr="0">
            <a:normAutofit fontScale="92500" lnSpcReduction="10000"/>
          </a:bodyPr>
          <a:lstStyle/>
          <a:p>
            <a:pPr marL="228600" lvl="0" indent="-64135" algn="l" rtl="0">
              <a:lnSpc>
                <a:spcPct val="90000"/>
              </a:lnSpc>
              <a:spcBef>
                <a:spcPts val="0"/>
              </a:spcBef>
              <a:spcAft>
                <a:spcPts val="0"/>
              </a:spcAft>
              <a:buClr>
                <a:schemeClr val="dk1"/>
              </a:buClr>
              <a:buSzPct val="100000"/>
              <a:buNone/>
            </a:pPr>
            <a:endParaRPr b="0" i="0" dirty="0">
              <a:latin typeface="arial"/>
              <a:ea typeface="arial"/>
              <a:cs typeface="arial"/>
              <a:sym typeface="arial"/>
            </a:endParaRPr>
          </a:p>
          <a:p>
            <a:pPr marL="228600" lvl="0" indent="-228600" algn="l" rtl="0">
              <a:lnSpc>
                <a:spcPct val="90000"/>
              </a:lnSpc>
              <a:spcBef>
                <a:spcPts val="1000"/>
              </a:spcBef>
              <a:spcAft>
                <a:spcPts val="0"/>
              </a:spcAft>
              <a:buClr>
                <a:schemeClr val="dk1"/>
              </a:buClr>
              <a:buSzPct val="100000"/>
              <a:buChar char="•"/>
            </a:pPr>
            <a:r>
              <a:rPr lang="en-US" b="0" i="0" dirty="0">
                <a:latin typeface="arial"/>
                <a:ea typeface="arial"/>
                <a:cs typeface="arial"/>
                <a:sym typeface="arial"/>
              </a:rPr>
              <a:t>A marketplace is </a:t>
            </a:r>
            <a:r>
              <a:rPr lang="en-US" b="1" dirty="0">
                <a:latin typeface="arial"/>
                <a:ea typeface="arial"/>
                <a:cs typeface="arial"/>
                <a:sym typeface="arial"/>
              </a:rPr>
              <a:t>any location, whether in person or online, </a:t>
            </a:r>
            <a:r>
              <a:rPr lang="en-US" b="0" i="0" dirty="0">
                <a:latin typeface="arial"/>
                <a:ea typeface="arial"/>
                <a:cs typeface="arial"/>
                <a:sym typeface="arial"/>
              </a:rPr>
              <a:t>that </a:t>
            </a:r>
            <a:r>
              <a:rPr lang="en-US" b="1" dirty="0">
                <a:latin typeface="arial"/>
                <a:ea typeface="arial"/>
                <a:cs typeface="arial"/>
                <a:sym typeface="arial"/>
              </a:rPr>
              <a:t>facilitates the exchange of goods </a:t>
            </a:r>
            <a:r>
              <a:rPr lang="en-US" b="0" i="0" dirty="0">
                <a:latin typeface="arial"/>
                <a:ea typeface="arial"/>
                <a:cs typeface="arial"/>
                <a:sym typeface="arial"/>
              </a:rPr>
              <a:t>between buyers and sellers where </a:t>
            </a:r>
            <a:r>
              <a:rPr lang="en-US" b="1" dirty="0">
                <a:latin typeface="arial"/>
                <a:ea typeface="arial"/>
                <a:cs typeface="arial"/>
                <a:sym typeface="arial"/>
              </a:rPr>
              <a:t>transactions happen in both directions.</a:t>
            </a:r>
            <a:endParaRPr dirty="0"/>
          </a:p>
          <a:p>
            <a:pPr marL="228600" lvl="0" indent="-64135" algn="l" rtl="0">
              <a:lnSpc>
                <a:spcPct val="90000"/>
              </a:lnSpc>
              <a:spcBef>
                <a:spcPts val="1000"/>
              </a:spcBef>
              <a:spcAft>
                <a:spcPts val="0"/>
              </a:spcAft>
              <a:buClr>
                <a:schemeClr val="dk1"/>
              </a:buClr>
              <a:buSzPct val="100000"/>
              <a:buNone/>
            </a:pPr>
            <a:endParaRPr dirty="0"/>
          </a:p>
        </p:txBody>
      </p:sp>
      <p:pic>
        <p:nvPicPr>
          <p:cNvPr id="466" name="Google Shape;466;p26"/>
          <p:cNvPicPr preferRelativeResize="0"/>
          <p:nvPr/>
        </p:nvPicPr>
        <p:blipFill rotWithShape="1">
          <a:blip r:embed="rId3">
            <a:alphaModFix/>
          </a:blip>
          <a:srcRect/>
          <a:stretch/>
        </p:blipFill>
        <p:spPr>
          <a:xfrm>
            <a:off x="4518336" y="1845891"/>
            <a:ext cx="6776413" cy="2369531"/>
          </a:xfrm>
          <a:prstGeom prst="rect">
            <a:avLst/>
          </a:prstGeom>
          <a:noFill/>
          <a:ln>
            <a:noFill/>
          </a:ln>
        </p:spPr>
      </p:pic>
      <p:pic>
        <p:nvPicPr>
          <p:cNvPr id="467" name="Google Shape;467;p26" descr="Shopping malls - Noticias, Investigaciones y Análisis - The Conversation -  página 1"/>
          <p:cNvPicPr preferRelativeResize="0"/>
          <p:nvPr/>
        </p:nvPicPr>
        <p:blipFill rotWithShape="1">
          <a:blip r:embed="rId4">
            <a:alphaModFix/>
          </a:blip>
          <a:srcRect/>
          <a:stretch/>
        </p:blipFill>
        <p:spPr>
          <a:xfrm>
            <a:off x="4518335" y="4352232"/>
            <a:ext cx="3180696" cy="1074348"/>
          </a:xfrm>
          <a:prstGeom prst="rect">
            <a:avLst/>
          </a:prstGeom>
          <a:noFill/>
          <a:ln>
            <a:noFill/>
          </a:ln>
        </p:spPr>
      </p:pic>
      <p:pic>
        <p:nvPicPr>
          <p:cNvPr id="468" name="Google Shape;468;p26"/>
          <p:cNvPicPr preferRelativeResize="0"/>
          <p:nvPr/>
        </p:nvPicPr>
        <p:blipFill rotWithShape="1">
          <a:blip r:embed="rId5">
            <a:alphaModFix/>
          </a:blip>
          <a:srcRect/>
          <a:stretch/>
        </p:blipFill>
        <p:spPr>
          <a:xfrm>
            <a:off x="7839236" y="4352232"/>
            <a:ext cx="3528413" cy="10743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7"/>
                                        </p:tgtEl>
                                        <p:attrNameLst>
                                          <p:attrName>style.visibility</p:attrName>
                                        </p:attrNameLst>
                                      </p:cBhvr>
                                      <p:to>
                                        <p:strVal val="visible"/>
                                      </p:to>
                                    </p:set>
                                    <p:anim calcmode="lin" valueType="num">
                                      <p:cBhvr additive="base">
                                        <p:cTn id="7" dur="500"/>
                                        <p:tgtEl>
                                          <p:spTgt spid="46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68"/>
                                        </p:tgtEl>
                                        <p:attrNameLst>
                                          <p:attrName>style.visibility</p:attrName>
                                        </p:attrNameLst>
                                      </p:cBhvr>
                                      <p:to>
                                        <p:strVal val="visible"/>
                                      </p:to>
                                    </p:set>
                                    <p:anim calcmode="lin" valueType="num">
                                      <p:cBhvr additive="base">
                                        <p:cTn id="12" dur="500"/>
                                        <p:tgtEl>
                                          <p:spTgt spid="4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27"/>
          <p:cNvSpPr txBox="1"/>
          <p:nvPr/>
        </p:nvSpPr>
        <p:spPr>
          <a:xfrm>
            <a:off x="132347" y="1022708"/>
            <a:ext cx="11887200"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74" name="Google Shape;474;p27"/>
          <p:cNvPicPr preferRelativeResize="0">
            <a:picLocks noGrp="1"/>
          </p:cNvPicPr>
          <p:nvPr>
            <p:ph type="body" idx="4294967295"/>
          </p:nvPr>
        </p:nvPicPr>
        <p:blipFill rotWithShape="1">
          <a:blip r:embed="rId3">
            <a:alphaModFix/>
          </a:blip>
          <a:srcRect/>
          <a:stretch/>
        </p:blipFill>
        <p:spPr>
          <a:xfrm>
            <a:off x="132347" y="1392040"/>
            <a:ext cx="12004675" cy="4295024"/>
          </a:xfrm>
          <a:prstGeom prst="rect">
            <a:avLst/>
          </a:prstGeom>
          <a:noFill/>
          <a:ln>
            <a:noFill/>
          </a:ln>
        </p:spPr>
      </p:pic>
      <p:pic>
        <p:nvPicPr>
          <p:cNvPr id="475" name="Google Shape;475;p27"/>
          <p:cNvPicPr preferRelativeResize="0"/>
          <p:nvPr/>
        </p:nvPicPr>
        <p:blipFill rotWithShape="1">
          <a:blip r:embed="rId4">
            <a:alphaModFix/>
          </a:blip>
          <a:srcRect r="-302" b="42690"/>
          <a:stretch/>
        </p:blipFill>
        <p:spPr>
          <a:xfrm>
            <a:off x="4069864" y="2543019"/>
            <a:ext cx="3768177" cy="1771962"/>
          </a:xfrm>
          <a:prstGeom prst="rect">
            <a:avLst/>
          </a:prstGeom>
          <a:noFill/>
          <a:ln>
            <a:noFill/>
          </a:ln>
        </p:spPr>
      </p:pic>
      <p:sp>
        <p:nvSpPr>
          <p:cNvPr id="476" name="Google Shape;476;p27"/>
          <p:cNvSpPr txBox="1"/>
          <p:nvPr/>
        </p:nvSpPr>
        <p:spPr>
          <a:xfrm>
            <a:off x="5025005" y="684154"/>
            <a:ext cx="6699789"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B80E0F"/>
                </a:solidFill>
                <a:latin typeface="Impact"/>
                <a:ea typeface="Impact"/>
                <a:cs typeface="Impact"/>
                <a:sym typeface="Impact"/>
              </a:rPr>
              <a:t>WHAT IS THE MARKETING ENVIRONMENT ?</a:t>
            </a:r>
            <a:endParaRPr sz="105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28"/>
          <p:cNvSpPr txBox="1"/>
          <p:nvPr/>
        </p:nvSpPr>
        <p:spPr>
          <a:xfrm>
            <a:off x="229971" y="1022819"/>
            <a:ext cx="11887200"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2" name="Google Shape;482;p28"/>
          <p:cNvSpPr/>
          <p:nvPr/>
        </p:nvSpPr>
        <p:spPr>
          <a:xfrm>
            <a:off x="435567" y="1649366"/>
            <a:ext cx="6438668" cy="3514887"/>
          </a:xfrm>
          <a:prstGeom prst="roundRect">
            <a:avLst>
              <a:gd name="adj" fmla="val 16667"/>
            </a:avLst>
          </a:prstGeom>
          <a:solidFill>
            <a:srgbClr val="00B0F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Impact"/>
              <a:ea typeface="Impact"/>
              <a:cs typeface="Impact"/>
              <a:sym typeface="Impact"/>
            </a:endParaRPr>
          </a:p>
        </p:txBody>
      </p:sp>
      <p:pic>
        <p:nvPicPr>
          <p:cNvPr id="483" name="Google Shape;483;p28"/>
          <p:cNvPicPr preferRelativeResize="0"/>
          <p:nvPr/>
        </p:nvPicPr>
        <p:blipFill rotWithShape="1">
          <a:blip r:embed="rId3">
            <a:alphaModFix/>
          </a:blip>
          <a:srcRect/>
          <a:stretch/>
        </p:blipFill>
        <p:spPr>
          <a:xfrm>
            <a:off x="951388" y="1989341"/>
            <a:ext cx="5407027" cy="2834935"/>
          </a:xfrm>
          <a:prstGeom prst="rect">
            <a:avLst/>
          </a:prstGeom>
          <a:noFill/>
          <a:ln>
            <a:noFill/>
          </a:ln>
        </p:spPr>
      </p:pic>
      <p:sp>
        <p:nvSpPr>
          <p:cNvPr id="484" name="Google Shape;484;p28"/>
          <p:cNvSpPr txBox="1">
            <a:spLocks noGrp="1"/>
          </p:cNvSpPr>
          <p:nvPr>
            <p:ph type="title" idx="4294967295"/>
          </p:nvPr>
        </p:nvSpPr>
        <p:spPr>
          <a:xfrm>
            <a:off x="5083729" y="395490"/>
            <a:ext cx="6878300" cy="676353"/>
          </a:xfrm>
          <a:prstGeom prst="rect">
            <a:avLst/>
          </a:prstGeom>
          <a:solidFill>
            <a:schemeClr val="lt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80E0F"/>
              </a:buClr>
              <a:buSzPts val="2800"/>
              <a:buFont typeface="Impact"/>
              <a:buNone/>
            </a:pPr>
            <a:r>
              <a:rPr lang="en-US" sz="2800" cap="none">
                <a:solidFill>
                  <a:srgbClr val="B80E0F"/>
                </a:solidFill>
                <a:latin typeface="Impact"/>
                <a:ea typeface="Impact"/>
                <a:cs typeface="Impact"/>
                <a:sym typeface="Impact"/>
              </a:rPr>
              <a:t>WHAT IS THE MARKETING MICROENVIRONMENT </a:t>
            </a:r>
            <a:endParaRPr sz="2800" cap="none">
              <a:solidFill>
                <a:srgbClr val="B80E0F"/>
              </a:solidFill>
              <a:latin typeface="Impact"/>
              <a:ea typeface="Impact"/>
              <a:cs typeface="Impact"/>
              <a:sym typeface="Impact"/>
            </a:endParaRPr>
          </a:p>
        </p:txBody>
      </p:sp>
      <p:sp>
        <p:nvSpPr>
          <p:cNvPr id="485" name="Google Shape;485;p28"/>
          <p:cNvSpPr txBox="1"/>
          <p:nvPr/>
        </p:nvSpPr>
        <p:spPr>
          <a:xfrm>
            <a:off x="531239" y="5164251"/>
            <a:ext cx="10278136" cy="707886"/>
          </a:xfrm>
          <a:prstGeom prst="rect">
            <a:avLst/>
          </a:prstGeom>
          <a:noFill/>
          <a:ln>
            <a:noFill/>
          </a:ln>
        </p:spPr>
        <p:txBody>
          <a:bodyPr spcFirstLastPara="1" wrap="square" lIns="91425" tIns="45700" rIns="91425" bIns="45700" anchor="t" anchorCtr="0">
            <a:spAutoFit/>
          </a:bodyPr>
          <a:lstStyle/>
          <a:p>
            <a:pPr marL="342882" marR="0" lvl="0" indent="-342882" algn="l" rtl="0">
              <a:lnSpc>
                <a:spcPct val="100000"/>
              </a:lnSpc>
              <a:spcBef>
                <a:spcPts val="0"/>
              </a:spcBef>
              <a:spcAft>
                <a:spcPts val="0"/>
              </a:spcAft>
              <a:buClr>
                <a:srgbClr val="0070C0"/>
              </a:buClr>
              <a:buSzPts val="2000"/>
              <a:buFont typeface="Arial"/>
              <a:buChar char="•"/>
            </a:pPr>
            <a:r>
              <a:rPr lang="en-US" sz="2000" b="0" i="0" u="none" strike="noStrike" cap="none">
                <a:solidFill>
                  <a:srgbClr val="0070C0"/>
                </a:solidFill>
                <a:latin typeface="Impact"/>
                <a:ea typeface="Impact"/>
                <a:cs typeface="Impact"/>
                <a:sym typeface="Impact"/>
              </a:rPr>
              <a:t>Intermediaries = Distributors~ subagents ~wholesalers ~Broker</a:t>
            </a:r>
            <a:endParaRPr sz="1400" b="0" i="0" u="none" strike="noStrike" cap="none">
              <a:solidFill>
                <a:srgbClr val="000000"/>
              </a:solidFill>
              <a:latin typeface="Arial"/>
              <a:ea typeface="Arial"/>
              <a:cs typeface="Arial"/>
              <a:sym typeface="Arial"/>
            </a:endParaRPr>
          </a:p>
          <a:p>
            <a:pPr marL="342882" marR="0" lvl="0" indent="-342882" algn="l" rtl="0">
              <a:lnSpc>
                <a:spcPct val="100000"/>
              </a:lnSpc>
              <a:spcBef>
                <a:spcPts val="0"/>
              </a:spcBef>
              <a:spcAft>
                <a:spcPts val="0"/>
              </a:spcAft>
              <a:buClr>
                <a:srgbClr val="0070C0"/>
              </a:buClr>
              <a:buSzPts val="2000"/>
              <a:buFont typeface="Arial"/>
              <a:buChar char="•"/>
            </a:pPr>
            <a:r>
              <a:rPr lang="en-US" sz="2000" b="0" i="0" u="none" strike="noStrike" cap="none">
                <a:solidFill>
                  <a:srgbClr val="0070C0"/>
                </a:solidFill>
                <a:latin typeface="Impact"/>
                <a:ea typeface="Impact"/>
                <a:cs typeface="Impact"/>
                <a:sym typeface="Impact"/>
              </a:rPr>
              <a:t>Public = PBULIC RELATION</a:t>
            </a:r>
            <a:endParaRPr sz="1400" b="0" i="0" u="none" strike="noStrike" cap="none">
              <a:solidFill>
                <a:srgbClr val="000000"/>
              </a:solidFill>
              <a:latin typeface="Arial"/>
              <a:ea typeface="Arial"/>
              <a:cs typeface="Arial"/>
              <a:sym typeface="Arial"/>
            </a:endParaRPr>
          </a:p>
        </p:txBody>
      </p:sp>
      <p:pic>
        <p:nvPicPr>
          <p:cNvPr id="486" name="Google Shape;486;p28"/>
          <p:cNvPicPr preferRelativeResize="0"/>
          <p:nvPr/>
        </p:nvPicPr>
        <p:blipFill rotWithShape="1">
          <a:blip r:embed="rId4">
            <a:alphaModFix/>
          </a:blip>
          <a:srcRect/>
          <a:stretch/>
        </p:blipFill>
        <p:spPr>
          <a:xfrm>
            <a:off x="7956760" y="1673163"/>
            <a:ext cx="3512446" cy="34672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29"/>
          <p:cNvSpPr/>
          <p:nvPr/>
        </p:nvSpPr>
        <p:spPr>
          <a:xfrm>
            <a:off x="88775" y="1451499"/>
            <a:ext cx="7216367" cy="2969586"/>
          </a:xfrm>
          <a:prstGeom prst="roundRect">
            <a:avLst>
              <a:gd name="adj" fmla="val 16667"/>
            </a:avLst>
          </a:prstGeom>
          <a:solidFill>
            <a:srgbClr val="9CC2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highlight>
                <a:srgbClr val="FFFF00"/>
              </a:highlight>
              <a:latin typeface="Impact"/>
              <a:ea typeface="Impact"/>
              <a:cs typeface="Impact"/>
              <a:sym typeface="Impact"/>
            </a:endParaRPr>
          </a:p>
        </p:txBody>
      </p:sp>
      <p:sp>
        <p:nvSpPr>
          <p:cNvPr id="492" name="Google Shape;492;p29"/>
          <p:cNvSpPr/>
          <p:nvPr/>
        </p:nvSpPr>
        <p:spPr>
          <a:xfrm>
            <a:off x="435567" y="1649366"/>
            <a:ext cx="6438668" cy="2850419"/>
          </a:xfrm>
          <a:prstGeom prst="roundRect">
            <a:avLst>
              <a:gd name="adj" fmla="val 16667"/>
            </a:avLst>
          </a:prstGeom>
          <a:solidFill>
            <a:srgbClr val="00B0F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Impact"/>
              <a:ea typeface="Impact"/>
              <a:cs typeface="Impact"/>
              <a:sym typeface="Impact"/>
            </a:endParaRPr>
          </a:p>
        </p:txBody>
      </p:sp>
      <p:pic>
        <p:nvPicPr>
          <p:cNvPr id="493" name="Google Shape;493;p29"/>
          <p:cNvPicPr preferRelativeResize="0"/>
          <p:nvPr/>
        </p:nvPicPr>
        <p:blipFill rotWithShape="1">
          <a:blip r:embed="rId3">
            <a:alphaModFix/>
          </a:blip>
          <a:srcRect/>
          <a:stretch/>
        </p:blipFill>
        <p:spPr>
          <a:xfrm>
            <a:off x="889245" y="2051482"/>
            <a:ext cx="5407027" cy="2075902"/>
          </a:xfrm>
          <a:prstGeom prst="rect">
            <a:avLst/>
          </a:prstGeom>
          <a:noFill/>
          <a:ln>
            <a:noFill/>
          </a:ln>
        </p:spPr>
      </p:pic>
      <p:sp>
        <p:nvSpPr>
          <p:cNvPr id="494" name="Google Shape;494;p29"/>
          <p:cNvSpPr txBox="1"/>
          <p:nvPr/>
        </p:nvSpPr>
        <p:spPr>
          <a:xfrm>
            <a:off x="2" y="5493179"/>
            <a:ext cx="1151115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70C0"/>
                </a:solidFill>
                <a:latin typeface="Impact"/>
                <a:ea typeface="Impact"/>
                <a:cs typeface="Impact"/>
                <a:sym typeface="Impact"/>
              </a:rPr>
              <a:t>PESTLE analysis= Macroenvironmental analysis =  Political, Economic, Social, Technological, Legal and Environmental </a:t>
            </a:r>
            <a:endParaRPr sz="1400" b="0" i="0" u="none" strike="noStrike" cap="none">
              <a:solidFill>
                <a:srgbClr val="000000"/>
              </a:solidFill>
              <a:latin typeface="Arial"/>
              <a:ea typeface="Arial"/>
              <a:cs typeface="Arial"/>
              <a:sym typeface="Arial"/>
            </a:endParaRPr>
          </a:p>
        </p:txBody>
      </p:sp>
      <p:sp>
        <p:nvSpPr>
          <p:cNvPr id="495" name="Google Shape;495;p29"/>
          <p:cNvSpPr txBox="1">
            <a:spLocks noGrp="1"/>
          </p:cNvSpPr>
          <p:nvPr>
            <p:ph type="title" idx="4294967295"/>
          </p:nvPr>
        </p:nvSpPr>
        <p:spPr>
          <a:xfrm>
            <a:off x="4613944" y="604626"/>
            <a:ext cx="7492767" cy="494426"/>
          </a:xfrm>
          <a:prstGeom prst="rect">
            <a:avLst/>
          </a:prstGeom>
          <a:solidFill>
            <a:schemeClr val="lt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80E0F"/>
              </a:buClr>
              <a:buSzPts val="2000"/>
              <a:buFont typeface="Impact"/>
              <a:buNone/>
            </a:pPr>
            <a:r>
              <a:rPr lang="en-US" sz="2000" cap="none">
                <a:solidFill>
                  <a:srgbClr val="B80E0F"/>
                </a:solidFill>
                <a:latin typeface="Impact"/>
                <a:ea typeface="Impact"/>
                <a:cs typeface="Impact"/>
                <a:sym typeface="Impact"/>
              </a:rPr>
              <a:t>WHAT IS THE MARKETING MACROENVIRONMENT </a:t>
            </a:r>
            <a:endParaRPr sz="2000" cap="none">
              <a:solidFill>
                <a:srgbClr val="B80E0F"/>
              </a:solidFill>
              <a:latin typeface="Impact"/>
              <a:ea typeface="Impact"/>
              <a:cs typeface="Impact"/>
              <a:sym typeface="Impact"/>
            </a:endParaRPr>
          </a:p>
        </p:txBody>
      </p:sp>
      <p:pic>
        <p:nvPicPr>
          <p:cNvPr id="496" name="Google Shape;496;p29"/>
          <p:cNvPicPr preferRelativeResize="0"/>
          <p:nvPr/>
        </p:nvPicPr>
        <p:blipFill rotWithShape="1">
          <a:blip r:embed="rId4">
            <a:alphaModFix/>
          </a:blip>
          <a:srcRect/>
          <a:stretch/>
        </p:blipFill>
        <p:spPr>
          <a:xfrm>
            <a:off x="7457542" y="1251452"/>
            <a:ext cx="4123404" cy="40893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0"/>
          <p:cNvSpPr txBox="1">
            <a:spLocks noGrp="1"/>
          </p:cNvSpPr>
          <p:nvPr>
            <p:ph type="title" idx="4294967295"/>
          </p:nvPr>
        </p:nvSpPr>
        <p:spPr>
          <a:xfrm>
            <a:off x="0" y="1990725"/>
            <a:ext cx="5075238" cy="2751522"/>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rgbClr val="C00000"/>
              </a:buClr>
              <a:buSzPts val="3200"/>
              <a:buFont typeface="Calibri"/>
              <a:buNone/>
            </a:pPr>
            <a:r>
              <a:rPr lang="en-US" sz="3200" b="1">
                <a:solidFill>
                  <a:srgbClr val="C00000"/>
                </a:solidFill>
              </a:rPr>
              <a:t>- </a:t>
            </a:r>
            <a:r>
              <a:rPr lang="en-US" sz="3200" b="1"/>
              <a:t>Firms operate within an</a:t>
            </a:r>
            <a:r>
              <a:rPr lang="en-US" sz="3200" b="1">
                <a:solidFill>
                  <a:srgbClr val="C00000"/>
                </a:solidFill>
              </a:rPr>
              <a:t> unpredictable and dynamic </a:t>
            </a:r>
            <a:r>
              <a:rPr lang="en-US" sz="3200" b="1"/>
              <a:t>Marketing environment</a:t>
            </a:r>
            <a:r>
              <a:rPr lang="en-US" sz="3200" b="1">
                <a:solidFill>
                  <a:srgbClr val="C00000"/>
                </a:solidFill>
              </a:rPr>
              <a:t>.</a:t>
            </a:r>
            <a:br>
              <a:rPr lang="en-US" sz="3200" b="1">
                <a:solidFill>
                  <a:srgbClr val="C00000"/>
                </a:solidFill>
              </a:rPr>
            </a:br>
            <a:r>
              <a:rPr lang="en-US" sz="3200" b="1">
                <a:solidFill>
                  <a:srgbClr val="C00000"/>
                </a:solidFill>
              </a:rPr>
              <a:t>- </a:t>
            </a:r>
            <a:r>
              <a:rPr lang="en-US" sz="3200" b="1"/>
              <a:t>This dynamic has an  impact on organization,  customers, and their  relationship</a:t>
            </a:r>
            <a:r>
              <a:rPr lang="en-US" sz="3200" b="1">
                <a:solidFill>
                  <a:srgbClr val="C00000"/>
                </a:solidFill>
              </a:rPr>
              <a:t>.</a:t>
            </a:r>
            <a:endParaRPr sz="3200" b="1">
              <a:solidFill>
                <a:srgbClr val="0070C0"/>
              </a:solidFill>
            </a:endParaRPr>
          </a:p>
        </p:txBody>
      </p:sp>
      <p:pic>
        <p:nvPicPr>
          <p:cNvPr id="503" name="Google Shape;503;p30"/>
          <p:cNvPicPr preferRelativeResize="0"/>
          <p:nvPr/>
        </p:nvPicPr>
        <p:blipFill rotWithShape="1">
          <a:blip r:embed="rId3">
            <a:alphaModFix/>
          </a:blip>
          <a:srcRect t="1789" r="483" b="12030"/>
          <a:stretch/>
        </p:blipFill>
        <p:spPr>
          <a:xfrm>
            <a:off x="5591886" y="2972058"/>
            <a:ext cx="6394221" cy="2522732"/>
          </a:xfrm>
          <a:prstGeom prst="rect">
            <a:avLst/>
          </a:prstGeom>
          <a:noFill/>
          <a:ln>
            <a:noFill/>
          </a:ln>
        </p:spPr>
      </p:pic>
      <p:sp>
        <p:nvSpPr>
          <p:cNvPr id="504" name="Google Shape;504;p30"/>
          <p:cNvSpPr txBox="1"/>
          <p:nvPr/>
        </p:nvSpPr>
        <p:spPr>
          <a:xfrm>
            <a:off x="43754" y="1114931"/>
            <a:ext cx="12192000" cy="747425"/>
          </a:xfrm>
          <a:prstGeom prst="rect">
            <a:avLst/>
          </a:prstGeom>
          <a:solidFill>
            <a:schemeClr val="lt1"/>
          </a:solidFill>
          <a:ln>
            <a:noFill/>
          </a:ln>
        </p:spPr>
        <p:txBody>
          <a:bodyPr spcFirstLastPara="1" wrap="square" lIns="91425" tIns="45700" rIns="91425" bIns="45700" anchor="ctr" anchorCtr="0">
            <a:normAutofit fontScale="97500"/>
          </a:bodyPr>
          <a:lstStyle/>
          <a:p>
            <a:pPr marL="0" marR="0" lvl="0" indent="0" algn="ctr" rtl="0">
              <a:lnSpc>
                <a:spcPct val="90000"/>
              </a:lnSpc>
              <a:spcBef>
                <a:spcPts val="0"/>
              </a:spcBef>
              <a:spcAft>
                <a:spcPts val="0"/>
              </a:spcAft>
              <a:buClr>
                <a:srgbClr val="B80E0F"/>
              </a:buClr>
              <a:buSzPct val="100000"/>
              <a:buFont typeface="Impact"/>
              <a:buNone/>
            </a:pPr>
            <a:r>
              <a:rPr lang="en-US" sz="3200" b="0" i="0" u="none" strike="noStrike" cap="none">
                <a:solidFill>
                  <a:srgbClr val="B80E0F"/>
                </a:solidFill>
                <a:latin typeface="Impact"/>
                <a:ea typeface="Impact"/>
                <a:cs typeface="Impact"/>
                <a:sym typeface="Impact"/>
              </a:rPr>
              <a:t>WHY IT IS IMPORTANT TO STUDY THE MARKETING ENVIRONMENT?</a:t>
            </a:r>
            <a:endParaRPr sz="3200" b="0" i="0" u="none" strike="noStrike" cap="none">
              <a:solidFill>
                <a:srgbClr val="B80E0F"/>
              </a:solidFill>
              <a:latin typeface="Impact"/>
              <a:ea typeface="Impact"/>
              <a:cs typeface="Impact"/>
              <a:sym typeface="Impact"/>
            </a:endParaRP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31"/>
          <p:cNvSpPr txBox="1"/>
          <p:nvPr/>
        </p:nvSpPr>
        <p:spPr>
          <a:xfrm>
            <a:off x="298178" y="1133060"/>
            <a:ext cx="1180768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1" name="Google Shape;511;p31"/>
          <p:cNvSpPr txBox="1">
            <a:spLocks noGrp="1"/>
          </p:cNvSpPr>
          <p:nvPr>
            <p:ph type="body" idx="4294967295"/>
          </p:nvPr>
        </p:nvSpPr>
        <p:spPr>
          <a:xfrm>
            <a:off x="0" y="2424113"/>
            <a:ext cx="6330950" cy="3452812"/>
          </a:xfrm>
          <a:prstGeom prst="rect">
            <a:avLst/>
          </a:prstGeom>
          <a:noFill/>
          <a:ln>
            <a:noFill/>
          </a:ln>
        </p:spPr>
        <p:txBody>
          <a:bodyPr spcFirstLastPara="1" wrap="square" lIns="91425" tIns="45700" rIns="91425" bIns="45700" anchor="t" anchorCtr="0">
            <a:noAutofit/>
          </a:bodyPr>
          <a:lstStyle/>
          <a:p>
            <a:pPr marL="0" lvl="1" indent="0" algn="l" rtl="0">
              <a:lnSpc>
                <a:spcPct val="90000"/>
              </a:lnSpc>
              <a:spcBef>
                <a:spcPts val="0"/>
              </a:spcBef>
              <a:spcAft>
                <a:spcPts val="0"/>
              </a:spcAft>
              <a:buClr>
                <a:srgbClr val="C00000"/>
              </a:buClr>
              <a:buSzPts val="2400"/>
              <a:buNone/>
            </a:pPr>
            <a:r>
              <a:rPr lang="en-US" b="1">
                <a:solidFill>
                  <a:srgbClr val="C00000"/>
                </a:solidFill>
              </a:rPr>
              <a:t>The goal of strategic marketing is to cope with dynamic Marketing environment </a:t>
            </a:r>
            <a:r>
              <a:rPr lang="en-US">
                <a:solidFill>
                  <a:srgbClr val="0A0A0A"/>
                </a:solidFill>
                <a:latin typeface="Arial"/>
                <a:ea typeface="Arial"/>
                <a:cs typeface="Arial"/>
                <a:sym typeface="Arial"/>
              </a:rPr>
              <a:t>It is the task of the marketing  is to put a </a:t>
            </a:r>
            <a:r>
              <a:rPr lang="en-US" b="1">
                <a:latin typeface="Verdana"/>
                <a:ea typeface="Verdana"/>
                <a:cs typeface="Verdana"/>
                <a:sym typeface="Verdana"/>
              </a:rPr>
              <a:t>Continuous</a:t>
            </a:r>
            <a:r>
              <a:rPr lang="en-US" sz="2400">
                <a:latin typeface="Verdana"/>
                <a:ea typeface="Verdana"/>
                <a:cs typeface="Verdana"/>
                <a:sym typeface="Verdana"/>
              </a:rPr>
              <a:t> </a:t>
            </a:r>
            <a:r>
              <a:rPr lang="en-US">
                <a:solidFill>
                  <a:srgbClr val="0A0A0A"/>
                </a:solidFill>
                <a:latin typeface="Arial"/>
                <a:ea typeface="Arial"/>
                <a:cs typeface="Arial"/>
                <a:sym typeface="Arial"/>
              </a:rPr>
              <a:t>process of assessing , determining,  the </a:t>
            </a:r>
            <a:r>
              <a:rPr lang="en-US" sz="2400" b="1">
                <a:latin typeface="Verdana"/>
                <a:ea typeface="Verdana"/>
                <a:cs typeface="Verdana"/>
                <a:sym typeface="Verdana"/>
              </a:rPr>
              <a:t>needs</a:t>
            </a:r>
            <a:r>
              <a:rPr lang="en-US" sz="2400">
                <a:latin typeface="Verdana"/>
                <a:ea typeface="Verdana"/>
                <a:cs typeface="Verdana"/>
                <a:sym typeface="Verdana"/>
              </a:rPr>
              <a:t> </a:t>
            </a:r>
            <a:r>
              <a:rPr lang="en-US">
                <a:solidFill>
                  <a:srgbClr val="0A0A0A"/>
                </a:solidFill>
                <a:latin typeface="Arial"/>
                <a:ea typeface="Arial"/>
                <a:cs typeface="Arial"/>
                <a:sym typeface="Arial"/>
              </a:rPr>
              <a:t>and</a:t>
            </a:r>
            <a:r>
              <a:rPr lang="en-US" sz="2400">
                <a:latin typeface="Verdana"/>
                <a:ea typeface="Verdana"/>
                <a:cs typeface="Verdana"/>
                <a:sym typeface="Verdana"/>
              </a:rPr>
              <a:t> </a:t>
            </a:r>
            <a:r>
              <a:rPr lang="en-US" sz="2400" b="1">
                <a:latin typeface="Verdana"/>
                <a:ea typeface="Verdana"/>
                <a:cs typeface="Verdana"/>
                <a:sym typeface="Verdana"/>
              </a:rPr>
              <a:t>wants</a:t>
            </a:r>
            <a:r>
              <a:rPr lang="en-US" sz="2400">
                <a:latin typeface="Verdana"/>
                <a:ea typeface="Verdana"/>
                <a:cs typeface="Verdana"/>
                <a:sym typeface="Verdana"/>
              </a:rPr>
              <a:t> </a:t>
            </a:r>
            <a:r>
              <a:rPr lang="en-US">
                <a:solidFill>
                  <a:srgbClr val="0A0A0A"/>
                </a:solidFill>
                <a:latin typeface="Arial"/>
                <a:ea typeface="Arial"/>
                <a:cs typeface="Arial"/>
                <a:sym typeface="Arial"/>
              </a:rPr>
              <a:t>of target markets and to link the resources of the organization to the requirements of customers, delivering desired satisfactions more </a:t>
            </a:r>
            <a:r>
              <a:rPr lang="en-US" sz="2400" b="1">
                <a:latin typeface="Verdana"/>
                <a:ea typeface="Verdana"/>
                <a:cs typeface="Verdana"/>
                <a:sym typeface="Verdana"/>
              </a:rPr>
              <a:t>effectively</a:t>
            </a:r>
            <a:r>
              <a:rPr lang="en-US" sz="2400">
                <a:latin typeface="Verdana"/>
                <a:ea typeface="Verdana"/>
                <a:cs typeface="Verdana"/>
                <a:sym typeface="Verdana"/>
              </a:rPr>
              <a:t> </a:t>
            </a:r>
            <a:r>
              <a:rPr lang="en-US">
                <a:solidFill>
                  <a:srgbClr val="0A0A0A"/>
                </a:solidFill>
                <a:latin typeface="Arial"/>
                <a:ea typeface="Arial"/>
                <a:cs typeface="Arial"/>
                <a:sym typeface="Arial"/>
              </a:rPr>
              <a:t>and </a:t>
            </a:r>
            <a:r>
              <a:rPr lang="en-US" b="1">
                <a:latin typeface="Verdana"/>
                <a:ea typeface="Verdana"/>
                <a:cs typeface="Verdana"/>
                <a:sym typeface="Verdana"/>
              </a:rPr>
              <a:t>efficiently </a:t>
            </a:r>
            <a:r>
              <a:rPr lang="en-US">
                <a:solidFill>
                  <a:srgbClr val="0A0A0A"/>
                </a:solidFill>
                <a:latin typeface="Arial"/>
                <a:ea typeface="Arial"/>
                <a:cs typeface="Arial"/>
                <a:sym typeface="Arial"/>
              </a:rPr>
              <a:t>than competitors.</a:t>
            </a:r>
            <a:endParaRPr/>
          </a:p>
        </p:txBody>
      </p:sp>
      <p:pic>
        <p:nvPicPr>
          <p:cNvPr id="512" name="Google Shape;512;p31" descr="Adapt or die: Inspiration comes in different ways. | by Carson McKee |  Medium"/>
          <p:cNvPicPr preferRelativeResize="0"/>
          <p:nvPr/>
        </p:nvPicPr>
        <p:blipFill rotWithShape="1">
          <a:blip r:embed="rId3">
            <a:alphaModFix/>
          </a:blip>
          <a:srcRect/>
          <a:stretch/>
        </p:blipFill>
        <p:spPr>
          <a:xfrm>
            <a:off x="6330950" y="2496323"/>
            <a:ext cx="5586175" cy="3210151"/>
          </a:xfrm>
          <a:prstGeom prst="rect">
            <a:avLst/>
          </a:prstGeom>
          <a:noFill/>
          <a:ln>
            <a:noFill/>
          </a:ln>
        </p:spPr>
      </p:pic>
      <p:sp>
        <p:nvSpPr>
          <p:cNvPr id="513" name="Google Shape;513;p31"/>
          <p:cNvSpPr txBox="1"/>
          <p:nvPr/>
        </p:nvSpPr>
        <p:spPr>
          <a:xfrm>
            <a:off x="276639" y="1151526"/>
            <a:ext cx="11638721" cy="70173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C00000"/>
              </a:buClr>
              <a:buSzPts val="4400"/>
              <a:buFont typeface="Calibri"/>
              <a:buNone/>
            </a:pPr>
            <a:r>
              <a:rPr lang="en-US" sz="4400" b="1" i="0" u="none" strike="noStrike" cap="none">
                <a:solidFill>
                  <a:srgbClr val="C00000"/>
                </a:solidFill>
                <a:latin typeface="Calibri"/>
                <a:ea typeface="Calibri"/>
                <a:cs typeface="Calibri"/>
                <a:sym typeface="Calibri"/>
              </a:rPr>
              <a:t>What is The goal  of strategic marketing?</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32"/>
          <p:cNvSpPr txBox="1"/>
          <p:nvPr/>
        </p:nvSpPr>
        <p:spPr>
          <a:xfrm>
            <a:off x="0" y="2182589"/>
            <a:ext cx="8160195" cy="3416320"/>
          </a:xfrm>
          <a:prstGeom prst="rect">
            <a:avLst/>
          </a:prstGeom>
          <a:solidFill>
            <a:schemeClr val="lt1"/>
          </a:solidFill>
          <a:ln>
            <a:noFill/>
          </a:ln>
        </p:spPr>
        <p:txBody>
          <a:bodyPr spcFirstLastPara="1" wrap="square" lIns="91425" tIns="45700" rIns="91425" bIns="45700" anchor="t" anchorCtr="0">
            <a:spAutoFit/>
          </a:bodyPr>
          <a:lstStyle/>
          <a:p>
            <a:pPr marL="285737" marR="0" lvl="0" indent="-285737"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Montserrat"/>
                <a:ea typeface="Montserrat"/>
                <a:cs typeface="Montserrat"/>
                <a:sym typeface="Montserrat"/>
              </a:rPr>
              <a:t>THE MARKETPLACE , THE CUSTOMER NEEDS AND THE MARKETING ENVIORNEMNT ARE IN CONTINOUS  CHANGING </a:t>
            </a:r>
            <a:endParaRPr sz="1400" b="0" i="0" u="none" strike="noStrike" cap="none">
              <a:solidFill>
                <a:srgbClr val="000000"/>
              </a:solidFill>
              <a:latin typeface="Arial"/>
              <a:ea typeface="Arial"/>
              <a:cs typeface="Arial"/>
              <a:sym typeface="Arial"/>
            </a:endParaRPr>
          </a:p>
          <a:p>
            <a:pPr marL="285737" marR="0" lvl="0" indent="-209536"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Montserrat"/>
              <a:ea typeface="Montserrat"/>
              <a:cs typeface="Montserrat"/>
              <a:sym typeface="Montserrat"/>
            </a:endParaRPr>
          </a:p>
          <a:p>
            <a:pPr marL="285737" marR="0" lvl="0" indent="-285737"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Montserrat"/>
                <a:ea typeface="Montserrat"/>
                <a:cs typeface="Montserrat"/>
                <a:sym typeface="Montserrat"/>
              </a:rPr>
              <a:t>Strategic planning  &amp; Strategic Marketing should be aligned to adapt to such change and  consistently providing better value to customers than its competitors. </a:t>
            </a:r>
            <a:endParaRPr sz="1400" b="0" i="0" u="none" strike="noStrike" cap="none">
              <a:solidFill>
                <a:srgbClr val="000000"/>
              </a:solidFill>
              <a:latin typeface="Arial"/>
              <a:ea typeface="Arial"/>
              <a:cs typeface="Arial"/>
              <a:sym typeface="Arial"/>
            </a:endParaRPr>
          </a:p>
          <a:p>
            <a:pPr marL="285737" marR="0" lvl="0" indent="-209536"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Montserrat"/>
              <a:ea typeface="Montserrat"/>
              <a:cs typeface="Montserrat"/>
              <a:sym typeface="Montserrat"/>
            </a:endParaRPr>
          </a:p>
          <a:p>
            <a:pPr marL="285737" marR="0" lvl="0" indent="-285737"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Montserrat"/>
                <a:ea typeface="Montserrat"/>
                <a:cs typeface="Montserrat"/>
                <a:sym typeface="Montserrat"/>
              </a:rPr>
              <a:t>First company executives  decides the vision and mission based on  firm’s capabilities and aspirations . </a:t>
            </a:r>
            <a:endParaRPr sz="1400" b="0" i="0" u="none" strike="noStrike" cap="none">
              <a:solidFill>
                <a:srgbClr val="000000"/>
              </a:solidFill>
              <a:latin typeface="Arial"/>
              <a:ea typeface="Arial"/>
              <a:cs typeface="Arial"/>
              <a:sym typeface="Arial"/>
            </a:endParaRPr>
          </a:p>
          <a:p>
            <a:pPr marL="285737" marR="0" lvl="0" indent="-209536"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Montserrat"/>
              <a:ea typeface="Montserrat"/>
              <a:cs typeface="Montserrat"/>
              <a:sym typeface="Montserrat"/>
            </a:endParaRPr>
          </a:p>
          <a:p>
            <a:pPr marL="285737" marR="0" lvl="0" indent="-285737"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Montserrat"/>
                <a:ea typeface="Montserrat"/>
                <a:cs typeface="Montserrat"/>
                <a:sym typeface="Montserrat"/>
              </a:rPr>
              <a:t>Then the </a:t>
            </a:r>
            <a:r>
              <a:rPr lang="en-US" sz="1200" b="1" i="0" u="none" strike="noStrike" cap="none">
                <a:solidFill>
                  <a:srgbClr val="514545"/>
                </a:solidFill>
                <a:latin typeface="Montserrat"/>
                <a:ea typeface="Montserrat"/>
                <a:cs typeface="Montserrat"/>
                <a:sym typeface="Montserrat"/>
              </a:rPr>
              <a:t>Role of Strategic Marketing</a:t>
            </a:r>
            <a:r>
              <a:rPr lang="en-US" sz="1200" b="0" i="0" u="none" strike="noStrike" cap="none">
                <a:solidFill>
                  <a:srgbClr val="514545"/>
                </a:solidFill>
                <a:latin typeface="Montserrat"/>
                <a:ea typeface="Montserrat"/>
                <a:cs typeface="Montserrat"/>
                <a:sym typeface="Montserrat"/>
              </a:rPr>
              <a:t> is to </a:t>
            </a:r>
            <a:r>
              <a:rPr lang="en-US" sz="1200" b="0" i="0" u="none" strike="noStrike" cap="none">
                <a:solidFill>
                  <a:srgbClr val="000000"/>
                </a:solidFill>
                <a:latin typeface="Montserrat"/>
                <a:ea typeface="Montserrat"/>
                <a:cs typeface="Montserrat"/>
                <a:sym typeface="Montserrat"/>
              </a:rPr>
              <a:t>Answers </a:t>
            </a:r>
            <a:r>
              <a:rPr lang="en-US" sz="1200" b="1" i="0" u="none" strike="noStrike" cap="none">
                <a:solidFill>
                  <a:srgbClr val="514545"/>
                </a:solidFill>
                <a:latin typeface="Montserrat"/>
                <a:ea typeface="Montserrat"/>
                <a:cs typeface="Montserrat"/>
                <a:sym typeface="Montserrat"/>
              </a:rPr>
              <a:t>2 key questions; where and how should the business compete </a:t>
            </a:r>
            <a:r>
              <a:rPr lang="en-US" sz="1200" b="0" i="0" u="none" strike="noStrike" cap="none">
                <a:solidFill>
                  <a:srgbClr val="000000"/>
                </a:solidFill>
                <a:latin typeface="Montserrat"/>
                <a:ea typeface="Montserrat"/>
                <a:cs typeface="Montserrat"/>
                <a:sym typeface="Montserrat"/>
              </a:rPr>
              <a:t>based on understanding, customers, market , the competitive landscape and the. marketing environment. </a:t>
            </a:r>
            <a:endParaRPr sz="1400" b="0" i="0" u="none" strike="noStrike" cap="none">
              <a:solidFill>
                <a:srgbClr val="000000"/>
              </a:solidFill>
              <a:latin typeface="Arial"/>
              <a:ea typeface="Arial"/>
              <a:cs typeface="Arial"/>
              <a:sym typeface="Arial"/>
            </a:endParaRPr>
          </a:p>
          <a:p>
            <a:pPr marL="285737" marR="0" lvl="0" indent="-209536"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Montserrat"/>
              <a:ea typeface="Montserrat"/>
              <a:cs typeface="Montserrat"/>
              <a:sym typeface="Montserrat"/>
            </a:endParaRPr>
          </a:p>
          <a:p>
            <a:pPr marL="285737" marR="0" lvl="0" indent="-285737"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Montserrat"/>
                <a:ea typeface="Montserrat"/>
                <a:cs typeface="Montserrat"/>
                <a:sym typeface="Montserrat"/>
              </a:rPr>
              <a:t>Then marketers put a Strategic Marketing Plan that</a:t>
            </a:r>
            <a:r>
              <a:rPr lang="en-US" sz="1200" b="0" i="0" u="none" strike="noStrike" cap="none">
                <a:solidFill>
                  <a:srgbClr val="514545"/>
                </a:solidFill>
                <a:latin typeface="Montserrat"/>
                <a:ea typeface="Montserrat"/>
                <a:cs typeface="Montserrat"/>
                <a:sym typeface="Montserrat"/>
              </a:rPr>
              <a:t> decides</a:t>
            </a:r>
            <a:r>
              <a:rPr lang="en-US" sz="1200" b="1" i="0" u="none" strike="noStrike" cap="none">
                <a:solidFill>
                  <a:srgbClr val="514545"/>
                </a:solidFill>
                <a:latin typeface="Montserrat"/>
                <a:ea typeface="Montserrat"/>
                <a:cs typeface="Montserrat"/>
                <a:sym typeface="Montserrat"/>
              </a:rPr>
              <a:t>.</a:t>
            </a:r>
            <a:r>
              <a:rPr lang="en-US" sz="1200" b="0" i="0" u="none" strike="noStrike" cap="none">
                <a:solidFill>
                  <a:srgbClr val="514545"/>
                </a:solidFill>
                <a:latin typeface="Montserrat"/>
                <a:ea typeface="Montserrat"/>
                <a:cs typeface="Montserrat"/>
                <a:sym typeface="Montserrat"/>
              </a:rPr>
              <a:t>  </a:t>
            </a:r>
            <a:endParaRPr sz="1400" b="0" i="0" u="none" strike="noStrike" cap="none">
              <a:solidFill>
                <a:srgbClr val="000000"/>
              </a:solidFill>
              <a:latin typeface="Arial"/>
              <a:ea typeface="Arial"/>
              <a:cs typeface="Arial"/>
              <a:sym typeface="Arial"/>
            </a:endParaRPr>
          </a:p>
          <a:p>
            <a:pPr marL="914354" marR="0" lvl="2" indent="-76200" algn="l" rtl="0">
              <a:lnSpc>
                <a:spcPct val="100000"/>
              </a:lnSpc>
              <a:spcBef>
                <a:spcPts val="0"/>
              </a:spcBef>
              <a:spcAft>
                <a:spcPts val="0"/>
              </a:spcAft>
              <a:buClr>
                <a:srgbClr val="514545"/>
              </a:buClr>
              <a:buSzPts val="1200"/>
              <a:buFont typeface="Calibri"/>
              <a:buAutoNum type="arabicPeriod"/>
            </a:pPr>
            <a:r>
              <a:rPr lang="en-US" sz="1200" b="1" i="0" u="none" strike="noStrike" cap="none">
                <a:solidFill>
                  <a:srgbClr val="514545"/>
                </a:solidFill>
                <a:latin typeface="Montserrat"/>
                <a:ea typeface="Montserrat"/>
                <a:cs typeface="Montserrat"/>
                <a:sym typeface="Montserrat"/>
              </a:rPr>
              <a:t>Where </a:t>
            </a:r>
            <a:r>
              <a:rPr lang="en-US" sz="1200" b="0" i="0" u="none" strike="noStrike" cap="none">
                <a:solidFill>
                  <a:srgbClr val="514545"/>
                </a:solidFill>
                <a:latin typeface="Montserrat"/>
                <a:ea typeface="Montserrat"/>
                <a:cs typeface="Montserrat"/>
                <a:sym typeface="Montserrat"/>
              </a:rPr>
              <a:t>to compete {Which markets to compete in}</a:t>
            </a:r>
            <a:endParaRPr sz="1400" b="0" i="0" u="none" strike="noStrike" cap="none">
              <a:solidFill>
                <a:srgbClr val="000000"/>
              </a:solidFill>
              <a:latin typeface="Arial"/>
              <a:ea typeface="Arial"/>
              <a:cs typeface="Arial"/>
              <a:sym typeface="Arial"/>
            </a:endParaRPr>
          </a:p>
          <a:p>
            <a:pPr marL="914354" marR="0" lvl="2" indent="-76200" algn="l" rtl="0">
              <a:lnSpc>
                <a:spcPct val="100000"/>
              </a:lnSpc>
              <a:spcBef>
                <a:spcPts val="0"/>
              </a:spcBef>
              <a:spcAft>
                <a:spcPts val="0"/>
              </a:spcAft>
              <a:buClr>
                <a:srgbClr val="514545"/>
              </a:buClr>
              <a:buSzPts val="1200"/>
              <a:buFont typeface="Calibri"/>
              <a:buAutoNum type="arabicPeriod"/>
            </a:pPr>
            <a:r>
              <a:rPr lang="en-US" sz="1200" b="1" i="0" u="none" strike="noStrike" cap="none">
                <a:solidFill>
                  <a:srgbClr val="514545"/>
                </a:solidFill>
                <a:latin typeface="Montserrat"/>
                <a:ea typeface="Montserrat"/>
                <a:cs typeface="Montserrat"/>
                <a:sym typeface="Montserrat"/>
              </a:rPr>
              <a:t>how</a:t>
            </a:r>
            <a:r>
              <a:rPr lang="en-US" sz="1200" b="0" i="0" u="none" strike="noStrike" cap="none">
                <a:solidFill>
                  <a:srgbClr val="514545"/>
                </a:solidFill>
                <a:latin typeface="Montserrat"/>
                <a:ea typeface="Montserrat"/>
                <a:cs typeface="Montserrat"/>
                <a:sym typeface="Montserrat"/>
              </a:rPr>
              <a:t> to compete {the firm’s competitive advantage}</a:t>
            </a:r>
            <a:endParaRPr sz="1400" b="0" i="0" u="none" strike="noStrike" cap="none">
              <a:solidFill>
                <a:srgbClr val="000000"/>
              </a:solidFill>
              <a:latin typeface="Arial"/>
              <a:ea typeface="Arial"/>
              <a:cs typeface="Arial"/>
              <a:sym typeface="Arial"/>
            </a:endParaRPr>
          </a:p>
          <a:p>
            <a:pPr marL="914354" marR="0" lvl="2" indent="0" algn="l" rtl="0">
              <a:lnSpc>
                <a:spcPct val="100000"/>
              </a:lnSpc>
              <a:spcBef>
                <a:spcPts val="0"/>
              </a:spcBef>
              <a:spcAft>
                <a:spcPts val="0"/>
              </a:spcAft>
              <a:buClr>
                <a:schemeClr val="dk1"/>
              </a:buClr>
              <a:buSzPts val="1200"/>
              <a:buFont typeface="Calibri"/>
              <a:buNone/>
            </a:pPr>
            <a:endParaRPr sz="1200" b="0" i="0" u="none" strike="noStrike" cap="none">
              <a:solidFill>
                <a:srgbClr val="514545"/>
              </a:solidFill>
              <a:latin typeface="Montserrat"/>
              <a:ea typeface="Montserrat"/>
              <a:cs typeface="Montserrat"/>
              <a:sym typeface="Montserrat"/>
            </a:endParaRPr>
          </a:p>
          <a:p>
            <a:pPr marL="285737" marR="0" lvl="0" indent="-285737" algn="l" rtl="0">
              <a:lnSpc>
                <a:spcPct val="100000"/>
              </a:lnSpc>
              <a:spcBef>
                <a:spcPts val="0"/>
              </a:spcBef>
              <a:spcAft>
                <a:spcPts val="0"/>
              </a:spcAft>
              <a:buClr>
                <a:srgbClr val="514545"/>
              </a:buClr>
              <a:buSzPts val="1200"/>
              <a:buFont typeface="Arial"/>
              <a:buChar char="•"/>
            </a:pPr>
            <a:r>
              <a:rPr lang="en-US" sz="1200" b="0" i="0" u="none" strike="noStrike" cap="none">
                <a:solidFill>
                  <a:srgbClr val="514545"/>
                </a:solidFill>
                <a:latin typeface="Montserrat"/>
                <a:ea typeface="Montserrat"/>
                <a:cs typeface="Montserrat"/>
                <a:sym typeface="Montserrat"/>
              </a:rPr>
              <a:t>At last ,  taking  this marketing planning into implementation , analysis and control .</a:t>
            </a:r>
            <a:endParaRPr sz="1400" b="0" i="0" u="none" strike="noStrike" cap="none">
              <a:solidFill>
                <a:srgbClr val="000000"/>
              </a:solidFill>
              <a:latin typeface="Arial"/>
              <a:ea typeface="Arial"/>
              <a:cs typeface="Arial"/>
              <a:sym typeface="Arial"/>
            </a:endParaRPr>
          </a:p>
        </p:txBody>
      </p:sp>
      <p:pic>
        <p:nvPicPr>
          <p:cNvPr id="520" name="Google Shape;520;p32"/>
          <p:cNvPicPr preferRelativeResize="0"/>
          <p:nvPr/>
        </p:nvPicPr>
        <p:blipFill rotWithShape="1">
          <a:blip r:embed="rId3">
            <a:alphaModFix/>
          </a:blip>
          <a:srcRect l="1" t="26097" r="49999" b="2013"/>
          <a:stretch/>
        </p:blipFill>
        <p:spPr>
          <a:xfrm>
            <a:off x="7955927" y="2063692"/>
            <a:ext cx="4195696" cy="3843886"/>
          </a:xfrm>
          <a:prstGeom prst="rect">
            <a:avLst/>
          </a:prstGeom>
          <a:noFill/>
          <a:ln>
            <a:noFill/>
          </a:ln>
        </p:spPr>
      </p:pic>
      <p:sp>
        <p:nvSpPr>
          <p:cNvPr id="521" name="Google Shape;521;p32"/>
          <p:cNvSpPr txBox="1"/>
          <p:nvPr/>
        </p:nvSpPr>
        <p:spPr>
          <a:xfrm>
            <a:off x="0" y="1061312"/>
            <a:ext cx="11945923"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C00000"/>
                </a:solidFill>
                <a:latin typeface="Verdana"/>
                <a:ea typeface="Verdana"/>
                <a:cs typeface="Verdana"/>
                <a:sym typeface="Verdana"/>
              </a:rPr>
              <a:t>Strategic Marketing &amp; strategic planning </a:t>
            </a:r>
            <a:endParaRPr sz="1400" b="0" i="0" u="none" strike="noStrike" cap="none">
              <a:solidFill>
                <a:srgbClr val="000000"/>
              </a:solidFill>
              <a:latin typeface="Arial"/>
              <a:ea typeface="Arial"/>
              <a:cs typeface="Arial"/>
              <a:sym typeface="Arial"/>
            </a:endParaRPr>
          </a:p>
        </p:txBody>
      </p:sp>
      <p:sp>
        <p:nvSpPr>
          <p:cNvPr id="522" name="Google Shape;522;p32"/>
          <p:cNvSpPr/>
          <p:nvPr/>
        </p:nvSpPr>
        <p:spPr>
          <a:xfrm>
            <a:off x="8160195" y="2069478"/>
            <a:ext cx="996043" cy="109401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19">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73"/>
          <p:cNvSpPr txBox="1">
            <a:spLocks noGrp="1"/>
          </p:cNvSpPr>
          <p:nvPr>
            <p:ph type="title" idx="4294967295"/>
          </p:nvPr>
        </p:nvSpPr>
        <p:spPr>
          <a:xfrm>
            <a:off x="9339266" y="287339"/>
            <a:ext cx="2852737" cy="1485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3600" b="1">
                <a:solidFill>
                  <a:srgbClr val="C00000"/>
                </a:solidFill>
              </a:rPr>
              <a:t>Understand the Startegy </a:t>
            </a:r>
            <a:endParaRPr/>
          </a:p>
        </p:txBody>
      </p:sp>
      <p:sp>
        <p:nvSpPr>
          <p:cNvPr id="529" name="Google Shape;529;p73"/>
          <p:cNvSpPr/>
          <p:nvPr/>
        </p:nvSpPr>
        <p:spPr>
          <a:xfrm>
            <a:off x="1" y="-184664"/>
            <a:ext cx="184731" cy="3693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Gill Sans"/>
              <a:ea typeface="Gill Sans"/>
              <a:cs typeface="Gill Sans"/>
              <a:sym typeface="Gill Sans"/>
            </a:endParaRPr>
          </a:p>
        </p:txBody>
      </p:sp>
      <p:pic>
        <p:nvPicPr>
          <p:cNvPr id="530" name="Google Shape;530;p73" descr="The formulation of strategy"/>
          <p:cNvPicPr preferRelativeResize="0"/>
          <p:nvPr/>
        </p:nvPicPr>
        <p:blipFill rotWithShape="1">
          <a:blip r:embed="rId3">
            <a:alphaModFix/>
          </a:blip>
          <a:srcRect l="3284" t="10647" r="71316" b="56802"/>
          <a:stretch/>
        </p:blipFill>
        <p:spPr>
          <a:xfrm>
            <a:off x="3788969" y="1268256"/>
            <a:ext cx="1509619" cy="755037"/>
          </a:xfrm>
          <a:prstGeom prst="rect">
            <a:avLst/>
          </a:prstGeom>
          <a:noFill/>
          <a:ln>
            <a:noFill/>
          </a:ln>
        </p:spPr>
      </p:pic>
      <p:pic>
        <p:nvPicPr>
          <p:cNvPr id="531" name="Google Shape;531;p73"/>
          <p:cNvPicPr preferRelativeResize="0"/>
          <p:nvPr/>
        </p:nvPicPr>
        <p:blipFill rotWithShape="1">
          <a:blip r:embed="rId4">
            <a:alphaModFix/>
          </a:blip>
          <a:srcRect l="35616" t="29011" r="37374" b="35112"/>
          <a:stretch/>
        </p:blipFill>
        <p:spPr>
          <a:xfrm>
            <a:off x="5595899" y="429718"/>
            <a:ext cx="1672702" cy="537875"/>
          </a:xfrm>
          <a:prstGeom prst="rect">
            <a:avLst/>
          </a:prstGeom>
          <a:solidFill>
            <a:schemeClr val="lt1"/>
          </a:solidFill>
          <a:ln w="25400" cap="flat" cmpd="sng">
            <a:solidFill>
              <a:schemeClr val="dk1"/>
            </a:solidFill>
            <a:prstDash val="solid"/>
            <a:round/>
            <a:headEnd type="none" w="sm" len="sm"/>
            <a:tailEnd type="none" w="sm" len="sm"/>
          </a:ln>
        </p:spPr>
      </p:pic>
      <p:pic>
        <p:nvPicPr>
          <p:cNvPr id="532" name="Google Shape;532;p73" descr="The formulation of strategy"/>
          <p:cNvPicPr preferRelativeResize="0"/>
          <p:nvPr/>
        </p:nvPicPr>
        <p:blipFill rotWithShape="1">
          <a:blip r:embed="rId3">
            <a:alphaModFix/>
          </a:blip>
          <a:srcRect l="68293" t="11803" r="3940" b="55647"/>
          <a:stretch/>
        </p:blipFill>
        <p:spPr>
          <a:xfrm>
            <a:off x="7546220" y="1929136"/>
            <a:ext cx="1650381" cy="755037"/>
          </a:xfrm>
          <a:prstGeom prst="rect">
            <a:avLst/>
          </a:prstGeom>
          <a:solidFill>
            <a:schemeClr val="lt1"/>
          </a:solidFill>
          <a:ln w="25400" cap="flat" cmpd="sng">
            <a:solidFill>
              <a:schemeClr val="dk1"/>
            </a:solidFill>
            <a:prstDash val="solid"/>
            <a:round/>
            <a:headEnd type="none" w="sm" len="sm"/>
            <a:tailEnd type="none" w="sm" len="sm"/>
          </a:ln>
        </p:spPr>
      </p:pic>
      <p:cxnSp>
        <p:nvCxnSpPr>
          <p:cNvPr id="533" name="Google Shape;533;p73"/>
          <p:cNvCxnSpPr/>
          <p:nvPr/>
        </p:nvCxnSpPr>
        <p:spPr>
          <a:xfrm>
            <a:off x="8337196" y="533866"/>
            <a:ext cx="0" cy="734393"/>
          </a:xfrm>
          <a:prstGeom prst="straightConnector1">
            <a:avLst/>
          </a:prstGeom>
          <a:noFill/>
          <a:ln w="254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534" name="Google Shape;534;p73"/>
          <p:cNvCxnSpPr/>
          <p:nvPr/>
        </p:nvCxnSpPr>
        <p:spPr>
          <a:xfrm>
            <a:off x="7075304" y="501721"/>
            <a:ext cx="1082597" cy="0"/>
          </a:xfrm>
          <a:prstGeom prst="straightConnector1">
            <a:avLst/>
          </a:prstGeom>
          <a:noFill/>
          <a:ln w="254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535" name="Google Shape;535;p73"/>
          <p:cNvCxnSpPr/>
          <p:nvPr/>
        </p:nvCxnSpPr>
        <p:spPr>
          <a:xfrm flipH="1">
            <a:off x="4505091" y="488010"/>
            <a:ext cx="1284104" cy="13713"/>
          </a:xfrm>
          <a:prstGeom prst="straightConnector1">
            <a:avLst/>
          </a:prstGeom>
          <a:noFill/>
          <a:ln w="254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536" name="Google Shape;536;p73"/>
          <p:cNvCxnSpPr/>
          <p:nvPr/>
        </p:nvCxnSpPr>
        <p:spPr>
          <a:xfrm>
            <a:off x="4543777" y="533866"/>
            <a:ext cx="0" cy="769591"/>
          </a:xfrm>
          <a:prstGeom prst="straightConnector1">
            <a:avLst/>
          </a:prstGeom>
          <a:noFill/>
          <a:ln w="254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537" name="Google Shape;537;p73"/>
          <p:cNvCxnSpPr/>
          <p:nvPr/>
        </p:nvCxnSpPr>
        <p:spPr>
          <a:xfrm>
            <a:off x="4543778" y="2023295"/>
            <a:ext cx="1" cy="761061"/>
          </a:xfrm>
          <a:prstGeom prst="straightConnector1">
            <a:avLst/>
          </a:prstGeom>
          <a:noFill/>
          <a:ln w="254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538" name="Google Shape;538;p73"/>
          <p:cNvSpPr txBox="1"/>
          <p:nvPr/>
        </p:nvSpPr>
        <p:spPr>
          <a:xfrm>
            <a:off x="7648225" y="1204189"/>
            <a:ext cx="1509619" cy="276999"/>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1" i="0" u="none" strike="noStrike" cap="none">
                <a:solidFill>
                  <a:srgbClr val="000000"/>
                </a:solidFill>
                <a:latin typeface="Gill Sans"/>
                <a:ea typeface="Gill Sans"/>
                <a:cs typeface="Gill Sans"/>
                <a:sym typeface="Gill Sans"/>
              </a:rPr>
              <a:t>Growth strategy </a:t>
            </a:r>
            <a:endParaRPr/>
          </a:p>
        </p:txBody>
      </p:sp>
      <p:cxnSp>
        <p:nvCxnSpPr>
          <p:cNvPr id="539" name="Google Shape;539;p73"/>
          <p:cNvCxnSpPr/>
          <p:nvPr/>
        </p:nvCxnSpPr>
        <p:spPr>
          <a:xfrm>
            <a:off x="8473461" y="1518591"/>
            <a:ext cx="0" cy="373143"/>
          </a:xfrm>
          <a:prstGeom prst="straightConnector1">
            <a:avLst/>
          </a:prstGeom>
          <a:noFill/>
          <a:ln w="254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540" name="Google Shape;540;p73"/>
          <p:cNvCxnSpPr/>
          <p:nvPr/>
        </p:nvCxnSpPr>
        <p:spPr>
          <a:xfrm>
            <a:off x="8473461" y="2659070"/>
            <a:ext cx="0" cy="373143"/>
          </a:xfrm>
          <a:prstGeom prst="straightConnector1">
            <a:avLst/>
          </a:prstGeom>
          <a:noFill/>
          <a:ln w="254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541" name="Google Shape;541;p73"/>
          <p:cNvSpPr txBox="1"/>
          <p:nvPr/>
        </p:nvSpPr>
        <p:spPr>
          <a:xfrm>
            <a:off x="3141963" y="1753236"/>
            <a:ext cx="798951" cy="276999"/>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PORTER’S</a:t>
            </a:r>
            <a:endParaRPr sz="1200" b="0" i="0" u="none" strike="noStrike" cap="none">
              <a:solidFill>
                <a:srgbClr val="000000"/>
              </a:solidFill>
              <a:latin typeface="Calibri"/>
              <a:ea typeface="Calibri"/>
              <a:cs typeface="Calibri"/>
              <a:sym typeface="Calibri"/>
            </a:endParaRPr>
          </a:p>
        </p:txBody>
      </p:sp>
      <p:sp>
        <p:nvSpPr>
          <p:cNvPr id="542" name="Google Shape;542;p73"/>
          <p:cNvSpPr/>
          <p:nvPr/>
        </p:nvSpPr>
        <p:spPr>
          <a:xfrm>
            <a:off x="150637" y="1468657"/>
            <a:ext cx="1633651" cy="1836019"/>
          </a:xfrm>
          <a:prstGeom prst="round2DiagRect">
            <a:avLst>
              <a:gd name="adj1" fmla="val 16667"/>
              <a:gd name="adj2" fmla="val 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Corporate strategy </a:t>
            </a:r>
            <a:r>
              <a:rPr lang="en-US" sz="1400" b="0" i="0" u="none" strike="noStrike" cap="none">
                <a:solidFill>
                  <a:srgbClr val="000000"/>
                </a:solidFill>
                <a:latin typeface="Calibri"/>
                <a:ea typeface="Calibri"/>
                <a:cs typeface="Calibri"/>
                <a:sym typeface="Calibri"/>
              </a:rPr>
              <a:t>refers to the overall strategy used to guide a business.</a:t>
            </a:r>
            <a:endParaRPr sz="1400" b="0" i="0" u="none" strike="noStrike" cap="none">
              <a:solidFill>
                <a:srgbClr val="000000"/>
              </a:solidFill>
              <a:latin typeface="Gill Sans"/>
              <a:ea typeface="Gill Sans"/>
              <a:cs typeface="Gill Sans"/>
              <a:sym typeface="Gill Sans"/>
            </a:endParaRPr>
          </a:p>
        </p:txBody>
      </p:sp>
      <p:pic>
        <p:nvPicPr>
          <p:cNvPr id="543" name="Google Shape;543;p73" descr="Corporate Growth Strategies Examples -"/>
          <p:cNvPicPr preferRelativeResize="0"/>
          <p:nvPr/>
        </p:nvPicPr>
        <p:blipFill rotWithShape="1">
          <a:blip r:embed="rId5">
            <a:alphaModFix/>
          </a:blip>
          <a:srcRect/>
          <a:stretch/>
        </p:blipFill>
        <p:spPr>
          <a:xfrm>
            <a:off x="7075300" y="3015225"/>
            <a:ext cx="4110125" cy="2736325"/>
          </a:xfrm>
          <a:prstGeom prst="rect">
            <a:avLst/>
          </a:prstGeom>
          <a:noFill/>
          <a:ln>
            <a:noFill/>
          </a:ln>
        </p:spPr>
      </p:pic>
      <p:pic>
        <p:nvPicPr>
          <p:cNvPr id="544" name="Google Shape;544;p73" descr="Porter's Generic Competitive Strategies - Management Weekly"/>
          <p:cNvPicPr preferRelativeResize="0"/>
          <p:nvPr/>
        </p:nvPicPr>
        <p:blipFill rotWithShape="1">
          <a:blip r:embed="rId6">
            <a:alphaModFix/>
          </a:blip>
          <a:srcRect l="6927" t="14431" r="15332" b="7784"/>
          <a:stretch/>
        </p:blipFill>
        <p:spPr>
          <a:xfrm>
            <a:off x="2063325" y="2859377"/>
            <a:ext cx="4228150" cy="28921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flythrough dir="ou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0" name="Google Shape;550;p74" descr="What is the Marketing Mix (4 P's of Marketing)?"/>
          <p:cNvPicPr preferRelativeResize="0"/>
          <p:nvPr/>
        </p:nvPicPr>
        <p:blipFill rotWithShape="1">
          <a:blip r:embed="rId3">
            <a:alphaModFix/>
          </a:blip>
          <a:srcRect l="10540" t="19670" r="9337" b="19669"/>
          <a:stretch/>
        </p:blipFill>
        <p:spPr>
          <a:xfrm>
            <a:off x="3922375" y="5250457"/>
            <a:ext cx="4568950" cy="646325"/>
          </a:xfrm>
          <a:prstGeom prst="rect">
            <a:avLst/>
          </a:prstGeom>
          <a:noFill/>
          <a:ln>
            <a:noFill/>
          </a:ln>
        </p:spPr>
      </p:pic>
      <p:sp>
        <p:nvSpPr>
          <p:cNvPr id="551" name="Google Shape;551;p74"/>
          <p:cNvSpPr/>
          <p:nvPr/>
        </p:nvSpPr>
        <p:spPr>
          <a:xfrm rot="5400000">
            <a:off x="6229759" y="2738501"/>
            <a:ext cx="111356" cy="1696835"/>
          </a:xfrm>
          <a:prstGeom prst="rightBracket">
            <a:avLst>
              <a:gd name="adj" fmla="val 8333"/>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Gill Sans"/>
              <a:ea typeface="Gill Sans"/>
              <a:cs typeface="Gill Sans"/>
              <a:sym typeface="Gill Sans"/>
            </a:endParaRPr>
          </a:p>
        </p:txBody>
      </p:sp>
      <p:cxnSp>
        <p:nvCxnSpPr>
          <p:cNvPr id="552" name="Google Shape;552;p74"/>
          <p:cNvCxnSpPr/>
          <p:nvPr/>
        </p:nvCxnSpPr>
        <p:spPr>
          <a:xfrm>
            <a:off x="6266383" y="5202997"/>
            <a:ext cx="0" cy="267787"/>
          </a:xfrm>
          <a:prstGeom prst="straightConnector1">
            <a:avLst/>
          </a:prstGeom>
          <a:noFill/>
          <a:ln w="254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553" name="Google Shape;553;p74"/>
          <p:cNvSpPr/>
          <p:nvPr/>
        </p:nvSpPr>
        <p:spPr>
          <a:xfrm>
            <a:off x="267625" y="2976552"/>
            <a:ext cx="1873500" cy="1338000"/>
          </a:xfrm>
          <a:prstGeom prst="round2DiagRect">
            <a:avLst>
              <a:gd name="adj1" fmla="val 16667"/>
              <a:gd name="adj2" fmla="val 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General Marketing Strategies, </a:t>
            </a:r>
            <a:r>
              <a:rPr lang="en-US" sz="1400" b="0" i="0" u="none" strike="noStrike" cap="none">
                <a:solidFill>
                  <a:srgbClr val="000000"/>
                </a:solidFill>
                <a:latin typeface="Calibri"/>
                <a:ea typeface="Calibri"/>
                <a:cs typeface="Calibri"/>
                <a:sym typeface="Calibri"/>
              </a:rPr>
              <a:t>describes how marketing will achieve general objective</a:t>
            </a:r>
            <a:r>
              <a:rPr lang="en-US" sz="1400" b="0" i="0" u="none" strike="noStrike" cap="none">
                <a:solidFill>
                  <a:srgbClr val="000000"/>
                </a:solidFill>
                <a:latin typeface="Gill Sans"/>
                <a:ea typeface="Gill Sans"/>
                <a:cs typeface="Gill Sans"/>
                <a:sym typeface="Gill Sans"/>
              </a:rPr>
              <a:t> </a:t>
            </a:r>
            <a:endParaRPr/>
          </a:p>
        </p:txBody>
      </p:sp>
      <p:sp>
        <p:nvSpPr>
          <p:cNvPr id="554" name="Google Shape;554;p74"/>
          <p:cNvSpPr/>
          <p:nvPr/>
        </p:nvSpPr>
        <p:spPr>
          <a:xfrm>
            <a:off x="164625" y="4367626"/>
            <a:ext cx="1873500" cy="1485900"/>
          </a:xfrm>
          <a:prstGeom prst="round2DiagRect">
            <a:avLst>
              <a:gd name="adj1" fmla="val 16667"/>
              <a:gd name="adj2" fmla="val 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Specific marketing strategies  “brand level strategies” </a:t>
            </a:r>
            <a:endParaRPr/>
          </a:p>
        </p:txBody>
      </p:sp>
      <p:pic>
        <p:nvPicPr>
          <p:cNvPr id="555" name="Google Shape;555;p74" descr="The details are as follows:&#10;Create value for targeted customers:&#10;• Select customers to serve&#10;o Segmentation: Divide the total market into smaller segments&#10;o Targeting: Select the segment or segments to enter&#10;• Decide on a value proposition&#10;o Differentiation: Differentiate the market offering to create superior customer value&#10;o Positioning: Position the market offering in the minds of target customers&#10;Note: In concept, marketing boils down to two questions:&#10;1. Which customers will we serve? And&#10;2. How will we serve them?&#10;Of course, the tough part is coming up with good answers to these simple-sounding yet difficult questions. The goal is to create more value for the customers we serve than competitors do.&#10;"/>
          <p:cNvPicPr preferRelativeResize="0">
            <a:picLocks noGrp="1"/>
          </p:cNvPicPr>
          <p:nvPr>
            <p:ph type="body" idx="4294967295"/>
          </p:nvPr>
        </p:nvPicPr>
        <p:blipFill rotWithShape="1">
          <a:blip r:embed="rId4">
            <a:alphaModFix/>
          </a:blip>
          <a:srcRect l="23188" r="1198" b="5823"/>
          <a:stretch/>
        </p:blipFill>
        <p:spPr>
          <a:xfrm>
            <a:off x="3970057" y="3748003"/>
            <a:ext cx="4473600" cy="1238400"/>
          </a:xfrm>
          <a:prstGeom prst="rect">
            <a:avLst/>
          </a:prstGeom>
          <a:noFill/>
          <a:ln>
            <a:noFill/>
          </a:ln>
        </p:spPr>
      </p:pic>
      <p:sp>
        <p:nvSpPr>
          <p:cNvPr id="556" name="Google Shape;556;p74"/>
          <p:cNvSpPr txBox="1">
            <a:spLocks noGrp="1"/>
          </p:cNvSpPr>
          <p:nvPr>
            <p:ph type="title" idx="4294967295"/>
          </p:nvPr>
        </p:nvSpPr>
        <p:spPr>
          <a:xfrm>
            <a:off x="9339266" y="257175"/>
            <a:ext cx="2852737" cy="1485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3600" b="1">
                <a:solidFill>
                  <a:srgbClr val="C00000"/>
                </a:solidFill>
              </a:rPr>
              <a:t>Understand the Startegy </a:t>
            </a:r>
            <a:endParaRPr/>
          </a:p>
        </p:txBody>
      </p:sp>
      <p:sp>
        <p:nvSpPr>
          <p:cNvPr id="557" name="Google Shape;557;p74"/>
          <p:cNvSpPr txBox="1"/>
          <p:nvPr/>
        </p:nvSpPr>
        <p:spPr>
          <a:xfrm>
            <a:off x="2270362" y="1594390"/>
            <a:ext cx="1553700" cy="3078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Grand strategy </a:t>
            </a:r>
            <a:endParaRPr sz="1400" b="1" i="0" u="none" strike="noStrike" cap="none">
              <a:solidFill>
                <a:srgbClr val="000000"/>
              </a:solidFill>
              <a:latin typeface="Arial"/>
              <a:ea typeface="Arial"/>
              <a:cs typeface="Arial"/>
              <a:sym typeface="Arial"/>
            </a:endParaRPr>
          </a:p>
        </p:txBody>
      </p:sp>
      <p:cxnSp>
        <p:nvCxnSpPr>
          <p:cNvPr id="558" name="Google Shape;558;p74"/>
          <p:cNvCxnSpPr/>
          <p:nvPr/>
        </p:nvCxnSpPr>
        <p:spPr>
          <a:xfrm flipH="1">
            <a:off x="2994751" y="1836623"/>
            <a:ext cx="18900" cy="1338000"/>
          </a:xfrm>
          <a:prstGeom prst="straightConnector1">
            <a:avLst/>
          </a:prstGeom>
          <a:noFill/>
          <a:ln w="254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559" name="Google Shape;559;p74"/>
          <p:cNvCxnSpPr/>
          <p:nvPr/>
        </p:nvCxnSpPr>
        <p:spPr>
          <a:xfrm flipH="1">
            <a:off x="2994764" y="3337930"/>
            <a:ext cx="18900" cy="1338000"/>
          </a:xfrm>
          <a:prstGeom prst="straightConnector1">
            <a:avLst/>
          </a:prstGeom>
          <a:noFill/>
          <a:ln w="254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560" name="Google Shape;560;p74"/>
          <p:cNvSpPr txBox="1"/>
          <p:nvPr/>
        </p:nvSpPr>
        <p:spPr>
          <a:xfrm>
            <a:off x="2643118" y="3079597"/>
            <a:ext cx="722100" cy="3078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S.T.P. </a:t>
            </a:r>
            <a:endParaRPr sz="1400" b="1" i="0" u="none" strike="noStrike" cap="none">
              <a:solidFill>
                <a:srgbClr val="000000"/>
              </a:solidFill>
              <a:latin typeface="Gill Sans"/>
              <a:ea typeface="Gill Sans"/>
              <a:cs typeface="Gill Sans"/>
              <a:sym typeface="Gill Sans"/>
            </a:endParaRPr>
          </a:p>
        </p:txBody>
      </p:sp>
      <p:cxnSp>
        <p:nvCxnSpPr>
          <p:cNvPr id="561" name="Google Shape;561;p74"/>
          <p:cNvCxnSpPr/>
          <p:nvPr/>
        </p:nvCxnSpPr>
        <p:spPr>
          <a:xfrm>
            <a:off x="6285435" y="3717936"/>
            <a:ext cx="0" cy="267787"/>
          </a:xfrm>
          <a:prstGeom prst="straightConnector1">
            <a:avLst/>
          </a:prstGeom>
          <a:noFill/>
          <a:ln w="254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562" name="Google Shape;562;p74"/>
          <p:cNvSpPr/>
          <p:nvPr/>
        </p:nvSpPr>
        <p:spPr>
          <a:xfrm rot="5400000">
            <a:off x="6210706" y="4298904"/>
            <a:ext cx="111356" cy="1696835"/>
          </a:xfrm>
          <a:prstGeom prst="rightBracket">
            <a:avLst>
              <a:gd name="adj" fmla="val 8333"/>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Gill Sans"/>
              <a:ea typeface="Gill Sans"/>
              <a:cs typeface="Gill Sans"/>
              <a:sym typeface="Gill Sans"/>
            </a:endParaRPr>
          </a:p>
        </p:txBody>
      </p:sp>
      <p:sp>
        <p:nvSpPr>
          <p:cNvPr id="563" name="Google Shape;563;p74"/>
          <p:cNvSpPr txBox="1"/>
          <p:nvPr/>
        </p:nvSpPr>
        <p:spPr>
          <a:xfrm>
            <a:off x="2313416" y="4675923"/>
            <a:ext cx="1553700" cy="3078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Marketing Mix</a:t>
            </a:r>
            <a:endParaRPr sz="1400" b="1" i="0" u="none" strike="noStrike" cap="none">
              <a:solidFill>
                <a:srgbClr val="000000"/>
              </a:solidFill>
              <a:latin typeface="Arial"/>
              <a:ea typeface="Arial"/>
              <a:cs typeface="Arial"/>
              <a:sym typeface="Arial"/>
            </a:endParaRPr>
          </a:p>
        </p:txBody>
      </p:sp>
      <p:sp>
        <p:nvSpPr>
          <p:cNvPr id="564" name="Google Shape;564;p74"/>
          <p:cNvSpPr txBox="1"/>
          <p:nvPr/>
        </p:nvSpPr>
        <p:spPr>
          <a:xfrm>
            <a:off x="8727759" y="3174628"/>
            <a:ext cx="3332100" cy="12387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rmAutofit fontScale="85000" lnSpcReduction="20000"/>
          </a:bodyPr>
          <a:lstStyle/>
          <a:p>
            <a:pPr marL="57148" marR="0" lvl="0" indent="0" algn="l" rtl="0">
              <a:lnSpc>
                <a:spcPct val="110000"/>
              </a:lnSpc>
              <a:spcBef>
                <a:spcPts val="0"/>
              </a:spcBef>
              <a:spcAft>
                <a:spcPts val="0"/>
              </a:spcAft>
              <a:buNone/>
            </a:pPr>
            <a:r>
              <a:rPr lang="en-US" sz="1600" b="0" i="0" u="none" strike="noStrike" cap="none">
                <a:solidFill>
                  <a:srgbClr val="C00000"/>
                </a:solidFill>
                <a:latin typeface="Gill Sans"/>
                <a:ea typeface="Gill Sans"/>
                <a:cs typeface="Gill Sans"/>
                <a:sym typeface="Gill Sans"/>
              </a:rPr>
              <a:t>(Where to play ) Which customers will we serve ? (segmentation and targeting) </a:t>
            </a:r>
            <a:endParaRPr/>
          </a:p>
          <a:p>
            <a:pPr marL="57148" marR="0" lvl="0" indent="0" algn="l" rtl="0">
              <a:lnSpc>
                <a:spcPct val="110000"/>
              </a:lnSpc>
              <a:spcBef>
                <a:spcPts val="700"/>
              </a:spcBef>
              <a:spcAft>
                <a:spcPts val="0"/>
              </a:spcAft>
              <a:buNone/>
            </a:pPr>
            <a:r>
              <a:rPr lang="en-US" sz="1600" b="0" i="0" u="none" strike="noStrike" cap="none">
                <a:solidFill>
                  <a:srgbClr val="C00000"/>
                </a:solidFill>
                <a:latin typeface="Gill Sans"/>
                <a:ea typeface="Gill Sans"/>
                <a:cs typeface="Gill Sans"/>
                <a:sym typeface="Gill Sans"/>
              </a:rPr>
              <a:t>(How to win ) how will we create value for them?</a:t>
            </a:r>
            <a:endParaRPr/>
          </a:p>
          <a:p>
            <a:pPr marL="57148" marR="0" lvl="0" indent="0" algn="l" rtl="0">
              <a:lnSpc>
                <a:spcPct val="110000"/>
              </a:lnSpc>
              <a:spcBef>
                <a:spcPts val="700"/>
              </a:spcBef>
              <a:spcAft>
                <a:spcPts val="0"/>
              </a:spcAft>
              <a:buNone/>
            </a:pPr>
            <a:r>
              <a:rPr lang="en-US" sz="1600" b="0" i="0" u="none" strike="noStrike" cap="none">
                <a:solidFill>
                  <a:srgbClr val="C00000"/>
                </a:solidFill>
                <a:latin typeface="Gill Sans"/>
                <a:ea typeface="Gill Sans"/>
                <a:cs typeface="Gill Sans"/>
                <a:sym typeface="Gill Sans"/>
              </a:rPr>
              <a:t>(differentiation and positioning)</a:t>
            </a:r>
            <a:endParaRPr/>
          </a:p>
        </p:txBody>
      </p:sp>
      <p:sp>
        <p:nvSpPr>
          <p:cNvPr id="565" name="Google Shape;565;p74"/>
          <p:cNvSpPr txBox="1"/>
          <p:nvPr/>
        </p:nvSpPr>
        <p:spPr>
          <a:xfrm>
            <a:off x="8752543" y="1886303"/>
            <a:ext cx="3332084" cy="123870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rmAutofit/>
          </a:bodyPr>
          <a:lstStyle/>
          <a:p>
            <a:pPr marL="57148" marR="0" lvl="0" indent="0" algn="l" rtl="0">
              <a:lnSpc>
                <a:spcPct val="110000"/>
              </a:lnSpc>
              <a:spcBef>
                <a:spcPts val="0"/>
              </a:spcBef>
              <a:spcAft>
                <a:spcPts val="0"/>
              </a:spcAft>
              <a:buNone/>
            </a:pPr>
            <a:r>
              <a:rPr lang="en-US" sz="1600" b="0" i="0" u="none" strike="noStrike" cap="none">
                <a:solidFill>
                  <a:srgbClr val="C00000"/>
                </a:solidFill>
                <a:latin typeface="Gill Sans"/>
                <a:ea typeface="Gill Sans"/>
                <a:cs typeface="Gill Sans"/>
                <a:sym typeface="Gill Sans"/>
              </a:rPr>
              <a:t>How to grow ?</a:t>
            </a:r>
            <a:endParaRPr/>
          </a:p>
          <a:p>
            <a:pPr marL="57148" marR="0" lvl="0" indent="0" algn="l" rtl="0">
              <a:lnSpc>
                <a:spcPct val="110000"/>
              </a:lnSpc>
              <a:spcBef>
                <a:spcPts val="700"/>
              </a:spcBef>
              <a:spcAft>
                <a:spcPts val="0"/>
              </a:spcAft>
              <a:buNone/>
            </a:pPr>
            <a:r>
              <a:rPr lang="en-US" sz="1600" b="0" i="0" u="none" strike="noStrike" cap="none">
                <a:solidFill>
                  <a:srgbClr val="C00000"/>
                </a:solidFill>
                <a:latin typeface="Gill Sans"/>
                <a:ea typeface="Gill Sans"/>
                <a:cs typeface="Gill Sans"/>
                <a:sym typeface="Gill Sans"/>
              </a:rPr>
              <a:t>How to differentiate your self from other  ?</a:t>
            </a:r>
            <a:endParaRPr/>
          </a:p>
        </p:txBody>
      </p:sp>
      <p:sp>
        <p:nvSpPr>
          <p:cNvPr id="566" name="Google Shape;566;p74"/>
          <p:cNvSpPr txBox="1"/>
          <p:nvPr/>
        </p:nvSpPr>
        <p:spPr>
          <a:xfrm>
            <a:off x="8727754" y="4367615"/>
            <a:ext cx="3381600" cy="12387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rmAutofit fontScale="92500"/>
          </a:bodyPr>
          <a:lstStyle/>
          <a:p>
            <a:pPr marL="57148" marR="0" lvl="0" indent="0" algn="l" rtl="0">
              <a:lnSpc>
                <a:spcPct val="110000"/>
              </a:lnSpc>
              <a:spcBef>
                <a:spcPts val="0"/>
              </a:spcBef>
              <a:spcAft>
                <a:spcPts val="0"/>
              </a:spcAft>
              <a:buNone/>
            </a:pPr>
            <a:r>
              <a:rPr lang="en-US" sz="1600" b="0" i="0" u="none" strike="noStrike" cap="none">
                <a:solidFill>
                  <a:srgbClr val="C00000"/>
                </a:solidFill>
                <a:latin typeface="Gill Sans"/>
                <a:ea typeface="Gill Sans"/>
                <a:cs typeface="Gill Sans"/>
                <a:sym typeface="Gill Sans"/>
              </a:rPr>
              <a:t>Which products and services levels ?</a:t>
            </a:r>
            <a:endParaRPr/>
          </a:p>
          <a:p>
            <a:pPr marL="57148" marR="0" lvl="0" indent="0" algn="l" rtl="0">
              <a:lnSpc>
                <a:spcPct val="110000"/>
              </a:lnSpc>
              <a:spcBef>
                <a:spcPts val="700"/>
              </a:spcBef>
              <a:spcAft>
                <a:spcPts val="0"/>
              </a:spcAft>
              <a:buNone/>
            </a:pPr>
            <a:r>
              <a:rPr lang="en-US" sz="1600" b="0" i="0" u="none" strike="noStrike" cap="none">
                <a:solidFill>
                  <a:srgbClr val="C00000"/>
                </a:solidFill>
                <a:latin typeface="Gill Sans"/>
                <a:ea typeface="Gill Sans"/>
                <a:cs typeface="Gill Sans"/>
                <a:sym typeface="Gill Sans"/>
              </a:rPr>
              <a:t>Where &amp; how customer will find them?</a:t>
            </a:r>
            <a:endParaRPr/>
          </a:p>
          <a:p>
            <a:pPr marL="57148" marR="0" lvl="0" indent="0" algn="l" rtl="0">
              <a:lnSpc>
                <a:spcPct val="110000"/>
              </a:lnSpc>
              <a:spcBef>
                <a:spcPts val="700"/>
              </a:spcBef>
              <a:spcAft>
                <a:spcPts val="0"/>
              </a:spcAft>
              <a:buNone/>
            </a:pPr>
            <a:r>
              <a:rPr lang="en-US" sz="1600" b="0" i="0" u="none" strike="noStrike" cap="none">
                <a:solidFill>
                  <a:srgbClr val="C00000"/>
                </a:solidFill>
                <a:latin typeface="Gill Sans"/>
                <a:ea typeface="Gill Sans"/>
                <a:cs typeface="Gill Sans"/>
                <a:sym typeface="Gill Sans"/>
              </a:rPr>
              <a:t>Communication and exchange ?</a:t>
            </a:r>
            <a:endParaRPr/>
          </a:p>
        </p:txBody>
      </p:sp>
      <p:sp>
        <p:nvSpPr>
          <p:cNvPr id="567" name="Google Shape;567;p74"/>
          <p:cNvSpPr/>
          <p:nvPr/>
        </p:nvSpPr>
        <p:spPr>
          <a:xfrm>
            <a:off x="353800" y="1246000"/>
            <a:ext cx="1873500" cy="1582800"/>
          </a:xfrm>
          <a:prstGeom prst="round2DiagRect">
            <a:avLst>
              <a:gd name="adj1" fmla="val 16667"/>
              <a:gd name="adj2" fmla="val 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Corporate strategy </a:t>
            </a:r>
            <a:r>
              <a:rPr lang="en-US" sz="1400" b="0" i="0" u="none" strike="noStrike" cap="none">
                <a:solidFill>
                  <a:srgbClr val="000000"/>
                </a:solidFill>
                <a:latin typeface="Calibri"/>
                <a:ea typeface="Calibri"/>
                <a:cs typeface="Calibri"/>
                <a:sym typeface="Calibri"/>
              </a:rPr>
              <a:t>refers to the overall strategy used to guide a business.</a:t>
            </a:r>
            <a:endParaRPr sz="1400" b="0" i="0" u="none" strike="noStrike" cap="none">
              <a:solidFill>
                <a:srgbClr val="000000"/>
              </a:solidFill>
              <a:latin typeface="Gill Sans"/>
              <a:ea typeface="Gill Sans"/>
              <a:cs typeface="Gill Sans"/>
              <a:sym typeface="Gill Sans"/>
            </a:endParaRPr>
          </a:p>
        </p:txBody>
      </p:sp>
      <p:pic>
        <p:nvPicPr>
          <p:cNvPr id="568" name="Google Shape;568;p74"/>
          <p:cNvPicPr preferRelativeResize="0"/>
          <p:nvPr/>
        </p:nvPicPr>
        <p:blipFill rotWithShape="1">
          <a:blip r:embed="rId5">
            <a:alphaModFix/>
          </a:blip>
          <a:srcRect/>
          <a:stretch/>
        </p:blipFill>
        <p:spPr>
          <a:xfrm>
            <a:off x="3867150" y="1106451"/>
            <a:ext cx="4812101" cy="2492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flythrough dir="ou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txBox="1"/>
          <p:nvPr/>
        </p:nvSpPr>
        <p:spPr>
          <a:xfrm>
            <a:off x="298177" y="1023729"/>
            <a:ext cx="1180768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 name="Google Shape;118;p3"/>
          <p:cNvSpPr/>
          <p:nvPr/>
        </p:nvSpPr>
        <p:spPr>
          <a:xfrm>
            <a:off x="185067" y="602422"/>
            <a:ext cx="11511673" cy="1128068"/>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3600"/>
              <a:buFont typeface="Arial"/>
              <a:buNone/>
            </a:pPr>
            <a:r>
              <a:rPr lang="en-US" sz="3600" b="0" i="0" u="none" strike="noStrike" cap="none" dirty="0">
                <a:solidFill>
                  <a:srgbClr val="B80E0F"/>
                </a:solidFill>
                <a:latin typeface="Impact"/>
                <a:ea typeface="Impact"/>
                <a:cs typeface="Impact"/>
                <a:sym typeface="Impact"/>
              </a:rPr>
              <a:t>WHY</a:t>
            </a:r>
            <a:r>
              <a:rPr lang="en-US" sz="2800" b="0" i="0" u="none" strike="noStrike" cap="none" dirty="0">
                <a:solidFill>
                  <a:srgbClr val="B80E0F"/>
                </a:solidFill>
                <a:latin typeface="Impact"/>
                <a:ea typeface="Impact"/>
                <a:cs typeface="Impact"/>
                <a:sym typeface="Impact"/>
              </a:rPr>
              <a:t> </a:t>
            </a:r>
            <a:r>
              <a:rPr lang="en-US" sz="3600" b="0" i="0" u="none" strike="noStrike" cap="none" dirty="0">
                <a:solidFill>
                  <a:srgbClr val="B80E0F"/>
                </a:solidFill>
                <a:latin typeface="Impact"/>
                <a:ea typeface="Impact"/>
                <a:cs typeface="Impact"/>
                <a:sym typeface="Impact"/>
              </a:rPr>
              <a:t>TO STUDY  STARTEGIC MARKETING? </a:t>
            </a:r>
            <a:br>
              <a:rPr lang="en-US" sz="2800" b="0" i="0" u="none" strike="noStrike" cap="none" dirty="0">
                <a:solidFill>
                  <a:srgbClr val="B80E0F"/>
                </a:solidFill>
                <a:latin typeface="Impact"/>
                <a:ea typeface="Impact"/>
                <a:cs typeface="Impact"/>
                <a:sym typeface="Impact"/>
              </a:rPr>
            </a:br>
            <a:endParaRPr sz="2800" b="0" i="0" u="none" strike="noStrike" cap="none" dirty="0">
              <a:solidFill>
                <a:srgbClr val="B80E0F"/>
              </a:solidFill>
              <a:latin typeface="Impact"/>
              <a:ea typeface="Impact"/>
              <a:cs typeface="Impact"/>
              <a:sym typeface="Impact"/>
            </a:endParaRPr>
          </a:p>
        </p:txBody>
      </p:sp>
      <p:sp>
        <p:nvSpPr>
          <p:cNvPr id="119" name="Google Shape;119;p3"/>
          <p:cNvSpPr/>
          <p:nvPr/>
        </p:nvSpPr>
        <p:spPr>
          <a:xfrm>
            <a:off x="223537" y="1831910"/>
            <a:ext cx="5978483" cy="3686437"/>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rmAutofit/>
          </a:bodyPr>
          <a:lstStyle/>
          <a:p>
            <a:pPr marL="685766" marR="0" lvl="0" indent="-457178" algn="l" rtl="0">
              <a:lnSpc>
                <a:spcPct val="80000"/>
              </a:lnSpc>
              <a:spcBef>
                <a:spcPts val="0"/>
              </a:spcBef>
              <a:spcAft>
                <a:spcPts val="0"/>
              </a:spcAft>
              <a:buClr>
                <a:srgbClr val="000000"/>
              </a:buClr>
              <a:buSzPts val="2400"/>
              <a:buFont typeface="Calibri"/>
              <a:buAutoNum type="arabicPeriod"/>
            </a:pPr>
            <a:r>
              <a:rPr lang="en-US" sz="2400" b="0" i="0" u="none" strike="noStrike" cap="none" dirty="0">
                <a:solidFill>
                  <a:srgbClr val="000000"/>
                </a:solidFill>
                <a:latin typeface="Calibri"/>
                <a:ea typeface="Calibri"/>
                <a:cs typeface="Calibri"/>
                <a:sym typeface="Calibri"/>
              </a:rPr>
              <a:t>It is  the core  of success for anyone ,  and   We are all concerned.</a:t>
            </a:r>
            <a:endParaRPr sz="1400" b="0" i="0" u="none" strike="noStrike" cap="none" dirty="0">
              <a:solidFill>
                <a:srgbClr val="000000"/>
              </a:solidFill>
              <a:latin typeface="Arial"/>
              <a:ea typeface="Arial"/>
              <a:cs typeface="Arial"/>
              <a:sym typeface="Arial"/>
            </a:endParaRPr>
          </a:p>
          <a:p>
            <a:pPr marL="685766" marR="0" lvl="0" indent="-304777" algn="l" rtl="0">
              <a:lnSpc>
                <a:spcPct val="80000"/>
              </a:lnSpc>
              <a:spcBef>
                <a:spcPts val="600"/>
              </a:spcBef>
              <a:spcAft>
                <a:spcPts val="0"/>
              </a:spcAft>
              <a:buClr>
                <a:schemeClr val="dk1"/>
              </a:buClr>
              <a:buSzPts val="2400"/>
              <a:buFont typeface="Calibri"/>
              <a:buNone/>
            </a:pPr>
            <a:endParaRPr sz="2400" b="0" i="0" u="none" strike="noStrike" cap="none" dirty="0">
              <a:solidFill>
                <a:srgbClr val="000000"/>
              </a:solidFill>
              <a:latin typeface="Calibri"/>
              <a:ea typeface="Calibri"/>
              <a:cs typeface="Calibri"/>
              <a:sym typeface="Calibri"/>
            </a:endParaRPr>
          </a:p>
          <a:p>
            <a:pPr marL="685766" marR="0" lvl="0" indent="-457178" algn="l" rtl="0">
              <a:lnSpc>
                <a:spcPct val="80000"/>
              </a:lnSpc>
              <a:spcBef>
                <a:spcPts val="600"/>
              </a:spcBef>
              <a:spcAft>
                <a:spcPts val="0"/>
              </a:spcAft>
              <a:buClr>
                <a:srgbClr val="000000"/>
              </a:buClr>
              <a:buSzPts val="2400"/>
              <a:buFont typeface="Calibri"/>
              <a:buAutoNum type="arabicPeriod"/>
            </a:pPr>
            <a:r>
              <a:rPr lang="en-US" sz="2400" b="0" i="0" u="none" strike="noStrike" cap="none" dirty="0">
                <a:solidFill>
                  <a:srgbClr val="000000"/>
                </a:solidFill>
                <a:latin typeface="Calibri"/>
                <a:ea typeface="Calibri"/>
                <a:cs typeface="Calibri"/>
                <a:sym typeface="Calibri"/>
              </a:rPr>
              <a:t>Very important to integrate and reinforce other MBA modules as economics, int business , finance, management and HR. </a:t>
            </a:r>
            <a:endParaRPr sz="1400" b="0" i="0" u="none" strike="noStrike" cap="none" dirty="0">
              <a:solidFill>
                <a:srgbClr val="000000"/>
              </a:solidFill>
              <a:latin typeface="Arial"/>
              <a:ea typeface="Arial"/>
              <a:cs typeface="Arial"/>
              <a:sym typeface="Arial"/>
            </a:endParaRPr>
          </a:p>
          <a:p>
            <a:pPr marL="685766" marR="0" lvl="0" indent="-304777" algn="l" rtl="0">
              <a:lnSpc>
                <a:spcPct val="80000"/>
              </a:lnSpc>
              <a:spcBef>
                <a:spcPts val="600"/>
              </a:spcBef>
              <a:spcAft>
                <a:spcPts val="0"/>
              </a:spcAft>
              <a:buClr>
                <a:schemeClr val="dk1"/>
              </a:buClr>
              <a:buSzPts val="2400"/>
              <a:buFont typeface="Calibri"/>
              <a:buNone/>
            </a:pPr>
            <a:endParaRPr sz="2400" b="0" i="0" u="none" strike="noStrike" cap="none" dirty="0">
              <a:solidFill>
                <a:srgbClr val="000000"/>
              </a:solidFill>
              <a:latin typeface="Calibri"/>
              <a:ea typeface="Calibri"/>
              <a:cs typeface="Calibri"/>
              <a:sym typeface="Calibri"/>
            </a:endParaRPr>
          </a:p>
          <a:p>
            <a:pPr marL="685766" marR="0" lvl="0" indent="-457178" algn="l" rtl="0">
              <a:lnSpc>
                <a:spcPct val="80000"/>
              </a:lnSpc>
              <a:spcBef>
                <a:spcPts val="600"/>
              </a:spcBef>
              <a:spcAft>
                <a:spcPts val="0"/>
              </a:spcAft>
              <a:buClr>
                <a:srgbClr val="000000"/>
              </a:buClr>
              <a:buSzPts val="2400"/>
              <a:buFont typeface="Calibri"/>
              <a:buAutoNum type="arabicPeriod"/>
            </a:pPr>
            <a:r>
              <a:rPr lang="en-US" sz="2400" b="0" i="0" u="none" strike="noStrike" cap="none" dirty="0">
                <a:solidFill>
                  <a:srgbClr val="000000"/>
                </a:solidFill>
                <a:latin typeface="Calibri"/>
                <a:ea typeface="Calibri"/>
                <a:cs typeface="Calibri"/>
                <a:sym typeface="Calibri"/>
              </a:rPr>
              <a:t>Very informative module that redefines many perceptions and improves business acumen.</a:t>
            </a:r>
            <a:endParaRPr sz="1400" b="0" i="0" u="none" strike="noStrike" cap="none" dirty="0">
              <a:solidFill>
                <a:srgbClr val="000000"/>
              </a:solidFill>
              <a:latin typeface="Arial"/>
              <a:ea typeface="Arial"/>
              <a:cs typeface="Arial"/>
              <a:sym typeface="Arial"/>
            </a:endParaRPr>
          </a:p>
        </p:txBody>
      </p:sp>
      <p:pic>
        <p:nvPicPr>
          <p:cNvPr id="120" name="Google Shape;120;p3"/>
          <p:cNvPicPr preferRelativeResize="0"/>
          <p:nvPr/>
        </p:nvPicPr>
        <p:blipFill rotWithShape="1">
          <a:blip r:embed="rId3">
            <a:alphaModFix/>
          </a:blip>
          <a:srcRect/>
          <a:stretch/>
        </p:blipFill>
        <p:spPr>
          <a:xfrm>
            <a:off x="7038497" y="1595901"/>
            <a:ext cx="5503249" cy="39224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33"/>
          <p:cNvSpPr txBox="1"/>
          <p:nvPr/>
        </p:nvSpPr>
        <p:spPr>
          <a:xfrm>
            <a:off x="421913" y="1518679"/>
            <a:ext cx="1180768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575" name="Google Shape;575;p33"/>
          <p:cNvPicPr preferRelativeResize="0"/>
          <p:nvPr/>
        </p:nvPicPr>
        <p:blipFill rotWithShape="1">
          <a:blip r:embed="rId3">
            <a:alphaModFix/>
          </a:blip>
          <a:srcRect l="18958" t="39967" r="2587" b="10901"/>
          <a:stretch/>
        </p:blipFill>
        <p:spPr>
          <a:xfrm>
            <a:off x="3042979" y="1340639"/>
            <a:ext cx="8865392" cy="1056555"/>
          </a:xfrm>
          <a:prstGeom prst="rect">
            <a:avLst/>
          </a:prstGeom>
          <a:solidFill>
            <a:schemeClr val="lt1"/>
          </a:solidFill>
          <a:ln w="12700" cap="flat" cmpd="sng">
            <a:solidFill>
              <a:schemeClr val="dk1"/>
            </a:solidFill>
            <a:prstDash val="solid"/>
            <a:miter lim="800000"/>
            <a:headEnd type="none" w="sm" len="sm"/>
            <a:tailEnd type="none" w="sm" len="sm"/>
          </a:ln>
        </p:spPr>
      </p:pic>
      <p:sp>
        <p:nvSpPr>
          <p:cNvPr id="576" name="Google Shape;576;p33"/>
          <p:cNvSpPr txBox="1"/>
          <p:nvPr/>
        </p:nvSpPr>
        <p:spPr>
          <a:xfrm>
            <a:off x="109471" y="3213837"/>
            <a:ext cx="3787308" cy="4594953"/>
          </a:xfrm>
          <a:prstGeom prst="rect">
            <a:avLst/>
          </a:prstGeom>
          <a:noFill/>
          <a:ln>
            <a:noFill/>
          </a:ln>
        </p:spPr>
        <p:txBody>
          <a:bodyPr spcFirstLastPara="1" wrap="square" lIns="91425" tIns="45700" rIns="91425" bIns="45700" anchor="t" anchorCtr="0">
            <a:normAutofit/>
          </a:bodyPr>
          <a:lstStyle/>
          <a:p>
            <a:pPr marL="228589" marR="0" lvl="0" indent="-228589" algn="l" rtl="0">
              <a:lnSpc>
                <a:spcPct val="100000"/>
              </a:lnSpc>
              <a:spcBef>
                <a:spcPts val="0"/>
              </a:spcBef>
              <a:spcAft>
                <a:spcPts val="0"/>
              </a:spcAft>
              <a:buClr>
                <a:srgbClr val="000000"/>
              </a:buClr>
              <a:buSzPts val="1800"/>
              <a:buFont typeface="Arial"/>
              <a:buChar char="•"/>
            </a:pPr>
            <a:r>
              <a:rPr lang="en-US" sz="1800" b="1" i="0" u="none" strike="noStrike" cap="none">
                <a:solidFill>
                  <a:srgbClr val="000000"/>
                </a:solidFill>
                <a:latin typeface="Calibri"/>
                <a:ea typeface="Calibri"/>
                <a:cs typeface="Calibri"/>
                <a:sym typeface="Calibri"/>
              </a:rPr>
              <a:t>Corporate strategy </a:t>
            </a:r>
            <a:r>
              <a:rPr lang="en-US" sz="1400" b="0" i="0" u="none" strike="noStrike" cap="none">
                <a:solidFill>
                  <a:srgbClr val="000000"/>
                </a:solidFill>
                <a:latin typeface="Calibri"/>
                <a:ea typeface="Calibri"/>
                <a:cs typeface="Calibri"/>
                <a:sym typeface="Calibri"/>
              </a:rPr>
              <a:t>the overall strategy for the long-term growth of the company</a:t>
            </a:r>
            <a:r>
              <a:rPr lang="en-US" sz="1600" b="0" i="0" u="none" strike="noStrike" cap="none">
                <a:solidFill>
                  <a:srgbClr val="000000"/>
                </a:solidFill>
                <a:latin typeface="Calibri"/>
                <a:ea typeface="Calibri"/>
                <a:cs typeface="Calibri"/>
                <a:sym typeface="Calibri"/>
              </a:rPr>
              <a:t>, </a:t>
            </a:r>
            <a:r>
              <a:rPr lang="en-US" sz="1400" b="0" i="0" u="none" strike="noStrike" cap="none">
                <a:solidFill>
                  <a:srgbClr val="000000"/>
                </a:solidFill>
                <a:latin typeface="Calibri"/>
                <a:ea typeface="Calibri"/>
                <a:cs typeface="Calibri"/>
                <a:sym typeface="Calibri"/>
              </a:rPr>
              <a:t>it is broader than marketing strategy, focuses on the business’ high-level objectives </a:t>
            </a:r>
            <a:endParaRPr sz="1400" b="0" i="0" u="none" strike="noStrike" cap="none">
              <a:solidFill>
                <a:srgbClr val="000000"/>
              </a:solidFill>
              <a:latin typeface="Arial"/>
              <a:ea typeface="Arial"/>
              <a:cs typeface="Arial"/>
              <a:sym typeface="Arial"/>
            </a:endParaRPr>
          </a:p>
          <a:p>
            <a:pPr marL="228589" marR="0" lvl="0" indent="-139689" algn="l" rtl="0">
              <a:lnSpc>
                <a:spcPct val="100000"/>
              </a:lnSpc>
              <a:spcBef>
                <a:spcPts val="1000"/>
              </a:spcBef>
              <a:spcAft>
                <a:spcPts val="0"/>
              </a:spcAft>
              <a:buClr>
                <a:schemeClr val="dk1"/>
              </a:buClr>
              <a:buSzPts val="1400"/>
              <a:buFont typeface="Arial"/>
              <a:buNone/>
            </a:pPr>
            <a:endParaRPr sz="1400" b="0" i="0" u="none" strike="noStrike" cap="none">
              <a:solidFill>
                <a:srgbClr val="000000"/>
              </a:solidFill>
              <a:latin typeface="Calibri"/>
              <a:ea typeface="Calibri"/>
              <a:cs typeface="Calibri"/>
              <a:sym typeface="Calibri"/>
            </a:endParaRPr>
          </a:p>
          <a:p>
            <a:pPr marL="228589" marR="0" lvl="0" indent="-228589" algn="l" rtl="0">
              <a:lnSpc>
                <a:spcPct val="100000"/>
              </a:lnSpc>
              <a:spcBef>
                <a:spcPts val="1000"/>
              </a:spcBef>
              <a:spcAft>
                <a:spcPts val="0"/>
              </a:spcAft>
              <a:buClr>
                <a:srgbClr val="000000"/>
              </a:buClr>
              <a:buSzPts val="1800"/>
              <a:buFont typeface="Arial"/>
              <a:buChar char="•"/>
            </a:pPr>
            <a:r>
              <a:rPr lang="en-US" sz="1800" b="1" i="0" u="none" strike="noStrike" cap="none">
                <a:solidFill>
                  <a:srgbClr val="000000"/>
                </a:solidFill>
                <a:latin typeface="Calibri"/>
                <a:ea typeface="Calibri"/>
                <a:cs typeface="Calibri"/>
                <a:sym typeface="Calibri"/>
              </a:rPr>
              <a:t>Marketing Strategy </a:t>
            </a:r>
            <a:r>
              <a:rPr lang="en-US" sz="1600" b="0" i="0" u="none" strike="noStrike" cap="none">
                <a:solidFill>
                  <a:srgbClr val="000000"/>
                </a:solidFill>
                <a:latin typeface="Calibri"/>
                <a:ea typeface="Calibri"/>
                <a:cs typeface="Calibri"/>
                <a:sym typeface="Calibri"/>
              </a:rPr>
              <a:t>a business level strategy to achieve the organization's goals and it definies how a company will target, position, market, and sell its products.</a:t>
            </a:r>
            <a:endParaRPr sz="1400" b="0" i="0" u="none" strike="noStrike" cap="none">
              <a:solidFill>
                <a:srgbClr val="000000"/>
              </a:solidFill>
              <a:latin typeface="Arial"/>
              <a:ea typeface="Arial"/>
              <a:cs typeface="Arial"/>
              <a:sym typeface="Arial"/>
            </a:endParaRPr>
          </a:p>
        </p:txBody>
      </p:sp>
      <p:pic>
        <p:nvPicPr>
          <p:cNvPr id="577" name="Google Shape;577;p33"/>
          <p:cNvPicPr preferRelativeResize="0"/>
          <p:nvPr/>
        </p:nvPicPr>
        <p:blipFill rotWithShape="1">
          <a:blip r:embed="rId4">
            <a:alphaModFix/>
          </a:blip>
          <a:srcRect/>
          <a:stretch/>
        </p:blipFill>
        <p:spPr>
          <a:xfrm>
            <a:off x="5442256" y="2707548"/>
            <a:ext cx="5705931" cy="2017075"/>
          </a:xfrm>
          <a:prstGeom prst="rect">
            <a:avLst/>
          </a:prstGeom>
          <a:noFill/>
          <a:ln>
            <a:noFill/>
          </a:ln>
        </p:spPr>
      </p:pic>
      <p:sp>
        <p:nvSpPr>
          <p:cNvPr id="578" name="Google Shape;578;p33"/>
          <p:cNvSpPr txBox="1"/>
          <p:nvPr/>
        </p:nvSpPr>
        <p:spPr>
          <a:xfrm>
            <a:off x="4682070" y="5016155"/>
            <a:ext cx="7226301" cy="646331"/>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Gill Sans"/>
                <a:ea typeface="Gill Sans"/>
                <a:cs typeface="Gill Sans"/>
                <a:sym typeface="Gill Sans"/>
              </a:rPr>
              <a:t>A marketing strategy and a corporate strategy,- should be synchronized to attract, retain and optimize value from customers</a:t>
            </a:r>
            <a:endParaRPr sz="1800" b="0" i="0" u="none" strike="noStrike" cap="none">
              <a:solidFill>
                <a:srgbClr val="000000"/>
              </a:solidFill>
              <a:latin typeface="Gill Sans"/>
              <a:ea typeface="Gill Sans"/>
              <a:cs typeface="Gill Sans"/>
              <a:sym typeface="Gill Sans"/>
            </a:endParaRPr>
          </a:p>
        </p:txBody>
      </p:sp>
      <p:sp>
        <p:nvSpPr>
          <p:cNvPr id="579" name="Google Shape;579;p33"/>
          <p:cNvSpPr txBox="1">
            <a:spLocks noGrp="1"/>
          </p:cNvSpPr>
          <p:nvPr>
            <p:ph type="title" idx="4294967295"/>
          </p:nvPr>
        </p:nvSpPr>
        <p:spPr>
          <a:xfrm>
            <a:off x="4682070" y="485229"/>
            <a:ext cx="7357145" cy="757130"/>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rgbClr val="C00000"/>
              </a:buClr>
              <a:buSzPts val="1600"/>
              <a:buFont typeface="Calibri"/>
              <a:buNone/>
            </a:pPr>
            <a:r>
              <a:rPr lang="en-US" sz="1600" b="1" cap="none">
                <a:solidFill>
                  <a:srgbClr val="C00000"/>
                </a:solidFill>
                <a:latin typeface="Calibri"/>
                <a:ea typeface="Calibri"/>
                <a:cs typeface="Calibri"/>
                <a:sym typeface="Calibri"/>
              </a:rPr>
              <a:t>WHAT IS THE RELATIONSHIP BETWEEN CORPORATE STRATEGY  &amp; MARKETING STRATEGY</a:t>
            </a:r>
            <a:br>
              <a:rPr lang="en-US" sz="1600" b="1" cap="none">
                <a:solidFill>
                  <a:srgbClr val="C00000"/>
                </a:solidFill>
                <a:latin typeface="Calibri"/>
                <a:ea typeface="Calibri"/>
                <a:cs typeface="Calibri"/>
                <a:sym typeface="Calibri"/>
              </a:rPr>
            </a:br>
            <a:endParaRPr sz="1600" b="1" cap="none">
              <a:solidFill>
                <a:srgbClr val="C00000"/>
              </a:solidFill>
              <a:latin typeface="Calibri"/>
              <a:ea typeface="Calibri"/>
              <a:cs typeface="Calibri"/>
              <a:sym typeface="Calibri"/>
            </a:endParaRPr>
          </a:p>
        </p:txBody>
      </p:sp>
      <p:pic>
        <p:nvPicPr>
          <p:cNvPr id="580" name="Google Shape;580;p33"/>
          <p:cNvPicPr preferRelativeResize="0"/>
          <p:nvPr/>
        </p:nvPicPr>
        <p:blipFill rotWithShape="1">
          <a:blip r:embed="rId5">
            <a:alphaModFix/>
          </a:blip>
          <a:srcRect l="1" t="26097" r="49999" b="2013"/>
          <a:stretch/>
        </p:blipFill>
        <p:spPr>
          <a:xfrm>
            <a:off x="152785" y="1153515"/>
            <a:ext cx="2854411" cy="2017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flythrough dir="ou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35"/>
          <p:cNvPicPr preferRelativeResize="0"/>
          <p:nvPr/>
        </p:nvPicPr>
        <p:blipFill rotWithShape="1">
          <a:blip r:embed="rId3">
            <a:alphaModFix/>
          </a:blip>
          <a:srcRect t="13563" b="13507"/>
          <a:stretch/>
        </p:blipFill>
        <p:spPr>
          <a:xfrm>
            <a:off x="588125" y="4122223"/>
            <a:ext cx="9984252" cy="1619375"/>
          </a:xfrm>
          <a:prstGeom prst="rect">
            <a:avLst/>
          </a:prstGeom>
          <a:noFill/>
          <a:ln>
            <a:noFill/>
          </a:ln>
        </p:spPr>
      </p:pic>
      <p:pic>
        <p:nvPicPr>
          <p:cNvPr id="587" name="Google Shape;587;p35"/>
          <p:cNvPicPr preferRelativeResize="0"/>
          <p:nvPr/>
        </p:nvPicPr>
        <p:blipFill rotWithShape="1">
          <a:blip r:embed="rId4">
            <a:alphaModFix/>
          </a:blip>
          <a:srcRect t="13398" r="-662" b="13682"/>
          <a:stretch/>
        </p:blipFill>
        <p:spPr>
          <a:xfrm>
            <a:off x="937000" y="1036701"/>
            <a:ext cx="9984249" cy="2841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p36"/>
          <p:cNvPicPr preferRelativeResize="0"/>
          <p:nvPr/>
        </p:nvPicPr>
        <p:blipFill rotWithShape="1">
          <a:blip r:embed="rId3">
            <a:alphaModFix/>
          </a:blip>
          <a:srcRect r="6701"/>
          <a:stretch/>
        </p:blipFill>
        <p:spPr>
          <a:xfrm>
            <a:off x="6096000" y="2114026"/>
            <a:ext cx="5127240" cy="3604955"/>
          </a:xfrm>
          <a:prstGeom prst="rect">
            <a:avLst/>
          </a:prstGeom>
          <a:noFill/>
          <a:ln>
            <a:noFill/>
          </a:ln>
        </p:spPr>
      </p:pic>
      <p:sp>
        <p:nvSpPr>
          <p:cNvPr id="594" name="Google Shape;594;p36"/>
          <p:cNvSpPr txBox="1">
            <a:spLocks noGrp="1"/>
          </p:cNvSpPr>
          <p:nvPr>
            <p:ph type="title" idx="4294967295"/>
          </p:nvPr>
        </p:nvSpPr>
        <p:spPr>
          <a:xfrm>
            <a:off x="159392" y="1264358"/>
            <a:ext cx="3111500" cy="590931"/>
          </a:xfrm>
          <a:prstGeom prst="rect">
            <a:avLst/>
          </a:prstGeom>
          <a:solidFill>
            <a:schemeClr val="lt1"/>
          </a:solid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rgbClr val="C00000"/>
              </a:buClr>
              <a:buSzPts val="1800"/>
              <a:buFont typeface="Calibri"/>
              <a:buNone/>
            </a:pPr>
            <a:r>
              <a:rPr lang="en-US" sz="1800" b="1">
                <a:solidFill>
                  <a:srgbClr val="C00000"/>
                </a:solidFill>
              </a:rPr>
              <a:t>Understand STRATEGIC PLANNING</a:t>
            </a:r>
            <a:endParaRPr sz="1800" b="1">
              <a:solidFill>
                <a:srgbClr val="C00000"/>
              </a:solidFill>
            </a:endParaRPr>
          </a:p>
        </p:txBody>
      </p:sp>
      <p:sp>
        <p:nvSpPr>
          <p:cNvPr id="595" name="Google Shape;595;p36"/>
          <p:cNvSpPr txBox="1">
            <a:spLocks noGrp="1"/>
          </p:cNvSpPr>
          <p:nvPr>
            <p:ph type="body" idx="4294967295"/>
          </p:nvPr>
        </p:nvSpPr>
        <p:spPr>
          <a:xfrm>
            <a:off x="1" y="1560515"/>
            <a:ext cx="4856163" cy="499268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400"/>
              <a:buNone/>
            </a:pPr>
            <a:endParaRPr sz="2400"/>
          </a:p>
          <a:p>
            <a:pPr marL="0" lvl="0" indent="0" algn="l" rtl="0">
              <a:lnSpc>
                <a:spcPct val="100000"/>
              </a:lnSpc>
              <a:spcBef>
                <a:spcPts val="1000"/>
              </a:spcBef>
              <a:spcAft>
                <a:spcPts val="0"/>
              </a:spcAft>
              <a:buClr>
                <a:schemeClr val="dk1"/>
              </a:buClr>
              <a:buSzPts val="2800"/>
              <a:buNone/>
            </a:pPr>
            <a:r>
              <a:rPr lang="en-US" b="1"/>
              <a:t>4. steps in strategic planning. </a:t>
            </a:r>
            <a:endParaRPr/>
          </a:p>
          <a:p>
            <a:pPr marL="457178" lvl="0" indent="-457178" algn="l" rtl="0">
              <a:lnSpc>
                <a:spcPct val="100000"/>
              </a:lnSpc>
              <a:spcBef>
                <a:spcPts val="1000"/>
              </a:spcBef>
              <a:spcAft>
                <a:spcPts val="0"/>
              </a:spcAft>
              <a:buClr>
                <a:schemeClr val="dk1"/>
              </a:buClr>
              <a:buSzPts val="2100"/>
              <a:buFont typeface="Calibri"/>
              <a:buAutoNum type="arabicPeriod"/>
            </a:pPr>
            <a:r>
              <a:rPr lang="en-US" sz="2100"/>
              <a:t>defining company’s overall purpose and mission.</a:t>
            </a:r>
            <a:endParaRPr/>
          </a:p>
          <a:p>
            <a:pPr marL="457178" lvl="0" indent="-457178" algn="l" rtl="0">
              <a:lnSpc>
                <a:spcPct val="100000"/>
              </a:lnSpc>
              <a:spcBef>
                <a:spcPts val="1000"/>
              </a:spcBef>
              <a:spcAft>
                <a:spcPts val="0"/>
              </a:spcAft>
              <a:buClr>
                <a:schemeClr val="dk1"/>
              </a:buClr>
              <a:buSzPts val="2100"/>
              <a:buFont typeface="Calibri"/>
              <a:buAutoNum type="arabicPeriod"/>
            </a:pPr>
            <a:r>
              <a:rPr lang="en-US" sz="2100"/>
              <a:t> The mission is turned into detailed objectives.</a:t>
            </a:r>
            <a:endParaRPr/>
          </a:p>
          <a:p>
            <a:pPr marL="457178" lvl="0" indent="-457178" algn="l" rtl="0">
              <a:lnSpc>
                <a:spcPct val="100000"/>
              </a:lnSpc>
              <a:spcBef>
                <a:spcPts val="1000"/>
              </a:spcBef>
              <a:spcAft>
                <a:spcPts val="0"/>
              </a:spcAft>
              <a:buClr>
                <a:schemeClr val="dk1"/>
              </a:buClr>
              <a:buSzPts val="2100"/>
              <a:buFont typeface="Calibri"/>
              <a:buAutoNum type="arabicPeriod"/>
            </a:pPr>
            <a:r>
              <a:rPr lang="en-US" sz="2100"/>
              <a:t> Then, decides businesses portfolio of and products.</a:t>
            </a:r>
            <a:endParaRPr/>
          </a:p>
          <a:p>
            <a:pPr marL="457178" lvl="0" indent="-457178" algn="l" rtl="0">
              <a:lnSpc>
                <a:spcPct val="100000"/>
              </a:lnSpc>
              <a:spcBef>
                <a:spcPts val="1000"/>
              </a:spcBef>
              <a:spcAft>
                <a:spcPts val="0"/>
              </a:spcAft>
              <a:buClr>
                <a:schemeClr val="dk1"/>
              </a:buClr>
              <a:buSzPts val="2100"/>
              <a:buFont typeface="Calibri"/>
              <a:buAutoNum type="arabicPeriod"/>
            </a:pPr>
            <a:r>
              <a:rPr lang="en-US" sz="2100"/>
              <a:t>DECIDING THE STRATEGY per each function  </a:t>
            </a:r>
            <a:endParaRPr/>
          </a:p>
        </p:txBody>
      </p:sp>
      <p:pic>
        <p:nvPicPr>
          <p:cNvPr id="596" name="Google Shape;596;p36"/>
          <p:cNvPicPr preferRelativeResize="0"/>
          <p:nvPr/>
        </p:nvPicPr>
        <p:blipFill rotWithShape="1">
          <a:blip r:embed="rId4">
            <a:alphaModFix/>
          </a:blip>
          <a:srcRect l="18958" t="39967" r="2587" b="10901"/>
          <a:stretch/>
        </p:blipFill>
        <p:spPr>
          <a:xfrm>
            <a:off x="3751593" y="883469"/>
            <a:ext cx="7933125" cy="1056554"/>
          </a:xfrm>
          <a:prstGeom prst="rect">
            <a:avLst/>
          </a:prstGeom>
          <a:solidFill>
            <a:schemeClr val="lt1"/>
          </a:solidFill>
          <a:ln w="12700" cap="flat" cmpd="sng">
            <a:solidFill>
              <a:schemeClr val="dk1"/>
            </a:solidFill>
            <a:prstDash val="solid"/>
            <a:miter lim="800000"/>
            <a:headEnd type="none" w="sm" len="sm"/>
            <a:tailEnd type="none" w="sm" len="sm"/>
          </a:ln>
        </p:spPr>
      </p:pic>
      <p:sp>
        <p:nvSpPr>
          <p:cNvPr id="597" name="Google Shape;597;p36"/>
          <p:cNvSpPr txBox="1"/>
          <p:nvPr/>
        </p:nvSpPr>
        <p:spPr>
          <a:xfrm>
            <a:off x="0" y="5593642"/>
            <a:ext cx="12071815" cy="33855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Gill Sans"/>
                <a:ea typeface="Gill Sans"/>
                <a:cs typeface="Gill Sans"/>
                <a:sym typeface="Gill Sans"/>
              </a:rPr>
              <a:t>Goal of  </a:t>
            </a:r>
            <a:r>
              <a:rPr lang="en-US" sz="1600" b="1" i="0" u="none" strike="noStrike" cap="none">
                <a:solidFill>
                  <a:srgbClr val="C00000"/>
                </a:solidFill>
                <a:latin typeface="Gill Sans"/>
                <a:ea typeface="Gill Sans"/>
                <a:cs typeface="Gill Sans"/>
                <a:sym typeface="Gill Sans"/>
              </a:rPr>
              <a:t>Strategic Planning</a:t>
            </a:r>
            <a:r>
              <a:rPr lang="en-US" sz="1600" b="1" i="0" u="none" strike="noStrike" cap="none">
                <a:solidFill>
                  <a:srgbClr val="000000"/>
                </a:solidFill>
                <a:latin typeface="Gill Sans"/>
                <a:ea typeface="Gill Sans"/>
                <a:cs typeface="Gill Sans"/>
                <a:sym typeface="Gill Sans"/>
              </a:rPr>
              <a:t>  is </a:t>
            </a:r>
            <a:r>
              <a:rPr lang="en-US" sz="1600" b="1" i="0" u="none" strike="noStrike" cap="none">
                <a:solidFill>
                  <a:srgbClr val="C00000"/>
                </a:solidFill>
                <a:latin typeface="Gill Sans"/>
                <a:ea typeface="Gill Sans"/>
                <a:cs typeface="Gill Sans"/>
                <a:sym typeface="Gill Sans"/>
              </a:rPr>
              <a:t>Adapting</a:t>
            </a:r>
            <a:r>
              <a:rPr lang="en-US" sz="1600" b="0" i="0" u="none" strike="noStrike" cap="none">
                <a:solidFill>
                  <a:srgbClr val="000000"/>
                </a:solidFill>
                <a:latin typeface="Gill Sans"/>
                <a:ea typeface="Gill Sans"/>
                <a:cs typeface="Gill Sans"/>
                <a:sym typeface="Gill Sans"/>
              </a:rPr>
              <a:t> the firm to take advantage of changing marketing opportunities</a:t>
            </a:r>
            <a:endParaRPr sz="1600" b="0" i="0" u="none" strike="noStrike" cap="none">
              <a:solidFill>
                <a:srgbClr val="000000"/>
              </a:solidFill>
              <a:latin typeface="Gill Sans"/>
              <a:ea typeface="Gill Sans"/>
              <a:cs typeface="Gill Sans"/>
              <a:sym typeface="Gill Sans"/>
            </a:endParaRPr>
          </a:p>
        </p:txBody>
      </p:sp>
      <p:sp>
        <p:nvSpPr>
          <p:cNvPr id="598" name="Google Shape;598;p36"/>
          <p:cNvSpPr/>
          <p:nvPr/>
        </p:nvSpPr>
        <p:spPr>
          <a:xfrm>
            <a:off x="3751595" y="883469"/>
            <a:ext cx="408553" cy="46166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599" name="Google Shape;599;p36"/>
          <p:cNvSpPr/>
          <p:nvPr/>
        </p:nvSpPr>
        <p:spPr>
          <a:xfrm>
            <a:off x="5460947" y="883469"/>
            <a:ext cx="408553" cy="46166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600" name="Google Shape;600;p36"/>
          <p:cNvSpPr/>
          <p:nvPr/>
        </p:nvSpPr>
        <p:spPr>
          <a:xfrm>
            <a:off x="7374571" y="1206822"/>
            <a:ext cx="408553" cy="46166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601" name="Google Shape;601;p36"/>
          <p:cNvSpPr/>
          <p:nvPr/>
        </p:nvSpPr>
        <p:spPr>
          <a:xfrm>
            <a:off x="9486149" y="883469"/>
            <a:ext cx="408553" cy="46166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flythrough dir="ou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97"/>
                                        </p:tgtEl>
                                        <p:attrNameLst>
                                          <p:attrName>style.visibility</p:attrName>
                                        </p:attrNameLst>
                                      </p:cBhvr>
                                      <p:to>
                                        <p:strVal val="visible"/>
                                      </p:to>
                                    </p:set>
                                    <p:anim calcmode="lin" valueType="num">
                                      <p:cBhvr additive="base">
                                        <p:cTn id="11" dur="500"/>
                                        <p:tgtEl>
                                          <p:spTgt spid="5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37"/>
          <p:cNvSpPr txBox="1"/>
          <p:nvPr/>
        </p:nvSpPr>
        <p:spPr>
          <a:xfrm>
            <a:off x="298177" y="1023729"/>
            <a:ext cx="1180768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8" name="Google Shape;608;p37"/>
          <p:cNvSpPr txBox="1">
            <a:spLocks noGrp="1"/>
          </p:cNvSpPr>
          <p:nvPr>
            <p:ph type="body" idx="4294967295"/>
          </p:nvPr>
        </p:nvSpPr>
        <p:spPr>
          <a:xfrm>
            <a:off x="0" y="3429000"/>
            <a:ext cx="3271838" cy="2733675"/>
          </a:xfrm>
          <a:prstGeom prst="rect">
            <a:avLst/>
          </a:prstGeom>
          <a:noFill/>
          <a:ln>
            <a:noFill/>
          </a:ln>
        </p:spPr>
        <p:txBody>
          <a:bodyPr spcFirstLastPara="1" wrap="square" lIns="91425" tIns="45700" rIns="91425" bIns="45700" anchor="t" anchorCtr="0">
            <a:normAutofit/>
          </a:bodyPr>
          <a:lstStyle/>
          <a:p>
            <a:pPr marL="126994" lvl="0" indent="0" algn="ctr" rtl="0">
              <a:lnSpc>
                <a:spcPct val="90000"/>
              </a:lnSpc>
              <a:spcBef>
                <a:spcPts val="1000"/>
              </a:spcBef>
              <a:spcAft>
                <a:spcPts val="0"/>
              </a:spcAft>
              <a:buClr>
                <a:schemeClr val="dk1"/>
              </a:buClr>
              <a:buSzPts val="2400"/>
              <a:buNone/>
            </a:pPr>
            <a:r>
              <a:rPr lang="en-US" sz="2400"/>
              <a:t>Vision Statement is </a:t>
            </a:r>
            <a:r>
              <a:rPr lang="en-US" sz="2400">
                <a:latin typeface="Kaushan Script"/>
                <a:ea typeface="Kaushan Script"/>
                <a:cs typeface="Kaushan Script"/>
                <a:sym typeface="Kaushan Script"/>
              </a:rPr>
              <a:t>A brief description of what a company desires to achieve in the future</a:t>
            </a:r>
            <a:endParaRPr sz="2400"/>
          </a:p>
          <a:p>
            <a:pPr marL="256020" lvl="0" indent="-76200" algn="ctr" rtl="0">
              <a:lnSpc>
                <a:spcPct val="90000"/>
              </a:lnSpc>
              <a:spcBef>
                <a:spcPts val="700"/>
              </a:spcBef>
              <a:spcAft>
                <a:spcPts val="0"/>
              </a:spcAft>
              <a:buClr>
                <a:schemeClr val="dk2"/>
              </a:buClr>
              <a:buSzPts val="2400"/>
              <a:buNone/>
            </a:pPr>
            <a:endParaRPr sz="2400"/>
          </a:p>
        </p:txBody>
      </p:sp>
      <p:sp>
        <p:nvSpPr>
          <p:cNvPr id="609" name="Google Shape;609;p37"/>
          <p:cNvSpPr txBox="1"/>
          <p:nvPr/>
        </p:nvSpPr>
        <p:spPr>
          <a:xfrm>
            <a:off x="1083152" y="818337"/>
            <a:ext cx="11022712" cy="1089529"/>
          </a:xfrm>
          <a:prstGeom prst="rect">
            <a:avLst/>
          </a:prstGeom>
          <a:noFill/>
          <a:ln>
            <a:noFill/>
          </a:ln>
        </p:spPr>
        <p:txBody>
          <a:bodyPr spcFirstLastPara="1" wrap="square" lIns="91425" tIns="45700" rIns="91425" bIns="45700" anchor="t" anchorCtr="0">
            <a:spAutoFit/>
          </a:bodyPr>
          <a:lstStyle/>
          <a:p>
            <a:pPr marL="0" marR="0" lvl="0" indent="0" algn="r" rtl="0">
              <a:lnSpc>
                <a:spcPct val="90000"/>
              </a:lnSpc>
              <a:spcBef>
                <a:spcPts val="0"/>
              </a:spcBef>
              <a:spcAft>
                <a:spcPts val="0"/>
              </a:spcAft>
              <a:buClr>
                <a:srgbClr val="C00000"/>
              </a:buClr>
              <a:buSzPts val="3600"/>
              <a:buFont typeface="Calibri"/>
              <a:buNone/>
            </a:pPr>
            <a:r>
              <a:rPr lang="en-US" sz="3600" b="1" i="0" u="none" strike="noStrike" cap="none">
                <a:solidFill>
                  <a:srgbClr val="C00000"/>
                </a:solidFill>
                <a:latin typeface="Calibri"/>
                <a:ea typeface="Calibri"/>
                <a:cs typeface="Calibri"/>
                <a:sym typeface="Calibri"/>
              </a:rPr>
              <a:t>INTRODUCTION TO STRATEGIC MARKETING</a:t>
            </a:r>
            <a:r>
              <a:rPr lang="en-US" sz="3600" b="0" i="0" u="none" strike="noStrike" cap="none">
                <a:solidFill>
                  <a:srgbClr val="44546A"/>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0"/>
              </a:spcBef>
              <a:spcAft>
                <a:spcPts val="0"/>
              </a:spcAft>
              <a:buClr>
                <a:srgbClr val="0070C0"/>
              </a:buClr>
              <a:buSzPts val="3600"/>
              <a:buFont typeface="Calibri"/>
              <a:buNone/>
            </a:pPr>
            <a:r>
              <a:rPr lang="en-US" sz="3600" b="0" i="0" u="none" strike="noStrike" cap="none">
                <a:solidFill>
                  <a:srgbClr val="0070C0"/>
                </a:solidFill>
                <a:latin typeface="Calibri"/>
                <a:ea typeface="Calibri"/>
                <a:cs typeface="Calibri"/>
                <a:sym typeface="Calibri"/>
              </a:rPr>
              <a:t>VISION STATEMENT</a:t>
            </a:r>
            <a:endParaRPr sz="3600" b="0" i="0" u="none" strike="noStrike" cap="none">
              <a:solidFill>
                <a:srgbClr val="0070C0"/>
              </a:solidFill>
              <a:latin typeface="Calibri"/>
              <a:ea typeface="Calibri"/>
              <a:cs typeface="Calibri"/>
              <a:sym typeface="Calibri"/>
            </a:endParaRPr>
          </a:p>
        </p:txBody>
      </p:sp>
      <p:grpSp>
        <p:nvGrpSpPr>
          <p:cNvPr id="610" name="Google Shape;610;p37"/>
          <p:cNvGrpSpPr/>
          <p:nvPr/>
        </p:nvGrpSpPr>
        <p:grpSpPr>
          <a:xfrm>
            <a:off x="4527896" y="3044360"/>
            <a:ext cx="6456277" cy="2894709"/>
            <a:chOff x="5107496" y="1621745"/>
            <a:chExt cx="6456277" cy="2894709"/>
          </a:xfrm>
        </p:grpSpPr>
        <p:pic>
          <p:nvPicPr>
            <p:cNvPr id="611" name="Google Shape;611;p37" descr="How to Write the Perfect Vision Statement [Plus Examples]"/>
            <p:cNvPicPr preferRelativeResize="0"/>
            <p:nvPr/>
          </p:nvPicPr>
          <p:blipFill rotWithShape="1">
            <a:blip r:embed="rId3">
              <a:alphaModFix/>
            </a:blip>
            <a:srcRect l="6885" t="14042" r="6884" b="14367"/>
            <a:stretch/>
          </p:blipFill>
          <p:spPr>
            <a:xfrm>
              <a:off x="5107496" y="1621745"/>
              <a:ext cx="6456277" cy="2894709"/>
            </a:xfrm>
            <a:prstGeom prst="rect">
              <a:avLst/>
            </a:prstGeom>
            <a:noFill/>
            <a:ln>
              <a:noFill/>
            </a:ln>
          </p:spPr>
        </p:pic>
        <p:sp>
          <p:nvSpPr>
            <p:cNvPr id="612" name="Google Shape;612;p37"/>
            <p:cNvSpPr/>
            <p:nvPr/>
          </p:nvSpPr>
          <p:spPr>
            <a:xfrm>
              <a:off x="5386389" y="2527489"/>
              <a:ext cx="6115050" cy="58718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pic>
        <p:nvPicPr>
          <p:cNvPr id="613" name="Google Shape;613;p37" descr="Vision Statement - Definition and Example of Vision Statement"/>
          <p:cNvPicPr preferRelativeResize="0"/>
          <p:nvPr/>
        </p:nvPicPr>
        <p:blipFill rotWithShape="1">
          <a:blip r:embed="rId4">
            <a:alphaModFix/>
          </a:blip>
          <a:srcRect r="1999" b="81335"/>
          <a:stretch/>
        </p:blipFill>
        <p:spPr>
          <a:xfrm>
            <a:off x="4322649" y="2901814"/>
            <a:ext cx="6785081" cy="1436039"/>
          </a:xfrm>
          <a:prstGeom prst="rect">
            <a:avLst/>
          </a:prstGeom>
          <a:noFill/>
          <a:ln>
            <a:noFill/>
          </a:ln>
        </p:spPr>
      </p:pic>
      <p:pic>
        <p:nvPicPr>
          <p:cNvPr id="614" name="Google Shape;614;p37"/>
          <p:cNvPicPr preferRelativeResize="0"/>
          <p:nvPr/>
        </p:nvPicPr>
        <p:blipFill rotWithShape="1">
          <a:blip r:embed="rId5">
            <a:alphaModFix/>
          </a:blip>
          <a:srcRect l="18958" t="39967" r="2587" b="10901"/>
          <a:stretch/>
        </p:blipFill>
        <p:spPr>
          <a:xfrm>
            <a:off x="4116627" y="1833429"/>
            <a:ext cx="7197125" cy="1056555"/>
          </a:xfrm>
          <a:prstGeom prst="rect">
            <a:avLst/>
          </a:prstGeom>
          <a:solidFill>
            <a:schemeClr val="lt1"/>
          </a:solidFill>
          <a:ln w="12700" cap="flat" cmpd="sng">
            <a:solidFill>
              <a:schemeClr val="dk1"/>
            </a:solidFill>
            <a:prstDash val="solid"/>
            <a:miter lim="800000"/>
            <a:headEnd type="none" w="sm" len="sm"/>
            <a:tailEnd type="none" w="sm" len="sm"/>
          </a:ln>
        </p:spPr>
      </p:pic>
      <p:sp>
        <p:nvSpPr>
          <p:cNvPr id="615" name="Google Shape;615;p37"/>
          <p:cNvSpPr txBox="1"/>
          <p:nvPr/>
        </p:nvSpPr>
        <p:spPr>
          <a:xfrm>
            <a:off x="5486403" y="2134825"/>
            <a:ext cx="5819775" cy="369332"/>
          </a:xfrm>
          <a:prstGeom prst="rect">
            <a:avLst/>
          </a:prstGeom>
          <a:solidFill>
            <a:schemeClr val="lt2">
              <a:alpha val="87450"/>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6" name="Google Shape;616;p37"/>
          <p:cNvSpPr txBox="1"/>
          <p:nvPr/>
        </p:nvSpPr>
        <p:spPr>
          <a:xfrm>
            <a:off x="361522" y="1758211"/>
            <a:ext cx="3617356" cy="9787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C00000"/>
              </a:buClr>
              <a:buSzPts val="3200"/>
              <a:buFont typeface="Calibri"/>
              <a:buNone/>
            </a:pPr>
            <a:r>
              <a:rPr lang="en-US" sz="3200" b="1" i="0" u="none" strike="noStrike" cap="none">
                <a:solidFill>
                  <a:srgbClr val="C00000"/>
                </a:solidFill>
                <a:latin typeface="Calibri"/>
                <a:ea typeface="Calibri"/>
                <a:cs typeface="Calibri"/>
                <a:sym typeface="Calibri"/>
              </a:rPr>
              <a:t>DEFINING THE COMPANY MISSION</a:t>
            </a:r>
            <a:endParaRPr sz="1400" b="0" i="0" u="none" strike="noStrike" cap="none">
              <a:solidFill>
                <a:srgbClr val="000000"/>
              </a:solidFill>
              <a:latin typeface="Arial"/>
              <a:ea typeface="Arial"/>
              <a:cs typeface="Arial"/>
              <a:sym typeface="Arial"/>
            </a:endParaRPr>
          </a:p>
        </p:txBody>
      </p:sp>
      <p:sp>
        <p:nvSpPr>
          <p:cNvPr id="617" name="Google Shape;617;p37"/>
          <p:cNvSpPr/>
          <p:nvPr/>
        </p:nvSpPr>
        <p:spPr>
          <a:xfrm>
            <a:off x="223774" y="1297266"/>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flythrough dir="ou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0"/>
                                        </p:tgtEl>
                                        <p:attrNameLst>
                                          <p:attrName>style.visibility</p:attrName>
                                        </p:attrNameLst>
                                      </p:cBhvr>
                                      <p:to>
                                        <p:strVal val="visible"/>
                                      </p:to>
                                    </p:set>
                                    <p:anim calcmode="lin" valueType="num">
                                      <p:cBhvr additive="base">
                                        <p:cTn id="7" dur="500"/>
                                        <p:tgtEl>
                                          <p:spTgt spid="6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4" name="Google Shape;624;p38"/>
          <p:cNvSpPr txBox="1">
            <a:spLocks noGrp="1"/>
          </p:cNvSpPr>
          <p:nvPr>
            <p:ph type="body" idx="4294967295"/>
          </p:nvPr>
        </p:nvSpPr>
        <p:spPr>
          <a:xfrm>
            <a:off x="0" y="2743200"/>
            <a:ext cx="3271838" cy="3141663"/>
          </a:xfrm>
          <a:prstGeom prst="rect">
            <a:avLst/>
          </a:prstGeom>
          <a:noFill/>
          <a:ln>
            <a:noFill/>
          </a:ln>
        </p:spPr>
        <p:txBody>
          <a:bodyPr spcFirstLastPara="1" wrap="square" lIns="91425" tIns="45700" rIns="91425" bIns="45700" anchor="t" anchorCtr="0">
            <a:normAutofit fontScale="77500" lnSpcReduction="20000"/>
          </a:bodyPr>
          <a:lstStyle/>
          <a:p>
            <a:pPr marL="256020" lvl="0" indent="-228600" algn="l" rtl="0">
              <a:lnSpc>
                <a:spcPct val="90000"/>
              </a:lnSpc>
              <a:spcBef>
                <a:spcPts val="700"/>
              </a:spcBef>
              <a:spcAft>
                <a:spcPts val="0"/>
              </a:spcAft>
              <a:buClr>
                <a:schemeClr val="dk2"/>
              </a:buClr>
              <a:buSzPct val="129032"/>
              <a:buChar char="•"/>
            </a:pPr>
            <a:r>
              <a:rPr lang="en-US" sz="2400"/>
              <a:t>A </a:t>
            </a:r>
            <a:r>
              <a:rPr lang="en-US" sz="2400">
                <a:highlight>
                  <a:srgbClr val="FFFF00"/>
                </a:highlight>
              </a:rPr>
              <a:t>purposeful, Statement </a:t>
            </a:r>
            <a:r>
              <a:rPr lang="en-US" sz="2400"/>
              <a:t>that specifying what an organization wants to accomplish in the larger environment. </a:t>
            </a:r>
            <a:endParaRPr/>
          </a:p>
          <a:p>
            <a:pPr marL="256020" lvl="0" indent="-228600" algn="l" rtl="0">
              <a:lnSpc>
                <a:spcPct val="90000"/>
              </a:lnSpc>
              <a:spcBef>
                <a:spcPts val="700"/>
              </a:spcBef>
              <a:spcAft>
                <a:spcPts val="0"/>
              </a:spcAft>
              <a:buClr>
                <a:schemeClr val="dk2"/>
              </a:buClr>
              <a:buSzPct val="129032"/>
              <a:buChar char="•"/>
            </a:pPr>
            <a:r>
              <a:rPr lang="en-US" sz="2400">
                <a:highlight>
                  <a:srgbClr val="FFFF00"/>
                </a:highlight>
              </a:rPr>
              <a:t>Focus on customers and the customer experience</a:t>
            </a:r>
            <a:endParaRPr/>
          </a:p>
          <a:p>
            <a:pPr marL="256020" lvl="0" indent="-228600" algn="l" rtl="0">
              <a:lnSpc>
                <a:spcPct val="90000"/>
              </a:lnSpc>
              <a:spcBef>
                <a:spcPts val="700"/>
              </a:spcBef>
              <a:spcAft>
                <a:spcPts val="0"/>
              </a:spcAft>
              <a:buClr>
                <a:schemeClr val="dk2"/>
              </a:buClr>
              <a:buSzPct val="129032"/>
              <a:buChar char="•"/>
            </a:pPr>
            <a:r>
              <a:rPr lang="en-US" sz="2400"/>
              <a:t>should </a:t>
            </a:r>
            <a:r>
              <a:rPr lang="en-US" sz="2400">
                <a:highlight>
                  <a:srgbClr val="FFFF00"/>
                </a:highlight>
              </a:rPr>
              <a:t>be Market oriented</a:t>
            </a:r>
            <a:r>
              <a:rPr lang="en-US" sz="2400"/>
              <a:t>—defined in terms of satisfying basic customer needs</a:t>
            </a:r>
            <a:endParaRPr/>
          </a:p>
          <a:p>
            <a:pPr marL="256020" lvl="0" indent="-228600" algn="l" rtl="0">
              <a:lnSpc>
                <a:spcPct val="90000"/>
              </a:lnSpc>
              <a:spcBef>
                <a:spcPts val="700"/>
              </a:spcBef>
              <a:spcAft>
                <a:spcPts val="0"/>
              </a:spcAft>
              <a:buClr>
                <a:schemeClr val="dk2"/>
              </a:buClr>
              <a:buSzPct val="129032"/>
              <a:buChar char="•"/>
            </a:pPr>
            <a:r>
              <a:rPr lang="en-US" sz="2400"/>
              <a:t>should </a:t>
            </a:r>
            <a:r>
              <a:rPr lang="en-US" sz="2400" u="sng"/>
              <a:t>not</a:t>
            </a:r>
            <a:r>
              <a:rPr lang="en-US" sz="2400"/>
              <a:t> </a:t>
            </a:r>
            <a:r>
              <a:rPr lang="en-US" sz="2400">
                <a:highlight>
                  <a:srgbClr val="FFFF00"/>
                </a:highlight>
              </a:rPr>
              <a:t>be product oriented—!</a:t>
            </a:r>
            <a:endParaRPr/>
          </a:p>
          <a:p>
            <a:pPr marL="256020" lvl="0" indent="-76200" algn="l" rtl="0">
              <a:lnSpc>
                <a:spcPct val="90000"/>
              </a:lnSpc>
              <a:spcBef>
                <a:spcPts val="700"/>
              </a:spcBef>
              <a:spcAft>
                <a:spcPts val="0"/>
              </a:spcAft>
              <a:buClr>
                <a:schemeClr val="dk2"/>
              </a:buClr>
              <a:buSzPct val="129032"/>
              <a:buNone/>
            </a:pPr>
            <a:endParaRPr sz="2400"/>
          </a:p>
        </p:txBody>
      </p:sp>
      <p:graphicFrame>
        <p:nvGraphicFramePr>
          <p:cNvPr id="625" name="Google Shape;625;p38"/>
          <p:cNvGraphicFramePr/>
          <p:nvPr/>
        </p:nvGraphicFramePr>
        <p:xfrm>
          <a:off x="4591504" y="4878853"/>
          <a:ext cx="6456275" cy="785838"/>
        </p:xfrm>
        <a:graphic>
          <a:graphicData uri="http://schemas.openxmlformats.org/drawingml/2006/table">
            <a:tbl>
              <a:tblPr>
                <a:noFill/>
                <a:tableStyleId>{4A6D0D4D-1E50-44E0-8AB9-73F8A543F371}</a:tableStyleId>
              </a:tblPr>
              <a:tblGrid>
                <a:gridCol w="6456275">
                  <a:extLst>
                    <a:ext uri="{9D8B030D-6E8A-4147-A177-3AD203B41FA5}">
                      <a16:colId xmlns:a16="http://schemas.microsoft.com/office/drawing/2014/main" val="20000"/>
                    </a:ext>
                  </a:extLst>
                </a:gridCol>
              </a:tblGrid>
              <a:tr h="208275">
                <a:tc>
                  <a:txBody>
                    <a:bodyPr/>
                    <a:lstStyle/>
                    <a:p>
                      <a:pPr marL="0" marR="0" lvl="0" indent="0" algn="ctr" rtl="0">
                        <a:lnSpc>
                          <a:spcPct val="115000"/>
                        </a:lnSpc>
                        <a:spcBef>
                          <a:spcPts val="0"/>
                        </a:spcBef>
                        <a:spcAft>
                          <a:spcPts val="0"/>
                        </a:spcAft>
                        <a:buClr>
                          <a:srgbClr val="000000"/>
                        </a:buClr>
                        <a:buSzPts val="1500"/>
                        <a:buFont typeface="Arial"/>
                        <a:buNone/>
                      </a:pPr>
                      <a:r>
                        <a:rPr lang="en-US" sz="1500" b="1" i="0" u="none" strike="noStrike" cap="none">
                          <a:solidFill>
                            <a:schemeClr val="dk1"/>
                          </a:solidFill>
                          <a:latin typeface="Arial"/>
                          <a:ea typeface="Arial"/>
                          <a:cs typeface="Arial"/>
                          <a:sym typeface="Arial"/>
                        </a:rPr>
                        <a:t>Product-Oriented Definition</a:t>
                      </a:r>
                      <a:endParaRPr sz="2300" b="0" i="0" u="none" strike="noStrike" cap="none">
                        <a:solidFill>
                          <a:schemeClr val="dk1"/>
                        </a:solidFill>
                        <a:latin typeface="Arial"/>
                        <a:ea typeface="Arial"/>
                        <a:cs typeface="Arial"/>
                        <a:sym typeface="Arial"/>
                      </a:endParaRPr>
                    </a:p>
                  </a:txBody>
                  <a:tcPr marL="83000" marR="83000" marT="1180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533500">
                <a:tc>
                  <a:txBody>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Arial"/>
                          <a:ea typeface="Arial"/>
                          <a:cs typeface="Arial"/>
                          <a:sym typeface="Arial"/>
                        </a:rPr>
                        <a:t>We sell coffee and snacks.</a:t>
                      </a:r>
                      <a:endParaRPr sz="2300" b="0" i="0" u="none" strike="noStrike" cap="none">
                        <a:latin typeface="Arial"/>
                        <a:ea typeface="Arial"/>
                        <a:cs typeface="Arial"/>
                        <a:sym typeface="Arial"/>
                      </a:endParaRPr>
                    </a:p>
                  </a:txBody>
                  <a:tcPr marL="110725" marR="110725" marT="55425" marB="55425">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4EAE4"/>
                    </a:solidFill>
                  </a:tcPr>
                </a:tc>
                <a:extLst>
                  <a:ext uri="{0D108BD9-81ED-4DB2-BD59-A6C34878D82A}">
                    <a16:rowId xmlns:a16="http://schemas.microsoft.com/office/drawing/2014/main" val="10001"/>
                  </a:ext>
                </a:extLst>
              </a:tr>
            </a:tbl>
          </a:graphicData>
        </a:graphic>
      </p:graphicFrame>
      <p:pic>
        <p:nvPicPr>
          <p:cNvPr id="626" name="Google Shape;626;p38" descr="How to Write the Perfect Vision Statement [Plus Examples]"/>
          <p:cNvPicPr preferRelativeResize="0"/>
          <p:nvPr/>
        </p:nvPicPr>
        <p:blipFill rotWithShape="1">
          <a:blip r:embed="rId3">
            <a:alphaModFix/>
          </a:blip>
          <a:srcRect l="6885" t="14042" r="6884" b="14367"/>
          <a:stretch/>
        </p:blipFill>
        <p:spPr>
          <a:xfrm>
            <a:off x="4591504" y="2594919"/>
            <a:ext cx="6456277" cy="2283932"/>
          </a:xfrm>
          <a:prstGeom prst="rect">
            <a:avLst/>
          </a:prstGeom>
          <a:noFill/>
          <a:ln>
            <a:noFill/>
          </a:ln>
        </p:spPr>
      </p:pic>
      <p:sp>
        <p:nvSpPr>
          <p:cNvPr id="627" name="Google Shape;627;p38"/>
          <p:cNvSpPr txBox="1"/>
          <p:nvPr/>
        </p:nvSpPr>
        <p:spPr>
          <a:xfrm>
            <a:off x="5184627" y="2603112"/>
            <a:ext cx="6124352" cy="410882"/>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Market-Oriented Definition</a:t>
            </a:r>
            <a:endParaRPr sz="2800" b="0" i="0" u="none" strike="noStrike" cap="none">
              <a:solidFill>
                <a:srgbClr val="000000"/>
              </a:solidFill>
              <a:latin typeface="Arial"/>
              <a:ea typeface="Arial"/>
              <a:cs typeface="Arial"/>
              <a:sym typeface="Arial"/>
            </a:endParaRPr>
          </a:p>
        </p:txBody>
      </p:sp>
      <p:sp>
        <p:nvSpPr>
          <p:cNvPr id="628" name="Google Shape;628;p38"/>
          <p:cNvSpPr txBox="1"/>
          <p:nvPr/>
        </p:nvSpPr>
        <p:spPr>
          <a:xfrm>
            <a:off x="999692" y="689153"/>
            <a:ext cx="11022712" cy="978729"/>
          </a:xfrm>
          <a:prstGeom prst="rect">
            <a:avLst/>
          </a:prstGeom>
          <a:noFill/>
          <a:ln>
            <a:noFill/>
          </a:ln>
        </p:spPr>
        <p:txBody>
          <a:bodyPr spcFirstLastPara="1" wrap="square" lIns="91425" tIns="45700" rIns="91425" bIns="45700" anchor="t" anchorCtr="0">
            <a:spAutoFit/>
          </a:bodyPr>
          <a:lstStyle/>
          <a:p>
            <a:pPr marL="0" marR="0" lvl="0" indent="0" algn="r" rtl="0">
              <a:lnSpc>
                <a:spcPct val="90000"/>
              </a:lnSpc>
              <a:spcBef>
                <a:spcPts val="0"/>
              </a:spcBef>
              <a:spcAft>
                <a:spcPts val="0"/>
              </a:spcAft>
              <a:buClr>
                <a:srgbClr val="C00000"/>
              </a:buClr>
              <a:buSzPts val="3200"/>
              <a:buFont typeface="Calibri"/>
              <a:buNone/>
            </a:pPr>
            <a:r>
              <a:rPr lang="en-US" sz="3200" b="1" i="0" u="none" strike="noStrike" cap="none">
                <a:solidFill>
                  <a:srgbClr val="C00000"/>
                </a:solidFill>
                <a:latin typeface="Calibri"/>
                <a:ea typeface="Calibri"/>
                <a:cs typeface="Calibri"/>
                <a:sym typeface="Calibri"/>
              </a:rPr>
              <a:t>INTRODUCTION TO STRATEGIC MARKETING</a:t>
            </a:r>
            <a:r>
              <a:rPr lang="en-US" sz="3200" b="0" i="0" u="none" strike="noStrike" cap="none">
                <a:solidFill>
                  <a:srgbClr val="44546A"/>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0"/>
              </a:spcBef>
              <a:spcAft>
                <a:spcPts val="0"/>
              </a:spcAft>
              <a:buClr>
                <a:srgbClr val="0070C0"/>
              </a:buClr>
              <a:buSzPts val="3200"/>
              <a:buFont typeface="Calibri"/>
              <a:buNone/>
            </a:pPr>
            <a:r>
              <a:rPr lang="en-US" sz="3200" b="0" i="0" u="none" strike="noStrike" cap="none">
                <a:solidFill>
                  <a:srgbClr val="0070C0"/>
                </a:solidFill>
                <a:latin typeface="Calibri"/>
                <a:ea typeface="Calibri"/>
                <a:cs typeface="Calibri"/>
                <a:sym typeface="Calibri"/>
              </a:rPr>
              <a:t>MISSION STATEMENT</a:t>
            </a:r>
            <a:endParaRPr sz="3200" b="0" i="0" u="none" strike="noStrike" cap="none">
              <a:solidFill>
                <a:srgbClr val="0070C0"/>
              </a:solidFill>
              <a:latin typeface="Calibri"/>
              <a:ea typeface="Calibri"/>
              <a:cs typeface="Calibri"/>
              <a:sym typeface="Calibri"/>
            </a:endParaRPr>
          </a:p>
        </p:txBody>
      </p:sp>
      <p:sp>
        <p:nvSpPr>
          <p:cNvPr id="629" name="Google Shape;629;p38"/>
          <p:cNvSpPr txBox="1"/>
          <p:nvPr/>
        </p:nvSpPr>
        <p:spPr>
          <a:xfrm>
            <a:off x="410947" y="1534270"/>
            <a:ext cx="3617356" cy="9787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C00000"/>
              </a:buClr>
              <a:buSzPts val="3200"/>
              <a:buFont typeface="Calibri"/>
              <a:buNone/>
            </a:pPr>
            <a:r>
              <a:rPr lang="en-US" sz="3200" b="1" i="0" u="none" strike="noStrike" cap="none">
                <a:solidFill>
                  <a:srgbClr val="C00000"/>
                </a:solidFill>
                <a:latin typeface="Calibri"/>
                <a:ea typeface="Calibri"/>
                <a:cs typeface="Calibri"/>
                <a:sym typeface="Calibri"/>
              </a:rPr>
              <a:t>DEFINING THE COMPANY MISSION</a:t>
            </a:r>
            <a:endParaRPr sz="1400" b="0" i="0" u="none" strike="noStrike" cap="none">
              <a:solidFill>
                <a:srgbClr val="000000"/>
              </a:solidFill>
              <a:latin typeface="Arial"/>
              <a:ea typeface="Arial"/>
              <a:cs typeface="Arial"/>
              <a:sym typeface="Arial"/>
            </a:endParaRPr>
          </a:p>
        </p:txBody>
      </p:sp>
      <p:pic>
        <p:nvPicPr>
          <p:cNvPr id="630" name="Google Shape;630;p38"/>
          <p:cNvPicPr preferRelativeResize="0"/>
          <p:nvPr/>
        </p:nvPicPr>
        <p:blipFill rotWithShape="1">
          <a:blip r:embed="rId4">
            <a:alphaModFix/>
          </a:blip>
          <a:srcRect l="18958" t="39967" r="2587" b="10901"/>
          <a:stretch/>
        </p:blipFill>
        <p:spPr>
          <a:xfrm>
            <a:off x="4591504" y="1782983"/>
            <a:ext cx="7197125" cy="807841"/>
          </a:xfrm>
          <a:prstGeom prst="rect">
            <a:avLst/>
          </a:prstGeom>
          <a:solidFill>
            <a:schemeClr val="lt1"/>
          </a:solidFill>
          <a:ln w="12700" cap="flat" cmpd="sng">
            <a:solidFill>
              <a:schemeClr val="dk1"/>
            </a:solidFill>
            <a:prstDash val="solid"/>
            <a:miter lim="800000"/>
            <a:headEnd type="none" w="sm" len="sm"/>
            <a:tailEnd type="none" w="sm" len="sm"/>
          </a:ln>
        </p:spPr>
      </p:pic>
      <p:sp>
        <p:nvSpPr>
          <p:cNvPr id="631" name="Google Shape;631;p38"/>
          <p:cNvSpPr txBox="1"/>
          <p:nvPr/>
        </p:nvSpPr>
        <p:spPr>
          <a:xfrm>
            <a:off x="5961281" y="1835665"/>
            <a:ext cx="5819775" cy="369332"/>
          </a:xfrm>
          <a:prstGeom prst="rect">
            <a:avLst/>
          </a:prstGeom>
          <a:solidFill>
            <a:schemeClr val="lt2">
              <a:alpha val="87450"/>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2" name="Google Shape;632;p38"/>
          <p:cNvSpPr/>
          <p:nvPr/>
        </p:nvSpPr>
        <p:spPr>
          <a:xfrm>
            <a:off x="77318" y="1036798"/>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flythrough dir="ou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5"/>
                                        </p:tgtEl>
                                        <p:attrNameLst>
                                          <p:attrName>style.visibility</p:attrName>
                                        </p:attrNameLst>
                                      </p:cBhvr>
                                      <p:to>
                                        <p:strVal val="visible"/>
                                      </p:to>
                                    </p:set>
                                    <p:anim calcmode="lin" valueType="num">
                                      <p:cBhvr additive="base">
                                        <p:cTn id="7" dur="500"/>
                                        <p:tgtEl>
                                          <p:spTgt spid="62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9" name="Google Shape;639;p39"/>
          <p:cNvSpPr txBox="1"/>
          <p:nvPr/>
        </p:nvSpPr>
        <p:spPr>
          <a:xfrm>
            <a:off x="5206196" y="2193233"/>
            <a:ext cx="6124352" cy="410882"/>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Market-Oriented Mission Statement examples </a:t>
            </a:r>
            <a:endParaRPr sz="1400" b="0" i="0" u="none" strike="noStrike" cap="none">
              <a:solidFill>
                <a:srgbClr val="000000"/>
              </a:solidFill>
              <a:latin typeface="Arial"/>
              <a:ea typeface="Arial"/>
              <a:cs typeface="Arial"/>
              <a:sym typeface="Arial"/>
            </a:endParaRPr>
          </a:p>
        </p:txBody>
      </p:sp>
      <p:sp>
        <p:nvSpPr>
          <p:cNvPr id="640" name="Google Shape;640;p39"/>
          <p:cNvSpPr txBox="1"/>
          <p:nvPr/>
        </p:nvSpPr>
        <p:spPr>
          <a:xfrm>
            <a:off x="4906488" y="2482404"/>
            <a:ext cx="7107085" cy="4421775"/>
          </a:xfrm>
          <a:prstGeom prst="rect">
            <a:avLst/>
          </a:prstGeom>
          <a:noFill/>
          <a:ln>
            <a:noFill/>
          </a:ln>
        </p:spPr>
        <p:txBody>
          <a:bodyPr spcFirstLastPara="1" wrap="square" lIns="0" tIns="0" rIns="0" bIns="0" anchor="t" anchorCtr="0">
            <a:normAutofit/>
          </a:bodyPr>
          <a:lstStyle/>
          <a:p>
            <a:pPr marL="457178" marR="0" lvl="0" indent="-330184" algn="l" rtl="0">
              <a:lnSpc>
                <a:spcPct val="110000"/>
              </a:lnSpc>
              <a:spcBef>
                <a:spcPts val="1500"/>
              </a:spcBef>
              <a:spcAft>
                <a:spcPts val="0"/>
              </a:spcAft>
              <a:buClr>
                <a:srgbClr val="007FA3"/>
              </a:buClr>
              <a:buSzPts val="1600"/>
              <a:buFont typeface="Arial"/>
              <a:buChar char="•"/>
            </a:pPr>
            <a:r>
              <a:rPr lang="en-US" sz="1800" b="1" i="0" u="sng" strike="noStrike" cap="none">
                <a:solidFill>
                  <a:srgbClr val="0070C0"/>
                </a:solidFill>
                <a:latin typeface="Arial"/>
                <a:ea typeface="Arial"/>
                <a:cs typeface="Arial"/>
                <a:sym typeface="Arial"/>
              </a:rPr>
              <a:t>Google</a:t>
            </a:r>
            <a:r>
              <a:rPr lang="en-US" sz="1800" b="1" i="0" u="sng" strike="noStrike" cap="none">
                <a:solidFill>
                  <a:srgbClr val="595959"/>
                </a:solidFill>
                <a:latin typeface="Arial"/>
                <a:ea typeface="Arial"/>
                <a:cs typeface="Arial"/>
                <a:sym typeface="Arial"/>
              </a:rPr>
              <a:t>:</a:t>
            </a:r>
            <a:r>
              <a:rPr lang="en-US" sz="1800" b="1" i="0" u="none" strike="noStrike" cap="none">
                <a:solidFill>
                  <a:srgbClr val="595959"/>
                </a:solidFill>
                <a:latin typeface="Arial"/>
                <a:ea typeface="Arial"/>
                <a:cs typeface="Arial"/>
                <a:sym typeface="Arial"/>
              </a:rPr>
              <a:t> </a:t>
            </a:r>
            <a:r>
              <a:rPr lang="en-US" sz="1800" b="0" i="0" u="none" strike="noStrike" cap="none">
                <a:solidFill>
                  <a:srgbClr val="595959"/>
                </a:solidFill>
                <a:latin typeface="Arial"/>
                <a:ea typeface="Arial"/>
                <a:cs typeface="Arial"/>
                <a:sym typeface="Arial"/>
              </a:rPr>
              <a:t>“To </a:t>
            </a:r>
            <a:r>
              <a:rPr lang="en-US" sz="1800" b="1" i="0" u="sng" strike="noStrike" cap="none">
                <a:solidFill>
                  <a:srgbClr val="595959"/>
                </a:solidFill>
                <a:latin typeface="Arial"/>
                <a:ea typeface="Arial"/>
                <a:cs typeface="Arial"/>
                <a:sym typeface="Arial"/>
              </a:rPr>
              <a:t>organize</a:t>
            </a:r>
            <a:r>
              <a:rPr lang="en-US" sz="1800" b="0" i="0" u="none" strike="noStrike" cap="none">
                <a:solidFill>
                  <a:srgbClr val="595959"/>
                </a:solidFill>
                <a:latin typeface="Arial"/>
                <a:ea typeface="Arial"/>
                <a:cs typeface="Arial"/>
                <a:sym typeface="Arial"/>
              </a:rPr>
              <a:t> the world's information and make it universally accessible and useful.”</a:t>
            </a:r>
            <a:r>
              <a:rPr lang="en-US" sz="1800" b="1" i="0" u="none" strike="noStrike" cap="none">
                <a:solidFill>
                  <a:srgbClr val="595959"/>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457178" marR="0" lvl="0" indent="-330184" algn="l" rtl="0">
              <a:lnSpc>
                <a:spcPct val="110000"/>
              </a:lnSpc>
              <a:spcBef>
                <a:spcPts val="1500"/>
              </a:spcBef>
              <a:spcAft>
                <a:spcPts val="0"/>
              </a:spcAft>
              <a:buClr>
                <a:srgbClr val="007FA3"/>
              </a:buClr>
              <a:buSzPts val="1600"/>
              <a:buFont typeface="Arial"/>
              <a:buChar char="•"/>
            </a:pPr>
            <a:r>
              <a:rPr lang="en-US" sz="1800" b="1" i="0" u="sng" strike="noStrike" cap="none">
                <a:solidFill>
                  <a:srgbClr val="0070C0"/>
                </a:solidFill>
                <a:latin typeface="Arial"/>
                <a:ea typeface="Arial"/>
                <a:cs typeface="Arial"/>
                <a:sym typeface="Arial"/>
                <a:hlinkClick r:id="rId3">
                  <a:extLst>
                    <a:ext uri="{A12FA001-AC4F-418D-AE19-62706E023703}">
                      <ahyp:hlinkClr xmlns:ahyp="http://schemas.microsoft.com/office/drawing/2018/hyperlinkcolor" val="tx"/>
                    </a:ext>
                  </a:extLst>
                </a:hlinkClick>
              </a:rPr>
              <a:t>Microsoft</a:t>
            </a:r>
            <a:r>
              <a:rPr lang="en-US" sz="1800" b="1" i="0" u="none" strike="noStrike" cap="none">
                <a:solidFill>
                  <a:srgbClr val="595959"/>
                </a:solidFill>
                <a:latin typeface="Arial"/>
                <a:ea typeface="Arial"/>
                <a:cs typeface="Arial"/>
                <a:sym typeface="Arial"/>
              </a:rPr>
              <a:t>:</a:t>
            </a:r>
            <a:r>
              <a:rPr lang="en-US" sz="1800" b="0" i="0" u="none" strike="noStrike" cap="none">
                <a:solidFill>
                  <a:srgbClr val="595959"/>
                </a:solidFill>
                <a:latin typeface="Arial"/>
                <a:ea typeface="Arial"/>
                <a:cs typeface="Arial"/>
                <a:sym typeface="Arial"/>
              </a:rPr>
              <a:t> “To </a:t>
            </a:r>
            <a:r>
              <a:rPr lang="en-US" sz="1800" b="1" i="0" u="sng" strike="noStrike" cap="none">
                <a:solidFill>
                  <a:srgbClr val="595959"/>
                </a:solidFill>
                <a:latin typeface="Arial"/>
                <a:ea typeface="Arial"/>
                <a:cs typeface="Arial"/>
                <a:sym typeface="Arial"/>
              </a:rPr>
              <a:t>empower</a:t>
            </a:r>
            <a:r>
              <a:rPr lang="en-US" sz="1800" b="0" i="0" u="none" strike="noStrike" cap="none">
                <a:solidFill>
                  <a:srgbClr val="595959"/>
                </a:solidFill>
                <a:latin typeface="Arial"/>
                <a:ea typeface="Arial"/>
                <a:cs typeface="Arial"/>
                <a:sym typeface="Arial"/>
              </a:rPr>
              <a:t> every person and every organization on the planet to achieve more.” </a:t>
            </a:r>
            <a:br>
              <a:rPr lang="en-US" sz="1800" b="0" i="0" u="none" strike="noStrike" cap="none">
                <a:solidFill>
                  <a:srgbClr val="595959"/>
                </a:solidFill>
                <a:latin typeface="Arial"/>
                <a:ea typeface="Arial"/>
                <a:cs typeface="Arial"/>
                <a:sym typeface="Arial"/>
              </a:rPr>
            </a:br>
            <a:endParaRPr sz="1800" b="0" i="0" u="none" strike="noStrike" cap="none">
              <a:solidFill>
                <a:srgbClr val="595959"/>
              </a:solidFill>
              <a:latin typeface="Arial"/>
              <a:ea typeface="Arial"/>
              <a:cs typeface="Arial"/>
              <a:sym typeface="Arial"/>
            </a:endParaRPr>
          </a:p>
          <a:p>
            <a:pPr marL="457178" marR="0" lvl="0" indent="-330184" algn="l" rtl="0">
              <a:lnSpc>
                <a:spcPct val="110000"/>
              </a:lnSpc>
              <a:spcBef>
                <a:spcPts val="1500"/>
              </a:spcBef>
              <a:spcAft>
                <a:spcPts val="0"/>
              </a:spcAft>
              <a:buClr>
                <a:srgbClr val="007FA3"/>
              </a:buClr>
              <a:buSzPts val="1600"/>
              <a:buFont typeface="Arial"/>
              <a:buChar char="•"/>
            </a:pPr>
            <a:r>
              <a:rPr lang="en-US" sz="1800" b="1" i="0" u="sng" strike="noStrike" cap="none">
                <a:solidFill>
                  <a:srgbClr val="0070C0"/>
                </a:solidFill>
                <a:latin typeface="Arial"/>
                <a:ea typeface="Arial"/>
                <a:cs typeface="Arial"/>
                <a:sym typeface="Arial"/>
                <a:hlinkClick r:id="rId4">
                  <a:extLst>
                    <a:ext uri="{A12FA001-AC4F-418D-AE19-62706E023703}">
                      <ahyp:hlinkClr xmlns:ahyp="http://schemas.microsoft.com/office/drawing/2018/hyperlinkcolor" val="tx"/>
                    </a:ext>
                  </a:extLst>
                </a:hlinkClick>
              </a:rPr>
              <a:t>LinkedIn</a:t>
            </a:r>
            <a:r>
              <a:rPr lang="en-US" sz="1800" b="1" i="0" u="none" strike="noStrike" cap="none">
                <a:solidFill>
                  <a:srgbClr val="595959"/>
                </a:solidFill>
                <a:latin typeface="Arial"/>
                <a:ea typeface="Arial"/>
                <a:cs typeface="Arial"/>
                <a:sym typeface="Arial"/>
              </a:rPr>
              <a:t>:</a:t>
            </a:r>
            <a:r>
              <a:rPr lang="en-US" sz="1800" b="0" i="0" u="none" strike="noStrike" cap="none">
                <a:solidFill>
                  <a:srgbClr val="595959"/>
                </a:solidFill>
                <a:latin typeface="Arial"/>
                <a:ea typeface="Arial"/>
                <a:cs typeface="Arial"/>
                <a:sym typeface="Arial"/>
              </a:rPr>
              <a:t> “</a:t>
            </a:r>
            <a:r>
              <a:rPr lang="en-US" sz="1800" b="1" i="0" u="sng" strike="noStrike" cap="none">
                <a:solidFill>
                  <a:srgbClr val="595959"/>
                </a:solidFill>
                <a:latin typeface="Arial"/>
                <a:ea typeface="Arial"/>
                <a:cs typeface="Arial"/>
                <a:sym typeface="Arial"/>
              </a:rPr>
              <a:t>Connect</a:t>
            </a:r>
            <a:r>
              <a:rPr lang="en-US" sz="1800" b="0" i="0" u="none" strike="noStrike" cap="none">
                <a:solidFill>
                  <a:srgbClr val="595959"/>
                </a:solidFill>
                <a:latin typeface="Arial"/>
                <a:ea typeface="Arial"/>
                <a:cs typeface="Arial"/>
                <a:sym typeface="Arial"/>
              </a:rPr>
              <a:t> the world’s professionals to make them more productive and successful.”</a:t>
            </a:r>
            <a:endParaRPr sz="1800" b="1" i="0" u="sng" strike="noStrike" cap="none">
              <a:solidFill>
                <a:srgbClr val="F21213"/>
              </a:solidFill>
              <a:latin typeface="Arial"/>
              <a:ea typeface="Arial"/>
              <a:cs typeface="Arial"/>
              <a:sym typeface="Arial"/>
              <a:hlinkClick r:id="rId5">
                <a:extLst>
                  <a:ext uri="{A12FA001-AC4F-418D-AE19-62706E023703}">
                    <ahyp:hlinkClr xmlns:ahyp="http://schemas.microsoft.com/office/drawing/2018/hyperlinkcolor" val="tx"/>
                  </a:ext>
                </a:extLst>
              </a:hlinkClick>
            </a:endParaRPr>
          </a:p>
          <a:p>
            <a:pPr marL="457178" marR="0" lvl="0" indent="-330184" algn="l" rtl="0">
              <a:lnSpc>
                <a:spcPct val="110000"/>
              </a:lnSpc>
              <a:spcBef>
                <a:spcPts val="1500"/>
              </a:spcBef>
              <a:spcAft>
                <a:spcPts val="0"/>
              </a:spcAft>
              <a:buClr>
                <a:srgbClr val="007FA3"/>
              </a:buClr>
              <a:buSzPts val="1600"/>
              <a:buFont typeface="Arial"/>
              <a:buChar char="•"/>
            </a:pPr>
            <a:r>
              <a:rPr lang="en-US" sz="1800" b="1" i="0" u="sng" strike="noStrike" cap="none">
                <a:solidFill>
                  <a:srgbClr val="0070C0"/>
                </a:solidFill>
                <a:latin typeface="Arial"/>
                <a:ea typeface="Arial"/>
                <a:cs typeface="Arial"/>
                <a:sym typeface="Arial"/>
                <a:hlinkClick r:id="rId5">
                  <a:extLst>
                    <a:ext uri="{A12FA001-AC4F-418D-AE19-62706E023703}">
                      <ahyp:hlinkClr xmlns:ahyp="http://schemas.microsoft.com/office/drawing/2018/hyperlinkcolor" val="tx"/>
                    </a:ext>
                  </a:extLst>
                </a:hlinkClick>
              </a:rPr>
              <a:t>TED</a:t>
            </a:r>
            <a:r>
              <a:rPr lang="en-US" sz="1800" b="1" i="0" u="none" strike="noStrike" cap="none">
                <a:solidFill>
                  <a:srgbClr val="595959"/>
                </a:solidFill>
                <a:latin typeface="Arial"/>
                <a:ea typeface="Arial"/>
                <a:cs typeface="Arial"/>
                <a:sym typeface="Arial"/>
              </a:rPr>
              <a:t>: </a:t>
            </a:r>
            <a:r>
              <a:rPr lang="en-US" sz="1800" b="0" i="0" u="none" strike="noStrike" cap="none">
                <a:solidFill>
                  <a:srgbClr val="595959"/>
                </a:solidFill>
                <a:latin typeface="Arial"/>
                <a:ea typeface="Arial"/>
                <a:cs typeface="Arial"/>
                <a:sym typeface="Arial"/>
              </a:rPr>
              <a:t>“</a:t>
            </a:r>
            <a:r>
              <a:rPr lang="en-US" sz="1800" b="1" i="0" u="sng" strike="noStrike" cap="none">
                <a:solidFill>
                  <a:srgbClr val="595959"/>
                </a:solidFill>
                <a:latin typeface="Arial"/>
                <a:ea typeface="Arial"/>
                <a:cs typeface="Arial"/>
                <a:sym typeface="Arial"/>
              </a:rPr>
              <a:t>Spread</a:t>
            </a:r>
            <a:r>
              <a:rPr lang="en-US" sz="1800" b="0" i="0" u="none" strike="noStrike" cap="none">
                <a:solidFill>
                  <a:srgbClr val="595959"/>
                </a:solidFill>
                <a:latin typeface="Arial"/>
                <a:ea typeface="Arial"/>
                <a:cs typeface="Arial"/>
                <a:sym typeface="Arial"/>
              </a:rPr>
              <a:t> ideas.” </a:t>
            </a:r>
            <a:endParaRPr sz="1400" b="0" i="0" u="none" strike="noStrike" cap="none">
              <a:solidFill>
                <a:srgbClr val="000000"/>
              </a:solidFill>
              <a:latin typeface="Arial"/>
              <a:ea typeface="Arial"/>
              <a:cs typeface="Arial"/>
              <a:sym typeface="Arial"/>
            </a:endParaRPr>
          </a:p>
        </p:txBody>
      </p:sp>
      <p:pic>
        <p:nvPicPr>
          <p:cNvPr id="641" name="Google Shape;641;p39" descr="How to Write a Mission Statement"/>
          <p:cNvPicPr preferRelativeResize="0"/>
          <p:nvPr/>
        </p:nvPicPr>
        <p:blipFill rotWithShape="1">
          <a:blip r:embed="rId6">
            <a:alphaModFix/>
          </a:blip>
          <a:srcRect/>
          <a:stretch/>
        </p:blipFill>
        <p:spPr>
          <a:xfrm>
            <a:off x="443639" y="1445557"/>
            <a:ext cx="3398559" cy="4307173"/>
          </a:xfrm>
          <a:prstGeom prst="rect">
            <a:avLst/>
          </a:prstGeom>
          <a:noFill/>
          <a:ln>
            <a:noFill/>
          </a:ln>
        </p:spPr>
      </p:pic>
      <p:sp>
        <p:nvSpPr>
          <p:cNvPr id="642" name="Google Shape;642;p39"/>
          <p:cNvSpPr txBox="1"/>
          <p:nvPr/>
        </p:nvSpPr>
        <p:spPr>
          <a:xfrm>
            <a:off x="871111" y="984930"/>
            <a:ext cx="11022712" cy="1089529"/>
          </a:xfrm>
          <a:prstGeom prst="rect">
            <a:avLst/>
          </a:prstGeom>
          <a:noFill/>
          <a:ln>
            <a:noFill/>
          </a:ln>
        </p:spPr>
        <p:txBody>
          <a:bodyPr spcFirstLastPara="1" wrap="square" lIns="91425" tIns="45700" rIns="91425" bIns="45700" anchor="t" anchorCtr="0">
            <a:spAutoFit/>
          </a:bodyPr>
          <a:lstStyle/>
          <a:p>
            <a:pPr marL="0" marR="0" lvl="0" indent="0" algn="r" rtl="0">
              <a:lnSpc>
                <a:spcPct val="90000"/>
              </a:lnSpc>
              <a:spcBef>
                <a:spcPts val="0"/>
              </a:spcBef>
              <a:spcAft>
                <a:spcPts val="0"/>
              </a:spcAft>
              <a:buClr>
                <a:srgbClr val="C00000"/>
              </a:buClr>
              <a:buSzPts val="3600"/>
              <a:buFont typeface="Calibri"/>
              <a:buNone/>
            </a:pPr>
            <a:r>
              <a:rPr lang="en-US" sz="3600" b="1" i="0" u="none" strike="noStrike" cap="none">
                <a:solidFill>
                  <a:srgbClr val="C00000"/>
                </a:solidFill>
                <a:latin typeface="Calibri"/>
                <a:ea typeface="Calibri"/>
                <a:cs typeface="Calibri"/>
                <a:sym typeface="Calibri"/>
              </a:rPr>
              <a:t>INTRODUCTION TO STRATEGIC MARKETING</a:t>
            </a:r>
            <a:r>
              <a:rPr lang="en-US" sz="3600" b="0" i="0" u="none" strike="noStrike" cap="none">
                <a:solidFill>
                  <a:srgbClr val="44546A"/>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0"/>
              </a:spcBef>
              <a:spcAft>
                <a:spcPts val="0"/>
              </a:spcAft>
              <a:buClr>
                <a:srgbClr val="0070C0"/>
              </a:buClr>
              <a:buSzPts val="3600"/>
              <a:buFont typeface="Calibri"/>
              <a:buNone/>
            </a:pPr>
            <a:r>
              <a:rPr lang="en-US" sz="3600" b="0" i="0" u="none" strike="noStrike" cap="none">
                <a:solidFill>
                  <a:srgbClr val="0070C0"/>
                </a:solidFill>
                <a:latin typeface="Calibri"/>
                <a:ea typeface="Calibri"/>
                <a:cs typeface="Calibri"/>
                <a:sym typeface="Calibri"/>
              </a:rPr>
              <a:t>MISSION STATEMENT</a:t>
            </a:r>
            <a:endParaRPr sz="3600" b="0" i="0" u="none" strike="noStrike" cap="none">
              <a:solidFill>
                <a:srgbClr val="0070C0"/>
              </a:solidFill>
              <a:latin typeface="Calibri"/>
              <a:ea typeface="Calibri"/>
              <a:cs typeface="Calibri"/>
              <a:sym typeface="Calibri"/>
            </a:endParaRPr>
          </a:p>
        </p:txBody>
      </p:sp>
      <p:sp>
        <p:nvSpPr>
          <p:cNvPr id="643" name="Google Shape;643;p39"/>
          <p:cNvSpPr/>
          <p:nvPr/>
        </p:nvSpPr>
        <p:spPr>
          <a:xfrm>
            <a:off x="193636" y="1183946"/>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flythrough dir="ou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40"/>
          <p:cNvSpPr txBox="1"/>
          <p:nvPr/>
        </p:nvSpPr>
        <p:spPr>
          <a:xfrm>
            <a:off x="298177" y="1023729"/>
            <a:ext cx="1180768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9" name="Google Shape;649;p40"/>
          <p:cNvSpPr/>
          <p:nvPr/>
        </p:nvSpPr>
        <p:spPr>
          <a:xfrm>
            <a:off x="203202" y="2528825"/>
            <a:ext cx="7022791" cy="3224463"/>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p:txBody>
      </p:sp>
      <p:sp>
        <p:nvSpPr>
          <p:cNvPr id="650" name="Google Shape;650;p40"/>
          <p:cNvSpPr txBox="1"/>
          <p:nvPr/>
        </p:nvSpPr>
        <p:spPr>
          <a:xfrm>
            <a:off x="251921" y="1602561"/>
            <a:ext cx="7076291" cy="5076987"/>
          </a:xfrm>
          <a:prstGeom prst="rect">
            <a:avLst/>
          </a:prstGeom>
          <a:noFill/>
          <a:ln>
            <a:noFill/>
          </a:ln>
        </p:spPr>
        <p:txBody>
          <a:bodyPr spcFirstLastPara="1" wrap="square" lIns="91425" tIns="45700" rIns="91425" bIns="45700" anchor="ctr" anchorCtr="0">
            <a:noAutofit/>
          </a:bodyPr>
          <a:lstStyle/>
          <a:p>
            <a:pPr marL="287006" marR="5080" lvl="0" indent="-45709" algn="l" rtl="0">
              <a:lnSpc>
                <a:spcPct val="100000"/>
              </a:lnSpc>
              <a:spcBef>
                <a:spcPts val="0"/>
              </a:spcBef>
              <a:spcAft>
                <a:spcPts val="0"/>
              </a:spcAft>
              <a:buClr>
                <a:srgbClr val="5B9BD5"/>
              </a:buClr>
              <a:buSzPts val="2880"/>
              <a:buFont typeface="Arial"/>
              <a:buNone/>
            </a:pPr>
            <a:endParaRPr sz="1800" b="0" i="0" u="none" strike="noStrike" cap="none">
              <a:solidFill>
                <a:srgbClr val="000000"/>
              </a:solidFill>
              <a:latin typeface="Arial"/>
              <a:ea typeface="Arial"/>
              <a:cs typeface="Arial"/>
              <a:sym typeface="Arial"/>
            </a:endParaRPr>
          </a:p>
          <a:p>
            <a:pPr marL="287006" marR="5080" lvl="0" indent="-228589" algn="l" rtl="0">
              <a:lnSpc>
                <a:spcPct val="100000"/>
              </a:lnSpc>
              <a:spcBef>
                <a:spcPts val="625"/>
              </a:spcBef>
              <a:spcAft>
                <a:spcPts val="0"/>
              </a:spcAft>
              <a:buClr>
                <a:srgbClr val="5B9BD5"/>
              </a:buClr>
              <a:buSzPts val="3200"/>
              <a:buFont typeface="Arial"/>
              <a:buChar char="•"/>
            </a:pPr>
            <a:r>
              <a:rPr lang="en-US" sz="2000" b="1" i="0" u="none" strike="noStrike" cap="none">
                <a:solidFill>
                  <a:srgbClr val="0070C0"/>
                </a:solidFill>
                <a:latin typeface="Arial"/>
                <a:ea typeface="Arial"/>
                <a:cs typeface="Arial"/>
                <a:sym typeface="Arial"/>
              </a:rPr>
              <a:t>GOAL</a:t>
            </a:r>
            <a:r>
              <a:rPr lang="en-US" sz="2000" b="0" i="0" u="none" strike="noStrike" cap="none">
                <a:solidFill>
                  <a:srgbClr val="000000"/>
                </a:solidFill>
                <a:latin typeface="Arial"/>
                <a:ea typeface="Arial"/>
                <a:cs typeface="Arial"/>
                <a:sym typeface="Arial"/>
              </a:rPr>
              <a:t> IS DEFINED AS THE </a:t>
            </a:r>
            <a:r>
              <a:rPr lang="en-US" sz="2000" b="0" i="0" u="none" strike="noStrike" cap="none">
                <a:solidFill>
                  <a:srgbClr val="0070C0"/>
                </a:solidFill>
                <a:latin typeface="Arial"/>
                <a:ea typeface="Arial"/>
                <a:cs typeface="Arial"/>
                <a:sym typeface="Arial"/>
              </a:rPr>
              <a:t>DESTINATION , </a:t>
            </a:r>
            <a:r>
              <a:rPr lang="en-US" sz="2000" b="0" i="0" u="none" strike="noStrike" cap="none">
                <a:solidFill>
                  <a:srgbClr val="000000"/>
                </a:solidFill>
                <a:latin typeface="Arial"/>
                <a:ea typeface="Arial"/>
                <a:cs typeface="Arial"/>
                <a:sym typeface="Arial"/>
              </a:rPr>
              <a:t>A BROAD PLAN TOWARDS WHICH THE ACTIONS ARE DIRECTED. </a:t>
            </a:r>
            <a:endParaRPr sz="1400" b="0" i="0" u="none" strike="noStrike" cap="none">
              <a:solidFill>
                <a:srgbClr val="000000"/>
              </a:solidFill>
              <a:latin typeface="Arial"/>
              <a:ea typeface="Arial"/>
              <a:cs typeface="Arial"/>
              <a:sym typeface="Arial"/>
            </a:endParaRPr>
          </a:p>
          <a:p>
            <a:pPr marL="287006" marR="5080" lvl="0" indent="-25389" algn="l" rtl="0">
              <a:lnSpc>
                <a:spcPct val="100000"/>
              </a:lnSpc>
              <a:spcBef>
                <a:spcPts val="625"/>
              </a:spcBef>
              <a:spcAft>
                <a:spcPts val="0"/>
              </a:spcAft>
              <a:buClr>
                <a:srgbClr val="5B9BD5"/>
              </a:buClr>
              <a:buSzPts val="3200"/>
              <a:buFont typeface="Arial"/>
              <a:buNone/>
            </a:pPr>
            <a:endParaRPr sz="2000" b="0" i="0" u="none" strike="noStrike" cap="none">
              <a:solidFill>
                <a:srgbClr val="000000"/>
              </a:solidFill>
              <a:latin typeface="Arial"/>
              <a:ea typeface="Arial"/>
              <a:cs typeface="Arial"/>
              <a:sym typeface="Arial"/>
            </a:endParaRPr>
          </a:p>
          <a:p>
            <a:pPr marL="287006" marR="5080" lvl="0" indent="-228589" algn="l" rtl="0">
              <a:lnSpc>
                <a:spcPct val="100000"/>
              </a:lnSpc>
              <a:spcBef>
                <a:spcPts val="625"/>
              </a:spcBef>
              <a:spcAft>
                <a:spcPts val="0"/>
              </a:spcAft>
              <a:buClr>
                <a:srgbClr val="5B9BD5"/>
              </a:buClr>
              <a:buSzPts val="3200"/>
              <a:buFont typeface="Arial"/>
              <a:buChar char="•"/>
            </a:pPr>
            <a:r>
              <a:rPr lang="en-US" sz="2000" b="1" i="0" u="none" strike="noStrike" cap="none">
                <a:solidFill>
                  <a:srgbClr val="0070C0"/>
                </a:solidFill>
                <a:latin typeface="Arial"/>
                <a:ea typeface="Arial"/>
                <a:cs typeface="Arial"/>
                <a:sym typeface="Arial"/>
              </a:rPr>
              <a:t>OBJECTIVES</a:t>
            </a:r>
            <a:r>
              <a:rPr lang="en-US" sz="2000" b="0" i="0" u="none" strike="noStrike" cap="none">
                <a:solidFill>
                  <a:srgbClr val="000000"/>
                </a:solidFill>
                <a:latin typeface="Arial"/>
                <a:ea typeface="Arial"/>
                <a:cs typeface="Arial"/>
                <a:sym typeface="Arial"/>
              </a:rPr>
              <a:t>: ARE QUANTIFIED GOALS </a:t>
            </a:r>
            <a:r>
              <a:rPr lang="en-US" sz="2000" b="1" i="0" u="none" strike="noStrike" cap="none">
                <a:solidFill>
                  <a:srgbClr val="000000"/>
                </a:solidFill>
                <a:highlight>
                  <a:srgbClr val="FFFF00"/>
                </a:highlight>
                <a:latin typeface="Arial"/>
                <a:ea typeface="Arial"/>
                <a:cs typeface="Arial"/>
                <a:sym typeface="Arial"/>
              </a:rPr>
              <a:t>SMART</a:t>
            </a:r>
            <a:r>
              <a:rPr lang="en-US" sz="2000" b="0" i="0" u="none" strike="noStrike" cap="none">
                <a:solidFill>
                  <a:srgbClr val="000000"/>
                </a:solidFill>
                <a:latin typeface="Arial"/>
                <a:ea typeface="Arial"/>
                <a:cs typeface="Arial"/>
                <a:sym typeface="Arial"/>
              </a:rPr>
              <a:t> SPECIFIC, MEASURABLE W/MEASUREMENT, ACHIEVABLE, RELEVANT AND TIME ORIENTED</a:t>
            </a:r>
            <a:endParaRPr sz="1400" b="0" i="0" u="none" strike="noStrike" cap="none">
              <a:solidFill>
                <a:srgbClr val="000000"/>
              </a:solidFill>
              <a:latin typeface="Arial"/>
              <a:ea typeface="Arial"/>
              <a:cs typeface="Arial"/>
              <a:sym typeface="Arial"/>
            </a:endParaRPr>
          </a:p>
          <a:p>
            <a:pPr marL="287006" marR="5080" lvl="0" indent="-25389" algn="l" rtl="0">
              <a:lnSpc>
                <a:spcPct val="100000"/>
              </a:lnSpc>
              <a:spcBef>
                <a:spcPts val="625"/>
              </a:spcBef>
              <a:spcAft>
                <a:spcPts val="0"/>
              </a:spcAft>
              <a:buClr>
                <a:srgbClr val="5B9BD5"/>
              </a:buClr>
              <a:buSzPts val="3200"/>
              <a:buFont typeface="Arial"/>
              <a:buNone/>
            </a:pPr>
            <a:endParaRPr sz="2000" b="0" i="0" u="none" strike="noStrike" cap="none">
              <a:solidFill>
                <a:srgbClr val="000000"/>
              </a:solidFill>
              <a:latin typeface="Arial"/>
              <a:ea typeface="Arial"/>
              <a:cs typeface="Arial"/>
              <a:sym typeface="Arial"/>
            </a:endParaRPr>
          </a:p>
          <a:p>
            <a:pPr marL="0" marR="0" lvl="0" indent="182880" algn="l" rtl="0">
              <a:lnSpc>
                <a:spcPct val="110000"/>
              </a:lnSpc>
              <a:spcBef>
                <a:spcPts val="4"/>
              </a:spcBef>
              <a:spcAft>
                <a:spcPts val="0"/>
              </a:spcAft>
              <a:buClr>
                <a:srgbClr val="5B9BD5"/>
              </a:buClr>
              <a:buSzPts val="2880"/>
              <a:buFont typeface="Arial"/>
              <a:buNone/>
            </a:pPr>
            <a:endParaRPr sz="1800" b="0" i="0" u="none" strike="noStrike" cap="none">
              <a:solidFill>
                <a:srgbClr val="000000"/>
              </a:solidFill>
              <a:latin typeface="Arial"/>
              <a:ea typeface="Arial"/>
              <a:cs typeface="Arial"/>
              <a:sym typeface="Arial"/>
            </a:endParaRPr>
          </a:p>
        </p:txBody>
      </p:sp>
      <p:pic>
        <p:nvPicPr>
          <p:cNvPr id="651" name="Google Shape;651;p40"/>
          <p:cNvPicPr preferRelativeResize="0"/>
          <p:nvPr/>
        </p:nvPicPr>
        <p:blipFill rotWithShape="1">
          <a:blip r:embed="rId3">
            <a:alphaModFix/>
          </a:blip>
          <a:srcRect l="22809" t="16127" r="20596" b="51076"/>
          <a:stretch/>
        </p:blipFill>
        <p:spPr>
          <a:xfrm>
            <a:off x="7433607" y="2528825"/>
            <a:ext cx="4186012" cy="3224463"/>
          </a:xfrm>
          <a:prstGeom prst="rect">
            <a:avLst/>
          </a:prstGeom>
          <a:noFill/>
          <a:ln w="57150" cap="flat" cmpd="thinThick">
            <a:solidFill>
              <a:srgbClr val="7F7F7F"/>
            </a:solidFill>
            <a:prstDash val="solid"/>
            <a:miter lim="800000"/>
            <a:headEnd type="none" w="sm" len="sm"/>
            <a:tailEnd type="none" w="sm" len="sm"/>
          </a:ln>
        </p:spPr>
      </p:pic>
      <p:sp>
        <p:nvSpPr>
          <p:cNvPr id="652" name="Google Shape;652;p40"/>
          <p:cNvSpPr txBox="1"/>
          <p:nvPr/>
        </p:nvSpPr>
        <p:spPr>
          <a:xfrm>
            <a:off x="690193" y="1333524"/>
            <a:ext cx="3748339" cy="10895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C00000"/>
              </a:buClr>
              <a:buSzPts val="3600"/>
              <a:buFont typeface="Calibri"/>
              <a:buNone/>
            </a:pPr>
            <a:r>
              <a:rPr lang="en-US" sz="3600" b="1" i="0" u="none" strike="noStrike" cap="none">
                <a:solidFill>
                  <a:srgbClr val="C00000"/>
                </a:solidFill>
                <a:latin typeface="Calibri"/>
                <a:ea typeface="Calibri"/>
                <a:cs typeface="Calibri"/>
                <a:sym typeface="Calibri"/>
              </a:rPr>
              <a:t>SETTING GOALS, AND OBJECTIVES </a:t>
            </a:r>
            <a:endParaRPr sz="1400" b="0" i="0" u="none" strike="noStrike" cap="none">
              <a:solidFill>
                <a:srgbClr val="000000"/>
              </a:solidFill>
              <a:latin typeface="Arial"/>
              <a:ea typeface="Arial"/>
              <a:cs typeface="Arial"/>
              <a:sym typeface="Arial"/>
            </a:endParaRPr>
          </a:p>
        </p:txBody>
      </p:sp>
      <p:pic>
        <p:nvPicPr>
          <p:cNvPr id="653" name="Google Shape;653;p40"/>
          <p:cNvPicPr preferRelativeResize="0"/>
          <p:nvPr/>
        </p:nvPicPr>
        <p:blipFill rotWithShape="1">
          <a:blip r:embed="rId4">
            <a:alphaModFix/>
          </a:blip>
          <a:srcRect l="18958" t="39967" r="2587" b="10901"/>
          <a:stretch/>
        </p:blipFill>
        <p:spPr>
          <a:xfrm>
            <a:off x="4438532" y="903369"/>
            <a:ext cx="7197125" cy="1056555"/>
          </a:xfrm>
          <a:prstGeom prst="rect">
            <a:avLst/>
          </a:prstGeom>
          <a:solidFill>
            <a:schemeClr val="lt1"/>
          </a:solidFill>
          <a:ln w="12700" cap="flat" cmpd="sng">
            <a:solidFill>
              <a:schemeClr val="dk1"/>
            </a:solidFill>
            <a:prstDash val="solid"/>
            <a:miter lim="800000"/>
            <a:headEnd type="none" w="sm" len="sm"/>
            <a:tailEnd type="none" w="sm" len="sm"/>
          </a:ln>
        </p:spPr>
      </p:pic>
      <p:sp>
        <p:nvSpPr>
          <p:cNvPr id="655" name="Google Shape;655;p40"/>
          <p:cNvSpPr/>
          <p:nvPr/>
        </p:nvSpPr>
        <p:spPr>
          <a:xfrm>
            <a:off x="203202" y="1015482"/>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41"/>
          <p:cNvSpPr txBox="1"/>
          <p:nvPr/>
        </p:nvSpPr>
        <p:spPr>
          <a:xfrm>
            <a:off x="3" y="1133060"/>
            <a:ext cx="1203112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662" name="Google Shape;662;p41"/>
          <p:cNvPicPr preferRelativeResize="0"/>
          <p:nvPr/>
        </p:nvPicPr>
        <p:blipFill rotWithShape="1">
          <a:blip r:embed="rId3">
            <a:alphaModFix/>
          </a:blip>
          <a:srcRect l="18958" t="39967" r="2587" b="10901"/>
          <a:stretch/>
        </p:blipFill>
        <p:spPr>
          <a:xfrm>
            <a:off x="4750951" y="694399"/>
            <a:ext cx="7197125" cy="956251"/>
          </a:xfrm>
          <a:prstGeom prst="rect">
            <a:avLst/>
          </a:prstGeom>
          <a:solidFill>
            <a:schemeClr val="lt1"/>
          </a:solidFill>
          <a:ln w="12700" cap="flat" cmpd="sng">
            <a:solidFill>
              <a:schemeClr val="dk1"/>
            </a:solidFill>
            <a:prstDash val="solid"/>
            <a:miter lim="800000"/>
            <a:headEnd type="none" w="sm" len="sm"/>
            <a:tailEnd type="none" w="sm" len="sm"/>
          </a:ln>
        </p:spPr>
      </p:pic>
      <p:sp>
        <p:nvSpPr>
          <p:cNvPr id="663" name="Google Shape;663;p41"/>
          <p:cNvSpPr txBox="1"/>
          <p:nvPr/>
        </p:nvSpPr>
        <p:spPr>
          <a:xfrm>
            <a:off x="814954" y="1133060"/>
            <a:ext cx="3748339" cy="8679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C00000"/>
              </a:buClr>
              <a:buSzPts val="2800"/>
              <a:buFont typeface="Calibri"/>
              <a:buNone/>
            </a:pPr>
            <a:r>
              <a:rPr lang="en-US" sz="2800" b="1" i="0" u="none" strike="noStrike" cap="none">
                <a:solidFill>
                  <a:srgbClr val="C00000"/>
                </a:solidFill>
                <a:latin typeface="Calibri"/>
                <a:ea typeface="Calibri"/>
                <a:cs typeface="Calibri"/>
                <a:sym typeface="Calibri"/>
              </a:rPr>
              <a:t>SETTING GOALS, AND OBJECTIVES </a:t>
            </a:r>
            <a:endParaRPr sz="1400" b="0" i="0" u="none" strike="noStrike" cap="none">
              <a:solidFill>
                <a:srgbClr val="000000"/>
              </a:solidFill>
              <a:latin typeface="Arial"/>
              <a:ea typeface="Arial"/>
              <a:cs typeface="Arial"/>
              <a:sym typeface="Arial"/>
            </a:endParaRPr>
          </a:p>
        </p:txBody>
      </p:sp>
      <p:sp>
        <p:nvSpPr>
          <p:cNvPr id="664" name="Google Shape;664;p41"/>
          <p:cNvSpPr/>
          <p:nvPr/>
        </p:nvSpPr>
        <p:spPr>
          <a:xfrm>
            <a:off x="203202" y="1275688"/>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666" name="Google Shape;666;p41"/>
          <p:cNvSpPr txBox="1"/>
          <p:nvPr/>
        </p:nvSpPr>
        <p:spPr>
          <a:xfrm>
            <a:off x="74736" y="1966687"/>
            <a:ext cx="6424037" cy="237720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262626"/>
                </a:solidFill>
                <a:latin typeface="Gill Sans"/>
                <a:ea typeface="Gill Sans"/>
                <a:cs typeface="Gill Sans"/>
                <a:sym typeface="Gill Sans"/>
              </a:rPr>
              <a:t>Strategic planning</a:t>
            </a:r>
            <a:endParaRPr sz="1400" b="0" i="0" u="none" strike="noStrike" cap="none">
              <a:solidFill>
                <a:srgbClr val="000000"/>
              </a:solidFill>
              <a:latin typeface="Arial"/>
              <a:ea typeface="Arial"/>
              <a:cs typeface="Arial"/>
              <a:sym typeface="Arial"/>
            </a:endParaRPr>
          </a:p>
          <a:p>
            <a:pPr marL="285737" marR="0" lvl="0" indent="-228589" algn="l" rtl="0">
              <a:lnSpc>
                <a:spcPct val="100000"/>
              </a:lnSpc>
              <a:spcBef>
                <a:spcPts val="700"/>
              </a:spcBef>
              <a:spcAft>
                <a:spcPts val="0"/>
              </a:spcAft>
              <a:buClr>
                <a:srgbClr val="2A1A00"/>
              </a:buClr>
              <a:buSzPts val="1400"/>
              <a:buFont typeface="Arial"/>
              <a:buChar char="•"/>
            </a:pPr>
            <a:r>
              <a:rPr lang="en-US" sz="1400" b="0" i="0" u="none" strike="noStrike" cap="none">
                <a:solidFill>
                  <a:srgbClr val="262626"/>
                </a:solidFill>
                <a:latin typeface="Calibri"/>
                <a:ea typeface="Calibri"/>
                <a:cs typeface="Calibri"/>
                <a:sym typeface="Calibri"/>
              </a:rPr>
              <a:t>Game plan for long-run goals of  survival and growth</a:t>
            </a:r>
            <a:endParaRPr sz="1400" b="0" i="0" u="none" strike="noStrike" cap="none">
              <a:solidFill>
                <a:srgbClr val="000000"/>
              </a:solidFill>
              <a:latin typeface="Arial"/>
              <a:ea typeface="Arial"/>
              <a:cs typeface="Arial"/>
              <a:sym typeface="Arial"/>
            </a:endParaRPr>
          </a:p>
          <a:p>
            <a:pPr marL="285737" marR="0" lvl="0" indent="-228589" algn="l" rtl="0">
              <a:lnSpc>
                <a:spcPct val="100000"/>
              </a:lnSpc>
              <a:spcBef>
                <a:spcPts val="700"/>
              </a:spcBef>
              <a:spcAft>
                <a:spcPts val="0"/>
              </a:spcAft>
              <a:buClr>
                <a:srgbClr val="2A1A00"/>
              </a:buClr>
              <a:buSzPts val="1400"/>
              <a:buFont typeface="Arial"/>
              <a:buChar char="•"/>
            </a:pPr>
            <a:r>
              <a:rPr lang="en-US" sz="1400" b="0" i="0" u="none" strike="noStrike" cap="none">
                <a:solidFill>
                  <a:srgbClr val="262626"/>
                </a:solidFill>
                <a:latin typeface="Calibri"/>
                <a:ea typeface="Calibri"/>
                <a:cs typeface="Calibri"/>
                <a:sym typeface="Calibri"/>
              </a:rPr>
              <a:t>Helps to maintain a strategic fit between COMPANY goals and capabilities and changing marketing opportunities.</a:t>
            </a:r>
            <a:endParaRPr sz="1400" b="0" i="0" u="none" strike="noStrike" cap="none">
              <a:solidFill>
                <a:srgbClr val="000000"/>
              </a:solidFill>
              <a:latin typeface="Arial"/>
              <a:ea typeface="Arial"/>
              <a:cs typeface="Arial"/>
              <a:sym typeface="Arial"/>
            </a:endParaRPr>
          </a:p>
          <a:p>
            <a:pPr marL="285737" marR="0" lvl="0" indent="-228589" algn="l" rtl="0">
              <a:lnSpc>
                <a:spcPct val="100000"/>
              </a:lnSpc>
              <a:spcBef>
                <a:spcPts val="700"/>
              </a:spcBef>
              <a:spcAft>
                <a:spcPts val="0"/>
              </a:spcAft>
              <a:buClr>
                <a:srgbClr val="2A1A00"/>
              </a:buClr>
              <a:buSzPts val="1400"/>
              <a:buFont typeface="Arial"/>
              <a:buChar char="•"/>
            </a:pPr>
            <a:r>
              <a:rPr lang="en-US" sz="1400" b="1" i="0" u="none" strike="noStrike" cap="none">
                <a:solidFill>
                  <a:srgbClr val="262626"/>
                </a:solidFill>
                <a:latin typeface="Gill Sans"/>
                <a:ea typeface="Gill Sans"/>
                <a:cs typeface="Gill Sans"/>
                <a:sym typeface="Gill Sans"/>
              </a:rPr>
              <a:t>Th</a:t>
            </a:r>
            <a:r>
              <a:rPr lang="en-US" sz="1400" b="0" i="0" u="none" strike="noStrike" cap="none">
                <a:solidFill>
                  <a:srgbClr val="262626"/>
                </a:solidFill>
                <a:latin typeface="Gill Sans"/>
                <a:ea typeface="Gill Sans"/>
                <a:cs typeface="Gill Sans"/>
                <a:sym typeface="Gill Sans"/>
              </a:rPr>
              <a:t>e process of developing and maintaining a strategic fit between the organization’s goals, capabilities and its changing marketing opportunities.</a:t>
            </a:r>
            <a:endParaRPr sz="1400" b="1" i="0" u="none" strike="noStrike" cap="none">
              <a:solidFill>
                <a:srgbClr val="262626"/>
              </a:solidFill>
              <a:latin typeface="Gill Sans"/>
              <a:ea typeface="Gill Sans"/>
              <a:cs typeface="Gill Sans"/>
              <a:sym typeface="Gill Sans"/>
            </a:endParaRPr>
          </a:p>
        </p:txBody>
      </p:sp>
      <p:pic>
        <p:nvPicPr>
          <p:cNvPr id="667" name="Google Shape;667;p41" descr="Hierarchy of Strategic Intent"/>
          <p:cNvPicPr preferRelativeResize="0"/>
          <p:nvPr/>
        </p:nvPicPr>
        <p:blipFill rotWithShape="1">
          <a:blip r:embed="rId4">
            <a:alphaModFix/>
          </a:blip>
          <a:srcRect r="3436" b="3"/>
          <a:stretch/>
        </p:blipFill>
        <p:spPr>
          <a:xfrm>
            <a:off x="7266216" y="4374727"/>
            <a:ext cx="4588329" cy="1440148"/>
          </a:xfrm>
          <a:custGeom>
            <a:avLst/>
            <a:gdLst/>
            <a:ahLst/>
            <a:cxnLst/>
            <a:rect l="l" t="t" r="r" b="b"/>
            <a:pathLst>
              <a:path w="5149751" h="3346171" extrusionOk="0">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a:noFill/>
          <a:ln>
            <a:noFill/>
          </a:ln>
        </p:spPr>
      </p:pic>
      <p:pic>
        <p:nvPicPr>
          <p:cNvPr id="668" name="Google Shape;668;p41" descr="M02NF001"/>
          <p:cNvPicPr preferRelativeResize="0"/>
          <p:nvPr/>
        </p:nvPicPr>
        <p:blipFill rotWithShape="1">
          <a:blip r:embed="rId5">
            <a:alphaModFix/>
          </a:blip>
          <a:srcRect l="6150" t="3982" r="5317" b="5700"/>
          <a:stretch/>
        </p:blipFill>
        <p:spPr>
          <a:xfrm>
            <a:off x="7135515" y="1798908"/>
            <a:ext cx="5068964" cy="2544984"/>
          </a:xfrm>
          <a:custGeom>
            <a:avLst/>
            <a:gdLst/>
            <a:ahLst/>
            <a:cxnLst/>
            <a:rect l="l" t="t" r="r" b="b"/>
            <a:pathLst>
              <a:path w="5149751" h="3346171" extrusionOk="0">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a:noFill/>
          <a:ln>
            <a:noFill/>
          </a:ln>
        </p:spPr>
      </p:pic>
      <p:sp>
        <p:nvSpPr>
          <p:cNvPr id="669" name="Google Shape;669;p41"/>
          <p:cNvSpPr txBox="1"/>
          <p:nvPr/>
        </p:nvSpPr>
        <p:spPr>
          <a:xfrm>
            <a:off x="110985" y="3803237"/>
            <a:ext cx="6706159" cy="2496184"/>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2A1A00"/>
              </a:buClr>
              <a:buSzPts val="1400"/>
              <a:buFont typeface="Gill Sans"/>
              <a:buNone/>
            </a:pPr>
            <a:r>
              <a:rPr lang="en-US" sz="1400" b="1" i="0" u="none" strike="noStrike" cap="none">
                <a:solidFill>
                  <a:srgbClr val="262626"/>
                </a:solidFill>
                <a:latin typeface="Gill Sans"/>
                <a:ea typeface="Gill Sans"/>
                <a:cs typeface="Gill Sans"/>
                <a:sym typeface="Gill Sans"/>
              </a:rPr>
              <a:t>Strategic intent, Strategic assessment, &amp; Strategic choice</a:t>
            </a:r>
            <a:endParaRPr sz="1400" b="0" i="0" u="none" strike="noStrike" cap="none">
              <a:solidFill>
                <a:srgbClr val="000000"/>
              </a:solidFill>
              <a:latin typeface="Arial"/>
              <a:ea typeface="Arial"/>
              <a:cs typeface="Arial"/>
              <a:sym typeface="Arial"/>
            </a:endParaRPr>
          </a:p>
          <a:p>
            <a:pPr marL="57148" marR="0" lvl="0" indent="-88900" algn="l" rtl="0">
              <a:lnSpc>
                <a:spcPct val="100000"/>
              </a:lnSpc>
              <a:spcBef>
                <a:spcPts val="700"/>
              </a:spcBef>
              <a:spcAft>
                <a:spcPts val="0"/>
              </a:spcAft>
              <a:buClr>
                <a:srgbClr val="2A1A00"/>
              </a:buClr>
              <a:buSzPts val="1400"/>
              <a:buFont typeface="Arial"/>
              <a:buChar char="•"/>
            </a:pPr>
            <a:r>
              <a:rPr lang="en-US" sz="1400" b="1" i="0" u="none" strike="noStrike" cap="none">
                <a:solidFill>
                  <a:srgbClr val="262626"/>
                </a:solidFill>
                <a:latin typeface="Gill Sans"/>
                <a:ea typeface="Gill Sans"/>
                <a:cs typeface="Gill Sans"/>
                <a:sym typeface="Gill Sans"/>
              </a:rPr>
              <a:t> Strategic intent : </a:t>
            </a:r>
            <a:r>
              <a:rPr lang="en-US" sz="1400" b="0" i="0" u="none" strike="noStrike" cap="none">
                <a:solidFill>
                  <a:srgbClr val="262626"/>
                </a:solidFill>
                <a:latin typeface="Gill Sans"/>
                <a:ea typeface="Gill Sans"/>
                <a:cs typeface="Gill Sans"/>
                <a:sym typeface="Gill Sans"/>
              </a:rPr>
              <a:t>Aspirational plans, overarching purpose or intended direction to reach an organizational vision.</a:t>
            </a:r>
            <a:r>
              <a:rPr lang="en-US" sz="1400" b="1" i="0" u="none" strike="noStrike" cap="none">
                <a:solidFill>
                  <a:srgbClr val="262626"/>
                </a:solidFill>
                <a:latin typeface="Gill Sans"/>
                <a:ea typeface="Gill Sans"/>
                <a:cs typeface="Gill Sans"/>
                <a:sym typeface="Gill Sans"/>
              </a:rPr>
              <a:t> </a:t>
            </a:r>
            <a:endParaRPr sz="1400" b="0" i="0" u="none" strike="noStrike" cap="none">
              <a:solidFill>
                <a:srgbClr val="000000"/>
              </a:solidFill>
              <a:latin typeface="Arial"/>
              <a:ea typeface="Arial"/>
              <a:cs typeface="Arial"/>
              <a:sym typeface="Arial"/>
            </a:endParaRPr>
          </a:p>
          <a:p>
            <a:pPr marL="57148" marR="0" lvl="0" indent="-88900" algn="l" rtl="0">
              <a:lnSpc>
                <a:spcPct val="100000"/>
              </a:lnSpc>
              <a:spcBef>
                <a:spcPts val="700"/>
              </a:spcBef>
              <a:spcAft>
                <a:spcPts val="0"/>
              </a:spcAft>
              <a:buClr>
                <a:srgbClr val="2A1A00"/>
              </a:buClr>
              <a:buSzPts val="1400"/>
              <a:buFont typeface="Arial"/>
              <a:buChar char="•"/>
            </a:pPr>
            <a:r>
              <a:rPr lang="en-US" sz="1400" b="1" i="0" u="none" strike="noStrike" cap="none">
                <a:solidFill>
                  <a:srgbClr val="000000"/>
                </a:solidFill>
                <a:latin typeface="Calibri"/>
                <a:ea typeface="Calibri"/>
                <a:cs typeface="Calibri"/>
                <a:sym typeface="Calibri"/>
              </a:rPr>
              <a:t>Strategic assessment </a:t>
            </a:r>
            <a:r>
              <a:rPr lang="en-US" sz="1400" b="0" i="0" u="none" strike="noStrike" cap="none">
                <a:solidFill>
                  <a:srgbClr val="262626"/>
                </a:solidFill>
                <a:latin typeface="Gill Sans"/>
                <a:ea typeface="Gill Sans"/>
                <a:cs typeface="Gill Sans"/>
                <a:sym typeface="Gill Sans"/>
              </a:rPr>
              <a:t>refers to the decision process to decide  “Where shall we go (A SWOT analysis is conducted to examine the strengths and weaknesses of the firm and opportunities that can be exploited are also determined)</a:t>
            </a:r>
            <a:endParaRPr sz="1400" b="0" i="0" u="none" strike="noStrike" cap="none">
              <a:solidFill>
                <a:srgbClr val="000000"/>
              </a:solidFill>
              <a:latin typeface="Arial"/>
              <a:ea typeface="Arial"/>
              <a:cs typeface="Arial"/>
              <a:sym typeface="Arial"/>
            </a:endParaRPr>
          </a:p>
          <a:p>
            <a:pPr marL="57148" marR="0" lvl="0" indent="-88900" algn="l" rtl="0">
              <a:lnSpc>
                <a:spcPct val="100000"/>
              </a:lnSpc>
              <a:spcBef>
                <a:spcPts val="700"/>
              </a:spcBef>
              <a:spcAft>
                <a:spcPts val="0"/>
              </a:spcAft>
              <a:buClr>
                <a:srgbClr val="2A1A00"/>
              </a:buClr>
              <a:buSzPts val="1400"/>
              <a:buFont typeface="Arial"/>
              <a:buChar char="•"/>
            </a:pPr>
            <a:r>
              <a:rPr lang="en-US" sz="1400" b="1" i="0" u="none" strike="noStrike" cap="none">
                <a:solidFill>
                  <a:srgbClr val="262626"/>
                </a:solidFill>
                <a:latin typeface="Gill Sans"/>
                <a:ea typeface="Gill Sans"/>
                <a:cs typeface="Gill Sans"/>
                <a:sym typeface="Gill Sans"/>
              </a:rPr>
              <a:t>Strategic choice a </a:t>
            </a:r>
            <a:r>
              <a:rPr lang="en-US" sz="1400" b="0" i="0" u="none" strike="noStrike" cap="none">
                <a:solidFill>
                  <a:srgbClr val="262626"/>
                </a:solidFill>
                <a:latin typeface="Gill Sans"/>
                <a:ea typeface="Gill Sans"/>
                <a:cs typeface="Gill Sans"/>
                <a:sym typeface="Gill Sans"/>
              </a:rPr>
              <a:t>goal that helps in achieving an intended direction to reach the organizational vision</a:t>
            </a:r>
            <a:endParaRPr sz="1400" b="0" i="0" u="none" strike="noStrike" cap="none">
              <a:solidFill>
                <a:srgbClr val="262626"/>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6" name="Google Shape;676;p42"/>
          <p:cNvSpPr txBox="1">
            <a:spLocks noGrp="1"/>
          </p:cNvSpPr>
          <p:nvPr>
            <p:ph type="title" idx="4294967295"/>
          </p:nvPr>
        </p:nvSpPr>
        <p:spPr>
          <a:xfrm>
            <a:off x="7057195" y="1644674"/>
            <a:ext cx="4833937" cy="16414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C00000"/>
              </a:buClr>
              <a:buSzPts val="3700"/>
              <a:buFont typeface="Calibri"/>
              <a:buNone/>
            </a:pPr>
            <a:r>
              <a:rPr lang="en-US" sz="3700">
                <a:solidFill>
                  <a:srgbClr val="C00000"/>
                </a:solidFill>
              </a:rPr>
              <a:t>Honda’s strategic intent </a:t>
            </a:r>
            <a:endParaRPr/>
          </a:p>
        </p:txBody>
      </p:sp>
      <p:sp>
        <p:nvSpPr>
          <p:cNvPr id="677" name="Google Shape;677;p42"/>
          <p:cNvSpPr txBox="1">
            <a:spLocks noGrp="1"/>
          </p:cNvSpPr>
          <p:nvPr>
            <p:ph type="body" idx="4294967295"/>
          </p:nvPr>
        </p:nvSpPr>
        <p:spPr>
          <a:xfrm>
            <a:off x="84586" y="3019292"/>
            <a:ext cx="6743700" cy="4198939"/>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2"/>
              </a:buClr>
              <a:buSzPts val="1200"/>
              <a:buChar char="•"/>
            </a:pPr>
            <a:r>
              <a:rPr lang="en-US" sz="1200" b="1">
                <a:solidFill>
                  <a:srgbClr val="0070C0"/>
                </a:solidFill>
              </a:rPr>
              <a:t>Honda made the decision to enter the motorcycle market. initial aspirations </a:t>
            </a:r>
            <a:r>
              <a:rPr lang="en-US" sz="1200" b="1" i="1">
                <a:solidFill>
                  <a:srgbClr val="C00000"/>
                </a:solidFill>
              </a:rPr>
              <a:t>strategic intent </a:t>
            </a:r>
            <a:r>
              <a:rPr lang="en-US" sz="1200" b="1" i="1">
                <a:solidFill>
                  <a:srgbClr val="0070C0"/>
                </a:solidFill>
              </a:rPr>
              <a:t> </a:t>
            </a:r>
            <a:r>
              <a:rPr lang="en-US" sz="1200" b="1">
                <a:solidFill>
                  <a:srgbClr val="0070C0"/>
                </a:solidFill>
              </a:rPr>
              <a:t>upon entry in 1959 had been aspired to lead this market and to capture 10 percent of a market estimated at 550,000 units per year with annual growth of 5 percent.</a:t>
            </a:r>
            <a:endParaRPr/>
          </a:p>
          <a:p>
            <a:pPr marL="228600" lvl="0" indent="-228600" algn="l" rtl="0">
              <a:lnSpc>
                <a:spcPct val="100000"/>
              </a:lnSpc>
              <a:spcBef>
                <a:spcPts val="700"/>
              </a:spcBef>
              <a:spcAft>
                <a:spcPts val="0"/>
              </a:spcAft>
              <a:buClr>
                <a:schemeClr val="dk2"/>
              </a:buClr>
              <a:buSzPts val="1200"/>
              <a:buChar char="•"/>
            </a:pPr>
            <a:r>
              <a:rPr lang="en-US" sz="1200" b="1">
                <a:solidFill>
                  <a:srgbClr val="0070C0"/>
                </a:solidFill>
              </a:rPr>
              <a:t>rather than look to imitate Harley Davidson or Yamaha’s success, Honda chose to start with small efficient and economic bikes that were intentionally different </a:t>
            </a:r>
            <a:r>
              <a:rPr lang="en-US" sz="1200" b="1" i="1">
                <a:solidFill>
                  <a:srgbClr val="C00000"/>
                </a:solidFill>
              </a:rPr>
              <a:t>strategic choice  </a:t>
            </a:r>
            <a:r>
              <a:rPr lang="en-US" sz="1200" b="1" i="1">
                <a:solidFill>
                  <a:srgbClr val="0070C0"/>
                </a:solidFill>
              </a:rPr>
              <a:t> </a:t>
            </a:r>
            <a:r>
              <a:rPr lang="en-US" sz="1200" b="1">
                <a:solidFill>
                  <a:srgbClr val="0070C0"/>
                </a:solidFill>
              </a:rPr>
              <a:t>. </a:t>
            </a:r>
            <a:endParaRPr/>
          </a:p>
          <a:p>
            <a:pPr marL="228600" lvl="0" indent="-228600" algn="l" rtl="0">
              <a:lnSpc>
                <a:spcPct val="100000"/>
              </a:lnSpc>
              <a:spcBef>
                <a:spcPts val="700"/>
              </a:spcBef>
              <a:spcAft>
                <a:spcPts val="0"/>
              </a:spcAft>
              <a:buClr>
                <a:schemeClr val="dk2"/>
              </a:buClr>
              <a:buSzPts val="1200"/>
              <a:buChar char="•"/>
            </a:pPr>
            <a:r>
              <a:rPr lang="en-US" sz="1200" b="1">
                <a:solidFill>
                  <a:srgbClr val="0070C0"/>
                </a:solidFill>
              </a:rPr>
              <a:t>Honda’s competitors didn’t see Honda as a threat initially because there was no risk on their core business.</a:t>
            </a:r>
            <a:endParaRPr/>
          </a:p>
          <a:p>
            <a:pPr marL="228600" lvl="0" indent="-228600" algn="l" rtl="0">
              <a:lnSpc>
                <a:spcPct val="100000"/>
              </a:lnSpc>
              <a:spcBef>
                <a:spcPts val="700"/>
              </a:spcBef>
              <a:spcAft>
                <a:spcPts val="0"/>
              </a:spcAft>
              <a:buClr>
                <a:schemeClr val="dk2"/>
              </a:buClr>
              <a:buSzPts val="1200"/>
              <a:buChar char="•"/>
            </a:pPr>
            <a:r>
              <a:rPr lang="en-US" sz="1200" b="1">
                <a:solidFill>
                  <a:srgbClr val="0070C0"/>
                </a:solidFill>
              </a:rPr>
              <a:t>Honda developed a loyal customer base and strong brand recognition. </a:t>
            </a:r>
            <a:endParaRPr/>
          </a:p>
          <a:p>
            <a:pPr marL="228600" lvl="0" indent="-228600" algn="l" rtl="0">
              <a:lnSpc>
                <a:spcPct val="100000"/>
              </a:lnSpc>
              <a:spcBef>
                <a:spcPts val="700"/>
              </a:spcBef>
              <a:spcAft>
                <a:spcPts val="0"/>
              </a:spcAft>
              <a:buClr>
                <a:schemeClr val="dk2"/>
              </a:buClr>
              <a:buSzPts val="1200"/>
              <a:buChar char="•"/>
            </a:pPr>
            <a:r>
              <a:rPr lang="en-US" sz="1200" b="1">
                <a:solidFill>
                  <a:srgbClr val="0070C0"/>
                </a:solidFill>
              </a:rPr>
              <a:t>Then Honda became able to attack competitors from a position of strength. </a:t>
            </a:r>
            <a:endParaRPr/>
          </a:p>
          <a:p>
            <a:pPr marL="228600" lvl="0" indent="-228600" algn="l" rtl="0">
              <a:lnSpc>
                <a:spcPct val="100000"/>
              </a:lnSpc>
              <a:spcBef>
                <a:spcPts val="700"/>
              </a:spcBef>
              <a:spcAft>
                <a:spcPts val="0"/>
              </a:spcAft>
              <a:buClr>
                <a:schemeClr val="dk2"/>
              </a:buClr>
              <a:buSzPts val="1200"/>
              <a:buChar char="•"/>
            </a:pPr>
            <a:r>
              <a:rPr lang="en-US" sz="1200" b="1">
                <a:solidFill>
                  <a:srgbClr val="0070C0"/>
                </a:solidFill>
              </a:rPr>
              <a:t>By 1975 the market had grown 16 percent per year to 5,000,000 annual units</a:t>
            </a:r>
            <a:endParaRPr/>
          </a:p>
        </p:txBody>
      </p:sp>
      <p:grpSp>
        <p:nvGrpSpPr>
          <p:cNvPr id="678" name="Google Shape;678;p42"/>
          <p:cNvGrpSpPr/>
          <p:nvPr/>
        </p:nvGrpSpPr>
        <p:grpSpPr>
          <a:xfrm>
            <a:off x="6870383" y="2286321"/>
            <a:ext cx="4978652" cy="3547950"/>
            <a:chOff x="5767046" y="964199"/>
            <a:chExt cx="5995465" cy="5433180"/>
          </a:xfrm>
        </p:grpSpPr>
        <p:pic>
          <p:nvPicPr>
            <p:cNvPr id="679" name="Google Shape;679;p42" descr="2022 Harley Davidson iron 883 Vs Honda Rebel 500 Specs Comparison - YouTube"/>
            <p:cNvPicPr preferRelativeResize="0"/>
            <p:nvPr/>
          </p:nvPicPr>
          <p:blipFill rotWithShape="1">
            <a:blip r:embed="rId3">
              <a:alphaModFix/>
            </a:blip>
            <a:srcRect r="1" b="19088"/>
            <a:stretch/>
          </p:blipFill>
          <p:spPr>
            <a:xfrm>
              <a:off x="5767046" y="3680789"/>
              <a:ext cx="5995465" cy="2716590"/>
            </a:xfrm>
            <a:prstGeom prst="rect">
              <a:avLst/>
            </a:prstGeom>
            <a:noFill/>
            <a:ln>
              <a:noFill/>
            </a:ln>
          </p:spPr>
        </p:pic>
        <p:pic>
          <p:nvPicPr>
            <p:cNvPr id="680" name="Google Shape;680;p42" descr="Harley-Davidson Sportster vs Honda Fury - YouMotorcycle"/>
            <p:cNvPicPr preferRelativeResize="0"/>
            <p:nvPr/>
          </p:nvPicPr>
          <p:blipFill rotWithShape="1">
            <a:blip r:embed="rId4">
              <a:alphaModFix/>
            </a:blip>
            <a:srcRect t="477" r="1" b="14426"/>
            <a:stretch/>
          </p:blipFill>
          <p:spPr>
            <a:xfrm>
              <a:off x="5767046" y="964199"/>
              <a:ext cx="5995465" cy="2716590"/>
            </a:xfrm>
            <a:prstGeom prst="rect">
              <a:avLst/>
            </a:prstGeom>
            <a:noFill/>
            <a:ln>
              <a:noFill/>
            </a:ln>
          </p:spPr>
        </p:pic>
      </p:grpSp>
      <p:pic>
        <p:nvPicPr>
          <p:cNvPr id="681" name="Google Shape;681;p42"/>
          <p:cNvPicPr preferRelativeResize="0"/>
          <p:nvPr/>
        </p:nvPicPr>
        <p:blipFill rotWithShape="1">
          <a:blip r:embed="rId5">
            <a:alphaModFix/>
          </a:blip>
          <a:srcRect l="18958" t="39967" r="2587" b="10901"/>
          <a:stretch/>
        </p:blipFill>
        <p:spPr>
          <a:xfrm>
            <a:off x="4694007" y="576861"/>
            <a:ext cx="7197125" cy="1056555"/>
          </a:xfrm>
          <a:prstGeom prst="rect">
            <a:avLst/>
          </a:prstGeom>
          <a:solidFill>
            <a:schemeClr val="lt1"/>
          </a:solidFill>
          <a:ln w="12700" cap="flat" cmpd="sng">
            <a:solidFill>
              <a:schemeClr val="dk1"/>
            </a:solidFill>
            <a:prstDash val="solid"/>
            <a:miter lim="800000"/>
            <a:headEnd type="none" w="sm" len="sm"/>
            <a:tailEnd type="none" w="sm" len="sm"/>
          </a:ln>
        </p:spPr>
      </p:pic>
      <p:sp>
        <p:nvSpPr>
          <p:cNvPr id="682" name="Google Shape;682;p42"/>
          <p:cNvSpPr txBox="1"/>
          <p:nvPr/>
        </p:nvSpPr>
        <p:spPr>
          <a:xfrm>
            <a:off x="932307" y="1824732"/>
            <a:ext cx="4431408" cy="10895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C00000"/>
              </a:buClr>
              <a:buSzPts val="3600"/>
              <a:buFont typeface="Calibri"/>
              <a:buNone/>
            </a:pPr>
            <a:r>
              <a:rPr lang="en-US" sz="3600" b="1" i="0" u="none" strike="noStrike" cap="none">
                <a:solidFill>
                  <a:srgbClr val="C00000"/>
                </a:solidFill>
                <a:latin typeface="Calibri"/>
                <a:ea typeface="Calibri"/>
                <a:cs typeface="Calibri"/>
                <a:sym typeface="Calibri"/>
              </a:rPr>
              <a:t>SETTING GOALS, AND OBJECTIVES, </a:t>
            </a:r>
            <a:r>
              <a:rPr lang="en-US" sz="2800" b="1" i="0" u="none" strike="noStrike" cap="none">
                <a:solidFill>
                  <a:srgbClr val="0070C0"/>
                </a:solidFill>
                <a:latin typeface="Calibri"/>
                <a:ea typeface="Calibri"/>
                <a:cs typeface="Calibri"/>
                <a:sym typeface="Calibri"/>
              </a:rPr>
              <a:t>EXAMPLE</a:t>
            </a:r>
            <a:r>
              <a:rPr lang="en-US" sz="2800" b="1" i="0" u="none" strike="noStrike" cap="none">
                <a:solidFill>
                  <a:srgbClr val="C00000"/>
                </a:solidFill>
                <a:latin typeface="Calibri"/>
                <a:ea typeface="Calibri"/>
                <a:cs typeface="Calibri"/>
                <a:sym typeface="Calibri"/>
              </a:rPr>
              <a:t> </a:t>
            </a:r>
            <a:endParaRPr sz="3600" b="1" i="0" u="none" strike="noStrike" cap="none">
              <a:solidFill>
                <a:srgbClr val="C00000"/>
              </a:solidFill>
              <a:latin typeface="Calibri"/>
              <a:ea typeface="Calibri"/>
              <a:cs typeface="Calibri"/>
              <a:sym typeface="Calibri"/>
            </a:endParaRPr>
          </a:p>
        </p:txBody>
      </p:sp>
      <p:sp>
        <p:nvSpPr>
          <p:cNvPr id="683" name="Google Shape;683;p42"/>
          <p:cNvSpPr/>
          <p:nvPr/>
        </p:nvSpPr>
        <p:spPr>
          <a:xfrm>
            <a:off x="342965" y="2082802"/>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grpSp>
        <p:nvGrpSpPr>
          <p:cNvPr id="690" name="Google Shape;690;p43"/>
          <p:cNvGrpSpPr/>
          <p:nvPr/>
        </p:nvGrpSpPr>
        <p:grpSpPr>
          <a:xfrm>
            <a:off x="4715059" y="1275663"/>
            <a:ext cx="6591117" cy="2421863"/>
            <a:chOff x="4711748" y="1557338"/>
            <a:chExt cx="6065109" cy="3880860"/>
          </a:xfrm>
        </p:grpSpPr>
        <p:pic>
          <p:nvPicPr>
            <p:cNvPr id="691" name="Google Shape;691;p43" descr="The Product Mix - Product Mix Decisions"/>
            <p:cNvPicPr preferRelativeResize="0"/>
            <p:nvPr/>
          </p:nvPicPr>
          <p:blipFill rotWithShape="1">
            <a:blip r:embed="rId3">
              <a:alphaModFix/>
            </a:blip>
            <a:srcRect t="20052" r="160"/>
            <a:stretch/>
          </p:blipFill>
          <p:spPr>
            <a:xfrm>
              <a:off x="4711748" y="2220686"/>
              <a:ext cx="6065109" cy="3217512"/>
            </a:xfrm>
            <a:prstGeom prst="rect">
              <a:avLst/>
            </a:prstGeom>
            <a:noFill/>
            <a:ln>
              <a:noFill/>
            </a:ln>
          </p:spPr>
        </p:pic>
        <p:sp>
          <p:nvSpPr>
            <p:cNvPr id="692" name="Google Shape;692;p43"/>
            <p:cNvSpPr txBox="1"/>
            <p:nvPr/>
          </p:nvSpPr>
          <p:spPr>
            <a:xfrm>
              <a:off x="7372350" y="1557338"/>
              <a:ext cx="1371171" cy="493190"/>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Gill Sans"/>
                  <a:ea typeface="Gill Sans"/>
                  <a:cs typeface="Gill Sans"/>
                  <a:sym typeface="Gill Sans"/>
                </a:rPr>
                <a:t>Business Portfolio</a:t>
              </a:r>
              <a:endParaRPr sz="1400" b="0" i="0" u="none" strike="noStrike" cap="none">
                <a:solidFill>
                  <a:srgbClr val="FFFFFF"/>
                </a:solidFill>
                <a:latin typeface="Gill Sans"/>
                <a:ea typeface="Gill Sans"/>
                <a:cs typeface="Gill Sans"/>
                <a:sym typeface="Gill Sans"/>
              </a:endParaRPr>
            </a:p>
          </p:txBody>
        </p:sp>
        <p:cxnSp>
          <p:nvCxnSpPr>
            <p:cNvPr id="693" name="Google Shape;693;p43"/>
            <p:cNvCxnSpPr>
              <a:stCxn id="692" idx="2"/>
            </p:cNvCxnSpPr>
            <p:nvPr/>
          </p:nvCxnSpPr>
          <p:spPr>
            <a:xfrm flipH="1">
              <a:off x="7948436" y="2050528"/>
              <a:ext cx="109500" cy="170100"/>
            </a:xfrm>
            <a:prstGeom prst="straightConnector1">
              <a:avLst/>
            </a:prstGeom>
            <a:noFill/>
            <a:ln w="9525" cap="flat" cmpd="sng">
              <a:solidFill>
                <a:schemeClr val="dk1"/>
              </a:solidFill>
              <a:prstDash val="solid"/>
              <a:miter lim="800000"/>
              <a:headEnd type="none" w="sm" len="sm"/>
              <a:tailEnd type="none" w="sm" len="sm"/>
            </a:ln>
          </p:spPr>
        </p:cxnSp>
      </p:grpSp>
      <p:sp>
        <p:nvSpPr>
          <p:cNvPr id="694" name="Google Shape;694;p43"/>
          <p:cNvSpPr txBox="1"/>
          <p:nvPr/>
        </p:nvSpPr>
        <p:spPr>
          <a:xfrm>
            <a:off x="728600" y="1079500"/>
            <a:ext cx="3612000" cy="157910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7FA3"/>
              </a:buClr>
              <a:buSzPts val="3600"/>
              <a:buFont typeface="Times New Roman"/>
              <a:buNone/>
            </a:pPr>
            <a:r>
              <a:rPr lang="en-US" sz="3200" b="1" i="0" u="none" strike="noStrike" cap="none" dirty="0">
                <a:solidFill>
                  <a:srgbClr val="C00000"/>
                </a:solidFill>
                <a:latin typeface="Arial"/>
                <a:ea typeface="Arial"/>
                <a:cs typeface="Arial"/>
                <a:sym typeface="Arial"/>
              </a:rPr>
              <a:t>DESIGNING BUSINESS PORTFOLIO</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7FA3"/>
              </a:buClr>
              <a:buSzPts val="3600"/>
              <a:buFont typeface="Times New Roman"/>
              <a:buNone/>
            </a:pPr>
            <a:r>
              <a:rPr lang="en-US" sz="1800" b="0" i="0" u="none" strike="noStrike" cap="none" dirty="0">
                <a:solidFill>
                  <a:srgbClr val="0070C0"/>
                </a:solidFill>
                <a:latin typeface="Arial"/>
                <a:ea typeface="Arial"/>
                <a:cs typeface="Arial"/>
                <a:sym typeface="Arial"/>
              </a:rPr>
              <a:t>WIDTH, LENGTH, AND DEPTH</a:t>
            </a:r>
            <a:endParaRPr sz="1400" b="0" i="0" u="none" strike="noStrike" cap="none" dirty="0">
              <a:solidFill>
                <a:srgbClr val="000000"/>
              </a:solidFill>
              <a:latin typeface="Arial"/>
              <a:ea typeface="Arial"/>
              <a:cs typeface="Arial"/>
              <a:sym typeface="Arial"/>
            </a:endParaRPr>
          </a:p>
        </p:txBody>
      </p:sp>
      <p:sp>
        <p:nvSpPr>
          <p:cNvPr id="695" name="Google Shape;695;p43"/>
          <p:cNvSpPr/>
          <p:nvPr/>
        </p:nvSpPr>
        <p:spPr>
          <a:xfrm>
            <a:off x="125946" y="2868267"/>
            <a:ext cx="4633800" cy="3245100"/>
          </a:xfrm>
          <a:prstGeom prst="rect">
            <a:avLst/>
          </a:prstGeom>
          <a:noFill/>
          <a:ln>
            <a:noFill/>
          </a:ln>
        </p:spPr>
        <p:txBody>
          <a:bodyPr spcFirstLastPara="1" wrap="square" lIns="91425" tIns="45700" rIns="91425" bIns="45700" anchor="t" anchorCtr="0">
            <a:spAutoFit/>
          </a:bodyPr>
          <a:lstStyle/>
          <a:p>
            <a:pPr marL="256020" marR="0" lvl="0" indent="-256020" algn="l" rtl="0">
              <a:lnSpc>
                <a:spcPct val="110000"/>
              </a:lnSpc>
              <a:spcBef>
                <a:spcPts val="0"/>
              </a:spcBef>
              <a:spcAft>
                <a:spcPts val="0"/>
              </a:spcAft>
              <a:buClr>
                <a:srgbClr val="007FA3"/>
              </a:buClr>
              <a:buSzPts val="2400"/>
              <a:buFont typeface="Arial"/>
              <a:buChar char="•"/>
            </a:pPr>
            <a:r>
              <a:rPr lang="en-US" sz="1400" b="0" i="0" u="none" strike="noStrike" cap="none" dirty="0">
                <a:solidFill>
                  <a:srgbClr val="595959"/>
                </a:solidFill>
                <a:latin typeface="Arial"/>
                <a:ea typeface="Arial"/>
                <a:cs typeface="Arial"/>
                <a:sym typeface="Arial"/>
              </a:rPr>
              <a:t>Business Portfolio is a </a:t>
            </a:r>
            <a:r>
              <a:rPr lang="en-US" sz="1400" b="0" i="0" u="none" strike="noStrike" cap="none" dirty="0">
                <a:solidFill>
                  <a:srgbClr val="595959"/>
                </a:solidFill>
                <a:latin typeface="Gill Sans"/>
                <a:ea typeface="Gill Sans"/>
                <a:cs typeface="Gill Sans"/>
                <a:sym typeface="Gill Sans"/>
              </a:rPr>
              <a:t>Collection of businesses and products that make up the company</a:t>
            </a:r>
            <a:endParaRPr sz="1200" b="0" i="0" u="none" strike="noStrike" cap="none" dirty="0">
              <a:solidFill>
                <a:srgbClr val="595959"/>
              </a:solidFill>
              <a:latin typeface="Gill Sans"/>
              <a:ea typeface="Gill Sans"/>
              <a:cs typeface="Gill Sans"/>
              <a:sym typeface="Gill Sans"/>
            </a:endParaRPr>
          </a:p>
          <a:p>
            <a:pPr marL="256020" marR="0" lvl="0" indent="-256020" algn="l" rtl="0">
              <a:lnSpc>
                <a:spcPct val="110000"/>
              </a:lnSpc>
              <a:spcBef>
                <a:spcPts val="1500"/>
              </a:spcBef>
              <a:spcAft>
                <a:spcPts val="0"/>
              </a:spcAft>
              <a:buClr>
                <a:srgbClr val="007FA3"/>
              </a:buClr>
              <a:buSzPts val="2400"/>
              <a:buFont typeface="Arial"/>
              <a:buChar char="•"/>
            </a:pPr>
            <a:r>
              <a:rPr lang="en-US" sz="1400" b="0" i="0" u="none" strike="noStrike" cap="none" dirty="0">
                <a:solidFill>
                  <a:srgbClr val="595959"/>
                </a:solidFill>
                <a:latin typeface="Arial"/>
                <a:ea typeface="Arial"/>
                <a:cs typeface="Arial"/>
                <a:sym typeface="Arial"/>
              </a:rPr>
              <a:t>Steps in business portfolio planning:</a:t>
            </a:r>
            <a:endParaRPr sz="1400" b="0" i="0" u="none" strike="noStrike" cap="none" dirty="0">
              <a:solidFill>
                <a:srgbClr val="000000"/>
              </a:solidFill>
              <a:latin typeface="Arial"/>
              <a:ea typeface="Arial"/>
              <a:cs typeface="Arial"/>
              <a:sym typeface="Arial"/>
            </a:endParaRPr>
          </a:p>
          <a:p>
            <a:pPr marL="742913" marR="0" lvl="1" indent="-285736" algn="l" rtl="0">
              <a:lnSpc>
                <a:spcPct val="110000"/>
              </a:lnSpc>
              <a:spcBef>
                <a:spcPts val="600"/>
              </a:spcBef>
              <a:spcAft>
                <a:spcPts val="0"/>
              </a:spcAft>
              <a:buClr>
                <a:srgbClr val="007FA3"/>
              </a:buClr>
              <a:buSzPts val="2400"/>
              <a:buFont typeface="Gill Sans"/>
              <a:buChar char="–"/>
            </a:pPr>
            <a:r>
              <a:rPr lang="en-US" sz="1400" b="0" i="0" u="none" strike="noStrike" cap="none" dirty="0">
                <a:solidFill>
                  <a:srgbClr val="595959"/>
                </a:solidFill>
                <a:latin typeface="Arial"/>
                <a:ea typeface="Arial"/>
                <a:cs typeface="Arial"/>
                <a:sym typeface="Arial"/>
              </a:rPr>
              <a:t>Analyze the firm’s current business portfolio </a:t>
            </a:r>
            <a:endParaRPr sz="1400" b="0" i="0" u="none" strike="noStrike" cap="none" dirty="0">
              <a:solidFill>
                <a:srgbClr val="000000"/>
              </a:solidFill>
              <a:latin typeface="Arial"/>
              <a:ea typeface="Arial"/>
              <a:cs typeface="Arial"/>
              <a:sym typeface="Arial"/>
            </a:endParaRPr>
          </a:p>
          <a:p>
            <a:pPr marL="742913" marR="0" lvl="1" indent="-285736" algn="l" rtl="0">
              <a:lnSpc>
                <a:spcPct val="110000"/>
              </a:lnSpc>
              <a:spcBef>
                <a:spcPts val="600"/>
              </a:spcBef>
              <a:spcAft>
                <a:spcPts val="0"/>
              </a:spcAft>
              <a:buClr>
                <a:srgbClr val="007FA3"/>
              </a:buClr>
              <a:buSzPts val="2400"/>
              <a:buFont typeface="Gill Sans"/>
              <a:buChar char="–"/>
            </a:pPr>
            <a:r>
              <a:rPr lang="en-US" sz="1400" b="0" i="0" u="none" strike="noStrike" cap="none" dirty="0">
                <a:solidFill>
                  <a:srgbClr val="595959"/>
                </a:solidFill>
                <a:latin typeface="Arial"/>
                <a:ea typeface="Arial"/>
                <a:cs typeface="Arial"/>
                <a:sym typeface="Arial"/>
              </a:rPr>
              <a:t>Identify the strategic business units (SBUs)</a:t>
            </a:r>
            <a:endParaRPr sz="1400" b="0" i="0" u="none" strike="noStrike" cap="none" dirty="0">
              <a:solidFill>
                <a:srgbClr val="000000"/>
              </a:solidFill>
              <a:latin typeface="Arial"/>
              <a:ea typeface="Arial"/>
              <a:cs typeface="Arial"/>
              <a:sym typeface="Arial"/>
            </a:endParaRPr>
          </a:p>
          <a:p>
            <a:pPr marL="742913" marR="0" lvl="1" indent="-285736" algn="l" rtl="0">
              <a:lnSpc>
                <a:spcPct val="110000"/>
              </a:lnSpc>
              <a:spcBef>
                <a:spcPts val="600"/>
              </a:spcBef>
              <a:spcAft>
                <a:spcPts val="0"/>
              </a:spcAft>
              <a:buClr>
                <a:srgbClr val="007FA3"/>
              </a:buClr>
              <a:buSzPts val="2400"/>
              <a:buFont typeface="Gill Sans"/>
              <a:buChar char="–"/>
            </a:pPr>
            <a:r>
              <a:rPr lang="en-US" sz="1400" b="0" i="0" u="none" strike="noStrike" cap="none" dirty="0">
                <a:solidFill>
                  <a:srgbClr val="595959"/>
                </a:solidFill>
                <a:latin typeface="Arial"/>
                <a:ea typeface="Arial"/>
                <a:cs typeface="Arial"/>
                <a:sym typeface="Arial"/>
              </a:rPr>
              <a:t>Assess SBUs’ </a:t>
            </a:r>
            <a:r>
              <a:rPr lang="en-US" sz="1400" b="0" i="0" u="none" strike="noStrike" cap="none" dirty="0">
                <a:solidFill>
                  <a:srgbClr val="0070C0"/>
                </a:solidFill>
                <a:latin typeface="Arial"/>
                <a:ea typeface="Arial"/>
                <a:cs typeface="Arial"/>
                <a:sym typeface="Arial"/>
              </a:rPr>
              <a:t>attractiveness</a:t>
            </a:r>
            <a:r>
              <a:rPr lang="en-US" sz="1400" b="0" i="0" u="none" strike="noStrike" cap="none" dirty="0">
                <a:solidFill>
                  <a:srgbClr val="595959"/>
                </a:solidFill>
                <a:latin typeface="Arial"/>
                <a:ea typeface="Arial"/>
                <a:cs typeface="Arial"/>
                <a:sym typeface="Arial"/>
              </a:rPr>
              <a:t> and decide on the level of support SBU deserves</a:t>
            </a:r>
            <a:endParaRPr sz="1400" b="0" i="0" u="none" strike="noStrike" cap="none" dirty="0">
              <a:solidFill>
                <a:srgbClr val="000000"/>
              </a:solidFill>
              <a:latin typeface="Arial"/>
              <a:ea typeface="Arial"/>
              <a:cs typeface="Arial"/>
              <a:sym typeface="Arial"/>
            </a:endParaRPr>
          </a:p>
          <a:p>
            <a:pPr marL="742913" marR="0" lvl="1" indent="-285736" algn="l" rtl="0">
              <a:lnSpc>
                <a:spcPct val="110000"/>
              </a:lnSpc>
              <a:spcBef>
                <a:spcPts val="600"/>
              </a:spcBef>
              <a:spcAft>
                <a:spcPts val="0"/>
              </a:spcAft>
              <a:buClr>
                <a:srgbClr val="007FA3"/>
              </a:buClr>
              <a:buSzPts val="2400"/>
              <a:buFont typeface="Gill Sans"/>
              <a:buChar char="–"/>
            </a:pPr>
            <a:r>
              <a:rPr lang="en-US" sz="1400" b="0" i="0" u="none" strike="noStrike" cap="none" dirty="0">
                <a:solidFill>
                  <a:srgbClr val="595959"/>
                </a:solidFill>
                <a:latin typeface="Arial"/>
                <a:ea typeface="Arial"/>
                <a:cs typeface="Arial"/>
                <a:sym typeface="Arial"/>
              </a:rPr>
              <a:t>Develop strategies to shape the future portfolio,  resources toward more profitable businesses and phase down or drop its weaker ones</a:t>
            </a:r>
            <a:endParaRPr sz="1400" b="0" i="0" u="none" strike="noStrike" cap="none" dirty="0">
              <a:solidFill>
                <a:srgbClr val="000000"/>
              </a:solidFill>
              <a:latin typeface="Arial"/>
              <a:ea typeface="Arial"/>
              <a:cs typeface="Arial"/>
              <a:sym typeface="Arial"/>
            </a:endParaRPr>
          </a:p>
          <a:p>
            <a:pPr marL="742913" marR="0" lvl="1" indent="-133336" algn="l" rtl="0">
              <a:lnSpc>
                <a:spcPct val="110000"/>
              </a:lnSpc>
              <a:spcBef>
                <a:spcPts val="600"/>
              </a:spcBef>
              <a:spcAft>
                <a:spcPts val="0"/>
              </a:spcAft>
              <a:buClr>
                <a:srgbClr val="007FA3"/>
              </a:buClr>
              <a:buSzPts val="2400"/>
              <a:buFont typeface="Gill Sans"/>
              <a:buNone/>
            </a:pPr>
            <a:endParaRPr sz="1400" b="0" i="0" u="none" strike="noStrike" cap="none" dirty="0">
              <a:solidFill>
                <a:srgbClr val="595959"/>
              </a:solidFill>
              <a:latin typeface="Arial"/>
              <a:ea typeface="Arial"/>
              <a:cs typeface="Arial"/>
              <a:sym typeface="Arial"/>
            </a:endParaRPr>
          </a:p>
        </p:txBody>
      </p:sp>
      <p:pic>
        <p:nvPicPr>
          <p:cNvPr id="696" name="Google Shape;696;p43" descr="What's Sprite to Coca Cola? An Exploration of Brand Portfolios"/>
          <p:cNvPicPr preferRelativeResize="0"/>
          <p:nvPr/>
        </p:nvPicPr>
        <p:blipFill rotWithShape="1">
          <a:blip r:embed="rId4">
            <a:alphaModFix/>
          </a:blip>
          <a:srcRect t="8724" r="-2" b="24194"/>
          <a:stretch/>
        </p:blipFill>
        <p:spPr>
          <a:xfrm>
            <a:off x="4759746" y="3916631"/>
            <a:ext cx="7035356" cy="2007899"/>
          </a:xfrm>
          <a:prstGeom prst="rect">
            <a:avLst/>
          </a:prstGeom>
          <a:noFill/>
          <a:ln>
            <a:noFill/>
          </a:ln>
        </p:spPr>
      </p:pic>
      <p:pic>
        <p:nvPicPr>
          <p:cNvPr id="697" name="Google Shape;697;p43"/>
          <p:cNvPicPr preferRelativeResize="0"/>
          <p:nvPr/>
        </p:nvPicPr>
        <p:blipFill rotWithShape="1">
          <a:blip r:embed="rId5">
            <a:alphaModFix/>
          </a:blip>
          <a:srcRect l="18958" t="39967" r="2587" b="10901"/>
          <a:stretch/>
        </p:blipFill>
        <p:spPr>
          <a:xfrm>
            <a:off x="4696698" y="508804"/>
            <a:ext cx="7197125" cy="733285"/>
          </a:xfrm>
          <a:prstGeom prst="rect">
            <a:avLst/>
          </a:prstGeom>
          <a:solidFill>
            <a:schemeClr val="lt1"/>
          </a:solidFill>
          <a:ln w="12700" cap="flat" cmpd="sng">
            <a:solidFill>
              <a:schemeClr val="dk1"/>
            </a:solidFill>
            <a:prstDash val="solid"/>
            <a:miter lim="800000"/>
            <a:headEnd type="none" w="sm" len="sm"/>
            <a:tailEnd type="none" w="sm" len="sm"/>
          </a:ln>
        </p:spPr>
      </p:pic>
      <p:sp>
        <p:nvSpPr>
          <p:cNvPr id="699" name="Google Shape;699;p43"/>
          <p:cNvSpPr/>
          <p:nvPr/>
        </p:nvSpPr>
        <p:spPr>
          <a:xfrm>
            <a:off x="173488" y="1079502"/>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96"/>
                                        </p:tgtEl>
                                        <p:attrNameLst>
                                          <p:attrName>style.visibility</p:attrName>
                                        </p:attrNameLst>
                                      </p:cBhvr>
                                      <p:to>
                                        <p:strVal val="visible"/>
                                      </p:to>
                                    </p:set>
                                    <p:anim calcmode="lin" valueType="num">
                                      <p:cBhvr additive="base">
                                        <p:cTn id="15" dur="500"/>
                                        <p:tgtEl>
                                          <p:spTgt spid="6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4"/>
          <p:cNvSpPr/>
          <p:nvPr/>
        </p:nvSpPr>
        <p:spPr>
          <a:xfrm>
            <a:off x="291431" y="1216779"/>
            <a:ext cx="10816103" cy="1128068"/>
          </a:xfrm>
          <a:prstGeom prst="rect">
            <a:avLst/>
          </a:prstGeom>
          <a:no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000000"/>
              </a:buClr>
              <a:buSzPts val="6000"/>
              <a:buFont typeface="Arial"/>
              <a:buNone/>
            </a:pPr>
            <a:r>
              <a:rPr lang="en-US" sz="4800" b="0" i="0" u="none" strike="noStrike" cap="none" dirty="0">
                <a:solidFill>
                  <a:srgbClr val="B80E0F"/>
                </a:solidFill>
                <a:latin typeface="Impact"/>
                <a:ea typeface="Impact"/>
                <a:cs typeface="Impact"/>
                <a:sym typeface="Impact"/>
              </a:rPr>
              <a:t>HOW</a:t>
            </a:r>
            <a:r>
              <a:rPr lang="en-US" sz="4400" b="0" i="0" u="none" strike="noStrike" cap="none" dirty="0">
                <a:solidFill>
                  <a:srgbClr val="B80E0F"/>
                </a:solidFill>
                <a:latin typeface="Impact"/>
                <a:ea typeface="Impact"/>
                <a:cs typeface="Impact"/>
                <a:sym typeface="Impact"/>
              </a:rPr>
              <a:t> TO STUDY  STRATEGIC MARKETING? </a:t>
            </a:r>
            <a:endParaRPr sz="1100" b="0" i="0" u="none" strike="noStrike" cap="none" dirty="0">
              <a:solidFill>
                <a:srgbClr val="000000"/>
              </a:solidFill>
              <a:latin typeface="Arial"/>
              <a:ea typeface="Arial"/>
              <a:cs typeface="Arial"/>
              <a:sym typeface="Arial"/>
            </a:endParaRPr>
          </a:p>
        </p:txBody>
      </p:sp>
      <p:grpSp>
        <p:nvGrpSpPr>
          <p:cNvPr id="128" name="Google Shape;128;p4"/>
          <p:cNvGrpSpPr/>
          <p:nvPr/>
        </p:nvGrpSpPr>
        <p:grpSpPr>
          <a:xfrm>
            <a:off x="7812508" y="2344847"/>
            <a:ext cx="3847345" cy="3335862"/>
            <a:chOff x="0" y="472"/>
            <a:chExt cx="3847345" cy="3871771"/>
          </a:xfrm>
        </p:grpSpPr>
        <p:sp>
          <p:nvSpPr>
            <p:cNvPr id="129" name="Google Shape;129;p4"/>
            <p:cNvSpPr/>
            <p:nvPr/>
          </p:nvSpPr>
          <p:spPr>
            <a:xfrm>
              <a:off x="0" y="472"/>
              <a:ext cx="3847345" cy="1106085"/>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4"/>
            <p:cNvSpPr/>
            <p:nvPr/>
          </p:nvSpPr>
          <p:spPr>
            <a:xfrm>
              <a:off x="334590" y="249341"/>
              <a:ext cx="608346" cy="608346"/>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4"/>
            <p:cNvSpPr/>
            <p:nvPr/>
          </p:nvSpPr>
          <p:spPr>
            <a:xfrm>
              <a:off x="1277528" y="472"/>
              <a:ext cx="2569816" cy="110608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4"/>
            <p:cNvSpPr txBox="1"/>
            <p:nvPr/>
          </p:nvSpPr>
          <p:spPr>
            <a:xfrm>
              <a:off x="1277528" y="472"/>
              <a:ext cx="2569816" cy="1106085"/>
            </a:xfrm>
            <a:prstGeom prst="rect">
              <a:avLst/>
            </a:prstGeom>
            <a:noFill/>
            <a:ln>
              <a:noFill/>
            </a:ln>
          </p:spPr>
          <p:txBody>
            <a:bodyPr spcFirstLastPara="1" wrap="square" lIns="117050" tIns="117050" rIns="117050" bIns="117050" anchor="ctr" anchorCtr="0">
              <a:noAutofit/>
            </a:bodyPr>
            <a:lstStyle/>
            <a:p>
              <a:pPr marL="0" marR="0" lvl="0" indent="0" algn="l" rtl="0">
                <a:lnSpc>
                  <a:spcPct val="100000"/>
                </a:lnSpc>
                <a:spcBef>
                  <a:spcPts val="0"/>
                </a:spcBef>
                <a:spcAft>
                  <a:spcPts val="0"/>
                </a:spcAft>
                <a:buClr>
                  <a:schemeClr val="dk1"/>
                </a:buClr>
                <a:buSzPts val="2100"/>
                <a:buFont typeface="Calibri"/>
                <a:buNone/>
              </a:pPr>
              <a:r>
                <a:rPr lang="en-US" sz="2100" b="0" i="0" u="none" strike="noStrike" cap="none">
                  <a:solidFill>
                    <a:schemeClr val="dk1"/>
                  </a:solidFill>
                  <a:latin typeface="Calibri"/>
                  <a:ea typeface="Calibri"/>
                  <a:cs typeface="Calibri"/>
                  <a:sym typeface="Calibri"/>
                </a:rPr>
                <a:t>Total Hours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735"/>
                </a:spcBef>
                <a:spcAft>
                  <a:spcPts val="0"/>
                </a:spcAft>
                <a:buClr>
                  <a:schemeClr val="dk1"/>
                </a:buClr>
                <a:buSzPts val="2100"/>
                <a:buFont typeface="Calibri"/>
                <a:buNone/>
              </a:pPr>
              <a:r>
                <a:rPr lang="en-US" sz="2100" b="0" i="0" u="none" strike="noStrike" cap="none">
                  <a:solidFill>
                    <a:schemeClr val="dk1"/>
                  </a:solidFill>
                  <a:latin typeface="Calibri"/>
                  <a:ea typeface="Calibri"/>
                  <a:cs typeface="Calibri"/>
                  <a:sym typeface="Calibri"/>
                </a:rPr>
                <a:t>27 Hrs.</a:t>
              </a:r>
              <a:endParaRPr sz="1400" b="0" i="0" u="none" strike="noStrike" cap="none">
                <a:solidFill>
                  <a:srgbClr val="000000"/>
                </a:solidFill>
                <a:latin typeface="Arial"/>
                <a:ea typeface="Arial"/>
                <a:cs typeface="Arial"/>
                <a:sym typeface="Arial"/>
              </a:endParaRPr>
            </a:p>
          </p:txBody>
        </p:sp>
        <p:sp>
          <p:nvSpPr>
            <p:cNvPr id="133" name="Google Shape;133;p4"/>
            <p:cNvSpPr/>
            <p:nvPr/>
          </p:nvSpPr>
          <p:spPr>
            <a:xfrm>
              <a:off x="0" y="1383079"/>
              <a:ext cx="3847345" cy="1106085"/>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4"/>
            <p:cNvSpPr/>
            <p:nvPr/>
          </p:nvSpPr>
          <p:spPr>
            <a:xfrm>
              <a:off x="334590" y="1631948"/>
              <a:ext cx="608346" cy="608346"/>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4"/>
            <p:cNvSpPr/>
            <p:nvPr/>
          </p:nvSpPr>
          <p:spPr>
            <a:xfrm>
              <a:off x="1277528" y="1383079"/>
              <a:ext cx="2569816" cy="110608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4"/>
            <p:cNvSpPr txBox="1"/>
            <p:nvPr/>
          </p:nvSpPr>
          <p:spPr>
            <a:xfrm>
              <a:off x="1277528" y="1383079"/>
              <a:ext cx="2569816" cy="1106085"/>
            </a:xfrm>
            <a:prstGeom prst="rect">
              <a:avLst/>
            </a:prstGeom>
            <a:noFill/>
            <a:ln>
              <a:noFill/>
            </a:ln>
          </p:spPr>
          <p:txBody>
            <a:bodyPr spcFirstLastPara="1" wrap="square" lIns="117050" tIns="117050" rIns="117050" bIns="117050" anchor="ctr" anchorCtr="0">
              <a:noAutofit/>
            </a:bodyPr>
            <a:lstStyle/>
            <a:p>
              <a:pPr marL="0" marR="0" lvl="0" indent="0" algn="l" rtl="0">
                <a:lnSpc>
                  <a:spcPct val="100000"/>
                </a:lnSpc>
                <a:spcBef>
                  <a:spcPts val="0"/>
                </a:spcBef>
                <a:spcAft>
                  <a:spcPts val="0"/>
                </a:spcAft>
                <a:buClr>
                  <a:schemeClr val="dk1"/>
                </a:buClr>
                <a:buSzPts val="2100"/>
                <a:buFont typeface="Calibri"/>
                <a:buNone/>
              </a:pPr>
              <a:r>
                <a:rPr lang="en-US" sz="2100" b="0" i="0" u="none" strike="noStrike" cap="none">
                  <a:solidFill>
                    <a:schemeClr val="dk1"/>
                  </a:solidFill>
                  <a:latin typeface="Calibri"/>
                  <a:ea typeface="Calibri"/>
                  <a:cs typeface="Calibri"/>
                  <a:sym typeface="Calibri"/>
                </a:rPr>
                <a:t>Number Of Lectures: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735"/>
                </a:spcBef>
                <a:spcAft>
                  <a:spcPts val="0"/>
                </a:spcAft>
                <a:buClr>
                  <a:schemeClr val="dk1"/>
                </a:buClr>
                <a:buSzPts val="2100"/>
                <a:buFont typeface="Calibri"/>
                <a:buNone/>
              </a:pPr>
              <a:r>
                <a:rPr lang="en-US" sz="2100" b="0" i="0" u="none" strike="noStrike" cap="none">
                  <a:solidFill>
                    <a:schemeClr val="dk1"/>
                  </a:solidFill>
                  <a:latin typeface="Calibri"/>
                  <a:ea typeface="Calibri"/>
                  <a:cs typeface="Calibri"/>
                  <a:sym typeface="Calibri"/>
                </a:rPr>
                <a:t>9 Lectures</a:t>
              </a:r>
              <a:endParaRPr sz="1400" b="0" i="0" u="none" strike="noStrike" cap="none">
                <a:solidFill>
                  <a:srgbClr val="000000"/>
                </a:solidFill>
                <a:latin typeface="Arial"/>
                <a:ea typeface="Arial"/>
                <a:cs typeface="Arial"/>
                <a:sym typeface="Arial"/>
              </a:endParaRPr>
            </a:p>
          </p:txBody>
        </p:sp>
        <p:sp>
          <p:nvSpPr>
            <p:cNvPr id="137" name="Google Shape;137;p4"/>
            <p:cNvSpPr/>
            <p:nvPr/>
          </p:nvSpPr>
          <p:spPr>
            <a:xfrm>
              <a:off x="0" y="2766158"/>
              <a:ext cx="3847345" cy="1106085"/>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4"/>
            <p:cNvSpPr/>
            <p:nvPr/>
          </p:nvSpPr>
          <p:spPr>
            <a:xfrm>
              <a:off x="334590" y="3014555"/>
              <a:ext cx="608346" cy="608346"/>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4"/>
            <p:cNvSpPr/>
            <p:nvPr/>
          </p:nvSpPr>
          <p:spPr>
            <a:xfrm>
              <a:off x="1277528" y="2765685"/>
              <a:ext cx="2569816" cy="110608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4"/>
            <p:cNvSpPr txBox="1"/>
            <p:nvPr/>
          </p:nvSpPr>
          <p:spPr>
            <a:xfrm>
              <a:off x="1277528" y="2765685"/>
              <a:ext cx="2569816" cy="1106085"/>
            </a:xfrm>
            <a:prstGeom prst="rect">
              <a:avLst/>
            </a:prstGeom>
            <a:noFill/>
            <a:ln>
              <a:noFill/>
            </a:ln>
          </p:spPr>
          <p:txBody>
            <a:bodyPr spcFirstLastPara="1" wrap="square" lIns="117050" tIns="117050" rIns="117050" bIns="117050" anchor="ctr" anchorCtr="0">
              <a:noAutofit/>
            </a:bodyPr>
            <a:lstStyle/>
            <a:p>
              <a:pPr marL="0" marR="0" lvl="0" indent="0" algn="l" rtl="1">
                <a:lnSpc>
                  <a:spcPct val="100000"/>
                </a:lnSpc>
                <a:spcBef>
                  <a:spcPts val="0"/>
                </a:spcBef>
                <a:spcAft>
                  <a:spcPts val="0"/>
                </a:spcAft>
                <a:buClr>
                  <a:schemeClr val="dk1"/>
                </a:buClr>
                <a:buSzPts val="2100"/>
                <a:buFont typeface="Calibri"/>
                <a:buNone/>
              </a:pPr>
              <a:r>
                <a:rPr lang="en-US" sz="2100" b="0" i="0" u="none" strike="noStrike" cap="none">
                  <a:solidFill>
                    <a:schemeClr val="dk1"/>
                  </a:solidFill>
                  <a:latin typeface="Calibri"/>
                  <a:ea typeface="Calibri"/>
                  <a:cs typeface="Calibri"/>
                  <a:sym typeface="Calibri"/>
                </a:rPr>
                <a:t>Lecture Duration	3 hours</a:t>
              </a:r>
              <a:endParaRPr sz="1400" b="0" i="0" u="none" strike="noStrike" cap="none">
                <a:solidFill>
                  <a:srgbClr val="000000"/>
                </a:solidFill>
                <a:latin typeface="Arial"/>
                <a:ea typeface="Arial"/>
                <a:cs typeface="Arial"/>
                <a:sym typeface="Arial"/>
              </a:endParaRPr>
            </a:p>
          </p:txBody>
        </p:sp>
      </p:grpSp>
      <p:grpSp>
        <p:nvGrpSpPr>
          <p:cNvPr id="141" name="Google Shape;141;p4"/>
          <p:cNvGrpSpPr/>
          <p:nvPr/>
        </p:nvGrpSpPr>
        <p:grpSpPr>
          <a:xfrm>
            <a:off x="227640" y="3002440"/>
            <a:ext cx="7174166" cy="2020267"/>
            <a:chOff x="199" y="1452544"/>
            <a:chExt cx="7174166" cy="2020267"/>
          </a:xfrm>
        </p:grpSpPr>
        <p:sp>
          <p:nvSpPr>
            <p:cNvPr id="142" name="Google Shape;142;p4"/>
            <p:cNvSpPr/>
            <p:nvPr/>
          </p:nvSpPr>
          <p:spPr>
            <a:xfrm>
              <a:off x="199" y="1452544"/>
              <a:ext cx="2441092" cy="2020267"/>
            </a:xfrm>
            <a:prstGeom prst="ellipse">
              <a:avLst/>
            </a:prstGeom>
            <a:solidFill>
              <a:schemeClr val="lt1"/>
            </a:solidFill>
            <a:ln w="25400" cap="flat" cmpd="sng">
              <a:solidFill>
                <a:srgbClr val="3A66B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txBox="1"/>
            <p:nvPr/>
          </p:nvSpPr>
          <p:spPr>
            <a:xfrm>
              <a:off x="357689" y="1748405"/>
              <a:ext cx="1726112" cy="1428545"/>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dirty="0">
                  <a:solidFill>
                    <a:schemeClr val="lt1"/>
                  </a:solidFill>
                  <a:latin typeface="Arial"/>
                  <a:ea typeface="Arial"/>
                  <a:cs typeface="Arial"/>
                  <a:sym typeface="Arial"/>
                </a:rPr>
                <a:t>Marketing understanding </a:t>
              </a:r>
              <a:endParaRPr dirty="0"/>
            </a:p>
            <a:p>
              <a:pPr marL="0" marR="0" lvl="0" indent="0" algn="ctr" rtl="0">
                <a:lnSpc>
                  <a:spcPct val="90000"/>
                </a:lnSpc>
                <a:spcBef>
                  <a:spcPts val="560"/>
                </a:spcBef>
                <a:spcAft>
                  <a:spcPts val="0"/>
                </a:spcAft>
                <a:buClr>
                  <a:srgbClr val="000000"/>
                </a:buClr>
                <a:buSzPts val="1600"/>
                <a:buFont typeface="Arial"/>
                <a:buNone/>
              </a:pPr>
              <a:r>
                <a:rPr lang="en-US" sz="1600" b="1" i="0" u="none" strike="noStrike" cap="none" dirty="0">
                  <a:solidFill>
                    <a:schemeClr val="lt1"/>
                  </a:solidFill>
                  <a:latin typeface="Arial"/>
                  <a:ea typeface="Arial"/>
                  <a:cs typeface="Arial"/>
                  <a:sym typeface="Arial"/>
                </a:rPr>
                <a:t>PROCESS &amp; MANAGEMENT </a:t>
              </a:r>
              <a:endParaRPr dirty="0"/>
            </a:p>
          </p:txBody>
        </p:sp>
        <p:sp>
          <p:nvSpPr>
            <p:cNvPr id="144" name="Google Shape;144;p4"/>
            <p:cNvSpPr/>
            <p:nvPr/>
          </p:nvSpPr>
          <p:spPr>
            <a:xfrm>
              <a:off x="2532176" y="2138088"/>
              <a:ext cx="649179" cy="649179"/>
            </a:xfrm>
            <a:prstGeom prst="mathPlus">
              <a:avLst>
                <a:gd name="adj1" fmla="val 2352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txBox="1"/>
            <p:nvPr/>
          </p:nvSpPr>
          <p:spPr>
            <a:xfrm>
              <a:off x="2618225" y="2386334"/>
              <a:ext cx="477081" cy="15268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200"/>
                <a:buFont typeface="Arial"/>
                <a:buNone/>
              </a:pPr>
              <a:endParaRPr sz="1200" b="1" i="0" u="none" strike="noStrike" cap="none">
                <a:solidFill>
                  <a:schemeClr val="lt1"/>
                </a:solidFill>
                <a:latin typeface="Arial"/>
                <a:ea typeface="Arial"/>
                <a:cs typeface="Arial"/>
                <a:sym typeface="Arial"/>
              </a:endParaRPr>
            </a:p>
          </p:txBody>
        </p:sp>
        <p:sp>
          <p:nvSpPr>
            <p:cNvPr id="146" name="Google Shape;146;p4"/>
            <p:cNvSpPr/>
            <p:nvPr/>
          </p:nvSpPr>
          <p:spPr>
            <a:xfrm>
              <a:off x="3272240" y="1578782"/>
              <a:ext cx="1696506" cy="1767792"/>
            </a:xfrm>
            <a:prstGeom prst="ellipse">
              <a:avLst/>
            </a:prstGeom>
            <a:solidFill>
              <a:schemeClr val="lt1"/>
            </a:solidFill>
            <a:ln w="25400" cap="flat" cmpd="sng">
              <a:solidFill>
                <a:srgbClr val="3A66B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txBox="1"/>
            <p:nvPr/>
          </p:nvSpPr>
          <p:spPr>
            <a:xfrm>
              <a:off x="3520688" y="1837669"/>
              <a:ext cx="1199610" cy="1250018"/>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Pass final EXAM </a:t>
              </a:r>
              <a:endParaRPr/>
            </a:p>
          </p:txBody>
        </p:sp>
        <p:sp>
          <p:nvSpPr>
            <p:cNvPr id="148" name="Google Shape;148;p4"/>
            <p:cNvSpPr/>
            <p:nvPr/>
          </p:nvSpPr>
          <p:spPr>
            <a:xfrm>
              <a:off x="5059631" y="2138088"/>
              <a:ext cx="649179" cy="649179"/>
            </a:xfrm>
            <a:prstGeom prst="mathEqual">
              <a:avLst>
                <a:gd name="adj1" fmla="val 23520"/>
                <a:gd name="adj2" fmla="val 1176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txBox="1"/>
            <p:nvPr/>
          </p:nvSpPr>
          <p:spPr>
            <a:xfrm>
              <a:off x="5145680" y="2271819"/>
              <a:ext cx="477081" cy="38171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200"/>
                <a:buFont typeface="Arial"/>
                <a:buNone/>
              </a:pPr>
              <a:endParaRPr sz="1200" b="1" i="0" u="none" strike="noStrike" cap="none">
                <a:solidFill>
                  <a:schemeClr val="lt1"/>
                </a:solidFill>
                <a:latin typeface="Arial"/>
                <a:ea typeface="Arial"/>
                <a:cs typeface="Arial"/>
                <a:sym typeface="Arial"/>
              </a:endParaRPr>
            </a:p>
          </p:txBody>
        </p:sp>
        <p:sp>
          <p:nvSpPr>
            <p:cNvPr id="150" name="Google Shape;150;p4"/>
            <p:cNvSpPr/>
            <p:nvPr/>
          </p:nvSpPr>
          <p:spPr>
            <a:xfrm>
              <a:off x="5799695" y="1546966"/>
              <a:ext cx="1374670" cy="1831423"/>
            </a:xfrm>
            <a:prstGeom prst="ellipse">
              <a:avLst/>
            </a:prstGeom>
            <a:solidFill>
              <a:schemeClr val="lt1"/>
            </a:solidFill>
            <a:ln w="25400" cap="flat" cmpd="sng">
              <a:solidFill>
                <a:srgbClr val="3A66B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txBox="1"/>
            <p:nvPr/>
          </p:nvSpPr>
          <p:spPr>
            <a:xfrm>
              <a:off x="6001011" y="1815172"/>
              <a:ext cx="972038" cy="1295011"/>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 Future Success </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8"/>
                                        </p:tgtEl>
                                        <p:attrNameLst>
                                          <p:attrName>style.visibility</p:attrName>
                                        </p:attrNameLst>
                                      </p:cBhvr>
                                      <p:to>
                                        <p:strVal val="visible"/>
                                      </p:to>
                                    </p:set>
                                    <p:anim calcmode="lin" valueType="num">
                                      <p:cBhvr additive="base">
                                        <p:cTn id="12" dur="500"/>
                                        <p:tgtEl>
                                          <p:spTgt spid="1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45"/>
          <p:cNvSpPr/>
          <p:nvPr/>
        </p:nvSpPr>
        <p:spPr>
          <a:xfrm>
            <a:off x="169929" y="2587600"/>
            <a:ext cx="7022791" cy="3146453"/>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p:txBody>
      </p:sp>
      <p:sp>
        <p:nvSpPr>
          <p:cNvPr id="705" name="Google Shape;705;p45"/>
          <p:cNvSpPr txBox="1"/>
          <p:nvPr/>
        </p:nvSpPr>
        <p:spPr>
          <a:xfrm>
            <a:off x="116429" y="2587600"/>
            <a:ext cx="7076291" cy="2923714"/>
          </a:xfrm>
          <a:prstGeom prst="rect">
            <a:avLst/>
          </a:prstGeom>
          <a:noFill/>
          <a:ln>
            <a:noFill/>
          </a:ln>
        </p:spPr>
        <p:txBody>
          <a:bodyPr spcFirstLastPara="1" wrap="square" lIns="91425" tIns="45700" rIns="91425" bIns="45700" anchor="ctr" anchorCtr="0">
            <a:noAutofit/>
          </a:bodyPr>
          <a:lstStyle/>
          <a:p>
            <a:pPr marL="287006" marR="5080" lvl="0" indent="-45709" algn="l" rtl="0">
              <a:lnSpc>
                <a:spcPct val="100000"/>
              </a:lnSpc>
              <a:spcBef>
                <a:spcPts val="0"/>
              </a:spcBef>
              <a:spcAft>
                <a:spcPts val="0"/>
              </a:spcAft>
              <a:buClr>
                <a:srgbClr val="5B9BD5"/>
              </a:buClr>
              <a:buSzPts val="2880"/>
              <a:buFont typeface="Arial"/>
              <a:buNone/>
            </a:pPr>
            <a:endParaRPr sz="1800" b="0" i="0" u="none" strike="noStrike" cap="none" dirty="0">
              <a:solidFill>
                <a:srgbClr val="000000"/>
              </a:solidFill>
              <a:latin typeface="Arial"/>
              <a:ea typeface="Arial"/>
              <a:cs typeface="Arial"/>
              <a:sym typeface="Arial"/>
            </a:endParaRPr>
          </a:p>
          <a:p>
            <a:pPr marL="58417" marR="5080" lvl="0" indent="0" algn="l" rtl="0">
              <a:lnSpc>
                <a:spcPct val="100000"/>
              </a:lnSpc>
              <a:spcBef>
                <a:spcPts val="625"/>
              </a:spcBef>
              <a:spcAft>
                <a:spcPts val="0"/>
              </a:spcAft>
              <a:buClr>
                <a:srgbClr val="000000"/>
              </a:buClr>
              <a:buSzPts val="2000"/>
              <a:buFont typeface="Arial"/>
              <a:buNone/>
            </a:pPr>
            <a:endParaRPr sz="2000" b="0" i="0" u="none" strike="noStrike" cap="none" dirty="0">
              <a:solidFill>
                <a:srgbClr val="000000"/>
              </a:solidFill>
              <a:latin typeface="Arial"/>
              <a:ea typeface="Arial"/>
              <a:cs typeface="Arial"/>
              <a:sym typeface="Arial"/>
            </a:endParaRPr>
          </a:p>
          <a:p>
            <a:pPr marL="287006" marR="5080" lvl="0" indent="-228589" algn="l" rtl="0">
              <a:lnSpc>
                <a:spcPct val="100000"/>
              </a:lnSpc>
              <a:spcBef>
                <a:spcPts val="625"/>
              </a:spcBef>
              <a:spcAft>
                <a:spcPts val="0"/>
              </a:spcAft>
              <a:buClr>
                <a:srgbClr val="5B9BD5"/>
              </a:buClr>
              <a:buSzPts val="3200"/>
              <a:buFont typeface="Arial"/>
              <a:buChar char="•"/>
            </a:pPr>
            <a:r>
              <a:rPr lang="en-US" sz="2000" b="1" i="0" u="none" strike="noStrike" cap="none" dirty="0">
                <a:solidFill>
                  <a:srgbClr val="0070C0"/>
                </a:solidFill>
                <a:latin typeface="Arial"/>
                <a:ea typeface="Arial"/>
                <a:cs typeface="Arial"/>
                <a:sym typeface="Arial"/>
              </a:rPr>
              <a:t>STRATEGY</a:t>
            </a:r>
            <a:r>
              <a:rPr lang="en-US" sz="2000" b="0" i="0" u="none" strike="noStrike" cap="none" dirty="0">
                <a:solidFill>
                  <a:srgbClr val="000000"/>
                </a:solidFill>
                <a:latin typeface="Arial"/>
                <a:ea typeface="Arial"/>
                <a:cs typeface="Arial"/>
                <a:sym typeface="Arial"/>
              </a:rPr>
              <a:t>: THE METHOD USED TO ACHIEVE OBJECTIVES E.G. WE WILL ACHIEVE OUR OBJECTIVE OF INCREASING PROFITS BY GROWING MARKET SHARE IN EXISTING MARKET</a:t>
            </a:r>
            <a:endParaRPr sz="1400" b="0" i="0" u="none" strike="noStrike" cap="none" dirty="0">
              <a:solidFill>
                <a:srgbClr val="000000"/>
              </a:solidFill>
              <a:latin typeface="Arial"/>
              <a:ea typeface="Arial"/>
              <a:cs typeface="Arial"/>
              <a:sym typeface="Arial"/>
            </a:endParaRPr>
          </a:p>
          <a:p>
            <a:pPr marL="515594" marR="5080" lvl="1" indent="0" algn="l" rtl="0">
              <a:lnSpc>
                <a:spcPct val="100000"/>
              </a:lnSpc>
              <a:spcBef>
                <a:spcPts val="625"/>
              </a:spcBef>
              <a:spcAft>
                <a:spcPts val="0"/>
              </a:spcAft>
              <a:buClr>
                <a:srgbClr val="000000"/>
              </a:buClr>
              <a:buSzPts val="2000"/>
              <a:buFont typeface="Arial"/>
              <a:buNone/>
            </a:pPr>
            <a:endParaRPr sz="2000" b="0" i="0" u="none" strike="noStrike" cap="none" dirty="0">
              <a:solidFill>
                <a:srgbClr val="000000"/>
              </a:solidFill>
              <a:latin typeface="Arial"/>
              <a:ea typeface="Arial"/>
              <a:cs typeface="Arial"/>
              <a:sym typeface="Arial"/>
            </a:endParaRPr>
          </a:p>
          <a:p>
            <a:pPr marL="287006" marR="5080" lvl="0" indent="-228589" algn="l" rtl="0">
              <a:lnSpc>
                <a:spcPct val="100000"/>
              </a:lnSpc>
              <a:spcBef>
                <a:spcPts val="625"/>
              </a:spcBef>
              <a:spcAft>
                <a:spcPts val="0"/>
              </a:spcAft>
              <a:buClr>
                <a:srgbClr val="5B9BD5"/>
              </a:buClr>
              <a:buSzPts val="3200"/>
              <a:buFont typeface="Arial"/>
              <a:buChar char="•"/>
            </a:pPr>
            <a:r>
              <a:rPr lang="en-US" sz="2000" b="1" i="0" u="none" strike="noStrike" cap="none" dirty="0">
                <a:solidFill>
                  <a:srgbClr val="0070C0"/>
                </a:solidFill>
                <a:latin typeface="Arial"/>
                <a:ea typeface="Arial"/>
                <a:cs typeface="Arial"/>
                <a:sym typeface="Arial"/>
              </a:rPr>
              <a:t>TACTICS</a:t>
            </a:r>
            <a:r>
              <a:rPr lang="en-US" sz="2000" b="0" i="0" u="none" strike="noStrike" cap="none" dirty="0">
                <a:solidFill>
                  <a:srgbClr val="000000"/>
                </a:solidFill>
                <a:latin typeface="Arial"/>
                <a:ea typeface="Arial"/>
                <a:cs typeface="Arial"/>
                <a:sym typeface="Arial"/>
              </a:rPr>
              <a:t>: HOW RESOURCES ARE DEPLOYED IN AN AGREED STRATEGY. WE WILL SET UP A NEW TELEPHONE CALL CENTER AND TARGET NEW CUSTOMERS</a:t>
            </a:r>
            <a:endParaRPr sz="1400" b="0" i="0" u="none" strike="noStrike" cap="none" dirty="0">
              <a:solidFill>
                <a:srgbClr val="000000"/>
              </a:solidFill>
              <a:latin typeface="Arial"/>
              <a:ea typeface="Arial"/>
              <a:cs typeface="Arial"/>
              <a:sym typeface="Arial"/>
            </a:endParaRPr>
          </a:p>
          <a:p>
            <a:pPr marL="0" marR="0" lvl="0" indent="182880" algn="l" rtl="0">
              <a:lnSpc>
                <a:spcPct val="110000"/>
              </a:lnSpc>
              <a:spcBef>
                <a:spcPts val="4"/>
              </a:spcBef>
              <a:spcAft>
                <a:spcPts val="0"/>
              </a:spcAft>
              <a:buClr>
                <a:srgbClr val="5B9BD5"/>
              </a:buClr>
              <a:buSzPts val="2880"/>
              <a:buFont typeface="Arial"/>
              <a:buNone/>
            </a:pPr>
            <a:endParaRPr sz="1800" b="0" i="0" u="none" strike="noStrike" cap="none" dirty="0">
              <a:solidFill>
                <a:srgbClr val="000000"/>
              </a:solidFill>
              <a:latin typeface="Arial"/>
              <a:ea typeface="Arial"/>
              <a:cs typeface="Arial"/>
              <a:sym typeface="Arial"/>
            </a:endParaRPr>
          </a:p>
        </p:txBody>
      </p:sp>
      <p:pic>
        <p:nvPicPr>
          <p:cNvPr id="706" name="Google Shape;706;p45"/>
          <p:cNvPicPr preferRelativeResize="0"/>
          <p:nvPr/>
        </p:nvPicPr>
        <p:blipFill rotWithShape="1">
          <a:blip r:embed="rId3">
            <a:alphaModFix/>
          </a:blip>
          <a:srcRect l="22809" t="63141" r="20596"/>
          <a:stretch/>
        </p:blipFill>
        <p:spPr>
          <a:xfrm>
            <a:off x="7527379" y="2774933"/>
            <a:ext cx="4186012" cy="3063806"/>
          </a:xfrm>
          <a:prstGeom prst="rect">
            <a:avLst/>
          </a:prstGeom>
          <a:noFill/>
          <a:ln w="57150" cap="flat" cmpd="thinThick">
            <a:solidFill>
              <a:srgbClr val="7F7F7F"/>
            </a:solidFill>
            <a:prstDash val="solid"/>
            <a:miter lim="800000"/>
            <a:headEnd type="none" w="sm" len="sm"/>
            <a:tailEnd type="none" w="sm" len="sm"/>
          </a:ln>
        </p:spPr>
      </p:pic>
      <p:sp>
        <p:nvSpPr>
          <p:cNvPr id="707" name="Google Shape;707;p45"/>
          <p:cNvSpPr txBox="1"/>
          <p:nvPr/>
        </p:nvSpPr>
        <p:spPr>
          <a:xfrm>
            <a:off x="923807" y="1409936"/>
            <a:ext cx="3987436" cy="10895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C00000"/>
              </a:buClr>
              <a:buSzPts val="2800"/>
              <a:buFont typeface="Calibri"/>
              <a:buNone/>
            </a:pPr>
            <a:r>
              <a:rPr lang="en-US" sz="2800" b="1" i="0" u="none" strike="noStrike" cap="none">
                <a:solidFill>
                  <a:srgbClr val="C00000"/>
                </a:solidFill>
                <a:latin typeface="Calibri"/>
                <a:ea typeface="Calibri"/>
                <a:cs typeface="Calibri"/>
                <a:sym typeface="Calibri"/>
              </a:rPr>
              <a:t>PLANNING MARKETING STRATEGIES</a:t>
            </a:r>
            <a:r>
              <a:rPr lang="en-US" sz="2800" b="0" i="0" u="none" strike="noStrike" cap="none">
                <a:solidFill>
                  <a:srgbClr val="44546A"/>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70C0"/>
              </a:buClr>
              <a:buSzPts val="1600"/>
              <a:buFont typeface="Calibri"/>
              <a:buNone/>
            </a:pPr>
            <a:r>
              <a:rPr lang="en-US" sz="1600" b="0" i="0" u="none" strike="noStrike" cap="none">
                <a:solidFill>
                  <a:srgbClr val="0070C0"/>
                </a:solidFill>
                <a:latin typeface="Calibri"/>
                <a:ea typeface="Calibri"/>
                <a:cs typeface="Calibri"/>
                <a:sym typeface="Calibri"/>
              </a:rPr>
              <a:t>STRATEGY, AND TACTICS</a:t>
            </a:r>
            <a:endParaRPr sz="1400" b="0" i="0" u="none" strike="noStrike" cap="none">
              <a:solidFill>
                <a:srgbClr val="000000"/>
              </a:solidFill>
              <a:latin typeface="Arial"/>
              <a:ea typeface="Arial"/>
              <a:cs typeface="Arial"/>
              <a:sym typeface="Arial"/>
            </a:endParaRPr>
          </a:p>
        </p:txBody>
      </p:sp>
      <p:pic>
        <p:nvPicPr>
          <p:cNvPr id="708" name="Google Shape;708;p45"/>
          <p:cNvPicPr preferRelativeResize="0"/>
          <p:nvPr/>
        </p:nvPicPr>
        <p:blipFill rotWithShape="1">
          <a:blip r:embed="rId4">
            <a:alphaModFix/>
          </a:blip>
          <a:srcRect l="18958" t="39967" r="2587" b="10901"/>
          <a:stretch/>
        </p:blipFill>
        <p:spPr>
          <a:xfrm>
            <a:off x="4824945" y="898145"/>
            <a:ext cx="7197125" cy="1056555"/>
          </a:xfrm>
          <a:prstGeom prst="rect">
            <a:avLst/>
          </a:prstGeom>
          <a:solidFill>
            <a:schemeClr val="lt1"/>
          </a:solidFill>
          <a:ln w="12700" cap="flat" cmpd="sng">
            <a:solidFill>
              <a:schemeClr val="dk1"/>
            </a:solidFill>
            <a:prstDash val="solid"/>
            <a:miter lim="800000"/>
            <a:headEnd type="none" w="sm" len="sm"/>
            <a:tailEnd type="none" w="sm" len="sm"/>
          </a:ln>
        </p:spPr>
      </p:pic>
      <p:sp>
        <p:nvSpPr>
          <p:cNvPr id="709" name="Google Shape;709;p45"/>
          <p:cNvSpPr/>
          <p:nvPr/>
        </p:nvSpPr>
        <p:spPr>
          <a:xfrm>
            <a:off x="169930" y="1346686"/>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44"/>
          <p:cNvSpPr txBox="1"/>
          <p:nvPr/>
        </p:nvSpPr>
        <p:spPr>
          <a:xfrm>
            <a:off x="298177" y="1023729"/>
            <a:ext cx="1180768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6" name="Google Shape;716;p44"/>
          <p:cNvSpPr txBox="1">
            <a:spLocks noGrp="1"/>
          </p:cNvSpPr>
          <p:nvPr>
            <p:ph type="body" idx="4294967295"/>
          </p:nvPr>
        </p:nvSpPr>
        <p:spPr>
          <a:xfrm>
            <a:off x="65451" y="3438700"/>
            <a:ext cx="7442700" cy="3041700"/>
          </a:xfrm>
          <a:prstGeom prst="rect">
            <a:avLst/>
          </a:prstGeom>
          <a:noFill/>
          <a:ln>
            <a:noFill/>
          </a:ln>
        </p:spPr>
        <p:txBody>
          <a:bodyPr spcFirstLastPara="1" wrap="square" lIns="91425" tIns="45700" rIns="91425" bIns="45700" anchor="t" anchorCtr="0">
            <a:normAutofit/>
          </a:bodyPr>
          <a:lstStyle/>
          <a:p>
            <a:pPr marL="458447" marR="5080" lvl="0" indent="-387839" algn="l" rtl="0">
              <a:lnSpc>
                <a:spcPct val="90000"/>
              </a:lnSpc>
              <a:spcBef>
                <a:spcPts val="0"/>
              </a:spcBef>
              <a:spcAft>
                <a:spcPts val="0"/>
              </a:spcAft>
              <a:buClr>
                <a:srgbClr val="B80E0F"/>
              </a:buClr>
              <a:buSzPts val="2560"/>
              <a:buFont typeface="Calibri"/>
              <a:buAutoNum type="arabicParenR"/>
            </a:pPr>
            <a:r>
              <a:rPr lang="en-US" sz="1400" b="1" cap="none" dirty="0">
                <a:latin typeface="Calibri"/>
                <a:ea typeface="Calibri"/>
                <a:cs typeface="Calibri"/>
                <a:sym typeface="Calibri"/>
              </a:rPr>
              <a:t>CORPORATE MISSION -VISION &amp; VALUES </a:t>
            </a:r>
            <a:endParaRPr sz="2400" dirty="0"/>
          </a:p>
          <a:p>
            <a:pPr marL="458447" marR="5080" lvl="0" indent="-387839" algn="l" rtl="0">
              <a:lnSpc>
                <a:spcPct val="90000"/>
              </a:lnSpc>
              <a:spcBef>
                <a:spcPts val="625"/>
              </a:spcBef>
              <a:spcAft>
                <a:spcPts val="0"/>
              </a:spcAft>
              <a:buClr>
                <a:srgbClr val="B80E0F"/>
              </a:buClr>
              <a:buSzPts val="2560"/>
              <a:buFont typeface="Calibri"/>
              <a:buAutoNum type="arabicParenR"/>
            </a:pPr>
            <a:r>
              <a:rPr lang="en-US" sz="1400" b="1" cap="none" dirty="0">
                <a:latin typeface="Calibri"/>
                <a:ea typeface="Calibri"/>
                <a:cs typeface="Calibri"/>
                <a:sym typeface="Calibri"/>
              </a:rPr>
              <a:t>SITUATION ANALYSIS </a:t>
            </a:r>
            <a:endParaRPr sz="2400" dirty="0"/>
          </a:p>
          <a:p>
            <a:pPr marL="915625" marR="5080" lvl="1" indent="-390887" algn="l" rtl="0">
              <a:lnSpc>
                <a:spcPct val="90000"/>
              </a:lnSpc>
              <a:spcBef>
                <a:spcPts val="625"/>
              </a:spcBef>
              <a:spcAft>
                <a:spcPts val="0"/>
              </a:spcAft>
              <a:buClr>
                <a:srgbClr val="B80E0F"/>
              </a:buClr>
              <a:buSzPts val="1920"/>
              <a:buFont typeface="Calibri"/>
              <a:buAutoNum type="arabicParenR"/>
            </a:pPr>
            <a:r>
              <a:rPr lang="en-US" sz="1100" b="1" cap="none" dirty="0">
                <a:latin typeface="Calibri"/>
                <a:ea typeface="Calibri"/>
                <a:cs typeface="Calibri"/>
                <a:sym typeface="Calibri"/>
              </a:rPr>
              <a:t>EXTERNAL </a:t>
            </a:r>
            <a:r>
              <a:rPr lang="en-US" sz="1050" b="1" cap="none" dirty="0">
                <a:latin typeface="Calibri"/>
                <a:ea typeface="Calibri"/>
                <a:cs typeface="Calibri"/>
                <a:sym typeface="Calibri"/>
              </a:rPr>
              <a:t>(MACRO/MICRO)</a:t>
            </a:r>
            <a:endParaRPr sz="2000" dirty="0"/>
          </a:p>
          <a:p>
            <a:pPr marL="915625" marR="5080" lvl="1" indent="-390887" algn="l" rtl="0">
              <a:lnSpc>
                <a:spcPct val="90000"/>
              </a:lnSpc>
              <a:spcBef>
                <a:spcPts val="625"/>
              </a:spcBef>
              <a:spcAft>
                <a:spcPts val="0"/>
              </a:spcAft>
              <a:buClr>
                <a:srgbClr val="B80E0F"/>
              </a:buClr>
              <a:buSzPts val="1920"/>
              <a:buFont typeface="Calibri"/>
              <a:buAutoNum type="arabicParenR"/>
            </a:pPr>
            <a:r>
              <a:rPr lang="en-US" sz="1100" b="1" cap="none" dirty="0">
                <a:latin typeface="Calibri"/>
                <a:ea typeface="Calibri"/>
                <a:cs typeface="Calibri"/>
                <a:sym typeface="Calibri"/>
              </a:rPr>
              <a:t>INTERNAL ANALYSIS (BCG&amp; PORTFOLIO ANALYSIS )</a:t>
            </a:r>
            <a:endParaRPr sz="2000" dirty="0"/>
          </a:p>
          <a:p>
            <a:pPr marL="915625" marR="5080" lvl="1" indent="-390887" algn="l" rtl="0">
              <a:lnSpc>
                <a:spcPct val="90000"/>
              </a:lnSpc>
              <a:spcBef>
                <a:spcPts val="625"/>
              </a:spcBef>
              <a:spcAft>
                <a:spcPts val="0"/>
              </a:spcAft>
              <a:buClr>
                <a:srgbClr val="B80E0F"/>
              </a:buClr>
              <a:buSzPts val="1920"/>
              <a:buFont typeface="Calibri"/>
              <a:buAutoNum type="arabicParenR"/>
            </a:pPr>
            <a:r>
              <a:rPr lang="en-US" sz="1100" b="1" cap="none" dirty="0">
                <a:latin typeface="Calibri"/>
                <a:ea typeface="Calibri"/>
                <a:cs typeface="Calibri"/>
                <a:sym typeface="Calibri"/>
              </a:rPr>
              <a:t>IDENTIFY OPPORTUNITIES, THREATS WEAKNESSES AND STRENGTHS (SOWT)</a:t>
            </a:r>
            <a:endParaRPr sz="2000" dirty="0"/>
          </a:p>
          <a:p>
            <a:pPr marL="915625" marR="5080" lvl="1" indent="-390887" algn="l" rtl="0">
              <a:lnSpc>
                <a:spcPct val="90000"/>
              </a:lnSpc>
              <a:spcBef>
                <a:spcPts val="625"/>
              </a:spcBef>
              <a:spcAft>
                <a:spcPts val="0"/>
              </a:spcAft>
              <a:buClr>
                <a:srgbClr val="B80E0F"/>
              </a:buClr>
              <a:buSzPts val="1920"/>
              <a:buFont typeface="Calibri"/>
              <a:buAutoNum type="arabicParenR"/>
            </a:pPr>
            <a:r>
              <a:rPr lang="en-US" sz="1100" b="1" cap="none" dirty="0">
                <a:latin typeface="Calibri"/>
                <a:ea typeface="Calibri"/>
                <a:cs typeface="Calibri"/>
                <a:sym typeface="Calibri"/>
              </a:rPr>
              <a:t>CONSTRUCT OBJECTIVE'S &amp; GOALS, </a:t>
            </a:r>
            <a:endParaRPr sz="2000" dirty="0"/>
          </a:p>
          <a:p>
            <a:pPr marL="458447" marR="5080" lvl="0" indent="-387839" algn="l" rtl="0">
              <a:lnSpc>
                <a:spcPct val="90000"/>
              </a:lnSpc>
              <a:spcBef>
                <a:spcPts val="625"/>
              </a:spcBef>
              <a:spcAft>
                <a:spcPts val="0"/>
              </a:spcAft>
              <a:buClr>
                <a:srgbClr val="B80E0F"/>
              </a:buClr>
              <a:buSzPts val="2560"/>
              <a:buFont typeface="Calibri"/>
              <a:buAutoNum type="arabicParenR"/>
            </a:pPr>
            <a:r>
              <a:rPr lang="en-US" sz="1400" b="1" cap="none" dirty="0">
                <a:latin typeface="Calibri"/>
                <a:ea typeface="Calibri"/>
                <a:cs typeface="Calibri"/>
                <a:sym typeface="Calibri"/>
              </a:rPr>
              <a:t>FORMULATE STRATEGY THAT CREATES CUSTOMER VALUE </a:t>
            </a:r>
            <a:endParaRPr sz="2400" dirty="0"/>
          </a:p>
          <a:p>
            <a:pPr marL="458447" marR="5080" lvl="0" indent="-387839" algn="l" rtl="0">
              <a:lnSpc>
                <a:spcPct val="90000"/>
              </a:lnSpc>
              <a:spcBef>
                <a:spcPts val="625"/>
              </a:spcBef>
              <a:spcAft>
                <a:spcPts val="0"/>
              </a:spcAft>
              <a:buClr>
                <a:srgbClr val="B80E0F"/>
              </a:buClr>
              <a:buSzPts val="2560"/>
              <a:buFont typeface="Calibri"/>
              <a:buAutoNum type="arabicParenR"/>
            </a:pPr>
            <a:r>
              <a:rPr lang="en-US" sz="1400" b="1" cap="none" dirty="0">
                <a:latin typeface="Calibri"/>
                <a:ea typeface="Calibri"/>
                <a:cs typeface="Calibri"/>
                <a:sym typeface="Calibri"/>
              </a:rPr>
              <a:t>DECIDE THE MARKING MIX </a:t>
            </a:r>
            <a:endParaRPr sz="2400" dirty="0"/>
          </a:p>
          <a:p>
            <a:pPr marL="458447" marR="5080" lvl="0" indent="-387839" algn="l" rtl="0">
              <a:lnSpc>
                <a:spcPct val="90000"/>
              </a:lnSpc>
              <a:spcBef>
                <a:spcPts val="625"/>
              </a:spcBef>
              <a:spcAft>
                <a:spcPts val="0"/>
              </a:spcAft>
              <a:buClr>
                <a:srgbClr val="B80E0F"/>
              </a:buClr>
              <a:buSzPts val="2560"/>
              <a:buFont typeface="Calibri"/>
              <a:buAutoNum type="arabicParenR"/>
            </a:pPr>
            <a:r>
              <a:rPr lang="en-US" sz="1400" b="1" cap="none" dirty="0">
                <a:latin typeface="Calibri"/>
                <a:ea typeface="Calibri"/>
                <a:cs typeface="Calibri"/>
                <a:sym typeface="Calibri"/>
              </a:rPr>
              <a:t>MARKETING IMPLEMENTATION AND CONTROL </a:t>
            </a:r>
            <a:endParaRPr sz="2400" dirty="0"/>
          </a:p>
        </p:txBody>
      </p:sp>
      <p:sp>
        <p:nvSpPr>
          <p:cNvPr id="717" name="Google Shape;717;p44"/>
          <p:cNvSpPr txBox="1"/>
          <p:nvPr/>
        </p:nvSpPr>
        <p:spPr>
          <a:xfrm>
            <a:off x="0" y="2519525"/>
            <a:ext cx="7508100" cy="899700"/>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110000"/>
              </a:lnSpc>
              <a:spcBef>
                <a:spcPts val="0"/>
              </a:spcBef>
              <a:spcAft>
                <a:spcPts val="0"/>
              </a:spcAft>
              <a:buClr>
                <a:srgbClr val="2A1A00"/>
              </a:buClr>
              <a:buSzPct val="100000"/>
              <a:buFont typeface="Arial"/>
              <a:buNone/>
            </a:pPr>
            <a:r>
              <a:rPr lang="en-US" sz="2000" b="1" i="0" u="none" strike="noStrike" cap="none">
                <a:solidFill>
                  <a:srgbClr val="0070C0"/>
                </a:solidFill>
                <a:latin typeface="Verdana"/>
                <a:ea typeface="Verdana"/>
                <a:cs typeface="Verdana"/>
                <a:sym typeface="Verdana"/>
              </a:rPr>
              <a:t>Marketing strategy formulation / development </a:t>
            </a:r>
            <a:r>
              <a:rPr lang="en-US" sz="2000" b="1" i="0" u="none" strike="noStrike" cap="none">
                <a:solidFill>
                  <a:srgbClr val="595959"/>
                </a:solidFill>
                <a:latin typeface="Verdana"/>
                <a:ea typeface="Verdana"/>
                <a:cs typeface="Verdana"/>
                <a:sym typeface="Verdana"/>
              </a:rPr>
              <a:t>;</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700"/>
              </a:spcBef>
              <a:spcAft>
                <a:spcPts val="0"/>
              </a:spcAft>
              <a:buClr>
                <a:srgbClr val="2A1A00"/>
              </a:buClr>
              <a:buSzPct val="100000"/>
              <a:buFont typeface="Arial"/>
              <a:buNone/>
            </a:pPr>
            <a:r>
              <a:rPr lang="en-US" sz="2000" b="1" i="0" u="none" strike="noStrike" cap="none">
                <a:solidFill>
                  <a:srgbClr val="595959"/>
                </a:solidFill>
                <a:latin typeface="Verdana"/>
                <a:ea typeface="Verdana"/>
                <a:cs typeface="Verdana"/>
                <a:sym typeface="Verdana"/>
              </a:rPr>
              <a:t> </a:t>
            </a:r>
            <a:r>
              <a:rPr lang="en-US" sz="2000" b="0" i="0" u="none" strike="noStrike" cap="none">
                <a:solidFill>
                  <a:srgbClr val="595959"/>
                </a:solidFill>
                <a:latin typeface="Verdana"/>
                <a:ea typeface="Verdana"/>
                <a:cs typeface="Verdana"/>
                <a:sym typeface="Verdana"/>
              </a:rPr>
              <a:t>The marketing </a:t>
            </a:r>
            <a:r>
              <a:rPr lang="en-US" sz="2000" b="1" i="0" u="none" strike="noStrike" cap="none">
                <a:solidFill>
                  <a:srgbClr val="0070C0"/>
                </a:solidFill>
                <a:latin typeface="Verdana"/>
                <a:ea typeface="Verdana"/>
                <a:cs typeface="Verdana"/>
                <a:sym typeface="Verdana"/>
              </a:rPr>
              <a:t>logic/how </a:t>
            </a:r>
            <a:r>
              <a:rPr lang="en-US" sz="2000" b="0" i="0" u="none" strike="noStrike" cap="none">
                <a:solidFill>
                  <a:srgbClr val="595959"/>
                </a:solidFill>
                <a:latin typeface="Verdana"/>
                <a:ea typeface="Verdana"/>
                <a:cs typeface="Verdana"/>
                <a:sym typeface="Verdana"/>
              </a:rPr>
              <a:t>the company creates the customer value and achieves these profitable relationships</a:t>
            </a:r>
            <a:endParaRPr sz="1400" b="0" i="0" u="none" strike="noStrike" cap="none">
              <a:solidFill>
                <a:srgbClr val="000000"/>
              </a:solidFill>
              <a:latin typeface="Arial"/>
              <a:ea typeface="Arial"/>
              <a:cs typeface="Arial"/>
              <a:sym typeface="Arial"/>
            </a:endParaRPr>
          </a:p>
        </p:txBody>
      </p:sp>
      <p:pic>
        <p:nvPicPr>
          <p:cNvPr id="718" name="Google Shape;718;p44"/>
          <p:cNvPicPr preferRelativeResize="0"/>
          <p:nvPr/>
        </p:nvPicPr>
        <p:blipFill rotWithShape="1">
          <a:blip r:embed="rId3">
            <a:alphaModFix/>
          </a:blip>
          <a:srcRect l="18958" t="39967" r="2587" b="10901"/>
          <a:stretch/>
        </p:blipFill>
        <p:spPr>
          <a:xfrm>
            <a:off x="2885457" y="1089629"/>
            <a:ext cx="9241100" cy="1056555"/>
          </a:xfrm>
          <a:prstGeom prst="rect">
            <a:avLst/>
          </a:prstGeom>
          <a:solidFill>
            <a:schemeClr val="lt1"/>
          </a:solidFill>
          <a:ln w="12700" cap="flat" cmpd="sng">
            <a:solidFill>
              <a:schemeClr val="dk1"/>
            </a:solidFill>
            <a:prstDash val="solid"/>
            <a:miter lim="800000"/>
            <a:headEnd type="none" w="sm" len="sm"/>
            <a:tailEnd type="none" w="sm" len="sm"/>
          </a:ln>
        </p:spPr>
      </p:pic>
      <p:sp>
        <p:nvSpPr>
          <p:cNvPr id="720" name="Google Shape;720;p44"/>
          <p:cNvSpPr txBox="1"/>
          <p:nvPr/>
        </p:nvSpPr>
        <p:spPr>
          <a:xfrm>
            <a:off x="600167" y="1174491"/>
            <a:ext cx="2597871" cy="1255728"/>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C00000"/>
              </a:buClr>
              <a:buSzPts val="2800"/>
              <a:buFont typeface="Calibri"/>
              <a:buNone/>
            </a:pPr>
            <a:r>
              <a:rPr lang="en-US" sz="2800" b="1" i="0" u="none" strike="noStrike" cap="none">
                <a:solidFill>
                  <a:srgbClr val="C00000"/>
                </a:solidFill>
                <a:latin typeface="Calibri"/>
                <a:ea typeface="Calibri"/>
                <a:cs typeface="Calibri"/>
                <a:sym typeface="Calibri"/>
              </a:rPr>
              <a:t>PLANNING MARKETING STRATEGIES</a:t>
            </a:r>
            <a:endParaRPr sz="1600" b="0" i="0" u="none" strike="noStrike" cap="none">
              <a:solidFill>
                <a:srgbClr val="0070C0"/>
              </a:solidFill>
              <a:latin typeface="Calibri"/>
              <a:ea typeface="Calibri"/>
              <a:cs typeface="Calibri"/>
              <a:sym typeface="Calibri"/>
            </a:endParaRPr>
          </a:p>
        </p:txBody>
      </p:sp>
      <p:sp>
        <p:nvSpPr>
          <p:cNvPr id="721" name="Google Shape;721;p44"/>
          <p:cNvSpPr/>
          <p:nvPr/>
        </p:nvSpPr>
        <p:spPr>
          <a:xfrm>
            <a:off x="169930" y="1346686"/>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pic>
        <p:nvPicPr>
          <p:cNvPr id="722" name="Google Shape;722;p44"/>
          <p:cNvPicPr preferRelativeResize="0"/>
          <p:nvPr/>
        </p:nvPicPr>
        <p:blipFill rotWithShape="1">
          <a:blip r:embed="rId4">
            <a:alphaModFix/>
          </a:blip>
          <a:srcRect/>
          <a:stretch/>
        </p:blipFill>
        <p:spPr>
          <a:xfrm>
            <a:off x="7334465" y="2190837"/>
            <a:ext cx="2599307" cy="3619719"/>
          </a:xfrm>
          <a:prstGeom prst="rect">
            <a:avLst/>
          </a:prstGeom>
          <a:noFill/>
          <a:ln>
            <a:noFill/>
          </a:ln>
        </p:spPr>
      </p:pic>
      <p:pic>
        <p:nvPicPr>
          <p:cNvPr id="723" name="Google Shape;723;p44"/>
          <p:cNvPicPr preferRelativeResize="0"/>
          <p:nvPr/>
        </p:nvPicPr>
        <p:blipFill rotWithShape="1">
          <a:blip r:embed="rId5">
            <a:alphaModFix/>
          </a:blip>
          <a:srcRect r="24708"/>
          <a:stretch/>
        </p:blipFill>
        <p:spPr>
          <a:xfrm>
            <a:off x="9826384" y="2190837"/>
            <a:ext cx="2300173" cy="3278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flythrough dir="ou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22"/>
                                        </p:tgtEl>
                                        <p:attrNameLst>
                                          <p:attrName>style.visibility</p:attrName>
                                        </p:attrNameLst>
                                      </p:cBhvr>
                                      <p:to>
                                        <p:strVal val="visible"/>
                                      </p:to>
                                    </p:set>
                                    <p:anim calcmode="lin" valueType="num">
                                      <p:cBhvr additive="base">
                                        <p:cTn id="43" dur="500"/>
                                        <p:tgtEl>
                                          <p:spTgt spid="7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pic>
        <p:nvPicPr>
          <p:cNvPr id="729" name="Google Shape;729;g2281d7fb39e_1_26"/>
          <p:cNvPicPr preferRelativeResize="0"/>
          <p:nvPr/>
        </p:nvPicPr>
        <p:blipFill rotWithShape="1">
          <a:blip r:embed="rId3">
            <a:alphaModFix/>
          </a:blip>
          <a:srcRect/>
          <a:stretch/>
        </p:blipFill>
        <p:spPr>
          <a:xfrm>
            <a:off x="3260500" y="1176275"/>
            <a:ext cx="8831225" cy="4555425"/>
          </a:xfrm>
          <a:prstGeom prst="rect">
            <a:avLst/>
          </a:prstGeom>
          <a:noFill/>
          <a:ln>
            <a:noFill/>
          </a:ln>
        </p:spPr>
      </p:pic>
      <p:sp>
        <p:nvSpPr>
          <p:cNvPr id="730" name="Google Shape;730;g2281d7fb39e_1_26"/>
          <p:cNvSpPr txBox="1"/>
          <p:nvPr/>
        </p:nvSpPr>
        <p:spPr>
          <a:xfrm>
            <a:off x="0" y="1176275"/>
            <a:ext cx="3000000" cy="5223300"/>
          </a:xfrm>
          <a:prstGeom prst="rect">
            <a:avLst/>
          </a:prstGeom>
          <a:noFill/>
          <a:ln>
            <a:noFill/>
          </a:ln>
        </p:spPr>
        <p:txBody>
          <a:bodyPr spcFirstLastPara="1" wrap="square" lIns="91425" tIns="91425" rIns="91425" bIns="91425" anchor="t" anchorCtr="0">
            <a:spAutoFit/>
          </a:bodyPr>
          <a:lstStyle/>
          <a:p>
            <a:pPr marL="458447" marR="5080" lvl="0" indent="-400030" algn="l" rtl="0">
              <a:lnSpc>
                <a:spcPct val="90000"/>
              </a:lnSpc>
              <a:spcBef>
                <a:spcPts val="625"/>
              </a:spcBef>
              <a:spcAft>
                <a:spcPts val="0"/>
              </a:spcAft>
              <a:buClr>
                <a:srgbClr val="B80E0F"/>
              </a:buClr>
              <a:buSzPts val="2560"/>
              <a:buFont typeface="Calibri"/>
              <a:buAutoNum type="arabicParenR"/>
            </a:pPr>
            <a:r>
              <a:rPr lang="en-US" sz="1600" b="1" i="0" u="none" strike="noStrike" cap="none">
                <a:solidFill>
                  <a:schemeClr val="dk1"/>
                </a:solidFill>
                <a:latin typeface="Calibri"/>
                <a:ea typeface="Calibri"/>
                <a:cs typeface="Calibri"/>
                <a:sym typeface="Calibri"/>
              </a:rPr>
              <a:t>Research (</a:t>
            </a:r>
            <a:r>
              <a:rPr lang="en-US" sz="1600" b="1" i="0" u="none" strike="noStrike" cap="none">
                <a:solidFill>
                  <a:srgbClr val="B80E0F"/>
                </a:solidFill>
                <a:latin typeface="Calibri"/>
                <a:ea typeface="Calibri"/>
                <a:cs typeface="Calibri"/>
                <a:sym typeface="Calibri"/>
              </a:rPr>
              <a:t>SITUATION ANALYSIS</a:t>
            </a:r>
            <a:r>
              <a:rPr lang="en-US" sz="1600" b="1" i="0" u="none" strike="noStrike" cap="none">
                <a:solidFill>
                  <a:schemeClr val="dk1"/>
                </a:solidFill>
                <a:latin typeface="Calibri"/>
                <a:ea typeface="Calibri"/>
                <a:cs typeface="Calibri"/>
                <a:sym typeface="Calibri"/>
              </a:rPr>
              <a:t>) </a:t>
            </a:r>
            <a:endParaRPr sz="2800" b="0" i="0" u="none" strike="noStrike" cap="none">
              <a:solidFill>
                <a:schemeClr val="dk1"/>
              </a:solidFill>
              <a:latin typeface="Calibri"/>
              <a:ea typeface="Calibri"/>
              <a:cs typeface="Calibri"/>
              <a:sym typeface="Calibri"/>
            </a:endParaRPr>
          </a:p>
          <a:p>
            <a:pPr marL="915625" marR="5080" lvl="1" indent="-400030" algn="l" rtl="0">
              <a:lnSpc>
                <a:spcPct val="90000"/>
              </a:lnSpc>
              <a:spcBef>
                <a:spcPts val="625"/>
              </a:spcBef>
              <a:spcAft>
                <a:spcPts val="0"/>
              </a:spcAft>
              <a:buClr>
                <a:srgbClr val="B80E0F"/>
              </a:buClr>
              <a:buSzPts val="1920"/>
              <a:buFont typeface="Calibri"/>
              <a:buAutoNum type="arabicParenR"/>
            </a:pPr>
            <a:r>
              <a:rPr lang="en-US" sz="1200" b="1" i="0" u="none" strike="noStrike" cap="none">
                <a:solidFill>
                  <a:schemeClr val="dk1"/>
                </a:solidFill>
                <a:latin typeface="Calibri"/>
                <a:ea typeface="Calibri"/>
                <a:cs typeface="Calibri"/>
                <a:sym typeface="Calibri"/>
              </a:rPr>
              <a:t>EXTERNAL </a:t>
            </a:r>
            <a:r>
              <a:rPr lang="en-US" sz="1051" b="1" i="0" u="none" strike="noStrike" cap="none">
                <a:solidFill>
                  <a:schemeClr val="dk1"/>
                </a:solidFill>
                <a:latin typeface="Calibri"/>
                <a:ea typeface="Calibri"/>
                <a:cs typeface="Calibri"/>
                <a:sym typeface="Calibri"/>
              </a:rPr>
              <a:t>(MACRO/MICRO)</a:t>
            </a:r>
            <a:endParaRPr sz="2400" b="0" i="0" u="none" strike="noStrike" cap="none">
              <a:solidFill>
                <a:schemeClr val="dk1"/>
              </a:solidFill>
              <a:latin typeface="Calibri"/>
              <a:ea typeface="Calibri"/>
              <a:cs typeface="Calibri"/>
              <a:sym typeface="Calibri"/>
            </a:endParaRPr>
          </a:p>
          <a:p>
            <a:pPr marL="915625" marR="5080" lvl="1" indent="-400030" algn="l" rtl="0">
              <a:lnSpc>
                <a:spcPct val="90000"/>
              </a:lnSpc>
              <a:spcBef>
                <a:spcPts val="625"/>
              </a:spcBef>
              <a:spcAft>
                <a:spcPts val="0"/>
              </a:spcAft>
              <a:buClr>
                <a:srgbClr val="B80E0F"/>
              </a:buClr>
              <a:buSzPts val="1920"/>
              <a:buFont typeface="Calibri"/>
              <a:buAutoNum type="arabicParenR"/>
            </a:pPr>
            <a:r>
              <a:rPr lang="en-US" sz="1200" b="1" i="0" u="none" strike="noStrike" cap="none">
                <a:solidFill>
                  <a:schemeClr val="dk1"/>
                </a:solidFill>
                <a:latin typeface="Calibri"/>
                <a:ea typeface="Calibri"/>
                <a:cs typeface="Calibri"/>
                <a:sym typeface="Calibri"/>
              </a:rPr>
              <a:t>INTERNAL ANALYSIS (BCG&amp; PORTFOLIO ANALYSIS )</a:t>
            </a:r>
            <a:endParaRPr sz="2400" b="0" i="0" u="none" strike="noStrike" cap="none">
              <a:solidFill>
                <a:schemeClr val="dk1"/>
              </a:solidFill>
              <a:latin typeface="Calibri"/>
              <a:ea typeface="Calibri"/>
              <a:cs typeface="Calibri"/>
              <a:sym typeface="Calibri"/>
            </a:endParaRPr>
          </a:p>
          <a:p>
            <a:pPr marL="915625" marR="5080" lvl="1" indent="-400030" algn="l" rtl="0">
              <a:lnSpc>
                <a:spcPct val="90000"/>
              </a:lnSpc>
              <a:spcBef>
                <a:spcPts val="625"/>
              </a:spcBef>
              <a:spcAft>
                <a:spcPts val="0"/>
              </a:spcAft>
              <a:buClr>
                <a:srgbClr val="B80E0F"/>
              </a:buClr>
              <a:buSzPts val="1920"/>
              <a:buFont typeface="Calibri"/>
              <a:buAutoNum type="arabicParenR"/>
            </a:pPr>
            <a:r>
              <a:rPr lang="en-US" sz="1200" b="1" i="0" u="none" strike="noStrike" cap="none">
                <a:solidFill>
                  <a:schemeClr val="dk1"/>
                </a:solidFill>
                <a:latin typeface="Calibri"/>
                <a:ea typeface="Calibri"/>
                <a:cs typeface="Calibri"/>
                <a:sym typeface="Calibri"/>
              </a:rPr>
              <a:t>IDENTIFY OPPORTUNITIES, THREATS WEAKNESSES AND STRENGTHS (SOWT)</a:t>
            </a:r>
            <a:endParaRPr sz="2400" b="0" i="0" u="none" strike="noStrike" cap="none">
              <a:solidFill>
                <a:schemeClr val="dk1"/>
              </a:solidFill>
              <a:latin typeface="Calibri"/>
              <a:ea typeface="Calibri"/>
              <a:cs typeface="Calibri"/>
              <a:sym typeface="Calibri"/>
            </a:endParaRPr>
          </a:p>
          <a:p>
            <a:pPr marL="915625" marR="5080" lvl="1" indent="-400030" algn="l" rtl="0">
              <a:lnSpc>
                <a:spcPct val="90000"/>
              </a:lnSpc>
              <a:spcBef>
                <a:spcPts val="625"/>
              </a:spcBef>
              <a:spcAft>
                <a:spcPts val="0"/>
              </a:spcAft>
              <a:buClr>
                <a:srgbClr val="B80E0F"/>
              </a:buClr>
              <a:buSzPts val="1920"/>
              <a:buFont typeface="Calibri"/>
              <a:buAutoNum type="arabicParenR"/>
            </a:pPr>
            <a:r>
              <a:rPr lang="en-US" sz="1200" b="1" i="0" u="none" strike="noStrike" cap="none">
                <a:solidFill>
                  <a:schemeClr val="dk1"/>
                </a:solidFill>
                <a:latin typeface="Calibri"/>
                <a:ea typeface="Calibri"/>
                <a:cs typeface="Calibri"/>
                <a:sym typeface="Calibri"/>
              </a:rPr>
              <a:t>CONSTRUCT OBJECTIVE'S &amp; GOALS, </a:t>
            </a:r>
            <a:endParaRPr sz="2400" b="0" i="0" u="none" strike="noStrike" cap="none">
              <a:solidFill>
                <a:schemeClr val="dk1"/>
              </a:solidFill>
              <a:latin typeface="Calibri"/>
              <a:ea typeface="Calibri"/>
              <a:cs typeface="Calibri"/>
              <a:sym typeface="Calibri"/>
            </a:endParaRPr>
          </a:p>
          <a:p>
            <a:pPr marL="458447" marR="5080" lvl="0" indent="-400030" algn="l" rtl="0">
              <a:lnSpc>
                <a:spcPct val="90000"/>
              </a:lnSpc>
              <a:spcBef>
                <a:spcPts val="625"/>
              </a:spcBef>
              <a:spcAft>
                <a:spcPts val="0"/>
              </a:spcAft>
              <a:buClr>
                <a:srgbClr val="B80E0F"/>
              </a:buClr>
              <a:buSzPts val="2560"/>
              <a:buFont typeface="Calibri"/>
              <a:buAutoNum type="arabicParenR"/>
            </a:pPr>
            <a:r>
              <a:rPr lang="en-US" sz="1600" b="1" i="0" u="none" strike="noStrike" cap="none">
                <a:solidFill>
                  <a:schemeClr val="dk1"/>
                </a:solidFill>
                <a:latin typeface="Calibri"/>
                <a:ea typeface="Calibri"/>
                <a:cs typeface="Calibri"/>
                <a:sym typeface="Calibri"/>
              </a:rPr>
              <a:t>FORMULATE STRATEGY THAT CREATES CUSTOMER VALUE (</a:t>
            </a:r>
            <a:r>
              <a:rPr lang="en-US" sz="1600" b="1" i="0" u="none" strike="noStrike" cap="none">
                <a:solidFill>
                  <a:srgbClr val="B80E0F"/>
                </a:solidFill>
                <a:latin typeface="Calibri"/>
                <a:ea typeface="Calibri"/>
                <a:cs typeface="Calibri"/>
                <a:sym typeface="Calibri"/>
              </a:rPr>
              <a:t>STP)</a:t>
            </a:r>
            <a:endParaRPr sz="2800" b="0" i="0" u="none" strike="noStrike" cap="none">
              <a:solidFill>
                <a:srgbClr val="B80E0F"/>
              </a:solidFill>
              <a:latin typeface="Calibri"/>
              <a:ea typeface="Calibri"/>
              <a:cs typeface="Calibri"/>
              <a:sym typeface="Calibri"/>
            </a:endParaRPr>
          </a:p>
          <a:p>
            <a:pPr marL="458447" marR="5080" lvl="0" indent="-400030" algn="l" rtl="0">
              <a:lnSpc>
                <a:spcPct val="90000"/>
              </a:lnSpc>
              <a:spcBef>
                <a:spcPts val="625"/>
              </a:spcBef>
              <a:spcAft>
                <a:spcPts val="0"/>
              </a:spcAft>
              <a:buClr>
                <a:srgbClr val="B80E0F"/>
              </a:buClr>
              <a:buSzPts val="2560"/>
              <a:buFont typeface="Calibri"/>
              <a:buAutoNum type="arabicParenR"/>
            </a:pPr>
            <a:r>
              <a:rPr lang="en-US" sz="1600" b="1" i="0" u="none" strike="noStrike" cap="none">
                <a:solidFill>
                  <a:schemeClr val="dk1"/>
                </a:solidFill>
                <a:latin typeface="Calibri"/>
                <a:ea typeface="Calibri"/>
                <a:cs typeface="Calibri"/>
                <a:sym typeface="Calibri"/>
              </a:rPr>
              <a:t>DECIDE THE MARKING MIX 4Ps</a:t>
            </a:r>
            <a:endParaRPr sz="2800" b="0" i="0" u="none" strike="noStrike" cap="none">
              <a:solidFill>
                <a:schemeClr val="dk1"/>
              </a:solidFill>
              <a:latin typeface="Calibri"/>
              <a:ea typeface="Calibri"/>
              <a:cs typeface="Calibri"/>
              <a:sym typeface="Calibri"/>
            </a:endParaRPr>
          </a:p>
          <a:p>
            <a:pPr marL="458447" marR="5080" lvl="0" indent="-400030" algn="l" rtl="0">
              <a:lnSpc>
                <a:spcPct val="90000"/>
              </a:lnSpc>
              <a:spcBef>
                <a:spcPts val="625"/>
              </a:spcBef>
              <a:spcAft>
                <a:spcPts val="0"/>
              </a:spcAft>
              <a:buClr>
                <a:srgbClr val="B80E0F"/>
              </a:buClr>
              <a:buSzPts val="2560"/>
              <a:buFont typeface="Calibri"/>
              <a:buAutoNum type="arabicParenR"/>
            </a:pPr>
            <a:r>
              <a:rPr lang="en-US" sz="1600" b="1" i="0" u="none" strike="noStrike" cap="none">
                <a:solidFill>
                  <a:schemeClr val="dk1"/>
                </a:solidFill>
                <a:latin typeface="Calibri"/>
                <a:ea typeface="Calibri"/>
                <a:cs typeface="Calibri"/>
                <a:sym typeface="Calibri"/>
              </a:rPr>
              <a:t>MARKETING IMPLEMENTATION AND CONTROL </a:t>
            </a:r>
            <a:endParaRPr sz="2800" b="0" i="0" u="none" strike="noStrike" cap="none">
              <a:solidFill>
                <a:schemeClr val="dk1"/>
              </a:solidFill>
              <a:latin typeface="Calibri"/>
              <a:ea typeface="Calibri"/>
              <a:cs typeface="Calibri"/>
              <a:sym typeface="Calibri"/>
            </a:endParaRPr>
          </a:p>
        </p:txBody>
      </p:sp>
      <p:sp>
        <p:nvSpPr>
          <p:cNvPr id="731" name="Google Shape;731;g2281d7fb39e_1_26"/>
          <p:cNvSpPr txBox="1"/>
          <p:nvPr/>
        </p:nvSpPr>
        <p:spPr>
          <a:xfrm>
            <a:off x="5358500" y="186700"/>
            <a:ext cx="4744800" cy="572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800"/>
              <a:buFont typeface="Arial"/>
              <a:buNone/>
            </a:pPr>
            <a:r>
              <a:rPr lang="en-US" sz="2800" b="1" i="0" u="none" strike="noStrike" cap="none">
                <a:solidFill>
                  <a:srgbClr val="B80E0F"/>
                </a:solidFill>
                <a:latin typeface="Calibri"/>
                <a:ea typeface="Calibri"/>
                <a:cs typeface="Calibri"/>
                <a:sym typeface="Calibri"/>
              </a:rPr>
              <a:t>marketing Plan </a:t>
            </a:r>
            <a:endParaRPr sz="1400" b="0" i="0" u="none" strike="noStrike" cap="none">
              <a:solidFill>
                <a:srgbClr val="B80E0F"/>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6"/>
          <p:cNvSpPr txBox="1">
            <a:spLocks noGrp="1"/>
          </p:cNvSpPr>
          <p:nvPr>
            <p:ph type="title" idx="4294967295"/>
          </p:nvPr>
        </p:nvSpPr>
        <p:spPr>
          <a:xfrm>
            <a:off x="8373394" y="452231"/>
            <a:ext cx="2862263" cy="115252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4400"/>
              <a:buFont typeface="Arial"/>
              <a:buNone/>
            </a:pPr>
            <a:r>
              <a:rPr lang="en-US" sz="4400">
                <a:solidFill>
                  <a:srgbClr val="0070C0"/>
                </a:solidFill>
                <a:latin typeface="Arial"/>
                <a:ea typeface="Arial"/>
                <a:cs typeface="Arial"/>
                <a:sym typeface="Arial"/>
              </a:rPr>
              <a:t>Activity #3 </a:t>
            </a:r>
            <a:endParaRPr/>
          </a:p>
        </p:txBody>
      </p:sp>
      <p:pic>
        <p:nvPicPr>
          <p:cNvPr id="737" name="Google Shape;737;p46" descr="Off School - good quality, fun activities and learning opportunities"/>
          <p:cNvPicPr preferRelativeResize="0">
            <a:picLocks noGrp="1"/>
          </p:cNvPicPr>
          <p:nvPr>
            <p:ph type="body" idx="4294967295"/>
          </p:nvPr>
        </p:nvPicPr>
        <p:blipFill rotWithShape="1">
          <a:blip r:embed="rId3">
            <a:alphaModFix/>
          </a:blip>
          <a:srcRect/>
          <a:stretch/>
        </p:blipFill>
        <p:spPr>
          <a:xfrm>
            <a:off x="8616675" y="1789319"/>
            <a:ext cx="2862263" cy="3463925"/>
          </a:xfrm>
          <a:prstGeom prst="rect">
            <a:avLst/>
          </a:prstGeom>
          <a:noFill/>
          <a:ln>
            <a:noFill/>
          </a:ln>
        </p:spPr>
      </p:pic>
      <p:pic>
        <p:nvPicPr>
          <p:cNvPr id="738" name="Google Shape;738;p46" descr="Story Box Library | Search Results"/>
          <p:cNvPicPr preferRelativeResize="0"/>
          <p:nvPr/>
        </p:nvPicPr>
        <p:blipFill rotWithShape="1">
          <a:blip r:embed="rId4">
            <a:alphaModFix/>
          </a:blip>
          <a:srcRect/>
          <a:stretch/>
        </p:blipFill>
        <p:spPr>
          <a:xfrm>
            <a:off x="115312" y="1351490"/>
            <a:ext cx="7075849" cy="4155019"/>
          </a:xfrm>
          <a:prstGeom prst="rect">
            <a:avLst/>
          </a:prstGeom>
          <a:noFill/>
          <a:ln>
            <a:noFill/>
          </a:ln>
        </p:spPr>
      </p:pic>
    </p:spTree>
  </p:cSld>
  <p:clrMapOvr>
    <a:masterClrMapping/>
  </p:clrMapOvr>
  <p:transition>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744" name="Google Shape;744;g2281d7fb39e_1_35"/>
          <p:cNvPicPr preferRelativeResize="0"/>
          <p:nvPr/>
        </p:nvPicPr>
        <p:blipFill rotWithShape="1">
          <a:blip r:embed="rId3">
            <a:alphaModFix/>
          </a:blip>
          <a:srcRect/>
          <a:stretch/>
        </p:blipFill>
        <p:spPr>
          <a:xfrm>
            <a:off x="152399" y="1358283"/>
            <a:ext cx="11887202" cy="441234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g2281d7fb39e_2_1"/>
          <p:cNvPicPr preferRelativeResize="0"/>
          <p:nvPr/>
        </p:nvPicPr>
        <p:blipFill rotWithShape="1">
          <a:blip r:embed="rId3">
            <a:alphaModFix/>
          </a:blip>
          <a:srcRect/>
          <a:stretch/>
        </p:blipFill>
        <p:spPr>
          <a:xfrm>
            <a:off x="63623" y="1207362"/>
            <a:ext cx="11734493" cy="473105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47"/>
          <p:cNvSpPr txBox="1">
            <a:spLocks noGrp="1"/>
          </p:cNvSpPr>
          <p:nvPr>
            <p:ph type="title" idx="4294967295"/>
          </p:nvPr>
        </p:nvSpPr>
        <p:spPr>
          <a:xfrm>
            <a:off x="776288" y="1006091"/>
            <a:ext cx="11415712" cy="1320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0000"/>
              </a:buClr>
              <a:buSzPts val="4800"/>
              <a:buFont typeface="Calibri"/>
              <a:buNone/>
            </a:pPr>
            <a:r>
              <a:rPr lang="en-US" sz="4800" b="1">
                <a:solidFill>
                  <a:srgbClr val="C00000"/>
                </a:solidFill>
                <a:latin typeface="Calibri"/>
                <a:ea typeface="Calibri"/>
                <a:cs typeface="Calibri"/>
                <a:sym typeface="Calibri"/>
              </a:rPr>
              <a:t>Understanding of Marketing Concepts</a:t>
            </a:r>
            <a:endParaRPr/>
          </a:p>
        </p:txBody>
      </p:sp>
      <p:sp>
        <p:nvSpPr>
          <p:cNvPr id="756" name="Google Shape;756;p47"/>
          <p:cNvSpPr txBox="1">
            <a:spLocks noGrp="1"/>
          </p:cNvSpPr>
          <p:nvPr>
            <p:ph type="body" idx="4294967295"/>
          </p:nvPr>
        </p:nvSpPr>
        <p:spPr>
          <a:xfrm>
            <a:off x="127869" y="2512955"/>
            <a:ext cx="5494200" cy="26043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469876" marR="5080" lvl="0" indent="-457178" algn="l" rtl="0">
              <a:lnSpc>
                <a:spcPct val="140000"/>
              </a:lnSpc>
              <a:spcBef>
                <a:spcPts val="0"/>
              </a:spcBef>
              <a:spcAft>
                <a:spcPts val="0"/>
              </a:spcAft>
              <a:buClr>
                <a:srgbClr val="000000"/>
              </a:buClr>
              <a:buSzPts val="1800"/>
              <a:buChar char="•"/>
            </a:pPr>
            <a:r>
              <a:rPr lang="en-US" sz="1800">
                <a:solidFill>
                  <a:srgbClr val="000000"/>
                </a:solidFill>
                <a:latin typeface="Calibri"/>
                <a:ea typeface="Calibri"/>
                <a:cs typeface="Calibri"/>
                <a:sym typeface="Calibri"/>
              </a:rPr>
              <a:t>MARKETING offerings of a products Goods or services &amp; managing  profitable relationship the with  the  target customers</a:t>
            </a:r>
            <a:endParaRPr/>
          </a:p>
          <a:p>
            <a:pPr marL="469876" marR="5080" lvl="0" indent="-457178" algn="l" rtl="0">
              <a:lnSpc>
                <a:spcPct val="140000"/>
              </a:lnSpc>
              <a:spcBef>
                <a:spcPts val="0"/>
              </a:spcBef>
              <a:spcAft>
                <a:spcPts val="0"/>
              </a:spcAft>
              <a:buClr>
                <a:srgbClr val="000000"/>
              </a:buClr>
              <a:buSzPts val="1800"/>
              <a:buChar char="•"/>
            </a:pPr>
            <a:r>
              <a:rPr lang="en-US" sz="1800">
                <a:solidFill>
                  <a:srgbClr val="000000"/>
                </a:solidFill>
                <a:latin typeface="Calibri"/>
                <a:ea typeface="Calibri"/>
                <a:cs typeface="Calibri"/>
                <a:sym typeface="Calibri"/>
              </a:rPr>
              <a:t>In fact, not all businesses approach the market in the same way. </a:t>
            </a:r>
            <a:endParaRPr/>
          </a:p>
          <a:p>
            <a:pPr marL="469876" marR="5080" lvl="0" indent="-457178" algn="l" rtl="0">
              <a:lnSpc>
                <a:spcPct val="140000"/>
              </a:lnSpc>
              <a:spcBef>
                <a:spcPts val="0"/>
              </a:spcBef>
              <a:spcAft>
                <a:spcPts val="0"/>
              </a:spcAft>
              <a:buClr>
                <a:srgbClr val="000000"/>
              </a:buClr>
              <a:buSzPts val="1800"/>
              <a:buChar char="•"/>
            </a:pPr>
            <a:r>
              <a:rPr lang="en-US" sz="1800">
                <a:solidFill>
                  <a:srgbClr val="000000"/>
                </a:solidFill>
                <a:latin typeface="Calibri"/>
                <a:ea typeface="Calibri"/>
                <a:cs typeface="Calibri"/>
                <a:sym typeface="Calibri"/>
              </a:rPr>
              <a:t>Organizations have a few different </a:t>
            </a:r>
            <a:r>
              <a:rPr lang="en-US" sz="1800">
                <a:solidFill>
                  <a:srgbClr val="000000"/>
                </a:solidFill>
              </a:rPr>
              <a:t>approaches,</a:t>
            </a:r>
            <a:r>
              <a:rPr lang="en-US" sz="1800">
                <a:solidFill>
                  <a:srgbClr val="000000"/>
                </a:solidFill>
                <a:latin typeface="Calibri"/>
                <a:ea typeface="Calibri"/>
                <a:cs typeface="Calibri"/>
                <a:sym typeface="Calibri"/>
              </a:rPr>
              <a:t> These approaches are called marketing concepts, </a:t>
            </a:r>
            <a:endParaRPr/>
          </a:p>
        </p:txBody>
      </p:sp>
      <p:pic>
        <p:nvPicPr>
          <p:cNvPr id="757" name="Google Shape;757;p47" descr="Ch# 1, Marketing – ShortNotes.net"/>
          <p:cNvPicPr preferRelativeResize="0"/>
          <p:nvPr/>
        </p:nvPicPr>
        <p:blipFill rotWithShape="1">
          <a:blip r:embed="rId3">
            <a:alphaModFix/>
          </a:blip>
          <a:srcRect/>
          <a:stretch/>
        </p:blipFill>
        <p:spPr>
          <a:xfrm>
            <a:off x="6024415" y="2775857"/>
            <a:ext cx="6039716" cy="24849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48"/>
          <p:cNvSpPr txBox="1">
            <a:spLocks noGrp="1"/>
          </p:cNvSpPr>
          <p:nvPr>
            <p:ph type="title" idx="4294967295"/>
          </p:nvPr>
        </p:nvSpPr>
        <p:spPr>
          <a:xfrm>
            <a:off x="167181" y="1082345"/>
            <a:ext cx="6820847" cy="1320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0000"/>
              </a:buClr>
              <a:buSzPts val="5400"/>
              <a:buFont typeface="Calibri"/>
              <a:buNone/>
            </a:pPr>
            <a:r>
              <a:rPr lang="en-US" sz="5400" b="1">
                <a:solidFill>
                  <a:srgbClr val="C00000"/>
                </a:solidFill>
                <a:latin typeface="Calibri"/>
                <a:ea typeface="Calibri"/>
                <a:cs typeface="Calibri"/>
                <a:sym typeface="Calibri"/>
              </a:rPr>
              <a:t>Marketing Concepts</a:t>
            </a:r>
            <a:endParaRPr/>
          </a:p>
        </p:txBody>
      </p:sp>
      <p:sp>
        <p:nvSpPr>
          <p:cNvPr id="763" name="Google Shape;763;p48"/>
          <p:cNvSpPr txBox="1">
            <a:spLocks noGrp="1"/>
          </p:cNvSpPr>
          <p:nvPr>
            <p:ph type="body" idx="4294967295"/>
          </p:nvPr>
        </p:nvSpPr>
        <p:spPr>
          <a:xfrm>
            <a:off x="56258" y="2990696"/>
            <a:ext cx="5176800" cy="23151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469876" marR="5080" lvl="0" indent="-457178" algn="l" rtl="0">
              <a:lnSpc>
                <a:spcPct val="140000"/>
              </a:lnSpc>
              <a:spcBef>
                <a:spcPts val="0"/>
              </a:spcBef>
              <a:spcAft>
                <a:spcPts val="0"/>
              </a:spcAft>
              <a:buClr>
                <a:srgbClr val="000000"/>
              </a:buClr>
              <a:buSzPts val="1600"/>
              <a:buChar char="•"/>
            </a:pPr>
            <a:r>
              <a:rPr lang="en-US" sz="1600">
                <a:solidFill>
                  <a:srgbClr val="000000"/>
                </a:solidFill>
                <a:latin typeface="Calibri"/>
                <a:ea typeface="Calibri"/>
                <a:cs typeface="Calibri"/>
                <a:sym typeface="Calibri"/>
              </a:rPr>
              <a:t>MARKETING IS offerings of a products Goods or services to </a:t>
            </a:r>
            <a:r>
              <a:rPr lang="en-US" sz="1600">
                <a:solidFill>
                  <a:srgbClr val="000000"/>
                </a:solidFill>
              </a:rPr>
              <a:t>target customers</a:t>
            </a:r>
            <a:r>
              <a:rPr lang="en-US" sz="1600">
                <a:solidFill>
                  <a:srgbClr val="000000"/>
                </a:solidFill>
                <a:latin typeface="Calibri"/>
                <a:ea typeface="Calibri"/>
                <a:cs typeface="Calibri"/>
                <a:sym typeface="Calibri"/>
              </a:rPr>
              <a:t> &amp; managing  profitable relationship </a:t>
            </a:r>
            <a:r>
              <a:rPr lang="en-US" sz="1600">
                <a:solidFill>
                  <a:srgbClr val="000000"/>
                </a:solidFill>
              </a:rPr>
              <a:t>to the</a:t>
            </a:r>
            <a:r>
              <a:rPr lang="en-US" sz="1600">
                <a:solidFill>
                  <a:srgbClr val="000000"/>
                </a:solidFill>
                <a:latin typeface="Calibri"/>
                <a:ea typeface="Calibri"/>
                <a:cs typeface="Calibri"/>
                <a:sym typeface="Calibri"/>
              </a:rPr>
              <a:t> audience to have a</a:t>
            </a:r>
            <a:endParaRPr/>
          </a:p>
          <a:p>
            <a:pPr marL="469876" marR="5080" lvl="0" indent="-457178" algn="l" rtl="0">
              <a:lnSpc>
                <a:spcPct val="140000"/>
              </a:lnSpc>
              <a:spcBef>
                <a:spcPts val="0"/>
              </a:spcBef>
              <a:spcAft>
                <a:spcPts val="0"/>
              </a:spcAft>
              <a:buClr>
                <a:srgbClr val="000000"/>
              </a:buClr>
              <a:buSzPts val="1600"/>
              <a:buChar char="•"/>
            </a:pPr>
            <a:r>
              <a:rPr lang="en-US" sz="1600">
                <a:solidFill>
                  <a:srgbClr val="000000"/>
                </a:solidFill>
                <a:latin typeface="Calibri"/>
                <a:ea typeface="Calibri"/>
                <a:cs typeface="Calibri"/>
                <a:sym typeface="Calibri"/>
              </a:rPr>
              <a:t>However, not all businesses approach the market in the same way. </a:t>
            </a:r>
            <a:endParaRPr/>
          </a:p>
          <a:p>
            <a:pPr marL="469876" marR="5080" lvl="0" indent="-457178" algn="l" rtl="0">
              <a:lnSpc>
                <a:spcPct val="140000"/>
              </a:lnSpc>
              <a:spcBef>
                <a:spcPts val="0"/>
              </a:spcBef>
              <a:spcAft>
                <a:spcPts val="0"/>
              </a:spcAft>
              <a:buClr>
                <a:srgbClr val="000000"/>
              </a:buClr>
              <a:buSzPts val="1600"/>
              <a:buChar char="•"/>
            </a:pPr>
            <a:r>
              <a:rPr lang="en-US" sz="1600">
                <a:solidFill>
                  <a:srgbClr val="000000"/>
                </a:solidFill>
                <a:latin typeface="Calibri"/>
                <a:ea typeface="Calibri"/>
                <a:cs typeface="Calibri"/>
                <a:sym typeface="Calibri"/>
              </a:rPr>
              <a:t>Organizations have a few different </a:t>
            </a:r>
            <a:r>
              <a:rPr lang="en-US" sz="1600">
                <a:solidFill>
                  <a:srgbClr val="000000"/>
                </a:solidFill>
              </a:rPr>
              <a:t>approaches,</a:t>
            </a:r>
            <a:r>
              <a:rPr lang="en-US" sz="1600">
                <a:solidFill>
                  <a:srgbClr val="000000"/>
                </a:solidFill>
                <a:latin typeface="Calibri"/>
                <a:ea typeface="Calibri"/>
                <a:cs typeface="Calibri"/>
                <a:sym typeface="Calibri"/>
              </a:rPr>
              <a:t> These approaches are called marketing concepts, </a:t>
            </a:r>
            <a:endParaRPr/>
          </a:p>
        </p:txBody>
      </p:sp>
      <p:grpSp>
        <p:nvGrpSpPr>
          <p:cNvPr id="764" name="Google Shape;764;p48"/>
          <p:cNvGrpSpPr/>
          <p:nvPr/>
        </p:nvGrpSpPr>
        <p:grpSpPr>
          <a:xfrm>
            <a:off x="5667046" y="841784"/>
            <a:ext cx="6380948" cy="4787229"/>
            <a:chOff x="5667044" y="841784"/>
            <a:chExt cx="6380948" cy="5842165"/>
          </a:xfrm>
        </p:grpSpPr>
        <p:pic>
          <p:nvPicPr>
            <p:cNvPr id="765" name="Google Shape;765;p48"/>
            <p:cNvPicPr preferRelativeResize="0"/>
            <p:nvPr/>
          </p:nvPicPr>
          <p:blipFill rotWithShape="1">
            <a:blip r:embed="rId3">
              <a:alphaModFix/>
            </a:blip>
            <a:srcRect/>
            <a:stretch/>
          </p:blipFill>
          <p:spPr>
            <a:xfrm>
              <a:off x="5667044" y="841784"/>
              <a:ext cx="6380948" cy="5842165"/>
            </a:xfrm>
            <a:prstGeom prst="rect">
              <a:avLst/>
            </a:prstGeom>
            <a:noFill/>
            <a:ln>
              <a:noFill/>
            </a:ln>
          </p:spPr>
        </p:pic>
        <p:sp>
          <p:nvSpPr>
            <p:cNvPr id="766" name="Google Shape;766;p48"/>
            <p:cNvSpPr/>
            <p:nvPr/>
          </p:nvSpPr>
          <p:spPr>
            <a:xfrm>
              <a:off x="7740380" y="929917"/>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767" name="Google Shape;767;p48"/>
            <p:cNvSpPr/>
            <p:nvPr/>
          </p:nvSpPr>
          <p:spPr>
            <a:xfrm>
              <a:off x="6390821" y="2491037"/>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768" name="Google Shape;768;p48"/>
            <p:cNvSpPr/>
            <p:nvPr/>
          </p:nvSpPr>
          <p:spPr>
            <a:xfrm>
              <a:off x="6799375" y="4848384"/>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769" name="Google Shape;769;p48"/>
            <p:cNvSpPr/>
            <p:nvPr/>
          </p:nvSpPr>
          <p:spPr>
            <a:xfrm>
              <a:off x="11294227" y="2752647"/>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770" name="Google Shape;770;p48"/>
            <p:cNvSpPr/>
            <p:nvPr/>
          </p:nvSpPr>
          <p:spPr>
            <a:xfrm>
              <a:off x="11362628" y="4841457"/>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49"/>
          <p:cNvSpPr txBox="1"/>
          <p:nvPr/>
        </p:nvSpPr>
        <p:spPr>
          <a:xfrm>
            <a:off x="298177" y="1023729"/>
            <a:ext cx="1180768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76" name="Google Shape;776;p49"/>
          <p:cNvSpPr txBox="1">
            <a:spLocks noGrp="1"/>
          </p:cNvSpPr>
          <p:nvPr>
            <p:ph type="title" idx="4294967295"/>
          </p:nvPr>
        </p:nvSpPr>
        <p:spPr>
          <a:xfrm>
            <a:off x="6146800" y="457203"/>
            <a:ext cx="6045200" cy="720197"/>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rgbClr val="C00000"/>
              </a:buClr>
              <a:buSzPts val="4800"/>
              <a:buFont typeface="Calibri"/>
              <a:buNone/>
            </a:pPr>
            <a:r>
              <a:rPr lang="en-US" sz="4800" b="1">
                <a:solidFill>
                  <a:srgbClr val="C00000"/>
                </a:solidFill>
                <a:latin typeface="Calibri"/>
                <a:ea typeface="Calibri"/>
                <a:cs typeface="Calibri"/>
                <a:sym typeface="Calibri"/>
              </a:rPr>
              <a:t>Production concept </a:t>
            </a:r>
            <a:endParaRPr sz="4800" b="1">
              <a:solidFill>
                <a:srgbClr val="C00000"/>
              </a:solidFill>
              <a:latin typeface="Calibri"/>
              <a:ea typeface="Calibri"/>
              <a:cs typeface="Calibri"/>
              <a:sym typeface="Calibri"/>
            </a:endParaRPr>
          </a:p>
        </p:txBody>
      </p:sp>
      <p:sp>
        <p:nvSpPr>
          <p:cNvPr id="777" name="Google Shape;777;p49"/>
          <p:cNvSpPr txBox="1"/>
          <p:nvPr/>
        </p:nvSpPr>
        <p:spPr>
          <a:xfrm>
            <a:off x="298175" y="1843696"/>
            <a:ext cx="4811568" cy="286232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The production concept holds that consumers will prefer products that are widely available and inexpensive.</a:t>
            </a:r>
            <a:endParaRPr sz="1400" b="0" i="0" u="none" strike="noStrike" cap="none">
              <a:solidFill>
                <a:srgbClr val="000000"/>
              </a:solidFill>
              <a:latin typeface="Arial"/>
              <a:ea typeface="Arial"/>
              <a:cs typeface="Arial"/>
              <a:sym typeface="Arial"/>
            </a:endParaRPr>
          </a:p>
        </p:txBody>
      </p:sp>
      <p:pic>
        <p:nvPicPr>
          <p:cNvPr id="778" name="Google Shape;778;p49"/>
          <p:cNvPicPr preferRelativeResize="0"/>
          <p:nvPr/>
        </p:nvPicPr>
        <p:blipFill rotWithShape="1">
          <a:blip r:embed="rId3">
            <a:alphaModFix/>
          </a:blip>
          <a:srcRect/>
          <a:stretch/>
        </p:blipFill>
        <p:spPr>
          <a:xfrm>
            <a:off x="5440248" y="1983036"/>
            <a:ext cx="6270877" cy="2807749"/>
          </a:xfrm>
          <a:prstGeom prst="rect">
            <a:avLst/>
          </a:prstGeom>
          <a:noFill/>
          <a:ln>
            <a:noFill/>
          </a:ln>
        </p:spPr>
      </p:pic>
      <p:sp>
        <p:nvSpPr>
          <p:cNvPr id="779" name="Google Shape;779;p49"/>
          <p:cNvSpPr/>
          <p:nvPr/>
        </p:nvSpPr>
        <p:spPr>
          <a:xfrm>
            <a:off x="5432513" y="500510"/>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50"/>
          <p:cNvSpPr txBox="1"/>
          <p:nvPr/>
        </p:nvSpPr>
        <p:spPr>
          <a:xfrm>
            <a:off x="384313" y="1143887"/>
            <a:ext cx="1180768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5" name="Google Shape;785;p50"/>
          <p:cNvSpPr txBox="1">
            <a:spLocks noGrp="1"/>
          </p:cNvSpPr>
          <p:nvPr>
            <p:ph type="title" idx="4294967295"/>
          </p:nvPr>
        </p:nvSpPr>
        <p:spPr>
          <a:xfrm>
            <a:off x="918024" y="1328763"/>
            <a:ext cx="10567987" cy="720197"/>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rgbClr val="C00000"/>
              </a:buClr>
              <a:buSzPts val="4800"/>
              <a:buFont typeface="Calibri"/>
              <a:buNone/>
            </a:pPr>
            <a:r>
              <a:rPr lang="en-US" sz="4800" b="1">
                <a:solidFill>
                  <a:srgbClr val="C00000"/>
                </a:solidFill>
                <a:latin typeface="Calibri"/>
                <a:ea typeface="Calibri"/>
                <a:cs typeface="Calibri"/>
                <a:sym typeface="Calibri"/>
              </a:rPr>
              <a:t>Product concept</a:t>
            </a:r>
            <a:endParaRPr/>
          </a:p>
        </p:txBody>
      </p:sp>
      <p:sp>
        <p:nvSpPr>
          <p:cNvPr id="786" name="Google Shape;786;p50"/>
          <p:cNvSpPr txBox="1"/>
          <p:nvPr/>
        </p:nvSpPr>
        <p:spPr>
          <a:xfrm>
            <a:off x="686363" y="2429226"/>
            <a:ext cx="6762900" cy="3109200"/>
          </a:xfrm>
          <a:prstGeom prst="rect">
            <a:avLst/>
          </a:prstGeom>
          <a:solidFill>
            <a:schemeClr val="lt1"/>
          </a:solidFill>
          <a:ln>
            <a:noFill/>
          </a:ln>
        </p:spPr>
        <p:txBody>
          <a:bodyPr spcFirstLastPara="1" wrap="square" lIns="91425" tIns="45700" rIns="91425" bIns="45700" anchor="t" anchorCtr="0">
            <a:spAutoFit/>
          </a:bodyPr>
          <a:lstStyle/>
          <a:p>
            <a:pPr marL="571472" marR="0" lvl="0" indent="-571472"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Calibri"/>
                <a:ea typeface="Calibri"/>
                <a:cs typeface="Calibri"/>
                <a:sym typeface="Calibri"/>
              </a:rPr>
              <a:t>Assume that consumers will favour those products that offer the most quality, performance, or innovative features</a:t>
            </a:r>
            <a:endParaRPr sz="1400" b="0" i="0" u="none" strike="noStrike" cap="none">
              <a:solidFill>
                <a:srgbClr val="000000"/>
              </a:solidFill>
              <a:latin typeface="Arial"/>
              <a:ea typeface="Arial"/>
              <a:cs typeface="Arial"/>
              <a:sym typeface="Arial"/>
            </a:endParaRPr>
          </a:p>
          <a:p>
            <a:pPr marL="571472" marR="0" lvl="0" indent="-571472"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Calibri"/>
                <a:ea typeface="Calibri"/>
                <a:cs typeface="Calibri"/>
                <a:sym typeface="Calibri"/>
              </a:rPr>
              <a:t>Then, to compete effectively, products are designed to incorporate many features to meet the different needs of many consumers. </a:t>
            </a:r>
            <a:endParaRPr sz="1400" b="0" i="0" u="none" strike="noStrike" cap="none">
              <a:solidFill>
                <a:srgbClr val="000000"/>
              </a:solidFill>
              <a:latin typeface="Arial"/>
              <a:ea typeface="Arial"/>
              <a:cs typeface="Arial"/>
              <a:sym typeface="Arial"/>
            </a:endParaRPr>
          </a:p>
        </p:txBody>
      </p:sp>
      <p:pic>
        <p:nvPicPr>
          <p:cNvPr id="787" name="Google Shape;787;p50"/>
          <p:cNvPicPr preferRelativeResize="0"/>
          <p:nvPr/>
        </p:nvPicPr>
        <p:blipFill rotWithShape="1">
          <a:blip r:embed="rId3">
            <a:alphaModFix/>
          </a:blip>
          <a:srcRect/>
          <a:stretch/>
        </p:blipFill>
        <p:spPr>
          <a:xfrm>
            <a:off x="7834301" y="1900492"/>
            <a:ext cx="3953747" cy="3050081"/>
          </a:xfrm>
          <a:prstGeom prst="rect">
            <a:avLst/>
          </a:prstGeom>
          <a:noFill/>
          <a:ln>
            <a:noFill/>
          </a:ln>
        </p:spPr>
      </p:pic>
      <p:sp>
        <p:nvSpPr>
          <p:cNvPr id="788" name="Google Shape;788;p50"/>
          <p:cNvSpPr/>
          <p:nvPr/>
        </p:nvSpPr>
        <p:spPr>
          <a:xfrm>
            <a:off x="5997740" y="1328553"/>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5"/>
          <p:cNvPicPr preferRelativeResize="0"/>
          <p:nvPr/>
        </p:nvPicPr>
        <p:blipFill rotWithShape="1">
          <a:blip r:embed="rId3">
            <a:alphaModFix/>
          </a:blip>
          <a:srcRect/>
          <a:stretch/>
        </p:blipFill>
        <p:spPr>
          <a:xfrm>
            <a:off x="9081107" y="3988880"/>
            <a:ext cx="2825353" cy="1441045"/>
          </a:xfrm>
          <a:prstGeom prst="rect">
            <a:avLst/>
          </a:prstGeom>
          <a:noFill/>
          <a:ln>
            <a:noFill/>
          </a:ln>
        </p:spPr>
      </p:pic>
      <p:pic>
        <p:nvPicPr>
          <p:cNvPr id="158" name="Google Shape;158;p5"/>
          <p:cNvPicPr preferRelativeResize="0"/>
          <p:nvPr/>
        </p:nvPicPr>
        <p:blipFill rotWithShape="1">
          <a:blip r:embed="rId4">
            <a:alphaModFix/>
          </a:blip>
          <a:srcRect/>
          <a:stretch/>
        </p:blipFill>
        <p:spPr>
          <a:xfrm>
            <a:off x="2556428" y="1718908"/>
            <a:ext cx="3271215" cy="1909474"/>
          </a:xfrm>
          <a:prstGeom prst="rect">
            <a:avLst/>
          </a:prstGeom>
          <a:noFill/>
          <a:ln>
            <a:noFill/>
          </a:ln>
        </p:spPr>
      </p:pic>
      <p:pic>
        <p:nvPicPr>
          <p:cNvPr id="159" name="Google Shape;159;p5"/>
          <p:cNvPicPr preferRelativeResize="0"/>
          <p:nvPr/>
        </p:nvPicPr>
        <p:blipFill rotWithShape="1">
          <a:blip r:embed="rId5">
            <a:alphaModFix/>
          </a:blip>
          <a:srcRect/>
          <a:stretch/>
        </p:blipFill>
        <p:spPr>
          <a:xfrm>
            <a:off x="9152305" y="1844271"/>
            <a:ext cx="2682959" cy="1947240"/>
          </a:xfrm>
          <a:prstGeom prst="rect">
            <a:avLst/>
          </a:prstGeom>
          <a:noFill/>
          <a:ln>
            <a:noFill/>
          </a:ln>
        </p:spPr>
      </p:pic>
      <p:sp>
        <p:nvSpPr>
          <p:cNvPr id="160" name="Google Shape;160;p5"/>
          <p:cNvSpPr txBox="1">
            <a:spLocks noGrp="1"/>
          </p:cNvSpPr>
          <p:nvPr>
            <p:ph type="title" idx="4294967295"/>
          </p:nvPr>
        </p:nvSpPr>
        <p:spPr>
          <a:xfrm>
            <a:off x="-135940" y="437401"/>
            <a:ext cx="11449051" cy="1150937"/>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B80E0F"/>
              </a:buClr>
              <a:buSzPts val="6600"/>
              <a:buFont typeface="Impact"/>
              <a:buNone/>
            </a:pPr>
            <a:r>
              <a:rPr lang="en-US" sz="6000" dirty="0">
                <a:solidFill>
                  <a:srgbClr val="B80E0F"/>
                </a:solidFill>
                <a:latin typeface="Impact"/>
                <a:ea typeface="Impact"/>
                <a:cs typeface="Impact"/>
                <a:sym typeface="Impact"/>
              </a:rPr>
              <a:t>WHAT is Marketing</a:t>
            </a:r>
            <a:endParaRPr sz="6000" b="1" dirty="0">
              <a:solidFill>
                <a:srgbClr val="C00000"/>
              </a:solidFill>
              <a:latin typeface="Calibri"/>
              <a:ea typeface="Calibri"/>
              <a:cs typeface="Calibri"/>
              <a:sym typeface="Calibri"/>
            </a:endParaRPr>
          </a:p>
        </p:txBody>
      </p:sp>
      <p:pic>
        <p:nvPicPr>
          <p:cNvPr id="161" name="Google Shape;161;p5"/>
          <p:cNvPicPr preferRelativeResize="0"/>
          <p:nvPr/>
        </p:nvPicPr>
        <p:blipFill rotWithShape="1">
          <a:blip r:embed="rId6">
            <a:alphaModFix/>
          </a:blip>
          <a:srcRect/>
          <a:stretch/>
        </p:blipFill>
        <p:spPr>
          <a:xfrm>
            <a:off x="5717025" y="1785707"/>
            <a:ext cx="3326744" cy="2338942"/>
          </a:xfrm>
          <a:prstGeom prst="rect">
            <a:avLst/>
          </a:prstGeom>
          <a:noFill/>
          <a:ln>
            <a:noFill/>
          </a:ln>
        </p:spPr>
      </p:pic>
      <p:pic>
        <p:nvPicPr>
          <p:cNvPr id="162" name="Google Shape;162;p5"/>
          <p:cNvPicPr preferRelativeResize="0"/>
          <p:nvPr/>
        </p:nvPicPr>
        <p:blipFill rotWithShape="1">
          <a:blip r:embed="rId7">
            <a:alphaModFix/>
          </a:blip>
          <a:srcRect/>
          <a:stretch/>
        </p:blipFill>
        <p:spPr>
          <a:xfrm>
            <a:off x="285540" y="4268455"/>
            <a:ext cx="2868144" cy="1161470"/>
          </a:xfrm>
          <a:prstGeom prst="rect">
            <a:avLst/>
          </a:prstGeom>
          <a:noFill/>
          <a:ln>
            <a:noFill/>
          </a:ln>
        </p:spPr>
      </p:pic>
      <p:sp>
        <p:nvSpPr>
          <p:cNvPr id="163" name="Google Shape;163;p5"/>
          <p:cNvSpPr txBox="1"/>
          <p:nvPr/>
        </p:nvSpPr>
        <p:spPr>
          <a:xfrm>
            <a:off x="356736" y="1378385"/>
            <a:ext cx="2377765" cy="2246729"/>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000" b="1" i="0" u="none" strike="noStrike" cap="none" dirty="0">
                <a:solidFill>
                  <a:srgbClr val="000000"/>
                </a:solidFill>
                <a:latin typeface="Calibri"/>
                <a:ea typeface="Calibri"/>
                <a:cs typeface="Calibri"/>
                <a:sym typeface="Calibri"/>
              </a:rPr>
              <a:t>Marketing is all about </a:t>
            </a:r>
            <a:r>
              <a:rPr lang="en-US" sz="2000" b="1" i="0" u="none" strike="noStrike" cap="none" dirty="0">
                <a:solidFill>
                  <a:srgbClr val="C00000"/>
                </a:solidFill>
                <a:latin typeface="Calibri"/>
                <a:ea typeface="Calibri"/>
                <a:cs typeface="Calibri"/>
                <a:sym typeface="Calibri"/>
              </a:rPr>
              <a:t>customers</a:t>
            </a:r>
            <a:r>
              <a:rPr lang="en-US" sz="2000" b="1" i="0" u="none" strike="noStrike" cap="none" dirty="0">
                <a:solidFill>
                  <a:srgbClr val="000000"/>
                </a:solidFill>
                <a:latin typeface="Calibri"/>
                <a:ea typeface="Calibri"/>
                <a:cs typeface="Calibri"/>
                <a:sym typeface="Calibri"/>
              </a:rPr>
              <a:t>  how to find, engage , retain, and manage profitable relationships with customer</a:t>
            </a:r>
            <a:endParaRPr sz="1200" b="0" i="0" u="none" strike="noStrike" cap="none" dirty="0">
              <a:solidFill>
                <a:srgbClr val="000000"/>
              </a:solidFill>
              <a:latin typeface="Arial"/>
              <a:ea typeface="Arial"/>
              <a:cs typeface="Arial"/>
              <a:sym typeface="Arial"/>
            </a:endParaRPr>
          </a:p>
        </p:txBody>
      </p:sp>
      <p:pic>
        <p:nvPicPr>
          <p:cNvPr id="164" name="Google Shape;164;p5"/>
          <p:cNvPicPr preferRelativeResize="0"/>
          <p:nvPr/>
        </p:nvPicPr>
        <p:blipFill rotWithShape="1">
          <a:blip r:embed="rId8">
            <a:alphaModFix/>
          </a:blip>
          <a:srcRect/>
          <a:stretch/>
        </p:blipFill>
        <p:spPr>
          <a:xfrm>
            <a:off x="3449878" y="4268455"/>
            <a:ext cx="2377765" cy="1305276"/>
          </a:xfrm>
          <a:prstGeom prst="rect">
            <a:avLst/>
          </a:prstGeom>
          <a:noFill/>
          <a:ln>
            <a:noFill/>
          </a:ln>
        </p:spPr>
      </p:pic>
      <p:pic>
        <p:nvPicPr>
          <p:cNvPr id="165" name="Google Shape;165;p5"/>
          <p:cNvPicPr preferRelativeResize="0"/>
          <p:nvPr/>
        </p:nvPicPr>
        <p:blipFill rotWithShape="1">
          <a:blip r:embed="rId9">
            <a:alphaModFix/>
          </a:blip>
          <a:srcRect l="-2280" t="18691" r="7758" b="15484"/>
          <a:stretch/>
        </p:blipFill>
        <p:spPr>
          <a:xfrm>
            <a:off x="5946325" y="4311593"/>
            <a:ext cx="2868143" cy="107519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 calcmode="lin" valueType="num">
                                      <p:cBhvr additive="base">
                                        <p:cTn id="7" dur="500"/>
                                        <p:tgtEl>
                                          <p:spTgt spid="161"/>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59"/>
                                        </p:tgtEl>
                                        <p:attrNameLst>
                                          <p:attrName>style.visibility</p:attrName>
                                        </p:attrNameLst>
                                      </p:cBhvr>
                                      <p:to>
                                        <p:strVal val="visible"/>
                                      </p:to>
                                    </p:set>
                                    <p:anim calcmode="lin" valueType="num">
                                      <p:cBhvr additive="base">
                                        <p:cTn id="10" dur="500"/>
                                        <p:tgtEl>
                                          <p:spTgt spid="159"/>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500"/>
                                        <p:tgtEl>
                                          <p:spTgt spid="165"/>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57"/>
                                        </p:tgtEl>
                                        <p:attrNameLst>
                                          <p:attrName>style.visibility</p:attrName>
                                        </p:attrNameLst>
                                      </p:cBhvr>
                                      <p:to>
                                        <p:strVal val="visible"/>
                                      </p:to>
                                    </p:set>
                                    <p:anim calcmode="lin" valueType="num">
                                      <p:cBhvr additive="base">
                                        <p:cTn id="16" dur="500"/>
                                        <p:tgtEl>
                                          <p:spTgt spid="157"/>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8"/>
                                        </p:tgtEl>
                                        <p:attrNameLst>
                                          <p:attrName>style.visibility</p:attrName>
                                        </p:attrNameLst>
                                      </p:cBhvr>
                                      <p:to>
                                        <p:strVal val="visible"/>
                                      </p:to>
                                    </p:set>
                                    <p:anim calcmode="lin" valueType="num">
                                      <p:cBhvr additive="base">
                                        <p:cTn id="19" dur="500"/>
                                        <p:tgtEl>
                                          <p:spTgt spid="158"/>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62"/>
                                        </p:tgtEl>
                                        <p:attrNameLst>
                                          <p:attrName>style.visibility</p:attrName>
                                        </p:attrNameLst>
                                      </p:cBhvr>
                                      <p:to>
                                        <p:strVal val="visible"/>
                                      </p:to>
                                    </p:set>
                                    <p:anim calcmode="lin" valueType="num">
                                      <p:cBhvr additive="base">
                                        <p:cTn id="22" dur="500"/>
                                        <p:tgtEl>
                                          <p:spTgt spid="162"/>
                                        </p:tgtEl>
                                        <p:attrNameLst>
                                          <p:attrName>ppt_y</p:attrName>
                                        </p:attrNameLst>
                                      </p:cBhvr>
                                      <p:tavLst>
                                        <p:tav tm="0">
                                          <p:val>
                                            <p:strVal val="#ppt_y+1"/>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16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63"/>
                                        </p:tgtEl>
                                        <p:attrNameLst>
                                          <p:attrName>style.visibility</p:attrName>
                                        </p:attrNameLst>
                                      </p:cBhvr>
                                      <p:to>
                                        <p:strVal val="visible"/>
                                      </p:to>
                                    </p:set>
                                    <p:anim calcmode="lin" valueType="num">
                                      <p:cBhvr additive="base">
                                        <p:cTn id="33" dur="500"/>
                                        <p:tgtEl>
                                          <p:spTgt spid="1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1"/>
          <p:cNvSpPr txBox="1"/>
          <p:nvPr/>
        </p:nvSpPr>
        <p:spPr>
          <a:xfrm>
            <a:off x="298177" y="1023729"/>
            <a:ext cx="1180768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94" name="Google Shape;794;p51"/>
          <p:cNvSpPr txBox="1">
            <a:spLocks noGrp="1"/>
          </p:cNvSpPr>
          <p:nvPr>
            <p:ph type="title" idx="4294967295"/>
          </p:nvPr>
        </p:nvSpPr>
        <p:spPr>
          <a:xfrm>
            <a:off x="4715460" y="346263"/>
            <a:ext cx="8785225" cy="720197"/>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rgbClr val="C00000"/>
              </a:buClr>
              <a:buSzPts val="4800"/>
              <a:buFont typeface="Calibri"/>
              <a:buNone/>
            </a:pPr>
            <a:r>
              <a:rPr lang="en-US" sz="4800" b="1">
                <a:solidFill>
                  <a:srgbClr val="C00000"/>
                </a:solidFill>
                <a:latin typeface="Calibri"/>
                <a:ea typeface="Calibri"/>
                <a:cs typeface="Calibri"/>
                <a:sym typeface="Calibri"/>
              </a:rPr>
              <a:t>Marketing concept</a:t>
            </a:r>
            <a:endParaRPr/>
          </a:p>
        </p:txBody>
      </p:sp>
      <p:sp>
        <p:nvSpPr>
          <p:cNvPr id="795" name="Google Shape;795;p51"/>
          <p:cNvSpPr txBox="1"/>
          <p:nvPr/>
        </p:nvSpPr>
        <p:spPr>
          <a:xfrm>
            <a:off x="298175" y="1150755"/>
            <a:ext cx="7753296" cy="4524315"/>
          </a:xfrm>
          <a:prstGeom prst="rect">
            <a:avLst/>
          </a:prstGeom>
          <a:solidFill>
            <a:schemeClr val="lt1"/>
          </a:solidFill>
          <a:ln>
            <a:noFill/>
          </a:ln>
        </p:spPr>
        <p:txBody>
          <a:bodyPr spcFirstLastPara="1" wrap="square" lIns="91425" tIns="45700" rIns="91425" bIns="45700" anchor="t" anchorCtr="0">
            <a:spAutoFit/>
          </a:bodyPr>
          <a:lstStyle/>
          <a:p>
            <a:pPr marL="571472" marR="0" lvl="0" indent="-571472" algn="l" rtl="0">
              <a:lnSpc>
                <a:spcPct val="100000"/>
              </a:lnSpc>
              <a:spcBef>
                <a:spcPts val="0"/>
              </a:spcBef>
              <a:spcAft>
                <a:spcPts val="0"/>
              </a:spcAft>
              <a:buClr>
                <a:srgbClr val="000000"/>
              </a:buClr>
              <a:buSzPts val="3600"/>
              <a:buFont typeface="Arial"/>
              <a:buChar char="•"/>
            </a:pPr>
            <a:r>
              <a:rPr lang="en-US" sz="3600" b="0" i="0" u="none" strike="noStrike" cap="none">
                <a:solidFill>
                  <a:srgbClr val="000000"/>
                </a:solidFill>
                <a:latin typeface="Calibri"/>
                <a:ea typeface="Calibri"/>
                <a:cs typeface="Calibri"/>
                <a:sym typeface="Calibri"/>
              </a:rPr>
              <a:t>The  marketing  concept  holds  that  the  key  to  achieving organizational goals consists of the company being more effective  than  competitors  in  creating,  delivering,  and communicating  superior  customer  value  to  its  chosen target markets.</a:t>
            </a:r>
            <a:endParaRPr sz="3600" b="0" i="0" u="none" strike="noStrike" cap="none">
              <a:solidFill>
                <a:srgbClr val="000000"/>
              </a:solidFill>
              <a:latin typeface="Calibri"/>
              <a:ea typeface="Calibri"/>
              <a:cs typeface="Calibri"/>
              <a:sym typeface="Calibri"/>
            </a:endParaRPr>
          </a:p>
          <a:p>
            <a:pPr marL="571472" marR="0" lvl="0" indent="-342872" algn="l" rtl="0">
              <a:lnSpc>
                <a:spcPct val="100000"/>
              </a:lnSpc>
              <a:spcBef>
                <a:spcPts val="0"/>
              </a:spcBef>
              <a:spcAft>
                <a:spcPts val="0"/>
              </a:spcAft>
              <a:buClr>
                <a:schemeClr val="dk1"/>
              </a:buClr>
              <a:buSzPts val="3600"/>
              <a:buFont typeface="Arial"/>
              <a:buNone/>
            </a:pPr>
            <a:endParaRPr sz="3600" b="0" i="0" u="none" strike="noStrike" cap="none">
              <a:solidFill>
                <a:srgbClr val="000000"/>
              </a:solidFill>
              <a:latin typeface="Calibri"/>
              <a:ea typeface="Calibri"/>
              <a:cs typeface="Calibri"/>
              <a:sym typeface="Calibri"/>
            </a:endParaRPr>
          </a:p>
        </p:txBody>
      </p:sp>
      <p:pic>
        <p:nvPicPr>
          <p:cNvPr id="796" name="Google Shape;796;p51"/>
          <p:cNvPicPr preferRelativeResize="0"/>
          <p:nvPr/>
        </p:nvPicPr>
        <p:blipFill rotWithShape="1">
          <a:blip r:embed="rId3">
            <a:alphaModFix/>
          </a:blip>
          <a:srcRect/>
          <a:stretch/>
        </p:blipFill>
        <p:spPr>
          <a:xfrm>
            <a:off x="8188147" y="1129973"/>
            <a:ext cx="3781039" cy="4417271"/>
          </a:xfrm>
          <a:prstGeom prst="rect">
            <a:avLst/>
          </a:prstGeom>
          <a:noFill/>
          <a:ln>
            <a:noFill/>
          </a:ln>
        </p:spPr>
      </p:pic>
      <p:sp>
        <p:nvSpPr>
          <p:cNvPr id="797" name="Google Shape;797;p51"/>
          <p:cNvSpPr/>
          <p:nvPr/>
        </p:nvSpPr>
        <p:spPr>
          <a:xfrm>
            <a:off x="10442778" y="499628"/>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3" name="Google Shape;803;p52"/>
          <p:cNvSpPr txBox="1">
            <a:spLocks noGrp="1"/>
          </p:cNvSpPr>
          <p:nvPr>
            <p:ph type="title" idx="4294967295"/>
          </p:nvPr>
        </p:nvSpPr>
        <p:spPr>
          <a:xfrm>
            <a:off x="6427790" y="449266"/>
            <a:ext cx="5764212" cy="720197"/>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rgbClr val="C00000"/>
              </a:buClr>
              <a:buSzPts val="4800"/>
              <a:buFont typeface="Calibri"/>
              <a:buNone/>
            </a:pPr>
            <a:r>
              <a:rPr lang="en-US" sz="4800" b="1">
                <a:solidFill>
                  <a:srgbClr val="C00000"/>
                </a:solidFill>
                <a:latin typeface="Calibri"/>
                <a:ea typeface="Calibri"/>
                <a:cs typeface="Calibri"/>
                <a:sym typeface="Calibri"/>
              </a:rPr>
              <a:t>Selling concept</a:t>
            </a:r>
            <a:endParaRPr/>
          </a:p>
        </p:txBody>
      </p:sp>
      <p:sp>
        <p:nvSpPr>
          <p:cNvPr id="804" name="Google Shape;804;p52"/>
          <p:cNvSpPr txBox="1"/>
          <p:nvPr/>
        </p:nvSpPr>
        <p:spPr>
          <a:xfrm>
            <a:off x="491843" y="1347046"/>
            <a:ext cx="6172200" cy="3539430"/>
          </a:xfrm>
          <a:prstGeom prst="rect">
            <a:avLst/>
          </a:prstGeom>
          <a:solidFill>
            <a:schemeClr val="lt1"/>
          </a:solidFill>
          <a:ln>
            <a:noFill/>
          </a:ln>
        </p:spPr>
        <p:txBody>
          <a:bodyPr spcFirstLastPara="1" wrap="square" lIns="91425" tIns="45700" rIns="91425" bIns="45700" anchor="t" anchorCtr="0">
            <a:spAutoFit/>
          </a:bodyPr>
          <a:lstStyle/>
          <a:p>
            <a:pPr marL="571472" marR="0" lvl="0" indent="-571472"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The selling concept holds that consumers and businesses will ordinarily not buy enough of the organization’s products; therefore,       the organization must undertake an aggressive selling and promotion effort.</a:t>
            </a:r>
            <a:endParaRPr sz="1400" b="0" i="0" u="none" strike="noStrike" cap="none">
              <a:solidFill>
                <a:srgbClr val="000000"/>
              </a:solidFill>
              <a:latin typeface="Arial"/>
              <a:ea typeface="Arial"/>
              <a:cs typeface="Arial"/>
              <a:sym typeface="Arial"/>
            </a:endParaRPr>
          </a:p>
        </p:txBody>
      </p:sp>
      <p:pic>
        <p:nvPicPr>
          <p:cNvPr id="805" name="Google Shape;805;p52"/>
          <p:cNvPicPr preferRelativeResize="0"/>
          <p:nvPr/>
        </p:nvPicPr>
        <p:blipFill rotWithShape="1">
          <a:blip r:embed="rId3">
            <a:alphaModFix/>
          </a:blip>
          <a:srcRect/>
          <a:stretch/>
        </p:blipFill>
        <p:spPr>
          <a:xfrm>
            <a:off x="7806373" y="2295583"/>
            <a:ext cx="3893787" cy="2526076"/>
          </a:xfrm>
          <a:prstGeom prst="rect">
            <a:avLst/>
          </a:prstGeom>
          <a:noFill/>
          <a:ln>
            <a:noFill/>
          </a:ln>
        </p:spPr>
      </p:pic>
      <p:sp>
        <p:nvSpPr>
          <p:cNvPr id="806" name="Google Shape;806;p52"/>
          <p:cNvSpPr/>
          <p:nvPr/>
        </p:nvSpPr>
        <p:spPr>
          <a:xfrm>
            <a:off x="5742228" y="547754"/>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53"/>
          <p:cNvSpPr txBox="1"/>
          <p:nvPr/>
        </p:nvSpPr>
        <p:spPr>
          <a:xfrm>
            <a:off x="83910" y="1194985"/>
            <a:ext cx="12118109"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13" name="Google Shape;813;p53"/>
          <p:cNvSpPr txBox="1">
            <a:spLocks noGrp="1"/>
          </p:cNvSpPr>
          <p:nvPr>
            <p:ph type="title" idx="4294967295"/>
          </p:nvPr>
        </p:nvSpPr>
        <p:spPr>
          <a:xfrm>
            <a:off x="4923597" y="423759"/>
            <a:ext cx="7872412" cy="1348061"/>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rgbClr val="C00000"/>
              </a:buClr>
              <a:buSzPts val="4800"/>
              <a:buFont typeface="Calibri"/>
              <a:buNone/>
            </a:pPr>
            <a:r>
              <a:rPr lang="en-US" sz="4800" b="1">
                <a:solidFill>
                  <a:srgbClr val="C00000"/>
                </a:solidFill>
                <a:latin typeface="Calibri"/>
                <a:ea typeface="Calibri"/>
                <a:cs typeface="Calibri"/>
                <a:sym typeface="Calibri"/>
              </a:rPr>
              <a:t>Societal Marketing Concept</a:t>
            </a:r>
            <a:endParaRPr/>
          </a:p>
        </p:txBody>
      </p:sp>
      <p:sp>
        <p:nvSpPr>
          <p:cNvPr id="814" name="Google Shape;814;p53"/>
          <p:cNvSpPr txBox="1">
            <a:spLocks noGrp="1"/>
          </p:cNvSpPr>
          <p:nvPr>
            <p:ph type="body" idx="4294967295"/>
          </p:nvPr>
        </p:nvSpPr>
        <p:spPr>
          <a:xfrm>
            <a:off x="63303" y="1647925"/>
            <a:ext cx="5503800" cy="2649900"/>
          </a:xfrm>
          <a:prstGeom prst="rect">
            <a:avLst/>
          </a:prstGeom>
          <a:solidFill>
            <a:schemeClr val="lt1"/>
          </a:solidFill>
          <a:ln>
            <a:noFill/>
          </a:ln>
        </p:spPr>
        <p:txBody>
          <a:bodyPr spcFirstLastPara="1" wrap="square" lIns="91425" tIns="45700" rIns="91425" bIns="45700" anchor="t" anchorCtr="0">
            <a:spAutoFit/>
          </a:bodyPr>
          <a:lstStyle/>
          <a:p>
            <a:pPr marL="457178" lvl="1" indent="-228600" algn="l" rtl="0">
              <a:lnSpc>
                <a:spcPct val="90000"/>
              </a:lnSpc>
              <a:spcBef>
                <a:spcPts val="0"/>
              </a:spcBef>
              <a:spcAft>
                <a:spcPts val="0"/>
              </a:spcAft>
              <a:buClr>
                <a:schemeClr val="dk1"/>
              </a:buClr>
              <a:buSzPts val="2000"/>
              <a:buChar char="•"/>
            </a:pPr>
            <a:r>
              <a:rPr lang="en-US" sz="2000"/>
              <a:t>The idea that an organization considers consumer’s needs, wants, and interests in a way that maintains or improves the consumer's and society's well-being on long term interests</a:t>
            </a:r>
            <a:endParaRPr/>
          </a:p>
          <a:p>
            <a:pPr marL="457178" lvl="1" indent="-228600" algn="l" rtl="0">
              <a:lnSpc>
                <a:spcPct val="90000"/>
              </a:lnSpc>
              <a:spcBef>
                <a:spcPts val="500"/>
              </a:spcBef>
              <a:spcAft>
                <a:spcPts val="0"/>
              </a:spcAft>
              <a:buClr>
                <a:schemeClr val="dk1"/>
              </a:buClr>
              <a:buSzPts val="2000"/>
              <a:buChar char="•"/>
            </a:pPr>
            <a:r>
              <a:rPr lang="en-US" sz="2000"/>
              <a:t>Many leading businesses are now advocating  the concept of shared value, which recognizes that societal needs, not just economic needs, for instance Green marketing. </a:t>
            </a:r>
            <a:endParaRPr/>
          </a:p>
        </p:txBody>
      </p:sp>
      <p:pic>
        <p:nvPicPr>
          <p:cNvPr id="815" name="Google Shape;815;p53" descr="Illustrate plot Refinery nike societal marketing concept -  classic-details.co.uk"/>
          <p:cNvPicPr preferRelativeResize="0"/>
          <p:nvPr/>
        </p:nvPicPr>
        <p:blipFill rotWithShape="1">
          <a:blip r:embed="rId3">
            <a:alphaModFix/>
          </a:blip>
          <a:srcRect l="72525" t="59456" b="-1"/>
          <a:stretch/>
        </p:blipFill>
        <p:spPr>
          <a:xfrm>
            <a:off x="9402064" y="4042780"/>
            <a:ext cx="2512291" cy="1930181"/>
          </a:xfrm>
          <a:prstGeom prst="rect">
            <a:avLst/>
          </a:prstGeom>
          <a:noFill/>
          <a:ln>
            <a:noFill/>
          </a:ln>
        </p:spPr>
      </p:pic>
      <p:sp>
        <p:nvSpPr>
          <p:cNvPr id="816" name="Google Shape;816;p53"/>
          <p:cNvSpPr/>
          <p:nvPr/>
        </p:nvSpPr>
        <p:spPr>
          <a:xfrm>
            <a:off x="4515044" y="588157"/>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pic>
        <p:nvPicPr>
          <p:cNvPr id="817" name="Google Shape;817;p53"/>
          <p:cNvPicPr preferRelativeResize="0"/>
          <p:nvPr/>
        </p:nvPicPr>
        <p:blipFill rotWithShape="1">
          <a:blip r:embed="rId4">
            <a:alphaModFix/>
          </a:blip>
          <a:srcRect/>
          <a:stretch/>
        </p:blipFill>
        <p:spPr>
          <a:xfrm>
            <a:off x="6613925" y="1256665"/>
            <a:ext cx="5096675" cy="2751363"/>
          </a:xfrm>
          <a:prstGeom prst="rect">
            <a:avLst/>
          </a:prstGeom>
          <a:noFill/>
          <a:ln>
            <a:noFill/>
          </a:ln>
        </p:spPr>
      </p:pic>
      <p:pic>
        <p:nvPicPr>
          <p:cNvPr id="818" name="Google Shape;818;p53" descr="Corporate Social Responsibility | HEC Paris"/>
          <p:cNvPicPr preferRelativeResize="0"/>
          <p:nvPr/>
        </p:nvPicPr>
        <p:blipFill rotWithShape="1">
          <a:blip r:embed="rId5">
            <a:alphaModFix/>
          </a:blip>
          <a:srcRect l="11345" r="10868" b="3952"/>
          <a:stretch/>
        </p:blipFill>
        <p:spPr>
          <a:xfrm>
            <a:off x="5807035" y="4138995"/>
            <a:ext cx="3595029" cy="1833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18"/>
                                        </p:tgtEl>
                                        <p:attrNameLst>
                                          <p:attrName>style.visibility</p:attrName>
                                        </p:attrNameLst>
                                      </p:cBhvr>
                                      <p:to>
                                        <p:strVal val="visible"/>
                                      </p:to>
                                    </p:set>
                                    <p:anim calcmode="lin" valueType="num">
                                      <p:cBhvr additive="base">
                                        <p:cTn id="15" dur="500"/>
                                        <p:tgtEl>
                                          <p:spTgt spid="8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15"/>
                                        </p:tgtEl>
                                        <p:attrNameLst>
                                          <p:attrName>style.visibility</p:attrName>
                                        </p:attrNameLst>
                                      </p:cBhvr>
                                      <p:to>
                                        <p:strVal val="visible"/>
                                      </p:to>
                                    </p:set>
                                    <p:anim calcmode="lin" valueType="num">
                                      <p:cBhvr additive="base">
                                        <p:cTn id="20" dur="500"/>
                                        <p:tgtEl>
                                          <p:spTgt spid="8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54"/>
          <p:cNvSpPr txBox="1">
            <a:spLocks noGrp="1"/>
          </p:cNvSpPr>
          <p:nvPr>
            <p:ph type="title" idx="4294967295"/>
          </p:nvPr>
        </p:nvSpPr>
        <p:spPr>
          <a:xfrm>
            <a:off x="8331449" y="670350"/>
            <a:ext cx="2862263" cy="115252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4400"/>
              <a:buFont typeface="Arial"/>
              <a:buNone/>
            </a:pPr>
            <a:r>
              <a:rPr lang="en-US" sz="4400">
                <a:solidFill>
                  <a:srgbClr val="0070C0"/>
                </a:solidFill>
                <a:latin typeface="Arial"/>
                <a:ea typeface="Arial"/>
                <a:cs typeface="Arial"/>
                <a:sym typeface="Arial"/>
              </a:rPr>
              <a:t>Activity #4 </a:t>
            </a:r>
            <a:endParaRPr/>
          </a:p>
        </p:txBody>
      </p:sp>
      <p:pic>
        <p:nvPicPr>
          <p:cNvPr id="824" name="Google Shape;824;p54" descr="Off School - good quality, fun activities and learning opportunities"/>
          <p:cNvPicPr preferRelativeResize="0">
            <a:picLocks noGrp="1"/>
          </p:cNvPicPr>
          <p:nvPr>
            <p:ph type="body" idx="4294967295"/>
          </p:nvPr>
        </p:nvPicPr>
        <p:blipFill rotWithShape="1">
          <a:blip r:embed="rId3">
            <a:alphaModFix/>
          </a:blip>
          <a:srcRect/>
          <a:stretch/>
        </p:blipFill>
        <p:spPr>
          <a:xfrm>
            <a:off x="8583118" y="1822875"/>
            <a:ext cx="2862263" cy="3463925"/>
          </a:xfrm>
          <a:prstGeom prst="rect">
            <a:avLst/>
          </a:prstGeom>
          <a:noFill/>
          <a:ln>
            <a:noFill/>
          </a:ln>
        </p:spPr>
      </p:pic>
      <p:pic>
        <p:nvPicPr>
          <p:cNvPr id="825" name="Google Shape;825;p54" descr="Story Box Library | Search Results"/>
          <p:cNvPicPr preferRelativeResize="0"/>
          <p:nvPr/>
        </p:nvPicPr>
        <p:blipFill rotWithShape="1">
          <a:blip r:embed="rId4">
            <a:alphaModFix/>
          </a:blip>
          <a:srcRect/>
          <a:stretch/>
        </p:blipFill>
        <p:spPr>
          <a:xfrm>
            <a:off x="98534" y="1351490"/>
            <a:ext cx="7075849" cy="4155019"/>
          </a:xfrm>
          <a:prstGeom prst="rect">
            <a:avLst/>
          </a:prstGeom>
          <a:noFill/>
          <a:ln>
            <a:noFill/>
          </a:ln>
        </p:spPr>
      </p:pic>
    </p:spTree>
  </p:cSld>
  <p:clrMapOvr>
    <a:masterClrMapping/>
  </p:clrMapOvr>
  <p:transition>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pic>
        <p:nvPicPr>
          <p:cNvPr id="831" name="Google Shape;831;g2281d7fb39e_2_14"/>
          <p:cNvPicPr preferRelativeResize="0"/>
          <p:nvPr/>
        </p:nvPicPr>
        <p:blipFill rotWithShape="1">
          <a:blip r:embed="rId3">
            <a:alphaModFix/>
          </a:blip>
          <a:srcRect/>
          <a:stretch/>
        </p:blipFill>
        <p:spPr>
          <a:xfrm>
            <a:off x="125767" y="1065319"/>
            <a:ext cx="11620847" cy="473475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pic>
        <p:nvPicPr>
          <p:cNvPr id="836" name="Google Shape;836;p55"/>
          <p:cNvPicPr preferRelativeResize="0"/>
          <p:nvPr/>
        </p:nvPicPr>
        <p:blipFill rotWithShape="1">
          <a:blip r:embed="rId3">
            <a:alphaModFix/>
          </a:blip>
          <a:srcRect/>
          <a:stretch/>
        </p:blipFill>
        <p:spPr>
          <a:xfrm>
            <a:off x="232409" y="1551963"/>
            <a:ext cx="11906461" cy="416668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56"/>
          <p:cNvSpPr txBox="1"/>
          <p:nvPr/>
        </p:nvSpPr>
        <p:spPr>
          <a:xfrm>
            <a:off x="298177" y="1023729"/>
            <a:ext cx="1180768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43" name="Google Shape;843;p56"/>
          <p:cNvSpPr txBox="1">
            <a:spLocks noGrp="1"/>
          </p:cNvSpPr>
          <p:nvPr>
            <p:ph type="title" idx="4294967295"/>
          </p:nvPr>
        </p:nvSpPr>
        <p:spPr>
          <a:xfrm>
            <a:off x="-1812019" y="580861"/>
            <a:ext cx="10177463" cy="798680"/>
          </a:xfrm>
          <a:prstGeom prst="rect">
            <a:avLst/>
          </a:prstGeom>
          <a:noFill/>
          <a:ln>
            <a:noFill/>
          </a:ln>
        </p:spPr>
        <p:txBody>
          <a:bodyPr spcFirstLastPara="1" wrap="square" lIns="91425" tIns="45700" rIns="91425" bIns="45700" anchor="t" anchorCtr="0">
            <a:spAutoFit/>
          </a:bodyPr>
          <a:lstStyle/>
          <a:p>
            <a:pPr marL="0" lvl="0" indent="0" algn="r" rtl="0">
              <a:lnSpc>
                <a:spcPct val="90000"/>
              </a:lnSpc>
              <a:spcBef>
                <a:spcPts val="0"/>
              </a:spcBef>
              <a:spcAft>
                <a:spcPts val="0"/>
              </a:spcAft>
              <a:buClr>
                <a:srgbClr val="B80E0F"/>
              </a:buClr>
              <a:buSzPts val="5400"/>
              <a:buFont typeface="Impact"/>
              <a:buNone/>
            </a:pPr>
            <a:r>
              <a:rPr lang="en-US" sz="5400" cap="none">
                <a:solidFill>
                  <a:srgbClr val="B80E0F"/>
                </a:solidFill>
                <a:latin typeface="Impact"/>
                <a:ea typeface="Impact"/>
                <a:cs typeface="Impact"/>
                <a:sym typeface="Impact"/>
              </a:rPr>
              <a:t>MARKETING</a:t>
            </a:r>
            <a:endParaRPr sz="5400" cap="none">
              <a:solidFill>
                <a:srgbClr val="B80E0F"/>
              </a:solidFill>
              <a:latin typeface="Impact"/>
              <a:ea typeface="Impact"/>
              <a:cs typeface="Impact"/>
              <a:sym typeface="Impact"/>
            </a:endParaRPr>
          </a:p>
        </p:txBody>
      </p:sp>
      <p:grpSp>
        <p:nvGrpSpPr>
          <p:cNvPr id="844" name="Google Shape;844;p56"/>
          <p:cNvGrpSpPr/>
          <p:nvPr/>
        </p:nvGrpSpPr>
        <p:grpSpPr>
          <a:xfrm>
            <a:off x="2" y="1383373"/>
            <a:ext cx="8688388" cy="4317308"/>
            <a:chOff x="0" y="3832"/>
            <a:chExt cx="8688388" cy="4317308"/>
          </a:xfrm>
        </p:grpSpPr>
        <p:sp>
          <p:nvSpPr>
            <p:cNvPr id="845" name="Google Shape;845;p56"/>
            <p:cNvSpPr/>
            <p:nvPr/>
          </p:nvSpPr>
          <p:spPr>
            <a:xfrm>
              <a:off x="0" y="3832"/>
              <a:ext cx="8688388" cy="111774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56"/>
            <p:cNvSpPr/>
            <p:nvPr/>
          </p:nvSpPr>
          <p:spPr>
            <a:xfrm>
              <a:off x="338116" y="255324"/>
              <a:ext cx="614757" cy="614757"/>
            </a:xfrm>
            <a:prstGeom prst="rect">
              <a:avLst/>
            </a:prstGeom>
            <a:blipFill rotWithShape="1">
              <a:blip r:embed="rId3">
                <a:alphaModFix/>
              </a:blip>
              <a:stretch>
                <a:fillRect/>
              </a:stretch>
            </a:blipFill>
            <a:ln w="12700" cap="flat" cmpd="sng">
              <a:solidFill>
                <a:schemeClr val="lt1">
                  <a:alpha val="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56"/>
            <p:cNvSpPr/>
            <p:nvPr/>
          </p:nvSpPr>
          <p:spPr>
            <a:xfrm>
              <a:off x="1290990" y="3832"/>
              <a:ext cx="7396135" cy="111774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56"/>
            <p:cNvSpPr txBox="1"/>
            <p:nvPr/>
          </p:nvSpPr>
          <p:spPr>
            <a:xfrm>
              <a:off x="1290990" y="3832"/>
              <a:ext cx="7396135" cy="1117740"/>
            </a:xfrm>
            <a:prstGeom prst="rect">
              <a:avLst/>
            </a:prstGeom>
            <a:noFill/>
            <a:ln>
              <a:noFill/>
            </a:ln>
          </p:spPr>
          <p:txBody>
            <a:bodyPr spcFirstLastPara="1" wrap="square" lIns="118275" tIns="118275" rIns="118275" bIns="118275" anchor="ctr" anchorCtr="0">
              <a:noAutofit/>
            </a:bodyPr>
            <a:lstStyle/>
            <a:p>
              <a:pPr marL="0" marR="0" lvl="0" indent="0" algn="l" rtl="0">
                <a:lnSpc>
                  <a:spcPct val="10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Marketing is the art and science of engaging customers and managing profitable customer relationships.</a:t>
              </a:r>
              <a:endParaRPr sz="1400" b="0" i="0" u="none" strike="noStrike" cap="none">
                <a:solidFill>
                  <a:srgbClr val="000000"/>
                </a:solidFill>
                <a:latin typeface="Arial"/>
                <a:ea typeface="Arial"/>
                <a:cs typeface="Arial"/>
                <a:sym typeface="Arial"/>
              </a:endParaRPr>
            </a:p>
          </p:txBody>
        </p:sp>
        <p:sp>
          <p:nvSpPr>
            <p:cNvPr id="849" name="Google Shape;849;p56"/>
            <p:cNvSpPr/>
            <p:nvPr/>
          </p:nvSpPr>
          <p:spPr>
            <a:xfrm>
              <a:off x="0" y="1401009"/>
              <a:ext cx="8688388" cy="111774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56"/>
            <p:cNvSpPr/>
            <p:nvPr/>
          </p:nvSpPr>
          <p:spPr>
            <a:xfrm>
              <a:off x="338116" y="1652500"/>
              <a:ext cx="614757" cy="614757"/>
            </a:xfrm>
            <a:prstGeom prst="rect">
              <a:avLst/>
            </a:prstGeom>
            <a:blipFill rotWithShape="1">
              <a:blip r:embed="rId4">
                <a:alphaModFix/>
              </a:blip>
              <a:stretch>
                <a:fillRect/>
              </a:stretch>
            </a:blipFill>
            <a:ln w="12700" cap="flat" cmpd="sng">
              <a:solidFill>
                <a:schemeClr val="lt1">
                  <a:alpha val="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56"/>
            <p:cNvSpPr/>
            <p:nvPr/>
          </p:nvSpPr>
          <p:spPr>
            <a:xfrm>
              <a:off x="1290990" y="1401009"/>
              <a:ext cx="3909774" cy="111774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56"/>
            <p:cNvSpPr txBox="1"/>
            <p:nvPr/>
          </p:nvSpPr>
          <p:spPr>
            <a:xfrm>
              <a:off x="1290990" y="1401009"/>
              <a:ext cx="3909774" cy="1117740"/>
            </a:xfrm>
            <a:prstGeom prst="rect">
              <a:avLst/>
            </a:prstGeom>
            <a:noFill/>
            <a:ln>
              <a:noFill/>
            </a:ln>
          </p:spPr>
          <p:txBody>
            <a:bodyPr spcFirstLastPara="1" wrap="square" lIns="118275" tIns="118275" rIns="118275" bIns="118275" anchor="ctr" anchorCtr="0">
              <a:noAutofit/>
            </a:bodyPr>
            <a:lstStyle/>
            <a:p>
              <a:pPr marL="0" marR="0" lvl="0" indent="0" algn="l" rtl="0">
                <a:lnSpc>
                  <a:spcPct val="10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1-Marketing process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25"/>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2-Marketingmanagement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25"/>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3- Marketing plan</a:t>
              </a:r>
              <a:endParaRPr sz="1400" b="0" i="0" u="none" strike="noStrike" cap="none">
                <a:solidFill>
                  <a:srgbClr val="000000"/>
                </a:solidFill>
                <a:latin typeface="Arial"/>
                <a:ea typeface="Arial"/>
                <a:cs typeface="Arial"/>
                <a:sym typeface="Arial"/>
              </a:endParaRPr>
            </a:p>
          </p:txBody>
        </p:sp>
        <p:sp>
          <p:nvSpPr>
            <p:cNvPr id="853" name="Google Shape;853;p56"/>
            <p:cNvSpPr/>
            <p:nvPr/>
          </p:nvSpPr>
          <p:spPr>
            <a:xfrm>
              <a:off x="5200765" y="1401009"/>
              <a:ext cx="3486360" cy="111774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56"/>
            <p:cNvSpPr txBox="1"/>
            <p:nvPr/>
          </p:nvSpPr>
          <p:spPr>
            <a:xfrm>
              <a:off x="5200765" y="1401009"/>
              <a:ext cx="3486360" cy="1117740"/>
            </a:xfrm>
            <a:prstGeom prst="rect">
              <a:avLst/>
            </a:prstGeom>
            <a:noFill/>
            <a:ln>
              <a:noFill/>
            </a:ln>
          </p:spPr>
          <p:txBody>
            <a:bodyPr spcFirstLastPara="1" wrap="square" lIns="118275" tIns="118275" rIns="118275" bIns="118275" anchor="ctr"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Understand customer needs and wants and design marketing programs that  create superior value.</a:t>
              </a:r>
              <a:endParaRPr sz="1400" b="0" i="0" u="none" strike="noStrike" cap="none">
                <a:solidFill>
                  <a:srgbClr val="000000"/>
                </a:solidFill>
                <a:latin typeface="Arial"/>
                <a:ea typeface="Arial"/>
                <a:cs typeface="Arial"/>
                <a:sym typeface="Arial"/>
              </a:endParaRPr>
            </a:p>
          </p:txBody>
        </p:sp>
        <p:sp>
          <p:nvSpPr>
            <p:cNvPr id="855" name="Google Shape;855;p56"/>
            <p:cNvSpPr/>
            <p:nvPr/>
          </p:nvSpPr>
          <p:spPr>
            <a:xfrm>
              <a:off x="0" y="2798185"/>
              <a:ext cx="8688388" cy="1522955"/>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56"/>
            <p:cNvSpPr/>
            <p:nvPr/>
          </p:nvSpPr>
          <p:spPr>
            <a:xfrm>
              <a:off x="338116" y="3252284"/>
              <a:ext cx="614757" cy="614757"/>
            </a:xfrm>
            <a:prstGeom prst="rect">
              <a:avLst/>
            </a:prstGeom>
            <a:blipFill rotWithShape="1">
              <a:blip r:embed="rId5">
                <a:alphaModFix/>
              </a:blip>
              <a:stretch>
                <a:fillRect/>
              </a:stretch>
            </a:blipFill>
            <a:ln w="12700" cap="flat" cmpd="sng">
              <a:solidFill>
                <a:schemeClr val="lt1">
                  <a:alpha val="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56"/>
            <p:cNvSpPr/>
            <p:nvPr/>
          </p:nvSpPr>
          <p:spPr>
            <a:xfrm>
              <a:off x="1290990" y="3000792"/>
              <a:ext cx="3909774" cy="111774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56"/>
            <p:cNvSpPr txBox="1"/>
            <p:nvPr/>
          </p:nvSpPr>
          <p:spPr>
            <a:xfrm>
              <a:off x="1290990" y="3000792"/>
              <a:ext cx="3909774" cy="1117740"/>
            </a:xfrm>
            <a:prstGeom prst="rect">
              <a:avLst/>
            </a:prstGeom>
            <a:noFill/>
            <a:ln>
              <a:noFill/>
            </a:ln>
          </p:spPr>
          <p:txBody>
            <a:bodyPr spcFirstLastPara="1" wrap="square" lIns="118275" tIns="118275" rIns="118275" bIns="118275" anchor="ctr" anchorCtr="0">
              <a:noAutofit/>
            </a:bodyPr>
            <a:lstStyle/>
            <a:p>
              <a:pPr marL="0" marR="0" lvl="0" indent="0" algn="l" rtl="0">
                <a:lnSpc>
                  <a:spcPct val="10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Marketing Offerings</a:t>
              </a:r>
              <a:endParaRPr sz="1500" b="0" i="0" u="none" strike="noStrike" cap="none">
                <a:solidFill>
                  <a:schemeClr val="dk1"/>
                </a:solidFill>
                <a:latin typeface="Calibri"/>
                <a:ea typeface="Calibri"/>
                <a:cs typeface="Calibri"/>
                <a:sym typeface="Calibri"/>
              </a:endParaRPr>
            </a:p>
          </p:txBody>
        </p:sp>
        <p:sp>
          <p:nvSpPr>
            <p:cNvPr id="859" name="Google Shape;859;p56"/>
            <p:cNvSpPr/>
            <p:nvPr/>
          </p:nvSpPr>
          <p:spPr>
            <a:xfrm>
              <a:off x="5200765" y="3000792"/>
              <a:ext cx="3486360" cy="111774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56"/>
            <p:cNvSpPr txBox="1"/>
            <p:nvPr/>
          </p:nvSpPr>
          <p:spPr>
            <a:xfrm>
              <a:off x="5200765" y="3000792"/>
              <a:ext cx="3486360" cy="1117740"/>
            </a:xfrm>
            <a:prstGeom prst="rect">
              <a:avLst/>
            </a:prstGeom>
            <a:noFill/>
            <a:ln>
              <a:noFill/>
            </a:ln>
          </p:spPr>
          <p:txBody>
            <a:bodyPr spcFirstLastPara="1" wrap="square" lIns="118275" tIns="118275" rIns="118275" bIns="118275" anchor="ctr"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The fulfillment of  Customer needs and wants through a tangible and/or intangible product {goods and services} or through a combination of them .</a:t>
              </a:r>
              <a:endParaRPr sz="1800" b="0" i="0" u="none" strike="noStrike" cap="none">
                <a:solidFill>
                  <a:srgbClr val="000000"/>
                </a:solidFill>
                <a:latin typeface="Calibri"/>
                <a:ea typeface="Calibri"/>
                <a:cs typeface="Calibri"/>
                <a:sym typeface="Calibri"/>
              </a:endParaRPr>
            </a:p>
          </p:txBody>
        </p:sp>
      </p:grpSp>
      <p:pic>
        <p:nvPicPr>
          <p:cNvPr id="861" name="Google Shape;861;p56"/>
          <p:cNvPicPr preferRelativeResize="0"/>
          <p:nvPr/>
        </p:nvPicPr>
        <p:blipFill rotWithShape="1">
          <a:blip r:embed="rId6">
            <a:alphaModFix/>
          </a:blip>
          <a:srcRect l="5150" r="4078"/>
          <a:stretch/>
        </p:blipFill>
        <p:spPr>
          <a:xfrm>
            <a:off x="8741449" y="371787"/>
            <a:ext cx="3289299" cy="2371415"/>
          </a:xfrm>
          <a:prstGeom prst="rect">
            <a:avLst/>
          </a:prstGeom>
          <a:noFill/>
          <a:ln>
            <a:noFill/>
          </a:ln>
        </p:spPr>
      </p:pic>
      <p:pic>
        <p:nvPicPr>
          <p:cNvPr id="862" name="Google Shape;862;p56" descr="USP Ideas – How to Make Your Business Stand Out - Adoric Blog"/>
          <p:cNvPicPr preferRelativeResize="0"/>
          <p:nvPr/>
        </p:nvPicPr>
        <p:blipFill rotWithShape="1">
          <a:blip r:embed="rId7">
            <a:alphaModFix/>
          </a:blip>
          <a:srcRect l="26370" t="8439" r="27889" b="8081"/>
          <a:stretch/>
        </p:blipFill>
        <p:spPr>
          <a:xfrm>
            <a:off x="8741449" y="2954443"/>
            <a:ext cx="3289299" cy="29430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flythrough dir="ou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61"/>
                                        </p:tgtEl>
                                        <p:attrNameLst>
                                          <p:attrName>style.visibility</p:attrName>
                                        </p:attrNameLst>
                                      </p:cBhvr>
                                      <p:to>
                                        <p:strVal val="visible"/>
                                      </p:to>
                                    </p:set>
                                    <p:anim calcmode="lin" valueType="num">
                                      <p:cBhvr additive="base">
                                        <p:cTn id="7" dur="500"/>
                                        <p:tgtEl>
                                          <p:spTgt spid="86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62"/>
                                        </p:tgtEl>
                                        <p:attrNameLst>
                                          <p:attrName>style.visibility</p:attrName>
                                        </p:attrNameLst>
                                      </p:cBhvr>
                                      <p:to>
                                        <p:strVal val="visible"/>
                                      </p:to>
                                    </p:set>
                                    <p:anim calcmode="lin" valueType="num">
                                      <p:cBhvr additive="base">
                                        <p:cTn id="12" dur="500"/>
                                        <p:tgtEl>
                                          <p:spTgt spid="8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9" name="Google Shape;869;p57"/>
          <p:cNvSpPr txBox="1">
            <a:spLocks noGrp="1"/>
          </p:cNvSpPr>
          <p:nvPr>
            <p:ph type="body" idx="4294967295"/>
          </p:nvPr>
        </p:nvSpPr>
        <p:spPr>
          <a:xfrm>
            <a:off x="65443" y="3419305"/>
            <a:ext cx="6672263" cy="3041651"/>
          </a:xfrm>
          <a:prstGeom prst="rect">
            <a:avLst/>
          </a:prstGeom>
          <a:noFill/>
          <a:ln>
            <a:noFill/>
          </a:ln>
        </p:spPr>
        <p:txBody>
          <a:bodyPr spcFirstLastPara="1" wrap="square" lIns="91425" tIns="45700" rIns="91425" bIns="45700" anchor="t" anchorCtr="0">
            <a:normAutofit/>
          </a:bodyPr>
          <a:lstStyle/>
          <a:p>
            <a:pPr marL="458447" marR="5080" lvl="0" indent="-400031" algn="l" rtl="0">
              <a:lnSpc>
                <a:spcPct val="90000"/>
              </a:lnSpc>
              <a:spcBef>
                <a:spcPts val="0"/>
              </a:spcBef>
              <a:spcAft>
                <a:spcPts val="0"/>
              </a:spcAft>
              <a:buClr>
                <a:srgbClr val="B80E0F"/>
              </a:buClr>
              <a:buSzPts val="2560"/>
              <a:buFont typeface="Calibri"/>
              <a:buAutoNum type="arabicParenR"/>
            </a:pPr>
            <a:r>
              <a:rPr lang="en-US" sz="1600" b="1" cap="none">
                <a:latin typeface="Calibri"/>
                <a:ea typeface="Calibri"/>
                <a:cs typeface="Calibri"/>
                <a:sym typeface="Calibri"/>
              </a:rPr>
              <a:t>CORPORATE MISSION -VISION &amp; VALUES </a:t>
            </a:r>
            <a:endParaRPr/>
          </a:p>
          <a:p>
            <a:pPr marL="458447" marR="5080" lvl="0" indent="-400031" algn="l" rtl="0">
              <a:lnSpc>
                <a:spcPct val="90000"/>
              </a:lnSpc>
              <a:spcBef>
                <a:spcPts val="625"/>
              </a:spcBef>
              <a:spcAft>
                <a:spcPts val="0"/>
              </a:spcAft>
              <a:buClr>
                <a:srgbClr val="B80E0F"/>
              </a:buClr>
              <a:buSzPts val="2560"/>
              <a:buFont typeface="Calibri"/>
              <a:buAutoNum type="arabicParenR"/>
            </a:pPr>
            <a:r>
              <a:rPr lang="en-US" sz="1600" b="1" cap="none">
                <a:latin typeface="Calibri"/>
                <a:ea typeface="Calibri"/>
                <a:cs typeface="Calibri"/>
                <a:sym typeface="Calibri"/>
              </a:rPr>
              <a:t>SITUATION ANALYSIS </a:t>
            </a:r>
            <a:endParaRPr/>
          </a:p>
          <a:p>
            <a:pPr marL="915625" marR="5080" lvl="1" indent="-400031" algn="l" rtl="0">
              <a:lnSpc>
                <a:spcPct val="90000"/>
              </a:lnSpc>
              <a:spcBef>
                <a:spcPts val="625"/>
              </a:spcBef>
              <a:spcAft>
                <a:spcPts val="0"/>
              </a:spcAft>
              <a:buClr>
                <a:srgbClr val="B80E0F"/>
              </a:buClr>
              <a:buSzPts val="1920"/>
              <a:buFont typeface="Calibri"/>
              <a:buAutoNum type="arabicParenR"/>
            </a:pPr>
            <a:r>
              <a:rPr lang="en-US" sz="1200" b="1" cap="none">
                <a:latin typeface="Calibri"/>
                <a:ea typeface="Calibri"/>
                <a:cs typeface="Calibri"/>
                <a:sym typeface="Calibri"/>
              </a:rPr>
              <a:t>EXTERNAL </a:t>
            </a:r>
            <a:r>
              <a:rPr lang="en-US" sz="1051" b="1" cap="none">
                <a:latin typeface="Calibri"/>
                <a:ea typeface="Calibri"/>
                <a:cs typeface="Calibri"/>
                <a:sym typeface="Calibri"/>
              </a:rPr>
              <a:t>(MACRO/MICRO)</a:t>
            </a:r>
            <a:endParaRPr/>
          </a:p>
          <a:p>
            <a:pPr marL="915625" marR="5080" lvl="1" indent="-400031" algn="l" rtl="0">
              <a:lnSpc>
                <a:spcPct val="90000"/>
              </a:lnSpc>
              <a:spcBef>
                <a:spcPts val="625"/>
              </a:spcBef>
              <a:spcAft>
                <a:spcPts val="0"/>
              </a:spcAft>
              <a:buClr>
                <a:srgbClr val="B80E0F"/>
              </a:buClr>
              <a:buSzPts val="1920"/>
              <a:buFont typeface="Calibri"/>
              <a:buAutoNum type="arabicParenR"/>
            </a:pPr>
            <a:r>
              <a:rPr lang="en-US" sz="1200" b="1" cap="none">
                <a:latin typeface="Calibri"/>
                <a:ea typeface="Calibri"/>
                <a:cs typeface="Calibri"/>
                <a:sym typeface="Calibri"/>
              </a:rPr>
              <a:t>INTERNAL ANALYSIS (BCG&amp; PORTFOLIO ANALYSIS )</a:t>
            </a:r>
            <a:endParaRPr/>
          </a:p>
          <a:p>
            <a:pPr marL="915625" marR="5080" lvl="1" indent="-400031" algn="l" rtl="0">
              <a:lnSpc>
                <a:spcPct val="90000"/>
              </a:lnSpc>
              <a:spcBef>
                <a:spcPts val="625"/>
              </a:spcBef>
              <a:spcAft>
                <a:spcPts val="0"/>
              </a:spcAft>
              <a:buClr>
                <a:srgbClr val="B80E0F"/>
              </a:buClr>
              <a:buSzPts val="1920"/>
              <a:buFont typeface="Calibri"/>
              <a:buAutoNum type="arabicParenR"/>
            </a:pPr>
            <a:r>
              <a:rPr lang="en-US" sz="1200" b="1" cap="none">
                <a:latin typeface="Calibri"/>
                <a:ea typeface="Calibri"/>
                <a:cs typeface="Calibri"/>
                <a:sym typeface="Calibri"/>
              </a:rPr>
              <a:t>IDENTIFY OPPORTUNITIES, THREATS WEAKNESSES AND STRENGTHS (SOWT)</a:t>
            </a:r>
            <a:endParaRPr/>
          </a:p>
          <a:p>
            <a:pPr marL="915625" marR="5080" lvl="1" indent="-400031" algn="l" rtl="0">
              <a:lnSpc>
                <a:spcPct val="90000"/>
              </a:lnSpc>
              <a:spcBef>
                <a:spcPts val="625"/>
              </a:spcBef>
              <a:spcAft>
                <a:spcPts val="0"/>
              </a:spcAft>
              <a:buClr>
                <a:srgbClr val="B80E0F"/>
              </a:buClr>
              <a:buSzPts val="1920"/>
              <a:buFont typeface="Calibri"/>
              <a:buAutoNum type="arabicParenR"/>
            </a:pPr>
            <a:r>
              <a:rPr lang="en-US" sz="1200" b="1" cap="none">
                <a:latin typeface="Calibri"/>
                <a:ea typeface="Calibri"/>
                <a:cs typeface="Calibri"/>
                <a:sym typeface="Calibri"/>
              </a:rPr>
              <a:t>CONSTRUCT OBJECTIVE'S &amp; GOALS, </a:t>
            </a:r>
            <a:endParaRPr/>
          </a:p>
          <a:p>
            <a:pPr marL="458447" marR="5080" lvl="0" indent="-400031" algn="l" rtl="0">
              <a:lnSpc>
                <a:spcPct val="90000"/>
              </a:lnSpc>
              <a:spcBef>
                <a:spcPts val="625"/>
              </a:spcBef>
              <a:spcAft>
                <a:spcPts val="0"/>
              </a:spcAft>
              <a:buClr>
                <a:srgbClr val="B80E0F"/>
              </a:buClr>
              <a:buSzPts val="2560"/>
              <a:buFont typeface="Calibri"/>
              <a:buAutoNum type="arabicParenR"/>
            </a:pPr>
            <a:r>
              <a:rPr lang="en-US" sz="1600" b="1" cap="none">
                <a:latin typeface="Calibri"/>
                <a:ea typeface="Calibri"/>
                <a:cs typeface="Calibri"/>
                <a:sym typeface="Calibri"/>
              </a:rPr>
              <a:t>FORMULATE STRATEGY THAT CREATES CUSTOMER VALUE </a:t>
            </a:r>
            <a:endParaRPr/>
          </a:p>
          <a:p>
            <a:pPr marL="458447" marR="5080" lvl="0" indent="-400031" algn="l" rtl="0">
              <a:lnSpc>
                <a:spcPct val="90000"/>
              </a:lnSpc>
              <a:spcBef>
                <a:spcPts val="625"/>
              </a:spcBef>
              <a:spcAft>
                <a:spcPts val="0"/>
              </a:spcAft>
              <a:buClr>
                <a:srgbClr val="B80E0F"/>
              </a:buClr>
              <a:buSzPts val="2560"/>
              <a:buFont typeface="Calibri"/>
              <a:buAutoNum type="arabicParenR"/>
            </a:pPr>
            <a:r>
              <a:rPr lang="en-US" sz="1600" b="1" cap="none">
                <a:latin typeface="Calibri"/>
                <a:ea typeface="Calibri"/>
                <a:cs typeface="Calibri"/>
                <a:sym typeface="Calibri"/>
              </a:rPr>
              <a:t>DECIDE THE MARKING MIX </a:t>
            </a:r>
            <a:endParaRPr/>
          </a:p>
          <a:p>
            <a:pPr marL="458447" marR="5080" lvl="0" indent="-400031" algn="l" rtl="0">
              <a:lnSpc>
                <a:spcPct val="90000"/>
              </a:lnSpc>
              <a:spcBef>
                <a:spcPts val="625"/>
              </a:spcBef>
              <a:spcAft>
                <a:spcPts val="0"/>
              </a:spcAft>
              <a:buClr>
                <a:srgbClr val="B80E0F"/>
              </a:buClr>
              <a:buSzPts val="2560"/>
              <a:buFont typeface="Calibri"/>
              <a:buAutoNum type="arabicParenR"/>
            </a:pPr>
            <a:r>
              <a:rPr lang="en-US" sz="1600" b="1" cap="none">
                <a:latin typeface="Calibri"/>
                <a:ea typeface="Calibri"/>
                <a:cs typeface="Calibri"/>
                <a:sym typeface="Calibri"/>
              </a:rPr>
              <a:t>MARKETING IMPLEMENTATION AND CONTROL </a:t>
            </a:r>
            <a:endParaRPr/>
          </a:p>
        </p:txBody>
      </p:sp>
      <p:sp>
        <p:nvSpPr>
          <p:cNvPr id="870" name="Google Shape;870;p57"/>
          <p:cNvSpPr txBox="1"/>
          <p:nvPr/>
        </p:nvSpPr>
        <p:spPr>
          <a:xfrm>
            <a:off x="-1" y="2519524"/>
            <a:ext cx="6929307" cy="899781"/>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110000"/>
              </a:lnSpc>
              <a:spcBef>
                <a:spcPts val="0"/>
              </a:spcBef>
              <a:spcAft>
                <a:spcPts val="0"/>
              </a:spcAft>
              <a:buClr>
                <a:srgbClr val="2A1A00"/>
              </a:buClr>
              <a:buSzPct val="100000"/>
              <a:buFont typeface="Arial"/>
              <a:buNone/>
            </a:pPr>
            <a:r>
              <a:rPr lang="en-US" sz="2000" b="1" i="0" u="none" strike="noStrike" cap="none">
                <a:solidFill>
                  <a:srgbClr val="0070C0"/>
                </a:solidFill>
                <a:latin typeface="Verdana"/>
                <a:ea typeface="Verdana"/>
                <a:cs typeface="Verdana"/>
                <a:sym typeface="Verdana"/>
              </a:rPr>
              <a:t>Marketing strategy formulation / development </a:t>
            </a:r>
            <a:r>
              <a:rPr lang="en-US" sz="2000" b="1" i="0" u="none" strike="noStrike" cap="none">
                <a:solidFill>
                  <a:srgbClr val="595959"/>
                </a:solidFill>
                <a:latin typeface="Verdana"/>
                <a:ea typeface="Verdana"/>
                <a:cs typeface="Verdana"/>
                <a:sym typeface="Verdana"/>
              </a:rPr>
              <a:t>;</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700"/>
              </a:spcBef>
              <a:spcAft>
                <a:spcPts val="0"/>
              </a:spcAft>
              <a:buClr>
                <a:srgbClr val="2A1A00"/>
              </a:buClr>
              <a:buSzPct val="100000"/>
              <a:buFont typeface="Arial"/>
              <a:buNone/>
            </a:pPr>
            <a:r>
              <a:rPr lang="en-US" sz="2000" b="1" i="0" u="none" strike="noStrike" cap="none">
                <a:solidFill>
                  <a:srgbClr val="595959"/>
                </a:solidFill>
                <a:latin typeface="Verdana"/>
                <a:ea typeface="Verdana"/>
                <a:cs typeface="Verdana"/>
                <a:sym typeface="Verdana"/>
              </a:rPr>
              <a:t> </a:t>
            </a:r>
            <a:r>
              <a:rPr lang="en-US" sz="2000" b="0" i="0" u="none" strike="noStrike" cap="none">
                <a:solidFill>
                  <a:srgbClr val="595959"/>
                </a:solidFill>
                <a:latin typeface="Verdana"/>
                <a:ea typeface="Verdana"/>
                <a:cs typeface="Verdana"/>
                <a:sym typeface="Verdana"/>
              </a:rPr>
              <a:t>The marketing </a:t>
            </a:r>
            <a:r>
              <a:rPr lang="en-US" sz="2000" b="1" i="0" u="none" strike="noStrike" cap="none">
                <a:solidFill>
                  <a:srgbClr val="0070C0"/>
                </a:solidFill>
                <a:latin typeface="Verdana"/>
                <a:ea typeface="Verdana"/>
                <a:cs typeface="Verdana"/>
                <a:sym typeface="Verdana"/>
              </a:rPr>
              <a:t>logic/how </a:t>
            </a:r>
            <a:r>
              <a:rPr lang="en-US" sz="2000" b="0" i="0" u="none" strike="noStrike" cap="none">
                <a:solidFill>
                  <a:srgbClr val="595959"/>
                </a:solidFill>
                <a:latin typeface="Verdana"/>
                <a:ea typeface="Verdana"/>
                <a:cs typeface="Verdana"/>
                <a:sym typeface="Verdana"/>
              </a:rPr>
              <a:t>the company creates the customer value and achieve these profitable relationships</a:t>
            </a:r>
            <a:endParaRPr sz="1400" b="0" i="0" u="none" strike="noStrike" cap="none">
              <a:solidFill>
                <a:srgbClr val="000000"/>
              </a:solidFill>
              <a:latin typeface="Arial"/>
              <a:ea typeface="Arial"/>
              <a:cs typeface="Arial"/>
              <a:sym typeface="Arial"/>
            </a:endParaRPr>
          </a:p>
        </p:txBody>
      </p:sp>
      <p:pic>
        <p:nvPicPr>
          <p:cNvPr id="871" name="Google Shape;871;p57"/>
          <p:cNvPicPr preferRelativeResize="0"/>
          <p:nvPr/>
        </p:nvPicPr>
        <p:blipFill rotWithShape="1">
          <a:blip r:embed="rId3">
            <a:alphaModFix/>
          </a:blip>
          <a:srcRect l="18958" t="39967" r="2587" b="10901"/>
          <a:stretch/>
        </p:blipFill>
        <p:spPr>
          <a:xfrm>
            <a:off x="2864764" y="1090122"/>
            <a:ext cx="9241100" cy="1056555"/>
          </a:xfrm>
          <a:prstGeom prst="rect">
            <a:avLst/>
          </a:prstGeom>
          <a:solidFill>
            <a:schemeClr val="lt1"/>
          </a:solidFill>
          <a:ln w="12700" cap="flat" cmpd="sng">
            <a:solidFill>
              <a:schemeClr val="dk1"/>
            </a:solidFill>
            <a:prstDash val="solid"/>
            <a:miter lim="800000"/>
            <a:headEnd type="none" w="sm" len="sm"/>
            <a:tailEnd type="none" w="sm" len="sm"/>
          </a:ln>
        </p:spPr>
      </p:pic>
      <p:sp>
        <p:nvSpPr>
          <p:cNvPr id="873" name="Google Shape;873;p57"/>
          <p:cNvSpPr txBox="1"/>
          <p:nvPr/>
        </p:nvSpPr>
        <p:spPr>
          <a:xfrm>
            <a:off x="600167" y="1174491"/>
            <a:ext cx="2597871" cy="1255728"/>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C00000"/>
              </a:buClr>
              <a:buSzPts val="2800"/>
              <a:buFont typeface="Calibri"/>
              <a:buNone/>
            </a:pPr>
            <a:r>
              <a:rPr lang="en-US" sz="2800" b="1" i="0" u="none" strike="noStrike" cap="none">
                <a:solidFill>
                  <a:srgbClr val="C00000"/>
                </a:solidFill>
                <a:latin typeface="Calibri"/>
                <a:ea typeface="Calibri"/>
                <a:cs typeface="Calibri"/>
                <a:sym typeface="Calibri"/>
              </a:rPr>
              <a:t>PLANNING MARKETING STRATEGIES</a:t>
            </a:r>
            <a:endParaRPr sz="1600" b="0" i="0" u="none" strike="noStrike" cap="none">
              <a:solidFill>
                <a:srgbClr val="0070C0"/>
              </a:solidFill>
              <a:latin typeface="Calibri"/>
              <a:ea typeface="Calibri"/>
              <a:cs typeface="Calibri"/>
              <a:sym typeface="Calibri"/>
            </a:endParaRPr>
          </a:p>
        </p:txBody>
      </p:sp>
      <p:sp>
        <p:nvSpPr>
          <p:cNvPr id="874" name="Google Shape;874;p57"/>
          <p:cNvSpPr/>
          <p:nvPr/>
        </p:nvSpPr>
        <p:spPr>
          <a:xfrm>
            <a:off x="169930" y="1346686"/>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Rockwell"/>
                <a:ea typeface="Rockwell"/>
                <a:cs typeface="Rockwell"/>
                <a:sym typeface="Rockwell"/>
              </a:rPr>
              <a:t>4</a:t>
            </a:r>
            <a:endParaRPr sz="1400" b="0" i="0" u="none" strike="noStrike" cap="none">
              <a:solidFill>
                <a:srgbClr val="000000"/>
              </a:solidFill>
              <a:latin typeface="Arial"/>
              <a:ea typeface="Arial"/>
              <a:cs typeface="Arial"/>
              <a:sym typeface="Arial"/>
            </a:endParaRPr>
          </a:p>
        </p:txBody>
      </p:sp>
      <p:pic>
        <p:nvPicPr>
          <p:cNvPr id="875" name="Google Shape;875;p57"/>
          <p:cNvPicPr preferRelativeResize="0"/>
          <p:nvPr/>
        </p:nvPicPr>
        <p:blipFill rotWithShape="1">
          <a:blip r:embed="rId4">
            <a:alphaModFix/>
          </a:blip>
          <a:srcRect/>
          <a:stretch/>
        </p:blipFill>
        <p:spPr>
          <a:xfrm>
            <a:off x="6832277" y="2138754"/>
            <a:ext cx="2599307" cy="3619719"/>
          </a:xfrm>
          <a:prstGeom prst="rect">
            <a:avLst/>
          </a:prstGeom>
          <a:noFill/>
          <a:ln>
            <a:noFill/>
          </a:ln>
        </p:spPr>
      </p:pic>
      <p:pic>
        <p:nvPicPr>
          <p:cNvPr id="876" name="Google Shape;876;p57"/>
          <p:cNvPicPr preferRelativeResize="0"/>
          <p:nvPr/>
        </p:nvPicPr>
        <p:blipFill rotWithShape="1">
          <a:blip r:embed="rId5">
            <a:alphaModFix/>
          </a:blip>
          <a:srcRect r="24708"/>
          <a:stretch/>
        </p:blipFill>
        <p:spPr>
          <a:xfrm>
            <a:off x="9526155" y="2430219"/>
            <a:ext cx="2300173" cy="34880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flythrough dir="ou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6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6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75"/>
                                        </p:tgtEl>
                                        <p:attrNameLst>
                                          <p:attrName>style.visibility</p:attrName>
                                        </p:attrNameLst>
                                      </p:cBhvr>
                                      <p:to>
                                        <p:strVal val="visible"/>
                                      </p:to>
                                    </p:set>
                                    <p:anim calcmode="lin" valueType="num">
                                      <p:cBhvr additive="base">
                                        <p:cTn id="43" dur="500"/>
                                        <p:tgtEl>
                                          <p:spTgt spid="87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58"/>
          <p:cNvPicPr preferRelativeResize="0"/>
          <p:nvPr/>
        </p:nvPicPr>
        <p:blipFill rotWithShape="1">
          <a:blip r:embed="rId3">
            <a:alphaModFix/>
          </a:blip>
          <a:srcRect/>
          <a:stretch/>
        </p:blipFill>
        <p:spPr>
          <a:xfrm>
            <a:off x="3579587" y="1561342"/>
            <a:ext cx="3953435" cy="395343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3" name="Picture 2">
            <a:extLst>
              <a:ext uri="{FF2B5EF4-FFF2-40B4-BE49-F238E27FC236}">
                <a16:creationId xmlns:a16="http://schemas.microsoft.com/office/drawing/2014/main" id="{756D5534-056B-4799-A532-2187ADFCD2FD}"/>
              </a:ext>
            </a:extLst>
          </p:cNvPr>
          <p:cNvPicPr>
            <a:picLocks noChangeAspect="1"/>
          </p:cNvPicPr>
          <p:nvPr/>
        </p:nvPicPr>
        <p:blipFill>
          <a:blip r:embed="rId3"/>
          <a:stretch>
            <a:fillRect/>
          </a:stretch>
        </p:blipFill>
        <p:spPr>
          <a:xfrm>
            <a:off x="1852612" y="1204912"/>
            <a:ext cx="8486775" cy="44481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6"/>
          <p:cNvSpPr txBox="1"/>
          <p:nvPr/>
        </p:nvSpPr>
        <p:spPr>
          <a:xfrm>
            <a:off x="2448930" y="401341"/>
            <a:ext cx="11644980" cy="70169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B80E0F"/>
              </a:buClr>
              <a:buSzPts val="5400"/>
              <a:buFont typeface="Impact"/>
              <a:buNone/>
            </a:pPr>
            <a:r>
              <a:rPr lang="en-US" sz="4400" b="0" i="0" u="none" strike="noStrike" cap="none">
                <a:solidFill>
                  <a:srgbClr val="B80E0F"/>
                </a:solidFill>
                <a:latin typeface="Impact"/>
                <a:ea typeface="Impact"/>
                <a:cs typeface="Impact"/>
                <a:sym typeface="Impact"/>
              </a:rPr>
              <a:t>FORMS OF MARKETING</a:t>
            </a:r>
            <a:endParaRPr sz="4400" b="0" i="0" u="none" strike="noStrike" cap="none">
              <a:solidFill>
                <a:srgbClr val="B80E0F"/>
              </a:solidFill>
              <a:latin typeface="Impact"/>
              <a:ea typeface="Impact"/>
              <a:cs typeface="Impact"/>
              <a:sym typeface="Impact"/>
            </a:endParaRPr>
          </a:p>
        </p:txBody>
      </p:sp>
      <p:sp>
        <p:nvSpPr>
          <p:cNvPr id="172" name="Google Shape;172;p6"/>
          <p:cNvSpPr txBox="1"/>
          <p:nvPr/>
        </p:nvSpPr>
        <p:spPr>
          <a:xfrm>
            <a:off x="4074033" y="1372736"/>
            <a:ext cx="7320535" cy="1478826"/>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454545"/>
              </a:buClr>
              <a:buSzPts val="1800"/>
              <a:buFont typeface="Arial"/>
              <a:buNone/>
            </a:pPr>
            <a:r>
              <a:rPr lang="en-US" sz="1600" b="1" i="0" u="none" strike="noStrike" cap="none" dirty="0">
                <a:solidFill>
                  <a:srgbClr val="000000"/>
                </a:solidFill>
                <a:latin typeface="Calibri"/>
                <a:ea typeface="Calibri"/>
                <a:cs typeface="Calibri"/>
                <a:sym typeface="Calibri"/>
              </a:rPr>
              <a:t>Traditional</a:t>
            </a:r>
            <a:endParaRPr sz="1200" b="0" i="0" u="none" strike="noStrike" cap="none" dirty="0">
              <a:solidFill>
                <a:srgbClr val="000000"/>
              </a:solidFill>
              <a:latin typeface="Arial"/>
              <a:ea typeface="Arial"/>
              <a:cs typeface="Arial"/>
              <a:sym typeface="Arial"/>
            </a:endParaRPr>
          </a:p>
          <a:p>
            <a:pPr marL="228589" marR="0" lvl="0" indent="-228589" algn="l" rtl="0">
              <a:lnSpc>
                <a:spcPct val="110000"/>
              </a:lnSpc>
              <a:spcBef>
                <a:spcPts val="700"/>
              </a:spcBef>
              <a:spcAft>
                <a:spcPts val="0"/>
              </a:spcAft>
              <a:buClr>
                <a:srgbClr val="454545"/>
              </a:buClr>
              <a:buSzPts val="1800"/>
              <a:buFont typeface="Arial"/>
              <a:buChar char="•"/>
            </a:pPr>
            <a:r>
              <a:rPr lang="en-US" sz="1600" b="0" i="0" u="none" strike="noStrike" cap="none" dirty="0">
                <a:solidFill>
                  <a:srgbClr val="000000"/>
                </a:solidFill>
                <a:latin typeface="Rockwell"/>
                <a:ea typeface="Rockwell"/>
                <a:cs typeface="Rockwell"/>
                <a:sym typeface="Rockwell"/>
              </a:rPr>
              <a:t>Telling and selling”—Making a sale</a:t>
            </a:r>
            <a:endParaRPr sz="1200" b="0" i="0" u="none" strike="noStrike" cap="none" dirty="0">
              <a:solidFill>
                <a:srgbClr val="000000"/>
              </a:solidFill>
              <a:latin typeface="Arial"/>
              <a:ea typeface="Arial"/>
              <a:cs typeface="Arial"/>
              <a:sym typeface="Arial"/>
            </a:endParaRPr>
          </a:p>
          <a:p>
            <a:pPr marL="228589" marR="0" lvl="0" indent="-228589" algn="l" rtl="0">
              <a:lnSpc>
                <a:spcPct val="110000"/>
              </a:lnSpc>
              <a:spcBef>
                <a:spcPts val="700"/>
              </a:spcBef>
              <a:spcAft>
                <a:spcPts val="0"/>
              </a:spcAft>
              <a:buClr>
                <a:srgbClr val="454545"/>
              </a:buClr>
              <a:buSzPts val="1800"/>
              <a:buFont typeface="Arial"/>
              <a:buChar char="•"/>
            </a:pPr>
            <a:r>
              <a:rPr lang="en-US" sz="1600" b="0" i="0" u="none" strike="noStrike" cap="none" dirty="0">
                <a:solidFill>
                  <a:srgbClr val="000000"/>
                </a:solidFill>
                <a:latin typeface="Rockwell"/>
                <a:ea typeface="Rockwell"/>
                <a:cs typeface="Rockwell"/>
                <a:sym typeface="Rockwell"/>
              </a:rPr>
              <a:t>Products availability in the nearby shopping </a:t>
            </a:r>
            <a:r>
              <a:rPr lang="en-US" sz="1600" b="0" i="0" u="none" strike="noStrike" cap="none" dirty="0" err="1">
                <a:solidFill>
                  <a:srgbClr val="000000"/>
                </a:solidFill>
                <a:latin typeface="Rockwell"/>
                <a:ea typeface="Rockwell"/>
                <a:cs typeface="Rockwell"/>
                <a:sym typeface="Rockwell"/>
              </a:rPr>
              <a:t>centres</a:t>
            </a:r>
            <a:endParaRPr sz="1200" b="0" i="0" u="none" strike="noStrike" cap="none" dirty="0">
              <a:solidFill>
                <a:srgbClr val="000000"/>
              </a:solidFill>
              <a:latin typeface="Arial"/>
              <a:ea typeface="Arial"/>
              <a:cs typeface="Arial"/>
              <a:sym typeface="Arial"/>
            </a:endParaRPr>
          </a:p>
          <a:p>
            <a:pPr marL="228589" marR="0" lvl="0" indent="-228589" algn="l" rtl="0">
              <a:lnSpc>
                <a:spcPct val="110000"/>
              </a:lnSpc>
              <a:spcBef>
                <a:spcPts val="700"/>
              </a:spcBef>
              <a:spcAft>
                <a:spcPts val="0"/>
              </a:spcAft>
              <a:buClr>
                <a:srgbClr val="454545"/>
              </a:buClr>
              <a:buSzPts val="1800"/>
              <a:buFont typeface="Arial"/>
              <a:buChar char="•"/>
            </a:pPr>
            <a:r>
              <a:rPr lang="en-US" sz="1600" b="0" i="0" u="none" strike="noStrike" cap="none" dirty="0">
                <a:solidFill>
                  <a:srgbClr val="000000"/>
                </a:solidFill>
                <a:latin typeface="Rockwell"/>
                <a:ea typeface="Rockwell"/>
                <a:cs typeface="Rockwell"/>
                <a:sym typeface="Rockwell"/>
              </a:rPr>
              <a:t>Television, magazine, and printed ads</a:t>
            </a:r>
            <a:endParaRPr sz="1200" b="0" i="0" u="none" strike="noStrike" cap="none" dirty="0">
              <a:solidFill>
                <a:srgbClr val="000000"/>
              </a:solidFill>
              <a:latin typeface="Arial"/>
              <a:ea typeface="Arial"/>
              <a:cs typeface="Arial"/>
              <a:sym typeface="Arial"/>
            </a:endParaRPr>
          </a:p>
        </p:txBody>
      </p:sp>
      <p:sp>
        <p:nvSpPr>
          <p:cNvPr id="173" name="Google Shape;173;p6"/>
          <p:cNvSpPr txBox="1"/>
          <p:nvPr/>
        </p:nvSpPr>
        <p:spPr>
          <a:xfrm>
            <a:off x="4074033" y="2869386"/>
            <a:ext cx="7391399" cy="158039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454545"/>
              </a:buClr>
              <a:buSzPts val="1800"/>
              <a:buFont typeface="Arial"/>
              <a:buNone/>
            </a:pPr>
            <a:r>
              <a:rPr lang="en-US" b="1" i="0" u="none" strike="noStrike" cap="none" dirty="0">
                <a:solidFill>
                  <a:srgbClr val="000000"/>
                </a:solidFill>
                <a:latin typeface="Calibri"/>
                <a:ea typeface="Calibri"/>
                <a:cs typeface="Calibri"/>
                <a:sym typeface="Calibri"/>
              </a:rPr>
              <a:t>Contemporary</a:t>
            </a:r>
            <a:endParaRPr sz="1100" b="0" i="0" u="none" strike="noStrike" cap="none" dirty="0">
              <a:solidFill>
                <a:srgbClr val="000000"/>
              </a:solidFill>
              <a:latin typeface="Arial"/>
              <a:ea typeface="Arial"/>
              <a:cs typeface="Arial"/>
              <a:sym typeface="Arial"/>
            </a:endParaRPr>
          </a:p>
          <a:p>
            <a:pPr marL="228589" marR="0" lvl="0" indent="-228589" algn="l" rtl="0">
              <a:lnSpc>
                <a:spcPct val="110000"/>
              </a:lnSpc>
              <a:spcBef>
                <a:spcPts val="700"/>
              </a:spcBef>
              <a:spcAft>
                <a:spcPts val="0"/>
              </a:spcAft>
              <a:buClr>
                <a:srgbClr val="454545"/>
              </a:buClr>
              <a:buSzPts val="1800"/>
              <a:buFont typeface="Arial"/>
              <a:buChar char="•"/>
            </a:pPr>
            <a:r>
              <a:rPr lang="en-US" b="0" i="0" u="none" strike="noStrike" cap="none" dirty="0">
                <a:solidFill>
                  <a:srgbClr val="000000"/>
                </a:solidFill>
                <a:latin typeface="Rockwell"/>
                <a:ea typeface="Rockwell"/>
                <a:cs typeface="Rockwell"/>
                <a:sym typeface="Rockwell"/>
              </a:rPr>
              <a:t>Understanding and Satisfying customer needs</a:t>
            </a:r>
            <a:endParaRPr sz="1100" b="0" i="0" u="none" strike="noStrike" cap="none" dirty="0">
              <a:solidFill>
                <a:srgbClr val="000000"/>
              </a:solidFill>
              <a:latin typeface="Arial"/>
              <a:ea typeface="Arial"/>
              <a:cs typeface="Arial"/>
              <a:sym typeface="Arial"/>
            </a:endParaRPr>
          </a:p>
          <a:p>
            <a:pPr marL="228589" marR="0" lvl="0" indent="-228589" algn="l" rtl="0">
              <a:lnSpc>
                <a:spcPct val="110000"/>
              </a:lnSpc>
              <a:spcBef>
                <a:spcPts val="700"/>
              </a:spcBef>
              <a:spcAft>
                <a:spcPts val="0"/>
              </a:spcAft>
              <a:buClr>
                <a:srgbClr val="454545"/>
              </a:buClr>
              <a:buSzPts val="1800"/>
              <a:buFont typeface="Arial"/>
              <a:buChar char="•"/>
            </a:pPr>
            <a:r>
              <a:rPr lang="en-US" b="0" i="0" u="none" strike="noStrike" cap="none" dirty="0">
                <a:solidFill>
                  <a:srgbClr val="000000"/>
                </a:solidFill>
                <a:latin typeface="Rockwell"/>
                <a:ea typeface="Rockwell"/>
                <a:cs typeface="Rockwell"/>
                <a:sym typeface="Rockwell"/>
              </a:rPr>
              <a:t>Imaginative Web sites and mobile phone apps, blogs, online videos, and social media</a:t>
            </a:r>
            <a:endParaRPr sz="1100" b="0" i="0" u="none" strike="noStrike" cap="none" dirty="0">
              <a:solidFill>
                <a:srgbClr val="000000"/>
              </a:solidFill>
              <a:latin typeface="Arial"/>
              <a:ea typeface="Arial"/>
              <a:cs typeface="Arial"/>
              <a:sym typeface="Arial"/>
            </a:endParaRPr>
          </a:p>
          <a:p>
            <a:pPr marL="228589" marR="0" lvl="0" indent="-228589" algn="l" rtl="0">
              <a:lnSpc>
                <a:spcPct val="110000"/>
              </a:lnSpc>
              <a:spcBef>
                <a:spcPts val="700"/>
              </a:spcBef>
              <a:spcAft>
                <a:spcPts val="0"/>
              </a:spcAft>
              <a:buClr>
                <a:srgbClr val="454545"/>
              </a:buClr>
              <a:buSzPts val="1800"/>
              <a:buFont typeface="Arial"/>
              <a:buChar char="•"/>
            </a:pPr>
            <a:r>
              <a:rPr lang="en-US" b="0" i="0" u="none" strike="noStrike" cap="none" dirty="0">
                <a:solidFill>
                  <a:srgbClr val="000000"/>
                </a:solidFill>
                <a:latin typeface="Rockwell"/>
                <a:ea typeface="Rockwell"/>
                <a:cs typeface="Rockwell"/>
                <a:sym typeface="Rockwell"/>
              </a:rPr>
              <a:t>Reach customers directly, personally, and interactively</a:t>
            </a:r>
            <a:endParaRPr sz="1100" b="0" i="0" u="none" strike="noStrike" cap="none" dirty="0">
              <a:solidFill>
                <a:srgbClr val="000000"/>
              </a:solidFill>
              <a:latin typeface="Arial"/>
              <a:ea typeface="Arial"/>
              <a:cs typeface="Arial"/>
              <a:sym typeface="Arial"/>
            </a:endParaRPr>
          </a:p>
        </p:txBody>
      </p:sp>
      <p:pic>
        <p:nvPicPr>
          <p:cNvPr id="174" name="Google Shape;174;p6" descr="Creative Web Design — King Orange"/>
          <p:cNvPicPr preferRelativeResize="0"/>
          <p:nvPr/>
        </p:nvPicPr>
        <p:blipFill rotWithShape="1">
          <a:blip r:embed="rId3">
            <a:alphaModFix/>
          </a:blip>
          <a:srcRect l="5761" t="12761" r="9820" b="19116"/>
          <a:stretch/>
        </p:blipFill>
        <p:spPr>
          <a:xfrm>
            <a:off x="202215" y="2633694"/>
            <a:ext cx="3631503" cy="1349587"/>
          </a:xfrm>
          <a:prstGeom prst="rect">
            <a:avLst/>
          </a:prstGeom>
          <a:noFill/>
          <a:ln>
            <a:noFill/>
          </a:ln>
        </p:spPr>
      </p:pic>
      <p:pic>
        <p:nvPicPr>
          <p:cNvPr id="175" name="Google Shape;175;p6"/>
          <p:cNvPicPr preferRelativeResize="0"/>
          <p:nvPr/>
        </p:nvPicPr>
        <p:blipFill rotWithShape="1">
          <a:blip r:embed="rId4">
            <a:alphaModFix/>
          </a:blip>
          <a:srcRect l="20963" t="49845" r="29618" b="3030"/>
          <a:stretch/>
        </p:blipFill>
        <p:spPr>
          <a:xfrm>
            <a:off x="202215" y="3983281"/>
            <a:ext cx="3631503" cy="1655438"/>
          </a:xfrm>
          <a:prstGeom prst="rect">
            <a:avLst/>
          </a:prstGeom>
          <a:noFill/>
          <a:ln>
            <a:noFill/>
          </a:ln>
        </p:spPr>
      </p:pic>
      <p:sp>
        <p:nvSpPr>
          <p:cNvPr id="176" name="Google Shape;176;p6"/>
          <p:cNvSpPr/>
          <p:nvPr/>
        </p:nvSpPr>
        <p:spPr>
          <a:xfrm>
            <a:off x="4074033" y="4467602"/>
            <a:ext cx="8010874" cy="1040244"/>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454545"/>
              </a:buClr>
              <a:buSzPts val="1800"/>
              <a:buFont typeface="Arial"/>
              <a:buNone/>
            </a:pPr>
            <a:r>
              <a:rPr lang="en-US" b="1" i="0" u="none" strike="noStrike" cap="none" dirty="0">
                <a:solidFill>
                  <a:srgbClr val="000000"/>
                </a:solidFill>
                <a:latin typeface="Calibri"/>
                <a:ea typeface="Calibri"/>
                <a:cs typeface="Calibri"/>
                <a:sym typeface="Calibri"/>
              </a:rPr>
              <a:t>Strategic  marketing</a:t>
            </a:r>
            <a:endParaRPr b="1" i="0" u="none" strike="noStrike" cap="none" dirty="0">
              <a:solidFill>
                <a:srgbClr val="000000"/>
              </a:solidFill>
              <a:latin typeface="Calibri"/>
              <a:ea typeface="Calibri"/>
              <a:cs typeface="Calibri"/>
              <a:sym typeface="Calibri"/>
            </a:endParaRPr>
          </a:p>
          <a:p>
            <a:pPr marL="285737" marR="0" lvl="0" indent="-285737" algn="l" rtl="0">
              <a:lnSpc>
                <a:spcPct val="110000"/>
              </a:lnSpc>
              <a:spcBef>
                <a:spcPts val="0"/>
              </a:spcBef>
              <a:spcAft>
                <a:spcPts val="0"/>
              </a:spcAft>
              <a:buClr>
                <a:srgbClr val="454545"/>
              </a:buClr>
              <a:buSzPts val="1800"/>
              <a:buFont typeface="Arial"/>
              <a:buChar char="•"/>
            </a:pPr>
            <a:r>
              <a:rPr lang="en-US" b="1" i="0" u="none" strike="noStrike" cap="none" dirty="0">
                <a:solidFill>
                  <a:srgbClr val="000000"/>
                </a:solidFill>
                <a:latin typeface="Calibri"/>
                <a:ea typeface="Calibri"/>
                <a:cs typeface="Calibri"/>
                <a:sym typeface="Calibri"/>
              </a:rPr>
              <a:t>Strategic Marketing is the way a firm effectively differentiates itself from its competitors by capitalizing on its strengths to provide consistently better value to customers than its competitors.</a:t>
            </a:r>
            <a:endParaRPr b="1" i="0" u="none" strike="noStrike" cap="none" dirty="0">
              <a:solidFill>
                <a:srgbClr val="000000"/>
              </a:solidFill>
              <a:latin typeface="Calibri"/>
              <a:ea typeface="Calibri"/>
              <a:cs typeface="Calibri"/>
              <a:sym typeface="Calibri"/>
            </a:endParaRPr>
          </a:p>
          <a:p>
            <a:pPr marL="0" marR="0" lvl="0" indent="0" algn="l" rtl="0">
              <a:lnSpc>
                <a:spcPct val="110000"/>
              </a:lnSpc>
              <a:spcBef>
                <a:spcPts val="0"/>
              </a:spcBef>
              <a:spcAft>
                <a:spcPts val="0"/>
              </a:spcAft>
              <a:buNone/>
            </a:pPr>
            <a:r>
              <a:rPr lang="en-US" b="1" i="0" u="none" strike="noStrike" cap="none" dirty="0">
                <a:solidFill>
                  <a:srgbClr val="000000"/>
                </a:solidFill>
                <a:latin typeface="Calibri"/>
                <a:ea typeface="Calibri"/>
                <a:cs typeface="Calibri"/>
                <a:sym typeface="Calibri"/>
              </a:rPr>
              <a:t> Strategic  marketer should answer  key questions; </a:t>
            </a:r>
            <a:r>
              <a:rPr lang="en-US" b="1" i="0" u="none" strike="noStrike" cap="none" dirty="0">
                <a:solidFill>
                  <a:srgbClr val="C00000"/>
                </a:solidFill>
                <a:latin typeface="Calibri"/>
                <a:ea typeface="Calibri"/>
                <a:cs typeface="Calibri"/>
                <a:sym typeface="Calibri"/>
              </a:rPr>
              <a:t>where</a:t>
            </a:r>
            <a:r>
              <a:rPr lang="en-US" b="1" i="0" u="none" strike="noStrike" cap="none" dirty="0">
                <a:solidFill>
                  <a:srgbClr val="000000"/>
                </a:solidFill>
                <a:latin typeface="Calibri"/>
                <a:ea typeface="Calibri"/>
                <a:cs typeface="Calibri"/>
                <a:sym typeface="Calibri"/>
              </a:rPr>
              <a:t> and </a:t>
            </a:r>
            <a:r>
              <a:rPr lang="en-US" b="1" i="0" u="none" strike="noStrike" cap="none" dirty="0">
                <a:solidFill>
                  <a:srgbClr val="C00000"/>
                </a:solidFill>
                <a:latin typeface="Calibri"/>
                <a:ea typeface="Calibri"/>
                <a:cs typeface="Calibri"/>
                <a:sym typeface="Calibri"/>
              </a:rPr>
              <a:t>how</a:t>
            </a:r>
            <a:r>
              <a:rPr lang="en-US" b="1" i="0" u="none" strike="noStrike" cap="none" dirty="0">
                <a:solidFill>
                  <a:srgbClr val="000000"/>
                </a:solidFill>
                <a:latin typeface="Calibri"/>
                <a:ea typeface="Calibri"/>
                <a:cs typeface="Calibri"/>
                <a:sym typeface="Calibri"/>
              </a:rPr>
              <a:t> should the business compete.</a:t>
            </a:r>
            <a:endParaRPr b="1" i="0" u="none" strike="noStrike" cap="none" dirty="0">
              <a:solidFill>
                <a:srgbClr val="000000"/>
              </a:solidFill>
              <a:latin typeface="Calibri"/>
              <a:ea typeface="Calibri"/>
              <a:cs typeface="Calibri"/>
              <a:sym typeface="Calibri"/>
            </a:endParaRPr>
          </a:p>
        </p:txBody>
      </p:sp>
      <p:pic>
        <p:nvPicPr>
          <p:cNvPr id="177" name="Google Shape;177;p6" descr="إعلانات رمضان: كيف كانت وكيف أصبحت؟ | نون بوست"/>
          <p:cNvPicPr preferRelativeResize="0"/>
          <p:nvPr/>
        </p:nvPicPr>
        <p:blipFill rotWithShape="1">
          <a:blip r:embed="rId5">
            <a:alphaModFix/>
          </a:blip>
          <a:srcRect/>
          <a:stretch/>
        </p:blipFill>
        <p:spPr>
          <a:xfrm>
            <a:off x="133950" y="1103031"/>
            <a:ext cx="1884017" cy="1462372"/>
          </a:xfrm>
          <a:prstGeom prst="rect">
            <a:avLst/>
          </a:prstGeom>
          <a:noFill/>
          <a:ln>
            <a:noFill/>
          </a:ln>
        </p:spPr>
      </p:pic>
      <p:pic>
        <p:nvPicPr>
          <p:cNvPr id="178" name="Google Shape;178;p6" descr="المربع نت | إعلانات شركات ومعارض السيارات قديماً في دليل الهاتف التجاري  السعودي . هل تتذكر هذي الإعلانات؟ #المربع_نت"/>
          <p:cNvPicPr preferRelativeResize="0"/>
          <p:nvPr/>
        </p:nvPicPr>
        <p:blipFill rotWithShape="1">
          <a:blip r:embed="rId6">
            <a:alphaModFix/>
          </a:blip>
          <a:srcRect/>
          <a:stretch/>
        </p:blipFill>
        <p:spPr>
          <a:xfrm>
            <a:off x="2423113" y="1193521"/>
            <a:ext cx="1245774" cy="118495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75"/>
          <p:cNvSpPr txBox="1">
            <a:spLocks noGrp="1"/>
          </p:cNvSpPr>
          <p:nvPr>
            <p:ph type="body" idx="4294967295"/>
          </p:nvPr>
        </p:nvSpPr>
        <p:spPr>
          <a:xfrm>
            <a:off x="1012055" y="1939462"/>
            <a:ext cx="10394950" cy="331152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800"/>
              <a:buNone/>
            </a:pPr>
            <a:r>
              <a:rPr lang="en-US" sz="16600" dirty="0">
                <a:solidFill>
                  <a:srgbClr val="C00000"/>
                </a:solidFill>
              </a:rPr>
              <a:t>Thank you </a:t>
            </a:r>
            <a:endParaRPr dirty="0"/>
          </a:p>
        </p:txBody>
      </p:sp>
      <p:pic>
        <p:nvPicPr>
          <p:cNvPr id="3" name="Content Placeholder 8">
            <a:extLst>
              <a:ext uri="{FF2B5EF4-FFF2-40B4-BE49-F238E27FC236}">
                <a16:creationId xmlns:a16="http://schemas.microsoft.com/office/drawing/2014/main" id="{24E2048B-8213-4AC0-BF1A-11861F9FB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7"/>
          <p:cNvSpPr txBox="1"/>
          <p:nvPr/>
        </p:nvSpPr>
        <p:spPr>
          <a:xfrm>
            <a:off x="298177" y="1023729"/>
            <a:ext cx="1180768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ckwell"/>
              <a:ea typeface="Rockwell"/>
              <a:cs typeface="Rockwell"/>
              <a:sym typeface="Rockwell"/>
            </a:endParaRPr>
          </a:p>
        </p:txBody>
      </p:sp>
      <p:sp>
        <p:nvSpPr>
          <p:cNvPr id="185" name="Google Shape;185;p7"/>
          <p:cNvSpPr txBox="1">
            <a:spLocks noGrp="1"/>
          </p:cNvSpPr>
          <p:nvPr>
            <p:ph type="title" idx="4294967295"/>
          </p:nvPr>
        </p:nvSpPr>
        <p:spPr>
          <a:xfrm>
            <a:off x="0" y="1261572"/>
            <a:ext cx="12331700" cy="80181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B80E0F"/>
              </a:buClr>
              <a:buSzPts val="3600"/>
              <a:buFont typeface="Impact"/>
              <a:buNone/>
            </a:pPr>
            <a:r>
              <a:rPr lang="en-US" sz="3600">
                <a:solidFill>
                  <a:srgbClr val="B80E0F"/>
                </a:solidFill>
                <a:latin typeface="Impact"/>
                <a:ea typeface="Impact"/>
                <a:cs typeface="Impact"/>
                <a:sym typeface="Impact"/>
              </a:rPr>
              <a:t>Strategic Marketing  IS a Key Success Factors for business</a:t>
            </a:r>
            <a:endParaRPr sz="3600">
              <a:solidFill>
                <a:srgbClr val="B80E0F"/>
              </a:solidFill>
              <a:latin typeface="Impact"/>
              <a:ea typeface="Impact"/>
              <a:cs typeface="Impact"/>
              <a:sym typeface="Impact"/>
            </a:endParaRPr>
          </a:p>
        </p:txBody>
      </p:sp>
      <p:grpSp>
        <p:nvGrpSpPr>
          <p:cNvPr id="186" name="Google Shape;186;p7"/>
          <p:cNvGrpSpPr/>
          <p:nvPr/>
        </p:nvGrpSpPr>
        <p:grpSpPr>
          <a:xfrm>
            <a:off x="7181893" y="2145063"/>
            <a:ext cx="3521843" cy="3523445"/>
            <a:chOff x="2303078" y="69"/>
            <a:chExt cx="3521843" cy="3523445"/>
          </a:xfrm>
        </p:grpSpPr>
        <p:sp>
          <p:nvSpPr>
            <p:cNvPr id="187" name="Google Shape;187;p7"/>
            <p:cNvSpPr/>
            <p:nvPr/>
          </p:nvSpPr>
          <p:spPr>
            <a:xfrm>
              <a:off x="2708483" y="405475"/>
              <a:ext cx="2711030" cy="2711030"/>
            </a:xfrm>
            <a:prstGeom prst="blockArc">
              <a:avLst>
                <a:gd name="adj1" fmla="val 10795840"/>
                <a:gd name="adj2" fmla="val 16200003"/>
                <a:gd name="adj3" fmla="val 4641"/>
              </a:avLst>
            </a:prstGeom>
            <a:solidFill>
              <a:srgbClr val="599B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7"/>
            <p:cNvSpPr/>
            <p:nvPr/>
          </p:nvSpPr>
          <p:spPr>
            <a:xfrm>
              <a:off x="2708484" y="407077"/>
              <a:ext cx="2711030" cy="2711030"/>
            </a:xfrm>
            <a:prstGeom prst="blockArc">
              <a:avLst>
                <a:gd name="adj1" fmla="val 5400000"/>
                <a:gd name="adj2" fmla="val 10800000"/>
                <a:gd name="adj3" fmla="val 4641"/>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7"/>
            <p:cNvSpPr/>
            <p:nvPr/>
          </p:nvSpPr>
          <p:spPr>
            <a:xfrm>
              <a:off x="2708484" y="407077"/>
              <a:ext cx="2711030" cy="2711030"/>
            </a:xfrm>
            <a:prstGeom prst="blockArc">
              <a:avLst>
                <a:gd name="adj1" fmla="val 0"/>
                <a:gd name="adj2" fmla="val 5400000"/>
                <a:gd name="adj3" fmla="val 4641"/>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7"/>
            <p:cNvSpPr/>
            <p:nvPr/>
          </p:nvSpPr>
          <p:spPr>
            <a:xfrm>
              <a:off x="2708485" y="405475"/>
              <a:ext cx="2711030" cy="2711030"/>
            </a:xfrm>
            <a:prstGeom prst="blockArc">
              <a:avLst>
                <a:gd name="adj1" fmla="val 16199997"/>
                <a:gd name="adj2" fmla="val 4160"/>
                <a:gd name="adj3" fmla="val 4641"/>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7"/>
            <p:cNvSpPr/>
            <p:nvPr/>
          </p:nvSpPr>
          <p:spPr>
            <a:xfrm>
              <a:off x="3439914" y="1138507"/>
              <a:ext cx="1248171" cy="1248171"/>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7"/>
            <p:cNvSpPr txBox="1"/>
            <p:nvPr/>
          </p:nvSpPr>
          <p:spPr>
            <a:xfrm>
              <a:off x="3622704" y="1321297"/>
              <a:ext cx="882591" cy="882591"/>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US" sz="1500" b="0" i="0" u="none" strike="noStrike" cap="none">
                  <a:solidFill>
                    <a:schemeClr val="lt1"/>
                  </a:solidFill>
                  <a:latin typeface="Calibri"/>
                  <a:ea typeface="Calibri"/>
                  <a:cs typeface="Calibri"/>
                  <a:sym typeface="Calibri"/>
                </a:rPr>
                <a:t>Marketing</a:t>
              </a:r>
              <a:endParaRPr sz="1400" b="0" i="0" u="none" strike="noStrike" cap="none">
                <a:solidFill>
                  <a:srgbClr val="000000"/>
                </a:solidFill>
                <a:latin typeface="Arial"/>
                <a:ea typeface="Arial"/>
                <a:cs typeface="Arial"/>
                <a:sym typeface="Arial"/>
              </a:endParaRPr>
            </a:p>
          </p:txBody>
        </p:sp>
        <p:sp>
          <p:nvSpPr>
            <p:cNvPr id="193" name="Google Shape;193;p7"/>
            <p:cNvSpPr/>
            <p:nvPr/>
          </p:nvSpPr>
          <p:spPr>
            <a:xfrm>
              <a:off x="3627139" y="69"/>
              <a:ext cx="873720" cy="87372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7"/>
            <p:cNvSpPr txBox="1"/>
            <p:nvPr/>
          </p:nvSpPr>
          <p:spPr>
            <a:xfrm>
              <a:off x="3755092" y="128022"/>
              <a:ext cx="617814" cy="617814"/>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en-US" sz="1000" b="0" i="0" u="none" strike="noStrike" cap="none">
                  <a:solidFill>
                    <a:schemeClr val="lt1"/>
                  </a:solidFill>
                  <a:latin typeface="Calibri"/>
                  <a:ea typeface="Calibri"/>
                  <a:cs typeface="Calibri"/>
                  <a:sym typeface="Calibri"/>
                </a:rPr>
                <a:t>Strategic Focus</a:t>
              </a:r>
              <a:endParaRPr sz="1400" b="0" i="0" u="none" strike="noStrike" cap="none">
                <a:solidFill>
                  <a:srgbClr val="000000"/>
                </a:solidFill>
                <a:latin typeface="Arial"/>
                <a:ea typeface="Arial"/>
                <a:cs typeface="Arial"/>
                <a:sym typeface="Arial"/>
              </a:endParaRPr>
            </a:p>
          </p:txBody>
        </p:sp>
        <p:sp>
          <p:nvSpPr>
            <p:cNvPr id="195" name="Google Shape;195;p7"/>
            <p:cNvSpPr/>
            <p:nvPr/>
          </p:nvSpPr>
          <p:spPr>
            <a:xfrm>
              <a:off x="4951201" y="1325732"/>
              <a:ext cx="873720" cy="873720"/>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7"/>
            <p:cNvSpPr txBox="1"/>
            <p:nvPr/>
          </p:nvSpPr>
          <p:spPr>
            <a:xfrm>
              <a:off x="5079154" y="1453685"/>
              <a:ext cx="617814" cy="617814"/>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en-US" sz="1000" b="0" i="0" u="none" strike="noStrike" cap="none">
                  <a:solidFill>
                    <a:schemeClr val="lt1"/>
                  </a:solidFill>
                  <a:latin typeface="Calibri"/>
                  <a:ea typeface="Calibri"/>
                  <a:cs typeface="Calibri"/>
                  <a:sym typeface="Calibri"/>
                </a:rPr>
                <a:t>Finances</a:t>
              </a:r>
              <a:endParaRPr sz="1400" b="0" i="0" u="none" strike="noStrike" cap="none">
                <a:solidFill>
                  <a:srgbClr val="000000"/>
                </a:solidFill>
                <a:latin typeface="Arial"/>
                <a:ea typeface="Arial"/>
                <a:cs typeface="Arial"/>
                <a:sym typeface="Arial"/>
              </a:endParaRPr>
            </a:p>
          </p:txBody>
        </p:sp>
        <p:sp>
          <p:nvSpPr>
            <p:cNvPr id="197" name="Google Shape;197;p7"/>
            <p:cNvSpPr/>
            <p:nvPr/>
          </p:nvSpPr>
          <p:spPr>
            <a:xfrm>
              <a:off x="3627139" y="2649794"/>
              <a:ext cx="873720" cy="873720"/>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7"/>
            <p:cNvSpPr txBox="1"/>
            <p:nvPr/>
          </p:nvSpPr>
          <p:spPr>
            <a:xfrm>
              <a:off x="3755092" y="2777747"/>
              <a:ext cx="617814" cy="617814"/>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en-US" sz="1000" b="0" i="0" u="none" strike="noStrike" cap="none">
                  <a:solidFill>
                    <a:schemeClr val="lt1"/>
                  </a:solidFill>
                  <a:latin typeface="Calibri"/>
                  <a:ea typeface="Calibri"/>
                  <a:cs typeface="Calibri"/>
                  <a:sym typeface="Calibri"/>
                </a:rPr>
                <a:t>Operations</a:t>
              </a:r>
              <a:endParaRPr sz="1400" b="0" i="0" u="none" strike="noStrike" cap="none">
                <a:solidFill>
                  <a:srgbClr val="000000"/>
                </a:solidFill>
                <a:latin typeface="Arial"/>
                <a:ea typeface="Arial"/>
                <a:cs typeface="Arial"/>
                <a:sym typeface="Arial"/>
              </a:endParaRPr>
            </a:p>
          </p:txBody>
        </p:sp>
        <p:sp>
          <p:nvSpPr>
            <p:cNvPr id="199" name="Google Shape;199;p7"/>
            <p:cNvSpPr/>
            <p:nvPr/>
          </p:nvSpPr>
          <p:spPr>
            <a:xfrm>
              <a:off x="2303078" y="1325732"/>
              <a:ext cx="873720" cy="873720"/>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7"/>
            <p:cNvSpPr txBox="1"/>
            <p:nvPr/>
          </p:nvSpPr>
          <p:spPr>
            <a:xfrm>
              <a:off x="2431031" y="1453685"/>
              <a:ext cx="617814" cy="617814"/>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en-US" sz="1000" b="0" i="0" u="none" strike="noStrike" cap="none">
                  <a:solidFill>
                    <a:schemeClr val="lt1"/>
                  </a:solidFill>
                  <a:latin typeface="Calibri"/>
                  <a:ea typeface="Calibri"/>
                  <a:cs typeface="Calibri"/>
                  <a:sym typeface="Calibri"/>
                </a:rPr>
                <a:t>People</a:t>
              </a:r>
              <a:endParaRPr sz="1400" b="0" i="0" u="none" strike="noStrike" cap="none">
                <a:solidFill>
                  <a:srgbClr val="000000"/>
                </a:solidFill>
                <a:latin typeface="Arial"/>
                <a:ea typeface="Arial"/>
                <a:cs typeface="Arial"/>
                <a:sym typeface="Arial"/>
              </a:endParaRPr>
            </a:p>
          </p:txBody>
        </p:sp>
      </p:grpSp>
      <p:grpSp>
        <p:nvGrpSpPr>
          <p:cNvPr id="201" name="Google Shape;201;p7"/>
          <p:cNvGrpSpPr/>
          <p:nvPr/>
        </p:nvGrpSpPr>
        <p:grpSpPr>
          <a:xfrm>
            <a:off x="7792288" y="2991028"/>
            <a:ext cx="2301053" cy="1956211"/>
            <a:chOff x="7246180" y="2171951"/>
            <a:chExt cx="3393269" cy="3498228"/>
          </a:xfrm>
        </p:grpSpPr>
        <p:sp>
          <p:nvSpPr>
            <p:cNvPr id="202" name="Google Shape;202;p7"/>
            <p:cNvSpPr/>
            <p:nvPr/>
          </p:nvSpPr>
          <p:spPr>
            <a:xfrm rot="-5400000">
              <a:off x="9907929" y="3460830"/>
              <a:ext cx="484632" cy="978408"/>
            </a:xfrm>
            <a:prstGeom prst="down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Impact"/>
                <a:ea typeface="Impact"/>
                <a:cs typeface="Impact"/>
                <a:sym typeface="Impact"/>
              </a:endParaRPr>
            </a:p>
          </p:txBody>
        </p:sp>
        <p:sp>
          <p:nvSpPr>
            <p:cNvPr id="203" name="Google Shape;203;p7"/>
            <p:cNvSpPr/>
            <p:nvPr/>
          </p:nvSpPr>
          <p:spPr>
            <a:xfrm>
              <a:off x="8700498" y="4691771"/>
              <a:ext cx="484632" cy="978408"/>
            </a:xfrm>
            <a:prstGeom prst="down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Impact"/>
                <a:ea typeface="Impact"/>
                <a:cs typeface="Impact"/>
                <a:sym typeface="Impact"/>
              </a:endParaRPr>
            </a:p>
          </p:txBody>
        </p:sp>
        <p:sp>
          <p:nvSpPr>
            <p:cNvPr id="204" name="Google Shape;204;p7"/>
            <p:cNvSpPr/>
            <p:nvPr/>
          </p:nvSpPr>
          <p:spPr>
            <a:xfrm rot="10800000">
              <a:off x="8709623" y="2171951"/>
              <a:ext cx="484632" cy="978408"/>
            </a:xfrm>
            <a:prstGeom prst="down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Impact"/>
                <a:ea typeface="Impact"/>
                <a:cs typeface="Impact"/>
                <a:sym typeface="Impact"/>
              </a:endParaRPr>
            </a:p>
          </p:txBody>
        </p:sp>
        <p:sp>
          <p:nvSpPr>
            <p:cNvPr id="205" name="Google Shape;205;p7"/>
            <p:cNvSpPr/>
            <p:nvPr/>
          </p:nvSpPr>
          <p:spPr>
            <a:xfrm rot="5400000">
              <a:off x="7493068" y="3460830"/>
              <a:ext cx="484632" cy="978408"/>
            </a:xfrm>
            <a:prstGeom prst="down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Impact"/>
                <a:ea typeface="Impact"/>
                <a:cs typeface="Impact"/>
                <a:sym typeface="Impact"/>
              </a:endParaRPr>
            </a:p>
          </p:txBody>
        </p:sp>
      </p:grpSp>
      <p:pic>
        <p:nvPicPr>
          <p:cNvPr id="206" name="Google Shape;206;p7"/>
          <p:cNvPicPr preferRelativeResize="0"/>
          <p:nvPr/>
        </p:nvPicPr>
        <p:blipFill rotWithShape="1">
          <a:blip r:embed="rId3">
            <a:alphaModFix/>
          </a:blip>
          <a:srcRect r="6701"/>
          <a:stretch/>
        </p:blipFill>
        <p:spPr>
          <a:xfrm>
            <a:off x="97169" y="1876036"/>
            <a:ext cx="5863767" cy="36105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anim calcmode="lin" valueType="num">
                                      <p:cBhvr additive="base">
                                        <p:cTn id="7" dur="500"/>
                                        <p:tgtEl>
                                          <p:spTgt spid="2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8"/>
          <p:cNvSpPr txBox="1"/>
          <p:nvPr/>
        </p:nvSpPr>
        <p:spPr>
          <a:xfrm>
            <a:off x="298177" y="1023729"/>
            <a:ext cx="1180768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 name="Google Shape;212;p8"/>
          <p:cNvSpPr txBox="1">
            <a:spLocks noGrp="1"/>
          </p:cNvSpPr>
          <p:nvPr>
            <p:ph type="title" idx="4294967295"/>
          </p:nvPr>
        </p:nvSpPr>
        <p:spPr>
          <a:xfrm>
            <a:off x="4306719" y="-72379"/>
            <a:ext cx="6864351" cy="2197484"/>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rgbClr val="C00000"/>
              </a:buClr>
              <a:buSzPts val="4400"/>
              <a:buFont typeface="Calibri"/>
              <a:buNone/>
            </a:pPr>
            <a:r>
              <a:rPr lang="en-US" sz="4400" dirty="0">
                <a:solidFill>
                  <a:srgbClr val="C00000"/>
                </a:solidFill>
              </a:rPr>
              <a:t> </a:t>
            </a:r>
            <a:br>
              <a:rPr lang="en-US" sz="4400" dirty="0">
                <a:solidFill>
                  <a:srgbClr val="C00000"/>
                </a:solidFill>
              </a:rPr>
            </a:br>
            <a:r>
              <a:rPr lang="en-US" sz="5400" cap="none" dirty="0">
                <a:solidFill>
                  <a:srgbClr val="B80E0F"/>
                </a:solidFill>
                <a:latin typeface="Impact"/>
                <a:ea typeface="Impact"/>
                <a:cs typeface="Impact"/>
                <a:sym typeface="Impact"/>
              </a:rPr>
              <a:t>IS MARKETING ART OR SINCE ?</a:t>
            </a:r>
            <a:endParaRPr dirty="0"/>
          </a:p>
        </p:txBody>
      </p:sp>
      <p:sp>
        <p:nvSpPr>
          <p:cNvPr id="213" name="Google Shape;213;p8"/>
          <p:cNvSpPr txBox="1">
            <a:spLocks noGrp="1"/>
          </p:cNvSpPr>
          <p:nvPr>
            <p:ph type="body" idx="4294967295"/>
          </p:nvPr>
        </p:nvSpPr>
        <p:spPr>
          <a:xfrm>
            <a:off x="298276" y="2034824"/>
            <a:ext cx="5254625" cy="32146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ct val="100000"/>
              <a:buNone/>
            </a:pPr>
            <a:r>
              <a:rPr lang="en-US" sz="2400" b="1" dirty="0">
                <a:solidFill>
                  <a:schemeClr val="dk1"/>
                </a:solidFill>
                <a:latin typeface="Calibri"/>
                <a:ea typeface="Calibri"/>
                <a:cs typeface="Calibri"/>
                <a:sym typeface="Calibri"/>
              </a:rPr>
              <a:t>Marketing is The art and science of finding, engaging , retaining, and managing  profitable </a:t>
            </a:r>
            <a:r>
              <a:rPr lang="en-US" sz="2400" b="1" dirty="0">
                <a:latin typeface="Calibri"/>
                <a:ea typeface="Calibri"/>
                <a:cs typeface="Calibri"/>
                <a:sym typeface="Calibri"/>
              </a:rPr>
              <a:t>relationships with customer</a:t>
            </a:r>
            <a:endParaRPr sz="2400" b="1" dirty="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ct val="100000"/>
              <a:buNone/>
            </a:pPr>
            <a:r>
              <a:rPr lang="en-US" sz="2400" b="1" dirty="0">
                <a:solidFill>
                  <a:schemeClr val="dk1"/>
                </a:solidFill>
                <a:sym typeface="Calibri"/>
              </a:rPr>
              <a:t>Marketing as a science has</a:t>
            </a:r>
            <a:endParaRPr sz="2400" dirty="0"/>
          </a:p>
          <a:p>
            <a:pPr marL="228600" lvl="0" indent="-228600" algn="l" rtl="0">
              <a:lnSpc>
                <a:spcPct val="90000"/>
              </a:lnSpc>
              <a:spcBef>
                <a:spcPts val="1000"/>
              </a:spcBef>
              <a:spcAft>
                <a:spcPts val="0"/>
              </a:spcAft>
              <a:buClr>
                <a:schemeClr val="dk1"/>
              </a:buClr>
              <a:buSzPct val="100000"/>
              <a:buChar char="•"/>
            </a:pPr>
            <a:r>
              <a:rPr lang="en-US" sz="2400" b="1" dirty="0">
                <a:solidFill>
                  <a:schemeClr val="dk1"/>
                </a:solidFill>
                <a:sym typeface="Calibri"/>
              </a:rPr>
              <a:t>A Marketing process </a:t>
            </a:r>
            <a:endParaRPr sz="2400" dirty="0"/>
          </a:p>
          <a:p>
            <a:pPr marL="228600" lvl="0" indent="-228600" algn="l" rtl="0">
              <a:lnSpc>
                <a:spcPct val="90000"/>
              </a:lnSpc>
              <a:spcBef>
                <a:spcPts val="1000"/>
              </a:spcBef>
              <a:spcAft>
                <a:spcPts val="0"/>
              </a:spcAft>
              <a:buClr>
                <a:schemeClr val="dk1"/>
              </a:buClr>
              <a:buSzPct val="100000"/>
              <a:buChar char="•"/>
            </a:pPr>
            <a:r>
              <a:rPr lang="en-US" sz="2400" b="1" dirty="0">
                <a:solidFill>
                  <a:schemeClr val="dk1"/>
                </a:solidFill>
                <a:sym typeface="Calibri"/>
              </a:rPr>
              <a:t>A Marketing management </a:t>
            </a:r>
            <a:endParaRPr sz="2400" dirty="0"/>
          </a:p>
          <a:p>
            <a:pPr marL="228600" lvl="0" indent="-228600" algn="l" rtl="0">
              <a:lnSpc>
                <a:spcPct val="90000"/>
              </a:lnSpc>
              <a:spcBef>
                <a:spcPts val="1000"/>
              </a:spcBef>
              <a:spcAft>
                <a:spcPts val="0"/>
              </a:spcAft>
              <a:buClr>
                <a:schemeClr val="dk1"/>
              </a:buClr>
              <a:buSzPct val="100000"/>
              <a:buChar char="•"/>
            </a:pPr>
            <a:r>
              <a:rPr lang="en-US" sz="2400" b="1" dirty="0">
                <a:latin typeface="Calibri"/>
                <a:ea typeface="Calibri"/>
                <a:cs typeface="Calibri"/>
                <a:sym typeface="Calibri"/>
              </a:rPr>
              <a:t>A marketing Plan </a:t>
            </a:r>
            <a:endParaRPr sz="2400" b="1" dirty="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ct val="100000"/>
              <a:buNone/>
            </a:pPr>
            <a:endParaRPr sz="2400" b="1" dirty="0">
              <a:solidFill>
                <a:schemeClr val="dk1"/>
              </a:solidFill>
              <a:latin typeface="Calibri"/>
              <a:ea typeface="Calibri"/>
              <a:cs typeface="Calibri"/>
              <a:sym typeface="Calibri"/>
            </a:endParaRPr>
          </a:p>
        </p:txBody>
      </p:sp>
      <p:pic>
        <p:nvPicPr>
          <p:cNvPr id="214" name="Google Shape;214;p8"/>
          <p:cNvPicPr preferRelativeResize="0"/>
          <p:nvPr/>
        </p:nvPicPr>
        <p:blipFill rotWithShape="1">
          <a:blip r:embed="rId3">
            <a:alphaModFix/>
          </a:blip>
          <a:srcRect l="5532" r="6837" b="2855"/>
          <a:stretch/>
        </p:blipFill>
        <p:spPr>
          <a:xfrm>
            <a:off x="5552901" y="2160345"/>
            <a:ext cx="6120939" cy="282729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5547</Words>
  <Application>Microsoft Office PowerPoint</Application>
  <PresentationFormat>Widescreen</PresentationFormat>
  <Paragraphs>534</Paragraphs>
  <Slides>70</Slides>
  <Notes>69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70</vt:i4>
      </vt:variant>
    </vt:vector>
  </HeadingPairs>
  <TitlesOfParts>
    <vt:vector size="85" baseType="lpstr">
      <vt:lpstr>Montserrat</vt:lpstr>
      <vt:lpstr>Book Antiqua</vt:lpstr>
      <vt:lpstr>Kaushan Script</vt:lpstr>
      <vt:lpstr>Century Gothic</vt:lpstr>
      <vt:lpstr>Rockwell</vt:lpstr>
      <vt:lpstr>Verdana</vt:lpstr>
      <vt:lpstr>Arial</vt:lpstr>
      <vt:lpstr>Times</vt:lpstr>
      <vt:lpstr>Arial</vt:lpstr>
      <vt:lpstr>Noto Sans Symbols</vt:lpstr>
      <vt:lpstr>Impact</vt:lpstr>
      <vt:lpstr>Calibri</vt:lpstr>
      <vt:lpstr>Times New Roman</vt:lpstr>
      <vt:lpstr>Gill Sans</vt:lpstr>
      <vt:lpstr>Office Theme</vt:lpstr>
      <vt:lpstr>PowerPoint Presentation</vt:lpstr>
      <vt:lpstr>PowerPoint Presentation</vt:lpstr>
      <vt:lpstr>PowerPoint Presentation</vt:lpstr>
      <vt:lpstr>PowerPoint Presentation</vt:lpstr>
      <vt:lpstr>PowerPoint Presentation</vt:lpstr>
      <vt:lpstr>WHAT is Marketing</vt:lpstr>
      <vt:lpstr>PowerPoint Presentation</vt:lpstr>
      <vt:lpstr>Strategic Marketing  IS a Key Success Factors for business</vt:lpstr>
      <vt:lpstr>  IS MARKETING ART OR SINCE ?</vt:lpstr>
      <vt:lpstr>  1- THE MARKETING  PROCESS</vt:lpstr>
      <vt:lpstr>2- THE MARKETING MANAGEMENT </vt:lpstr>
      <vt:lpstr>MARKETING PROCESS VS MARKETING MANAGEMENT </vt:lpstr>
      <vt:lpstr>PROCESS VS MANAGEMENT </vt:lpstr>
      <vt:lpstr>THE MARKETING PROCESS, EXPANDED .</vt:lpstr>
      <vt:lpstr>1- Understanding customer needs/wants.</vt:lpstr>
      <vt:lpstr>المفاهيم الأساسية للتسويق </vt:lpstr>
      <vt:lpstr>PowerPoint Presentation</vt:lpstr>
      <vt:lpstr>PowerPoint Presentation</vt:lpstr>
      <vt:lpstr>MARKETING OFFERINGS</vt:lpstr>
      <vt:lpstr>Activity #1 </vt:lpstr>
      <vt:lpstr>PowerPoint Presentation</vt:lpstr>
      <vt:lpstr>PowerPoint Presentation</vt:lpstr>
      <vt:lpstr>PowerPoint Presentation</vt:lpstr>
      <vt:lpstr>PowerPoint Presentation</vt:lpstr>
      <vt:lpstr>Activity #2 </vt:lpstr>
      <vt:lpstr>PowerPoint Presentation</vt:lpstr>
      <vt:lpstr>PowerPoint Presentation</vt:lpstr>
      <vt:lpstr>PowerPoint Presentation</vt:lpstr>
      <vt:lpstr> Does the Marketing Offerings are a one-way communication !  exchange?   relationship?  Where does this happen?  </vt:lpstr>
      <vt:lpstr>MARKETING IS ALL ABOUT EXCHANGE RELATIONSHIPS WITH TARGET AUDIENCES </vt:lpstr>
      <vt:lpstr>WHAT IS THE MARKETPLACE?</vt:lpstr>
      <vt:lpstr>PowerPoint Presentation</vt:lpstr>
      <vt:lpstr>WHAT IS THE MARKETING MICROENVIRONMENT </vt:lpstr>
      <vt:lpstr>WHAT IS THE MARKETING MACROENVIRONMENT </vt:lpstr>
      <vt:lpstr>- Firms operate within an unpredictable and dynamic Marketing environment. - This dynamic has an  impact on organization,  customers, and their  relationship.</vt:lpstr>
      <vt:lpstr>PowerPoint Presentation</vt:lpstr>
      <vt:lpstr>PowerPoint Presentation</vt:lpstr>
      <vt:lpstr>Understand the Startegy </vt:lpstr>
      <vt:lpstr>Understand the Startegy </vt:lpstr>
      <vt:lpstr>WHAT IS THE RELATIONSHIP BETWEEN CORPORATE STRATEGY  &amp; MARKETING STRATEGY </vt:lpstr>
      <vt:lpstr>PowerPoint Presentation</vt:lpstr>
      <vt:lpstr>Understand STRATEGIC PLANNING</vt:lpstr>
      <vt:lpstr>PowerPoint Presentation</vt:lpstr>
      <vt:lpstr>PowerPoint Presentation</vt:lpstr>
      <vt:lpstr>PowerPoint Presentation</vt:lpstr>
      <vt:lpstr>PowerPoint Presentation</vt:lpstr>
      <vt:lpstr>PowerPoint Presentation</vt:lpstr>
      <vt:lpstr>Honda’s strategic intent </vt:lpstr>
      <vt:lpstr>PowerPoint Presentation</vt:lpstr>
      <vt:lpstr>PowerPoint Presentation</vt:lpstr>
      <vt:lpstr>PowerPoint Presentation</vt:lpstr>
      <vt:lpstr>PowerPoint Presentation</vt:lpstr>
      <vt:lpstr>Activity #3 </vt:lpstr>
      <vt:lpstr>PowerPoint Presentation</vt:lpstr>
      <vt:lpstr>PowerPoint Presentation</vt:lpstr>
      <vt:lpstr>Understanding of Marketing Concepts</vt:lpstr>
      <vt:lpstr>Marketing Concepts</vt:lpstr>
      <vt:lpstr>Production concept </vt:lpstr>
      <vt:lpstr>Product concept</vt:lpstr>
      <vt:lpstr>Marketing concept</vt:lpstr>
      <vt:lpstr>Selling concept</vt:lpstr>
      <vt:lpstr>Societal Marketing Concept</vt:lpstr>
      <vt:lpstr>Activity #4 </vt:lpstr>
      <vt:lpstr>PowerPoint Presentation</vt:lpstr>
      <vt:lpstr>PowerPoint Presentation</vt:lpstr>
      <vt:lpstr>MARKETING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Abdelrahman Saber</dc:creator>
  <cp:lastModifiedBy>Eman Arafa</cp:lastModifiedBy>
  <cp:revision>6</cp:revision>
  <dcterms:created xsi:type="dcterms:W3CDTF">2023-03-28T08:23:31Z</dcterms:created>
  <dcterms:modified xsi:type="dcterms:W3CDTF">2024-08-25T08:58:31Z</dcterms:modified>
</cp:coreProperties>
</file>